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8"/>
  </p:notesMasterIdLst>
  <p:sldIdLst>
    <p:sldId id="294" r:id="rId2"/>
    <p:sldId id="502" r:id="rId3"/>
    <p:sldId id="513" r:id="rId4"/>
    <p:sldId id="543" r:id="rId5"/>
    <p:sldId id="512" r:id="rId6"/>
    <p:sldId id="441" r:id="rId7"/>
    <p:sldId id="456" r:id="rId8"/>
    <p:sldId id="523" r:id="rId9"/>
    <p:sldId id="534" r:id="rId10"/>
    <p:sldId id="528" r:id="rId11"/>
    <p:sldId id="531" r:id="rId12"/>
    <p:sldId id="468" r:id="rId13"/>
    <p:sldId id="533" r:id="rId14"/>
    <p:sldId id="518" r:id="rId15"/>
    <p:sldId id="536" r:id="rId16"/>
    <p:sldId id="537" r:id="rId17"/>
    <p:sldId id="538" r:id="rId18"/>
    <p:sldId id="539" r:id="rId19"/>
    <p:sldId id="540" r:id="rId20"/>
    <p:sldId id="541" r:id="rId21"/>
    <p:sldId id="535" r:id="rId22"/>
    <p:sldId id="495" r:id="rId23"/>
    <p:sldId id="427" r:id="rId24"/>
    <p:sldId id="530" r:id="rId25"/>
    <p:sldId id="532" r:id="rId26"/>
    <p:sldId id="529" r:id="rId27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339933"/>
    <a:srgbClr val="008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Quito%20(1)%20Proyecto%205%20-%20Taxis\2%20Informaci&#243;n%20Base\GIS\fichas%20de%20oferta%20y%20demand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user\Dropbox\Quito%20(1)%20Proyecto%205%20-%20Taxis\2%20Informaci&#243;n%20Base\GIS\fichas%20de%20oferta%20y%20demand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user\Dropbox\Quito%20(1)%20Proyecto%205%20-%20Taxis\2%20Informaci&#243;n%20Base\GIS\fichas%20de%20oferta%20y%20demand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76424664973422E-2"/>
          <c:y val="0.14344863015521772"/>
          <c:w val="0.8950139500785893"/>
          <c:h val="0.60985065595326615"/>
        </c:manualLayout>
      </c:layout>
      <c:lineChart>
        <c:grouping val="standard"/>
        <c:varyColors val="0"/>
        <c:ser>
          <c:idx val="1"/>
          <c:order val="0"/>
          <c:tx>
            <c:strRef>
              <c:f>'Flota operando_DV'!$K$30</c:f>
              <c:strCache>
                <c:ptCount val="1"/>
                <c:pt idx="0">
                  <c:v>Demanda, viajes/hora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'Flota operando_DV'!$B$31:$B$54</c:f>
              <c:strCache>
                <c:ptCount val="24"/>
                <c:pt idx="0">
                  <c:v>0:00 - 1:00</c:v>
                </c:pt>
                <c:pt idx="1">
                  <c:v>1:00 - 2:00</c:v>
                </c:pt>
                <c:pt idx="2">
                  <c:v>2:00 - 3:00</c:v>
                </c:pt>
                <c:pt idx="3">
                  <c:v>3:00 - 4:00</c:v>
                </c:pt>
                <c:pt idx="4">
                  <c:v>4:00 - 5:00</c:v>
                </c:pt>
                <c:pt idx="5">
                  <c:v>5:00 - 6:00</c:v>
                </c:pt>
                <c:pt idx="6">
                  <c:v>6:00 - 7:00</c:v>
                </c:pt>
                <c:pt idx="7">
                  <c:v>7:00 - 8:00</c:v>
                </c:pt>
                <c:pt idx="8">
                  <c:v>8:00 - 9:00</c:v>
                </c:pt>
                <c:pt idx="9">
                  <c:v>9:00 - 10:00</c:v>
                </c:pt>
                <c:pt idx="10">
                  <c:v>10:00 - 11:00</c:v>
                </c:pt>
                <c:pt idx="11">
                  <c:v>11:00 - 12:00</c:v>
                </c:pt>
                <c:pt idx="12">
                  <c:v>12:00 - 13:00</c:v>
                </c:pt>
                <c:pt idx="13">
                  <c:v>13:00 - 14:00</c:v>
                </c:pt>
                <c:pt idx="14">
                  <c:v>14:00 -  15:00</c:v>
                </c:pt>
                <c:pt idx="15">
                  <c:v>15:00 - 16:00</c:v>
                </c:pt>
                <c:pt idx="16">
                  <c:v>16:00 - 17:00</c:v>
                </c:pt>
                <c:pt idx="17">
                  <c:v>17:00 - 18:00</c:v>
                </c:pt>
                <c:pt idx="18">
                  <c:v>18:00 - 19:00</c:v>
                </c:pt>
                <c:pt idx="19">
                  <c:v>19:00 -  20:00</c:v>
                </c:pt>
                <c:pt idx="20">
                  <c:v>20:00 - 21:00</c:v>
                </c:pt>
                <c:pt idx="21">
                  <c:v>21:00 - 22:00</c:v>
                </c:pt>
                <c:pt idx="22">
                  <c:v>22:00 - 23:00</c:v>
                </c:pt>
                <c:pt idx="23">
                  <c:v>23:00 - 24:00</c:v>
                </c:pt>
              </c:strCache>
            </c:strRef>
          </c:cat>
          <c:val>
            <c:numRef>
              <c:f>'Flota operando_DV'!$K$31:$K$54</c:f>
              <c:numCache>
                <c:formatCode>0</c:formatCode>
                <c:ptCount val="24"/>
                <c:pt idx="0">
                  <c:v>2826.6097673218446</c:v>
                </c:pt>
                <c:pt idx="1">
                  <c:v>1239.1530589236609</c:v>
                </c:pt>
                <c:pt idx="2">
                  <c:v>2103.0964703520558</c:v>
                </c:pt>
                <c:pt idx="3">
                  <c:v>1997.6056739893377</c:v>
                </c:pt>
                <c:pt idx="4">
                  <c:v>3147.225918923803</c:v>
                </c:pt>
                <c:pt idx="5">
                  <c:v>5520.1171943193413</c:v>
                </c:pt>
                <c:pt idx="6">
                  <c:v>15995.31228703892</c:v>
                </c:pt>
                <c:pt idx="7">
                  <c:v>23070.08607959927</c:v>
                </c:pt>
                <c:pt idx="8">
                  <c:v>18008.348405792032</c:v>
                </c:pt>
                <c:pt idx="9">
                  <c:v>15340.406846860575</c:v>
                </c:pt>
                <c:pt idx="10">
                  <c:v>18076.227768825127</c:v>
                </c:pt>
                <c:pt idx="11">
                  <c:v>14573.781711183123</c:v>
                </c:pt>
                <c:pt idx="12">
                  <c:v>15068.820051025026</c:v>
                </c:pt>
                <c:pt idx="13">
                  <c:v>10942.487290294719</c:v>
                </c:pt>
                <c:pt idx="14">
                  <c:v>14561.722098124432</c:v>
                </c:pt>
                <c:pt idx="15">
                  <c:v>14000.803011575716</c:v>
                </c:pt>
                <c:pt idx="16">
                  <c:v>10595.480431982549</c:v>
                </c:pt>
                <c:pt idx="17">
                  <c:v>12706.165690506656</c:v>
                </c:pt>
                <c:pt idx="18">
                  <c:v>7955.6962612206889</c:v>
                </c:pt>
                <c:pt idx="19">
                  <c:v>6456.997128948884</c:v>
                </c:pt>
                <c:pt idx="20">
                  <c:v>4558.881068670622</c:v>
                </c:pt>
                <c:pt idx="21">
                  <c:v>2970.1227796121425</c:v>
                </c:pt>
                <c:pt idx="22">
                  <c:v>2568.397898460702</c:v>
                </c:pt>
                <c:pt idx="23">
                  <c:v>2052.2051064487473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0151120"/>
        <c:axId val="320152688"/>
      </c:lineChart>
      <c:catAx>
        <c:axId val="32015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152688"/>
        <c:crossesAt val="0"/>
        <c:auto val="1"/>
        <c:lblAlgn val="ctr"/>
        <c:lblOffset val="100"/>
        <c:noMultiLvlLbl val="0"/>
      </c:catAx>
      <c:valAx>
        <c:axId val="32015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151120"/>
        <c:crosses val="autoZero"/>
        <c:crossBetween val="between"/>
        <c:majorUnit val="150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0115265878559809"/>
          <c:y val="0.18753423678757711"/>
          <c:w val="0.30572044888575034"/>
          <c:h val="5.81851525472169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792027776196266E-2"/>
          <c:y val="3.1231102332719664E-2"/>
          <c:w val="0.91311509390388224"/>
          <c:h val="0.79167893443145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'Flota operando_DV'!$F$30</c:f>
              <c:strCache>
                <c:ptCount val="1"/>
                <c:pt idx="0">
                  <c:v>Oferta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'Flota operando_DV'!$B$31:$B$54</c:f>
              <c:strCache>
                <c:ptCount val="24"/>
                <c:pt idx="0">
                  <c:v>0:00 - 1:00</c:v>
                </c:pt>
                <c:pt idx="1">
                  <c:v>1:00 - 2:00</c:v>
                </c:pt>
                <c:pt idx="2">
                  <c:v>2:00 - 3:00</c:v>
                </c:pt>
                <c:pt idx="3">
                  <c:v>3:00 - 4:00</c:v>
                </c:pt>
                <c:pt idx="4">
                  <c:v>4:00 - 5:00</c:v>
                </c:pt>
                <c:pt idx="5">
                  <c:v>5:00 - 6:00</c:v>
                </c:pt>
                <c:pt idx="6">
                  <c:v>6:00 - 7:00</c:v>
                </c:pt>
                <c:pt idx="7">
                  <c:v>7:00 - 8:00</c:v>
                </c:pt>
                <c:pt idx="8">
                  <c:v>8:00 - 9:00</c:v>
                </c:pt>
                <c:pt idx="9">
                  <c:v>9:00 - 10:00</c:v>
                </c:pt>
                <c:pt idx="10">
                  <c:v>10:00 - 11:00</c:v>
                </c:pt>
                <c:pt idx="11">
                  <c:v>11:00 - 12:00</c:v>
                </c:pt>
                <c:pt idx="12">
                  <c:v>12:00 - 13:00</c:v>
                </c:pt>
                <c:pt idx="13">
                  <c:v>13:00 - 14:00</c:v>
                </c:pt>
                <c:pt idx="14">
                  <c:v>14:00 -  15:00</c:v>
                </c:pt>
                <c:pt idx="15">
                  <c:v>15:00 - 16:00</c:v>
                </c:pt>
                <c:pt idx="16">
                  <c:v>16:00 - 17:00</c:v>
                </c:pt>
                <c:pt idx="17">
                  <c:v>17:00 - 18:00</c:v>
                </c:pt>
                <c:pt idx="18">
                  <c:v>18:00 - 19:00</c:v>
                </c:pt>
                <c:pt idx="19">
                  <c:v>19:00 -  20:00</c:v>
                </c:pt>
                <c:pt idx="20">
                  <c:v>20:00 - 21:00</c:v>
                </c:pt>
                <c:pt idx="21">
                  <c:v>21:00 - 22:00</c:v>
                </c:pt>
                <c:pt idx="22">
                  <c:v>22:00 - 23:00</c:v>
                </c:pt>
                <c:pt idx="23">
                  <c:v>23:00 - 24:00</c:v>
                </c:pt>
              </c:strCache>
            </c:strRef>
          </c:cat>
          <c:val>
            <c:numRef>
              <c:f>'Flota operando_DV'!$H$31:$H$54</c:f>
              <c:numCache>
                <c:formatCode>0</c:formatCode>
                <c:ptCount val="24"/>
                <c:pt idx="0">
                  <c:v>91</c:v>
                </c:pt>
                <c:pt idx="1">
                  <c:v>182</c:v>
                </c:pt>
                <c:pt idx="2">
                  <c:v>273</c:v>
                </c:pt>
                <c:pt idx="3">
                  <c:v>546</c:v>
                </c:pt>
                <c:pt idx="4">
                  <c:v>1228</c:v>
                </c:pt>
                <c:pt idx="5">
                  <c:v>3380</c:v>
                </c:pt>
                <c:pt idx="6">
                  <c:v>7790</c:v>
                </c:pt>
                <c:pt idx="7">
                  <c:v>13201</c:v>
                </c:pt>
                <c:pt idx="8">
                  <c:v>15067</c:v>
                </c:pt>
                <c:pt idx="9">
                  <c:v>18129</c:v>
                </c:pt>
                <c:pt idx="10">
                  <c:v>21675</c:v>
                </c:pt>
                <c:pt idx="11">
                  <c:v>24860</c:v>
                </c:pt>
                <c:pt idx="12">
                  <c:v>25739</c:v>
                </c:pt>
                <c:pt idx="13">
                  <c:v>26285</c:v>
                </c:pt>
                <c:pt idx="14">
                  <c:v>25801</c:v>
                </c:pt>
                <c:pt idx="15">
                  <c:v>24679</c:v>
                </c:pt>
                <c:pt idx="16">
                  <c:v>23876</c:v>
                </c:pt>
                <c:pt idx="17">
                  <c:v>21571</c:v>
                </c:pt>
                <c:pt idx="18">
                  <c:v>18538</c:v>
                </c:pt>
                <c:pt idx="19">
                  <c:v>13550</c:v>
                </c:pt>
                <c:pt idx="20">
                  <c:v>9806</c:v>
                </c:pt>
                <c:pt idx="21">
                  <c:v>6276</c:v>
                </c:pt>
                <c:pt idx="22">
                  <c:v>4321</c:v>
                </c:pt>
                <c:pt idx="23">
                  <c:v>2518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62560768"/>
        <c:axId val="362780352"/>
      </c:barChart>
      <c:lineChart>
        <c:grouping val="standard"/>
        <c:varyColors val="0"/>
        <c:ser>
          <c:idx val="1"/>
          <c:order val="1"/>
          <c:tx>
            <c:strRef>
              <c:f>'Flota operando_DV'!$K$30</c:f>
              <c:strCache>
                <c:ptCount val="1"/>
                <c:pt idx="0">
                  <c:v>Demanda, viajes/hora</c:v>
                </c:pt>
              </c:strCache>
            </c:strRef>
          </c:tx>
          <c:spPr>
            <a:ln w="38100" cap="rnd">
              <a:solidFill>
                <a:srgbClr val="44546A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val>
            <c:numRef>
              <c:f>'Flota operando_DV'!$K$31:$K$54</c:f>
              <c:numCache>
                <c:formatCode>0</c:formatCode>
                <c:ptCount val="24"/>
                <c:pt idx="0">
                  <c:v>2826.6097673218446</c:v>
                </c:pt>
                <c:pt idx="1">
                  <c:v>1239.1530589236609</c:v>
                </c:pt>
                <c:pt idx="2">
                  <c:v>2103.0964703520558</c:v>
                </c:pt>
                <c:pt idx="3">
                  <c:v>1997.6056739893377</c:v>
                </c:pt>
                <c:pt idx="4">
                  <c:v>3147.225918923803</c:v>
                </c:pt>
                <c:pt idx="5">
                  <c:v>5520.1171943193413</c:v>
                </c:pt>
                <c:pt idx="6">
                  <c:v>15995.31228703892</c:v>
                </c:pt>
                <c:pt idx="7">
                  <c:v>23070.08607959927</c:v>
                </c:pt>
                <c:pt idx="8">
                  <c:v>18008.348405792032</c:v>
                </c:pt>
                <c:pt idx="9">
                  <c:v>15340.406846860575</c:v>
                </c:pt>
                <c:pt idx="10">
                  <c:v>18076.227768825127</c:v>
                </c:pt>
                <c:pt idx="11">
                  <c:v>14573.781711183123</c:v>
                </c:pt>
                <c:pt idx="12">
                  <c:v>15068.820051025026</c:v>
                </c:pt>
                <c:pt idx="13">
                  <c:v>10942.487290294719</c:v>
                </c:pt>
                <c:pt idx="14">
                  <c:v>14561.722098124432</c:v>
                </c:pt>
                <c:pt idx="15">
                  <c:v>14000.803011575716</c:v>
                </c:pt>
                <c:pt idx="16">
                  <c:v>10595.480431982549</c:v>
                </c:pt>
                <c:pt idx="17">
                  <c:v>12706.165690506656</c:v>
                </c:pt>
                <c:pt idx="18">
                  <c:v>7955.6962612206889</c:v>
                </c:pt>
                <c:pt idx="19">
                  <c:v>6456.997128948884</c:v>
                </c:pt>
                <c:pt idx="20">
                  <c:v>4558.881068670622</c:v>
                </c:pt>
                <c:pt idx="21">
                  <c:v>2970.1227796121425</c:v>
                </c:pt>
                <c:pt idx="22">
                  <c:v>2568.397898460702</c:v>
                </c:pt>
                <c:pt idx="23">
                  <c:v>2052.2051064487473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2560768"/>
        <c:axId val="362780352"/>
      </c:lineChart>
      <c:catAx>
        <c:axId val="36256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780352"/>
        <c:crosses val="autoZero"/>
        <c:auto val="1"/>
        <c:lblAlgn val="ctr"/>
        <c:lblOffset val="100"/>
        <c:noMultiLvlLbl val="0"/>
      </c:catAx>
      <c:valAx>
        <c:axId val="36278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560768"/>
        <c:crosses val="autoZero"/>
        <c:crossBetween val="between"/>
        <c:dispUnits>
          <c:builtInUnit val="thousand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9462426493368604E-2"/>
          <c:y val="5.7440636873044529E-2"/>
          <c:w val="0.20795293191921296"/>
          <c:h val="0.116426956219449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CO" sz="1400">
                <a:solidFill>
                  <a:schemeClr val="tx1"/>
                </a:solidFill>
              </a:rPr>
              <a:t>Horas de</a:t>
            </a:r>
            <a:r>
              <a:rPr lang="es-CO" sz="1400" baseline="0">
                <a:solidFill>
                  <a:schemeClr val="tx1"/>
                </a:solidFill>
              </a:rPr>
              <a:t> mayor dificultad para conseguir taxi, según usuarios</a:t>
            </a:r>
            <a:endParaRPr lang="es-CO" sz="14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3207481729653184"/>
          <c:y val="2.21497300375451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454815591679778E-2"/>
          <c:y val="0.14985327508597682"/>
          <c:w val="0.92309036881664042"/>
          <c:h val="0.60032354724630765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'Q46'!$B$4:$B$10</c:f>
              <c:strCache>
                <c:ptCount val="7"/>
                <c:pt idx="0">
                  <c:v>21:00 - 6:00</c:v>
                </c:pt>
                <c:pt idx="1">
                  <c:v>6:00 - 9:00</c:v>
                </c:pt>
                <c:pt idx="2">
                  <c:v>9:00 - 12:00</c:v>
                </c:pt>
                <c:pt idx="3">
                  <c:v>12:00 - 15:00</c:v>
                </c:pt>
                <c:pt idx="4">
                  <c:v>15:00 - 18:00</c:v>
                </c:pt>
                <c:pt idx="5">
                  <c:v>18:00 - 21:00</c:v>
                </c:pt>
                <c:pt idx="6">
                  <c:v>Ns/nc</c:v>
                </c:pt>
              </c:strCache>
            </c:strRef>
          </c:cat>
          <c:val>
            <c:numRef>
              <c:f>'Q46'!$D$4:$D$10</c:f>
              <c:numCache>
                <c:formatCode>0%</c:formatCode>
                <c:ptCount val="7"/>
                <c:pt idx="0">
                  <c:v>0.30788039562888336</c:v>
                </c:pt>
                <c:pt idx="1">
                  <c:v>0.40374078514145451</c:v>
                </c:pt>
                <c:pt idx="2">
                  <c:v>3.0226237785010022E-2</c:v>
                </c:pt>
                <c:pt idx="3">
                  <c:v>5.8371154836012573E-2</c:v>
                </c:pt>
                <c:pt idx="4">
                  <c:v>5.7963268481103926E-2</c:v>
                </c:pt>
                <c:pt idx="5">
                  <c:v>9.0226643782298097E-2</c:v>
                </c:pt>
                <c:pt idx="6">
                  <c:v>5.159151434523785E-2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20153080"/>
        <c:axId val="320153864"/>
      </c:barChart>
      <c:catAx>
        <c:axId val="32015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153864"/>
        <c:crosses val="autoZero"/>
        <c:auto val="1"/>
        <c:lblAlgn val="ctr"/>
        <c:lblOffset val="100"/>
        <c:noMultiLvlLbl val="0"/>
      </c:catAx>
      <c:valAx>
        <c:axId val="3201538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20153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algn="ctr" defTabSz="914400" rtl="0" eaLnBrk="1" latinLnBrk="0" hangingPunct="1">
              <a:defRPr lang="es-CO" sz="14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CO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Tiempo de espera para conseguir taxi en el día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algn="ctr" defTabSz="914400" rtl="0" eaLnBrk="1" latinLnBrk="0" hangingPunct="1">
            <a:defRPr lang="es-CO" sz="14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299846915116227E-2"/>
          <c:y val="0.17920410969048531"/>
          <c:w val="0.94140030616976755"/>
          <c:h val="0.67375870540242055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solidFill>
                <a:schemeClr val="lt1"/>
              </a:solidFill>
              <a:ln w="1270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'Q48'!$B$20:$B$24</c:f>
              <c:strCache>
                <c:ptCount val="5"/>
                <c:pt idx="0">
                  <c:v>&lt;= 5 min</c:v>
                </c:pt>
                <c:pt idx="1">
                  <c:v>6 a 10 min</c:v>
                </c:pt>
                <c:pt idx="2">
                  <c:v>11 a 15 min</c:v>
                </c:pt>
                <c:pt idx="3">
                  <c:v>16 a 30 min</c:v>
                </c:pt>
                <c:pt idx="4">
                  <c:v>&gt; 30 min</c:v>
                </c:pt>
              </c:strCache>
            </c:strRef>
          </c:cat>
          <c:val>
            <c:numRef>
              <c:f>'Q48'!$D$20:$D$24</c:f>
              <c:numCache>
                <c:formatCode>0%</c:formatCode>
                <c:ptCount val="5"/>
                <c:pt idx="0">
                  <c:v>0.21437630368545013</c:v>
                </c:pt>
                <c:pt idx="1">
                  <c:v>0.52656126696368477</c:v>
                </c:pt>
                <c:pt idx="2">
                  <c:v>9.6756212175578366E-2</c:v>
                </c:pt>
                <c:pt idx="3">
                  <c:v>0.14443443371951992</c:v>
                </c:pt>
                <c:pt idx="4">
                  <c:v>1.7871783455766885E-2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20154648"/>
        <c:axId val="320155040"/>
      </c:barChart>
      <c:catAx>
        <c:axId val="320154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155040"/>
        <c:crosses val="autoZero"/>
        <c:auto val="1"/>
        <c:lblAlgn val="ctr"/>
        <c:lblOffset val="100"/>
        <c:noMultiLvlLbl val="0"/>
      </c:catAx>
      <c:valAx>
        <c:axId val="3201550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20154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 smtClean="0"/>
              <a:t>Flota </a:t>
            </a:r>
            <a:r>
              <a:rPr lang="es-CO" dirty="0"/>
              <a:t>operativa formal vs demanda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'C:\Users\user\Dropbox\Quito (1) Proyecto 5 - Taxis\2 Información Base\GIS\[fichas de oferta y demanda.xlsx]Flota operando_DV'!$J$30</c:f>
              <c:strCache>
                <c:ptCount val="1"/>
                <c:pt idx="0">
                  <c:v>Capacidad flota formal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cat>
            <c:strRef>
              <c:f>'[2]Flota operando_DV'!$B$31:$B$54</c:f>
              <c:strCache>
                <c:ptCount val="24"/>
                <c:pt idx="0">
                  <c:v>0:00 - 1:00</c:v>
                </c:pt>
                <c:pt idx="1">
                  <c:v>1:00 - 2:00</c:v>
                </c:pt>
                <c:pt idx="2">
                  <c:v>2:00 - 3:00</c:v>
                </c:pt>
                <c:pt idx="3">
                  <c:v>3:00 - 4:00</c:v>
                </c:pt>
                <c:pt idx="4">
                  <c:v>4:00 - 5:00</c:v>
                </c:pt>
                <c:pt idx="5">
                  <c:v>5:00 - 6:00</c:v>
                </c:pt>
                <c:pt idx="6">
                  <c:v>6:00 - 7:00</c:v>
                </c:pt>
                <c:pt idx="7">
                  <c:v>7:00 - 8:00</c:v>
                </c:pt>
                <c:pt idx="8">
                  <c:v>8:00 - 9:00</c:v>
                </c:pt>
                <c:pt idx="9">
                  <c:v>9:00 - 10:00</c:v>
                </c:pt>
                <c:pt idx="10">
                  <c:v>10:00 - 11:00</c:v>
                </c:pt>
                <c:pt idx="11">
                  <c:v>11:00 - 12:00</c:v>
                </c:pt>
                <c:pt idx="12">
                  <c:v>12:00 - 13:00</c:v>
                </c:pt>
                <c:pt idx="13">
                  <c:v>13:00 - 14:00</c:v>
                </c:pt>
                <c:pt idx="14">
                  <c:v>14:00 -  15:00</c:v>
                </c:pt>
                <c:pt idx="15">
                  <c:v>15:00 - 16:00</c:v>
                </c:pt>
                <c:pt idx="16">
                  <c:v>16:00 - 17:00</c:v>
                </c:pt>
                <c:pt idx="17">
                  <c:v>17:00 - 18:00</c:v>
                </c:pt>
                <c:pt idx="18">
                  <c:v>18:00 - 19:00</c:v>
                </c:pt>
                <c:pt idx="19">
                  <c:v>19:00 -  20:00</c:v>
                </c:pt>
                <c:pt idx="20">
                  <c:v>20:00 - 21:00</c:v>
                </c:pt>
                <c:pt idx="21">
                  <c:v>21:00 - 22:00</c:v>
                </c:pt>
                <c:pt idx="22">
                  <c:v>22:00 - 23:00</c:v>
                </c:pt>
                <c:pt idx="23">
                  <c:v>23:00 - 24:00</c:v>
                </c:pt>
              </c:strCache>
            </c:strRef>
          </c:cat>
          <c:val>
            <c:numRef>
              <c:f>'[2]Flota operando_DV'!$J$31:$J$54</c:f>
              <c:numCache>
                <c:formatCode>General</c:formatCode>
                <c:ptCount val="24"/>
                <c:pt idx="0">
                  <c:v>91</c:v>
                </c:pt>
                <c:pt idx="1">
                  <c:v>182</c:v>
                </c:pt>
                <c:pt idx="2">
                  <c:v>273</c:v>
                </c:pt>
                <c:pt idx="3">
                  <c:v>1365</c:v>
                </c:pt>
                <c:pt idx="4">
                  <c:v>1274</c:v>
                </c:pt>
                <c:pt idx="5">
                  <c:v>2838</c:v>
                </c:pt>
                <c:pt idx="6">
                  <c:v>5521.2765957446809</c:v>
                </c:pt>
                <c:pt idx="7">
                  <c:v>11275.307692307691</c:v>
                </c:pt>
                <c:pt idx="8">
                  <c:v>10131.054545454544</c:v>
                </c:pt>
                <c:pt idx="9">
                  <c:v>15150.400000000001</c:v>
                </c:pt>
                <c:pt idx="10">
                  <c:v>17058.580645161292</c:v>
                </c:pt>
                <c:pt idx="11">
                  <c:v>23054.238805970148</c:v>
                </c:pt>
                <c:pt idx="12">
                  <c:v>22988.459016393444</c:v>
                </c:pt>
                <c:pt idx="13">
                  <c:v>24398.379310344826</c:v>
                </c:pt>
                <c:pt idx="14">
                  <c:v>23110.807017543862</c:v>
                </c:pt>
                <c:pt idx="15">
                  <c:v>23745.241935483871</c:v>
                </c:pt>
                <c:pt idx="16">
                  <c:v>22379.803278688527</c:v>
                </c:pt>
                <c:pt idx="17">
                  <c:v>19189.014084507042</c:v>
                </c:pt>
                <c:pt idx="18">
                  <c:v>16244.035714285716</c:v>
                </c:pt>
                <c:pt idx="19">
                  <c:v>11289.166666666668</c:v>
                </c:pt>
                <c:pt idx="20">
                  <c:v>8441.818181818182</c:v>
                </c:pt>
                <c:pt idx="21">
                  <c:v>5853.5714285714284</c:v>
                </c:pt>
                <c:pt idx="22">
                  <c:v>2822</c:v>
                </c:pt>
                <c:pt idx="23">
                  <c:v>2185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783488"/>
        <c:axId val="362783880"/>
      </c:barChart>
      <c:lineChart>
        <c:grouping val="standard"/>
        <c:varyColors val="0"/>
        <c:ser>
          <c:idx val="1"/>
          <c:order val="1"/>
          <c:tx>
            <c:strRef>
              <c:f>'C:\Users\user\Dropbox\Quito (1) Proyecto 5 - Taxis\2 Información Base\GIS\[fichas de oferta y demanda.xlsx]Flota operando_DV'!$K$30</c:f>
              <c:strCache>
                <c:ptCount val="1"/>
                <c:pt idx="0">
                  <c:v>Demanda, viajes/hora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'[2]Flota operando_DV'!$B$31:$B$54</c:f>
              <c:strCache>
                <c:ptCount val="24"/>
                <c:pt idx="0">
                  <c:v>0:00 - 1:00</c:v>
                </c:pt>
                <c:pt idx="1">
                  <c:v>1:00 - 2:00</c:v>
                </c:pt>
                <c:pt idx="2">
                  <c:v>2:00 - 3:00</c:v>
                </c:pt>
                <c:pt idx="3">
                  <c:v>3:00 - 4:00</c:v>
                </c:pt>
                <c:pt idx="4">
                  <c:v>4:00 - 5:00</c:v>
                </c:pt>
                <c:pt idx="5">
                  <c:v>5:00 - 6:00</c:v>
                </c:pt>
                <c:pt idx="6">
                  <c:v>6:00 - 7:00</c:v>
                </c:pt>
                <c:pt idx="7">
                  <c:v>7:00 - 8:00</c:v>
                </c:pt>
                <c:pt idx="8">
                  <c:v>8:00 - 9:00</c:v>
                </c:pt>
                <c:pt idx="9">
                  <c:v>9:00 - 10:00</c:v>
                </c:pt>
                <c:pt idx="10">
                  <c:v>10:00 - 11:00</c:v>
                </c:pt>
                <c:pt idx="11">
                  <c:v>11:00 - 12:00</c:v>
                </c:pt>
                <c:pt idx="12">
                  <c:v>12:00 - 13:00</c:v>
                </c:pt>
                <c:pt idx="13">
                  <c:v>13:00 - 14:00</c:v>
                </c:pt>
                <c:pt idx="14">
                  <c:v>14:00 -  15:00</c:v>
                </c:pt>
                <c:pt idx="15">
                  <c:v>15:00 - 16:00</c:v>
                </c:pt>
                <c:pt idx="16">
                  <c:v>16:00 - 17:00</c:v>
                </c:pt>
                <c:pt idx="17">
                  <c:v>17:00 - 18:00</c:v>
                </c:pt>
                <c:pt idx="18">
                  <c:v>18:00 - 19:00</c:v>
                </c:pt>
                <c:pt idx="19">
                  <c:v>19:00 -  20:00</c:v>
                </c:pt>
                <c:pt idx="20">
                  <c:v>20:00 - 21:00</c:v>
                </c:pt>
                <c:pt idx="21">
                  <c:v>21:00 - 22:00</c:v>
                </c:pt>
                <c:pt idx="22">
                  <c:v>22:00 - 23:00</c:v>
                </c:pt>
                <c:pt idx="23">
                  <c:v>23:00 - 24:00</c:v>
                </c:pt>
              </c:strCache>
            </c:strRef>
          </c:cat>
          <c:val>
            <c:numRef>
              <c:f>'[2]Flota operando_DV'!$K$31:$K$54</c:f>
              <c:numCache>
                <c:formatCode>General</c:formatCode>
                <c:ptCount val="24"/>
                <c:pt idx="0">
                  <c:v>2826.6097673218446</c:v>
                </c:pt>
                <c:pt idx="1">
                  <c:v>1239.1530589236609</c:v>
                </c:pt>
                <c:pt idx="2">
                  <c:v>2103.0964703520558</c:v>
                </c:pt>
                <c:pt idx="3">
                  <c:v>1997.6056739893377</c:v>
                </c:pt>
                <c:pt idx="4">
                  <c:v>3147.225918923803</c:v>
                </c:pt>
                <c:pt idx="5">
                  <c:v>5520.1171943193413</c:v>
                </c:pt>
                <c:pt idx="6">
                  <c:v>15995.31228703892</c:v>
                </c:pt>
                <c:pt idx="7">
                  <c:v>23070.08607959927</c:v>
                </c:pt>
                <c:pt idx="8">
                  <c:v>18008.348405792032</c:v>
                </c:pt>
                <c:pt idx="9">
                  <c:v>15340.406846860575</c:v>
                </c:pt>
                <c:pt idx="10">
                  <c:v>18076.227768825127</c:v>
                </c:pt>
                <c:pt idx="11">
                  <c:v>14573.781711183123</c:v>
                </c:pt>
                <c:pt idx="12">
                  <c:v>15068.820051025026</c:v>
                </c:pt>
                <c:pt idx="13">
                  <c:v>10942.487290294719</c:v>
                </c:pt>
                <c:pt idx="14">
                  <c:v>14561.722098124432</c:v>
                </c:pt>
                <c:pt idx="15">
                  <c:v>14000.803011575716</c:v>
                </c:pt>
                <c:pt idx="16">
                  <c:v>10595.480431982549</c:v>
                </c:pt>
                <c:pt idx="17">
                  <c:v>12706.165690506656</c:v>
                </c:pt>
                <c:pt idx="18">
                  <c:v>7955.6962612206889</c:v>
                </c:pt>
                <c:pt idx="19">
                  <c:v>6456.997128948884</c:v>
                </c:pt>
                <c:pt idx="20">
                  <c:v>4558.881068670622</c:v>
                </c:pt>
                <c:pt idx="21">
                  <c:v>2970.1227796121425</c:v>
                </c:pt>
                <c:pt idx="22">
                  <c:v>2568.397898460702</c:v>
                </c:pt>
                <c:pt idx="23">
                  <c:v>2052.2051064487473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2783488"/>
        <c:axId val="362783880"/>
      </c:lineChart>
      <c:catAx>
        <c:axId val="36278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783880"/>
        <c:crossesAt val="0"/>
        <c:auto val="1"/>
        <c:lblAlgn val="ctr"/>
        <c:lblOffset val="100"/>
        <c:noMultiLvlLbl val="0"/>
      </c:catAx>
      <c:valAx>
        <c:axId val="362783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783488"/>
        <c:crosses val="autoZero"/>
        <c:crossBetween val="between"/>
        <c:majorUnit val="15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7FD006-55D0-4F1F-BD6D-C9084F5B5517}" type="datetimeFigureOut">
              <a:rPr lang="es-CO" smtClean="0"/>
              <a:t>12/06/2017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07565D-CC4E-4117-A36A-394D207EBA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85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T</a:t>
            </a:r>
            <a:r>
              <a:rPr lang="es-ES" dirty="0" err="1"/>
              <a:t>ítulo</a:t>
            </a:r>
            <a:r>
              <a:rPr lang="es-ES" dirty="0"/>
              <a:t> de</a:t>
            </a:r>
            <a:r>
              <a:rPr lang="es-ES" baseline="0" dirty="0"/>
              <a:t> la presentación: Arquitectura del Sistema Inteligente para el Transporte Público de Quito. No hablemos de SITI Q</a:t>
            </a:r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3776-0A0F-414B-AFE5-1FF1084959BF}" type="slidenum">
              <a:rPr lang="es-CO" smtClean="0">
                <a:solidFill>
                  <a:prstClr val="black"/>
                </a:solidFill>
              </a:rPr>
              <a:pPr/>
              <a:t>1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2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Modelo con principio regulatorio, porque privilegia al usuario en vez del</a:t>
            </a:r>
            <a:r>
              <a:rPr lang="es-ES" baseline="0" dirty="0" smtClean="0"/>
              <a:t> operador.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Tendencias de desregulación no han funcionado: Irlanda y </a:t>
            </a:r>
            <a:r>
              <a:rPr lang="es-ES" baseline="0" dirty="0" err="1" smtClean="0"/>
              <a:t>Sydney</a:t>
            </a:r>
            <a:r>
              <a:rPr lang="es-ES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No queremos utilizar modelos utilizados en la región que busca una maximización de la rentabilidad del taxista.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7565D-CC4E-4117-A36A-394D207EBA85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539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T</a:t>
            </a:r>
            <a:r>
              <a:rPr lang="es-ES" dirty="0" err="1"/>
              <a:t>ítulo</a:t>
            </a:r>
            <a:r>
              <a:rPr lang="es-ES" dirty="0"/>
              <a:t> de</a:t>
            </a:r>
            <a:r>
              <a:rPr lang="es-ES" baseline="0" dirty="0"/>
              <a:t> la presentación: Arquitectura del Sistema Inteligente para el Transporte Público de Quito. No hablemos de SITI Q</a:t>
            </a:r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3776-0A0F-414B-AFE5-1FF1084959BF}" type="slidenum">
              <a:rPr lang="es-CO" smtClean="0">
                <a:solidFill>
                  <a:prstClr val="black"/>
                </a:solidFill>
              </a:rPr>
              <a:pPr/>
              <a:t>23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7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/>
          <p:cNvSpPr/>
          <p:nvPr userDrawn="1"/>
        </p:nvSpPr>
        <p:spPr>
          <a:xfrm>
            <a:off x="7848602" y="0"/>
            <a:ext cx="4374953" cy="4423966"/>
          </a:xfrm>
          <a:prstGeom prst="roundRect">
            <a:avLst>
              <a:gd name="adj" fmla="val 11595"/>
            </a:avLst>
          </a:prstGeom>
          <a:solidFill>
            <a:srgbClr val="2B8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7" name="Rectángulo 26"/>
          <p:cNvSpPr/>
          <p:nvPr userDrawn="1"/>
        </p:nvSpPr>
        <p:spPr>
          <a:xfrm>
            <a:off x="8749061" y="-1123950"/>
            <a:ext cx="3474495" cy="4847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5" name="Rectángulo redondeado 14"/>
          <p:cNvSpPr/>
          <p:nvPr userDrawn="1"/>
        </p:nvSpPr>
        <p:spPr>
          <a:xfrm>
            <a:off x="7848602" y="4900216"/>
            <a:ext cx="4374953" cy="1957784"/>
          </a:xfrm>
          <a:prstGeom prst="roundRect">
            <a:avLst>
              <a:gd name="adj" fmla="val 23779"/>
            </a:avLst>
          </a:prstGeom>
          <a:solidFill>
            <a:srgbClr val="2B8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3" name="Rectángulo 22"/>
          <p:cNvSpPr/>
          <p:nvPr userDrawn="1"/>
        </p:nvSpPr>
        <p:spPr>
          <a:xfrm>
            <a:off x="8749061" y="5443052"/>
            <a:ext cx="3474495" cy="1414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731" y="2980352"/>
            <a:ext cx="5156200" cy="813587"/>
          </a:xfrm>
        </p:spPr>
        <p:txBody>
          <a:bodyPr>
            <a:normAutofit/>
          </a:bodyPr>
          <a:lstStyle>
            <a:lvl1pPr marL="0" indent="0" algn="l">
              <a:buNone/>
              <a:defRPr sz="2000" i="0">
                <a:solidFill>
                  <a:schemeClr val="bg1"/>
                </a:solidFill>
                <a:latin typeface="Futura Std Light" panose="020B04020202040203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732" y="492110"/>
            <a:ext cx="6342269" cy="2387600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Futura Std Medium" panose="020B0502020204020303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ángulo redondeado 18"/>
          <p:cNvSpPr/>
          <p:nvPr userDrawn="1"/>
        </p:nvSpPr>
        <p:spPr>
          <a:xfrm>
            <a:off x="5588" y="4919236"/>
            <a:ext cx="7188200" cy="1957784"/>
          </a:xfrm>
          <a:prstGeom prst="roundRect">
            <a:avLst>
              <a:gd name="adj" fmla="val 26487"/>
            </a:avLst>
          </a:prstGeom>
          <a:solidFill>
            <a:srgbClr val="2B8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4" name="Rectángulo redondeado 13"/>
          <p:cNvSpPr/>
          <p:nvPr userDrawn="1"/>
        </p:nvSpPr>
        <p:spPr>
          <a:xfrm>
            <a:off x="0" y="0"/>
            <a:ext cx="7188200" cy="4423966"/>
          </a:xfrm>
          <a:prstGeom prst="roundRect">
            <a:avLst>
              <a:gd name="adj" fmla="val 11595"/>
            </a:avLst>
          </a:prstGeom>
          <a:solidFill>
            <a:srgbClr val="2B8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6" name="Rectángulo 15"/>
          <p:cNvSpPr/>
          <p:nvPr userDrawn="1"/>
        </p:nvSpPr>
        <p:spPr>
          <a:xfrm>
            <a:off x="6172200" y="0"/>
            <a:ext cx="1016000" cy="3924500"/>
          </a:xfrm>
          <a:prstGeom prst="rect">
            <a:avLst/>
          </a:prstGeom>
          <a:solidFill>
            <a:srgbClr val="2B8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7" name="Rectángulo 16"/>
          <p:cNvSpPr/>
          <p:nvPr userDrawn="1"/>
        </p:nvSpPr>
        <p:spPr>
          <a:xfrm>
            <a:off x="7848600" y="0"/>
            <a:ext cx="762000" cy="3793936"/>
          </a:xfrm>
          <a:prstGeom prst="rect">
            <a:avLst/>
          </a:prstGeom>
          <a:solidFill>
            <a:srgbClr val="2B8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8" name="Rectángulo 17"/>
          <p:cNvSpPr/>
          <p:nvPr userDrawn="1"/>
        </p:nvSpPr>
        <p:spPr>
          <a:xfrm>
            <a:off x="6255513" y="5462072"/>
            <a:ext cx="938275" cy="1414948"/>
          </a:xfrm>
          <a:prstGeom prst="rect">
            <a:avLst/>
          </a:prstGeom>
          <a:solidFill>
            <a:srgbClr val="2B8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pic>
        <p:nvPicPr>
          <p:cNvPr id="19" name="Imagen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5596" y="2721137"/>
            <a:ext cx="1952803" cy="66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5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6400"/>
          </a:xfrm>
        </p:spPr>
        <p:txBody>
          <a:bodyPr anchor="b">
            <a:normAutofit/>
          </a:bodyPr>
          <a:lstStyle>
            <a:lvl1pPr algn="r">
              <a:defRPr sz="3200">
                <a:solidFill>
                  <a:srgbClr val="2B8134"/>
                </a:solidFill>
                <a:latin typeface="Minion Pro SmBd" panose="020406030603060202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7009"/>
            <a:ext cx="10515600" cy="4599954"/>
          </a:xfrm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278E4D"/>
              </a:buClr>
              <a:buFont typeface="Calibri" panose="020F0502020204030204" pitchFamily="34" charset="0"/>
              <a:buChar char="–"/>
              <a:defRPr sz="2400">
                <a:latin typeface="Frutiger LT Std 45 Light" panose="020B0402020204020204" pitchFamily="34" charset="0"/>
              </a:defRPr>
            </a:lvl1pPr>
            <a:lvl2pPr marL="685800" indent="-2286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Calibri" panose="020F0502020204030204" pitchFamily="34" charset="0"/>
              <a:buChar char="‒"/>
              <a:defRPr sz="2000">
                <a:latin typeface="Frutiger LT Std 45 Light" panose="020B0402020204020204" pitchFamily="34" charset="0"/>
              </a:defRPr>
            </a:lvl2pPr>
            <a:lvl3pPr marL="1143000" indent="-228600">
              <a:lnSpc>
                <a:spcPct val="150000"/>
              </a:lnSpc>
              <a:buClr>
                <a:schemeClr val="accent6"/>
              </a:buClr>
              <a:buFont typeface="Calibri" panose="020F0502020204030204" pitchFamily="34" charset="0"/>
              <a:buChar char="‒"/>
              <a:defRPr sz="1800">
                <a:latin typeface="Frutiger LT Std 45 Light" panose="020B0402020204020204" pitchFamily="34" charset="0"/>
              </a:defRPr>
            </a:lvl3pPr>
            <a:lvl4pPr marL="1600200" indent="-228600">
              <a:lnSpc>
                <a:spcPct val="150000"/>
              </a:lnSpc>
              <a:buClr>
                <a:schemeClr val="accent6">
                  <a:lumMod val="60000"/>
                  <a:lumOff val="40000"/>
                </a:schemeClr>
              </a:buClr>
              <a:buFont typeface="Calibri" panose="020F0502020204030204" pitchFamily="34" charset="0"/>
              <a:buChar char="‒"/>
              <a:defRPr sz="1600">
                <a:latin typeface="Frutiger LT Std 45 Light" panose="020B0402020204020204" pitchFamily="34" charset="0"/>
              </a:defRPr>
            </a:lvl4pPr>
            <a:lvl5pPr>
              <a:lnSpc>
                <a:spcPct val="150000"/>
              </a:lnSpc>
              <a:defRPr sz="1600">
                <a:latin typeface="Frutiger LT Std 45 Light" panose="020B0402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517A-2CB5-46ED-8DCD-3DDD9FC94B9D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t>12/06/2017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F97B-D693-4882-A99B-7CDAC64A7FB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9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986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75B9C-1FE4-43DA-86BD-9A9667BF4A26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t>12/06/2017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DF97B-D693-4882-A99B-7CDAC64A7FB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6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2B8134"/>
          </a:solidFill>
          <a:latin typeface="Minion Pro SmBd" panose="020406030603060202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rgbClr val="2B8134"/>
        </a:buClr>
        <a:buFont typeface="Frutiger LT Std 45 Light" panose="020B0402020204020204" pitchFamily="34" charset="0"/>
        <a:buChar char="–"/>
        <a:defRPr sz="2400" kern="1200">
          <a:solidFill>
            <a:schemeClr val="tx1"/>
          </a:solidFill>
          <a:latin typeface="Frutiger LT Std 45 Light" panose="020B0402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bg1">
            <a:lumMod val="75000"/>
          </a:schemeClr>
        </a:buClr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Frutiger LT Std 45 Light" panose="020B0402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6"/>
        </a:buClr>
        <a:buFont typeface="Frutiger LT Std 45 Light" panose="020B0402020204020204" pitchFamily="34" charset="0"/>
        <a:buChar char="–"/>
        <a:defRPr sz="1800" kern="1200">
          <a:solidFill>
            <a:schemeClr val="tx1"/>
          </a:solidFill>
          <a:latin typeface="Frutiger LT Std 45 Light" panose="020B0402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6">
            <a:lumMod val="60000"/>
            <a:lumOff val="40000"/>
          </a:schemeClr>
        </a:buClr>
        <a:buFont typeface="Frutiger LT Std 45 Light" panose="020B0402020204020204" pitchFamily="34" charset="0"/>
        <a:buChar char="–"/>
        <a:defRPr sz="1600" kern="1200">
          <a:solidFill>
            <a:schemeClr val="tx1"/>
          </a:solidFill>
          <a:latin typeface="Frutiger LT Std 45 Light" panose="020B0402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utiger LT Std 45 Light" panose="020B0402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523824" y="5448260"/>
            <a:ext cx="2072082" cy="45499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CO" dirty="0" smtClean="0"/>
              <a:t>Junio 2017</a:t>
            </a:r>
            <a:endParaRPr lang="es-CO" dirty="0"/>
          </a:p>
          <a:p>
            <a:endParaRPr lang="es-CO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07467" y="1203036"/>
            <a:ext cx="6704796" cy="2387600"/>
          </a:xfrm>
        </p:spPr>
        <p:txBody>
          <a:bodyPr anchor="ctr"/>
          <a:lstStyle/>
          <a:p>
            <a:r>
              <a:rPr lang="es-CO" dirty="0" smtClean="0">
                <a:latin typeface="Calibri" panose="020F0502020204030204" pitchFamily="34" charset="0"/>
                <a:cs typeface="Calibri" panose="020F0502020204030204" pitchFamily="34" charset="0"/>
              </a:rPr>
              <a:t>ESTUDIO PARA DETERMINAR LA OFERTA </a:t>
            </a:r>
            <a:r>
              <a:rPr lang="es-CO" dirty="0">
                <a:latin typeface="Calibri" panose="020F0502020204030204" pitchFamily="34" charset="0"/>
                <a:cs typeface="Calibri" panose="020F0502020204030204" pitchFamily="34" charset="0"/>
              </a:rPr>
              <a:t>Y DEMANDA DEL SERVICIO DE TRANSPORTE EN TAXIS EN EL DISTRITO METROPOLITANO DE </a:t>
            </a:r>
            <a:r>
              <a:rPr lang="es-CO" dirty="0" smtClean="0">
                <a:latin typeface="Calibri" panose="020F0502020204030204" pitchFamily="34" charset="0"/>
                <a:cs typeface="Calibri" panose="020F0502020204030204" pitchFamily="34" charset="0"/>
              </a:rPr>
              <a:t>QUITO</a:t>
            </a:r>
            <a:endParaRPr lang="es-C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2643" t="65435" r="48925" b="22822"/>
          <a:stretch/>
        </p:blipFill>
        <p:spPr>
          <a:xfrm>
            <a:off x="9074727" y="1537853"/>
            <a:ext cx="2398136" cy="85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/>
          <p:cNvSpPr/>
          <p:nvPr/>
        </p:nvSpPr>
        <p:spPr>
          <a:xfrm>
            <a:off x="784423" y="5154287"/>
            <a:ext cx="4838455" cy="8370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ángulo redondeado 22"/>
          <p:cNvSpPr/>
          <p:nvPr/>
        </p:nvSpPr>
        <p:spPr>
          <a:xfrm>
            <a:off x="784423" y="3943444"/>
            <a:ext cx="4838455" cy="8370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ángulo redondeado 21"/>
          <p:cNvSpPr/>
          <p:nvPr/>
        </p:nvSpPr>
        <p:spPr>
          <a:xfrm>
            <a:off x="784424" y="2676439"/>
            <a:ext cx="4838455" cy="8370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7486" y="375361"/>
            <a:ext cx="10533529" cy="626400"/>
          </a:xfrm>
        </p:spPr>
        <p:txBody>
          <a:bodyPr>
            <a:normAutofit fontScale="90000"/>
          </a:bodyPr>
          <a:lstStyle/>
          <a:p>
            <a:r>
              <a:rPr lang="es-CO" dirty="0"/>
              <a:t>La estimación de la oferta requerida se basa en una metodología que busca calidad del servicio para el usuario - ISUD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F97B-D693-4882-A99B-7CDAC64A7FB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341961" y="3965200"/>
            <a:ext cx="2907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S" sz="1600" dirty="0" smtClean="0"/>
              <a:t>% </a:t>
            </a:r>
            <a:r>
              <a:rPr lang="es-ES" sz="1600" dirty="0"/>
              <a:t>de viajes que tienen mayores esperas a las </a:t>
            </a:r>
            <a:r>
              <a:rPr lang="es-ES" sz="1600" dirty="0" smtClean="0"/>
              <a:t>deseadas.</a:t>
            </a:r>
            <a:endParaRPr lang="es-ES" sz="16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898541" y="2775874"/>
            <a:ext cx="1358153" cy="639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2"/>
                </a:solidFill>
              </a:rPr>
              <a:t>APD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898540" y="4042007"/>
            <a:ext cx="1358153" cy="639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2"/>
                </a:solidFill>
              </a:rPr>
              <a:t>GID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331114" y="2825085"/>
            <a:ext cx="3148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Tiempo de espera promedio de los pasajeros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16186" y="1569716"/>
            <a:ext cx="106376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SUD </a:t>
            </a:r>
            <a:r>
              <a:rPr lang="es-ES" dirty="0" smtClean="0"/>
              <a:t>(</a:t>
            </a:r>
            <a:r>
              <a:rPr lang="es-ES" sz="1600" i="1" dirty="0" err="1" smtClean="0"/>
              <a:t>Significant</a:t>
            </a:r>
            <a:r>
              <a:rPr lang="es-ES" sz="1600" i="1" dirty="0" smtClean="0"/>
              <a:t> </a:t>
            </a:r>
            <a:r>
              <a:rPr lang="es-ES" sz="1600" i="1" dirty="0" err="1"/>
              <a:t>Unmet</a:t>
            </a:r>
            <a:r>
              <a:rPr lang="es-ES" sz="1600" i="1" dirty="0"/>
              <a:t> </a:t>
            </a:r>
            <a:r>
              <a:rPr lang="es-ES" sz="1600" i="1" dirty="0" err="1" smtClean="0"/>
              <a:t>Demand</a:t>
            </a:r>
            <a:r>
              <a:rPr lang="es-ES" sz="1600" i="1" dirty="0" smtClean="0"/>
              <a:t>) </a:t>
            </a:r>
            <a:r>
              <a:rPr lang="es-ES" sz="1600" dirty="0" smtClean="0"/>
              <a:t>indicador de demanda insatisfecha calculado con 6 parámetros en el escenario que solo exista la flota licenciada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887694" y="5268753"/>
            <a:ext cx="1358153" cy="639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2"/>
                </a:solidFill>
              </a:rPr>
              <a:t>SSP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330823" y="5311295"/>
            <a:ext cx="3148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S" sz="1600" dirty="0"/>
              <a:t>% de horas diurnas con exceso de demanda.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010708" y="2802555"/>
            <a:ext cx="2541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/>
              <a:t>6,37 min según encuestas a usuarios</a:t>
            </a:r>
          </a:p>
        </p:txBody>
      </p:sp>
      <p:sp>
        <p:nvSpPr>
          <p:cNvPr id="25" name="Flecha derecha 24"/>
          <p:cNvSpPr/>
          <p:nvPr/>
        </p:nvSpPr>
        <p:spPr>
          <a:xfrm>
            <a:off x="5569173" y="2893325"/>
            <a:ext cx="196007" cy="41454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echa derecha 25"/>
          <p:cNvSpPr/>
          <p:nvPr/>
        </p:nvSpPr>
        <p:spPr>
          <a:xfrm>
            <a:off x="5569173" y="4163231"/>
            <a:ext cx="196007" cy="41454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echa derecha 26"/>
          <p:cNvSpPr/>
          <p:nvPr/>
        </p:nvSpPr>
        <p:spPr>
          <a:xfrm>
            <a:off x="5569173" y="5365170"/>
            <a:ext cx="196007" cy="41454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ángulo 27"/>
          <p:cNvSpPr/>
          <p:nvPr/>
        </p:nvSpPr>
        <p:spPr>
          <a:xfrm>
            <a:off x="5952261" y="4104040"/>
            <a:ext cx="2658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/>
              <a:t>26% según encuestas a usuarios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6634610" y="5453729"/>
            <a:ext cx="1202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/>
              <a:t>3 horas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9576479" y="2315428"/>
            <a:ext cx="1314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smtClean="0"/>
              <a:t>Solo formal</a:t>
            </a:r>
            <a:endParaRPr lang="en-US" b="1" dirty="0"/>
          </a:p>
        </p:txBody>
      </p:sp>
      <p:sp>
        <p:nvSpPr>
          <p:cNvPr id="31" name="Rectángulo 30"/>
          <p:cNvSpPr/>
          <p:nvPr/>
        </p:nvSpPr>
        <p:spPr>
          <a:xfrm>
            <a:off x="6324513" y="2078359"/>
            <a:ext cx="1909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00" b="1" dirty="0" smtClean="0"/>
              <a:t>Actual</a:t>
            </a:r>
          </a:p>
          <a:p>
            <a:pPr algn="ctr"/>
            <a:r>
              <a:rPr lang="es-ES" sz="1600" b="1" dirty="0" smtClean="0"/>
              <a:t>Formal e informal</a:t>
            </a:r>
            <a:endParaRPr lang="en-US" b="1" dirty="0"/>
          </a:p>
        </p:txBody>
      </p:sp>
      <p:sp>
        <p:nvSpPr>
          <p:cNvPr id="32" name="Rectángulo 31"/>
          <p:cNvSpPr/>
          <p:nvPr/>
        </p:nvSpPr>
        <p:spPr>
          <a:xfrm>
            <a:off x="8848998" y="2802555"/>
            <a:ext cx="301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/>
              <a:t>Base encuestas+ incremento según modelo de colas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9009717" y="5453729"/>
            <a:ext cx="2583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/>
              <a:t>3 horas+ análisis nueva brecha oferta-demanda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8848998" y="4104040"/>
            <a:ext cx="301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/>
              <a:t>Base encuestas+ incremento según modelo de colas</a:t>
            </a:r>
          </a:p>
        </p:txBody>
      </p:sp>
      <p:cxnSp>
        <p:nvCxnSpPr>
          <p:cNvPr id="37" name="Conector recto 36"/>
          <p:cNvCxnSpPr/>
          <p:nvPr/>
        </p:nvCxnSpPr>
        <p:spPr>
          <a:xfrm>
            <a:off x="8636758" y="2693271"/>
            <a:ext cx="0" cy="323219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28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/>
          <p:cNvSpPr/>
          <p:nvPr/>
        </p:nvSpPr>
        <p:spPr>
          <a:xfrm>
            <a:off x="784423" y="5154287"/>
            <a:ext cx="5793793" cy="8370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ángulo redondeado 22"/>
          <p:cNvSpPr/>
          <p:nvPr/>
        </p:nvSpPr>
        <p:spPr>
          <a:xfrm>
            <a:off x="784423" y="3943444"/>
            <a:ext cx="5793793" cy="8370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ángulo redondeado 21"/>
          <p:cNvSpPr/>
          <p:nvPr/>
        </p:nvSpPr>
        <p:spPr>
          <a:xfrm>
            <a:off x="784424" y="2676439"/>
            <a:ext cx="5793793" cy="8370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7486" y="375361"/>
            <a:ext cx="10533529" cy="626400"/>
          </a:xfrm>
        </p:spPr>
        <p:txBody>
          <a:bodyPr>
            <a:normAutofit/>
          </a:bodyPr>
          <a:lstStyle/>
          <a:p>
            <a:r>
              <a:rPr lang="es-CO" dirty="0" smtClean="0"/>
              <a:t>Indicador SUD (continuación)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F97B-D693-4882-A99B-7CDAC64A7FB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314661" y="4074384"/>
            <a:ext cx="39955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S" sz="1600" dirty="0" smtClean="0"/>
              <a:t>Corrige </a:t>
            </a:r>
            <a:r>
              <a:rPr lang="es-ES" sz="1600" dirty="0"/>
              <a:t>los efectos de esperas cuando se presentan horas pico en horas nocturnas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898541" y="2775874"/>
            <a:ext cx="1358153" cy="639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2"/>
                </a:solidFill>
              </a:rPr>
              <a:t>LDF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898540" y="4042007"/>
            <a:ext cx="1358153" cy="639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2"/>
                </a:solidFill>
              </a:rPr>
              <a:t>FP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303816" y="2811337"/>
            <a:ext cx="4326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S" sz="1600" dirty="0"/>
              <a:t>% de demanda que desiste de tomar el servicio en función de los tiempos de espera.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16186" y="1569716"/>
            <a:ext cx="106376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SUD </a:t>
            </a:r>
            <a:r>
              <a:rPr lang="es-ES" dirty="0" smtClean="0"/>
              <a:t>(</a:t>
            </a:r>
            <a:r>
              <a:rPr lang="es-ES" sz="1600" i="1" dirty="0" err="1" smtClean="0"/>
              <a:t>Significant</a:t>
            </a:r>
            <a:r>
              <a:rPr lang="es-ES" sz="1600" i="1" dirty="0" smtClean="0"/>
              <a:t> </a:t>
            </a:r>
            <a:r>
              <a:rPr lang="es-ES" sz="1600" i="1" dirty="0" err="1"/>
              <a:t>Unmet</a:t>
            </a:r>
            <a:r>
              <a:rPr lang="es-ES" sz="1600" i="1" dirty="0"/>
              <a:t> </a:t>
            </a:r>
            <a:r>
              <a:rPr lang="es-ES" sz="1600" i="1" dirty="0" err="1" smtClean="0"/>
              <a:t>Demand</a:t>
            </a:r>
            <a:r>
              <a:rPr lang="es-ES" sz="1600" i="1" dirty="0" smtClean="0"/>
              <a:t>) </a:t>
            </a:r>
            <a:r>
              <a:rPr lang="es-ES" sz="1600" dirty="0" smtClean="0"/>
              <a:t>indicador de demanda insatisfecha calculado con 6 parámetros en el escenario que solo exista la flota licenciada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887694" y="5268753"/>
            <a:ext cx="1358153" cy="639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2"/>
                </a:solidFill>
              </a:rPr>
              <a:t>SP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303815" y="5245009"/>
            <a:ext cx="4326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S" sz="1600" dirty="0" smtClean="0"/>
              <a:t>Corrige los </a:t>
            </a:r>
            <a:r>
              <a:rPr lang="es-ES" sz="1600" dirty="0"/>
              <a:t>efectos de capturar información en periodos atípicos de demanda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798748" y="5460452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1 para DMQ en ambos casos</a:t>
            </a:r>
            <a:endParaRPr lang="en-US" dirty="0"/>
          </a:p>
        </p:txBody>
      </p:sp>
      <p:sp>
        <p:nvSpPr>
          <p:cNvPr id="19" name="Rectángulo 18"/>
          <p:cNvSpPr/>
          <p:nvPr/>
        </p:nvSpPr>
        <p:spPr>
          <a:xfrm>
            <a:off x="7798748" y="4241394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1 para DMQ en ambos casos </a:t>
            </a:r>
            <a:endParaRPr lang="en-US" dirty="0"/>
          </a:p>
        </p:txBody>
      </p:sp>
      <p:sp>
        <p:nvSpPr>
          <p:cNvPr id="20" name="Rectángulo 19"/>
          <p:cNvSpPr/>
          <p:nvPr/>
        </p:nvSpPr>
        <p:spPr>
          <a:xfrm>
            <a:off x="7001300" y="2711839"/>
            <a:ext cx="2204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/>
              <a:t>26% según encuestas de usuarios desistiría con esperas &gt;10 min</a:t>
            </a:r>
          </a:p>
        </p:txBody>
      </p:sp>
      <p:sp>
        <p:nvSpPr>
          <p:cNvPr id="25" name="Flecha derecha 24"/>
          <p:cNvSpPr/>
          <p:nvPr/>
        </p:nvSpPr>
        <p:spPr>
          <a:xfrm>
            <a:off x="6578217" y="2858278"/>
            <a:ext cx="196007" cy="41454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echa derecha 25"/>
          <p:cNvSpPr/>
          <p:nvPr/>
        </p:nvSpPr>
        <p:spPr>
          <a:xfrm>
            <a:off x="6578217" y="4128184"/>
            <a:ext cx="196007" cy="41454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echa derecha 26"/>
          <p:cNvSpPr/>
          <p:nvPr/>
        </p:nvSpPr>
        <p:spPr>
          <a:xfrm>
            <a:off x="6578217" y="5330123"/>
            <a:ext cx="196007" cy="41454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ángulo 20"/>
          <p:cNvSpPr/>
          <p:nvPr/>
        </p:nvSpPr>
        <p:spPr>
          <a:xfrm>
            <a:off x="9902073" y="2261577"/>
            <a:ext cx="1314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smtClean="0"/>
              <a:t>Solo formal</a:t>
            </a:r>
            <a:endParaRPr lang="en-US" b="1" dirty="0"/>
          </a:p>
        </p:txBody>
      </p:sp>
      <p:sp>
        <p:nvSpPr>
          <p:cNvPr id="28" name="Rectángulo 27"/>
          <p:cNvSpPr/>
          <p:nvPr/>
        </p:nvSpPr>
        <p:spPr>
          <a:xfrm>
            <a:off x="7512447" y="2218416"/>
            <a:ext cx="811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smtClean="0"/>
              <a:t>Actual</a:t>
            </a:r>
            <a:endParaRPr lang="en-US" b="1" dirty="0"/>
          </a:p>
        </p:txBody>
      </p:sp>
      <p:cxnSp>
        <p:nvCxnSpPr>
          <p:cNvPr id="29" name="Conector recto 28"/>
          <p:cNvCxnSpPr/>
          <p:nvPr/>
        </p:nvCxnSpPr>
        <p:spPr>
          <a:xfrm>
            <a:off x="9496567" y="2670895"/>
            <a:ext cx="0" cy="107721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9503883" y="2713211"/>
            <a:ext cx="22046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/>
              <a:t>Base encuestas + Incremento</a:t>
            </a:r>
          </a:p>
        </p:txBody>
      </p:sp>
    </p:spTree>
    <p:extLst>
      <p:ext uri="{BB962C8B-B14F-4D97-AF65-F5344CB8AC3E}">
        <p14:creationId xmlns:p14="http://schemas.microsoft.com/office/powerpoint/2010/main" val="13678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4591304" y="1617786"/>
            <a:ext cx="1896035" cy="83525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 redondeado 12"/>
          <p:cNvSpPr/>
          <p:nvPr/>
        </p:nvSpPr>
        <p:spPr>
          <a:xfrm>
            <a:off x="4708381" y="1612699"/>
            <a:ext cx="1896035" cy="8393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F97B-D693-4882-A99B-7CDAC64A7FB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541338" y="556049"/>
            <a:ext cx="11002962" cy="6264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Estimación de la demanda insatisfecha en el DMQ para el escenario en que solo opere la oferta formal</a:t>
            </a:r>
            <a:endParaRPr lang="es-CO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775231"/>
              </p:ext>
            </p:extLst>
          </p:nvPr>
        </p:nvGraphicFramePr>
        <p:xfrm>
          <a:off x="897533" y="2873086"/>
          <a:ext cx="10456267" cy="2910380"/>
        </p:xfrm>
        <a:graphic>
          <a:graphicData uri="http://schemas.openxmlformats.org/drawingml/2006/table">
            <a:tbl>
              <a:tblPr/>
              <a:tblGrid>
                <a:gridCol w="4448572"/>
                <a:gridCol w="1969095"/>
                <a:gridCol w="2017486"/>
                <a:gridCol w="2021114"/>
              </a:tblGrid>
              <a:tr h="5224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Parámetro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ISUD referencia</a:t>
                      </a:r>
                      <a:r>
                        <a:rPr lang="es-CO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</a:t>
                      </a:r>
                    </a:p>
                    <a:p>
                      <a:pPr algn="ctr" fontAlgn="ctr"/>
                      <a:r>
                        <a:rPr lang="es-CO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Reino Unido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ISUD</a:t>
                      </a:r>
                      <a:r>
                        <a:rPr lang="es-CO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referencia </a:t>
                      </a:r>
                    </a:p>
                    <a:p>
                      <a:pPr algn="ctr" fontAlgn="ctr"/>
                      <a:r>
                        <a:rPr lang="es-CO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DMQ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ISUD con</a:t>
                      </a:r>
                      <a:r>
                        <a:rPr lang="es-CO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solo </a:t>
                      </a:r>
                    </a:p>
                    <a:p>
                      <a:pPr algn="ctr" fontAlgn="ctr"/>
                      <a:r>
                        <a:rPr lang="es-CO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formales </a:t>
                      </a:r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DMQ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029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APD -</a:t>
                      </a:r>
                      <a:r>
                        <a:rPr lang="es-CO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Tiempo espera promedio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6,37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11,43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9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GID - </a:t>
                      </a: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viajes con esperas superiores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5,00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63,11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9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SSP - </a:t>
                      </a: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horas diurnas con exceso de demanda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16,66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41,67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33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LDF - </a:t>
                      </a: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demanda que desiste de tomar el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servicio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1,00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1,40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9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</a:t>
                      </a:r>
                      <a:r>
                        <a:rPr lang="es-CO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factor pico en horas nocturnas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9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 </a:t>
                      </a: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factor de estacionalidad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9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ISUD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42,142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4730637" y="1725828"/>
            <a:ext cx="5567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/>
              <a:t>Si ISUD &lt;=ISUD referencia no requiere incremento de </a:t>
            </a:r>
            <a:r>
              <a:rPr lang="es-ES" sz="1600" dirty="0" smtClean="0"/>
              <a:t>flota</a:t>
            </a:r>
          </a:p>
          <a:p>
            <a:endParaRPr lang="es-ES" sz="400" dirty="0" smtClean="0"/>
          </a:p>
          <a:p>
            <a:r>
              <a:rPr lang="es-ES" sz="1600" dirty="0" smtClean="0"/>
              <a:t>Si </a:t>
            </a:r>
            <a:r>
              <a:rPr lang="es-ES" sz="1600" dirty="0"/>
              <a:t>ISUD &gt; </a:t>
            </a:r>
            <a:r>
              <a:rPr lang="es-ES" sz="1600" dirty="0" smtClean="0"/>
              <a:t>ISUD referencia  </a:t>
            </a:r>
            <a:r>
              <a:rPr lang="es-ES" sz="1600" dirty="0"/>
              <a:t>requiere incremento de </a:t>
            </a:r>
            <a:r>
              <a:rPr lang="es-ES" sz="1600" dirty="0" smtClean="0"/>
              <a:t>flota</a:t>
            </a:r>
            <a:endParaRPr lang="en-US" sz="1600" dirty="0"/>
          </a:p>
        </p:txBody>
      </p:sp>
      <p:sp>
        <p:nvSpPr>
          <p:cNvPr id="6" name="Rectángulo 5"/>
          <p:cNvSpPr/>
          <p:nvPr/>
        </p:nvSpPr>
        <p:spPr>
          <a:xfrm>
            <a:off x="897533" y="1619510"/>
            <a:ext cx="2472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Demanda Insatisfecha Significativa</a:t>
            </a:r>
            <a:endParaRPr lang="en-US" sz="1600" dirty="0"/>
          </a:p>
        </p:txBody>
      </p:sp>
      <p:sp>
        <p:nvSpPr>
          <p:cNvPr id="7" name="Rectángulo 6"/>
          <p:cNvSpPr/>
          <p:nvPr/>
        </p:nvSpPr>
        <p:spPr>
          <a:xfrm>
            <a:off x="897533" y="2256269"/>
            <a:ext cx="3294492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  <a:spcBef>
                <a:spcPts val="700"/>
              </a:spcBef>
              <a:spcAft>
                <a:spcPts val="700"/>
              </a:spcAft>
            </a:pPr>
            <a:r>
              <a:rPr lang="es-CO" b="1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ISUD= APD*GID*SSP*LDF*PF*SF</a:t>
            </a:r>
            <a:endParaRPr lang="en-US" sz="16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09365" y="5653451"/>
            <a:ext cx="6096000" cy="6469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700"/>
              </a:spcBef>
              <a:spcAft>
                <a:spcPts val="700"/>
              </a:spcAft>
            </a:pPr>
            <a:r>
              <a:rPr lang="es-CO" sz="14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solidFill>
                <a:srgbClr val="40404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400"/>
              </a:lnSpc>
              <a:spcBef>
                <a:spcPts val="700"/>
              </a:spcBef>
              <a:spcAft>
                <a:spcPts val="700"/>
              </a:spcAft>
            </a:pPr>
            <a:r>
              <a:rPr lang="es-CO" sz="14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Fuente: Metodología SUD. Elaborado por el consultor</a:t>
            </a:r>
            <a:endParaRPr lang="en-US" sz="14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4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F97B-D693-4882-A99B-7CDAC64A7FB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2" name="Tab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806918"/>
              </p:ext>
            </p:extLst>
          </p:nvPr>
        </p:nvGraphicFramePr>
        <p:xfrm>
          <a:off x="5691656" y="4361070"/>
          <a:ext cx="550009" cy="415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0009"/>
              </a:tblGrid>
              <a:tr h="41563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u="none" strike="noStrike" dirty="0" smtClean="0">
                          <a:effectLst/>
                        </a:rPr>
                        <a:t>NO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58" name="Rombo 57"/>
          <p:cNvSpPr/>
          <p:nvPr/>
        </p:nvSpPr>
        <p:spPr>
          <a:xfrm>
            <a:off x="6149304" y="3733159"/>
            <a:ext cx="1717963" cy="913991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00"/>
          </a:p>
        </p:txBody>
      </p:sp>
      <p:graphicFrame>
        <p:nvGraphicFramePr>
          <p:cNvPr id="72" name="Tabla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177778"/>
              </p:ext>
            </p:extLst>
          </p:nvPr>
        </p:nvGraphicFramePr>
        <p:xfrm>
          <a:off x="8067406" y="4361070"/>
          <a:ext cx="550009" cy="415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0009"/>
              </a:tblGrid>
              <a:tr h="41563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u="none" strike="noStrike" dirty="0" smtClean="0">
                          <a:effectLst/>
                        </a:rPr>
                        <a:t>SI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Rectángulo redondeado 6"/>
          <p:cNvSpPr/>
          <p:nvPr/>
        </p:nvSpPr>
        <p:spPr>
          <a:xfrm>
            <a:off x="7677445" y="2915065"/>
            <a:ext cx="2340000" cy="54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solidFill>
                  <a:schemeClr val="accent1">
                    <a:lumMod val="75000"/>
                  </a:schemeClr>
                </a:solidFill>
              </a:rPr>
              <a:t>ISUD </a:t>
            </a:r>
            <a:r>
              <a:rPr lang="es-ES" sz="1300" dirty="0">
                <a:solidFill>
                  <a:schemeClr val="accent1">
                    <a:lumMod val="75000"/>
                  </a:schemeClr>
                </a:solidFill>
              </a:rPr>
              <a:t>licencias autorizadas DMQ</a:t>
            </a:r>
            <a:endParaRPr lang="en-US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4293764" y="2915065"/>
            <a:ext cx="2340000" cy="54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solidFill>
                  <a:schemeClr val="accent1">
                    <a:lumMod val="75000"/>
                  </a:schemeClr>
                </a:solidFill>
              </a:rPr>
              <a:t>ISUD_LA deseable </a:t>
            </a:r>
            <a:r>
              <a:rPr lang="es-ES" sz="1300" dirty="0">
                <a:solidFill>
                  <a:schemeClr val="accent1">
                    <a:lumMod val="75000"/>
                  </a:schemeClr>
                </a:solidFill>
              </a:rPr>
              <a:t>para DMQ</a:t>
            </a:r>
            <a:endParaRPr lang="en-US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4293764" y="4892009"/>
            <a:ext cx="2340000" cy="54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solidFill>
                  <a:schemeClr val="accent1">
                    <a:lumMod val="75000"/>
                  </a:schemeClr>
                </a:solidFill>
              </a:rPr>
              <a:t>No se requieren nuevas licencias</a:t>
            </a:r>
            <a:endParaRPr lang="en-US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Conector angular 8"/>
          <p:cNvCxnSpPr>
            <a:stCxn id="7" idx="2"/>
            <a:endCxn id="58" idx="0"/>
          </p:cNvCxnSpPr>
          <p:nvPr/>
        </p:nvCxnSpPr>
        <p:spPr>
          <a:xfrm rot="5400000">
            <a:off x="7788819" y="2674533"/>
            <a:ext cx="278094" cy="1839159"/>
          </a:xfrm>
          <a:prstGeom prst="bent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angular 10"/>
          <p:cNvCxnSpPr>
            <a:stCxn id="29" idx="2"/>
            <a:endCxn id="58" idx="0"/>
          </p:cNvCxnSpPr>
          <p:nvPr/>
        </p:nvCxnSpPr>
        <p:spPr>
          <a:xfrm rot="16200000" flipH="1">
            <a:off x="6096978" y="2821851"/>
            <a:ext cx="278094" cy="1544522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ángulo 39"/>
          <p:cNvSpPr/>
          <p:nvPr/>
        </p:nvSpPr>
        <p:spPr>
          <a:xfrm>
            <a:off x="6345436" y="3970828"/>
            <a:ext cx="147476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300" dirty="0" smtClean="0">
                <a:solidFill>
                  <a:schemeClr val="accent1">
                    <a:lumMod val="75000"/>
                  </a:schemeClr>
                </a:solidFill>
              </a:rPr>
              <a:t>Si ISUD_LA &gt; ISUD_DE</a:t>
            </a:r>
            <a:endParaRPr lang="en-US" sz="1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/>
              <p:cNvSpPr txBox="1"/>
              <p:nvPr/>
            </p:nvSpPr>
            <p:spPr>
              <a:xfrm>
                <a:off x="319727" y="2941292"/>
                <a:ext cx="391481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74625"/>
                <a:r>
                  <a:rPr lang="es-ES" sz="1400" b="0" dirty="0" smtClean="0">
                    <a:latin typeface="Cambria Math" panose="02040503050406030204" pitchFamily="18" charset="0"/>
                  </a:rPr>
                  <a:t>Nivel de servicio</a:t>
                </a:r>
              </a:p>
              <a:p>
                <a:pPr marL="17462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400" b="0" i="0" smtClean="0">
                          <a:latin typeface="Cambria Math" panose="02040503050406030204" pitchFamily="18" charset="0"/>
                        </a:rPr>
                        <m:t>ISUD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</a:rPr>
                        <m:t>APD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</a:rPr>
                        <m:t>GID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</a:rPr>
                        <m:t>SSP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</a:rPr>
                        <m:t>LDF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</a:rPr>
                        <m:t>PF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</a:rPr>
                        <m:t>SF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Cuadro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27" y="2941292"/>
                <a:ext cx="3914814" cy="430887"/>
              </a:xfrm>
              <a:prstGeom prst="rect">
                <a:avLst/>
              </a:prstGeom>
              <a:blipFill rotWithShape="0">
                <a:blip r:embed="rId2"/>
                <a:stretch>
                  <a:fillRect t="-14085"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ángulo redondeado 44"/>
          <p:cNvSpPr/>
          <p:nvPr/>
        </p:nvSpPr>
        <p:spPr>
          <a:xfrm>
            <a:off x="7677445" y="4878088"/>
            <a:ext cx="2340000" cy="54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defRPr/>
            </a:pPr>
            <a:r>
              <a:rPr lang="es-CO" sz="1300" dirty="0" smtClean="0">
                <a:solidFill>
                  <a:schemeClr val="dk1"/>
                </a:solidFill>
              </a:rPr>
              <a:t>Modelo SUDSIM estimación % aumento oferta</a:t>
            </a:r>
            <a:endParaRPr lang="es-CO" sz="1300" dirty="0">
              <a:solidFill>
                <a:schemeClr val="dk1"/>
              </a:solidFill>
            </a:endParaRPr>
          </a:p>
        </p:txBody>
      </p:sp>
      <p:sp>
        <p:nvSpPr>
          <p:cNvPr id="46" name="Rectángulo redondeado 45"/>
          <p:cNvSpPr/>
          <p:nvPr/>
        </p:nvSpPr>
        <p:spPr>
          <a:xfrm>
            <a:off x="7677445" y="5648912"/>
            <a:ext cx="2340000" cy="54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defRPr/>
            </a:pPr>
            <a:r>
              <a:rPr lang="es-CO" sz="1300" dirty="0" smtClean="0">
                <a:solidFill>
                  <a:schemeClr val="dk1"/>
                </a:solidFill>
              </a:rPr>
              <a:t>Estimación % incremento y número de nuevas licencias</a:t>
            </a:r>
            <a:endParaRPr lang="es-CO" sz="1300" dirty="0">
              <a:solidFill>
                <a:schemeClr val="dk1"/>
              </a:solidFill>
            </a:endParaRPr>
          </a:p>
        </p:txBody>
      </p:sp>
      <p:cxnSp>
        <p:nvCxnSpPr>
          <p:cNvPr id="24" name="Conector angular 23"/>
          <p:cNvCxnSpPr>
            <a:endCxn id="45" idx="0"/>
          </p:cNvCxnSpPr>
          <p:nvPr/>
        </p:nvCxnSpPr>
        <p:spPr>
          <a:xfrm>
            <a:off x="7008286" y="4647150"/>
            <a:ext cx="1839159" cy="230938"/>
          </a:xfrm>
          <a:prstGeom prst="bentConnector2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r 25"/>
          <p:cNvCxnSpPr>
            <a:endCxn id="30" idx="0"/>
          </p:cNvCxnSpPr>
          <p:nvPr/>
        </p:nvCxnSpPr>
        <p:spPr>
          <a:xfrm rot="10800000" flipV="1">
            <a:off x="5463765" y="4647149"/>
            <a:ext cx="1544531" cy="244860"/>
          </a:xfrm>
          <a:prstGeom prst="bentConnector2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r 34"/>
          <p:cNvCxnSpPr>
            <a:stCxn id="45" idx="2"/>
            <a:endCxn id="46" idx="0"/>
          </p:cNvCxnSpPr>
          <p:nvPr/>
        </p:nvCxnSpPr>
        <p:spPr>
          <a:xfrm rot="5400000">
            <a:off x="8732033" y="5533500"/>
            <a:ext cx="230824" cy="12700"/>
          </a:xfrm>
          <a:prstGeom prst="bentConnector3">
            <a:avLst>
              <a:gd name="adj1" fmla="val 75152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onector 59"/>
          <p:cNvSpPr/>
          <p:nvPr/>
        </p:nvSpPr>
        <p:spPr>
          <a:xfrm>
            <a:off x="5313872" y="5787869"/>
            <a:ext cx="288000" cy="288000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cxnSp>
        <p:nvCxnSpPr>
          <p:cNvPr id="44" name="Conector recto de flecha 43"/>
          <p:cNvCxnSpPr>
            <a:stCxn id="30" idx="2"/>
            <a:endCxn id="60" idx="0"/>
          </p:cNvCxnSpPr>
          <p:nvPr/>
        </p:nvCxnSpPr>
        <p:spPr>
          <a:xfrm flipH="1">
            <a:off x="5457872" y="5432009"/>
            <a:ext cx="5892" cy="35586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ector 63"/>
          <p:cNvSpPr/>
          <p:nvPr/>
        </p:nvSpPr>
        <p:spPr>
          <a:xfrm>
            <a:off x="8709836" y="6419174"/>
            <a:ext cx="288000" cy="288000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cxnSp>
        <p:nvCxnSpPr>
          <p:cNvPr id="49" name="Conector recto de flecha 48"/>
          <p:cNvCxnSpPr>
            <a:stCxn id="46" idx="2"/>
            <a:endCxn id="64" idx="0"/>
          </p:cNvCxnSpPr>
          <p:nvPr/>
        </p:nvCxnSpPr>
        <p:spPr>
          <a:xfrm>
            <a:off x="8847445" y="6188912"/>
            <a:ext cx="6391" cy="23026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ángulo 51"/>
          <p:cNvSpPr/>
          <p:nvPr/>
        </p:nvSpPr>
        <p:spPr>
          <a:xfrm>
            <a:off x="5579435" y="5801064"/>
            <a:ext cx="4171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00" dirty="0" smtClean="0"/>
              <a:t>Fin</a:t>
            </a:r>
            <a:endParaRPr lang="en-US" sz="1300" dirty="0"/>
          </a:p>
        </p:txBody>
      </p:sp>
      <p:sp>
        <p:nvSpPr>
          <p:cNvPr id="70" name="Rectángulo 69"/>
          <p:cNvSpPr/>
          <p:nvPr/>
        </p:nvSpPr>
        <p:spPr>
          <a:xfrm>
            <a:off x="8939294" y="6416980"/>
            <a:ext cx="4171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00" dirty="0" smtClean="0"/>
              <a:t>Fin</a:t>
            </a:r>
            <a:endParaRPr lang="en-US" sz="1300" dirty="0"/>
          </a:p>
        </p:txBody>
      </p:sp>
      <p:sp>
        <p:nvSpPr>
          <p:cNvPr id="77" name="Rectángulo redondeado 76"/>
          <p:cNvSpPr/>
          <p:nvPr/>
        </p:nvSpPr>
        <p:spPr>
          <a:xfrm>
            <a:off x="5891843" y="1074520"/>
            <a:ext cx="2340000" cy="7351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solidFill>
                  <a:schemeClr val="accent1">
                    <a:lumMod val="75000"/>
                  </a:schemeClr>
                </a:solidFill>
              </a:rPr>
              <a:t>Encuestas O-D de hogares y de interceptación  Inventario de oferta</a:t>
            </a:r>
            <a:endParaRPr lang="en-US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0" name="CuadroTexto 89"/>
          <p:cNvSpPr txBox="1"/>
          <p:nvPr/>
        </p:nvSpPr>
        <p:spPr>
          <a:xfrm>
            <a:off x="319727" y="1250962"/>
            <a:ext cx="2756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/>
            <a:r>
              <a:rPr lang="es-ES" sz="1400" dirty="0">
                <a:latin typeface="Cambria Math" panose="02040503050406030204" pitchFamily="18" charset="0"/>
              </a:rPr>
              <a:t>Información base de entrada</a:t>
            </a:r>
            <a:endParaRPr lang="en-US" sz="1400" dirty="0">
              <a:latin typeface="Cambria Math" panose="02040503050406030204" pitchFamily="18" charset="0"/>
            </a:endParaRPr>
          </a:p>
        </p:txBody>
      </p:sp>
      <p:sp>
        <p:nvSpPr>
          <p:cNvPr id="92" name="Rectángulo redondeado 91"/>
          <p:cNvSpPr/>
          <p:nvPr/>
        </p:nvSpPr>
        <p:spPr>
          <a:xfrm>
            <a:off x="7677445" y="2135477"/>
            <a:ext cx="2340000" cy="54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solidFill>
                  <a:schemeClr val="accent1">
                    <a:lumMod val="75000"/>
                  </a:schemeClr>
                </a:solidFill>
              </a:rPr>
              <a:t>Estimación de </a:t>
            </a:r>
            <a:r>
              <a:rPr lang="es-ES" sz="1300" dirty="0">
                <a:solidFill>
                  <a:schemeClr val="accent1">
                    <a:lumMod val="75000"/>
                  </a:schemeClr>
                </a:solidFill>
              </a:rPr>
              <a:t>demanda y </a:t>
            </a:r>
            <a:r>
              <a:rPr lang="es-ES" sz="1300" dirty="0" smtClean="0">
                <a:solidFill>
                  <a:schemeClr val="accent1">
                    <a:lumMod val="75000"/>
                  </a:schemeClr>
                </a:solidFill>
              </a:rPr>
              <a:t>demoras oferta formal</a:t>
            </a:r>
            <a:endParaRPr lang="en-US" sz="1300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3" name="Rectángulo redondeado 92"/>
          <p:cNvSpPr/>
          <p:nvPr/>
        </p:nvSpPr>
        <p:spPr>
          <a:xfrm>
            <a:off x="4293764" y="2106289"/>
            <a:ext cx="2340000" cy="54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solidFill>
                  <a:schemeClr val="accent1">
                    <a:lumMod val="75000"/>
                  </a:schemeClr>
                </a:solidFill>
              </a:rPr>
              <a:t>Estimación de demanda y demoras referencial</a:t>
            </a:r>
            <a:endParaRPr lang="en-US" sz="1300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4" name="Conector angular 93"/>
          <p:cNvCxnSpPr>
            <a:stCxn id="77" idx="2"/>
            <a:endCxn id="93" idx="0"/>
          </p:cNvCxnSpPr>
          <p:nvPr/>
        </p:nvCxnSpPr>
        <p:spPr>
          <a:xfrm rot="5400000">
            <a:off x="6114475" y="1158921"/>
            <a:ext cx="296658" cy="1598079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angular 95"/>
          <p:cNvCxnSpPr>
            <a:stCxn id="77" idx="2"/>
            <a:endCxn id="92" idx="0"/>
          </p:cNvCxnSpPr>
          <p:nvPr/>
        </p:nvCxnSpPr>
        <p:spPr>
          <a:xfrm rot="16200000" flipH="1">
            <a:off x="7791721" y="1079753"/>
            <a:ext cx="325846" cy="1785602"/>
          </a:xfrm>
          <a:prstGeom prst="bentConnector3">
            <a:avLst>
              <a:gd name="adj1" fmla="val 45873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cto de flecha 100"/>
          <p:cNvCxnSpPr>
            <a:stCxn id="92" idx="2"/>
            <a:endCxn id="7" idx="0"/>
          </p:cNvCxnSpPr>
          <p:nvPr/>
        </p:nvCxnSpPr>
        <p:spPr>
          <a:xfrm>
            <a:off x="8847445" y="2675477"/>
            <a:ext cx="0" cy="23958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cto de flecha 102"/>
          <p:cNvCxnSpPr>
            <a:stCxn id="93" idx="2"/>
            <a:endCxn id="29" idx="0"/>
          </p:cNvCxnSpPr>
          <p:nvPr/>
        </p:nvCxnSpPr>
        <p:spPr>
          <a:xfrm>
            <a:off x="5463764" y="2646289"/>
            <a:ext cx="0" cy="26877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uadroTexto 104"/>
          <p:cNvSpPr txBox="1"/>
          <p:nvPr/>
        </p:nvSpPr>
        <p:spPr>
          <a:xfrm>
            <a:off x="319727" y="4982979"/>
            <a:ext cx="3344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/>
            <a:r>
              <a:rPr lang="es-ES" sz="1400" dirty="0" smtClean="0">
                <a:latin typeface="Cambria Math" panose="02040503050406030204" pitchFamily="18" charset="0"/>
              </a:rPr>
              <a:t>Estimación de licencias requeridas</a:t>
            </a:r>
            <a:endParaRPr lang="en-US" sz="1400" dirty="0">
              <a:latin typeface="Cambria Math" panose="02040503050406030204" pitchFamily="18" charset="0"/>
            </a:endParaRPr>
          </a:p>
        </p:txBody>
      </p:sp>
      <p:sp>
        <p:nvSpPr>
          <p:cNvPr id="107" name="Datos 106"/>
          <p:cNvSpPr/>
          <p:nvPr/>
        </p:nvSpPr>
        <p:spPr>
          <a:xfrm>
            <a:off x="10445524" y="2023167"/>
            <a:ext cx="1698171" cy="764299"/>
          </a:xfrm>
          <a:prstGeom prst="flowChartInputOutp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solidFill>
                  <a:schemeClr val="accent1">
                    <a:lumMod val="75000"/>
                  </a:schemeClr>
                </a:solidFill>
              </a:rPr>
              <a:t>Modelo tiempos espera</a:t>
            </a:r>
            <a:r>
              <a:rPr lang="es-ES" sz="1300" baseline="30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US" sz="1300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9" name="Conector recto de flecha 108"/>
          <p:cNvCxnSpPr>
            <a:stCxn id="107" idx="2"/>
            <a:endCxn id="92" idx="3"/>
          </p:cNvCxnSpPr>
          <p:nvPr/>
        </p:nvCxnSpPr>
        <p:spPr>
          <a:xfrm flipH="1">
            <a:off x="10017445" y="2405317"/>
            <a:ext cx="597896" cy="16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angular 112"/>
          <p:cNvCxnSpPr>
            <a:stCxn id="77" idx="3"/>
            <a:endCxn id="107" idx="1"/>
          </p:cNvCxnSpPr>
          <p:nvPr/>
        </p:nvCxnSpPr>
        <p:spPr>
          <a:xfrm>
            <a:off x="8231843" y="1442076"/>
            <a:ext cx="3062767" cy="58109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>
            <a:off x="319728" y="6407725"/>
            <a:ext cx="5316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/>
            <a:r>
              <a:rPr lang="es-ES" sz="1200" i="1" dirty="0" smtClean="0">
                <a:latin typeface="Cambria Math" panose="02040503050406030204" pitchFamily="18" charset="0"/>
              </a:rPr>
              <a:t>1. Modelo de equilibrio bilateral del usuario (Wong et al 2015)</a:t>
            </a:r>
            <a:endParaRPr lang="en-US" sz="1200" i="1" dirty="0">
              <a:latin typeface="Cambria Math" panose="02040503050406030204" pitchFamily="18" charset="0"/>
            </a:endParaRPr>
          </a:p>
        </p:txBody>
      </p:sp>
      <p:sp>
        <p:nvSpPr>
          <p:cNvPr id="37" name="Título 19"/>
          <p:cNvSpPr>
            <a:spLocks noGrp="1"/>
          </p:cNvSpPr>
          <p:nvPr>
            <p:ph type="title"/>
          </p:nvPr>
        </p:nvSpPr>
        <p:spPr>
          <a:xfrm>
            <a:off x="885240" y="166686"/>
            <a:ext cx="11002962" cy="626400"/>
          </a:xfrm>
        </p:spPr>
        <p:txBody>
          <a:bodyPr>
            <a:normAutofit/>
          </a:bodyPr>
          <a:lstStyle/>
          <a:p>
            <a:r>
              <a:rPr lang="es-CO" dirty="0" smtClean="0"/>
              <a:t>Flujograma metodología</a:t>
            </a:r>
            <a:endParaRPr lang="es-CO" dirty="0"/>
          </a:p>
        </p:txBody>
      </p:sp>
      <p:sp>
        <p:nvSpPr>
          <p:cNvPr id="38" name="Rectángulo 37"/>
          <p:cNvSpPr/>
          <p:nvPr/>
        </p:nvSpPr>
        <p:spPr>
          <a:xfrm>
            <a:off x="3921445" y="6085495"/>
            <a:ext cx="6096000" cy="6469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700"/>
              </a:spcBef>
              <a:spcAft>
                <a:spcPts val="700"/>
              </a:spcAft>
            </a:pPr>
            <a:r>
              <a:rPr lang="es-CO" sz="11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srgbClr val="40404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400"/>
              </a:lnSpc>
              <a:spcBef>
                <a:spcPts val="700"/>
              </a:spcBef>
              <a:spcAft>
                <a:spcPts val="700"/>
              </a:spcAft>
            </a:pPr>
            <a:r>
              <a:rPr lang="es-CO" sz="11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Fuente: </a:t>
            </a:r>
            <a:r>
              <a:rPr lang="es-CO" sz="1100" dirty="0" smtClean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Elaborado </a:t>
            </a:r>
            <a:r>
              <a:rPr lang="es-CO" sz="11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el consultor</a:t>
            </a:r>
            <a:endParaRPr lang="en-US" sz="11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4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onector angular 48"/>
          <p:cNvCxnSpPr>
            <a:stCxn id="7" idx="3"/>
            <a:endCxn id="10" idx="1"/>
          </p:cNvCxnSpPr>
          <p:nvPr/>
        </p:nvCxnSpPr>
        <p:spPr>
          <a:xfrm>
            <a:off x="3042272" y="2414162"/>
            <a:ext cx="2787477" cy="1349458"/>
          </a:xfrm>
          <a:prstGeom prst="bentConnector3">
            <a:avLst>
              <a:gd name="adj1" fmla="val 8540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r 51"/>
          <p:cNvCxnSpPr>
            <a:stCxn id="11" idx="3"/>
            <a:endCxn id="10" idx="1"/>
          </p:cNvCxnSpPr>
          <p:nvPr/>
        </p:nvCxnSpPr>
        <p:spPr>
          <a:xfrm flipV="1">
            <a:off x="3042272" y="3763620"/>
            <a:ext cx="2787477" cy="1473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486" y="727983"/>
            <a:ext cx="10515600" cy="6264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El DMQ requiere </a:t>
            </a:r>
            <a:r>
              <a:rPr lang="es-ES" dirty="0"/>
              <a:t>8,693 licencias nuevas para ofrecer un buen nivel </a:t>
            </a:r>
            <a:r>
              <a:rPr lang="es-ES" dirty="0" smtClean="0"/>
              <a:t>de servicio a los usuarios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F97B-D693-4882-A99B-7CDAC64A7FB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948587" y="1985990"/>
            <a:ext cx="2093685" cy="8563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1"/>
                </a:solidFill>
              </a:rPr>
              <a:t>ISUD DMQ</a:t>
            </a:r>
          </a:p>
          <a:p>
            <a:pPr algn="ctr"/>
            <a:r>
              <a:rPr lang="es-ES" b="1" dirty="0">
                <a:solidFill>
                  <a:schemeClr val="accent1"/>
                </a:solidFill>
              </a:rPr>
              <a:t>42,142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5829749" y="2867912"/>
            <a:ext cx="2468793" cy="17914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1"/>
                </a:solidFill>
              </a:rPr>
              <a:t>Modelo SUDSIM</a:t>
            </a:r>
          </a:p>
          <a:p>
            <a:pPr algn="ctr"/>
            <a:endParaRPr lang="es-ES" sz="10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1"/>
                </a:solidFill>
              </a:rPr>
              <a:t>Modelo econométrico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1"/>
                </a:solidFill>
              </a:rPr>
              <a:t>Contempla colas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1"/>
                </a:solidFill>
              </a:rPr>
              <a:t>Calibrado con múltiples ciudades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948587" y="3350182"/>
            <a:ext cx="2093685" cy="8563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1"/>
                </a:solidFill>
              </a:rPr>
              <a:t>Taxis por habitante</a:t>
            </a:r>
          </a:p>
          <a:p>
            <a:pPr algn="ctr"/>
            <a:r>
              <a:rPr lang="es-ES" b="1" dirty="0" smtClean="0">
                <a:solidFill>
                  <a:schemeClr val="accent1"/>
                </a:solidFill>
              </a:rPr>
              <a:t>DMQ 160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083280" y="3350182"/>
            <a:ext cx="2169424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dirty="0" smtClean="0"/>
              <a:t>2,6 millones de habitantes con 16 mil permisos de operación</a:t>
            </a:r>
            <a:endParaRPr lang="en-US" sz="1600" dirty="0"/>
          </a:p>
        </p:txBody>
      </p:sp>
      <p:sp>
        <p:nvSpPr>
          <p:cNvPr id="46" name="Rectángulo redondeado 45"/>
          <p:cNvSpPr/>
          <p:nvPr/>
        </p:nvSpPr>
        <p:spPr>
          <a:xfrm>
            <a:off x="962034" y="4868404"/>
            <a:ext cx="2093685" cy="8563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1"/>
                </a:solidFill>
              </a:rPr>
              <a:t>Demanda latente </a:t>
            </a:r>
            <a:r>
              <a:rPr lang="es-ES" b="1" dirty="0">
                <a:solidFill>
                  <a:schemeClr val="accent1"/>
                </a:solidFill>
              </a:rPr>
              <a:t>1,40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3207171" y="2121773"/>
            <a:ext cx="192164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dirty="0"/>
              <a:t>ISUD DMQ &gt; ISUD referencial de </a:t>
            </a:r>
            <a:r>
              <a:rPr lang="es-ES" sz="1600" dirty="0" smtClean="0"/>
              <a:t>531</a:t>
            </a:r>
            <a:endParaRPr lang="en-US" sz="1600" dirty="0"/>
          </a:p>
        </p:txBody>
      </p:sp>
      <p:cxnSp>
        <p:nvCxnSpPr>
          <p:cNvPr id="54" name="Conector angular 53"/>
          <p:cNvCxnSpPr>
            <a:stCxn id="46" idx="3"/>
          </p:cNvCxnSpPr>
          <p:nvPr/>
        </p:nvCxnSpPr>
        <p:spPr>
          <a:xfrm flipV="1">
            <a:off x="3055719" y="3763620"/>
            <a:ext cx="2774030" cy="1532956"/>
          </a:xfrm>
          <a:prstGeom prst="bentConnector3">
            <a:avLst>
              <a:gd name="adj1" fmla="val 8523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ángulo 61"/>
          <p:cNvSpPr/>
          <p:nvPr/>
        </p:nvSpPr>
        <p:spPr>
          <a:xfrm>
            <a:off x="3160934" y="4879017"/>
            <a:ext cx="191509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dirty="0" smtClean="0"/>
              <a:t>Estimada a partir de encuestas de usuarios</a:t>
            </a:r>
            <a:endParaRPr lang="en-US" sz="1600" dirty="0"/>
          </a:p>
        </p:txBody>
      </p:sp>
      <p:sp>
        <p:nvSpPr>
          <p:cNvPr id="67" name="Rectángulo redondeado 66"/>
          <p:cNvSpPr/>
          <p:nvPr/>
        </p:nvSpPr>
        <p:spPr>
          <a:xfrm>
            <a:off x="8875587" y="2548596"/>
            <a:ext cx="2468793" cy="24431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 smtClean="0">
                <a:solidFill>
                  <a:schemeClr val="accent1"/>
                </a:solidFill>
              </a:rPr>
              <a:t>Resultado: % Incremento en licencias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/>
                </a:solidFill>
              </a:rPr>
              <a:t>Se requieren 54% más licencias de las existentes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/>
                </a:solidFill>
              </a:rPr>
              <a:t>Equivale </a:t>
            </a:r>
            <a:r>
              <a:rPr lang="es-ES" sz="1600" dirty="0">
                <a:solidFill>
                  <a:schemeClr val="tx1"/>
                </a:solidFill>
              </a:rPr>
              <a:t>a 8,693 licencias nuevas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9" name="Conector angular 68"/>
          <p:cNvCxnSpPr>
            <a:stCxn id="10" idx="3"/>
            <a:endCxn id="67" idx="1"/>
          </p:cNvCxnSpPr>
          <p:nvPr/>
        </p:nvCxnSpPr>
        <p:spPr>
          <a:xfrm>
            <a:off x="8298542" y="3763620"/>
            <a:ext cx="577045" cy="6565"/>
          </a:xfrm>
          <a:prstGeom prst="bentConnector3">
            <a:avLst>
              <a:gd name="adj1" fmla="val 9779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3207171" y="6071035"/>
            <a:ext cx="6096000" cy="6469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700"/>
              </a:spcBef>
              <a:spcAft>
                <a:spcPts val="700"/>
              </a:spcAft>
            </a:pPr>
            <a:r>
              <a:rPr lang="es-CO" sz="14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solidFill>
                <a:srgbClr val="40404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400"/>
              </a:lnSpc>
              <a:spcBef>
                <a:spcPts val="700"/>
              </a:spcBef>
              <a:spcAft>
                <a:spcPts val="700"/>
              </a:spcAft>
            </a:pPr>
            <a:r>
              <a:rPr lang="es-CO" sz="14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Fuente: Metodología SUD. Elaborado por el consultor</a:t>
            </a:r>
            <a:endParaRPr lang="en-US" sz="14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09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flipV="1">
            <a:off x="0" y="3396129"/>
            <a:ext cx="12192000" cy="611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2925" y="991415"/>
            <a:ext cx="9448800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b="1" dirty="0" smtClean="0">
                <a:solidFill>
                  <a:schemeClr val="accent1"/>
                </a:solidFill>
                <a:latin typeface="Minion Pro SmBd" panose="02040603060306020203" pitchFamily="18" charset="0"/>
                <a:ea typeface="+mj-ea"/>
                <a:cs typeface="+mj-cs"/>
              </a:rPr>
              <a:t>Contenido</a:t>
            </a:r>
          </a:p>
          <a:p>
            <a:pPr marL="901700" indent="-457200">
              <a:buFont typeface="+mj-lt"/>
              <a:buAutoNum type="arabicPeriod"/>
            </a:pPr>
            <a:r>
              <a:rPr lang="es-CO" sz="2000" dirty="0" smtClean="0">
                <a:solidFill>
                  <a:schemeClr val="accent1"/>
                </a:solidFill>
                <a:latin typeface="Minion Pro SmBd" panose="02040603060306020203" pitchFamily="18" charset="0"/>
                <a:ea typeface="+mj-ea"/>
                <a:cs typeface="+mj-cs"/>
              </a:rPr>
              <a:t>Objetivos</a:t>
            </a:r>
          </a:p>
          <a:p>
            <a:pPr marL="901700" indent="-457200">
              <a:buFont typeface="+mj-lt"/>
              <a:buAutoNum type="arabicPeriod"/>
            </a:pPr>
            <a:r>
              <a:rPr lang="es-CO" sz="2000" dirty="0" smtClean="0">
                <a:solidFill>
                  <a:schemeClr val="accent1"/>
                </a:solidFill>
                <a:latin typeface="Minion Pro SmBd" panose="02040603060306020203" pitchFamily="18" charset="0"/>
                <a:ea typeface="+mj-ea"/>
                <a:cs typeface="+mj-cs"/>
              </a:rPr>
              <a:t>Diagnóstico</a:t>
            </a:r>
          </a:p>
          <a:p>
            <a:pPr marL="901700" indent="-457200">
              <a:buFont typeface="+mj-lt"/>
              <a:buAutoNum type="arabicPeriod"/>
            </a:pPr>
            <a:r>
              <a:rPr lang="es-CO" sz="2000" dirty="0" smtClean="0">
                <a:solidFill>
                  <a:schemeClr val="accent1"/>
                </a:solidFill>
                <a:latin typeface="Minion Pro SmBd" panose="02040603060306020203" pitchFamily="18" charset="0"/>
                <a:ea typeface="+mj-ea"/>
                <a:cs typeface="+mj-cs"/>
              </a:rPr>
              <a:t>Metodología para el cálculo de flota </a:t>
            </a:r>
          </a:p>
          <a:p>
            <a:pPr marL="901700" indent="-457200">
              <a:buFont typeface="+mj-lt"/>
              <a:buAutoNum type="arabicPeriod"/>
            </a:pPr>
            <a:r>
              <a:rPr lang="es-CO" sz="2000" dirty="0" smtClean="0">
                <a:solidFill>
                  <a:schemeClr val="accent1"/>
                </a:solidFill>
                <a:latin typeface="Minion Pro SmBd" panose="02040603060306020203" pitchFamily="18" charset="0"/>
                <a:ea typeface="+mj-ea"/>
                <a:cs typeface="+mj-cs"/>
              </a:rPr>
              <a:t>Análisis de la operación del servicio</a:t>
            </a:r>
          </a:p>
          <a:p>
            <a:pPr marL="901700" indent="-457200">
              <a:buFont typeface="+mj-lt"/>
              <a:buAutoNum type="arabicPeriod"/>
            </a:pPr>
            <a:r>
              <a:rPr lang="es-CO" sz="2000" dirty="0" smtClean="0">
                <a:solidFill>
                  <a:schemeClr val="accent1"/>
                </a:solidFill>
                <a:latin typeface="Minion Pro SmBd" panose="02040603060306020203" pitchFamily="18" charset="0"/>
                <a:ea typeface="+mj-ea"/>
                <a:cs typeface="+mj-cs"/>
              </a:rPr>
              <a:t>Conclusiones</a:t>
            </a:r>
            <a:endParaRPr lang="es-CO" sz="2000" dirty="0">
              <a:solidFill>
                <a:schemeClr val="accent1"/>
              </a:solidFill>
              <a:latin typeface="Minion Pro SmBd" panose="02040603060306020203" pitchFamily="18" charset="0"/>
              <a:ea typeface="+mj-ea"/>
              <a:cs typeface="+mj-cs"/>
            </a:endParaRPr>
          </a:p>
          <a:p>
            <a:endParaRPr lang="es-CO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F97B-D693-4882-A99B-7CDAC64A7FB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072" y="-134470"/>
            <a:ext cx="579829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3109" y="24438"/>
            <a:ext cx="10515600" cy="1203143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s-ES" sz="2800" b="1" dirty="0" smtClean="0">
                <a:solidFill>
                  <a:schemeClr val="accent1"/>
                </a:solidFill>
              </a:rPr>
              <a:t>El servicio convencional formal y el servicio informal ofrecen servicios en todo el territorio</a:t>
            </a:r>
            <a:endParaRPr lang="en-US" sz="2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205686" y="6207370"/>
            <a:ext cx="2743200" cy="365125"/>
          </a:xfrm>
        </p:spPr>
        <p:txBody>
          <a:bodyPr/>
          <a:lstStyle/>
          <a:p>
            <a:fld id="{85CDF97B-D693-4882-A99B-7CDAC64A7FB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834744" y="1011794"/>
            <a:ext cx="580571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CO" sz="1400" b="1" dirty="0" smtClean="0"/>
              <a:t>Mapa orígenes de viaje taxis informales</a:t>
            </a:r>
            <a:endParaRPr lang="en-US" sz="1400" b="1" dirty="0"/>
          </a:p>
        </p:txBody>
      </p:sp>
      <p:sp>
        <p:nvSpPr>
          <p:cNvPr id="7" name="Rectángulo 6"/>
          <p:cNvSpPr/>
          <p:nvPr/>
        </p:nvSpPr>
        <p:spPr>
          <a:xfrm>
            <a:off x="727094" y="1454041"/>
            <a:ext cx="4708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Comparación entre el servicio convencional e informal para cada 10 viajes realizados: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Los viajes del servicio convencional son principalmente </a:t>
            </a:r>
            <a:r>
              <a:rPr lang="es-ES" sz="1600" dirty="0"/>
              <a:t>en parroquias rurales más cercanas al borde urbano</a:t>
            </a:r>
            <a:r>
              <a:rPr lang="es-ES" sz="16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No </a:t>
            </a:r>
            <a:r>
              <a:rPr lang="es-ES" sz="1600" dirty="0"/>
              <a:t>existe diferenciación en términos de calidad ni de tarifa entre los servicios convencionales y ejecutivos (a excepción de la vida útil).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5972415" y="1319571"/>
            <a:ext cx="54306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959404"/>
              </p:ext>
            </p:extLst>
          </p:nvPr>
        </p:nvGraphicFramePr>
        <p:xfrm>
          <a:off x="1323109" y="2401412"/>
          <a:ext cx="3531279" cy="1219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177093"/>
                <a:gridCol w="1345658"/>
                <a:gridCol w="1008528"/>
              </a:tblGrid>
              <a:tr h="151622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Viajes en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Convencional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Informal</a:t>
                      </a:r>
                      <a:endParaRPr lang="en-US" sz="1400" dirty="0"/>
                    </a:p>
                  </a:txBody>
                  <a:tcPr/>
                </a:tc>
              </a:tr>
              <a:tr h="290427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Urbano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</a:tr>
              <a:tr h="290427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Rural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290427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Periférico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6670368" y="6509513"/>
            <a:ext cx="413446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CO" sz="1200" dirty="0"/>
              <a:t>Fuente: Encuestas a usuarios. Elaborado por el consultor 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437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98" y="856344"/>
            <a:ext cx="5021943" cy="58506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6095998" y="980268"/>
            <a:ext cx="502194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CO" sz="1400" b="1" dirty="0" smtClean="0"/>
              <a:t>Mapa orígenes de viaje taxis periféricos</a:t>
            </a:r>
            <a:endParaRPr lang="en-US" sz="14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1400" y="446114"/>
            <a:ext cx="10515600" cy="6264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El servicio periférico atiende parte de la demanda en parroquias urbanas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205686" y="6341840"/>
            <a:ext cx="2743200" cy="365125"/>
          </a:xfrm>
        </p:spPr>
        <p:txBody>
          <a:bodyPr/>
          <a:lstStyle/>
          <a:p>
            <a:fld id="{85CDF97B-D693-4882-A99B-7CDAC64A7FB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91285" y="1536319"/>
            <a:ext cx="457424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El origen </a:t>
            </a:r>
            <a:r>
              <a:rPr lang="es-ES" sz="1600" dirty="0"/>
              <a:t>de carreras </a:t>
            </a:r>
            <a:r>
              <a:rPr lang="es-ES" sz="1600" dirty="0" smtClean="0"/>
              <a:t>de taxis periféricos se produce en todo </a:t>
            </a:r>
            <a:r>
              <a:rPr lang="es-ES" sz="1600" dirty="0"/>
              <a:t>el territorio, incluso en las parroquias urbanas y rurales en donde tiene restringida esta actividad</a:t>
            </a:r>
            <a:r>
              <a:rPr lang="es-ES" sz="16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De cada 10 viajes realizados por taxis periféricos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endParaRPr lang="es-ES" sz="1000" dirty="0" smtClean="0"/>
          </a:p>
          <a:p>
            <a:pPr marL="742950" lvl="1" indent="-285750">
              <a:buSzPct val="60000"/>
              <a:buFont typeface="Wingdings" panose="05000000000000000000" pitchFamily="2" charset="2"/>
              <a:buChar char="§"/>
            </a:pPr>
            <a:r>
              <a:rPr lang="es-CO" sz="1600" dirty="0" smtClean="0">
                <a:latin typeface="Frutiger LT Std 45 Light" panose="020B0402020204020204" pitchFamily="34" charset="0"/>
              </a:rPr>
              <a:t>5 </a:t>
            </a:r>
            <a:r>
              <a:rPr lang="es-CO" sz="1600" dirty="0">
                <a:latin typeface="Frutiger LT Std 45 Light" panose="020B0402020204020204" pitchFamily="34" charset="0"/>
              </a:rPr>
              <a:t>urbanos</a:t>
            </a:r>
          </a:p>
          <a:p>
            <a:pPr marL="742950" lvl="1" indent="-285750">
              <a:buSzPct val="60000"/>
              <a:buFont typeface="Wingdings" panose="05000000000000000000" pitchFamily="2" charset="2"/>
              <a:buChar char="§"/>
            </a:pPr>
            <a:r>
              <a:rPr lang="es-CO" sz="1600" dirty="0">
                <a:latin typeface="Frutiger LT Std 45 Light" panose="020B0402020204020204" pitchFamily="34" charset="0"/>
              </a:rPr>
              <a:t>2 Periféricos</a:t>
            </a:r>
          </a:p>
          <a:p>
            <a:pPr marL="742950" lvl="1" indent="-285750">
              <a:buSzPct val="60000"/>
              <a:buFont typeface="Wingdings" panose="05000000000000000000" pitchFamily="2" charset="2"/>
              <a:buChar char="§"/>
            </a:pPr>
            <a:r>
              <a:rPr lang="es-CO" sz="1600" dirty="0">
                <a:latin typeface="Frutiger LT Std 45 Light" panose="020B0402020204020204" pitchFamily="34" charset="0"/>
              </a:rPr>
              <a:t>3 Rural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 smtClean="0"/>
              <a:t>Las disposiciones normativas de áreas de operación para la subclase periférica no se cumple y se evalúa como poco efectiva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600" dirty="0" smtClean="0"/>
          </a:p>
        </p:txBody>
      </p:sp>
      <p:cxnSp>
        <p:nvCxnSpPr>
          <p:cNvPr id="9" name="Conector recto 8"/>
          <p:cNvCxnSpPr/>
          <p:nvPr/>
        </p:nvCxnSpPr>
        <p:spPr>
          <a:xfrm>
            <a:off x="6270169" y="1288045"/>
            <a:ext cx="467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6539738" y="6581001"/>
            <a:ext cx="413446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CO" sz="1200" dirty="0"/>
              <a:t>Fuente: Encuestas a usuarios. Elaborado por el consultor 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16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2" y="446114"/>
            <a:ext cx="8867588" cy="6264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El servicio rural se circunscribe a operar en parroquias rurales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205686" y="6341840"/>
            <a:ext cx="2743200" cy="365125"/>
          </a:xfrm>
        </p:spPr>
        <p:txBody>
          <a:bodyPr/>
          <a:lstStyle/>
          <a:p>
            <a:fld id="{85CDF97B-D693-4882-A99B-7CDAC64A7FB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099628" y="1065582"/>
            <a:ext cx="502194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CO" sz="1400" b="1" dirty="0" smtClean="0"/>
              <a:t>Mapa orígenes de viaje taxis rurales</a:t>
            </a:r>
            <a:endParaRPr lang="en-US" sz="1400" b="1" dirty="0"/>
          </a:p>
        </p:txBody>
      </p:sp>
      <p:sp>
        <p:nvSpPr>
          <p:cNvPr id="7" name="Rectángulo 6"/>
          <p:cNvSpPr/>
          <p:nvPr/>
        </p:nvSpPr>
        <p:spPr>
          <a:xfrm>
            <a:off x="698065" y="1814351"/>
            <a:ext cx="457424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/>
              <a:t>El origen de los viajes se ubica especialmente en las parroquias </a:t>
            </a:r>
            <a:r>
              <a:rPr lang="es-ES" sz="1600" dirty="0" smtClean="0"/>
              <a:t>rurales, lo que indica efectividad en la delimitación geográfica que establece la normativa.</a:t>
            </a:r>
            <a:endParaRPr lang="es-E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De cada 10 viajes realizados por taxis periféricos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es-ES" sz="1000" dirty="0" smtClean="0"/>
          </a:p>
          <a:p>
            <a:pPr marL="742950" lvl="1" indent="-285750">
              <a:buSzPct val="60000"/>
              <a:buFont typeface="Wingdings" panose="05000000000000000000" pitchFamily="2" charset="2"/>
              <a:buChar char="Ø"/>
            </a:pPr>
            <a:r>
              <a:rPr lang="es-CO" sz="1600" dirty="0" smtClean="0">
                <a:latin typeface="Frutiger LT Std 45 Light" panose="020B0402020204020204" pitchFamily="34" charset="0"/>
              </a:rPr>
              <a:t>1 urbanos</a:t>
            </a:r>
          </a:p>
          <a:p>
            <a:pPr marL="742950" lvl="1" indent="-285750">
              <a:buSzPct val="60000"/>
              <a:buFont typeface="Wingdings" panose="05000000000000000000" pitchFamily="2" charset="2"/>
              <a:buChar char="Ø"/>
            </a:pPr>
            <a:r>
              <a:rPr lang="es-CO" sz="1600" dirty="0" smtClean="0">
                <a:latin typeface="Frutiger LT Std 45 Light" panose="020B0402020204020204" pitchFamily="34" charset="0"/>
              </a:rPr>
              <a:t>8 rural</a:t>
            </a:r>
          </a:p>
          <a:p>
            <a:pPr marL="742950" lvl="1" indent="-285750">
              <a:buSzPct val="60000"/>
              <a:buFont typeface="Wingdings" panose="05000000000000000000" pitchFamily="2" charset="2"/>
              <a:buChar char="Ø"/>
            </a:pPr>
            <a:r>
              <a:rPr lang="es-CO" sz="1600" dirty="0" smtClean="0">
                <a:latin typeface="Frutiger LT Std 45 Light" panose="020B0402020204020204" pitchFamily="34" charset="0"/>
              </a:rPr>
              <a:t>1 periférico</a:t>
            </a:r>
            <a:endParaRPr lang="en-US" sz="1600" dirty="0"/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" t="2279" r="2961" b="2450"/>
          <a:stretch/>
        </p:blipFill>
        <p:spPr bwMode="auto">
          <a:xfrm>
            <a:off x="6234525" y="1346465"/>
            <a:ext cx="4698360" cy="52529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6539738" y="6581001"/>
            <a:ext cx="413446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CO" sz="1200" dirty="0"/>
              <a:t>Fuente: Encuestas a usuarios. Elaborado por el consultor 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24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0772" y="1312388"/>
            <a:ext cx="10192657" cy="439909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" sz="1600" b="1" dirty="0" smtClean="0">
                <a:solidFill>
                  <a:schemeClr val="accent1"/>
                </a:solidFill>
              </a:rPr>
              <a:t>Percepción de los operadores y usuarios sobre la clasificación del servicio</a:t>
            </a:r>
          </a:p>
          <a:p>
            <a:pPr marL="449263" indent="-187325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ES" sz="1600" dirty="0" smtClean="0"/>
              <a:t>El </a:t>
            </a:r>
            <a:r>
              <a:rPr lang="es-ES" sz="1600" dirty="0"/>
              <a:t>51% de los conductores considera que la </a:t>
            </a:r>
            <a:r>
              <a:rPr lang="es-ES" sz="1600" dirty="0" smtClean="0"/>
              <a:t>sub-clasificación </a:t>
            </a:r>
            <a:r>
              <a:rPr lang="es-ES" sz="1600" dirty="0"/>
              <a:t>no </a:t>
            </a:r>
            <a:r>
              <a:rPr lang="es-ES" sz="1600" dirty="0" smtClean="0"/>
              <a:t>funciona.</a:t>
            </a:r>
          </a:p>
          <a:p>
            <a:pPr marL="449263" indent="-187325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ES" sz="1600" dirty="0" smtClean="0"/>
              <a:t>El 45% desconoce </a:t>
            </a:r>
            <a:r>
              <a:rPr lang="es-ES" sz="1600" dirty="0"/>
              <a:t>las disposiciones normativas en cuanto a la clasificación y declaran que no existe ninguna diferencia entre los diferentes taxi formales </a:t>
            </a:r>
            <a:r>
              <a:rPr lang="es-ES" sz="1600" dirty="0" smtClean="0"/>
              <a:t>disponibles.</a:t>
            </a:r>
            <a:endParaRPr lang="es-ES" sz="1600" dirty="0"/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" sz="1600" b="1" dirty="0" smtClean="0">
                <a:solidFill>
                  <a:schemeClr val="accent1"/>
                </a:solidFill>
              </a:rPr>
              <a:t>Recomendaciones</a:t>
            </a:r>
            <a:endParaRPr lang="es-ES" sz="1600" b="1" dirty="0">
              <a:solidFill>
                <a:schemeClr val="accent1"/>
              </a:solidFill>
            </a:endParaRPr>
          </a:p>
          <a:p>
            <a:pPr marL="449263" indent="-187325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ES" sz="1600" dirty="0"/>
              <a:t>Se recomienda mantener la clasificación del servicio Convencional Urbano Ordinario, Convencional Urbano Rural y Ejecutivo.</a:t>
            </a:r>
          </a:p>
          <a:p>
            <a:pPr marL="449263" indent="-187325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ES" sz="1600" dirty="0"/>
              <a:t>Se propone desmontar la clasificación Convencional Periférica.</a:t>
            </a:r>
          </a:p>
          <a:p>
            <a:pPr marL="449263" indent="-187325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ES" sz="1600" dirty="0"/>
              <a:t>Se propone con respecto a la clasificación del servicio Ejecutivo, establecer más altos parámetros de calidad que lo posicionen como un servicio diferenciado, tal y como lo pretende la reglamentación.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F97B-D693-4882-A99B-7CDAC64A7FB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84729" y="302373"/>
            <a:ext cx="10515600" cy="626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B8134"/>
                </a:solidFill>
                <a:latin typeface="Minion Pro SmBd" panose="02040603060306020203" pitchFamily="18" charset="0"/>
                <a:ea typeface="+mj-ea"/>
                <a:cs typeface="+mj-cs"/>
              </a:defRPr>
            </a:lvl1pPr>
          </a:lstStyle>
          <a:p>
            <a:r>
              <a:rPr lang="es-CO" dirty="0" smtClean="0"/>
              <a:t>Recomendaciones sobre la oferta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535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" y="1622611"/>
            <a:ext cx="12192000" cy="12221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2925" y="991415"/>
            <a:ext cx="9448800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b="1" dirty="0" smtClean="0">
                <a:solidFill>
                  <a:schemeClr val="accent1"/>
                </a:solidFill>
                <a:latin typeface="Minion Pro SmBd" panose="02040603060306020203" pitchFamily="18" charset="0"/>
                <a:ea typeface="+mj-ea"/>
                <a:cs typeface="+mj-cs"/>
              </a:rPr>
              <a:t>Contenido</a:t>
            </a:r>
          </a:p>
          <a:p>
            <a:pPr marL="901700" indent="-457200">
              <a:buFont typeface="+mj-lt"/>
              <a:buAutoNum type="arabicPeriod"/>
            </a:pPr>
            <a:r>
              <a:rPr lang="es-CO" sz="2000" dirty="0" smtClean="0">
                <a:solidFill>
                  <a:schemeClr val="accent1"/>
                </a:solidFill>
                <a:latin typeface="Minion Pro SmBd" panose="02040603060306020203" pitchFamily="18" charset="0"/>
                <a:ea typeface="+mj-ea"/>
                <a:cs typeface="+mj-cs"/>
              </a:rPr>
              <a:t>Objetivos</a:t>
            </a:r>
          </a:p>
          <a:p>
            <a:pPr marL="901700" indent="-457200">
              <a:buFont typeface="+mj-lt"/>
              <a:buAutoNum type="arabicPeriod"/>
            </a:pPr>
            <a:r>
              <a:rPr lang="es-CO" sz="2000" dirty="0" smtClean="0">
                <a:solidFill>
                  <a:schemeClr val="accent1"/>
                </a:solidFill>
                <a:latin typeface="Minion Pro SmBd" panose="02040603060306020203" pitchFamily="18" charset="0"/>
                <a:ea typeface="+mj-ea"/>
                <a:cs typeface="+mj-cs"/>
              </a:rPr>
              <a:t>Diagnóstico</a:t>
            </a:r>
          </a:p>
          <a:p>
            <a:pPr marL="901700" indent="-457200">
              <a:buFont typeface="+mj-lt"/>
              <a:buAutoNum type="arabicPeriod"/>
            </a:pPr>
            <a:r>
              <a:rPr lang="es-CO" sz="2000" dirty="0" smtClean="0">
                <a:solidFill>
                  <a:schemeClr val="accent1"/>
                </a:solidFill>
                <a:latin typeface="Minion Pro SmBd" panose="02040603060306020203" pitchFamily="18" charset="0"/>
                <a:ea typeface="+mj-ea"/>
                <a:cs typeface="+mj-cs"/>
              </a:rPr>
              <a:t>Metodología para el cálculo de flota </a:t>
            </a:r>
          </a:p>
          <a:p>
            <a:pPr marL="901700" indent="-457200">
              <a:buFont typeface="+mj-lt"/>
              <a:buAutoNum type="arabicPeriod"/>
            </a:pPr>
            <a:r>
              <a:rPr lang="es-CO" sz="2000" dirty="0" smtClean="0">
                <a:solidFill>
                  <a:schemeClr val="accent1"/>
                </a:solidFill>
                <a:latin typeface="Minion Pro SmBd" panose="02040603060306020203" pitchFamily="18" charset="0"/>
                <a:ea typeface="+mj-ea"/>
                <a:cs typeface="+mj-cs"/>
              </a:rPr>
              <a:t>Análisis de la operación del servicio</a:t>
            </a:r>
          </a:p>
          <a:p>
            <a:pPr marL="901700" indent="-457200">
              <a:buFont typeface="+mj-lt"/>
              <a:buAutoNum type="arabicPeriod"/>
            </a:pPr>
            <a:r>
              <a:rPr lang="es-CO" sz="2000" dirty="0" smtClean="0">
                <a:solidFill>
                  <a:schemeClr val="accent1"/>
                </a:solidFill>
                <a:latin typeface="Minion Pro SmBd" panose="02040603060306020203" pitchFamily="18" charset="0"/>
                <a:ea typeface="+mj-ea"/>
                <a:cs typeface="+mj-cs"/>
              </a:rPr>
              <a:t>Conclusiones</a:t>
            </a:r>
            <a:endParaRPr lang="es-CO" sz="2000" dirty="0">
              <a:solidFill>
                <a:schemeClr val="accent1"/>
              </a:solidFill>
              <a:latin typeface="Minion Pro SmBd" panose="02040603060306020203" pitchFamily="18" charset="0"/>
              <a:ea typeface="+mj-ea"/>
              <a:cs typeface="+mj-cs"/>
            </a:endParaRPr>
          </a:p>
          <a:p>
            <a:endParaRPr lang="es-CO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F97B-D693-4882-A99B-7CDAC64A7FB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0772" y="1554434"/>
            <a:ext cx="10192657" cy="4399094"/>
          </a:xfrm>
        </p:spPr>
        <p:txBody>
          <a:bodyPr>
            <a:normAutofit/>
          </a:bodyPr>
          <a:lstStyle/>
          <a:p>
            <a:pPr marL="449263" indent="-187325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ES" sz="1600" dirty="0" smtClean="0"/>
              <a:t>Verificación anual de que tenga seguro con cubrimiento de responsabilidad civil contra terceros y seguro de vehículo.</a:t>
            </a:r>
          </a:p>
          <a:p>
            <a:pPr marL="449263" indent="-187325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ES" sz="1600" dirty="0" smtClean="0"/>
              <a:t>Implementación </a:t>
            </a:r>
            <a:r>
              <a:rPr lang="es-ES" sz="1600" dirty="0"/>
              <a:t>de sistema de méritos o puntos que </a:t>
            </a:r>
            <a:r>
              <a:rPr lang="es-ES" sz="1600" dirty="0" smtClean="0"/>
              <a:t>permita calificar el desempeño de las empresas operadores frente a  un conjunto de requisitos exigidos por la Ley</a:t>
            </a:r>
          </a:p>
          <a:p>
            <a:pPr marL="449263" indent="-187325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ES" sz="1600" dirty="0"/>
              <a:t>No se acepten como operadores quienes hubieran cometido hechos que afecten la integridad de </a:t>
            </a:r>
            <a:r>
              <a:rPr lang="es-ES" sz="1600" dirty="0" smtClean="0"/>
              <a:t>las personas.</a:t>
            </a:r>
            <a:endParaRPr lang="es-ES" sz="1600" dirty="0"/>
          </a:p>
          <a:p>
            <a:pPr marL="449263" indent="-187325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ES" sz="1600" dirty="0" smtClean="0"/>
              <a:t>Demostración </a:t>
            </a:r>
            <a:r>
              <a:rPr lang="es-ES" sz="1600" dirty="0"/>
              <a:t>de idoneidad para la actividad mediante la aplicación de pruebas escritas de conocimiento geográfico local y de normas de tránsito, la presentación de exámenes médicos y psicológicos que demuestren que puede efectuar la labor en forma </a:t>
            </a:r>
            <a:r>
              <a:rPr lang="es-ES" sz="1600" dirty="0" smtClean="0"/>
              <a:t>segura</a:t>
            </a:r>
            <a:r>
              <a:rPr lang="es-ES" sz="1600" dirty="0"/>
              <a:t>.</a:t>
            </a:r>
            <a:endParaRPr lang="es-ES" sz="16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F97B-D693-4882-A99B-7CDAC64A7FB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84729" y="302373"/>
            <a:ext cx="10515600" cy="626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B8134"/>
                </a:solidFill>
                <a:latin typeface="Minion Pro SmBd" panose="02040603060306020203" pitchFamily="18" charset="0"/>
                <a:ea typeface="+mj-ea"/>
                <a:cs typeface="+mj-cs"/>
              </a:defRPr>
            </a:lvl1pPr>
          </a:lstStyle>
          <a:p>
            <a:r>
              <a:rPr lang="es-CO" dirty="0" smtClean="0"/>
              <a:t>Recomendaciones para la regulación de calidad del servicio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636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flipV="1">
            <a:off x="0" y="4028141"/>
            <a:ext cx="12192000" cy="611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2925" y="991415"/>
            <a:ext cx="9448800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b="1" dirty="0" smtClean="0">
                <a:solidFill>
                  <a:schemeClr val="accent1"/>
                </a:solidFill>
                <a:latin typeface="Minion Pro SmBd" panose="02040603060306020203" pitchFamily="18" charset="0"/>
                <a:ea typeface="+mj-ea"/>
                <a:cs typeface="+mj-cs"/>
              </a:rPr>
              <a:t>Contenido</a:t>
            </a:r>
          </a:p>
          <a:p>
            <a:pPr marL="901700" indent="-457200">
              <a:buFont typeface="+mj-lt"/>
              <a:buAutoNum type="arabicPeriod"/>
            </a:pPr>
            <a:r>
              <a:rPr lang="es-CO" sz="2000" dirty="0" smtClean="0">
                <a:solidFill>
                  <a:schemeClr val="accent1"/>
                </a:solidFill>
                <a:latin typeface="Minion Pro SmBd" panose="02040603060306020203" pitchFamily="18" charset="0"/>
                <a:ea typeface="+mj-ea"/>
                <a:cs typeface="+mj-cs"/>
              </a:rPr>
              <a:t>Objetivos</a:t>
            </a:r>
          </a:p>
          <a:p>
            <a:pPr marL="901700" indent="-457200">
              <a:buFont typeface="+mj-lt"/>
              <a:buAutoNum type="arabicPeriod"/>
            </a:pPr>
            <a:r>
              <a:rPr lang="es-CO" sz="2000" dirty="0" smtClean="0">
                <a:solidFill>
                  <a:schemeClr val="accent1"/>
                </a:solidFill>
                <a:latin typeface="Minion Pro SmBd" panose="02040603060306020203" pitchFamily="18" charset="0"/>
                <a:ea typeface="+mj-ea"/>
                <a:cs typeface="+mj-cs"/>
              </a:rPr>
              <a:t>Diagnóstico</a:t>
            </a:r>
          </a:p>
          <a:p>
            <a:pPr marL="901700" indent="-457200">
              <a:buFont typeface="+mj-lt"/>
              <a:buAutoNum type="arabicPeriod"/>
            </a:pPr>
            <a:r>
              <a:rPr lang="es-CO" sz="2000" dirty="0" smtClean="0">
                <a:solidFill>
                  <a:schemeClr val="accent1"/>
                </a:solidFill>
                <a:latin typeface="Minion Pro SmBd" panose="02040603060306020203" pitchFamily="18" charset="0"/>
                <a:ea typeface="+mj-ea"/>
                <a:cs typeface="+mj-cs"/>
              </a:rPr>
              <a:t>Metodología para el cálculo de flota </a:t>
            </a:r>
          </a:p>
          <a:p>
            <a:pPr marL="901700" indent="-457200">
              <a:buFont typeface="+mj-lt"/>
              <a:buAutoNum type="arabicPeriod"/>
            </a:pPr>
            <a:r>
              <a:rPr lang="es-CO" sz="2000" dirty="0" smtClean="0">
                <a:solidFill>
                  <a:schemeClr val="accent1"/>
                </a:solidFill>
                <a:latin typeface="Minion Pro SmBd" panose="02040603060306020203" pitchFamily="18" charset="0"/>
                <a:ea typeface="+mj-ea"/>
                <a:cs typeface="+mj-cs"/>
              </a:rPr>
              <a:t>Análisis de la operación del servicio</a:t>
            </a:r>
          </a:p>
          <a:p>
            <a:pPr marL="901700" indent="-457200">
              <a:buFont typeface="+mj-lt"/>
              <a:buAutoNum type="arabicPeriod"/>
            </a:pPr>
            <a:r>
              <a:rPr lang="es-CO" sz="2000" dirty="0" smtClean="0">
                <a:solidFill>
                  <a:schemeClr val="accent1"/>
                </a:solidFill>
                <a:latin typeface="Minion Pro SmBd" panose="02040603060306020203" pitchFamily="18" charset="0"/>
                <a:ea typeface="+mj-ea"/>
                <a:cs typeface="+mj-cs"/>
              </a:rPr>
              <a:t>Conclusiones</a:t>
            </a:r>
            <a:endParaRPr lang="es-CO" sz="2000" dirty="0">
              <a:solidFill>
                <a:schemeClr val="accent1"/>
              </a:solidFill>
              <a:latin typeface="Minion Pro SmBd" panose="02040603060306020203" pitchFamily="18" charset="0"/>
              <a:ea typeface="+mj-ea"/>
              <a:cs typeface="+mj-cs"/>
            </a:endParaRPr>
          </a:p>
          <a:p>
            <a:endParaRPr lang="es-CO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F97B-D693-4882-A99B-7CDAC64A7FB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2086" y="1550593"/>
            <a:ext cx="10091057" cy="43990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ES" sz="1600" dirty="0" smtClean="0"/>
              <a:t>La </a:t>
            </a:r>
            <a:r>
              <a:rPr lang="es-ES" sz="1600" dirty="0"/>
              <a:t>flota operativa actual del DMQ está compuesta por 16.024 vehículos formales y 13.323 informales.</a:t>
            </a: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ES" sz="1600" dirty="0" smtClean="0"/>
              <a:t>La </a:t>
            </a:r>
            <a:r>
              <a:rPr lang="es-ES" sz="1600" dirty="0"/>
              <a:t>demanda actual del DMQ en un día típico es de 226.352 viajes. La hora de máxima demanda se presenta entre las 7:00 y 8:00 de la mañana, intervalo en el que se estima se efectúan 23.070 viajes.</a:t>
            </a: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ES" sz="1600" dirty="0" smtClean="0"/>
              <a:t>El </a:t>
            </a:r>
            <a:r>
              <a:rPr lang="es-ES" sz="1600" dirty="0"/>
              <a:t>modelo ISUD indica que para obtener tiempos de espera razonables para la atención de la demanda del DMQ el número de nuevos permisos de operación viables a otorgar está en el orden de </a:t>
            </a:r>
            <a:r>
              <a:rPr lang="es-ES" sz="1600" dirty="0" smtClean="0"/>
              <a:t>8.693. </a:t>
            </a:r>
            <a:r>
              <a:rPr lang="es-ES" sz="1600" dirty="0"/>
              <a:t>El otorgamiento de los permisos de operación deberá estar sujeto a las condiciones documentales y de calidad que defina la autoridad local.</a:t>
            </a: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ES" sz="1600" dirty="0" smtClean="0"/>
              <a:t>La asignación de licencias deberá tener en cuenta el levantamiento de información por asociaciones en el territorio, y la distribución urbano y rural.</a:t>
            </a: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ES" sz="1600" dirty="0" smtClean="0"/>
              <a:t>Se </a:t>
            </a:r>
            <a:r>
              <a:rPr lang="es-ES" sz="1600" dirty="0"/>
              <a:t>considera viable mantener la clasificación Convencional Urbana Ordinaria, Convencional Urbana Rural y Ejecutiva. Se propone desmontar la clasificación Convencional Periférica</a:t>
            </a:r>
            <a:r>
              <a:rPr lang="es-ES" sz="1600" dirty="0" smtClean="0"/>
              <a:t>.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endParaRPr lang="es-ES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F97B-D693-4882-A99B-7CDAC64A7FB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990600" y="517526"/>
            <a:ext cx="10515600" cy="626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B8134"/>
                </a:solidFill>
                <a:latin typeface="Minion Pro SmBd" panose="02040603060306020203" pitchFamily="18" charset="0"/>
                <a:ea typeface="+mj-ea"/>
                <a:cs typeface="+mj-cs"/>
              </a:defRPr>
            </a:lvl1pPr>
          </a:lstStyle>
          <a:p>
            <a:r>
              <a:rPr lang="es-CO" dirty="0" smtClean="0"/>
              <a:t>Conclusiones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757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388731" y="2072747"/>
            <a:ext cx="6342269" cy="626910"/>
          </a:xfrm>
        </p:spPr>
        <p:txBody>
          <a:bodyPr anchor="ctr"/>
          <a:lstStyle/>
          <a:p>
            <a:r>
              <a:rPr lang="es-ES" dirty="0"/>
              <a:t>Gracias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2643" t="65435" r="48925" b="22822"/>
          <a:stretch/>
        </p:blipFill>
        <p:spPr>
          <a:xfrm>
            <a:off x="9074727" y="1537853"/>
            <a:ext cx="2398136" cy="85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2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F97B-D693-4882-A99B-7CDAC64A7FB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113429" y="2660224"/>
            <a:ext cx="4086368" cy="626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B8134"/>
                </a:solidFill>
                <a:latin typeface="Minion Pro SmBd" panose="02040603060306020203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s-CO" sz="3600" b="1" dirty="0" smtClean="0"/>
              <a:t>Anexos</a:t>
            </a:r>
            <a:endParaRPr lang="es-CO" sz="3600" b="1" dirty="0"/>
          </a:p>
        </p:txBody>
      </p:sp>
    </p:spTree>
    <p:extLst>
      <p:ext uri="{BB962C8B-B14F-4D97-AF65-F5344CB8AC3E}">
        <p14:creationId xmlns:p14="http://schemas.microsoft.com/office/powerpoint/2010/main" val="30972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6542" y="538385"/>
            <a:ext cx="10533529" cy="6264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La estimación de la oferta requerida se basa en una metodología que busca calidad del servicio para el usuario - ISUD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F97B-D693-4882-A99B-7CDAC64A7FB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16186" y="1569716"/>
            <a:ext cx="106376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SUD </a:t>
            </a:r>
            <a:r>
              <a:rPr lang="es-ES" dirty="0" smtClean="0"/>
              <a:t>(</a:t>
            </a:r>
            <a:r>
              <a:rPr lang="es-ES" sz="1600" i="1" dirty="0" err="1" smtClean="0"/>
              <a:t>Significant</a:t>
            </a:r>
            <a:r>
              <a:rPr lang="es-ES" sz="1600" i="1" dirty="0" smtClean="0"/>
              <a:t> </a:t>
            </a:r>
            <a:r>
              <a:rPr lang="es-ES" sz="1600" i="1" dirty="0" err="1"/>
              <a:t>Unmet</a:t>
            </a:r>
            <a:r>
              <a:rPr lang="es-ES" sz="1600" i="1" dirty="0"/>
              <a:t> </a:t>
            </a:r>
            <a:r>
              <a:rPr lang="es-ES" sz="1600" i="1" dirty="0" err="1" smtClean="0"/>
              <a:t>Demand</a:t>
            </a:r>
            <a:r>
              <a:rPr lang="es-ES" sz="1600" i="1" dirty="0" smtClean="0"/>
              <a:t>) </a:t>
            </a:r>
            <a:r>
              <a:rPr lang="es-ES" sz="1600" dirty="0" smtClean="0"/>
              <a:t>indicador de demanda insatisfecha calculado con 6 parámetros en el escenario que solo exista la flota licenciada</a:t>
            </a:r>
          </a:p>
        </p:txBody>
      </p:sp>
      <p:graphicFrame>
        <p:nvGraphicFramePr>
          <p:cNvPr id="18" name="Gráfico 17"/>
          <p:cNvGraphicFramePr>
            <a:graphicFrameLocks/>
          </p:cNvGraphicFramePr>
          <p:nvPr/>
        </p:nvGraphicFramePr>
        <p:xfrm>
          <a:off x="5878480" y="2185268"/>
          <a:ext cx="5841592" cy="3969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Rectángulo redondeado 18"/>
          <p:cNvSpPr/>
          <p:nvPr/>
        </p:nvSpPr>
        <p:spPr>
          <a:xfrm>
            <a:off x="716186" y="2435885"/>
            <a:ext cx="1358153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2"/>
                </a:solidFill>
              </a:rPr>
              <a:t>SSP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229925" y="2497332"/>
            <a:ext cx="3027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S" sz="1600" dirty="0"/>
              <a:t>% de horas diurnas con exceso de demanda.</a:t>
            </a:r>
          </a:p>
        </p:txBody>
      </p:sp>
    </p:spTree>
    <p:extLst>
      <p:ext uri="{BB962C8B-B14F-4D97-AF65-F5344CB8AC3E}">
        <p14:creationId xmlns:p14="http://schemas.microsoft.com/office/powerpoint/2010/main" val="138358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Modelo SUDSIM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F97B-D693-4882-A99B-7CDAC64A7FB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53104" y="1476900"/>
            <a:ext cx="2792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Cálculo de nuevas licencias para el DMQ con base en modelo ISUD</a:t>
            </a:r>
            <a:endParaRPr lang="en-US" sz="1600" b="1" dirty="0"/>
          </a:p>
        </p:txBody>
      </p:sp>
      <p:sp>
        <p:nvSpPr>
          <p:cNvPr id="10" name="Rectángulo 9"/>
          <p:cNvSpPr/>
          <p:nvPr/>
        </p:nvSpPr>
        <p:spPr>
          <a:xfrm>
            <a:off x="594834" y="6321369"/>
            <a:ext cx="6055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>
              <a:buAutoNum type="arabicPeriod"/>
            </a:pPr>
            <a:r>
              <a:rPr lang="es-ES" sz="1000" dirty="0" smtClean="0"/>
              <a:t>Coeficientes significativos con t-estadístico significativo para las variables independientes</a:t>
            </a:r>
          </a:p>
          <a:p>
            <a:pPr marL="261938" indent="-261938">
              <a:buAutoNum type="arabicPeriod"/>
            </a:pPr>
            <a:r>
              <a:rPr lang="es-ES" sz="1000" dirty="0" smtClean="0"/>
              <a:t>R</a:t>
            </a:r>
            <a:r>
              <a:rPr lang="es-ES" sz="1000" baseline="30000" dirty="0" smtClean="0"/>
              <a:t>2</a:t>
            </a:r>
            <a:r>
              <a:rPr lang="es-ES" sz="1000" dirty="0" smtClean="0"/>
              <a:t> de 79%</a:t>
            </a:r>
            <a:endParaRPr lang="en-US" sz="1000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453373"/>
              </p:ext>
            </p:extLst>
          </p:nvPr>
        </p:nvGraphicFramePr>
        <p:xfrm>
          <a:off x="3843083" y="1525565"/>
          <a:ext cx="6139117" cy="4261765"/>
        </p:xfrm>
        <a:graphic>
          <a:graphicData uri="http://schemas.openxmlformats.org/drawingml/2006/table">
            <a:tbl>
              <a:tblPr firstRow="1" firstCol="1" bandRow="1"/>
              <a:tblGrid>
                <a:gridCol w="1032260"/>
                <a:gridCol w="4466096"/>
                <a:gridCol w="640761"/>
              </a:tblGrid>
              <a:tr h="207891">
                <a:tc grid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Incremento De Flota</a:t>
                      </a:r>
                      <a:endParaRPr lang="en-US" sz="13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5782">
                <a:tc row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Inputs</a:t>
                      </a:r>
                      <a:endParaRPr lang="en-US" sz="13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Población DMQ 2017</a:t>
                      </a:r>
                      <a:endParaRPr lang="en-US" sz="13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2.606.220 </a:t>
                      </a:r>
                      <a:endParaRPr lang="en-US" sz="13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Permisos de operación</a:t>
                      </a:r>
                      <a:endParaRPr lang="en-US" sz="13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16.024 </a:t>
                      </a:r>
                      <a:endParaRPr lang="en-US" sz="13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Número de habitantes por taxi</a:t>
                      </a:r>
                      <a:endParaRPr lang="en-US" sz="13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163 </a:t>
                      </a:r>
                      <a:endParaRPr lang="en-US" sz="13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ISUD (x)</a:t>
                      </a:r>
                      <a:endParaRPr lang="en-US" sz="13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33.732</a:t>
                      </a:r>
                      <a:endParaRPr lang="en-US" sz="13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727">
                <a:tc row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Función del modelo</a:t>
                      </a:r>
                      <a:endParaRPr lang="en-US" sz="13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b0: Pendiente de la función del modelo predictivo</a:t>
                      </a:r>
                      <a:endParaRPr lang="en-US" sz="13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3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-29.32</a:t>
                      </a:r>
                      <a:endParaRPr lang="en-US" sz="13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b1: Variación del % de incremento de permisos por cada unidad de variación en el coeficiente ISUD</a:t>
                      </a:r>
                      <a:endParaRPr lang="en-US" sz="13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0,000975</a:t>
                      </a:r>
                      <a:endParaRPr lang="en-US" sz="13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5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b2 : Variación del % de incremento de permisos por cada variación en el logaritmo natural del número de habitantes por taxi en operación</a:t>
                      </a:r>
                      <a:endParaRPr lang="en-US" sz="13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5.291</a:t>
                      </a:r>
                      <a:endParaRPr lang="en-US" sz="13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91">
                <a:tc row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Outputs</a:t>
                      </a:r>
                      <a:endParaRPr lang="en-US" sz="13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SUDSIM (y): </a:t>
                      </a:r>
                      <a:endParaRPr lang="en-US" sz="13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0,387</a:t>
                      </a:r>
                      <a:endParaRPr lang="en-US" sz="13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415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Incremento de permisos de operación</a:t>
                      </a:r>
                      <a:endParaRPr lang="en-US" sz="13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54%</a:t>
                      </a:r>
                      <a:endParaRPr lang="en-US" sz="13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415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Nuevos permisos de operación viables a incrementar</a:t>
                      </a:r>
                      <a:endParaRPr lang="en-US" sz="13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CO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8.693</a:t>
                      </a:r>
                      <a:endParaRPr lang="en-US" sz="13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72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F97B-D693-4882-A99B-7CDAC64A7FB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9103"/>
            <a:ext cx="10515600" cy="626400"/>
          </a:xfrm>
        </p:spPr>
        <p:txBody>
          <a:bodyPr>
            <a:normAutofit/>
          </a:bodyPr>
          <a:lstStyle/>
          <a:p>
            <a:r>
              <a:rPr lang="es-CO" b="1" dirty="0" smtClean="0">
                <a:solidFill>
                  <a:schemeClr val="accent1"/>
                </a:solidFill>
              </a:rPr>
              <a:t>Objetivos y entregables</a:t>
            </a:r>
            <a:endParaRPr lang="es-CO" b="1" dirty="0">
              <a:solidFill>
                <a:schemeClr val="accent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69895" y="1223671"/>
            <a:ext cx="9574306" cy="4390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600" i="1" dirty="0"/>
          </a:p>
          <a:p>
            <a:pPr algn="just"/>
            <a:r>
              <a:rPr lang="es-CO" b="1" dirty="0" smtClean="0">
                <a:solidFill>
                  <a:schemeClr val="accent1"/>
                </a:solidFill>
                <a:latin typeface="Minion Pro SmBd" panose="02040603060306020203" pitchFamily="18" charset="0"/>
                <a:ea typeface="+mj-ea"/>
                <a:cs typeface="+mj-cs"/>
              </a:rPr>
              <a:t>Objetivo general</a:t>
            </a:r>
          </a:p>
          <a:p>
            <a:pPr algn="just"/>
            <a:endParaRPr lang="es-CO" sz="1600" b="1" dirty="0">
              <a:solidFill>
                <a:schemeClr val="accent1"/>
              </a:solidFill>
              <a:latin typeface="Minion Pro SmBd" panose="02040603060306020203" pitchFamily="18" charset="0"/>
              <a:ea typeface="+mj-ea"/>
              <a:cs typeface="+mj-cs"/>
            </a:endParaRPr>
          </a:p>
          <a:p>
            <a:pPr algn="just"/>
            <a:r>
              <a:rPr lang="es-CO" sz="1600" dirty="0" smtClean="0"/>
              <a:t>Identificar la situación actual del servicio de transporte de taxi en el Distrito Metropolitano de Quito, la demanda del servicio  y su oferta, tanto legalizada como informal. </a:t>
            </a:r>
          </a:p>
          <a:p>
            <a:pPr algn="just"/>
            <a:endParaRPr lang="es-CO" sz="1600" b="1" dirty="0" smtClean="0"/>
          </a:p>
          <a:p>
            <a:pPr algn="just"/>
            <a:r>
              <a:rPr lang="es-CO" b="1" dirty="0">
                <a:solidFill>
                  <a:schemeClr val="accent1"/>
                </a:solidFill>
                <a:latin typeface="Minion Pro SmBd" panose="02040603060306020203" pitchFamily="18" charset="0"/>
              </a:rPr>
              <a:t>Objetivo </a:t>
            </a:r>
            <a:r>
              <a:rPr lang="es-CO" b="1" dirty="0" smtClean="0">
                <a:solidFill>
                  <a:schemeClr val="accent1"/>
                </a:solidFill>
                <a:latin typeface="Minion Pro SmBd" panose="02040603060306020203" pitchFamily="18" charset="0"/>
              </a:rPr>
              <a:t>específicos</a:t>
            </a:r>
            <a:endParaRPr lang="es-CO" b="1" dirty="0">
              <a:solidFill>
                <a:schemeClr val="accent1"/>
              </a:solidFill>
              <a:latin typeface="Minion Pro SmBd" panose="02040603060306020203" pitchFamily="18" charset="0"/>
            </a:endParaRPr>
          </a:p>
          <a:p>
            <a:pPr lvl="0"/>
            <a:r>
              <a:rPr lang="es-CO" i="1" dirty="0" smtClean="0"/>
              <a:t> </a:t>
            </a:r>
            <a:endParaRPr lang="es-CO" dirty="0"/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Estimar la demanda del servicio de taxi en DMQ y el parque automotor de taxis necesario para  satisfacerla.</a:t>
            </a: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Determinar los indicadores en la prestación del servicio de taxi y sus parámetros de operación.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Formular los principios legales y técnicos para definir políticas de regulación y control del servicio de taxi en el DMQ</a:t>
            </a:r>
            <a:r>
              <a:rPr lang="es-CO" sz="1600" dirty="0" smtClean="0"/>
              <a:t>.</a:t>
            </a:r>
          </a:p>
          <a:p>
            <a:pPr indent="261938">
              <a:spcAft>
                <a:spcPts val="1000"/>
              </a:spcAft>
            </a:pPr>
            <a:r>
              <a:rPr lang="es-CO" sz="1600" dirty="0" smtClean="0"/>
              <a:t>A cada uno de los anteriores entregables está asociado un Producto de la Consultoría.</a:t>
            </a:r>
            <a:endParaRPr lang="es-CO" sz="1600" dirty="0"/>
          </a:p>
          <a:p>
            <a:pPr lvl="1" algn="just">
              <a:spcAft>
                <a:spcPts val="1000"/>
              </a:spcAft>
            </a:pPr>
            <a:endParaRPr lang="es-CO" sz="1600" dirty="0" smtClean="0"/>
          </a:p>
        </p:txBody>
      </p:sp>
    </p:spTree>
    <p:extLst>
      <p:ext uri="{BB962C8B-B14F-4D97-AF65-F5344CB8AC3E}">
        <p14:creationId xmlns:p14="http://schemas.microsoft.com/office/powerpoint/2010/main" val="231152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4292"/>
            <a:ext cx="10515600" cy="626400"/>
          </a:xfrm>
        </p:spPr>
        <p:txBody>
          <a:bodyPr>
            <a:normAutofit/>
          </a:bodyPr>
          <a:lstStyle/>
          <a:p>
            <a:r>
              <a:rPr lang="es-CO" b="1" dirty="0" smtClean="0">
                <a:solidFill>
                  <a:schemeClr val="accent1"/>
                </a:solidFill>
              </a:rPr>
              <a:t>Instrumentos de toma de información</a:t>
            </a:r>
            <a:endParaRPr lang="es-CO" b="1" dirty="0">
              <a:solidFill>
                <a:schemeClr val="accent1"/>
              </a:solidFill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2"/>
          <a:srcRect l="37628" t="17337" r="37445" b="26703"/>
          <a:stretch/>
        </p:blipFill>
        <p:spPr>
          <a:xfrm>
            <a:off x="7522724" y="1204236"/>
            <a:ext cx="1898650" cy="2111041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 rotWithShape="1">
          <a:blip r:embed="rId3"/>
          <a:srcRect l="37958" t="17886" r="38325" b="28372"/>
          <a:stretch/>
        </p:blipFill>
        <p:spPr>
          <a:xfrm>
            <a:off x="9526337" y="1225018"/>
            <a:ext cx="1848515" cy="209025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838200" y="451955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</a:rPr>
              <a:t>Levantamiento de información a agrupaciones y conductores </a:t>
            </a:r>
            <a:r>
              <a:rPr lang="es-CO" dirty="0" smtClean="0">
                <a:solidFill>
                  <a:srgbClr val="000000"/>
                </a:solidFill>
              </a:rPr>
              <a:t>informales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98646" y="3864855"/>
            <a:ext cx="6115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000000"/>
                </a:solidFill>
              </a:rPr>
              <a:t> </a:t>
            </a:r>
            <a:r>
              <a:rPr lang="es-CO" b="1" dirty="0" smtClean="0">
                <a:solidFill>
                  <a:srgbClr val="000000"/>
                </a:solidFill>
              </a:rPr>
              <a:t>400</a:t>
            </a:r>
            <a:r>
              <a:rPr lang="es-CO" b="1" dirty="0">
                <a:solidFill>
                  <a:srgbClr val="000000"/>
                </a:solidFill>
              </a:rPr>
              <a:t> </a:t>
            </a:r>
            <a:r>
              <a:rPr lang="es-CO" dirty="0" smtClean="0">
                <a:solidFill>
                  <a:srgbClr val="000000"/>
                </a:solidFill>
              </a:rPr>
              <a:t>encuesta </a:t>
            </a:r>
            <a:r>
              <a:rPr lang="es-CO" dirty="0">
                <a:solidFill>
                  <a:srgbClr val="000000"/>
                </a:solidFill>
              </a:rPr>
              <a:t>a conductores de taxi (formal e </a:t>
            </a:r>
            <a:r>
              <a:rPr lang="es-CO" dirty="0" smtClean="0">
                <a:solidFill>
                  <a:srgbClr val="000000"/>
                </a:solidFill>
              </a:rPr>
              <a:t>informal)</a:t>
            </a:r>
            <a:endParaRPr lang="es-CO" b="1" dirty="0">
              <a:solidFill>
                <a:srgbClr val="00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18423" y="2179258"/>
            <a:ext cx="6288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rgbClr val="000000"/>
                </a:solidFill>
              </a:rPr>
              <a:t>2039 </a:t>
            </a:r>
            <a:r>
              <a:rPr lang="es-CO" dirty="0" smtClean="0">
                <a:solidFill>
                  <a:srgbClr val="000000"/>
                </a:solidFill>
              </a:rPr>
              <a:t>encuesta </a:t>
            </a:r>
            <a:r>
              <a:rPr lang="es-CO" dirty="0">
                <a:solidFill>
                  <a:srgbClr val="000000"/>
                </a:solidFill>
              </a:rPr>
              <a:t>a </a:t>
            </a:r>
            <a:r>
              <a:rPr lang="es-CO" dirty="0" smtClean="0">
                <a:solidFill>
                  <a:srgbClr val="000000"/>
                </a:solidFill>
              </a:rPr>
              <a:t>usuarios frecuentes </a:t>
            </a:r>
            <a:r>
              <a:rPr lang="es-CO" dirty="0">
                <a:solidFill>
                  <a:srgbClr val="000000"/>
                </a:solidFill>
              </a:rPr>
              <a:t>del servicio de transporte de </a:t>
            </a:r>
            <a:r>
              <a:rPr lang="es-CO" dirty="0" smtClean="0">
                <a:solidFill>
                  <a:srgbClr val="000000"/>
                </a:solidFill>
              </a:rPr>
              <a:t>taxi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18423" y="30446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rgbClr val="000000"/>
                </a:solidFill>
              </a:rPr>
              <a:t>300 </a:t>
            </a:r>
            <a:r>
              <a:rPr lang="es-CO" dirty="0" smtClean="0">
                <a:solidFill>
                  <a:srgbClr val="000000"/>
                </a:solidFill>
              </a:rPr>
              <a:t>diarios </a:t>
            </a:r>
            <a:r>
              <a:rPr lang="es-CO" dirty="0">
                <a:solidFill>
                  <a:srgbClr val="000000"/>
                </a:solidFill>
              </a:rPr>
              <a:t>de viaje a unidades de transporte de taxi (formal e </a:t>
            </a:r>
            <a:r>
              <a:rPr lang="es-CO" dirty="0" smtClean="0">
                <a:solidFill>
                  <a:srgbClr val="000000"/>
                </a:solidFill>
              </a:rPr>
              <a:t>informal)</a:t>
            </a:r>
            <a:endParaRPr lang="es-CO" b="1" dirty="0">
              <a:solidFill>
                <a:srgbClr val="00000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789562" y="6370310"/>
            <a:ext cx="15504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/>
              <a:t>Fuente: </a:t>
            </a:r>
            <a:r>
              <a:rPr lang="es-ES" sz="1200" dirty="0" smtClean="0"/>
              <a:t>El </a:t>
            </a:r>
            <a:r>
              <a:rPr lang="es-ES" sz="1200" dirty="0"/>
              <a:t>consultor</a:t>
            </a:r>
            <a:endParaRPr lang="en-US" sz="1200" dirty="0"/>
          </a:p>
        </p:txBody>
      </p:sp>
      <p:sp>
        <p:nvSpPr>
          <p:cNvPr id="15" name="Rectángulo 14"/>
          <p:cNvSpPr/>
          <p:nvPr/>
        </p:nvSpPr>
        <p:spPr>
          <a:xfrm>
            <a:off x="8157183" y="953258"/>
            <a:ext cx="25283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 smtClean="0"/>
              <a:t>Ilustración: Aplicación</a:t>
            </a:r>
            <a:r>
              <a:rPr lang="en-US" sz="1200" dirty="0" smtClean="0"/>
              <a:t> </a:t>
            </a:r>
            <a:r>
              <a:rPr lang="en-US" sz="1200" dirty="0"/>
              <a:t>T</a:t>
            </a:r>
            <a:r>
              <a:rPr lang="en-US" sz="1200" dirty="0" smtClean="0"/>
              <a:t>axi Tracker</a:t>
            </a:r>
            <a:endParaRPr lang="en-US" sz="1200" dirty="0"/>
          </a:p>
        </p:txBody>
      </p:sp>
      <p:pic>
        <p:nvPicPr>
          <p:cNvPr id="16" name="Imagen 15"/>
          <p:cNvPicPr/>
          <p:nvPr/>
        </p:nvPicPr>
        <p:blipFill rotWithShape="1">
          <a:blip r:embed="rId4"/>
          <a:srcRect l="37300" t="16797" r="37554" b="20800"/>
          <a:stretch/>
        </p:blipFill>
        <p:spPr>
          <a:xfrm>
            <a:off x="7522724" y="3409714"/>
            <a:ext cx="1898650" cy="2866159"/>
          </a:xfrm>
          <a:prstGeom prst="rect">
            <a:avLst/>
          </a:prstGeom>
        </p:spPr>
      </p:pic>
      <p:pic>
        <p:nvPicPr>
          <p:cNvPr id="17" name="Imagen 16"/>
          <p:cNvPicPr/>
          <p:nvPr/>
        </p:nvPicPr>
        <p:blipFill rotWithShape="1">
          <a:blip r:embed="rId5"/>
          <a:srcRect l="37189" t="17380" r="37225" b="19743"/>
          <a:stretch/>
        </p:blipFill>
        <p:spPr>
          <a:xfrm>
            <a:off x="9526337" y="3419107"/>
            <a:ext cx="1848515" cy="285676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2964" y="1542626"/>
            <a:ext cx="3356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O" b="1" dirty="0" smtClean="0">
                <a:solidFill>
                  <a:schemeClr val="accent1"/>
                </a:solidFill>
                <a:latin typeface="Minion Pro SmBd" panose="02040603060306020203" pitchFamily="18" charset="0"/>
              </a:rPr>
              <a:t>Tipos de instrumentos utilizados</a:t>
            </a:r>
            <a:endParaRPr lang="es-CO" b="1" dirty="0">
              <a:solidFill>
                <a:schemeClr val="accent1"/>
              </a:solidFill>
              <a:latin typeface="Minion Pro SmBd" panose="0204060306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9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502659"/>
              </p:ext>
            </p:extLst>
          </p:nvPr>
        </p:nvGraphicFramePr>
        <p:xfrm>
          <a:off x="4231657" y="1438357"/>
          <a:ext cx="7387772" cy="450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740329" y="2085257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accent1"/>
                </a:solidFill>
              </a:rPr>
              <a:t>HDM 23.070 </a:t>
            </a:r>
            <a:r>
              <a:rPr lang="es-CO" b="1" dirty="0">
                <a:solidFill>
                  <a:schemeClr val="accent1"/>
                </a:solidFill>
              </a:rPr>
              <a:t>v</a:t>
            </a:r>
            <a:r>
              <a:rPr lang="es-CO" b="1" dirty="0" smtClean="0">
                <a:solidFill>
                  <a:schemeClr val="accent1"/>
                </a:solidFill>
              </a:rPr>
              <a:t>iajes</a:t>
            </a:r>
            <a:endParaRPr lang="es-CO" b="1" dirty="0">
              <a:solidFill>
                <a:schemeClr val="accent1"/>
              </a:solidFill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6908888" y="2558811"/>
            <a:ext cx="10160" cy="224915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89412" y="228073"/>
            <a:ext cx="9240650" cy="645985"/>
          </a:xfrm>
          <a:noFill/>
        </p:spPr>
        <p:txBody>
          <a:bodyPr>
            <a:noAutofit/>
          </a:bodyPr>
          <a:lstStyle/>
          <a:p>
            <a:pPr marL="0" indent="0"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es-CO" sz="3000" b="1" dirty="0" smtClean="0">
                <a:solidFill>
                  <a:schemeClr val="accent1"/>
                </a:solidFill>
                <a:latin typeface="Minion Pro SmBd" panose="02040603060306020203" pitchFamily="18" charset="0"/>
                <a:ea typeface="+mj-ea"/>
                <a:cs typeface="+mj-cs"/>
              </a:rPr>
              <a:t>En el DMQ se realizan 226 mil viajes en taxi en día laborable</a:t>
            </a:r>
          </a:p>
          <a:p>
            <a:pPr marL="0" indent="0" algn="r">
              <a:lnSpc>
                <a:spcPct val="110000"/>
              </a:lnSpc>
              <a:spcBef>
                <a:spcPct val="0"/>
              </a:spcBef>
              <a:buNone/>
            </a:pPr>
            <a:endParaRPr lang="es-CO" sz="3000" b="1" dirty="0">
              <a:solidFill>
                <a:schemeClr val="accent1"/>
              </a:solidFill>
              <a:latin typeface="Minion Pro SmBd" panose="02040603060306020203" pitchFamily="18" charset="0"/>
              <a:ea typeface="+mj-ea"/>
              <a:cs typeface="+mj-cs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37771" y="1750600"/>
            <a:ext cx="36382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Wingdings" panose="05000000000000000000" pitchFamily="2" charset="2"/>
              <a:buChar char="§"/>
            </a:pPr>
            <a:r>
              <a:rPr lang="es-CO" sz="1600" dirty="0" smtClean="0"/>
              <a:t>La HDM - Hora de Máxima Demanda es de 7:00 a 8:00 horas, concentrado cerca del 10% de los viajes diarios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endParaRPr lang="es-CO" sz="1600" dirty="0"/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s-CO" sz="1600" dirty="0" smtClean="0"/>
              <a:t>Los horarios de mayor dificultad para acceder al servicio son la noche y primeras horas de la mañana, incluida la HDM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058782" y="1499037"/>
            <a:ext cx="615907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500" b="1" dirty="0" smtClean="0"/>
              <a:t>Demanda por hora en el DMQ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774417" y="4834863"/>
            <a:ext cx="269280" cy="12159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5484312" y="6023737"/>
            <a:ext cx="5942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dirty="0"/>
              <a:t>Fuente: Encuesta a </a:t>
            </a:r>
            <a:r>
              <a:rPr lang="es-ES" sz="1400" dirty="0" smtClean="0"/>
              <a:t>usuarios y Encuesta de Movilidad 2011 actualizado. </a:t>
            </a:r>
          </a:p>
          <a:p>
            <a:pPr algn="ctr"/>
            <a:r>
              <a:rPr lang="es-ES" sz="1400" dirty="0" smtClean="0"/>
              <a:t>Elaborado: </a:t>
            </a:r>
            <a:r>
              <a:rPr lang="es-ES" sz="1400" dirty="0"/>
              <a:t>por el consultor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146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060873" y="6349766"/>
            <a:ext cx="2743200" cy="365125"/>
          </a:xfrm>
        </p:spPr>
        <p:txBody>
          <a:bodyPr/>
          <a:lstStyle/>
          <a:p>
            <a:fld id="{85CDF97B-D693-4882-A99B-7CDAC64A7FB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608729" y="686313"/>
            <a:ext cx="9195344" cy="626400"/>
          </a:xfrm>
        </p:spPr>
        <p:txBody>
          <a:bodyPr>
            <a:noAutofit/>
          </a:bodyPr>
          <a:lstStyle/>
          <a:p>
            <a:r>
              <a:rPr lang="es-CO" b="1" dirty="0" smtClean="0">
                <a:solidFill>
                  <a:schemeClr val="accent1"/>
                </a:solidFill>
              </a:rPr>
              <a:t>Se registraron 29.347 taxis en el inventario desarrollado</a:t>
            </a:r>
            <a:endParaRPr lang="es-CO" b="1" dirty="0">
              <a:solidFill>
                <a:schemeClr val="accent1"/>
              </a:solidFill>
            </a:endParaRP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677046"/>
              </p:ext>
            </p:extLst>
          </p:nvPr>
        </p:nvGraphicFramePr>
        <p:xfrm>
          <a:off x="1897395" y="2163270"/>
          <a:ext cx="8243046" cy="2947963"/>
        </p:xfrm>
        <a:graphic>
          <a:graphicData uri="http://schemas.openxmlformats.org/drawingml/2006/table">
            <a:tbl>
              <a:tblPr firstRow="1" firstCol="1" bandRow="1"/>
              <a:tblGrid>
                <a:gridCol w="3879870"/>
                <a:gridCol w="1382791"/>
                <a:gridCol w="1212453"/>
                <a:gridCol w="1767932"/>
              </a:tblGrid>
              <a:tr h="433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>
                          <a:solidFill>
                            <a:srgbClr val="2A8134"/>
                          </a:solidFill>
                          <a:effectLst/>
                          <a:latin typeface="Calibri" panose="020F0502020204030204" pitchFamily="34" charset="0"/>
                        </a:rPr>
                        <a:t>Tipología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 smtClean="0">
                          <a:solidFill>
                            <a:srgbClr val="2A8134"/>
                          </a:solidFill>
                          <a:effectLst/>
                          <a:latin typeface="Calibri" panose="020F0502020204030204" pitchFamily="34" charset="0"/>
                        </a:rPr>
                        <a:t>Unidades</a:t>
                      </a:r>
                      <a:r>
                        <a:rPr lang="es-CO" sz="1800" b="1" i="0" u="none" strike="noStrike" baseline="30000" dirty="0" smtClean="0">
                          <a:solidFill>
                            <a:srgbClr val="2A813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1800" b="1" i="0" u="none" strike="noStrike" dirty="0">
                        <a:solidFill>
                          <a:srgbClr val="2A81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>
                          <a:solidFill>
                            <a:srgbClr val="2A8134"/>
                          </a:solidFill>
                          <a:effectLst/>
                          <a:latin typeface="Calibri" panose="020F0502020204030204" pitchFamily="34" charset="0"/>
                        </a:rPr>
                        <a:t>% Total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>
                          <a:solidFill>
                            <a:srgbClr val="2A8134"/>
                          </a:solidFill>
                          <a:effectLst/>
                          <a:latin typeface="Calibri" panose="020F0502020204030204" pitchFamily="34" charset="0"/>
                        </a:rPr>
                        <a:t>No. Compañías / Cooperativas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47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29.347</a:t>
                      </a:r>
                      <a:endParaRPr lang="es-CO" sz="18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  <a:endParaRPr lang="es-CO" sz="18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7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Formales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16.024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  <a:endParaRPr lang="es-CO" sz="18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4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Convencional Urbano Ordinario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10.021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4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Convencional Urbano Rural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4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Convencional Urbano Periférico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4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Ejecutivo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4.638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4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Informales levantados</a:t>
                      </a:r>
                      <a:endParaRPr lang="es-CO" sz="18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13.323</a:t>
                      </a:r>
                      <a:endParaRPr lang="es-CO" sz="18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  <a:endParaRPr lang="es-CO" sz="18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CO" sz="18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321303" y="6304620"/>
            <a:ext cx="8182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 smtClean="0"/>
              <a:t>1. Vehículos </a:t>
            </a:r>
            <a:r>
              <a:rPr lang="es-CO" sz="1400" dirty="0"/>
              <a:t>con aplicaciones como </a:t>
            </a:r>
            <a:r>
              <a:rPr lang="es-CO" sz="1400" dirty="0" err="1"/>
              <a:t>Cabifi</a:t>
            </a:r>
            <a:r>
              <a:rPr lang="es-CO" sz="1400" dirty="0"/>
              <a:t>, </a:t>
            </a:r>
            <a:r>
              <a:rPr lang="es-CO" sz="1400" dirty="0" err="1"/>
              <a:t>Unitaxi</a:t>
            </a:r>
            <a:r>
              <a:rPr lang="es-CO" sz="1400" dirty="0"/>
              <a:t> e </a:t>
            </a:r>
            <a:r>
              <a:rPr lang="es-CO" sz="1400" dirty="0" err="1"/>
              <a:t>Easy</a:t>
            </a:r>
            <a:r>
              <a:rPr lang="es-CO" sz="1400" dirty="0"/>
              <a:t> taxi, </a:t>
            </a:r>
            <a:r>
              <a:rPr lang="es-CO" sz="1400" dirty="0" smtClean="0"/>
              <a:t>se estiman incluidos </a:t>
            </a:r>
            <a:r>
              <a:rPr lang="es-CO" sz="1400" dirty="0"/>
              <a:t>en el </a:t>
            </a:r>
            <a:r>
              <a:rPr lang="es-CO" sz="1400" dirty="0" smtClean="0"/>
              <a:t>inventario.  </a:t>
            </a:r>
            <a:endParaRPr lang="es-CO" sz="1400" dirty="0"/>
          </a:p>
        </p:txBody>
      </p:sp>
      <p:sp>
        <p:nvSpPr>
          <p:cNvPr id="5" name="Rectángulo 4"/>
          <p:cNvSpPr/>
          <p:nvPr/>
        </p:nvSpPr>
        <p:spPr>
          <a:xfrm>
            <a:off x="3630247" y="1775294"/>
            <a:ext cx="5237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/>
              <a:t>Oferta de taxis en el DMQ según clasificación</a:t>
            </a:r>
            <a:endParaRPr lang="en-US" b="1" dirty="0"/>
          </a:p>
        </p:txBody>
      </p:sp>
      <p:sp>
        <p:nvSpPr>
          <p:cNvPr id="7" name="Rectángulo 6"/>
          <p:cNvSpPr/>
          <p:nvPr/>
        </p:nvSpPr>
        <p:spPr>
          <a:xfrm>
            <a:off x="3274540" y="5208146"/>
            <a:ext cx="5948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Fuente: AMT y toma de información primaria. Elaborado: por el consultor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438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10891012"/>
              </p:ext>
            </p:extLst>
          </p:nvPr>
        </p:nvGraphicFramePr>
        <p:xfrm>
          <a:off x="3625049" y="1623420"/>
          <a:ext cx="8392779" cy="4473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313176" y="6130820"/>
            <a:ext cx="6238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500" b="1" dirty="0" smtClean="0"/>
              <a:t>HDM</a:t>
            </a:r>
            <a:endParaRPr lang="es-CO" sz="15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33485" y="295975"/>
            <a:ext cx="8820305" cy="489736"/>
          </a:xfrm>
          <a:noFill/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es-CO" sz="3000" b="1" dirty="0" smtClean="0">
                <a:solidFill>
                  <a:schemeClr val="accent1"/>
                </a:solidFill>
                <a:latin typeface="Minion Pro SmBd" panose="02040603060306020203" pitchFamily="18" charset="0"/>
                <a:ea typeface="+mj-ea"/>
                <a:cs typeface="+mj-cs"/>
              </a:rPr>
              <a:t>La distribución horaria de la oferta no está alineada con el comportamiento de la demanda</a:t>
            </a:r>
            <a:endParaRPr lang="es-CO" sz="3000" b="1" dirty="0">
              <a:solidFill>
                <a:schemeClr val="accent1"/>
              </a:solidFill>
              <a:latin typeface="Minion Pro SmBd" panose="02040603060306020203" pitchFamily="18" charset="0"/>
              <a:ea typeface="+mj-ea"/>
              <a:cs typeface="+mj-cs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62208" y="1792932"/>
            <a:ext cx="316284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1600" dirty="0"/>
              <a:t>El comportamiento de horas de inicio de operación y turnos de la oferta es disperso (entre 5 y 14 horas).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CO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1600" dirty="0" smtClean="0"/>
              <a:t>El pico </a:t>
            </a:r>
            <a:r>
              <a:rPr lang="es-CO" sz="1600" dirty="0"/>
              <a:t>de </a:t>
            </a:r>
            <a:r>
              <a:rPr lang="es-CO" sz="1600" dirty="0" smtClean="0"/>
              <a:t>la oferta no coincide con la HDM. La oferta operativa no se apega al comportamiento de la demanda.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CO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1600" dirty="0" smtClean="0"/>
              <a:t>3 horas diurnas (6am a 6pm) con exceso de demanda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962400" y="1543644"/>
            <a:ext cx="8229600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sz="1500" b="1" dirty="0"/>
              <a:t>Oferta operativa por hora en un día laborable</a:t>
            </a:r>
          </a:p>
        </p:txBody>
      </p:sp>
      <p:cxnSp>
        <p:nvCxnSpPr>
          <p:cNvPr id="25" name="Conector recto 24"/>
          <p:cNvCxnSpPr/>
          <p:nvPr/>
        </p:nvCxnSpPr>
        <p:spPr>
          <a:xfrm flipH="1" flipV="1">
            <a:off x="9707267" y="4482452"/>
            <a:ext cx="4130" cy="30107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10476721" y="6176300"/>
            <a:ext cx="11218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/>
              <a:t>Noche</a:t>
            </a:r>
            <a:endParaRPr lang="es-CO" sz="1500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4269219" y="6079548"/>
            <a:ext cx="14433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/>
              <a:t>Madrugada</a:t>
            </a:r>
            <a:endParaRPr lang="es-CO" sz="1500" b="1" dirty="0"/>
          </a:p>
        </p:txBody>
      </p:sp>
      <p:sp>
        <p:nvSpPr>
          <p:cNvPr id="15" name="Rectángulo 14"/>
          <p:cNvSpPr/>
          <p:nvPr/>
        </p:nvSpPr>
        <p:spPr>
          <a:xfrm>
            <a:off x="6462661" y="5297714"/>
            <a:ext cx="257453" cy="8785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6064984" y="6488280"/>
            <a:ext cx="52838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/>
              <a:t>Fuente: </a:t>
            </a:r>
            <a:r>
              <a:rPr lang="es-ES" sz="1200" dirty="0" smtClean="0"/>
              <a:t>Diario </a:t>
            </a:r>
            <a:r>
              <a:rPr lang="es-ES" sz="1200" dirty="0"/>
              <a:t>de </a:t>
            </a:r>
            <a:r>
              <a:rPr lang="es-ES" sz="1200" dirty="0" smtClean="0"/>
              <a:t>viajes y encuestas a usuarios. </a:t>
            </a:r>
            <a:r>
              <a:rPr lang="es-ES" sz="1200" dirty="0"/>
              <a:t>Elaborado por el consultor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91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39946" y="245205"/>
            <a:ext cx="10009944" cy="489736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es-CO" sz="3000" b="1" dirty="0" smtClean="0">
                <a:solidFill>
                  <a:schemeClr val="accent1"/>
                </a:solidFill>
                <a:latin typeface="Minion Pro SmBd" panose="02040603060306020203" pitchFamily="18" charset="0"/>
              </a:rPr>
              <a:t>Niveles de servicios en el DMQ según información reportada por usuarios y operadores</a:t>
            </a:r>
            <a:endParaRPr lang="es-CO" sz="3000" b="1" dirty="0">
              <a:solidFill>
                <a:schemeClr val="accent1"/>
              </a:solidFill>
              <a:latin typeface="Minion Pro SmBd" panose="02040603060306020203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F97B-D693-4882-A99B-7CDAC64A7FB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785243"/>
              </p:ext>
            </p:extLst>
          </p:nvPr>
        </p:nvGraphicFramePr>
        <p:xfrm>
          <a:off x="6444092" y="3926541"/>
          <a:ext cx="4584341" cy="2451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873979"/>
              </p:ext>
            </p:extLst>
          </p:nvPr>
        </p:nvGraphicFramePr>
        <p:xfrm>
          <a:off x="6299294" y="1378576"/>
          <a:ext cx="4875211" cy="2077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ángulo 17"/>
          <p:cNvSpPr/>
          <p:nvPr/>
        </p:nvSpPr>
        <p:spPr>
          <a:xfrm>
            <a:off x="607334" y="1648974"/>
            <a:ext cx="4959747" cy="4203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CO" sz="1550" b="1" dirty="0" smtClean="0">
                <a:latin typeface="Frutiger LT Std 45 Light" panose="020B0402020204020204" pitchFamily="34" charset="0"/>
              </a:rPr>
              <a:t>Tiempos de espera por un taxi con la oferta de formales e informales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CO" sz="1550" dirty="0" smtClean="0">
                <a:latin typeface="Frutiger LT Std 45 Light" panose="020B0402020204020204" pitchFamily="34" charset="0"/>
              </a:rPr>
              <a:t>El tiempo medio de espera es de 6.27 min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CO" sz="1550" dirty="0" smtClean="0">
                <a:latin typeface="Frutiger LT Std 45 Light" panose="020B0402020204020204" pitchFamily="34" charset="0"/>
              </a:rPr>
              <a:t>el 74% de los usuarios espera hasta 10 min </a:t>
            </a:r>
          </a:p>
          <a:p>
            <a:pPr marL="742950" lvl="1" indent="-285750">
              <a:spcAft>
                <a:spcPts val="2600"/>
              </a:spcAft>
              <a:buFont typeface="Courier New" panose="02070309020205020404" pitchFamily="49" charset="0"/>
              <a:buChar char="o"/>
            </a:pPr>
            <a:r>
              <a:rPr lang="es-CO" sz="1550" dirty="0" smtClean="0">
                <a:latin typeface="Frutiger LT Std 45 Light" panose="020B0402020204020204" pitchFamily="34" charset="0"/>
              </a:rPr>
              <a:t>el 26% de los usuarios espera más de 10 min</a:t>
            </a:r>
          </a:p>
          <a:p>
            <a:pPr marL="285750" indent="-28575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s-CO" sz="1550" b="1" dirty="0" smtClean="0">
                <a:latin typeface="Frutiger LT Std 45 Light" panose="020B0402020204020204" pitchFamily="34" charset="0"/>
              </a:rPr>
              <a:t>Los usuarios confirman que existe dificultad para conseguir taxis en la HDM y en la noche.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CO" sz="1550" b="1" dirty="0" smtClean="0">
                <a:latin typeface="Frutiger LT Std 45 Light" panose="020B0402020204020204" pitchFamily="34" charset="0"/>
              </a:rPr>
              <a:t>Uso </a:t>
            </a:r>
            <a:r>
              <a:rPr lang="es-CO" sz="1550" b="1" dirty="0">
                <a:latin typeface="Frutiger LT Std 45 Light" panose="020B0402020204020204" pitchFamily="34" charset="0"/>
              </a:rPr>
              <a:t>del taxímetro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CO" sz="1550" dirty="0">
                <a:latin typeface="Frutiger LT Std 45 Light" panose="020B0402020204020204" pitchFamily="34" charset="0"/>
              </a:rPr>
              <a:t>20% no lo utiliza en el convencional urbano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CO" sz="1550" dirty="0">
                <a:latin typeface="Frutiger LT Std 45 Light" panose="020B0402020204020204" pitchFamily="34" charset="0"/>
              </a:rPr>
              <a:t>Aprox. 50% no utiliza en servicio periférico y rural cerca.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766820" y="6413702"/>
            <a:ext cx="40991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/>
              <a:t>Fuentes: </a:t>
            </a:r>
            <a:r>
              <a:rPr lang="es-ES" sz="1200" dirty="0"/>
              <a:t>Encuesta a usuarios. Elaborado por el consultor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466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flipV="1">
            <a:off x="3" y="2844800"/>
            <a:ext cx="12192000" cy="611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2925" y="991415"/>
            <a:ext cx="9448800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b="1" dirty="0" smtClean="0">
                <a:solidFill>
                  <a:schemeClr val="accent1"/>
                </a:solidFill>
                <a:latin typeface="Minion Pro SmBd" panose="02040603060306020203" pitchFamily="18" charset="0"/>
                <a:ea typeface="+mj-ea"/>
                <a:cs typeface="+mj-cs"/>
              </a:rPr>
              <a:t>Contenido</a:t>
            </a:r>
          </a:p>
          <a:p>
            <a:pPr marL="901700" indent="-457200">
              <a:buFont typeface="+mj-lt"/>
              <a:buAutoNum type="arabicPeriod"/>
            </a:pPr>
            <a:r>
              <a:rPr lang="es-CO" sz="2000" dirty="0" smtClean="0">
                <a:solidFill>
                  <a:schemeClr val="accent1"/>
                </a:solidFill>
                <a:latin typeface="Minion Pro SmBd" panose="02040603060306020203" pitchFamily="18" charset="0"/>
                <a:ea typeface="+mj-ea"/>
                <a:cs typeface="+mj-cs"/>
              </a:rPr>
              <a:t>Objetivos</a:t>
            </a:r>
          </a:p>
          <a:p>
            <a:pPr marL="901700" indent="-457200">
              <a:buFont typeface="+mj-lt"/>
              <a:buAutoNum type="arabicPeriod"/>
            </a:pPr>
            <a:r>
              <a:rPr lang="es-CO" sz="2000" dirty="0" smtClean="0">
                <a:solidFill>
                  <a:schemeClr val="accent1"/>
                </a:solidFill>
                <a:latin typeface="Minion Pro SmBd" panose="02040603060306020203" pitchFamily="18" charset="0"/>
                <a:ea typeface="+mj-ea"/>
                <a:cs typeface="+mj-cs"/>
              </a:rPr>
              <a:t>Diagnóstico</a:t>
            </a:r>
          </a:p>
          <a:p>
            <a:pPr marL="901700" indent="-457200">
              <a:buFont typeface="+mj-lt"/>
              <a:buAutoNum type="arabicPeriod"/>
            </a:pPr>
            <a:r>
              <a:rPr lang="es-CO" sz="2000" dirty="0" smtClean="0">
                <a:solidFill>
                  <a:schemeClr val="accent1"/>
                </a:solidFill>
                <a:latin typeface="Minion Pro SmBd" panose="02040603060306020203" pitchFamily="18" charset="0"/>
                <a:ea typeface="+mj-ea"/>
                <a:cs typeface="+mj-cs"/>
              </a:rPr>
              <a:t>Metodología para el cálculo de flota </a:t>
            </a:r>
          </a:p>
          <a:p>
            <a:pPr marL="901700" indent="-457200">
              <a:buFont typeface="+mj-lt"/>
              <a:buAutoNum type="arabicPeriod"/>
            </a:pPr>
            <a:r>
              <a:rPr lang="es-CO" sz="2000" dirty="0" smtClean="0">
                <a:solidFill>
                  <a:schemeClr val="accent1"/>
                </a:solidFill>
                <a:latin typeface="Minion Pro SmBd" panose="02040603060306020203" pitchFamily="18" charset="0"/>
                <a:ea typeface="+mj-ea"/>
                <a:cs typeface="+mj-cs"/>
              </a:rPr>
              <a:t>Análisis de la operación del servicio</a:t>
            </a:r>
          </a:p>
          <a:p>
            <a:pPr marL="901700" indent="-457200">
              <a:buFont typeface="+mj-lt"/>
              <a:buAutoNum type="arabicPeriod"/>
            </a:pPr>
            <a:r>
              <a:rPr lang="es-CO" sz="2000" dirty="0" smtClean="0">
                <a:solidFill>
                  <a:schemeClr val="accent1"/>
                </a:solidFill>
                <a:latin typeface="Minion Pro SmBd" panose="02040603060306020203" pitchFamily="18" charset="0"/>
                <a:ea typeface="+mj-ea"/>
                <a:cs typeface="+mj-cs"/>
              </a:rPr>
              <a:t>Conclusiones</a:t>
            </a:r>
            <a:endParaRPr lang="es-CO" sz="2000" dirty="0">
              <a:solidFill>
                <a:schemeClr val="accent1"/>
              </a:solidFill>
              <a:latin typeface="Minion Pro SmBd" panose="02040603060306020203" pitchFamily="18" charset="0"/>
              <a:ea typeface="+mj-ea"/>
              <a:cs typeface="+mj-cs"/>
            </a:endParaRPr>
          </a:p>
          <a:p>
            <a:endParaRPr lang="es-CO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F97B-D693-4882-A99B-7CDAC64A7FB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3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Tema de Office">
  <a:themeElements>
    <a:clrScheme name="GS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A8134"/>
      </a:accent1>
      <a:accent2>
        <a:srgbClr val="00B050"/>
      </a:accent2>
      <a:accent3>
        <a:srgbClr val="92D050"/>
      </a:accent3>
      <a:accent4>
        <a:srgbClr val="A5A5A5"/>
      </a:accent4>
      <a:accent5>
        <a:srgbClr val="4472C4"/>
      </a:accent5>
      <a:accent6>
        <a:srgbClr val="00B0F0"/>
      </a:accent6>
      <a:hlink>
        <a:srgbClr val="0563C1"/>
      </a:hlink>
      <a:folHlink>
        <a:srgbClr val="00B050"/>
      </a:folHlink>
    </a:clrScheme>
    <a:fontScheme name="GSD+">
      <a:majorFont>
        <a:latin typeface="Minion Pro"/>
        <a:ea typeface=""/>
        <a:cs typeface=""/>
      </a:majorFont>
      <a:minorFont>
        <a:latin typeface="Frutiger LT Std 45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SD+ diseño larga.potx" id="{AB983138-5FFE-4E57-B046-A1E3DE0CE399}" vid="{16211BCA-7BB9-40DA-8BAD-45999ABF0CA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13357</TotalTime>
  <Words>2127</Words>
  <Application>Microsoft Office PowerPoint</Application>
  <PresentationFormat>Panorámica</PresentationFormat>
  <Paragraphs>363</Paragraphs>
  <Slides>26</Slides>
  <Notes>3</Notes>
  <HiddenSlides>1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7" baseType="lpstr">
      <vt:lpstr>Arial</vt:lpstr>
      <vt:lpstr>Calibri</vt:lpstr>
      <vt:lpstr>Cambria Math</vt:lpstr>
      <vt:lpstr>Courier New</vt:lpstr>
      <vt:lpstr>Frutiger LT Std 45 Light</vt:lpstr>
      <vt:lpstr>Futura Std Light</vt:lpstr>
      <vt:lpstr>Futura Std Medium</vt:lpstr>
      <vt:lpstr>Minion Pro SmBd</vt:lpstr>
      <vt:lpstr>Times New Roman</vt:lpstr>
      <vt:lpstr>Wingdings</vt:lpstr>
      <vt:lpstr>3_Tema de Office</vt:lpstr>
      <vt:lpstr>ESTUDIO PARA DETERMINAR LA OFERTA Y DEMANDA DEL SERVICIO DE TRANSPORTE EN TAXIS EN EL DISTRITO METROPOLITANO DE QUITO</vt:lpstr>
      <vt:lpstr>Presentación de PowerPoint</vt:lpstr>
      <vt:lpstr>Objetivos y entregables</vt:lpstr>
      <vt:lpstr>Instrumentos de toma de información</vt:lpstr>
      <vt:lpstr>Presentación de PowerPoint</vt:lpstr>
      <vt:lpstr>Se registraron 29.347 taxis en el inventario desarrollado</vt:lpstr>
      <vt:lpstr>Presentación de PowerPoint</vt:lpstr>
      <vt:lpstr>Presentación de PowerPoint</vt:lpstr>
      <vt:lpstr>Presentación de PowerPoint</vt:lpstr>
      <vt:lpstr>La estimación de la oferta requerida se basa en una metodología que busca calidad del servicio para el usuario - ISUD</vt:lpstr>
      <vt:lpstr>Indicador SUD (continuación)</vt:lpstr>
      <vt:lpstr>Estimación de la demanda insatisfecha en el DMQ para el escenario en que solo opere la oferta formal</vt:lpstr>
      <vt:lpstr>Flujograma metodología</vt:lpstr>
      <vt:lpstr>El DMQ requiere 8,693 licencias nuevas para ofrecer un buen nivel de servicio a los usuarios</vt:lpstr>
      <vt:lpstr>Presentación de PowerPoint</vt:lpstr>
      <vt:lpstr>El servicio convencional formal y el servicio informal ofrecen servicios en todo el territorio</vt:lpstr>
      <vt:lpstr>El servicio periférico atiende parte de la demanda en parroquias urbanas</vt:lpstr>
      <vt:lpstr>El servicio rural se circunscribe a operar en parroquias rurales</vt:lpstr>
      <vt:lpstr>Presentación de PowerPoint</vt:lpstr>
      <vt:lpstr>Presentación de PowerPoint</vt:lpstr>
      <vt:lpstr>Presentación de PowerPoint</vt:lpstr>
      <vt:lpstr>Presentación de PowerPoint</vt:lpstr>
      <vt:lpstr>Gracias</vt:lpstr>
      <vt:lpstr>Presentación de PowerPoint</vt:lpstr>
      <vt:lpstr>La estimación de la oferta requerida se basa en una metodología que busca calidad del servicio para el usuario - ISUD</vt:lpstr>
      <vt:lpstr>Modelo SUDSIM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Uribe</dc:creator>
  <cp:lastModifiedBy>Katherine Ariza</cp:lastModifiedBy>
  <cp:revision>1078</cp:revision>
  <cp:lastPrinted>2016-10-14T20:41:10Z</cp:lastPrinted>
  <dcterms:created xsi:type="dcterms:W3CDTF">2016-04-19T16:23:02Z</dcterms:created>
  <dcterms:modified xsi:type="dcterms:W3CDTF">2017-06-12T17:45:22Z</dcterms:modified>
</cp:coreProperties>
</file>