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</p:sldMasterIdLst>
  <p:notesMasterIdLst>
    <p:notesMasterId r:id="rId66"/>
  </p:notesMasterIdLst>
  <p:handoutMasterIdLst>
    <p:handoutMasterId r:id="rId67"/>
  </p:handoutMasterIdLst>
  <p:sldIdLst>
    <p:sldId id="446" r:id="rId3"/>
    <p:sldId id="568" r:id="rId4"/>
    <p:sldId id="504" r:id="rId5"/>
    <p:sldId id="505" r:id="rId6"/>
    <p:sldId id="575" r:id="rId7"/>
    <p:sldId id="569" r:id="rId8"/>
    <p:sldId id="674" r:id="rId9"/>
    <p:sldId id="509" r:id="rId10"/>
    <p:sldId id="511" r:id="rId11"/>
    <p:sldId id="512" r:id="rId12"/>
    <p:sldId id="514" r:id="rId13"/>
    <p:sldId id="515" r:id="rId14"/>
    <p:sldId id="516" r:id="rId15"/>
    <p:sldId id="517" r:id="rId16"/>
    <p:sldId id="522" r:id="rId17"/>
    <p:sldId id="570" r:id="rId18"/>
    <p:sldId id="571" r:id="rId19"/>
    <p:sldId id="572" r:id="rId20"/>
    <p:sldId id="635" r:id="rId21"/>
    <p:sldId id="519" r:id="rId22"/>
    <p:sldId id="557" r:id="rId23"/>
    <p:sldId id="562" r:id="rId24"/>
    <p:sldId id="576" r:id="rId25"/>
    <p:sldId id="577" r:id="rId26"/>
    <p:sldId id="523" r:id="rId27"/>
    <p:sldId id="524" r:id="rId28"/>
    <p:sldId id="567" r:id="rId29"/>
    <p:sldId id="574" r:id="rId30"/>
    <p:sldId id="527" r:id="rId31"/>
    <p:sldId id="558" r:id="rId32"/>
    <p:sldId id="563" r:id="rId33"/>
    <p:sldId id="564" r:id="rId34"/>
    <p:sldId id="538" r:id="rId35"/>
    <p:sldId id="539" r:id="rId36"/>
    <p:sldId id="636" r:id="rId37"/>
    <p:sldId id="637" r:id="rId38"/>
    <p:sldId id="540" r:id="rId39"/>
    <p:sldId id="541" r:id="rId40"/>
    <p:sldId id="542" r:id="rId41"/>
    <p:sldId id="543" r:id="rId42"/>
    <p:sldId id="544" r:id="rId43"/>
    <p:sldId id="673" r:id="rId44"/>
    <p:sldId id="546" r:id="rId45"/>
    <p:sldId id="545" r:id="rId46"/>
    <p:sldId id="547" r:id="rId47"/>
    <p:sldId id="548" r:id="rId48"/>
    <p:sldId id="549" r:id="rId49"/>
    <p:sldId id="561" r:id="rId50"/>
    <p:sldId id="550" r:id="rId51"/>
    <p:sldId id="551" r:id="rId52"/>
    <p:sldId id="552" r:id="rId53"/>
    <p:sldId id="642" r:id="rId54"/>
    <p:sldId id="553" r:id="rId55"/>
    <p:sldId id="554" r:id="rId56"/>
    <p:sldId id="670" r:id="rId57"/>
    <p:sldId id="555" r:id="rId58"/>
    <p:sldId id="556" r:id="rId59"/>
    <p:sldId id="671" r:id="rId60"/>
    <p:sldId id="672" r:id="rId61"/>
    <p:sldId id="559" r:id="rId62"/>
    <p:sldId id="560" r:id="rId63"/>
    <p:sldId id="675" r:id="rId64"/>
    <p:sldId id="302" r:id="rId65"/>
  </p:sldIdLst>
  <p:sldSz cx="9944100" cy="7099300"/>
  <p:notesSz cx="6797675" cy="9928225"/>
  <p:defaultTextStyle>
    <a:defPPr>
      <a:defRPr lang="es-ES_tradnl"/>
    </a:defPPr>
    <a:lvl1pPr marL="0" algn="l" defTabSz="973790" rtl="0" eaLnBrk="1" latinLnBrk="0" hangingPunct="1">
      <a:defRPr sz="1917" kern="1200">
        <a:solidFill>
          <a:schemeClr val="tx1"/>
        </a:solidFill>
        <a:latin typeface="+mn-lt"/>
        <a:ea typeface="+mn-ea"/>
        <a:cs typeface="+mn-cs"/>
      </a:defRPr>
    </a:lvl1pPr>
    <a:lvl2pPr marL="486895" algn="l" defTabSz="973790" rtl="0" eaLnBrk="1" latinLnBrk="0" hangingPunct="1">
      <a:defRPr sz="1917" kern="1200">
        <a:solidFill>
          <a:schemeClr val="tx1"/>
        </a:solidFill>
        <a:latin typeface="+mn-lt"/>
        <a:ea typeface="+mn-ea"/>
        <a:cs typeface="+mn-cs"/>
      </a:defRPr>
    </a:lvl2pPr>
    <a:lvl3pPr marL="973790" algn="l" defTabSz="973790" rtl="0" eaLnBrk="1" latinLnBrk="0" hangingPunct="1">
      <a:defRPr sz="1917" kern="1200">
        <a:solidFill>
          <a:schemeClr val="tx1"/>
        </a:solidFill>
        <a:latin typeface="+mn-lt"/>
        <a:ea typeface="+mn-ea"/>
        <a:cs typeface="+mn-cs"/>
      </a:defRPr>
    </a:lvl3pPr>
    <a:lvl4pPr marL="1460686" algn="l" defTabSz="973790" rtl="0" eaLnBrk="1" latinLnBrk="0" hangingPunct="1">
      <a:defRPr sz="1917" kern="1200">
        <a:solidFill>
          <a:schemeClr val="tx1"/>
        </a:solidFill>
        <a:latin typeface="+mn-lt"/>
        <a:ea typeface="+mn-ea"/>
        <a:cs typeface="+mn-cs"/>
      </a:defRPr>
    </a:lvl4pPr>
    <a:lvl5pPr marL="1947580" algn="l" defTabSz="973790" rtl="0" eaLnBrk="1" latinLnBrk="0" hangingPunct="1">
      <a:defRPr sz="1917" kern="1200">
        <a:solidFill>
          <a:schemeClr val="tx1"/>
        </a:solidFill>
        <a:latin typeface="+mn-lt"/>
        <a:ea typeface="+mn-ea"/>
        <a:cs typeface="+mn-cs"/>
      </a:defRPr>
    </a:lvl5pPr>
    <a:lvl6pPr marL="2434475" algn="l" defTabSz="973790" rtl="0" eaLnBrk="1" latinLnBrk="0" hangingPunct="1">
      <a:defRPr sz="1917" kern="1200">
        <a:solidFill>
          <a:schemeClr val="tx1"/>
        </a:solidFill>
        <a:latin typeface="+mn-lt"/>
        <a:ea typeface="+mn-ea"/>
        <a:cs typeface="+mn-cs"/>
      </a:defRPr>
    </a:lvl6pPr>
    <a:lvl7pPr marL="2921370" algn="l" defTabSz="973790" rtl="0" eaLnBrk="1" latinLnBrk="0" hangingPunct="1">
      <a:defRPr sz="1917" kern="1200">
        <a:solidFill>
          <a:schemeClr val="tx1"/>
        </a:solidFill>
        <a:latin typeface="+mn-lt"/>
        <a:ea typeface="+mn-ea"/>
        <a:cs typeface="+mn-cs"/>
      </a:defRPr>
    </a:lvl7pPr>
    <a:lvl8pPr marL="3408265" algn="l" defTabSz="973790" rtl="0" eaLnBrk="1" latinLnBrk="0" hangingPunct="1">
      <a:defRPr sz="1917" kern="1200">
        <a:solidFill>
          <a:schemeClr val="tx1"/>
        </a:solidFill>
        <a:latin typeface="+mn-lt"/>
        <a:ea typeface="+mn-ea"/>
        <a:cs typeface="+mn-cs"/>
      </a:defRPr>
    </a:lvl8pPr>
    <a:lvl9pPr marL="3895161" algn="l" defTabSz="973790" rtl="0" eaLnBrk="1" latinLnBrk="0" hangingPunct="1">
      <a:defRPr sz="19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8202"/>
    <a:srgbClr val="FF505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50" autoAdjust="0"/>
    <p:restoredTop sz="94638"/>
  </p:normalViewPr>
  <p:slideViewPr>
    <p:cSldViewPr snapToGrid="0" snapToObjects="1">
      <p:cViewPr varScale="1">
        <p:scale>
          <a:sx n="108" d="100"/>
          <a:sy n="108" d="100"/>
        </p:scale>
        <p:origin x="4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se.flores\Downloads\Inversiones%20Obras%20Priorizadas%20x%20AdmZ%202017-2018%20(SGCTYPC)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LORE\INTERVENCIONES%20EPPMOP%202015-2017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LORE\GRAFICOS%20PRESENTACI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F:\LORE\GRAFICOS%20PRESENTACI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MX" baseline="0" dirty="0"/>
              <a:t>DMQ</a:t>
            </a:r>
            <a:r>
              <a:rPr lang="es-MX" dirty="0"/>
              <a:t> (9,152.17 km)</a:t>
            </a:r>
          </a:p>
        </c:rich>
      </c:tx>
      <c:layout>
        <c:manualLayout>
          <c:xMode val="edge"/>
          <c:yMode val="edge"/>
          <c:x val="0.37403574478164736"/>
          <c:y val="6.7415730337078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Superficie (7,963.02 km)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058-4EF9-9F1C-19A11C86F35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058-4EF9-9F1C-19A11C86F35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058-4EF9-9F1C-19A11C86F35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058-4EF9-9F1C-19A11C86F35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058-4EF9-9F1C-19A11C86F35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058-4EF9-9F1C-19A11C86F35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058-4EF9-9F1C-19A11C86F356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058-4EF9-9F1C-19A11C86F356}"/>
              </c:ext>
            </c:extLst>
          </c:dPt>
          <c:dLbls>
            <c:dLbl>
              <c:idx val="0"/>
              <c:layout>
                <c:manualLayout>
                  <c:x val="-0.13376435801439859"/>
                  <c:y val="0.18776647301109828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58-4EF9-9F1C-19A11C86F356}"/>
                </c:ext>
              </c:extLst>
            </c:dLbl>
            <c:dLbl>
              <c:idx val="1"/>
              <c:layout>
                <c:manualLayout>
                  <c:x val="2.562276584268941E-2"/>
                  <c:y val="-4.8722561365222607E-3"/>
                </c:manualLayout>
              </c:layout>
              <c:tx>
                <c:rich>
                  <a:bodyPr/>
                  <a:lstStyle/>
                  <a:p>
                    <a:fld id="{07EBC410-CE57-4270-B51C-F07249AE6E5C}" type="VALUE">
                      <a:rPr lang="en-US"/>
                      <a:pPr/>
                      <a:t>[VALUE]</a:t>
                    </a:fld>
                    <a:endParaRPr lang="en-US"/>
                  </a:p>
                  <a:p>
                    <a:fld id="{E1D6159A-B119-41F1-8AB9-7C5FB16CA50F}" type="PERCENTAGE">
                      <a:rPr lang="en-US"/>
                      <a:pPr/>
                      <a:t>[PERCENTAGE]</a:t>
                    </a:fld>
                    <a:endParaRPr lang="es-EC"/>
                  </a:p>
                </c:rich>
              </c:tx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058-4EF9-9F1C-19A11C86F356}"/>
                </c:ext>
              </c:extLst>
            </c:dLbl>
            <c:dLbl>
              <c:idx val="2"/>
              <c:layout>
                <c:manualLayout>
                  <c:x val="-1.2852217181005869E-4"/>
                  <c:y val="-2.87510690377186E-2"/>
                </c:manualLayout>
              </c:layout>
              <c:tx>
                <c:rich>
                  <a:bodyPr/>
                  <a:lstStyle/>
                  <a:p>
                    <a:fld id="{DD3F1B8D-7EAB-4861-9944-07A980F9CA87}" type="VALUE">
                      <a:rPr lang="en-US"/>
                      <a:pPr/>
                      <a:t>[VALUE]</a:t>
                    </a:fld>
                    <a:endParaRPr lang="en-US"/>
                  </a:p>
                  <a:p>
                    <a:fld id="{FDC8E99A-5752-48C1-80CA-BFA2D8865F69}" type="PERCENTAGE">
                      <a:rPr lang="en-US"/>
                      <a:pPr/>
                      <a:t>[PERCENTAGE]</a:t>
                    </a:fld>
                    <a:endParaRPr lang="es-EC"/>
                  </a:p>
                </c:rich>
              </c:tx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058-4EF9-9F1C-19A11C86F356}"/>
                </c:ext>
              </c:extLst>
            </c:dLbl>
            <c:dLbl>
              <c:idx val="3"/>
              <c:layout>
                <c:manualLayout>
                  <c:x val="0.16003678445551994"/>
                  <c:y val="-5.5204223067622168E-2"/>
                </c:manualLayout>
              </c:layout>
              <c:tx>
                <c:rich>
                  <a:bodyPr/>
                  <a:lstStyle/>
                  <a:p>
                    <a:fld id="{E6B5EF29-D16B-446D-84D3-3A42B5F78029}" type="VALUE">
                      <a:rPr lang="en-US"/>
                      <a:pPr/>
                      <a:t>[VALUE]</a:t>
                    </a:fld>
                    <a:endParaRPr lang="en-US"/>
                  </a:p>
                  <a:p>
                    <a:fld id="{30DF2F27-4617-40FC-8DE7-3443E9021798}" type="PERCENTAGE">
                      <a:rPr lang="en-US"/>
                      <a:pPr/>
                      <a:t>[PERCENTAGE]</a:t>
                    </a:fld>
                    <a:endParaRPr lang="es-EC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058-4EF9-9F1C-19A11C86F356}"/>
                </c:ext>
              </c:extLst>
            </c:dLbl>
            <c:dLbl>
              <c:idx val="4"/>
              <c:layout>
                <c:manualLayout>
                  <c:x val="-3.69464651313314E-4"/>
                  <c:y val="2.7604667394103801E-2"/>
                </c:manualLayout>
              </c:layout>
              <c:tx>
                <c:rich>
                  <a:bodyPr/>
                  <a:lstStyle/>
                  <a:p>
                    <a:fld id="{3404C0DE-BF9D-4FAE-8E77-E4B1D3847A7C}" type="VALUE">
                      <a:rPr lang="en-US"/>
                      <a:pPr/>
                      <a:t>[VALUE]</a:t>
                    </a:fld>
                    <a:endParaRPr lang="en-US"/>
                  </a:p>
                  <a:p>
                    <a:fld id="{7A8A2DFF-0716-4A92-B467-53A5F03DC4EB}" type="PERCENTAGE">
                      <a:rPr lang="en-US"/>
                      <a:pPr/>
                      <a:t>[PERCENTAGE]</a:t>
                    </a:fld>
                    <a:endParaRPr lang="es-EC"/>
                  </a:p>
                </c:rich>
              </c:tx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058-4EF9-9F1C-19A11C86F356}"/>
                </c:ext>
              </c:extLst>
            </c:dLbl>
            <c:dLbl>
              <c:idx val="5"/>
              <c:layout>
                <c:manualLayout>
                  <c:x val="-9.6027635385655202E-2"/>
                  <c:y val="-8.2656718471988702E-2"/>
                </c:manualLayout>
              </c:layout>
              <c:tx>
                <c:rich>
                  <a:bodyPr/>
                  <a:lstStyle/>
                  <a:p>
                    <a:fld id="{ED398201-C438-4BEC-98F1-EB0203C33F43}" type="VALUE">
                      <a:rPr lang="en-US"/>
                      <a:pPr/>
                      <a:t>[VALUE]</a:t>
                    </a:fld>
                    <a:endParaRPr lang="en-US"/>
                  </a:p>
                  <a:p>
                    <a:fld id="{6D1AB486-0852-4B0F-BFB6-8862DD0226BB}" type="PERCENTAGE">
                      <a:rPr lang="en-US"/>
                      <a:pPr/>
                      <a:t>[PERCENTAGE]</a:t>
                    </a:fld>
                    <a:endParaRPr lang="es-EC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058-4EF9-9F1C-19A11C86F356}"/>
                </c:ext>
              </c:extLst>
            </c:dLbl>
            <c:dLbl>
              <c:idx val="6"/>
              <c:layout>
                <c:manualLayout>
                  <c:x val="-1.5803633869632801E-2"/>
                  <c:y val="-4.697278008788140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BCE78DF-F77D-4EF7-BB88-3EA9DA7CF0CF}" type="VALUE">
                      <a:rPr lang="en-US" sz="2400"/>
                      <a:pPr>
                        <a:defRPr sz="2400"/>
                      </a:pPr>
                      <a:t>[VALUE]</a:t>
                    </a:fld>
                    <a:endParaRPr lang="en-US" sz="2400"/>
                  </a:p>
                  <a:p>
                    <a:pPr>
                      <a:defRPr sz="2400"/>
                    </a:pPr>
                    <a:fld id="{AA018FF9-183B-4F02-A268-2261BA395EE2}" type="PERCENTAGE">
                      <a:rPr lang="en-US" sz="2400"/>
                      <a:pPr>
                        <a:defRPr sz="2400"/>
                      </a:pPr>
                      <a:t>[PERCENTAGE]</a:t>
                    </a:fld>
                    <a:endParaRPr lang="es-EC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7058-4EF9-9F1C-19A11C86F356}"/>
                </c:ext>
              </c:extLst>
            </c:dLbl>
            <c:dLbl>
              <c:idx val="7"/>
              <c:layout>
                <c:manualLayout>
                  <c:x val="-0.14500484208638001"/>
                  <c:y val="9.1395598022157402E-3"/>
                </c:manualLayout>
              </c:layout>
              <c:tx>
                <c:rich>
                  <a:bodyPr/>
                  <a:lstStyle/>
                  <a:p>
                    <a:fld id="{B57709FF-FA54-4340-ADB7-2A346499DA4C}" type="PERCENTAGE">
                      <a:rPr lang="en-US"/>
                      <a:pPr/>
                      <a:t>[PERCENTAGE]</a:t>
                    </a:fld>
                    <a:endParaRPr lang="es-EC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058-4EF9-9F1C-19A11C86F3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Asfalto</c:v>
                </c:pt>
                <c:pt idx="1">
                  <c:v>Hormigón</c:v>
                </c:pt>
                <c:pt idx="2">
                  <c:v>Adoquín</c:v>
                </c:pt>
                <c:pt idx="3">
                  <c:v>Otros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2897.0398869999999</c:v>
                </c:pt>
                <c:pt idx="1">
                  <c:v>184.20339200000001</c:v>
                </c:pt>
                <c:pt idx="2">
                  <c:v>1702.1914879999999</c:v>
                </c:pt>
                <c:pt idx="3">
                  <c:v>4368.7349729999996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58-4EF9-9F1C-19A11C86F3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260412673134939"/>
          <c:w val="0.67404575541156975"/>
          <c:h val="8.7395873268650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E7820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7.4226322095481106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5F-4D46-9D64-4D70FC32CA0E}"/>
                </c:ext>
              </c:extLst>
            </c:dLbl>
            <c:dLbl>
              <c:idx val="1"/>
              <c:layout>
                <c:manualLayout>
                  <c:x val="1.2885599013957401E-3"/>
                  <c:y val="6.322982993318759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5F-4D46-9D64-4D70FC32CA0E}"/>
                </c:ext>
              </c:extLst>
            </c:dLbl>
            <c:dLbl>
              <c:idx val="2"/>
              <c:layout>
                <c:manualLayout>
                  <c:x val="0"/>
                  <c:y val="6.322982993318750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5F-4D46-9D64-4D70FC32CA0E}"/>
                </c:ext>
              </c:extLst>
            </c:dLbl>
            <c:dLbl>
              <c:idx val="3"/>
              <c:layout>
                <c:manualLayout>
                  <c:x val="0"/>
                  <c:y val="7.1477199054907806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5F-4D46-9D64-4D70FC32CA0E}"/>
                </c:ext>
              </c:extLst>
            </c:dLbl>
            <c:dLbl>
              <c:idx val="4"/>
              <c:layout>
                <c:manualLayout>
                  <c:x val="0"/>
                  <c:y val="6.8728076014334394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5F-4D46-9D64-4D70FC32CA0E}"/>
                </c:ext>
              </c:extLst>
            </c:dLbl>
            <c:dLbl>
              <c:idx val="5"/>
              <c:layout>
                <c:manualLayout>
                  <c:x val="0"/>
                  <c:y val="5.498246081146750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D5F-4D46-9D64-4D70FC32CA0E}"/>
                </c:ext>
              </c:extLst>
            </c:dLbl>
            <c:dLbl>
              <c:idx val="6"/>
              <c:layout>
                <c:manualLayout>
                  <c:x val="3.8656797041871399E-3"/>
                  <c:y val="6.322982993318759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D5F-4D46-9D64-4D70FC32CA0E}"/>
                </c:ext>
              </c:extLst>
            </c:dLbl>
            <c:dLbl>
              <c:idx val="7"/>
              <c:layout>
                <c:manualLayout>
                  <c:x val="0"/>
                  <c:y val="6.5978952973760996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D5F-4D46-9D64-4D70FC32CA0E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QUITUMBE</c:v>
                </c:pt>
                <c:pt idx="1">
                  <c:v>ELOY ALFARO</c:v>
                </c:pt>
                <c:pt idx="2">
                  <c:v>MANUELA SÁENZ</c:v>
                </c:pt>
                <c:pt idx="3">
                  <c:v>CALDERÓN</c:v>
                </c:pt>
                <c:pt idx="4">
                  <c:v>EUGENIO ESPEJO</c:v>
                </c:pt>
                <c:pt idx="5">
                  <c:v>LA DELICIA</c:v>
                </c:pt>
                <c:pt idx="6">
                  <c:v>LOS CHILLOS</c:v>
                </c:pt>
                <c:pt idx="7">
                  <c:v>TUMBACO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1993478.61</c:v>
                </c:pt>
                <c:pt idx="1">
                  <c:v>1443805.33</c:v>
                </c:pt>
                <c:pt idx="2">
                  <c:v>1803919.83</c:v>
                </c:pt>
                <c:pt idx="3">
                  <c:v>6974269.9199999999</c:v>
                </c:pt>
                <c:pt idx="4">
                  <c:v>2520348.21</c:v>
                </c:pt>
                <c:pt idx="5">
                  <c:v>1280930.44</c:v>
                </c:pt>
                <c:pt idx="6">
                  <c:v>1830209.33</c:v>
                </c:pt>
                <c:pt idx="7">
                  <c:v>2019199.42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5F-4D46-9D64-4D70FC32CA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0892016"/>
        <c:axId val="1020887664"/>
        <c:axId val="0"/>
      </c:bar3DChart>
      <c:catAx>
        <c:axId val="102089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20887664"/>
        <c:crosses val="autoZero"/>
        <c:auto val="1"/>
        <c:lblAlgn val="ctr"/>
        <c:lblOffset val="100"/>
        <c:noMultiLvlLbl val="0"/>
      </c:catAx>
      <c:valAx>
        <c:axId val="102088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2089201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856629446157879E-2"/>
          <c:y val="2.6774984377253321E-3"/>
          <c:w val="0.70098113442676968"/>
          <c:h val="0.92335240109599581"/>
        </c:manualLayout>
      </c:layout>
      <c:pie3DChart>
        <c:varyColors val="1"/>
        <c:ser>
          <c:idx val="0"/>
          <c:order val="0"/>
          <c:dPt>
            <c:idx val="2"/>
            <c:bubble3D val="0"/>
            <c:explosion val="24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10-45F0-ACE9-31B01B8DC3F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'[Inversiones Obras Priorizadas x AdmZ 2017-2018 (SGCTYPC).xlsx]TOTAL ADZ x Cuatri'!$M$1:$P$1</c:f>
              <c:strCache>
                <c:ptCount val="4"/>
                <c:pt idx="0">
                  <c:v>2do Cuatrimestre Año 2017</c:v>
                </c:pt>
                <c:pt idx="1">
                  <c:v>3er Cuatrimestre Año 2017</c:v>
                </c:pt>
                <c:pt idx="2">
                  <c:v>1er Cuatrimestre Año 2018</c:v>
                </c:pt>
                <c:pt idx="3">
                  <c:v> 2do Cuatrimestre Año 2018</c:v>
                </c:pt>
              </c:strCache>
            </c:strRef>
          </c:cat>
          <c:val>
            <c:numRef>
              <c:f>'[Inversiones Obras Priorizadas x AdmZ 2017-2018 (SGCTYPC).xlsx]TOTAL ADZ x Cuatri'!$E$11:$H$11</c:f>
              <c:numCache>
                <c:formatCode>"$"\ #,##0.00</c:formatCode>
                <c:ptCount val="4"/>
                <c:pt idx="0">
                  <c:v>5168854.9399999995</c:v>
                </c:pt>
                <c:pt idx="1">
                  <c:v>4500728.6069999998</c:v>
                </c:pt>
                <c:pt idx="2">
                  <c:v>5654182.8039999995</c:v>
                </c:pt>
                <c:pt idx="3">
                  <c:v>8979376.9590000007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10-45F0-ACE9-31B01B8DC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646874545222101"/>
          <c:y val="0.19728623056989159"/>
          <c:w val="0.28029779236899804"/>
          <c:h val="0.51588800566351878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Mantenimiento preventivo</c:v>
                </c:pt>
                <c:pt idx="1">
                  <c:v>Mantenimiento correctivo</c:v>
                </c:pt>
                <c:pt idx="2">
                  <c:v>Rehabilitación</c:v>
                </c:pt>
                <c:pt idx="3">
                  <c:v>Pavimentación</c:v>
                </c:pt>
              </c:strCache>
            </c:strRef>
          </c:cat>
          <c:val>
            <c:numRef>
              <c:f>Hoja1!$B$2:$B$5</c:f>
              <c:numCache>
                <c:formatCode>#,##0.00</c:formatCode>
                <c:ptCount val="4"/>
                <c:pt idx="0">
                  <c:v>87375698.820447594</c:v>
                </c:pt>
                <c:pt idx="1">
                  <c:v>130503353.44025294</c:v>
                </c:pt>
                <c:pt idx="2">
                  <c:v>35610283.418015778</c:v>
                </c:pt>
                <c:pt idx="3">
                  <c:v>849662197.53453553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D-4101-B016-DDB51D3862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8557743"/>
        <c:axId val="2008559407"/>
      </c:barChart>
      <c:catAx>
        <c:axId val="2008557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08559407"/>
        <c:crosses val="autoZero"/>
        <c:auto val="1"/>
        <c:lblAlgn val="ctr"/>
        <c:lblOffset val="100"/>
        <c:noMultiLvlLbl val="0"/>
      </c:catAx>
      <c:valAx>
        <c:axId val="2008559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08557743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Ubicación (9,152.17 km)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Ubicación (8,234.64 km)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055-4216-86D1-841FE035E3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55-4216-86D1-841FE035E313}"/>
              </c:ext>
            </c:extLst>
          </c:dPt>
          <c:dLbls>
            <c:dLbl>
              <c:idx val="0"/>
              <c:layout>
                <c:manualLayout>
                  <c:x val="0.15095320402022899"/>
                  <c:y val="2.115129566880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5EE861-D699-4D3D-AC4F-E6965D1D94E9}" type="VALUE">
                      <a:rPr lang="en-US" dirty="0"/>
                      <a:pPr>
                        <a:defRPr sz="20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baseline="0" dirty="0"/>
                  </a:p>
                  <a:p>
                    <a:pPr>
                      <a:defRPr sz="2000">
                        <a:solidFill>
                          <a:schemeClr val="bg1"/>
                        </a:solidFill>
                      </a:defRPr>
                    </a:pPr>
                    <a:fld id="{593A60A2-2262-4D32-A3E1-61BEC48A5768}" type="PERCENTAGE">
                      <a:rPr lang="en-US" sz="1800" dirty="0"/>
                      <a:pPr>
                        <a:defRPr sz="2000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s-EC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055-4216-86D1-841FE035E313}"/>
                </c:ext>
              </c:extLst>
            </c:dLbl>
            <c:dLbl>
              <c:idx val="1"/>
              <c:layout>
                <c:manualLayout>
                  <c:x val="-0.15400294475385701"/>
                  <c:y val="1.630455255978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6254723-BA2B-434D-9157-15EF6B5DA999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20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2000">
                        <a:solidFill>
                          <a:schemeClr val="bg1"/>
                        </a:solidFill>
                      </a:defRPr>
                    </a:pPr>
                    <a:fld id="{D6624EC8-EE39-4219-8FD5-2ED4EFB663D0}" type="PERCENTAGE">
                      <a:rPr lang="en-US" sz="1800">
                        <a:solidFill>
                          <a:schemeClr val="bg1"/>
                        </a:solidFill>
                      </a:rPr>
                      <a:pPr>
                        <a:defRPr sz="2000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s-EC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055-4216-86D1-841FE035E3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Urbana</c:v>
                </c:pt>
                <c:pt idx="1">
                  <c:v>Rural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4127.9799999999996</c:v>
                </c:pt>
                <c:pt idx="1">
                  <c:v>5024.1899999999996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55-4216-86D1-841FE035E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38204342895901E-2"/>
          <c:y val="5.9654390192263096E-2"/>
          <c:w val="0.94517713886033428"/>
          <c:h val="0.6952526036678193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02BA173-16D8-4EB1-A4C9-1E51AC9F8FA0}" type="VALUE">
                      <a:rPr lang="en-US" smtClean="0"/>
                      <a:pPr/>
                      <a:t>[VALUE]</a:t>
                    </a:fld>
                    <a:r>
                      <a:rPr lang="en-US"/>
                      <a:t> Km.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EB4-4F42-954C-2547D52B2C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0.00</c:formatCode>
                <c:ptCount val="1"/>
                <c:pt idx="0">
                  <c:v>3344.6250650000002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BA-4EC9-8152-8E0BE5AE14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E28F12E-9684-4261-B106-3A9EE0290A8A}" type="VALUE">
                      <a:rPr lang="en-US" smtClean="0"/>
                      <a:pPr/>
                      <a:t>[VALUE]</a:t>
                    </a:fld>
                    <a:r>
                      <a:rPr lang="en-US"/>
                      <a:t> Km.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EB4-4F42-954C-2547D52B2C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0.00</c:formatCode>
                <c:ptCount val="1"/>
                <c:pt idx="0">
                  <c:v>2010.0736219999999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BA-4EC9-8152-8E0BE5AE14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188425302826378E-2"/>
                  <c:y val="-1.792573623559539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95A8379-0DB9-41A7-A096-91C76F14AEDE}" type="VALUE">
                      <a:rPr lang="en-US" smtClean="0"/>
                      <a:pPr>
                        <a:defRPr sz="2000" b="1"/>
                      </a:pPr>
                      <a:t>[VALUE]</a:t>
                    </a:fld>
                    <a:r>
                      <a:rPr lang="en-US" dirty="0"/>
                      <a:t> Km.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A06-4C45-B01E-93C442B2CA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0.00</c:formatCode>
                <c:ptCount val="1"/>
                <c:pt idx="0">
                  <c:v>3797.47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BA-4EC9-8152-8E0BE5AE1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20881136"/>
        <c:axId val="1020880592"/>
      </c:barChart>
      <c:catAx>
        <c:axId val="1020881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20880592"/>
        <c:crosses val="autoZero"/>
        <c:auto val="1"/>
        <c:lblAlgn val="ctr"/>
        <c:lblOffset val="100"/>
        <c:noMultiLvlLbl val="0"/>
      </c:catAx>
      <c:valAx>
        <c:axId val="1020880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2088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6081855851464"/>
          <c:y val="0.84890640910603199"/>
          <c:w val="0.43024247305560559"/>
          <c:h val="8.96339238004980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55728266288077"/>
          <c:y val="4.9799886886230584E-2"/>
          <c:w val="0.81877823028507957"/>
          <c:h val="0.7998172867551028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Hoja1!$C$113</c:f>
              <c:strCache>
                <c:ptCount val="1"/>
                <c:pt idx="0">
                  <c:v>PRESUPUESTO</c:v>
                </c:pt>
              </c:strCache>
            </c:strRef>
          </c:tx>
          <c:spPr>
            <a:solidFill>
              <a:srgbClr val="E78202"/>
            </a:solidFill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cat>
            <c:strRef>
              <c:f>Hoja1!$A$114:$A$122</c:f>
              <c:strCache>
                <c:ptCount val="9"/>
                <c:pt idx="0">
                  <c:v>CALDERON</c:v>
                </c:pt>
                <c:pt idx="1">
                  <c:v>DMQ</c:v>
                </c:pt>
                <c:pt idx="2">
                  <c:v>ELOY ALFARO</c:v>
                </c:pt>
                <c:pt idx="3">
                  <c:v>EUGENIO ESPEJO</c:v>
                </c:pt>
                <c:pt idx="4">
                  <c:v>LA DELICIA</c:v>
                </c:pt>
                <c:pt idx="5">
                  <c:v>LOS CHILLOS</c:v>
                </c:pt>
                <c:pt idx="6">
                  <c:v>MANUELA SAENZ</c:v>
                </c:pt>
                <c:pt idx="7">
                  <c:v>QUITUMBE</c:v>
                </c:pt>
                <c:pt idx="8">
                  <c:v>TUMBACO</c:v>
                </c:pt>
              </c:strCache>
            </c:strRef>
          </c:cat>
          <c:val>
            <c:numRef>
              <c:f>Hoja1!$C$114:$C$122</c:f>
              <c:numCache>
                <c:formatCode>_("$"* #,##0.00_);_("$"* \(#,##0.00\);_("$"* "-"??_);_(@_)</c:formatCode>
                <c:ptCount val="9"/>
                <c:pt idx="0">
                  <c:v>835419.13</c:v>
                </c:pt>
                <c:pt idx="1">
                  <c:v>1305992.82</c:v>
                </c:pt>
                <c:pt idx="2">
                  <c:v>63746.1</c:v>
                </c:pt>
                <c:pt idx="3">
                  <c:v>189694.22</c:v>
                </c:pt>
                <c:pt idx="4">
                  <c:v>42703.68</c:v>
                </c:pt>
                <c:pt idx="5">
                  <c:v>60970.159999999996</c:v>
                </c:pt>
                <c:pt idx="6">
                  <c:v>320392.65000000002</c:v>
                </c:pt>
                <c:pt idx="7">
                  <c:v>3151371.3400000003</c:v>
                </c:pt>
                <c:pt idx="8">
                  <c:v>6146985.4199999999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37-41FE-BCBB-CC3670F33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1142735744"/>
        <c:axId val="1142753152"/>
      </c:barChart>
      <c:barChart>
        <c:barDir val="col"/>
        <c:grouping val="clustered"/>
        <c:varyColors val="0"/>
        <c:ser>
          <c:idx val="0"/>
          <c:order val="0"/>
          <c:tx>
            <c:strRef>
              <c:f>Hoja1!$B$113</c:f>
              <c:strCache>
                <c:ptCount val="1"/>
                <c:pt idx="0">
                  <c:v>NO. INTERVENCIONES</c:v>
                </c:pt>
              </c:strCache>
            </c:strRef>
          </c:tx>
          <c:spPr>
            <a:solidFill>
              <a:srgbClr val="0070C0"/>
            </a:solidFill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cat>
            <c:strRef>
              <c:f>Hoja1!$A$114:$A$122</c:f>
              <c:strCache>
                <c:ptCount val="9"/>
                <c:pt idx="0">
                  <c:v>CALDERON</c:v>
                </c:pt>
                <c:pt idx="1">
                  <c:v>DMQ</c:v>
                </c:pt>
                <c:pt idx="2">
                  <c:v>ELOY ALFARO</c:v>
                </c:pt>
                <c:pt idx="3">
                  <c:v>EUGENIO ESPEJO</c:v>
                </c:pt>
                <c:pt idx="4">
                  <c:v>LA DELICIA</c:v>
                </c:pt>
                <c:pt idx="5">
                  <c:v>LOS CHILLOS</c:v>
                </c:pt>
                <c:pt idx="6">
                  <c:v>MANUELA SAENZ</c:v>
                </c:pt>
                <c:pt idx="7">
                  <c:v>QUITUMBE</c:v>
                </c:pt>
                <c:pt idx="8">
                  <c:v>TUMBACO</c:v>
                </c:pt>
              </c:strCache>
            </c:strRef>
          </c:cat>
          <c:val>
            <c:numRef>
              <c:f>Hoja1!$B$114:$B$122</c:f>
              <c:numCache>
                <c:formatCode>General</c:formatCode>
                <c:ptCount val="9"/>
                <c:pt idx="0">
                  <c:v>9</c:v>
                </c:pt>
                <c:pt idx="1">
                  <c:v>63</c:v>
                </c:pt>
                <c:pt idx="2">
                  <c:v>25</c:v>
                </c:pt>
                <c:pt idx="3">
                  <c:v>10</c:v>
                </c:pt>
                <c:pt idx="4">
                  <c:v>13</c:v>
                </c:pt>
                <c:pt idx="5">
                  <c:v>6</c:v>
                </c:pt>
                <c:pt idx="6">
                  <c:v>8</c:v>
                </c:pt>
                <c:pt idx="7">
                  <c:v>17</c:v>
                </c:pt>
                <c:pt idx="8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37-41FE-BCBB-CC3670F33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50"/>
        <c:axId val="1142753696"/>
        <c:axId val="1142749888"/>
      </c:barChart>
      <c:catAx>
        <c:axId val="114273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142753152"/>
        <c:crosses val="autoZero"/>
        <c:auto val="1"/>
        <c:lblAlgn val="ctr"/>
        <c:lblOffset val="100"/>
        <c:noMultiLvlLbl val="0"/>
      </c:catAx>
      <c:valAx>
        <c:axId val="1142753152"/>
        <c:scaling>
          <c:orientation val="minMax"/>
        </c:scaling>
        <c:delete val="0"/>
        <c:axPos val="l"/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142735744"/>
        <c:crosses val="autoZero"/>
        <c:crossBetween val="between"/>
      </c:valAx>
      <c:valAx>
        <c:axId val="114274988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142753696"/>
        <c:crosses val="max"/>
        <c:crossBetween val="between"/>
      </c:valAx>
      <c:catAx>
        <c:axId val="1142753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274988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EC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79249914366353"/>
          <c:y val="1.240079365079365E-2"/>
          <c:w val="0.83684033329614216"/>
          <c:h val="0.8795058820772403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PRESUPUESTO</c:v>
                </c:pt>
              </c:strCache>
            </c:strRef>
          </c:tx>
          <c:spPr>
            <a:solidFill>
              <a:srgbClr val="E78202"/>
            </a:solidFill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cat>
            <c:strRef>
              <c:f>Hoja1!$A$2:$A$9</c:f>
              <c:strCache>
                <c:ptCount val="8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LA DELICIA</c:v>
                </c:pt>
                <c:pt idx="4">
                  <c:v>LOS CHILLOS</c:v>
                </c:pt>
                <c:pt idx="5">
                  <c:v>MANUELA SAENZ</c:v>
                </c:pt>
                <c:pt idx="6">
                  <c:v>QUITUMBE</c:v>
                </c:pt>
                <c:pt idx="7">
                  <c:v>TUMBACO</c:v>
                </c:pt>
              </c:strCache>
            </c:strRef>
          </c:cat>
          <c:val>
            <c:numRef>
              <c:f>Hoja1!$C$2:$C$9</c:f>
              <c:numCache>
                <c:formatCode>_("$"* #,##0.00_);_("$"* \(#,##0.00\);_("$"* "-"??_);_(@_)</c:formatCode>
                <c:ptCount val="8"/>
                <c:pt idx="0">
                  <c:v>473778</c:v>
                </c:pt>
                <c:pt idx="1">
                  <c:v>2121603.5299999998</c:v>
                </c:pt>
                <c:pt idx="2">
                  <c:v>2230284.38</c:v>
                </c:pt>
                <c:pt idx="3">
                  <c:v>449064.11</c:v>
                </c:pt>
                <c:pt idx="4">
                  <c:v>366764.4</c:v>
                </c:pt>
                <c:pt idx="5">
                  <c:v>995271.62</c:v>
                </c:pt>
                <c:pt idx="6">
                  <c:v>488893.9</c:v>
                </c:pt>
                <c:pt idx="7">
                  <c:v>9657610.6300000008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0D-47A5-9D28-E9A2822C50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axId val="1387612944"/>
        <c:axId val="1387643408"/>
      </c:barChar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NO. INTERVENCIONES</c:v>
                </c:pt>
              </c:strCache>
            </c:strRef>
          </c:tx>
          <c:spPr>
            <a:solidFill>
              <a:srgbClr val="0070C0"/>
            </a:solidFill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cat>
            <c:strRef>
              <c:f>Hoja1!$A$2:$A$9</c:f>
              <c:strCache>
                <c:ptCount val="8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LA DELICIA</c:v>
                </c:pt>
                <c:pt idx="4">
                  <c:v>LOS CHILLOS</c:v>
                </c:pt>
                <c:pt idx="5">
                  <c:v>MANUELA SAENZ</c:v>
                </c:pt>
                <c:pt idx="6">
                  <c:v>QUITUMBE</c:v>
                </c:pt>
                <c:pt idx="7">
                  <c:v>TUMBACO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1</c:v>
                </c:pt>
                <c:pt idx="1">
                  <c:v>5</c:v>
                </c:pt>
                <c:pt idx="2">
                  <c:v>30</c:v>
                </c:pt>
                <c:pt idx="3">
                  <c:v>6</c:v>
                </c:pt>
                <c:pt idx="4">
                  <c:v>1</c:v>
                </c:pt>
                <c:pt idx="5">
                  <c:v>7</c:v>
                </c:pt>
                <c:pt idx="6">
                  <c:v>3</c:v>
                </c:pt>
                <c:pt idx="7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0D-47A5-9D28-E9A2822C50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0"/>
        <c:axId val="1387620016"/>
        <c:axId val="1387610224"/>
      </c:barChart>
      <c:catAx>
        <c:axId val="138761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87643408"/>
        <c:crosses val="autoZero"/>
        <c:auto val="1"/>
        <c:lblAlgn val="ctr"/>
        <c:lblOffset val="100"/>
        <c:noMultiLvlLbl val="0"/>
      </c:catAx>
      <c:valAx>
        <c:axId val="1387643408"/>
        <c:scaling>
          <c:orientation val="minMax"/>
        </c:scaling>
        <c:delete val="0"/>
        <c:axPos val="l"/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87612944"/>
        <c:crosses val="autoZero"/>
        <c:crossBetween val="between"/>
      </c:valAx>
      <c:valAx>
        <c:axId val="138761022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87620016"/>
        <c:crosses val="max"/>
        <c:crossBetween val="between"/>
      </c:valAx>
      <c:catAx>
        <c:axId val="1387620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8761022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EC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'RESUMEN BACHEOS'!$E$4</c:f>
              <c:strCache>
                <c:ptCount val="1"/>
                <c:pt idx="0">
                  <c:v>COSTO (USD)</c:v>
                </c:pt>
              </c:strCache>
            </c:strRef>
          </c:tx>
          <c:spPr>
            <a:solidFill>
              <a:srgbClr val="E78202"/>
            </a:solidFill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cat>
            <c:strRef>
              <c:f>'RESUMEN BACHEOS'!$C$5:$C$12</c:f>
              <c:strCache>
                <c:ptCount val="8"/>
                <c:pt idx="0">
                  <c:v>CALDERÓN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LA DELICIA</c:v>
                </c:pt>
                <c:pt idx="4">
                  <c:v>LOS CHILLOS</c:v>
                </c:pt>
                <c:pt idx="5">
                  <c:v>MANUELA SÁENZ</c:v>
                </c:pt>
                <c:pt idx="6">
                  <c:v>TUMBACO</c:v>
                </c:pt>
                <c:pt idx="7">
                  <c:v>QUITUMBE</c:v>
                </c:pt>
              </c:strCache>
            </c:strRef>
          </c:cat>
          <c:val>
            <c:numRef>
              <c:f>'RESUMEN BACHEOS'!$E$5:$E$12</c:f>
              <c:numCache>
                <c:formatCode>#,##0.00</c:formatCode>
                <c:ptCount val="8"/>
                <c:pt idx="0">
                  <c:v>549800.98193312518</c:v>
                </c:pt>
                <c:pt idx="1">
                  <c:v>1128710.3822331252</c:v>
                </c:pt>
                <c:pt idx="2">
                  <c:v>1591743.7857681252</c:v>
                </c:pt>
                <c:pt idx="3">
                  <c:v>899663.42373312509</c:v>
                </c:pt>
                <c:pt idx="4">
                  <c:v>768474.10563312529</c:v>
                </c:pt>
                <c:pt idx="5">
                  <c:v>1044317.6065331249</c:v>
                </c:pt>
                <c:pt idx="6">
                  <c:v>919198.02313312527</c:v>
                </c:pt>
                <c:pt idx="7">
                  <c:v>734846.55103312526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0C-4324-B274-07942E396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978630704"/>
        <c:axId val="910531776"/>
      </c:barChart>
      <c:barChart>
        <c:barDir val="col"/>
        <c:grouping val="clustered"/>
        <c:varyColors val="0"/>
        <c:ser>
          <c:idx val="0"/>
          <c:order val="0"/>
          <c:tx>
            <c:strRef>
              <c:f>'RESUMEN BACHEOS'!$D$4</c:f>
              <c:strCache>
                <c:ptCount val="1"/>
                <c:pt idx="0">
                  <c:v># INTERVENCIONES</c:v>
                </c:pt>
              </c:strCache>
            </c:strRef>
          </c:tx>
          <c:spPr>
            <a:solidFill>
              <a:srgbClr val="0070C0"/>
            </a:solidFill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cat>
            <c:strRef>
              <c:f>'RESUMEN BACHEOS'!$C$5:$C$12</c:f>
              <c:strCache>
                <c:ptCount val="8"/>
                <c:pt idx="0">
                  <c:v>CALDERÓN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LA DELICIA</c:v>
                </c:pt>
                <c:pt idx="4">
                  <c:v>LOS CHILLOS</c:v>
                </c:pt>
                <c:pt idx="5">
                  <c:v>MANUELA SÁENZ</c:v>
                </c:pt>
                <c:pt idx="6">
                  <c:v>TUMBACO</c:v>
                </c:pt>
                <c:pt idx="7">
                  <c:v>QUITUMBE</c:v>
                </c:pt>
              </c:strCache>
            </c:strRef>
          </c:cat>
          <c:val>
            <c:numRef>
              <c:f>'RESUMEN BACHEOS'!$D$5:$D$12</c:f>
              <c:numCache>
                <c:formatCode>General</c:formatCode>
                <c:ptCount val="8"/>
                <c:pt idx="0">
                  <c:v>874</c:v>
                </c:pt>
                <c:pt idx="1">
                  <c:v>2544</c:v>
                </c:pt>
                <c:pt idx="2">
                  <c:v>4845</c:v>
                </c:pt>
                <c:pt idx="3">
                  <c:v>1869</c:v>
                </c:pt>
                <c:pt idx="4">
                  <c:v>1241</c:v>
                </c:pt>
                <c:pt idx="5">
                  <c:v>2407</c:v>
                </c:pt>
                <c:pt idx="6">
                  <c:v>1510</c:v>
                </c:pt>
                <c:pt idx="7">
                  <c:v>1405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0C-4324-B274-07942E396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50"/>
        <c:axId val="910528512"/>
        <c:axId val="910521440"/>
      </c:barChart>
      <c:catAx>
        <c:axId val="97863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10531776"/>
        <c:crosses val="autoZero"/>
        <c:auto val="1"/>
        <c:lblAlgn val="ctr"/>
        <c:lblOffset val="100"/>
        <c:noMultiLvlLbl val="0"/>
      </c:catAx>
      <c:valAx>
        <c:axId val="91053177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78630704"/>
        <c:crosses val="autoZero"/>
        <c:crossBetween val="between"/>
      </c:valAx>
      <c:valAx>
        <c:axId val="91052144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10528512"/>
        <c:crosses val="max"/>
        <c:crossBetween val="between"/>
      </c:valAx>
      <c:catAx>
        <c:axId val="910528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1052144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Hoja1!$C$18</c:f>
              <c:strCache>
                <c:ptCount val="1"/>
                <c:pt idx="0">
                  <c:v>PRESUPUESTO</c:v>
                </c:pt>
              </c:strCache>
            </c:strRef>
          </c:tx>
          <c:spPr>
            <a:solidFill>
              <a:srgbClr val="E78202"/>
            </a:solidFill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cat>
            <c:strRef>
              <c:f>Hoja1!$A$19:$A$26</c:f>
              <c:strCache>
                <c:ptCount val="8"/>
                <c:pt idx="0">
                  <c:v>CALDERON</c:v>
                </c:pt>
                <c:pt idx="1">
                  <c:v>DMQ</c:v>
                </c:pt>
                <c:pt idx="2">
                  <c:v>EUGENIO ESPEJO</c:v>
                </c:pt>
                <c:pt idx="3">
                  <c:v>LA DELICIA</c:v>
                </c:pt>
                <c:pt idx="4">
                  <c:v>LOS CHILLOS</c:v>
                </c:pt>
                <c:pt idx="5">
                  <c:v>MANUELA SAENZ</c:v>
                </c:pt>
                <c:pt idx="6">
                  <c:v>QUITUMBE</c:v>
                </c:pt>
                <c:pt idx="7">
                  <c:v>TUMBACO</c:v>
                </c:pt>
              </c:strCache>
            </c:strRef>
          </c:cat>
          <c:val>
            <c:numRef>
              <c:f>Hoja1!$C$19:$C$26</c:f>
              <c:numCache>
                <c:formatCode>_("$"* #,##0.00_);_("$"* \(#,##0.00\);_("$"* "-"??_);_(@_)</c:formatCode>
                <c:ptCount val="8"/>
                <c:pt idx="0">
                  <c:v>389617.8</c:v>
                </c:pt>
                <c:pt idx="1">
                  <c:v>12277.06</c:v>
                </c:pt>
                <c:pt idx="2">
                  <c:v>163721.85999999999</c:v>
                </c:pt>
                <c:pt idx="3">
                  <c:v>1733570.11</c:v>
                </c:pt>
                <c:pt idx="4">
                  <c:v>33611.230000000003</c:v>
                </c:pt>
                <c:pt idx="5">
                  <c:v>49377.1</c:v>
                </c:pt>
                <c:pt idx="6">
                  <c:v>904007.86</c:v>
                </c:pt>
                <c:pt idx="7">
                  <c:v>618921.34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A9-46C6-BF62-3AAB4B5B0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1428644864"/>
        <c:axId val="1428661184"/>
      </c:barChart>
      <c:barChart>
        <c:barDir val="col"/>
        <c:grouping val="clustered"/>
        <c:varyColors val="0"/>
        <c:ser>
          <c:idx val="0"/>
          <c:order val="0"/>
          <c:tx>
            <c:strRef>
              <c:f>Hoja1!$B$18</c:f>
              <c:strCache>
                <c:ptCount val="1"/>
                <c:pt idx="0">
                  <c:v>NO. INTERVENCIONES</c:v>
                </c:pt>
              </c:strCache>
            </c:strRef>
          </c:tx>
          <c:spPr>
            <a:solidFill>
              <a:srgbClr val="0070C0"/>
            </a:solidFill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cat>
            <c:strRef>
              <c:f>Hoja1!$A$19:$A$26</c:f>
              <c:strCache>
                <c:ptCount val="8"/>
                <c:pt idx="0">
                  <c:v>CALDERON</c:v>
                </c:pt>
                <c:pt idx="1">
                  <c:v>DMQ</c:v>
                </c:pt>
                <c:pt idx="2">
                  <c:v>EUGENIO ESPEJO</c:v>
                </c:pt>
                <c:pt idx="3">
                  <c:v>LA DELICIA</c:v>
                </c:pt>
                <c:pt idx="4">
                  <c:v>LOS CHILLOS</c:v>
                </c:pt>
                <c:pt idx="5">
                  <c:v>MANUELA SAENZ</c:v>
                </c:pt>
                <c:pt idx="6">
                  <c:v>QUITUMBE</c:v>
                </c:pt>
                <c:pt idx="7">
                  <c:v>TUMBACO</c:v>
                </c:pt>
              </c:strCache>
            </c:strRef>
          </c:cat>
          <c:val>
            <c:numRef>
              <c:f>Hoja1!$B$19:$B$26</c:f>
              <c:numCache>
                <c:formatCode>General</c:formatCode>
                <c:ptCount val="8"/>
                <c:pt idx="0">
                  <c:v>9</c:v>
                </c:pt>
                <c:pt idx="1">
                  <c:v>1</c:v>
                </c:pt>
                <c:pt idx="2">
                  <c:v>4</c:v>
                </c:pt>
                <c:pt idx="3">
                  <c:v>61</c:v>
                </c:pt>
                <c:pt idx="4">
                  <c:v>1</c:v>
                </c:pt>
                <c:pt idx="5">
                  <c:v>4</c:v>
                </c:pt>
                <c:pt idx="6">
                  <c:v>12</c:v>
                </c:pt>
                <c:pt idx="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A9-46C6-BF62-3AAB4B5B0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0"/>
        <c:axId val="1428651392"/>
        <c:axId val="1428657920"/>
      </c:barChart>
      <c:catAx>
        <c:axId val="142864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28661184"/>
        <c:crosses val="autoZero"/>
        <c:auto val="1"/>
        <c:lblAlgn val="ctr"/>
        <c:lblOffset val="100"/>
        <c:noMultiLvlLbl val="0"/>
      </c:catAx>
      <c:valAx>
        <c:axId val="1428661184"/>
        <c:scaling>
          <c:orientation val="minMax"/>
        </c:scaling>
        <c:delete val="0"/>
        <c:axPos val="l"/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28644864"/>
        <c:crosses val="autoZero"/>
        <c:crossBetween val="between"/>
      </c:valAx>
      <c:valAx>
        <c:axId val="142865792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28651392"/>
        <c:crosses val="max"/>
        <c:crossBetween val="between"/>
      </c:valAx>
      <c:catAx>
        <c:axId val="1428651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2865792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Hoja1!$B$34</c:f>
              <c:strCache>
                <c:ptCount val="1"/>
                <c:pt idx="0">
                  <c:v>NO. INTERVENCIONES</c:v>
                </c:pt>
              </c:strCache>
            </c:strRef>
          </c:tx>
          <c:spPr>
            <a:solidFill>
              <a:srgbClr val="0070C0"/>
            </a:solidFill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cat>
            <c:strRef>
              <c:f>Hoja1!$A$35:$A$42</c:f>
              <c:strCache>
                <c:ptCount val="8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LA DELICIA</c:v>
                </c:pt>
                <c:pt idx="4">
                  <c:v>LOS CHILLOS</c:v>
                </c:pt>
                <c:pt idx="5">
                  <c:v>MANUELA SAENZ</c:v>
                </c:pt>
                <c:pt idx="6">
                  <c:v>QUITUMBE</c:v>
                </c:pt>
                <c:pt idx="7">
                  <c:v>TUMBACO</c:v>
                </c:pt>
              </c:strCache>
            </c:strRef>
          </c:cat>
          <c:val>
            <c:numRef>
              <c:f>Hoja1!$B$35:$B$42</c:f>
              <c:numCache>
                <c:formatCode>General</c:formatCode>
                <c:ptCount val="8"/>
                <c:pt idx="0">
                  <c:v>6</c:v>
                </c:pt>
                <c:pt idx="1">
                  <c:v>55</c:v>
                </c:pt>
                <c:pt idx="2">
                  <c:v>1</c:v>
                </c:pt>
                <c:pt idx="3">
                  <c:v>14</c:v>
                </c:pt>
                <c:pt idx="4">
                  <c:v>12</c:v>
                </c:pt>
                <c:pt idx="5">
                  <c:v>15</c:v>
                </c:pt>
                <c:pt idx="6">
                  <c:v>70</c:v>
                </c:pt>
                <c:pt idx="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43-410C-B446-171929312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1387615664"/>
        <c:axId val="1387626544"/>
      </c:barChart>
      <c:catAx>
        <c:axId val="138761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87626544"/>
        <c:crosses val="autoZero"/>
        <c:auto val="1"/>
        <c:lblAlgn val="ctr"/>
        <c:lblOffset val="100"/>
        <c:noMultiLvlLbl val="0"/>
      </c:catAx>
      <c:valAx>
        <c:axId val="1387626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876156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165 BRIGADAS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1.6602809706258E-2"/>
          <c:y val="0.121569826258502"/>
          <c:w val="0.96679438058748401"/>
          <c:h val="0.63436048025346803"/>
        </c:manualLayout>
      </c:layout>
      <c:ofPieChart>
        <c:ofPieType val="pie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BRIGADAS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6F9-46F1-98D5-2770D2A2433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1A-4EB2-BDFA-AD39B9DAA0E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F9-46F1-98D5-2770D2A2433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C1A-4EB2-BDFA-AD39B9DAA0E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36F9-46F1-98D5-2770D2A24332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36F9-46F1-98D5-2770D2A24332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6F9-46F1-98D5-2770D2A24332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0C1A-4EB2-BDFA-AD39B9DAA0E5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36F9-46F1-98D5-2770D2A24332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6F9-46F1-98D5-2770D2A24332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F9-46F1-98D5-2770D2A24332}"/>
              </c:ext>
            </c:extLst>
          </c:dPt>
          <c:dLbls>
            <c:dLbl>
              <c:idx val="0"/>
              <c:layout>
                <c:manualLayout>
                  <c:x val="0.129684033748655"/>
                  <c:y val="-0.14148169627186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F9-46F1-98D5-2770D2A24332}"/>
                </c:ext>
              </c:extLst>
            </c:dLbl>
            <c:dLbl>
              <c:idx val="1"/>
              <c:layout>
                <c:manualLayout>
                  <c:x val="4.8307539143813909E-2"/>
                  <c:y val="0.1156381781633559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1A-4EB2-BDFA-AD39B9DAA0E5}"/>
                </c:ext>
              </c:extLst>
            </c:dLbl>
            <c:dLbl>
              <c:idx val="2"/>
              <c:layout>
                <c:manualLayout>
                  <c:x val="4.4499854184893509E-2"/>
                  <c:y val="3.669313255600462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F9-46F1-98D5-2770D2A24332}"/>
                </c:ext>
              </c:extLst>
            </c:dLbl>
            <c:dLbl>
              <c:idx val="3"/>
              <c:layout>
                <c:manualLayout>
                  <c:x val="-3.4140243963757401E-2"/>
                  <c:y val="9.017067343589439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1A-4EB2-BDFA-AD39B9DAA0E5}"/>
                </c:ext>
              </c:extLst>
            </c:dLbl>
            <c:dLbl>
              <c:idx val="5"/>
              <c:layout>
                <c:manualLayout>
                  <c:x val="-1.41119860017498E-2"/>
                  <c:y val="1.68761911176831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6F9-46F1-98D5-2770D2A24332}"/>
                </c:ext>
              </c:extLst>
            </c:dLbl>
            <c:dLbl>
              <c:idx val="6"/>
              <c:layout>
                <c:manualLayout>
                  <c:x val="5.3239106605927226E-2"/>
                  <c:y val="-2.724302066796778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F9-46F1-98D5-2770D2A24332}"/>
                </c:ext>
              </c:extLst>
            </c:dLbl>
            <c:dLbl>
              <c:idx val="7"/>
              <c:layout>
                <c:manualLayout>
                  <c:x val="-8.2921430798161597E-2"/>
                  <c:y val="0.1179760487618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C1A-4EB2-BDFA-AD39B9DAA0E5}"/>
                </c:ext>
              </c:extLst>
            </c:dLbl>
            <c:dLbl>
              <c:idx val="8"/>
              <c:layout>
                <c:manualLayout>
                  <c:x val="1.761416317213222E-2"/>
                  <c:y val="-1.211773437874428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6F9-46F1-98D5-2770D2A24332}"/>
                </c:ext>
              </c:extLst>
            </c:dLbl>
            <c:dLbl>
              <c:idx val="9"/>
              <c:layout>
                <c:manualLayout>
                  <c:x val="-8.4353435705594268E-2"/>
                  <c:y val="-9.360383104342057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6F9-46F1-98D5-2770D2A24332}"/>
                </c:ext>
              </c:extLst>
            </c:dLbl>
            <c:dLbl>
              <c:idx val="10"/>
              <c:layout>
                <c:manualLayout>
                  <c:x val="-0.169444092476946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>
                        <a:solidFill>
                          <a:schemeClr val="tx1"/>
                        </a:solidFill>
                      </a:rPr>
                      <a:t>OBRAS PÚBLICAS, </a:t>
                    </a:r>
                    <a:fld id="{B5F6A529-77D4-1A48-866F-BA92AAFB02AD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A4878EFF-612E-DB4B-950B-454C33AA82B9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047887692199401"/>
                      <c:h val="3.668480548801889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F9-46F1-98D5-2770D2A243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Hoja1!$A$2:$A$11</c:f>
              <c:strCache>
                <c:ptCount val="10"/>
                <c:pt idx="0">
                  <c:v>ESPACIO PÚBLICO</c:v>
                </c:pt>
                <c:pt idx="1">
                  <c:v>TERMINALES Y ESTACIONAMIENTOS</c:v>
                </c:pt>
                <c:pt idx="2">
                  <c:v>FISCALIZACIÓN</c:v>
                </c:pt>
                <c:pt idx="3">
                  <c:v>OPERACIÓN MOVILIDAD</c:v>
                </c:pt>
                <c:pt idx="4">
                  <c:v>BACHEO</c:v>
                </c:pt>
                <c:pt idx="5">
                  <c:v>ASFALTO EN FRÍO</c:v>
                </c:pt>
                <c:pt idx="6">
                  <c:v>ASFALTO EN CALIENTE</c:v>
                </c:pt>
                <c:pt idx="7">
                  <c:v>OBRA CIVIL </c:v>
                </c:pt>
                <c:pt idx="8">
                  <c:v>TÚNELES</c:v>
                </c:pt>
                <c:pt idx="9">
                  <c:v>EMERGENCIAS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72</c:v>
                </c:pt>
                <c:pt idx="1">
                  <c:v>17</c:v>
                </c:pt>
                <c:pt idx="2">
                  <c:v>5</c:v>
                </c:pt>
                <c:pt idx="3">
                  <c:v>21</c:v>
                </c:pt>
                <c:pt idx="4">
                  <c:v>27</c:v>
                </c:pt>
                <c:pt idx="5">
                  <c:v>2</c:v>
                </c:pt>
                <c:pt idx="6">
                  <c:v>2</c:v>
                </c:pt>
                <c:pt idx="7">
                  <c:v>11</c:v>
                </c:pt>
                <c:pt idx="8">
                  <c:v>2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F9-46F1-98D5-2770D2A2433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plitType val="pos"/>
        <c:splitPos val="6"/>
        <c:secondPieSize val="75"/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3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5ADA0-2A75-4B5D-B0DE-653389E9BA18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FEEA1-8576-4BA0-BD0A-B37D40C59B4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46341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214E9-D7C1-3E44-BD85-436461741635}" type="datetimeFigureOut">
              <a:rPr lang="es-ES_tradnl" smtClean="0"/>
              <a:t>17/05/2017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54100" y="1241425"/>
            <a:ext cx="46894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8B792-304C-D84A-ACAA-4CB0E92E7FAF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15139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161854"/>
            <a:ext cx="8452485" cy="2471608"/>
          </a:xfrm>
        </p:spPr>
        <p:txBody>
          <a:bodyPr anchor="b"/>
          <a:lstStyle>
            <a:lvl1pPr algn="ctr">
              <a:defRPr sz="6211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3728777"/>
            <a:ext cx="7458075" cy="1714020"/>
          </a:xfrm>
        </p:spPr>
        <p:txBody>
          <a:bodyPr/>
          <a:lstStyle>
            <a:lvl1pPr marL="0" indent="0" algn="ctr">
              <a:buNone/>
              <a:defRPr sz="2484"/>
            </a:lvl1pPr>
            <a:lvl2pPr marL="473293" indent="0" algn="ctr">
              <a:buNone/>
              <a:defRPr sz="2070"/>
            </a:lvl2pPr>
            <a:lvl3pPr marL="946587" indent="0" algn="ctr">
              <a:buNone/>
              <a:defRPr sz="1863"/>
            </a:lvl3pPr>
            <a:lvl4pPr marL="1419880" indent="0" algn="ctr">
              <a:buNone/>
              <a:defRPr sz="1656"/>
            </a:lvl4pPr>
            <a:lvl5pPr marL="1893174" indent="0" algn="ctr">
              <a:buNone/>
              <a:defRPr sz="1656"/>
            </a:lvl5pPr>
            <a:lvl6pPr marL="2366467" indent="0" algn="ctr">
              <a:buNone/>
              <a:defRPr sz="1656"/>
            </a:lvl6pPr>
            <a:lvl7pPr marL="2839761" indent="0" algn="ctr">
              <a:buNone/>
              <a:defRPr sz="1656"/>
            </a:lvl7pPr>
            <a:lvl8pPr marL="3313054" indent="0" algn="ctr">
              <a:buNone/>
              <a:defRPr sz="1656"/>
            </a:lvl8pPr>
            <a:lvl9pPr marL="3786348" indent="0" algn="ctr">
              <a:buNone/>
              <a:defRPr sz="1656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7F0A-845D-444B-9A71-DD2DA80B69C5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369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E755-7C1A-4371-8637-D3ED70399369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3637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377972"/>
            <a:ext cx="2144197" cy="6016329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377972"/>
            <a:ext cx="6308288" cy="6016329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7055-4D7A-4A18-A9E1-90E22ED2FC5F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4213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161854"/>
            <a:ext cx="8452485" cy="2471608"/>
          </a:xfrm>
        </p:spPr>
        <p:txBody>
          <a:bodyPr anchor="b"/>
          <a:lstStyle>
            <a:lvl1pPr algn="ctr">
              <a:defRPr sz="6211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3728777"/>
            <a:ext cx="7458075" cy="1714020"/>
          </a:xfrm>
        </p:spPr>
        <p:txBody>
          <a:bodyPr/>
          <a:lstStyle>
            <a:lvl1pPr marL="0" indent="0" algn="ctr">
              <a:buNone/>
              <a:defRPr sz="2484"/>
            </a:lvl1pPr>
            <a:lvl2pPr marL="473293" indent="0" algn="ctr">
              <a:buNone/>
              <a:defRPr sz="2070"/>
            </a:lvl2pPr>
            <a:lvl3pPr marL="946587" indent="0" algn="ctr">
              <a:buNone/>
              <a:defRPr sz="1863"/>
            </a:lvl3pPr>
            <a:lvl4pPr marL="1419880" indent="0" algn="ctr">
              <a:buNone/>
              <a:defRPr sz="1656"/>
            </a:lvl4pPr>
            <a:lvl5pPr marL="1893174" indent="0" algn="ctr">
              <a:buNone/>
              <a:defRPr sz="1656"/>
            </a:lvl5pPr>
            <a:lvl6pPr marL="2366467" indent="0" algn="ctr">
              <a:buNone/>
              <a:defRPr sz="1656"/>
            </a:lvl6pPr>
            <a:lvl7pPr marL="2839761" indent="0" algn="ctr">
              <a:buNone/>
              <a:defRPr sz="1656"/>
            </a:lvl7pPr>
            <a:lvl8pPr marL="3313054" indent="0" algn="ctr">
              <a:buNone/>
              <a:defRPr sz="1656"/>
            </a:lvl8pPr>
            <a:lvl9pPr marL="3786348" indent="0" algn="ctr">
              <a:buNone/>
              <a:defRPr sz="1656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0406-34CC-464E-9535-F76BEA8D2997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B9A3-A0B2-41A4-A77C-6DB5532AFFEF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1769897"/>
            <a:ext cx="8576786" cy="2953111"/>
          </a:xfrm>
        </p:spPr>
        <p:txBody>
          <a:bodyPr anchor="b"/>
          <a:lstStyle>
            <a:lvl1pPr>
              <a:defRPr sz="6211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4750946"/>
            <a:ext cx="8576786" cy="1552971"/>
          </a:xfrm>
        </p:spPr>
        <p:txBody>
          <a:bodyPr/>
          <a:lstStyle>
            <a:lvl1pPr marL="0" indent="0">
              <a:buNone/>
              <a:defRPr sz="2484">
                <a:solidFill>
                  <a:schemeClr val="tx1"/>
                </a:solidFill>
              </a:defRPr>
            </a:lvl1pPr>
            <a:lvl2pPr marL="473293" indent="0">
              <a:buNone/>
              <a:defRPr sz="2070">
                <a:solidFill>
                  <a:schemeClr val="tx1">
                    <a:tint val="75000"/>
                  </a:schemeClr>
                </a:solidFill>
              </a:defRPr>
            </a:lvl2pPr>
            <a:lvl3pPr marL="946587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3pPr>
            <a:lvl4pPr marL="1419880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4pPr>
            <a:lvl5pPr marL="1893174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5pPr>
            <a:lvl6pPr marL="2366467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6pPr>
            <a:lvl7pPr marL="2839761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7pPr>
            <a:lvl8pPr marL="3313054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8pPr>
            <a:lvl9pPr marL="3786348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EA1E6-51F4-4F8D-A218-05E2D554D753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1889860"/>
            <a:ext cx="4226243" cy="4504441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1889860"/>
            <a:ext cx="4226243" cy="4504441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875CD-344D-45F9-A1AC-CE3C53236709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377974"/>
            <a:ext cx="8576786" cy="137220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1740315"/>
            <a:ext cx="4206820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3" indent="0">
              <a:buNone/>
              <a:defRPr sz="2070" b="1"/>
            </a:lvl2pPr>
            <a:lvl3pPr marL="946587" indent="0">
              <a:buNone/>
              <a:defRPr sz="1863" b="1"/>
            </a:lvl3pPr>
            <a:lvl4pPr marL="1419880" indent="0">
              <a:buNone/>
              <a:defRPr sz="1656" b="1"/>
            </a:lvl4pPr>
            <a:lvl5pPr marL="1893174" indent="0">
              <a:buNone/>
              <a:defRPr sz="1656" b="1"/>
            </a:lvl5pPr>
            <a:lvl6pPr marL="2366467" indent="0">
              <a:buNone/>
              <a:defRPr sz="1656" b="1"/>
            </a:lvl6pPr>
            <a:lvl7pPr marL="2839761" indent="0">
              <a:buNone/>
              <a:defRPr sz="1656" b="1"/>
            </a:lvl7pPr>
            <a:lvl8pPr marL="3313054" indent="0">
              <a:buNone/>
              <a:defRPr sz="1656" b="1"/>
            </a:lvl8pPr>
            <a:lvl9pPr marL="3786348" indent="0">
              <a:buNone/>
              <a:defRPr sz="1656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2593216"/>
            <a:ext cx="4206820" cy="3814231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1740315"/>
            <a:ext cx="4227538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3" indent="0">
              <a:buNone/>
              <a:defRPr sz="2070" b="1"/>
            </a:lvl2pPr>
            <a:lvl3pPr marL="946587" indent="0">
              <a:buNone/>
              <a:defRPr sz="1863" b="1"/>
            </a:lvl3pPr>
            <a:lvl4pPr marL="1419880" indent="0">
              <a:buNone/>
              <a:defRPr sz="1656" b="1"/>
            </a:lvl4pPr>
            <a:lvl5pPr marL="1893174" indent="0">
              <a:buNone/>
              <a:defRPr sz="1656" b="1"/>
            </a:lvl5pPr>
            <a:lvl6pPr marL="2366467" indent="0">
              <a:buNone/>
              <a:defRPr sz="1656" b="1"/>
            </a:lvl6pPr>
            <a:lvl7pPr marL="2839761" indent="0">
              <a:buNone/>
              <a:defRPr sz="1656" b="1"/>
            </a:lvl7pPr>
            <a:lvl8pPr marL="3313054" indent="0">
              <a:buNone/>
              <a:defRPr sz="1656" b="1"/>
            </a:lvl8pPr>
            <a:lvl9pPr marL="3786348" indent="0">
              <a:buNone/>
              <a:defRPr sz="1656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2593216"/>
            <a:ext cx="4227538" cy="3814231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6A91-7FF7-4DF7-861C-D379873D60EB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A7B3-078E-4483-AA2E-AFA7C2F9D8BD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5C9-7F5F-493B-8104-4260F6E9CE86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473287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022169"/>
            <a:ext cx="5034201" cy="5045104"/>
          </a:xfrm>
        </p:spPr>
        <p:txBody>
          <a:bodyPr/>
          <a:lstStyle>
            <a:lvl1pPr>
              <a:defRPr sz="3313"/>
            </a:lvl1pPr>
            <a:lvl2pPr>
              <a:defRPr sz="2899"/>
            </a:lvl2pPr>
            <a:lvl3pPr>
              <a:defRPr sz="2484"/>
            </a:lvl3pPr>
            <a:lvl4pPr>
              <a:defRPr sz="2070"/>
            </a:lvl4pPr>
            <a:lvl5pPr>
              <a:defRPr sz="2070"/>
            </a:lvl5pPr>
            <a:lvl6pPr>
              <a:defRPr sz="2070"/>
            </a:lvl6pPr>
            <a:lvl7pPr>
              <a:defRPr sz="2070"/>
            </a:lvl7pPr>
            <a:lvl8pPr>
              <a:defRPr sz="2070"/>
            </a:lvl8pPr>
            <a:lvl9pPr>
              <a:defRPr sz="207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3" indent="0">
              <a:buNone/>
              <a:defRPr sz="1449"/>
            </a:lvl2pPr>
            <a:lvl3pPr marL="946587" indent="0">
              <a:buNone/>
              <a:defRPr sz="1242"/>
            </a:lvl3pPr>
            <a:lvl4pPr marL="1419880" indent="0">
              <a:buNone/>
              <a:defRPr sz="1035"/>
            </a:lvl4pPr>
            <a:lvl5pPr marL="1893174" indent="0">
              <a:buNone/>
              <a:defRPr sz="1035"/>
            </a:lvl5pPr>
            <a:lvl6pPr marL="2366467" indent="0">
              <a:buNone/>
              <a:defRPr sz="1035"/>
            </a:lvl6pPr>
            <a:lvl7pPr marL="2839761" indent="0">
              <a:buNone/>
              <a:defRPr sz="1035"/>
            </a:lvl7pPr>
            <a:lvl8pPr marL="3313054" indent="0">
              <a:buNone/>
              <a:defRPr sz="1035"/>
            </a:lvl8pPr>
            <a:lvl9pPr marL="3786348" indent="0">
              <a:buNone/>
              <a:defRPr sz="1035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B440-853A-478C-B250-40845FE343FE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4494-8161-47A5-B0C4-7792A2C0B9B6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5894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473287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022169"/>
            <a:ext cx="5034201" cy="5045104"/>
          </a:xfrm>
        </p:spPr>
        <p:txBody>
          <a:bodyPr anchor="t"/>
          <a:lstStyle>
            <a:lvl1pPr marL="0" indent="0">
              <a:buNone/>
              <a:defRPr sz="3313"/>
            </a:lvl1pPr>
            <a:lvl2pPr marL="473293" indent="0">
              <a:buNone/>
              <a:defRPr sz="2899"/>
            </a:lvl2pPr>
            <a:lvl3pPr marL="946587" indent="0">
              <a:buNone/>
              <a:defRPr sz="2484"/>
            </a:lvl3pPr>
            <a:lvl4pPr marL="1419880" indent="0">
              <a:buNone/>
              <a:defRPr sz="2070"/>
            </a:lvl4pPr>
            <a:lvl5pPr marL="1893174" indent="0">
              <a:buNone/>
              <a:defRPr sz="2070"/>
            </a:lvl5pPr>
            <a:lvl6pPr marL="2366467" indent="0">
              <a:buNone/>
              <a:defRPr sz="2070"/>
            </a:lvl6pPr>
            <a:lvl7pPr marL="2839761" indent="0">
              <a:buNone/>
              <a:defRPr sz="2070"/>
            </a:lvl7pPr>
            <a:lvl8pPr marL="3313054" indent="0">
              <a:buNone/>
              <a:defRPr sz="2070"/>
            </a:lvl8pPr>
            <a:lvl9pPr marL="3786348" indent="0">
              <a:buNone/>
              <a:defRPr sz="207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3" indent="0">
              <a:buNone/>
              <a:defRPr sz="1449"/>
            </a:lvl2pPr>
            <a:lvl3pPr marL="946587" indent="0">
              <a:buNone/>
              <a:defRPr sz="1242"/>
            </a:lvl3pPr>
            <a:lvl4pPr marL="1419880" indent="0">
              <a:buNone/>
              <a:defRPr sz="1035"/>
            </a:lvl4pPr>
            <a:lvl5pPr marL="1893174" indent="0">
              <a:buNone/>
              <a:defRPr sz="1035"/>
            </a:lvl5pPr>
            <a:lvl6pPr marL="2366467" indent="0">
              <a:buNone/>
              <a:defRPr sz="1035"/>
            </a:lvl6pPr>
            <a:lvl7pPr marL="2839761" indent="0">
              <a:buNone/>
              <a:defRPr sz="1035"/>
            </a:lvl7pPr>
            <a:lvl8pPr marL="3313054" indent="0">
              <a:buNone/>
              <a:defRPr sz="1035"/>
            </a:lvl8pPr>
            <a:lvl9pPr marL="3786348" indent="0">
              <a:buNone/>
              <a:defRPr sz="1035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5AC-00C6-45DB-91CB-D61C9AEB0B5E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41F0-15D8-40F3-9944-52DE9B93F1D4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377972"/>
            <a:ext cx="2144197" cy="6016329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377972"/>
            <a:ext cx="6308288" cy="6016329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4B47-88F3-4295-BF58-6A38B86238A6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1769897"/>
            <a:ext cx="8576786" cy="2953111"/>
          </a:xfrm>
        </p:spPr>
        <p:txBody>
          <a:bodyPr anchor="b"/>
          <a:lstStyle>
            <a:lvl1pPr>
              <a:defRPr sz="6211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4750946"/>
            <a:ext cx="8576786" cy="1552971"/>
          </a:xfrm>
        </p:spPr>
        <p:txBody>
          <a:bodyPr/>
          <a:lstStyle>
            <a:lvl1pPr marL="0" indent="0">
              <a:buNone/>
              <a:defRPr sz="2484">
                <a:solidFill>
                  <a:schemeClr val="tx1"/>
                </a:solidFill>
              </a:defRPr>
            </a:lvl1pPr>
            <a:lvl2pPr marL="473293" indent="0">
              <a:buNone/>
              <a:defRPr sz="2070">
                <a:solidFill>
                  <a:schemeClr val="tx1">
                    <a:tint val="75000"/>
                  </a:schemeClr>
                </a:solidFill>
              </a:defRPr>
            </a:lvl2pPr>
            <a:lvl3pPr marL="946587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3pPr>
            <a:lvl4pPr marL="1419880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4pPr>
            <a:lvl5pPr marL="1893174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5pPr>
            <a:lvl6pPr marL="2366467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6pPr>
            <a:lvl7pPr marL="2839761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7pPr>
            <a:lvl8pPr marL="3313054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8pPr>
            <a:lvl9pPr marL="3786348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7AB-7A3C-4D07-BBBC-E72DAF29E57B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25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1889860"/>
            <a:ext cx="4226243" cy="4504441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1889860"/>
            <a:ext cx="4226243" cy="4504441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8C59B-9429-49DA-88DA-A4D05B4630D8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511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377974"/>
            <a:ext cx="8576786" cy="137220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1740315"/>
            <a:ext cx="4206820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3" indent="0">
              <a:buNone/>
              <a:defRPr sz="2070" b="1"/>
            </a:lvl2pPr>
            <a:lvl3pPr marL="946587" indent="0">
              <a:buNone/>
              <a:defRPr sz="1863" b="1"/>
            </a:lvl3pPr>
            <a:lvl4pPr marL="1419880" indent="0">
              <a:buNone/>
              <a:defRPr sz="1656" b="1"/>
            </a:lvl4pPr>
            <a:lvl5pPr marL="1893174" indent="0">
              <a:buNone/>
              <a:defRPr sz="1656" b="1"/>
            </a:lvl5pPr>
            <a:lvl6pPr marL="2366467" indent="0">
              <a:buNone/>
              <a:defRPr sz="1656" b="1"/>
            </a:lvl6pPr>
            <a:lvl7pPr marL="2839761" indent="0">
              <a:buNone/>
              <a:defRPr sz="1656" b="1"/>
            </a:lvl7pPr>
            <a:lvl8pPr marL="3313054" indent="0">
              <a:buNone/>
              <a:defRPr sz="1656" b="1"/>
            </a:lvl8pPr>
            <a:lvl9pPr marL="3786348" indent="0">
              <a:buNone/>
              <a:defRPr sz="1656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2593216"/>
            <a:ext cx="4206820" cy="3814231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1740315"/>
            <a:ext cx="4227538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3" indent="0">
              <a:buNone/>
              <a:defRPr sz="2070" b="1"/>
            </a:lvl2pPr>
            <a:lvl3pPr marL="946587" indent="0">
              <a:buNone/>
              <a:defRPr sz="1863" b="1"/>
            </a:lvl3pPr>
            <a:lvl4pPr marL="1419880" indent="0">
              <a:buNone/>
              <a:defRPr sz="1656" b="1"/>
            </a:lvl4pPr>
            <a:lvl5pPr marL="1893174" indent="0">
              <a:buNone/>
              <a:defRPr sz="1656" b="1"/>
            </a:lvl5pPr>
            <a:lvl6pPr marL="2366467" indent="0">
              <a:buNone/>
              <a:defRPr sz="1656" b="1"/>
            </a:lvl6pPr>
            <a:lvl7pPr marL="2839761" indent="0">
              <a:buNone/>
              <a:defRPr sz="1656" b="1"/>
            </a:lvl7pPr>
            <a:lvl8pPr marL="3313054" indent="0">
              <a:buNone/>
              <a:defRPr sz="1656" b="1"/>
            </a:lvl8pPr>
            <a:lvl9pPr marL="3786348" indent="0">
              <a:buNone/>
              <a:defRPr sz="1656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2593216"/>
            <a:ext cx="4227538" cy="3814231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6E41-2982-4AD3-A70B-D098BEA06C41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50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D5E2-1D43-401D-A144-4B64A8E85254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743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68E0-BD87-4234-9F28-655F5EDEE4FC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106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473287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022169"/>
            <a:ext cx="5034201" cy="5045104"/>
          </a:xfrm>
        </p:spPr>
        <p:txBody>
          <a:bodyPr/>
          <a:lstStyle>
            <a:lvl1pPr>
              <a:defRPr sz="3313"/>
            </a:lvl1pPr>
            <a:lvl2pPr>
              <a:defRPr sz="2899"/>
            </a:lvl2pPr>
            <a:lvl3pPr>
              <a:defRPr sz="2484"/>
            </a:lvl3pPr>
            <a:lvl4pPr>
              <a:defRPr sz="2070"/>
            </a:lvl4pPr>
            <a:lvl5pPr>
              <a:defRPr sz="2070"/>
            </a:lvl5pPr>
            <a:lvl6pPr>
              <a:defRPr sz="2070"/>
            </a:lvl6pPr>
            <a:lvl7pPr>
              <a:defRPr sz="2070"/>
            </a:lvl7pPr>
            <a:lvl8pPr>
              <a:defRPr sz="2070"/>
            </a:lvl8pPr>
            <a:lvl9pPr>
              <a:defRPr sz="207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3" indent="0">
              <a:buNone/>
              <a:defRPr sz="1449"/>
            </a:lvl2pPr>
            <a:lvl3pPr marL="946587" indent="0">
              <a:buNone/>
              <a:defRPr sz="1242"/>
            </a:lvl3pPr>
            <a:lvl4pPr marL="1419880" indent="0">
              <a:buNone/>
              <a:defRPr sz="1035"/>
            </a:lvl4pPr>
            <a:lvl5pPr marL="1893174" indent="0">
              <a:buNone/>
              <a:defRPr sz="1035"/>
            </a:lvl5pPr>
            <a:lvl6pPr marL="2366467" indent="0">
              <a:buNone/>
              <a:defRPr sz="1035"/>
            </a:lvl6pPr>
            <a:lvl7pPr marL="2839761" indent="0">
              <a:buNone/>
              <a:defRPr sz="1035"/>
            </a:lvl7pPr>
            <a:lvl8pPr marL="3313054" indent="0">
              <a:buNone/>
              <a:defRPr sz="1035"/>
            </a:lvl8pPr>
            <a:lvl9pPr marL="3786348" indent="0">
              <a:buNone/>
              <a:defRPr sz="1035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44E7-5C11-4496-B747-DBC9D134E17D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997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473287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022169"/>
            <a:ext cx="5034201" cy="5045104"/>
          </a:xfrm>
        </p:spPr>
        <p:txBody>
          <a:bodyPr anchor="t"/>
          <a:lstStyle>
            <a:lvl1pPr marL="0" indent="0">
              <a:buNone/>
              <a:defRPr sz="3313"/>
            </a:lvl1pPr>
            <a:lvl2pPr marL="473293" indent="0">
              <a:buNone/>
              <a:defRPr sz="2899"/>
            </a:lvl2pPr>
            <a:lvl3pPr marL="946587" indent="0">
              <a:buNone/>
              <a:defRPr sz="2484"/>
            </a:lvl3pPr>
            <a:lvl4pPr marL="1419880" indent="0">
              <a:buNone/>
              <a:defRPr sz="2070"/>
            </a:lvl4pPr>
            <a:lvl5pPr marL="1893174" indent="0">
              <a:buNone/>
              <a:defRPr sz="2070"/>
            </a:lvl5pPr>
            <a:lvl6pPr marL="2366467" indent="0">
              <a:buNone/>
              <a:defRPr sz="2070"/>
            </a:lvl6pPr>
            <a:lvl7pPr marL="2839761" indent="0">
              <a:buNone/>
              <a:defRPr sz="2070"/>
            </a:lvl7pPr>
            <a:lvl8pPr marL="3313054" indent="0">
              <a:buNone/>
              <a:defRPr sz="2070"/>
            </a:lvl8pPr>
            <a:lvl9pPr marL="3786348" indent="0">
              <a:buNone/>
              <a:defRPr sz="207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3" indent="0">
              <a:buNone/>
              <a:defRPr sz="1449"/>
            </a:lvl2pPr>
            <a:lvl3pPr marL="946587" indent="0">
              <a:buNone/>
              <a:defRPr sz="1242"/>
            </a:lvl3pPr>
            <a:lvl4pPr marL="1419880" indent="0">
              <a:buNone/>
              <a:defRPr sz="1035"/>
            </a:lvl4pPr>
            <a:lvl5pPr marL="1893174" indent="0">
              <a:buNone/>
              <a:defRPr sz="1035"/>
            </a:lvl5pPr>
            <a:lvl6pPr marL="2366467" indent="0">
              <a:buNone/>
              <a:defRPr sz="1035"/>
            </a:lvl6pPr>
            <a:lvl7pPr marL="2839761" indent="0">
              <a:buNone/>
              <a:defRPr sz="1035"/>
            </a:lvl7pPr>
            <a:lvl8pPr marL="3313054" indent="0">
              <a:buNone/>
              <a:defRPr sz="1035"/>
            </a:lvl8pPr>
            <a:lvl9pPr marL="3786348" indent="0">
              <a:buNone/>
              <a:defRPr sz="1035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F27FE-235B-4F84-B702-336DDA678368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445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377974"/>
            <a:ext cx="8576786" cy="1372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1889860"/>
            <a:ext cx="8576786" cy="450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6580001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2591A-614E-420B-9FF6-E1F425C59643}" type="datetime1">
              <a:rPr lang="es-ES_tradnl" smtClean="0"/>
              <a:t>17/05/2017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6580001"/>
            <a:ext cx="3356134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6580001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56073-9391-4D44-8922-EE947B4FBCB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75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46587" rtl="0" eaLnBrk="1" latinLnBrk="0" hangingPunct="1">
        <a:lnSpc>
          <a:spcPct val="90000"/>
        </a:lnSpc>
        <a:spcBef>
          <a:spcPct val="0"/>
        </a:spcBef>
        <a:buNone/>
        <a:defRPr sz="45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647" indent="-236647" algn="l" defTabSz="946587" rtl="0" eaLnBrk="1" latinLnBrk="0" hangingPunct="1">
        <a:lnSpc>
          <a:spcPct val="90000"/>
        </a:lnSpc>
        <a:spcBef>
          <a:spcPts val="1035"/>
        </a:spcBef>
        <a:buFont typeface="Arial" panose="020B0604020202020204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1pPr>
      <a:lvl2pPr marL="70994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484" kern="1200">
          <a:solidFill>
            <a:schemeClr val="tx1"/>
          </a:solidFill>
          <a:latin typeface="+mn-lt"/>
          <a:ea typeface="+mn-ea"/>
          <a:cs typeface="+mn-cs"/>
        </a:defRPr>
      </a:lvl2pPr>
      <a:lvl3pPr marL="118323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070" kern="1200">
          <a:solidFill>
            <a:schemeClr val="tx1"/>
          </a:solidFill>
          <a:latin typeface="+mn-lt"/>
          <a:ea typeface="+mn-ea"/>
          <a:cs typeface="+mn-cs"/>
        </a:defRPr>
      </a:lvl3pPr>
      <a:lvl4pPr marL="165652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212982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60311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307640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549701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402299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1pPr>
      <a:lvl2pPr marL="473293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2pPr>
      <a:lvl3pPr marL="94658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3pPr>
      <a:lvl4pPr marL="141988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189317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36646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2839761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31305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3786348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377974"/>
            <a:ext cx="8576786" cy="1372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1889860"/>
            <a:ext cx="8576786" cy="450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6580001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CFF56-4453-4723-A141-12664B3795CB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17/05/2017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6580001"/>
            <a:ext cx="3356134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6580001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6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46587" rtl="0" eaLnBrk="1" latinLnBrk="0" hangingPunct="1">
        <a:lnSpc>
          <a:spcPct val="90000"/>
        </a:lnSpc>
        <a:spcBef>
          <a:spcPct val="0"/>
        </a:spcBef>
        <a:buNone/>
        <a:defRPr sz="45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647" indent="-236647" algn="l" defTabSz="946587" rtl="0" eaLnBrk="1" latinLnBrk="0" hangingPunct="1">
        <a:lnSpc>
          <a:spcPct val="90000"/>
        </a:lnSpc>
        <a:spcBef>
          <a:spcPts val="1035"/>
        </a:spcBef>
        <a:buFont typeface="Arial" panose="020B0604020202020204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1pPr>
      <a:lvl2pPr marL="70994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484" kern="1200">
          <a:solidFill>
            <a:schemeClr val="tx1"/>
          </a:solidFill>
          <a:latin typeface="+mn-lt"/>
          <a:ea typeface="+mn-ea"/>
          <a:cs typeface="+mn-cs"/>
        </a:defRPr>
      </a:lvl2pPr>
      <a:lvl3pPr marL="118323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070" kern="1200">
          <a:solidFill>
            <a:schemeClr val="tx1"/>
          </a:solidFill>
          <a:latin typeface="+mn-lt"/>
          <a:ea typeface="+mn-ea"/>
          <a:cs typeface="+mn-cs"/>
        </a:defRPr>
      </a:lvl3pPr>
      <a:lvl4pPr marL="165652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212982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60311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307640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549701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402299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1pPr>
      <a:lvl2pPr marL="473293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2pPr>
      <a:lvl3pPr marL="94658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3pPr>
      <a:lvl4pPr marL="141988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189317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36646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2839761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31305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3786348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46" y="-289190"/>
            <a:ext cx="10106147" cy="5927759"/>
          </a:xfrm>
          <a:prstGeom prst="rect">
            <a:avLst/>
          </a:prstGeom>
        </p:spPr>
      </p:pic>
      <p:pic>
        <p:nvPicPr>
          <p:cNvPr id="4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46" y="5638570"/>
            <a:ext cx="9944102" cy="1460730"/>
          </a:xfrm>
          <a:prstGeom prst="rect">
            <a:avLst/>
          </a:prstGeom>
        </p:spPr>
      </p:pic>
      <p:sp>
        <p:nvSpPr>
          <p:cNvPr id="6" name="CuadroTexto 4"/>
          <p:cNvSpPr txBox="1"/>
          <p:nvPr/>
        </p:nvSpPr>
        <p:spPr>
          <a:xfrm>
            <a:off x="0" y="4306265"/>
            <a:ext cx="5304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GESTIÓN VIAL EPMMOP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5925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767751" y="851153"/>
            <a:ext cx="893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E78202"/>
                </a:solidFill>
                <a:ea typeface="Roboto" charset="0"/>
                <a:cs typeface="Roboto" charset="0"/>
              </a:rPr>
              <a:t>CATEGORIZACIÓN VIAL:  URBANO – RURAL LONGITUD [km]</a:t>
            </a:r>
          </a:p>
        </p:txBody>
      </p:sp>
      <p:graphicFrame>
        <p:nvGraphicFramePr>
          <p:cNvPr id="3" name="Chart 8"/>
          <p:cNvGraphicFramePr/>
          <p:nvPr>
            <p:extLst>
              <p:ext uri="{D42A27DB-BD31-4B8C-83A1-F6EECF244321}">
                <p14:modId xmlns:p14="http://schemas.microsoft.com/office/powerpoint/2010/main" val="2444573984"/>
              </p:ext>
            </p:extLst>
          </p:nvPr>
        </p:nvGraphicFramePr>
        <p:xfrm>
          <a:off x="344384" y="1928371"/>
          <a:ext cx="9358416" cy="5001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26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10"/>
            <a:ext cx="9944100" cy="7022279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1977174" y="640951"/>
            <a:ext cx="58271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500" b="1" dirty="0">
                <a:solidFill>
                  <a:srgbClr val="E78202"/>
                </a:solidFill>
                <a:ea typeface="Roboto" charset="0"/>
                <a:cs typeface="Roboto" charset="0"/>
              </a:rPr>
              <a:t>UBICACIÓN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9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1419283" y="952185"/>
            <a:ext cx="6400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TIPOS DE VÍAS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705364"/>
              </p:ext>
            </p:extLst>
          </p:nvPr>
        </p:nvGraphicFramePr>
        <p:xfrm>
          <a:off x="1562100" y="2087442"/>
          <a:ext cx="6819900" cy="2952750"/>
        </p:xfrm>
        <a:graphic>
          <a:graphicData uri="http://schemas.openxmlformats.org/drawingml/2006/table">
            <a:tbl>
              <a:tblPr/>
              <a:tblGrid>
                <a:gridCol w="2273300">
                  <a:extLst>
                    <a:ext uri="{9D8B030D-6E8A-4147-A177-3AD203B41FA5}">
                      <a16:colId xmlns:a16="http://schemas.microsoft.com/office/drawing/2014/main" val="2200912626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3896670535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1659429102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CATEGORIZACIÓN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LONGITUD ( km)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68354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Autopista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77124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Avenida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896.34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96222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7,764.61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46050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Carril Exclusivo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85561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Escalinata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753472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Pasajes y otros (pasaje peatonal, puente, túnel)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2517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9,152.16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16834"/>
                  </a:ext>
                </a:extLst>
              </a:tr>
            </a:tbl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6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1816098" y="756433"/>
            <a:ext cx="6400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ESTADO VIAL [km]</a:t>
            </a:r>
          </a:p>
        </p:txBody>
      </p:sp>
      <p:graphicFrame>
        <p:nvGraphicFramePr>
          <p:cNvPr id="3" name="Chart 5"/>
          <p:cNvGraphicFramePr/>
          <p:nvPr>
            <p:extLst>
              <p:ext uri="{D42A27DB-BD31-4B8C-83A1-F6EECF244321}">
                <p14:modId xmlns:p14="http://schemas.microsoft.com/office/powerpoint/2010/main" val="2527492751"/>
              </p:ext>
            </p:extLst>
          </p:nvPr>
        </p:nvGraphicFramePr>
        <p:xfrm>
          <a:off x="152400" y="1339850"/>
          <a:ext cx="9436100" cy="495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4"/>
          <p:cNvSpPr txBox="1"/>
          <p:nvPr/>
        </p:nvSpPr>
        <p:spPr>
          <a:xfrm>
            <a:off x="3134530" y="2994229"/>
            <a:ext cx="173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Narrow" panose="020B0606020202030204" pitchFamily="34" charset="0"/>
                <a:ea typeface="Roboto" charset="0"/>
                <a:cs typeface="Roboto" charset="0"/>
              </a:rPr>
              <a:t>22.0%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363542" y="2260991"/>
            <a:ext cx="1778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41.50%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6184346" y="3702115"/>
            <a:ext cx="1677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36.5% %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209026" y="6220250"/>
            <a:ext cx="5426017" cy="68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Fuente:     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Levantamiento vial año 2016 ciudad Quito             	Datos Base EPMMOP Histórico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600326" y="6524644"/>
            <a:ext cx="2237423" cy="377972"/>
          </a:xfrm>
        </p:spPr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10"/>
            <a:ext cx="9944100" cy="7022279"/>
          </a:xfrm>
          <a:prstGeom prst="rect">
            <a:avLst/>
          </a:prstGeom>
        </p:spPr>
      </p:pic>
      <p:sp>
        <p:nvSpPr>
          <p:cNvPr id="4" name="CuadroTexto 4"/>
          <p:cNvSpPr txBox="1"/>
          <p:nvPr/>
        </p:nvSpPr>
        <p:spPr>
          <a:xfrm>
            <a:off x="181155" y="3273604"/>
            <a:ext cx="5344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ESTADO VIAL [km]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06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PMMOP MANTENIMIENTO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944100" cy="63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4"/>
          <p:cNvSpPr txBox="1"/>
          <p:nvPr/>
        </p:nvSpPr>
        <p:spPr>
          <a:xfrm>
            <a:off x="6015789" y="531094"/>
            <a:ext cx="3928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Narrow" panose="020B0606020202030204" pitchFamily="34" charset="0"/>
                <a:ea typeface="Roboto" charset="0"/>
                <a:cs typeface="Roboto" charset="0"/>
              </a:rPr>
              <a:t>RESUMEN DE EJECUCIÓN</a:t>
            </a:r>
          </a:p>
          <a:p>
            <a:pPr algn="ctr"/>
            <a:r>
              <a:rPr lang="es-MX" sz="2800" b="1" dirty="0">
                <a:latin typeface="Arial Narrow" panose="020B0606020202030204" pitchFamily="34" charset="0"/>
                <a:ea typeface="Roboto" charset="0"/>
                <a:cs typeface="Roboto" charset="0"/>
              </a:rPr>
              <a:t>2015-2017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5621154" y="500317"/>
            <a:ext cx="394635" cy="584775"/>
          </a:xfrm>
          <a:prstGeom prst="rect">
            <a:avLst/>
          </a:prstGeom>
          <a:solidFill>
            <a:srgbClr val="E78202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70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0" y="498773"/>
            <a:ext cx="99441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500" b="1" dirty="0">
                <a:solidFill>
                  <a:srgbClr val="E78202"/>
                </a:solidFill>
                <a:ea typeface="Roboto" charset="0"/>
                <a:cs typeface="Roboto" charset="0"/>
              </a:rPr>
              <a:t>INTERVENCIONES EN LA RED VIAL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4796904" y="1425023"/>
            <a:ext cx="5147196" cy="52322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INFRAESTRUCTURA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4796904" y="1881593"/>
            <a:ext cx="5147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OBRA NUEVA</a:t>
            </a: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9" y="1425028"/>
            <a:ext cx="4809341" cy="1686667"/>
          </a:xfrm>
          <a:prstGeom prst="rect">
            <a:avLst/>
          </a:prstGeom>
        </p:spPr>
      </p:pic>
      <p:pic>
        <p:nvPicPr>
          <p:cNvPr id="1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14" y="3147321"/>
            <a:ext cx="4796905" cy="2054748"/>
          </a:xfrm>
          <a:prstGeom prst="rect">
            <a:avLst/>
          </a:prstGeom>
        </p:spPr>
      </p:pic>
      <p:pic>
        <p:nvPicPr>
          <p:cNvPr id="13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465" y="5241189"/>
            <a:ext cx="4796904" cy="185811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51842" y="2280237"/>
            <a:ext cx="49186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>
                <a:solidFill>
                  <a:srgbClr val="000000"/>
                </a:solidFill>
              </a:rPr>
              <a:t>Construcción de pavimentos nuevos, puentes peatonales, puentes vehiculares, colocación de seguridad vial (señalización horizontal y vertical), construcción de reductores de velocidad, construcción de reformas geométricas, construcción de muros.</a:t>
            </a:r>
            <a:endParaRPr lang="es-ES_tradnl" sz="24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07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65" y="688796"/>
            <a:ext cx="9529052" cy="5856133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6806241" y="4644455"/>
            <a:ext cx="2823464" cy="1812379"/>
            <a:chOff x="6392174" y="4506433"/>
            <a:chExt cx="2823464" cy="1812379"/>
          </a:xfrm>
        </p:grpSpPr>
        <p:sp>
          <p:nvSpPr>
            <p:cNvPr id="3" name="CuadroTexto 4"/>
            <p:cNvSpPr txBox="1"/>
            <p:nvPr/>
          </p:nvSpPr>
          <p:spPr>
            <a:xfrm>
              <a:off x="6392174" y="4980832"/>
              <a:ext cx="2823464" cy="400110"/>
            </a:xfrm>
            <a:prstGeom prst="rect">
              <a:avLst/>
            </a:prstGeom>
            <a:solidFill>
              <a:srgbClr val="E7820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>
                  <a:solidFill>
                    <a:schemeClr val="bg1"/>
                  </a:solidFill>
                  <a:latin typeface="Arial Narrow" panose="020B0606020202030204" pitchFamily="34" charset="0"/>
                  <a:ea typeface="Roboto" charset="0"/>
                  <a:cs typeface="Roboto" charset="0"/>
                </a:rPr>
                <a:t>186 INTERVENCIONES</a:t>
              </a:r>
            </a:p>
          </p:txBody>
        </p:sp>
        <p:sp>
          <p:nvSpPr>
            <p:cNvPr id="4" name="CuadroTexto 4"/>
            <p:cNvSpPr txBox="1"/>
            <p:nvPr/>
          </p:nvSpPr>
          <p:spPr>
            <a:xfrm>
              <a:off x="6392174" y="5455231"/>
              <a:ext cx="2823464" cy="400110"/>
            </a:xfrm>
            <a:prstGeom prst="rect">
              <a:avLst/>
            </a:prstGeom>
            <a:solidFill>
              <a:srgbClr val="E7820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>
                  <a:solidFill>
                    <a:schemeClr val="bg1"/>
                  </a:solidFill>
                  <a:latin typeface="Arial Narrow" panose="020B0606020202030204" pitchFamily="34" charset="0"/>
                  <a:ea typeface="Roboto" charset="0"/>
                  <a:cs typeface="Roboto" charset="0"/>
                </a:rPr>
                <a:t>$ </a:t>
              </a:r>
              <a:r>
                <a:rPr lang="es-EC" sz="2000" b="1" dirty="0">
                  <a:solidFill>
                    <a:schemeClr val="bg1"/>
                  </a:solidFill>
                  <a:latin typeface="Arial Narrow" panose="020B0606020202030204" pitchFamily="34" charset="0"/>
                  <a:ea typeface="Roboto" charset="0"/>
                  <a:cs typeface="Roboto" charset="0"/>
                </a:rPr>
                <a:t>8.782.687,79</a:t>
              </a:r>
              <a:endPara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6392174" y="5918702"/>
              <a:ext cx="2823464" cy="400110"/>
            </a:xfrm>
            <a:prstGeom prst="rect">
              <a:avLst/>
            </a:prstGeom>
            <a:solidFill>
              <a:srgbClr val="E7820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>
                  <a:solidFill>
                    <a:schemeClr val="bg1"/>
                  </a:solidFill>
                  <a:latin typeface="Arial Narrow" panose="020B0606020202030204" pitchFamily="34" charset="0"/>
                  <a:ea typeface="Roboto" charset="0"/>
                  <a:cs typeface="Roboto" charset="0"/>
                </a:rPr>
                <a:t>2015-2017</a:t>
              </a:r>
            </a:p>
          </p:txBody>
        </p:sp>
        <p:sp>
          <p:nvSpPr>
            <p:cNvPr id="6" name="CuadroTexto 4"/>
            <p:cNvSpPr txBox="1"/>
            <p:nvPr/>
          </p:nvSpPr>
          <p:spPr>
            <a:xfrm>
              <a:off x="6392174" y="4506433"/>
              <a:ext cx="2823464" cy="400110"/>
            </a:xfrm>
            <a:prstGeom prst="rect">
              <a:avLst/>
            </a:prstGeom>
            <a:solidFill>
              <a:srgbClr val="E78202"/>
            </a:solidFill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Arial Narrow" panose="020B0606020202030204" pitchFamily="34" charset="0"/>
                  <a:ea typeface="Roboto" charset="0"/>
                  <a:cs typeface="Roboto" charset="0"/>
                </a:rPr>
                <a:t>16.68 Km (</a:t>
              </a:r>
              <a:r>
                <a:rPr lang="es-MX" sz="2000" b="1" dirty="0" err="1">
                  <a:solidFill>
                    <a:schemeClr val="bg1"/>
                  </a:solidFill>
                  <a:latin typeface="Arial Narrow" panose="020B0606020202030204" pitchFamily="34" charset="0"/>
                  <a:ea typeface="Roboto" charset="0"/>
                  <a:cs typeface="Roboto" charset="0"/>
                </a:rPr>
                <a:t>adoq</a:t>
              </a:r>
              <a:r>
                <a:rPr lang="es-MX" sz="2000" b="1" dirty="0">
                  <a:solidFill>
                    <a:schemeClr val="bg1"/>
                  </a:solidFill>
                  <a:latin typeface="Arial Narrow" panose="020B0606020202030204" pitchFamily="34" charset="0"/>
                  <a:ea typeface="Roboto" charset="0"/>
                  <a:cs typeface="Roboto" charset="0"/>
                </a:rPr>
                <a:t> –</a:t>
              </a:r>
              <a:r>
                <a:rPr lang="es-MX" sz="2000" b="1" dirty="0" err="1">
                  <a:solidFill>
                    <a:schemeClr val="bg1"/>
                  </a:solidFill>
                  <a:latin typeface="Arial Narrow" panose="020B0606020202030204" pitchFamily="34" charset="0"/>
                  <a:ea typeface="Roboto" charset="0"/>
                  <a:cs typeface="Roboto" charset="0"/>
                </a:rPr>
                <a:t>asfalt</a:t>
              </a:r>
              <a:r>
                <a:rPr lang="es-MX" sz="2000" b="1" dirty="0">
                  <a:solidFill>
                    <a:schemeClr val="bg1"/>
                  </a:solidFill>
                  <a:latin typeface="Arial Narrow" panose="020B0606020202030204" pitchFamily="34" charset="0"/>
                  <a:ea typeface="Roboto" charset="0"/>
                  <a:cs typeface="Roboto" charset="0"/>
                </a:rPr>
                <a:t>.)</a:t>
              </a:r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5753818" y="661375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chemeClr val="bg1">
                    <a:lumMod val="50000"/>
                  </a:schemeClr>
                </a:solidFill>
              </a:rPr>
              <a:t>Anexo No. 1 : Detalle de Obras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76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609839" y="383806"/>
            <a:ext cx="7638663" cy="1148901"/>
          </a:xfrm>
        </p:spPr>
        <p:txBody>
          <a:bodyPr>
            <a:normAutofit/>
          </a:bodyPr>
          <a:lstStyle/>
          <a:p>
            <a:pPr algn="ctr"/>
            <a:r>
              <a:rPr lang="es-EC" sz="4400" dirty="0"/>
              <a:t>INFRAESTRUCTURA VIAL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4062094"/>
              </p:ext>
            </p:extLst>
          </p:nvPr>
        </p:nvGraphicFramePr>
        <p:xfrm>
          <a:off x="139337" y="1219200"/>
          <a:ext cx="9422674" cy="5312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1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" y="601951"/>
            <a:ext cx="8424058" cy="5947241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6743780" y="5125649"/>
            <a:ext cx="2498706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18 INTERVENCIONES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743780" y="5525759"/>
            <a:ext cx="2498706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$ 374,497.52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743780" y="5925869"/>
            <a:ext cx="2498706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2015-2017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753818" y="661375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chemeClr val="bg1">
                    <a:lumMod val="50000"/>
                  </a:schemeClr>
                </a:solidFill>
              </a:rPr>
              <a:t>Anexo No. 1 : Detalle de Obras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63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37910" y="498773"/>
            <a:ext cx="6400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CONTENIDO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1337910" y="1368784"/>
            <a:ext cx="693019" cy="707886"/>
          </a:xfrm>
          <a:prstGeom prst="rect">
            <a:avLst/>
          </a:prstGeom>
          <a:noFill/>
          <a:ln w="57150">
            <a:solidFill>
              <a:srgbClr val="E782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1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2212206" y="1368784"/>
            <a:ext cx="5526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RED VIAL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1337910" y="2829419"/>
            <a:ext cx="693019" cy="707886"/>
          </a:xfrm>
          <a:prstGeom prst="rect">
            <a:avLst/>
          </a:prstGeom>
          <a:noFill/>
          <a:ln w="57150">
            <a:solidFill>
              <a:srgbClr val="E782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</a:t>
            </a:r>
          </a:p>
        </p:txBody>
      </p:sp>
      <p:sp>
        <p:nvSpPr>
          <p:cNvPr id="7" name="CuadroTexto 4"/>
          <p:cNvSpPr txBox="1"/>
          <p:nvPr/>
        </p:nvSpPr>
        <p:spPr>
          <a:xfrm>
            <a:off x="2212205" y="2828321"/>
            <a:ext cx="5526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RESUMEN DE EJECUCIÓN </a:t>
            </a:r>
          </a:p>
        </p:txBody>
      </p:sp>
      <p:sp>
        <p:nvSpPr>
          <p:cNvPr id="8" name="CuadroTexto 4"/>
          <p:cNvSpPr txBox="1"/>
          <p:nvPr/>
        </p:nvSpPr>
        <p:spPr>
          <a:xfrm>
            <a:off x="1337909" y="4296177"/>
            <a:ext cx="693019" cy="707886"/>
          </a:xfrm>
          <a:prstGeom prst="rect">
            <a:avLst/>
          </a:prstGeom>
          <a:noFill/>
          <a:ln w="57150">
            <a:solidFill>
              <a:srgbClr val="E782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3</a:t>
            </a:r>
          </a:p>
        </p:txBody>
      </p:sp>
      <p:sp>
        <p:nvSpPr>
          <p:cNvPr id="9" name="CuadroTexto 4"/>
          <p:cNvSpPr txBox="1"/>
          <p:nvPr/>
        </p:nvSpPr>
        <p:spPr>
          <a:xfrm>
            <a:off x="2212206" y="4296177"/>
            <a:ext cx="7630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PLANIFICACIÓN DE INTERVENCIÓN</a:t>
            </a:r>
          </a:p>
        </p:txBody>
      </p:sp>
      <p:sp>
        <p:nvSpPr>
          <p:cNvPr id="10" name="CuadroTexto 4"/>
          <p:cNvSpPr txBox="1"/>
          <p:nvPr/>
        </p:nvSpPr>
        <p:spPr>
          <a:xfrm>
            <a:off x="1337910" y="5604516"/>
            <a:ext cx="693019" cy="707886"/>
          </a:xfrm>
          <a:prstGeom prst="rect">
            <a:avLst/>
          </a:prstGeom>
          <a:noFill/>
          <a:ln w="57150">
            <a:solidFill>
              <a:srgbClr val="E782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4</a:t>
            </a:r>
          </a:p>
        </p:txBody>
      </p:sp>
      <p:sp>
        <p:nvSpPr>
          <p:cNvPr id="12" name="CuadroTexto 4"/>
          <p:cNvSpPr txBox="1"/>
          <p:nvPr/>
        </p:nvSpPr>
        <p:spPr>
          <a:xfrm>
            <a:off x="2212206" y="5585130"/>
            <a:ext cx="7630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VALORACIÓN ECONÓMICA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25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0" y="714110"/>
            <a:ext cx="994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INTERVENCIONES EN LA RED VIAL</a:t>
            </a:r>
          </a:p>
        </p:txBody>
      </p:sp>
      <p:pic>
        <p:nvPicPr>
          <p:cNvPr id="3" name="Picture 2" descr="Resultado de imagen para pavimentacion epmmo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396" y="1421996"/>
            <a:ext cx="5094513" cy="508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4"/>
          <p:cNvSpPr txBox="1"/>
          <p:nvPr/>
        </p:nvSpPr>
        <p:spPr>
          <a:xfrm>
            <a:off x="5425908" y="1663340"/>
            <a:ext cx="4518191" cy="52322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REHABILITACIÓN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545777" y="2591703"/>
            <a:ext cx="42391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/>
              <a:t>Reemplazo parcial de la estructura deteriorada del pavimento. </a:t>
            </a:r>
          </a:p>
          <a:p>
            <a:pPr algn="just"/>
            <a:endParaRPr lang="es-ES_tradnl" sz="2800" dirty="0"/>
          </a:p>
          <a:p>
            <a:pPr algn="just"/>
            <a:r>
              <a:rPr lang="es-ES_tradnl" sz="2800" dirty="0"/>
              <a:t>Retiro de la superficie de rodadura, cambio parcial de las capas granulares.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87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528" y="89713"/>
            <a:ext cx="9771572" cy="6344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4"/>
          <p:cNvSpPr txBox="1"/>
          <p:nvPr/>
        </p:nvSpPr>
        <p:spPr>
          <a:xfrm>
            <a:off x="7556739" y="4546031"/>
            <a:ext cx="2225437" cy="338554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76 INTERVENCIONES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556739" y="4958639"/>
            <a:ext cx="2225437" cy="338554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74.21 km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556739" y="5749587"/>
            <a:ext cx="2225437" cy="338554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2015-2017</a:t>
            </a:r>
          </a:p>
        </p:txBody>
      </p:sp>
      <p:sp>
        <p:nvSpPr>
          <p:cNvPr id="7" name="CuadroTexto 4"/>
          <p:cNvSpPr txBox="1"/>
          <p:nvPr/>
        </p:nvSpPr>
        <p:spPr>
          <a:xfrm>
            <a:off x="7556739" y="5354113"/>
            <a:ext cx="2225437" cy="338554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$ 16,783,270.57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684807" y="650792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chemeClr val="bg1">
                    <a:lumMod val="50000"/>
                  </a:schemeClr>
                </a:solidFill>
              </a:rPr>
              <a:t>Anexo No. 2 : Detalle de Obras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0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657" y="377974"/>
            <a:ext cx="8576786" cy="980563"/>
          </a:xfrm>
        </p:spPr>
        <p:txBody>
          <a:bodyPr>
            <a:normAutofit/>
          </a:bodyPr>
          <a:lstStyle/>
          <a:p>
            <a:pPr algn="ctr"/>
            <a:r>
              <a:rPr lang="es-EC" sz="4000" dirty="0"/>
              <a:t>Rehabilitación Vial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554133"/>
              </p:ext>
            </p:extLst>
          </p:nvPr>
        </p:nvGraphicFramePr>
        <p:xfrm>
          <a:off x="261257" y="1123406"/>
          <a:ext cx="9448799" cy="5355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16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201881" y="655227"/>
            <a:ext cx="994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ea typeface="Roboto" charset="0"/>
                <a:cs typeface="Roboto" charset="0"/>
              </a:rPr>
              <a:t>INTERVENCIONES EN LA RED VIAL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4796904" y="1425023"/>
            <a:ext cx="5147196" cy="52322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EMERGENCIAS</a:t>
            </a:r>
          </a:p>
        </p:txBody>
      </p:sp>
      <p:pic>
        <p:nvPicPr>
          <p:cNvPr id="9" name="Picture 2" descr="Resultado de imagen para LIMPIEZA DERRUMBES EPMMO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5023"/>
            <a:ext cx="4885877" cy="256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n el incidente no hubo heridos ni afectación en el tránsito. Foto: Cortesía Municipi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396" y="4163168"/>
            <a:ext cx="5125695" cy="2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928963" y="2242743"/>
            <a:ext cx="497205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_tradnl" sz="2400" dirty="0">
                <a:solidFill>
                  <a:srgbClr val="000000"/>
                </a:solidFill>
              </a:rPr>
              <a:t>Mitigación y atención inmediata en derrumbes y limpieza de árboles caídos en coordinación directa con COE.</a:t>
            </a:r>
            <a:endParaRPr lang="es-ES_tradnl" sz="24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59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1" y="641779"/>
            <a:ext cx="8317181" cy="5871788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6662057" y="4040777"/>
            <a:ext cx="2351702" cy="384721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326 INTERVENCIONES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662057" y="4442690"/>
            <a:ext cx="2351702" cy="384721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$ 2,236,095.12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662057" y="4842800"/>
            <a:ext cx="2351702" cy="3847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2015-2017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78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-142504" y="652157"/>
            <a:ext cx="99441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500" b="1" dirty="0">
                <a:solidFill>
                  <a:srgbClr val="E78202"/>
                </a:solidFill>
                <a:ea typeface="Roboto" charset="0"/>
                <a:cs typeface="Roboto" charset="0"/>
              </a:rPr>
              <a:t>INTERVENCIONES EN LA RED VIAL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317752" y="4498037"/>
            <a:ext cx="4797078" cy="52322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MANTENIMIENTO</a:t>
            </a:r>
          </a:p>
        </p:txBody>
      </p:sp>
      <p:pic>
        <p:nvPicPr>
          <p:cNvPr id="10" name="Picture 4" descr="Resultado de imagen para BACHEO EPMMO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52" y="1343465"/>
            <a:ext cx="4797078" cy="311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sultado de imagen para ADOQUINADO EPMMOP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9454" y="4175170"/>
            <a:ext cx="3658327" cy="237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esultado de imagen para LIMPIEZA TUNEL EPMMOP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9454" y="1229238"/>
            <a:ext cx="2571387" cy="29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17752" y="5058389"/>
            <a:ext cx="47970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000000"/>
                </a:solidFill>
              </a:rPr>
              <a:t>Mantenimiento Preventivo (sello de fisuras </a:t>
            </a:r>
            <a:r>
              <a:rPr lang="es-ES_tradnl" sz="2000" dirty="0" err="1">
                <a:solidFill>
                  <a:srgbClr val="000000"/>
                </a:solidFill>
              </a:rPr>
              <a:t>slurry</a:t>
            </a:r>
            <a:r>
              <a:rPr lang="es-ES_tradnl" sz="2000" dirty="0">
                <a:solidFill>
                  <a:srgbClr val="000000"/>
                </a:solidFill>
              </a:rPr>
              <a:t> </a:t>
            </a:r>
            <a:r>
              <a:rPr lang="es-ES_tradnl" sz="2000" dirty="0" err="1">
                <a:solidFill>
                  <a:srgbClr val="000000"/>
                </a:solidFill>
              </a:rPr>
              <a:t>seal</a:t>
            </a:r>
            <a:r>
              <a:rPr lang="es-ES_tradnl" sz="2000" dirty="0">
                <a:solidFill>
                  <a:srgbClr val="000000"/>
                </a:solidFill>
              </a:rPr>
              <a:t>) y Correctivo (bacheo) de la superficie de rodadura, derrocamiento estructuras, reparación adoquinado, </a:t>
            </a:r>
            <a:r>
              <a:rPr lang="es-ES_tradnl" sz="2000" dirty="0" err="1">
                <a:solidFill>
                  <a:srgbClr val="000000"/>
                </a:solidFill>
              </a:rPr>
              <a:t>mant</a:t>
            </a:r>
            <a:r>
              <a:rPr lang="es-ES_tradnl" sz="2000" dirty="0">
                <a:solidFill>
                  <a:srgbClr val="000000"/>
                </a:solidFill>
              </a:rPr>
              <a:t>. Túneles.</a:t>
            </a:r>
            <a:endParaRPr lang="es-ES_tradnl" sz="20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53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36" y="643854"/>
            <a:ext cx="8372094" cy="5910555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7015408" y="4219417"/>
            <a:ext cx="2257834" cy="307777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16,842 INTERVENCIONES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7013150" y="4601598"/>
            <a:ext cx="2236345" cy="338554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$ 8,208,845.64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7015407" y="5071624"/>
            <a:ext cx="2257834" cy="307777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37,011.02 m3 ASF. - BACHEO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684807" y="650792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chemeClr val="bg1">
                    <a:lumMod val="50000"/>
                  </a:schemeClr>
                </a:solidFill>
              </a:rPr>
              <a:t>Anexo No. 3 : Detalle de Obras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69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139459"/>
              </p:ext>
            </p:extLst>
          </p:nvPr>
        </p:nvGraphicFramePr>
        <p:xfrm>
          <a:off x="121919" y="1018903"/>
          <a:ext cx="9675223" cy="5582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83657" y="447642"/>
            <a:ext cx="8576786" cy="980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465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000" dirty="0"/>
              <a:t>Mantenimiento Vial ( Bacheo)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56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1" y="648766"/>
            <a:ext cx="8340931" cy="5888555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6610609" y="3850343"/>
            <a:ext cx="2441400" cy="384721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165 INTERVENCIONES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610609" y="4250453"/>
            <a:ext cx="2441400" cy="384721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$ 791,980.56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610609" y="4650563"/>
            <a:ext cx="2441400" cy="3847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2015-2017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753818" y="650792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chemeClr val="bg1">
                    <a:lumMod val="50000"/>
                  </a:schemeClr>
                </a:solidFill>
              </a:rPr>
              <a:t>Anexo No. 5 : Detalle de Obras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2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157735" y="640762"/>
            <a:ext cx="994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ea typeface="Roboto" charset="0"/>
                <a:cs typeface="Roboto" charset="0"/>
              </a:rPr>
              <a:t>INTERVENCIONES EN LA RED VIAL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4808779" y="1484398"/>
            <a:ext cx="5147196" cy="52322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MEJORAMIENTO</a:t>
            </a:r>
          </a:p>
        </p:txBody>
      </p:sp>
      <p:pic>
        <p:nvPicPr>
          <p:cNvPr id="12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734" y="1484398"/>
            <a:ext cx="5059141" cy="2618920"/>
          </a:xfrm>
          <a:prstGeom prst="rect">
            <a:avLst/>
          </a:prstGeom>
        </p:spPr>
      </p:pic>
      <p:pic>
        <p:nvPicPr>
          <p:cNvPr id="13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3768" y="4174568"/>
            <a:ext cx="5606214" cy="28437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333879" y="2238368"/>
            <a:ext cx="4500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>
                <a:solidFill>
                  <a:srgbClr val="000000"/>
                </a:solidFill>
              </a:rPr>
              <a:t>Colocación de superficie de rodadura en vías no pavimentadas (reconformación de la </a:t>
            </a:r>
            <a:r>
              <a:rPr lang="es-ES_tradnl" sz="2400" dirty="0" err="1">
                <a:solidFill>
                  <a:srgbClr val="000000"/>
                </a:solidFill>
              </a:rPr>
              <a:t>subrasante</a:t>
            </a:r>
            <a:r>
              <a:rPr lang="es-ES_tradnl" sz="2400" dirty="0">
                <a:solidFill>
                  <a:srgbClr val="000000"/>
                </a:solidFill>
              </a:rPr>
              <a:t> y tendido de asfalto en frío).</a:t>
            </a:r>
            <a:endParaRPr lang="es-ES_tradnl" sz="24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88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964" y="1031373"/>
            <a:ext cx="8438029" cy="5276193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6686914" y="1355846"/>
            <a:ext cx="237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Narrow" panose="020B0606020202030204" pitchFamily="34" charset="0"/>
                <a:ea typeface="Roboto" charset="0"/>
                <a:cs typeface="Roboto" charset="0"/>
              </a:rPr>
              <a:t>LA RED VIAL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292279" y="1294291"/>
            <a:ext cx="394635" cy="584775"/>
          </a:xfrm>
          <a:prstGeom prst="rect">
            <a:avLst/>
          </a:prstGeom>
          <a:solidFill>
            <a:srgbClr val="E78202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1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21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468"/>
            <a:ext cx="9944100" cy="6468454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8151961" y="5277378"/>
            <a:ext cx="1707853" cy="276999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288 INTERVENCIONES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8151961" y="6002138"/>
            <a:ext cx="1707853" cy="276999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$ 4,794,061.41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8151961" y="5639758"/>
            <a:ext cx="1707853" cy="276999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138.83 km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753818" y="650792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chemeClr val="bg1">
                    <a:lumMod val="50000"/>
                  </a:schemeClr>
                </a:solidFill>
              </a:rPr>
              <a:t>Anexo No. 4 : Detalle de Obras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2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657" y="377975"/>
            <a:ext cx="8576786" cy="954438"/>
          </a:xfrm>
        </p:spPr>
        <p:txBody>
          <a:bodyPr>
            <a:normAutofit/>
          </a:bodyPr>
          <a:lstStyle/>
          <a:p>
            <a:pPr algn="ctr"/>
            <a:r>
              <a:rPr lang="es-EC" sz="4000" dirty="0"/>
              <a:t>Mejoramiento Vial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500180"/>
              </p:ext>
            </p:extLst>
          </p:nvPr>
        </p:nvGraphicFramePr>
        <p:xfrm>
          <a:off x="148047" y="1079863"/>
          <a:ext cx="9518468" cy="5416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73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657" y="377974"/>
            <a:ext cx="8576786" cy="971855"/>
          </a:xfrm>
        </p:spPr>
        <p:txBody>
          <a:bodyPr>
            <a:normAutofit/>
          </a:bodyPr>
          <a:lstStyle/>
          <a:p>
            <a:pPr algn="ctr"/>
            <a:r>
              <a:rPr lang="es-EC" sz="4000" dirty="0"/>
              <a:t>Mingas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6197150"/>
              </p:ext>
            </p:extLst>
          </p:nvPr>
        </p:nvGraphicFramePr>
        <p:xfrm>
          <a:off x="78378" y="1097281"/>
          <a:ext cx="9614262" cy="546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28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0" y="748155"/>
            <a:ext cx="994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INTERVENCIONES EN LA RED VIAL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4796904" y="1674405"/>
            <a:ext cx="5147196" cy="52322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MEJORAMIENTO MOVILIDAD</a:t>
            </a:r>
          </a:p>
        </p:txBody>
      </p:sp>
      <p:pic>
        <p:nvPicPr>
          <p:cNvPr id="10" name="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00" y="1674404"/>
            <a:ext cx="4807815" cy="46104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105915" y="2552187"/>
            <a:ext cx="45400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0000"/>
                </a:solidFill>
              </a:rPr>
              <a:t>Construcción de obras de infraestructura para el mejoramiento del sistema integrado de transporte (Corredores arteriales, intercambiadores, Terminales y estaciones de transporte Público)</a:t>
            </a:r>
            <a:endParaRPr lang="es-ES_tradnl" sz="24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14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94" y="694174"/>
            <a:ext cx="8293430" cy="5855020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6341417" y="5094736"/>
            <a:ext cx="2459960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56 INTERVENCIONES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341417" y="5494846"/>
            <a:ext cx="2459960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$ 150,665,357.18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341417" y="5894956"/>
            <a:ext cx="245996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2015-2017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591586" y="654919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chemeClr val="bg1">
                    <a:lumMod val="50000"/>
                  </a:schemeClr>
                </a:solidFill>
              </a:rPr>
              <a:t>Anexo No. 6 : Detalle de Obras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55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0" y="498773"/>
            <a:ext cx="994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INTERVENCIONES EN LA RED VIAL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4807815" y="3800088"/>
            <a:ext cx="5147196" cy="52322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CRUCE SEGURO</a:t>
            </a:r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408" y="1176285"/>
            <a:ext cx="5557037" cy="1789030"/>
          </a:xfrm>
          <a:prstGeom prst="rect">
            <a:avLst/>
          </a:prstGeom>
        </p:spPr>
      </p:pic>
      <p:pic>
        <p:nvPicPr>
          <p:cNvPr id="9" name="Picture 2" descr="Resultado de imagen para CRUCE SEGURO EPMM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24" y="2965315"/>
            <a:ext cx="4795325" cy="35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972049" y="4404582"/>
            <a:ext cx="48250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>
                <a:solidFill>
                  <a:srgbClr val="000000"/>
                </a:solidFill>
              </a:rPr>
              <a:t>Construcción de cruces peatonales y ciclistas en intersecciones para accesibilidad universal.</a:t>
            </a:r>
            <a:br>
              <a:rPr lang="es-ES_tradnl" sz="2400" dirty="0">
                <a:solidFill>
                  <a:srgbClr val="000000"/>
                </a:solidFill>
              </a:rPr>
            </a:br>
            <a:endParaRPr lang="es-ES_tradnl" sz="2400" dirty="0">
              <a:solidFill>
                <a:srgbClr val="000000"/>
              </a:solidFill>
            </a:endParaRPr>
          </a:p>
          <a:p>
            <a:pPr algn="just"/>
            <a:br>
              <a:rPr lang="es-ES_tradnl" sz="2400" dirty="0"/>
            </a:br>
            <a:endParaRPr lang="es-ES_tradnl" sz="24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691033"/>
            <a:ext cx="8269677" cy="5838251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6602579" y="5164571"/>
            <a:ext cx="2440897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19 INTERVENCIONES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602580" y="5564681"/>
            <a:ext cx="2440897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 fontAlgn="b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</a:t>
            </a:r>
            <a:r>
              <a:rPr lang="es-EC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847,560.46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602580" y="5964791"/>
            <a:ext cx="2440897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2015-2017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591586" y="654919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chemeClr val="bg1">
                    <a:lumMod val="50000"/>
                  </a:schemeClr>
                </a:solidFill>
              </a:rPr>
              <a:t>Anexo No. 7 : Detalle de Obras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75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82" y="1231863"/>
            <a:ext cx="9278471" cy="5311442"/>
          </a:xfrm>
          <a:prstGeom prst="rect">
            <a:avLst/>
          </a:prstGeom>
        </p:spPr>
      </p:pic>
      <p:sp>
        <p:nvSpPr>
          <p:cNvPr id="4" name="CuadroTexto 4"/>
          <p:cNvSpPr txBox="1"/>
          <p:nvPr/>
        </p:nvSpPr>
        <p:spPr>
          <a:xfrm>
            <a:off x="932952" y="643790"/>
            <a:ext cx="76877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500" b="1" dirty="0">
                <a:solidFill>
                  <a:schemeClr val="accent2"/>
                </a:solidFill>
                <a:ea typeface="Roboto" charset="0"/>
                <a:cs typeface="Roboto" charset="0"/>
              </a:rPr>
              <a:t>INVERSIÓN 2015-2017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47767"/>
              </p:ext>
            </p:extLst>
          </p:nvPr>
        </p:nvGraphicFramePr>
        <p:xfrm>
          <a:off x="802017" y="1860588"/>
          <a:ext cx="8547101" cy="2905125"/>
        </p:xfrm>
        <a:graphic>
          <a:graphicData uri="http://schemas.openxmlformats.org/drawingml/2006/table">
            <a:tbl>
              <a:tblPr/>
              <a:tblGrid>
                <a:gridCol w="3188506">
                  <a:extLst>
                    <a:ext uri="{9D8B030D-6E8A-4147-A177-3AD203B41FA5}">
                      <a16:colId xmlns:a16="http://schemas.microsoft.com/office/drawing/2014/main" val="2544534584"/>
                    </a:ext>
                  </a:extLst>
                </a:gridCol>
                <a:gridCol w="901031">
                  <a:extLst>
                    <a:ext uri="{9D8B030D-6E8A-4147-A177-3AD203B41FA5}">
                      <a16:colId xmlns:a16="http://schemas.microsoft.com/office/drawing/2014/main" val="1970351017"/>
                    </a:ext>
                  </a:extLst>
                </a:gridCol>
                <a:gridCol w="2246231">
                  <a:extLst>
                    <a:ext uri="{9D8B030D-6E8A-4147-A177-3AD203B41FA5}">
                      <a16:colId xmlns:a16="http://schemas.microsoft.com/office/drawing/2014/main" val="3613397531"/>
                    </a:ext>
                  </a:extLst>
                </a:gridCol>
                <a:gridCol w="1399136">
                  <a:extLst>
                    <a:ext uri="{9D8B030D-6E8A-4147-A177-3AD203B41FA5}">
                      <a16:colId xmlns:a16="http://schemas.microsoft.com/office/drawing/2014/main" val="3723735202"/>
                    </a:ext>
                  </a:extLst>
                </a:gridCol>
                <a:gridCol w="812197">
                  <a:extLst>
                    <a:ext uri="{9D8B030D-6E8A-4147-A177-3AD203B41FA5}">
                      <a16:colId xmlns:a16="http://schemas.microsoft.com/office/drawing/2014/main" val="915856452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COMPONENTE INVERSIÓN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INVERSIÓN, USD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9964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INFRAESTRUCTURA VIAL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 (ADOQUIN/ASFALTO)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8,782,687.79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56588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OBRA COMPLEMENTARIA I.V.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INTERVENCIONES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374,497.52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29073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REHABILITACION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16,783,270.57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42772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EMERGENCIAS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ATENCIONES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2,236,095.12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62231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VIAL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INTERVENCIONES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8,208,845.64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4095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OBRAS COMPLEMENTARIAS M.V.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INTERVENCIONES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791,980.56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4839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MEJORAMIENTO VIAL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4,794,061.41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1439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MEJORAMIENTO MOVILIDAD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INTERVENCIONES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150,665,357.18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77.90%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07683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CRUCE SEGURO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INTERVENCIONES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847,560.46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04241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193,484,356.25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203250"/>
                  </a:ext>
                </a:extLst>
              </a:tr>
            </a:tbl>
          </a:graphicData>
        </a:graphic>
      </p:graphicFrame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3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17"/>
          <a:stretch/>
        </p:blipFill>
        <p:spPr>
          <a:xfrm>
            <a:off x="451262" y="666554"/>
            <a:ext cx="9100952" cy="5784799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5671405" y="1001261"/>
            <a:ext cx="3928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Narrow" panose="020B0606020202030204" pitchFamily="34" charset="0"/>
                <a:ea typeface="Roboto" charset="0"/>
                <a:cs typeface="Roboto" charset="0"/>
              </a:rPr>
              <a:t>PLANIFICACIÓN DE INTERVENCIÓN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5276770" y="939706"/>
            <a:ext cx="394635" cy="584775"/>
          </a:xfrm>
          <a:prstGeom prst="rect">
            <a:avLst/>
          </a:prstGeom>
          <a:solidFill>
            <a:srgbClr val="E78202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3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76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130628" y="886207"/>
            <a:ext cx="994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LÍNEAS DE ACCIÓN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0" y="1689253"/>
            <a:ext cx="9944100" cy="1077218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1) IMPLEMENTACIÓN DE </a:t>
            </a:r>
          </a:p>
          <a:p>
            <a:pPr algn="ctr"/>
            <a:r>
              <a:rPr lang="es-MX" sz="3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SISTEMA GESTIÓN DE PAVIMENTOS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0" y="2766471"/>
            <a:ext cx="99441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INVENTARIO NORMALIZADO DE CONDICIÓN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3752769"/>
            <a:ext cx="9944100" cy="584775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2) MANTENIMIENTO DE CIRCULACIÓN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0" y="4337544"/>
            <a:ext cx="99441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pPr algn="l"/>
            <a:r>
              <a:rPr lang="es-MX" dirty="0"/>
              <a:t>2.1)MANTENIMIENTO: CORRECTIVO Y PREVENTIVO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0" y="5394192"/>
            <a:ext cx="99441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pPr algn="l"/>
            <a:r>
              <a:rPr lang="es-MX" dirty="0"/>
              <a:t>2.3) EMERGENTE (REHABILITACIÓN): FASE I y II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0" y="4859834"/>
            <a:ext cx="99441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pPr algn="l"/>
            <a:r>
              <a:rPr lang="es-MX" dirty="0"/>
              <a:t>2.2) ACCESO A BARRIOS: PRIORIDAD 1 SGCTPC/ZONALES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4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378469" y="834030"/>
            <a:ext cx="9431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ea typeface="Arial Rounded MT Bold" charset="0"/>
                <a:cs typeface="Arial Rounded MT Bold" charset="0"/>
              </a:rPr>
              <a:t>LONGITUD DE EJES VIALES</a:t>
            </a:r>
          </a:p>
        </p:txBody>
      </p:sp>
      <p:pic>
        <p:nvPicPr>
          <p:cNvPr id="3" name="Imagen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468" y="2058271"/>
            <a:ext cx="6756793" cy="42299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Imagen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1" t="5178" b="7215"/>
          <a:stretch/>
        </p:blipFill>
        <p:spPr>
          <a:xfrm>
            <a:off x="7281459" y="2260162"/>
            <a:ext cx="2504737" cy="11910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Rectángulo 15"/>
          <p:cNvSpPr/>
          <p:nvPr/>
        </p:nvSpPr>
        <p:spPr>
          <a:xfrm>
            <a:off x="413317" y="1541916"/>
            <a:ext cx="6721944" cy="393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957" b="1" dirty="0">
                <a:solidFill>
                  <a:schemeClr val="accent2"/>
                </a:solidFill>
              </a:rPr>
              <a:t>Elementos para calcular la longitud de las vías: </a:t>
            </a:r>
            <a:r>
              <a:rPr lang="es-EC" sz="1957" b="1" dirty="0"/>
              <a:t>Av. América</a:t>
            </a:r>
            <a:endParaRPr lang="es-ES" sz="1957" b="1" dirty="0"/>
          </a:p>
        </p:txBody>
      </p:sp>
      <p:sp>
        <p:nvSpPr>
          <p:cNvPr id="6" name="Rectángulo 16"/>
          <p:cNvSpPr/>
          <p:nvPr/>
        </p:nvSpPr>
        <p:spPr>
          <a:xfrm>
            <a:off x="7305209" y="3851176"/>
            <a:ext cx="2504737" cy="2891817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EC" sz="1631" dirty="0">
                <a:latin typeface="Arial Narrow" panose="020B0606020202030204" pitchFamily="34" charset="0"/>
              </a:rPr>
              <a:t>La Av. América cuenta con </a:t>
            </a:r>
            <a:r>
              <a:rPr lang="es-EC" sz="1957" b="1" dirty="0">
                <a:latin typeface="Arial Narrow" panose="020B0606020202030204" pitchFamily="34" charset="0"/>
              </a:rPr>
              <a:t>6 carriles</a:t>
            </a:r>
            <a:r>
              <a:rPr lang="es-EC" sz="1631" dirty="0">
                <a:latin typeface="Arial Narrow" panose="020B0606020202030204" pitchFamily="34" charset="0"/>
              </a:rPr>
              <a:t>: </a:t>
            </a:r>
          </a:p>
          <a:p>
            <a:pPr marL="279669" indent="-279669">
              <a:buFont typeface="Arial" panose="020B0604020202020204" pitchFamily="34" charset="0"/>
              <a:buChar char="•"/>
            </a:pPr>
            <a:r>
              <a:rPr lang="es-EC" sz="1631" dirty="0">
                <a:latin typeface="Arial Narrow" panose="020B0606020202030204" pitchFamily="34" charset="0"/>
              </a:rPr>
              <a:t>2 en sentido N-S </a:t>
            </a:r>
          </a:p>
          <a:p>
            <a:pPr marL="279669" indent="-279669">
              <a:buFont typeface="Arial" panose="020B0604020202020204" pitchFamily="34" charset="0"/>
              <a:buChar char="•"/>
            </a:pPr>
            <a:r>
              <a:rPr lang="es-EC" sz="1631" dirty="0">
                <a:latin typeface="Arial Narrow" panose="020B0606020202030204" pitchFamily="34" charset="0"/>
              </a:rPr>
              <a:t>2 en sentido S-N</a:t>
            </a:r>
          </a:p>
          <a:p>
            <a:pPr marL="279669" indent="-279669">
              <a:buFont typeface="Arial" panose="020B0604020202020204" pitchFamily="34" charset="0"/>
              <a:buChar char="•"/>
            </a:pPr>
            <a:r>
              <a:rPr lang="es-EC" sz="1631" dirty="0">
                <a:latin typeface="Arial Narrow" panose="020B0606020202030204" pitchFamily="34" charset="0"/>
              </a:rPr>
              <a:t>2 exclusivos de Metro vía</a:t>
            </a:r>
          </a:p>
          <a:p>
            <a:pPr marL="279669" indent="-279669">
              <a:buFont typeface="Arial" panose="020B0604020202020204" pitchFamily="34" charset="0"/>
              <a:buChar char="•"/>
            </a:pPr>
            <a:r>
              <a:rPr lang="es-EC" sz="1564" dirty="0">
                <a:latin typeface="Arial Narrow" panose="020B0606020202030204" pitchFamily="34" charset="0"/>
              </a:rPr>
              <a:t>Los ejes viales se representan un eje vial por cada sentido de circulación en avenidas principales (pueden existir 2 o más carriles por eje).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8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measuring wheel r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19" y="831272"/>
            <a:ext cx="5843053" cy="556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4"/>
          <p:cNvSpPr txBox="1"/>
          <p:nvPr/>
        </p:nvSpPr>
        <p:spPr>
          <a:xfrm>
            <a:off x="6258296" y="1128155"/>
            <a:ext cx="3234547" cy="1292662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1) INVENTARIO NORMALIZADO DE CONDICIÓN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258298" y="3101000"/>
            <a:ext cx="323454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RUGOSIDAD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258294" y="3660737"/>
            <a:ext cx="323454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DEFLEXIONES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6258294" y="2541263"/>
            <a:ext cx="323454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CATÁLOGO FALLAS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258298" y="4220474"/>
            <a:ext cx="323454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MEDICIONES ANTES/DESPUÉS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49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130" y="1397418"/>
            <a:ext cx="5909985" cy="4445242"/>
          </a:xfrm>
          <a:prstGeom prst="rect">
            <a:avLst/>
          </a:prstGeom>
        </p:spPr>
      </p:pic>
      <p:sp>
        <p:nvSpPr>
          <p:cNvPr id="2" name="CuadroTexto 4"/>
          <p:cNvSpPr txBox="1"/>
          <p:nvPr/>
        </p:nvSpPr>
        <p:spPr>
          <a:xfrm>
            <a:off x="6139541" y="828201"/>
            <a:ext cx="3543300" cy="954107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2) MANTENIMIENTO DE CIRCULACIÓN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6135950" y="1912731"/>
            <a:ext cx="3546892" cy="4770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2.1 CORRECTIVO: </a:t>
            </a:r>
            <a:r>
              <a:rPr lang="es-MX" sz="2500" dirty="0"/>
              <a:t>BACHEO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139541" y="2384315"/>
            <a:ext cx="35433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IDENTIFICACIÓN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39541" y="2781361"/>
            <a:ext cx="3543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EPMMOP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6139541" y="3178407"/>
            <a:ext cx="3543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20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dirty="0"/>
              <a:t>CIUDADANÍA</a:t>
            </a:r>
          </a:p>
        </p:txBody>
      </p:sp>
      <p:sp>
        <p:nvSpPr>
          <p:cNvPr id="7" name="CuadroTexto 4"/>
          <p:cNvSpPr txBox="1"/>
          <p:nvPr/>
        </p:nvSpPr>
        <p:spPr>
          <a:xfrm>
            <a:off x="6139541" y="3572389"/>
            <a:ext cx="35433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COORDINACIÓN</a:t>
            </a:r>
          </a:p>
        </p:txBody>
      </p:sp>
      <p:sp>
        <p:nvSpPr>
          <p:cNvPr id="8" name="CuadroTexto 4"/>
          <p:cNvSpPr txBox="1"/>
          <p:nvPr/>
        </p:nvSpPr>
        <p:spPr>
          <a:xfrm>
            <a:off x="6147825" y="3969435"/>
            <a:ext cx="3543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SGCTPC</a:t>
            </a:r>
          </a:p>
        </p:txBody>
      </p:sp>
      <p:sp>
        <p:nvSpPr>
          <p:cNvPr id="9" name="CuadroTexto 4"/>
          <p:cNvSpPr txBox="1"/>
          <p:nvPr/>
        </p:nvSpPr>
        <p:spPr>
          <a:xfrm>
            <a:off x="6147825" y="4354183"/>
            <a:ext cx="3543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ADM. ZONALES</a:t>
            </a:r>
          </a:p>
        </p:txBody>
      </p:sp>
      <p:sp>
        <p:nvSpPr>
          <p:cNvPr id="10" name="CuadroTexto 4"/>
          <p:cNvSpPr txBox="1"/>
          <p:nvPr/>
        </p:nvSpPr>
        <p:spPr>
          <a:xfrm>
            <a:off x="6145760" y="4748091"/>
            <a:ext cx="3543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EPMMOP</a:t>
            </a:r>
          </a:p>
        </p:txBody>
      </p:sp>
      <p:sp>
        <p:nvSpPr>
          <p:cNvPr id="11" name="CuadroTexto 4"/>
          <p:cNvSpPr txBox="1"/>
          <p:nvPr/>
        </p:nvSpPr>
        <p:spPr>
          <a:xfrm>
            <a:off x="6147824" y="5148201"/>
            <a:ext cx="35433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SEGUIMIENTO EN MAPAS</a:t>
            </a:r>
          </a:p>
        </p:txBody>
      </p:sp>
      <p:sp>
        <p:nvSpPr>
          <p:cNvPr id="12" name="CuadroTexto 4"/>
          <p:cNvSpPr txBox="1"/>
          <p:nvPr/>
        </p:nvSpPr>
        <p:spPr>
          <a:xfrm>
            <a:off x="6156109" y="5540810"/>
            <a:ext cx="35433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EVENTOS GEORREFERENCIADOS</a:t>
            </a:r>
          </a:p>
        </p:txBody>
      </p:sp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773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"/>
          <a:stretch/>
        </p:blipFill>
        <p:spPr>
          <a:xfrm>
            <a:off x="0" y="0"/>
            <a:ext cx="9944100" cy="7099299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42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801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307" y="783770"/>
            <a:ext cx="5855490" cy="5682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906995" y="627497"/>
            <a:ext cx="2704595" cy="369332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SIMBOLOGÍA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906995" y="1044115"/>
            <a:ext cx="270459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SUPERFICIE ASFALTO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906995" y="1444225"/>
            <a:ext cx="270459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PRIORIDAD ADM. ZONAL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7526005" y="1918928"/>
            <a:ext cx="1797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pPr algn="l"/>
            <a:r>
              <a:rPr lang="es-MX" sz="1400" dirty="0"/>
              <a:t>POR INTERVENIR</a:t>
            </a:r>
          </a:p>
        </p:txBody>
      </p:sp>
      <p:sp>
        <p:nvSpPr>
          <p:cNvPr id="7" name="CuadroTexto 4"/>
          <p:cNvSpPr txBox="1"/>
          <p:nvPr/>
        </p:nvSpPr>
        <p:spPr>
          <a:xfrm>
            <a:off x="7526005" y="2434581"/>
            <a:ext cx="179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pPr algn="l"/>
            <a:r>
              <a:rPr lang="es-MX" sz="1400" dirty="0"/>
              <a:t>POR INT. – PRIORIDAD MEDIA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4371" y="1864462"/>
            <a:ext cx="329783" cy="4744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0069" y="2405611"/>
            <a:ext cx="304085" cy="4136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459" y="2927140"/>
            <a:ext cx="325099" cy="42022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178" y="4331703"/>
            <a:ext cx="369649" cy="48179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12" name="CuadroTexto 4"/>
          <p:cNvSpPr txBox="1"/>
          <p:nvPr/>
        </p:nvSpPr>
        <p:spPr>
          <a:xfrm>
            <a:off x="7526005" y="2914925"/>
            <a:ext cx="179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pPr algn="l"/>
            <a:r>
              <a:rPr lang="es-MX" sz="1400" dirty="0"/>
              <a:t>POR INT. – PRIORIDAD URGENTE</a:t>
            </a:r>
          </a:p>
        </p:txBody>
      </p:sp>
      <p:sp>
        <p:nvSpPr>
          <p:cNvPr id="13" name="CuadroTexto 4"/>
          <p:cNvSpPr txBox="1"/>
          <p:nvPr/>
        </p:nvSpPr>
        <p:spPr>
          <a:xfrm>
            <a:off x="7478504" y="6570447"/>
            <a:ext cx="17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pPr algn="l"/>
            <a:r>
              <a:rPr lang="es-MX" sz="1800" dirty="0"/>
              <a:t>VALIDADO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459" y="6522806"/>
            <a:ext cx="355067" cy="371975"/>
          </a:xfrm>
          <a:prstGeom prst="rect">
            <a:avLst/>
          </a:prstGeom>
        </p:spPr>
      </p:pic>
      <p:sp>
        <p:nvSpPr>
          <p:cNvPr id="15" name="CuadroTexto 4"/>
          <p:cNvSpPr txBox="1"/>
          <p:nvPr/>
        </p:nvSpPr>
        <p:spPr>
          <a:xfrm>
            <a:off x="6906995" y="5483485"/>
            <a:ext cx="270459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INTERVENCIÓN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2512" y="5908876"/>
            <a:ext cx="514625" cy="559968"/>
          </a:xfrm>
          <a:prstGeom prst="rect">
            <a:avLst/>
          </a:prstGeom>
        </p:spPr>
      </p:pic>
      <p:sp>
        <p:nvSpPr>
          <p:cNvPr id="17" name="CuadroTexto 4"/>
          <p:cNvSpPr txBox="1"/>
          <p:nvPr/>
        </p:nvSpPr>
        <p:spPr>
          <a:xfrm>
            <a:off x="7394837" y="4949686"/>
            <a:ext cx="196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pPr algn="l"/>
            <a:r>
              <a:rPr lang="es-MX" sz="1400" dirty="0"/>
              <a:t>NO IDENTIFICADO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3768" y="4892160"/>
            <a:ext cx="340084" cy="432833"/>
          </a:xfrm>
          <a:prstGeom prst="rect">
            <a:avLst/>
          </a:prstGeom>
        </p:spPr>
      </p:pic>
      <p:sp>
        <p:nvSpPr>
          <p:cNvPr id="19" name="CuadroTexto 4"/>
          <p:cNvSpPr txBox="1"/>
          <p:nvPr/>
        </p:nvSpPr>
        <p:spPr>
          <a:xfrm>
            <a:off x="7360681" y="6066544"/>
            <a:ext cx="17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pPr algn="l"/>
            <a:r>
              <a:rPr lang="es-MX" sz="1800" dirty="0"/>
              <a:t>ATENDIDO</a:t>
            </a:r>
          </a:p>
        </p:txBody>
      </p:sp>
      <p:sp>
        <p:nvSpPr>
          <p:cNvPr id="20" name="CuadroTexto 4"/>
          <p:cNvSpPr txBox="1"/>
          <p:nvPr/>
        </p:nvSpPr>
        <p:spPr>
          <a:xfrm>
            <a:off x="6875178" y="3616503"/>
            <a:ext cx="270459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REPORTA EPMMOP</a:t>
            </a:r>
          </a:p>
        </p:txBody>
      </p:sp>
      <p:sp>
        <p:nvSpPr>
          <p:cNvPr id="21" name="CuadroTexto 4"/>
          <p:cNvSpPr txBox="1"/>
          <p:nvPr/>
        </p:nvSpPr>
        <p:spPr>
          <a:xfrm>
            <a:off x="7526005" y="4316878"/>
            <a:ext cx="1797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pPr algn="l"/>
            <a:r>
              <a:rPr lang="es-MX" sz="1400" dirty="0"/>
              <a:t>POR INTERVENIR</a:t>
            </a:r>
          </a:p>
        </p:txBody>
      </p:sp>
      <p:sp>
        <p:nvSpPr>
          <p:cNvPr id="22" name="Marcador de número de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33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3" y="939585"/>
            <a:ext cx="8804069" cy="5238497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1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748" y="625489"/>
            <a:ext cx="4305788" cy="3176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05288" y="635574"/>
            <a:ext cx="2071171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MARISCAL SUCRE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1871" y="627223"/>
            <a:ext cx="4625177" cy="3134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920280" y="635574"/>
            <a:ext cx="201608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ELOY ALFARO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748" y="3648986"/>
            <a:ext cx="4352615" cy="2766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629394" y="3567218"/>
            <a:ext cx="1718631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LOS CHILLOS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363" y="3679108"/>
            <a:ext cx="4584685" cy="273650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58698" y="3687459"/>
            <a:ext cx="163049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QUITUMBE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5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0" y="563799"/>
            <a:ext cx="9944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CAPACIDAD OPERATIVA EN BRIGADAS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6852"/>
            <a:ext cx="9944100" cy="5404064"/>
          </a:xfrm>
          <a:prstGeom prst="rect">
            <a:avLst/>
          </a:prstGeom>
        </p:spPr>
      </p:pic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563171048"/>
              </p:ext>
            </p:extLst>
          </p:nvPr>
        </p:nvGraphicFramePr>
        <p:xfrm>
          <a:off x="0" y="1055907"/>
          <a:ext cx="9944100" cy="5404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4"/>
          <p:cNvSpPr txBox="1"/>
          <p:nvPr/>
        </p:nvSpPr>
        <p:spPr>
          <a:xfrm>
            <a:off x="7727992" y="4703532"/>
            <a:ext cx="221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>
                <a:latin typeface="Arial Narrow" panose="020B0606020202030204" pitchFamily="34" charset="0"/>
                <a:ea typeface="Roboto" charset="0"/>
                <a:cs typeface="Roboto" charset="0"/>
              </a:rPr>
              <a:t>OBRAS PÚBLICAS</a:t>
            </a:r>
          </a:p>
        </p:txBody>
      </p:sp>
      <p:sp>
        <p:nvSpPr>
          <p:cNvPr id="5" name="Flecha curvada hacia arriba 4"/>
          <p:cNvSpPr/>
          <p:nvPr/>
        </p:nvSpPr>
        <p:spPr>
          <a:xfrm>
            <a:off x="4226943" y="3683479"/>
            <a:ext cx="2061714" cy="48307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62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0" y="534357"/>
            <a:ext cx="9944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CAPACIDAD OPERATIVA MAQUINARIA</a:t>
            </a:r>
          </a:p>
        </p:txBody>
      </p:sp>
      <p:pic>
        <p:nvPicPr>
          <p:cNvPr id="3" name="Picture 2" descr="Resultado de imagen para maquinaria epmmo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148" y="1040854"/>
            <a:ext cx="9343112" cy="538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406802"/>
              </p:ext>
            </p:extLst>
          </p:nvPr>
        </p:nvGraphicFramePr>
        <p:xfrm>
          <a:off x="157148" y="1212422"/>
          <a:ext cx="5869079" cy="504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5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66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EQUIPO</a:t>
                      </a:r>
                      <a:endParaRPr lang="es-E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CANTIDAD</a:t>
                      </a:r>
                      <a:endParaRPr lang="es-E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OPERATIVO</a:t>
                      </a:r>
                      <a:endParaRPr lang="es-E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 OPERATIVO</a:t>
                      </a:r>
                      <a:endParaRPr lang="es-E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OPERATIVO</a:t>
                      </a:r>
                      <a:endParaRPr lang="es-E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DISTRIBUIDOR ASFALTO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3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33,33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ESCOBA PARA VÍAS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100,00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FRESADORA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100,00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MAQUINA SLURRY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50,00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MOTONIVELADORAS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14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13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92,86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RECICLADORAS DE PAVIMENTOS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50,00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RODILLO DOBLE TAMBOR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100,00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RODILLO MANUAL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0,00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RODILLO NEUMÁTICO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4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3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75,00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RODILLO PEQUEÑO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11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8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72,73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RODILLO VIBRATORIO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100,00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SELLADORA DE GRIETAS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33,33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TERMINADORAS DE ASFALTO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320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0" y="534357"/>
            <a:ext cx="9944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CAPACIDAD OPERATIVA MAQUINARIA</a:t>
            </a:r>
          </a:p>
        </p:txBody>
      </p:sp>
      <p:pic>
        <p:nvPicPr>
          <p:cNvPr id="3" name="Picture 2" descr="Resultado de imagen para maquinaria epmmo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148" y="1040854"/>
            <a:ext cx="9343112" cy="538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567646"/>
              </p:ext>
            </p:extLst>
          </p:nvPr>
        </p:nvGraphicFramePr>
        <p:xfrm>
          <a:off x="281465" y="1239229"/>
          <a:ext cx="9082872" cy="498694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539695">
                  <a:extLst>
                    <a:ext uri="{9D8B030D-6E8A-4147-A177-3AD203B41FA5}">
                      <a16:colId xmlns:a16="http://schemas.microsoft.com/office/drawing/2014/main" val="591680930"/>
                    </a:ext>
                  </a:extLst>
                </a:gridCol>
                <a:gridCol w="4543177">
                  <a:extLst>
                    <a:ext uri="{9D8B030D-6E8A-4147-A177-3AD203B41FA5}">
                      <a16:colId xmlns:a16="http://schemas.microsoft.com/office/drawing/2014/main" val="483159965"/>
                    </a:ext>
                  </a:extLst>
                </a:gridCol>
              </a:tblGrid>
              <a:tr h="250299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DESCRIPCION EQUIPO CAMINERO ALQUILADO AÑO 2017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9428439"/>
                  </a:ext>
                </a:extLst>
              </a:tr>
              <a:tr h="9416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ALQUILER DE EQUIPO CAMINERO PARA TRANSPORTE DE MATERIAL PÉTREO, MEZCLA ASFÁLTICA Y ESCOMBROS PARA TRABAJOS EN EL DISTRITO METROPOLITANO DE QUITO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10 VOLQUETAS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6982674"/>
                  </a:ext>
                </a:extLst>
              </a:tr>
              <a:tr h="45292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ALQUILER DE EQUIPO CAMINERO PARA LA REHABILITACIÓN DE LA INFRAESTRUCTURA VIAL DEL DISTRITO METROPOLITANO DE QUITO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10 VOLQUETAS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9004395"/>
                  </a:ext>
                </a:extLst>
              </a:tr>
              <a:tr h="33373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10 RODILLOS AUTO PROPULSADOS incluido 10 camas bajas para su transporte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5938354"/>
                  </a:ext>
                </a:extLst>
              </a:tr>
              <a:tr h="33373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10 CAMIONES MULTIPROPÓSITO 150 HP 5 TON CON CAJÓN con barra de tiro para traslado de equipo caminero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343850"/>
                  </a:ext>
                </a:extLst>
              </a:tr>
              <a:tr h="2383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4 MINICARGADORAS, dos de ellas con cama baja para su transporte.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5260198"/>
                  </a:ext>
                </a:extLst>
              </a:tr>
              <a:tr h="2383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 ACCESORIOS FRESADORA PARA MINICARGADORA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4020349"/>
                  </a:ext>
                </a:extLst>
              </a:tr>
              <a:tr h="25029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 RETROEXCAVADORA 90 HP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9281919"/>
                  </a:ext>
                </a:extLst>
              </a:tr>
              <a:tr h="38140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PROYECTO PARA LA INTERVENCION EMERGENTE PARA LA REPOSICION DE CARPETA ASFALTICA EN LAS VISA PRINCIPALES DEL DMQ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Maquinaria para fresado de material en horario nocturno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3805261"/>
                  </a:ext>
                </a:extLst>
              </a:tr>
              <a:tr h="2383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Maquinaria para transporte de material de fresado y/o mezcla asfaltica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8141424"/>
                  </a:ext>
                </a:extLst>
              </a:tr>
              <a:tr h="2383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Equipo Caminero para tendido de mezcla asfaltica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6347749"/>
                  </a:ext>
                </a:extLst>
              </a:tr>
              <a:tr h="2383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Adquisición de emulsión asfaltica para riego de adherencia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7401245"/>
                  </a:ext>
                </a:extLst>
              </a:tr>
              <a:tr h="25029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err="1">
                          <a:effectLst/>
                        </a:rPr>
                        <a:t>Adquisicion</a:t>
                      </a:r>
                      <a:r>
                        <a:rPr lang="es-MX" sz="1400" u="none" strike="noStrike" dirty="0">
                          <a:effectLst/>
                        </a:rPr>
                        <a:t> de mezcla </a:t>
                      </a:r>
                      <a:r>
                        <a:rPr lang="es-MX" sz="1400" u="none" strike="noStrike" dirty="0" err="1">
                          <a:effectLst/>
                        </a:rPr>
                        <a:t>asfaltica</a:t>
                      </a:r>
                      <a:r>
                        <a:rPr lang="es-MX" sz="1400" u="none" strike="noStrike" dirty="0">
                          <a:effectLst/>
                        </a:rPr>
                        <a:t> en cal8iente.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3869454"/>
                  </a:ext>
                </a:extLst>
              </a:tr>
            </a:tbl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96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6074176" y="1473305"/>
            <a:ext cx="2883992" cy="52322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MEJORAMIENTO DE CIRCULACIÓN Y PAVIMENTACIÓN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6070095" y="2119636"/>
            <a:ext cx="288807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ACCESO BARRIOS PRIORIDAD 1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074176" y="2793674"/>
            <a:ext cx="288399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IDENTIFICACIÓN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074176" y="3190720"/>
            <a:ext cx="288399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SGCTPC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6074176" y="3590830"/>
            <a:ext cx="288399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20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ADM.  ZONALES</a:t>
            </a:r>
          </a:p>
        </p:txBody>
      </p:sp>
      <p:sp>
        <p:nvSpPr>
          <p:cNvPr id="13" name="CuadroTexto 4"/>
          <p:cNvSpPr txBox="1"/>
          <p:nvPr/>
        </p:nvSpPr>
        <p:spPr>
          <a:xfrm>
            <a:off x="5891131" y="950084"/>
            <a:ext cx="3245999" cy="461665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2.2 ACCESO A BARRIOS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12" y="988313"/>
            <a:ext cx="3428985" cy="2571739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503" y="3779381"/>
            <a:ext cx="3804115" cy="2724657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7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78" y="859735"/>
            <a:ext cx="9402792" cy="5670461"/>
          </a:xfrm>
          <a:prstGeom prst="rect">
            <a:avLst/>
          </a:prstGeom>
        </p:spPr>
      </p:pic>
      <p:sp>
        <p:nvSpPr>
          <p:cNvPr id="3" name="Rectángulo 16"/>
          <p:cNvSpPr/>
          <p:nvPr/>
        </p:nvSpPr>
        <p:spPr>
          <a:xfrm>
            <a:off x="3362937" y="4317002"/>
            <a:ext cx="2873960" cy="1868525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EC" sz="163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La Av. Mariana de Jesús cuenta con </a:t>
            </a:r>
            <a:r>
              <a:rPr lang="es-EC" sz="1957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4 carriles</a:t>
            </a:r>
            <a:r>
              <a:rPr lang="es-EC" sz="163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: </a:t>
            </a:r>
          </a:p>
          <a:p>
            <a:pPr marL="279669" indent="-279669">
              <a:buFont typeface="Arial" panose="020B0604020202020204" pitchFamily="34" charset="0"/>
              <a:buChar char="•"/>
            </a:pPr>
            <a:r>
              <a:rPr lang="es-EC" sz="163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2 en sentido E-Oe</a:t>
            </a:r>
          </a:p>
          <a:p>
            <a:pPr marL="279669" indent="-279669">
              <a:buFont typeface="Arial" panose="020B0604020202020204" pitchFamily="34" charset="0"/>
              <a:buChar char="•"/>
            </a:pPr>
            <a:r>
              <a:rPr lang="es-EC" sz="163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2 en sentido Oe- E</a:t>
            </a:r>
          </a:p>
          <a:p>
            <a:pPr marL="279669" indent="-279669">
              <a:buFont typeface="Arial" panose="020B0604020202020204" pitchFamily="34" charset="0"/>
              <a:buChar char="•"/>
            </a:pPr>
            <a:r>
              <a:rPr lang="es-EC" sz="1564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El km calzada se representa un eje vial por cada sentido de circulación.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90" y="618032"/>
            <a:ext cx="9184080" cy="5746278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6929185" y="5061632"/>
            <a:ext cx="2724140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INVERSIÓN APROX.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929185" y="5461742"/>
            <a:ext cx="2724140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$ 24,302,243.31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929185" y="5861852"/>
            <a:ext cx="272414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2017-2018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5863862" y="191720"/>
            <a:ext cx="3245999" cy="52322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ACCESO A BARRIOS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572000" y="6549194"/>
            <a:ext cx="467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chemeClr val="bg1">
                    <a:lumMod val="50000"/>
                  </a:schemeClr>
                </a:solidFill>
              </a:rPr>
              <a:t>Anexo No. 8 : Detalle de Vías Programadas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156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711354525"/>
              </p:ext>
            </p:extLst>
          </p:nvPr>
        </p:nvGraphicFramePr>
        <p:xfrm>
          <a:off x="88136" y="1754367"/>
          <a:ext cx="9855964" cy="4619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4"/>
          <p:cNvSpPr txBox="1"/>
          <p:nvPr/>
        </p:nvSpPr>
        <p:spPr>
          <a:xfrm>
            <a:off x="1188637" y="2249081"/>
            <a:ext cx="2949574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INVERSIÓN APROX.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1188637" y="2649191"/>
            <a:ext cx="2949574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$ 19,866,161.09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88637" y="3049301"/>
            <a:ext cx="2949574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2017-2018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213756" y="846426"/>
            <a:ext cx="994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ACCESO A BARRIOS PRIORIDAD 1</a:t>
            </a:r>
          </a:p>
        </p:txBody>
      </p:sp>
      <p:sp>
        <p:nvSpPr>
          <p:cNvPr id="7" name="Cubo 6"/>
          <p:cNvSpPr/>
          <p:nvPr/>
        </p:nvSpPr>
        <p:spPr>
          <a:xfrm>
            <a:off x="6553851" y="2572073"/>
            <a:ext cx="518978" cy="245738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4"/>
          <p:cNvSpPr txBox="1"/>
          <p:nvPr/>
        </p:nvSpPr>
        <p:spPr>
          <a:xfrm>
            <a:off x="7381301" y="2649191"/>
            <a:ext cx="1888934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MEJORAMIENTO</a:t>
            </a:r>
          </a:p>
        </p:txBody>
      </p:sp>
      <p:sp>
        <p:nvSpPr>
          <p:cNvPr id="9" name="CuadroTexto 4"/>
          <p:cNvSpPr txBox="1"/>
          <p:nvPr/>
        </p:nvSpPr>
        <p:spPr>
          <a:xfrm>
            <a:off x="7381301" y="3049301"/>
            <a:ext cx="1888934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CONDADO Y PISULÍ</a:t>
            </a:r>
          </a:p>
        </p:txBody>
      </p:sp>
      <p:sp>
        <p:nvSpPr>
          <p:cNvPr id="10" name="CuadroTexto 4"/>
          <p:cNvSpPr txBox="1"/>
          <p:nvPr/>
        </p:nvSpPr>
        <p:spPr>
          <a:xfrm>
            <a:off x="7381301" y="3326300"/>
            <a:ext cx="1888934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$ 4,436,982.22</a:t>
            </a:r>
          </a:p>
        </p:txBody>
      </p:sp>
      <p:sp>
        <p:nvSpPr>
          <p:cNvPr id="11" name="CuadroTexto 4"/>
          <p:cNvSpPr txBox="1"/>
          <p:nvPr/>
        </p:nvSpPr>
        <p:spPr>
          <a:xfrm>
            <a:off x="6553851" y="2772302"/>
            <a:ext cx="39545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4.4</a:t>
            </a:r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76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29749" y="679813"/>
            <a:ext cx="6940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solidFill>
                  <a:srgbClr val="E78202"/>
                </a:solidFill>
                <a:latin typeface="Arial Narrow" panose="020B0606020202030204" pitchFamily="34" charset="0"/>
              </a:rPr>
              <a:t>CUADRO RESUMEN INTERVENCIONES PRIORIZADAS VALORADO POR CUATRIMESTRE</a:t>
            </a:r>
            <a:endParaRPr lang="es-EC" sz="2000" dirty="0">
              <a:solidFill>
                <a:srgbClr val="E78202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379497"/>
              </p:ext>
            </p:extLst>
          </p:nvPr>
        </p:nvGraphicFramePr>
        <p:xfrm>
          <a:off x="176981" y="1484017"/>
          <a:ext cx="9601199" cy="3018832"/>
        </p:xfrm>
        <a:graphic>
          <a:graphicData uri="http://schemas.openxmlformats.org/drawingml/2006/table">
            <a:tbl>
              <a:tblPr/>
              <a:tblGrid>
                <a:gridCol w="535814">
                  <a:extLst>
                    <a:ext uri="{9D8B030D-6E8A-4147-A177-3AD203B41FA5}">
                      <a16:colId xmlns:a16="http://schemas.microsoft.com/office/drawing/2014/main" val="1068928741"/>
                    </a:ext>
                  </a:extLst>
                </a:gridCol>
                <a:gridCol w="1506071">
                  <a:extLst>
                    <a:ext uri="{9D8B030D-6E8A-4147-A177-3AD203B41FA5}">
                      <a16:colId xmlns:a16="http://schemas.microsoft.com/office/drawing/2014/main" val="3565721408"/>
                    </a:ext>
                  </a:extLst>
                </a:gridCol>
                <a:gridCol w="1335495">
                  <a:extLst>
                    <a:ext uri="{9D8B030D-6E8A-4147-A177-3AD203B41FA5}">
                      <a16:colId xmlns:a16="http://schemas.microsoft.com/office/drawing/2014/main" val="364738216"/>
                    </a:ext>
                  </a:extLst>
                </a:gridCol>
                <a:gridCol w="1209368">
                  <a:extLst>
                    <a:ext uri="{9D8B030D-6E8A-4147-A177-3AD203B41FA5}">
                      <a16:colId xmlns:a16="http://schemas.microsoft.com/office/drawing/2014/main" val="99316091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430059854"/>
                    </a:ext>
                  </a:extLst>
                </a:gridCol>
                <a:gridCol w="1179871">
                  <a:extLst>
                    <a:ext uri="{9D8B030D-6E8A-4147-A177-3AD203B41FA5}">
                      <a16:colId xmlns:a16="http://schemas.microsoft.com/office/drawing/2014/main" val="3909915922"/>
                    </a:ext>
                  </a:extLst>
                </a:gridCol>
                <a:gridCol w="1194619">
                  <a:extLst>
                    <a:ext uri="{9D8B030D-6E8A-4147-A177-3AD203B41FA5}">
                      <a16:colId xmlns:a16="http://schemas.microsoft.com/office/drawing/2014/main" val="1105774002"/>
                    </a:ext>
                  </a:extLst>
                </a:gridCol>
                <a:gridCol w="1504335">
                  <a:extLst>
                    <a:ext uri="{9D8B030D-6E8A-4147-A177-3AD203B41FA5}">
                      <a16:colId xmlns:a16="http://schemas.microsoft.com/office/drawing/2014/main" val="577088974"/>
                    </a:ext>
                  </a:extLst>
                </a:gridCol>
              </a:tblGrid>
              <a:tr h="4178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</a:t>
                      </a:r>
                    </a:p>
                  </a:txBody>
                  <a:tcPr marL="6935" marR="6935" marT="69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ADMINISTRACIÓN ZONAL</a:t>
                      </a:r>
                    </a:p>
                  </a:txBody>
                  <a:tcPr marL="6935" marR="6935" marT="69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LONG. APROX (Km)</a:t>
                      </a:r>
                    </a:p>
                  </a:txBody>
                  <a:tcPr marL="6935" marR="6935" marT="69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 2017</a:t>
                      </a:r>
                    </a:p>
                  </a:txBody>
                  <a:tcPr marL="6935" marR="6935" marT="69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 2018</a:t>
                      </a:r>
                    </a:p>
                  </a:txBody>
                  <a:tcPr marL="6935" marR="6935" marT="69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INVERSION ($)</a:t>
                      </a:r>
                    </a:p>
                  </a:txBody>
                  <a:tcPr marL="6935" marR="6935" marT="69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290687"/>
                  </a:ext>
                </a:extLst>
              </a:tr>
              <a:tr h="51148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2do Cuatrimestre</a:t>
                      </a:r>
                    </a:p>
                  </a:txBody>
                  <a:tcPr marL="6935" marR="6935" marT="69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3er Cuatrimestre</a:t>
                      </a:r>
                    </a:p>
                  </a:txBody>
                  <a:tcPr marL="6935" marR="6935" marT="69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1er Cuatrimestre</a:t>
                      </a:r>
                    </a:p>
                  </a:txBody>
                  <a:tcPr marL="6935" marR="6935" marT="69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2do Cuatrimestre</a:t>
                      </a:r>
                    </a:p>
                  </a:txBody>
                  <a:tcPr marL="6935" marR="6935" marT="69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599798"/>
                  </a:ext>
                </a:extLst>
              </a:tr>
              <a:tr h="2089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Quitumbe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8.927,93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$ 262.954,05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$ 442.323,33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$ 465.787,34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$ 822.413,89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$ 1.993.478,61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465060"/>
                  </a:ext>
                </a:extLst>
              </a:tr>
              <a:tr h="2089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Eloy Alfaro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5.718,00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$ 468.918,67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$ 191.890,66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$ 782.996,00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$ 1.443.805,33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082657"/>
                  </a:ext>
                </a:extLst>
              </a:tr>
              <a:tr h="2089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Manuela Saenz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10.339,00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$ 741.500,58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$ 1.062.419,25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$ 1.803.919,83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443267"/>
                  </a:ext>
                </a:extLst>
              </a:tr>
              <a:tr h="2089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Calderon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16.038,00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$ 1.350.773,92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$ 188.640,00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$ 5.434.856,00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$ 6.974.269,92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942692"/>
                  </a:ext>
                </a:extLst>
              </a:tr>
              <a:tr h="2089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Eugenio Espejo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7.937,00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$ 218.494,85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$ 1.083.843,62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$ 1.218.009,74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$ 2.520.348,21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800751"/>
                  </a:ext>
                </a:extLst>
              </a:tr>
              <a:tr h="2089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Delicia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25.385,11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$ 4.436.982,22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$ 302.052,61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$ 978.877,83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$ 5.717.912,66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809145"/>
                  </a:ext>
                </a:extLst>
              </a:tr>
              <a:tr h="2089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Los Chillos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8.779,00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$ 229.152,00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$ 96.960,00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$ 1.504.097,33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$ 1.830.209,33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764947"/>
                  </a:ext>
                </a:extLst>
              </a:tr>
              <a:tr h="2089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Tumbaco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9.479,32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$ 1.024.540,65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$ 994.658,77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$ 2.019.199,42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116839"/>
                  </a:ext>
                </a:extLst>
              </a:tr>
              <a:tr h="20894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TOTALES CUATRIMESTRE =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$ 5.168.854,94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$ 4.500.728,61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$ 5.654.182,80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$ 8.979.376,96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$ 24.303.143,31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035461"/>
                  </a:ext>
                </a:extLst>
              </a:tr>
              <a:tr h="20894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  =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92.603,36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$ 9.669.583,55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$ 14.633.559,76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113804"/>
                  </a:ext>
                </a:extLst>
              </a:tr>
            </a:tbl>
          </a:graphicData>
        </a:graphic>
      </p:graphicFrame>
      <p:graphicFrame>
        <p:nvGraphicFramePr>
          <p:cNvPr id="9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7629660"/>
              </p:ext>
            </p:extLst>
          </p:nvPr>
        </p:nvGraphicFramePr>
        <p:xfrm>
          <a:off x="1221855" y="4599167"/>
          <a:ext cx="7125731" cy="2288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899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5973289" y="1223161"/>
            <a:ext cx="3543300" cy="830997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MANTENIMIENTO DE CIRCULACIÓN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5959474" y="2295816"/>
            <a:ext cx="3573683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dirty="0"/>
              <a:t>2.3) EMERGENTE</a:t>
            </a:r>
          </a:p>
          <a:p>
            <a:r>
              <a:rPr lang="es-MX" dirty="0"/>
              <a:t>FASE I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5973289" y="3373034"/>
            <a:ext cx="35433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REHABILITACIÓN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973289" y="3770080"/>
            <a:ext cx="3543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REMOCIÓN CAPA SUPERFICIE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5989858" y="4172646"/>
            <a:ext cx="3543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20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dirty="0"/>
              <a:t>COLOCACIÓN CAPA NUEVA</a:t>
            </a:r>
          </a:p>
        </p:txBody>
      </p:sp>
      <p:sp>
        <p:nvSpPr>
          <p:cNvPr id="8" name="CuadroTexto 4"/>
          <p:cNvSpPr txBox="1"/>
          <p:nvPr/>
        </p:nvSpPr>
        <p:spPr>
          <a:xfrm>
            <a:off x="5969158" y="4572756"/>
            <a:ext cx="3543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ASFALTO EN CALIENTE</a:t>
            </a:r>
          </a:p>
        </p:txBody>
      </p:sp>
      <p:sp>
        <p:nvSpPr>
          <p:cNvPr id="9" name="CuadroTexto 4"/>
          <p:cNvSpPr txBox="1"/>
          <p:nvPr/>
        </p:nvSpPr>
        <p:spPr>
          <a:xfrm>
            <a:off x="5959474" y="4969802"/>
            <a:ext cx="35433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2000" dirty="0"/>
              <a:t>DETERIORO ALTO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45" y="831273"/>
            <a:ext cx="4894952" cy="5421793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2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666649"/>
            <a:ext cx="8673440" cy="5916275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6495405" y="4563239"/>
            <a:ext cx="2572677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INVERSIÓN APROX.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495405" y="4963349"/>
            <a:ext cx="2572677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$ 3,000,000.00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495405" y="5363459"/>
            <a:ext cx="2572677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2017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6495405" y="4163129"/>
            <a:ext cx="2572677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136,800 m2</a:t>
            </a:r>
          </a:p>
        </p:txBody>
      </p:sp>
      <p:sp>
        <p:nvSpPr>
          <p:cNvPr id="7" name="CuadroTexto 4"/>
          <p:cNvSpPr txBox="1"/>
          <p:nvPr/>
        </p:nvSpPr>
        <p:spPr>
          <a:xfrm>
            <a:off x="6495405" y="3763019"/>
            <a:ext cx="2572677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7 AVENIDAS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139240" y="2319797"/>
            <a:ext cx="874161" cy="2308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900" b="1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dirty="0"/>
              <a:t>MICHELENA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635431" y="2435213"/>
            <a:ext cx="1235678" cy="2308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JAIME DEL CASTILLO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959859" y="2856543"/>
            <a:ext cx="1217282" cy="2308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CARLOS CHIRIBOGA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056115" y="3172156"/>
            <a:ext cx="1049534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“EL SENA”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676521" y="3087375"/>
            <a:ext cx="725396" cy="2308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PICHINCHA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203713" y="2226797"/>
            <a:ext cx="95844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MARISCAL SUCRE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540402" y="2833459"/>
            <a:ext cx="70790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GALO PLAZA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871109" y="3440121"/>
            <a:ext cx="781611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9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ELOY ALFARO</a:t>
            </a:r>
          </a:p>
        </p:txBody>
      </p:sp>
      <p:sp>
        <p:nvSpPr>
          <p:cNvPr id="16" name="Marcador de número de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052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858479"/>
              </p:ext>
            </p:extLst>
          </p:nvPr>
        </p:nvGraphicFramePr>
        <p:xfrm>
          <a:off x="228600" y="1523684"/>
          <a:ext cx="9566909" cy="558970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449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7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200" dirty="0">
                          <a:effectLst/>
                          <a:latin typeface="Arial Narrow" panose="020B0606020202030204" pitchFamily="34" charset="0"/>
                          <a:ea typeface="Calibri" charset="0"/>
                          <a:cs typeface="Times New Roman" charset="0"/>
                        </a:rPr>
                        <a:t>Objeto: </a:t>
                      </a: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200" dirty="0">
                          <a:effectLst/>
                          <a:latin typeface="Arial Narrow" panose="020B0606020202030204" pitchFamily="34" charset="0"/>
                          <a:ea typeface="Calibri" charset="0"/>
                          <a:cs typeface="Times New Roman" charset="0"/>
                        </a:rPr>
                        <a:t>Reposición de la capa de rodadura</a:t>
                      </a: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816321161"/>
                  </a:ext>
                </a:extLst>
              </a:tr>
              <a:tr h="3291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200" dirty="0">
                          <a:effectLst/>
                          <a:latin typeface="Arial Narrow" panose="020B0606020202030204" pitchFamily="34" charset="0"/>
                        </a:rPr>
                        <a:t>Ejecutor:	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 Narrow" panose="020B0606020202030204" pitchFamily="34" charset="0"/>
                        </a:rPr>
                        <a:t>Administración Directa EPMMOP</a:t>
                      </a:r>
                      <a:endParaRPr lang="es-ES_tradnl" sz="18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4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200" dirty="0">
                          <a:effectLst/>
                          <a:latin typeface="Arial Narrow" panose="020B0606020202030204" pitchFamily="34" charset="0"/>
                          <a:ea typeface="Calibri" charset="0"/>
                          <a:cs typeface="Times New Roman" charset="0"/>
                        </a:rPr>
                        <a:t>Vías para</a:t>
                      </a:r>
                      <a:r>
                        <a:rPr lang="es-ES_tradnl" sz="2200" baseline="0" dirty="0">
                          <a:effectLst/>
                          <a:latin typeface="Arial Narrow" panose="020B0606020202030204" pitchFamily="34" charset="0"/>
                          <a:ea typeface="Calibri" charset="0"/>
                          <a:cs typeface="Times New Roman" charset="0"/>
                        </a:rPr>
                        <a:t> intervención Fase I: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buFont typeface="Arial" charset="0"/>
                        <a:buChar char="•"/>
                      </a:pPr>
                      <a:r>
                        <a:rPr lang="es-ES" sz="1800" dirty="0">
                          <a:latin typeface="Arial Narrow" panose="020B0606020202030204" pitchFamily="34" charset="0"/>
                          <a:ea typeface="Roboto" charset="0"/>
                          <a:cs typeface="Roboto" charset="0"/>
                        </a:rPr>
                        <a:t>Av. Galo Plaza Lasso</a:t>
                      </a:r>
                      <a:endParaRPr lang="es-ES_tradnl" sz="1800" dirty="0">
                        <a:latin typeface="Arial Narrow" panose="020B0606020202030204" pitchFamily="34" charset="0"/>
                        <a:ea typeface="Roboto" charset="0"/>
                        <a:cs typeface="Roboto" charset="0"/>
                      </a:endParaRPr>
                    </a:p>
                    <a:p>
                      <a:pPr marL="285750" indent="-285750" algn="just">
                        <a:lnSpc>
                          <a:spcPct val="115000"/>
                        </a:lnSpc>
                        <a:buFont typeface="Arial" charset="0"/>
                        <a:buChar char="•"/>
                      </a:pPr>
                      <a:r>
                        <a:rPr lang="es-ES" sz="1800" b="1" dirty="0">
                          <a:latin typeface="Arial Narrow" panose="020B0606020202030204" pitchFamily="34" charset="0"/>
                          <a:ea typeface="Roboto" charset="0"/>
                          <a:cs typeface="Roboto" charset="0"/>
                        </a:rPr>
                        <a:t>Av. Mariscal Sucre (sector Pinar Alto)</a:t>
                      </a:r>
                      <a:endParaRPr lang="es-ES_tradnl" sz="1800" b="1" dirty="0">
                        <a:latin typeface="Arial Narrow" panose="020B0606020202030204" pitchFamily="34" charset="0"/>
                        <a:ea typeface="Roboto" charset="0"/>
                        <a:cs typeface="Roboto" charset="0"/>
                      </a:endParaRPr>
                    </a:p>
                    <a:p>
                      <a:pPr marL="285750" indent="-285750" algn="just">
                        <a:lnSpc>
                          <a:spcPct val="115000"/>
                        </a:lnSpc>
                        <a:buFont typeface="Arial" charset="0"/>
                        <a:buChar char="•"/>
                      </a:pPr>
                      <a:r>
                        <a:rPr lang="es-ES" sz="1800" b="1" dirty="0">
                          <a:latin typeface="Arial Narrow" panose="020B0606020202030204" pitchFamily="34" charset="0"/>
                          <a:ea typeface="Roboto" charset="0"/>
                          <a:cs typeface="Roboto" charset="0"/>
                        </a:rPr>
                        <a:t>Av. El Sena</a:t>
                      </a:r>
                      <a:endParaRPr lang="es-ES_tradnl" sz="1800" b="1" dirty="0">
                        <a:latin typeface="Arial Narrow" panose="020B0606020202030204" pitchFamily="34" charset="0"/>
                        <a:ea typeface="Roboto" charset="0"/>
                        <a:cs typeface="Roboto" charset="0"/>
                      </a:endParaRPr>
                    </a:p>
                    <a:p>
                      <a:pPr marL="285750" indent="-285750" algn="just">
                        <a:lnSpc>
                          <a:spcPct val="115000"/>
                        </a:lnSpc>
                        <a:buFont typeface="Arial" charset="0"/>
                        <a:buChar char="•"/>
                      </a:pPr>
                      <a:r>
                        <a:rPr lang="es-ES" sz="1800" dirty="0">
                          <a:latin typeface="Arial Narrow" panose="020B0606020202030204" pitchFamily="34" charset="0"/>
                          <a:ea typeface="Roboto" charset="0"/>
                          <a:cs typeface="Roboto" charset="0"/>
                        </a:rPr>
                        <a:t>Av. Carlos María de la Torre</a:t>
                      </a:r>
                      <a:endParaRPr lang="es-ES_tradnl" sz="1800" dirty="0">
                        <a:latin typeface="Arial Narrow" panose="020B0606020202030204" pitchFamily="34" charset="0"/>
                        <a:ea typeface="Roboto" charset="0"/>
                        <a:cs typeface="Roboto" charset="0"/>
                      </a:endParaRPr>
                    </a:p>
                    <a:p>
                      <a:pPr marL="285750" indent="-285750" algn="just">
                        <a:lnSpc>
                          <a:spcPct val="115000"/>
                        </a:lnSpc>
                        <a:buFont typeface="Arial" charset="0"/>
                        <a:buChar char="•"/>
                      </a:pPr>
                      <a:r>
                        <a:rPr lang="es-ES" sz="1800" dirty="0">
                          <a:latin typeface="Arial Narrow" panose="020B0606020202030204" pitchFamily="34" charset="0"/>
                          <a:ea typeface="Roboto" charset="0"/>
                          <a:cs typeface="Roboto" charset="0"/>
                        </a:rPr>
                        <a:t>Av. Pichincha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buFont typeface="Arial" charset="0"/>
                        <a:buChar char="•"/>
                      </a:pPr>
                      <a:r>
                        <a:rPr lang="es-ES" sz="1800" dirty="0">
                          <a:latin typeface="Arial Narrow" panose="020B0606020202030204" pitchFamily="34" charset="0"/>
                          <a:ea typeface="Roboto" charset="0"/>
                          <a:cs typeface="Roboto" charset="0"/>
                        </a:rPr>
                        <a:t>Av. Michelena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503212456"/>
                  </a:ext>
                </a:extLst>
              </a:tr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200" dirty="0">
                          <a:effectLst/>
                          <a:latin typeface="Arial Narrow" panose="020B0606020202030204" pitchFamily="34" charset="0"/>
                        </a:rPr>
                        <a:t>Monto USD ( incluye</a:t>
                      </a:r>
                      <a:r>
                        <a:rPr lang="es-ES" sz="2200" baseline="0" dirty="0">
                          <a:effectLst/>
                          <a:latin typeface="Arial Narrow" panose="020B0606020202030204" pitchFamily="34" charset="0"/>
                        </a:rPr>
                        <a:t> señalización):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 Narrow" panose="020B0606020202030204" pitchFamily="34" charset="0"/>
                        </a:rPr>
                        <a:t>$</a:t>
                      </a:r>
                      <a:r>
                        <a:rPr lang="es-ES" sz="1800" baseline="0" dirty="0">
                          <a:effectLst/>
                          <a:latin typeface="Arial Narrow" panose="020B0606020202030204" pitchFamily="34" charset="0"/>
                        </a:rPr>
                        <a:t> 3</a:t>
                      </a:r>
                      <a:r>
                        <a:rPr lang="es-ES" sz="1800" dirty="0">
                          <a:effectLst/>
                          <a:latin typeface="Arial Narrow" panose="020B0606020202030204" pitchFamily="34" charset="0"/>
                        </a:rPr>
                        <a:t>’000.000,00 aprox.</a:t>
                      </a:r>
                      <a:endParaRPr lang="es-ES_tradnl" sz="18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200" dirty="0">
                          <a:effectLst/>
                          <a:latin typeface="Arial Narrow" panose="020B0606020202030204" pitchFamily="34" charset="0"/>
                        </a:rPr>
                        <a:t>Extensión: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marL="0" marR="0" lvl="0" indent="0" algn="just" defTabSz="94658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baseline="0" dirty="0">
                          <a:effectLst/>
                          <a:latin typeface="Arial Narrow" panose="020B0606020202030204" pitchFamily="34" charset="0"/>
                        </a:rPr>
                        <a:t>136.800 m2</a:t>
                      </a:r>
                      <a:endParaRPr lang="es-ES_tradnl" sz="18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 Narrow" panose="020B0606020202030204" pitchFamily="34" charset="0"/>
                        </a:rPr>
                        <a:t>Equivalente</a:t>
                      </a:r>
                      <a:r>
                        <a:rPr lang="es-ES_tradnl" sz="1800" baseline="0" dirty="0">
                          <a:effectLst/>
                          <a:latin typeface="Arial Narrow" panose="020B0606020202030204" pitchFamily="34" charset="0"/>
                        </a:rPr>
                        <a:t> a </a:t>
                      </a:r>
                      <a:r>
                        <a:rPr lang="es-ES_tradnl" sz="1800" dirty="0">
                          <a:effectLst/>
                          <a:latin typeface="Arial Narrow" panose="020B0606020202030204" pitchFamily="34" charset="0"/>
                        </a:rPr>
                        <a:t>38 km.</a:t>
                      </a:r>
                      <a:r>
                        <a:rPr lang="es-ES_tradnl" sz="1800" baseline="0" dirty="0">
                          <a:effectLst/>
                          <a:latin typeface="Arial Narrow" panose="020B0606020202030204" pitchFamily="34" charset="0"/>
                        </a:rPr>
                        <a:t> carril aprox.</a:t>
                      </a:r>
                      <a:endParaRPr lang="es-ES_tradnl" sz="18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200" dirty="0">
                          <a:effectLst/>
                          <a:latin typeface="Arial Narrow" panose="020B0606020202030204" pitchFamily="34" charset="0"/>
                        </a:rPr>
                        <a:t>Plazo: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 Narrow" panose="020B0606020202030204" pitchFamily="34" charset="0"/>
                        </a:rPr>
                        <a:t>180 días aprox.</a:t>
                      </a:r>
                      <a:endParaRPr lang="es-ES_tradnl" sz="18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200" dirty="0">
                          <a:effectLst/>
                          <a:latin typeface="Arial Narrow" panose="020B0606020202030204" pitchFamily="34" charset="0"/>
                        </a:rPr>
                        <a:t>Fecha de Inicio: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 Narrow" panose="020B0606020202030204" pitchFamily="34" charset="0"/>
                        </a:rPr>
                        <a:t>abril</a:t>
                      </a:r>
                      <a:endParaRPr lang="es-ES_tradnl" sz="18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200" dirty="0">
                          <a:effectLst/>
                          <a:latin typeface="Arial Narrow" panose="020B0606020202030204" pitchFamily="34" charset="0"/>
                        </a:rPr>
                        <a:t>Fecha de Término: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 Narrow" panose="020B0606020202030204" pitchFamily="34" charset="0"/>
                        </a:rPr>
                        <a:t>octubre</a:t>
                      </a:r>
                      <a:endParaRPr lang="es-ES_tradnl" sz="18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228600" y="735810"/>
            <a:ext cx="9566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E78202"/>
                </a:solidFill>
                <a:latin typeface="Roboto" charset="0"/>
                <a:ea typeface="Roboto" charset="0"/>
                <a:cs typeface="Roboto" charset="0"/>
              </a:rPr>
              <a:t>DATOS TÉCNICOS DEL PROYECTO REHABILITACIÓN VIAL  FASE I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5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6315690" y="1640955"/>
            <a:ext cx="3044166" cy="646331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MANTENIMIENTO DE CIRCULACIÓN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6328741" y="2322911"/>
            <a:ext cx="307026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EMERGENTE</a:t>
            </a:r>
          </a:p>
          <a:p>
            <a:r>
              <a:rPr lang="es-MX" sz="1800" dirty="0"/>
              <a:t>FASE II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341793" y="3001522"/>
            <a:ext cx="304416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REHABILITACIÓN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341793" y="3398568"/>
            <a:ext cx="304416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EVALUACIÓN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6348012" y="3789941"/>
            <a:ext cx="304416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20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VALORACIÓN</a:t>
            </a:r>
          </a:p>
        </p:txBody>
      </p:sp>
      <p:sp>
        <p:nvSpPr>
          <p:cNvPr id="8" name="CuadroTexto 4"/>
          <p:cNvSpPr txBox="1"/>
          <p:nvPr/>
        </p:nvSpPr>
        <p:spPr>
          <a:xfrm>
            <a:off x="6348012" y="4178250"/>
            <a:ext cx="304416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MODELACIÓN</a:t>
            </a:r>
          </a:p>
        </p:txBody>
      </p:sp>
      <p:sp>
        <p:nvSpPr>
          <p:cNvPr id="9" name="CuadroTexto 4"/>
          <p:cNvSpPr txBox="1"/>
          <p:nvPr/>
        </p:nvSpPr>
        <p:spPr>
          <a:xfrm>
            <a:off x="6348012" y="4979518"/>
            <a:ext cx="3044166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CORREDORES ALTA DEMANDA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2532" y="1002645"/>
            <a:ext cx="4952008" cy="5484990"/>
          </a:xfrm>
          <a:prstGeom prst="rect">
            <a:avLst/>
          </a:prstGeom>
        </p:spPr>
      </p:pic>
      <p:sp>
        <p:nvSpPr>
          <p:cNvPr id="11" name="CuadroTexto 4"/>
          <p:cNvSpPr txBox="1"/>
          <p:nvPr/>
        </p:nvSpPr>
        <p:spPr>
          <a:xfrm>
            <a:off x="6348012" y="4573426"/>
            <a:ext cx="304416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defRPr>
            </a:lvl1pPr>
          </a:lstStyle>
          <a:p>
            <a:r>
              <a:rPr lang="es-MX" sz="1800" dirty="0"/>
              <a:t>PRIORIZACIÓN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520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0" y="486855"/>
            <a:ext cx="994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REHABILITACIÓN FASE II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6171591" y="3298276"/>
            <a:ext cx="2949574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PRESUPUESTO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71591" y="3698386"/>
            <a:ext cx="2949574" cy="400110"/>
          </a:xfrm>
          <a:prstGeom prst="rect">
            <a:avLst/>
          </a:prstGeom>
          <a:solidFill>
            <a:srgbClr val="E782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$ 11,062,289.18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171591" y="4098496"/>
            <a:ext cx="2949574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2017-2018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921566"/>
              </p:ext>
            </p:extLst>
          </p:nvPr>
        </p:nvGraphicFramePr>
        <p:xfrm>
          <a:off x="2500830" y="1383841"/>
          <a:ext cx="3310186" cy="5029200"/>
        </p:xfrm>
        <a:graphic>
          <a:graphicData uri="http://schemas.openxmlformats.org/drawingml/2006/table">
            <a:tbl>
              <a:tblPr/>
              <a:tblGrid>
                <a:gridCol w="3310186">
                  <a:extLst>
                    <a:ext uri="{9D8B030D-6E8A-4147-A177-3AD203B41FA5}">
                      <a16:colId xmlns:a16="http://schemas.microsoft.com/office/drawing/2014/main" val="273878783"/>
                    </a:ext>
                  </a:extLst>
                </a:gridCol>
              </a:tblGrid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CORREDOR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435270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ANTONIO JOSÉ DE SUCRE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772367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SIMÓN BOLÍVAR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569138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DIEZ DE AGOSTO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96407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PANAMERICANA NORTE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009877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TENIENTE HUGO ORTIZ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798360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SHYRIS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338928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LA PRENSA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903002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PEDRO VICENTE MALDONADO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47157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INCA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579708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QUISQUIS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08200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JUAN LEON MERA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318378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CUERO Y CAICEDO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601452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 A NAYON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545238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FRANCISCO OLMOS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124957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PEREZ GUERRERO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51560"/>
                  </a:ext>
                </a:extLst>
              </a:tr>
            </a:tbl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17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503481"/>
              </p:ext>
            </p:extLst>
          </p:nvPr>
        </p:nvGraphicFramePr>
        <p:xfrm>
          <a:off x="377191" y="1803013"/>
          <a:ext cx="8900373" cy="435242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139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0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200" dirty="0">
                          <a:effectLst/>
                          <a:latin typeface="Arial Narrow" panose="020B0606020202030204" pitchFamily="34" charset="0"/>
                          <a:ea typeface="Calibri" charset="0"/>
                          <a:cs typeface="Times New Roman" charset="0"/>
                        </a:rPr>
                        <a:t>Objeto: </a:t>
                      </a: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200" dirty="0">
                          <a:effectLst/>
                          <a:latin typeface="Arial Narrow" panose="020B0606020202030204" pitchFamily="34" charset="0"/>
                          <a:ea typeface="Calibri" charset="0"/>
                          <a:cs typeface="Times New Roman" charset="0"/>
                        </a:rPr>
                        <a:t>Reposición de la capa de rodadura</a:t>
                      </a: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816321161"/>
                  </a:ext>
                </a:extLst>
              </a:tr>
              <a:tr h="3291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200" dirty="0">
                          <a:effectLst/>
                          <a:latin typeface="Arial Narrow" panose="020B0606020202030204" pitchFamily="34" charset="0"/>
                        </a:rPr>
                        <a:t>Ejecutor:	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 Narrow" panose="020B0606020202030204" pitchFamily="34" charset="0"/>
                        </a:rPr>
                        <a:t>Administración Directa EPMMOP</a:t>
                      </a:r>
                      <a:endParaRPr lang="es-ES_tradnl" sz="18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200" dirty="0">
                          <a:effectLst/>
                          <a:latin typeface="Arial Narrow" panose="020B0606020202030204" pitchFamily="34" charset="0"/>
                          <a:ea typeface="Calibri" charset="0"/>
                          <a:cs typeface="Times New Roman" charset="0"/>
                        </a:rPr>
                        <a:t>Vías para</a:t>
                      </a:r>
                      <a:r>
                        <a:rPr lang="es-ES_tradnl" sz="2200" baseline="0" dirty="0">
                          <a:effectLst/>
                          <a:latin typeface="Arial Narrow" panose="020B0606020202030204" pitchFamily="34" charset="0"/>
                          <a:ea typeface="Calibri" charset="0"/>
                          <a:cs typeface="Times New Roman" charset="0"/>
                        </a:rPr>
                        <a:t> intervención Fase II: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buFont typeface="Arial" charset="0"/>
                        <a:buChar char="•"/>
                      </a:pPr>
                      <a:r>
                        <a:rPr lang="es-MX" sz="1800" dirty="0">
                          <a:latin typeface="Arial Narrow" panose="020B0606020202030204" pitchFamily="34" charset="0"/>
                          <a:ea typeface="Roboto" charset="0"/>
                          <a:cs typeface="Roboto" charset="0"/>
                        </a:rPr>
                        <a:t>Corredores de mayor demanda vial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503212456"/>
                  </a:ext>
                </a:extLst>
              </a:tr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200" dirty="0">
                          <a:effectLst/>
                          <a:latin typeface="Arial Narrow" panose="020B0606020202030204" pitchFamily="34" charset="0"/>
                        </a:rPr>
                        <a:t>Monto USD ( incluye</a:t>
                      </a:r>
                      <a:r>
                        <a:rPr lang="es-ES" sz="2200" baseline="0" dirty="0">
                          <a:effectLst/>
                          <a:latin typeface="Arial Narrow" panose="020B0606020202030204" pitchFamily="34" charset="0"/>
                        </a:rPr>
                        <a:t> señalización):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marL="0" marR="0" lvl="0" indent="0" algn="l" defTabSz="94658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effectLst/>
                          <a:latin typeface="Arial Narrow" panose="020B0606020202030204" pitchFamily="34" charset="0"/>
                        </a:rPr>
                        <a:t>$</a:t>
                      </a:r>
                      <a:r>
                        <a:rPr lang="es-ES" sz="1800" baseline="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11,062,289.18</a:t>
                      </a:r>
                    </a:p>
                    <a:p>
                      <a:pPr marL="0" marR="0" lvl="0" indent="0" algn="l" defTabSz="94658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800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200" dirty="0">
                          <a:effectLst/>
                          <a:latin typeface="Arial Narrow" panose="020B0606020202030204" pitchFamily="34" charset="0"/>
                        </a:rPr>
                        <a:t>Extensión: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 Narrow" panose="020B0606020202030204" pitchFamily="34" charset="0"/>
                        </a:rPr>
                        <a:t>Del análisis</a:t>
                      </a:r>
                      <a:endParaRPr lang="es-ES_tradnl" sz="18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200" dirty="0">
                          <a:effectLst/>
                          <a:latin typeface="Arial Narrow" panose="020B0606020202030204" pitchFamily="34" charset="0"/>
                        </a:rPr>
                        <a:t>Plazo: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 Narrow" panose="020B0606020202030204" pitchFamily="34" charset="0"/>
                          <a:ea typeface="Calibri" charset="0"/>
                          <a:cs typeface="Times New Roman" charset="0"/>
                        </a:rPr>
                        <a:t>A final de año 2017</a:t>
                      </a: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200" dirty="0">
                          <a:effectLst/>
                          <a:latin typeface="Arial Narrow" panose="020B0606020202030204" pitchFamily="34" charset="0"/>
                        </a:rPr>
                        <a:t>Fecha de Inicio: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Arial Narrow" panose="020B0606020202030204" pitchFamily="34" charset="0"/>
                          <a:ea typeface="Calibri" charset="0"/>
                          <a:cs typeface="Times New Roman" charset="0"/>
                        </a:rPr>
                        <a:t>julio</a:t>
                      </a: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200" dirty="0">
                          <a:effectLst/>
                          <a:latin typeface="Arial Narrow" panose="020B0606020202030204" pitchFamily="34" charset="0"/>
                        </a:rPr>
                        <a:t>Fecha de Término:</a:t>
                      </a:r>
                      <a:endParaRPr lang="es-ES_tradnl" sz="22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 Narrow" panose="020B0606020202030204" pitchFamily="34" charset="0"/>
                        </a:rPr>
                        <a:t>Diciembre </a:t>
                      </a:r>
                      <a:endParaRPr lang="es-ES_tradnl" sz="1800" dirty="0">
                        <a:effectLst/>
                        <a:latin typeface="Arial Narrow" panose="020B0606020202030204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78552" marR="7855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77191" y="826725"/>
            <a:ext cx="8900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E78202"/>
                </a:solidFill>
                <a:latin typeface="Roboto" charset="0"/>
                <a:ea typeface="Roboto" charset="0"/>
                <a:cs typeface="Roboto" charset="0"/>
              </a:rPr>
              <a:t>DATOS TÉCNICOS DEL PROYECTO REHABILITACIÓN VIAL  FASE II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229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17"/>
          <a:stretch/>
        </p:blipFill>
        <p:spPr>
          <a:xfrm>
            <a:off x="451262" y="666554"/>
            <a:ext cx="9100952" cy="5784799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5671405" y="908580"/>
            <a:ext cx="39283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VALORACIÓN ECONÓMICA</a:t>
            </a:r>
          </a:p>
          <a:p>
            <a:pPr algn="ctr"/>
            <a:endParaRPr lang="es-MX" sz="2800" b="1" dirty="0">
              <a:latin typeface="Arial Narrow" panose="020B0606020202030204" pitchFamily="34" charset="0"/>
              <a:ea typeface="Roboto" charset="0"/>
              <a:cs typeface="Roboto" charset="0"/>
            </a:endParaRPr>
          </a:p>
        </p:txBody>
      </p:sp>
      <p:sp>
        <p:nvSpPr>
          <p:cNvPr id="4" name="CuadroTexto 4"/>
          <p:cNvSpPr txBox="1"/>
          <p:nvPr/>
        </p:nvSpPr>
        <p:spPr>
          <a:xfrm>
            <a:off x="5276770" y="939706"/>
            <a:ext cx="394635" cy="584775"/>
          </a:xfrm>
          <a:prstGeom prst="rect">
            <a:avLst/>
          </a:prstGeom>
          <a:solidFill>
            <a:srgbClr val="E78202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4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15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369835" y="566150"/>
            <a:ext cx="9392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LONGITUD DE EJES VIALES</a:t>
            </a:r>
          </a:p>
        </p:txBody>
      </p:sp>
      <p:pic>
        <p:nvPicPr>
          <p:cNvPr id="3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5" t="8452"/>
          <a:stretch/>
        </p:blipFill>
        <p:spPr>
          <a:xfrm>
            <a:off x="7307232" y="1701118"/>
            <a:ext cx="2455214" cy="1150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35" y="1698763"/>
            <a:ext cx="6912635" cy="42299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Rectángulo 7"/>
          <p:cNvSpPr/>
          <p:nvPr/>
        </p:nvSpPr>
        <p:spPr>
          <a:xfrm>
            <a:off x="7308867" y="3477276"/>
            <a:ext cx="2504737" cy="24514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EC" sz="1631" dirty="0">
                <a:latin typeface="Arial Narrow" panose="020B0606020202030204" pitchFamily="34" charset="0"/>
              </a:rPr>
              <a:t>La Av. Eje Long. Galo Plaza Lasso cuenta con </a:t>
            </a:r>
            <a:r>
              <a:rPr lang="es-EC" sz="1957" b="1" dirty="0">
                <a:latin typeface="Arial Narrow" panose="020B0606020202030204" pitchFamily="34" charset="0"/>
              </a:rPr>
              <a:t>8 carriles</a:t>
            </a:r>
            <a:r>
              <a:rPr lang="es-EC" sz="1631" dirty="0">
                <a:latin typeface="Arial Narrow" panose="020B0606020202030204" pitchFamily="34" charset="0"/>
              </a:rPr>
              <a:t>: </a:t>
            </a:r>
          </a:p>
          <a:p>
            <a:pPr marL="279669" indent="-279669" algn="just">
              <a:buFont typeface="Arial" panose="020B0604020202020204" pitchFamily="34" charset="0"/>
              <a:buChar char="•"/>
            </a:pPr>
            <a:r>
              <a:rPr lang="es-EC" sz="1631" dirty="0">
                <a:latin typeface="Arial Narrow" panose="020B0606020202030204" pitchFamily="34" charset="0"/>
              </a:rPr>
              <a:t>4 en sentido N-S </a:t>
            </a:r>
          </a:p>
          <a:p>
            <a:pPr marL="279669" indent="-279669" algn="just">
              <a:buFont typeface="Arial" panose="020B0604020202020204" pitchFamily="34" charset="0"/>
              <a:buChar char="•"/>
            </a:pPr>
            <a:r>
              <a:rPr lang="es-EC" sz="1631" dirty="0">
                <a:latin typeface="Arial Narrow" panose="020B0606020202030204" pitchFamily="34" charset="0"/>
              </a:rPr>
              <a:t>4 en sentido S-N</a:t>
            </a:r>
          </a:p>
          <a:p>
            <a:r>
              <a:rPr lang="es-EC" sz="1631" dirty="0">
                <a:latin typeface="Arial Narrow" panose="020B0606020202030204" pitchFamily="34" charset="0"/>
              </a:rPr>
              <a:t>Los ejes viales se representan en un eje vial por cada sentido.</a:t>
            </a:r>
          </a:p>
          <a:p>
            <a:pPr lvl="0"/>
            <a:endParaRPr lang="es-EC" sz="1631" dirty="0">
              <a:latin typeface="Arial Narrow" panose="020B0606020202030204" pitchFamily="34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3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996811" y="849752"/>
            <a:ext cx="4542889" cy="535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98" b="1" dirty="0">
                <a:solidFill>
                  <a:schemeClr val="accent2"/>
                </a:solidFill>
                <a:latin typeface="Roboto" charset="0"/>
                <a:ea typeface="Roboto" charset="0"/>
                <a:cs typeface="Roboto" charset="0"/>
              </a:rPr>
              <a:t>RESUMEN ECONÓMICO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82961"/>
              </p:ext>
            </p:extLst>
          </p:nvPr>
        </p:nvGraphicFramePr>
        <p:xfrm>
          <a:off x="821217" y="1473345"/>
          <a:ext cx="8445501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7478">
                  <a:extLst>
                    <a:ext uri="{9D8B030D-6E8A-4147-A177-3AD203B41FA5}">
                      <a16:colId xmlns:a16="http://schemas.microsoft.com/office/drawing/2014/main" val="4282015910"/>
                    </a:ext>
                  </a:extLst>
                </a:gridCol>
                <a:gridCol w="1415456">
                  <a:extLst>
                    <a:ext uri="{9D8B030D-6E8A-4147-A177-3AD203B41FA5}">
                      <a16:colId xmlns:a16="http://schemas.microsoft.com/office/drawing/2014/main" val="2204186982"/>
                    </a:ext>
                  </a:extLst>
                </a:gridCol>
                <a:gridCol w="1579145">
                  <a:extLst>
                    <a:ext uri="{9D8B030D-6E8A-4147-A177-3AD203B41FA5}">
                      <a16:colId xmlns:a16="http://schemas.microsoft.com/office/drawing/2014/main" val="844719003"/>
                    </a:ext>
                  </a:extLst>
                </a:gridCol>
                <a:gridCol w="1286711">
                  <a:extLst>
                    <a:ext uri="{9D8B030D-6E8A-4147-A177-3AD203B41FA5}">
                      <a16:colId xmlns:a16="http://schemas.microsoft.com/office/drawing/2014/main" val="1807420833"/>
                    </a:ext>
                  </a:extLst>
                </a:gridCol>
                <a:gridCol w="1286711">
                  <a:extLst>
                    <a:ext uri="{9D8B030D-6E8A-4147-A177-3AD203B41FA5}">
                      <a16:colId xmlns:a16="http://schemas.microsoft.com/office/drawing/2014/main" val="3668545559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Proyecto</a:t>
                      </a:r>
                      <a:endParaRPr lang="es-MX" sz="1400" b="1" i="0" u="none" strike="noStrike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 dirty="0">
                          <a:effectLst/>
                        </a:rPr>
                        <a:t>Monto (USD)</a:t>
                      </a:r>
                      <a:endParaRPr lang="es-MX" sz="14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Estado</a:t>
                      </a:r>
                      <a:endParaRPr lang="es-MX" sz="1400" b="1" i="0" u="none" strike="noStrike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AÑO 2017 (USD)</a:t>
                      </a:r>
                      <a:endParaRPr lang="es-MX" sz="1400" b="1" i="0" u="none" strike="noStrike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AÑO 2018 (USD)</a:t>
                      </a:r>
                      <a:endParaRPr lang="es-MX" sz="1400" b="1" i="0" u="none" strike="noStrike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054879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u="none" strike="noStrike">
                          <a:effectLst/>
                        </a:rPr>
                        <a:t>Mantenimiento vial rutinario: 5,000,000</a:t>
                      </a:r>
                      <a:endParaRPr lang="es-MX" sz="1400" b="1" i="0" u="none" strike="noStrike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5,000,000.00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Con presupuesto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Por definir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40557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u="none" strike="noStrike">
                          <a:effectLst/>
                        </a:rPr>
                        <a:t>Plan Emergente Fase I: </a:t>
                      </a:r>
                      <a:endParaRPr lang="es-MX" sz="1400" b="1" i="0" u="none" strike="noStrike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3,000,000.00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Con presupuesto 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>
                          <a:effectLst/>
                        </a:rPr>
                        <a:t> 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868887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u="none" strike="noStrike">
                          <a:effectLst/>
                        </a:rPr>
                        <a:t>Plan Emergente Fase II:</a:t>
                      </a:r>
                      <a:endParaRPr lang="es-MX" sz="1400" b="1" i="0" u="none" strike="noStrike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u="none" strike="noStrike">
                          <a:effectLst/>
                        </a:rPr>
                        <a:t>11,062,289.18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Con reforma presupuestaria o incremento techos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u="none" strike="noStrike">
                          <a:effectLst/>
                        </a:rPr>
                        <a:t>11,062,289.18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Por definir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3337627"/>
                  </a:ext>
                </a:extLst>
              </a:tr>
              <a:tr h="31432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Rehabilitación zonales vías categoría 1                $ 19,866,161.09</a:t>
                      </a:r>
                      <a:endParaRPr lang="es-MX" sz="1400" b="1" i="0" u="none" strike="noStrike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731,872.72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Con presupuesto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</a:rPr>
                        <a:t> 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853448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19,134,288.37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u="none" strike="noStrike">
                          <a:effectLst/>
                        </a:rPr>
                        <a:t>Con reforma presupuestaria o incremento techos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u="none" strike="noStrike">
                          <a:effectLst/>
                        </a:rPr>
                        <a:t>4,500,728.60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u="none" strike="noStrike">
                          <a:effectLst/>
                        </a:rPr>
                        <a:t>$14,633,559.76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988203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u="none" strike="noStrike">
                          <a:effectLst/>
                        </a:rPr>
                        <a:t>Mejoramientos viales B. Noroccidente Adm. Equinoccial</a:t>
                      </a:r>
                      <a:endParaRPr lang="es-MX" sz="1400" b="1" i="0" u="none" strike="noStrike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4,436,982.22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Con reforma presupuestaria o incremento techos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4,436,982.22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251329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u="none" strike="noStrike" dirty="0">
                          <a:effectLst/>
                        </a:rPr>
                        <a:t>Construcción de la Av. </a:t>
                      </a:r>
                      <a:r>
                        <a:rPr lang="es-MX" sz="1400" u="none" strike="noStrike" dirty="0" err="1">
                          <a:effectLst/>
                        </a:rPr>
                        <a:t>Ilaló</a:t>
                      </a:r>
                      <a:r>
                        <a:rPr lang="es-MX" sz="1400" u="none" strike="noStrike" dirty="0">
                          <a:effectLst/>
                        </a:rPr>
                        <a:t> (conforme al ancho de vía actual)</a:t>
                      </a:r>
                      <a:endParaRPr lang="es-MX" sz="14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2,489,796.51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Con reforma presupuestaria o incremento techos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2,489,796.51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1388857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u="none" strike="noStrike">
                          <a:effectLst/>
                        </a:rPr>
                        <a:t>Construcción de los Talleres para la Flota Trolebus</a:t>
                      </a:r>
                      <a:endParaRPr lang="es-MX" sz="1400" b="1" i="0" u="none" strike="noStrike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6,160,851.16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Con reforma presupuestaria o incremento techos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6,160,851.16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582713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u="none" strike="noStrike">
                          <a:effectLst/>
                        </a:rPr>
                        <a:t>TOTAL</a:t>
                      </a:r>
                      <a:endParaRPr lang="es-MX" sz="1800" b="1" i="0" u="none" strike="noStrike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u="none" strike="noStrike" dirty="0">
                          <a:effectLst/>
                        </a:rPr>
                        <a:t>52,016,080.16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MX" sz="1800" u="none" strike="noStrike">
                          <a:effectLst/>
                        </a:rPr>
                        <a:t> 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u="none" strike="noStrike">
                          <a:effectLst/>
                        </a:rPr>
                        <a:t>28,650,647.67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u="none" strike="noStrike" dirty="0">
                          <a:effectLst/>
                        </a:rPr>
                        <a:t>14,633,559.76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6212339"/>
                  </a:ext>
                </a:extLst>
              </a:tr>
            </a:tbl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999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42275" y="793169"/>
            <a:ext cx="4542889" cy="535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98" b="1" dirty="0">
                <a:solidFill>
                  <a:srgbClr val="E78202"/>
                </a:solidFill>
                <a:latin typeface="Roboto" charset="0"/>
                <a:ea typeface="Roboto" charset="0"/>
                <a:cs typeface="Roboto" charset="0"/>
              </a:rPr>
              <a:t>RESUMEN ECONÓMICO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927012" y="2963438"/>
            <a:ext cx="240772" cy="387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191552"/>
              </p:ext>
            </p:extLst>
          </p:nvPr>
        </p:nvGraphicFramePr>
        <p:xfrm>
          <a:off x="917126" y="1781791"/>
          <a:ext cx="8575675" cy="3664485"/>
        </p:xfrm>
        <a:graphic>
          <a:graphicData uri="http://schemas.openxmlformats.org/drawingml/2006/table">
            <a:tbl>
              <a:tblPr/>
              <a:tblGrid>
                <a:gridCol w="2468433">
                  <a:extLst>
                    <a:ext uri="{9D8B030D-6E8A-4147-A177-3AD203B41FA5}">
                      <a16:colId xmlns:a16="http://schemas.microsoft.com/office/drawing/2014/main" val="2520755019"/>
                    </a:ext>
                  </a:extLst>
                </a:gridCol>
                <a:gridCol w="1436372">
                  <a:extLst>
                    <a:ext uri="{9D8B030D-6E8A-4147-A177-3AD203B41FA5}">
                      <a16:colId xmlns:a16="http://schemas.microsoft.com/office/drawing/2014/main" val="356317268"/>
                    </a:ext>
                  </a:extLst>
                </a:gridCol>
                <a:gridCol w="1436372">
                  <a:extLst>
                    <a:ext uri="{9D8B030D-6E8A-4147-A177-3AD203B41FA5}">
                      <a16:colId xmlns:a16="http://schemas.microsoft.com/office/drawing/2014/main" val="782661439"/>
                    </a:ext>
                  </a:extLst>
                </a:gridCol>
                <a:gridCol w="1170378">
                  <a:extLst>
                    <a:ext uri="{9D8B030D-6E8A-4147-A177-3AD203B41FA5}">
                      <a16:colId xmlns:a16="http://schemas.microsoft.com/office/drawing/2014/main" val="2805801664"/>
                    </a:ext>
                  </a:extLst>
                </a:gridCol>
                <a:gridCol w="1170378">
                  <a:extLst>
                    <a:ext uri="{9D8B030D-6E8A-4147-A177-3AD203B41FA5}">
                      <a16:colId xmlns:a16="http://schemas.microsoft.com/office/drawing/2014/main" val="2562225545"/>
                    </a:ext>
                  </a:extLst>
                </a:gridCol>
                <a:gridCol w="893742">
                  <a:extLst>
                    <a:ext uri="{9D8B030D-6E8A-4147-A177-3AD203B41FA5}">
                      <a16:colId xmlns:a16="http://schemas.microsoft.com/office/drawing/2014/main" val="683456636"/>
                    </a:ext>
                  </a:extLst>
                </a:gridCol>
              </a:tblGrid>
              <a:tr h="188917">
                <a:tc gridSpan="6"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RESUMEN ECONÓMICO PROGRAMADO EN  USD SIN IVA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529505"/>
                  </a:ext>
                </a:extLst>
              </a:tr>
              <a:tr h="180330">
                <a:tc rowSpan="3"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DETALLE: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AÑO 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AÑO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COSTO 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691858"/>
                  </a:ext>
                </a:extLst>
              </a:tr>
              <a:tr h="18033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82894"/>
                  </a:ext>
                </a:extLst>
              </a:tr>
              <a:tr h="18033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2do CUATR.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3ero. CUATR.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1er. CUATR.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2do.CUATR.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122385"/>
                  </a:ext>
                </a:extLst>
              </a:tr>
              <a:tr h="18033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OBRAS PRIORIZADAS CAT. 1-1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731,872.72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4,500,728.60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5,654,182.80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8,979,376.96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19,866,161.08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91603"/>
                  </a:ext>
                </a:extLst>
              </a:tr>
              <a:tr h="266201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OBRAS B. NOROCCIDENTE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4,436,982.22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4,436,982.22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322716"/>
                  </a:ext>
                </a:extLst>
              </a:tr>
              <a:tr h="18033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 EMERGENTE FASE I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3,000,000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3,000,000.00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299023"/>
                  </a:ext>
                </a:extLst>
              </a:tr>
              <a:tr h="266201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 EMERGENTE FASE II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11,062,289.18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11,062,289.18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713388"/>
                  </a:ext>
                </a:extLst>
              </a:tr>
              <a:tr h="18033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MANTENIMIENTO VIAL RUTINARIO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2,500,000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2,500,000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5,000,000.00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636086"/>
                  </a:ext>
                </a:extLst>
              </a:tr>
              <a:tr h="360659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CONSTRUCCION DE LA AV. ILALO (conforme al ancho de vía actual)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2,489,796.51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2,489,796.51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457309"/>
                  </a:ext>
                </a:extLst>
              </a:tr>
              <a:tr h="360659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Construcción de los Talleres para la Flota Trolebus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6,160,851.16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6,160,851.16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145707"/>
                  </a:ext>
                </a:extLst>
              </a:tr>
              <a:tr h="188917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6,231,872.72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28,650,647.67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5,654,182.80</a:t>
                      </a:r>
                    </a:p>
                  </a:txBody>
                  <a:tcPr marL="8587" marR="8587" marT="8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8,979,376.96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52,016,080.15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745084"/>
                  </a:ext>
                </a:extLst>
              </a:tr>
              <a:tr h="22326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199420"/>
                  </a:ext>
                </a:extLst>
              </a:tr>
              <a:tr h="266201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CONFORME A REF. PRES. AÑO 2017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28,650,647.67</a:t>
                      </a:r>
                    </a:p>
                  </a:txBody>
                  <a:tcPr marL="8587" marR="8587" marT="858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0746"/>
                  </a:ext>
                </a:extLst>
              </a:tr>
              <a:tr h="274788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 FINANCIAMIENTO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6,231,873</a:t>
                      </a: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2,500,000</a:t>
                      </a:r>
                    </a:p>
                  </a:txBody>
                  <a:tcPr marL="8587" marR="8587" marT="858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8587" marR="8587" marT="85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87" marR="8587" marT="8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840552"/>
                  </a:ext>
                </a:extLst>
              </a:tr>
            </a:tbl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91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4"/>
          <p:cNvSpPr txBox="1"/>
          <p:nvPr/>
        </p:nvSpPr>
        <p:spPr>
          <a:xfrm>
            <a:off x="1406664" y="693005"/>
            <a:ext cx="7630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INVERSIÓN PARA TOTAL DE RED</a:t>
            </a:r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3753301246"/>
              </p:ext>
            </p:extLst>
          </p:nvPr>
        </p:nvGraphicFramePr>
        <p:xfrm>
          <a:off x="446314" y="1339849"/>
          <a:ext cx="9165772" cy="4962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uadroTexto 4"/>
          <p:cNvSpPr txBox="1"/>
          <p:nvPr/>
        </p:nvSpPr>
        <p:spPr>
          <a:xfrm>
            <a:off x="1559064" y="2870148"/>
            <a:ext cx="7630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Aprox. $ 1103 millones</a:t>
            </a:r>
          </a:p>
        </p:txBody>
      </p:sp>
    </p:spTree>
    <p:extLst>
      <p:ext uri="{BB962C8B-B14F-4D97-AF65-F5344CB8AC3E}">
        <p14:creationId xmlns:p14="http://schemas.microsoft.com/office/powerpoint/2010/main" val="4734982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3742" y="-386861"/>
            <a:ext cx="10355478" cy="7666892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63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5028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17" y="722794"/>
            <a:ext cx="9704717" cy="4923692"/>
          </a:xfrm>
          <a:prstGeom prst="rect">
            <a:avLst/>
          </a:prstGeom>
        </p:spPr>
      </p:pic>
      <p:sp>
        <p:nvSpPr>
          <p:cNvPr id="3" name="Rectángulo 7"/>
          <p:cNvSpPr/>
          <p:nvPr/>
        </p:nvSpPr>
        <p:spPr>
          <a:xfrm>
            <a:off x="3142309" y="2528370"/>
            <a:ext cx="2504737" cy="16985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EC" sz="1631" dirty="0">
                <a:solidFill>
                  <a:schemeClr val="bg1"/>
                </a:solidFill>
                <a:latin typeface="Arial Narrow" panose="020B0606020202030204" pitchFamily="34" charset="0"/>
              </a:rPr>
              <a:t>La Ruta Viva cuenta con </a:t>
            </a:r>
            <a:r>
              <a:rPr lang="es-EC" sz="1957" b="1" dirty="0">
                <a:solidFill>
                  <a:schemeClr val="bg1"/>
                </a:solidFill>
                <a:latin typeface="Arial Narrow" panose="020B0606020202030204" pitchFamily="34" charset="0"/>
              </a:rPr>
              <a:t>10 carriles</a:t>
            </a:r>
            <a:r>
              <a:rPr lang="es-EC" sz="1631" dirty="0">
                <a:solidFill>
                  <a:schemeClr val="bg1"/>
                </a:solidFill>
                <a:latin typeface="Arial Narrow" panose="020B0606020202030204" pitchFamily="34" charset="0"/>
              </a:rPr>
              <a:t>: </a:t>
            </a:r>
          </a:p>
          <a:p>
            <a:r>
              <a:rPr lang="es-EC" sz="1631" dirty="0">
                <a:solidFill>
                  <a:schemeClr val="bg1"/>
                </a:solidFill>
                <a:latin typeface="Arial Narrow" panose="020B0606020202030204" pitchFamily="34" charset="0"/>
              </a:rPr>
              <a:t>Los ejes viales se representan en un eje vial por cada sentido.</a:t>
            </a:r>
          </a:p>
          <a:p>
            <a:pPr lvl="0"/>
            <a:endParaRPr lang="es-EC" sz="163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59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819509" y="661041"/>
            <a:ext cx="8678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E78202"/>
                </a:solidFill>
                <a:latin typeface="Arial Narrow" panose="020B0606020202030204" pitchFamily="34" charset="0"/>
                <a:ea typeface="Roboto" charset="0"/>
                <a:cs typeface="Roboto" charset="0"/>
              </a:rPr>
              <a:t>LONGITUD EJES VIALES / CALZADAS [km]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26726115"/>
              </p:ext>
            </p:extLst>
          </p:nvPr>
        </p:nvGraphicFramePr>
        <p:xfrm>
          <a:off x="723901" y="1221108"/>
          <a:ext cx="9220199" cy="508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0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" y="38049"/>
            <a:ext cx="9943438" cy="7023201"/>
          </a:xfrm>
          <a:prstGeom prst="rect">
            <a:avLst/>
          </a:prstGeom>
        </p:spPr>
      </p:pic>
      <p:sp>
        <p:nvSpPr>
          <p:cNvPr id="3" name="CuadroTexto 4"/>
          <p:cNvSpPr txBox="1"/>
          <p:nvPr/>
        </p:nvSpPr>
        <p:spPr>
          <a:xfrm>
            <a:off x="493164" y="3394373"/>
            <a:ext cx="4478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E78202"/>
                </a:solidFill>
                <a:ea typeface="Roboto" charset="0"/>
                <a:cs typeface="Roboto" charset="0"/>
              </a:rPr>
              <a:t>RED VIAL DMQ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6073-9391-4D44-8922-EE947B4FBCB4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385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4903</TotalTime>
  <Words>1932</Words>
  <Application>Microsoft Office PowerPoint</Application>
  <PresentationFormat>Custom</PresentationFormat>
  <Paragraphs>732</Paragraphs>
  <Slides>63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Arial Narrow</vt:lpstr>
      <vt:lpstr>Arial Rounded MT Bold</vt:lpstr>
      <vt:lpstr>Calibri</vt:lpstr>
      <vt:lpstr>Calibri Light</vt:lpstr>
      <vt:lpstr>Roboto</vt:lpstr>
      <vt:lpstr>Times New Roman</vt:lpstr>
      <vt:lpstr>Verdana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INFRAESTRUCTURA VIAL</vt:lpstr>
      <vt:lpstr>PowerPoint Presentation</vt:lpstr>
      <vt:lpstr>PowerPoint Presentation</vt:lpstr>
      <vt:lpstr>PowerPoint Presentation</vt:lpstr>
      <vt:lpstr>Rehabilitación Vial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Mejoramiento Vial</vt:lpstr>
      <vt:lpstr>Mingas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Gisela Estefania Andrade Hermosa</dc:creator>
  <cp:lastModifiedBy>Juan Pablo Solorzano Azanza</cp:lastModifiedBy>
  <cp:revision>405</cp:revision>
  <cp:lastPrinted>2017-05-16T16:42:13Z</cp:lastPrinted>
  <dcterms:created xsi:type="dcterms:W3CDTF">2017-03-24T00:27:14Z</dcterms:created>
  <dcterms:modified xsi:type="dcterms:W3CDTF">2017-05-17T13:03:28Z</dcterms:modified>
</cp:coreProperties>
</file>