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notesMasterIdLst>
    <p:notesMasterId r:id="rId95"/>
  </p:notesMasterIdLst>
  <p:sldIdLst>
    <p:sldId id="446" r:id="rId3"/>
    <p:sldId id="578" r:id="rId4"/>
    <p:sldId id="579" r:id="rId5"/>
    <p:sldId id="580" r:id="rId6"/>
    <p:sldId id="581" r:id="rId7"/>
    <p:sldId id="582" r:id="rId8"/>
    <p:sldId id="583" r:id="rId9"/>
    <p:sldId id="584" r:id="rId10"/>
    <p:sldId id="585" r:id="rId11"/>
    <p:sldId id="586" r:id="rId12"/>
    <p:sldId id="587" r:id="rId13"/>
    <p:sldId id="588" r:id="rId14"/>
    <p:sldId id="589" r:id="rId15"/>
    <p:sldId id="590" r:id="rId16"/>
    <p:sldId id="591" r:id="rId17"/>
    <p:sldId id="592" r:id="rId18"/>
    <p:sldId id="677" r:id="rId19"/>
    <p:sldId id="593" r:id="rId20"/>
    <p:sldId id="594" r:id="rId21"/>
    <p:sldId id="595" r:id="rId22"/>
    <p:sldId id="596" r:id="rId23"/>
    <p:sldId id="597" r:id="rId24"/>
    <p:sldId id="598" r:id="rId25"/>
    <p:sldId id="600" r:id="rId26"/>
    <p:sldId id="602" r:id="rId27"/>
    <p:sldId id="566" r:id="rId28"/>
    <p:sldId id="603" r:id="rId29"/>
    <p:sldId id="678" r:id="rId30"/>
    <p:sldId id="605" r:id="rId31"/>
    <p:sldId id="606" r:id="rId32"/>
    <p:sldId id="607" r:id="rId33"/>
    <p:sldId id="608" r:id="rId34"/>
    <p:sldId id="609" r:id="rId35"/>
    <p:sldId id="610" r:id="rId36"/>
    <p:sldId id="611" r:id="rId37"/>
    <p:sldId id="612" r:id="rId38"/>
    <p:sldId id="613" r:id="rId39"/>
    <p:sldId id="614" r:id="rId40"/>
    <p:sldId id="615" r:id="rId41"/>
    <p:sldId id="616" r:id="rId42"/>
    <p:sldId id="617" r:id="rId43"/>
    <p:sldId id="618" r:id="rId44"/>
    <p:sldId id="619" r:id="rId45"/>
    <p:sldId id="679" r:id="rId46"/>
    <p:sldId id="621" r:id="rId47"/>
    <p:sldId id="622" r:id="rId48"/>
    <p:sldId id="623" r:id="rId49"/>
    <p:sldId id="624" r:id="rId50"/>
    <p:sldId id="625" r:id="rId51"/>
    <p:sldId id="626" r:id="rId52"/>
    <p:sldId id="627" r:id="rId53"/>
    <p:sldId id="628" r:id="rId54"/>
    <p:sldId id="629" r:id="rId55"/>
    <p:sldId id="630" r:id="rId56"/>
    <p:sldId id="631" r:id="rId57"/>
    <p:sldId id="632" r:id="rId58"/>
    <p:sldId id="633" r:id="rId59"/>
    <p:sldId id="676" r:id="rId60"/>
    <p:sldId id="674" r:id="rId61"/>
    <p:sldId id="675" r:id="rId62"/>
    <p:sldId id="680" r:id="rId63"/>
    <p:sldId id="638" r:id="rId64"/>
    <p:sldId id="681" r:id="rId65"/>
    <p:sldId id="641" r:id="rId66"/>
    <p:sldId id="643" r:id="rId67"/>
    <p:sldId id="644" r:id="rId68"/>
    <p:sldId id="645" r:id="rId69"/>
    <p:sldId id="646" r:id="rId70"/>
    <p:sldId id="647" r:id="rId71"/>
    <p:sldId id="648" r:id="rId72"/>
    <p:sldId id="649" r:id="rId73"/>
    <p:sldId id="650" r:id="rId74"/>
    <p:sldId id="651" r:id="rId75"/>
    <p:sldId id="652" r:id="rId76"/>
    <p:sldId id="653" r:id="rId77"/>
    <p:sldId id="654" r:id="rId78"/>
    <p:sldId id="655" r:id="rId79"/>
    <p:sldId id="656" r:id="rId80"/>
    <p:sldId id="657" r:id="rId81"/>
    <p:sldId id="658" r:id="rId82"/>
    <p:sldId id="659" r:id="rId83"/>
    <p:sldId id="660" r:id="rId84"/>
    <p:sldId id="661" r:id="rId85"/>
    <p:sldId id="662" r:id="rId86"/>
    <p:sldId id="663" r:id="rId87"/>
    <p:sldId id="664" r:id="rId88"/>
    <p:sldId id="665" r:id="rId89"/>
    <p:sldId id="666" r:id="rId90"/>
    <p:sldId id="667" r:id="rId91"/>
    <p:sldId id="668" r:id="rId92"/>
    <p:sldId id="669" r:id="rId93"/>
    <p:sldId id="302" r:id="rId94"/>
  </p:sldIdLst>
  <p:sldSz cx="9944100" cy="7099300"/>
  <p:notesSz cx="6858000" cy="9144000"/>
  <p:defaultTextStyle>
    <a:defPPr>
      <a:defRPr lang="es-ES_tradnl"/>
    </a:defPPr>
    <a:lvl1pPr marL="0" algn="l" defTabSz="973790" rtl="0" eaLnBrk="1" latinLnBrk="0" hangingPunct="1">
      <a:defRPr sz="1917" kern="1200">
        <a:solidFill>
          <a:schemeClr val="tx1"/>
        </a:solidFill>
        <a:latin typeface="+mn-lt"/>
        <a:ea typeface="+mn-ea"/>
        <a:cs typeface="+mn-cs"/>
      </a:defRPr>
    </a:lvl1pPr>
    <a:lvl2pPr marL="486895" algn="l" defTabSz="973790" rtl="0" eaLnBrk="1" latinLnBrk="0" hangingPunct="1">
      <a:defRPr sz="1917" kern="1200">
        <a:solidFill>
          <a:schemeClr val="tx1"/>
        </a:solidFill>
        <a:latin typeface="+mn-lt"/>
        <a:ea typeface="+mn-ea"/>
        <a:cs typeface="+mn-cs"/>
      </a:defRPr>
    </a:lvl2pPr>
    <a:lvl3pPr marL="973790" algn="l" defTabSz="973790" rtl="0" eaLnBrk="1" latinLnBrk="0" hangingPunct="1">
      <a:defRPr sz="1917" kern="1200">
        <a:solidFill>
          <a:schemeClr val="tx1"/>
        </a:solidFill>
        <a:latin typeface="+mn-lt"/>
        <a:ea typeface="+mn-ea"/>
        <a:cs typeface="+mn-cs"/>
      </a:defRPr>
    </a:lvl3pPr>
    <a:lvl4pPr marL="1460686" algn="l" defTabSz="973790" rtl="0" eaLnBrk="1" latinLnBrk="0" hangingPunct="1">
      <a:defRPr sz="1917" kern="1200">
        <a:solidFill>
          <a:schemeClr val="tx1"/>
        </a:solidFill>
        <a:latin typeface="+mn-lt"/>
        <a:ea typeface="+mn-ea"/>
        <a:cs typeface="+mn-cs"/>
      </a:defRPr>
    </a:lvl4pPr>
    <a:lvl5pPr marL="1947580" algn="l" defTabSz="973790" rtl="0" eaLnBrk="1" latinLnBrk="0" hangingPunct="1">
      <a:defRPr sz="1917" kern="1200">
        <a:solidFill>
          <a:schemeClr val="tx1"/>
        </a:solidFill>
        <a:latin typeface="+mn-lt"/>
        <a:ea typeface="+mn-ea"/>
        <a:cs typeface="+mn-cs"/>
      </a:defRPr>
    </a:lvl5pPr>
    <a:lvl6pPr marL="2434475" algn="l" defTabSz="973790" rtl="0" eaLnBrk="1" latinLnBrk="0" hangingPunct="1">
      <a:defRPr sz="1917" kern="1200">
        <a:solidFill>
          <a:schemeClr val="tx1"/>
        </a:solidFill>
        <a:latin typeface="+mn-lt"/>
        <a:ea typeface="+mn-ea"/>
        <a:cs typeface="+mn-cs"/>
      </a:defRPr>
    </a:lvl6pPr>
    <a:lvl7pPr marL="2921370" algn="l" defTabSz="973790" rtl="0" eaLnBrk="1" latinLnBrk="0" hangingPunct="1">
      <a:defRPr sz="1917" kern="1200">
        <a:solidFill>
          <a:schemeClr val="tx1"/>
        </a:solidFill>
        <a:latin typeface="+mn-lt"/>
        <a:ea typeface="+mn-ea"/>
        <a:cs typeface="+mn-cs"/>
      </a:defRPr>
    </a:lvl7pPr>
    <a:lvl8pPr marL="3408265" algn="l" defTabSz="973790" rtl="0" eaLnBrk="1" latinLnBrk="0" hangingPunct="1">
      <a:defRPr sz="1917" kern="1200">
        <a:solidFill>
          <a:schemeClr val="tx1"/>
        </a:solidFill>
        <a:latin typeface="+mn-lt"/>
        <a:ea typeface="+mn-ea"/>
        <a:cs typeface="+mn-cs"/>
      </a:defRPr>
    </a:lvl8pPr>
    <a:lvl9pPr marL="3895161" algn="l" defTabSz="973790" rtl="0" eaLnBrk="1" latinLnBrk="0" hangingPunct="1">
      <a:defRPr sz="19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202"/>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50" autoAdjust="0"/>
    <p:restoredTop sz="94638"/>
  </p:normalViewPr>
  <p:slideViewPr>
    <p:cSldViewPr snapToGrid="0" snapToObjects="1">
      <p:cViewPr varScale="1">
        <p:scale>
          <a:sx n="52" d="100"/>
          <a:sy n="52" d="100"/>
        </p:scale>
        <p:origin x="81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57"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214E9-D7C1-3E44-BD85-436461741635}" type="datetimeFigureOut">
              <a:rPr lang="es-ES_tradnl" smtClean="0"/>
              <a:t>11/05/2017</a:t>
            </a:fld>
            <a:endParaRPr lang="es-ES_tradnl"/>
          </a:p>
        </p:txBody>
      </p:sp>
      <p:sp>
        <p:nvSpPr>
          <p:cNvPr id="4" name="Marcador de imagen de diapositiva 3"/>
          <p:cNvSpPr>
            <a:spLocks noGrp="1" noRot="1" noChangeAspect="1"/>
          </p:cNvSpPr>
          <p:nvPr>
            <p:ph type="sldImg" idx="2"/>
          </p:nvPr>
        </p:nvSpPr>
        <p:spPr>
          <a:xfrm>
            <a:off x="1268413" y="1143000"/>
            <a:ext cx="4321175"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8B792-304C-D84A-ACAA-4CB0E92E7FAF}" type="slidenum">
              <a:rPr lang="es-ES_tradnl" smtClean="0"/>
              <a:t>‹Nº›</a:t>
            </a:fld>
            <a:endParaRPr lang="es-ES_tradnl"/>
          </a:p>
        </p:txBody>
      </p:sp>
    </p:spTree>
    <p:extLst>
      <p:ext uri="{BB962C8B-B14F-4D97-AF65-F5344CB8AC3E}">
        <p14:creationId xmlns:p14="http://schemas.microsoft.com/office/powerpoint/2010/main" val="180151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5808" y="1161854"/>
            <a:ext cx="8452485" cy="2471608"/>
          </a:xfrm>
        </p:spPr>
        <p:txBody>
          <a:bodyPr anchor="b"/>
          <a:lstStyle>
            <a:lvl1pPr algn="ctr">
              <a:defRPr sz="6211"/>
            </a:lvl1pPr>
          </a:lstStyle>
          <a:p>
            <a:r>
              <a:rPr lang="es-ES_tradnl"/>
              <a:t>Clic para editar título</a:t>
            </a:r>
            <a:endParaRPr lang="en-US" dirty="0"/>
          </a:p>
        </p:txBody>
      </p:sp>
      <p:sp>
        <p:nvSpPr>
          <p:cNvPr id="3" name="Subtitle 2"/>
          <p:cNvSpPr>
            <a:spLocks noGrp="1"/>
          </p:cNvSpPr>
          <p:nvPr>
            <p:ph type="subTitle" idx="1"/>
          </p:nvPr>
        </p:nvSpPr>
        <p:spPr>
          <a:xfrm>
            <a:off x="1243013" y="3728777"/>
            <a:ext cx="7458075" cy="1714020"/>
          </a:xfrm>
        </p:spPr>
        <p:txBody>
          <a:bodyPr/>
          <a:lstStyle>
            <a:lvl1pPr marL="0" indent="0" algn="ctr">
              <a:buNone/>
              <a:defRPr sz="2484"/>
            </a:lvl1pPr>
            <a:lvl2pPr marL="473293" indent="0" algn="ctr">
              <a:buNone/>
              <a:defRPr sz="2070"/>
            </a:lvl2pPr>
            <a:lvl3pPr marL="946587" indent="0" algn="ctr">
              <a:buNone/>
              <a:defRPr sz="1863"/>
            </a:lvl3pPr>
            <a:lvl4pPr marL="1419880" indent="0" algn="ctr">
              <a:buNone/>
              <a:defRPr sz="1656"/>
            </a:lvl4pPr>
            <a:lvl5pPr marL="1893174" indent="0" algn="ctr">
              <a:buNone/>
              <a:defRPr sz="1656"/>
            </a:lvl5pPr>
            <a:lvl6pPr marL="2366467" indent="0" algn="ctr">
              <a:buNone/>
              <a:defRPr sz="1656"/>
            </a:lvl6pPr>
            <a:lvl7pPr marL="2839761" indent="0" algn="ctr">
              <a:buNone/>
              <a:defRPr sz="1656"/>
            </a:lvl7pPr>
            <a:lvl8pPr marL="3313054" indent="0" algn="ctr">
              <a:buNone/>
              <a:defRPr sz="1656"/>
            </a:lvl8pPr>
            <a:lvl9pPr marL="3786348" indent="0" algn="ctr">
              <a:buNone/>
              <a:defRPr sz="1656"/>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426B2EE0-2C34-F342-B8D9-60EB637C6BB9}" type="datetimeFigureOut">
              <a:rPr lang="es-ES_tradnl" smtClean="0"/>
              <a:t>11/05/2017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6E56073-9391-4D44-8922-EE947B4FBCB4}" type="slidenum">
              <a:rPr lang="es-ES_tradnl" smtClean="0"/>
              <a:t>‹Nº›</a:t>
            </a:fld>
            <a:endParaRPr lang="es-ES_tradnl"/>
          </a:p>
        </p:txBody>
      </p:sp>
    </p:spTree>
    <p:extLst>
      <p:ext uri="{BB962C8B-B14F-4D97-AF65-F5344CB8AC3E}">
        <p14:creationId xmlns:p14="http://schemas.microsoft.com/office/powerpoint/2010/main" val="214369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426B2EE0-2C34-F342-B8D9-60EB637C6BB9}" type="datetimeFigureOut">
              <a:rPr lang="es-ES_tradnl" smtClean="0"/>
              <a:t>11/05/2017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6E56073-9391-4D44-8922-EE947B4FBCB4}" type="slidenum">
              <a:rPr lang="es-ES_tradnl" smtClean="0"/>
              <a:t>‹Nº›</a:t>
            </a:fld>
            <a:endParaRPr lang="es-ES_tradnl"/>
          </a:p>
        </p:txBody>
      </p:sp>
    </p:spTree>
    <p:extLst>
      <p:ext uri="{BB962C8B-B14F-4D97-AF65-F5344CB8AC3E}">
        <p14:creationId xmlns:p14="http://schemas.microsoft.com/office/powerpoint/2010/main" val="107363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6247" y="377972"/>
            <a:ext cx="2144197" cy="6016329"/>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3658" y="377972"/>
            <a:ext cx="6308288" cy="6016329"/>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426B2EE0-2C34-F342-B8D9-60EB637C6BB9}" type="datetimeFigureOut">
              <a:rPr lang="es-ES_tradnl" smtClean="0"/>
              <a:t>11/05/2017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6E56073-9391-4D44-8922-EE947B4FBCB4}" type="slidenum">
              <a:rPr lang="es-ES_tradnl" smtClean="0"/>
              <a:t>‹Nº›</a:t>
            </a:fld>
            <a:endParaRPr lang="es-ES_tradnl"/>
          </a:p>
        </p:txBody>
      </p:sp>
    </p:spTree>
    <p:extLst>
      <p:ext uri="{BB962C8B-B14F-4D97-AF65-F5344CB8AC3E}">
        <p14:creationId xmlns:p14="http://schemas.microsoft.com/office/powerpoint/2010/main" val="146421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5808" y="1161854"/>
            <a:ext cx="8452485" cy="2471608"/>
          </a:xfrm>
        </p:spPr>
        <p:txBody>
          <a:bodyPr anchor="b"/>
          <a:lstStyle>
            <a:lvl1pPr algn="ctr">
              <a:defRPr sz="6211"/>
            </a:lvl1pPr>
          </a:lstStyle>
          <a:p>
            <a:r>
              <a:rPr lang="es-ES_tradnl"/>
              <a:t>Clic para editar título</a:t>
            </a:r>
            <a:endParaRPr lang="en-US" dirty="0"/>
          </a:p>
        </p:txBody>
      </p:sp>
      <p:sp>
        <p:nvSpPr>
          <p:cNvPr id="3" name="Subtitle 2"/>
          <p:cNvSpPr>
            <a:spLocks noGrp="1"/>
          </p:cNvSpPr>
          <p:nvPr>
            <p:ph type="subTitle" idx="1"/>
          </p:nvPr>
        </p:nvSpPr>
        <p:spPr>
          <a:xfrm>
            <a:off x="1243013" y="3728777"/>
            <a:ext cx="7458075" cy="1714020"/>
          </a:xfrm>
        </p:spPr>
        <p:txBody>
          <a:bodyPr/>
          <a:lstStyle>
            <a:lvl1pPr marL="0" indent="0" algn="ctr">
              <a:buNone/>
              <a:defRPr sz="2484"/>
            </a:lvl1pPr>
            <a:lvl2pPr marL="473293" indent="0" algn="ctr">
              <a:buNone/>
              <a:defRPr sz="2070"/>
            </a:lvl2pPr>
            <a:lvl3pPr marL="946587" indent="0" algn="ctr">
              <a:buNone/>
              <a:defRPr sz="1863"/>
            </a:lvl3pPr>
            <a:lvl4pPr marL="1419880" indent="0" algn="ctr">
              <a:buNone/>
              <a:defRPr sz="1656"/>
            </a:lvl4pPr>
            <a:lvl5pPr marL="1893174" indent="0" algn="ctr">
              <a:buNone/>
              <a:defRPr sz="1656"/>
            </a:lvl5pPr>
            <a:lvl6pPr marL="2366467" indent="0" algn="ctr">
              <a:buNone/>
              <a:defRPr sz="1656"/>
            </a:lvl6pPr>
            <a:lvl7pPr marL="2839761" indent="0" algn="ctr">
              <a:buNone/>
              <a:defRPr sz="1656"/>
            </a:lvl7pPr>
            <a:lvl8pPr marL="3313054" indent="0" algn="ctr">
              <a:buNone/>
              <a:defRPr sz="1656"/>
            </a:lvl8pPr>
            <a:lvl9pPr marL="3786348" indent="0" algn="ctr">
              <a:buNone/>
              <a:defRPr sz="1656"/>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426B2EE0-2C34-F342-B8D9-60EB637C6BB9}" type="datetimeFigureOut">
              <a:rPr lang="es-ES_tradnl" smtClean="0">
                <a:solidFill>
                  <a:prstClr val="black">
                    <a:tint val="75000"/>
                  </a:prstClr>
                </a:solidFill>
              </a:rPr>
              <a:pPr/>
              <a:t>11/05/2017</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36E56073-9391-4D44-8922-EE947B4FBCB4}" type="slidenum">
              <a:rPr lang="es-ES_tradnl" smtClean="0">
                <a:solidFill>
                  <a:prstClr val="black">
                    <a:tint val="75000"/>
                  </a:prstClr>
                </a:solidFill>
              </a:rPr>
              <a:pPr/>
              <a:t>‹Nº›</a:t>
            </a:fld>
            <a:endParaRPr lang="es-ES_tradnl">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426B2EE0-2C34-F342-B8D9-60EB637C6BB9}" type="datetimeFigureOut">
              <a:rPr lang="es-ES_tradnl" smtClean="0">
                <a:solidFill>
                  <a:prstClr val="black">
                    <a:tint val="75000"/>
                  </a:prstClr>
                </a:solidFill>
              </a:rPr>
              <a:pPr/>
              <a:t>11/05/2017</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36E56073-9391-4D44-8922-EE947B4FBCB4}" type="slidenum">
              <a:rPr lang="es-ES_tradnl" smtClean="0">
                <a:solidFill>
                  <a:prstClr val="black">
                    <a:tint val="75000"/>
                  </a:prstClr>
                </a:solidFill>
              </a:rPr>
              <a:pPr/>
              <a:t>‹Nº›</a:t>
            </a:fld>
            <a:endParaRPr lang="es-ES_tradnl">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8478" y="1769897"/>
            <a:ext cx="8576786" cy="2953111"/>
          </a:xfrm>
        </p:spPr>
        <p:txBody>
          <a:bodyPr anchor="b"/>
          <a:lstStyle>
            <a:lvl1pPr>
              <a:defRPr sz="6211"/>
            </a:lvl1pPr>
          </a:lstStyle>
          <a:p>
            <a:r>
              <a:rPr lang="es-ES_tradnl"/>
              <a:t>Clic para editar título</a:t>
            </a:r>
            <a:endParaRPr lang="en-US" dirty="0"/>
          </a:p>
        </p:txBody>
      </p:sp>
      <p:sp>
        <p:nvSpPr>
          <p:cNvPr id="3" name="Text Placeholder 2"/>
          <p:cNvSpPr>
            <a:spLocks noGrp="1"/>
          </p:cNvSpPr>
          <p:nvPr>
            <p:ph type="body" idx="1"/>
          </p:nvPr>
        </p:nvSpPr>
        <p:spPr>
          <a:xfrm>
            <a:off x="678478" y="4750946"/>
            <a:ext cx="8576786" cy="1552971"/>
          </a:xfrm>
        </p:spPr>
        <p:txBody>
          <a:bodyPr/>
          <a:lstStyle>
            <a:lvl1pPr marL="0" indent="0">
              <a:buNone/>
              <a:defRPr sz="2484">
                <a:solidFill>
                  <a:schemeClr val="tx1"/>
                </a:solidFill>
              </a:defRPr>
            </a:lvl1pPr>
            <a:lvl2pPr marL="473293" indent="0">
              <a:buNone/>
              <a:defRPr sz="2070">
                <a:solidFill>
                  <a:schemeClr val="tx1">
                    <a:tint val="75000"/>
                  </a:schemeClr>
                </a:solidFill>
              </a:defRPr>
            </a:lvl2pPr>
            <a:lvl3pPr marL="946587" indent="0">
              <a:buNone/>
              <a:defRPr sz="1863">
                <a:solidFill>
                  <a:schemeClr val="tx1">
                    <a:tint val="75000"/>
                  </a:schemeClr>
                </a:solidFill>
              </a:defRPr>
            </a:lvl3pPr>
            <a:lvl4pPr marL="1419880" indent="0">
              <a:buNone/>
              <a:defRPr sz="1656">
                <a:solidFill>
                  <a:schemeClr val="tx1">
                    <a:tint val="75000"/>
                  </a:schemeClr>
                </a:solidFill>
              </a:defRPr>
            </a:lvl4pPr>
            <a:lvl5pPr marL="1893174" indent="0">
              <a:buNone/>
              <a:defRPr sz="1656">
                <a:solidFill>
                  <a:schemeClr val="tx1">
                    <a:tint val="75000"/>
                  </a:schemeClr>
                </a:solidFill>
              </a:defRPr>
            </a:lvl5pPr>
            <a:lvl6pPr marL="2366467" indent="0">
              <a:buNone/>
              <a:defRPr sz="1656">
                <a:solidFill>
                  <a:schemeClr val="tx1">
                    <a:tint val="75000"/>
                  </a:schemeClr>
                </a:solidFill>
              </a:defRPr>
            </a:lvl6pPr>
            <a:lvl7pPr marL="2839761" indent="0">
              <a:buNone/>
              <a:defRPr sz="1656">
                <a:solidFill>
                  <a:schemeClr val="tx1">
                    <a:tint val="75000"/>
                  </a:schemeClr>
                </a:solidFill>
              </a:defRPr>
            </a:lvl7pPr>
            <a:lvl8pPr marL="3313054" indent="0">
              <a:buNone/>
              <a:defRPr sz="1656">
                <a:solidFill>
                  <a:schemeClr val="tx1">
                    <a:tint val="75000"/>
                  </a:schemeClr>
                </a:solidFill>
              </a:defRPr>
            </a:lvl8pPr>
            <a:lvl9pPr marL="3786348" indent="0">
              <a:buNone/>
              <a:defRPr sz="1656">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426B2EE0-2C34-F342-B8D9-60EB637C6BB9}" type="datetimeFigureOut">
              <a:rPr lang="es-ES_tradnl" smtClean="0">
                <a:solidFill>
                  <a:prstClr val="black">
                    <a:tint val="75000"/>
                  </a:prstClr>
                </a:solidFill>
              </a:rPr>
              <a:pPr/>
              <a:t>11/05/2017</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36E56073-9391-4D44-8922-EE947B4FBCB4}" type="slidenum">
              <a:rPr lang="es-ES_tradnl" smtClean="0">
                <a:solidFill>
                  <a:prstClr val="black">
                    <a:tint val="75000"/>
                  </a:prstClr>
                </a:solidFill>
              </a:rPr>
              <a:pPr/>
              <a:t>‹Nº›</a:t>
            </a:fld>
            <a:endParaRPr lang="es-ES_tradnl">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683657" y="1889860"/>
            <a:ext cx="4226243" cy="450444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034200" y="1889860"/>
            <a:ext cx="4226243" cy="450444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426B2EE0-2C34-F342-B8D9-60EB637C6BB9}" type="datetimeFigureOut">
              <a:rPr lang="es-ES_tradnl" smtClean="0">
                <a:solidFill>
                  <a:prstClr val="black">
                    <a:tint val="75000"/>
                  </a:prstClr>
                </a:solidFill>
              </a:rPr>
              <a:pPr/>
              <a:t>11/05/2017</a:t>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36E56073-9391-4D44-8922-EE947B4FBCB4}" type="slidenum">
              <a:rPr lang="es-ES_tradnl" smtClean="0">
                <a:solidFill>
                  <a:prstClr val="black">
                    <a:tint val="75000"/>
                  </a:prstClr>
                </a:solidFill>
              </a:rPr>
              <a:pPr/>
              <a:t>‹Nº›</a:t>
            </a:fld>
            <a:endParaRPr lang="es-ES_tradnl">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4952" y="377974"/>
            <a:ext cx="8576786" cy="1372203"/>
          </a:xfrm>
        </p:spPr>
        <p:txBody>
          <a:bodyPr/>
          <a:lstStyle/>
          <a:p>
            <a:r>
              <a:rPr lang="es-ES_tradnl"/>
              <a:t>Clic para editar título</a:t>
            </a:r>
            <a:endParaRPr lang="en-US" dirty="0"/>
          </a:p>
        </p:txBody>
      </p:sp>
      <p:sp>
        <p:nvSpPr>
          <p:cNvPr id="3" name="Text Placeholder 2"/>
          <p:cNvSpPr>
            <a:spLocks noGrp="1"/>
          </p:cNvSpPr>
          <p:nvPr>
            <p:ph type="body" idx="1"/>
          </p:nvPr>
        </p:nvSpPr>
        <p:spPr>
          <a:xfrm>
            <a:off x="684953" y="1740315"/>
            <a:ext cx="4206820" cy="852901"/>
          </a:xfrm>
        </p:spPr>
        <p:txBody>
          <a:bodyPr anchor="b"/>
          <a:lstStyle>
            <a:lvl1pPr marL="0" indent="0">
              <a:buNone/>
              <a:defRPr sz="2484" b="1"/>
            </a:lvl1pPr>
            <a:lvl2pPr marL="473293" indent="0">
              <a:buNone/>
              <a:defRPr sz="2070" b="1"/>
            </a:lvl2pPr>
            <a:lvl3pPr marL="946587" indent="0">
              <a:buNone/>
              <a:defRPr sz="1863" b="1"/>
            </a:lvl3pPr>
            <a:lvl4pPr marL="1419880" indent="0">
              <a:buNone/>
              <a:defRPr sz="1656" b="1"/>
            </a:lvl4pPr>
            <a:lvl5pPr marL="1893174" indent="0">
              <a:buNone/>
              <a:defRPr sz="1656" b="1"/>
            </a:lvl5pPr>
            <a:lvl6pPr marL="2366467" indent="0">
              <a:buNone/>
              <a:defRPr sz="1656" b="1"/>
            </a:lvl6pPr>
            <a:lvl7pPr marL="2839761" indent="0">
              <a:buNone/>
              <a:defRPr sz="1656" b="1"/>
            </a:lvl7pPr>
            <a:lvl8pPr marL="3313054" indent="0">
              <a:buNone/>
              <a:defRPr sz="1656" b="1"/>
            </a:lvl8pPr>
            <a:lvl9pPr marL="3786348" indent="0">
              <a:buNone/>
              <a:defRPr sz="1656" b="1"/>
            </a:lvl9pPr>
          </a:lstStyle>
          <a:p>
            <a:pPr lvl="0"/>
            <a:r>
              <a:rPr lang="es-ES_tradnl"/>
              <a:t>Haga clic para modificar el estilo de texto del patrón</a:t>
            </a:r>
          </a:p>
        </p:txBody>
      </p:sp>
      <p:sp>
        <p:nvSpPr>
          <p:cNvPr id="4" name="Content Placeholder 3"/>
          <p:cNvSpPr>
            <a:spLocks noGrp="1"/>
          </p:cNvSpPr>
          <p:nvPr>
            <p:ph sz="half" idx="2"/>
          </p:nvPr>
        </p:nvSpPr>
        <p:spPr>
          <a:xfrm>
            <a:off x="684953" y="2593216"/>
            <a:ext cx="4206820" cy="381423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034201" y="1740315"/>
            <a:ext cx="4227538" cy="852901"/>
          </a:xfrm>
        </p:spPr>
        <p:txBody>
          <a:bodyPr anchor="b"/>
          <a:lstStyle>
            <a:lvl1pPr marL="0" indent="0">
              <a:buNone/>
              <a:defRPr sz="2484" b="1"/>
            </a:lvl1pPr>
            <a:lvl2pPr marL="473293" indent="0">
              <a:buNone/>
              <a:defRPr sz="2070" b="1"/>
            </a:lvl2pPr>
            <a:lvl3pPr marL="946587" indent="0">
              <a:buNone/>
              <a:defRPr sz="1863" b="1"/>
            </a:lvl3pPr>
            <a:lvl4pPr marL="1419880" indent="0">
              <a:buNone/>
              <a:defRPr sz="1656" b="1"/>
            </a:lvl4pPr>
            <a:lvl5pPr marL="1893174" indent="0">
              <a:buNone/>
              <a:defRPr sz="1656" b="1"/>
            </a:lvl5pPr>
            <a:lvl6pPr marL="2366467" indent="0">
              <a:buNone/>
              <a:defRPr sz="1656" b="1"/>
            </a:lvl6pPr>
            <a:lvl7pPr marL="2839761" indent="0">
              <a:buNone/>
              <a:defRPr sz="1656" b="1"/>
            </a:lvl7pPr>
            <a:lvl8pPr marL="3313054" indent="0">
              <a:buNone/>
              <a:defRPr sz="1656" b="1"/>
            </a:lvl8pPr>
            <a:lvl9pPr marL="3786348" indent="0">
              <a:buNone/>
              <a:defRPr sz="1656" b="1"/>
            </a:lvl9pPr>
          </a:lstStyle>
          <a:p>
            <a:pPr lvl="0"/>
            <a:r>
              <a:rPr lang="es-ES_tradnl"/>
              <a:t>Haga clic para modificar el estilo de texto del patrón</a:t>
            </a:r>
          </a:p>
        </p:txBody>
      </p:sp>
      <p:sp>
        <p:nvSpPr>
          <p:cNvPr id="6" name="Content Placeholder 5"/>
          <p:cNvSpPr>
            <a:spLocks noGrp="1"/>
          </p:cNvSpPr>
          <p:nvPr>
            <p:ph sz="quarter" idx="4"/>
          </p:nvPr>
        </p:nvSpPr>
        <p:spPr>
          <a:xfrm>
            <a:off x="5034201" y="2593216"/>
            <a:ext cx="4227538" cy="381423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426B2EE0-2C34-F342-B8D9-60EB637C6BB9}" type="datetimeFigureOut">
              <a:rPr lang="es-ES_tradnl" smtClean="0">
                <a:solidFill>
                  <a:prstClr val="black">
                    <a:tint val="75000"/>
                  </a:prstClr>
                </a:solidFill>
              </a:rPr>
              <a:pPr/>
              <a:t>11/05/2017</a:t>
            </a:fld>
            <a:endParaRPr lang="es-ES_tradnl">
              <a:solidFill>
                <a:prstClr val="black">
                  <a:tint val="75000"/>
                </a:prstClr>
              </a:solidFill>
            </a:endParaRPr>
          </a:p>
        </p:txBody>
      </p:sp>
      <p:sp>
        <p:nvSpPr>
          <p:cNvPr id="8" name="Footer Placeholder 7"/>
          <p:cNvSpPr>
            <a:spLocks noGrp="1"/>
          </p:cNvSpPr>
          <p:nvPr>
            <p:ph type="ftr" sz="quarter" idx="11"/>
          </p:nvPr>
        </p:nvSpPr>
        <p:spPr/>
        <p:txBody>
          <a:bodyPr/>
          <a:lstStyle/>
          <a:p>
            <a:endParaRPr lang="es-ES_tradnl">
              <a:solidFill>
                <a:prstClr val="black">
                  <a:tint val="75000"/>
                </a:prstClr>
              </a:solidFill>
            </a:endParaRPr>
          </a:p>
        </p:txBody>
      </p:sp>
      <p:sp>
        <p:nvSpPr>
          <p:cNvPr id="9" name="Slide Number Placeholder 8"/>
          <p:cNvSpPr>
            <a:spLocks noGrp="1"/>
          </p:cNvSpPr>
          <p:nvPr>
            <p:ph type="sldNum" sz="quarter" idx="12"/>
          </p:nvPr>
        </p:nvSpPr>
        <p:spPr/>
        <p:txBody>
          <a:bodyPr/>
          <a:lstStyle/>
          <a:p>
            <a:fld id="{36E56073-9391-4D44-8922-EE947B4FBCB4}" type="slidenum">
              <a:rPr lang="es-ES_tradnl" smtClean="0">
                <a:solidFill>
                  <a:prstClr val="black">
                    <a:tint val="75000"/>
                  </a:prstClr>
                </a:solidFill>
              </a:rPr>
              <a:pPr/>
              <a:t>‹Nº›</a:t>
            </a:fld>
            <a:endParaRPr lang="es-ES_tradnl">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26B2EE0-2C34-F342-B8D9-60EB637C6BB9}" type="datetimeFigureOut">
              <a:rPr lang="es-ES_tradnl" smtClean="0">
                <a:solidFill>
                  <a:prstClr val="black">
                    <a:tint val="75000"/>
                  </a:prstClr>
                </a:solidFill>
              </a:rPr>
              <a:pPr/>
              <a:t>11/05/2017</a:t>
            </a:fld>
            <a:endParaRPr lang="es-ES_tradnl">
              <a:solidFill>
                <a:prstClr val="black">
                  <a:tint val="75000"/>
                </a:prstClr>
              </a:solidFill>
            </a:endParaRPr>
          </a:p>
        </p:txBody>
      </p:sp>
      <p:sp>
        <p:nvSpPr>
          <p:cNvPr id="4" name="Footer Placeholder 3"/>
          <p:cNvSpPr>
            <a:spLocks noGrp="1"/>
          </p:cNvSpPr>
          <p:nvPr>
            <p:ph type="ftr" sz="quarter" idx="11"/>
          </p:nvPr>
        </p:nvSpPr>
        <p:spPr/>
        <p:txBody>
          <a:bodyPr/>
          <a:lstStyle/>
          <a:p>
            <a:endParaRPr lang="es-ES_tradnl">
              <a:solidFill>
                <a:prstClr val="black">
                  <a:tint val="75000"/>
                </a:prstClr>
              </a:solidFill>
            </a:endParaRPr>
          </a:p>
        </p:txBody>
      </p:sp>
      <p:sp>
        <p:nvSpPr>
          <p:cNvPr id="5" name="Slide Number Placeholder 4"/>
          <p:cNvSpPr>
            <a:spLocks noGrp="1"/>
          </p:cNvSpPr>
          <p:nvPr>
            <p:ph type="sldNum" sz="quarter" idx="12"/>
          </p:nvPr>
        </p:nvSpPr>
        <p:spPr/>
        <p:txBody>
          <a:bodyPr/>
          <a:lstStyle/>
          <a:p>
            <a:fld id="{36E56073-9391-4D44-8922-EE947B4FBCB4}" type="slidenum">
              <a:rPr lang="es-ES_tradnl" smtClean="0">
                <a:solidFill>
                  <a:prstClr val="black">
                    <a:tint val="75000"/>
                  </a:prstClr>
                </a:solidFill>
              </a:rPr>
              <a:pPr/>
              <a:t>‹Nº›</a:t>
            </a:fld>
            <a:endParaRPr lang="es-ES_tradnl">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B2EE0-2C34-F342-B8D9-60EB637C6BB9}" type="datetimeFigureOut">
              <a:rPr lang="es-ES_tradnl" smtClean="0">
                <a:solidFill>
                  <a:prstClr val="black">
                    <a:tint val="75000"/>
                  </a:prstClr>
                </a:solidFill>
              </a:rPr>
              <a:pPr/>
              <a:t>11/05/2017</a:t>
            </a:fld>
            <a:endParaRPr lang="es-ES_tradnl">
              <a:solidFill>
                <a:prstClr val="black">
                  <a:tint val="75000"/>
                </a:prstClr>
              </a:solidFill>
            </a:endParaRPr>
          </a:p>
        </p:txBody>
      </p:sp>
      <p:sp>
        <p:nvSpPr>
          <p:cNvPr id="3" name="Footer Placeholder 2"/>
          <p:cNvSpPr>
            <a:spLocks noGrp="1"/>
          </p:cNvSpPr>
          <p:nvPr>
            <p:ph type="ftr" sz="quarter" idx="11"/>
          </p:nvPr>
        </p:nvSpPr>
        <p:spPr/>
        <p:txBody>
          <a:bodyPr/>
          <a:lstStyle/>
          <a:p>
            <a:endParaRPr lang="es-ES_tradnl">
              <a:solidFill>
                <a:prstClr val="black">
                  <a:tint val="75000"/>
                </a:prstClr>
              </a:solidFill>
            </a:endParaRPr>
          </a:p>
        </p:txBody>
      </p:sp>
      <p:sp>
        <p:nvSpPr>
          <p:cNvPr id="4" name="Slide Number Placeholder 3"/>
          <p:cNvSpPr>
            <a:spLocks noGrp="1"/>
          </p:cNvSpPr>
          <p:nvPr>
            <p:ph type="sldNum" sz="quarter" idx="12"/>
          </p:nvPr>
        </p:nvSpPr>
        <p:spPr/>
        <p:txBody>
          <a:bodyPr/>
          <a:lstStyle/>
          <a:p>
            <a:fld id="{36E56073-9391-4D44-8922-EE947B4FBCB4}" type="slidenum">
              <a:rPr lang="es-ES_tradnl" smtClean="0">
                <a:solidFill>
                  <a:prstClr val="black">
                    <a:tint val="75000"/>
                  </a:prstClr>
                </a:solidFill>
              </a:rPr>
              <a:pPr/>
              <a:t>‹Nº›</a:t>
            </a:fld>
            <a:endParaRPr lang="es-ES_tradnl">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4952" y="473287"/>
            <a:ext cx="3207231" cy="1656503"/>
          </a:xfrm>
        </p:spPr>
        <p:txBody>
          <a:bodyPr anchor="b"/>
          <a:lstStyle>
            <a:lvl1pPr>
              <a:defRPr sz="3313"/>
            </a:lvl1pPr>
          </a:lstStyle>
          <a:p>
            <a:r>
              <a:rPr lang="es-ES_tradnl"/>
              <a:t>Clic para editar título</a:t>
            </a:r>
            <a:endParaRPr lang="en-US" dirty="0"/>
          </a:p>
        </p:txBody>
      </p:sp>
      <p:sp>
        <p:nvSpPr>
          <p:cNvPr id="3" name="Content Placeholder 2"/>
          <p:cNvSpPr>
            <a:spLocks noGrp="1"/>
          </p:cNvSpPr>
          <p:nvPr>
            <p:ph idx="1"/>
          </p:nvPr>
        </p:nvSpPr>
        <p:spPr>
          <a:xfrm>
            <a:off x="4227538" y="1022169"/>
            <a:ext cx="5034201" cy="5045104"/>
          </a:xfrm>
        </p:spPr>
        <p:txBody>
          <a:bodyPr/>
          <a:lstStyle>
            <a:lvl1pPr>
              <a:defRPr sz="3313"/>
            </a:lvl1pPr>
            <a:lvl2pPr>
              <a:defRPr sz="2899"/>
            </a:lvl2pPr>
            <a:lvl3pPr>
              <a:defRPr sz="2484"/>
            </a:lvl3pPr>
            <a:lvl4pPr>
              <a:defRPr sz="2070"/>
            </a:lvl4pPr>
            <a:lvl5pPr>
              <a:defRPr sz="2070"/>
            </a:lvl5pPr>
            <a:lvl6pPr>
              <a:defRPr sz="2070"/>
            </a:lvl6pPr>
            <a:lvl7pPr>
              <a:defRPr sz="2070"/>
            </a:lvl7pPr>
            <a:lvl8pPr>
              <a:defRPr sz="2070"/>
            </a:lvl8pPr>
            <a:lvl9pPr>
              <a:defRPr sz="207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684952" y="2129790"/>
            <a:ext cx="3207231" cy="3945699"/>
          </a:xfrm>
        </p:spPr>
        <p:txBody>
          <a:bodyPr/>
          <a:lstStyle>
            <a:lvl1pPr marL="0" indent="0">
              <a:buNone/>
              <a:defRPr sz="1656"/>
            </a:lvl1pPr>
            <a:lvl2pPr marL="473293" indent="0">
              <a:buNone/>
              <a:defRPr sz="1449"/>
            </a:lvl2pPr>
            <a:lvl3pPr marL="946587" indent="0">
              <a:buNone/>
              <a:defRPr sz="1242"/>
            </a:lvl3pPr>
            <a:lvl4pPr marL="1419880" indent="0">
              <a:buNone/>
              <a:defRPr sz="1035"/>
            </a:lvl4pPr>
            <a:lvl5pPr marL="1893174" indent="0">
              <a:buNone/>
              <a:defRPr sz="1035"/>
            </a:lvl5pPr>
            <a:lvl6pPr marL="2366467" indent="0">
              <a:buNone/>
              <a:defRPr sz="1035"/>
            </a:lvl6pPr>
            <a:lvl7pPr marL="2839761" indent="0">
              <a:buNone/>
              <a:defRPr sz="1035"/>
            </a:lvl7pPr>
            <a:lvl8pPr marL="3313054" indent="0">
              <a:buNone/>
              <a:defRPr sz="1035"/>
            </a:lvl8pPr>
            <a:lvl9pPr marL="3786348" indent="0">
              <a:buNone/>
              <a:defRPr sz="1035"/>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26B2EE0-2C34-F342-B8D9-60EB637C6BB9}" type="datetimeFigureOut">
              <a:rPr lang="es-ES_tradnl" smtClean="0">
                <a:solidFill>
                  <a:prstClr val="black">
                    <a:tint val="75000"/>
                  </a:prstClr>
                </a:solidFill>
              </a:rPr>
              <a:pPr/>
              <a:t>11/05/2017</a:t>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36E56073-9391-4D44-8922-EE947B4FBCB4}" type="slidenum">
              <a:rPr lang="es-ES_tradnl" smtClean="0">
                <a:solidFill>
                  <a:prstClr val="black">
                    <a:tint val="75000"/>
                  </a:prstClr>
                </a:solidFill>
              </a:rPr>
              <a:pPr/>
              <a:t>‹Nº›</a:t>
            </a:fld>
            <a:endParaRPr lang="es-ES_tradnl">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426B2EE0-2C34-F342-B8D9-60EB637C6BB9}" type="datetimeFigureOut">
              <a:rPr lang="es-ES_tradnl" smtClean="0"/>
              <a:t>11/05/2017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6E56073-9391-4D44-8922-EE947B4FBCB4}" type="slidenum">
              <a:rPr lang="es-ES_tradnl" smtClean="0"/>
              <a:t>‹Nº›</a:t>
            </a:fld>
            <a:endParaRPr lang="es-ES_tradnl"/>
          </a:p>
        </p:txBody>
      </p:sp>
    </p:spTree>
    <p:extLst>
      <p:ext uri="{BB962C8B-B14F-4D97-AF65-F5344CB8AC3E}">
        <p14:creationId xmlns:p14="http://schemas.microsoft.com/office/powerpoint/2010/main" val="685894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4952" y="473287"/>
            <a:ext cx="3207231" cy="1656503"/>
          </a:xfrm>
        </p:spPr>
        <p:txBody>
          <a:bodyPr anchor="b"/>
          <a:lstStyle>
            <a:lvl1pPr>
              <a:defRPr sz="3313"/>
            </a:lvl1pPr>
          </a:lstStyle>
          <a:p>
            <a:r>
              <a:rPr lang="es-ES_tradnl"/>
              <a:t>Clic para editar título</a:t>
            </a:r>
            <a:endParaRPr lang="en-US" dirty="0"/>
          </a:p>
        </p:txBody>
      </p:sp>
      <p:sp>
        <p:nvSpPr>
          <p:cNvPr id="3" name="Picture Placeholder 2"/>
          <p:cNvSpPr>
            <a:spLocks noGrp="1" noChangeAspect="1"/>
          </p:cNvSpPr>
          <p:nvPr>
            <p:ph type="pic" idx="1"/>
          </p:nvPr>
        </p:nvSpPr>
        <p:spPr>
          <a:xfrm>
            <a:off x="4227538" y="1022169"/>
            <a:ext cx="5034201" cy="5045104"/>
          </a:xfrm>
        </p:spPr>
        <p:txBody>
          <a:bodyPr anchor="t"/>
          <a:lstStyle>
            <a:lvl1pPr marL="0" indent="0">
              <a:buNone/>
              <a:defRPr sz="3313"/>
            </a:lvl1pPr>
            <a:lvl2pPr marL="473293" indent="0">
              <a:buNone/>
              <a:defRPr sz="2899"/>
            </a:lvl2pPr>
            <a:lvl3pPr marL="946587" indent="0">
              <a:buNone/>
              <a:defRPr sz="2484"/>
            </a:lvl3pPr>
            <a:lvl4pPr marL="1419880" indent="0">
              <a:buNone/>
              <a:defRPr sz="2070"/>
            </a:lvl4pPr>
            <a:lvl5pPr marL="1893174" indent="0">
              <a:buNone/>
              <a:defRPr sz="2070"/>
            </a:lvl5pPr>
            <a:lvl6pPr marL="2366467" indent="0">
              <a:buNone/>
              <a:defRPr sz="2070"/>
            </a:lvl6pPr>
            <a:lvl7pPr marL="2839761" indent="0">
              <a:buNone/>
              <a:defRPr sz="2070"/>
            </a:lvl7pPr>
            <a:lvl8pPr marL="3313054" indent="0">
              <a:buNone/>
              <a:defRPr sz="2070"/>
            </a:lvl8pPr>
            <a:lvl9pPr marL="3786348" indent="0">
              <a:buNone/>
              <a:defRPr sz="2070"/>
            </a:lvl9pPr>
          </a:lstStyle>
          <a:p>
            <a:r>
              <a:rPr lang="es-ES_tradnl"/>
              <a:t>Arrastre la imagen al marcador de posición o haga clic en el icono para agregarla</a:t>
            </a:r>
            <a:endParaRPr lang="en-US" dirty="0"/>
          </a:p>
        </p:txBody>
      </p:sp>
      <p:sp>
        <p:nvSpPr>
          <p:cNvPr id="4" name="Text Placeholder 3"/>
          <p:cNvSpPr>
            <a:spLocks noGrp="1"/>
          </p:cNvSpPr>
          <p:nvPr>
            <p:ph type="body" sz="half" idx="2"/>
          </p:nvPr>
        </p:nvSpPr>
        <p:spPr>
          <a:xfrm>
            <a:off x="684952" y="2129790"/>
            <a:ext cx="3207231" cy="3945699"/>
          </a:xfrm>
        </p:spPr>
        <p:txBody>
          <a:bodyPr/>
          <a:lstStyle>
            <a:lvl1pPr marL="0" indent="0">
              <a:buNone/>
              <a:defRPr sz="1656"/>
            </a:lvl1pPr>
            <a:lvl2pPr marL="473293" indent="0">
              <a:buNone/>
              <a:defRPr sz="1449"/>
            </a:lvl2pPr>
            <a:lvl3pPr marL="946587" indent="0">
              <a:buNone/>
              <a:defRPr sz="1242"/>
            </a:lvl3pPr>
            <a:lvl4pPr marL="1419880" indent="0">
              <a:buNone/>
              <a:defRPr sz="1035"/>
            </a:lvl4pPr>
            <a:lvl5pPr marL="1893174" indent="0">
              <a:buNone/>
              <a:defRPr sz="1035"/>
            </a:lvl5pPr>
            <a:lvl6pPr marL="2366467" indent="0">
              <a:buNone/>
              <a:defRPr sz="1035"/>
            </a:lvl6pPr>
            <a:lvl7pPr marL="2839761" indent="0">
              <a:buNone/>
              <a:defRPr sz="1035"/>
            </a:lvl7pPr>
            <a:lvl8pPr marL="3313054" indent="0">
              <a:buNone/>
              <a:defRPr sz="1035"/>
            </a:lvl8pPr>
            <a:lvl9pPr marL="3786348" indent="0">
              <a:buNone/>
              <a:defRPr sz="1035"/>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26B2EE0-2C34-F342-B8D9-60EB637C6BB9}" type="datetimeFigureOut">
              <a:rPr lang="es-ES_tradnl" smtClean="0">
                <a:solidFill>
                  <a:prstClr val="black">
                    <a:tint val="75000"/>
                  </a:prstClr>
                </a:solidFill>
              </a:rPr>
              <a:pPr/>
              <a:t>11/05/2017</a:t>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36E56073-9391-4D44-8922-EE947B4FBCB4}" type="slidenum">
              <a:rPr lang="es-ES_tradnl" smtClean="0">
                <a:solidFill>
                  <a:prstClr val="black">
                    <a:tint val="75000"/>
                  </a:prstClr>
                </a:solidFill>
              </a:rPr>
              <a:pPr/>
              <a:t>‹Nº›</a:t>
            </a:fld>
            <a:endParaRPr lang="es-ES_tradnl">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426B2EE0-2C34-F342-B8D9-60EB637C6BB9}" type="datetimeFigureOut">
              <a:rPr lang="es-ES_tradnl" smtClean="0">
                <a:solidFill>
                  <a:prstClr val="black">
                    <a:tint val="75000"/>
                  </a:prstClr>
                </a:solidFill>
              </a:rPr>
              <a:pPr/>
              <a:t>11/05/2017</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36E56073-9391-4D44-8922-EE947B4FBCB4}" type="slidenum">
              <a:rPr lang="es-ES_tradnl" smtClean="0">
                <a:solidFill>
                  <a:prstClr val="black">
                    <a:tint val="75000"/>
                  </a:prstClr>
                </a:solidFill>
              </a:rPr>
              <a:pPr/>
              <a:t>‹Nº›</a:t>
            </a:fld>
            <a:endParaRPr lang="es-ES_tradnl">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6247" y="377972"/>
            <a:ext cx="2144197" cy="6016329"/>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3658" y="377972"/>
            <a:ext cx="6308288" cy="6016329"/>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426B2EE0-2C34-F342-B8D9-60EB637C6BB9}" type="datetimeFigureOut">
              <a:rPr lang="es-ES_tradnl" smtClean="0">
                <a:solidFill>
                  <a:prstClr val="black">
                    <a:tint val="75000"/>
                  </a:prstClr>
                </a:solidFill>
              </a:rPr>
              <a:pPr/>
              <a:t>11/05/2017</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36E56073-9391-4D44-8922-EE947B4FBCB4}" type="slidenum">
              <a:rPr lang="es-ES_tradnl" smtClean="0">
                <a:solidFill>
                  <a:prstClr val="black">
                    <a:tint val="75000"/>
                  </a:prstClr>
                </a:solidFill>
              </a:rPr>
              <a:pPr/>
              <a:t>‹Nº›</a:t>
            </a:fld>
            <a:endParaRPr lang="es-ES_tradnl">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8478" y="1769897"/>
            <a:ext cx="8576786" cy="2953111"/>
          </a:xfrm>
        </p:spPr>
        <p:txBody>
          <a:bodyPr anchor="b"/>
          <a:lstStyle>
            <a:lvl1pPr>
              <a:defRPr sz="6211"/>
            </a:lvl1pPr>
          </a:lstStyle>
          <a:p>
            <a:r>
              <a:rPr lang="es-ES_tradnl"/>
              <a:t>Clic para editar título</a:t>
            </a:r>
            <a:endParaRPr lang="en-US" dirty="0"/>
          </a:p>
        </p:txBody>
      </p:sp>
      <p:sp>
        <p:nvSpPr>
          <p:cNvPr id="3" name="Text Placeholder 2"/>
          <p:cNvSpPr>
            <a:spLocks noGrp="1"/>
          </p:cNvSpPr>
          <p:nvPr>
            <p:ph type="body" idx="1"/>
          </p:nvPr>
        </p:nvSpPr>
        <p:spPr>
          <a:xfrm>
            <a:off x="678478" y="4750946"/>
            <a:ext cx="8576786" cy="1552971"/>
          </a:xfrm>
        </p:spPr>
        <p:txBody>
          <a:bodyPr/>
          <a:lstStyle>
            <a:lvl1pPr marL="0" indent="0">
              <a:buNone/>
              <a:defRPr sz="2484">
                <a:solidFill>
                  <a:schemeClr val="tx1"/>
                </a:solidFill>
              </a:defRPr>
            </a:lvl1pPr>
            <a:lvl2pPr marL="473293" indent="0">
              <a:buNone/>
              <a:defRPr sz="2070">
                <a:solidFill>
                  <a:schemeClr val="tx1">
                    <a:tint val="75000"/>
                  </a:schemeClr>
                </a:solidFill>
              </a:defRPr>
            </a:lvl2pPr>
            <a:lvl3pPr marL="946587" indent="0">
              <a:buNone/>
              <a:defRPr sz="1863">
                <a:solidFill>
                  <a:schemeClr val="tx1">
                    <a:tint val="75000"/>
                  </a:schemeClr>
                </a:solidFill>
              </a:defRPr>
            </a:lvl3pPr>
            <a:lvl4pPr marL="1419880" indent="0">
              <a:buNone/>
              <a:defRPr sz="1656">
                <a:solidFill>
                  <a:schemeClr val="tx1">
                    <a:tint val="75000"/>
                  </a:schemeClr>
                </a:solidFill>
              </a:defRPr>
            </a:lvl4pPr>
            <a:lvl5pPr marL="1893174" indent="0">
              <a:buNone/>
              <a:defRPr sz="1656">
                <a:solidFill>
                  <a:schemeClr val="tx1">
                    <a:tint val="75000"/>
                  </a:schemeClr>
                </a:solidFill>
              </a:defRPr>
            </a:lvl5pPr>
            <a:lvl6pPr marL="2366467" indent="0">
              <a:buNone/>
              <a:defRPr sz="1656">
                <a:solidFill>
                  <a:schemeClr val="tx1">
                    <a:tint val="75000"/>
                  </a:schemeClr>
                </a:solidFill>
              </a:defRPr>
            </a:lvl6pPr>
            <a:lvl7pPr marL="2839761" indent="0">
              <a:buNone/>
              <a:defRPr sz="1656">
                <a:solidFill>
                  <a:schemeClr val="tx1">
                    <a:tint val="75000"/>
                  </a:schemeClr>
                </a:solidFill>
              </a:defRPr>
            </a:lvl7pPr>
            <a:lvl8pPr marL="3313054" indent="0">
              <a:buNone/>
              <a:defRPr sz="1656">
                <a:solidFill>
                  <a:schemeClr val="tx1">
                    <a:tint val="75000"/>
                  </a:schemeClr>
                </a:solidFill>
              </a:defRPr>
            </a:lvl8pPr>
            <a:lvl9pPr marL="3786348" indent="0">
              <a:buNone/>
              <a:defRPr sz="1656">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426B2EE0-2C34-F342-B8D9-60EB637C6BB9}" type="datetimeFigureOut">
              <a:rPr lang="es-ES_tradnl" smtClean="0"/>
              <a:t>11/05/2017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6E56073-9391-4D44-8922-EE947B4FBCB4}" type="slidenum">
              <a:rPr lang="es-ES_tradnl" smtClean="0"/>
              <a:t>‹Nº›</a:t>
            </a:fld>
            <a:endParaRPr lang="es-ES_tradnl"/>
          </a:p>
        </p:txBody>
      </p:sp>
    </p:spTree>
    <p:extLst>
      <p:ext uri="{BB962C8B-B14F-4D97-AF65-F5344CB8AC3E}">
        <p14:creationId xmlns:p14="http://schemas.microsoft.com/office/powerpoint/2010/main" val="14025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683657" y="1889860"/>
            <a:ext cx="4226243" cy="450444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034200" y="1889860"/>
            <a:ext cx="4226243" cy="450444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426B2EE0-2C34-F342-B8D9-60EB637C6BB9}" type="datetimeFigureOut">
              <a:rPr lang="es-ES_tradnl" smtClean="0"/>
              <a:t>11/05/2017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6E56073-9391-4D44-8922-EE947B4FBCB4}" type="slidenum">
              <a:rPr lang="es-ES_tradnl" smtClean="0"/>
              <a:t>‹Nº›</a:t>
            </a:fld>
            <a:endParaRPr lang="es-ES_tradnl"/>
          </a:p>
        </p:txBody>
      </p:sp>
    </p:spTree>
    <p:extLst>
      <p:ext uri="{BB962C8B-B14F-4D97-AF65-F5344CB8AC3E}">
        <p14:creationId xmlns:p14="http://schemas.microsoft.com/office/powerpoint/2010/main" val="152511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4952" y="377974"/>
            <a:ext cx="8576786" cy="1372203"/>
          </a:xfrm>
        </p:spPr>
        <p:txBody>
          <a:bodyPr/>
          <a:lstStyle/>
          <a:p>
            <a:r>
              <a:rPr lang="es-ES_tradnl"/>
              <a:t>Clic para editar título</a:t>
            </a:r>
            <a:endParaRPr lang="en-US" dirty="0"/>
          </a:p>
        </p:txBody>
      </p:sp>
      <p:sp>
        <p:nvSpPr>
          <p:cNvPr id="3" name="Text Placeholder 2"/>
          <p:cNvSpPr>
            <a:spLocks noGrp="1"/>
          </p:cNvSpPr>
          <p:nvPr>
            <p:ph type="body" idx="1"/>
          </p:nvPr>
        </p:nvSpPr>
        <p:spPr>
          <a:xfrm>
            <a:off x="684953" y="1740315"/>
            <a:ext cx="4206820" cy="852901"/>
          </a:xfrm>
        </p:spPr>
        <p:txBody>
          <a:bodyPr anchor="b"/>
          <a:lstStyle>
            <a:lvl1pPr marL="0" indent="0">
              <a:buNone/>
              <a:defRPr sz="2484" b="1"/>
            </a:lvl1pPr>
            <a:lvl2pPr marL="473293" indent="0">
              <a:buNone/>
              <a:defRPr sz="2070" b="1"/>
            </a:lvl2pPr>
            <a:lvl3pPr marL="946587" indent="0">
              <a:buNone/>
              <a:defRPr sz="1863" b="1"/>
            </a:lvl3pPr>
            <a:lvl4pPr marL="1419880" indent="0">
              <a:buNone/>
              <a:defRPr sz="1656" b="1"/>
            </a:lvl4pPr>
            <a:lvl5pPr marL="1893174" indent="0">
              <a:buNone/>
              <a:defRPr sz="1656" b="1"/>
            </a:lvl5pPr>
            <a:lvl6pPr marL="2366467" indent="0">
              <a:buNone/>
              <a:defRPr sz="1656" b="1"/>
            </a:lvl6pPr>
            <a:lvl7pPr marL="2839761" indent="0">
              <a:buNone/>
              <a:defRPr sz="1656" b="1"/>
            </a:lvl7pPr>
            <a:lvl8pPr marL="3313054" indent="0">
              <a:buNone/>
              <a:defRPr sz="1656" b="1"/>
            </a:lvl8pPr>
            <a:lvl9pPr marL="3786348" indent="0">
              <a:buNone/>
              <a:defRPr sz="1656" b="1"/>
            </a:lvl9pPr>
          </a:lstStyle>
          <a:p>
            <a:pPr lvl="0"/>
            <a:r>
              <a:rPr lang="es-ES_tradnl"/>
              <a:t>Haga clic para modificar el estilo de texto del patrón</a:t>
            </a:r>
          </a:p>
        </p:txBody>
      </p:sp>
      <p:sp>
        <p:nvSpPr>
          <p:cNvPr id="4" name="Content Placeholder 3"/>
          <p:cNvSpPr>
            <a:spLocks noGrp="1"/>
          </p:cNvSpPr>
          <p:nvPr>
            <p:ph sz="half" idx="2"/>
          </p:nvPr>
        </p:nvSpPr>
        <p:spPr>
          <a:xfrm>
            <a:off x="684953" y="2593216"/>
            <a:ext cx="4206820" cy="381423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034201" y="1740315"/>
            <a:ext cx="4227538" cy="852901"/>
          </a:xfrm>
        </p:spPr>
        <p:txBody>
          <a:bodyPr anchor="b"/>
          <a:lstStyle>
            <a:lvl1pPr marL="0" indent="0">
              <a:buNone/>
              <a:defRPr sz="2484" b="1"/>
            </a:lvl1pPr>
            <a:lvl2pPr marL="473293" indent="0">
              <a:buNone/>
              <a:defRPr sz="2070" b="1"/>
            </a:lvl2pPr>
            <a:lvl3pPr marL="946587" indent="0">
              <a:buNone/>
              <a:defRPr sz="1863" b="1"/>
            </a:lvl3pPr>
            <a:lvl4pPr marL="1419880" indent="0">
              <a:buNone/>
              <a:defRPr sz="1656" b="1"/>
            </a:lvl4pPr>
            <a:lvl5pPr marL="1893174" indent="0">
              <a:buNone/>
              <a:defRPr sz="1656" b="1"/>
            </a:lvl5pPr>
            <a:lvl6pPr marL="2366467" indent="0">
              <a:buNone/>
              <a:defRPr sz="1656" b="1"/>
            </a:lvl6pPr>
            <a:lvl7pPr marL="2839761" indent="0">
              <a:buNone/>
              <a:defRPr sz="1656" b="1"/>
            </a:lvl7pPr>
            <a:lvl8pPr marL="3313054" indent="0">
              <a:buNone/>
              <a:defRPr sz="1656" b="1"/>
            </a:lvl8pPr>
            <a:lvl9pPr marL="3786348" indent="0">
              <a:buNone/>
              <a:defRPr sz="1656" b="1"/>
            </a:lvl9pPr>
          </a:lstStyle>
          <a:p>
            <a:pPr lvl="0"/>
            <a:r>
              <a:rPr lang="es-ES_tradnl"/>
              <a:t>Haga clic para modificar el estilo de texto del patrón</a:t>
            </a:r>
          </a:p>
        </p:txBody>
      </p:sp>
      <p:sp>
        <p:nvSpPr>
          <p:cNvPr id="6" name="Content Placeholder 5"/>
          <p:cNvSpPr>
            <a:spLocks noGrp="1"/>
          </p:cNvSpPr>
          <p:nvPr>
            <p:ph sz="quarter" idx="4"/>
          </p:nvPr>
        </p:nvSpPr>
        <p:spPr>
          <a:xfrm>
            <a:off x="5034201" y="2593216"/>
            <a:ext cx="4227538" cy="381423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426B2EE0-2C34-F342-B8D9-60EB637C6BB9}" type="datetimeFigureOut">
              <a:rPr lang="es-ES_tradnl" smtClean="0"/>
              <a:t>11/05/2017</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36E56073-9391-4D44-8922-EE947B4FBCB4}" type="slidenum">
              <a:rPr lang="es-ES_tradnl" smtClean="0"/>
              <a:t>‹Nº›</a:t>
            </a:fld>
            <a:endParaRPr lang="es-ES_tradnl"/>
          </a:p>
        </p:txBody>
      </p:sp>
    </p:spTree>
    <p:extLst>
      <p:ext uri="{BB962C8B-B14F-4D97-AF65-F5344CB8AC3E}">
        <p14:creationId xmlns:p14="http://schemas.microsoft.com/office/powerpoint/2010/main" val="256507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26B2EE0-2C34-F342-B8D9-60EB637C6BB9}" type="datetimeFigureOut">
              <a:rPr lang="es-ES_tradnl" smtClean="0"/>
              <a:t>11/05/2017</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36E56073-9391-4D44-8922-EE947B4FBCB4}" type="slidenum">
              <a:rPr lang="es-ES_tradnl" smtClean="0"/>
              <a:t>‹Nº›</a:t>
            </a:fld>
            <a:endParaRPr lang="es-ES_tradnl"/>
          </a:p>
        </p:txBody>
      </p:sp>
    </p:spTree>
    <p:extLst>
      <p:ext uri="{BB962C8B-B14F-4D97-AF65-F5344CB8AC3E}">
        <p14:creationId xmlns:p14="http://schemas.microsoft.com/office/powerpoint/2010/main" val="111743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B2EE0-2C34-F342-B8D9-60EB637C6BB9}" type="datetimeFigureOut">
              <a:rPr lang="es-ES_tradnl" smtClean="0"/>
              <a:t>11/05/2017</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36E56073-9391-4D44-8922-EE947B4FBCB4}" type="slidenum">
              <a:rPr lang="es-ES_tradnl" smtClean="0"/>
              <a:t>‹Nº›</a:t>
            </a:fld>
            <a:endParaRPr lang="es-ES_tradnl"/>
          </a:p>
        </p:txBody>
      </p:sp>
    </p:spTree>
    <p:extLst>
      <p:ext uri="{BB962C8B-B14F-4D97-AF65-F5344CB8AC3E}">
        <p14:creationId xmlns:p14="http://schemas.microsoft.com/office/powerpoint/2010/main" val="100106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4952" y="473287"/>
            <a:ext cx="3207231" cy="1656503"/>
          </a:xfrm>
        </p:spPr>
        <p:txBody>
          <a:bodyPr anchor="b"/>
          <a:lstStyle>
            <a:lvl1pPr>
              <a:defRPr sz="3313"/>
            </a:lvl1pPr>
          </a:lstStyle>
          <a:p>
            <a:r>
              <a:rPr lang="es-ES_tradnl"/>
              <a:t>Clic para editar título</a:t>
            </a:r>
            <a:endParaRPr lang="en-US" dirty="0"/>
          </a:p>
        </p:txBody>
      </p:sp>
      <p:sp>
        <p:nvSpPr>
          <p:cNvPr id="3" name="Content Placeholder 2"/>
          <p:cNvSpPr>
            <a:spLocks noGrp="1"/>
          </p:cNvSpPr>
          <p:nvPr>
            <p:ph idx="1"/>
          </p:nvPr>
        </p:nvSpPr>
        <p:spPr>
          <a:xfrm>
            <a:off x="4227538" y="1022169"/>
            <a:ext cx="5034201" cy="5045104"/>
          </a:xfrm>
        </p:spPr>
        <p:txBody>
          <a:bodyPr/>
          <a:lstStyle>
            <a:lvl1pPr>
              <a:defRPr sz="3313"/>
            </a:lvl1pPr>
            <a:lvl2pPr>
              <a:defRPr sz="2899"/>
            </a:lvl2pPr>
            <a:lvl3pPr>
              <a:defRPr sz="2484"/>
            </a:lvl3pPr>
            <a:lvl4pPr>
              <a:defRPr sz="2070"/>
            </a:lvl4pPr>
            <a:lvl5pPr>
              <a:defRPr sz="2070"/>
            </a:lvl5pPr>
            <a:lvl6pPr>
              <a:defRPr sz="2070"/>
            </a:lvl6pPr>
            <a:lvl7pPr>
              <a:defRPr sz="2070"/>
            </a:lvl7pPr>
            <a:lvl8pPr>
              <a:defRPr sz="2070"/>
            </a:lvl8pPr>
            <a:lvl9pPr>
              <a:defRPr sz="207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684952" y="2129790"/>
            <a:ext cx="3207231" cy="3945699"/>
          </a:xfrm>
        </p:spPr>
        <p:txBody>
          <a:bodyPr/>
          <a:lstStyle>
            <a:lvl1pPr marL="0" indent="0">
              <a:buNone/>
              <a:defRPr sz="1656"/>
            </a:lvl1pPr>
            <a:lvl2pPr marL="473293" indent="0">
              <a:buNone/>
              <a:defRPr sz="1449"/>
            </a:lvl2pPr>
            <a:lvl3pPr marL="946587" indent="0">
              <a:buNone/>
              <a:defRPr sz="1242"/>
            </a:lvl3pPr>
            <a:lvl4pPr marL="1419880" indent="0">
              <a:buNone/>
              <a:defRPr sz="1035"/>
            </a:lvl4pPr>
            <a:lvl5pPr marL="1893174" indent="0">
              <a:buNone/>
              <a:defRPr sz="1035"/>
            </a:lvl5pPr>
            <a:lvl6pPr marL="2366467" indent="0">
              <a:buNone/>
              <a:defRPr sz="1035"/>
            </a:lvl6pPr>
            <a:lvl7pPr marL="2839761" indent="0">
              <a:buNone/>
              <a:defRPr sz="1035"/>
            </a:lvl7pPr>
            <a:lvl8pPr marL="3313054" indent="0">
              <a:buNone/>
              <a:defRPr sz="1035"/>
            </a:lvl8pPr>
            <a:lvl9pPr marL="3786348" indent="0">
              <a:buNone/>
              <a:defRPr sz="1035"/>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26B2EE0-2C34-F342-B8D9-60EB637C6BB9}" type="datetimeFigureOut">
              <a:rPr lang="es-ES_tradnl" smtClean="0"/>
              <a:t>11/05/2017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6E56073-9391-4D44-8922-EE947B4FBCB4}" type="slidenum">
              <a:rPr lang="es-ES_tradnl" smtClean="0"/>
              <a:t>‹Nº›</a:t>
            </a:fld>
            <a:endParaRPr lang="es-ES_tradnl"/>
          </a:p>
        </p:txBody>
      </p:sp>
    </p:spTree>
    <p:extLst>
      <p:ext uri="{BB962C8B-B14F-4D97-AF65-F5344CB8AC3E}">
        <p14:creationId xmlns:p14="http://schemas.microsoft.com/office/powerpoint/2010/main" val="150997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4952" y="473287"/>
            <a:ext cx="3207231" cy="1656503"/>
          </a:xfrm>
        </p:spPr>
        <p:txBody>
          <a:bodyPr anchor="b"/>
          <a:lstStyle>
            <a:lvl1pPr>
              <a:defRPr sz="3313"/>
            </a:lvl1pPr>
          </a:lstStyle>
          <a:p>
            <a:r>
              <a:rPr lang="es-ES_tradnl"/>
              <a:t>Clic para editar título</a:t>
            </a:r>
            <a:endParaRPr lang="en-US" dirty="0"/>
          </a:p>
        </p:txBody>
      </p:sp>
      <p:sp>
        <p:nvSpPr>
          <p:cNvPr id="3" name="Picture Placeholder 2"/>
          <p:cNvSpPr>
            <a:spLocks noGrp="1" noChangeAspect="1"/>
          </p:cNvSpPr>
          <p:nvPr>
            <p:ph type="pic" idx="1"/>
          </p:nvPr>
        </p:nvSpPr>
        <p:spPr>
          <a:xfrm>
            <a:off x="4227538" y="1022169"/>
            <a:ext cx="5034201" cy="5045104"/>
          </a:xfrm>
        </p:spPr>
        <p:txBody>
          <a:bodyPr anchor="t"/>
          <a:lstStyle>
            <a:lvl1pPr marL="0" indent="0">
              <a:buNone/>
              <a:defRPr sz="3313"/>
            </a:lvl1pPr>
            <a:lvl2pPr marL="473293" indent="0">
              <a:buNone/>
              <a:defRPr sz="2899"/>
            </a:lvl2pPr>
            <a:lvl3pPr marL="946587" indent="0">
              <a:buNone/>
              <a:defRPr sz="2484"/>
            </a:lvl3pPr>
            <a:lvl4pPr marL="1419880" indent="0">
              <a:buNone/>
              <a:defRPr sz="2070"/>
            </a:lvl4pPr>
            <a:lvl5pPr marL="1893174" indent="0">
              <a:buNone/>
              <a:defRPr sz="2070"/>
            </a:lvl5pPr>
            <a:lvl6pPr marL="2366467" indent="0">
              <a:buNone/>
              <a:defRPr sz="2070"/>
            </a:lvl6pPr>
            <a:lvl7pPr marL="2839761" indent="0">
              <a:buNone/>
              <a:defRPr sz="2070"/>
            </a:lvl7pPr>
            <a:lvl8pPr marL="3313054" indent="0">
              <a:buNone/>
              <a:defRPr sz="2070"/>
            </a:lvl8pPr>
            <a:lvl9pPr marL="3786348" indent="0">
              <a:buNone/>
              <a:defRPr sz="2070"/>
            </a:lvl9pPr>
          </a:lstStyle>
          <a:p>
            <a:r>
              <a:rPr lang="es-ES_tradnl"/>
              <a:t>Arrastre la imagen al marcador de posición o haga clic en el icono para agregarla</a:t>
            </a:r>
            <a:endParaRPr lang="en-US" dirty="0"/>
          </a:p>
        </p:txBody>
      </p:sp>
      <p:sp>
        <p:nvSpPr>
          <p:cNvPr id="4" name="Text Placeholder 3"/>
          <p:cNvSpPr>
            <a:spLocks noGrp="1"/>
          </p:cNvSpPr>
          <p:nvPr>
            <p:ph type="body" sz="half" idx="2"/>
          </p:nvPr>
        </p:nvSpPr>
        <p:spPr>
          <a:xfrm>
            <a:off x="684952" y="2129790"/>
            <a:ext cx="3207231" cy="3945699"/>
          </a:xfrm>
        </p:spPr>
        <p:txBody>
          <a:bodyPr/>
          <a:lstStyle>
            <a:lvl1pPr marL="0" indent="0">
              <a:buNone/>
              <a:defRPr sz="1656"/>
            </a:lvl1pPr>
            <a:lvl2pPr marL="473293" indent="0">
              <a:buNone/>
              <a:defRPr sz="1449"/>
            </a:lvl2pPr>
            <a:lvl3pPr marL="946587" indent="0">
              <a:buNone/>
              <a:defRPr sz="1242"/>
            </a:lvl3pPr>
            <a:lvl4pPr marL="1419880" indent="0">
              <a:buNone/>
              <a:defRPr sz="1035"/>
            </a:lvl4pPr>
            <a:lvl5pPr marL="1893174" indent="0">
              <a:buNone/>
              <a:defRPr sz="1035"/>
            </a:lvl5pPr>
            <a:lvl6pPr marL="2366467" indent="0">
              <a:buNone/>
              <a:defRPr sz="1035"/>
            </a:lvl6pPr>
            <a:lvl7pPr marL="2839761" indent="0">
              <a:buNone/>
              <a:defRPr sz="1035"/>
            </a:lvl7pPr>
            <a:lvl8pPr marL="3313054" indent="0">
              <a:buNone/>
              <a:defRPr sz="1035"/>
            </a:lvl8pPr>
            <a:lvl9pPr marL="3786348" indent="0">
              <a:buNone/>
              <a:defRPr sz="1035"/>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26B2EE0-2C34-F342-B8D9-60EB637C6BB9}" type="datetimeFigureOut">
              <a:rPr lang="es-ES_tradnl" smtClean="0"/>
              <a:t>11/05/2017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6E56073-9391-4D44-8922-EE947B4FBCB4}" type="slidenum">
              <a:rPr lang="es-ES_tradnl" smtClean="0"/>
              <a:t>‹Nº›</a:t>
            </a:fld>
            <a:endParaRPr lang="es-ES_tradnl"/>
          </a:p>
        </p:txBody>
      </p:sp>
    </p:spTree>
    <p:extLst>
      <p:ext uri="{BB962C8B-B14F-4D97-AF65-F5344CB8AC3E}">
        <p14:creationId xmlns:p14="http://schemas.microsoft.com/office/powerpoint/2010/main" val="135445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3657" y="377974"/>
            <a:ext cx="8576786" cy="1372203"/>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683657" y="1889860"/>
            <a:ext cx="8576786" cy="4504441"/>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3657" y="6580001"/>
            <a:ext cx="2237423" cy="377972"/>
          </a:xfrm>
          <a:prstGeom prst="rect">
            <a:avLst/>
          </a:prstGeom>
        </p:spPr>
        <p:txBody>
          <a:bodyPr vert="horz" lIns="91440" tIns="45720" rIns="91440" bIns="45720" rtlCol="0" anchor="ctr"/>
          <a:lstStyle>
            <a:lvl1pPr algn="l">
              <a:defRPr sz="1242">
                <a:solidFill>
                  <a:schemeClr val="tx1">
                    <a:tint val="75000"/>
                  </a:schemeClr>
                </a:solidFill>
              </a:defRPr>
            </a:lvl1pPr>
          </a:lstStyle>
          <a:p>
            <a:fld id="{426B2EE0-2C34-F342-B8D9-60EB637C6BB9}" type="datetimeFigureOut">
              <a:rPr lang="es-ES_tradnl" smtClean="0"/>
              <a:t>11/05/2017</a:t>
            </a:fld>
            <a:endParaRPr lang="es-ES_tradnl"/>
          </a:p>
        </p:txBody>
      </p:sp>
      <p:sp>
        <p:nvSpPr>
          <p:cNvPr id="5" name="Footer Placeholder 4"/>
          <p:cNvSpPr>
            <a:spLocks noGrp="1"/>
          </p:cNvSpPr>
          <p:nvPr>
            <p:ph type="ftr" sz="quarter" idx="3"/>
          </p:nvPr>
        </p:nvSpPr>
        <p:spPr>
          <a:xfrm>
            <a:off x="3293983" y="6580001"/>
            <a:ext cx="3356134" cy="377972"/>
          </a:xfrm>
          <a:prstGeom prst="rect">
            <a:avLst/>
          </a:prstGeom>
        </p:spPr>
        <p:txBody>
          <a:bodyPr vert="horz" lIns="91440" tIns="45720" rIns="91440" bIns="45720" rtlCol="0" anchor="ctr"/>
          <a:lstStyle>
            <a:lvl1pPr algn="ctr">
              <a:defRPr sz="1242">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7023020" y="6580001"/>
            <a:ext cx="2237423" cy="377972"/>
          </a:xfrm>
          <a:prstGeom prst="rect">
            <a:avLst/>
          </a:prstGeom>
        </p:spPr>
        <p:txBody>
          <a:bodyPr vert="horz" lIns="91440" tIns="45720" rIns="91440" bIns="45720" rtlCol="0" anchor="ctr"/>
          <a:lstStyle>
            <a:lvl1pPr algn="r">
              <a:defRPr sz="1242">
                <a:solidFill>
                  <a:schemeClr val="tx1">
                    <a:tint val="75000"/>
                  </a:schemeClr>
                </a:solidFill>
              </a:defRPr>
            </a:lvl1pPr>
          </a:lstStyle>
          <a:p>
            <a:fld id="{36E56073-9391-4D44-8922-EE947B4FBCB4}" type="slidenum">
              <a:rPr lang="es-ES_tradnl" smtClean="0"/>
              <a:t>‹Nº›</a:t>
            </a:fld>
            <a:endParaRPr lang="es-ES_tradnl"/>
          </a:p>
        </p:txBody>
      </p:sp>
    </p:spTree>
    <p:extLst>
      <p:ext uri="{BB962C8B-B14F-4D97-AF65-F5344CB8AC3E}">
        <p14:creationId xmlns:p14="http://schemas.microsoft.com/office/powerpoint/2010/main" val="807524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46587" rtl="0" eaLnBrk="1" latinLnBrk="0" hangingPunct="1">
        <a:lnSpc>
          <a:spcPct val="90000"/>
        </a:lnSpc>
        <a:spcBef>
          <a:spcPct val="0"/>
        </a:spcBef>
        <a:buNone/>
        <a:defRPr sz="4555" kern="1200">
          <a:solidFill>
            <a:schemeClr val="tx1"/>
          </a:solidFill>
          <a:latin typeface="+mj-lt"/>
          <a:ea typeface="+mj-ea"/>
          <a:cs typeface="+mj-cs"/>
        </a:defRPr>
      </a:lvl1pPr>
    </p:titleStyle>
    <p:bodyStyle>
      <a:lvl1pPr marL="236647" indent="-236647" algn="l" defTabSz="946587" rtl="0" eaLnBrk="1" latinLnBrk="0" hangingPunct="1">
        <a:lnSpc>
          <a:spcPct val="90000"/>
        </a:lnSpc>
        <a:spcBef>
          <a:spcPts val="1035"/>
        </a:spcBef>
        <a:buFont typeface="Arial" panose="020B0604020202020204" pitchFamily="34" charset="0"/>
        <a:buChar char="•"/>
        <a:defRPr sz="2899" kern="1200">
          <a:solidFill>
            <a:schemeClr val="tx1"/>
          </a:solidFill>
          <a:latin typeface="+mn-lt"/>
          <a:ea typeface="+mn-ea"/>
          <a:cs typeface="+mn-cs"/>
        </a:defRPr>
      </a:lvl1pPr>
      <a:lvl2pPr marL="709940" indent="-236647" algn="l" defTabSz="946587" rtl="0" eaLnBrk="1" latinLnBrk="0" hangingPunct="1">
        <a:lnSpc>
          <a:spcPct val="90000"/>
        </a:lnSpc>
        <a:spcBef>
          <a:spcPts val="518"/>
        </a:spcBef>
        <a:buFont typeface="Arial" panose="020B0604020202020204" pitchFamily="34" charset="0"/>
        <a:buChar char="•"/>
        <a:defRPr sz="2484" kern="1200">
          <a:solidFill>
            <a:schemeClr val="tx1"/>
          </a:solidFill>
          <a:latin typeface="+mn-lt"/>
          <a:ea typeface="+mn-ea"/>
          <a:cs typeface="+mn-cs"/>
        </a:defRPr>
      </a:lvl2pPr>
      <a:lvl3pPr marL="1183234" indent="-236647" algn="l" defTabSz="946587" rtl="0" eaLnBrk="1" latinLnBrk="0" hangingPunct="1">
        <a:lnSpc>
          <a:spcPct val="90000"/>
        </a:lnSpc>
        <a:spcBef>
          <a:spcPts val="518"/>
        </a:spcBef>
        <a:buFont typeface="Arial" panose="020B0604020202020204" pitchFamily="34" charset="0"/>
        <a:buChar char="•"/>
        <a:defRPr sz="2070" kern="1200">
          <a:solidFill>
            <a:schemeClr val="tx1"/>
          </a:solidFill>
          <a:latin typeface="+mn-lt"/>
          <a:ea typeface="+mn-ea"/>
          <a:cs typeface="+mn-cs"/>
        </a:defRPr>
      </a:lvl3pPr>
      <a:lvl4pPr marL="1656527" indent="-236647" algn="l" defTabSz="946587" rtl="0" eaLnBrk="1" latinLnBrk="0" hangingPunct="1">
        <a:lnSpc>
          <a:spcPct val="90000"/>
        </a:lnSpc>
        <a:spcBef>
          <a:spcPts val="518"/>
        </a:spcBef>
        <a:buFont typeface="Arial" panose="020B0604020202020204" pitchFamily="34" charset="0"/>
        <a:buChar char="•"/>
        <a:defRPr sz="1863" kern="1200">
          <a:solidFill>
            <a:schemeClr val="tx1"/>
          </a:solidFill>
          <a:latin typeface="+mn-lt"/>
          <a:ea typeface="+mn-ea"/>
          <a:cs typeface="+mn-cs"/>
        </a:defRPr>
      </a:lvl4pPr>
      <a:lvl5pPr marL="2129820" indent="-236647" algn="l" defTabSz="946587" rtl="0" eaLnBrk="1" latinLnBrk="0" hangingPunct="1">
        <a:lnSpc>
          <a:spcPct val="90000"/>
        </a:lnSpc>
        <a:spcBef>
          <a:spcPts val="518"/>
        </a:spcBef>
        <a:buFont typeface="Arial" panose="020B0604020202020204" pitchFamily="34" charset="0"/>
        <a:buChar char="•"/>
        <a:defRPr sz="1863" kern="1200">
          <a:solidFill>
            <a:schemeClr val="tx1"/>
          </a:solidFill>
          <a:latin typeface="+mn-lt"/>
          <a:ea typeface="+mn-ea"/>
          <a:cs typeface="+mn-cs"/>
        </a:defRPr>
      </a:lvl5pPr>
      <a:lvl6pPr marL="2603114" indent="-236647" algn="l" defTabSz="946587" rtl="0" eaLnBrk="1" latinLnBrk="0" hangingPunct="1">
        <a:lnSpc>
          <a:spcPct val="90000"/>
        </a:lnSpc>
        <a:spcBef>
          <a:spcPts val="518"/>
        </a:spcBef>
        <a:buFont typeface="Arial" panose="020B0604020202020204" pitchFamily="34" charset="0"/>
        <a:buChar char="•"/>
        <a:defRPr sz="1863" kern="1200">
          <a:solidFill>
            <a:schemeClr val="tx1"/>
          </a:solidFill>
          <a:latin typeface="+mn-lt"/>
          <a:ea typeface="+mn-ea"/>
          <a:cs typeface="+mn-cs"/>
        </a:defRPr>
      </a:lvl6pPr>
      <a:lvl7pPr marL="3076407" indent="-236647" algn="l" defTabSz="946587" rtl="0" eaLnBrk="1" latinLnBrk="0" hangingPunct="1">
        <a:lnSpc>
          <a:spcPct val="90000"/>
        </a:lnSpc>
        <a:spcBef>
          <a:spcPts val="518"/>
        </a:spcBef>
        <a:buFont typeface="Arial" panose="020B0604020202020204" pitchFamily="34" charset="0"/>
        <a:buChar char="•"/>
        <a:defRPr sz="1863" kern="1200">
          <a:solidFill>
            <a:schemeClr val="tx1"/>
          </a:solidFill>
          <a:latin typeface="+mn-lt"/>
          <a:ea typeface="+mn-ea"/>
          <a:cs typeface="+mn-cs"/>
        </a:defRPr>
      </a:lvl7pPr>
      <a:lvl8pPr marL="3549701" indent="-236647" algn="l" defTabSz="946587" rtl="0" eaLnBrk="1" latinLnBrk="0" hangingPunct="1">
        <a:lnSpc>
          <a:spcPct val="90000"/>
        </a:lnSpc>
        <a:spcBef>
          <a:spcPts val="518"/>
        </a:spcBef>
        <a:buFont typeface="Arial" panose="020B0604020202020204" pitchFamily="34" charset="0"/>
        <a:buChar char="•"/>
        <a:defRPr sz="1863" kern="1200">
          <a:solidFill>
            <a:schemeClr val="tx1"/>
          </a:solidFill>
          <a:latin typeface="+mn-lt"/>
          <a:ea typeface="+mn-ea"/>
          <a:cs typeface="+mn-cs"/>
        </a:defRPr>
      </a:lvl8pPr>
      <a:lvl9pPr marL="4022994" indent="-236647" algn="l" defTabSz="946587" rtl="0" eaLnBrk="1" latinLnBrk="0" hangingPunct="1">
        <a:lnSpc>
          <a:spcPct val="90000"/>
        </a:lnSpc>
        <a:spcBef>
          <a:spcPts val="518"/>
        </a:spcBef>
        <a:buFont typeface="Arial" panose="020B0604020202020204" pitchFamily="34" charset="0"/>
        <a:buChar char="•"/>
        <a:defRPr sz="1863" kern="1200">
          <a:solidFill>
            <a:schemeClr val="tx1"/>
          </a:solidFill>
          <a:latin typeface="+mn-lt"/>
          <a:ea typeface="+mn-ea"/>
          <a:cs typeface="+mn-cs"/>
        </a:defRPr>
      </a:lvl9pPr>
    </p:bodyStyle>
    <p:otherStyle>
      <a:defPPr>
        <a:defRPr lang="en-US"/>
      </a:defPPr>
      <a:lvl1pPr marL="0" algn="l" defTabSz="946587" rtl="0" eaLnBrk="1" latinLnBrk="0" hangingPunct="1">
        <a:defRPr sz="1863" kern="1200">
          <a:solidFill>
            <a:schemeClr val="tx1"/>
          </a:solidFill>
          <a:latin typeface="+mn-lt"/>
          <a:ea typeface="+mn-ea"/>
          <a:cs typeface="+mn-cs"/>
        </a:defRPr>
      </a:lvl1pPr>
      <a:lvl2pPr marL="473293" algn="l" defTabSz="946587" rtl="0" eaLnBrk="1" latinLnBrk="0" hangingPunct="1">
        <a:defRPr sz="1863" kern="1200">
          <a:solidFill>
            <a:schemeClr val="tx1"/>
          </a:solidFill>
          <a:latin typeface="+mn-lt"/>
          <a:ea typeface="+mn-ea"/>
          <a:cs typeface="+mn-cs"/>
        </a:defRPr>
      </a:lvl2pPr>
      <a:lvl3pPr marL="946587" algn="l" defTabSz="946587" rtl="0" eaLnBrk="1" latinLnBrk="0" hangingPunct="1">
        <a:defRPr sz="1863" kern="1200">
          <a:solidFill>
            <a:schemeClr val="tx1"/>
          </a:solidFill>
          <a:latin typeface="+mn-lt"/>
          <a:ea typeface="+mn-ea"/>
          <a:cs typeface="+mn-cs"/>
        </a:defRPr>
      </a:lvl3pPr>
      <a:lvl4pPr marL="1419880" algn="l" defTabSz="946587" rtl="0" eaLnBrk="1" latinLnBrk="0" hangingPunct="1">
        <a:defRPr sz="1863" kern="1200">
          <a:solidFill>
            <a:schemeClr val="tx1"/>
          </a:solidFill>
          <a:latin typeface="+mn-lt"/>
          <a:ea typeface="+mn-ea"/>
          <a:cs typeface="+mn-cs"/>
        </a:defRPr>
      </a:lvl4pPr>
      <a:lvl5pPr marL="1893174" algn="l" defTabSz="946587" rtl="0" eaLnBrk="1" latinLnBrk="0" hangingPunct="1">
        <a:defRPr sz="1863" kern="1200">
          <a:solidFill>
            <a:schemeClr val="tx1"/>
          </a:solidFill>
          <a:latin typeface="+mn-lt"/>
          <a:ea typeface="+mn-ea"/>
          <a:cs typeface="+mn-cs"/>
        </a:defRPr>
      </a:lvl5pPr>
      <a:lvl6pPr marL="2366467" algn="l" defTabSz="946587" rtl="0" eaLnBrk="1" latinLnBrk="0" hangingPunct="1">
        <a:defRPr sz="1863" kern="1200">
          <a:solidFill>
            <a:schemeClr val="tx1"/>
          </a:solidFill>
          <a:latin typeface="+mn-lt"/>
          <a:ea typeface="+mn-ea"/>
          <a:cs typeface="+mn-cs"/>
        </a:defRPr>
      </a:lvl6pPr>
      <a:lvl7pPr marL="2839761" algn="l" defTabSz="946587" rtl="0" eaLnBrk="1" latinLnBrk="0" hangingPunct="1">
        <a:defRPr sz="1863" kern="1200">
          <a:solidFill>
            <a:schemeClr val="tx1"/>
          </a:solidFill>
          <a:latin typeface="+mn-lt"/>
          <a:ea typeface="+mn-ea"/>
          <a:cs typeface="+mn-cs"/>
        </a:defRPr>
      </a:lvl7pPr>
      <a:lvl8pPr marL="3313054" algn="l" defTabSz="946587" rtl="0" eaLnBrk="1" latinLnBrk="0" hangingPunct="1">
        <a:defRPr sz="1863" kern="1200">
          <a:solidFill>
            <a:schemeClr val="tx1"/>
          </a:solidFill>
          <a:latin typeface="+mn-lt"/>
          <a:ea typeface="+mn-ea"/>
          <a:cs typeface="+mn-cs"/>
        </a:defRPr>
      </a:lvl8pPr>
      <a:lvl9pPr marL="3786348" algn="l" defTabSz="946587" rtl="0" eaLnBrk="1" latinLnBrk="0" hangingPunct="1">
        <a:defRPr sz="18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3657" y="377974"/>
            <a:ext cx="8576786" cy="1372203"/>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683657" y="1889860"/>
            <a:ext cx="8576786" cy="4504441"/>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3657" y="6580001"/>
            <a:ext cx="2237423" cy="377972"/>
          </a:xfrm>
          <a:prstGeom prst="rect">
            <a:avLst/>
          </a:prstGeom>
        </p:spPr>
        <p:txBody>
          <a:bodyPr vert="horz" lIns="91440" tIns="45720" rIns="91440" bIns="45720" rtlCol="0" anchor="ctr"/>
          <a:lstStyle>
            <a:lvl1pPr algn="l">
              <a:defRPr sz="1242">
                <a:solidFill>
                  <a:schemeClr val="tx1">
                    <a:tint val="75000"/>
                  </a:schemeClr>
                </a:solidFill>
              </a:defRPr>
            </a:lvl1pPr>
          </a:lstStyle>
          <a:p>
            <a:fld id="{426B2EE0-2C34-F342-B8D9-60EB637C6BB9}" type="datetimeFigureOut">
              <a:rPr lang="es-ES_tradnl" smtClean="0">
                <a:solidFill>
                  <a:prstClr val="black">
                    <a:tint val="75000"/>
                  </a:prstClr>
                </a:solidFill>
              </a:rPr>
              <a:pPr/>
              <a:t>11/05/2017</a:t>
            </a:fld>
            <a:endParaRPr lang="es-ES_tradnl">
              <a:solidFill>
                <a:prstClr val="black">
                  <a:tint val="75000"/>
                </a:prstClr>
              </a:solidFill>
            </a:endParaRPr>
          </a:p>
        </p:txBody>
      </p:sp>
      <p:sp>
        <p:nvSpPr>
          <p:cNvPr id="5" name="Footer Placeholder 4"/>
          <p:cNvSpPr>
            <a:spLocks noGrp="1"/>
          </p:cNvSpPr>
          <p:nvPr>
            <p:ph type="ftr" sz="quarter" idx="3"/>
          </p:nvPr>
        </p:nvSpPr>
        <p:spPr>
          <a:xfrm>
            <a:off x="3293983" y="6580001"/>
            <a:ext cx="3356134" cy="377972"/>
          </a:xfrm>
          <a:prstGeom prst="rect">
            <a:avLst/>
          </a:prstGeom>
        </p:spPr>
        <p:txBody>
          <a:bodyPr vert="horz" lIns="91440" tIns="45720" rIns="91440" bIns="45720" rtlCol="0" anchor="ctr"/>
          <a:lstStyle>
            <a:lvl1pPr algn="ctr">
              <a:defRPr sz="1242">
                <a:solidFill>
                  <a:schemeClr val="tx1">
                    <a:tint val="75000"/>
                  </a:schemeClr>
                </a:solidFill>
              </a:defRPr>
            </a:lvl1pPr>
          </a:lstStyle>
          <a:p>
            <a:endParaRPr lang="es-ES_tradnl">
              <a:solidFill>
                <a:prstClr val="black">
                  <a:tint val="75000"/>
                </a:prstClr>
              </a:solidFill>
            </a:endParaRPr>
          </a:p>
        </p:txBody>
      </p:sp>
      <p:sp>
        <p:nvSpPr>
          <p:cNvPr id="6" name="Slide Number Placeholder 5"/>
          <p:cNvSpPr>
            <a:spLocks noGrp="1"/>
          </p:cNvSpPr>
          <p:nvPr>
            <p:ph type="sldNum" sz="quarter" idx="4"/>
          </p:nvPr>
        </p:nvSpPr>
        <p:spPr>
          <a:xfrm>
            <a:off x="7023020" y="6580001"/>
            <a:ext cx="2237423" cy="377972"/>
          </a:xfrm>
          <a:prstGeom prst="rect">
            <a:avLst/>
          </a:prstGeom>
        </p:spPr>
        <p:txBody>
          <a:bodyPr vert="horz" lIns="91440" tIns="45720" rIns="91440" bIns="45720" rtlCol="0" anchor="ctr"/>
          <a:lstStyle>
            <a:lvl1pPr algn="r">
              <a:defRPr sz="1242">
                <a:solidFill>
                  <a:schemeClr val="tx1">
                    <a:tint val="75000"/>
                  </a:schemeClr>
                </a:solidFill>
              </a:defRPr>
            </a:lvl1pPr>
          </a:lstStyle>
          <a:p>
            <a:fld id="{36E56073-9391-4D44-8922-EE947B4FBCB4}"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3051661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46587" rtl="0" eaLnBrk="1" latinLnBrk="0" hangingPunct="1">
        <a:lnSpc>
          <a:spcPct val="90000"/>
        </a:lnSpc>
        <a:spcBef>
          <a:spcPct val="0"/>
        </a:spcBef>
        <a:buNone/>
        <a:defRPr sz="4555" kern="1200">
          <a:solidFill>
            <a:schemeClr val="tx1"/>
          </a:solidFill>
          <a:latin typeface="+mj-lt"/>
          <a:ea typeface="+mj-ea"/>
          <a:cs typeface="+mj-cs"/>
        </a:defRPr>
      </a:lvl1pPr>
    </p:titleStyle>
    <p:bodyStyle>
      <a:lvl1pPr marL="236647" indent="-236647" algn="l" defTabSz="946587" rtl="0" eaLnBrk="1" latinLnBrk="0" hangingPunct="1">
        <a:lnSpc>
          <a:spcPct val="90000"/>
        </a:lnSpc>
        <a:spcBef>
          <a:spcPts val="1035"/>
        </a:spcBef>
        <a:buFont typeface="Arial" panose="020B0604020202020204" pitchFamily="34" charset="0"/>
        <a:buChar char="•"/>
        <a:defRPr sz="2899" kern="1200">
          <a:solidFill>
            <a:schemeClr val="tx1"/>
          </a:solidFill>
          <a:latin typeface="+mn-lt"/>
          <a:ea typeface="+mn-ea"/>
          <a:cs typeface="+mn-cs"/>
        </a:defRPr>
      </a:lvl1pPr>
      <a:lvl2pPr marL="709940" indent="-236647" algn="l" defTabSz="946587" rtl="0" eaLnBrk="1" latinLnBrk="0" hangingPunct="1">
        <a:lnSpc>
          <a:spcPct val="90000"/>
        </a:lnSpc>
        <a:spcBef>
          <a:spcPts val="518"/>
        </a:spcBef>
        <a:buFont typeface="Arial" panose="020B0604020202020204" pitchFamily="34" charset="0"/>
        <a:buChar char="•"/>
        <a:defRPr sz="2484" kern="1200">
          <a:solidFill>
            <a:schemeClr val="tx1"/>
          </a:solidFill>
          <a:latin typeface="+mn-lt"/>
          <a:ea typeface="+mn-ea"/>
          <a:cs typeface="+mn-cs"/>
        </a:defRPr>
      </a:lvl2pPr>
      <a:lvl3pPr marL="1183234" indent="-236647" algn="l" defTabSz="946587" rtl="0" eaLnBrk="1" latinLnBrk="0" hangingPunct="1">
        <a:lnSpc>
          <a:spcPct val="90000"/>
        </a:lnSpc>
        <a:spcBef>
          <a:spcPts val="518"/>
        </a:spcBef>
        <a:buFont typeface="Arial" panose="020B0604020202020204" pitchFamily="34" charset="0"/>
        <a:buChar char="•"/>
        <a:defRPr sz="2070" kern="1200">
          <a:solidFill>
            <a:schemeClr val="tx1"/>
          </a:solidFill>
          <a:latin typeface="+mn-lt"/>
          <a:ea typeface="+mn-ea"/>
          <a:cs typeface="+mn-cs"/>
        </a:defRPr>
      </a:lvl3pPr>
      <a:lvl4pPr marL="1656527" indent="-236647" algn="l" defTabSz="946587" rtl="0" eaLnBrk="1" latinLnBrk="0" hangingPunct="1">
        <a:lnSpc>
          <a:spcPct val="90000"/>
        </a:lnSpc>
        <a:spcBef>
          <a:spcPts val="518"/>
        </a:spcBef>
        <a:buFont typeface="Arial" panose="020B0604020202020204" pitchFamily="34" charset="0"/>
        <a:buChar char="•"/>
        <a:defRPr sz="1863" kern="1200">
          <a:solidFill>
            <a:schemeClr val="tx1"/>
          </a:solidFill>
          <a:latin typeface="+mn-lt"/>
          <a:ea typeface="+mn-ea"/>
          <a:cs typeface="+mn-cs"/>
        </a:defRPr>
      </a:lvl4pPr>
      <a:lvl5pPr marL="2129820" indent="-236647" algn="l" defTabSz="946587" rtl="0" eaLnBrk="1" latinLnBrk="0" hangingPunct="1">
        <a:lnSpc>
          <a:spcPct val="90000"/>
        </a:lnSpc>
        <a:spcBef>
          <a:spcPts val="518"/>
        </a:spcBef>
        <a:buFont typeface="Arial" panose="020B0604020202020204" pitchFamily="34" charset="0"/>
        <a:buChar char="•"/>
        <a:defRPr sz="1863" kern="1200">
          <a:solidFill>
            <a:schemeClr val="tx1"/>
          </a:solidFill>
          <a:latin typeface="+mn-lt"/>
          <a:ea typeface="+mn-ea"/>
          <a:cs typeface="+mn-cs"/>
        </a:defRPr>
      </a:lvl5pPr>
      <a:lvl6pPr marL="2603114" indent="-236647" algn="l" defTabSz="946587" rtl="0" eaLnBrk="1" latinLnBrk="0" hangingPunct="1">
        <a:lnSpc>
          <a:spcPct val="90000"/>
        </a:lnSpc>
        <a:spcBef>
          <a:spcPts val="518"/>
        </a:spcBef>
        <a:buFont typeface="Arial" panose="020B0604020202020204" pitchFamily="34" charset="0"/>
        <a:buChar char="•"/>
        <a:defRPr sz="1863" kern="1200">
          <a:solidFill>
            <a:schemeClr val="tx1"/>
          </a:solidFill>
          <a:latin typeface="+mn-lt"/>
          <a:ea typeface="+mn-ea"/>
          <a:cs typeface="+mn-cs"/>
        </a:defRPr>
      </a:lvl6pPr>
      <a:lvl7pPr marL="3076407" indent="-236647" algn="l" defTabSz="946587" rtl="0" eaLnBrk="1" latinLnBrk="0" hangingPunct="1">
        <a:lnSpc>
          <a:spcPct val="90000"/>
        </a:lnSpc>
        <a:spcBef>
          <a:spcPts val="518"/>
        </a:spcBef>
        <a:buFont typeface="Arial" panose="020B0604020202020204" pitchFamily="34" charset="0"/>
        <a:buChar char="•"/>
        <a:defRPr sz="1863" kern="1200">
          <a:solidFill>
            <a:schemeClr val="tx1"/>
          </a:solidFill>
          <a:latin typeface="+mn-lt"/>
          <a:ea typeface="+mn-ea"/>
          <a:cs typeface="+mn-cs"/>
        </a:defRPr>
      </a:lvl7pPr>
      <a:lvl8pPr marL="3549701" indent="-236647" algn="l" defTabSz="946587" rtl="0" eaLnBrk="1" latinLnBrk="0" hangingPunct="1">
        <a:lnSpc>
          <a:spcPct val="90000"/>
        </a:lnSpc>
        <a:spcBef>
          <a:spcPts val="518"/>
        </a:spcBef>
        <a:buFont typeface="Arial" panose="020B0604020202020204" pitchFamily="34" charset="0"/>
        <a:buChar char="•"/>
        <a:defRPr sz="1863" kern="1200">
          <a:solidFill>
            <a:schemeClr val="tx1"/>
          </a:solidFill>
          <a:latin typeface="+mn-lt"/>
          <a:ea typeface="+mn-ea"/>
          <a:cs typeface="+mn-cs"/>
        </a:defRPr>
      </a:lvl8pPr>
      <a:lvl9pPr marL="4022994" indent="-236647" algn="l" defTabSz="946587" rtl="0" eaLnBrk="1" latinLnBrk="0" hangingPunct="1">
        <a:lnSpc>
          <a:spcPct val="90000"/>
        </a:lnSpc>
        <a:spcBef>
          <a:spcPts val="518"/>
        </a:spcBef>
        <a:buFont typeface="Arial" panose="020B0604020202020204" pitchFamily="34" charset="0"/>
        <a:buChar char="•"/>
        <a:defRPr sz="1863" kern="1200">
          <a:solidFill>
            <a:schemeClr val="tx1"/>
          </a:solidFill>
          <a:latin typeface="+mn-lt"/>
          <a:ea typeface="+mn-ea"/>
          <a:cs typeface="+mn-cs"/>
        </a:defRPr>
      </a:lvl9pPr>
    </p:bodyStyle>
    <p:otherStyle>
      <a:defPPr>
        <a:defRPr lang="en-US"/>
      </a:defPPr>
      <a:lvl1pPr marL="0" algn="l" defTabSz="946587" rtl="0" eaLnBrk="1" latinLnBrk="0" hangingPunct="1">
        <a:defRPr sz="1863" kern="1200">
          <a:solidFill>
            <a:schemeClr val="tx1"/>
          </a:solidFill>
          <a:latin typeface="+mn-lt"/>
          <a:ea typeface="+mn-ea"/>
          <a:cs typeface="+mn-cs"/>
        </a:defRPr>
      </a:lvl1pPr>
      <a:lvl2pPr marL="473293" algn="l" defTabSz="946587" rtl="0" eaLnBrk="1" latinLnBrk="0" hangingPunct="1">
        <a:defRPr sz="1863" kern="1200">
          <a:solidFill>
            <a:schemeClr val="tx1"/>
          </a:solidFill>
          <a:latin typeface="+mn-lt"/>
          <a:ea typeface="+mn-ea"/>
          <a:cs typeface="+mn-cs"/>
        </a:defRPr>
      </a:lvl2pPr>
      <a:lvl3pPr marL="946587" algn="l" defTabSz="946587" rtl="0" eaLnBrk="1" latinLnBrk="0" hangingPunct="1">
        <a:defRPr sz="1863" kern="1200">
          <a:solidFill>
            <a:schemeClr val="tx1"/>
          </a:solidFill>
          <a:latin typeface="+mn-lt"/>
          <a:ea typeface="+mn-ea"/>
          <a:cs typeface="+mn-cs"/>
        </a:defRPr>
      </a:lvl3pPr>
      <a:lvl4pPr marL="1419880" algn="l" defTabSz="946587" rtl="0" eaLnBrk="1" latinLnBrk="0" hangingPunct="1">
        <a:defRPr sz="1863" kern="1200">
          <a:solidFill>
            <a:schemeClr val="tx1"/>
          </a:solidFill>
          <a:latin typeface="+mn-lt"/>
          <a:ea typeface="+mn-ea"/>
          <a:cs typeface="+mn-cs"/>
        </a:defRPr>
      </a:lvl4pPr>
      <a:lvl5pPr marL="1893174" algn="l" defTabSz="946587" rtl="0" eaLnBrk="1" latinLnBrk="0" hangingPunct="1">
        <a:defRPr sz="1863" kern="1200">
          <a:solidFill>
            <a:schemeClr val="tx1"/>
          </a:solidFill>
          <a:latin typeface="+mn-lt"/>
          <a:ea typeface="+mn-ea"/>
          <a:cs typeface="+mn-cs"/>
        </a:defRPr>
      </a:lvl5pPr>
      <a:lvl6pPr marL="2366467" algn="l" defTabSz="946587" rtl="0" eaLnBrk="1" latinLnBrk="0" hangingPunct="1">
        <a:defRPr sz="1863" kern="1200">
          <a:solidFill>
            <a:schemeClr val="tx1"/>
          </a:solidFill>
          <a:latin typeface="+mn-lt"/>
          <a:ea typeface="+mn-ea"/>
          <a:cs typeface="+mn-cs"/>
        </a:defRPr>
      </a:lvl6pPr>
      <a:lvl7pPr marL="2839761" algn="l" defTabSz="946587" rtl="0" eaLnBrk="1" latinLnBrk="0" hangingPunct="1">
        <a:defRPr sz="1863" kern="1200">
          <a:solidFill>
            <a:schemeClr val="tx1"/>
          </a:solidFill>
          <a:latin typeface="+mn-lt"/>
          <a:ea typeface="+mn-ea"/>
          <a:cs typeface="+mn-cs"/>
        </a:defRPr>
      </a:lvl7pPr>
      <a:lvl8pPr marL="3313054" algn="l" defTabSz="946587" rtl="0" eaLnBrk="1" latinLnBrk="0" hangingPunct="1">
        <a:defRPr sz="1863" kern="1200">
          <a:solidFill>
            <a:schemeClr val="tx1"/>
          </a:solidFill>
          <a:latin typeface="+mn-lt"/>
          <a:ea typeface="+mn-ea"/>
          <a:cs typeface="+mn-cs"/>
        </a:defRPr>
      </a:lvl8pPr>
      <a:lvl9pPr marL="3786348" algn="l" defTabSz="946587" rtl="0" eaLnBrk="1" latinLnBrk="0" hangingPunct="1">
        <a:defRPr sz="18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8375" r="14846" b="1143"/>
          <a:stretch/>
        </p:blipFill>
        <p:spPr>
          <a:xfrm>
            <a:off x="-162046" y="-289190"/>
            <a:ext cx="10106147" cy="5927759"/>
          </a:xfrm>
          <a:prstGeom prst="rect">
            <a:avLst/>
          </a:prstGeom>
        </p:spPr>
      </p:pic>
      <p:pic>
        <p:nvPicPr>
          <p:cNvPr id="4" name="Imagen 6"/>
          <p:cNvPicPr>
            <a:picLocks noChangeAspect="1"/>
          </p:cNvPicPr>
          <p:nvPr/>
        </p:nvPicPr>
        <p:blipFill rotWithShape="1">
          <a:blip r:embed="rId3">
            <a:extLst>
              <a:ext uri="{28A0092B-C50C-407E-A947-70E740481C1C}">
                <a14:useLocalDpi xmlns:a14="http://schemas.microsoft.com/office/drawing/2010/main"/>
              </a:ext>
            </a:extLst>
          </a:blip>
          <a:srcRect t="79389"/>
          <a:stretch/>
        </p:blipFill>
        <p:spPr>
          <a:xfrm>
            <a:off x="-162046" y="5638570"/>
            <a:ext cx="9944102" cy="1460730"/>
          </a:xfrm>
          <a:prstGeom prst="rect">
            <a:avLst/>
          </a:prstGeom>
        </p:spPr>
      </p:pic>
      <p:sp>
        <p:nvSpPr>
          <p:cNvPr id="6" name="CuadroTexto 4"/>
          <p:cNvSpPr txBox="1"/>
          <p:nvPr/>
        </p:nvSpPr>
        <p:spPr>
          <a:xfrm>
            <a:off x="0" y="4306265"/>
            <a:ext cx="5304724" cy="707886"/>
          </a:xfrm>
          <a:prstGeom prst="rect">
            <a:avLst/>
          </a:prstGeom>
          <a:noFill/>
        </p:spPr>
        <p:txBody>
          <a:bodyPr wrap="square" rtlCol="0">
            <a:spAutoFit/>
          </a:bodyPr>
          <a:lstStyle/>
          <a:p>
            <a:pPr algn="ctr"/>
            <a:r>
              <a:rPr lang="es-MX" sz="4000" b="1" dirty="0">
                <a:solidFill>
                  <a:schemeClr val="bg1"/>
                </a:solidFill>
                <a:latin typeface="Arial Narrow" panose="020B0606020202030204" pitchFamily="34" charset="0"/>
                <a:ea typeface="Roboto" charset="0"/>
                <a:cs typeface="Roboto" charset="0"/>
              </a:rPr>
              <a:t>GESTIÓN VIAL EPMMOP</a:t>
            </a:r>
          </a:p>
        </p:txBody>
      </p:sp>
      <p:sp>
        <p:nvSpPr>
          <p:cNvPr id="7" name="CuadroTexto 4"/>
          <p:cNvSpPr txBox="1"/>
          <p:nvPr/>
        </p:nvSpPr>
        <p:spPr>
          <a:xfrm>
            <a:off x="-233762" y="4987806"/>
            <a:ext cx="5304724" cy="338554"/>
          </a:xfrm>
          <a:prstGeom prst="rect">
            <a:avLst/>
          </a:prstGeom>
          <a:noFill/>
        </p:spPr>
        <p:txBody>
          <a:bodyPr wrap="square" rtlCol="0">
            <a:spAutoFit/>
          </a:bodyPr>
          <a:lstStyle/>
          <a:p>
            <a:pPr algn="ctr"/>
            <a:r>
              <a:rPr lang="es-MX" sz="1600" b="1" dirty="0">
                <a:solidFill>
                  <a:schemeClr val="bg1"/>
                </a:solidFill>
                <a:latin typeface="Arial Narrow" panose="020B0606020202030204" pitchFamily="34" charset="0"/>
                <a:ea typeface="Roboto" charset="0"/>
                <a:cs typeface="Roboto" charset="0"/>
              </a:rPr>
              <a:t>RESUMEN DE EJECUCIÓN Y PLANIFICACIÓN FUTURA</a:t>
            </a:r>
          </a:p>
        </p:txBody>
      </p:sp>
    </p:spTree>
    <p:extLst>
      <p:ext uri="{BB962C8B-B14F-4D97-AF65-F5344CB8AC3E}">
        <p14:creationId xmlns:p14="http://schemas.microsoft.com/office/powerpoint/2010/main" val="2565925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365" y="612355"/>
            <a:ext cx="9211235" cy="400110"/>
          </a:xfrm>
          <a:prstGeom prst="rect">
            <a:avLst/>
          </a:prstGeom>
        </p:spPr>
        <p:txBody>
          <a:bodyPr wrap="square">
            <a:spAutoFit/>
          </a:bodyPr>
          <a:lstStyle/>
          <a:p>
            <a:pPr algn="ctr"/>
            <a:r>
              <a:rPr lang="es-ES" sz="2000" b="1" dirty="0" smtClean="0">
                <a:solidFill>
                  <a:srgbClr val="E78202"/>
                </a:solidFill>
                <a:latin typeface="Arial Narrow" panose="020B0606020202030204" pitchFamily="34" charset="0"/>
                <a:ea typeface="Roboto" charset="0"/>
                <a:cs typeface="Roboto" charset="0"/>
              </a:rPr>
              <a:t>INTERVENCIONES COMPONENTE INFRAESTRUCTURA VIAL – OBRA NUEVA </a:t>
            </a:r>
            <a:endParaRPr lang="es-ES" sz="20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396492" y="1012465"/>
          <a:ext cx="9204708" cy="5899518"/>
        </p:xfrm>
        <a:graphic>
          <a:graphicData uri="http://schemas.openxmlformats.org/drawingml/2006/table">
            <a:tbl>
              <a:tblPr/>
              <a:tblGrid>
                <a:gridCol w="921320">
                  <a:extLst>
                    <a:ext uri="{9D8B030D-6E8A-4147-A177-3AD203B41FA5}">
                      <a16:colId xmlns:a16="http://schemas.microsoft.com/office/drawing/2014/main" val="2245022888"/>
                    </a:ext>
                  </a:extLst>
                </a:gridCol>
                <a:gridCol w="5136776">
                  <a:extLst>
                    <a:ext uri="{9D8B030D-6E8A-4147-A177-3AD203B41FA5}">
                      <a16:colId xmlns:a16="http://schemas.microsoft.com/office/drawing/2014/main" val="143633530"/>
                    </a:ext>
                  </a:extLst>
                </a:gridCol>
                <a:gridCol w="847165">
                  <a:extLst>
                    <a:ext uri="{9D8B030D-6E8A-4147-A177-3AD203B41FA5}">
                      <a16:colId xmlns:a16="http://schemas.microsoft.com/office/drawing/2014/main" val="1027814187"/>
                    </a:ext>
                  </a:extLst>
                </a:gridCol>
                <a:gridCol w="827201">
                  <a:extLst>
                    <a:ext uri="{9D8B030D-6E8A-4147-A177-3AD203B41FA5}">
                      <a16:colId xmlns:a16="http://schemas.microsoft.com/office/drawing/2014/main" val="4213494778"/>
                    </a:ext>
                  </a:extLst>
                </a:gridCol>
                <a:gridCol w="1472246">
                  <a:extLst>
                    <a:ext uri="{9D8B030D-6E8A-4147-A177-3AD203B41FA5}">
                      <a16:colId xmlns:a16="http://schemas.microsoft.com/office/drawing/2014/main" val="87131082"/>
                    </a:ext>
                  </a:extLst>
                </a:gridCol>
              </a:tblGrid>
              <a:tr h="262347">
                <a:tc>
                  <a:txBody>
                    <a:bodyPr/>
                    <a:lstStyle/>
                    <a:p>
                      <a:pPr algn="ctr" fontAlgn="b"/>
                      <a:r>
                        <a:rPr lang="es-EC" sz="8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dirty="0">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ESTADO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 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ADM, ZONAL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2263548875"/>
                  </a:ext>
                </a:extLst>
              </a:tr>
              <a:tr h="436699">
                <a:tc>
                  <a:txBody>
                    <a:bodyPr/>
                    <a:lstStyle/>
                    <a:p>
                      <a:pPr algn="l" fontAlgn="ctr"/>
                      <a:r>
                        <a:rPr lang="es-EC"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CONSTRUCCION DE UN REDUCTOR DE VELOCIDAD EN LA CALLE MANUEL VALDIVIESO INTERSECCION CON LA CALLE Oe9A, PARROQUIA COCHAPAMBA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214663"/>
                  </a:ext>
                </a:extLst>
              </a:tr>
              <a:tr h="446734">
                <a:tc>
                  <a:txBody>
                    <a:bodyPr/>
                    <a:lstStyle/>
                    <a:p>
                      <a:pPr algn="l" fontAlgn="ctr"/>
                      <a:r>
                        <a:rPr lang="es-EC"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CONSTRUCCIÓN DE UN REDUCTOR DE VELOCIDAD EN LA CALLE PALEMON MONROY DESDE LA AV. LA ECUATORIANA HASTA EL FINAL DE LA VIA, PARROQUIA LA ECUATORIANA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227657"/>
                  </a:ext>
                </a:extLst>
              </a:tr>
              <a:tr h="436699">
                <a:tc>
                  <a:txBody>
                    <a:bodyPr/>
                    <a:lstStyle/>
                    <a:p>
                      <a:pPr algn="l" fontAlgn="ctr"/>
                      <a:r>
                        <a:rPr lang="es-EC"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CONSTRUCCIÓN DE UN REDUCTOR DE VELOCIDAD EN LA CALLE QUIMIAG OE-2-214 Y TNTE. HUGO ORTIZ, BARRIO PALMAR DE SOLANDA, SECTOR SOLANDA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604940"/>
                  </a:ext>
                </a:extLst>
              </a:tr>
              <a:tr h="436699">
                <a:tc>
                  <a:txBody>
                    <a:bodyPr/>
                    <a:lstStyle/>
                    <a:p>
                      <a:pPr algn="l" fontAlgn="ctr"/>
                      <a:r>
                        <a:rPr lang="es-EC"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CONSTRUCCION DE UN REDUCTOR DE VELOCIDAD EN LA CALLE REINALDO SANTA CRUZ DEL BARRIO SAN JOSE DE GUAMANI, PARROQUIA TURUBAMBA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618039"/>
                  </a:ext>
                </a:extLst>
              </a:tr>
              <a:tr h="436699">
                <a:tc>
                  <a:txBody>
                    <a:bodyPr/>
                    <a:lstStyle/>
                    <a:p>
                      <a:pPr marL="0" marR="0" lvl="0" indent="0" algn="l" defTabSz="946587" rtl="0" eaLnBrk="1" fontAlgn="ctr" latinLnBrk="0" hangingPunct="1">
                        <a:lnSpc>
                          <a:spcPct val="100000"/>
                        </a:lnSpc>
                        <a:spcBef>
                          <a:spcPts val="0"/>
                        </a:spcBef>
                        <a:spcAft>
                          <a:spcPts val="0"/>
                        </a:spcAft>
                        <a:buClrTx/>
                        <a:buSzTx/>
                        <a:buFontTx/>
                        <a:buNone/>
                        <a:tabLst/>
                        <a:defRPr/>
                      </a:pPr>
                      <a:r>
                        <a:rPr lang="es-EC" sz="800" b="0" i="0" u="none" strike="noStrike" dirty="0">
                          <a:solidFill>
                            <a:srgbClr val="000000"/>
                          </a:solidFill>
                          <a:effectLst/>
                          <a:latin typeface="Calibri" panose="020F0502020204030204" pitchFamily="34" charset="0"/>
                        </a:rPr>
                        <a:t> </a:t>
                      </a:r>
                      <a:r>
                        <a:rPr lang="es-EC" sz="800" b="0" i="0" u="none" strike="noStrike" dirty="0" smtClean="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REDUCTORES DE VELOCIDAD</a:t>
                      </a:r>
                    </a:p>
                    <a:p>
                      <a:pPr algn="l" fontAlgn="ctr"/>
                      <a:endParaRPr lang="es-EC" sz="800" b="0" i="0" u="none" strike="noStrike" dirty="0" smtClean="0">
                        <a:solidFill>
                          <a:srgbClr val="000000"/>
                        </a:solidFill>
                        <a:effectLst/>
                        <a:latin typeface="Calibri" panose="020F0502020204030204" pitchFamily="34" charset="0"/>
                      </a:endParaRPr>
                    </a:p>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UN REDUCTOR DE VELOCIDAD EN LA CALLE TAYA, BARRIO HIERBABUENA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715264"/>
                  </a:ext>
                </a:extLst>
              </a:tr>
              <a:tr h="436699">
                <a:tc>
                  <a:txBody>
                    <a:bodyPr/>
                    <a:lstStyle/>
                    <a:p>
                      <a:pPr algn="l" fontAlgn="ctr"/>
                      <a:r>
                        <a:rPr lang="es-EC" sz="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CONSTRUCCION DE UN REDUCTOR DE VELOCIDAD EN LA VIA PALMITOPAMBA DESDE SAN PEDRO HASTA PALMITOPAMBA.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651345"/>
                  </a:ext>
                </a:extLst>
              </a:tr>
              <a:tr h="436699">
                <a:tc>
                  <a:txBody>
                    <a:bodyPr/>
                    <a:lstStyle/>
                    <a:p>
                      <a:pPr algn="l" fontAlgn="ctr"/>
                      <a:r>
                        <a:rPr lang="es-EC"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UN REDUCTOR DE VELOCIDAD EN LA VIA SAN PEDRO DESDE PARQUE CENTRAL HASTA SAN PEDRO.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141528"/>
                  </a:ext>
                </a:extLst>
              </a:tr>
              <a:tr h="436699">
                <a:tc>
                  <a:txBody>
                    <a:bodyPr/>
                    <a:lstStyle/>
                    <a:p>
                      <a:pPr algn="l" fontAlgn="ctr"/>
                      <a:r>
                        <a:rPr lang="es-EC"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UN REDUCTOR DE VELOCIDAD, DESDE LA CALLE S15B HASTA LA CALLE SERAPIO JEPERABI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200797"/>
                  </a:ext>
                </a:extLst>
              </a:tr>
              <a:tr h="436699">
                <a:tc>
                  <a:txBody>
                    <a:bodyPr/>
                    <a:lstStyle/>
                    <a:p>
                      <a:pPr algn="l" fontAlgn="ctr"/>
                      <a:r>
                        <a:rPr lang="es-EC"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UN REDUCTOR EN LA CALLE MARIANO POZO, INTERSECCION CALLE N73, PARROQUIA PONCEANO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616361"/>
                  </a:ext>
                </a:extLst>
              </a:tr>
              <a:tr h="436699">
                <a:tc>
                  <a:txBody>
                    <a:bodyPr/>
                    <a:lstStyle/>
                    <a:p>
                      <a:pPr algn="l" fontAlgn="ctr"/>
                      <a:r>
                        <a:rPr lang="es-EC"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UN REDUCTOR EN LA CALLE QUIMIAG, INTERSECCION CALLE LLACAO, PARROQUIA SOLANDA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438458"/>
                  </a:ext>
                </a:extLst>
              </a:tr>
              <a:tr h="446734">
                <a:tc>
                  <a:txBody>
                    <a:bodyPr/>
                    <a:lstStyle/>
                    <a:p>
                      <a:pPr algn="l" fontAlgn="ctr"/>
                      <a:r>
                        <a:rPr lang="es-EC"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CONSTRUCCIÓN UN REDUCTOR DE VELOCIDAD CALLE DESCALZI DEL CASTILLO, DESDE LA CALLE SEBASTIAN DE BENALCAZAR HASTA LA CALLE RAMIRO ALMEIDA FREIRE, PARROQUIA CONOCOTO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7545"/>
                  </a:ext>
                </a:extLst>
              </a:tr>
              <a:tr h="436699">
                <a:tc>
                  <a:txBody>
                    <a:bodyPr/>
                    <a:lstStyle/>
                    <a:p>
                      <a:pPr algn="l" fontAlgn="ctr"/>
                      <a:r>
                        <a:rPr lang="es-EC"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CONSTRUCCION, DE UN  REDUCTOR DE  VELOCIDAD CALLE Oe6D (SODIRO(, ENTRE CARAPUNGO Y S13I, PARROQUIA CHILIBULO, ADMINISTRACION 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013287"/>
                  </a:ext>
                </a:extLst>
              </a:tr>
            </a:tbl>
          </a:graphicData>
        </a:graphic>
      </p:graphicFrame>
    </p:spTree>
    <p:extLst>
      <p:ext uri="{BB962C8B-B14F-4D97-AF65-F5344CB8AC3E}">
        <p14:creationId xmlns:p14="http://schemas.microsoft.com/office/powerpoint/2010/main" val="3912971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365" y="612355"/>
            <a:ext cx="9211235" cy="400110"/>
          </a:xfrm>
          <a:prstGeom prst="rect">
            <a:avLst/>
          </a:prstGeom>
        </p:spPr>
        <p:txBody>
          <a:bodyPr wrap="square">
            <a:spAutoFit/>
          </a:bodyPr>
          <a:lstStyle/>
          <a:p>
            <a:pPr algn="ctr"/>
            <a:r>
              <a:rPr lang="es-ES" sz="2000" b="1" dirty="0" smtClean="0">
                <a:solidFill>
                  <a:srgbClr val="E78202"/>
                </a:solidFill>
                <a:latin typeface="Arial Narrow" panose="020B0606020202030204" pitchFamily="34" charset="0"/>
                <a:ea typeface="Roboto" charset="0"/>
                <a:cs typeface="Roboto" charset="0"/>
              </a:rPr>
              <a:t>INTERVENCIONES COMPONENTE INFRAESTRUCTURA VIAL – OBRA NUEVA </a:t>
            </a:r>
            <a:endParaRPr lang="es-ES" sz="20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77175" y="1012465"/>
          <a:ext cx="9177814" cy="5876744"/>
        </p:xfrm>
        <a:graphic>
          <a:graphicData uri="http://schemas.openxmlformats.org/drawingml/2006/table">
            <a:tbl>
              <a:tblPr/>
              <a:tblGrid>
                <a:gridCol w="975107">
                  <a:extLst>
                    <a:ext uri="{9D8B030D-6E8A-4147-A177-3AD203B41FA5}">
                      <a16:colId xmlns:a16="http://schemas.microsoft.com/office/drawing/2014/main" val="2189342340"/>
                    </a:ext>
                  </a:extLst>
                </a:gridCol>
                <a:gridCol w="4744812">
                  <a:extLst>
                    <a:ext uri="{9D8B030D-6E8A-4147-A177-3AD203B41FA5}">
                      <a16:colId xmlns:a16="http://schemas.microsoft.com/office/drawing/2014/main" val="1198371553"/>
                    </a:ext>
                  </a:extLst>
                </a:gridCol>
                <a:gridCol w="1012376">
                  <a:extLst>
                    <a:ext uri="{9D8B030D-6E8A-4147-A177-3AD203B41FA5}">
                      <a16:colId xmlns:a16="http://schemas.microsoft.com/office/drawing/2014/main" val="2737798705"/>
                    </a:ext>
                  </a:extLst>
                </a:gridCol>
                <a:gridCol w="977575">
                  <a:extLst>
                    <a:ext uri="{9D8B030D-6E8A-4147-A177-3AD203B41FA5}">
                      <a16:colId xmlns:a16="http://schemas.microsoft.com/office/drawing/2014/main" val="2758365837"/>
                    </a:ext>
                  </a:extLst>
                </a:gridCol>
                <a:gridCol w="1467944">
                  <a:extLst>
                    <a:ext uri="{9D8B030D-6E8A-4147-A177-3AD203B41FA5}">
                      <a16:colId xmlns:a16="http://schemas.microsoft.com/office/drawing/2014/main" val="3798598513"/>
                    </a:ext>
                  </a:extLst>
                </a:gridCol>
              </a:tblGrid>
              <a:tr h="264105">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dirty="0">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ESTADO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 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dirty="0" smtClean="0">
                          <a:solidFill>
                            <a:srgbClr val="000000"/>
                          </a:solidFill>
                          <a:effectLst/>
                          <a:latin typeface="Calibri" panose="020F0502020204030204" pitchFamily="34" charset="0"/>
                        </a:rPr>
                        <a:t>ADM.</a:t>
                      </a:r>
                      <a:r>
                        <a:rPr lang="es-EC" sz="1200" b="1" i="0" u="none" strike="noStrike" baseline="0" dirty="0" smtClean="0">
                          <a:solidFill>
                            <a:srgbClr val="000000"/>
                          </a:solidFill>
                          <a:effectLst/>
                          <a:latin typeface="Calibri" panose="020F0502020204030204" pitchFamily="34" charset="0"/>
                        </a:rPr>
                        <a:t> </a:t>
                      </a:r>
                      <a:r>
                        <a:rPr lang="es-EC" sz="1200" b="1" i="0" u="none" strike="noStrike" dirty="0" smtClean="0">
                          <a:solidFill>
                            <a:srgbClr val="000000"/>
                          </a:solidFill>
                          <a:effectLst/>
                          <a:latin typeface="Calibri" panose="020F0502020204030204" pitchFamily="34" charset="0"/>
                        </a:rPr>
                        <a:t>ZONAL</a:t>
                      </a:r>
                      <a:endParaRPr lang="es-EC"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15820836"/>
                  </a:ext>
                </a:extLst>
              </a:tr>
              <a:tr h="439624">
                <a:tc rowSpan="12">
                  <a:txBody>
                    <a:bodyPr/>
                    <a:lstStyle/>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marL="0" marR="0" lvl="0" indent="0" algn="l" defTabSz="946587" rtl="0" eaLnBrk="1" fontAlgn="ctr" latinLnBrk="0" hangingPunct="1">
                        <a:lnSpc>
                          <a:spcPct val="100000"/>
                        </a:lnSpc>
                        <a:spcBef>
                          <a:spcPts val="0"/>
                        </a:spcBef>
                        <a:spcAft>
                          <a:spcPts val="0"/>
                        </a:spcAft>
                        <a:buClrTx/>
                        <a:buSzTx/>
                        <a:buFontTx/>
                        <a:buNone/>
                        <a:tabLst/>
                        <a:defRPr/>
                      </a:pPr>
                      <a:r>
                        <a:rPr lang="es-EC" sz="1200" b="0" i="0" u="none" strike="noStrike" dirty="0">
                          <a:solidFill>
                            <a:srgbClr val="000000"/>
                          </a:solidFill>
                          <a:effectLst/>
                          <a:latin typeface="Calibri" panose="020F0502020204030204" pitchFamily="34" charset="0"/>
                        </a:rPr>
                        <a:t> </a:t>
                      </a:r>
                      <a:r>
                        <a:rPr lang="es-EC" sz="800" b="0" i="0" u="none" strike="noStrike" dirty="0" smtClean="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REDUCTORES DE VELOCIDAD</a:t>
                      </a:r>
                    </a:p>
                    <a:p>
                      <a:pPr algn="l" fontAlgn="ct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RECONSTRUCCION DE REDUCTOR DE VELOCIDAD EN LA CALLE MANUEL ZABAL, DESDE LA CALLE JORGE PIEDRA HASTA LA CALLE 6, BARRIO LA PULIDA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775666"/>
                  </a:ext>
                </a:extLst>
              </a:tr>
              <a:tr h="44972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CONSTRUCCION </a:t>
                      </a:r>
                      <a:r>
                        <a:rPr lang="es-EC" sz="1200" b="0" i="0" u="none" strike="noStrike" dirty="0">
                          <a:solidFill>
                            <a:srgbClr val="000000"/>
                          </a:solidFill>
                          <a:effectLst/>
                          <a:latin typeface="Calibri" panose="020F0502020204030204" pitchFamily="34" charset="0"/>
                        </a:rPr>
                        <a:t>DE REDUCTOR DE VELOCIDAD SOBRE LA CALLE ZARUMA,DESDE LA CALLE ARENILLAS HASTA LA CALLE CARANQUI,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428664"/>
                  </a:ext>
                </a:extLst>
              </a:tr>
              <a:tr h="43962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CONSTRUCCION DE REDUCTOR DE VELOCIDAD SOBRE LA CALLE  JUAN VIZUETE,  FRENTE UNIDAD EDUCATIVA EMAUS   </a:t>
                      </a:r>
                      <a:r>
                        <a:rPr lang="es-EC" sz="1200" b="0" i="0" u="none" strike="noStrike" dirty="0" smtClean="0">
                          <a:solidFill>
                            <a:srgbClr val="000000"/>
                          </a:solidFill>
                          <a:effectLst/>
                          <a:latin typeface="Calibri" panose="020F0502020204030204" pitchFamily="34" charset="0"/>
                        </a:rPr>
                        <a:t>,</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451558"/>
                  </a:ext>
                </a:extLst>
              </a:tr>
              <a:tr h="43962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SOBRE LA CALLE  BALZAPAMBA,  DESDE LA CALLE INTESECCIÓN HASTA LA CALLE ILLESCAS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806017"/>
                  </a:ext>
                </a:extLst>
              </a:tr>
              <a:tr h="43962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SOBRE LA CALLE  ANTONIO RODRÍGUEZ,  DESDE LA CALLE Oe2B HASTA LA CALLE S12G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151186"/>
                  </a:ext>
                </a:extLst>
              </a:tr>
              <a:tr h="43962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SOBRE LA CALLE  COREA, DESDE LA CALLE IÑAQUITO HASTA LA CALLE INTERSECCION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5359"/>
                  </a:ext>
                </a:extLst>
              </a:tr>
              <a:tr h="439624">
                <a:tc vMerge="1">
                  <a:txBody>
                    <a:bodyPr/>
                    <a:lstStyle/>
                    <a:p>
                      <a:pPr algn="l" fontAlgn="ctr"/>
                      <a:endParaRPr lang="es-EC" sz="12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SOBRE LA CALLE  VIRGILIO CORRAL, DESDE LA CALLE CARLOS ARTETA HASTA LA CALLE INTERSECCION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46777"/>
                  </a:ext>
                </a:extLst>
              </a:tr>
              <a:tr h="43962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SOBRE LA CALLE  CARLOS ARTETA,  VIRGILIO CORRAL   A 38M DESDE POSTE DE LUZ PARADA DE BUS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407226"/>
                  </a:ext>
                </a:extLst>
              </a:tr>
              <a:tr h="43962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SOBRE LA CALLE  DE LOS VIÑEDOS,  DESDE LA CALLE N45E MIGUEL GAVIRIA HASTA LA CALLE N46 DE LOS GUARUMOS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115771"/>
                  </a:ext>
                </a:extLst>
              </a:tr>
              <a:tr h="43962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SOBRE LA CALLE  FRANCISCO DE LA TORRE,  DESDE LA CALLE CAMILO MORENO HASTA LA CALLE MAURICIO QUIÑONEZ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123241"/>
                  </a:ext>
                </a:extLst>
              </a:tr>
              <a:tr h="43962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SOBRE LA CALLE  NAZARETH,  DESDE LA CALLE DE LOS CAFETOS HASTA LA CALLE PASAJE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760661"/>
                  </a:ext>
                </a:extLst>
              </a:tr>
              <a:tr h="43962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SOBRE LA CALLE  SANTO DOMINGO DE CARRETAS,  FRENTE AL COLEGIO LOS SURCOS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003615"/>
                  </a:ext>
                </a:extLst>
              </a:tr>
            </a:tbl>
          </a:graphicData>
        </a:graphic>
      </p:graphicFrame>
    </p:spTree>
    <p:extLst>
      <p:ext uri="{BB962C8B-B14F-4D97-AF65-F5344CB8AC3E}">
        <p14:creationId xmlns:p14="http://schemas.microsoft.com/office/powerpoint/2010/main" val="3484103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365" y="1390380"/>
            <a:ext cx="9211235" cy="400110"/>
          </a:xfrm>
          <a:prstGeom prst="rect">
            <a:avLst/>
          </a:prstGeom>
        </p:spPr>
        <p:txBody>
          <a:bodyPr wrap="square">
            <a:spAutoFit/>
          </a:bodyPr>
          <a:lstStyle/>
          <a:p>
            <a:pPr algn="ctr"/>
            <a:r>
              <a:rPr lang="es-ES" sz="2000" b="1" dirty="0" smtClean="0">
                <a:solidFill>
                  <a:srgbClr val="E78202"/>
                </a:solidFill>
                <a:latin typeface="Arial Narrow" panose="020B0606020202030204" pitchFamily="34" charset="0"/>
                <a:ea typeface="Roboto" charset="0"/>
                <a:cs typeface="Roboto" charset="0"/>
              </a:rPr>
              <a:t>INTERVENCIONES COMPONENTE INFRAESTRUCTURA VIAL – OBRA NUEVA </a:t>
            </a:r>
            <a:endParaRPr lang="es-ES" sz="20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572069" y="2168509"/>
          <a:ext cx="8575674" cy="2402353"/>
        </p:xfrm>
        <a:graphic>
          <a:graphicData uri="http://schemas.openxmlformats.org/drawingml/2006/table">
            <a:tbl>
              <a:tblPr/>
              <a:tblGrid>
                <a:gridCol w="969775">
                  <a:extLst>
                    <a:ext uri="{9D8B030D-6E8A-4147-A177-3AD203B41FA5}">
                      <a16:colId xmlns:a16="http://schemas.microsoft.com/office/drawing/2014/main" val="1854030637"/>
                    </a:ext>
                  </a:extLst>
                </a:gridCol>
                <a:gridCol w="4374871">
                  <a:extLst>
                    <a:ext uri="{9D8B030D-6E8A-4147-A177-3AD203B41FA5}">
                      <a16:colId xmlns:a16="http://schemas.microsoft.com/office/drawing/2014/main" val="696489781"/>
                    </a:ext>
                  </a:extLst>
                </a:gridCol>
                <a:gridCol w="945955">
                  <a:extLst>
                    <a:ext uri="{9D8B030D-6E8A-4147-A177-3AD203B41FA5}">
                      <a16:colId xmlns:a16="http://schemas.microsoft.com/office/drawing/2014/main" val="589402758"/>
                    </a:ext>
                  </a:extLst>
                </a:gridCol>
                <a:gridCol w="913438">
                  <a:extLst>
                    <a:ext uri="{9D8B030D-6E8A-4147-A177-3AD203B41FA5}">
                      <a16:colId xmlns:a16="http://schemas.microsoft.com/office/drawing/2014/main" val="3889265589"/>
                    </a:ext>
                  </a:extLst>
                </a:gridCol>
                <a:gridCol w="1371635">
                  <a:extLst>
                    <a:ext uri="{9D8B030D-6E8A-4147-A177-3AD203B41FA5}">
                      <a16:colId xmlns:a16="http://schemas.microsoft.com/office/drawing/2014/main" val="1086031922"/>
                    </a:ext>
                  </a:extLst>
                </a:gridCol>
              </a:tblGrid>
              <a:tr h="283884">
                <a:tc>
                  <a:txBody>
                    <a:bodyPr/>
                    <a:lstStyle/>
                    <a:p>
                      <a:pPr algn="ctr" fontAlgn="b"/>
                      <a:r>
                        <a:rPr lang="es-EC"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dirty="0">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ESTADO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 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ADM ZONAL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1828559725"/>
                  </a:ext>
                </a:extLst>
              </a:tr>
              <a:tr h="472549">
                <a:tc>
                  <a:txBody>
                    <a:bodyPr/>
                    <a:lstStyle/>
                    <a:p>
                      <a:pPr algn="l" fontAlgn="ctr"/>
                      <a:r>
                        <a:rPr lang="es-EC"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CONSTRUCCION DE REDUCTOR DE VELOCIDAD SOBRE LA CALLE  CARLOS FORTINES,  DESDE LA CALLE INTERSECCIÓN HASTA LA CALLE </a:t>
                      </a:r>
                      <a:r>
                        <a:rPr lang="es-EC" sz="1200" b="0" i="0" u="none" strike="noStrike" dirty="0" err="1">
                          <a:solidFill>
                            <a:srgbClr val="000000"/>
                          </a:solidFill>
                          <a:effectLst/>
                          <a:latin typeface="Calibri" panose="020F0502020204030204" pitchFamily="34" charset="0"/>
                        </a:rPr>
                        <a:t>CALLE</a:t>
                      </a:r>
                      <a:r>
                        <a:rPr lang="es-EC" sz="1200" b="0" i="0" u="none" strike="noStrike" dirty="0">
                          <a:solidFill>
                            <a:srgbClr val="000000"/>
                          </a:solidFill>
                          <a:effectLst/>
                          <a:latin typeface="Calibri" panose="020F0502020204030204" pitchFamily="34" charset="0"/>
                        </a:rPr>
                        <a:t>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409406"/>
                  </a:ext>
                </a:extLst>
              </a:tr>
              <a:tr h="472549">
                <a:tc>
                  <a:txBody>
                    <a:bodyPr/>
                    <a:lstStyle/>
                    <a:p>
                      <a:pPr marL="0" marR="0" lvl="0" indent="0" algn="l" defTabSz="946587" rtl="0" eaLnBrk="1" fontAlgn="ctr" latinLnBrk="0" hangingPunct="1">
                        <a:lnSpc>
                          <a:spcPct val="100000"/>
                        </a:lnSpc>
                        <a:spcBef>
                          <a:spcPts val="0"/>
                        </a:spcBef>
                        <a:spcAft>
                          <a:spcPts val="0"/>
                        </a:spcAft>
                        <a:buClrTx/>
                        <a:buSzTx/>
                        <a:buFontTx/>
                        <a:buNone/>
                        <a:tabLst/>
                        <a:defRPr/>
                      </a:pPr>
                      <a:r>
                        <a:rPr lang="es-EC" sz="1000" b="0" i="0" u="none" strike="noStrike" dirty="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REDUCTORES DE VELOCIDAD</a:t>
                      </a:r>
                    </a:p>
                    <a:p>
                      <a:pPr algn="l" fontAlgn="ctr"/>
                      <a:endParaRPr lang="es-EC"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SOBRE LA CALLE  MANUEL SAMANIEGO,  DESDE LA CALLE N11 JOSE DE ANTEPARA HASTA LA CALLE ESCALINATA N8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436355"/>
                  </a:ext>
                </a:extLst>
              </a:tr>
              <a:tr h="472549">
                <a:tc>
                  <a:txBody>
                    <a:bodyPr/>
                    <a:lstStyle/>
                    <a:p>
                      <a:pPr algn="l" fontAlgn="ctr"/>
                      <a:r>
                        <a:rPr lang="es-EC"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CONSTRUCCION DE REDUCTOR DE VELOCIDAD SOBRE LA CALLE  CHIMBORAZO,  DESDE LA CALLE N1-213 HASTA LA CALLE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059266"/>
                  </a:ext>
                </a:extLst>
              </a:tr>
              <a:tr h="472549">
                <a:tc>
                  <a:txBody>
                    <a:bodyPr/>
                    <a:lstStyle/>
                    <a:p>
                      <a:pPr algn="l" fontAlgn="ctr"/>
                      <a:r>
                        <a:rPr lang="es-EC"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SOBRE LA CALLE  JOSE VINUEZA,  DESDE LA CALLE MIGUEL DE ASTURIAS HASTA LA CALLE INTERSECCION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769763"/>
                  </a:ext>
                </a:extLst>
              </a:tr>
            </a:tbl>
          </a:graphicData>
        </a:graphic>
      </p:graphicFrame>
    </p:spTree>
    <p:extLst>
      <p:ext uri="{BB962C8B-B14F-4D97-AF65-F5344CB8AC3E}">
        <p14:creationId xmlns:p14="http://schemas.microsoft.com/office/powerpoint/2010/main" val="461821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365" y="612355"/>
            <a:ext cx="9211235" cy="400110"/>
          </a:xfrm>
          <a:prstGeom prst="rect">
            <a:avLst/>
          </a:prstGeom>
        </p:spPr>
        <p:txBody>
          <a:bodyPr wrap="square">
            <a:spAutoFit/>
          </a:bodyPr>
          <a:lstStyle/>
          <a:p>
            <a:pPr algn="ctr"/>
            <a:r>
              <a:rPr lang="es-ES" sz="2000" b="1" dirty="0" smtClean="0">
                <a:solidFill>
                  <a:srgbClr val="E78202"/>
                </a:solidFill>
                <a:latin typeface="Arial Narrow" panose="020B0606020202030204" pitchFamily="34" charset="0"/>
                <a:ea typeface="Roboto" charset="0"/>
                <a:cs typeface="Roboto" charset="0"/>
              </a:rPr>
              <a:t>INTERVENCIONES COMPONENTE INFRAESTRUCTURA VIAL – OBRA NUEVA </a:t>
            </a:r>
            <a:endParaRPr lang="es-ES" sz="2000" b="1" dirty="0">
              <a:solidFill>
                <a:srgbClr val="E78202"/>
              </a:solidFill>
              <a:latin typeface="Arial Narrow" panose="020B0606020202030204" pitchFamily="34" charset="0"/>
              <a:ea typeface="Roboto" charset="0"/>
              <a:cs typeface="Roboto" charset="0"/>
            </a:endParaRPr>
          </a:p>
        </p:txBody>
      </p:sp>
      <p:graphicFrame>
        <p:nvGraphicFramePr>
          <p:cNvPr id="6" name="Tabla 5"/>
          <p:cNvGraphicFramePr>
            <a:graphicFrameLocks noGrp="1"/>
          </p:cNvGraphicFramePr>
          <p:nvPr>
            <p:extLst/>
          </p:nvPr>
        </p:nvGraphicFramePr>
        <p:xfrm>
          <a:off x="547955" y="1022399"/>
          <a:ext cx="8729754" cy="5821814"/>
        </p:xfrm>
        <a:graphic>
          <a:graphicData uri="http://schemas.openxmlformats.org/drawingml/2006/table">
            <a:tbl>
              <a:tblPr/>
              <a:tblGrid>
                <a:gridCol w="1118720">
                  <a:extLst>
                    <a:ext uri="{9D8B030D-6E8A-4147-A177-3AD203B41FA5}">
                      <a16:colId xmlns:a16="http://schemas.microsoft.com/office/drawing/2014/main" val="4079070408"/>
                    </a:ext>
                  </a:extLst>
                </a:gridCol>
                <a:gridCol w="5179776">
                  <a:extLst>
                    <a:ext uri="{9D8B030D-6E8A-4147-A177-3AD203B41FA5}">
                      <a16:colId xmlns:a16="http://schemas.microsoft.com/office/drawing/2014/main" val="3043342748"/>
                    </a:ext>
                  </a:extLst>
                </a:gridCol>
                <a:gridCol w="883869">
                  <a:extLst>
                    <a:ext uri="{9D8B030D-6E8A-4147-A177-3AD203B41FA5}">
                      <a16:colId xmlns:a16="http://schemas.microsoft.com/office/drawing/2014/main" val="1776707997"/>
                    </a:ext>
                  </a:extLst>
                </a:gridCol>
                <a:gridCol w="767461">
                  <a:extLst>
                    <a:ext uri="{9D8B030D-6E8A-4147-A177-3AD203B41FA5}">
                      <a16:colId xmlns:a16="http://schemas.microsoft.com/office/drawing/2014/main" val="3547352910"/>
                    </a:ext>
                  </a:extLst>
                </a:gridCol>
                <a:gridCol w="779928">
                  <a:extLst>
                    <a:ext uri="{9D8B030D-6E8A-4147-A177-3AD203B41FA5}">
                      <a16:colId xmlns:a16="http://schemas.microsoft.com/office/drawing/2014/main" val="2148667848"/>
                    </a:ext>
                  </a:extLst>
                </a:gridCol>
              </a:tblGrid>
              <a:tr h="260293">
                <a:tc>
                  <a:txBody>
                    <a:bodyPr/>
                    <a:lstStyle/>
                    <a:p>
                      <a:pPr algn="ctr" fontAlgn="b"/>
                      <a:r>
                        <a:rPr lang="es-EC" sz="7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smtClean="0">
                          <a:solidFill>
                            <a:srgbClr val="000000"/>
                          </a:solidFill>
                          <a:effectLst/>
                          <a:latin typeface="Calibri" panose="020F0502020204030204" pitchFamily="34" charset="0"/>
                        </a:rPr>
                        <a:t>ADM. </a:t>
                      </a:r>
                      <a:r>
                        <a:rPr lang="es-EC" sz="1200" b="1" i="0" u="none" strike="noStrike" dirty="0">
                          <a:solidFill>
                            <a:srgbClr val="000000"/>
                          </a:solidFill>
                          <a:effectLst/>
                          <a:latin typeface="Calibri" panose="020F0502020204030204" pitchFamily="34" charset="0"/>
                        </a:rPr>
                        <a:t>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567722314"/>
                  </a:ext>
                </a:extLst>
              </a:tr>
              <a:tr h="443680">
                <a:tc rowSpan="11">
                  <a:txBody>
                    <a:bodyPr/>
                    <a:lstStyle/>
                    <a:p>
                      <a:pPr algn="ctr" fontAlgn="ctr"/>
                      <a:r>
                        <a:rPr lang="es-EC" sz="1200" b="0" i="0" u="none" strike="noStrike" dirty="0">
                          <a:solidFill>
                            <a:srgbClr val="000000"/>
                          </a:solidFill>
                          <a:effectLst/>
                          <a:latin typeface="Calibri" panose="020F0502020204030204" pitchFamily="34" charset="0"/>
                        </a:rPr>
                        <a:t>REFORMAS GEOMETRICAS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200" b="0" i="0" u="none" strike="noStrike" dirty="0">
                          <a:solidFill>
                            <a:srgbClr val="000000"/>
                          </a:solidFill>
                          <a:effectLst/>
                          <a:latin typeface="Calibri" panose="020F0502020204030204" pitchFamily="34" charset="0"/>
                        </a:rPr>
                        <a:t>REFORMA GEOMÉTRICA CORREDOR DEL TROLEBUS (BIARTICULADOS) ESTACIÓN MAYORISTA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016500"/>
                  </a:ext>
                </a:extLst>
              </a:tr>
              <a:tr h="346070">
                <a:tc vMerge="1">
                  <a:txBody>
                    <a:bodyPr/>
                    <a:lstStyle/>
                    <a:p>
                      <a:endParaRPr lang="es-EC"/>
                    </a:p>
                  </a:txBody>
                  <a:tcPr/>
                </a:tc>
                <a:tc>
                  <a:txBody>
                    <a:bodyPr/>
                    <a:lstStyle/>
                    <a:p>
                      <a:pPr algn="just" fontAlgn="ctr"/>
                      <a:r>
                        <a:rPr lang="es-EC" sz="1200" b="0" i="0" u="none" strike="noStrike" dirty="0">
                          <a:solidFill>
                            <a:srgbClr val="000000"/>
                          </a:solidFill>
                          <a:effectLst/>
                          <a:latin typeface="Calibri" panose="020F0502020204030204" pitchFamily="34" charset="0"/>
                        </a:rPr>
                        <a:t>REFORMA GEOMETRICA PARADA MERCADO MAYORISTA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767640"/>
                  </a:ext>
                </a:extLst>
              </a:tr>
              <a:tr h="346070">
                <a:tc vMerge="1">
                  <a:txBody>
                    <a:bodyPr/>
                    <a:lstStyle/>
                    <a:p>
                      <a:endParaRPr lang="es-EC"/>
                    </a:p>
                  </a:txBody>
                  <a:tcPr/>
                </a:tc>
                <a:tc>
                  <a:txBody>
                    <a:bodyPr/>
                    <a:lstStyle/>
                    <a:p>
                      <a:pPr algn="just" fontAlgn="ctr"/>
                      <a:r>
                        <a:rPr lang="es-EC" sz="1200" b="0" i="0" u="none" strike="noStrike" dirty="0">
                          <a:solidFill>
                            <a:srgbClr val="000000"/>
                          </a:solidFill>
                          <a:effectLst/>
                          <a:latin typeface="Calibri" panose="020F0502020204030204" pitchFamily="34" charset="0"/>
                        </a:rPr>
                        <a:t>REFORMA GEOMETRICA CORREDOR DEL TROLEBUS (BIARTICULADOS) AV, GALO PLAZA E ISAAC ALBENIZ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139807"/>
                  </a:ext>
                </a:extLst>
              </a:tr>
              <a:tr h="346070">
                <a:tc vMerge="1">
                  <a:txBody>
                    <a:bodyPr/>
                    <a:lstStyle/>
                    <a:p>
                      <a:endParaRPr lang="es-EC"/>
                    </a:p>
                  </a:txBody>
                  <a:tcPr/>
                </a:tc>
                <a:tc>
                  <a:txBody>
                    <a:bodyPr/>
                    <a:lstStyle/>
                    <a:p>
                      <a:pPr algn="just" fontAlgn="ctr"/>
                      <a:r>
                        <a:rPr lang="es-EC" sz="1200" b="0" i="0" u="none" strike="noStrike" dirty="0">
                          <a:solidFill>
                            <a:srgbClr val="000000"/>
                          </a:solidFill>
                          <a:effectLst/>
                          <a:latin typeface="Calibri" panose="020F0502020204030204" pitchFamily="34" charset="0"/>
                        </a:rPr>
                        <a:t>REFORMA GEOMÉTRICA CORREDOR DEL TROLEBUS (BIARTICULADOS)ESTACIÓN INTEGRACIÓN ESPAÑA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901099"/>
                  </a:ext>
                </a:extLst>
              </a:tr>
              <a:tr h="346070">
                <a:tc vMerge="1">
                  <a:txBody>
                    <a:bodyPr/>
                    <a:lstStyle/>
                    <a:p>
                      <a:endParaRPr lang="es-EC"/>
                    </a:p>
                  </a:txBody>
                  <a:tcPr/>
                </a:tc>
                <a:tc>
                  <a:txBody>
                    <a:bodyPr/>
                    <a:lstStyle/>
                    <a:p>
                      <a:pPr algn="just" fontAlgn="ctr"/>
                      <a:r>
                        <a:rPr lang="es-EC" sz="1200" b="0" i="0" u="none" strike="noStrike" dirty="0">
                          <a:solidFill>
                            <a:srgbClr val="000000"/>
                          </a:solidFill>
                          <a:effectLst/>
                          <a:latin typeface="Calibri" panose="020F0502020204030204" pitchFamily="34" charset="0"/>
                        </a:rPr>
                        <a:t>REFORMAS GEOMETRICAS CALLE TOLEDO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95089"/>
                  </a:ext>
                </a:extLst>
              </a:tr>
              <a:tr h="520585">
                <a:tc vMerge="1">
                  <a:txBody>
                    <a:bodyPr/>
                    <a:lstStyle/>
                    <a:p>
                      <a:endParaRPr lang="es-EC"/>
                    </a:p>
                  </a:txBody>
                  <a:tcPr/>
                </a:tc>
                <a:tc>
                  <a:txBody>
                    <a:bodyPr/>
                    <a:lstStyle/>
                    <a:p>
                      <a:pPr algn="just" fontAlgn="ctr"/>
                      <a:r>
                        <a:rPr lang="es-EC" sz="1200" b="0" i="0" u="none" strike="noStrike" dirty="0">
                          <a:solidFill>
                            <a:srgbClr val="000000"/>
                          </a:solidFill>
                          <a:effectLst/>
                          <a:latin typeface="Calibri" panose="020F0502020204030204" pitchFamily="34" charset="0"/>
                        </a:rPr>
                        <a:t>PROYECTO INTEGRAL GUAPULO REFORMAS GEOMETRICAS PARQUE NAVARRO PARTE 1- PROYECTO  INTEGRAL GUAPULO (LADRON DE GUEVARA ENTRE LA IBERIA Y LOS CONQUISTADORES)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744913"/>
                  </a:ext>
                </a:extLst>
              </a:tr>
              <a:tr h="346070">
                <a:tc vMerge="1">
                  <a:txBody>
                    <a:bodyPr/>
                    <a:lstStyle/>
                    <a:p>
                      <a:endParaRPr lang="es-EC"/>
                    </a:p>
                  </a:txBody>
                  <a:tcPr/>
                </a:tc>
                <a:tc>
                  <a:txBody>
                    <a:bodyPr/>
                    <a:lstStyle/>
                    <a:p>
                      <a:pPr algn="just" fontAlgn="ctr"/>
                      <a:r>
                        <a:rPr lang="es-EC" sz="1200" b="0" i="0" u="none" strike="noStrike" dirty="0">
                          <a:solidFill>
                            <a:srgbClr val="000000"/>
                          </a:solidFill>
                          <a:effectLst/>
                          <a:latin typeface="Calibri" panose="020F0502020204030204" pitchFamily="34" charset="0"/>
                        </a:rPr>
                        <a:t>REFORMAS GEOMETRICAS AV, LADRÓN DE GUEVARA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536487"/>
                  </a:ext>
                </a:extLst>
              </a:tr>
              <a:tr h="465865">
                <a:tc vMerge="1">
                  <a:txBody>
                    <a:bodyPr/>
                    <a:lstStyle/>
                    <a:p>
                      <a:endParaRPr lang="es-EC"/>
                    </a:p>
                  </a:txBody>
                  <a:tcPr/>
                </a:tc>
                <a:tc>
                  <a:txBody>
                    <a:bodyPr/>
                    <a:lstStyle/>
                    <a:p>
                      <a:pPr algn="just" fontAlgn="ctr"/>
                      <a:r>
                        <a:rPr lang="es-EC" sz="1200" b="0" i="0" u="none" strike="noStrike" dirty="0">
                          <a:solidFill>
                            <a:srgbClr val="000000"/>
                          </a:solidFill>
                          <a:effectLst/>
                          <a:latin typeface="Calibri" panose="020F0502020204030204" pitchFamily="34" charset="0"/>
                        </a:rPr>
                        <a:t>CONSTRUCCION DE REFORMAS GEOMETRICAS EN LA ADM, QUITUMBE EN LA INTERSECCION DE LA RUMICHACA ÑAN Y CONDOR ÑAN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680893"/>
                  </a:ext>
                </a:extLst>
              </a:tr>
              <a:tr h="346070">
                <a:tc vMerge="1">
                  <a:txBody>
                    <a:bodyPr/>
                    <a:lstStyle/>
                    <a:p>
                      <a:endParaRPr lang="es-EC"/>
                    </a:p>
                  </a:txBody>
                  <a:tcPr/>
                </a:tc>
                <a:tc>
                  <a:txBody>
                    <a:bodyPr/>
                    <a:lstStyle/>
                    <a:p>
                      <a:pPr algn="just" fontAlgn="ctr"/>
                      <a:r>
                        <a:rPr lang="es-EC" sz="1200" b="0" i="0" u="none" strike="noStrike" dirty="0">
                          <a:solidFill>
                            <a:srgbClr val="000000"/>
                          </a:solidFill>
                          <a:effectLst/>
                          <a:latin typeface="Calibri" panose="020F0502020204030204" pitchFamily="34" charset="0"/>
                        </a:rPr>
                        <a:t>REFORMA GEOMÉTRICA CORREDOR DEL TROLEBUS (BIARTICULADOS) ESTACIÓN AMARU ÑAN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786173"/>
                  </a:ext>
                </a:extLst>
              </a:tr>
              <a:tr h="346070">
                <a:tc vMerge="1">
                  <a:txBody>
                    <a:bodyPr/>
                    <a:lstStyle/>
                    <a:p>
                      <a:endParaRPr lang="es-EC"/>
                    </a:p>
                  </a:txBody>
                  <a:tcPr/>
                </a:tc>
                <a:tc>
                  <a:txBody>
                    <a:bodyPr/>
                    <a:lstStyle/>
                    <a:p>
                      <a:pPr algn="just" fontAlgn="ctr"/>
                      <a:r>
                        <a:rPr lang="es-EC" sz="1200" b="0" i="0" u="none" strike="noStrike" dirty="0">
                          <a:solidFill>
                            <a:srgbClr val="000000"/>
                          </a:solidFill>
                          <a:effectLst/>
                          <a:latin typeface="Calibri" panose="020F0502020204030204" pitchFamily="34" charset="0"/>
                        </a:rPr>
                        <a:t>REFORMA GEOMÉTRICA CORREDOR DEL TROLEBUS (BIARTICULADOS) ESTACIÓN CONDOR ÑAN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289767"/>
                  </a:ext>
                </a:extLst>
              </a:tr>
              <a:tr h="346070">
                <a:tc vMerge="1">
                  <a:txBody>
                    <a:bodyPr/>
                    <a:lstStyle/>
                    <a:p>
                      <a:endParaRPr lang="es-EC"/>
                    </a:p>
                  </a:txBody>
                  <a:tcPr/>
                </a:tc>
                <a:tc>
                  <a:txBody>
                    <a:bodyPr/>
                    <a:lstStyle/>
                    <a:p>
                      <a:pPr algn="just" fontAlgn="ctr"/>
                      <a:r>
                        <a:rPr lang="es-EC" sz="1200" b="0" i="0" u="none" strike="noStrike" dirty="0">
                          <a:solidFill>
                            <a:srgbClr val="000000"/>
                          </a:solidFill>
                          <a:effectLst/>
                          <a:latin typeface="Calibri" panose="020F0502020204030204" pitchFamily="34" charset="0"/>
                        </a:rPr>
                        <a:t>REFORMAS GEOMÉTRICAS EL RECREO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815996"/>
                  </a:ext>
                </a:extLst>
              </a:tr>
              <a:tr h="147894">
                <a:tc>
                  <a:txBody>
                    <a:bodyPr/>
                    <a:lstStyle/>
                    <a:p>
                      <a:pPr algn="l" fontAlgn="b"/>
                      <a:endParaRPr lang="es-EC"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b"/>
                      <a:endParaRPr lang="es-EC"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C"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03253303"/>
                  </a:ext>
                </a:extLst>
              </a:tr>
              <a:tr h="147894">
                <a:tc>
                  <a:txBody>
                    <a:bodyPr/>
                    <a:lstStyle/>
                    <a:p>
                      <a:pPr algn="l" fontAlgn="b"/>
                      <a:endParaRPr lang="es-EC"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b"/>
                      <a:endParaRPr lang="es-EC"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034119"/>
                  </a:ext>
                </a:extLst>
              </a:tr>
              <a:tr h="260293">
                <a:tc>
                  <a:txBody>
                    <a:bodyPr/>
                    <a:lstStyle/>
                    <a:p>
                      <a:pPr algn="ctr" fontAlgn="b"/>
                      <a:r>
                        <a:rPr lang="es-EC" sz="8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just"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17955231"/>
                  </a:ext>
                </a:extLst>
              </a:tr>
              <a:tr h="390439">
                <a:tc>
                  <a:txBody>
                    <a:bodyPr/>
                    <a:lstStyle/>
                    <a:p>
                      <a:pPr algn="ctr" fontAlgn="ctr"/>
                      <a:r>
                        <a:rPr lang="es-EC" sz="1200" b="0" i="0" u="none" strike="noStrike" dirty="0">
                          <a:solidFill>
                            <a:srgbClr val="000000"/>
                          </a:solidFill>
                          <a:effectLst/>
                          <a:latin typeface="Calibri" panose="020F0502020204030204" pitchFamily="34" charset="0"/>
                        </a:rPr>
                        <a:t>SOTERRAMIENTO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200" b="0" i="0" u="none" strike="noStrike" dirty="0">
                          <a:solidFill>
                            <a:srgbClr val="000000"/>
                          </a:solidFill>
                          <a:effectLst/>
                          <a:latin typeface="Calibri" panose="020F0502020204030204" pitchFamily="34" charset="0"/>
                        </a:rPr>
                        <a:t>PROYECTO IMPLEMENTACION DE DUCTOS DE SOTERRAMIENTO EN LA CALLE IBERIA Y TRABAJOS ADICIONALES PARQUE NAVARRO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688891"/>
                  </a:ext>
                </a:extLst>
              </a:tr>
            </a:tbl>
          </a:graphicData>
        </a:graphic>
      </p:graphicFrame>
    </p:spTree>
    <p:extLst>
      <p:ext uri="{BB962C8B-B14F-4D97-AF65-F5344CB8AC3E}">
        <p14:creationId xmlns:p14="http://schemas.microsoft.com/office/powerpoint/2010/main" val="192604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365" y="612355"/>
            <a:ext cx="9211235" cy="646331"/>
          </a:xfrm>
          <a:prstGeom prst="rect">
            <a:avLst/>
          </a:prstGeom>
        </p:spPr>
        <p:txBody>
          <a:bodyPr wrap="square">
            <a:spAutoFit/>
          </a:bodyPr>
          <a:lstStyle/>
          <a:p>
            <a:pPr algn="ctr"/>
            <a:r>
              <a:rPr lang="es-ES" sz="1800" b="1" dirty="0" smtClean="0">
                <a:solidFill>
                  <a:srgbClr val="E78202"/>
                </a:solidFill>
                <a:latin typeface="Arial Narrow" panose="020B0606020202030204" pitchFamily="34" charset="0"/>
                <a:ea typeface="Roboto" charset="0"/>
                <a:cs typeface="Roboto" charset="0"/>
              </a:rPr>
              <a:t>INTERVENCIONES COMPONENTE INFRAESTRUCTURA VIAL – OBRA COMPLEMENTARIAS DE INFRAESTRUCTURA </a:t>
            </a:r>
            <a:endParaRPr lang="es-ES" sz="18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508747" y="1228630"/>
          <a:ext cx="8648700" cy="2773680"/>
        </p:xfrm>
        <a:graphic>
          <a:graphicData uri="http://schemas.openxmlformats.org/drawingml/2006/table">
            <a:tbl>
              <a:tblPr/>
              <a:tblGrid>
                <a:gridCol w="1494865">
                  <a:extLst>
                    <a:ext uri="{9D8B030D-6E8A-4147-A177-3AD203B41FA5}">
                      <a16:colId xmlns:a16="http://schemas.microsoft.com/office/drawing/2014/main" val="742001723"/>
                    </a:ext>
                  </a:extLst>
                </a:gridCol>
                <a:gridCol w="4383741">
                  <a:extLst>
                    <a:ext uri="{9D8B030D-6E8A-4147-A177-3AD203B41FA5}">
                      <a16:colId xmlns:a16="http://schemas.microsoft.com/office/drawing/2014/main" val="426538035"/>
                    </a:ext>
                  </a:extLst>
                </a:gridCol>
                <a:gridCol w="1035423">
                  <a:extLst>
                    <a:ext uri="{9D8B030D-6E8A-4147-A177-3AD203B41FA5}">
                      <a16:colId xmlns:a16="http://schemas.microsoft.com/office/drawing/2014/main" val="2852905178"/>
                    </a:ext>
                  </a:extLst>
                </a:gridCol>
                <a:gridCol w="802935">
                  <a:extLst>
                    <a:ext uri="{9D8B030D-6E8A-4147-A177-3AD203B41FA5}">
                      <a16:colId xmlns:a16="http://schemas.microsoft.com/office/drawing/2014/main" val="370108037"/>
                    </a:ext>
                  </a:extLst>
                </a:gridCol>
                <a:gridCol w="931736">
                  <a:extLst>
                    <a:ext uri="{9D8B030D-6E8A-4147-A177-3AD203B41FA5}">
                      <a16:colId xmlns:a16="http://schemas.microsoft.com/office/drawing/2014/main" val="1628988870"/>
                    </a:ext>
                  </a:extLst>
                </a:gridCol>
              </a:tblGrid>
              <a:tr h="348187">
                <a:tc>
                  <a:txBody>
                    <a:bodyPr/>
                    <a:lstStyle/>
                    <a:p>
                      <a:pPr algn="ctr" fontAlgn="b"/>
                      <a:r>
                        <a:rPr lang="es-EC"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4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400" b="1" i="0" u="none" strike="noStrike" dirty="0">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400" b="1" i="0" u="none" strike="noStrike" dirty="0">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400" b="1" i="0" u="none" strike="noStrike" dirty="0">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898976274"/>
                  </a:ext>
                </a:extLst>
              </a:tr>
              <a:tr h="484094">
                <a:tc rowSpan="4">
                  <a:txBody>
                    <a:bodyPr/>
                    <a:lstStyle/>
                    <a:p>
                      <a:pPr algn="ctr" fontAlgn="ctr"/>
                      <a:r>
                        <a:rPr lang="es-EC" sz="1400" b="0" i="0" u="none" strike="noStrike" dirty="0">
                          <a:solidFill>
                            <a:srgbClr val="000000"/>
                          </a:solidFill>
                          <a:effectLst/>
                          <a:latin typeface="Calibri" panose="020F0502020204030204" pitchFamily="34" charset="0"/>
                        </a:rPr>
                        <a:t>ESTRUCTURAS (INFRAESTRUCTURA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CONSTRUCCION  PORTICOS PUENTE BAQUERIZO MORENO SOBRE EL RIO SAN PEDRO</a:t>
                      </a:r>
                      <a:br>
                        <a:rPr lang="es-EC" sz="1400" b="0" i="0" u="none" strike="noStrike" dirty="0">
                          <a:solidFill>
                            <a:srgbClr val="000000"/>
                          </a:solidFill>
                          <a:effectLst/>
                          <a:latin typeface="Calibri" panose="020F0502020204030204" pitchFamily="34" charset="0"/>
                        </a:rPr>
                      </a:br>
                      <a:r>
                        <a:rPr lang="es-EC" sz="1400" b="0" i="0" u="none" strike="noStrike" dirty="0">
                          <a:solidFill>
                            <a:srgbClr val="000000"/>
                          </a:solidFill>
                          <a:effectLst/>
                          <a:latin typeface="Calibri" panose="020F0502020204030204" pitchFamily="34" charset="0"/>
                        </a:rPr>
                        <a:t/>
                      </a:r>
                      <a:br>
                        <a:rPr lang="es-EC" sz="1400" b="0" i="0" u="none" strike="noStrike" dirty="0">
                          <a:solidFill>
                            <a:srgbClr val="000000"/>
                          </a:solidFill>
                          <a:effectLst/>
                          <a:latin typeface="Calibri" panose="020F0502020204030204" pitchFamily="34" charset="0"/>
                        </a:rPr>
                      </a:br>
                      <a:endParaRPr lang="es-EC"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 </a:t>
                      </a:r>
                      <a:r>
                        <a:rPr lang="es-EC" sz="1400" b="0" i="0" u="none" strike="noStrike" dirty="0" smtClean="0">
                          <a:solidFill>
                            <a:srgbClr val="000000"/>
                          </a:solidFill>
                          <a:effectLst/>
                          <a:latin typeface="Calibri" panose="020F0502020204030204" pitchFamily="34" charset="0"/>
                        </a:rPr>
                        <a:t>EJECUTADO </a:t>
                      </a:r>
                      <a:endParaRPr lang="es-EC"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260760"/>
                  </a:ext>
                </a:extLst>
              </a:tr>
              <a:tr h="381000">
                <a:tc vMerge="1">
                  <a:txBody>
                    <a:bodyPr/>
                    <a:lstStyle/>
                    <a:p>
                      <a:endParaRPr lang="es-EC"/>
                    </a:p>
                  </a:txBody>
                  <a:tcPr/>
                </a:tc>
                <a:tc>
                  <a:txBody>
                    <a:bodyPr/>
                    <a:lstStyle/>
                    <a:p>
                      <a:pPr algn="l" fontAlgn="ctr"/>
                      <a:r>
                        <a:rPr lang="es-EC" sz="1400" b="0" i="0" u="none" strike="noStrike" dirty="0">
                          <a:solidFill>
                            <a:srgbClr val="000000"/>
                          </a:solidFill>
                          <a:effectLst/>
                          <a:latin typeface="Calibri" panose="020F0502020204030204" pitchFamily="34" charset="0"/>
                        </a:rPr>
                        <a:t>CONSTRUCCION DE COLUMNAS DE BARANDAS DE PROTECCION EN EL PASO ELEVADO DE LA AV, VELASCO IBARRA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523100"/>
                  </a:ext>
                </a:extLst>
              </a:tr>
              <a:tr h="419904">
                <a:tc vMerge="1">
                  <a:txBody>
                    <a:bodyPr/>
                    <a:lstStyle/>
                    <a:p>
                      <a:endParaRPr lang="es-EC"/>
                    </a:p>
                  </a:txBody>
                  <a:tcPr/>
                </a:tc>
                <a:tc>
                  <a:txBody>
                    <a:bodyPr/>
                    <a:lstStyle/>
                    <a:p>
                      <a:pPr algn="l" fontAlgn="ctr"/>
                      <a:r>
                        <a:rPr lang="es-EC" sz="1400" b="0" i="0" u="none" strike="noStrike" dirty="0">
                          <a:solidFill>
                            <a:srgbClr val="000000"/>
                          </a:solidFill>
                          <a:effectLst/>
                          <a:latin typeface="Calibri" panose="020F0502020204030204" pitchFamily="34" charset="0"/>
                        </a:rPr>
                        <a:t>PINTURA DEPRIMIDO DE LA AV, PATRIA INTERCAMBIADOR LAS FOCAS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528278"/>
                  </a:ext>
                </a:extLst>
              </a:tr>
              <a:tr h="381000">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REPARACION DE PROTECCIONES PEATONALES PUENTE CARROZABLE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291039"/>
                  </a:ext>
                </a:extLst>
              </a:tr>
            </a:tbl>
          </a:graphicData>
        </a:graphic>
      </p:graphicFrame>
      <p:graphicFrame>
        <p:nvGraphicFramePr>
          <p:cNvPr id="5" name="Tabla 4"/>
          <p:cNvGraphicFramePr>
            <a:graphicFrameLocks noGrp="1"/>
          </p:cNvGraphicFramePr>
          <p:nvPr>
            <p:extLst/>
          </p:nvPr>
        </p:nvGraphicFramePr>
        <p:xfrm>
          <a:off x="508747" y="4171086"/>
          <a:ext cx="8648700" cy="2382828"/>
        </p:xfrm>
        <a:graphic>
          <a:graphicData uri="http://schemas.openxmlformats.org/drawingml/2006/table">
            <a:tbl>
              <a:tblPr/>
              <a:tblGrid>
                <a:gridCol w="1521759">
                  <a:extLst>
                    <a:ext uri="{9D8B030D-6E8A-4147-A177-3AD203B41FA5}">
                      <a16:colId xmlns:a16="http://schemas.microsoft.com/office/drawing/2014/main" val="278277995"/>
                    </a:ext>
                  </a:extLst>
                </a:gridCol>
                <a:gridCol w="4138603">
                  <a:extLst>
                    <a:ext uri="{9D8B030D-6E8A-4147-A177-3AD203B41FA5}">
                      <a16:colId xmlns:a16="http://schemas.microsoft.com/office/drawing/2014/main" val="1227198080"/>
                    </a:ext>
                  </a:extLst>
                </a:gridCol>
                <a:gridCol w="1143171">
                  <a:extLst>
                    <a:ext uri="{9D8B030D-6E8A-4147-A177-3AD203B41FA5}">
                      <a16:colId xmlns:a16="http://schemas.microsoft.com/office/drawing/2014/main" val="250729611"/>
                    </a:ext>
                  </a:extLst>
                </a:gridCol>
                <a:gridCol w="921196">
                  <a:extLst>
                    <a:ext uri="{9D8B030D-6E8A-4147-A177-3AD203B41FA5}">
                      <a16:colId xmlns:a16="http://schemas.microsoft.com/office/drawing/2014/main" val="1470405537"/>
                    </a:ext>
                  </a:extLst>
                </a:gridCol>
                <a:gridCol w="923971">
                  <a:extLst>
                    <a:ext uri="{9D8B030D-6E8A-4147-A177-3AD203B41FA5}">
                      <a16:colId xmlns:a16="http://schemas.microsoft.com/office/drawing/2014/main" val="667384188"/>
                    </a:ext>
                  </a:extLst>
                </a:gridCol>
              </a:tblGrid>
              <a:tr h="404991">
                <a:tc>
                  <a:txBody>
                    <a:bodyPr/>
                    <a:lstStyle/>
                    <a:p>
                      <a:pPr algn="ctr"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s-EC" sz="1400" b="1" i="0" u="none" strike="noStrike" dirty="0">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s-EC" sz="1400" b="1" i="0" u="none" strike="noStrike" dirty="0">
                          <a:solidFill>
                            <a:srgbClr val="000000"/>
                          </a:solidFill>
                          <a:effectLst/>
                          <a:latin typeface="Calibri" panose="020F0502020204030204" pitchFamily="34" charset="0"/>
                        </a:rPr>
                        <a:t>ESTADO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s-EC" sz="1400" b="1" i="0" u="none" strike="noStrike" dirty="0">
                          <a:solidFill>
                            <a:srgbClr val="000000"/>
                          </a:solidFill>
                          <a:effectLst/>
                          <a:latin typeface="Calibri" panose="020F0502020204030204" pitchFamily="34" charset="0"/>
                        </a:rPr>
                        <a:t>% 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s-EC" sz="1400" b="1" i="0" u="none" strike="noStrike" dirty="0">
                          <a:solidFill>
                            <a:srgbClr val="000000"/>
                          </a:solidFill>
                          <a:effectLst/>
                          <a:latin typeface="Calibri" panose="020F0502020204030204" pitchFamily="34" charset="0"/>
                        </a:rPr>
                        <a:t>ADM, ZONAL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84277785"/>
                  </a:ext>
                </a:extLst>
              </a:tr>
              <a:tr h="473840">
                <a:tc rowSpan="4">
                  <a:txBody>
                    <a:bodyPr/>
                    <a:lstStyle/>
                    <a:p>
                      <a:pPr algn="ctr" fontAlgn="ctr"/>
                      <a:r>
                        <a:rPr lang="es-EC" sz="1400" b="0" i="0" u="none" strike="noStrike">
                          <a:solidFill>
                            <a:srgbClr val="000000"/>
                          </a:solidFill>
                          <a:effectLst/>
                          <a:latin typeface="Calibri" panose="020F0502020204030204" pitchFamily="34" charset="0"/>
                        </a:rPr>
                        <a:t>MURETES Y CERRAMIENTO (INFRAESTRUCTURA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FUNDICIÓN DE DADOS PARA BARANDAS DEL TÚNEL DE SAN JUAN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844389"/>
                  </a:ext>
                </a:extLst>
              </a:tr>
              <a:tr h="473840">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FUNDICIÓN DE DADOS PARA BARANDAS EN LA 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00718"/>
                  </a:ext>
                </a:extLst>
              </a:tr>
              <a:tr h="534588">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CONSTRUCCION CERRAMIENTO Y CUNETA DE CORONACION COLEGIO DE MEDICOS LA PRAGA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738395"/>
                  </a:ext>
                </a:extLst>
              </a:tr>
              <a:tr h="473840">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COLOCACIÓN DE GUARDAVIAS EN LA AV, ALFONSO LAMIÑA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724327"/>
                  </a:ext>
                </a:extLst>
              </a:tr>
            </a:tbl>
          </a:graphicData>
        </a:graphic>
      </p:graphicFrame>
    </p:spTree>
    <p:extLst>
      <p:ext uri="{BB962C8B-B14F-4D97-AF65-F5344CB8AC3E}">
        <p14:creationId xmlns:p14="http://schemas.microsoft.com/office/powerpoint/2010/main" val="4190816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365" y="612355"/>
            <a:ext cx="9211235" cy="646331"/>
          </a:xfrm>
          <a:prstGeom prst="rect">
            <a:avLst/>
          </a:prstGeom>
        </p:spPr>
        <p:txBody>
          <a:bodyPr wrap="square">
            <a:spAutoFit/>
          </a:bodyPr>
          <a:lstStyle/>
          <a:p>
            <a:pPr algn="ctr"/>
            <a:r>
              <a:rPr lang="es-ES" sz="1800" b="1" dirty="0" smtClean="0">
                <a:solidFill>
                  <a:srgbClr val="E78202"/>
                </a:solidFill>
                <a:latin typeface="Arial Narrow" panose="020B0606020202030204" pitchFamily="34" charset="0"/>
                <a:ea typeface="Roboto" charset="0"/>
                <a:cs typeface="Roboto" charset="0"/>
              </a:rPr>
              <a:t>INTERVENCIONES COMPONENTE INFRAESTRUCTURA VIAL – OBRA COMPLEMENTARIAS DE INFRAESTRUCTURA </a:t>
            </a:r>
            <a:endParaRPr lang="es-ES" sz="18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561663" y="1258686"/>
          <a:ext cx="8958854" cy="5386256"/>
        </p:xfrm>
        <a:graphic>
          <a:graphicData uri="http://schemas.openxmlformats.org/drawingml/2006/table">
            <a:tbl>
              <a:tblPr/>
              <a:tblGrid>
                <a:gridCol w="1536078">
                  <a:extLst>
                    <a:ext uri="{9D8B030D-6E8A-4147-A177-3AD203B41FA5}">
                      <a16:colId xmlns:a16="http://schemas.microsoft.com/office/drawing/2014/main" val="2066788511"/>
                    </a:ext>
                  </a:extLst>
                </a:gridCol>
                <a:gridCol w="4666130">
                  <a:extLst>
                    <a:ext uri="{9D8B030D-6E8A-4147-A177-3AD203B41FA5}">
                      <a16:colId xmlns:a16="http://schemas.microsoft.com/office/drawing/2014/main" val="313756813"/>
                    </a:ext>
                  </a:extLst>
                </a:gridCol>
                <a:gridCol w="1021976">
                  <a:extLst>
                    <a:ext uri="{9D8B030D-6E8A-4147-A177-3AD203B41FA5}">
                      <a16:colId xmlns:a16="http://schemas.microsoft.com/office/drawing/2014/main" val="2964148214"/>
                    </a:ext>
                  </a:extLst>
                </a:gridCol>
                <a:gridCol w="914400">
                  <a:extLst>
                    <a:ext uri="{9D8B030D-6E8A-4147-A177-3AD203B41FA5}">
                      <a16:colId xmlns:a16="http://schemas.microsoft.com/office/drawing/2014/main" val="2928446148"/>
                    </a:ext>
                  </a:extLst>
                </a:gridCol>
                <a:gridCol w="820270">
                  <a:extLst>
                    <a:ext uri="{9D8B030D-6E8A-4147-A177-3AD203B41FA5}">
                      <a16:colId xmlns:a16="http://schemas.microsoft.com/office/drawing/2014/main" val="2438421843"/>
                    </a:ext>
                  </a:extLst>
                </a:gridCol>
              </a:tblGrid>
              <a:tr h="365401">
                <a:tc>
                  <a:txBody>
                    <a:bodyPr/>
                    <a:lstStyle/>
                    <a:p>
                      <a:pPr algn="ctr"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400" b="1" i="0" u="none" strike="noStrike" dirty="0">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400" b="1" i="0" u="none" strike="noStrike">
                          <a:solidFill>
                            <a:srgbClr val="000000"/>
                          </a:solidFill>
                          <a:effectLst/>
                          <a:latin typeface="Calibri" panose="020F0502020204030204" pitchFamily="34" charset="0"/>
                        </a:rPr>
                        <a:t>ESTADO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400" b="1" i="0" u="none" strike="noStrike">
                          <a:solidFill>
                            <a:srgbClr val="000000"/>
                          </a:solidFill>
                          <a:effectLst/>
                          <a:latin typeface="Calibri" panose="020F0502020204030204" pitchFamily="34" charset="0"/>
                        </a:rPr>
                        <a:t>% 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400" b="1" i="0" u="none" strike="noStrike">
                          <a:solidFill>
                            <a:srgbClr val="000000"/>
                          </a:solidFill>
                          <a:effectLst/>
                          <a:latin typeface="Calibri" panose="020F0502020204030204" pitchFamily="34" charset="0"/>
                        </a:rPr>
                        <a:t>ADM. ZONAL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840339994"/>
                  </a:ext>
                </a:extLst>
              </a:tr>
              <a:tr h="486592">
                <a:tc rowSpan="9">
                  <a:txBody>
                    <a:bodyPr/>
                    <a:lstStyle/>
                    <a:p>
                      <a:pPr algn="ctr" fontAlgn="ctr"/>
                      <a:r>
                        <a:rPr lang="es-EC" sz="1400" b="0" i="0" u="none" strike="noStrike">
                          <a:solidFill>
                            <a:srgbClr val="000000"/>
                          </a:solidFill>
                          <a:effectLst/>
                          <a:latin typeface="Calibri" panose="020F0502020204030204" pitchFamily="34" charset="0"/>
                        </a:rPr>
                        <a:t>OBRA CIVIL (INFRAESTRUCTURA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TRABAJOS EN AVENIDA INTEROCEÁNICA SECTOR URBANIZACIÓN MIRAVALLE 4 (CUMBAYÁ)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50921"/>
                  </a:ext>
                </a:extLst>
              </a:tr>
              <a:tr h="964657">
                <a:tc vMerge="1">
                  <a:txBody>
                    <a:bodyPr/>
                    <a:lstStyle/>
                    <a:p>
                      <a:endParaRPr lang="es-EC"/>
                    </a:p>
                  </a:txBody>
                  <a:tcPr/>
                </a:tc>
                <a:tc>
                  <a:txBody>
                    <a:bodyPr/>
                    <a:lstStyle/>
                    <a:p>
                      <a:pPr algn="l" fontAlgn="ctr"/>
                      <a:r>
                        <a:rPr lang="es-EC" sz="1400" b="0" i="0" u="none" strike="noStrike" dirty="0">
                          <a:solidFill>
                            <a:srgbClr val="000000"/>
                          </a:solidFill>
                          <a:effectLst/>
                          <a:latin typeface="Calibri" panose="020F0502020204030204" pitchFamily="34" charset="0"/>
                        </a:rPr>
                        <a:t>CONSTRUCCION APERTURA DE PARTERRES PARA DESVIOS VEHICULARES AV. SIMÓN BOLÍVAR</a:t>
                      </a:r>
                      <a:br>
                        <a:rPr lang="es-EC" sz="1400" b="0" i="0" u="none" strike="noStrike" dirty="0">
                          <a:solidFill>
                            <a:srgbClr val="000000"/>
                          </a:solidFill>
                          <a:effectLst/>
                          <a:latin typeface="Calibri" panose="020F0502020204030204" pitchFamily="34" charset="0"/>
                        </a:rPr>
                      </a:br>
                      <a:r>
                        <a:rPr lang="es-EC" sz="1400" b="0" i="0" u="none" strike="noStrike" dirty="0">
                          <a:solidFill>
                            <a:srgbClr val="000000"/>
                          </a:solidFill>
                          <a:effectLst/>
                          <a:latin typeface="Calibri" panose="020F0502020204030204" pitchFamily="34" charset="0"/>
                        </a:rPr>
                        <a:t/>
                      </a:r>
                      <a:br>
                        <a:rPr lang="es-EC" sz="1400" b="0" i="0" u="none" strike="noStrike" dirty="0">
                          <a:solidFill>
                            <a:srgbClr val="000000"/>
                          </a:solidFill>
                          <a:effectLst/>
                          <a:latin typeface="Calibri" panose="020F0502020204030204" pitchFamily="34" charset="0"/>
                        </a:rPr>
                      </a:br>
                      <a:r>
                        <a:rPr lang="es-EC" sz="1400" b="0" i="0" u="none" strike="noStrike" dirty="0">
                          <a:solidFill>
                            <a:srgbClr val="000000"/>
                          </a:solidFill>
                          <a:effectLst/>
                          <a:latin typeface="Calibri" panose="020F0502020204030204" pitchFamily="34" charset="0"/>
                        </a:rPr>
                        <a:t>REFORMAS EN LOS PARTERRES DE LA AV. SIMON BOLIVAR PARA LA COLOCACION DE PUERTAS ABATIBLES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355352"/>
                  </a:ext>
                </a:extLst>
              </a:tr>
              <a:tr h="486592">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CONSTRUCCION DE ACERAS CALLE CARACOL DESDE LA CALLE G HASTA LA CALLE PACTO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827910"/>
                  </a:ext>
                </a:extLst>
              </a:tr>
              <a:tr h="486592">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CONSTRUCCION DE ACERAS CALLE FRANCISCO OLMOS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8374203"/>
                  </a:ext>
                </a:extLst>
              </a:tr>
              <a:tr h="486592">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CONSTRUCCION DE BORDILLOS SALIDA DEL CENTRO COMERCIAL EL RECREO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574372"/>
                  </a:ext>
                </a:extLst>
              </a:tr>
              <a:tr h="486592">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CONSTRUCCION DE ACERAS Y BORDILLOS EN LA CALLE DE LOS NOGALES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287133"/>
                  </a:ext>
                </a:extLst>
              </a:tr>
              <a:tr h="486592">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CONSTRUCCIÓN DE RAMPAS NUEVAS TERMINADORA A-14 - SECTOR SAN JUAN - COMITRAC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121721"/>
                  </a:ext>
                </a:extLst>
              </a:tr>
              <a:tr h="486592">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PROYECTO CALLE  MANUEL SAMANIEGO RECONSTRUCCION DE ACERAS Y JARDINERAS FRENTE AL PARQUE ITCHIMBIA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840568"/>
                  </a:ext>
                </a:extLst>
              </a:tr>
              <a:tr h="486592">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CONSTRUCCIÓN DE ACERAS Y BORDILLOS EN LAS CALLES, TRAMO 1 Y TRAMO 5, DE INGA BAJO, PARROQUIA PIFO.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255388"/>
                  </a:ext>
                </a:extLst>
              </a:tr>
            </a:tbl>
          </a:graphicData>
        </a:graphic>
      </p:graphicFrame>
    </p:spTree>
    <p:extLst>
      <p:ext uri="{BB962C8B-B14F-4D97-AF65-F5344CB8AC3E}">
        <p14:creationId xmlns:p14="http://schemas.microsoft.com/office/powerpoint/2010/main" val="3924804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28503" y="1429196"/>
            <a:ext cx="6627222" cy="4893647"/>
          </a:xfrm>
          <a:prstGeom prst="rect">
            <a:avLst/>
          </a:prstGeom>
        </p:spPr>
        <p:txBody>
          <a:bodyPr wrap="square">
            <a:spAutoFit/>
          </a:bodyPr>
          <a:lstStyle/>
          <a:p>
            <a:pPr algn="ctr"/>
            <a:r>
              <a:rPr lang="es-MX" sz="5400" b="1" dirty="0" smtClean="0">
                <a:solidFill>
                  <a:srgbClr val="E78202"/>
                </a:solidFill>
                <a:latin typeface="Arial Narrow" panose="020B0606020202030204" pitchFamily="34" charset="0"/>
                <a:ea typeface="Roboto" charset="0"/>
                <a:cs typeface="Roboto" charset="0"/>
              </a:rPr>
              <a:t>Anexo </a:t>
            </a:r>
            <a:r>
              <a:rPr lang="es-MX" sz="5400" b="1" dirty="0">
                <a:solidFill>
                  <a:srgbClr val="E78202"/>
                </a:solidFill>
                <a:latin typeface="Arial Narrow" panose="020B0606020202030204" pitchFamily="34" charset="0"/>
                <a:ea typeface="Roboto" charset="0"/>
                <a:cs typeface="Roboto" charset="0"/>
              </a:rPr>
              <a:t>No. </a:t>
            </a:r>
            <a:r>
              <a:rPr lang="es-MX" sz="5400" b="1" dirty="0" smtClean="0">
                <a:solidFill>
                  <a:srgbClr val="E78202"/>
                </a:solidFill>
                <a:latin typeface="Arial Narrow" panose="020B0606020202030204" pitchFamily="34" charset="0"/>
                <a:ea typeface="Roboto" charset="0"/>
                <a:cs typeface="Roboto" charset="0"/>
              </a:rPr>
              <a:t>2 </a:t>
            </a:r>
            <a:endParaRPr lang="es-MX" sz="5400" b="1" dirty="0" smtClean="0">
              <a:solidFill>
                <a:srgbClr val="E78202"/>
              </a:solidFill>
              <a:latin typeface="Arial Narrow" panose="020B0606020202030204" pitchFamily="34" charset="0"/>
              <a:ea typeface="Roboto" charset="0"/>
              <a:cs typeface="Roboto" charset="0"/>
            </a:endParaRPr>
          </a:p>
          <a:p>
            <a:pPr algn="ctr"/>
            <a:r>
              <a:rPr lang="es-MX" sz="6000" b="1" dirty="0" smtClean="0">
                <a:solidFill>
                  <a:srgbClr val="E78202"/>
                </a:solidFill>
                <a:latin typeface="Arial Narrow" panose="020B0606020202030204" pitchFamily="34" charset="0"/>
                <a:ea typeface="Roboto" charset="0"/>
                <a:cs typeface="Roboto" charset="0"/>
              </a:rPr>
              <a:t> </a:t>
            </a:r>
            <a:endParaRPr lang="es-MX" sz="6000" b="1" dirty="0" smtClean="0">
              <a:solidFill>
                <a:srgbClr val="E78202"/>
              </a:solidFill>
              <a:latin typeface="Arial Narrow" panose="020B0606020202030204" pitchFamily="34" charset="0"/>
              <a:ea typeface="Roboto" charset="0"/>
              <a:cs typeface="Roboto" charset="0"/>
            </a:endParaRPr>
          </a:p>
          <a:p>
            <a:pPr algn="ctr"/>
            <a:r>
              <a:rPr lang="es-MX" sz="3200" b="1" dirty="0" smtClean="0">
                <a:solidFill>
                  <a:srgbClr val="E78202"/>
                </a:solidFill>
                <a:latin typeface="Arial Narrow" panose="020B0606020202030204" pitchFamily="34" charset="0"/>
                <a:ea typeface="Roboto" charset="0"/>
                <a:cs typeface="Roboto" charset="0"/>
              </a:rPr>
              <a:t>Detalle </a:t>
            </a:r>
            <a:r>
              <a:rPr lang="es-MX" sz="3200" b="1" dirty="0">
                <a:solidFill>
                  <a:srgbClr val="E78202"/>
                </a:solidFill>
                <a:latin typeface="Arial Narrow" panose="020B0606020202030204" pitchFamily="34" charset="0"/>
                <a:ea typeface="Roboto" charset="0"/>
                <a:cs typeface="Roboto" charset="0"/>
              </a:rPr>
              <a:t>de </a:t>
            </a:r>
            <a:r>
              <a:rPr lang="es-MX" sz="3200" b="1" dirty="0" smtClean="0">
                <a:solidFill>
                  <a:srgbClr val="E78202"/>
                </a:solidFill>
                <a:latin typeface="Arial Narrow" panose="020B0606020202030204" pitchFamily="34" charset="0"/>
                <a:ea typeface="Roboto" charset="0"/>
                <a:cs typeface="Roboto" charset="0"/>
              </a:rPr>
              <a:t>Obras:</a:t>
            </a:r>
          </a:p>
          <a:p>
            <a:pPr algn="ctr"/>
            <a:endParaRPr lang="es-MX" sz="3200" b="1" dirty="0">
              <a:solidFill>
                <a:srgbClr val="E78202"/>
              </a:solidFill>
              <a:latin typeface="Arial Narrow" panose="020B0606020202030204" pitchFamily="34" charset="0"/>
              <a:ea typeface="Roboto" charset="0"/>
              <a:cs typeface="Roboto" charset="0"/>
            </a:endParaRPr>
          </a:p>
          <a:p>
            <a:pPr algn="ctr"/>
            <a:r>
              <a:rPr lang="es-MX" sz="3200" b="1" dirty="0" smtClean="0">
                <a:solidFill>
                  <a:srgbClr val="E78202"/>
                </a:solidFill>
                <a:latin typeface="Arial Narrow" panose="020B0606020202030204" pitchFamily="34" charset="0"/>
                <a:ea typeface="Roboto" charset="0"/>
                <a:cs typeface="Roboto" charset="0"/>
              </a:rPr>
              <a:t>- Rehabilitación Vial</a:t>
            </a:r>
            <a:endParaRPr lang="es-MX" sz="3200" b="1" dirty="0">
              <a:solidFill>
                <a:srgbClr val="E78202"/>
              </a:solidFill>
              <a:latin typeface="Arial Narrow" panose="020B0606020202030204" pitchFamily="34" charset="0"/>
              <a:ea typeface="Roboto" charset="0"/>
              <a:cs typeface="Roboto" charset="0"/>
            </a:endParaRPr>
          </a:p>
          <a:p>
            <a:pPr algn="ctr"/>
            <a:endParaRPr lang="es-MX" sz="9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12461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182438961"/>
              </p:ext>
            </p:extLst>
          </p:nvPr>
        </p:nvGraphicFramePr>
        <p:xfrm>
          <a:off x="107576" y="2081983"/>
          <a:ext cx="9608447" cy="1355850"/>
        </p:xfrm>
        <a:graphic>
          <a:graphicData uri="http://schemas.openxmlformats.org/drawingml/2006/table">
            <a:tbl>
              <a:tblPr/>
              <a:tblGrid>
                <a:gridCol w="3710709">
                  <a:extLst>
                    <a:ext uri="{9D8B030D-6E8A-4147-A177-3AD203B41FA5}">
                      <a16:colId xmlns:a16="http://schemas.microsoft.com/office/drawing/2014/main" val="258317723"/>
                    </a:ext>
                  </a:extLst>
                </a:gridCol>
                <a:gridCol w="1477010">
                  <a:extLst>
                    <a:ext uri="{9D8B030D-6E8A-4147-A177-3AD203B41FA5}">
                      <a16:colId xmlns:a16="http://schemas.microsoft.com/office/drawing/2014/main" val="3668438285"/>
                    </a:ext>
                  </a:extLst>
                </a:gridCol>
                <a:gridCol w="1270000">
                  <a:extLst>
                    <a:ext uri="{9D8B030D-6E8A-4147-A177-3AD203B41FA5}">
                      <a16:colId xmlns:a16="http://schemas.microsoft.com/office/drawing/2014/main" val="976350109"/>
                    </a:ext>
                  </a:extLst>
                </a:gridCol>
                <a:gridCol w="1980834">
                  <a:extLst>
                    <a:ext uri="{9D8B030D-6E8A-4147-A177-3AD203B41FA5}">
                      <a16:colId xmlns:a16="http://schemas.microsoft.com/office/drawing/2014/main" val="2665431334"/>
                    </a:ext>
                  </a:extLst>
                </a:gridCol>
                <a:gridCol w="1169894">
                  <a:extLst>
                    <a:ext uri="{9D8B030D-6E8A-4147-A177-3AD203B41FA5}">
                      <a16:colId xmlns:a16="http://schemas.microsoft.com/office/drawing/2014/main" val="470162108"/>
                    </a:ext>
                  </a:extLst>
                </a:gridCol>
              </a:tblGrid>
              <a:tr h="204054">
                <a:tc gridSpan="5">
                  <a:txBody>
                    <a:bodyPr/>
                    <a:lstStyle/>
                    <a:p>
                      <a:pPr algn="ctr" fontAlgn="b"/>
                      <a:r>
                        <a:rPr lang="es-EC" sz="1400" b="1" i="0" u="none" strike="noStrike" dirty="0">
                          <a:solidFill>
                            <a:srgbClr val="000000"/>
                          </a:solidFill>
                          <a:effectLst/>
                          <a:latin typeface="Calibri" panose="020F0502020204030204" pitchFamily="34" charset="0"/>
                        </a:rPr>
                        <a:t>RESUMEN INTERVENCIONES DE RED VIAL, CONECTIVIDAD Y ACCESIBILIDAD PERIODO 2015-2017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03792971"/>
                  </a:ext>
                </a:extLst>
              </a:tr>
              <a:tr h="228498">
                <a:tc>
                  <a:txBody>
                    <a:bodyPr/>
                    <a:lstStyle/>
                    <a:p>
                      <a:pPr algn="l" fontAlgn="b"/>
                      <a:r>
                        <a:rPr lang="es-EC"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solidFill>
                            <a:srgbClr val="000000"/>
                          </a:solidFill>
                          <a:effectLst/>
                          <a:latin typeface="Calibri" panose="020F0502020204030204" pitchFamily="34" charset="0"/>
                        </a:rPr>
                        <a:t> </a:t>
                      </a:r>
                      <a:r>
                        <a:rPr lang="es-EC" sz="1400" b="1" i="0" u="none" strike="noStrike" dirty="0" smtClean="0">
                          <a:solidFill>
                            <a:srgbClr val="000000"/>
                          </a:solidFill>
                          <a:effectLst/>
                          <a:latin typeface="Calibri" panose="020F0502020204030204" pitchFamily="34" charset="0"/>
                        </a:rPr>
                        <a:t># INTERVENCIONES</a:t>
                      </a:r>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Calibri" panose="020F0502020204030204" pitchFamily="34" charset="0"/>
                        </a:rPr>
                        <a:t>UNIDAD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Calibri" panose="020F0502020204030204" pitchFamily="34" charset="0"/>
                        </a:rPr>
                        <a:t>COSTOS ( USD)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49042"/>
                  </a:ext>
                </a:extLst>
              </a:tr>
              <a:tr h="228498">
                <a:tc>
                  <a:txBody>
                    <a:bodyPr/>
                    <a:lstStyle/>
                    <a:p>
                      <a:pPr algn="l" fontAlgn="b"/>
                      <a:r>
                        <a:rPr lang="es-EC" sz="1400" b="1" i="0" u="none" strike="noStrike" dirty="0">
                          <a:solidFill>
                            <a:srgbClr val="000000"/>
                          </a:solidFill>
                          <a:effectLst/>
                          <a:latin typeface="Calibri" panose="020F0502020204030204" pitchFamily="34" charset="0"/>
                        </a:rPr>
                        <a:t>1. RED VIAL, CONECTIVIDAD Y ACCESIBILIDAD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C"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marL="0" algn="ctr" defTabSz="946587" rtl="0" eaLnBrk="1" fontAlgn="b" latinLnBrk="0" hangingPunct="1"/>
                      <a:r>
                        <a:rPr lang="es-MX" sz="1400" b="1" i="0" u="none" strike="noStrike" kern="1200" baseline="0" dirty="0" smtClean="0">
                          <a:solidFill>
                            <a:srgbClr val="000000"/>
                          </a:solidFill>
                          <a:effectLst/>
                          <a:latin typeface="Calibri" panose="020F0502020204030204" pitchFamily="34" charset="0"/>
                          <a:ea typeface="+mn-ea"/>
                          <a:cs typeface="+mn-cs"/>
                        </a:rPr>
                        <a:t> </a:t>
                      </a:r>
                      <a:endParaRPr lang="es-MX" sz="14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803187173"/>
                  </a:ext>
                </a:extLst>
              </a:tr>
              <a:tr h="228498">
                <a:tc>
                  <a:txBody>
                    <a:bodyPr/>
                    <a:lstStyle/>
                    <a:p>
                      <a:pPr algn="l" fontAlgn="b"/>
                      <a:r>
                        <a:rPr lang="es-EC" sz="1400" b="1" i="0" u="none" strike="noStrike" dirty="0">
                          <a:solidFill>
                            <a:srgbClr val="000000"/>
                          </a:solidFill>
                          <a:effectLst/>
                          <a:latin typeface="Calibri" panose="020F0502020204030204" pitchFamily="34" charset="0"/>
                        </a:rPr>
                        <a:t>1.1 INFRAESTRUCTURA VIAL</a:t>
                      </a:r>
                    </a:p>
                  </a:txBody>
                  <a:tcPr marL="844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r>
                        <a:rPr lang="es-EC"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extLst>
                  <a:ext uri="{0D108BD9-81ED-4DB2-BD59-A6C34878D82A}">
                    <a16:rowId xmlns:a16="http://schemas.microsoft.com/office/drawing/2014/main" val="3145870254"/>
                  </a:ext>
                </a:extLst>
              </a:tr>
              <a:tr h="228498">
                <a:tc>
                  <a:txBody>
                    <a:bodyPr/>
                    <a:lstStyle/>
                    <a:p>
                      <a:pPr algn="l" fontAlgn="b"/>
                      <a:r>
                        <a:rPr lang="es-EC" sz="1300" b="1" i="0" u="none" strike="noStrike" dirty="0">
                          <a:solidFill>
                            <a:srgbClr val="000000"/>
                          </a:solidFill>
                          <a:effectLst/>
                          <a:latin typeface="Calibri" panose="020F0502020204030204" pitchFamily="34" charset="0"/>
                        </a:rPr>
                        <a:t>C. REHABILITACION VIAL</a:t>
                      </a:r>
                    </a:p>
                  </a:txBody>
                  <a:tcPr marL="2534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C" sz="13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44880598"/>
                  </a:ext>
                </a:extLst>
              </a:tr>
              <a:tr h="228498">
                <a:tc>
                  <a:txBody>
                    <a:bodyPr/>
                    <a:lstStyle/>
                    <a:p>
                      <a:pPr algn="l" fontAlgn="b"/>
                      <a:r>
                        <a:rPr lang="es-EC" sz="1300" b="0" i="0" u="none" strike="noStrike">
                          <a:solidFill>
                            <a:srgbClr val="000000"/>
                          </a:solidFill>
                          <a:effectLst/>
                          <a:latin typeface="Calibri" panose="020F0502020204030204" pitchFamily="34" charset="0"/>
                        </a:rPr>
                        <a:t>REHABILITACION</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74,21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16.783.270,57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152729"/>
                  </a:ext>
                </a:extLst>
              </a:tr>
            </a:tbl>
          </a:graphicData>
        </a:graphic>
      </p:graphicFrame>
    </p:spTree>
    <p:extLst>
      <p:ext uri="{BB962C8B-B14F-4D97-AF65-F5344CB8AC3E}">
        <p14:creationId xmlns:p14="http://schemas.microsoft.com/office/powerpoint/2010/main" val="2801414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92802"/>
            <a:ext cx="9211235" cy="369332"/>
          </a:xfrm>
          <a:prstGeom prst="rect">
            <a:avLst/>
          </a:prstGeom>
        </p:spPr>
        <p:txBody>
          <a:bodyPr wrap="square">
            <a:spAutoFit/>
          </a:bodyPr>
          <a:lstStyle/>
          <a:p>
            <a:pPr algn="ctr"/>
            <a:r>
              <a:rPr lang="es-ES" sz="1800" b="1" dirty="0" smtClean="0">
                <a:solidFill>
                  <a:srgbClr val="E78202"/>
                </a:solidFill>
                <a:latin typeface="Arial Narrow" panose="020B0606020202030204" pitchFamily="34" charset="0"/>
                <a:ea typeface="Roboto" charset="0"/>
                <a:cs typeface="Roboto" charset="0"/>
              </a:rPr>
              <a:t>INTERVENCIONES COMPONENTE INFRAESTRUCTURA VIAL – REHABILITACIÓN VIAL</a:t>
            </a:r>
            <a:endParaRPr lang="es-ES" sz="1800" b="1" dirty="0">
              <a:solidFill>
                <a:srgbClr val="E78202"/>
              </a:solidFill>
              <a:latin typeface="Arial Narrow" panose="020B0606020202030204" pitchFamily="34" charset="0"/>
              <a:ea typeface="Roboto" charset="0"/>
              <a:cs typeface="Roboto" charset="0"/>
            </a:endParaRPr>
          </a:p>
        </p:txBody>
      </p:sp>
      <p:graphicFrame>
        <p:nvGraphicFramePr>
          <p:cNvPr id="4" name="Tabla 3"/>
          <p:cNvGraphicFramePr>
            <a:graphicFrameLocks noGrp="1"/>
          </p:cNvGraphicFramePr>
          <p:nvPr>
            <p:extLst/>
          </p:nvPr>
        </p:nvGraphicFramePr>
        <p:xfrm>
          <a:off x="457198" y="962135"/>
          <a:ext cx="8901955" cy="5998832"/>
        </p:xfrm>
        <a:graphic>
          <a:graphicData uri="http://schemas.openxmlformats.org/drawingml/2006/table">
            <a:tbl>
              <a:tblPr/>
              <a:tblGrid>
                <a:gridCol w="1182597">
                  <a:extLst>
                    <a:ext uri="{9D8B030D-6E8A-4147-A177-3AD203B41FA5}">
                      <a16:colId xmlns:a16="http://schemas.microsoft.com/office/drawing/2014/main" val="2947697766"/>
                    </a:ext>
                  </a:extLst>
                </a:gridCol>
                <a:gridCol w="4730383">
                  <a:extLst>
                    <a:ext uri="{9D8B030D-6E8A-4147-A177-3AD203B41FA5}">
                      <a16:colId xmlns:a16="http://schemas.microsoft.com/office/drawing/2014/main" val="2038442098"/>
                    </a:ext>
                  </a:extLst>
                </a:gridCol>
                <a:gridCol w="1312551">
                  <a:extLst>
                    <a:ext uri="{9D8B030D-6E8A-4147-A177-3AD203B41FA5}">
                      <a16:colId xmlns:a16="http://schemas.microsoft.com/office/drawing/2014/main" val="1541436921"/>
                    </a:ext>
                  </a:extLst>
                </a:gridCol>
                <a:gridCol w="597795">
                  <a:extLst>
                    <a:ext uri="{9D8B030D-6E8A-4147-A177-3AD203B41FA5}">
                      <a16:colId xmlns:a16="http://schemas.microsoft.com/office/drawing/2014/main" val="4071692584"/>
                    </a:ext>
                  </a:extLst>
                </a:gridCol>
                <a:gridCol w="1078629">
                  <a:extLst>
                    <a:ext uri="{9D8B030D-6E8A-4147-A177-3AD203B41FA5}">
                      <a16:colId xmlns:a16="http://schemas.microsoft.com/office/drawing/2014/main" val="1536390351"/>
                    </a:ext>
                  </a:extLst>
                </a:gridCol>
              </a:tblGrid>
              <a:tr h="332603">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034025084"/>
                  </a:ext>
                </a:extLst>
              </a:tr>
              <a:tr h="332603">
                <a:tc rowSpan="15">
                  <a:txBody>
                    <a:bodyPr/>
                    <a:lstStyle/>
                    <a:p>
                      <a:pPr algn="ctr" rtl="0" fontAlgn="ctr"/>
                      <a:r>
                        <a:rPr lang="es-EC" sz="1200" b="0" i="0" u="none" strike="noStrike" dirty="0">
                          <a:solidFill>
                            <a:srgbClr val="000000"/>
                          </a:solidFill>
                          <a:effectLst/>
                          <a:latin typeface="Calibri" panose="020F0502020204030204" pitchFamily="34" charset="0"/>
                        </a:rPr>
                        <a:t>REHABILITACIÓN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just" rtl="0" fontAlgn="ctr"/>
                      <a:r>
                        <a:rPr lang="es-EC" sz="1200" b="0" i="0" u="none" strike="noStrike" dirty="0">
                          <a:solidFill>
                            <a:srgbClr val="000000"/>
                          </a:solidFill>
                          <a:effectLst/>
                          <a:latin typeface="Calibri" panose="020F0502020204030204" pitchFamily="34" charset="0"/>
                        </a:rPr>
                        <a:t>REHABILITACIÓN VIAL CALLE EL TELÉGRAFO, DESDE LA 6 DE DICIEMBRE HASTA EL FINAL DE LA VÍA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45,00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778413"/>
                  </a:ext>
                </a:extLst>
              </a:tr>
              <a:tr h="498905">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DE LA CALLE GALO PLAZA LASSO, FASE I CARRILES LATERALES, DESDE LA AV, LUIS VACCARI HASTA EL KM 0+000 DE LA PANAMERICANA NORTE,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195238"/>
                  </a:ext>
                </a:extLst>
              </a:tr>
              <a:tr h="332603">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REHABILITACION PISTA ATLETICA PARQUE SANTA ANA, SECTOR SANTA ANA, PARROQUIA LA MAGDALENA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161900"/>
                  </a:ext>
                </a:extLst>
              </a:tr>
              <a:tr h="332603">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REHABILITACION VIAL AV, EL CARACOL DESDE CALUMA HASTA LA AV, SIMON BOLIVAR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203773"/>
                  </a:ext>
                </a:extLst>
              </a:tr>
              <a:tr h="332603">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DE LA CALLE MANGLAR ALTO, DESDE LA AVENIDA MORÁN VALVERDE HASTA LA CALLE QUIMIAG, PARROQUIA SOLANDA,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127962"/>
                  </a:ext>
                </a:extLst>
              </a:tr>
              <a:tr h="498905">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TRABAJOS DE REHABILITACIÓN VIAL DE LA CALLE 21 DE AGOSTO, DESDE LA AVENIDA PEDRO VICENTE MALDONADO HASTA LA AVENIDA SIMÓN BOLÍVAR, PARROQUIA LA ARGELIA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361616"/>
                  </a:ext>
                </a:extLst>
              </a:tr>
              <a:tr h="560660">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PROYECTO INTEGRAL GUAPULO: PROYECTO MI CALLE (E13 VALLADOLID, N34G VIZCAYA, E14 LUGO, N34D GUIPOZCOA) - FRANJA VERDE, PARQUITOS, CHICANAS, </a:t>
                      </a:r>
                      <a:r>
                        <a:rPr lang="es-EC" sz="1200" b="0" i="0" u="none" strike="noStrike" dirty="0" smtClean="0">
                          <a:solidFill>
                            <a:srgbClr val="000000"/>
                          </a:solidFill>
                          <a:effectLst/>
                          <a:latin typeface="Calibri" panose="020F0502020204030204" pitchFamily="34" charset="0"/>
                        </a:rPr>
                        <a:t>EXTENSIONES DE ACERAS.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051548"/>
                  </a:ext>
                </a:extLst>
              </a:tr>
              <a:tr h="332603">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REHABILITACION DE LA CALLE MANUEL BARRETO DESDE LAS AVS, CORUÑA HASTA GONZALEZ SUAREZ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755046"/>
                  </a:ext>
                </a:extLst>
              </a:tr>
              <a:tr h="296762">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EL LABRADOR CARRIL SUPERIOR SENTIDO  SUR - NORTE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382415"/>
                  </a:ext>
                </a:extLst>
              </a:tr>
              <a:tr h="296762">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EL LABRADOR CARRIL SUPERIOR SENTIDO NORTE -SUR 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61055"/>
                  </a:ext>
                </a:extLst>
              </a:tr>
              <a:tr h="332603">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12 DE OCTUBRE DESDE CRISTOBAL COLON HASTA PATRIA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963484"/>
                  </a:ext>
                </a:extLst>
              </a:tr>
              <a:tr h="296762">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ALEXANDER VON HUMBOLDT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454124"/>
                  </a:ext>
                </a:extLst>
              </a:tr>
              <a:tr h="296762">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CALLE CHIRIBOGA EN BARRIO LA CONCEPCIÓN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652472"/>
                  </a:ext>
                </a:extLst>
              </a:tr>
              <a:tr h="296762">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CHARLES DARWIN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658053"/>
                  </a:ext>
                </a:extLst>
              </a:tr>
              <a:tr h="296762">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DE LAS ALONDRAS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280116"/>
                  </a:ext>
                </a:extLst>
              </a:tr>
            </a:tbl>
          </a:graphicData>
        </a:graphic>
      </p:graphicFrame>
    </p:spTree>
    <p:extLst>
      <p:ext uri="{BB962C8B-B14F-4D97-AF65-F5344CB8AC3E}">
        <p14:creationId xmlns:p14="http://schemas.microsoft.com/office/powerpoint/2010/main" val="4028752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57198" y="592802"/>
            <a:ext cx="9211235" cy="369332"/>
          </a:xfrm>
          <a:prstGeom prst="rect">
            <a:avLst/>
          </a:prstGeom>
        </p:spPr>
        <p:txBody>
          <a:bodyPr wrap="square">
            <a:spAutoFit/>
          </a:bodyPr>
          <a:lstStyle/>
          <a:p>
            <a:pPr algn="ctr"/>
            <a:r>
              <a:rPr lang="es-ES" sz="1800" b="1" dirty="0" smtClean="0">
                <a:solidFill>
                  <a:srgbClr val="E78202"/>
                </a:solidFill>
                <a:latin typeface="Arial Narrow" panose="020B0606020202030204" pitchFamily="34" charset="0"/>
                <a:ea typeface="Roboto" charset="0"/>
                <a:cs typeface="Roboto" charset="0"/>
              </a:rPr>
              <a:t>INTERVENCIONES COMPONENTE INFRAESTRUCTURA VIAL – REHABILITACIÓN VIAL</a:t>
            </a:r>
            <a:endParaRPr lang="es-ES" sz="1800" b="1" dirty="0">
              <a:solidFill>
                <a:srgbClr val="E78202"/>
              </a:solidFill>
              <a:latin typeface="Arial Narrow" panose="020B0606020202030204" pitchFamily="34" charset="0"/>
              <a:ea typeface="Roboto" charset="0"/>
              <a:cs typeface="Roboto" charset="0"/>
            </a:endParaRPr>
          </a:p>
        </p:txBody>
      </p:sp>
      <p:graphicFrame>
        <p:nvGraphicFramePr>
          <p:cNvPr id="4" name="Tabla 3"/>
          <p:cNvGraphicFramePr>
            <a:graphicFrameLocks noGrp="1"/>
          </p:cNvGraphicFramePr>
          <p:nvPr>
            <p:extLst/>
          </p:nvPr>
        </p:nvGraphicFramePr>
        <p:xfrm>
          <a:off x="457198" y="962134"/>
          <a:ext cx="9103662" cy="5724402"/>
        </p:xfrm>
        <a:graphic>
          <a:graphicData uri="http://schemas.openxmlformats.org/drawingml/2006/table">
            <a:tbl>
              <a:tblPr/>
              <a:tblGrid>
                <a:gridCol w="1210237">
                  <a:extLst>
                    <a:ext uri="{9D8B030D-6E8A-4147-A177-3AD203B41FA5}">
                      <a16:colId xmlns:a16="http://schemas.microsoft.com/office/drawing/2014/main" val="2958191145"/>
                    </a:ext>
                  </a:extLst>
                </a:gridCol>
                <a:gridCol w="4545106">
                  <a:extLst>
                    <a:ext uri="{9D8B030D-6E8A-4147-A177-3AD203B41FA5}">
                      <a16:colId xmlns:a16="http://schemas.microsoft.com/office/drawing/2014/main" val="3288181062"/>
                    </a:ext>
                  </a:extLst>
                </a:gridCol>
                <a:gridCol w="1479177">
                  <a:extLst>
                    <a:ext uri="{9D8B030D-6E8A-4147-A177-3AD203B41FA5}">
                      <a16:colId xmlns:a16="http://schemas.microsoft.com/office/drawing/2014/main" val="1387314388"/>
                    </a:ext>
                  </a:extLst>
                </a:gridCol>
                <a:gridCol w="820270">
                  <a:extLst>
                    <a:ext uri="{9D8B030D-6E8A-4147-A177-3AD203B41FA5}">
                      <a16:colId xmlns:a16="http://schemas.microsoft.com/office/drawing/2014/main" val="3280944718"/>
                    </a:ext>
                  </a:extLst>
                </a:gridCol>
                <a:gridCol w="1048872">
                  <a:extLst>
                    <a:ext uri="{9D8B030D-6E8A-4147-A177-3AD203B41FA5}">
                      <a16:colId xmlns:a16="http://schemas.microsoft.com/office/drawing/2014/main" val="2037924889"/>
                    </a:ext>
                  </a:extLst>
                </a:gridCol>
              </a:tblGrid>
              <a:tr h="238002">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804518023"/>
                  </a:ext>
                </a:extLst>
              </a:tr>
              <a:tr h="360158">
                <a:tc rowSpan="15">
                  <a:txBody>
                    <a:bodyPr/>
                    <a:lstStyle/>
                    <a:p>
                      <a:pPr algn="ctr" rtl="0" fontAlgn="ctr"/>
                      <a:r>
                        <a:rPr lang="es-EC" sz="1200" b="0" i="0" u="none" strike="noStrike" dirty="0">
                          <a:solidFill>
                            <a:srgbClr val="000000"/>
                          </a:solidFill>
                          <a:effectLst/>
                          <a:latin typeface="Calibri" panose="020F0502020204030204" pitchFamily="34" charset="0"/>
                        </a:rPr>
                        <a:t>REHABILITACIÓN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REHABILITACIÓN VIAL: DIEGO DE ALMAGRO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519311"/>
                  </a:ext>
                </a:extLst>
              </a:tr>
              <a:tr h="360158">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FRANCISCO ROBLES DESDE AMAZONAS HASTA LA 12 DE OCTUBRE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167061"/>
                  </a:ext>
                </a:extLst>
              </a:tr>
              <a:tr h="360158">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IGNACIO BOSSANO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268692"/>
                  </a:ext>
                </a:extLst>
              </a:tr>
              <a:tr h="360158">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REHABILITACION VIAL: INTERCAMBIADOR 12 DE OCTUBRE Y PATRIA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450263"/>
                  </a:ext>
                </a:extLst>
              </a:tr>
              <a:tr h="360158">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JORGE WASHINGTON DESDE 12 DE OCTUBRE HASTA LA 9 DE OCTUBRE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00110"/>
                  </a:ext>
                </a:extLst>
              </a:tr>
              <a:tr h="360158">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JOSE BOSMEDIANO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356672"/>
                  </a:ext>
                </a:extLst>
              </a:tr>
              <a:tr h="360158">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JOSE LUIS TAMAYO DESDE AV, PATRIA HASTA AV,COLON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975410"/>
                  </a:ext>
                </a:extLst>
              </a:tr>
              <a:tr h="360158">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JUAN LEON MERA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479897"/>
                  </a:ext>
                </a:extLst>
              </a:tr>
              <a:tr h="360158">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LEONIDAS PLAZA DESDE AV,PATRIA HASTA WILSON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1200781"/>
                  </a:ext>
                </a:extLst>
              </a:tr>
              <a:tr h="360158">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LIZARDO GARCIA DESDE JUAN LEON MERA HASTA 6 DE DICIEMBRE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059202"/>
                  </a:ext>
                </a:extLst>
              </a:tr>
              <a:tr h="360158">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LOGROÑO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862532"/>
                  </a:ext>
                </a:extLst>
              </a:tr>
              <a:tr h="360158">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MARISCAL FOCH DESDE 12 DE OCTUBRE HASTA JUAN LEON MRA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044420"/>
                  </a:ext>
                </a:extLst>
              </a:tr>
              <a:tr h="360158">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Oe8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465817"/>
                  </a:ext>
                </a:extLst>
              </a:tr>
              <a:tr h="360158">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PATRIA DESDE 12 DE OCTUBRE HASTA 10 DE AGOSTO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694948"/>
                  </a:ext>
                </a:extLst>
              </a:tr>
              <a:tr h="360158">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PEDRO RODEÑA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900327"/>
                  </a:ext>
                </a:extLst>
              </a:tr>
            </a:tbl>
          </a:graphicData>
        </a:graphic>
      </p:graphicFrame>
    </p:spTree>
    <p:extLst>
      <p:ext uri="{BB962C8B-B14F-4D97-AF65-F5344CB8AC3E}">
        <p14:creationId xmlns:p14="http://schemas.microsoft.com/office/powerpoint/2010/main" val="4216475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11162" y="1370202"/>
            <a:ext cx="8244348" cy="5786199"/>
          </a:xfrm>
          <a:prstGeom prst="rect">
            <a:avLst/>
          </a:prstGeom>
        </p:spPr>
        <p:txBody>
          <a:bodyPr wrap="square">
            <a:spAutoFit/>
          </a:bodyPr>
          <a:lstStyle/>
          <a:p>
            <a:pPr algn="ctr"/>
            <a:r>
              <a:rPr lang="es-MX" sz="5400" b="1" dirty="0" smtClean="0">
                <a:solidFill>
                  <a:srgbClr val="E78202"/>
                </a:solidFill>
                <a:latin typeface="Arial Narrow" panose="020B0606020202030204" pitchFamily="34" charset="0"/>
                <a:ea typeface="Roboto" charset="0"/>
                <a:cs typeface="Roboto" charset="0"/>
              </a:rPr>
              <a:t>Anexo </a:t>
            </a:r>
            <a:r>
              <a:rPr lang="es-MX" sz="5400" b="1" dirty="0">
                <a:solidFill>
                  <a:srgbClr val="E78202"/>
                </a:solidFill>
                <a:latin typeface="Arial Narrow" panose="020B0606020202030204" pitchFamily="34" charset="0"/>
                <a:ea typeface="Roboto" charset="0"/>
                <a:cs typeface="Roboto" charset="0"/>
              </a:rPr>
              <a:t>No. 1 </a:t>
            </a:r>
            <a:r>
              <a:rPr lang="es-MX" sz="5400" b="1" dirty="0" smtClean="0">
                <a:solidFill>
                  <a:srgbClr val="E78202"/>
                </a:solidFill>
                <a:latin typeface="Arial Narrow" panose="020B0606020202030204" pitchFamily="34" charset="0"/>
                <a:ea typeface="Roboto" charset="0"/>
                <a:cs typeface="Roboto" charset="0"/>
              </a:rPr>
              <a:t> </a:t>
            </a:r>
          </a:p>
          <a:p>
            <a:pPr algn="ctr"/>
            <a:endParaRPr lang="es-MX" sz="3200" b="1" dirty="0" smtClean="0">
              <a:solidFill>
                <a:srgbClr val="E78202"/>
              </a:solidFill>
              <a:latin typeface="Arial Narrow" panose="020B0606020202030204" pitchFamily="34" charset="0"/>
              <a:ea typeface="Roboto" charset="0"/>
              <a:cs typeface="Roboto" charset="0"/>
            </a:endParaRPr>
          </a:p>
          <a:p>
            <a:pPr algn="ctr"/>
            <a:r>
              <a:rPr lang="es-MX" sz="3200" b="1" dirty="0" smtClean="0">
                <a:solidFill>
                  <a:srgbClr val="E78202"/>
                </a:solidFill>
                <a:latin typeface="Arial Narrow" panose="020B0606020202030204" pitchFamily="34" charset="0"/>
                <a:ea typeface="Roboto" charset="0"/>
                <a:cs typeface="Roboto" charset="0"/>
              </a:rPr>
              <a:t>Detalle </a:t>
            </a:r>
            <a:r>
              <a:rPr lang="es-MX" sz="3200" b="1" dirty="0">
                <a:solidFill>
                  <a:srgbClr val="E78202"/>
                </a:solidFill>
                <a:latin typeface="Arial Narrow" panose="020B0606020202030204" pitchFamily="34" charset="0"/>
                <a:ea typeface="Roboto" charset="0"/>
                <a:cs typeface="Roboto" charset="0"/>
              </a:rPr>
              <a:t>de </a:t>
            </a:r>
            <a:r>
              <a:rPr lang="es-MX" sz="3200" b="1" dirty="0" smtClean="0">
                <a:solidFill>
                  <a:srgbClr val="E78202"/>
                </a:solidFill>
                <a:latin typeface="Arial Narrow" panose="020B0606020202030204" pitchFamily="34" charset="0"/>
                <a:ea typeface="Roboto" charset="0"/>
                <a:cs typeface="Roboto" charset="0"/>
              </a:rPr>
              <a:t>Obras:</a:t>
            </a:r>
          </a:p>
          <a:p>
            <a:pPr algn="ctr"/>
            <a:endParaRPr lang="es-MX" sz="3200" b="1" dirty="0">
              <a:solidFill>
                <a:srgbClr val="E78202"/>
              </a:solidFill>
              <a:latin typeface="Arial Narrow" panose="020B0606020202030204" pitchFamily="34" charset="0"/>
              <a:ea typeface="Roboto" charset="0"/>
              <a:cs typeface="Roboto" charset="0"/>
            </a:endParaRPr>
          </a:p>
          <a:p>
            <a:pPr lvl="1" algn="just"/>
            <a:r>
              <a:rPr lang="es-MX" sz="3200" b="1" dirty="0" smtClean="0">
                <a:solidFill>
                  <a:srgbClr val="E78202"/>
                </a:solidFill>
                <a:latin typeface="Arial Narrow" panose="020B0606020202030204" pitchFamily="34" charset="0"/>
                <a:ea typeface="Roboto" charset="0"/>
                <a:cs typeface="Roboto" charset="0"/>
              </a:rPr>
              <a:t> </a:t>
            </a:r>
            <a:r>
              <a:rPr lang="es-MX" sz="3200" b="1" dirty="0" smtClean="0">
                <a:solidFill>
                  <a:srgbClr val="E78202"/>
                </a:solidFill>
                <a:latin typeface="Arial Narrow" panose="020B0606020202030204" pitchFamily="34" charset="0"/>
                <a:ea typeface="Roboto" charset="0"/>
                <a:cs typeface="Roboto" charset="0"/>
              </a:rPr>
              <a:t>- Infraestructura </a:t>
            </a:r>
            <a:r>
              <a:rPr lang="es-MX" sz="3200" b="1" dirty="0">
                <a:solidFill>
                  <a:srgbClr val="E78202"/>
                </a:solidFill>
                <a:latin typeface="Arial Narrow" panose="020B0606020202030204" pitchFamily="34" charset="0"/>
                <a:ea typeface="Roboto" charset="0"/>
                <a:cs typeface="Roboto" charset="0"/>
              </a:rPr>
              <a:t>V</a:t>
            </a:r>
            <a:r>
              <a:rPr lang="es-MX" sz="3200" b="1" dirty="0" smtClean="0">
                <a:solidFill>
                  <a:srgbClr val="E78202"/>
                </a:solidFill>
                <a:latin typeface="Arial Narrow" panose="020B0606020202030204" pitchFamily="34" charset="0"/>
                <a:ea typeface="Roboto" charset="0"/>
                <a:cs typeface="Roboto" charset="0"/>
              </a:rPr>
              <a:t>ial (Obras </a:t>
            </a:r>
            <a:r>
              <a:rPr lang="es-MX" sz="3200" b="1" dirty="0">
                <a:solidFill>
                  <a:srgbClr val="E78202"/>
                </a:solidFill>
                <a:latin typeface="Arial Narrow" panose="020B0606020202030204" pitchFamily="34" charset="0"/>
                <a:ea typeface="Roboto" charset="0"/>
                <a:cs typeface="Roboto" charset="0"/>
              </a:rPr>
              <a:t>N</a:t>
            </a:r>
            <a:r>
              <a:rPr lang="es-MX" sz="3200" b="1" dirty="0" smtClean="0">
                <a:solidFill>
                  <a:srgbClr val="E78202"/>
                </a:solidFill>
                <a:latin typeface="Arial Narrow" panose="020B0606020202030204" pitchFamily="34" charset="0"/>
                <a:ea typeface="Roboto" charset="0"/>
                <a:cs typeface="Roboto" charset="0"/>
              </a:rPr>
              <a:t>uevas)</a:t>
            </a:r>
          </a:p>
          <a:p>
            <a:pPr lvl="1" algn="just"/>
            <a:r>
              <a:rPr lang="es-MX" sz="3200" b="1" dirty="0" smtClean="0">
                <a:solidFill>
                  <a:srgbClr val="E78202"/>
                </a:solidFill>
                <a:latin typeface="Arial Narrow" panose="020B0606020202030204" pitchFamily="34" charset="0"/>
                <a:ea typeface="Roboto" charset="0"/>
                <a:cs typeface="Roboto" charset="0"/>
              </a:rPr>
              <a:t>- Obras </a:t>
            </a:r>
            <a:r>
              <a:rPr lang="es-MX" sz="3200" b="1" dirty="0" smtClean="0">
                <a:solidFill>
                  <a:srgbClr val="E78202"/>
                </a:solidFill>
                <a:latin typeface="Arial Narrow" panose="020B0606020202030204" pitchFamily="34" charset="0"/>
                <a:ea typeface="Roboto" charset="0"/>
                <a:cs typeface="Roboto" charset="0"/>
              </a:rPr>
              <a:t>Complementarias de Infraestructura</a:t>
            </a:r>
          </a:p>
          <a:p>
            <a:pPr algn="ctr"/>
            <a:endParaRPr lang="es-MX" sz="6000" b="1" dirty="0">
              <a:solidFill>
                <a:srgbClr val="E78202"/>
              </a:solidFill>
              <a:latin typeface="Arial Narrow" panose="020B0606020202030204" pitchFamily="34" charset="0"/>
              <a:ea typeface="Roboto" charset="0"/>
              <a:cs typeface="Roboto" charset="0"/>
            </a:endParaRPr>
          </a:p>
          <a:p>
            <a:pPr algn="ctr"/>
            <a:endParaRPr lang="es-MX" sz="9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1043629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92802"/>
            <a:ext cx="9211235" cy="369332"/>
          </a:xfrm>
          <a:prstGeom prst="rect">
            <a:avLst/>
          </a:prstGeom>
        </p:spPr>
        <p:txBody>
          <a:bodyPr wrap="square">
            <a:spAutoFit/>
          </a:bodyPr>
          <a:lstStyle/>
          <a:p>
            <a:pPr algn="ctr"/>
            <a:r>
              <a:rPr lang="es-ES" sz="1800" b="1" dirty="0" smtClean="0">
                <a:solidFill>
                  <a:srgbClr val="E78202"/>
                </a:solidFill>
                <a:latin typeface="Arial Narrow" panose="020B0606020202030204" pitchFamily="34" charset="0"/>
                <a:ea typeface="Roboto" charset="0"/>
                <a:cs typeface="Roboto" charset="0"/>
              </a:rPr>
              <a:t>INTERVENCIONES COMPONENTE INFRAESTRUCTURA VIAL – REHABILITACIÓN VIAL</a:t>
            </a:r>
            <a:endParaRPr lang="es-ES" sz="18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810307005"/>
              </p:ext>
            </p:extLst>
          </p:nvPr>
        </p:nvGraphicFramePr>
        <p:xfrm>
          <a:off x="457198" y="962134"/>
          <a:ext cx="9211235" cy="5847622"/>
        </p:xfrm>
        <a:graphic>
          <a:graphicData uri="http://schemas.openxmlformats.org/drawingml/2006/table">
            <a:tbl>
              <a:tblPr/>
              <a:tblGrid>
                <a:gridCol w="1293225">
                  <a:extLst>
                    <a:ext uri="{9D8B030D-6E8A-4147-A177-3AD203B41FA5}">
                      <a16:colId xmlns:a16="http://schemas.microsoft.com/office/drawing/2014/main" val="2142594744"/>
                    </a:ext>
                  </a:extLst>
                </a:gridCol>
                <a:gridCol w="5080683">
                  <a:extLst>
                    <a:ext uri="{9D8B030D-6E8A-4147-A177-3AD203B41FA5}">
                      <a16:colId xmlns:a16="http://schemas.microsoft.com/office/drawing/2014/main" val="604733203"/>
                    </a:ext>
                  </a:extLst>
                </a:gridCol>
                <a:gridCol w="1210235">
                  <a:extLst>
                    <a:ext uri="{9D8B030D-6E8A-4147-A177-3AD203B41FA5}">
                      <a16:colId xmlns:a16="http://schemas.microsoft.com/office/drawing/2014/main" val="4261415194"/>
                    </a:ext>
                  </a:extLst>
                </a:gridCol>
                <a:gridCol w="712694">
                  <a:extLst>
                    <a:ext uri="{9D8B030D-6E8A-4147-A177-3AD203B41FA5}">
                      <a16:colId xmlns:a16="http://schemas.microsoft.com/office/drawing/2014/main" val="1611195028"/>
                    </a:ext>
                  </a:extLst>
                </a:gridCol>
                <a:gridCol w="914398">
                  <a:extLst>
                    <a:ext uri="{9D8B030D-6E8A-4147-A177-3AD203B41FA5}">
                      <a16:colId xmlns:a16="http://schemas.microsoft.com/office/drawing/2014/main" val="189095750"/>
                    </a:ext>
                  </a:extLst>
                </a:gridCol>
              </a:tblGrid>
              <a:tr h="220463">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3747748797"/>
                  </a:ext>
                </a:extLst>
              </a:tr>
              <a:tr h="333617">
                <a:tc rowSpan="15">
                  <a:txBody>
                    <a:bodyPr/>
                    <a:lstStyle/>
                    <a:p>
                      <a:pPr algn="ctr" rtl="0" fontAlgn="ctr"/>
                      <a:r>
                        <a:rPr lang="es-EC" sz="1200" b="0" i="0" u="none" strike="noStrike" dirty="0">
                          <a:solidFill>
                            <a:srgbClr val="000000"/>
                          </a:solidFill>
                          <a:effectLst/>
                          <a:latin typeface="Calibri" panose="020F0502020204030204" pitchFamily="34" charset="0"/>
                        </a:rPr>
                        <a:t>REHABILITACIÓN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REHABILITACIÓN VIAL: REINA VICTORIA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122859"/>
                  </a:ext>
                </a:extLst>
              </a:tr>
              <a:tr h="333617">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SAN IGNACIO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345895"/>
                  </a:ext>
                </a:extLst>
              </a:tr>
              <a:tr h="333617">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ZAMORA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866230"/>
                  </a:ext>
                </a:extLst>
              </a:tr>
              <a:tr h="333617">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DE LAS CALLES JOSE LARREA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150467"/>
                  </a:ext>
                </a:extLst>
              </a:tr>
              <a:tr h="333617">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FRANCISCO DALMAU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465641"/>
                  </a:ext>
                </a:extLst>
              </a:tr>
              <a:tr h="333617">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FRANCISCO GARCIA TRAMOS 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787227"/>
                  </a:ext>
                </a:extLst>
              </a:tr>
              <a:tr h="333617">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FRANCISCO GARCIA TRAMOS III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739748"/>
                  </a:ext>
                </a:extLst>
              </a:tr>
              <a:tr h="440925">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DE LA CALLE JOSÉ DE LA CUADRA (MANUEL J, CALLE) DESDE LA CALLE SEBASTIÁN DE BENALCÁZAR HASTA EL RESORVORIO DE LA EMPRESA ELÉCTRICA QUITO, SECTOR LA RIVERA, PARROQUIA CONOCOTO,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903034"/>
                  </a:ext>
                </a:extLst>
              </a:tr>
              <a:tr h="413368">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PROYECTO INTEGRAL GUAPULO: INTERVENCION VIAL DE LA CALLE ALFONSO PERRIER DESDE ANGOSTURA HASTA CALLE LERIDA, SECTOR DE LA VICENTINA - LA FLORESTA, PARROQUIA ITCHIMBIA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147990"/>
                  </a:ext>
                </a:extLst>
              </a:tr>
              <a:tr h="333617">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PROYECTO INTEGRAL GUAPULO: INTERVENCION VIAL DE LA CALLE LADRON DE GUEVARA ENTRE LAS CALLES MADRID Y TOLEDO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244293"/>
                  </a:ext>
                </a:extLst>
              </a:tr>
              <a:tr h="333617">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REHABILITACION CALLE IBERIA, LERIDA E INGRESO A LA CANCHA DE LA FLORESTA, PARROQUIA FLORESTA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656696"/>
                  </a:ext>
                </a:extLst>
              </a:tr>
              <a:tr h="333617">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REHABILITACION VIAL: ESCALÓN 1 (CARLOS VILLACÍS): DESDE LA ABSCISA 740 HASTA LA ABSCISA 1+440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600526"/>
                  </a:ext>
                </a:extLst>
              </a:tr>
              <a:tr h="333617">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REHABILITACION VIAL: ESCALON 1 INCREMENTO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024758"/>
                  </a:ext>
                </a:extLst>
              </a:tr>
              <a:tr h="333617">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REHABILITACION CALLE ACUARIO "MARIETA DE VEINTIMILLA"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690855"/>
                  </a:ext>
                </a:extLst>
              </a:tr>
              <a:tr h="333617">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REHABILITACION CALLE ALBA CALDERON (CERVECERIA), SECTOR CUMBAYA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283840"/>
                  </a:ext>
                </a:extLst>
              </a:tr>
            </a:tbl>
          </a:graphicData>
        </a:graphic>
      </p:graphicFrame>
    </p:spTree>
    <p:extLst>
      <p:ext uri="{BB962C8B-B14F-4D97-AF65-F5344CB8AC3E}">
        <p14:creationId xmlns:p14="http://schemas.microsoft.com/office/powerpoint/2010/main" val="3925310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355937" y="955716"/>
          <a:ext cx="9312496" cy="5742690"/>
        </p:xfrm>
        <a:graphic>
          <a:graphicData uri="http://schemas.openxmlformats.org/drawingml/2006/table">
            <a:tbl>
              <a:tblPr/>
              <a:tblGrid>
                <a:gridCol w="1123239">
                  <a:extLst>
                    <a:ext uri="{9D8B030D-6E8A-4147-A177-3AD203B41FA5}">
                      <a16:colId xmlns:a16="http://schemas.microsoft.com/office/drawing/2014/main" val="2043272295"/>
                    </a:ext>
                  </a:extLst>
                </a:gridCol>
                <a:gridCol w="5567083">
                  <a:extLst>
                    <a:ext uri="{9D8B030D-6E8A-4147-A177-3AD203B41FA5}">
                      <a16:colId xmlns:a16="http://schemas.microsoft.com/office/drawing/2014/main" val="2572734035"/>
                    </a:ext>
                  </a:extLst>
                </a:gridCol>
                <a:gridCol w="1008529">
                  <a:extLst>
                    <a:ext uri="{9D8B030D-6E8A-4147-A177-3AD203B41FA5}">
                      <a16:colId xmlns:a16="http://schemas.microsoft.com/office/drawing/2014/main" val="1471597881"/>
                    </a:ext>
                  </a:extLst>
                </a:gridCol>
                <a:gridCol w="726141">
                  <a:extLst>
                    <a:ext uri="{9D8B030D-6E8A-4147-A177-3AD203B41FA5}">
                      <a16:colId xmlns:a16="http://schemas.microsoft.com/office/drawing/2014/main" val="2482853726"/>
                    </a:ext>
                  </a:extLst>
                </a:gridCol>
                <a:gridCol w="887504">
                  <a:extLst>
                    <a:ext uri="{9D8B030D-6E8A-4147-A177-3AD203B41FA5}">
                      <a16:colId xmlns:a16="http://schemas.microsoft.com/office/drawing/2014/main" val="681047989"/>
                    </a:ext>
                  </a:extLst>
                </a:gridCol>
              </a:tblGrid>
              <a:tr h="251447">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3947259159"/>
                  </a:ext>
                </a:extLst>
              </a:tr>
              <a:tr h="377170">
                <a:tc rowSpan="15">
                  <a:txBody>
                    <a:bodyPr/>
                    <a:lstStyle/>
                    <a:p>
                      <a:pPr algn="ctr" rtl="0" fontAlgn="ctr"/>
                      <a:r>
                        <a:rPr lang="es-EC" sz="1200" b="0" i="0" u="none" strike="noStrike" dirty="0" smtClean="0">
                          <a:solidFill>
                            <a:srgbClr val="000000"/>
                          </a:solidFill>
                          <a:effectLst/>
                          <a:latin typeface="Calibri" panose="020F0502020204030204" pitchFamily="34" charset="0"/>
                        </a:rPr>
                        <a:t>REHABILITACIÓN</a:t>
                      </a:r>
                      <a:r>
                        <a:rPr lang="es-EC" sz="1200" b="0" i="0" u="none" strike="noStrike" baseline="0" dirty="0" smtClean="0">
                          <a:solidFill>
                            <a:srgbClr val="000000"/>
                          </a:solidFill>
                          <a:effectLst/>
                          <a:latin typeface="Calibri" panose="020F0502020204030204" pitchFamily="34" charset="0"/>
                        </a:rPr>
                        <a:t> VIAL</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REHABILITACION CALLE FRANCISCO DE ORELLANA LA VIÑA DE TUMBACO  MANTENIMIENTO DE LAS CALLES FRANCISCO DE ORELLANA - CHIMBORAZO-PAMPITE PARROQUIA CUMBAYA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911072"/>
                  </a:ext>
                </a:extLst>
              </a:tr>
              <a:tr h="355782">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REHABILITACION CALLE SEGUNDA TRANSVERSAL (Oe8) Y CALLE 2 DE AGOSTO (INTERVALLES), 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788495"/>
                  </a:ext>
                </a:extLst>
              </a:tr>
              <a:tr h="355782">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DE LA CALLE JOSE VARGAS, DESDE LA CALLE PAMPITE HASTA INGRESO  A URBANIZACIÓN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056082"/>
                  </a:ext>
                </a:extLst>
              </a:tr>
              <a:tr h="355782">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REHABILITACION DE LA CALLE JUAN MONTALVO DESDE LA CALLE FRANCISCO DE ORELLANA   HASTA VIA LACTEA,TUMBACO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942520"/>
                  </a:ext>
                </a:extLst>
              </a:tr>
              <a:tr h="355782">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DE LA CALLE RIO PUTUMAYO PARROQUIA 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017837"/>
                  </a:ext>
                </a:extLst>
              </a:tr>
              <a:tr h="355782">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REHABILITACION DE LA VIA ALFONSO LAMIÑA, PARROQUIA DE CUMBAYA, DESDE INTEROCEANICA HASTA LA RUTA VIVA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391640"/>
                  </a:ext>
                </a:extLst>
              </a:tr>
              <a:tr h="355782">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REHABILITACION DE LAS CALLES CLEMENTE CELI Y CARRIZAL, PARROQUIA DE CUMBAYA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658700"/>
                  </a:ext>
                </a:extLst>
              </a:tr>
              <a:tr h="355782">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MERCEDES DÁVILA CAJAS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40700"/>
                  </a:ext>
                </a:extLst>
              </a:tr>
              <a:tr h="312589">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REHABILITACION VIAL Y BORDILLOS DE LA CALLE ISIDRO AYORA DESDE LA AV, OSWALDO GUAYASAMIN HASTA EL FINAL DE LA VIA,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939643"/>
                  </a:ext>
                </a:extLst>
              </a:tr>
              <a:tr h="312589">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AURELIO DÁVILA CAJAS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912342"/>
                  </a:ext>
                </a:extLst>
              </a:tr>
              <a:tr h="312589">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VIAL: RÍO SAN PEDRO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623409"/>
                  </a:ext>
                </a:extLst>
              </a:tr>
              <a:tr h="312589">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Y MANTENIMIENTO CALLE ELOY ALFARO, SECTOR COLEGIO TERRANOVA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767378"/>
                  </a:ext>
                </a:extLst>
              </a:tr>
              <a:tr h="312589">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REHABILITACIÓN DE LA CALLE EUGENIO ESPEJO DESDE LA AV, OSWALDO GUAYASAMÍN HASTA LA CALLE LEONIDAS PROAÑO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725094"/>
                  </a:ext>
                </a:extLst>
              </a:tr>
              <a:tr h="312589">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PARQUEADERO JARDÍN BOTÁNICO PARQUE LA CAROLINA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71716"/>
                  </a:ext>
                </a:extLst>
              </a:tr>
              <a:tr h="377170">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INTERVENCIÓN INTEGRAL "LA VIÑA" EN TUMBACO  CALLES EL SAUCE-0E7, CIPRESES-ALFONSO RUMAZO, FRANCISCO PIZARRO - FEDERICO GONZALEZ SUAREZ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187670"/>
                  </a:ext>
                </a:extLst>
              </a:tr>
            </a:tbl>
          </a:graphicData>
        </a:graphic>
      </p:graphicFrame>
      <p:sp>
        <p:nvSpPr>
          <p:cNvPr id="3" name="Rectángulo 2"/>
          <p:cNvSpPr/>
          <p:nvPr/>
        </p:nvSpPr>
        <p:spPr>
          <a:xfrm>
            <a:off x="457198" y="592802"/>
            <a:ext cx="9211235" cy="369332"/>
          </a:xfrm>
          <a:prstGeom prst="rect">
            <a:avLst/>
          </a:prstGeom>
        </p:spPr>
        <p:txBody>
          <a:bodyPr wrap="square">
            <a:spAutoFit/>
          </a:bodyPr>
          <a:lstStyle/>
          <a:p>
            <a:pPr algn="ctr"/>
            <a:r>
              <a:rPr lang="es-ES" sz="1800" b="1" dirty="0" smtClean="0">
                <a:solidFill>
                  <a:srgbClr val="E78202"/>
                </a:solidFill>
                <a:latin typeface="Arial Narrow" panose="020B0606020202030204" pitchFamily="34" charset="0"/>
                <a:ea typeface="Roboto" charset="0"/>
                <a:cs typeface="Roboto" charset="0"/>
              </a:rPr>
              <a:t>INTERVENCIONES COMPONENTE INFRAESTRUCTURA VIAL – REHABILITACIÓN VIAL</a:t>
            </a:r>
            <a:endParaRPr lang="es-ES" sz="18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682938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92802"/>
            <a:ext cx="9211235" cy="369332"/>
          </a:xfrm>
          <a:prstGeom prst="rect">
            <a:avLst/>
          </a:prstGeom>
        </p:spPr>
        <p:txBody>
          <a:bodyPr wrap="square">
            <a:spAutoFit/>
          </a:bodyPr>
          <a:lstStyle/>
          <a:p>
            <a:pPr algn="ctr"/>
            <a:r>
              <a:rPr lang="es-ES" sz="1800" b="1" dirty="0" smtClean="0">
                <a:solidFill>
                  <a:srgbClr val="E78202"/>
                </a:solidFill>
                <a:latin typeface="Arial Narrow" panose="020B0606020202030204" pitchFamily="34" charset="0"/>
                <a:ea typeface="Roboto" charset="0"/>
                <a:cs typeface="Roboto" charset="0"/>
              </a:rPr>
              <a:t>INTERVENCIONES COMPONENTE INFRAESTRUCTURA VIAL – REHABILITACIÓN VIAL</a:t>
            </a:r>
            <a:endParaRPr lang="es-ES" sz="18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57198" y="956163"/>
          <a:ext cx="9090214" cy="5847868"/>
        </p:xfrm>
        <a:graphic>
          <a:graphicData uri="http://schemas.openxmlformats.org/drawingml/2006/table">
            <a:tbl>
              <a:tblPr/>
              <a:tblGrid>
                <a:gridCol w="1250578">
                  <a:extLst>
                    <a:ext uri="{9D8B030D-6E8A-4147-A177-3AD203B41FA5}">
                      <a16:colId xmlns:a16="http://schemas.microsoft.com/office/drawing/2014/main" val="2544735515"/>
                    </a:ext>
                  </a:extLst>
                </a:gridCol>
                <a:gridCol w="4760259">
                  <a:extLst>
                    <a:ext uri="{9D8B030D-6E8A-4147-A177-3AD203B41FA5}">
                      <a16:colId xmlns:a16="http://schemas.microsoft.com/office/drawing/2014/main" val="2190323794"/>
                    </a:ext>
                  </a:extLst>
                </a:gridCol>
                <a:gridCol w="1317812">
                  <a:extLst>
                    <a:ext uri="{9D8B030D-6E8A-4147-A177-3AD203B41FA5}">
                      <a16:colId xmlns:a16="http://schemas.microsoft.com/office/drawing/2014/main" val="2697806780"/>
                    </a:ext>
                  </a:extLst>
                </a:gridCol>
                <a:gridCol w="726141">
                  <a:extLst>
                    <a:ext uri="{9D8B030D-6E8A-4147-A177-3AD203B41FA5}">
                      <a16:colId xmlns:a16="http://schemas.microsoft.com/office/drawing/2014/main" val="1903299435"/>
                    </a:ext>
                  </a:extLst>
                </a:gridCol>
                <a:gridCol w="1035424">
                  <a:extLst>
                    <a:ext uri="{9D8B030D-6E8A-4147-A177-3AD203B41FA5}">
                      <a16:colId xmlns:a16="http://schemas.microsoft.com/office/drawing/2014/main" val="1183050944"/>
                    </a:ext>
                  </a:extLst>
                </a:gridCol>
              </a:tblGrid>
              <a:tr h="287659">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1300441710"/>
                  </a:ext>
                </a:extLst>
              </a:tr>
              <a:tr h="512283">
                <a:tc rowSpan="11">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REHABILITACIÓN</a:t>
                      </a:r>
                      <a:r>
                        <a:rPr lang="es-EC" sz="1200" b="0" i="0" u="none" strike="noStrike" baseline="0" dirty="0" smtClean="0">
                          <a:solidFill>
                            <a:srgbClr val="000000"/>
                          </a:solidFill>
                          <a:effectLst/>
                          <a:latin typeface="Calibri" panose="020F0502020204030204" pitchFamily="34" charset="0"/>
                        </a:rPr>
                        <a:t> VIAL</a:t>
                      </a:r>
                      <a:endParaRPr lang="es-EC" sz="1200" b="0" i="0" u="none" strike="noStrike" dirty="0" smtClean="0">
                        <a:solidFill>
                          <a:srgbClr val="000000"/>
                        </a:solidFill>
                        <a:effectLst/>
                        <a:latin typeface="Calibri" panose="020F0502020204030204" pitchFamily="34" charset="0"/>
                      </a:endParaRPr>
                    </a:p>
                    <a:p>
                      <a:pPr algn="ctr" rtl="0"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RECONSTRUCCION DE LA CALLE PAMPITE ENTRE LA INTERSECCION CON LA VIA JACARANDA Y CALLE CHIMBORAZO,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055612"/>
                  </a:ext>
                </a:extLst>
              </a:tr>
              <a:tr h="512283">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INTEGRAL, ZONA DEL PARQUE NAVARRO Y CALLE LERIDA, PROYECTO INTEGRAL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582505"/>
                  </a:ext>
                </a:extLst>
              </a:tr>
              <a:tr h="512283">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CAMBIO DE PLANCHAS DE POLICARBONATO E IMPERMEABILIZACIÓN EN PLANCHAS DE GALVALUMEN EN CUBIERTA DEL EDIFICIO OPERACIONAL DEL TERMINAL QUITUMBE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448182"/>
                  </a:ext>
                </a:extLst>
              </a:tr>
              <a:tr h="512283">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MEJORAMIENTO Y REHABILITACIÓN DEL BORDE SUR DEL PARQUE CURIQUINGUE - PROYECTO DE INTERVENCIÓN INTEGRAL PISULÍ, FASE 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05489"/>
                  </a:ext>
                </a:extLst>
              </a:tr>
              <a:tr h="575317">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DE LA AV, OSWALDO GUAYASAMÍN, TRAMO II ENTRE LA SALIDA ORIENTAL DEL DEPRIMIDO DEL INTERCAMBIADOR LAS BAÑISTAS Y EL ACCESO OCCIDENTAL DEL DEPRIMIDO DEL INTERCAMBIADOR DEL AUQUI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878005"/>
                  </a:ext>
                </a:extLst>
              </a:tr>
              <a:tr h="512283">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DE LA AV, OSWALDO GUAYASAMÍN, TRAMO III DESDE LA CALLE FLORENCIA (ACCESO A LA PRIMAVERA) HASTA LA CALLE ALEJANDRO CARRIÓN (LA CERÁMICA) PARROQUIA 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273124"/>
                  </a:ext>
                </a:extLst>
              </a:tr>
              <a:tr h="512283">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REHABILITACIÓN VIAL DE LA AV, OSWALDO GUAYASAMÍN, TRAMO IV DESDE LA CALLE ALEJANDRO CARRIÓN ABSCISA 0+000 HASTA EL INGRESO A PUEMBO ABSCISA 4+620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393017"/>
                  </a:ext>
                </a:extLst>
              </a:tr>
              <a:tr h="512283">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TRABAJOS DE REPARACIÓN, ADECUACIÓN Y MANTENIMIENTO DE EMERGENCIA DEL PUENTE SOBRE DEL RÍO CHICHE EN LA AV, INTEROCEANICA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634123"/>
                  </a:ext>
                </a:extLst>
              </a:tr>
              <a:tr h="287659">
                <a:tc vMerge="1">
                  <a:txBody>
                    <a:bodyPr/>
                    <a:lstStyle/>
                    <a:p>
                      <a:endParaRPr lang="es-EC"/>
                    </a:p>
                  </a:txBody>
                  <a:tcPr/>
                </a:tc>
                <a:tc>
                  <a:txBody>
                    <a:bodyPr/>
                    <a:lstStyle/>
                    <a:p>
                      <a:pPr algn="l" fontAlgn="ctr"/>
                      <a:r>
                        <a:rPr lang="es-EC" sz="1200" b="0" i="0" u="none" strike="noStrike" dirty="0" smtClean="0">
                          <a:solidFill>
                            <a:srgbClr val="000000"/>
                          </a:solidFill>
                          <a:effectLst/>
                          <a:latin typeface="Calibri" panose="020F0502020204030204" pitchFamily="34" charset="0"/>
                        </a:rPr>
                        <a:t>REHABILITACIÓN </a:t>
                      </a:r>
                      <a:r>
                        <a:rPr lang="es-EC" sz="1200" b="0" i="0" u="none" strike="noStrike" dirty="0">
                          <a:solidFill>
                            <a:srgbClr val="000000"/>
                          </a:solidFill>
                          <a:effectLst/>
                          <a:latin typeface="Calibri" panose="020F0502020204030204" pitchFamily="34" charset="0"/>
                        </a:rPr>
                        <a:t>INTEROCEANICA FASE 1A: DESDE SIMON BOLIVAR HASTA TUNEL GUAYASAMIN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951577"/>
                  </a:ext>
                </a:extLst>
              </a:tr>
              <a:tr h="320177">
                <a:tc vMerge="1">
                  <a:txBody>
                    <a:bodyPr/>
                    <a:lstStyle/>
                    <a:p>
                      <a:endParaRPr lang="es-EC"/>
                    </a:p>
                  </a:txBody>
                  <a:tcPr/>
                </a:tc>
                <a:tc>
                  <a:txBody>
                    <a:bodyPr/>
                    <a:lstStyle/>
                    <a:p>
                      <a:pPr algn="l" fontAlgn="ctr"/>
                      <a:r>
                        <a:rPr lang="es-EC" sz="1200" b="0" i="0" u="none" strike="noStrike" dirty="0" smtClean="0">
                          <a:solidFill>
                            <a:srgbClr val="000000"/>
                          </a:solidFill>
                          <a:effectLst/>
                          <a:latin typeface="Calibri" panose="020F0502020204030204" pitchFamily="34" charset="0"/>
                        </a:rPr>
                        <a:t>REHABILITACIÓN </a:t>
                      </a:r>
                      <a:r>
                        <a:rPr lang="es-EC" sz="1200" b="0" i="0" u="none" strike="noStrike" dirty="0">
                          <a:solidFill>
                            <a:srgbClr val="000000"/>
                          </a:solidFill>
                          <a:effectLst/>
                          <a:latin typeface="Calibri" panose="020F0502020204030204" pitchFamily="34" charset="0"/>
                        </a:rPr>
                        <a:t>INTEROCEANICA FASE 1B: DESDE SIMON BOLIVAR HASTA AV. DE LOS CONQUISTADORES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881858"/>
                  </a:ext>
                </a:extLst>
              </a:tr>
              <a:tr h="287659">
                <a:tc vMerge="1">
                  <a:txBody>
                    <a:bodyPr/>
                    <a:lstStyle/>
                    <a:p>
                      <a:endParaRPr lang="es-EC"/>
                    </a:p>
                  </a:txBody>
                  <a:tcPr/>
                </a:tc>
                <a:tc>
                  <a:txBody>
                    <a:bodyPr/>
                    <a:lstStyle/>
                    <a:p>
                      <a:pPr algn="l" fontAlgn="ctr"/>
                      <a:r>
                        <a:rPr lang="es-EC" sz="1200" b="0" i="0" u="none" strike="noStrike" dirty="0" smtClean="0">
                          <a:solidFill>
                            <a:srgbClr val="000000"/>
                          </a:solidFill>
                          <a:effectLst/>
                          <a:latin typeface="Calibri" panose="020F0502020204030204" pitchFamily="34" charset="0"/>
                        </a:rPr>
                        <a:t>REHABILITACIÓN </a:t>
                      </a:r>
                      <a:r>
                        <a:rPr lang="es-EC" sz="1200" b="0" i="0" u="none" strike="noStrike" dirty="0">
                          <a:solidFill>
                            <a:srgbClr val="000000"/>
                          </a:solidFill>
                          <a:effectLst/>
                          <a:latin typeface="Calibri" panose="020F0502020204030204" pitchFamily="34" charset="0"/>
                        </a:rPr>
                        <a:t>INTEROCEANICA FASE V: DESDE INGRESO A PUEMBO HASTA LA Y DE PIFO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565355"/>
                  </a:ext>
                </a:extLst>
              </a:tr>
            </a:tbl>
          </a:graphicData>
        </a:graphic>
      </p:graphicFrame>
    </p:spTree>
    <p:extLst>
      <p:ext uri="{BB962C8B-B14F-4D97-AF65-F5344CB8AC3E}">
        <p14:creationId xmlns:p14="http://schemas.microsoft.com/office/powerpoint/2010/main" val="560613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1144" y="1166353"/>
            <a:ext cx="9211235" cy="369332"/>
          </a:xfrm>
          <a:prstGeom prst="rect">
            <a:avLst/>
          </a:prstGeom>
        </p:spPr>
        <p:txBody>
          <a:bodyPr wrap="square">
            <a:spAutoFit/>
          </a:bodyPr>
          <a:lstStyle/>
          <a:p>
            <a:pPr algn="ctr"/>
            <a:r>
              <a:rPr lang="es-ES" sz="1800" b="1" dirty="0" smtClean="0">
                <a:solidFill>
                  <a:srgbClr val="E78202"/>
                </a:solidFill>
                <a:latin typeface="Arial Narrow" panose="020B0606020202030204" pitchFamily="34" charset="0"/>
                <a:ea typeface="Roboto" charset="0"/>
                <a:cs typeface="Roboto" charset="0"/>
              </a:rPr>
              <a:t>INTERVENCIONES COMPONENTE INFRAESTRUCTURA VIAL – REHABILITACIÓN VIAL</a:t>
            </a:r>
            <a:endParaRPr lang="es-ES" sz="18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503957099"/>
              </p:ext>
            </p:extLst>
          </p:nvPr>
        </p:nvGraphicFramePr>
        <p:xfrm>
          <a:off x="809898" y="1707968"/>
          <a:ext cx="8105818" cy="3812744"/>
        </p:xfrm>
        <a:graphic>
          <a:graphicData uri="http://schemas.openxmlformats.org/drawingml/2006/table">
            <a:tbl>
              <a:tblPr/>
              <a:tblGrid>
                <a:gridCol w="1341119">
                  <a:extLst>
                    <a:ext uri="{9D8B030D-6E8A-4147-A177-3AD203B41FA5}">
                      <a16:colId xmlns:a16="http://schemas.microsoft.com/office/drawing/2014/main" val="2710440838"/>
                    </a:ext>
                  </a:extLst>
                </a:gridCol>
                <a:gridCol w="3666309">
                  <a:extLst>
                    <a:ext uri="{9D8B030D-6E8A-4147-A177-3AD203B41FA5}">
                      <a16:colId xmlns:a16="http://schemas.microsoft.com/office/drawing/2014/main" val="730614476"/>
                    </a:ext>
                  </a:extLst>
                </a:gridCol>
                <a:gridCol w="1177536">
                  <a:extLst>
                    <a:ext uri="{9D8B030D-6E8A-4147-A177-3AD203B41FA5}">
                      <a16:colId xmlns:a16="http://schemas.microsoft.com/office/drawing/2014/main" val="2392528908"/>
                    </a:ext>
                  </a:extLst>
                </a:gridCol>
                <a:gridCol w="899711">
                  <a:extLst>
                    <a:ext uri="{9D8B030D-6E8A-4147-A177-3AD203B41FA5}">
                      <a16:colId xmlns:a16="http://schemas.microsoft.com/office/drawing/2014/main" val="3945039383"/>
                    </a:ext>
                  </a:extLst>
                </a:gridCol>
                <a:gridCol w="1021143">
                  <a:extLst>
                    <a:ext uri="{9D8B030D-6E8A-4147-A177-3AD203B41FA5}">
                      <a16:colId xmlns:a16="http://schemas.microsoft.com/office/drawing/2014/main" val="2153308926"/>
                    </a:ext>
                  </a:extLst>
                </a:gridCol>
              </a:tblGrid>
              <a:tr h="494138">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6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600" b="1" i="0" u="none" strike="noStrike" dirty="0">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600" b="1" i="0" u="none" strike="noStrike" dirty="0">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600" b="1" i="0" u="none" strike="noStrike" dirty="0">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703707355"/>
                  </a:ext>
                </a:extLst>
              </a:tr>
              <a:tr h="567216">
                <a:tc rowSpan="5">
                  <a:txBody>
                    <a:bodyPr/>
                    <a:lstStyle/>
                    <a:p>
                      <a:pPr algn="ctr" fontAlgn="ctr"/>
                      <a:r>
                        <a:rPr lang="es-EC" sz="1400" b="0" i="0" u="none" strike="noStrike" dirty="0" smtClean="0">
                          <a:solidFill>
                            <a:srgbClr val="000000"/>
                          </a:solidFill>
                          <a:effectLst/>
                          <a:latin typeface="Calibri" panose="020F0502020204030204" pitchFamily="34" charset="0"/>
                        </a:rPr>
                        <a:t> REHABILITACIÓN</a:t>
                      </a:r>
                      <a:r>
                        <a:rPr lang="es-EC" sz="1400" b="0" i="0" u="none" strike="noStrike" baseline="0" dirty="0" smtClean="0">
                          <a:solidFill>
                            <a:srgbClr val="000000"/>
                          </a:solidFill>
                          <a:effectLst/>
                          <a:latin typeface="Calibri" panose="020F0502020204030204" pitchFamily="34" charset="0"/>
                        </a:rPr>
                        <a:t> VIAL</a:t>
                      </a:r>
                      <a:endParaRPr lang="es-EC"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REPAVIMENTACIÓN JUAN MOLINEROS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097282"/>
                  </a:ext>
                </a:extLst>
              </a:tr>
              <a:tr h="783384">
                <a:tc vMerge="1">
                  <a:txBody>
                    <a:bodyPr/>
                    <a:lstStyle/>
                    <a:p>
                      <a:endParaRPr lang="es-EC"/>
                    </a:p>
                  </a:txBody>
                  <a:tcPr/>
                </a:tc>
                <a:tc>
                  <a:txBody>
                    <a:bodyPr/>
                    <a:lstStyle/>
                    <a:p>
                      <a:pPr algn="l" fontAlgn="ctr"/>
                      <a:r>
                        <a:rPr lang="es-EC" sz="1400" b="0" i="0" u="none" strike="noStrike" dirty="0">
                          <a:solidFill>
                            <a:srgbClr val="000000"/>
                          </a:solidFill>
                          <a:effectLst/>
                          <a:latin typeface="Calibri" panose="020F0502020204030204" pitchFamily="34" charset="0"/>
                        </a:rPr>
                        <a:t>REPOSICION DE CARPETA ASFALTICA DE LAS AVENIDAS: GRAN COLOMBIA ENTRE PATRIA Y TARQUI Y LOS CARRILES EXTERIORES DE LA AC, TARQUI, ENTRE AV, GRAN COLOMBIA Y 6 DE DICIEMBRE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050820"/>
                  </a:ext>
                </a:extLst>
              </a:tr>
              <a:tr h="567216">
                <a:tc vMerge="1">
                  <a:txBody>
                    <a:bodyPr/>
                    <a:lstStyle/>
                    <a:p>
                      <a:endParaRPr lang="es-EC"/>
                    </a:p>
                  </a:txBody>
                  <a:tcPr/>
                </a:tc>
                <a:tc>
                  <a:txBody>
                    <a:bodyPr/>
                    <a:lstStyle/>
                    <a:p>
                      <a:pPr algn="l" fontAlgn="ctr"/>
                      <a:r>
                        <a:rPr lang="es-EC" sz="1400" b="0" i="0" u="none" strike="noStrike" dirty="0">
                          <a:solidFill>
                            <a:srgbClr val="000000"/>
                          </a:solidFill>
                          <a:effectLst/>
                          <a:latin typeface="Calibri" panose="020F0502020204030204" pitchFamily="34" charset="0"/>
                        </a:rPr>
                        <a:t>REPOSICION DE CARPETA ASFÁLTICA DEL CARRIL EXCLUSIVO DE LA ECOVÍA, AV, 6 DE DICIEMBRE, ENTRE PATRIA Y TARQUI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934215"/>
                  </a:ext>
                </a:extLst>
              </a:tr>
              <a:tr h="522255">
                <a:tc vMerge="1">
                  <a:txBody>
                    <a:bodyPr/>
                    <a:lstStyle/>
                    <a:p>
                      <a:endParaRPr lang="es-EC"/>
                    </a:p>
                  </a:txBody>
                  <a:tcPr/>
                </a:tc>
                <a:tc>
                  <a:txBody>
                    <a:bodyPr/>
                    <a:lstStyle/>
                    <a:p>
                      <a:pPr algn="l" fontAlgn="ctr"/>
                      <a:r>
                        <a:rPr lang="es-EC" sz="1400" b="0" i="0" u="none" strike="noStrike">
                          <a:solidFill>
                            <a:srgbClr val="000000"/>
                          </a:solidFill>
                          <a:effectLst/>
                          <a:latin typeface="Calibri" panose="020F0502020204030204" pitchFamily="34" charset="0"/>
                        </a:rPr>
                        <a:t>PROYECTO VIA ACCESO A SAN ROQUE (PARQUEADERO)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734419"/>
                  </a:ext>
                </a:extLst>
              </a:tr>
              <a:tr h="522255">
                <a:tc vMerge="1">
                  <a:txBody>
                    <a:bodyPr/>
                    <a:lstStyle/>
                    <a:p>
                      <a:endParaRPr lang="es-EC"/>
                    </a:p>
                  </a:txBody>
                  <a:tcPr/>
                </a:tc>
                <a:tc>
                  <a:txBody>
                    <a:bodyPr/>
                    <a:lstStyle/>
                    <a:p>
                      <a:pPr algn="l" fontAlgn="ctr"/>
                      <a:r>
                        <a:rPr lang="es-EC" sz="1400" b="0" i="0" u="none" strike="noStrike" dirty="0">
                          <a:solidFill>
                            <a:srgbClr val="000000"/>
                          </a:solidFill>
                          <a:effectLst/>
                          <a:latin typeface="Calibri" panose="020F0502020204030204" pitchFamily="34" charset="0"/>
                        </a:rPr>
                        <a:t>REPOSICION DE CARPETA ASFÁLTICA DE LA AV. SENA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Calibri" panose="020F0502020204030204" pitchFamily="34" charset="0"/>
                        </a:rPr>
                        <a:t>EN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82877"/>
                  </a:ext>
                </a:extLst>
              </a:tr>
            </a:tbl>
          </a:graphicData>
        </a:graphic>
      </p:graphicFrame>
    </p:spTree>
    <p:extLst>
      <p:ext uri="{BB962C8B-B14F-4D97-AF65-F5344CB8AC3E}">
        <p14:creationId xmlns:p14="http://schemas.microsoft.com/office/powerpoint/2010/main" val="3482977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6698" y="1001492"/>
            <a:ext cx="8657302" cy="5909310"/>
          </a:xfrm>
          <a:prstGeom prst="rect">
            <a:avLst/>
          </a:prstGeom>
        </p:spPr>
        <p:txBody>
          <a:bodyPr wrap="square">
            <a:spAutoFit/>
          </a:bodyPr>
          <a:lstStyle/>
          <a:p>
            <a:pPr algn="ctr"/>
            <a:r>
              <a:rPr lang="es-MX" sz="5400" b="1" dirty="0" smtClean="0">
                <a:solidFill>
                  <a:srgbClr val="E78202"/>
                </a:solidFill>
                <a:latin typeface="Arial Narrow" panose="020B0606020202030204" pitchFamily="34" charset="0"/>
                <a:ea typeface="Roboto" charset="0"/>
                <a:cs typeface="Roboto" charset="0"/>
              </a:rPr>
              <a:t>Anexo </a:t>
            </a:r>
            <a:r>
              <a:rPr lang="es-MX" sz="5400" b="1" dirty="0">
                <a:solidFill>
                  <a:srgbClr val="E78202"/>
                </a:solidFill>
                <a:latin typeface="Arial Narrow" panose="020B0606020202030204" pitchFamily="34" charset="0"/>
                <a:ea typeface="Roboto" charset="0"/>
                <a:cs typeface="Roboto" charset="0"/>
              </a:rPr>
              <a:t>No. </a:t>
            </a:r>
            <a:r>
              <a:rPr lang="es-MX" sz="5400" b="1" dirty="0" smtClean="0">
                <a:solidFill>
                  <a:srgbClr val="E78202"/>
                </a:solidFill>
                <a:latin typeface="Arial Narrow" panose="020B0606020202030204" pitchFamily="34" charset="0"/>
                <a:ea typeface="Roboto" charset="0"/>
                <a:cs typeface="Roboto" charset="0"/>
              </a:rPr>
              <a:t>3 </a:t>
            </a:r>
            <a:r>
              <a:rPr lang="es-MX" sz="5400" b="1" dirty="0" smtClean="0">
                <a:solidFill>
                  <a:srgbClr val="E78202"/>
                </a:solidFill>
                <a:latin typeface="Arial Narrow" panose="020B0606020202030204" pitchFamily="34" charset="0"/>
                <a:ea typeface="Roboto" charset="0"/>
                <a:cs typeface="Roboto" charset="0"/>
              </a:rPr>
              <a:t> </a:t>
            </a:r>
            <a:endParaRPr lang="es-MX" sz="5400" b="1" dirty="0" smtClean="0">
              <a:solidFill>
                <a:srgbClr val="E78202"/>
              </a:solidFill>
              <a:latin typeface="Arial Narrow" panose="020B0606020202030204" pitchFamily="34" charset="0"/>
              <a:ea typeface="Roboto" charset="0"/>
              <a:cs typeface="Roboto" charset="0"/>
            </a:endParaRPr>
          </a:p>
          <a:p>
            <a:pPr algn="ctr"/>
            <a:r>
              <a:rPr lang="es-MX" sz="3200" b="1" dirty="0" smtClean="0">
                <a:solidFill>
                  <a:srgbClr val="E78202"/>
                </a:solidFill>
                <a:latin typeface="Arial Narrow" panose="020B0606020202030204" pitchFamily="34" charset="0"/>
                <a:ea typeface="Roboto" charset="0"/>
                <a:cs typeface="Roboto" charset="0"/>
              </a:rPr>
              <a:t>Detalle </a:t>
            </a:r>
            <a:r>
              <a:rPr lang="es-MX" sz="3200" b="1" dirty="0">
                <a:solidFill>
                  <a:srgbClr val="E78202"/>
                </a:solidFill>
                <a:latin typeface="Arial Narrow" panose="020B0606020202030204" pitchFamily="34" charset="0"/>
                <a:ea typeface="Roboto" charset="0"/>
                <a:cs typeface="Roboto" charset="0"/>
              </a:rPr>
              <a:t>de </a:t>
            </a:r>
            <a:r>
              <a:rPr lang="es-MX" sz="3200" b="1" dirty="0" smtClean="0">
                <a:solidFill>
                  <a:srgbClr val="E78202"/>
                </a:solidFill>
                <a:latin typeface="Arial Narrow" panose="020B0606020202030204" pitchFamily="34" charset="0"/>
                <a:ea typeface="Roboto" charset="0"/>
                <a:cs typeface="Roboto" charset="0"/>
              </a:rPr>
              <a:t>Obras</a:t>
            </a:r>
            <a:r>
              <a:rPr lang="es-MX" sz="6000" b="1" dirty="0" smtClean="0">
                <a:solidFill>
                  <a:srgbClr val="E78202"/>
                </a:solidFill>
                <a:latin typeface="Arial Narrow" panose="020B0606020202030204" pitchFamily="34" charset="0"/>
                <a:ea typeface="Roboto" charset="0"/>
                <a:cs typeface="Roboto" charset="0"/>
              </a:rPr>
              <a:t>:</a:t>
            </a:r>
          </a:p>
          <a:p>
            <a:pPr algn="ctr"/>
            <a:endParaRPr lang="es-MX" sz="2000" b="1" dirty="0" smtClean="0">
              <a:solidFill>
                <a:srgbClr val="E78202"/>
              </a:solidFill>
              <a:latin typeface="Arial Narrow" panose="020B0606020202030204" pitchFamily="34" charset="0"/>
              <a:ea typeface="Roboto" charset="0"/>
              <a:cs typeface="Roboto" charset="0"/>
            </a:endParaRPr>
          </a:p>
          <a:p>
            <a:pPr algn="ctr"/>
            <a:endParaRPr lang="es-MX" sz="2000" b="1" dirty="0" smtClean="0">
              <a:solidFill>
                <a:srgbClr val="E78202"/>
              </a:solidFill>
              <a:latin typeface="Arial Narrow" panose="020B0606020202030204" pitchFamily="34" charset="0"/>
              <a:ea typeface="Roboto" charset="0"/>
              <a:cs typeface="Roboto" charset="0"/>
            </a:endParaRPr>
          </a:p>
          <a:p>
            <a:pPr marL="1430990" lvl="2" indent="-457200" algn="just" fontAlgn="b">
              <a:buFontTx/>
              <a:buChar char="-"/>
            </a:pPr>
            <a:r>
              <a:rPr lang="es-EC" sz="3200" b="1" dirty="0" smtClean="0">
                <a:solidFill>
                  <a:srgbClr val="E78202"/>
                </a:solidFill>
                <a:latin typeface="Arial Narrow" panose="020B0606020202030204" pitchFamily="34" charset="0"/>
                <a:ea typeface="Roboto" charset="0"/>
                <a:cs typeface="Roboto" charset="0"/>
              </a:rPr>
              <a:t>Derrocamiento (Muros y Hangares)</a:t>
            </a:r>
          </a:p>
          <a:p>
            <a:pPr lvl="2" algn="just" fontAlgn="b"/>
            <a:r>
              <a:rPr lang="es-EC" sz="3200" b="1" dirty="0" smtClean="0">
                <a:solidFill>
                  <a:srgbClr val="E78202"/>
                </a:solidFill>
                <a:latin typeface="Arial Narrow" panose="020B0606020202030204" pitchFamily="34" charset="0"/>
                <a:ea typeface="Roboto" charset="0"/>
                <a:cs typeface="Roboto" charset="0"/>
              </a:rPr>
              <a:t>-    Bacheos</a:t>
            </a:r>
          </a:p>
          <a:p>
            <a:pPr lvl="2" algn="just" fontAlgn="b"/>
            <a:r>
              <a:rPr lang="es-EC" sz="3200" b="1" dirty="0" smtClean="0">
                <a:solidFill>
                  <a:srgbClr val="E78202"/>
                </a:solidFill>
                <a:latin typeface="Arial Narrow" panose="020B0606020202030204" pitchFamily="34" charset="0"/>
                <a:ea typeface="Roboto" charset="0"/>
                <a:cs typeface="Roboto" charset="0"/>
              </a:rPr>
              <a:t>-    Adoquinado (Reparaciones Adoquinados)</a:t>
            </a:r>
          </a:p>
          <a:p>
            <a:pPr lvl="2" algn="just" fontAlgn="b"/>
            <a:r>
              <a:rPr lang="es-EC" sz="3200" b="1" dirty="0" smtClean="0">
                <a:solidFill>
                  <a:srgbClr val="E78202"/>
                </a:solidFill>
                <a:latin typeface="Arial Narrow" panose="020B0606020202030204" pitchFamily="34" charset="0"/>
                <a:ea typeface="Roboto" charset="0"/>
                <a:cs typeface="Roboto" charset="0"/>
              </a:rPr>
              <a:t>-   Túneles (Mantenimiento)</a:t>
            </a:r>
            <a:endParaRPr lang="es-MX" sz="6000" b="1" dirty="0">
              <a:solidFill>
                <a:srgbClr val="E78202"/>
              </a:solidFill>
              <a:latin typeface="Arial Narrow" panose="020B0606020202030204" pitchFamily="34" charset="0"/>
              <a:ea typeface="Roboto" charset="0"/>
              <a:cs typeface="Roboto" charset="0"/>
            </a:endParaRPr>
          </a:p>
          <a:p>
            <a:pPr algn="ctr"/>
            <a:endParaRPr lang="es-MX" sz="9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2799792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3868891915"/>
                  </p:ext>
                </p:extLst>
              </p:nvPr>
            </p:nvGraphicFramePr>
            <p:xfrm>
              <a:off x="379464" y="1618379"/>
              <a:ext cx="9175119" cy="2234244"/>
            </p:xfrm>
            <a:graphic>
              <a:graphicData uri="http://schemas.openxmlformats.org/drawingml/2006/table">
                <a:tbl>
                  <a:tblPr/>
                  <a:tblGrid>
                    <a:gridCol w="3665317">
                      <a:extLst>
                        <a:ext uri="{9D8B030D-6E8A-4147-A177-3AD203B41FA5}">
                          <a16:colId xmlns:a16="http://schemas.microsoft.com/office/drawing/2014/main" val="275896937"/>
                        </a:ext>
                      </a:extLst>
                    </a:gridCol>
                    <a:gridCol w="1268032">
                      <a:extLst>
                        <a:ext uri="{9D8B030D-6E8A-4147-A177-3AD203B41FA5}">
                          <a16:colId xmlns:a16="http://schemas.microsoft.com/office/drawing/2014/main" val="900873239"/>
                        </a:ext>
                      </a:extLst>
                    </a:gridCol>
                    <a:gridCol w="1309891">
                      <a:extLst>
                        <a:ext uri="{9D8B030D-6E8A-4147-A177-3AD203B41FA5}">
                          <a16:colId xmlns:a16="http://schemas.microsoft.com/office/drawing/2014/main" val="4101911341"/>
                        </a:ext>
                      </a:extLst>
                    </a:gridCol>
                    <a:gridCol w="1707826">
                      <a:extLst>
                        <a:ext uri="{9D8B030D-6E8A-4147-A177-3AD203B41FA5}">
                          <a16:colId xmlns:a16="http://schemas.microsoft.com/office/drawing/2014/main" val="455743787"/>
                        </a:ext>
                      </a:extLst>
                    </a:gridCol>
                    <a:gridCol w="1224053">
                      <a:extLst>
                        <a:ext uri="{9D8B030D-6E8A-4147-A177-3AD203B41FA5}">
                          <a16:colId xmlns:a16="http://schemas.microsoft.com/office/drawing/2014/main" val="35252678"/>
                        </a:ext>
                      </a:extLst>
                    </a:gridCol>
                  </a:tblGrid>
                  <a:tr h="240294">
                    <a:tc gridSpan="5">
                      <a:txBody>
                        <a:bodyPr/>
                        <a:lstStyle/>
                        <a:p>
                          <a:pPr algn="ctr" fontAlgn="b"/>
                          <a:r>
                            <a:rPr lang="es-EC" sz="1400" b="1" i="0" u="none" strike="noStrike" dirty="0">
                              <a:solidFill>
                                <a:srgbClr val="000000"/>
                              </a:solidFill>
                              <a:effectLst/>
                              <a:latin typeface="Calibri" panose="020F0502020204030204" pitchFamily="34" charset="0"/>
                            </a:rPr>
                            <a:t>RESUMEN INTERVENCIONES DE RED VIAL, CONECTIVIDAD Y ACCESIBILIDAD PERIODO 2015-2017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65019997"/>
                      </a:ext>
                    </a:extLst>
                  </a:tr>
                  <a:tr h="240294">
                    <a:tc>
                      <a:txBody>
                        <a:bodyPr/>
                        <a:lstStyle/>
                        <a:p>
                          <a:pPr algn="l" fontAlgn="b"/>
                          <a:r>
                            <a:rPr lang="es-EC"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a:solidFill>
                                <a:srgbClr val="000000"/>
                              </a:solidFill>
                              <a:effectLst/>
                              <a:latin typeface="Calibri" panose="020F0502020204030204" pitchFamily="34" charset="0"/>
                            </a:rPr>
                            <a:t> </a:t>
                          </a:r>
                          <a:r>
                            <a:rPr lang="es-EC" sz="1200" b="1" i="0" u="none" strike="noStrike" dirty="0" smtClean="0">
                              <a:solidFill>
                                <a:srgbClr val="000000"/>
                              </a:solidFill>
                              <a:effectLst/>
                              <a:latin typeface="Calibri" panose="020F0502020204030204" pitchFamily="34" charset="0"/>
                            </a:rPr>
                            <a:t># INTERVENCIONES</a:t>
                          </a:r>
                          <a:endParaRPr lang="es-EC" sz="12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effectLst/>
                              <a:latin typeface="Calibri" panose="020F0502020204030204" pitchFamily="34" charset="0"/>
                            </a:rPr>
                            <a:t>UNIDAD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effectLst/>
                              <a:latin typeface="Calibri" panose="020F0502020204030204" pitchFamily="34" charset="0"/>
                            </a:rPr>
                            <a:t>COSTOS ( USD)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082397"/>
                      </a:ext>
                    </a:extLst>
                  </a:tr>
                  <a:tr h="240294">
                    <a:tc>
                      <a:txBody>
                        <a:bodyPr/>
                        <a:lstStyle/>
                        <a:p>
                          <a:pPr algn="l" fontAlgn="b"/>
                          <a:r>
                            <a:rPr lang="es-EC" sz="1400" b="1" i="0" u="none" strike="noStrike" dirty="0">
                              <a:solidFill>
                                <a:srgbClr val="000000"/>
                              </a:solidFill>
                              <a:effectLst/>
                              <a:latin typeface="Calibri" panose="020F0502020204030204" pitchFamily="34" charset="0"/>
                            </a:rPr>
                            <a:t>1.2 MANTENIMIENTO Y REHABILITACION VIAL</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l"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l" fontAlgn="b"/>
                          <a:r>
                            <a:rPr lang="es-EC" sz="1400" b="1" i="0" u="none" strike="noStrike" dirty="0">
                              <a:solidFill>
                                <a:srgbClr val="000000"/>
                              </a:solidFill>
                              <a:effectLst/>
                              <a:latin typeface="Calibri" panose="020F0502020204030204" pitchFamily="34" charset="0"/>
                            </a:rPr>
                            <a:t> </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extLst>
                      <a:ext uri="{0D108BD9-81ED-4DB2-BD59-A6C34878D82A}">
                        <a16:rowId xmlns:a16="http://schemas.microsoft.com/office/drawing/2014/main" val="2469719964"/>
                      </a:ext>
                    </a:extLst>
                  </a:tr>
                  <a:tr h="240294">
                    <a:tc>
                      <a:txBody>
                        <a:bodyPr/>
                        <a:lstStyle/>
                        <a:p>
                          <a:pPr algn="l" fontAlgn="b"/>
                          <a:r>
                            <a:rPr lang="es-EC" sz="1300" b="1" i="0" u="none" strike="noStrike" dirty="0">
                              <a:solidFill>
                                <a:srgbClr val="000000"/>
                              </a:solidFill>
                              <a:effectLst/>
                              <a:latin typeface="Calibri" panose="020F0502020204030204" pitchFamily="34" charset="0"/>
                            </a:rPr>
                            <a:t>B. MANTENIMIENTO VIAL</a:t>
                          </a:r>
                        </a:p>
                      </a:txBody>
                      <a:tcPr marL="2571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dirty="0">
                              <a:solidFill>
                                <a:srgbClr val="000000"/>
                              </a:solidFill>
                              <a:effectLst/>
                              <a:latin typeface="Calibri" panose="020F0502020204030204" pitchFamily="34" charset="0"/>
                            </a:rPr>
                            <a:t>16842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C" sz="1300" b="1" i="0" u="none" strike="noStrike" dirty="0">
                              <a:solidFill>
                                <a:srgbClr val="000000"/>
                              </a:solidFill>
                              <a:effectLst/>
                              <a:latin typeface="Calibri" panose="020F0502020204030204" pitchFamily="34" charset="0"/>
                            </a:rPr>
                            <a:t>8.208.845,6</a:t>
                          </a:r>
                          <a:r>
                            <a:rPr lang="es-EC" sz="13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68040500"/>
                      </a:ext>
                    </a:extLst>
                  </a:tr>
                  <a:tr h="240294">
                    <a:tc>
                      <a:txBody>
                        <a:bodyPr/>
                        <a:lstStyle/>
                        <a:p>
                          <a:pPr algn="l" fontAlgn="b"/>
                          <a:r>
                            <a:rPr lang="es-EC" sz="1300" b="0" i="0" u="none" strike="noStrike" dirty="0">
                              <a:solidFill>
                                <a:srgbClr val="000000"/>
                              </a:solidFill>
                              <a:effectLst/>
                              <a:latin typeface="Calibri" panose="020F0502020204030204" pitchFamily="34" charset="0"/>
                            </a:rPr>
                            <a:t>DERROCAMIENTO (MUROS Y HANGARES)</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DERROCAMIENTOS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476.518,51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577610"/>
                      </a:ext>
                    </a:extLst>
                  </a:tr>
                  <a:tr h="240294">
                    <a:tc>
                      <a:txBody>
                        <a:bodyPr/>
                        <a:lstStyle/>
                        <a:p>
                          <a:pPr algn="l" fontAlgn="b"/>
                          <a:r>
                            <a:rPr lang="es-EC" sz="1300" b="0" i="0" u="none" strike="noStrike" dirty="0">
                              <a:solidFill>
                                <a:srgbClr val="000000"/>
                              </a:solidFill>
                              <a:effectLst/>
                              <a:latin typeface="Calibri" panose="020F0502020204030204" pitchFamily="34" charset="0"/>
                            </a:rPr>
                            <a:t>BACHEO</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smtClean="0">
                              <a:solidFill>
                                <a:srgbClr val="000000"/>
                              </a:solidFill>
                              <a:effectLst/>
                              <a:latin typeface="Calibri" panose="020F0502020204030204" pitchFamily="34" charset="0"/>
                            </a:rPr>
                            <a:t>16.695/tramo</a:t>
                          </a:r>
                          <a:r>
                            <a:rPr lang="es-EC" sz="1300" b="0" i="0" u="none" strike="noStrike" baseline="0" dirty="0" smtClean="0">
                              <a:solidFill>
                                <a:srgbClr val="000000"/>
                              </a:solidFill>
                              <a:effectLst/>
                              <a:latin typeface="Calibri" panose="020F0502020204030204" pitchFamily="34" charset="0"/>
                            </a:rPr>
                            <a:t> vial</a:t>
                          </a:r>
                          <a:endParaRPr lang="es-EC" sz="13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smtClean="0">
                              <a:solidFill>
                                <a:srgbClr val="000000"/>
                              </a:solidFill>
                              <a:effectLst/>
                              <a:latin typeface="Calibri" panose="020F0502020204030204" pitchFamily="34" charset="0"/>
                            </a:rPr>
                            <a:t>37.011,02 – 185.055</a:t>
                          </a:r>
                          <a:endParaRPr lang="es-EC" sz="13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smtClean="0">
                              <a:solidFill>
                                <a:srgbClr val="000000"/>
                              </a:solidFill>
                              <a:effectLst/>
                              <a:latin typeface="Calibri" panose="020F0502020204030204" pitchFamily="34" charset="0"/>
                            </a:rPr>
                            <a:t>m</a:t>
                          </a:r>
                          <a14:m>
                            <m:oMath xmlns:m="http://schemas.openxmlformats.org/officeDocument/2006/math">
                              <m:r>
                                <a:rPr lang="es-EC" sz="1300" b="0" i="1" u="none" strike="noStrike" dirty="0" smtClean="0">
                                  <a:solidFill>
                                    <a:srgbClr val="000000"/>
                                  </a:solidFill>
                                  <a:effectLst/>
                                  <a:latin typeface="Cambria Math" panose="02040503050406030204" pitchFamily="18" charset="0"/>
                                </a:rPr>
                                <m:t>3</m:t>
                              </m:r>
                            </m:oMath>
                          </a14:m>
                          <a:r>
                            <a:rPr lang="es-EC" sz="1300" b="0" i="0" u="none" strike="noStrike" dirty="0">
                              <a:solidFill>
                                <a:srgbClr val="000000"/>
                              </a:solidFill>
                              <a:effectLst/>
                              <a:latin typeface="Calibri" panose="020F0502020204030204" pitchFamily="34" charset="0"/>
                            </a:rPr>
                            <a:t> DE </a:t>
                          </a:r>
                          <a:r>
                            <a:rPr lang="es-EC" sz="1300" b="0" i="0" u="none" strike="noStrike" dirty="0" smtClean="0">
                              <a:solidFill>
                                <a:srgbClr val="000000"/>
                              </a:solidFill>
                              <a:effectLst/>
                              <a:latin typeface="Calibri" panose="020F0502020204030204" pitchFamily="34" charset="0"/>
                            </a:rPr>
                            <a:t>ASFALTO</a:t>
                          </a:r>
                        </a:p>
                        <a:p>
                          <a:pPr algn="ctr" fontAlgn="ctr"/>
                          <a:r>
                            <a:rPr lang="es-EC" sz="1300" b="0" i="0" u="none" strike="noStrike" dirty="0" smtClean="0">
                              <a:solidFill>
                                <a:srgbClr val="000000"/>
                              </a:solidFill>
                              <a:effectLst/>
                              <a:latin typeface="Calibri" panose="020F0502020204030204" pitchFamily="34" charset="0"/>
                            </a:rPr>
                            <a:t>BACHES</a:t>
                          </a:r>
                          <a:endParaRPr lang="es-EC" sz="13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7.636.754,86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26724"/>
                      </a:ext>
                    </a:extLst>
                  </a:tr>
                  <a:tr h="240294">
                    <a:tc>
                      <a:txBody>
                        <a:bodyPr/>
                        <a:lstStyle/>
                        <a:p>
                          <a:pPr algn="l" fontAlgn="b"/>
                          <a:r>
                            <a:rPr lang="es-EC" sz="1300" b="0" i="0" u="none" strike="noStrike" dirty="0">
                              <a:solidFill>
                                <a:srgbClr val="000000"/>
                              </a:solidFill>
                              <a:effectLst/>
                              <a:latin typeface="Calibri" panose="020F0502020204030204" pitchFamily="34" charset="0"/>
                            </a:rPr>
                            <a:t>ADOQUINADO (REPARACIONES DE ADOQUINADOS)</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INTERVENCIONES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530,12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240011"/>
                      </a:ext>
                    </a:extLst>
                  </a:tr>
                  <a:tr h="240294">
                    <a:tc>
                      <a:txBody>
                        <a:bodyPr/>
                        <a:lstStyle/>
                        <a:p>
                          <a:pPr algn="l" fontAlgn="b"/>
                          <a:r>
                            <a:rPr lang="es-EC" sz="1300" b="0" i="0" u="none" strike="noStrike" dirty="0">
                              <a:solidFill>
                                <a:srgbClr val="000000"/>
                              </a:solidFill>
                              <a:effectLst/>
                              <a:latin typeface="Calibri" panose="020F0502020204030204" pitchFamily="34" charset="0"/>
                            </a:rPr>
                            <a:t>TUNELES (MANTENIMIENTO MENSUAL)</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smtClean="0">
                              <a:solidFill>
                                <a:schemeClr val="tx1"/>
                              </a:solidFill>
                              <a:effectLst/>
                              <a:latin typeface="Calibri" panose="020F0502020204030204" pitchFamily="34" charset="0"/>
                            </a:rPr>
                            <a:t>2,5</a:t>
                          </a:r>
                          <a:endParaRPr lang="es-EC" sz="13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95.042,15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141966"/>
                      </a:ext>
                    </a:extLst>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3868891915"/>
                  </p:ext>
                </p:extLst>
              </p:nvPr>
            </p:nvGraphicFramePr>
            <p:xfrm>
              <a:off x="379464" y="1618379"/>
              <a:ext cx="9175119" cy="2234244"/>
            </p:xfrm>
            <a:graphic>
              <a:graphicData uri="http://schemas.openxmlformats.org/drawingml/2006/table">
                <a:tbl>
                  <a:tblPr/>
                  <a:tblGrid>
                    <a:gridCol w="3665317">
                      <a:extLst>
                        <a:ext uri="{9D8B030D-6E8A-4147-A177-3AD203B41FA5}">
                          <a16:colId xmlns:a16="http://schemas.microsoft.com/office/drawing/2014/main" val="275896937"/>
                        </a:ext>
                      </a:extLst>
                    </a:gridCol>
                    <a:gridCol w="1268032">
                      <a:extLst>
                        <a:ext uri="{9D8B030D-6E8A-4147-A177-3AD203B41FA5}">
                          <a16:colId xmlns:a16="http://schemas.microsoft.com/office/drawing/2014/main" val="900873239"/>
                        </a:ext>
                      </a:extLst>
                    </a:gridCol>
                    <a:gridCol w="1309891">
                      <a:extLst>
                        <a:ext uri="{9D8B030D-6E8A-4147-A177-3AD203B41FA5}">
                          <a16:colId xmlns:a16="http://schemas.microsoft.com/office/drawing/2014/main" val="4101911341"/>
                        </a:ext>
                      </a:extLst>
                    </a:gridCol>
                    <a:gridCol w="1707826">
                      <a:extLst>
                        <a:ext uri="{9D8B030D-6E8A-4147-A177-3AD203B41FA5}">
                          <a16:colId xmlns:a16="http://schemas.microsoft.com/office/drawing/2014/main" val="455743787"/>
                        </a:ext>
                      </a:extLst>
                    </a:gridCol>
                    <a:gridCol w="1224053">
                      <a:extLst>
                        <a:ext uri="{9D8B030D-6E8A-4147-A177-3AD203B41FA5}">
                          <a16:colId xmlns:a16="http://schemas.microsoft.com/office/drawing/2014/main" val="35252678"/>
                        </a:ext>
                      </a:extLst>
                    </a:gridCol>
                  </a:tblGrid>
                  <a:tr h="240294">
                    <a:tc gridSpan="5">
                      <a:txBody>
                        <a:bodyPr/>
                        <a:lstStyle/>
                        <a:p>
                          <a:pPr algn="ctr" fontAlgn="b"/>
                          <a:r>
                            <a:rPr lang="es-EC" sz="1400" b="1" i="0" u="none" strike="noStrike" dirty="0">
                              <a:solidFill>
                                <a:srgbClr val="000000"/>
                              </a:solidFill>
                              <a:effectLst/>
                              <a:latin typeface="Calibri" panose="020F0502020204030204" pitchFamily="34" charset="0"/>
                            </a:rPr>
                            <a:t>RESUMEN INTERVENCIONES DE RED VIAL, CONECTIVIDAD Y ACCESIBILIDAD PERIODO 2015-2017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65019997"/>
                      </a:ext>
                    </a:extLst>
                  </a:tr>
                  <a:tr h="240294">
                    <a:tc>
                      <a:txBody>
                        <a:bodyPr/>
                        <a:lstStyle/>
                        <a:p>
                          <a:pPr algn="l" fontAlgn="b"/>
                          <a:r>
                            <a:rPr lang="es-EC"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a:solidFill>
                                <a:srgbClr val="000000"/>
                              </a:solidFill>
                              <a:effectLst/>
                              <a:latin typeface="Calibri" panose="020F0502020204030204" pitchFamily="34" charset="0"/>
                            </a:rPr>
                            <a:t> </a:t>
                          </a:r>
                          <a:r>
                            <a:rPr lang="es-EC" sz="1200" b="1" i="0" u="none" strike="noStrike" dirty="0" smtClean="0">
                              <a:solidFill>
                                <a:srgbClr val="000000"/>
                              </a:solidFill>
                              <a:effectLst/>
                              <a:latin typeface="Calibri" panose="020F0502020204030204" pitchFamily="34" charset="0"/>
                            </a:rPr>
                            <a:t># INTERVENCIONES</a:t>
                          </a:r>
                          <a:endParaRPr lang="es-EC" sz="12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effectLst/>
                              <a:latin typeface="Calibri" panose="020F0502020204030204" pitchFamily="34" charset="0"/>
                            </a:rPr>
                            <a:t>UNIDAD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effectLst/>
                              <a:latin typeface="Calibri" panose="020F0502020204030204" pitchFamily="34" charset="0"/>
                            </a:rPr>
                            <a:t>COSTOS ( USD)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082397"/>
                      </a:ext>
                    </a:extLst>
                  </a:tr>
                  <a:tr h="240294">
                    <a:tc>
                      <a:txBody>
                        <a:bodyPr/>
                        <a:lstStyle/>
                        <a:p>
                          <a:pPr algn="l" fontAlgn="b"/>
                          <a:r>
                            <a:rPr lang="es-EC" sz="1400" b="1" i="0" u="none" strike="noStrike" dirty="0">
                              <a:solidFill>
                                <a:srgbClr val="000000"/>
                              </a:solidFill>
                              <a:effectLst/>
                              <a:latin typeface="Calibri" panose="020F0502020204030204" pitchFamily="34" charset="0"/>
                            </a:rPr>
                            <a:t>1.2 MANTENIMIENTO Y REHABILITACION VIAL</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l"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l" fontAlgn="b"/>
                          <a:r>
                            <a:rPr lang="es-EC" sz="1400" b="1" i="0" u="none" strike="noStrike" dirty="0">
                              <a:solidFill>
                                <a:srgbClr val="000000"/>
                              </a:solidFill>
                              <a:effectLst/>
                              <a:latin typeface="Calibri" panose="020F0502020204030204" pitchFamily="34" charset="0"/>
                            </a:rPr>
                            <a:t> </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extLst>
                      <a:ext uri="{0D108BD9-81ED-4DB2-BD59-A6C34878D82A}">
                        <a16:rowId xmlns:a16="http://schemas.microsoft.com/office/drawing/2014/main" val="2469719964"/>
                      </a:ext>
                    </a:extLst>
                  </a:tr>
                  <a:tr h="240294">
                    <a:tc>
                      <a:txBody>
                        <a:bodyPr/>
                        <a:lstStyle/>
                        <a:p>
                          <a:pPr algn="l" fontAlgn="b"/>
                          <a:r>
                            <a:rPr lang="es-EC" sz="1300" b="1" i="0" u="none" strike="noStrike" dirty="0">
                              <a:solidFill>
                                <a:srgbClr val="000000"/>
                              </a:solidFill>
                              <a:effectLst/>
                              <a:latin typeface="Calibri" panose="020F0502020204030204" pitchFamily="34" charset="0"/>
                            </a:rPr>
                            <a:t>B. MANTENIMIENTO VIAL</a:t>
                          </a:r>
                        </a:p>
                      </a:txBody>
                      <a:tcPr marL="2571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dirty="0">
                              <a:solidFill>
                                <a:srgbClr val="000000"/>
                              </a:solidFill>
                              <a:effectLst/>
                              <a:latin typeface="Calibri" panose="020F0502020204030204" pitchFamily="34" charset="0"/>
                            </a:rPr>
                            <a:t>16842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C" sz="1300" b="1" i="0" u="none" strike="noStrike" dirty="0">
                              <a:solidFill>
                                <a:srgbClr val="000000"/>
                              </a:solidFill>
                              <a:effectLst/>
                              <a:latin typeface="Calibri" panose="020F0502020204030204" pitchFamily="34" charset="0"/>
                            </a:rPr>
                            <a:t>8.208.845,6</a:t>
                          </a:r>
                          <a:r>
                            <a:rPr lang="es-EC" sz="13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68040500"/>
                      </a:ext>
                    </a:extLst>
                  </a:tr>
                  <a:tr h="240294">
                    <a:tc>
                      <a:txBody>
                        <a:bodyPr/>
                        <a:lstStyle/>
                        <a:p>
                          <a:pPr algn="l" fontAlgn="b"/>
                          <a:r>
                            <a:rPr lang="es-EC" sz="1300" b="0" i="0" u="none" strike="noStrike" dirty="0">
                              <a:solidFill>
                                <a:srgbClr val="000000"/>
                              </a:solidFill>
                              <a:effectLst/>
                              <a:latin typeface="Calibri" panose="020F0502020204030204" pitchFamily="34" charset="0"/>
                            </a:rPr>
                            <a:t>DERROCAMIENTO (MUROS Y HANGARES)</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DERROCAMIENTOS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476.518,51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577610"/>
                      </a:ext>
                    </a:extLst>
                  </a:tr>
                  <a:tr h="396240">
                    <a:tc>
                      <a:txBody>
                        <a:bodyPr/>
                        <a:lstStyle/>
                        <a:p>
                          <a:pPr algn="l" fontAlgn="b"/>
                          <a:r>
                            <a:rPr lang="es-EC" sz="1300" b="0" i="0" u="none" strike="noStrike">
                              <a:solidFill>
                                <a:srgbClr val="000000"/>
                              </a:solidFill>
                              <a:effectLst/>
                              <a:latin typeface="Calibri" panose="020F0502020204030204" pitchFamily="34" charset="0"/>
                            </a:rPr>
                            <a:t>BACHEO</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smtClean="0">
                              <a:solidFill>
                                <a:srgbClr val="000000"/>
                              </a:solidFill>
                              <a:effectLst/>
                              <a:latin typeface="Calibri" panose="020F0502020204030204" pitchFamily="34" charset="0"/>
                            </a:rPr>
                            <a:t>16.695/tramo</a:t>
                          </a:r>
                          <a:r>
                            <a:rPr lang="es-EC" sz="1300" b="0" i="0" u="none" strike="noStrike" baseline="0" dirty="0" smtClean="0">
                              <a:solidFill>
                                <a:srgbClr val="000000"/>
                              </a:solidFill>
                              <a:effectLst/>
                              <a:latin typeface="Calibri" panose="020F0502020204030204" pitchFamily="34" charset="0"/>
                            </a:rPr>
                            <a:t> vial</a:t>
                          </a:r>
                          <a:endParaRPr lang="es-EC" sz="13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smtClean="0">
                              <a:solidFill>
                                <a:srgbClr val="000000"/>
                              </a:solidFill>
                              <a:effectLst/>
                              <a:latin typeface="Calibri" panose="020F0502020204030204" pitchFamily="34" charset="0"/>
                            </a:rPr>
                            <a:t>37.011,02 – 185.055</a:t>
                          </a:r>
                          <a:endParaRPr lang="es-EC" sz="13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EC"/>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stretch>
                            <a:fillRect l="-366429" t="-309231" r="-72143" b="-187692"/>
                          </a:stretch>
                        </a:blipFill>
                      </a:tcPr>
                    </a:tc>
                    <a:tc>
                      <a:txBody>
                        <a:bodyPr/>
                        <a:lstStyle/>
                        <a:p>
                          <a:pPr algn="r" fontAlgn="b"/>
                          <a:r>
                            <a:rPr lang="es-EC" sz="1300" b="0" i="0" u="none" strike="noStrike" dirty="0">
                              <a:solidFill>
                                <a:srgbClr val="000000"/>
                              </a:solidFill>
                              <a:effectLst/>
                              <a:latin typeface="Calibri" panose="020F0502020204030204" pitchFamily="34" charset="0"/>
                            </a:rPr>
                            <a:t>7.636.754,86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26724"/>
                      </a:ext>
                    </a:extLst>
                  </a:tr>
                  <a:tr h="396240">
                    <a:tc>
                      <a:txBody>
                        <a:bodyPr/>
                        <a:lstStyle/>
                        <a:p>
                          <a:pPr algn="l" fontAlgn="b"/>
                          <a:r>
                            <a:rPr lang="es-EC" sz="1300" b="0" i="0" u="none" strike="noStrike">
                              <a:solidFill>
                                <a:srgbClr val="000000"/>
                              </a:solidFill>
                              <a:effectLst/>
                              <a:latin typeface="Calibri" panose="020F0502020204030204" pitchFamily="34" charset="0"/>
                            </a:rPr>
                            <a:t>ADOQUINADO (REPARACIONES DE ADOQUINADOS)</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INTERVENCIONES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530,12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240011"/>
                      </a:ext>
                    </a:extLst>
                  </a:tr>
                  <a:tr h="240294">
                    <a:tc>
                      <a:txBody>
                        <a:bodyPr/>
                        <a:lstStyle/>
                        <a:p>
                          <a:pPr algn="l" fontAlgn="b"/>
                          <a:r>
                            <a:rPr lang="es-EC" sz="1300" b="0" i="0" u="none" strike="noStrike" dirty="0">
                              <a:solidFill>
                                <a:srgbClr val="000000"/>
                              </a:solidFill>
                              <a:effectLst/>
                              <a:latin typeface="Calibri" panose="020F0502020204030204" pitchFamily="34" charset="0"/>
                            </a:rPr>
                            <a:t>TUNELES (MANTENIMIENTO MENSUAL)</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smtClean="0">
                              <a:solidFill>
                                <a:schemeClr val="tx1"/>
                              </a:solidFill>
                              <a:effectLst/>
                              <a:latin typeface="Calibri" panose="020F0502020204030204" pitchFamily="34" charset="0"/>
                            </a:rPr>
                            <a:t>2,5</a:t>
                          </a:r>
                          <a:endParaRPr lang="es-EC" sz="13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95.042,15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141966"/>
                      </a:ext>
                    </a:extLst>
                  </a:tr>
                </a:tbl>
              </a:graphicData>
            </a:graphic>
          </p:graphicFrame>
        </mc:Fallback>
      </mc:AlternateContent>
    </p:spTree>
    <p:extLst>
      <p:ext uri="{BB962C8B-B14F-4D97-AF65-F5344CB8AC3E}">
        <p14:creationId xmlns:p14="http://schemas.microsoft.com/office/powerpoint/2010/main" val="3198008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194514316"/>
              </p:ext>
            </p:extLst>
          </p:nvPr>
        </p:nvGraphicFramePr>
        <p:xfrm>
          <a:off x="1091823" y="1241948"/>
          <a:ext cx="7438028" cy="4318849"/>
        </p:xfrm>
        <a:graphic>
          <a:graphicData uri="http://schemas.openxmlformats.org/drawingml/2006/table">
            <a:tbl>
              <a:tblPr/>
              <a:tblGrid>
                <a:gridCol w="2491062">
                  <a:extLst>
                    <a:ext uri="{9D8B030D-6E8A-4147-A177-3AD203B41FA5}">
                      <a16:colId xmlns:a16="http://schemas.microsoft.com/office/drawing/2014/main" val="20000"/>
                    </a:ext>
                  </a:extLst>
                </a:gridCol>
                <a:gridCol w="3214274">
                  <a:extLst>
                    <a:ext uri="{9D8B030D-6E8A-4147-A177-3AD203B41FA5}">
                      <a16:colId xmlns:a16="http://schemas.microsoft.com/office/drawing/2014/main" val="20001"/>
                    </a:ext>
                  </a:extLst>
                </a:gridCol>
                <a:gridCol w="1732692">
                  <a:extLst>
                    <a:ext uri="{9D8B030D-6E8A-4147-A177-3AD203B41FA5}">
                      <a16:colId xmlns:a16="http://schemas.microsoft.com/office/drawing/2014/main" val="20002"/>
                    </a:ext>
                  </a:extLst>
                </a:gridCol>
              </a:tblGrid>
              <a:tr h="691019">
                <a:tc gridSpan="3">
                  <a:txBody>
                    <a:bodyPr/>
                    <a:lstStyle/>
                    <a:p>
                      <a:pPr algn="ctr" rtl="0" fontAlgn="b"/>
                      <a:r>
                        <a:rPr lang="es-EC" sz="1600" b="1" i="0" u="none" strike="noStrike" dirty="0">
                          <a:solidFill>
                            <a:srgbClr val="000000"/>
                          </a:solidFill>
                          <a:effectLst/>
                          <a:latin typeface="Calibri" panose="020F0502020204030204" pitchFamily="34" charset="0"/>
                        </a:rPr>
                        <a:t>MANTENIMIENTO</a:t>
                      </a:r>
                      <a:r>
                        <a:rPr lang="es-EC" sz="1600" b="1" i="0" u="none" strike="noStrike" baseline="0" dirty="0">
                          <a:solidFill>
                            <a:srgbClr val="000000"/>
                          </a:solidFill>
                          <a:effectLst/>
                          <a:latin typeface="Calibri" panose="020F0502020204030204" pitchFamily="34" charset="0"/>
                        </a:rPr>
                        <a:t> VIAL (BACHEO) </a:t>
                      </a:r>
                      <a:r>
                        <a:rPr lang="es-EC" sz="1600" b="1" i="0" u="none" strike="noStrike" dirty="0">
                          <a:solidFill>
                            <a:srgbClr val="000000"/>
                          </a:solidFill>
                          <a:effectLst/>
                          <a:latin typeface="Calibri" panose="020F0502020204030204" pitchFamily="34" charset="0"/>
                        </a:rPr>
                        <a:t>POR ADMINISTRACIONES ZONALES (2015 – 2017)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488016">
                <a:tc>
                  <a:txBody>
                    <a:bodyPr/>
                    <a:lstStyle/>
                    <a:p>
                      <a:pPr algn="ctr" rtl="0" fontAlgn="b"/>
                      <a:r>
                        <a:rPr lang="es-EC" sz="1500" b="1" i="0" u="none" strike="noStrike" dirty="0">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EC" sz="1500" b="1" i="0" u="none" strike="noStrike" dirty="0">
                          <a:solidFill>
                            <a:srgbClr val="000000"/>
                          </a:solidFill>
                          <a:effectLst/>
                          <a:latin typeface="Calibri" panose="020F0502020204030204" pitchFamily="34" charset="0"/>
                        </a:rPr>
                        <a:t># INTERVENCIONES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EC" sz="1500" b="1" i="0" u="none" strike="noStrike" dirty="0">
                          <a:solidFill>
                            <a:srgbClr val="000000"/>
                          </a:solidFill>
                          <a:effectLst/>
                          <a:latin typeface="Calibri" panose="020F0502020204030204" pitchFamily="34" charset="0"/>
                        </a:rPr>
                        <a:t>COSTO (USD)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345509">
                <a:tc>
                  <a:txBody>
                    <a:bodyPr/>
                    <a:lstStyle/>
                    <a:p>
                      <a:pPr algn="l" rtl="0" fontAlgn="b"/>
                      <a:r>
                        <a:rPr lang="es-EC" sz="1500" b="0" i="0" u="none" strike="noStrike">
                          <a:solidFill>
                            <a:srgbClr val="000000"/>
                          </a:solidFill>
                          <a:effectLst/>
                          <a:latin typeface="Calibri" panose="020F0502020204030204" pitchFamily="34" charset="0"/>
                        </a:rPr>
                        <a:t>CALDERÓN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500" b="0" i="0" u="none" strike="noStrike" dirty="0">
                          <a:solidFill>
                            <a:srgbClr val="000000"/>
                          </a:solidFill>
                          <a:effectLst/>
                          <a:latin typeface="Calibri" panose="020F0502020204030204" pitchFamily="34" charset="0"/>
                        </a:rPr>
                        <a:t>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C" sz="1500" b="0" i="0" u="none" strike="noStrike" dirty="0">
                          <a:solidFill>
                            <a:srgbClr val="000000"/>
                          </a:solidFill>
                          <a:effectLst/>
                          <a:latin typeface="Calibri" panose="020F0502020204030204" pitchFamily="34" charset="0"/>
                        </a:rPr>
                        <a:t>549.800,98</a:t>
                      </a:r>
                    </a:p>
                  </a:txBody>
                  <a:tcPr marL="0" marR="69919"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5509">
                <a:tc>
                  <a:txBody>
                    <a:bodyPr/>
                    <a:lstStyle/>
                    <a:p>
                      <a:pPr algn="l" rtl="0" fontAlgn="b"/>
                      <a:r>
                        <a:rPr lang="es-EC" sz="1500" b="0" i="0" u="none" strike="noStrike">
                          <a:solidFill>
                            <a:srgbClr val="000000"/>
                          </a:solidFill>
                          <a:effectLst/>
                          <a:latin typeface="Calibri" panose="020F0502020204030204" pitchFamily="34" charset="0"/>
                        </a:rPr>
                        <a:t>ELOY ALFARO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500" b="0" i="0" u="none" strike="noStrike" dirty="0">
                          <a:solidFill>
                            <a:srgbClr val="000000"/>
                          </a:solidFill>
                          <a:effectLst/>
                          <a:latin typeface="Calibri" panose="020F0502020204030204" pitchFamily="34" charset="0"/>
                        </a:rPr>
                        <a:t>2544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C" sz="1500" b="0" i="0" u="none" strike="noStrike" dirty="0">
                          <a:solidFill>
                            <a:srgbClr val="000000"/>
                          </a:solidFill>
                          <a:effectLst/>
                          <a:latin typeface="Calibri" panose="020F0502020204030204" pitchFamily="34" charset="0"/>
                        </a:rPr>
                        <a:t>1.128.710,38</a:t>
                      </a:r>
                    </a:p>
                  </a:txBody>
                  <a:tcPr marL="0" marR="69919"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5509">
                <a:tc>
                  <a:txBody>
                    <a:bodyPr/>
                    <a:lstStyle/>
                    <a:p>
                      <a:pPr algn="l" rtl="0" fontAlgn="b"/>
                      <a:r>
                        <a:rPr lang="es-EC" sz="1500" b="0" i="0" u="none" strike="noStrike">
                          <a:solidFill>
                            <a:srgbClr val="000000"/>
                          </a:solidFill>
                          <a:effectLst/>
                          <a:latin typeface="Calibri" panose="020F0502020204030204" pitchFamily="34" charset="0"/>
                        </a:rPr>
                        <a:t>EUGENIO ESPEJO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500" b="0" i="0" u="none" strike="noStrike" dirty="0">
                          <a:solidFill>
                            <a:srgbClr val="000000"/>
                          </a:solidFill>
                          <a:effectLst/>
                          <a:latin typeface="Calibri" panose="020F0502020204030204" pitchFamily="34" charset="0"/>
                        </a:rPr>
                        <a:t>4845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C" sz="1500" b="0" i="0" u="none" strike="noStrike" dirty="0">
                          <a:solidFill>
                            <a:srgbClr val="000000"/>
                          </a:solidFill>
                          <a:effectLst/>
                          <a:latin typeface="Calibri" panose="020F0502020204030204" pitchFamily="34" charset="0"/>
                        </a:rPr>
                        <a:t>1.591.743,79</a:t>
                      </a:r>
                    </a:p>
                  </a:txBody>
                  <a:tcPr marL="0" marR="69919"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5509">
                <a:tc>
                  <a:txBody>
                    <a:bodyPr/>
                    <a:lstStyle/>
                    <a:p>
                      <a:pPr algn="l" rtl="0" fontAlgn="b"/>
                      <a:r>
                        <a:rPr lang="es-EC" sz="1500" b="0" i="0" u="none" strike="noStrike" dirty="0">
                          <a:solidFill>
                            <a:srgbClr val="000000"/>
                          </a:solidFill>
                          <a:effectLst/>
                          <a:latin typeface="Calibri" panose="020F0502020204030204" pitchFamily="34" charset="0"/>
                        </a:rPr>
                        <a:t>LA DELICIA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500" b="0" i="0" u="none" strike="noStrike" dirty="0">
                          <a:solidFill>
                            <a:srgbClr val="000000"/>
                          </a:solidFill>
                          <a:effectLst/>
                          <a:latin typeface="Calibri" panose="020F0502020204030204" pitchFamily="34" charset="0"/>
                        </a:rPr>
                        <a:t>1869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C" sz="1500" b="0" i="0" u="none" strike="noStrike" dirty="0">
                          <a:solidFill>
                            <a:srgbClr val="000000"/>
                          </a:solidFill>
                          <a:effectLst/>
                          <a:latin typeface="Calibri" panose="020F0502020204030204" pitchFamily="34" charset="0"/>
                        </a:rPr>
                        <a:t>899.663,42</a:t>
                      </a:r>
                    </a:p>
                  </a:txBody>
                  <a:tcPr marL="0" marR="69919"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5509">
                <a:tc>
                  <a:txBody>
                    <a:bodyPr/>
                    <a:lstStyle/>
                    <a:p>
                      <a:pPr algn="l" rtl="0" fontAlgn="b"/>
                      <a:r>
                        <a:rPr lang="es-EC" sz="1500" b="0" i="0" u="none" strike="noStrike">
                          <a:solidFill>
                            <a:srgbClr val="000000"/>
                          </a:solidFill>
                          <a:effectLst/>
                          <a:latin typeface="Calibri" panose="020F0502020204030204" pitchFamily="34" charset="0"/>
                        </a:rPr>
                        <a:t>LOS CHILLOS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500" b="0" i="0" u="none" strike="noStrike" dirty="0">
                          <a:solidFill>
                            <a:srgbClr val="000000"/>
                          </a:solidFill>
                          <a:effectLst/>
                          <a:latin typeface="Calibri" panose="020F0502020204030204" pitchFamily="34" charset="0"/>
                        </a:rPr>
                        <a:t>1241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C" sz="1500" b="0" i="0" u="none" strike="noStrike" dirty="0">
                          <a:solidFill>
                            <a:srgbClr val="000000"/>
                          </a:solidFill>
                          <a:effectLst/>
                          <a:latin typeface="Calibri" panose="020F0502020204030204" pitchFamily="34" charset="0"/>
                        </a:rPr>
                        <a:t>768.474,11</a:t>
                      </a:r>
                    </a:p>
                  </a:txBody>
                  <a:tcPr marL="0" marR="69919"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5509">
                <a:tc>
                  <a:txBody>
                    <a:bodyPr/>
                    <a:lstStyle/>
                    <a:p>
                      <a:pPr algn="l" rtl="0" fontAlgn="b"/>
                      <a:r>
                        <a:rPr lang="es-EC" sz="1500" b="0" i="0" u="none" strike="noStrike">
                          <a:solidFill>
                            <a:srgbClr val="000000"/>
                          </a:solidFill>
                          <a:effectLst/>
                          <a:latin typeface="Calibri" panose="020F0502020204030204" pitchFamily="34" charset="0"/>
                        </a:rPr>
                        <a:t>MANUELA SÁENZ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500" b="0" i="0" u="none" strike="noStrike" dirty="0">
                          <a:solidFill>
                            <a:srgbClr val="000000"/>
                          </a:solidFill>
                          <a:effectLst/>
                          <a:latin typeface="Calibri" panose="020F0502020204030204" pitchFamily="34" charset="0"/>
                        </a:rPr>
                        <a:t>2407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C" sz="1500" b="0" i="0" u="none" strike="noStrike" dirty="0">
                          <a:solidFill>
                            <a:srgbClr val="000000"/>
                          </a:solidFill>
                          <a:effectLst/>
                          <a:latin typeface="Calibri" panose="020F0502020204030204" pitchFamily="34" charset="0"/>
                        </a:rPr>
                        <a:t>1.044.317,61</a:t>
                      </a:r>
                    </a:p>
                  </a:txBody>
                  <a:tcPr marL="0" marR="69919"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5509">
                <a:tc>
                  <a:txBody>
                    <a:bodyPr/>
                    <a:lstStyle/>
                    <a:p>
                      <a:pPr algn="l" rtl="0" fontAlgn="b"/>
                      <a:r>
                        <a:rPr lang="es-EC" sz="1500" b="0" i="0" u="none" strike="noStrike">
                          <a:solidFill>
                            <a:srgbClr val="000000"/>
                          </a:solidFill>
                          <a:effectLst/>
                          <a:latin typeface="Calibri" panose="020F0502020204030204" pitchFamily="34" charset="0"/>
                        </a:rPr>
                        <a:t>TUMBACO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500" b="0" i="0" u="none" strike="noStrike">
                          <a:solidFill>
                            <a:srgbClr val="000000"/>
                          </a:solidFill>
                          <a:effectLst/>
                          <a:latin typeface="Calibri" panose="020F0502020204030204" pitchFamily="34" charset="0"/>
                        </a:rPr>
                        <a:t>1510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C" sz="1500" b="0" i="0" u="none" strike="noStrike" dirty="0">
                          <a:solidFill>
                            <a:srgbClr val="000000"/>
                          </a:solidFill>
                          <a:effectLst/>
                          <a:latin typeface="Calibri" panose="020F0502020204030204" pitchFamily="34" charset="0"/>
                        </a:rPr>
                        <a:t>919.198,02</a:t>
                      </a:r>
                    </a:p>
                  </a:txBody>
                  <a:tcPr marL="0" marR="69919"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5509">
                <a:tc>
                  <a:txBody>
                    <a:bodyPr/>
                    <a:lstStyle/>
                    <a:p>
                      <a:pPr algn="l" rtl="0" fontAlgn="b"/>
                      <a:r>
                        <a:rPr lang="es-EC" sz="1500" b="0" i="0" u="none" strike="noStrike">
                          <a:solidFill>
                            <a:srgbClr val="000000"/>
                          </a:solidFill>
                          <a:effectLst/>
                          <a:latin typeface="Calibri" panose="020F0502020204030204" pitchFamily="34" charset="0"/>
                        </a:rPr>
                        <a:t>QUITUMBE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500" b="0" i="0" u="none" strike="noStrike">
                          <a:solidFill>
                            <a:srgbClr val="000000"/>
                          </a:solidFill>
                          <a:effectLst/>
                          <a:latin typeface="Calibri" panose="020F0502020204030204" pitchFamily="34" charset="0"/>
                        </a:rPr>
                        <a:t>1405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C" sz="1500" b="0" i="0" u="none" strike="noStrike" dirty="0">
                          <a:solidFill>
                            <a:srgbClr val="000000"/>
                          </a:solidFill>
                          <a:effectLst/>
                          <a:latin typeface="Calibri" panose="020F0502020204030204" pitchFamily="34" charset="0"/>
                        </a:rPr>
                        <a:t>734.846,55</a:t>
                      </a:r>
                    </a:p>
                  </a:txBody>
                  <a:tcPr marL="0" marR="69919"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742">
                <a:tc>
                  <a:txBody>
                    <a:bodyPr/>
                    <a:lstStyle/>
                    <a:p>
                      <a:pPr algn="l" rtl="0" fontAlgn="b"/>
                      <a:r>
                        <a:rPr lang="es-EC" sz="1600" b="1" i="0" u="none" strike="noStrike" dirty="0">
                          <a:solidFill>
                            <a:srgbClr val="000000"/>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600" b="1" i="0" u="none" strike="noStrike" dirty="0">
                          <a:solidFill>
                            <a:srgbClr val="000000"/>
                          </a:solidFill>
                          <a:effectLst/>
                          <a:latin typeface="Calibri" panose="020F0502020204030204" pitchFamily="34" charset="0"/>
                        </a:rPr>
                        <a:t>16.695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C" sz="1600" b="1" i="0" u="none" strike="noStrike" dirty="0">
                          <a:solidFill>
                            <a:srgbClr val="000000"/>
                          </a:solidFill>
                          <a:effectLst/>
                          <a:latin typeface="Calibri" panose="020F0502020204030204" pitchFamily="34" charset="0"/>
                        </a:rPr>
                        <a:t>7.636.754,86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30434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92802"/>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MANTENIMIENTO VIAL</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6" name="Tabla 5"/>
          <p:cNvGraphicFramePr>
            <a:graphicFrameLocks noGrp="1"/>
          </p:cNvGraphicFramePr>
          <p:nvPr>
            <p:extLst/>
          </p:nvPr>
        </p:nvGraphicFramePr>
        <p:xfrm>
          <a:off x="457198" y="991506"/>
          <a:ext cx="8686802" cy="2545080"/>
        </p:xfrm>
        <a:graphic>
          <a:graphicData uri="http://schemas.openxmlformats.org/drawingml/2006/table">
            <a:tbl>
              <a:tblPr/>
              <a:tblGrid>
                <a:gridCol w="1340171">
                  <a:extLst>
                    <a:ext uri="{9D8B030D-6E8A-4147-A177-3AD203B41FA5}">
                      <a16:colId xmlns:a16="http://schemas.microsoft.com/office/drawing/2014/main" val="350776423"/>
                    </a:ext>
                  </a:extLst>
                </a:gridCol>
                <a:gridCol w="4415172">
                  <a:extLst>
                    <a:ext uri="{9D8B030D-6E8A-4147-A177-3AD203B41FA5}">
                      <a16:colId xmlns:a16="http://schemas.microsoft.com/office/drawing/2014/main" val="436583945"/>
                    </a:ext>
                  </a:extLst>
                </a:gridCol>
                <a:gridCol w="1021977">
                  <a:extLst>
                    <a:ext uri="{9D8B030D-6E8A-4147-A177-3AD203B41FA5}">
                      <a16:colId xmlns:a16="http://schemas.microsoft.com/office/drawing/2014/main" val="1489306980"/>
                    </a:ext>
                  </a:extLst>
                </a:gridCol>
                <a:gridCol w="806823">
                  <a:extLst>
                    <a:ext uri="{9D8B030D-6E8A-4147-A177-3AD203B41FA5}">
                      <a16:colId xmlns:a16="http://schemas.microsoft.com/office/drawing/2014/main" val="2386485510"/>
                    </a:ext>
                  </a:extLst>
                </a:gridCol>
                <a:gridCol w="1102659">
                  <a:extLst>
                    <a:ext uri="{9D8B030D-6E8A-4147-A177-3AD203B41FA5}">
                      <a16:colId xmlns:a16="http://schemas.microsoft.com/office/drawing/2014/main" val="411773998"/>
                    </a:ext>
                  </a:extLst>
                </a:gridCol>
              </a:tblGrid>
              <a:tr h="190500">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654502819"/>
                  </a:ext>
                </a:extLst>
              </a:tr>
              <a:tr h="445770">
                <a:tc rowSpan="5">
                  <a:txBody>
                    <a:bodyPr/>
                    <a:lstStyle/>
                    <a:p>
                      <a:pPr algn="ctr" fontAlgn="ctr"/>
                      <a:r>
                        <a:rPr lang="es-EC" sz="1200" b="0" i="0" u="none" strike="noStrike">
                          <a:solidFill>
                            <a:srgbClr val="000000"/>
                          </a:solidFill>
                          <a:effectLst/>
                          <a:latin typeface="Calibri" panose="020F0502020204030204" pitchFamily="34" charset="0"/>
                        </a:rPr>
                        <a:t>DERROCAMIENTO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DERROCAMIENTO MURO CALLE JUAN CRUZ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011864"/>
                  </a:ext>
                </a:extLst>
              </a:tr>
              <a:tr h="445770">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DERROCAMIENTO MUROS CALLE CALIFORNIA ENTRE CALLES LOS LIQUENES Y LAS ALGAS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023496"/>
                  </a:ext>
                </a:extLst>
              </a:tr>
              <a:tr h="445770">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DERROCAMIENTO Y DESAJOLO PARQUE BICENTENARIO (HANGARES)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79291"/>
                  </a:ext>
                </a:extLst>
              </a:tr>
              <a:tr h="445770">
                <a:tc vMerge="1">
                  <a:txBody>
                    <a:bodyPr/>
                    <a:lstStyle/>
                    <a:p>
                      <a:endParaRPr lang="es-EC"/>
                    </a:p>
                  </a:txBody>
                  <a:tcPr/>
                </a:tc>
                <a:tc>
                  <a:txBody>
                    <a:bodyPr/>
                    <a:lstStyle/>
                    <a:p>
                      <a:pPr algn="l" fontAlgn="ctr"/>
                      <a:r>
                        <a:rPr lang="es-EC" sz="1200" b="0" i="0" u="none" strike="noStrike" dirty="0">
                          <a:solidFill>
                            <a:srgbClr val="000000"/>
                          </a:solidFill>
                          <a:effectLst/>
                          <a:latin typeface="Calibri" panose="020F0502020204030204" pitchFamily="34" charset="0"/>
                        </a:rPr>
                        <a:t>RETIRO CARPETA ASFALTICA PISTA AEROPUERTO MARISCAL SUCRE, SECTOR AEROPUERTO, </a:t>
                      </a:r>
                      <a:r>
                        <a:rPr lang="es-EC" sz="1200" b="0" i="0" u="none" strike="noStrike" dirty="0" smtClean="0">
                          <a:solidFill>
                            <a:srgbClr val="000000"/>
                          </a:solidFill>
                          <a:effectLst/>
                          <a:latin typeface="Calibri" panose="020F0502020204030204" pitchFamily="34" charset="0"/>
                        </a:rPr>
                        <a:t>PARROQUIACONCEPCION</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EN EJECUCIÓN</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30,00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214926"/>
                  </a:ext>
                </a:extLst>
              </a:tr>
              <a:tr h="571500">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DERROCAMIENTO ESTRUCTURAS EN MAL ESTADO PREDIO DONDE FUNCIONA EL LABORATORIO DE SUELO, SECTOR CHIRIYACU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MANUELA SÁENZ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825157"/>
                  </a:ext>
                </a:extLst>
              </a:tr>
            </a:tbl>
          </a:graphicData>
        </a:graphic>
      </p:graphicFrame>
      <p:graphicFrame>
        <p:nvGraphicFramePr>
          <p:cNvPr id="8" name="Tabla 7"/>
          <p:cNvGraphicFramePr>
            <a:graphicFrameLocks noGrp="1"/>
          </p:cNvGraphicFramePr>
          <p:nvPr>
            <p:extLst/>
          </p:nvPr>
        </p:nvGraphicFramePr>
        <p:xfrm>
          <a:off x="439055" y="3692106"/>
          <a:ext cx="8686802" cy="1346166"/>
        </p:xfrm>
        <a:graphic>
          <a:graphicData uri="http://schemas.openxmlformats.org/drawingml/2006/table">
            <a:tbl>
              <a:tblPr/>
              <a:tblGrid>
                <a:gridCol w="1382492">
                  <a:extLst>
                    <a:ext uri="{9D8B030D-6E8A-4147-A177-3AD203B41FA5}">
                      <a16:colId xmlns:a16="http://schemas.microsoft.com/office/drawing/2014/main" val="1363057680"/>
                    </a:ext>
                  </a:extLst>
                </a:gridCol>
                <a:gridCol w="4211486">
                  <a:extLst>
                    <a:ext uri="{9D8B030D-6E8A-4147-A177-3AD203B41FA5}">
                      <a16:colId xmlns:a16="http://schemas.microsoft.com/office/drawing/2014/main" val="2058301555"/>
                    </a:ext>
                  </a:extLst>
                </a:gridCol>
                <a:gridCol w="1285688">
                  <a:extLst>
                    <a:ext uri="{9D8B030D-6E8A-4147-A177-3AD203B41FA5}">
                      <a16:colId xmlns:a16="http://schemas.microsoft.com/office/drawing/2014/main" val="1792090750"/>
                    </a:ext>
                  </a:extLst>
                </a:gridCol>
                <a:gridCol w="903568">
                  <a:extLst>
                    <a:ext uri="{9D8B030D-6E8A-4147-A177-3AD203B41FA5}">
                      <a16:colId xmlns:a16="http://schemas.microsoft.com/office/drawing/2014/main" val="3138084222"/>
                    </a:ext>
                  </a:extLst>
                </a:gridCol>
                <a:gridCol w="903568">
                  <a:extLst>
                    <a:ext uri="{9D8B030D-6E8A-4147-A177-3AD203B41FA5}">
                      <a16:colId xmlns:a16="http://schemas.microsoft.com/office/drawing/2014/main" val="3972895692"/>
                    </a:ext>
                  </a:extLst>
                </a:gridCol>
              </a:tblGrid>
              <a:tr h="278880">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42762407"/>
                  </a:ext>
                </a:extLst>
              </a:tr>
              <a:tr h="518646">
                <a:tc rowSpan="2">
                  <a:txBody>
                    <a:bodyPr/>
                    <a:lstStyle/>
                    <a:p>
                      <a:pPr algn="ctr" fontAlgn="ctr"/>
                      <a:r>
                        <a:rPr lang="es-EC" sz="1200" b="0" i="0" u="none" strike="noStrike" dirty="0" smtClean="0">
                          <a:solidFill>
                            <a:srgbClr val="000000"/>
                          </a:solidFill>
                          <a:effectLst/>
                          <a:latin typeface="Calibri" panose="020F0502020204030204" pitchFamily="34" charset="0"/>
                        </a:rPr>
                        <a:t>MANTENIMIENTO </a:t>
                      </a:r>
                      <a:r>
                        <a:rPr lang="es-EC" sz="1200" b="0" i="0" u="none" strike="noStrike" dirty="0">
                          <a:solidFill>
                            <a:srgbClr val="000000"/>
                          </a:solidFill>
                          <a:effectLst/>
                          <a:latin typeface="Calibri" panose="020F0502020204030204" pitchFamily="34" charset="0"/>
                        </a:rPr>
                        <a:t>TUNELES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smtClean="0">
                          <a:solidFill>
                            <a:srgbClr val="000000"/>
                          </a:solidFill>
                          <a:effectLst/>
                          <a:latin typeface="Calibri" panose="020F0502020204030204" pitchFamily="34" charset="0"/>
                        </a:rPr>
                        <a:t>TÚNELES </a:t>
                      </a:r>
                      <a:r>
                        <a:rPr lang="es-EC" sz="1200" b="0" i="0" u="none" strike="noStrike" dirty="0">
                          <a:solidFill>
                            <a:srgbClr val="000000"/>
                          </a:solidFill>
                          <a:effectLst/>
                          <a:latin typeface="Calibri" panose="020F0502020204030204" pitchFamily="34" charset="0"/>
                        </a:rPr>
                        <a:t>SAN DIEGO, SAN ROQUE, SAN JUAN, BAÑISTAS, VIADUCTO 24 DE MAYO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PERIÓDICO - REITERATIVO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VARIAS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103087"/>
                  </a:ext>
                </a:extLst>
              </a:tr>
              <a:tr h="518646">
                <a:tc vMerge="1">
                  <a:txBody>
                    <a:bodyPr/>
                    <a:lstStyle/>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smtClean="0">
                          <a:solidFill>
                            <a:srgbClr val="000000"/>
                          </a:solidFill>
                          <a:effectLst/>
                          <a:latin typeface="Calibri" panose="020F0502020204030204" pitchFamily="34" charset="0"/>
                        </a:rPr>
                        <a:t>TÚNEL</a:t>
                      </a:r>
                      <a:r>
                        <a:rPr lang="es-EC" sz="1200" b="0" i="0" u="none" strike="noStrike" baseline="0" dirty="0" smtClean="0">
                          <a:solidFill>
                            <a:srgbClr val="000000"/>
                          </a:solidFill>
                          <a:effectLst/>
                          <a:latin typeface="Calibri" panose="020F0502020204030204" pitchFamily="34" charset="0"/>
                        </a:rPr>
                        <a:t> OSWALDO GUAYASAMÍN</a:t>
                      </a:r>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PERIÓDICO - REITERATIVO</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170121"/>
                  </a:ext>
                </a:extLst>
              </a:tr>
            </a:tbl>
          </a:graphicData>
        </a:graphic>
      </p:graphicFrame>
      <p:graphicFrame>
        <p:nvGraphicFramePr>
          <p:cNvPr id="9" name="Tabla 8"/>
          <p:cNvGraphicFramePr>
            <a:graphicFrameLocks noGrp="1"/>
          </p:cNvGraphicFramePr>
          <p:nvPr>
            <p:extLst/>
          </p:nvPr>
        </p:nvGraphicFramePr>
        <p:xfrm>
          <a:off x="439055" y="5193792"/>
          <a:ext cx="8686802" cy="1088859"/>
        </p:xfrm>
        <a:graphic>
          <a:graphicData uri="http://schemas.openxmlformats.org/drawingml/2006/table">
            <a:tbl>
              <a:tblPr/>
              <a:tblGrid>
                <a:gridCol w="1385049">
                  <a:extLst>
                    <a:ext uri="{9D8B030D-6E8A-4147-A177-3AD203B41FA5}">
                      <a16:colId xmlns:a16="http://schemas.microsoft.com/office/drawing/2014/main" val="216334595"/>
                    </a:ext>
                  </a:extLst>
                </a:gridCol>
                <a:gridCol w="5033157">
                  <a:extLst>
                    <a:ext uri="{9D8B030D-6E8A-4147-A177-3AD203B41FA5}">
                      <a16:colId xmlns:a16="http://schemas.microsoft.com/office/drawing/2014/main" val="2954971923"/>
                    </a:ext>
                  </a:extLst>
                </a:gridCol>
                <a:gridCol w="772461">
                  <a:extLst>
                    <a:ext uri="{9D8B030D-6E8A-4147-A177-3AD203B41FA5}">
                      <a16:colId xmlns:a16="http://schemas.microsoft.com/office/drawing/2014/main" val="2314486055"/>
                    </a:ext>
                  </a:extLst>
                </a:gridCol>
                <a:gridCol w="596286">
                  <a:extLst>
                    <a:ext uri="{9D8B030D-6E8A-4147-A177-3AD203B41FA5}">
                      <a16:colId xmlns:a16="http://schemas.microsoft.com/office/drawing/2014/main" val="3378498342"/>
                    </a:ext>
                  </a:extLst>
                </a:gridCol>
                <a:gridCol w="899849">
                  <a:extLst>
                    <a:ext uri="{9D8B030D-6E8A-4147-A177-3AD203B41FA5}">
                      <a16:colId xmlns:a16="http://schemas.microsoft.com/office/drawing/2014/main" val="2688646738"/>
                    </a:ext>
                  </a:extLst>
                </a:gridCol>
              </a:tblGrid>
              <a:tr h="343045">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574236604"/>
                  </a:ext>
                </a:extLst>
              </a:tr>
              <a:tr h="343045">
                <a:tc rowSpan="2">
                  <a:txBody>
                    <a:bodyPr/>
                    <a:lstStyle/>
                    <a:p>
                      <a:pPr algn="ctr" fontAlgn="ctr"/>
                      <a:r>
                        <a:rPr lang="es-EC" sz="1200" b="0" i="0" u="none" strike="noStrike">
                          <a:solidFill>
                            <a:srgbClr val="000000"/>
                          </a:solidFill>
                          <a:effectLst/>
                          <a:latin typeface="Calibri" panose="020F0502020204030204" pitchFamily="34" charset="0"/>
                        </a:rPr>
                        <a:t>ADOQUINADO (MANTENIMIENTO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REPARACIÓN DE ADOQUINADO, CALLE ULLOA Y R, DÁVALOS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055063"/>
                  </a:ext>
                </a:extLst>
              </a:tr>
              <a:tr h="357339">
                <a:tc vMerge="1">
                  <a:txBody>
                    <a:bodyPr/>
                    <a:lstStyle/>
                    <a:p>
                      <a:endParaRPr lang="es-EC"/>
                    </a:p>
                  </a:txBody>
                  <a:tcPr/>
                </a:tc>
                <a:tc>
                  <a:txBody>
                    <a:bodyPr/>
                    <a:lstStyle/>
                    <a:p>
                      <a:pPr algn="ctr" fontAlgn="ctr"/>
                      <a:r>
                        <a:rPr lang="es-EC" sz="1200" b="0" i="0" u="none" strike="noStrike">
                          <a:solidFill>
                            <a:srgbClr val="000000"/>
                          </a:solidFill>
                          <a:effectLst/>
                          <a:latin typeface="Calibri" panose="020F0502020204030204" pitchFamily="34" charset="0"/>
                        </a:rPr>
                        <a:t>TRABAJOS DE READOQUINADO PARTERRE CENTRAL AV, NAPO Y CALLE CORAZÓN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331141"/>
                  </a:ext>
                </a:extLst>
              </a:tr>
            </a:tbl>
          </a:graphicData>
        </a:graphic>
      </p:graphicFrame>
    </p:spTree>
    <p:extLst>
      <p:ext uri="{BB962C8B-B14F-4D97-AF65-F5344CB8AC3E}">
        <p14:creationId xmlns:p14="http://schemas.microsoft.com/office/powerpoint/2010/main" val="1843485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6698" y="1488189"/>
            <a:ext cx="8657302" cy="4801314"/>
          </a:xfrm>
          <a:prstGeom prst="rect">
            <a:avLst/>
          </a:prstGeom>
        </p:spPr>
        <p:txBody>
          <a:bodyPr wrap="square">
            <a:spAutoFit/>
          </a:bodyPr>
          <a:lstStyle/>
          <a:p>
            <a:pPr algn="ctr"/>
            <a:r>
              <a:rPr lang="es-MX" sz="5400" b="1" dirty="0" smtClean="0">
                <a:solidFill>
                  <a:srgbClr val="E78202"/>
                </a:solidFill>
                <a:latin typeface="Arial Narrow" panose="020B0606020202030204" pitchFamily="34" charset="0"/>
                <a:ea typeface="Roboto" charset="0"/>
                <a:cs typeface="Roboto" charset="0"/>
              </a:rPr>
              <a:t>Anexo </a:t>
            </a:r>
            <a:r>
              <a:rPr lang="es-MX" sz="5400" b="1" dirty="0">
                <a:solidFill>
                  <a:srgbClr val="E78202"/>
                </a:solidFill>
                <a:latin typeface="Arial Narrow" panose="020B0606020202030204" pitchFamily="34" charset="0"/>
                <a:ea typeface="Roboto" charset="0"/>
                <a:cs typeface="Roboto" charset="0"/>
              </a:rPr>
              <a:t>No. </a:t>
            </a:r>
            <a:r>
              <a:rPr lang="es-MX" sz="5400" b="1" dirty="0" smtClean="0">
                <a:solidFill>
                  <a:srgbClr val="E78202"/>
                </a:solidFill>
                <a:latin typeface="Arial Narrow" panose="020B0606020202030204" pitchFamily="34" charset="0"/>
                <a:ea typeface="Roboto" charset="0"/>
                <a:cs typeface="Roboto" charset="0"/>
              </a:rPr>
              <a:t>4  </a:t>
            </a:r>
            <a:endParaRPr lang="es-MX" sz="5400" b="1" dirty="0" smtClean="0">
              <a:solidFill>
                <a:srgbClr val="E78202"/>
              </a:solidFill>
              <a:latin typeface="Arial Narrow" panose="020B0606020202030204" pitchFamily="34" charset="0"/>
              <a:ea typeface="Roboto" charset="0"/>
              <a:cs typeface="Roboto" charset="0"/>
            </a:endParaRPr>
          </a:p>
          <a:p>
            <a:pPr algn="ctr"/>
            <a:r>
              <a:rPr lang="es-MX" sz="3200" b="1" dirty="0" smtClean="0">
                <a:solidFill>
                  <a:srgbClr val="E78202"/>
                </a:solidFill>
                <a:latin typeface="Arial Narrow" panose="020B0606020202030204" pitchFamily="34" charset="0"/>
                <a:ea typeface="Roboto" charset="0"/>
                <a:cs typeface="Roboto" charset="0"/>
              </a:rPr>
              <a:t>Detalle </a:t>
            </a:r>
            <a:r>
              <a:rPr lang="es-MX" sz="3200" b="1" dirty="0">
                <a:solidFill>
                  <a:srgbClr val="E78202"/>
                </a:solidFill>
                <a:latin typeface="Arial Narrow" panose="020B0606020202030204" pitchFamily="34" charset="0"/>
                <a:ea typeface="Roboto" charset="0"/>
                <a:cs typeface="Roboto" charset="0"/>
              </a:rPr>
              <a:t>de </a:t>
            </a:r>
            <a:r>
              <a:rPr lang="es-MX" sz="3200" b="1" dirty="0" smtClean="0">
                <a:solidFill>
                  <a:srgbClr val="E78202"/>
                </a:solidFill>
                <a:latin typeface="Arial Narrow" panose="020B0606020202030204" pitchFamily="34" charset="0"/>
                <a:ea typeface="Roboto" charset="0"/>
                <a:cs typeface="Roboto" charset="0"/>
              </a:rPr>
              <a:t>Obras</a:t>
            </a:r>
            <a:r>
              <a:rPr lang="es-MX" sz="6000" b="1" dirty="0" smtClean="0">
                <a:solidFill>
                  <a:srgbClr val="E78202"/>
                </a:solidFill>
                <a:latin typeface="Arial Narrow" panose="020B0606020202030204" pitchFamily="34" charset="0"/>
                <a:ea typeface="Roboto" charset="0"/>
                <a:cs typeface="Roboto" charset="0"/>
              </a:rPr>
              <a:t>:</a:t>
            </a:r>
          </a:p>
          <a:p>
            <a:pPr algn="ctr" fontAlgn="b"/>
            <a:endParaRPr lang="es-EC" sz="3200" b="1" dirty="0" smtClean="0">
              <a:solidFill>
                <a:srgbClr val="E78202"/>
              </a:solidFill>
              <a:latin typeface="Arial Narrow" panose="020B0606020202030204" pitchFamily="34" charset="0"/>
              <a:ea typeface="Roboto" charset="0"/>
              <a:cs typeface="Roboto" charset="0"/>
            </a:endParaRPr>
          </a:p>
          <a:p>
            <a:pPr marL="2891675" lvl="5" indent="-457200" fontAlgn="b">
              <a:buFontTx/>
              <a:buChar char="-"/>
            </a:pPr>
            <a:r>
              <a:rPr lang="es-EC" sz="3200" b="1" dirty="0" smtClean="0">
                <a:solidFill>
                  <a:srgbClr val="E78202"/>
                </a:solidFill>
                <a:latin typeface="Arial Narrow" panose="020B0606020202030204" pitchFamily="34" charset="0"/>
                <a:ea typeface="Roboto" charset="0"/>
                <a:cs typeface="Roboto" charset="0"/>
              </a:rPr>
              <a:t>Mejoramiento Vial</a:t>
            </a:r>
          </a:p>
          <a:p>
            <a:pPr marL="2891675" lvl="5" indent="-457200" fontAlgn="b">
              <a:buFontTx/>
              <a:buChar char="-"/>
            </a:pPr>
            <a:r>
              <a:rPr lang="es-EC" sz="3200" b="1" dirty="0" smtClean="0">
                <a:solidFill>
                  <a:srgbClr val="E78202"/>
                </a:solidFill>
                <a:latin typeface="Arial Narrow" panose="020B0606020202030204" pitchFamily="34" charset="0"/>
                <a:ea typeface="Roboto" charset="0"/>
                <a:cs typeface="Roboto" charset="0"/>
              </a:rPr>
              <a:t>Mingas  </a:t>
            </a:r>
            <a:endParaRPr lang="es-MX" sz="6000" b="1" dirty="0">
              <a:solidFill>
                <a:srgbClr val="E78202"/>
              </a:solidFill>
              <a:latin typeface="Arial Narrow" panose="020B0606020202030204" pitchFamily="34" charset="0"/>
              <a:ea typeface="Roboto" charset="0"/>
              <a:cs typeface="Roboto" charset="0"/>
            </a:endParaRPr>
          </a:p>
          <a:p>
            <a:pPr algn="ctr"/>
            <a:endParaRPr lang="es-MX" sz="9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4282901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770393916"/>
              </p:ext>
            </p:extLst>
          </p:nvPr>
        </p:nvGraphicFramePr>
        <p:xfrm>
          <a:off x="544927" y="1897053"/>
          <a:ext cx="9175119" cy="1441764"/>
        </p:xfrm>
        <a:graphic>
          <a:graphicData uri="http://schemas.openxmlformats.org/drawingml/2006/table">
            <a:tbl>
              <a:tblPr/>
              <a:tblGrid>
                <a:gridCol w="3665317">
                  <a:extLst>
                    <a:ext uri="{9D8B030D-6E8A-4147-A177-3AD203B41FA5}">
                      <a16:colId xmlns:a16="http://schemas.microsoft.com/office/drawing/2014/main" val="275896937"/>
                    </a:ext>
                  </a:extLst>
                </a:gridCol>
                <a:gridCol w="1268032">
                  <a:extLst>
                    <a:ext uri="{9D8B030D-6E8A-4147-A177-3AD203B41FA5}">
                      <a16:colId xmlns:a16="http://schemas.microsoft.com/office/drawing/2014/main" val="900873239"/>
                    </a:ext>
                  </a:extLst>
                </a:gridCol>
                <a:gridCol w="1309891">
                  <a:extLst>
                    <a:ext uri="{9D8B030D-6E8A-4147-A177-3AD203B41FA5}">
                      <a16:colId xmlns:a16="http://schemas.microsoft.com/office/drawing/2014/main" val="4101911341"/>
                    </a:ext>
                  </a:extLst>
                </a:gridCol>
                <a:gridCol w="1707826">
                  <a:extLst>
                    <a:ext uri="{9D8B030D-6E8A-4147-A177-3AD203B41FA5}">
                      <a16:colId xmlns:a16="http://schemas.microsoft.com/office/drawing/2014/main" val="455743787"/>
                    </a:ext>
                  </a:extLst>
                </a:gridCol>
                <a:gridCol w="1224053">
                  <a:extLst>
                    <a:ext uri="{9D8B030D-6E8A-4147-A177-3AD203B41FA5}">
                      <a16:colId xmlns:a16="http://schemas.microsoft.com/office/drawing/2014/main" val="35252678"/>
                    </a:ext>
                  </a:extLst>
                </a:gridCol>
              </a:tblGrid>
              <a:tr h="240294">
                <a:tc gridSpan="5">
                  <a:txBody>
                    <a:bodyPr/>
                    <a:lstStyle/>
                    <a:p>
                      <a:pPr algn="ctr" fontAlgn="b"/>
                      <a:r>
                        <a:rPr lang="es-EC" sz="1400" b="1" i="0" u="none" strike="noStrike" dirty="0">
                          <a:solidFill>
                            <a:srgbClr val="000000"/>
                          </a:solidFill>
                          <a:effectLst/>
                          <a:latin typeface="Calibri" panose="020F0502020204030204" pitchFamily="34" charset="0"/>
                        </a:rPr>
                        <a:t>RESUMEN INTERVENCIONES DE RED VIAL, CONECTIVIDAD Y ACCESIBILIDAD PERIODO 2015-2017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65019997"/>
                  </a:ext>
                </a:extLst>
              </a:tr>
              <a:tr h="240294">
                <a:tc>
                  <a:txBody>
                    <a:bodyPr/>
                    <a:lstStyle/>
                    <a:p>
                      <a:pPr algn="l" fontAlgn="b"/>
                      <a:r>
                        <a:rPr lang="es-EC"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1" i="0" u="none" strike="noStrike" dirty="0">
                          <a:solidFill>
                            <a:srgbClr val="000000"/>
                          </a:solidFill>
                          <a:effectLst/>
                          <a:latin typeface="Calibri" panose="020F0502020204030204" pitchFamily="34" charset="0"/>
                        </a:rPr>
                        <a:t> </a:t>
                      </a:r>
                      <a:r>
                        <a:rPr lang="es-EC" sz="1200" b="1" i="0" u="none" strike="noStrike" dirty="0" smtClean="0">
                          <a:solidFill>
                            <a:srgbClr val="000000"/>
                          </a:solidFill>
                          <a:effectLst/>
                          <a:latin typeface="Calibri" panose="020F0502020204030204" pitchFamily="34" charset="0"/>
                        </a:rPr>
                        <a:t># INTERVENCIONES</a:t>
                      </a:r>
                      <a:endParaRPr lang="es-EC" sz="12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effectLst/>
                          <a:latin typeface="Calibri" panose="020F0502020204030204" pitchFamily="34" charset="0"/>
                        </a:rPr>
                        <a:t>UNIDAD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effectLst/>
                          <a:latin typeface="Calibri" panose="020F0502020204030204" pitchFamily="34" charset="0"/>
                        </a:rPr>
                        <a:t>COSTOS ( USD)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082397"/>
                  </a:ext>
                </a:extLst>
              </a:tr>
              <a:tr h="240294">
                <a:tc>
                  <a:txBody>
                    <a:bodyPr/>
                    <a:lstStyle/>
                    <a:p>
                      <a:pPr algn="l" fontAlgn="b"/>
                      <a:r>
                        <a:rPr lang="es-EC" sz="1400" b="1" i="0" u="none" strike="noStrike" dirty="0">
                          <a:solidFill>
                            <a:srgbClr val="000000"/>
                          </a:solidFill>
                          <a:effectLst/>
                          <a:latin typeface="Calibri" panose="020F0502020204030204" pitchFamily="34" charset="0"/>
                        </a:rPr>
                        <a:t>1.2 MANTENIMIENTO Y REHABILITACION VIAL</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l"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l" fontAlgn="b"/>
                      <a:r>
                        <a:rPr lang="es-EC" sz="1400" b="1" i="0" u="none" strike="noStrike" dirty="0">
                          <a:solidFill>
                            <a:srgbClr val="000000"/>
                          </a:solidFill>
                          <a:effectLst/>
                          <a:latin typeface="Calibri" panose="020F0502020204030204" pitchFamily="34" charset="0"/>
                        </a:rPr>
                        <a:t> </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extLst>
                  <a:ext uri="{0D108BD9-81ED-4DB2-BD59-A6C34878D82A}">
                    <a16:rowId xmlns:a16="http://schemas.microsoft.com/office/drawing/2014/main" val="2469719964"/>
                  </a:ext>
                </a:extLst>
              </a:tr>
              <a:tr h="240294">
                <a:tc>
                  <a:txBody>
                    <a:bodyPr/>
                    <a:lstStyle/>
                    <a:p>
                      <a:pPr algn="l" fontAlgn="b"/>
                      <a:r>
                        <a:rPr lang="es-EC" sz="1300" b="1" i="0" u="none" strike="noStrike" dirty="0">
                          <a:solidFill>
                            <a:srgbClr val="000000"/>
                          </a:solidFill>
                          <a:effectLst/>
                          <a:latin typeface="Calibri" panose="020F0502020204030204" pitchFamily="34" charset="0"/>
                        </a:rPr>
                        <a:t>C. MEJORAMIENTO VIAL</a:t>
                      </a:r>
                    </a:p>
                  </a:txBody>
                  <a:tcPr marL="2571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dirty="0">
                          <a:solidFill>
                            <a:srgbClr val="000000"/>
                          </a:solidFill>
                          <a:effectLst/>
                          <a:latin typeface="Calibri" panose="020F0502020204030204" pitchFamily="34" charset="0"/>
                        </a:rPr>
                        <a:t>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C" sz="1300" b="1" i="0" u="none" strike="noStrike" dirty="0">
                          <a:solidFill>
                            <a:srgbClr val="000000"/>
                          </a:solidFill>
                          <a:effectLst/>
                          <a:latin typeface="Calibri" panose="020F0502020204030204" pitchFamily="34" charset="0"/>
                        </a:rPr>
                        <a:t>4.794.061,41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24106989"/>
                  </a:ext>
                </a:extLst>
              </a:tr>
              <a:tr h="240294">
                <a:tc>
                  <a:txBody>
                    <a:bodyPr/>
                    <a:lstStyle/>
                    <a:p>
                      <a:pPr algn="l" fontAlgn="b"/>
                      <a:r>
                        <a:rPr lang="es-EC" sz="1300" b="0" i="0" u="none" strike="noStrike">
                          <a:solidFill>
                            <a:srgbClr val="000000"/>
                          </a:solidFill>
                          <a:effectLst/>
                          <a:latin typeface="Calibri" panose="020F0502020204030204" pitchFamily="34" charset="0"/>
                        </a:rPr>
                        <a:t>MEJORAMIENTO VIAL</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44,74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3.894.271,59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189194"/>
                  </a:ext>
                </a:extLst>
              </a:tr>
              <a:tr h="240294">
                <a:tc>
                  <a:txBody>
                    <a:bodyPr/>
                    <a:lstStyle/>
                    <a:p>
                      <a:pPr algn="l" fontAlgn="b"/>
                      <a:r>
                        <a:rPr lang="es-EC" sz="1300" b="0" i="0" u="none" strike="noStrike" dirty="0">
                          <a:solidFill>
                            <a:srgbClr val="000000"/>
                          </a:solidFill>
                          <a:effectLst/>
                          <a:latin typeface="Calibri" panose="020F0502020204030204" pitchFamily="34" charset="0"/>
                        </a:rPr>
                        <a:t>MINGA</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94,09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899.789,82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153029"/>
                  </a:ext>
                </a:extLst>
              </a:tr>
            </a:tbl>
          </a:graphicData>
        </a:graphic>
      </p:graphicFrame>
    </p:spTree>
    <p:extLst>
      <p:ext uri="{BB962C8B-B14F-4D97-AF65-F5344CB8AC3E}">
        <p14:creationId xmlns:p14="http://schemas.microsoft.com/office/powerpoint/2010/main" val="151947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846134474"/>
              </p:ext>
            </p:extLst>
          </p:nvPr>
        </p:nvGraphicFramePr>
        <p:xfrm>
          <a:off x="107576" y="726133"/>
          <a:ext cx="9608447" cy="5778565"/>
        </p:xfrm>
        <a:graphic>
          <a:graphicData uri="http://schemas.openxmlformats.org/drawingml/2006/table">
            <a:tbl>
              <a:tblPr/>
              <a:tblGrid>
                <a:gridCol w="3710709">
                  <a:extLst>
                    <a:ext uri="{9D8B030D-6E8A-4147-A177-3AD203B41FA5}">
                      <a16:colId xmlns:a16="http://schemas.microsoft.com/office/drawing/2014/main" val="258317723"/>
                    </a:ext>
                  </a:extLst>
                </a:gridCol>
                <a:gridCol w="1477010">
                  <a:extLst>
                    <a:ext uri="{9D8B030D-6E8A-4147-A177-3AD203B41FA5}">
                      <a16:colId xmlns:a16="http://schemas.microsoft.com/office/drawing/2014/main" val="3668438285"/>
                    </a:ext>
                  </a:extLst>
                </a:gridCol>
                <a:gridCol w="1270000">
                  <a:extLst>
                    <a:ext uri="{9D8B030D-6E8A-4147-A177-3AD203B41FA5}">
                      <a16:colId xmlns:a16="http://schemas.microsoft.com/office/drawing/2014/main" val="976350109"/>
                    </a:ext>
                  </a:extLst>
                </a:gridCol>
                <a:gridCol w="1980834">
                  <a:extLst>
                    <a:ext uri="{9D8B030D-6E8A-4147-A177-3AD203B41FA5}">
                      <a16:colId xmlns:a16="http://schemas.microsoft.com/office/drawing/2014/main" val="2665431334"/>
                    </a:ext>
                  </a:extLst>
                </a:gridCol>
                <a:gridCol w="1169894">
                  <a:extLst>
                    <a:ext uri="{9D8B030D-6E8A-4147-A177-3AD203B41FA5}">
                      <a16:colId xmlns:a16="http://schemas.microsoft.com/office/drawing/2014/main" val="470162108"/>
                    </a:ext>
                  </a:extLst>
                </a:gridCol>
              </a:tblGrid>
              <a:tr h="204054">
                <a:tc gridSpan="5">
                  <a:txBody>
                    <a:bodyPr/>
                    <a:lstStyle/>
                    <a:p>
                      <a:pPr algn="ctr" fontAlgn="b"/>
                      <a:r>
                        <a:rPr lang="es-EC" sz="1400" b="1" i="0" u="none" strike="noStrike" dirty="0">
                          <a:solidFill>
                            <a:srgbClr val="000000"/>
                          </a:solidFill>
                          <a:effectLst/>
                          <a:latin typeface="Calibri" panose="020F0502020204030204" pitchFamily="34" charset="0"/>
                        </a:rPr>
                        <a:t>RESUMEN INTERVENCIONES DE RED VIAL, CONECTIVIDAD Y ACCESIBILIDAD PERIODO 2015-2017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03792971"/>
                  </a:ext>
                </a:extLst>
              </a:tr>
              <a:tr h="228498">
                <a:tc>
                  <a:txBody>
                    <a:bodyPr/>
                    <a:lstStyle/>
                    <a:p>
                      <a:pPr algn="l" fontAlgn="b"/>
                      <a:r>
                        <a:rPr lang="es-EC"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solidFill>
                            <a:srgbClr val="000000"/>
                          </a:solidFill>
                          <a:effectLst/>
                          <a:latin typeface="Calibri" panose="020F0502020204030204" pitchFamily="34" charset="0"/>
                        </a:rPr>
                        <a:t> </a:t>
                      </a:r>
                      <a:r>
                        <a:rPr lang="es-EC" sz="1400" b="1" i="0" u="none" strike="noStrike" dirty="0" smtClean="0">
                          <a:solidFill>
                            <a:srgbClr val="000000"/>
                          </a:solidFill>
                          <a:effectLst/>
                          <a:latin typeface="Calibri" panose="020F0502020204030204" pitchFamily="34" charset="0"/>
                        </a:rPr>
                        <a:t># INTERVENCIONES</a:t>
                      </a:r>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dirty="0">
                          <a:solidFill>
                            <a:srgbClr val="000000"/>
                          </a:solidFill>
                          <a:effectLs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Calibri" panose="020F0502020204030204" pitchFamily="34" charset="0"/>
                        </a:rPr>
                        <a:t>UNIDAD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Calibri" panose="020F0502020204030204" pitchFamily="34" charset="0"/>
                        </a:rPr>
                        <a:t>COSTOS ( USD)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49042"/>
                  </a:ext>
                </a:extLst>
              </a:tr>
              <a:tr h="228498">
                <a:tc>
                  <a:txBody>
                    <a:bodyPr/>
                    <a:lstStyle/>
                    <a:p>
                      <a:pPr algn="l" fontAlgn="b"/>
                      <a:r>
                        <a:rPr lang="es-EC" sz="1400" b="1" i="0" u="none" strike="noStrike" dirty="0">
                          <a:solidFill>
                            <a:srgbClr val="000000"/>
                          </a:solidFill>
                          <a:effectLst/>
                          <a:latin typeface="Calibri" panose="020F0502020204030204" pitchFamily="34" charset="0"/>
                        </a:rPr>
                        <a:t>1. RED VIAL, CONECTIVIDAD Y ACCESIBILIDAD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C"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marL="0" algn="ctr" defTabSz="946587" rtl="0" eaLnBrk="1" fontAlgn="b" latinLnBrk="0" hangingPunct="1"/>
                      <a:endParaRPr lang="es-MX" sz="14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803187173"/>
                  </a:ext>
                </a:extLst>
              </a:tr>
              <a:tr h="228498">
                <a:tc>
                  <a:txBody>
                    <a:bodyPr/>
                    <a:lstStyle/>
                    <a:p>
                      <a:pPr algn="l" fontAlgn="b"/>
                      <a:r>
                        <a:rPr lang="es-EC" sz="1400" b="1" i="0" u="none" strike="noStrike" dirty="0">
                          <a:solidFill>
                            <a:srgbClr val="000000"/>
                          </a:solidFill>
                          <a:effectLst/>
                          <a:latin typeface="Calibri" panose="020F0502020204030204" pitchFamily="34" charset="0"/>
                        </a:rPr>
                        <a:t>1.1 INFRAESTRUCTURA VIAL</a:t>
                      </a:r>
                    </a:p>
                  </a:txBody>
                  <a:tcPr marL="844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r>
                        <a:rPr lang="es-EC"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extLst>
                  <a:ext uri="{0D108BD9-81ED-4DB2-BD59-A6C34878D82A}">
                    <a16:rowId xmlns:a16="http://schemas.microsoft.com/office/drawing/2014/main" val="3145870254"/>
                  </a:ext>
                </a:extLst>
              </a:tr>
              <a:tr h="228498">
                <a:tc>
                  <a:txBody>
                    <a:bodyPr/>
                    <a:lstStyle/>
                    <a:p>
                      <a:pPr algn="l" fontAlgn="b"/>
                      <a:r>
                        <a:rPr lang="es-EC" sz="1300" b="1" i="0" u="none" strike="noStrike" dirty="0">
                          <a:solidFill>
                            <a:srgbClr val="000000"/>
                          </a:solidFill>
                          <a:effectLst/>
                          <a:latin typeface="Calibri" panose="020F0502020204030204" pitchFamily="34" charset="0"/>
                        </a:rPr>
                        <a:t>A. INFRAESTRUCTURA VIAL (OBRA NUEVA)</a:t>
                      </a:r>
                    </a:p>
                  </a:txBody>
                  <a:tcPr marL="2534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dirty="0" smtClean="0">
                          <a:solidFill>
                            <a:srgbClr val="000000"/>
                          </a:solidFill>
                          <a:effectLst/>
                          <a:latin typeface="Calibri" panose="020F0502020204030204" pitchFamily="34" charset="0"/>
                        </a:rPr>
                        <a:t>168</a:t>
                      </a:r>
                      <a:endParaRPr lang="es-EC" sz="13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C" sz="1300" b="1" i="0" u="none" strike="noStrike" dirty="0">
                          <a:solidFill>
                            <a:srgbClr val="000000"/>
                          </a:solidFill>
                          <a:effectLst/>
                          <a:latin typeface="Calibri" panose="020F0502020204030204" pitchFamily="34" charset="0"/>
                        </a:rPr>
                        <a:t>8.782.687,79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87932694"/>
                  </a:ext>
                </a:extLst>
              </a:tr>
              <a:tr h="293899">
                <a:tc>
                  <a:txBody>
                    <a:bodyPr/>
                    <a:lstStyle/>
                    <a:p>
                      <a:pPr algn="l" fontAlgn="b"/>
                      <a:r>
                        <a:rPr lang="es-EC" sz="1300" b="0" i="0" u="none" strike="noStrike" dirty="0" smtClean="0">
                          <a:solidFill>
                            <a:srgbClr val="000000"/>
                          </a:solidFill>
                          <a:effectLst/>
                          <a:latin typeface="Calibri" panose="020F0502020204030204" pitchFamily="34" charset="0"/>
                        </a:rPr>
                        <a:t>ADOQUINADO</a:t>
                      </a:r>
                      <a:endParaRPr lang="es-EC" sz="1300" b="0" i="0" u="none" strike="noStrike" dirty="0">
                        <a:solidFill>
                          <a:srgbClr val="000000"/>
                        </a:solidFill>
                        <a:effectLst/>
                        <a:latin typeface="Calibri" panose="020F0502020204030204" pitchFamily="34" charset="0"/>
                      </a:endParaRP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818.622,76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138217"/>
                  </a:ext>
                </a:extLst>
              </a:tr>
              <a:tr h="228498">
                <a:tc>
                  <a:txBody>
                    <a:bodyPr/>
                    <a:lstStyle/>
                    <a:p>
                      <a:pPr algn="l" fontAlgn="b"/>
                      <a:r>
                        <a:rPr lang="es-EC" sz="1300" b="0" i="0" u="none" strike="noStrike" dirty="0">
                          <a:solidFill>
                            <a:srgbClr val="000000"/>
                          </a:solidFill>
                          <a:effectLst/>
                          <a:latin typeface="Calibri" panose="020F0502020204030204" pitchFamily="34" charset="0"/>
                        </a:rPr>
                        <a:t>ASFALTO</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12,05   |  4.724,25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  |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4.533.939,73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033911"/>
                  </a:ext>
                </a:extLst>
              </a:tr>
              <a:tr h="228498">
                <a:tc>
                  <a:txBody>
                    <a:bodyPr/>
                    <a:lstStyle/>
                    <a:p>
                      <a:pPr algn="l" fontAlgn="b"/>
                      <a:r>
                        <a:rPr lang="es-EC" sz="1300" b="0" i="0" u="none" strike="noStrike" dirty="0">
                          <a:solidFill>
                            <a:srgbClr val="000000"/>
                          </a:solidFill>
                          <a:effectLst/>
                          <a:latin typeface="Calibri" panose="020F0502020204030204" pitchFamily="34" charset="0"/>
                        </a:rPr>
                        <a:t>CONSTRUCCIÓN DE PUENTES PEATONALES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smtClean="0">
                          <a:solidFill>
                            <a:schemeClr val="tx1"/>
                          </a:solidFill>
                          <a:effectLst/>
                          <a:latin typeface="Calibri" panose="020F0502020204030204" pitchFamily="34" charset="0"/>
                        </a:rPr>
                        <a:t>5</a:t>
                      </a:r>
                      <a:endParaRPr lang="es-EC" sz="13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smtClean="0">
                          <a:solidFill>
                            <a:schemeClr val="tx1"/>
                          </a:solidFill>
                          <a:effectLst/>
                          <a:latin typeface="Calibri" panose="020F0502020204030204" pitchFamily="34" charset="0"/>
                        </a:rPr>
                        <a:t>104,60</a:t>
                      </a:r>
                      <a:endParaRPr lang="es-EC" sz="13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smtClean="0">
                          <a:solidFill>
                            <a:srgbClr val="000000"/>
                          </a:solidFill>
                          <a:effectLst/>
                          <a:latin typeface="Calibri" panose="020F0502020204030204" pitchFamily="34" charset="0"/>
                        </a:rPr>
                        <a:t>m</a:t>
                      </a:r>
                      <a:endParaRPr lang="es-EC" sz="13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smtClean="0">
                          <a:solidFill>
                            <a:schemeClr val="tx1"/>
                          </a:solidFill>
                          <a:effectLst/>
                          <a:latin typeface="Calibri" panose="020F0502020204030204" pitchFamily="34" charset="0"/>
                        </a:rPr>
                        <a:t>84.887,92</a:t>
                      </a:r>
                      <a:endParaRPr lang="es-EC" sz="13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355539"/>
                  </a:ext>
                </a:extLst>
              </a:tr>
              <a:tr h="228498">
                <a:tc>
                  <a:txBody>
                    <a:bodyPr/>
                    <a:lstStyle/>
                    <a:p>
                      <a:pPr algn="l" fontAlgn="b"/>
                      <a:r>
                        <a:rPr lang="es-EC" sz="1300" b="0" i="0" u="none" strike="noStrike">
                          <a:solidFill>
                            <a:srgbClr val="000000"/>
                          </a:solidFill>
                          <a:effectLst/>
                          <a:latin typeface="Calibri" panose="020F0502020204030204" pitchFamily="34" charset="0"/>
                        </a:rPr>
                        <a:t>CONSTRUCCIÓN DE PUENTES VEHICULARES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smtClean="0">
                          <a:solidFill>
                            <a:srgbClr val="000000"/>
                          </a:solidFill>
                          <a:effectLst/>
                          <a:latin typeface="Calibri" panose="020F0502020204030204" pitchFamily="34" charset="0"/>
                        </a:rPr>
                        <a:t>5</a:t>
                      </a:r>
                      <a:endParaRPr lang="es-EC" sz="13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smtClean="0">
                          <a:solidFill>
                            <a:schemeClr val="tx1"/>
                          </a:solidFill>
                          <a:effectLst/>
                          <a:latin typeface="Calibri" panose="020F0502020204030204" pitchFamily="34" charset="0"/>
                        </a:rPr>
                        <a:t>194,65</a:t>
                      </a:r>
                      <a:endParaRPr lang="es-EC" sz="13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smtClean="0">
                          <a:solidFill>
                            <a:schemeClr val="tx1"/>
                          </a:solidFill>
                          <a:effectLst/>
                          <a:latin typeface="Calibri" panose="020F0502020204030204" pitchFamily="34" charset="0"/>
                        </a:rPr>
                        <a:t>3.057801,22</a:t>
                      </a:r>
                      <a:endParaRPr lang="es-EC" sz="13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449830"/>
                  </a:ext>
                </a:extLst>
              </a:tr>
              <a:tr h="228498">
                <a:tc>
                  <a:txBody>
                    <a:bodyPr/>
                    <a:lstStyle/>
                    <a:p>
                      <a:pPr algn="l" fontAlgn="b"/>
                      <a:r>
                        <a:rPr lang="es-EC" sz="1300" b="0" i="0" u="none" strike="noStrike">
                          <a:solidFill>
                            <a:srgbClr val="000000"/>
                          </a:solidFill>
                          <a:effectLst/>
                          <a:latin typeface="Calibri" panose="020F0502020204030204" pitchFamily="34" charset="0"/>
                        </a:rPr>
                        <a:t>MUROS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MUROS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136.981,16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618695"/>
                  </a:ext>
                </a:extLst>
              </a:tr>
              <a:tr h="228498">
                <a:tc>
                  <a:txBody>
                    <a:bodyPr/>
                    <a:lstStyle/>
                    <a:p>
                      <a:pPr algn="l" fontAlgn="b"/>
                      <a:r>
                        <a:rPr lang="es-EC" sz="1300" b="0" i="0" u="none" strike="noStrike">
                          <a:solidFill>
                            <a:srgbClr val="000000"/>
                          </a:solidFill>
                          <a:effectLst/>
                          <a:latin typeface="Calibri" panose="020F0502020204030204" pitchFamily="34" charset="0"/>
                        </a:rPr>
                        <a:t>REDUCTOR DE VELOCIDAD</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REDUCTORES DE VELOCIDAD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114.599,10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938842"/>
                  </a:ext>
                </a:extLst>
              </a:tr>
              <a:tr h="228498">
                <a:tc>
                  <a:txBody>
                    <a:bodyPr/>
                    <a:lstStyle/>
                    <a:p>
                      <a:pPr algn="l" fontAlgn="b"/>
                      <a:r>
                        <a:rPr lang="es-EC" sz="1300" b="0" i="0" u="none" strike="noStrike" dirty="0">
                          <a:solidFill>
                            <a:srgbClr val="000000"/>
                          </a:solidFill>
                          <a:effectLst/>
                          <a:latin typeface="Calibri" panose="020F0502020204030204" pitchFamily="34" charset="0"/>
                        </a:rPr>
                        <a:t>REFORMAS GEOMÉTRICAS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REFORMAS GEOMETRICAS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32.383,55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055096"/>
                  </a:ext>
                </a:extLst>
              </a:tr>
              <a:tr h="228498">
                <a:tc>
                  <a:txBody>
                    <a:bodyPr/>
                    <a:lstStyle/>
                    <a:p>
                      <a:pPr algn="l" fontAlgn="b"/>
                      <a:r>
                        <a:rPr lang="es-EC" sz="1300" b="0" i="0" u="none" strike="noStrike">
                          <a:solidFill>
                            <a:srgbClr val="000000"/>
                          </a:solidFill>
                          <a:effectLst/>
                          <a:latin typeface="Calibri" panose="020F0502020204030204" pitchFamily="34" charset="0"/>
                        </a:rPr>
                        <a:t>SOTERRAMIENTOS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0,644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 APERTURADOS PARA DUCTOS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3.472,35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221570"/>
                  </a:ext>
                </a:extLst>
              </a:tr>
              <a:tr h="228498">
                <a:tc>
                  <a:txBody>
                    <a:bodyPr/>
                    <a:lstStyle/>
                    <a:p>
                      <a:pPr algn="l" fontAlgn="b"/>
                      <a:r>
                        <a:rPr lang="pt-BR" sz="1300" b="1" i="0" u="none" strike="noStrike" dirty="0">
                          <a:solidFill>
                            <a:srgbClr val="000000"/>
                          </a:solidFill>
                          <a:effectLst/>
                          <a:latin typeface="Calibri" panose="020F0502020204030204" pitchFamily="34" charset="0"/>
                        </a:rPr>
                        <a:t>B. OBRAS COMPLEMENTARIAS DE INFRAESTRUCTURA</a:t>
                      </a:r>
                    </a:p>
                  </a:txBody>
                  <a:tcPr marL="2534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dirty="0">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C" sz="1300" b="1" i="0" u="none" strike="noStrike" dirty="0">
                          <a:solidFill>
                            <a:srgbClr val="000000"/>
                          </a:solidFill>
                          <a:effectLst/>
                          <a:latin typeface="Calibri" panose="020F0502020204030204" pitchFamily="34" charset="0"/>
                        </a:rPr>
                        <a:t>374.497,52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81065993"/>
                  </a:ext>
                </a:extLst>
              </a:tr>
              <a:tr h="685494">
                <a:tc>
                  <a:txBody>
                    <a:bodyPr/>
                    <a:lstStyle/>
                    <a:p>
                      <a:pPr algn="l" fontAlgn="b"/>
                      <a:r>
                        <a:rPr lang="es-EC" sz="1300" b="0" i="0" u="none" strike="noStrike">
                          <a:solidFill>
                            <a:srgbClr val="000000"/>
                          </a:solidFill>
                          <a:effectLst/>
                          <a:latin typeface="Calibri" panose="020F0502020204030204" pitchFamily="34" charset="0"/>
                        </a:rPr>
                        <a:t>ESTRUCTURAS (CONSTRUCCION PORTICO, REPARACION BARANDAS, PINTURA PASOS DEPRIMIDOS)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ESTRUCTURAS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300" b="0" i="0" u="none" strike="noStrike" dirty="0">
                          <a:solidFill>
                            <a:srgbClr val="000000"/>
                          </a:solidFill>
                          <a:effectLst/>
                          <a:latin typeface="Calibri" panose="020F0502020204030204" pitchFamily="34" charset="0"/>
                        </a:rPr>
                        <a:t>15.255,22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222902"/>
                  </a:ext>
                </a:extLst>
              </a:tr>
              <a:tr h="456996">
                <a:tc>
                  <a:txBody>
                    <a:bodyPr/>
                    <a:lstStyle/>
                    <a:p>
                      <a:pPr algn="l" fontAlgn="b"/>
                      <a:r>
                        <a:rPr lang="es-EC" sz="1300" b="0" i="0" u="none" strike="noStrike">
                          <a:solidFill>
                            <a:srgbClr val="000000"/>
                          </a:solidFill>
                          <a:effectLst/>
                          <a:latin typeface="Calibri" panose="020F0502020204030204" pitchFamily="34" charset="0"/>
                        </a:rPr>
                        <a:t>OBRA CIVIL (CONSTRUCCIÓN DE ACERAS, BORDILLO, APERTURA DE PARTERRES)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 DE ACERAS, BORDILLOS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313.577,67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771089"/>
                  </a:ext>
                </a:extLst>
              </a:tr>
              <a:tr h="456996">
                <a:tc>
                  <a:txBody>
                    <a:bodyPr/>
                    <a:lstStyle/>
                    <a:p>
                      <a:pPr algn="l" fontAlgn="b"/>
                      <a:r>
                        <a:rPr lang="es-EC" sz="1300" b="0" i="0" u="none" strike="noStrike" dirty="0">
                          <a:solidFill>
                            <a:srgbClr val="000000"/>
                          </a:solidFill>
                          <a:effectLst/>
                          <a:latin typeface="Calibri" panose="020F0502020204030204" pitchFamily="34" charset="0"/>
                        </a:rPr>
                        <a:t>MURETE Y CERRAMIENTO (FUNDICIÓN DE DADOS, CONSTRUCCION CERRAMIENTOS Y GUARDAVÍAS)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MURETES Y CERRAMIENTOS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45.664,63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411024"/>
                  </a:ext>
                </a:extLst>
              </a:tr>
              <a:tr h="456996">
                <a:tc>
                  <a:txBody>
                    <a:bodyPr/>
                    <a:lstStyle/>
                    <a:p>
                      <a:pPr algn="l" fontAlgn="b"/>
                      <a:endParaRPr lang="es-EC" sz="1300" b="0" i="0" u="none" strike="noStrike" dirty="0">
                        <a:solidFill>
                          <a:srgbClr val="000000"/>
                        </a:solidFill>
                        <a:effectLst/>
                        <a:latin typeface="Calibri" panose="020F0502020204030204" pitchFamily="34" charset="0"/>
                      </a:endParaRP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EC" sz="13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EC" sz="13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dirty="0" smtClean="0">
                          <a:solidFill>
                            <a:srgbClr val="000000"/>
                          </a:solidFill>
                          <a:effectLst/>
                          <a:latin typeface="Calibri" panose="020F0502020204030204" pitchFamily="34" charset="0"/>
                        </a:rPr>
                        <a:t>∑ A+</a:t>
                      </a:r>
                      <a:r>
                        <a:rPr lang="es-EC" sz="1400" b="1" i="0" u="none" strike="noStrike" baseline="0" dirty="0" smtClean="0">
                          <a:solidFill>
                            <a:srgbClr val="000000"/>
                          </a:solidFill>
                          <a:effectLst/>
                          <a:latin typeface="Calibri" panose="020F0502020204030204" pitchFamily="34" charset="0"/>
                        </a:rPr>
                        <a:t> B =</a:t>
                      </a:r>
                      <a:endParaRPr lang="es-EC"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1" i="0" u="none" strike="noStrike" dirty="0" smtClean="0">
                          <a:solidFill>
                            <a:srgbClr val="000000"/>
                          </a:solidFill>
                          <a:effectLst/>
                          <a:latin typeface="Calibri" panose="020F0502020204030204" pitchFamily="34" charset="0"/>
                        </a:rPr>
                        <a:t>9.175.185,31</a:t>
                      </a:r>
                      <a:endParaRPr lang="es-EC"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863516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92802"/>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5" name="Tabla 4"/>
          <p:cNvGraphicFramePr>
            <a:graphicFrameLocks noGrp="1"/>
          </p:cNvGraphicFramePr>
          <p:nvPr>
            <p:extLst/>
          </p:nvPr>
        </p:nvGraphicFramePr>
        <p:xfrm>
          <a:off x="457198" y="931356"/>
          <a:ext cx="9211234" cy="5821184"/>
        </p:xfrm>
        <a:graphic>
          <a:graphicData uri="http://schemas.openxmlformats.org/drawingml/2006/table">
            <a:tbl>
              <a:tblPr/>
              <a:tblGrid>
                <a:gridCol w="1048873">
                  <a:extLst>
                    <a:ext uri="{9D8B030D-6E8A-4147-A177-3AD203B41FA5}">
                      <a16:colId xmlns:a16="http://schemas.microsoft.com/office/drawing/2014/main" val="1816974095"/>
                    </a:ext>
                  </a:extLst>
                </a:gridCol>
                <a:gridCol w="5338279">
                  <a:extLst>
                    <a:ext uri="{9D8B030D-6E8A-4147-A177-3AD203B41FA5}">
                      <a16:colId xmlns:a16="http://schemas.microsoft.com/office/drawing/2014/main" val="803793065"/>
                    </a:ext>
                  </a:extLst>
                </a:gridCol>
                <a:gridCol w="1230728">
                  <a:extLst>
                    <a:ext uri="{9D8B030D-6E8A-4147-A177-3AD203B41FA5}">
                      <a16:colId xmlns:a16="http://schemas.microsoft.com/office/drawing/2014/main" val="782351005"/>
                    </a:ext>
                  </a:extLst>
                </a:gridCol>
                <a:gridCol w="659319">
                  <a:extLst>
                    <a:ext uri="{9D8B030D-6E8A-4147-A177-3AD203B41FA5}">
                      <a16:colId xmlns:a16="http://schemas.microsoft.com/office/drawing/2014/main" val="404629545"/>
                    </a:ext>
                  </a:extLst>
                </a:gridCol>
                <a:gridCol w="934035">
                  <a:extLst>
                    <a:ext uri="{9D8B030D-6E8A-4147-A177-3AD203B41FA5}">
                      <a16:colId xmlns:a16="http://schemas.microsoft.com/office/drawing/2014/main" val="3612627557"/>
                    </a:ext>
                  </a:extLst>
                </a:gridCol>
              </a:tblGrid>
              <a:tr h="152998">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726798304"/>
                  </a:ext>
                </a:extLst>
              </a:tr>
              <a:tr h="358016">
                <a:tc rowSpan="15">
                  <a:txBody>
                    <a:bodyPr/>
                    <a:lstStyle/>
                    <a:p>
                      <a:pPr algn="ctr" fontAlgn="ctr"/>
                      <a:r>
                        <a:rPr lang="es-EC" sz="1200" b="0" i="0" u="none" strike="noStrike" dirty="0">
                          <a:solidFill>
                            <a:srgbClr val="000000"/>
                          </a:solidFill>
                          <a:effectLst/>
                          <a:latin typeface="Calibri" panose="020F0502020204030204" pitchFamily="34" charset="0"/>
                        </a:rPr>
                        <a:t>MEJORAMIENTO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VIAL DE LA CALLE E10 DESDE JESUS DEL GRAN PODER HASTA N69J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846817"/>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VIAL DE LA CALLE E11 DESDE N69J HASTA N69H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05005"/>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VIAL DE LA CALLE E2F DE LAS FRESAS DESDE N18C DE LOS EUCALIPTOS HASTA N18 DE LOS ALGARROBOS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55178"/>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VIAL DE LA CALLE E8 DE LOS NARCISOS DESDE INICIO DEL ASFALTADO HASTA FIN DE LA CALLE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728936"/>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EJE LONGITUDINAL DE LOS EUCALIPTOS DESDE N18A DE LOS TOMATES HASTA N18B DE LAS TUNAS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058481"/>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N18 DE LOS ALGARROBOS DESDE EJE LONGITUDINAL DE LOS EUCALIPTOS HASTA E2F DE LAS FRESAS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689390"/>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N18A DE LOS TOMATES DESDE EJE LONGITUDINAL DE LOS EUCALIPTOS HASTA E2F DE LAS FRESAS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958999"/>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N18B DE LAS TUNAS DESDE EJE LONGITUDINAL DE LOS EUCALIPTOS HASTA E2F DE LAS FRESAS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484066"/>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N18C DE LOS EUCALIPTOS DESDE EJE LONGITUDINAL DE LOS EUCALIPTOS HASTA E2F DE LAS FRESAS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524733"/>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N69H DESDE E11 HASTA E14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348430"/>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N69J DESDE E10 HASTA E14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053304"/>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N72D DESDE PANAMERICANA NORTE HASTA FIN DE LA CALLE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26701"/>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N76 DESDE PANAMERICANA NORTE HASTA PROLONGACION SIMON BOLIVAR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208008"/>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N76C DESDE INICIO DEL ASFALTO HASTA PROLONGACION SIMON BOLIVAR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422024"/>
                  </a:ext>
                </a:extLst>
              </a:tr>
              <a:tr h="3580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VIAL DE LA CALLE OE11J DESDE PANAMERICANA NORTE HASTA GIOVANNI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727998"/>
                  </a:ext>
                </a:extLst>
              </a:tr>
            </a:tbl>
          </a:graphicData>
        </a:graphic>
      </p:graphicFrame>
    </p:spTree>
    <p:extLst>
      <p:ext uri="{BB962C8B-B14F-4D97-AF65-F5344CB8AC3E}">
        <p14:creationId xmlns:p14="http://schemas.microsoft.com/office/powerpoint/2010/main" val="462404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22409"/>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57198" y="859832"/>
          <a:ext cx="9036427" cy="6239468"/>
        </p:xfrm>
        <a:graphic>
          <a:graphicData uri="http://schemas.openxmlformats.org/drawingml/2006/table">
            <a:tbl>
              <a:tblPr/>
              <a:tblGrid>
                <a:gridCol w="1228933">
                  <a:extLst>
                    <a:ext uri="{9D8B030D-6E8A-4147-A177-3AD203B41FA5}">
                      <a16:colId xmlns:a16="http://schemas.microsoft.com/office/drawing/2014/main" val="1494937129"/>
                    </a:ext>
                  </a:extLst>
                </a:gridCol>
                <a:gridCol w="5212210">
                  <a:extLst>
                    <a:ext uri="{9D8B030D-6E8A-4147-A177-3AD203B41FA5}">
                      <a16:colId xmlns:a16="http://schemas.microsoft.com/office/drawing/2014/main" val="383896863"/>
                    </a:ext>
                  </a:extLst>
                </a:gridCol>
                <a:gridCol w="1032168">
                  <a:extLst>
                    <a:ext uri="{9D8B030D-6E8A-4147-A177-3AD203B41FA5}">
                      <a16:colId xmlns:a16="http://schemas.microsoft.com/office/drawing/2014/main" val="3207568729"/>
                    </a:ext>
                  </a:extLst>
                </a:gridCol>
                <a:gridCol w="646807">
                  <a:extLst>
                    <a:ext uri="{9D8B030D-6E8A-4147-A177-3AD203B41FA5}">
                      <a16:colId xmlns:a16="http://schemas.microsoft.com/office/drawing/2014/main" val="354052134"/>
                    </a:ext>
                  </a:extLst>
                </a:gridCol>
                <a:gridCol w="916309">
                  <a:extLst>
                    <a:ext uri="{9D8B030D-6E8A-4147-A177-3AD203B41FA5}">
                      <a16:colId xmlns:a16="http://schemas.microsoft.com/office/drawing/2014/main" val="3978391024"/>
                    </a:ext>
                  </a:extLst>
                </a:gridCol>
              </a:tblGrid>
              <a:tr h="315481">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783561908"/>
                  </a:ext>
                </a:extLst>
              </a:tr>
              <a:tr h="357658">
                <a:tc rowSpan="15">
                  <a:txBody>
                    <a:bodyPr/>
                    <a:lstStyle/>
                    <a:p>
                      <a:pPr algn="l" fontAlgn="ctr"/>
                      <a:r>
                        <a:rPr lang="es-EC" sz="1200" b="0" i="0" u="none" strike="noStrike" dirty="0">
                          <a:solidFill>
                            <a:srgbClr val="000000"/>
                          </a:solidFill>
                          <a:effectLst/>
                          <a:latin typeface="Calibri" panose="020F0502020204030204" pitchFamily="34" charset="0"/>
                        </a:rPr>
                        <a:t>MEJORAMIENTO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VIAL DE LA RAMPA 12 DESDE SIMON BOLIVAR HASTA PANAMERICANA NORTE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455809"/>
                  </a:ext>
                </a:extLst>
              </a:tr>
              <a:tr h="35765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RAMPA 19 DESDE E14 HASTA SIMON BOLIVAR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147945"/>
                  </a:ext>
                </a:extLst>
              </a:tr>
              <a:tr h="35765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(ASFALTO EN FRÍO) DE LA CALLE TURUBAMBA PARROQUIA QUITUMBE DESDE LA CALLE SUSANA LETOR HASTA A ALONSO DE VILLANUEVA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637283"/>
                  </a:ext>
                </a:extLst>
              </a:tr>
              <a:tr h="35765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CALLE LA COCHA, PARROQUIA QUITUMBE DESDE CALLE E2B HASTA PUENTE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857253"/>
                  </a:ext>
                </a:extLst>
              </a:tr>
              <a:tr h="35765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CALLES LUIS CORDERO ENTRE PEDRO BRUNING Y QUITO Y JAIME ROLDOS (TRAMO TIERRA) PARROQUIA NAYON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512186"/>
                  </a:ext>
                </a:extLst>
              </a:tr>
              <a:tr h="35765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CALLES VENCEREMOS 1, (E4H DESDE LA S48F HASTA LA  E4G), (E4I DESDE S48F HASTA LA S48D) Y LA (E4J DESDE KA S48F HASTA LA S48D), BARRIOS CONDE 1 Y SAN BLAS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245906"/>
                  </a:ext>
                </a:extLst>
              </a:tr>
              <a:tr h="35765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DE LA CALLE ISLA GENOVESA VELLE DE LOS CHILLOS TRAMO (PUENTE SOBRE EL RIO PITA- AV, RIO ZAMORA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581175"/>
                  </a:ext>
                </a:extLst>
              </a:tr>
              <a:tr h="35765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DE LA CALLE J, DESDE CALLE E10B HASTA ABSCISA 1+100, PARROQUIA TURUBAMBA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672228"/>
                  </a:ext>
                </a:extLst>
              </a:tr>
              <a:tr h="35765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DE LA CALLE LUIS CALDERON PARROQUIA CALACALI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236604"/>
                  </a:ext>
                </a:extLst>
              </a:tr>
              <a:tr h="35765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DE LA CALLE QUITUMBE ÑAN, PARROQUIA QUITUMBE TRAMO COMPRENDIDO DESDE LA CALLE CONDOR ÑAN HASTA LA GUAYANAY ÑAN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955744"/>
                  </a:ext>
                </a:extLst>
              </a:tr>
              <a:tr h="35765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DE LA CALLE RICARDO CHIRIBOGA DESDE JUAN MONTALVO HASTA LA CALLE 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567907"/>
                  </a:ext>
                </a:extLst>
              </a:tr>
              <a:tr h="35765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DE LA CLAS CALLES CHOLANES, ENTRE EUGENIO ESPEJO Y LA ABSCISA 0+200, Y, LOS CIPRESES, ENTRE EUGENIO ESPEJO Y 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308482"/>
                  </a:ext>
                </a:extLst>
              </a:tr>
              <a:tr h="403512">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DE LAS CALLES: NORBERTO SALAZAR Y RIO GUAYLLABAMBA - SECTOR </a:t>
                      </a:r>
                      <a:r>
                        <a:rPr lang="es-EC" sz="1200" b="0" i="0" u="none" strike="noStrike" dirty="0" smtClean="0">
                          <a:solidFill>
                            <a:srgbClr val="000000"/>
                          </a:solidFill>
                          <a:effectLst/>
                          <a:latin typeface="Calibri" panose="020F0502020204030204" pitchFamily="34" charset="0"/>
                        </a:rPr>
                        <a:t>TUMBACO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881543"/>
                  </a:ext>
                </a:extLst>
              </a:tr>
              <a:tr h="35765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DE LAS ISLAS DE PARQUEO FRENTE AL COLEGIO SANTIAGO DE GUAYAQUIL UBICADO AL COSTADO SUR DEL PARQUE ITCHIMBIA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557772"/>
                  </a:ext>
                </a:extLst>
              </a:tr>
              <a:tr h="35765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DEL PARQUEADERO DE LA AGENCIA METROPOLITANA DE TRANSITO EN LA AV, INTEROCEÁNICA ANTES DEL INGRESO DEL ANTIGUO PUENTE DEL RIO CHICHE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458385"/>
                  </a:ext>
                </a:extLst>
              </a:tr>
            </a:tbl>
          </a:graphicData>
        </a:graphic>
      </p:graphicFrame>
    </p:spTree>
    <p:extLst>
      <p:ext uri="{BB962C8B-B14F-4D97-AF65-F5344CB8AC3E}">
        <p14:creationId xmlns:p14="http://schemas.microsoft.com/office/powerpoint/2010/main" val="550879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22409"/>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57198" y="860963"/>
          <a:ext cx="9049874" cy="5810436"/>
        </p:xfrm>
        <a:graphic>
          <a:graphicData uri="http://schemas.openxmlformats.org/drawingml/2006/table">
            <a:tbl>
              <a:tblPr/>
              <a:tblGrid>
                <a:gridCol w="1230760">
                  <a:extLst>
                    <a:ext uri="{9D8B030D-6E8A-4147-A177-3AD203B41FA5}">
                      <a16:colId xmlns:a16="http://schemas.microsoft.com/office/drawing/2014/main" val="2024801102"/>
                    </a:ext>
                  </a:extLst>
                </a:gridCol>
                <a:gridCol w="5143148">
                  <a:extLst>
                    <a:ext uri="{9D8B030D-6E8A-4147-A177-3AD203B41FA5}">
                      <a16:colId xmlns:a16="http://schemas.microsoft.com/office/drawing/2014/main" val="4043402699"/>
                    </a:ext>
                  </a:extLst>
                </a:gridCol>
                <a:gridCol w="1110523">
                  <a:extLst>
                    <a:ext uri="{9D8B030D-6E8A-4147-A177-3AD203B41FA5}">
                      <a16:colId xmlns:a16="http://schemas.microsoft.com/office/drawing/2014/main" val="1219841596"/>
                    </a:ext>
                  </a:extLst>
                </a:gridCol>
                <a:gridCol w="647770">
                  <a:extLst>
                    <a:ext uri="{9D8B030D-6E8A-4147-A177-3AD203B41FA5}">
                      <a16:colId xmlns:a16="http://schemas.microsoft.com/office/drawing/2014/main" val="4110056356"/>
                    </a:ext>
                  </a:extLst>
                </a:gridCol>
                <a:gridCol w="917673">
                  <a:extLst>
                    <a:ext uri="{9D8B030D-6E8A-4147-A177-3AD203B41FA5}">
                      <a16:colId xmlns:a16="http://schemas.microsoft.com/office/drawing/2014/main" val="1763409313"/>
                    </a:ext>
                  </a:extLst>
                </a:gridCol>
              </a:tblGrid>
              <a:tr h="141624">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1450968725"/>
                  </a:ext>
                </a:extLst>
              </a:tr>
              <a:tr h="331400">
                <a:tc rowSpan="14">
                  <a:txBody>
                    <a:bodyPr/>
                    <a:lstStyle/>
                    <a:p>
                      <a:pPr algn="l" fontAlgn="ctr"/>
                      <a:r>
                        <a:rPr lang="es-EC" sz="1200" b="0" i="0" u="none" strike="noStrike" dirty="0">
                          <a:solidFill>
                            <a:srgbClr val="000000"/>
                          </a:solidFill>
                          <a:effectLst/>
                          <a:latin typeface="Calibri" panose="020F0502020204030204" pitchFamily="34" charset="0"/>
                        </a:rPr>
                        <a:t>MEJORAMIENTO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DEL PASAJE N3B DESDE ELOY ALFARO (CHAQUIÑAN) HASTA GONZALO PIZARRO, 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887201"/>
                  </a:ext>
                </a:extLst>
              </a:tr>
              <a:tr h="33140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INGRESO A MIRAVALLE 4 SECTOR MIRAVALLE, PARROQUIA CUMBAYA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131992"/>
                  </a:ext>
                </a:extLst>
              </a:tr>
              <a:tr h="39275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CAMILO OREJUELA Y RESANTEO Y LIMPIEZA DE CUNETAS DE LA CALLE CESAR AMABLE VIERA / LIMPIEZA DEL PARTERRE DE LA CALLE CAMILO OREJUELA ; BARRIOS ALTOS DEL CAMAL METROPOLITANO (SANTOSPAMBA)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223339"/>
                  </a:ext>
                </a:extLst>
              </a:tr>
              <a:tr h="33140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N81C ENTRE OE20B Y OE19D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006335"/>
                  </a:ext>
                </a:extLst>
              </a:tr>
              <a:tr h="33140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Oe18C (DESDE S/N HASTA N82B)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402489"/>
                  </a:ext>
                </a:extLst>
              </a:tr>
              <a:tr h="39275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VIAL DE LA CALLE  OE16A   DESDE N81 HASTA FINAL DE LA VÍA PASANDO  </a:t>
                      </a:r>
                      <a:r>
                        <a:rPr lang="es-EC" sz="1200" b="0" i="0" u="none" strike="noStrike" dirty="0" smtClean="0">
                          <a:solidFill>
                            <a:srgbClr val="000000"/>
                          </a:solidFill>
                          <a:effectLst/>
                          <a:latin typeface="Calibri" panose="020F0502020204030204" pitchFamily="34" charset="0"/>
                        </a:rPr>
                        <a:t>N80E- </a:t>
                      </a:r>
                      <a:r>
                        <a:rPr lang="es-EC" sz="1200" b="0" i="0" u="none" strike="noStrike" dirty="0">
                          <a:solidFill>
                            <a:srgbClr val="000000"/>
                          </a:solidFill>
                          <a:effectLst/>
                          <a:latin typeface="Calibri" panose="020F0502020204030204" pitchFamily="34" charset="0"/>
                        </a:rPr>
                        <a:t>PROYECTO INTEGRAL PISULI (33CALLES</a:t>
                      </a:r>
                      <a:r>
                        <a:rPr lang="es-EC" sz="1200" b="0" i="0" u="none" strike="noStrike" dirty="0" smtClean="0">
                          <a:solidFill>
                            <a:srgbClr val="000000"/>
                          </a:solidFill>
                          <a:effectLst/>
                          <a:latin typeface="Calibri" panose="020F0502020204030204" pitchFamily="34" charset="0"/>
                        </a:rPr>
                        <a:t>)</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752398"/>
                  </a:ext>
                </a:extLst>
              </a:tr>
              <a:tr h="33140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N81 DESDE TADAY HASTA AV, 1 DE MAYO (DESDE OE18C HASTA OE16)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388209"/>
                  </a:ext>
                </a:extLst>
              </a:tr>
              <a:tr h="33140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N81B  (DESDE OE20 HASTA N81A)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540438"/>
                  </a:ext>
                </a:extLst>
              </a:tr>
              <a:tr h="33140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N82A ( DESDE Oe19C HASTA Oe17) (33CALLES)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386085"/>
                  </a:ext>
                </a:extLst>
              </a:tr>
              <a:tr h="33140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N82B (DESDE Oe18B HASTA Oe19c)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838402"/>
                  </a:ext>
                </a:extLst>
              </a:tr>
              <a:tr h="33140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N82C (DESDE OE16A ( A SANDIGO )HASTA OE17A)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033940"/>
                  </a:ext>
                </a:extLst>
              </a:tr>
              <a:tr h="33140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VIAL DE LA CALLE N82C (DESDE Oe17A HASTA Oe18B) (33CALLES)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523524"/>
                  </a:ext>
                </a:extLst>
              </a:tr>
              <a:tr h="33140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N82D ENTRE OE18B Y FIN DE CALLE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474832"/>
                  </a:ext>
                </a:extLst>
              </a:tr>
              <a:tr h="33140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OE16 ENTRE YEROVI Y N82C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240253"/>
                  </a:ext>
                </a:extLst>
              </a:tr>
            </a:tbl>
          </a:graphicData>
        </a:graphic>
      </p:graphicFrame>
    </p:spTree>
    <p:extLst>
      <p:ext uri="{BB962C8B-B14F-4D97-AF65-F5344CB8AC3E}">
        <p14:creationId xmlns:p14="http://schemas.microsoft.com/office/powerpoint/2010/main" val="4289537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22409"/>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4" name="Tabla 3"/>
          <p:cNvGraphicFramePr>
            <a:graphicFrameLocks noGrp="1"/>
          </p:cNvGraphicFramePr>
          <p:nvPr>
            <p:extLst/>
          </p:nvPr>
        </p:nvGraphicFramePr>
        <p:xfrm>
          <a:off x="457198" y="860963"/>
          <a:ext cx="9090214" cy="5882880"/>
        </p:xfrm>
        <a:graphic>
          <a:graphicData uri="http://schemas.openxmlformats.org/drawingml/2006/table">
            <a:tbl>
              <a:tblPr/>
              <a:tblGrid>
                <a:gridCol w="1236247">
                  <a:extLst>
                    <a:ext uri="{9D8B030D-6E8A-4147-A177-3AD203B41FA5}">
                      <a16:colId xmlns:a16="http://schemas.microsoft.com/office/drawing/2014/main" val="3620362627"/>
                    </a:ext>
                  </a:extLst>
                </a:gridCol>
                <a:gridCol w="5066988">
                  <a:extLst>
                    <a:ext uri="{9D8B030D-6E8A-4147-A177-3AD203B41FA5}">
                      <a16:colId xmlns:a16="http://schemas.microsoft.com/office/drawing/2014/main" val="2273385034"/>
                    </a:ext>
                  </a:extLst>
                </a:gridCol>
                <a:gridCol w="1214559">
                  <a:extLst>
                    <a:ext uri="{9D8B030D-6E8A-4147-A177-3AD203B41FA5}">
                      <a16:colId xmlns:a16="http://schemas.microsoft.com/office/drawing/2014/main" val="1214196233"/>
                    </a:ext>
                  </a:extLst>
                </a:gridCol>
                <a:gridCol w="650657">
                  <a:extLst>
                    <a:ext uri="{9D8B030D-6E8A-4147-A177-3AD203B41FA5}">
                      <a16:colId xmlns:a16="http://schemas.microsoft.com/office/drawing/2014/main" val="2187430258"/>
                    </a:ext>
                  </a:extLst>
                </a:gridCol>
                <a:gridCol w="921763">
                  <a:extLst>
                    <a:ext uri="{9D8B030D-6E8A-4147-A177-3AD203B41FA5}">
                      <a16:colId xmlns:a16="http://schemas.microsoft.com/office/drawing/2014/main" val="2058373702"/>
                    </a:ext>
                  </a:extLst>
                </a:gridCol>
              </a:tblGrid>
              <a:tr h="157183">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4184078512"/>
                  </a:ext>
                </a:extLst>
              </a:tr>
              <a:tr h="367808">
                <a:tc rowSpan="15">
                  <a:txBody>
                    <a:bodyPr/>
                    <a:lstStyle/>
                    <a:p>
                      <a:pPr algn="l" fontAlgn="ctr"/>
                      <a:r>
                        <a:rPr lang="es-EC" sz="1200" b="0" i="0" u="none" strike="noStrike" dirty="0">
                          <a:solidFill>
                            <a:srgbClr val="000000"/>
                          </a:solidFill>
                          <a:effectLst/>
                          <a:latin typeface="Calibri" panose="020F0502020204030204" pitchFamily="34" charset="0"/>
                        </a:rPr>
                        <a:t>MEJORAMIENTO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Oe16B (J MONTALVO) (DESDE N82C HASTA N 81)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212401"/>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OE17 ENTRE YEROVI Y N81-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164973"/>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OE17 ENTRE YEROVI Y N82C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729882"/>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VIAL DE LA CALLE Oe17A (DESDE PEDRO YEROVI HASTA N81)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026277"/>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OE17A ENTRE YEROVI Y N81-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631566"/>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OE17B ENTRE YEROVI Y N81-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574947"/>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OE18A ENTRE YEROVI Y N81 -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179774"/>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Oe18B (DESDE S/N HASTA N82C)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71288"/>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OE18C ENTRE YEROVI Y N81-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28784"/>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OE19A ENTRE YEROVI Y N81A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953333"/>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Oe19C (F ALFARO) (DESDE PEDRO YEROVI HAST N81C)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358895"/>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OE19D ENTRE YEROVI Y N81B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25562"/>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Oe20  (ANDRES BELLO) ( DESDE PABLO YEROVI HASTA N81B) (33CALLES)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989797"/>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Oe20 A (GABRIELA MISTRAL) (DESDE N82C HASTA PABLO YEROVI) (33CALLES)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073627"/>
                  </a:ext>
                </a:extLst>
              </a:tr>
              <a:tr h="36780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Oe20 B (PABLO NERUDA) (DESDE PEDRO YEROVI HASTA N82B)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664594"/>
                  </a:ext>
                </a:extLst>
              </a:tr>
            </a:tbl>
          </a:graphicData>
        </a:graphic>
      </p:graphicFrame>
    </p:spTree>
    <p:extLst>
      <p:ext uri="{BB962C8B-B14F-4D97-AF65-F5344CB8AC3E}">
        <p14:creationId xmlns:p14="http://schemas.microsoft.com/office/powerpoint/2010/main" val="2428150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22409"/>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289080" y="833647"/>
          <a:ext cx="9271778" cy="5859960"/>
        </p:xfrm>
        <a:graphic>
          <a:graphicData uri="http://schemas.openxmlformats.org/drawingml/2006/table">
            <a:tbl>
              <a:tblPr/>
              <a:tblGrid>
                <a:gridCol w="1260939">
                  <a:extLst>
                    <a:ext uri="{9D8B030D-6E8A-4147-A177-3AD203B41FA5}">
                      <a16:colId xmlns:a16="http://schemas.microsoft.com/office/drawing/2014/main" val="3967126850"/>
                    </a:ext>
                  </a:extLst>
                </a:gridCol>
                <a:gridCol w="5168194">
                  <a:extLst>
                    <a:ext uri="{9D8B030D-6E8A-4147-A177-3AD203B41FA5}">
                      <a16:colId xmlns:a16="http://schemas.microsoft.com/office/drawing/2014/main" val="3814702003"/>
                    </a:ext>
                  </a:extLst>
                </a:gridCol>
                <a:gridCol w="1238818">
                  <a:extLst>
                    <a:ext uri="{9D8B030D-6E8A-4147-A177-3AD203B41FA5}">
                      <a16:colId xmlns:a16="http://schemas.microsoft.com/office/drawing/2014/main" val="1628543576"/>
                    </a:ext>
                  </a:extLst>
                </a:gridCol>
                <a:gridCol w="663653">
                  <a:extLst>
                    <a:ext uri="{9D8B030D-6E8A-4147-A177-3AD203B41FA5}">
                      <a16:colId xmlns:a16="http://schemas.microsoft.com/office/drawing/2014/main" val="78699689"/>
                    </a:ext>
                  </a:extLst>
                </a:gridCol>
                <a:gridCol w="940174">
                  <a:extLst>
                    <a:ext uri="{9D8B030D-6E8A-4147-A177-3AD203B41FA5}">
                      <a16:colId xmlns:a16="http://schemas.microsoft.com/office/drawing/2014/main" val="123610647"/>
                    </a:ext>
                  </a:extLst>
                </a:gridCol>
              </a:tblGrid>
              <a:tr h="147988">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1153636005"/>
                  </a:ext>
                </a:extLst>
              </a:tr>
              <a:tr h="276270">
                <a:tc rowSpan="15">
                  <a:txBody>
                    <a:bodyPr/>
                    <a:lstStyle/>
                    <a:p>
                      <a:pPr algn="l" fontAlgn="ctr"/>
                      <a:r>
                        <a:rPr lang="es-EC" sz="1200" b="0" i="0" u="none" strike="noStrike" dirty="0">
                          <a:solidFill>
                            <a:srgbClr val="000000"/>
                          </a:solidFill>
                          <a:effectLst/>
                          <a:latin typeface="Calibri" panose="020F0502020204030204" pitchFamily="34" charset="0"/>
                        </a:rPr>
                        <a:t>MEJORAMIENTO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VIAL DE LA CALLE OE20 ENTRE N82 Y N82B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056333"/>
                  </a:ext>
                </a:extLst>
              </a:tr>
              <a:tr h="27627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VIAL DE LA CALLE OE20A ENTRE YEROVI Y N81 C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24673"/>
                  </a:ext>
                </a:extLst>
              </a:tr>
              <a:tr h="27627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OE20B ENTRE YEROVI Y N82 A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336849"/>
                  </a:ext>
                </a:extLst>
              </a:tr>
              <a:tr h="27627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N82B (DESDE Oe17A HASTA Oe18B)  - PROYECTO INTEGRAL PISULI (33 CALLES)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874069"/>
                  </a:ext>
                </a:extLst>
              </a:tr>
              <a:tr h="519482">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VIAL PROYECTO INTEGRAL GUAPULO: REPARACION Y MEJORAMIENTO DEL ADOQUINADO DE PIEDRA DE LA CALLE GERMANICO SALGADO  ENTRE LA AV, DE LOS CONQUISTADORES Y LA CALLE LEONIDAS PLAZA </a:t>
                      </a:r>
                      <a:r>
                        <a:rPr lang="es-EC" sz="1200" b="0" i="0" u="none" strike="noStrike" dirty="0" smtClean="0">
                          <a:solidFill>
                            <a:srgbClr val="000000"/>
                          </a:solidFill>
                          <a:effectLst/>
                          <a:latin typeface="Calibri" panose="020F0502020204030204" pitchFamily="34" charset="0"/>
                        </a:rPr>
                        <a:t>LASSO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319695"/>
                  </a:ext>
                </a:extLst>
              </a:tr>
              <a:tr h="27627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PROYECTO INTEGRAL PISULI FASE 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282602"/>
                  </a:ext>
                </a:extLst>
              </a:tr>
              <a:tr h="27627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PROYECTO TRABAJOS EN LA ZONA DE HABITAT III, ARREGLOS VARIOS EN LAS ACERAS EXTERIORES DE LA CASA DE LA CULTURA ECUATORIANA Y EL PARQUE EL ARBOLITO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257316"/>
                  </a:ext>
                </a:extLst>
              </a:tr>
              <a:tr h="27627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RELLENO DE TERRENO Y COLOCACIÓN DE FRESADO EN EL PARQUEADERO DE LA AMT, SECTOR CARAPUNGO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405679"/>
                  </a:ext>
                </a:extLst>
              </a:tr>
              <a:tr h="27627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DE LA PISTA DE LA CAROLINA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912346"/>
                  </a:ext>
                </a:extLst>
              </a:tr>
              <a:tr h="27627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EN EL TERMINAL DE CARCELEN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345280"/>
                  </a:ext>
                </a:extLst>
              </a:tr>
              <a:tr h="27627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PROYECTO MEJORAMIENTO RUTA DE LAS IGLESIAS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849255"/>
                  </a:ext>
                </a:extLst>
              </a:tr>
              <a:tr h="27627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CALLE 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763131"/>
                  </a:ext>
                </a:extLst>
              </a:tr>
              <a:tr h="27627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DE LAS CALLES S53 Y S54 UBICADAS EN EL SECTOR LA ECUATORIANA BARRIO SAN ALFONSO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19492"/>
                  </a:ext>
                </a:extLst>
              </a:tr>
              <a:tr h="27627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Oe13C , SECTOR DE MANUELITA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084404"/>
                  </a:ext>
                </a:extLst>
              </a:tr>
              <a:tr h="276270">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AMPLIACIÓN Y MEJORAMIENTO DE LA VÍA INTEROCEÁNICA (CONTRATO COMPLEMENTARIO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747194"/>
                  </a:ext>
                </a:extLst>
              </a:tr>
            </a:tbl>
          </a:graphicData>
        </a:graphic>
      </p:graphicFrame>
    </p:spTree>
    <p:extLst>
      <p:ext uri="{BB962C8B-B14F-4D97-AF65-F5344CB8AC3E}">
        <p14:creationId xmlns:p14="http://schemas.microsoft.com/office/powerpoint/2010/main" val="3512745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22409"/>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57197" y="860963"/>
          <a:ext cx="9103661" cy="5811630"/>
        </p:xfrm>
        <a:graphic>
          <a:graphicData uri="http://schemas.openxmlformats.org/drawingml/2006/table">
            <a:tbl>
              <a:tblPr/>
              <a:tblGrid>
                <a:gridCol w="1238076">
                  <a:extLst>
                    <a:ext uri="{9D8B030D-6E8A-4147-A177-3AD203B41FA5}">
                      <a16:colId xmlns:a16="http://schemas.microsoft.com/office/drawing/2014/main" val="1192677995"/>
                    </a:ext>
                  </a:extLst>
                </a:gridCol>
                <a:gridCol w="5074484">
                  <a:extLst>
                    <a:ext uri="{9D8B030D-6E8A-4147-A177-3AD203B41FA5}">
                      <a16:colId xmlns:a16="http://schemas.microsoft.com/office/drawing/2014/main" val="1773477141"/>
                    </a:ext>
                  </a:extLst>
                </a:gridCol>
                <a:gridCol w="1216355">
                  <a:extLst>
                    <a:ext uri="{9D8B030D-6E8A-4147-A177-3AD203B41FA5}">
                      <a16:colId xmlns:a16="http://schemas.microsoft.com/office/drawing/2014/main" val="3768726933"/>
                    </a:ext>
                  </a:extLst>
                </a:gridCol>
                <a:gridCol w="651619">
                  <a:extLst>
                    <a:ext uri="{9D8B030D-6E8A-4147-A177-3AD203B41FA5}">
                      <a16:colId xmlns:a16="http://schemas.microsoft.com/office/drawing/2014/main" val="2780239034"/>
                    </a:ext>
                  </a:extLst>
                </a:gridCol>
                <a:gridCol w="923127">
                  <a:extLst>
                    <a:ext uri="{9D8B030D-6E8A-4147-A177-3AD203B41FA5}">
                      <a16:colId xmlns:a16="http://schemas.microsoft.com/office/drawing/2014/main" val="3348945758"/>
                    </a:ext>
                  </a:extLst>
                </a:gridCol>
              </a:tblGrid>
              <a:tr h="154575">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1679847815"/>
                  </a:ext>
                </a:extLst>
              </a:tr>
              <a:tr h="361707">
                <a:tc rowSpan="15">
                  <a:txBody>
                    <a:bodyPr/>
                    <a:lstStyle/>
                    <a:p>
                      <a:pPr algn="l" fontAlgn="ctr"/>
                      <a:r>
                        <a:rPr lang="es-EC" sz="1200" b="0" i="0" u="none" strike="noStrike" dirty="0">
                          <a:solidFill>
                            <a:srgbClr val="000000"/>
                          </a:solidFill>
                          <a:effectLst/>
                          <a:latin typeface="Calibri" panose="020F0502020204030204" pitchFamily="34" charset="0"/>
                        </a:rPr>
                        <a:t>MEJORAMIENTO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DE LA CALLE HUMBERTO SALVADOR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274102"/>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de la Jaime Salvador en la zona  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872462"/>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de la Primera Transversal de la Av, Intervalles, (Pasaje OE8B) en la zona  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629459"/>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de la Quinta Transversal (calle Alba Calderón – Sector Pachosalas) en la zona  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829968"/>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Mejoramiento de la Séptima Transversal (calle Wilson Calderón)  en la zona  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302933"/>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TENDIDO DE FRESADO Y SELLO CON RC-250 CALLE PANECILLO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082579"/>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MEJORAMIENTO (RASANTEO) ANILLO VIAL COLLAQUÍ TUMBACO: CALLES LUIS STACEY, AV, SAN JOSÉ Y DE LOS EUCALIPTOS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167073"/>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MEJORAMIENTO ACCESO CALLE AURELIO GUERRERO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764384"/>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MEJORAMIENTO DE LA CALLE Oe14I, ENTRE CARLOS FREILE S53 Y Oe14G - CIUDAD FUTURA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195715"/>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MEJORAMIENTO DE LA CALLE E10, ENTRE S47 Y E9- CAMPO ALEGRE -QUITUMBE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1864125"/>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CALLE OE17B DESDE N81 HASTA FIN DE LA CALLE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033685"/>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CALLE OE17A DESDEN81 HASTA N80E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2241428"/>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CALLE OE17 DESDE N81 HASTA FINAL DE LA CALLE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037518"/>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CALLE OE16B DESDE N81 HASTA FINAL DE LA CALLE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016638"/>
                  </a:ext>
                </a:extLst>
              </a:tr>
              <a:tr h="36170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dirty="0">
                          <a:solidFill>
                            <a:srgbClr val="000000"/>
                          </a:solidFill>
                          <a:effectLst/>
                          <a:latin typeface="Calibri" panose="020F0502020204030204" pitchFamily="34" charset="0"/>
                        </a:rPr>
                        <a:t>CALLE OE16A DESDE N81 HASTA FINAL DE LA CALLE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042729"/>
                  </a:ext>
                </a:extLst>
              </a:tr>
            </a:tbl>
          </a:graphicData>
        </a:graphic>
      </p:graphicFrame>
    </p:spTree>
    <p:extLst>
      <p:ext uri="{BB962C8B-B14F-4D97-AF65-F5344CB8AC3E}">
        <p14:creationId xmlns:p14="http://schemas.microsoft.com/office/powerpoint/2010/main" val="32808883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518162" y="988170"/>
          <a:ext cx="8975463" cy="5618056"/>
        </p:xfrm>
        <a:graphic>
          <a:graphicData uri="http://schemas.openxmlformats.org/drawingml/2006/table">
            <a:tbl>
              <a:tblPr/>
              <a:tblGrid>
                <a:gridCol w="1220641">
                  <a:extLst>
                    <a:ext uri="{9D8B030D-6E8A-4147-A177-3AD203B41FA5}">
                      <a16:colId xmlns:a16="http://schemas.microsoft.com/office/drawing/2014/main" val="926715271"/>
                    </a:ext>
                  </a:extLst>
                </a:gridCol>
                <a:gridCol w="5003024">
                  <a:extLst>
                    <a:ext uri="{9D8B030D-6E8A-4147-A177-3AD203B41FA5}">
                      <a16:colId xmlns:a16="http://schemas.microsoft.com/office/drawing/2014/main" val="1750750036"/>
                    </a:ext>
                  </a:extLst>
                </a:gridCol>
                <a:gridCol w="1199227">
                  <a:extLst>
                    <a:ext uri="{9D8B030D-6E8A-4147-A177-3AD203B41FA5}">
                      <a16:colId xmlns:a16="http://schemas.microsoft.com/office/drawing/2014/main" val="2770739816"/>
                    </a:ext>
                  </a:extLst>
                </a:gridCol>
                <a:gridCol w="642443">
                  <a:extLst>
                    <a:ext uri="{9D8B030D-6E8A-4147-A177-3AD203B41FA5}">
                      <a16:colId xmlns:a16="http://schemas.microsoft.com/office/drawing/2014/main" val="4028151123"/>
                    </a:ext>
                  </a:extLst>
                </a:gridCol>
                <a:gridCol w="910128">
                  <a:extLst>
                    <a:ext uri="{9D8B030D-6E8A-4147-A177-3AD203B41FA5}">
                      <a16:colId xmlns:a16="http://schemas.microsoft.com/office/drawing/2014/main" val="104757656"/>
                    </a:ext>
                  </a:extLst>
                </a:gridCol>
              </a:tblGrid>
              <a:tr h="160327">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867533197"/>
                  </a:ext>
                </a:extLst>
              </a:tr>
              <a:tr h="375164">
                <a:tc rowSpan="14">
                  <a:txBody>
                    <a:bodyPr/>
                    <a:lstStyle/>
                    <a:p>
                      <a:pPr algn="l" fontAlgn="ctr"/>
                      <a:r>
                        <a:rPr lang="es-EC" sz="1200" b="0" i="0" u="none" strike="noStrike" dirty="0">
                          <a:solidFill>
                            <a:srgbClr val="000000"/>
                          </a:solidFill>
                          <a:effectLst/>
                          <a:latin typeface="Calibri" panose="020F0502020204030204" pitchFamily="34" charset="0"/>
                        </a:rPr>
                        <a:t>MEJORAMIENTO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dirty="0">
                          <a:solidFill>
                            <a:srgbClr val="000000"/>
                          </a:solidFill>
                          <a:effectLst/>
                          <a:latin typeface="Calibri" panose="020F0502020204030204" pitchFamily="34" charset="0"/>
                        </a:rPr>
                        <a:t>CALLE N80E  DESDE OE17A HASTA LA OE16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042381"/>
                  </a:ext>
                </a:extLst>
              </a:tr>
              <a:tr h="37516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dirty="0">
                          <a:solidFill>
                            <a:srgbClr val="000000"/>
                          </a:solidFill>
                          <a:effectLst/>
                          <a:latin typeface="Calibri" panose="020F0502020204030204" pitchFamily="34" charset="0"/>
                        </a:rPr>
                        <a:t>CALLE LAGO ONTARIO DESDE Oe20I HASTA N80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400459"/>
                  </a:ext>
                </a:extLst>
              </a:tr>
              <a:tr h="37516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dirty="0">
                          <a:solidFill>
                            <a:srgbClr val="000000"/>
                          </a:solidFill>
                          <a:effectLst/>
                          <a:latin typeface="Calibri" panose="020F0502020204030204" pitchFamily="34" charset="0"/>
                        </a:rPr>
                        <a:t>CALLE N72C DESDE Oe20I HASTA Oe20E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841967"/>
                  </a:ext>
                </a:extLst>
              </a:tr>
              <a:tr h="37516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dirty="0">
                          <a:solidFill>
                            <a:srgbClr val="000000"/>
                          </a:solidFill>
                          <a:effectLst/>
                          <a:latin typeface="Calibri" panose="020F0502020204030204" pitchFamily="34" charset="0"/>
                        </a:rPr>
                        <a:t>CALLE N74 DESDE Oe20D HASTA LAGO TITICACA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112037"/>
                  </a:ext>
                </a:extLst>
              </a:tr>
              <a:tr h="37516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dirty="0">
                          <a:solidFill>
                            <a:srgbClr val="000000"/>
                          </a:solidFill>
                          <a:effectLst/>
                          <a:latin typeface="Calibri" panose="020F0502020204030204" pitchFamily="34" charset="0"/>
                        </a:rPr>
                        <a:t>CALLE N75 DESDE Oe20D HASTA Oe20I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563181"/>
                  </a:ext>
                </a:extLst>
              </a:tr>
              <a:tr h="37516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CALLE N76 DESDE Oe20D HASTA Oe20J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734649"/>
                  </a:ext>
                </a:extLst>
              </a:tr>
              <a:tr h="37516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CALLE N81B DESDE N82 PABLO ESTEBAN YEROVI ROMO HASTA N81C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506182"/>
                  </a:ext>
                </a:extLst>
              </a:tr>
              <a:tr h="37516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CALLE Oe20 DESDE Oe20E HASTA N79D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83806"/>
                  </a:ext>
                </a:extLst>
              </a:tr>
              <a:tr h="37516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CALLE Oe20D DESDE Oe20E HASTA Oe20I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328205"/>
                  </a:ext>
                </a:extLst>
              </a:tr>
              <a:tr h="37516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CALLE Oe20G DESDE N72C HASTA Oe20D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719626"/>
                  </a:ext>
                </a:extLst>
              </a:tr>
              <a:tr h="37516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CALLE Oe20H DESDE N72C HASTA Oe20D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834301"/>
                  </a:ext>
                </a:extLst>
              </a:tr>
              <a:tr h="37516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CALLE Oe20I DESDE N74 HASTA N77A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714996"/>
                  </a:ext>
                </a:extLst>
              </a:tr>
              <a:tr h="37516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a:solidFill>
                            <a:srgbClr val="000000"/>
                          </a:solidFill>
                          <a:effectLst/>
                          <a:latin typeface="Calibri" panose="020F0502020204030204" pitchFamily="34" charset="0"/>
                        </a:rPr>
                        <a:t>CALLE Oe20I DESDE N72C HASTA Oe20D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826469"/>
                  </a:ext>
                </a:extLst>
              </a:tr>
              <a:tr h="37516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C" sz="1200" b="0" i="0" u="none" strike="noStrike" dirty="0">
                          <a:solidFill>
                            <a:srgbClr val="000000"/>
                          </a:solidFill>
                          <a:effectLst/>
                          <a:latin typeface="Calibri" panose="020F0502020204030204" pitchFamily="34" charset="0"/>
                        </a:rPr>
                        <a:t>CALLE Oe20J DESDE N74 HASTA LAGO ONTARIO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1256203"/>
                  </a:ext>
                </a:extLst>
              </a:tr>
            </a:tbl>
          </a:graphicData>
        </a:graphic>
      </p:graphicFrame>
      <p:sp>
        <p:nvSpPr>
          <p:cNvPr id="3" name="Rectángulo 2"/>
          <p:cNvSpPr/>
          <p:nvPr/>
        </p:nvSpPr>
        <p:spPr>
          <a:xfrm>
            <a:off x="457198" y="533830"/>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4071408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496000" y="934384"/>
          <a:ext cx="8943834" cy="5708544"/>
        </p:xfrm>
        <a:graphic>
          <a:graphicData uri="http://schemas.openxmlformats.org/drawingml/2006/table">
            <a:tbl>
              <a:tblPr/>
              <a:tblGrid>
                <a:gridCol w="765248">
                  <a:extLst>
                    <a:ext uri="{9D8B030D-6E8A-4147-A177-3AD203B41FA5}">
                      <a16:colId xmlns:a16="http://schemas.microsoft.com/office/drawing/2014/main" val="2889532085"/>
                    </a:ext>
                  </a:extLst>
                </a:gridCol>
                <a:gridCol w="5421940">
                  <a:extLst>
                    <a:ext uri="{9D8B030D-6E8A-4147-A177-3AD203B41FA5}">
                      <a16:colId xmlns:a16="http://schemas.microsoft.com/office/drawing/2014/main" val="3667001483"/>
                    </a:ext>
                  </a:extLst>
                </a:gridCol>
                <a:gridCol w="996576">
                  <a:extLst>
                    <a:ext uri="{9D8B030D-6E8A-4147-A177-3AD203B41FA5}">
                      <a16:colId xmlns:a16="http://schemas.microsoft.com/office/drawing/2014/main" val="1049408435"/>
                    </a:ext>
                  </a:extLst>
                </a:gridCol>
                <a:gridCol w="765248">
                  <a:extLst>
                    <a:ext uri="{9D8B030D-6E8A-4147-A177-3AD203B41FA5}">
                      <a16:colId xmlns:a16="http://schemas.microsoft.com/office/drawing/2014/main" val="361989348"/>
                    </a:ext>
                  </a:extLst>
                </a:gridCol>
                <a:gridCol w="994822">
                  <a:extLst>
                    <a:ext uri="{9D8B030D-6E8A-4147-A177-3AD203B41FA5}">
                      <a16:colId xmlns:a16="http://schemas.microsoft.com/office/drawing/2014/main" val="2632410194"/>
                    </a:ext>
                  </a:extLst>
                </a:gridCol>
              </a:tblGrid>
              <a:tr h="150679">
                <a:tc>
                  <a:txBody>
                    <a:bodyPr/>
                    <a:lstStyle/>
                    <a:p>
                      <a:pPr algn="ctr" fontAlgn="b"/>
                      <a:r>
                        <a:rPr lang="es-EC" sz="7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686660512"/>
                  </a:ext>
                </a:extLst>
              </a:tr>
              <a:tr h="536724">
                <a:tc rowSpan="15">
                  <a:txBody>
                    <a:bodyPr/>
                    <a:lstStyle/>
                    <a:p>
                      <a:pPr algn="l" fontAlgn="b"/>
                      <a:r>
                        <a:rPr lang="es-EC" sz="1200" b="0" i="0" u="none" strike="noStrike" dirty="0" smtClean="0">
                          <a:solidFill>
                            <a:srgbClr val="000000"/>
                          </a:solidFill>
                          <a:effectLst/>
                          <a:latin typeface="Calibri" panose="020F0502020204030204" pitchFamily="34" charset="0"/>
                        </a:rPr>
                        <a:t>MINGAS</a:t>
                      </a:r>
                      <a:endParaRPr lang="es-EC"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LIMPIEZA RASANTEO Y DESALOJO, CALLES PORTOVELO Y MARISCAL SUCRE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315521"/>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LIMPIEZA DE ACERAS Y BORDILLOS, CALLA PACAMOROS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527622"/>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LIMPIEZA PARA CAMINERAS, PARQUE YAKU JATUN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653391"/>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LIMPIEZA, RASANTEO Y DESALOJO, MIRADOR DE GUAMANI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272177"/>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RASANTEO DEL AREA VERDE, BARRIO PRADESU 2 ETAPA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72301"/>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LIMPIEZA DEL PREDIO MUNICIPAL, SECTOR LOS LIDERES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576019"/>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RASANTEO DE AREAS VERDES, BARRIO TURUBAMBA DE MONJAS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836510"/>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RASANTEO DE LA AV, ATAHUALPA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020846"/>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DEL AREA VERDE Y PODA DE ARBOLES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842952"/>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LIMPIEZA Y RASANTEO, PIRAMIDES, PRESIDENCIA DE LA REPUBLICA AV, PEDRO DE LA MATA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66061"/>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RESANTEO DE LAS VIAS  DE ACCESO, COMUNA PALUGO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067118"/>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RASANTEO Y APERTURA Y LIMPIEZA DE CUNETAS,MARIANO ACOSTA Y JOSE FERNANDEZ BARRIO SANTA TERESITA BAJO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837838"/>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RASANTEO Y LIMPIEZA DE CUNETAS,CALLE RIOFRIO Y JOSE CUERVO LA HOSPITALARIA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282631"/>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RETIRO DE ESCOMBROS,CALLE LINEA FERREA DESDE FCO MATIZ HASTA LA AV, SIMON BOLIVAR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461633"/>
                  </a:ext>
                </a:extLst>
              </a:tr>
              <a:tr h="35259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LIMPIEZA DE ACERAS, BORDILLOS Y CAPA VEGETAL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519402"/>
                  </a:ext>
                </a:extLst>
              </a:tr>
            </a:tbl>
          </a:graphicData>
        </a:graphic>
      </p:graphicFrame>
      <p:sp>
        <p:nvSpPr>
          <p:cNvPr id="4" name="Rectángulo 3"/>
          <p:cNvSpPr/>
          <p:nvPr/>
        </p:nvSpPr>
        <p:spPr>
          <a:xfrm>
            <a:off x="457198" y="533830"/>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142467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33830"/>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57198" y="872384"/>
          <a:ext cx="9211234" cy="5654432"/>
        </p:xfrm>
        <a:graphic>
          <a:graphicData uri="http://schemas.openxmlformats.org/drawingml/2006/table">
            <a:tbl>
              <a:tblPr/>
              <a:tblGrid>
                <a:gridCol w="788126">
                  <a:extLst>
                    <a:ext uri="{9D8B030D-6E8A-4147-A177-3AD203B41FA5}">
                      <a16:colId xmlns:a16="http://schemas.microsoft.com/office/drawing/2014/main" val="441725652"/>
                    </a:ext>
                  </a:extLst>
                </a:gridCol>
                <a:gridCol w="5491652">
                  <a:extLst>
                    <a:ext uri="{9D8B030D-6E8A-4147-A177-3AD203B41FA5}">
                      <a16:colId xmlns:a16="http://schemas.microsoft.com/office/drawing/2014/main" val="1620414890"/>
                    </a:ext>
                  </a:extLst>
                </a:gridCol>
                <a:gridCol w="968189">
                  <a:extLst>
                    <a:ext uri="{9D8B030D-6E8A-4147-A177-3AD203B41FA5}">
                      <a16:colId xmlns:a16="http://schemas.microsoft.com/office/drawing/2014/main" val="3320277737"/>
                    </a:ext>
                  </a:extLst>
                </a:gridCol>
                <a:gridCol w="779929">
                  <a:extLst>
                    <a:ext uri="{9D8B030D-6E8A-4147-A177-3AD203B41FA5}">
                      <a16:colId xmlns:a16="http://schemas.microsoft.com/office/drawing/2014/main" val="1047196408"/>
                    </a:ext>
                  </a:extLst>
                </a:gridCol>
                <a:gridCol w="1183338">
                  <a:extLst>
                    <a:ext uri="{9D8B030D-6E8A-4147-A177-3AD203B41FA5}">
                      <a16:colId xmlns:a16="http://schemas.microsoft.com/office/drawing/2014/main" val="977919844"/>
                    </a:ext>
                  </a:extLst>
                </a:gridCol>
              </a:tblGrid>
              <a:tr h="137546">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1984250982"/>
                  </a:ext>
                </a:extLst>
              </a:tr>
              <a:tr h="321856">
                <a:tc rowSpan="17">
                  <a:txBody>
                    <a:bodyPr/>
                    <a:lstStyle/>
                    <a:p>
                      <a:pPr algn="l" fontAlgn="b"/>
                      <a:r>
                        <a:rPr lang="es-EC" sz="1200" b="0" i="0" u="none" strike="noStrike" dirty="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MINGAS</a:t>
                      </a:r>
                      <a:endParaRPr lang="es-EC" sz="1200" b="0" i="0" u="none" strike="noStrike" dirty="0">
                        <a:solidFill>
                          <a:srgbClr val="000000"/>
                        </a:solidFill>
                        <a:effectLst/>
                        <a:latin typeface="Calibri" panose="020F0502020204030204" pitchFamily="34" charset="0"/>
                      </a:endParaRP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PODA Y LIMPIEZA DE MALEZA, TALUDES DE TERRENOS MUNICIPALES ABANDONADOS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604882"/>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RASANTEO Y DESALOJO,BARRIO 14 DE DICIEMBRE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986521"/>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RASANTEO Y DESALOJO,CDLA HERMANO MIGUEL CALLE ZARUMA JUNTO UPC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445972"/>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 ACERAS Y BORDILLOS,PROLONGACION DE LA CALLE CARACOL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999338"/>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DEL PREDIO MUNICIPAL, SECTORFLORIDA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107105"/>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CALLE A Y B, SECTOR ESPERANZA Y PROGRESO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276436"/>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RESANTEO CALLE JOSEFA LOZANO Y MIRIAM BALDEON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372365"/>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RESANTEO DE LA CALLE LINEA FERREA ENTRANDO POR LA CALLE SUSANA LETOR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343995"/>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RASANTEO NIVELACION Y DESALOJO,BARRIO LAS RETAMAS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192686"/>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RASANTEO NIVELACION Y DESALOJO,CALLE SANTA ISABEL BARRIO SANTA ISABEL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771578"/>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RASANTEO Y LIMPIEZA DE CUNETAS,BARRIO BALCON QUITEÑO, VIA CRUZ LOMA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859390"/>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 LA CALLE JOAQUINA GALARZA Y PASAJES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167549"/>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ARREGLO DE LA VIA Y CUNETAS,CALLE EL PINAR Y JUAN CAMACHO BARRIO EL PINAR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5856202"/>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RASANTEO Y DESALOJO,CALLE MANGLAR ALTO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630319"/>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RASANTEO Y DESALOJO,CALLES INTERIORES Y LIGAS BARRIALES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632478"/>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DEL PASAJE 40,PUEBLO UNIDO BAJO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947334"/>
                  </a:ext>
                </a:extLst>
              </a:tr>
              <a:tr h="32185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LIMPIEZA DE LA VIA Y CUNETAS,CALLE J BARRIO SAN JUAN DE TURUBAMBA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633987"/>
                  </a:ext>
                </a:extLst>
              </a:tr>
            </a:tbl>
          </a:graphicData>
        </a:graphic>
      </p:graphicFrame>
    </p:spTree>
    <p:extLst>
      <p:ext uri="{BB962C8B-B14F-4D97-AF65-F5344CB8AC3E}">
        <p14:creationId xmlns:p14="http://schemas.microsoft.com/office/powerpoint/2010/main" val="2091569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33830"/>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57198" y="872384"/>
          <a:ext cx="9063319" cy="5926190"/>
        </p:xfrm>
        <a:graphic>
          <a:graphicData uri="http://schemas.openxmlformats.org/drawingml/2006/table">
            <a:tbl>
              <a:tblPr/>
              <a:tblGrid>
                <a:gridCol w="775470">
                  <a:extLst>
                    <a:ext uri="{9D8B030D-6E8A-4147-A177-3AD203B41FA5}">
                      <a16:colId xmlns:a16="http://schemas.microsoft.com/office/drawing/2014/main" val="1812315965"/>
                    </a:ext>
                  </a:extLst>
                </a:gridCol>
                <a:gridCol w="5302603">
                  <a:extLst>
                    <a:ext uri="{9D8B030D-6E8A-4147-A177-3AD203B41FA5}">
                      <a16:colId xmlns:a16="http://schemas.microsoft.com/office/drawing/2014/main" val="2443571333"/>
                    </a:ext>
                  </a:extLst>
                </a:gridCol>
                <a:gridCol w="1062317">
                  <a:extLst>
                    <a:ext uri="{9D8B030D-6E8A-4147-A177-3AD203B41FA5}">
                      <a16:colId xmlns:a16="http://schemas.microsoft.com/office/drawing/2014/main" val="4053241820"/>
                    </a:ext>
                  </a:extLst>
                </a:gridCol>
                <a:gridCol w="806824">
                  <a:extLst>
                    <a:ext uri="{9D8B030D-6E8A-4147-A177-3AD203B41FA5}">
                      <a16:colId xmlns:a16="http://schemas.microsoft.com/office/drawing/2014/main" val="1945926213"/>
                    </a:ext>
                  </a:extLst>
                </a:gridCol>
                <a:gridCol w="1116105">
                  <a:extLst>
                    <a:ext uri="{9D8B030D-6E8A-4147-A177-3AD203B41FA5}">
                      <a16:colId xmlns:a16="http://schemas.microsoft.com/office/drawing/2014/main" val="1530992868"/>
                    </a:ext>
                  </a:extLst>
                </a:gridCol>
              </a:tblGrid>
              <a:tr h="128210">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783908341"/>
                  </a:ext>
                </a:extLst>
              </a:tr>
              <a:tr h="300011">
                <a:tc rowSpan="17">
                  <a:txBody>
                    <a:bodyPr/>
                    <a:lstStyle/>
                    <a:p>
                      <a:pPr algn="l" fontAlgn="b"/>
                      <a:r>
                        <a:rPr lang="es-EC" sz="1200" b="0" i="0" u="none" strike="noStrike" dirty="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MINGAS</a:t>
                      </a:r>
                      <a:endParaRPr lang="es-EC" sz="1200" b="0" i="0" u="none" strike="noStrike" dirty="0">
                        <a:solidFill>
                          <a:srgbClr val="000000"/>
                        </a:solidFill>
                        <a:effectLst/>
                        <a:latin typeface="Calibri" panose="020F0502020204030204" pitchFamily="34" charset="0"/>
                      </a:endParaRP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ADECENTAMIENTO Y LIMPIEZA CUNETAS,VIA PRINCIPAL-ACCESO AL BARRIO MIRANDA GRANDE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510438"/>
                  </a:ext>
                </a:extLst>
              </a:tr>
              <a:tr h="300011">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ADECENTAMIENTO,CALLE SANTA ISABEL BARRIO SANTA ISABEL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656094"/>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LIMPIEZA DE LA VIA Y CUNETAS,CALLE FRANCISCO MATIZ EN EL TRAMO COMPRENDIDO DESDE LA CALLE PEDRO PINTO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839460"/>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 ACERAS, BORDILLOS Y CAPA VEGETAL,BARRIO POR NUESTROS HIJOS JARAMIJO, Y BARRIO BERMEO: CALLES JARAMIJO Y PASAJE S8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925651"/>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RASANTEO,BARRIO SANTA LUCIA ALTA CALLES RIO SILANCHE Y RIO MINDO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3099054"/>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 AREAS VERDES,CALLE GERMANICO JARRIN Y TURUBAMBA DE MONJAS-BARRIO TURUBAMBA DE MONJAS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836082"/>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RESANTEO DE LA CALLE PRINCIPAL,SANTA CLARA TRES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771240"/>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NIVELACION DE LA CALLE S/N Y PATRICIO ROMERO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643289"/>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MEJORAMIENTO VIAL  DE LA CALLE CAMILO OREJUELA Y RESANTEO Y LIMPIEZA DE CUNETAS DE LA CALLE CESAR AMABLE VIERA / LIMPIEZA DEL PARTERRE DE LA CALLE CAMILO OREJUELA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566166"/>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Y DESALOJO DE CAPA VEGETAL DE LA CALLA JUAN VALLAURI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402035"/>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Y RESANTEO DE LAS CALLES DEL BARRIO COMITÉ PRADOS DEL VALLE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975738"/>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 CAPA VEGETAL Y PODA DE ARBOLES EN EL PARQUE COCHAS AZULES/ LIMPIEZA DE CAPA  VEGETAL EN LA CALLE GRANADA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698339"/>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 ACERAS Y BORDILLOS EN LA CALLE 21 DE AGOSTO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471148"/>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 LA VIA PRINCIPAL Y DEL AREA COMUNAL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500454"/>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 LA VIA PRINCIPAL Y INTERVENCION TOTAL DEL PARQUE,BARRIO OTÓN DE VELEZ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291899"/>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Y RASANTEO DE LA AV,  TURUBAMBA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782852"/>
                  </a:ext>
                </a:extLst>
              </a:tr>
              <a:tr h="30001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LIMPIEZA DE LA CAPA VEGETAL DE LAS CALLE N74E, N76C, N75C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173889"/>
                  </a:ext>
                </a:extLst>
              </a:tr>
            </a:tbl>
          </a:graphicData>
        </a:graphic>
      </p:graphicFrame>
    </p:spTree>
    <p:extLst>
      <p:ext uri="{BB962C8B-B14F-4D97-AF65-F5344CB8AC3E}">
        <p14:creationId xmlns:p14="http://schemas.microsoft.com/office/powerpoint/2010/main" val="3716992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506132" y="1162142"/>
          <a:ext cx="8521700" cy="1889760"/>
        </p:xfrm>
        <a:graphic>
          <a:graphicData uri="http://schemas.openxmlformats.org/drawingml/2006/table">
            <a:tbl>
              <a:tblPr/>
              <a:tblGrid>
                <a:gridCol w="1511202">
                  <a:extLst>
                    <a:ext uri="{9D8B030D-6E8A-4147-A177-3AD203B41FA5}">
                      <a16:colId xmlns:a16="http://schemas.microsoft.com/office/drawing/2014/main" val="130501759"/>
                    </a:ext>
                  </a:extLst>
                </a:gridCol>
                <a:gridCol w="4423028">
                  <a:extLst>
                    <a:ext uri="{9D8B030D-6E8A-4147-A177-3AD203B41FA5}">
                      <a16:colId xmlns:a16="http://schemas.microsoft.com/office/drawing/2014/main" val="1166607916"/>
                    </a:ext>
                  </a:extLst>
                </a:gridCol>
                <a:gridCol w="1119771">
                  <a:extLst>
                    <a:ext uri="{9D8B030D-6E8A-4147-A177-3AD203B41FA5}">
                      <a16:colId xmlns:a16="http://schemas.microsoft.com/office/drawing/2014/main" val="3927385382"/>
                    </a:ext>
                  </a:extLst>
                </a:gridCol>
                <a:gridCol w="584953">
                  <a:extLst>
                    <a:ext uri="{9D8B030D-6E8A-4147-A177-3AD203B41FA5}">
                      <a16:colId xmlns:a16="http://schemas.microsoft.com/office/drawing/2014/main" val="1269439102"/>
                    </a:ext>
                  </a:extLst>
                </a:gridCol>
                <a:gridCol w="882746">
                  <a:extLst>
                    <a:ext uri="{9D8B030D-6E8A-4147-A177-3AD203B41FA5}">
                      <a16:colId xmlns:a16="http://schemas.microsoft.com/office/drawing/2014/main" val="2143793437"/>
                    </a:ext>
                  </a:extLst>
                </a:gridCol>
              </a:tblGrid>
              <a:tr h="190500">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614341075"/>
                  </a:ext>
                </a:extLst>
              </a:tr>
              <a:tr h="571500">
                <a:tc rowSpan="4">
                  <a:txBody>
                    <a:bodyPr/>
                    <a:lstStyle/>
                    <a:p>
                      <a:pPr algn="ctr" fontAlgn="ctr"/>
                      <a:r>
                        <a:rPr lang="es-EC" sz="1200" b="0" i="0" u="none" strike="noStrike">
                          <a:solidFill>
                            <a:srgbClr val="000000"/>
                          </a:solidFill>
                          <a:effectLst/>
                          <a:latin typeface="Calibri" panose="020F0502020204030204" pitchFamily="34" charset="0"/>
                        </a:rPr>
                        <a:t>ADOQUINADO (INFRAESTRUCTURA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CONSTRUCCION DE LA CALLE RIO AMAZONAS (EL QUINDE) DESDE LA CALLE AURELIO DAVILA CAJAS HASTA LA CALLE GONZALO PIZARRO,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50854"/>
                  </a:ext>
                </a:extLst>
              </a:tr>
              <a:tr h="571500">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PROYECTO INTEGRAL GUAPULO: ADOQUINADO Y BORDILLOS DE LA CALLE FRANCISCO COMPTE DESDE LA CALLE JUAN DEL TORO HASTA LA ABSCISA 0+354,34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605426"/>
                  </a:ext>
                </a:extLst>
              </a:tr>
              <a:tr h="190500">
                <a:tc vMerge="1">
                  <a:txBody>
                    <a:bodyPr/>
                    <a:lstStyle/>
                    <a:p>
                      <a:endParaRPr lang="es-EC"/>
                    </a:p>
                  </a:txBody>
                  <a:tcPr/>
                </a:tc>
                <a:tc>
                  <a:txBody>
                    <a:bodyPr/>
                    <a:lstStyle/>
                    <a:p>
                      <a:pPr algn="l" fontAlgn="ctr"/>
                      <a:r>
                        <a:rPr lang="es-EC" sz="1200" b="0" i="0" u="none" strike="noStrike">
                          <a:solidFill>
                            <a:srgbClr val="000000"/>
                          </a:solidFill>
                          <a:effectLst/>
                          <a:latin typeface="Calibri" panose="020F0502020204030204" pitchFamily="34" charset="0"/>
                        </a:rPr>
                        <a:t>ADOQUINADO CALLE LAUREANO DE LA CRUZ, CHILLOGALLO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105692"/>
                  </a:ext>
                </a:extLst>
              </a:tr>
              <a:tr h="190500">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ADOQUINADO CALLE ATAHUALPA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POR EJECUTAR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CALDERÓN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372357"/>
                  </a:ext>
                </a:extLst>
              </a:tr>
            </a:tbl>
          </a:graphicData>
        </a:graphic>
      </p:graphicFrame>
      <p:sp>
        <p:nvSpPr>
          <p:cNvPr id="6" name="Rectángulo 5"/>
          <p:cNvSpPr/>
          <p:nvPr/>
        </p:nvSpPr>
        <p:spPr>
          <a:xfrm>
            <a:off x="161365" y="667386"/>
            <a:ext cx="9211235" cy="400110"/>
          </a:xfrm>
          <a:prstGeom prst="rect">
            <a:avLst/>
          </a:prstGeom>
        </p:spPr>
        <p:txBody>
          <a:bodyPr wrap="square">
            <a:spAutoFit/>
          </a:bodyPr>
          <a:lstStyle/>
          <a:p>
            <a:pPr algn="ctr"/>
            <a:r>
              <a:rPr lang="es-ES" sz="2000" b="1" dirty="0" smtClean="0">
                <a:solidFill>
                  <a:srgbClr val="E78202"/>
                </a:solidFill>
                <a:latin typeface="Arial Narrow" panose="020B0606020202030204" pitchFamily="34" charset="0"/>
                <a:ea typeface="Roboto" charset="0"/>
                <a:cs typeface="Roboto" charset="0"/>
              </a:rPr>
              <a:t>INTERVENCIONES COMPONENTE INFRAESTRUCTURA VIAL – OBRA NUEVA </a:t>
            </a:r>
            <a:endParaRPr lang="es-ES" sz="2000" b="1" dirty="0">
              <a:solidFill>
                <a:srgbClr val="E78202"/>
              </a:solidFill>
              <a:latin typeface="Arial Narrow" panose="020B0606020202030204" pitchFamily="34" charset="0"/>
              <a:ea typeface="Roboto" charset="0"/>
              <a:cs typeface="Roboto" charset="0"/>
            </a:endParaRPr>
          </a:p>
        </p:txBody>
      </p:sp>
      <p:graphicFrame>
        <p:nvGraphicFramePr>
          <p:cNvPr id="7" name="Tabla 6"/>
          <p:cNvGraphicFramePr>
            <a:graphicFrameLocks noGrp="1"/>
          </p:cNvGraphicFramePr>
          <p:nvPr>
            <p:extLst/>
          </p:nvPr>
        </p:nvGraphicFramePr>
        <p:xfrm>
          <a:off x="506132" y="3331600"/>
          <a:ext cx="8521700" cy="3230564"/>
        </p:xfrm>
        <a:graphic>
          <a:graphicData uri="http://schemas.openxmlformats.org/drawingml/2006/table">
            <a:tbl>
              <a:tblPr/>
              <a:tblGrid>
                <a:gridCol w="905809">
                  <a:extLst>
                    <a:ext uri="{9D8B030D-6E8A-4147-A177-3AD203B41FA5}">
                      <a16:colId xmlns:a16="http://schemas.microsoft.com/office/drawing/2014/main" val="2686940439"/>
                    </a:ext>
                  </a:extLst>
                </a:gridCol>
                <a:gridCol w="4827494">
                  <a:extLst>
                    <a:ext uri="{9D8B030D-6E8A-4147-A177-3AD203B41FA5}">
                      <a16:colId xmlns:a16="http://schemas.microsoft.com/office/drawing/2014/main" val="2004987811"/>
                    </a:ext>
                  </a:extLst>
                </a:gridCol>
                <a:gridCol w="1062318">
                  <a:extLst>
                    <a:ext uri="{9D8B030D-6E8A-4147-A177-3AD203B41FA5}">
                      <a16:colId xmlns:a16="http://schemas.microsoft.com/office/drawing/2014/main" val="3606954339"/>
                    </a:ext>
                  </a:extLst>
                </a:gridCol>
                <a:gridCol w="753035">
                  <a:extLst>
                    <a:ext uri="{9D8B030D-6E8A-4147-A177-3AD203B41FA5}">
                      <a16:colId xmlns:a16="http://schemas.microsoft.com/office/drawing/2014/main" val="3281322312"/>
                    </a:ext>
                  </a:extLst>
                </a:gridCol>
                <a:gridCol w="973044">
                  <a:extLst>
                    <a:ext uri="{9D8B030D-6E8A-4147-A177-3AD203B41FA5}">
                      <a16:colId xmlns:a16="http://schemas.microsoft.com/office/drawing/2014/main" val="355259445"/>
                    </a:ext>
                  </a:extLst>
                </a:gridCol>
              </a:tblGrid>
              <a:tr h="203436">
                <a:tc>
                  <a:txBody>
                    <a:bodyPr/>
                    <a:lstStyle/>
                    <a:p>
                      <a:pPr algn="ctr" fontAlgn="b"/>
                      <a:r>
                        <a:rPr lang="es-EC"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1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1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1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1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841956006"/>
                  </a:ext>
                </a:extLst>
              </a:tr>
              <a:tr h="406872">
                <a:tc rowSpan="7">
                  <a:txBody>
                    <a:bodyPr/>
                    <a:lstStyle/>
                    <a:p>
                      <a:pPr algn="ctr" fontAlgn="ctr"/>
                      <a:r>
                        <a:rPr lang="es-EC" sz="1400" b="0" i="0" u="none" strike="noStrike" dirty="0">
                          <a:solidFill>
                            <a:srgbClr val="000000"/>
                          </a:solidFill>
                          <a:effectLst/>
                          <a:latin typeface="Calibri" panose="020F0502020204030204" pitchFamily="34" charset="0"/>
                        </a:rPr>
                        <a:t>ASFALTADO</a:t>
                      </a:r>
                      <a:endParaRPr lang="es-EC"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EC" sz="1200" b="0" i="0" u="none" strike="noStrike" dirty="0">
                          <a:solidFill>
                            <a:srgbClr val="000000"/>
                          </a:solidFill>
                          <a:effectLst/>
                          <a:latin typeface="Calibri" panose="020F0502020204030204" pitchFamily="34" charset="0"/>
                        </a:rPr>
                        <a:t>CONSTRUCCIÓN DE LA PRIMERA Y SEGUNDA FASE DE ESTACIONAMIENTO DE BUSES BIARTICULADOS "EL LABRADOR"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EN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85,00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494721"/>
                  </a:ext>
                </a:extLst>
              </a:tr>
              <a:tr h="406872">
                <a:tc vMerge="1">
                  <a:txBody>
                    <a:bodyPr/>
                    <a:lstStyle/>
                    <a:p>
                      <a:endParaRPr lang="es-EC"/>
                    </a:p>
                  </a:txBody>
                  <a:tcPr/>
                </a:tc>
                <a:tc>
                  <a:txBody>
                    <a:bodyPr/>
                    <a:lstStyle/>
                    <a:p>
                      <a:pPr algn="just" rtl="0" fontAlgn="ctr"/>
                      <a:r>
                        <a:rPr lang="es-EC" sz="1200" b="0" i="0" u="none" strike="noStrike" dirty="0">
                          <a:solidFill>
                            <a:srgbClr val="000000"/>
                          </a:solidFill>
                          <a:effectLst/>
                          <a:latin typeface="Calibri" panose="020F0502020204030204" pitchFamily="34" charset="0"/>
                        </a:rPr>
                        <a:t>PAVIMENTACIÓN CALLE 4 DE OCTUBRE EN OYACOTO DESDE PANAMERICANA NORTE HASTA INICIO ADOQUINADO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357135"/>
                  </a:ext>
                </a:extLst>
              </a:tr>
              <a:tr h="406872">
                <a:tc vMerge="1">
                  <a:txBody>
                    <a:bodyPr/>
                    <a:lstStyle/>
                    <a:p>
                      <a:endParaRPr lang="es-EC"/>
                    </a:p>
                  </a:txBody>
                  <a:tcPr/>
                </a:tc>
                <a:tc>
                  <a:txBody>
                    <a:bodyPr/>
                    <a:lstStyle/>
                    <a:p>
                      <a:pPr algn="just" rtl="0" fontAlgn="ctr"/>
                      <a:r>
                        <a:rPr lang="es-EC" sz="1200" b="0" i="0" u="none" strike="noStrike" dirty="0">
                          <a:solidFill>
                            <a:srgbClr val="000000"/>
                          </a:solidFill>
                          <a:effectLst/>
                          <a:latin typeface="Calibri" panose="020F0502020204030204" pitchFamily="34" charset="0"/>
                        </a:rPr>
                        <a:t>TENDIDO Y COMPACTACIÓN DE CARPETA ASFALTICA EN LAS CANCHAS DE VOLEY DEL PARQUE SANTA ANA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316080"/>
                  </a:ext>
                </a:extLst>
              </a:tr>
              <a:tr h="406872">
                <a:tc vMerge="1">
                  <a:txBody>
                    <a:bodyPr/>
                    <a:lstStyle/>
                    <a:p>
                      <a:endParaRPr lang="es-EC"/>
                    </a:p>
                  </a:txBody>
                  <a:tcPr/>
                </a:tc>
                <a:tc>
                  <a:txBody>
                    <a:bodyPr/>
                    <a:lstStyle/>
                    <a:p>
                      <a:pPr algn="just" rtl="0" fontAlgn="ctr"/>
                      <a:r>
                        <a:rPr lang="es-EC" sz="1200" b="0" i="0" u="none" strike="noStrike" dirty="0">
                          <a:solidFill>
                            <a:srgbClr val="000000"/>
                          </a:solidFill>
                          <a:effectLst/>
                          <a:latin typeface="Calibri" panose="020F0502020204030204" pitchFamily="34" charset="0"/>
                        </a:rPr>
                        <a:t>ASFALTADO CANCHAS LA CAROLINA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270218"/>
                  </a:ext>
                </a:extLst>
              </a:tr>
              <a:tr h="406872">
                <a:tc vMerge="1">
                  <a:txBody>
                    <a:bodyPr/>
                    <a:lstStyle/>
                    <a:p>
                      <a:endParaRPr lang="es-EC"/>
                    </a:p>
                  </a:txBody>
                  <a:tcPr/>
                </a:tc>
                <a:tc>
                  <a:txBody>
                    <a:bodyPr/>
                    <a:lstStyle/>
                    <a:p>
                      <a:pPr algn="just" rtl="0" fontAlgn="ctr"/>
                      <a:r>
                        <a:rPr lang="es-EC" sz="1200" b="0" i="0" u="none" strike="noStrike" dirty="0">
                          <a:solidFill>
                            <a:srgbClr val="000000"/>
                          </a:solidFill>
                          <a:effectLst/>
                          <a:latin typeface="Calibri" panose="020F0502020204030204" pitchFamily="34" charset="0"/>
                        </a:rPr>
                        <a:t>PAVIMENTACIÓN CALLE SALVADOR CELI DESDE CALLE PRINCIPAL DE COLLACOTO FIN DE CALLE (ENTRADA BARRIO SALVADOR CELI)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418533"/>
                  </a:ext>
                </a:extLst>
              </a:tr>
              <a:tr h="406872">
                <a:tc vMerge="1">
                  <a:txBody>
                    <a:bodyPr/>
                    <a:lstStyle/>
                    <a:p>
                      <a:endParaRPr lang="es-EC"/>
                    </a:p>
                  </a:txBody>
                  <a:tcPr/>
                </a:tc>
                <a:tc>
                  <a:txBody>
                    <a:bodyPr/>
                    <a:lstStyle/>
                    <a:p>
                      <a:pPr algn="just" rtl="0" fontAlgn="ctr"/>
                      <a:r>
                        <a:rPr lang="es-EC" sz="1200" b="0" i="0" u="none" strike="noStrike" dirty="0">
                          <a:solidFill>
                            <a:srgbClr val="000000"/>
                          </a:solidFill>
                          <a:effectLst/>
                          <a:latin typeface="Calibri" panose="020F0502020204030204" pitchFamily="34" charset="0"/>
                        </a:rPr>
                        <a:t>COLOCACION DE CARPETA ASFALTICA  PARQUEADEROS DEL PARQUE PRIMAVERA 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062473"/>
                  </a:ext>
                </a:extLst>
              </a:tr>
              <a:tr h="585896">
                <a:tc vMerge="1">
                  <a:txBody>
                    <a:bodyPr/>
                    <a:lstStyle/>
                    <a:p>
                      <a:endParaRPr lang="es-EC"/>
                    </a:p>
                  </a:txBody>
                  <a:tcPr/>
                </a:tc>
                <a:tc>
                  <a:txBody>
                    <a:bodyPr/>
                    <a:lstStyle/>
                    <a:p>
                      <a:pPr algn="just" rtl="0" fontAlgn="ctr"/>
                      <a:r>
                        <a:rPr lang="es-EC" sz="1200" b="0" i="0" u="none" strike="noStrike" dirty="0">
                          <a:solidFill>
                            <a:srgbClr val="000000"/>
                          </a:solidFill>
                          <a:effectLst/>
                          <a:latin typeface="Calibri" panose="020F0502020204030204" pitchFamily="34" charset="0"/>
                        </a:rPr>
                        <a:t>TRABAJOS DE ASFALTADO DE 1,8KM DE LA CALLE JUAN BERNARDO INSUASTI, DESDE LA CALLE LEONIDAS DOUBLES, HASTA LA CALLE E-12, BARRIO MÚSCULOS Y RIELES, PARROQUIA TURUBAMBA;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Calibri" panose="020F0502020204030204" pitchFamily="34" charset="0"/>
                        </a:rPr>
                        <a:t>VARIAS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122232"/>
                  </a:ext>
                </a:extLst>
              </a:tr>
            </a:tbl>
          </a:graphicData>
        </a:graphic>
      </p:graphicFrame>
    </p:spTree>
    <p:extLst>
      <p:ext uri="{BB962C8B-B14F-4D97-AF65-F5344CB8AC3E}">
        <p14:creationId xmlns:p14="http://schemas.microsoft.com/office/powerpoint/2010/main" val="2232625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293557" y="851566"/>
          <a:ext cx="9321089" cy="5787364"/>
        </p:xfrm>
        <a:graphic>
          <a:graphicData uri="http://schemas.openxmlformats.org/drawingml/2006/table">
            <a:tbl>
              <a:tblPr/>
              <a:tblGrid>
                <a:gridCol w="797527">
                  <a:extLst>
                    <a:ext uri="{9D8B030D-6E8A-4147-A177-3AD203B41FA5}">
                      <a16:colId xmlns:a16="http://schemas.microsoft.com/office/drawing/2014/main" val="4150344318"/>
                    </a:ext>
                  </a:extLst>
                </a:gridCol>
                <a:gridCol w="5891724">
                  <a:extLst>
                    <a:ext uri="{9D8B030D-6E8A-4147-A177-3AD203B41FA5}">
                      <a16:colId xmlns:a16="http://schemas.microsoft.com/office/drawing/2014/main" val="1559043428"/>
                    </a:ext>
                  </a:extLst>
                </a:gridCol>
                <a:gridCol w="797527">
                  <a:extLst>
                    <a:ext uri="{9D8B030D-6E8A-4147-A177-3AD203B41FA5}">
                      <a16:colId xmlns:a16="http://schemas.microsoft.com/office/drawing/2014/main" val="1693205545"/>
                    </a:ext>
                  </a:extLst>
                </a:gridCol>
                <a:gridCol w="797527">
                  <a:extLst>
                    <a:ext uri="{9D8B030D-6E8A-4147-A177-3AD203B41FA5}">
                      <a16:colId xmlns:a16="http://schemas.microsoft.com/office/drawing/2014/main" val="1473399940"/>
                    </a:ext>
                  </a:extLst>
                </a:gridCol>
                <a:gridCol w="1036784">
                  <a:extLst>
                    <a:ext uri="{9D8B030D-6E8A-4147-A177-3AD203B41FA5}">
                      <a16:colId xmlns:a16="http://schemas.microsoft.com/office/drawing/2014/main" val="691882191"/>
                    </a:ext>
                  </a:extLst>
                </a:gridCol>
              </a:tblGrid>
              <a:tr h="134391">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45827523"/>
                  </a:ext>
                </a:extLst>
              </a:tr>
              <a:tr h="314474">
                <a:tc rowSpan="14">
                  <a:txBody>
                    <a:bodyPr/>
                    <a:lstStyle/>
                    <a:p>
                      <a:pPr algn="l" fontAlgn="b"/>
                      <a:r>
                        <a:rPr lang="es-EC" sz="1200" b="0" i="0" u="none" strike="noStrike">
                          <a:solidFill>
                            <a:srgbClr val="000000"/>
                          </a:solidFill>
                          <a:effectLst/>
                          <a:latin typeface="Calibri" panose="020F0502020204030204" pitchFamily="34" charset="0"/>
                        </a:rPr>
                        <a:t> </a:t>
                      </a:r>
                      <a:r>
                        <a:rPr lang="es-EC" sz="1200" b="0" i="0" u="none" strike="noStrike" smtClean="0">
                          <a:solidFill>
                            <a:srgbClr val="000000"/>
                          </a:solidFill>
                          <a:effectLst/>
                          <a:latin typeface="Calibri" panose="020F0502020204030204" pitchFamily="34" charset="0"/>
                        </a:rPr>
                        <a:t>MINGAS</a:t>
                      </a:r>
                      <a:endParaRPr lang="es-EC" sz="1200" b="0" i="0" u="none" strike="noStrike" dirty="0">
                        <a:solidFill>
                          <a:srgbClr val="000000"/>
                        </a:solidFill>
                        <a:effectLst/>
                        <a:latin typeface="Calibri" panose="020F0502020204030204" pitchFamily="34" charset="0"/>
                      </a:endParaRPr>
                    </a:p>
                    <a:p>
                      <a:pPr algn="l" fontAlgn="b"/>
                      <a:r>
                        <a:rPr lang="es-EC" sz="1200" b="0" i="0" u="none" strike="noStrike">
                          <a:solidFill>
                            <a:srgbClr val="000000"/>
                          </a:solidFill>
                          <a:effectLst/>
                          <a:latin typeface="Calibri" panose="020F0502020204030204" pitchFamily="34" charset="0"/>
                        </a:rPr>
                        <a:t> </a:t>
                      </a:r>
                    </a:p>
                    <a:p>
                      <a:pPr algn="l" fontAlgn="b"/>
                      <a:r>
                        <a:rPr lang="es-EC" sz="1200" b="0" i="0" u="none" strike="noStrike">
                          <a:solidFill>
                            <a:srgbClr val="000000"/>
                          </a:solidFill>
                          <a:effectLst/>
                          <a:latin typeface="Calibri" panose="020F0502020204030204" pitchFamily="34" charset="0"/>
                        </a:rPr>
                        <a:t> </a:t>
                      </a:r>
                    </a:p>
                    <a:p>
                      <a:pPr algn="l" fontAlgn="b"/>
                      <a:r>
                        <a:rPr lang="es-EC" sz="1200" b="0" i="0" u="none" strike="noStrike">
                          <a:solidFill>
                            <a:srgbClr val="000000"/>
                          </a:solidFill>
                          <a:effectLst/>
                          <a:latin typeface="Calibri" panose="020F0502020204030204" pitchFamily="34" charset="0"/>
                        </a:rPr>
                        <a:t> </a:t>
                      </a:r>
                    </a:p>
                    <a:p>
                      <a:pPr algn="l" fontAlgn="b"/>
                      <a:r>
                        <a:rPr lang="es-EC" sz="1200" b="0" i="0" u="none" strike="noStrike">
                          <a:solidFill>
                            <a:srgbClr val="000000"/>
                          </a:solidFill>
                          <a:effectLst/>
                          <a:latin typeface="Calibri" panose="020F0502020204030204" pitchFamily="34" charset="0"/>
                        </a:rPr>
                        <a:t> </a:t>
                      </a:r>
                    </a:p>
                    <a:p>
                      <a:pPr algn="l" fontAlgn="b"/>
                      <a:r>
                        <a:rPr lang="es-EC" sz="1200" b="0" i="0" u="none" strike="noStrike">
                          <a:solidFill>
                            <a:srgbClr val="000000"/>
                          </a:solidFill>
                          <a:effectLst/>
                          <a:latin typeface="Calibri" panose="020F0502020204030204" pitchFamily="34" charset="0"/>
                        </a:rPr>
                        <a:t> </a:t>
                      </a:r>
                    </a:p>
                    <a:p>
                      <a:pPr algn="l" fontAlgn="b"/>
                      <a:r>
                        <a:rPr lang="es-EC" sz="1200" b="0" i="0" u="none" strike="noStrike">
                          <a:solidFill>
                            <a:srgbClr val="000000"/>
                          </a:solidFill>
                          <a:effectLst/>
                          <a:latin typeface="Calibri" panose="020F0502020204030204" pitchFamily="34" charset="0"/>
                        </a:rPr>
                        <a:t> </a:t>
                      </a:r>
                    </a:p>
                    <a:p>
                      <a:pPr algn="l" fontAlgn="b"/>
                      <a:r>
                        <a:rPr lang="es-EC" sz="1200" b="0" i="0" u="none" strike="noStrike">
                          <a:solidFill>
                            <a:srgbClr val="000000"/>
                          </a:solidFill>
                          <a:effectLst/>
                          <a:latin typeface="Calibri" panose="020F0502020204030204" pitchFamily="34" charset="0"/>
                        </a:rPr>
                        <a:t> </a:t>
                      </a:r>
                    </a:p>
                    <a:p>
                      <a:pPr algn="l" fontAlgn="b"/>
                      <a:r>
                        <a:rPr lang="es-EC" sz="1200" b="0" i="0" u="none" strike="noStrike">
                          <a:solidFill>
                            <a:srgbClr val="000000"/>
                          </a:solidFill>
                          <a:effectLst/>
                          <a:latin typeface="Calibri" panose="020F0502020204030204" pitchFamily="34" charset="0"/>
                        </a:rPr>
                        <a:t> </a:t>
                      </a:r>
                    </a:p>
                    <a:p>
                      <a:pPr algn="l" fontAlgn="b"/>
                      <a:r>
                        <a:rPr lang="es-EC" sz="1200" b="0" i="0" u="none" strike="noStrike">
                          <a:solidFill>
                            <a:srgbClr val="000000"/>
                          </a:solidFill>
                          <a:effectLst/>
                          <a:latin typeface="Calibri" panose="020F0502020204030204" pitchFamily="34" charset="0"/>
                        </a:rPr>
                        <a:t> </a:t>
                      </a:r>
                    </a:p>
                    <a:p>
                      <a:pPr algn="l" fontAlgn="b"/>
                      <a:r>
                        <a:rPr lang="es-EC" sz="1200" b="0" i="0" u="none" strike="noStrike">
                          <a:solidFill>
                            <a:srgbClr val="000000"/>
                          </a:solidFill>
                          <a:effectLst/>
                          <a:latin typeface="Calibri" panose="020F0502020204030204" pitchFamily="34" charset="0"/>
                        </a:rPr>
                        <a:t> </a:t>
                      </a:r>
                    </a:p>
                    <a:p>
                      <a:pPr algn="l" fontAlgn="b"/>
                      <a:r>
                        <a:rPr lang="es-EC" sz="1200" b="0" i="0" u="none" strike="noStrike">
                          <a:solidFill>
                            <a:srgbClr val="000000"/>
                          </a:solidFill>
                          <a:effectLst/>
                          <a:latin typeface="Calibri" panose="020F0502020204030204" pitchFamily="34" charset="0"/>
                        </a:rPr>
                        <a:t> </a:t>
                      </a:r>
                    </a:p>
                    <a:p>
                      <a:pPr algn="l" fontAlgn="b"/>
                      <a:r>
                        <a:rPr lang="es-EC" sz="1200" b="0" i="0" u="none" strike="noStrike">
                          <a:solidFill>
                            <a:srgbClr val="000000"/>
                          </a:solidFill>
                          <a:effectLst/>
                          <a:latin typeface="Calibri" panose="020F0502020204030204" pitchFamily="34" charset="0"/>
                        </a:rPr>
                        <a:t> </a:t>
                      </a:r>
                    </a:p>
                    <a:p>
                      <a:pPr algn="l" fontAlgn="b"/>
                      <a:r>
                        <a:rPr lang="es-EC"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 LAS CALLES DEL BARRIO,BARRIO SAN JAVIER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602688"/>
                  </a:ext>
                </a:extLst>
              </a:tr>
              <a:tr h="314474">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 LAS CALLES DEL BARRIO,LA HOSPITALARIA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526295"/>
                  </a:ext>
                </a:extLst>
              </a:tr>
              <a:tr h="403172">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Y ADECENTAMIENTO DE AREAS VERDES S29/ADECENTAMIENTO DE LA CALLE E11/LIMPIEZA DEL PARQUE ECOLOGICO /LIMPIEZA DE AREAS VERDES /LIMPIEZA DE LA AV, 21 DE AGOSTO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436338"/>
                  </a:ext>
                </a:extLst>
              </a:tr>
              <a:tr h="314474">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 LA CAPA VEGETAL Y RASANTEO DE LAS  CALLES GARCIA MORENO Y NOGALES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955832"/>
                  </a:ext>
                </a:extLst>
              </a:tr>
              <a:tr h="314474">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CORTE DE CESPED Y PODA DE ARBOLES EN EL PARQUE, SECTOR MARIANA DE JESUS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272534"/>
                  </a:ext>
                </a:extLst>
              </a:tr>
              <a:tr h="314474">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 LA CAPA VEGETAL, CONFORMACION DE CUNETAS Y RESANTEO DE LA VIA  LA COCHA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795936"/>
                  </a:ext>
                </a:extLst>
              </a:tr>
              <a:tr h="314474">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Y RASANTEO DE LA CALLE ISABEL HERRERIA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560095"/>
                  </a:ext>
                </a:extLst>
              </a:tr>
              <a:tr h="314474">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Y RASANTEO DE LA CALLE  PRINCIPAL S19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391284"/>
                  </a:ext>
                </a:extLst>
              </a:tr>
              <a:tr h="314474">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ADECENTAMIENTO DE LA CALLE RUPERTO ALRCON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585743"/>
                  </a:ext>
                </a:extLst>
              </a:tr>
              <a:tr h="314474">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Y RASANTEO DE LA CALLE E 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355457"/>
                  </a:ext>
                </a:extLst>
              </a:tr>
              <a:tr h="517403">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LOS ALGARROBOS CON UN APROXIMADO DE 1,100 METROS; CALLE LOS CEREZOS, HASTA LA CALLE LOS PINOS CON UN APROXIMADO DE 400 METROS DE VÍA: SE REALIZÓ EL RETIRO DE CAPA VEGETAL, LIMPIEZA, RASANTEO, CONFORMACIÓN Y COMPACTACIÓN SUBRASANTE, CONFORMACIÓN DE CUNETAS E HIDRATACIÓN DE TIERRA,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186707"/>
                  </a:ext>
                </a:extLst>
              </a:tr>
              <a:tr h="314474">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CALLE PINOS, CALLE LAS PALMAS,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311704"/>
                  </a:ext>
                </a:extLst>
              </a:tr>
              <a:tr h="470367">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LIMPIEZA DE MALEZA VEGETAL, DESALOJO, NIVELACIÓN, CONFORMACIÓN DE CUNETAS Y COMPACTACIÓN EN EL ACCESO AL SECTOR DENOMINADO “LA CRUZ”, EL ÁREA DE INTERVENCIÓN FUE DE 650 METROS DE LONGITUD, POR UN ANCHO DE 6 METROS,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757623"/>
                  </a:ext>
                </a:extLst>
              </a:tr>
              <a:tr h="47708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INTERVENCIÓN EN LAS CALLES ARENILLAS Y CHÁVEZ PUGRU, CON LIMPIEZA DE MALEZA VEGETAL Y APERTURA DE CUNETAS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326333"/>
                  </a:ext>
                </a:extLst>
              </a:tr>
            </a:tbl>
          </a:graphicData>
        </a:graphic>
      </p:graphicFrame>
      <p:sp>
        <p:nvSpPr>
          <p:cNvPr id="3" name="Rectángulo 2"/>
          <p:cNvSpPr/>
          <p:nvPr/>
        </p:nvSpPr>
        <p:spPr>
          <a:xfrm>
            <a:off x="457198" y="533830"/>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6844642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33830"/>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313860" y="872384"/>
          <a:ext cx="9354574" cy="5649441"/>
        </p:xfrm>
        <a:graphic>
          <a:graphicData uri="http://schemas.openxmlformats.org/drawingml/2006/table">
            <a:tbl>
              <a:tblPr/>
              <a:tblGrid>
                <a:gridCol w="800391">
                  <a:extLst>
                    <a:ext uri="{9D8B030D-6E8A-4147-A177-3AD203B41FA5}">
                      <a16:colId xmlns:a16="http://schemas.microsoft.com/office/drawing/2014/main" val="2408870755"/>
                    </a:ext>
                  </a:extLst>
                </a:gridCol>
                <a:gridCol w="5912892">
                  <a:extLst>
                    <a:ext uri="{9D8B030D-6E8A-4147-A177-3AD203B41FA5}">
                      <a16:colId xmlns:a16="http://schemas.microsoft.com/office/drawing/2014/main" val="2392683498"/>
                    </a:ext>
                  </a:extLst>
                </a:gridCol>
                <a:gridCol w="800391">
                  <a:extLst>
                    <a:ext uri="{9D8B030D-6E8A-4147-A177-3AD203B41FA5}">
                      <a16:colId xmlns:a16="http://schemas.microsoft.com/office/drawing/2014/main" val="2964407993"/>
                    </a:ext>
                  </a:extLst>
                </a:gridCol>
                <a:gridCol w="800391">
                  <a:extLst>
                    <a:ext uri="{9D8B030D-6E8A-4147-A177-3AD203B41FA5}">
                      <a16:colId xmlns:a16="http://schemas.microsoft.com/office/drawing/2014/main" val="3117256895"/>
                    </a:ext>
                  </a:extLst>
                </a:gridCol>
                <a:gridCol w="1040509">
                  <a:extLst>
                    <a:ext uri="{9D8B030D-6E8A-4147-A177-3AD203B41FA5}">
                      <a16:colId xmlns:a16="http://schemas.microsoft.com/office/drawing/2014/main" val="1449852223"/>
                    </a:ext>
                  </a:extLst>
                </a:gridCol>
              </a:tblGrid>
              <a:tr h="194808">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3681240542"/>
                  </a:ext>
                </a:extLst>
              </a:tr>
              <a:tr h="974041">
                <a:tc rowSpan="9">
                  <a:txBody>
                    <a:bodyPr/>
                    <a:lstStyle/>
                    <a:p>
                      <a:pPr algn="l" fontAlgn="b"/>
                      <a:r>
                        <a:rPr lang="es-EC" sz="1200" b="0" i="0" u="none" strike="noStrike" dirty="0" smtClean="0">
                          <a:solidFill>
                            <a:srgbClr val="000000"/>
                          </a:solidFill>
                          <a:effectLst/>
                          <a:latin typeface="Calibri" panose="020F0502020204030204" pitchFamily="34" charset="0"/>
                        </a:rPr>
                        <a:t>MINGAS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CALLES NO, 2, CON UN APROXIMADO DE 400 METROS DE LONGITUD DE VÍA; LA CALLE NO, 3 CON UN APROXIMADO DE 300 METROS DE LONGITUD DE VÍA, Y LA CALLE LOS INCAS CON UN APROXIMADO DE 80 METROS DE LONGITUD DE VÍA, SE REALIZÓ EL RETIRO DE CAPA VEGETAL, LIMPIEZA, RASANTEO, CONFORMACIÓN Y COMPACTACIÓN SUBRASANTE, CONFORMACIÓN DE CUNETAS E HIDRATACIÓN DE TIERRA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263686"/>
                  </a:ext>
                </a:extLst>
              </a:tr>
              <a:tr h="584425">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CALLE NO, 1, CON UN APROXIMADO DE 200 METROS DE VÍA; Y SE REALIZÓ EL RETIRO DE CAPA VEGETAL, LIMPIEZA, RASANTEO, CONFORMACIÓN Y COMPACTACIÓN SUBRASANTE, CONFORMACIÓN DE CUNETAS E HIDRATACIÓN DE TIERRA,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294299"/>
                  </a:ext>
                </a:extLst>
              </a:tr>
              <a:tr h="584425">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CALLE RÍO JORDÁN, CON EL RASANTEO DE LA VÍA PARA EL RETIRO DE CAPA VEGETAL Y DE ESCOMBROS ACUMULADOS A LO LARGO DE CALLE, ASÍ COMO LA APERTURA DE CUNETAS, EN UNA LONGITUD DE 500 METROS POR 8 METROS DE ANCHO,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258094"/>
                  </a:ext>
                </a:extLst>
              </a:tr>
              <a:tr h="389617">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LA AVENIDA AARÓN, RETIRANDO LA CAPA VEGETAL DE LAS PARTES LATERALES DE LA VÍA, APERTURA DE CUNETAS Y EL DESBANQUE A MÁQUINA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446140"/>
                  </a:ext>
                </a:extLst>
              </a:tr>
              <a:tr h="389617">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CALLE SALOMÓN, CON TRABAJOS DE RASANTEO, LIMPIEZA DE CAPA VEGETAL Y APERTURA DE CUNETAS,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041504"/>
                  </a:ext>
                </a:extLst>
              </a:tr>
              <a:tr h="389617">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RASANTEO EN LAS CALLES NOÉ, SAÚL Y EL PASAJE ZACARÍAS, EN UNA LONGITUD DE 200 METROS,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146196"/>
                  </a:ext>
                </a:extLst>
              </a:tr>
              <a:tr h="584425">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CALLES CARLOS DE JESÚS CRIBAN, CON UN APROXIMADO DE 450 METROS DE LONGITUD DE VÍA; JOAQUÍN MURIETA CON UN APROXIMADO DE 150 METROS DE LONGITUD DE VÍA; Y JAIME VARGAS CON UN APROXIMADO DE 150 METROS DE LONGITUD DE VÍA,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125684"/>
                  </a:ext>
                </a:extLst>
              </a:tr>
              <a:tr h="779233">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CALLES JOSÉ MARTÍ CON UN APROXIMADO DE 100 METROS DE VÍA; EMILIO ZAPATA, CON UN APROXIMADO DE 100 METROS DE VÍA Y PANCHO VILLA CON UN APROXIMADO DE 150 METROS DE VÍA, SE REALIZÓ EL RETIRO DE CAPA VEGETAL, LIMPIEZA, RASANTEO, CONFORMACIÓN Y COMPACTACIÓN SUBRASANTE, E HIDRATACIÓN DE TIERRA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093708"/>
                  </a:ext>
                </a:extLst>
              </a:tr>
              <a:tr h="779233">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CALLE M, CON LIMPIEZA VEGETAL Y APERTURA DE CUNETAS DEL COSTADO IZQUIERDO DE LA VÍA, SE CONTINUÓ LOS TRABAJOS EN LA PARTE ALTA DE LA VÍA, DONDE CULMINA LA MISMA, CON TRABAJOS DE RASANTEO A LO LARGO DE LA VÍA, LIMPIEZA Y APERTURA DE CUNETAS A LOS CONTORNOS DE LA MISMA,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32658"/>
                  </a:ext>
                </a:extLst>
              </a:tr>
            </a:tbl>
          </a:graphicData>
        </a:graphic>
      </p:graphicFrame>
    </p:spTree>
    <p:extLst>
      <p:ext uri="{BB962C8B-B14F-4D97-AF65-F5344CB8AC3E}">
        <p14:creationId xmlns:p14="http://schemas.microsoft.com/office/powerpoint/2010/main" val="4274782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33830"/>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57198" y="872384"/>
          <a:ext cx="9090214" cy="5649441"/>
        </p:xfrm>
        <a:graphic>
          <a:graphicData uri="http://schemas.openxmlformats.org/drawingml/2006/table">
            <a:tbl>
              <a:tblPr/>
              <a:tblGrid>
                <a:gridCol w="777772">
                  <a:extLst>
                    <a:ext uri="{9D8B030D-6E8A-4147-A177-3AD203B41FA5}">
                      <a16:colId xmlns:a16="http://schemas.microsoft.com/office/drawing/2014/main" val="4094168313"/>
                    </a:ext>
                  </a:extLst>
                </a:gridCol>
                <a:gridCol w="5745794">
                  <a:extLst>
                    <a:ext uri="{9D8B030D-6E8A-4147-A177-3AD203B41FA5}">
                      <a16:colId xmlns:a16="http://schemas.microsoft.com/office/drawing/2014/main" val="2020896902"/>
                    </a:ext>
                  </a:extLst>
                </a:gridCol>
                <a:gridCol w="777772">
                  <a:extLst>
                    <a:ext uri="{9D8B030D-6E8A-4147-A177-3AD203B41FA5}">
                      <a16:colId xmlns:a16="http://schemas.microsoft.com/office/drawing/2014/main" val="2380300839"/>
                    </a:ext>
                  </a:extLst>
                </a:gridCol>
                <a:gridCol w="777772">
                  <a:extLst>
                    <a:ext uri="{9D8B030D-6E8A-4147-A177-3AD203B41FA5}">
                      <a16:colId xmlns:a16="http://schemas.microsoft.com/office/drawing/2014/main" val="1778171491"/>
                    </a:ext>
                  </a:extLst>
                </a:gridCol>
                <a:gridCol w="1011104">
                  <a:extLst>
                    <a:ext uri="{9D8B030D-6E8A-4147-A177-3AD203B41FA5}">
                      <a16:colId xmlns:a16="http://schemas.microsoft.com/office/drawing/2014/main" val="163580417"/>
                    </a:ext>
                  </a:extLst>
                </a:gridCol>
              </a:tblGrid>
              <a:tr h="202807">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3696790681"/>
                  </a:ext>
                </a:extLst>
              </a:tr>
              <a:tr h="608420">
                <a:tc rowSpan="10">
                  <a:txBody>
                    <a:bodyPr/>
                    <a:lstStyle/>
                    <a:p>
                      <a:pPr algn="l" fontAlgn="b"/>
                      <a:r>
                        <a:rPr lang="es-EC" sz="1200" b="0" i="0" u="none" strike="noStrike" dirty="0" smtClean="0">
                          <a:solidFill>
                            <a:srgbClr val="000000"/>
                          </a:solidFill>
                          <a:effectLst/>
                          <a:latin typeface="Calibri" panose="020F0502020204030204" pitchFamily="34" charset="0"/>
                        </a:rPr>
                        <a:t>MINGAS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INTERSECCIÓN DE LAS CALLES CLEMENTE CONCHA E IGNACIO LECUMBERRY, LOS TRABAJOS PROGRAMADOS PARA LA EJECUCIÓN DE LA MINGA FUERON: APERTURA DE VÍA, CONFORMACIÓN DE PLATAFORMA, LIMPIEZA, NIVELACIÓN, COMPACTACIÓN, DESALOJO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559324"/>
                  </a:ext>
                </a:extLst>
              </a:tr>
              <a:tr h="608420">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CALLE DE LA ECUATORIANA, EN UN APROXIMADO DE 1050 METROS DE LONGITUD DE VÍA, REALIZÁNDOSE EL RETIRO DE CAPA VEGETAL, LIMPIEZA, RASANTEO, CONFORMACIÓN Y COMPACTACIÓN SUBRASANTE, E HIDRATACIÓN DE TIERRA PARA CONTROL DE POLVO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831617"/>
                  </a:ext>
                </a:extLst>
              </a:tr>
              <a:tr h="811227">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ADECENTAMIENTO Y PINTURA DE JUEGOS INFANTILES DE TRES PARQUES DEL SECTOR, Y CORTE DE CÉSPED Y PODA DE ÁRBOLES DEL ESPACIO VERDE QUE SE ENCUENTRA UBICADO JUNTO A LA CALLE CAMILO OREJUELA Y ALFREDO JARRÍN, (ESQUINA) CON UN APROXIMADO DE 70 METROS CUADRADOS,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51070"/>
                  </a:ext>
                </a:extLst>
              </a:tr>
              <a:tr h="466626">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LA “CANCHA DE COCOS” DEL BARRIO MATILDE ÁLVAREZ, CON LIMPIEZA DE CAPA VEGETAL Y APERTURA DE CUNETAS,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66248"/>
                  </a:ext>
                </a:extLst>
              </a:tr>
              <a:tr h="466626">
                <a:tc vMerge="1">
                  <a:txBody>
                    <a:bodyPr/>
                    <a:lstStyle/>
                    <a:p>
                      <a:pPr algn="l" fontAlgn="b"/>
                      <a:endParaRPr lang="es-EC"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INTERVENCIÓN EN LA PLAZOLETA DEL MERCADO, CON TRABAJOS DE RETIRO DE CAPA VEGETAL, RASANTEO Y DESALOJO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743207"/>
                  </a:ext>
                </a:extLst>
              </a:tr>
              <a:tr h="811227">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CALLE RUMIHURCO, EN UN APROXIMADO DE 300 METROS DE LONGITUD DE VÍA, REALIZÁNDOSE EL RETIRO DE CAPA VEGETAL, LIMPIEZA, RASANTEO, CONFORMACIÓN Y COMPACTACIÓN SUBRASANTE, ASÍ COMO CONFORMACIÓN Y PERFILAMIENTO DE TALUDES EN TODA LA VÍA,</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10770"/>
                  </a:ext>
                </a:extLst>
              </a:tr>
              <a:tr h="446769">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ADECENTAMIENTO Y PINTURA DE JUEGOS INFANTILES DEL PARQUE DEL SECTOR, CON UN APROXIMADO DE 150 METROS CUADRADOS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403063"/>
                  </a:ext>
                </a:extLst>
              </a:tr>
              <a:tr h="411729">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CALLE S 64, CALLE S13 CON TRABAJOS DE RASANTEO, LIMPIEZA DE CAPA VEGETAL, APERTURA DE CUNETAS, NIVELACIÓN Y COMPACTACIÓN</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852570"/>
                  </a:ext>
                </a:extLst>
              </a:tr>
              <a:tr h="409977">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INTERVENCIÓN DE LAS CALLES DEL BARRIO JESÚS DEL GRAN PODER, EN UN TRAMO APROXIMADO DE 2,800 METROS DE LONGITUD</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831880"/>
                  </a:ext>
                </a:extLst>
              </a:tr>
              <a:tr h="405613">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CALLE R: RASANTEO, LIMPIEZA DE CAPA VEGETAL, LIMPIEZA DE CUNETAS, NIVELACIÓN, Y COMPACTACIÓN, BARRIO SAN MARTÍN DE PORRAS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683594"/>
                  </a:ext>
                </a:extLst>
              </a:tr>
            </a:tbl>
          </a:graphicData>
        </a:graphic>
      </p:graphicFrame>
    </p:spTree>
    <p:extLst>
      <p:ext uri="{BB962C8B-B14F-4D97-AF65-F5344CB8AC3E}">
        <p14:creationId xmlns:p14="http://schemas.microsoft.com/office/powerpoint/2010/main" val="1858678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57198" y="533830"/>
            <a:ext cx="9211235" cy="338554"/>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MEJORAMIENTO VIAL</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4" name="Tabla 3"/>
          <p:cNvGraphicFramePr>
            <a:graphicFrameLocks noGrp="1"/>
          </p:cNvGraphicFramePr>
          <p:nvPr>
            <p:extLst/>
          </p:nvPr>
        </p:nvGraphicFramePr>
        <p:xfrm>
          <a:off x="457198" y="1196787"/>
          <a:ext cx="8996084" cy="5163674"/>
        </p:xfrm>
        <a:graphic>
          <a:graphicData uri="http://schemas.openxmlformats.org/drawingml/2006/table">
            <a:tbl>
              <a:tblPr/>
              <a:tblGrid>
                <a:gridCol w="769718">
                  <a:extLst>
                    <a:ext uri="{9D8B030D-6E8A-4147-A177-3AD203B41FA5}">
                      <a16:colId xmlns:a16="http://schemas.microsoft.com/office/drawing/2014/main" val="1022004560"/>
                    </a:ext>
                  </a:extLst>
                </a:gridCol>
                <a:gridCol w="5686296">
                  <a:extLst>
                    <a:ext uri="{9D8B030D-6E8A-4147-A177-3AD203B41FA5}">
                      <a16:colId xmlns:a16="http://schemas.microsoft.com/office/drawing/2014/main" val="1137900906"/>
                    </a:ext>
                  </a:extLst>
                </a:gridCol>
                <a:gridCol w="769718">
                  <a:extLst>
                    <a:ext uri="{9D8B030D-6E8A-4147-A177-3AD203B41FA5}">
                      <a16:colId xmlns:a16="http://schemas.microsoft.com/office/drawing/2014/main" val="2169716375"/>
                    </a:ext>
                  </a:extLst>
                </a:gridCol>
                <a:gridCol w="769718">
                  <a:extLst>
                    <a:ext uri="{9D8B030D-6E8A-4147-A177-3AD203B41FA5}">
                      <a16:colId xmlns:a16="http://schemas.microsoft.com/office/drawing/2014/main" val="504359838"/>
                    </a:ext>
                  </a:extLst>
                </a:gridCol>
                <a:gridCol w="1000634">
                  <a:extLst>
                    <a:ext uri="{9D8B030D-6E8A-4147-A177-3AD203B41FA5}">
                      <a16:colId xmlns:a16="http://schemas.microsoft.com/office/drawing/2014/main" val="3863658613"/>
                    </a:ext>
                  </a:extLst>
                </a:gridCol>
              </a:tblGrid>
              <a:tr h="316310">
                <a:tc>
                  <a:txBody>
                    <a:bodyPr/>
                    <a:lstStyle/>
                    <a:p>
                      <a:pPr algn="ctr" fontAlgn="b"/>
                      <a:r>
                        <a:rPr lang="es-EC"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1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1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1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s-EC" sz="11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1338117806"/>
                  </a:ext>
                </a:extLst>
              </a:tr>
              <a:tr h="1384959">
                <a:tc rowSpan="6">
                  <a:txBody>
                    <a:bodyPr/>
                    <a:lstStyle/>
                    <a:p>
                      <a:pPr algn="l" fontAlgn="b"/>
                      <a:r>
                        <a:rPr lang="es-EC" sz="1200" b="0" i="0" u="none" strike="noStrike" dirty="0" smtClean="0">
                          <a:solidFill>
                            <a:srgbClr val="000000"/>
                          </a:solidFill>
                          <a:effectLst/>
                          <a:latin typeface="Calibri" panose="020F0502020204030204" pitchFamily="34" charset="0"/>
                        </a:rPr>
                        <a:t>MINGAS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CALLE LUIS GARCIA, CALLE ROSARIO BORJA, CALLE LUIS AYABACA: ADECENTAMIENTO VIAL, RETIRO DE CAPA VEGETAL,LIMPIEZA,RASANTEO,CONFORMACIÓN Y COMPACTACIÓN SUBRASANTE, CONFORMACIÓN DE CUNETAS, COMPACTACIÓN, HIDRATACIÓN,           CANCHA DE FÚTBOL: CORTE DE CÉSPED, PODA DE ÁRBOLES, ARREGLO Y PINTURA DE JUEGOS INFANTILES, BARRIO SAN FRANCISCO DE HUARCAY</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QUITUMBE</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705871"/>
                  </a:ext>
                </a:extLst>
              </a:tr>
              <a:tr h="69248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CALLE LA CRISTALINA, CLAUDIO MONGE, CALLE 7, CALLE 8, OE12D: RASANTEO DE VÍA, LIMPIEZA, CONFORMACIÓN DE CUNETAS, DESALOJO, NIVELACIÓN Y COMPACTACIÓN, BARRIO HUARCAY LUZ Y VIDA</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QUITUMBE</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338095"/>
                  </a:ext>
                </a:extLst>
              </a:tr>
              <a:tr h="69248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CALLE A Y B: RASANTEO DE VÍA, LIMPIEZA, CONFORMACIÓN DE CUNETAS, DESALOJO, NIVELACIÓN, BARRIO BUENAVENTURA</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QUITUMBE</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229990"/>
                  </a:ext>
                </a:extLst>
              </a:tr>
              <a:tr h="69248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CALLES: OE71, S55D: LIMPIEZA DE CAPA VEGETAL, CONFORMACIÓN DE VÍA, RETIRO DE CAPA VEGETAL DE LAS ACERAS DE LA CASA COMUNAL, BARRIO SAN FERNANDO DE GUAMANÍ</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QUITUMBE</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675778"/>
                  </a:ext>
                </a:extLst>
              </a:tr>
              <a:tr h="69248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CALLE E7A, CALLE E7B: RASANTEO Y CONFORMACIÓN DE VÍA,   LIMPIEZA Y DISPOSICIÓN FINAL DE ESCOMBROS, BARRIO VENCEREMOS II</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QUITUMBE</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776502"/>
                  </a:ext>
                </a:extLst>
              </a:tr>
              <a:tr h="692481">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CANCHA EL RECREO: RASANTEO, LIMPIEZA DE CAPA VEGETAL, NIVELACIÓN Y COMPACTACIÓN, BARRIO CIUDADELA EL RECREO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ELOY ALFARO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080943"/>
                  </a:ext>
                </a:extLst>
              </a:tr>
            </a:tbl>
          </a:graphicData>
        </a:graphic>
      </p:graphicFrame>
    </p:spTree>
    <p:extLst>
      <p:ext uri="{BB962C8B-B14F-4D97-AF65-F5344CB8AC3E}">
        <p14:creationId xmlns:p14="http://schemas.microsoft.com/office/powerpoint/2010/main" val="3097823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6698" y="898253"/>
            <a:ext cx="8967018" cy="5355312"/>
          </a:xfrm>
          <a:prstGeom prst="rect">
            <a:avLst/>
          </a:prstGeom>
        </p:spPr>
        <p:txBody>
          <a:bodyPr wrap="square">
            <a:spAutoFit/>
          </a:bodyPr>
          <a:lstStyle/>
          <a:p>
            <a:pPr algn="ctr"/>
            <a:r>
              <a:rPr lang="es-MX" sz="5400" b="1" dirty="0" smtClean="0">
                <a:solidFill>
                  <a:srgbClr val="E78202"/>
                </a:solidFill>
                <a:latin typeface="Arial Narrow" panose="020B0606020202030204" pitchFamily="34" charset="0"/>
                <a:ea typeface="Roboto" charset="0"/>
                <a:cs typeface="Roboto" charset="0"/>
              </a:rPr>
              <a:t>Anexo </a:t>
            </a:r>
            <a:r>
              <a:rPr lang="es-MX" sz="5400" b="1" dirty="0">
                <a:solidFill>
                  <a:srgbClr val="E78202"/>
                </a:solidFill>
                <a:latin typeface="Arial Narrow" panose="020B0606020202030204" pitchFamily="34" charset="0"/>
                <a:ea typeface="Roboto" charset="0"/>
                <a:cs typeface="Roboto" charset="0"/>
              </a:rPr>
              <a:t>No. </a:t>
            </a:r>
            <a:r>
              <a:rPr lang="es-MX" sz="5400" b="1" dirty="0" smtClean="0">
                <a:solidFill>
                  <a:srgbClr val="E78202"/>
                </a:solidFill>
                <a:latin typeface="Arial Narrow" panose="020B0606020202030204" pitchFamily="34" charset="0"/>
                <a:ea typeface="Roboto" charset="0"/>
                <a:cs typeface="Roboto" charset="0"/>
              </a:rPr>
              <a:t>5  </a:t>
            </a:r>
            <a:endParaRPr lang="es-MX" sz="5400" b="1" dirty="0" smtClean="0">
              <a:solidFill>
                <a:srgbClr val="E78202"/>
              </a:solidFill>
              <a:latin typeface="Arial Narrow" panose="020B0606020202030204" pitchFamily="34" charset="0"/>
              <a:ea typeface="Roboto" charset="0"/>
              <a:cs typeface="Roboto" charset="0"/>
            </a:endParaRPr>
          </a:p>
          <a:p>
            <a:pPr algn="ctr"/>
            <a:r>
              <a:rPr lang="es-MX" sz="3200" b="1" dirty="0" smtClean="0">
                <a:solidFill>
                  <a:srgbClr val="E78202"/>
                </a:solidFill>
                <a:latin typeface="Arial Narrow" panose="020B0606020202030204" pitchFamily="34" charset="0"/>
                <a:ea typeface="Roboto" charset="0"/>
                <a:cs typeface="Roboto" charset="0"/>
              </a:rPr>
              <a:t>Detalle </a:t>
            </a:r>
            <a:r>
              <a:rPr lang="es-MX" sz="3200" b="1" dirty="0">
                <a:solidFill>
                  <a:srgbClr val="E78202"/>
                </a:solidFill>
                <a:latin typeface="Arial Narrow" panose="020B0606020202030204" pitchFamily="34" charset="0"/>
                <a:ea typeface="Roboto" charset="0"/>
                <a:cs typeface="Roboto" charset="0"/>
              </a:rPr>
              <a:t>de </a:t>
            </a:r>
            <a:r>
              <a:rPr lang="es-MX" sz="3200" b="1" dirty="0" smtClean="0">
                <a:solidFill>
                  <a:srgbClr val="E78202"/>
                </a:solidFill>
                <a:latin typeface="Arial Narrow" panose="020B0606020202030204" pitchFamily="34" charset="0"/>
                <a:ea typeface="Roboto" charset="0"/>
                <a:cs typeface="Roboto" charset="0"/>
              </a:rPr>
              <a:t>Obras</a:t>
            </a:r>
            <a:r>
              <a:rPr lang="es-MX" sz="6000" b="1" dirty="0" smtClean="0">
                <a:solidFill>
                  <a:srgbClr val="E78202"/>
                </a:solidFill>
                <a:latin typeface="Arial Narrow" panose="020B0606020202030204" pitchFamily="34" charset="0"/>
                <a:ea typeface="Roboto" charset="0"/>
                <a:cs typeface="Roboto" charset="0"/>
              </a:rPr>
              <a:t>:</a:t>
            </a:r>
          </a:p>
          <a:p>
            <a:pPr algn="ctr" fontAlgn="b"/>
            <a:endParaRPr lang="es-EC" sz="3200" b="1" dirty="0" smtClean="0">
              <a:solidFill>
                <a:srgbClr val="E78202"/>
              </a:solidFill>
              <a:latin typeface="Arial Narrow" panose="020B0606020202030204" pitchFamily="34" charset="0"/>
              <a:ea typeface="Roboto" charset="0"/>
              <a:cs typeface="Roboto" charset="0"/>
            </a:endParaRPr>
          </a:p>
          <a:p>
            <a:pPr algn="just" fontAlgn="b"/>
            <a:r>
              <a:rPr lang="es-EC" sz="2000" b="1" dirty="0" smtClean="0">
                <a:solidFill>
                  <a:srgbClr val="E78202"/>
                </a:solidFill>
                <a:latin typeface="Arial Narrow" panose="020B0606020202030204" pitchFamily="34" charset="0"/>
                <a:ea typeface="Roboto" charset="0"/>
                <a:cs typeface="Roboto" charset="0"/>
              </a:rPr>
              <a:t>-     Elementos </a:t>
            </a:r>
            <a:r>
              <a:rPr lang="es-EC" sz="2000" b="1" dirty="0">
                <a:solidFill>
                  <a:srgbClr val="E78202"/>
                </a:solidFill>
                <a:latin typeface="Arial Narrow" panose="020B0606020202030204" pitchFamily="34" charset="0"/>
                <a:ea typeface="Roboto" charset="0"/>
                <a:cs typeface="Roboto" charset="0"/>
              </a:rPr>
              <a:t>de servicios básicos (limpieza de cunetas, escombros, rellenos)</a:t>
            </a:r>
          </a:p>
          <a:p>
            <a:pPr marL="342900" indent="-342900" algn="just" fontAlgn="b">
              <a:buFontTx/>
              <a:buChar char="-"/>
            </a:pPr>
            <a:r>
              <a:rPr lang="es-EC" sz="2000" b="1" dirty="0" smtClean="0">
                <a:solidFill>
                  <a:srgbClr val="E78202"/>
                </a:solidFill>
                <a:latin typeface="Arial Narrow" panose="020B0606020202030204" pitchFamily="34" charset="0"/>
                <a:ea typeface="Roboto" charset="0"/>
                <a:cs typeface="Roboto" charset="0"/>
              </a:rPr>
              <a:t>Estructuras </a:t>
            </a:r>
            <a:r>
              <a:rPr lang="es-EC" sz="2000" b="1" dirty="0">
                <a:solidFill>
                  <a:srgbClr val="E78202"/>
                </a:solidFill>
                <a:latin typeface="Arial Narrow" panose="020B0606020202030204" pitchFamily="34" charset="0"/>
                <a:ea typeface="Roboto" charset="0"/>
                <a:cs typeface="Roboto" charset="0"/>
              </a:rPr>
              <a:t>(reparación barandas, guardavías, desmontaje pasos peatonales, </a:t>
            </a:r>
            <a:r>
              <a:rPr lang="es-EC" sz="2000" b="1" dirty="0" smtClean="0">
                <a:solidFill>
                  <a:srgbClr val="E78202"/>
                </a:solidFill>
                <a:latin typeface="Arial Narrow" panose="020B0606020202030204" pitchFamily="34" charset="0"/>
                <a:ea typeface="Roboto" charset="0"/>
                <a:cs typeface="Roboto" charset="0"/>
              </a:rPr>
              <a:t>trabajos de </a:t>
            </a:r>
            <a:r>
              <a:rPr lang="es-EC" sz="2000" b="1" dirty="0">
                <a:solidFill>
                  <a:srgbClr val="E78202"/>
                </a:solidFill>
                <a:latin typeface="Arial Narrow" panose="020B0606020202030204" pitchFamily="34" charset="0"/>
                <a:ea typeface="Roboto" charset="0"/>
                <a:cs typeface="Roboto" charset="0"/>
              </a:rPr>
              <a:t>soldadura)</a:t>
            </a:r>
          </a:p>
          <a:p>
            <a:pPr algn="just" fontAlgn="b"/>
            <a:r>
              <a:rPr lang="es-EC" sz="2000" b="1" dirty="0" smtClean="0">
                <a:solidFill>
                  <a:srgbClr val="E78202"/>
                </a:solidFill>
                <a:latin typeface="Arial Narrow" panose="020B0606020202030204" pitchFamily="34" charset="0"/>
                <a:ea typeface="Roboto" charset="0"/>
                <a:cs typeface="Roboto" charset="0"/>
              </a:rPr>
              <a:t>-     Murete </a:t>
            </a:r>
            <a:r>
              <a:rPr lang="es-EC" sz="2000" b="1" dirty="0">
                <a:solidFill>
                  <a:srgbClr val="E78202"/>
                </a:solidFill>
                <a:latin typeface="Arial Narrow" panose="020B0606020202030204" pitchFamily="34" charset="0"/>
                <a:ea typeface="Roboto" charset="0"/>
                <a:cs typeface="Roboto" charset="0"/>
              </a:rPr>
              <a:t>y cerramiento (arreglo de vallas, </a:t>
            </a:r>
            <a:r>
              <a:rPr lang="es-EC" sz="2000" b="1" dirty="0" smtClean="0">
                <a:solidFill>
                  <a:srgbClr val="E78202"/>
                </a:solidFill>
                <a:latin typeface="Arial Narrow" panose="020B0606020202030204" pitchFamily="34" charset="0"/>
                <a:ea typeface="Roboto" charset="0"/>
                <a:cs typeface="Roboto" charset="0"/>
              </a:rPr>
              <a:t>guardavías, </a:t>
            </a:r>
            <a:r>
              <a:rPr lang="es-EC" sz="2000" b="1" dirty="0">
                <a:solidFill>
                  <a:srgbClr val="E78202"/>
                </a:solidFill>
                <a:latin typeface="Arial Narrow" panose="020B0606020202030204" pitchFamily="34" charset="0"/>
                <a:ea typeface="Roboto" charset="0"/>
                <a:cs typeface="Roboto" charset="0"/>
              </a:rPr>
              <a:t>pasamanos puentes )</a:t>
            </a:r>
          </a:p>
          <a:p>
            <a:pPr algn="just" fontAlgn="b"/>
            <a:r>
              <a:rPr lang="es-EC" sz="2000" b="1" dirty="0" smtClean="0">
                <a:solidFill>
                  <a:srgbClr val="E78202"/>
                </a:solidFill>
                <a:latin typeface="Arial Narrow" panose="020B0606020202030204" pitchFamily="34" charset="0"/>
                <a:ea typeface="Roboto" charset="0"/>
                <a:cs typeface="Roboto" charset="0"/>
              </a:rPr>
              <a:t>-     Obra </a:t>
            </a:r>
            <a:r>
              <a:rPr lang="es-EC" sz="2000" b="1" dirty="0">
                <a:solidFill>
                  <a:srgbClr val="E78202"/>
                </a:solidFill>
                <a:latin typeface="Arial Narrow" panose="020B0606020202030204" pitchFamily="34" charset="0"/>
                <a:ea typeface="Roboto" charset="0"/>
                <a:cs typeface="Roboto" charset="0"/>
              </a:rPr>
              <a:t>civil (rehabilitación de aceras, bordillos)</a:t>
            </a:r>
          </a:p>
          <a:p>
            <a:pPr algn="ctr"/>
            <a:endParaRPr lang="es-MX" sz="9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805788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72689681"/>
              </p:ext>
            </p:extLst>
          </p:nvPr>
        </p:nvGraphicFramePr>
        <p:xfrm>
          <a:off x="469781" y="1317371"/>
          <a:ext cx="9175119" cy="4102290"/>
        </p:xfrm>
        <a:graphic>
          <a:graphicData uri="http://schemas.openxmlformats.org/drawingml/2006/table">
            <a:tbl>
              <a:tblPr/>
              <a:tblGrid>
                <a:gridCol w="3665317">
                  <a:extLst>
                    <a:ext uri="{9D8B030D-6E8A-4147-A177-3AD203B41FA5}">
                      <a16:colId xmlns:a16="http://schemas.microsoft.com/office/drawing/2014/main" val="275896937"/>
                    </a:ext>
                  </a:extLst>
                </a:gridCol>
                <a:gridCol w="1268032">
                  <a:extLst>
                    <a:ext uri="{9D8B030D-6E8A-4147-A177-3AD203B41FA5}">
                      <a16:colId xmlns:a16="http://schemas.microsoft.com/office/drawing/2014/main" val="900873239"/>
                    </a:ext>
                  </a:extLst>
                </a:gridCol>
                <a:gridCol w="1309891">
                  <a:extLst>
                    <a:ext uri="{9D8B030D-6E8A-4147-A177-3AD203B41FA5}">
                      <a16:colId xmlns:a16="http://schemas.microsoft.com/office/drawing/2014/main" val="4101911341"/>
                    </a:ext>
                  </a:extLst>
                </a:gridCol>
                <a:gridCol w="1707826">
                  <a:extLst>
                    <a:ext uri="{9D8B030D-6E8A-4147-A177-3AD203B41FA5}">
                      <a16:colId xmlns:a16="http://schemas.microsoft.com/office/drawing/2014/main" val="455743787"/>
                    </a:ext>
                  </a:extLst>
                </a:gridCol>
                <a:gridCol w="1224053">
                  <a:extLst>
                    <a:ext uri="{9D8B030D-6E8A-4147-A177-3AD203B41FA5}">
                      <a16:colId xmlns:a16="http://schemas.microsoft.com/office/drawing/2014/main" val="35252678"/>
                    </a:ext>
                  </a:extLst>
                </a:gridCol>
              </a:tblGrid>
              <a:tr h="292480">
                <a:tc gridSpan="5">
                  <a:txBody>
                    <a:bodyPr/>
                    <a:lstStyle/>
                    <a:p>
                      <a:pPr algn="ctr" fontAlgn="b"/>
                      <a:r>
                        <a:rPr lang="es-EC" sz="1400" b="1" i="0" u="none" strike="noStrike" dirty="0" smtClean="0">
                          <a:solidFill>
                            <a:srgbClr val="000000"/>
                          </a:solidFill>
                          <a:effectLst/>
                          <a:latin typeface="Calibri" panose="020F0502020204030204" pitchFamily="34" charset="0"/>
                        </a:rPr>
                        <a:t>RESUMEN INTERVENCIONES </a:t>
                      </a:r>
                      <a:r>
                        <a:rPr lang="es-EC" sz="1400" b="1" i="0" u="none" strike="noStrike" dirty="0">
                          <a:solidFill>
                            <a:srgbClr val="000000"/>
                          </a:solidFill>
                          <a:effectLst/>
                          <a:latin typeface="Calibri" panose="020F0502020204030204" pitchFamily="34" charset="0"/>
                        </a:rPr>
                        <a:t>DE RED VIAL, CONECTIVIDAD Y ACCESIBILIDAD PERIODO 2015-2017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65019997"/>
                  </a:ext>
                </a:extLst>
              </a:tr>
              <a:tr h="292480">
                <a:tc>
                  <a:txBody>
                    <a:bodyPr/>
                    <a:lstStyle/>
                    <a:p>
                      <a:pPr algn="l" fontAlgn="b"/>
                      <a:r>
                        <a:rPr lang="es-EC"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1" i="0" u="none" strike="noStrike" dirty="0">
                          <a:solidFill>
                            <a:srgbClr val="000000"/>
                          </a:solidFill>
                          <a:effectLst/>
                          <a:latin typeface="Calibri" panose="020F0502020204030204" pitchFamily="34" charset="0"/>
                        </a:rPr>
                        <a:t> </a:t>
                      </a:r>
                      <a:r>
                        <a:rPr lang="es-EC" sz="1200" b="1" i="0" u="none" strike="noStrike" dirty="0" smtClean="0">
                          <a:solidFill>
                            <a:srgbClr val="000000"/>
                          </a:solidFill>
                          <a:effectLst/>
                          <a:latin typeface="Calibri" panose="020F0502020204030204" pitchFamily="34" charset="0"/>
                        </a:rPr>
                        <a:t># INTERVENCIONES</a:t>
                      </a:r>
                      <a:endParaRPr lang="es-EC"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dirty="0">
                          <a:solidFill>
                            <a:srgbClr val="000000"/>
                          </a:solidFill>
                          <a:effectLs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dirty="0">
                          <a:solidFill>
                            <a:srgbClr val="000000"/>
                          </a:solidFill>
                          <a:effectLst/>
                          <a:latin typeface="Calibri" panose="020F0502020204030204" pitchFamily="34" charset="0"/>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dirty="0">
                          <a:solidFill>
                            <a:srgbClr val="000000"/>
                          </a:solidFill>
                          <a:effectLst/>
                          <a:latin typeface="Calibri" panose="020F0502020204030204" pitchFamily="34" charset="0"/>
                        </a:rPr>
                        <a:t>COSTOS ( USD)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082397"/>
                  </a:ext>
                </a:extLst>
              </a:tr>
              <a:tr h="292480">
                <a:tc>
                  <a:txBody>
                    <a:bodyPr/>
                    <a:lstStyle/>
                    <a:p>
                      <a:pPr algn="l" fontAlgn="b"/>
                      <a:r>
                        <a:rPr lang="es-EC" sz="1400" b="1" i="0" u="none" strike="noStrike" dirty="0">
                          <a:solidFill>
                            <a:srgbClr val="000000"/>
                          </a:solidFill>
                          <a:effectLst/>
                          <a:latin typeface="Calibri" panose="020F0502020204030204" pitchFamily="34" charset="0"/>
                        </a:rPr>
                        <a:t>1.2 MANTENIMIENTO Y REHABILITACION VIAL</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l"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l" fontAlgn="b"/>
                      <a:r>
                        <a:rPr lang="es-EC" sz="1400" b="1" i="0" u="none" strike="noStrike" dirty="0">
                          <a:solidFill>
                            <a:srgbClr val="000000"/>
                          </a:solidFill>
                          <a:effectLst/>
                          <a:latin typeface="Calibri" panose="020F0502020204030204" pitchFamily="34" charset="0"/>
                        </a:rPr>
                        <a:t> </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r" fontAlgn="b"/>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extLst>
                  <a:ext uri="{0D108BD9-81ED-4DB2-BD59-A6C34878D82A}">
                    <a16:rowId xmlns:a16="http://schemas.microsoft.com/office/drawing/2014/main" val="2469719964"/>
                  </a:ext>
                </a:extLst>
              </a:tr>
              <a:tr h="482294">
                <a:tc>
                  <a:txBody>
                    <a:bodyPr/>
                    <a:lstStyle/>
                    <a:p>
                      <a:pPr algn="l" fontAlgn="b"/>
                      <a:r>
                        <a:rPr lang="es-EC" sz="1400" b="1" i="0" u="none" strike="noStrike" dirty="0">
                          <a:solidFill>
                            <a:srgbClr val="000000"/>
                          </a:solidFill>
                          <a:effectLst/>
                          <a:latin typeface="Calibri" panose="020F0502020204030204" pitchFamily="34" charset="0"/>
                        </a:rPr>
                        <a:t>D. OBRAS COMPLEMENTARIAS DE MANTENIMIENTO</a:t>
                      </a:r>
                    </a:p>
                  </a:txBody>
                  <a:tcPr marL="2571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400" b="1" i="0" u="none" strike="noStrike" dirty="0">
                          <a:solidFill>
                            <a:srgbClr val="000000"/>
                          </a:solidFill>
                          <a:effectLst/>
                          <a:latin typeface="Calibri" panose="020F0502020204030204"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C" sz="1600" b="1" i="0" u="none" strike="noStrike" dirty="0">
                          <a:solidFill>
                            <a:srgbClr val="000000"/>
                          </a:solidFill>
                          <a:effectLst/>
                          <a:latin typeface="Calibri" panose="020F0502020204030204" pitchFamily="34" charset="0"/>
                        </a:rPr>
                        <a:t>791.980,56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24433199"/>
                  </a:ext>
                </a:extLst>
              </a:tr>
              <a:tr h="584958">
                <a:tc>
                  <a:txBody>
                    <a:bodyPr/>
                    <a:lstStyle/>
                    <a:p>
                      <a:pPr algn="l" fontAlgn="b"/>
                      <a:r>
                        <a:rPr lang="es-EC" sz="1400" b="0" i="0" u="none" strike="noStrike" dirty="0">
                          <a:solidFill>
                            <a:srgbClr val="000000"/>
                          </a:solidFill>
                          <a:effectLst/>
                          <a:latin typeface="Calibri" panose="020F0502020204030204" pitchFamily="34" charset="0"/>
                        </a:rPr>
                        <a:t>ELEMENTOS DE SERVICIOS BASICOS (LIMPIEZA DE CUNETAS, ESCOMBROS, RELLENOS)</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INTERVENCIONES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a:solidFill>
                            <a:srgbClr val="000000"/>
                          </a:solidFill>
                          <a:effectLst/>
                          <a:latin typeface="Calibri" panose="020F0502020204030204" pitchFamily="34" charset="0"/>
                        </a:rPr>
                        <a:t>155.333,38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805926"/>
                  </a:ext>
                </a:extLst>
              </a:tr>
              <a:tr h="877438">
                <a:tc>
                  <a:txBody>
                    <a:bodyPr/>
                    <a:lstStyle/>
                    <a:p>
                      <a:pPr algn="l" fontAlgn="b"/>
                      <a:r>
                        <a:rPr lang="es-EC" sz="1400" b="0" i="0" u="none" strike="noStrike" dirty="0">
                          <a:solidFill>
                            <a:srgbClr val="000000"/>
                          </a:solidFill>
                          <a:effectLst/>
                          <a:latin typeface="Calibri" panose="020F0502020204030204" pitchFamily="34" charset="0"/>
                        </a:rPr>
                        <a:t>ESTRUCTURAS (REPARACION BARANDAS, GUARDAVIAS,DESMONTAJE PASOS PEATONALES, TRABAJOS SOLDADURA)</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INTERVENCIONES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a:solidFill>
                            <a:srgbClr val="000000"/>
                          </a:solidFill>
                          <a:effectLst/>
                          <a:latin typeface="Calibri" panose="020F0502020204030204" pitchFamily="34" charset="0"/>
                        </a:rPr>
                        <a:t>50.058,43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013255"/>
                  </a:ext>
                </a:extLst>
              </a:tr>
              <a:tr h="584958">
                <a:tc>
                  <a:txBody>
                    <a:bodyPr/>
                    <a:lstStyle/>
                    <a:p>
                      <a:pPr algn="l" fontAlgn="b"/>
                      <a:r>
                        <a:rPr lang="es-EC" sz="1400" b="0" i="0" u="none" strike="noStrike" dirty="0">
                          <a:solidFill>
                            <a:srgbClr val="000000"/>
                          </a:solidFill>
                          <a:effectLst/>
                          <a:latin typeface="Calibri" panose="020F0502020204030204" pitchFamily="34" charset="0"/>
                        </a:rPr>
                        <a:t>MURETE Y CERRAMIENTO (ARREGLO DE VALLAS, GUARADAVÍAS, PASAMANOS PUENTES )</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MURETES Y CERRAMIENTOS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a:solidFill>
                            <a:srgbClr val="000000"/>
                          </a:solidFill>
                          <a:effectLst/>
                          <a:latin typeface="Calibri" panose="020F0502020204030204" pitchFamily="34" charset="0"/>
                        </a:rPr>
                        <a:t>7.656,32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320776"/>
                  </a:ext>
                </a:extLst>
              </a:tr>
              <a:tr h="584958">
                <a:tc>
                  <a:txBody>
                    <a:bodyPr/>
                    <a:lstStyle/>
                    <a:p>
                      <a:pPr algn="l" fontAlgn="b"/>
                      <a:r>
                        <a:rPr lang="es-EC" sz="1400" b="0" i="0" u="none" strike="noStrike" dirty="0">
                          <a:solidFill>
                            <a:srgbClr val="000000"/>
                          </a:solidFill>
                          <a:effectLst/>
                          <a:latin typeface="Calibri" panose="020F0502020204030204" pitchFamily="34" charset="0"/>
                        </a:rPr>
                        <a:t>OBRA CIVIL (REHABILITACION DE ACERAS, </a:t>
                      </a:r>
                      <a:r>
                        <a:rPr lang="es-EC" sz="1400" b="0" i="0" u="none" strike="noStrike" dirty="0" smtClean="0">
                          <a:solidFill>
                            <a:srgbClr val="000000"/>
                          </a:solidFill>
                          <a:effectLst/>
                          <a:latin typeface="Calibri" panose="020F0502020204030204" pitchFamily="34" charset="0"/>
                        </a:rPr>
                        <a:t>BORDILLOS)</a:t>
                      </a:r>
                      <a:endParaRPr lang="es-EC" sz="1400" b="0" i="0" u="none" strike="noStrike" dirty="0">
                        <a:solidFill>
                          <a:srgbClr val="000000"/>
                        </a:solidFill>
                        <a:effectLst/>
                        <a:latin typeface="Calibri" panose="020F0502020204030204" pitchFamily="34" charset="0"/>
                      </a:endParaRP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20,84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a:solidFill>
                            <a:srgbClr val="000000"/>
                          </a:solidFill>
                          <a:effectLst/>
                          <a:latin typeface="Calibri" panose="020F0502020204030204" pitchFamily="34" charset="0"/>
                        </a:rPr>
                        <a:t>578.932,43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393805"/>
                  </a:ext>
                </a:extLst>
              </a:tr>
            </a:tbl>
          </a:graphicData>
        </a:graphic>
      </p:graphicFrame>
    </p:spTree>
    <p:extLst>
      <p:ext uri="{BB962C8B-B14F-4D97-AF65-F5344CB8AC3E}">
        <p14:creationId xmlns:p14="http://schemas.microsoft.com/office/powerpoint/2010/main" val="445712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33830"/>
            <a:ext cx="9211235" cy="584775"/>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OBRAS COMPLEMENTARIAS DE MANTENIMIENTO</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57198" y="1118605"/>
          <a:ext cx="8888508" cy="5804186"/>
        </p:xfrm>
        <a:graphic>
          <a:graphicData uri="http://schemas.openxmlformats.org/drawingml/2006/table">
            <a:tbl>
              <a:tblPr/>
              <a:tblGrid>
                <a:gridCol w="1196790">
                  <a:extLst>
                    <a:ext uri="{9D8B030D-6E8A-4147-A177-3AD203B41FA5}">
                      <a16:colId xmlns:a16="http://schemas.microsoft.com/office/drawing/2014/main" val="4096393800"/>
                    </a:ext>
                  </a:extLst>
                </a:gridCol>
                <a:gridCol w="4639236">
                  <a:extLst>
                    <a:ext uri="{9D8B030D-6E8A-4147-A177-3AD203B41FA5}">
                      <a16:colId xmlns:a16="http://schemas.microsoft.com/office/drawing/2014/main" val="1178737317"/>
                    </a:ext>
                  </a:extLst>
                </a:gridCol>
                <a:gridCol w="1240097">
                  <a:extLst>
                    <a:ext uri="{9D8B030D-6E8A-4147-A177-3AD203B41FA5}">
                      <a16:colId xmlns:a16="http://schemas.microsoft.com/office/drawing/2014/main" val="3607096960"/>
                    </a:ext>
                  </a:extLst>
                </a:gridCol>
                <a:gridCol w="817303">
                  <a:extLst>
                    <a:ext uri="{9D8B030D-6E8A-4147-A177-3AD203B41FA5}">
                      <a16:colId xmlns:a16="http://schemas.microsoft.com/office/drawing/2014/main" val="3264929064"/>
                    </a:ext>
                  </a:extLst>
                </a:gridCol>
                <a:gridCol w="995082">
                  <a:extLst>
                    <a:ext uri="{9D8B030D-6E8A-4147-A177-3AD203B41FA5}">
                      <a16:colId xmlns:a16="http://schemas.microsoft.com/office/drawing/2014/main" val="25226114"/>
                    </a:ext>
                  </a:extLst>
                </a:gridCol>
              </a:tblGrid>
              <a:tr h="165021">
                <a:tc>
                  <a:txBody>
                    <a:bodyPr/>
                    <a:lstStyle/>
                    <a:p>
                      <a:pPr algn="ctr" fontAlgn="b"/>
                      <a:r>
                        <a:rPr lang="es-EC" sz="105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05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05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05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050" b="1" i="0" u="none" strike="noStrike">
                          <a:solidFill>
                            <a:srgbClr val="000000"/>
                          </a:solidFill>
                          <a:effectLst/>
                          <a:latin typeface="Calibri" panose="020F0502020204030204" pitchFamily="34" charset="0"/>
                        </a:rPr>
                        <a:t>ADM.ZONAL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401721162"/>
                  </a:ext>
                </a:extLst>
              </a:tr>
              <a:tr h="495063">
                <a:tc rowSpan="16">
                  <a:txBody>
                    <a:bodyPr/>
                    <a:lstStyle/>
                    <a:p>
                      <a:pPr algn="l" fontAlgn="ctr"/>
                      <a:endParaRPr lang="es-EC" sz="1600" b="0" i="0" u="none" strike="noStrike" dirty="0">
                        <a:solidFill>
                          <a:srgbClr val="000000"/>
                        </a:solidFill>
                        <a:effectLst/>
                        <a:latin typeface="Calibri" panose="020F0502020204030204" pitchFamily="34" charset="0"/>
                      </a:endParaRPr>
                    </a:p>
                    <a:p>
                      <a:pPr algn="l" fontAlgn="ctr"/>
                      <a:r>
                        <a:rPr lang="es-EC" sz="1600" b="0" i="0" u="none" strike="noStrike" dirty="0">
                          <a:solidFill>
                            <a:srgbClr val="000000"/>
                          </a:solidFill>
                          <a:effectLst/>
                          <a:latin typeface="Calibri" panose="020F0502020204030204" pitchFamily="34" charset="0"/>
                        </a:rPr>
                        <a:t> </a:t>
                      </a:r>
                    </a:p>
                    <a:p>
                      <a:pPr algn="l" fontAlgn="ctr"/>
                      <a:r>
                        <a:rPr lang="es-EC" sz="1600" b="0" i="0" u="none" strike="noStrike" dirty="0">
                          <a:solidFill>
                            <a:srgbClr val="000000"/>
                          </a:solidFill>
                          <a:effectLst/>
                          <a:latin typeface="Calibri" panose="020F0502020204030204" pitchFamily="34" charset="0"/>
                        </a:rPr>
                        <a:t> </a:t>
                      </a:r>
                    </a:p>
                    <a:p>
                      <a:pPr algn="l" fontAlgn="ctr"/>
                      <a:r>
                        <a:rPr lang="es-EC" sz="1600" b="0" i="0" u="none" strike="noStrike" dirty="0">
                          <a:solidFill>
                            <a:srgbClr val="000000"/>
                          </a:solidFill>
                          <a:effectLst/>
                          <a:latin typeface="Calibri" panose="020F0502020204030204" pitchFamily="34" charset="0"/>
                        </a:rPr>
                        <a:t> </a:t>
                      </a:r>
                    </a:p>
                    <a:p>
                      <a:pPr algn="l" fontAlgn="ctr"/>
                      <a:r>
                        <a:rPr lang="es-EC" sz="1600" b="0" i="0" u="none" strike="noStrike" dirty="0">
                          <a:solidFill>
                            <a:srgbClr val="000000"/>
                          </a:solidFill>
                          <a:effectLst/>
                          <a:latin typeface="Calibri" panose="020F0502020204030204" pitchFamily="34" charset="0"/>
                        </a:rPr>
                        <a:t> </a:t>
                      </a:r>
                    </a:p>
                    <a:p>
                      <a:pPr algn="l" fontAlgn="ctr"/>
                      <a:r>
                        <a:rPr lang="es-EC" sz="1600" b="0" i="0" u="none" strike="noStrike" dirty="0">
                          <a:solidFill>
                            <a:srgbClr val="000000"/>
                          </a:solidFill>
                          <a:effectLst/>
                          <a:latin typeface="Calibri" panose="020F0502020204030204" pitchFamily="34" charset="0"/>
                        </a:rPr>
                        <a:t> </a:t>
                      </a:r>
                    </a:p>
                    <a:p>
                      <a:pPr algn="l" fontAlgn="ctr"/>
                      <a:r>
                        <a:rPr lang="es-EC" sz="1600" b="0" i="0" u="none" strike="noStrike" dirty="0">
                          <a:solidFill>
                            <a:srgbClr val="000000"/>
                          </a:solidFill>
                          <a:effectLst/>
                          <a:latin typeface="Calibri" panose="020F0502020204030204" pitchFamily="34" charset="0"/>
                        </a:rPr>
                        <a:t> </a:t>
                      </a:r>
                    </a:p>
                    <a:p>
                      <a:pPr algn="l" fontAlgn="ctr"/>
                      <a:r>
                        <a:rPr lang="es-EC" sz="1600" b="0" i="0" u="none" strike="noStrike" dirty="0">
                          <a:solidFill>
                            <a:srgbClr val="000000"/>
                          </a:solidFill>
                          <a:effectLst/>
                          <a:latin typeface="Calibri" panose="020F0502020204030204" pitchFamily="34" charset="0"/>
                        </a:rPr>
                        <a:t> </a:t>
                      </a:r>
                    </a:p>
                    <a:p>
                      <a:pPr algn="l" fontAlgn="ctr"/>
                      <a:r>
                        <a:rPr lang="es-EC" sz="1600" b="0" i="0" u="none" strike="noStrike" dirty="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ELEMENTOS</a:t>
                      </a:r>
                      <a:r>
                        <a:rPr lang="es-EC" sz="1200" b="0" i="0" u="none" strike="noStrike" baseline="0" dirty="0" smtClean="0">
                          <a:solidFill>
                            <a:srgbClr val="000000"/>
                          </a:solidFill>
                          <a:effectLst/>
                          <a:latin typeface="Calibri" panose="020F0502020204030204" pitchFamily="34" charset="0"/>
                        </a:rPr>
                        <a:t> DE SERVICIOS BASICOS</a:t>
                      </a:r>
                    </a:p>
                    <a:p>
                      <a:pPr algn="l" fontAlgn="ctr"/>
                      <a:r>
                        <a:rPr lang="es-EC" sz="1200" b="0" i="0" u="none" strike="noStrike" baseline="0" dirty="0" smtClean="0">
                          <a:solidFill>
                            <a:srgbClr val="000000"/>
                          </a:solidFill>
                          <a:effectLst/>
                          <a:latin typeface="Calibri" panose="020F0502020204030204" pitchFamily="34" charset="0"/>
                        </a:rPr>
                        <a:t>(MANTENIMIENTO VIAL)</a:t>
                      </a:r>
                      <a:endParaRPr lang="es-EC" sz="1200" b="0" i="0" u="none" strike="noStrike" dirty="0">
                        <a:solidFill>
                          <a:srgbClr val="000000"/>
                        </a:solidFill>
                        <a:effectLst/>
                        <a:latin typeface="Calibri" panose="020F0502020204030204" pitchFamily="34" charset="0"/>
                      </a:endParaRPr>
                    </a:p>
                    <a:p>
                      <a:pPr algn="l" fontAlgn="ctr"/>
                      <a:r>
                        <a:rPr lang="es-EC" sz="1600" b="0" i="0" u="none" strike="noStrike" dirty="0">
                          <a:solidFill>
                            <a:srgbClr val="000000"/>
                          </a:solidFill>
                          <a:effectLst/>
                          <a:latin typeface="Calibri" panose="020F0502020204030204" pitchFamily="34" charset="0"/>
                        </a:rPr>
                        <a:t> </a:t>
                      </a:r>
                    </a:p>
                    <a:p>
                      <a:pPr algn="l" fontAlgn="ctr"/>
                      <a:r>
                        <a:rPr lang="es-EC" sz="1600" b="0" i="0" u="none" strike="noStrike" dirty="0">
                          <a:solidFill>
                            <a:srgbClr val="000000"/>
                          </a:solidFill>
                          <a:effectLst/>
                          <a:latin typeface="Calibri" panose="020F0502020204030204" pitchFamily="34" charset="0"/>
                        </a:rPr>
                        <a:t> </a:t>
                      </a:r>
                    </a:p>
                    <a:p>
                      <a:pPr algn="l" fontAlgn="ctr"/>
                      <a:r>
                        <a:rPr lang="es-EC" sz="1600" b="0" i="0" u="none" strike="noStrike" dirty="0">
                          <a:solidFill>
                            <a:srgbClr val="000000"/>
                          </a:solidFill>
                          <a:effectLst/>
                          <a:latin typeface="Calibri" panose="020F0502020204030204" pitchFamily="34" charset="0"/>
                        </a:rPr>
                        <a:t> </a:t>
                      </a:r>
                    </a:p>
                    <a:p>
                      <a:pPr algn="l" fontAlgn="ctr"/>
                      <a:r>
                        <a:rPr lang="es-EC" sz="16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REPARACION DE GUARDAVIAS EN LA AV, SIMÓN BOLÍVAR DESDE LA AUTOPISTA GENERAL RUMIÑAHUI HASTA EL REDONDEL DEL CICLISTA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EN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VARIAS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076072"/>
                  </a:ext>
                </a:extLst>
              </a:tr>
              <a:tr h="174607">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LIMPIEZA CUNETA - SECTOR CARAPUNGO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328432"/>
                  </a:ext>
                </a:extLst>
              </a:tr>
              <a:tr h="330042">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LIMPIEZA CUNETA - SECTOR LLANO CHICO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444065"/>
                  </a:ext>
                </a:extLst>
              </a:tr>
              <a:tr h="330042">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CUNETA DE CORONACIÓN AV, SIMON BOLIVAR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617588"/>
                  </a:ext>
                </a:extLst>
              </a:tr>
              <a:tr h="330042">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CUNETA DE CORONACIÓN CORREDOR PERIFERICO NORTE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029780"/>
                  </a:ext>
                </a:extLst>
              </a:tr>
              <a:tr h="349214">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DE CUNETAS DE CORONACIÓN EN EL CORREDOR PEREFERICO NORTE-PANAMERICANA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482349"/>
                  </a:ext>
                </a:extLst>
              </a:tr>
              <a:tr h="349214">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EMBELLECIMIENTO EJES VIALES DEL DMQ (TRAMO I) LIMPIEZA DE CUNETAS  PROYECTO EJE VIAL AV, SIMON BOLIVAR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92534"/>
                  </a:ext>
                </a:extLst>
              </a:tr>
              <a:tr h="349214">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DE ESCOMBROS EN LA VÍA - SECTOR CIUDADELA CASA QUITO CIRCUITO UNO SOLANDA - SECTOR EL COMERCIO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027303"/>
                  </a:ext>
                </a:extLst>
              </a:tr>
              <a:tr h="330042">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Y DESBROCE DE TALUD, CALLE PEDRO 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033553"/>
                  </a:ext>
                </a:extLst>
              </a:tr>
              <a:tr h="349214">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REHABILITACION DEL SISTEMA SANITARIO DEL CAMPAMENTO LA MENA 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626378"/>
                  </a:ext>
                </a:extLst>
              </a:tr>
              <a:tr h="330042">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CUNETA VIAL - SECTOR COLEGIO ANDERSON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984673"/>
                  </a:ext>
                </a:extLst>
              </a:tr>
              <a:tr h="330042">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CUNETA VIAL - SECTOR DESVÍO NAYÓN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658894"/>
                  </a:ext>
                </a:extLst>
              </a:tr>
              <a:tr h="330042">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CUNETA VIAL - SECTOR INTERCAMBIADOR MONTEOLIVO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768489"/>
                  </a:ext>
                </a:extLst>
              </a:tr>
              <a:tr h="349214">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CUNETAS DE CORONACIÓN - SECTOR JARDINES DEL INCA - ZÁMBIZA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460461"/>
                  </a:ext>
                </a:extLst>
              </a:tr>
              <a:tr h="330042">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DE CUNETA DE CORONACIÓN - SECTOR CATAGUANGO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38144"/>
                  </a:ext>
                </a:extLst>
              </a:tr>
              <a:tr h="330042">
                <a:tc vMerge="1">
                  <a:txBody>
                    <a:bodyPr/>
                    <a:lstStyle/>
                    <a:p>
                      <a:pPr algn="l" fontAlgn="ctr"/>
                      <a:endParaRPr lang="es-EC"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LIMPIEZA DE CUNETAS DE CORONACIÓN - SECTOR CANAL 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977043"/>
                  </a:ext>
                </a:extLst>
              </a:tr>
            </a:tbl>
          </a:graphicData>
        </a:graphic>
      </p:graphicFrame>
    </p:spTree>
    <p:extLst>
      <p:ext uri="{BB962C8B-B14F-4D97-AF65-F5344CB8AC3E}">
        <p14:creationId xmlns:p14="http://schemas.microsoft.com/office/powerpoint/2010/main" val="2223764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296619" y="1057085"/>
          <a:ext cx="9291133" cy="5815668"/>
        </p:xfrm>
        <a:graphic>
          <a:graphicData uri="http://schemas.openxmlformats.org/drawingml/2006/table">
            <a:tbl>
              <a:tblPr/>
              <a:tblGrid>
                <a:gridCol w="1236346">
                  <a:extLst>
                    <a:ext uri="{9D8B030D-6E8A-4147-A177-3AD203B41FA5}">
                      <a16:colId xmlns:a16="http://schemas.microsoft.com/office/drawing/2014/main" val="1152874105"/>
                    </a:ext>
                  </a:extLst>
                </a:gridCol>
                <a:gridCol w="4437529">
                  <a:extLst>
                    <a:ext uri="{9D8B030D-6E8A-4147-A177-3AD203B41FA5}">
                      <a16:colId xmlns:a16="http://schemas.microsoft.com/office/drawing/2014/main" val="3307755574"/>
                    </a:ext>
                  </a:extLst>
                </a:gridCol>
                <a:gridCol w="1331259">
                  <a:extLst>
                    <a:ext uri="{9D8B030D-6E8A-4147-A177-3AD203B41FA5}">
                      <a16:colId xmlns:a16="http://schemas.microsoft.com/office/drawing/2014/main" val="1211047610"/>
                    </a:ext>
                  </a:extLst>
                </a:gridCol>
                <a:gridCol w="954741">
                  <a:extLst>
                    <a:ext uri="{9D8B030D-6E8A-4147-A177-3AD203B41FA5}">
                      <a16:colId xmlns:a16="http://schemas.microsoft.com/office/drawing/2014/main" val="1527720642"/>
                    </a:ext>
                  </a:extLst>
                </a:gridCol>
                <a:gridCol w="1331258">
                  <a:extLst>
                    <a:ext uri="{9D8B030D-6E8A-4147-A177-3AD203B41FA5}">
                      <a16:colId xmlns:a16="http://schemas.microsoft.com/office/drawing/2014/main" val="332578763"/>
                    </a:ext>
                  </a:extLst>
                </a:gridCol>
              </a:tblGrid>
              <a:tr h="178148">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422509812"/>
                  </a:ext>
                </a:extLst>
              </a:tr>
              <a:tr h="288885">
                <a:tc rowSpan="17">
                  <a:txBody>
                    <a:bodyPr/>
                    <a:lstStyle/>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ELEMENTOS</a:t>
                      </a:r>
                      <a:r>
                        <a:rPr lang="es-EC" sz="1200" b="0" i="0" u="none" strike="noStrike" baseline="0" dirty="0" smtClean="0">
                          <a:solidFill>
                            <a:srgbClr val="000000"/>
                          </a:solidFill>
                          <a:effectLst/>
                          <a:latin typeface="Calibri" panose="020F0502020204030204" pitchFamily="34" charset="0"/>
                        </a:rPr>
                        <a:t> DE SERVICIOS BASICOS</a:t>
                      </a:r>
                    </a:p>
                    <a:p>
                      <a:pPr algn="l" fontAlgn="ctr"/>
                      <a:r>
                        <a:rPr lang="es-EC" sz="1200" b="0" i="0" u="none" strike="noStrike" baseline="0" dirty="0" smtClean="0">
                          <a:solidFill>
                            <a:srgbClr val="000000"/>
                          </a:solidFill>
                          <a:effectLst/>
                          <a:latin typeface="Calibri" panose="020F0502020204030204" pitchFamily="34" charset="0"/>
                        </a:rPr>
                        <a:t>(MANTENIMIENTO VIAL)</a:t>
                      </a:r>
                      <a:endParaRPr lang="es-EC" sz="1200" b="0" i="0" u="none" strike="noStrike" dirty="0" smtClean="0">
                        <a:solidFill>
                          <a:srgbClr val="000000"/>
                        </a:solidFill>
                        <a:effectLst/>
                        <a:latin typeface="Calibri" panose="020F0502020204030204" pitchFamily="34" charset="0"/>
                      </a:endParaRPr>
                    </a:p>
                    <a:p>
                      <a:pPr algn="l" fontAlgn="ct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DE CUNETAS EN NAYON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193189"/>
                  </a:ext>
                </a:extLst>
              </a:tr>
              <a:tr h="288885">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LEVANTAMIENTO DE REJILLA TRANSVERSAL DE CALLE PAMPITE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195105"/>
                  </a:ext>
                </a:extLst>
              </a:tr>
              <a:tr h="288885">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CUNETA DE CORONACIÓN - SECTOR COLLACOTO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050860"/>
                  </a:ext>
                </a:extLst>
              </a:tr>
              <a:tr h="35629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DE ACERAS, BORDILLOS Y CAPA VEGETAL ; BARRIO 14 DE DICIEMBRE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471843"/>
                  </a:ext>
                </a:extLst>
              </a:tr>
              <a:tr h="288885">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DE CUNETA - EL TRÉBOL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030506"/>
                  </a:ext>
                </a:extLst>
              </a:tr>
              <a:tr h="288885">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LIMPIEZA CUNETA DE CORONACIÓN - SECTOR SAN MARTÍN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605990"/>
                  </a:ext>
                </a:extLst>
              </a:tr>
              <a:tr h="288885">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DE ACERAS Y CUNETAS CALLE CARACOL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630823"/>
                  </a:ext>
                </a:extLst>
              </a:tr>
              <a:tr h="35629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LIMPIEZA DE AREAS VERDES ; CALLE GERMANICO JARRIN Y TURUBAMBA DE MONJAS-BARRIO TURUBAMBA DE MONJAS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568099"/>
                  </a:ext>
                </a:extLst>
              </a:tr>
              <a:tr h="712592">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DE LA CAPA VEGETAL, CONFORMACION DE CUNETAS Y RESANTEO DE LA VIA  LA COCHA ; BARRIOS: EL CONDE, LOS GIRASOLES, VECEREMOS, CIUDAD FUTURA, PRADOS DEL SUR Y LA COCHA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794510"/>
                  </a:ext>
                </a:extLst>
              </a:tr>
              <a:tr h="35629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DE LA VIA Y CUNETAS ; CALLE J BARRIO SAN JUAN DE TURUBAMBA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91900"/>
                  </a:ext>
                </a:extLst>
              </a:tr>
              <a:tr h="288885">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DEL PASAJE 40 ; PUEBLO UNIDO BAJO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61914"/>
                  </a:ext>
                </a:extLst>
              </a:tr>
              <a:tr h="288885">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DEL PREDIO MUNICIPAL ; FLORIDA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994197"/>
                  </a:ext>
                </a:extLst>
              </a:tr>
              <a:tr h="288885">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Y RASANTEO DE LA AV,  TURUBAMBA ; 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409803"/>
                  </a:ext>
                </a:extLst>
              </a:tr>
              <a:tr h="35629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CUNETA - SECTOR INTERCAMBIADOR INTEROCEÁNICA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242721"/>
                  </a:ext>
                </a:extLst>
              </a:tr>
              <a:tr h="288885">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CUNETA - SECTOR MIRAVALLE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15421"/>
                  </a:ext>
                </a:extLst>
              </a:tr>
              <a:tr h="288885">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CUNETA DE CORONACIÓN - SAN JUAN DE CUMBAYÁ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982664"/>
                  </a:ext>
                </a:extLst>
              </a:tr>
              <a:tr h="288885">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LIMPIEZA CUNETA VIAL - SECTOR TABABELA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482359"/>
                  </a:ext>
                </a:extLst>
              </a:tr>
            </a:tbl>
          </a:graphicData>
        </a:graphic>
      </p:graphicFrame>
      <p:sp>
        <p:nvSpPr>
          <p:cNvPr id="3" name="Rectángulo 2"/>
          <p:cNvSpPr/>
          <p:nvPr/>
        </p:nvSpPr>
        <p:spPr>
          <a:xfrm>
            <a:off x="457198" y="533830"/>
            <a:ext cx="9211235" cy="584775"/>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OBRAS COMPLEMENTARIAS DE MANTENIMIENTO</a:t>
            </a:r>
            <a:endParaRPr lang="es-ES" sz="1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38485608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33830"/>
            <a:ext cx="9211235" cy="584775"/>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OBRAS COMPLEMENTARIAS DE MANTENIMIENTO</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57198" y="1071354"/>
          <a:ext cx="9211235" cy="5888494"/>
        </p:xfrm>
        <a:graphic>
          <a:graphicData uri="http://schemas.openxmlformats.org/drawingml/2006/table">
            <a:tbl>
              <a:tblPr/>
              <a:tblGrid>
                <a:gridCol w="1371602">
                  <a:extLst>
                    <a:ext uri="{9D8B030D-6E8A-4147-A177-3AD203B41FA5}">
                      <a16:colId xmlns:a16="http://schemas.microsoft.com/office/drawing/2014/main" val="3274559477"/>
                    </a:ext>
                  </a:extLst>
                </a:gridCol>
                <a:gridCol w="4534301">
                  <a:extLst>
                    <a:ext uri="{9D8B030D-6E8A-4147-A177-3AD203B41FA5}">
                      <a16:colId xmlns:a16="http://schemas.microsoft.com/office/drawing/2014/main" val="1772025387"/>
                    </a:ext>
                  </a:extLst>
                </a:gridCol>
                <a:gridCol w="1427142">
                  <a:extLst>
                    <a:ext uri="{9D8B030D-6E8A-4147-A177-3AD203B41FA5}">
                      <a16:colId xmlns:a16="http://schemas.microsoft.com/office/drawing/2014/main" val="779236197"/>
                    </a:ext>
                  </a:extLst>
                </a:gridCol>
                <a:gridCol w="835142">
                  <a:extLst>
                    <a:ext uri="{9D8B030D-6E8A-4147-A177-3AD203B41FA5}">
                      <a16:colId xmlns:a16="http://schemas.microsoft.com/office/drawing/2014/main" val="736051846"/>
                    </a:ext>
                  </a:extLst>
                </a:gridCol>
                <a:gridCol w="1043048">
                  <a:extLst>
                    <a:ext uri="{9D8B030D-6E8A-4147-A177-3AD203B41FA5}">
                      <a16:colId xmlns:a16="http://schemas.microsoft.com/office/drawing/2014/main" val="3803980173"/>
                    </a:ext>
                  </a:extLst>
                </a:gridCol>
              </a:tblGrid>
              <a:tr h="157540">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ADM.ZONAL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699481872"/>
                  </a:ext>
                </a:extLst>
              </a:tr>
              <a:tr h="315079">
                <a:tc rowSpan="15">
                  <a:txBody>
                    <a:bodyPr/>
                    <a:lstStyle/>
                    <a:p>
                      <a:pPr algn="l" fontAlgn="ctr"/>
                      <a:r>
                        <a:rPr lang="es-EC" sz="1200" b="0" i="0" u="none" strike="noStrike" dirty="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ELEMENTOS</a:t>
                      </a:r>
                      <a:r>
                        <a:rPr lang="es-EC" sz="1200" b="0" i="0" u="none" strike="noStrike" baseline="0" dirty="0" smtClean="0">
                          <a:solidFill>
                            <a:srgbClr val="000000"/>
                          </a:solidFill>
                          <a:effectLst/>
                          <a:latin typeface="Calibri" panose="020F0502020204030204" pitchFamily="34" charset="0"/>
                        </a:rPr>
                        <a:t> DE SERVICIOS BASICOS</a:t>
                      </a:r>
                    </a:p>
                    <a:p>
                      <a:pPr algn="l" fontAlgn="ctr"/>
                      <a:r>
                        <a:rPr lang="es-EC" sz="1200" b="0" i="0" u="none" strike="noStrike" baseline="0" dirty="0" smtClean="0">
                          <a:solidFill>
                            <a:srgbClr val="000000"/>
                          </a:solidFill>
                          <a:effectLst/>
                          <a:latin typeface="Calibri" panose="020F0502020204030204" pitchFamily="34" charset="0"/>
                        </a:rPr>
                        <a:t>(MANTENIMIENTO VIAL)</a:t>
                      </a:r>
                      <a:endParaRPr lang="es-EC" sz="1200" b="0" i="0" u="none" strike="noStrike" dirty="0" smtClean="0">
                        <a:solidFill>
                          <a:srgbClr val="000000"/>
                        </a:solidFill>
                        <a:effectLst/>
                        <a:latin typeface="Calibri" panose="020F0502020204030204" pitchFamily="34" charset="0"/>
                      </a:endParaRPr>
                    </a:p>
                    <a:p>
                      <a:pPr algn="l" fontAlgn="ct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CUNETAS - SECTOR SAN PATRICIO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160660"/>
                  </a:ext>
                </a:extLst>
              </a:tr>
              <a:tr h="31507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CUNETAS - SECTOR EL CHICHE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770232"/>
                  </a:ext>
                </a:extLst>
              </a:tr>
              <a:tr h="31507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RELLENO DE AREA DE CAJAS EMPRESA ELECTRICA QUITO- PROYECTO RUTA VIVA</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625248"/>
                  </a:ext>
                </a:extLst>
              </a:tr>
              <a:tr h="31507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DE CORONACIÓN AV, VELASCO IBARRA</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204682"/>
                  </a:ext>
                </a:extLst>
              </a:tr>
              <a:tr h="315079">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CUNETAS VIALES - SECTOR LUMBISÍ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031332"/>
                  </a:ext>
                </a:extLst>
              </a:tr>
              <a:tr h="315079">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CUNETA DE CORONACIÓN, AV SIMÓN BOLIVAR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935396"/>
                  </a:ext>
                </a:extLst>
              </a:tr>
              <a:tr h="315079">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CUNETA VIAL CON SEÑALIZACIÓN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3268343"/>
                  </a:ext>
                </a:extLst>
              </a:tr>
              <a:tr h="315079">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CONSTRUCCION DE MINI ATAGUIA - PROTECCION QUE IMPIDE EL INGRESO DE AGUA QUE DAÑA AL TALUD</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717384"/>
                  </a:ext>
                </a:extLst>
              </a:tr>
              <a:tr h="315079">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CUNETA VIAL CON APOYO DE SEÑALIZACIÓN RUTA VIVA DESDE RUTA VIVA HASTA RUTA VIVA</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230710"/>
                  </a:ext>
                </a:extLst>
              </a:tr>
              <a:tr h="315079">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CUNETA DE CORONACIÓN, AV SIMÓN BOLIVAR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740926"/>
                  </a:ext>
                </a:extLst>
              </a:tr>
              <a:tr h="315079">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CUNETA DE CORONACIÓN, AV SIMÓN BOLIVAR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112042"/>
                  </a:ext>
                </a:extLst>
              </a:tr>
              <a:tr h="315079">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CUNETA VIAL Y RAMEADO - SECTOR LA SALLE  DESDE AV. CAMILO PONCE ENRÍQUEZ HASTA AV.CAMILO PONCE ENRÍQUEZ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142576"/>
                  </a:ext>
                </a:extLst>
              </a:tr>
              <a:tr h="630158">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CONSTRUCCION DE MINI ATAGUIA - PROTECCION QUE IMPIDE EL INGRESO DE AGUA QUE AFECTA AL TALUD, CALLE PABLO CLAUDEL DESDE CALLE PABLO CLAUDEL HASTA CALLE PABLO CLAUDEL</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633619"/>
                  </a:ext>
                </a:extLst>
              </a:tr>
              <a:tr h="315079">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CUNETA DE CORONACIÓN, AV SIMÓN BOLIVAR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9393663"/>
                  </a:ext>
                </a:extLst>
              </a:tr>
              <a:tr h="472619">
                <a:tc vMerge="1">
                  <a:txBody>
                    <a:bodyPr/>
                    <a:lstStyle/>
                    <a:p>
                      <a:pPr algn="l" fontAlgn="b"/>
                      <a:endParaRPr lang="es-EC" sz="12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CUNETA DE CORONACIÓN,AV. JUAN BAUTISTA AGUIRRE  DESDE AV. JUAN BAUTISTA AGUIRRE  HASTA AV. JUAN BAUTISTA AGUIRRE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393105"/>
                  </a:ext>
                </a:extLst>
              </a:tr>
            </a:tbl>
          </a:graphicData>
        </a:graphic>
      </p:graphicFrame>
    </p:spTree>
    <p:extLst>
      <p:ext uri="{BB962C8B-B14F-4D97-AF65-F5344CB8AC3E}">
        <p14:creationId xmlns:p14="http://schemas.microsoft.com/office/powerpoint/2010/main" val="33574062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33830"/>
            <a:ext cx="9211235" cy="584775"/>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OBRAS COMPLEMENTARIAS DE MANTENIMIENTO</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5" name="Tabla 4"/>
          <p:cNvGraphicFramePr>
            <a:graphicFrameLocks noGrp="1"/>
          </p:cNvGraphicFramePr>
          <p:nvPr>
            <p:extLst/>
          </p:nvPr>
        </p:nvGraphicFramePr>
        <p:xfrm>
          <a:off x="457198" y="1057904"/>
          <a:ext cx="8982638" cy="5975616"/>
        </p:xfrm>
        <a:graphic>
          <a:graphicData uri="http://schemas.openxmlformats.org/drawingml/2006/table">
            <a:tbl>
              <a:tblPr/>
              <a:tblGrid>
                <a:gridCol w="1210237">
                  <a:extLst>
                    <a:ext uri="{9D8B030D-6E8A-4147-A177-3AD203B41FA5}">
                      <a16:colId xmlns:a16="http://schemas.microsoft.com/office/drawing/2014/main" val="4144493584"/>
                    </a:ext>
                  </a:extLst>
                </a:gridCol>
                <a:gridCol w="4666130">
                  <a:extLst>
                    <a:ext uri="{9D8B030D-6E8A-4147-A177-3AD203B41FA5}">
                      <a16:colId xmlns:a16="http://schemas.microsoft.com/office/drawing/2014/main" val="1460544167"/>
                    </a:ext>
                  </a:extLst>
                </a:gridCol>
                <a:gridCol w="1274692">
                  <a:extLst>
                    <a:ext uri="{9D8B030D-6E8A-4147-A177-3AD203B41FA5}">
                      <a16:colId xmlns:a16="http://schemas.microsoft.com/office/drawing/2014/main" val="3358254466"/>
                    </a:ext>
                  </a:extLst>
                </a:gridCol>
                <a:gridCol w="814417">
                  <a:extLst>
                    <a:ext uri="{9D8B030D-6E8A-4147-A177-3AD203B41FA5}">
                      <a16:colId xmlns:a16="http://schemas.microsoft.com/office/drawing/2014/main" val="3230064080"/>
                    </a:ext>
                  </a:extLst>
                </a:gridCol>
                <a:gridCol w="1017162">
                  <a:extLst>
                    <a:ext uri="{9D8B030D-6E8A-4147-A177-3AD203B41FA5}">
                      <a16:colId xmlns:a16="http://schemas.microsoft.com/office/drawing/2014/main" val="1885094818"/>
                    </a:ext>
                  </a:extLst>
                </a:gridCol>
              </a:tblGrid>
              <a:tr h="152592">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108826660"/>
                  </a:ext>
                </a:extLst>
              </a:tr>
              <a:tr h="457776">
                <a:tc rowSpan="14">
                  <a:txBody>
                    <a:bodyPr/>
                    <a:lstStyle/>
                    <a:p>
                      <a:pPr algn="l" fontAlgn="ctr"/>
                      <a:r>
                        <a:rPr lang="es-EC" sz="1200" b="0" i="0" u="none" strike="noStrike" dirty="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ELEMENTOS</a:t>
                      </a:r>
                      <a:r>
                        <a:rPr lang="es-EC" sz="1200" b="0" i="0" u="none" strike="noStrike" baseline="0" dirty="0" smtClean="0">
                          <a:solidFill>
                            <a:srgbClr val="000000"/>
                          </a:solidFill>
                          <a:effectLst/>
                          <a:latin typeface="Calibri" panose="020F0502020204030204" pitchFamily="34" charset="0"/>
                        </a:rPr>
                        <a:t> DE SERVICIOS BASICOS</a:t>
                      </a:r>
                    </a:p>
                    <a:p>
                      <a:pPr algn="l" fontAlgn="ctr"/>
                      <a:r>
                        <a:rPr lang="es-EC" sz="1200" b="0" i="0" u="none" strike="noStrike" baseline="0" dirty="0" smtClean="0">
                          <a:solidFill>
                            <a:srgbClr val="000000"/>
                          </a:solidFill>
                          <a:effectLst/>
                          <a:latin typeface="Calibri" panose="020F0502020204030204" pitchFamily="34" charset="0"/>
                        </a:rPr>
                        <a:t>(MANTENIMIENTO VIAL)</a:t>
                      </a:r>
                      <a:endParaRPr lang="es-EC" sz="1200" b="0" i="0" u="none" strike="noStrike" dirty="0" smtClean="0">
                        <a:solidFill>
                          <a:srgbClr val="000000"/>
                        </a:solidFill>
                        <a:effectLst/>
                        <a:latin typeface="Calibri" panose="020F0502020204030204" pitchFamily="34" charset="0"/>
                      </a:endParaRPr>
                    </a:p>
                    <a:p>
                      <a:pPr algn="l" fontAlgn="ct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VIAL - SECTOR CONOCOTO, AV. CAMILO PONCE ENRÍQUEZ  DESDE AV. CAMILO PONCE ENRÍQUEZ  HASTA AV. CAMILO PONCE ENRÍQUEZ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2768889"/>
                  </a:ext>
                </a:extLst>
              </a:tr>
              <a:tr h="30518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VIÁL - SECTOR ZAMBIZA,AV. SIMÓN BOLÍVAR DESDE AV. SIMÓN BOLÍVAR HASTA AV. SIMÓN BOLÍVAR</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737784"/>
                  </a:ext>
                </a:extLst>
              </a:tr>
              <a:tr h="30518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MANUAL - SECTOR LUMBISÍ,AV. SIMÓN BOLÍVAR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654672"/>
                  </a:ext>
                </a:extLst>
              </a:tr>
              <a:tr h="45777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CUNETA VIÁL Y RAMEADO- SECTOR AMAGUAÑA, CALLE ABDÓN CALDERÓN DESDE CALLE ABDÓN CALDERÓN HASTA CALLE ABDÓN CALDERÓN</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139068"/>
                  </a:ext>
                </a:extLst>
              </a:tr>
              <a:tr h="45777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EN LA VÍA,CALLE JUAN BAUTISTA AGUIRRE DESDE CALLE JUAN BAUTISTA AGUIRRE HASTA CALLE JUAN BAUTISTA AGUIRRE</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899731"/>
                  </a:ext>
                </a:extLst>
              </a:tr>
              <a:tr h="30518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EN LA VÍA CALLE HUAYANAY ÑAN / LIRA ÑAN DESDE CALLE HUAYANAY ÑAN / LIRA ÑAN HASTA AV. MARISCAL SUCRE</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86321"/>
                  </a:ext>
                </a:extLst>
              </a:tr>
              <a:tr h="30518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EN LA VÍA ,CALLE B DESDE CALLE B HASTA CALLE LL</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123912"/>
                  </a:ext>
                </a:extLst>
              </a:tr>
              <a:tr h="30518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EN LA VÍA, CALLE IGNACIO DE VEINTIMILL DESDE CALLE IGNACIO DE VEINTIMILLA HASTA CALLE JOSÉ TAMAYO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269433"/>
                  </a:ext>
                </a:extLst>
              </a:tr>
              <a:tr h="45777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ALZADA DE POZOS DE ALCANTARILLADO LOCALIZADOS EN LA CALLE DE LOS CHOLANES Y PASAJE CIPRESES DESDE CALLE LOS CHOLANES  HASTA PASAJE DE LOS CIPRESES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842097"/>
                  </a:ext>
                </a:extLst>
              </a:tr>
              <a:tr h="30518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VIÁL  - LA BOTA DESDE CALLE CARLOS FORTINES HASTA CALLE CARLOS FORTINES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479851"/>
                  </a:ext>
                </a:extLst>
              </a:tr>
              <a:tr h="30518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QUEBRADA - CALDERÓN ETAPA E DESDE ETAPA E HASTA ETAPA E</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536752"/>
                  </a:ext>
                </a:extLst>
              </a:tr>
              <a:tr h="30518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QUEBRADA, LA LUZ DESDE LA LUZ HASTA LA LUZ</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003177"/>
                  </a:ext>
                </a:extLst>
              </a:tr>
              <a:tr h="30518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CRUCE DE VÍA -RAMEADO, CALLE 17 DE SEPTIEMBRE DESDE CALLE 17 DE SEPTIEMBRE HASTA CALLE 17 DE SEPTIEMBRE</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790795"/>
                  </a:ext>
                </a:extLst>
              </a:tr>
              <a:tr h="45777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DESLIZAMIENTO EN LA VÍA, AV. OSWALDO GUAYASAMÍN DESDE AV. OSWALDO GUAYASAMÍN HASTA AV. OSWALDO GUAYASAMÍN</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691275"/>
                  </a:ext>
                </a:extLst>
              </a:tr>
            </a:tbl>
          </a:graphicData>
        </a:graphic>
      </p:graphicFrame>
    </p:spTree>
    <p:extLst>
      <p:ext uri="{BB962C8B-B14F-4D97-AF65-F5344CB8AC3E}">
        <p14:creationId xmlns:p14="http://schemas.microsoft.com/office/powerpoint/2010/main" val="3711679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497542" y="1156168"/>
          <a:ext cx="8565776" cy="2095500"/>
        </p:xfrm>
        <a:graphic>
          <a:graphicData uri="http://schemas.openxmlformats.org/drawingml/2006/table">
            <a:tbl>
              <a:tblPr/>
              <a:tblGrid>
                <a:gridCol w="1035423">
                  <a:extLst>
                    <a:ext uri="{9D8B030D-6E8A-4147-A177-3AD203B41FA5}">
                      <a16:colId xmlns:a16="http://schemas.microsoft.com/office/drawing/2014/main" val="3616650473"/>
                    </a:ext>
                  </a:extLst>
                </a:gridCol>
                <a:gridCol w="4282065">
                  <a:extLst>
                    <a:ext uri="{9D8B030D-6E8A-4147-A177-3AD203B41FA5}">
                      <a16:colId xmlns:a16="http://schemas.microsoft.com/office/drawing/2014/main" val="2917266921"/>
                    </a:ext>
                  </a:extLst>
                </a:gridCol>
                <a:gridCol w="962453">
                  <a:extLst>
                    <a:ext uri="{9D8B030D-6E8A-4147-A177-3AD203B41FA5}">
                      <a16:colId xmlns:a16="http://schemas.microsoft.com/office/drawing/2014/main" val="2703681034"/>
                    </a:ext>
                  </a:extLst>
                </a:gridCol>
                <a:gridCol w="712529">
                  <a:extLst>
                    <a:ext uri="{9D8B030D-6E8A-4147-A177-3AD203B41FA5}">
                      <a16:colId xmlns:a16="http://schemas.microsoft.com/office/drawing/2014/main" val="4288630955"/>
                    </a:ext>
                  </a:extLst>
                </a:gridCol>
                <a:gridCol w="1573306">
                  <a:extLst>
                    <a:ext uri="{9D8B030D-6E8A-4147-A177-3AD203B41FA5}">
                      <a16:colId xmlns:a16="http://schemas.microsoft.com/office/drawing/2014/main" val="446080465"/>
                    </a:ext>
                  </a:extLst>
                </a:gridCol>
              </a:tblGrid>
              <a:tr h="190500">
                <a:tc>
                  <a:txBody>
                    <a:bodyPr/>
                    <a:lstStyle/>
                    <a:p>
                      <a:pPr algn="ctr" fontAlgn="b"/>
                      <a:r>
                        <a:rPr lang="es-EC" sz="1050" b="1"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050" b="1" i="0" u="none" strike="noStrike" dirty="0">
                          <a:solidFill>
                            <a:srgbClr val="000000"/>
                          </a:solidFill>
                          <a:effectLst/>
                          <a:latin typeface="Arial Narrow" panose="020B0606020202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050" b="1" i="0" u="none" strike="noStrike" dirty="0">
                          <a:solidFill>
                            <a:srgbClr val="000000"/>
                          </a:solidFill>
                          <a:effectLst/>
                          <a:latin typeface="Arial Narrow" panose="020B0606020202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050" b="1" i="0" u="none" strike="noStrike" dirty="0">
                          <a:solidFill>
                            <a:srgbClr val="000000"/>
                          </a:solidFill>
                          <a:effectLst/>
                          <a:latin typeface="Arial Narrow" panose="020B0606020202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050" b="1" i="0" u="none" strike="noStrike">
                          <a:solidFill>
                            <a:srgbClr val="000000"/>
                          </a:solidFill>
                          <a:effectLst/>
                          <a:latin typeface="Arial Narrow" panose="020B0606020202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300110435"/>
                  </a:ext>
                </a:extLst>
              </a:tr>
              <a:tr h="381000">
                <a:tc rowSpan="5">
                  <a:txBody>
                    <a:bodyPr/>
                    <a:lstStyle/>
                    <a:p>
                      <a:pPr algn="ctr" fontAlgn="ctr"/>
                      <a:r>
                        <a:rPr lang="es-EC" sz="1050" b="0" i="0" u="none" strike="noStrike" dirty="0">
                          <a:solidFill>
                            <a:srgbClr val="000000"/>
                          </a:solidFill>
                          <a:effectLst/>
                          <a:latin typeface="Arial Narrow" panose="020B0606020202030204" pitchFamily="34" charset="0"/>
                        </a:rPr>
                        <a:t>PUENTES VEHICULARES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050" b="0" i="0" u="none" strike="noStrike" dirty="0" smtClean="0">
                          <a:solidFill>
                            <a:srgbClr val="000000"/>
                          </a:solidFill>
                          <a:effectLst/>
                          <a:latin typeface="Arial Narrow" panose="020B0606020202030204" pitchFamily="34" charset="0"/>
                        </a:rPr>
                        <a:t>CONSTRUCCIÓN  DEL PUENTE VENECIA</a:t>
                      </a:r>
                      <a:r>
                        <a:rPr lang="es-EC" sz="1050" b="0" i="0" u="none" strike="noStrike" baseline="0" dirty="0" smtClean="0">
                          <a:solidFill>
                            <a:srgbClr val="000000"/>
                          </a:solidFill>
                          <a:effectLst/>
                          <a:latin typeface="Arial Narrow" panose="020B0606020202030204" pitchFamily="34" charset="0"/>
                        </a:rPr>
                        <a:t> II (CAUPICHO)</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EJECUTADO</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100,00</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QUITUMBE</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288089"/>
                  </a:ext>
                </a:extLst>
              </a:tr>
              <a:tr h="381000">
                <a:tc vMerge="1">
                  <a:txBody>
                    <a:bodyPr/>
                    <a:lstStyle/>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050" b="0" i="0" u="none" strike="noStrike" dirty="0">
                          <a:solidFill>
                            <a:srgbClr val="000000"/>
                          </a:solidFill>
                          <a:effectLst/>
                          <a:latin typeface="Arial Narrow" panose="020B0606020202030204" pitchFamily="34" charset="0"/>
                        </a:rPr>
                        <a:t>CONSTRUCCIÓN  DEL PUENTE  EN LA CALLE PEDRO MERCADO, SECTOR JARDÍN DEL VALLE, BARRIO LAS ORQUIDEAS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a:solidFill>
                            <a:srgbClr val="000000"/>
                          </a:solidFill>
                          <a:effectLst/>
                          <a:latin typeface="Arial Narrow" panose="020B0606020202030204" pitchFamily="34" charset="0"/>
                        </a:rPr>
                        <a:t>EN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90,50</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a:solidFill>
                            <a:srgbClr val="000000"/>
                          </a:solidFill>
                          <a:effectLst/>
                          <a:latin typeface="Arial Narrow" panose="020B0606020202030204" pitchFamily="34" charset="0"/>
                        </a:rPr>
                        <a:t>MANUELA SÁENZ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134969"/>
                  </a:ext>
                </a:extLst>
              </a:tr>
              <a:tr h="381000">
                <a:tc vMerge="1">
                  <a:txBody>
                    <a:bodyPr/>
                    <a:lstStyle/>
                    <a:p>
                      <a:endParaRPr lang="es-EC"/>
                    </a:p>
                  </a:txBody>
                  <a:tcPr/>
                </a:tc>
                <a:tc>
                  <a:txBody>
                    <a:bodyPr/>
                    <a:lstStyle/>
                    <a:p>
                      <a:pPr algn="just" fontAlgn="ctr"/>
                      <a:r>
                        <a:rPr lang="es-EC" sz="1050" b="0" i="0" u="none" strike="noStrike" dirty="0">
                          <a:solidFill>
                            <a:srgbClr val="000000"/>
                          </a:solidFill>
                          <a:effectLst/>
                          <a:latin typeface="Arial Narrow" panose="020B0606020202030204" pitchFamily="34" charset="0"/>
                        </a:rPr>
                        <a:t>CONSTRUCCION DEL PUENTE VEHICULAR Y PEATONAL SOBRE EL RIO SAN PEDRO PARROQUIA CUMBAYA (CRUCE CHAQUIÑAN) BAQUERIZO MORENO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a:solidFill>
                            <a:srgbClr val="000000"/>
                          </a:solidFill>
                          <a:effectLst/>
                          <a:latin typeface="Arial Narrow" panose="020B0606020202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a:solidFill>
                            <a:srgbClr val="000000"/>
                          </a:solidFill>
                          <a:effectLst/>
                          <a:latin typeface="Arial Narrow" panose="020B0606020202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a:solidFill>
                            <a:srgbClr val="000000"/>
                          </a:solidFill>
                          <a:effectLst/>
                          <a:latin typeface="Arial Narrow" panose="020B0606020202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021019"/>
                  </a:ext>
                </a:extLst>
              </a:tr>
              <a:tr h="381000">
                <a:tc vMerge="1">
                  <a:txBody>
                    <a:bodyPr/>
                    <a:lstStyle/>
                    <a:p>
                      <a:endParaRPr lang="es-EC"/>
                    </a:p>
                  </a:txBody>
                  <a:tcPr/>
                </a:tc>
                <a:tc>
                  <a:txBody>
                    <a:bodyPr/>
                    <a:lstStyle/>
                    <a:p>
                      <a:pPr algn="just" fontAlgn="ctr"/>
                      <a:r>
                        <a:rPr lang="es-EC" sz="1050" b="0" i="0" u="none" strike="noStrike" dirty="0">
                          <a:solidFill>
                            <a:srgbClr val="000000"/>
                          </a:solidFill>
                          <a:effectLst/>
                          <a:latin typeface="Arial Narrow" panose="020B0606020202030204" pitchFamily="34" charset="0"/>
                        </a:rPr>
                        <a:t>CONSTRUCCION DEL PUENTE VEHICULAR EN LA CALLE JOSE VINUEZA SOBRE LA RUTA VIVA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Narrow" panose="020B0606020202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a:solidFill>
                            <a:srgbClr val="000000"/>
                          </a:solidFill>
                          <a:effectLst/>
                          <a:latin typeface="Arial Narrow" panose="020B0606020202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a:solidFill>
                            <a:srgbClr val="000000"/>
                          </a:solidFill>
                          <a:effectLst/>
                          <a:latin typeface="Arial Narrow" panose="020B0606020202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391352"/>
                  </a:ext>
                </a:extLst>
              </a:tr>
              <a:tr h="381000">
                <a:tc vMerge="1">
                  <a:txBody>
                    <a:bodyPr/>
                    <a:lstStyle/>
                    <a:p>
                      <a:endParaRPr lang="es-EC"/>
                    </a:p>
                  </a:txBody>
                  <a:tcPr/>
                </a:tc>
                <a:tc>
                  <a:txBody>
                    <a:bodyPr/>
                    <a:lstStyle/>
                    <a:p>
                      <a:pPr algn="l" fontAlgn="b"/>
                      <a:r>
                        <a:rPr lang="es-EC" sz="1050" b="0" i="0" u="none" strike="noStrike" dirty="0">
                          <a:solidFill>
                            <a:srgbClr val="000000"/>
                          </a:solidFill>
                          <a:effectLst/>
                          <a:latin typeface="Arial Narrow" panose="020B0606020202030204" pitchFamily="34" charset="0"/>
                        </a:rPr>
                        <a:t>CONSTRUCCION DEL PUENTE VEHICULAR EN LA CALLE JUAN LARREA SOBRE LA RUTA VIVA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0000"/>
                          </a:solidFill>
                          <a:effectLst/>
                          <a:latin typeface="Arial Narrow" panose="020B0606020202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a:solidFill>
                            <a:srgbClr val="000000"/>
                          </a:solidFill>
                          <a:effectLst/>
                          <a:latin typeface="Arial Narrow" panose="020B0606020202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a:solidFill>
                            <a:srgbClr val="000000"/>
                          </a:solidFill>
                          <a:effectLst/>
                          <a:latin typeface="Arial Narrow" panose="020B0606020202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226685"/>
                  </a:ext>
                </a:extLst>
              </a:tr>
            </a:tbl>
          </a:graphicData>
        </a:graphic>
      </p:graphicFrame>
      <p:graphicFrame>
        <p:nvGraphicFramePr>
          <p:cNvPr id="4" name="Tabla 3"/>
          <p:cNvGraphicFramePr>
            <a:graphicFrameLocks noGrp="1"/>
          </p:cNvGraphicFramePr>
          <p:nvPr>
            <p:extLst/>
          </p:nvPr>
        </p:nvGraphicFramePr>
        <p:xfrm>
          <a:off x="470648" y="3601245"/>
          <a:ext cx="8592670" cy="2575892"/>
        </p:xfrm>
        <a:graphic>
          <a:graphicData uri="http://schemas.openxmlformats.org/drawingml/2006/table">
            <a:tbl>
              <a:tblPr/>
              <a:tblGrid>
                <a:gridCol w="1075764">
                  <a:extLst>
                    <a:ext uri="{9D8B030D-6E8A-4147-A177-3AD203B41FA5}">
                      <a16:colId xmlns:a16="http://schemas.microsoft.com/office/drawing/2014/main" val="3018499586"/>
                    </a:ext>
                  </a:extLst>
                </a:gridCol>
                <a:gridCol w="4222376">
                  <a:extLst>
                    <a:ext uri="{9D8B030D-6E8A-4147-A177-3AD203B41FA5}">
                      <a16:colId xmlns:a16="http://schemas.microsoft.com/office/drawing/2014/main" val="1042971002"/>
                    </a:ext>
                  </a:extLst>
                </a:gridCol>
                <a:gridCol w="981636">
                  <a:extLst>
                    <a:ext uri="{9D8B030D-6E8A-4147-A177-3AD203B41FA5}">
                      <a16:colId xmlns:a16="http://schemas.microsoft.com/office/drawing/2014/main" val="2889370772"/>
                    </a:ext>
                  </a:extLst>
                </a:gridCol>
                <a:gridCol w="712694">
                  <a:extLst>
                    <a:ext uri="{9D8B030D-6E8A-4147-A177-3AD203B41FA5}">
                      <a16:colId xmlns:a16="http://schemas.microsoft.com/office/drawing/2014/main" val="3725951726"/>
                    </a:ext>
                  </a:extLst>
                </a:gridCol>
                <a:gridCol w="1600200">
                  <a:extLst>
                    <a:ext uri="{9D8B030D-6E8A-4147-A177-3AD203B41FA5}">
                      <a16:colId xmlns:a16="http://schemas.microsoft.com/office/drawing/2014/main" val="644378708"/>
                    </a:ext>
                  </a:extLst>
                </a:gridCol>
              </a:tblGrid>
              <a:tr h="234172">
                <a:tc>
                  <a:txBody>
                    <a:bodyPr/>
                    <a:lstStyle/>
                    <a:p>
                      <a:pPr algn="ctr" fontAlgn="b"/>
                      <a:r>
                        <a:rPr lang="es-EC" sz="1050" b="1"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050" b="1" i="0" u="none" strike="noStrike" dirty="0">
                          <a:solidFill>
                            <a:srgbClr val="000000"/>
                          </a:solidFill>
                          <a:effectLst/>
                          <a:latin typeface="Arial Narrow" panose="020B0606020202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050" b="1" i="0" u="none" strike="noStrike" dirty="0">
                          <a:solidFill>
                            <a:srgbClr val="000000"/>
                          </a:solidFill>
                          <a:effectLst/>
                          <a:latin typeface="Arial Narrow" panose="020B0606020202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050" b="1" i="0" u="none" strike="noStrike">
                          <a:solidFill>
                            <a:srgbClr val="000000"/>
                          </a:solidFill>
                          <a:effectLst/>
                          <a:latin typeface="Arial Narrow" panose="020B0606020202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050" b="1" i="0" u="none" strike="noStrike">
                          <a:solidFill>
                            <a:srgbClr val="000000"/>
                          </a:solidFill>
                          <a:effectLst/>
                          <a:latin typeface="Arial Narrow" panose="020B0606020202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492832960"/>
                  </a:ext>
                </a:extLst>
              </a:tr>
              <a:tr h="468344">
                <a:tc rowSpan="5">
                  <a:txBody>
                    <a:bodyPr/>
                    <a:lstStyle/>
                    <a:p>
                      <a:pPr algn="ctr" fontAlgn="ctr"/>
                      <a:r>
                        <a:rPr lang="es-EC" sz="1050" b="0" i="0" u="none" strike="noStrike" dirty="0">
                          <a:solidFill>
                            <a:srgbClr val="000000"/>
                          </a:solidFill>
                          <a:effectLst/>
                          <a:latin typeface="Arial Narrow" panose="020B0606020202030204" pitchFamily="34" charset="0"/>
                        </a:rPr>
                        <a:t>PUENTES PEATONAL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050" b="0" i="0" u="none" strike="noStrike" dirty="0">
                          <a:solidFill>
                            <a:srgbClr val="000000"/>
                          </a:solidFill>
                          <a:effectLst/>
                          <a:latin typeface="Arial Narrow" panose="020B0606020202030204" pitchFamily="34" charset="0"/>
                        </a:rPr>
                        <a:t>REFORZAMIENTO PUENTE PEATONAL QUEBRADA CALICANTO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a:solidFill>
                            <a:srgbClr val="000000"/>
                          </a:solidFill>
                          <a:effectLst/>
                          <a:latin typeface="Arial Narrow" panose="020B0606020202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a:solidFill>
                            <a:srgbClr val="000000"/>
                          </a:solidFill>
                          <a:effectLst/>
                          <a:latin typeface="Arial Narrow" panose="020B0606020202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a:solidFill>
                            <a:srgbClr val="000000"/>
                          </a:solidFill>
                          <a:effectLst/>
                          <a:latin typeface="Arial Narrow" panose="020B0606020202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342236"/>
                  </a:ext>
                </a:extLst>
              </a:tr>
              <a:tr h="468344">
                <a:tc vMerge="1">
                  <a:txBody>
                    <a:bodyPr/>
                    <a:lstStyle/>
                    <a:p>
                      <a:endParaRPr lang="es-MX"/>
                    </a:p>
                  </a:txBody>
                  <a:tcPr/>
                </a:tc>
                <a:tc>
                  <a:txBody>
                    <a:bodyPr/>
                    <a:lstStyle/>
                    <a:p>
                      <a:pPr algn="l" fontAlgn="ctr"/>
                      <a:r>
                        <a:rPr lang="es-EC" sz="1050" b="0" i="0" u="none" strike="noStrike" dirty="0" smtClean="0">
                          <a:solidFill>
                            <a:srgbClr val="000000"/>
                          </a:solidFill>
                          <a:effectLst/>
                          <a:latin typeface="Arial Narrow" panose="020B0606020202030204" pitchFamily="34" charset="0"/>
                        </a:rPr>
                        <a:t>CONSTRUCCIÓN</a:t>
                      </a:r>
                      <a:r>
                        <a:rPr lang="es-EC" sz="1050" b="0" i="0" u="none" strike="noStrike" baseline="0" dirty="0" smtClean="0">
                          <a:solidFill>
                            <a:srgbClr val="000000"/>
                          </a:solidFill>
                          <a:effectLst/>
                          <a:latin typeface="Arial Narrow" panose="020B0606020202030204" pitchFamily="34" charset="0"/>
                        </a:rPr>
                        <a:t> DEL PUENTE EN VENECIA II (CAUPICHO)</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EJECUTADO</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100,00</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QUITUMBE</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700256"/>
                  </a:ext>
                </a:extLst>
              </a:tr>
              <a:tr h="468344">
                <a:tc vMerge="1">
                  <a:txBody>
                    <a:bodyPr/>
                    <a:lstStyle/>
                    <a:p>
                      <a:endParaRPr lang="es-MX"/>
                    </a:p>
                  </a:txBody>
                  <a:tcPr/>
                </a:tc>
                <a:tc>
                  <a:txBody>
                    <a:bodyPr/>
                    <a:lstStyle/>
                    <a:p>
                      <a:pPr algn="l" fontAlgn="ctr"/>
                      <a:r>
                        <a:rPr lang="es-EC" sz="1050" b="0" i="0" u="none" strike="noStrike" dirty="0" smtClean="0">
                          <a:solidFill>
                            <a:srgbClr val="000000"/>
                          </a:solidFill>
                          <a:effectLst/>
                          <a:latin typeface="Arial Narrow" panose="020B0606020202030204" pitchFamily="34" charset="0"/>
                        </a:rPr>
                        <a:t>CONSTRUCCIÓN DEL PUENTE EN EL RÍO CASIGUALA</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EJECUTADO</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100,00</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QUITUMBE</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547786"/>
                  </a:ext>
                </a:extLst>
              </a:tr>
              <a:tr h="468344">
                <a:tc vMerge="1">
                  <a:txBody>
                    <a:bodyPr/>
                    <a:lstStyle/>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050" b="0" i="0" u="none" strike="noStrike" dirty="0" smtClean="0">
                          <a:solidFill>
                            <a:srgbClr val="000000"/>
                          </a:solidFill>
                          <a:effectLst/>
                          <a:latin typeface="Arial Narrow" panose="020B0606020202030204" pitchFamily="34" charset="0"/>
                        </a:rPr>
                        <a:t>IMPLEMENTACIÓN</a:t>
                      </a:r>
                      <a:r>
                        <a:rPr lang="es-EC" sz="1050" b="0" i="0" u="none" strike="noStrike" baseline="0" dirty="0" smtClean="0">
                          <a:solidFill>
                            <a:srgbClr val="000000"/>
                          </a:solidFill>
                          <a:effectLst/>
                          <a:latin typeface="Arial Narrow" panose="020B0606020202030204" pitchFamily="34" charset="0"/>
                        </a:rPr>
                        <a:t> DEL PUENTE  BAILEY EN LA CALLE E31 (B. VENECIA)</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EJECUTADO</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100,00</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QUITUMBE</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691463"/>
                  </a:ext>
                </a:extLst>
              </a:tr>
              <a:tr h="468344">
                <a:tc vMerge="1">
                  <a:txBody>
                    <a:bodyPr/>
                    <a:lstStyle/>
                    <a:p>
                      <a:pPr algn="ctr" fontAlgn="ct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050" b="0" i="0" u="none" strike="noStrike" dirty="0" smtClean="0">
                          <a:solidFill>
                            <a:srgbClr val="000000"/>
                          </a:solidFill>
                          <a:effectLst/>
                          <a:latin typeface="Arial Narrow" panose="020B0606020202030204" pitchFamily="34" charset="0"/>
                        </a:rPr>
                        <a:t>SECTOR GUAJALÓ</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EJECUTADO</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100,00</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smtClean="0">
                          <a:solidFill>
                            <a:srgbClr val="000000"/>
                          </a:solidFill>
                          <a:effectLst/>
                          <a:latin typeface="Arial Narrow" panose="020B0606020202030204" pitchFamily="34" charset="0"/>
                        </a:rPr>
                        <a:t>ELOY ALFARO</a:t>
                      </a:r>
                      <a:endParaRPr lang="es-EC"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975132"/>
                  </a:ext>
                </a:extLst>
              </a:tr>
            </a:tbl>
          </a:graphicData>
        </a:graphic>
      </p:graphicFrame>
      <p:sp>
        <p:nvSpPr>
          <p:cNvPr id="5" name="Rectángulo 4"/>
          <p:cNvSpPr/>
          <p:nvPr/>
        </p:nvSpPr>
        <p:spPr>
          <a:xfrm>
            <a:off x="174812" y="667386"/>
            <a:ext cx="9211235" cy="400110"/>
          </a:xfrm>
          <a:prstGeom prst="rect">
            <a:avLst/>
          </a:prstGeom>
        </p:spPr>
        <p:txBody>
          <a:bodyPr wrap="square">
            <a:spAutoFit/>
          </a:bodyPr>
          <a:lstStyle/>
          <a:p>
            <a:pPr algn="ctr"/>
            <a:r>
              <a:rPr lang="es-ES" sz="2000" b="1" dirty="0" smtClean="0">
                <a:solidFill>
                  <a:srgbClr val="E78202"/>
                </a:solidFill>
                <a:latin typeface="Arial Narrow" panose="020B0606020202030204" pitchFamily="34" charset="0"/>
                <a:ea typeface="Roboto" charset="0"/>
                <a:cs typeface="Roboto" charset="0"/>
              </a:rPr>
              <a:t>INTERVENCIONES COMPONENTE INFRAESTRUCTURA VIAL – OBRA NUEVA </a:t>
            </a:r>
            <a:endParaRPr lang="es-ES" sz="20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1347866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33830"/>
            <a:ext cx="9211235" cy="584775"/>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OBRAS COMPLEMENTARIAS DE MANTENIMIENTO</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57198" y="1118605"/>
          <a:ext cx="9090214" cy="5605729"/>
        </p:xfrm>
        <a:graphic>
          <a:graphicData uri="http://schemas.openxmlformats.org/drawingml/2006/table">
            <a:tbl>
              <a:tblPr/>
              <a:tblGrid>
                <a:gridCol w="1169896">
                  <a:extLst>
                    <a:ext uri="{9D8B030D-6E8A-4147-A177-3AD203B41FA5}">
                      <a16:colId xmlns:a16="http://schemas.microsoft.com/office/drawing/2014/main" val="4215480623"/>
                    </a:ext>
                  </a:extLst>
                </a:gridCol>
                <a:gridCol w="4658413">
                  <a:extLst>
                    <a:ext uri="{9D8B030D-6E8A-4147-A177-3AD203B41FA5}">
                      <a16:colId xmlns:a16="http://schemas.microsoft.com/office/drawing/2014/main" val="3366879238"/>
                    </a:ext>
                  </a:extLst>
                </a:gridCol>
                <a:gridCol w="1137269">
                  <a:extLst>
                    <a:ext uri="{9D8B030D-6E8A-4147-A177-3AD203B41FA5}">
                      <a16:colId xmlns:a16="http://schemas.microsoft.com/office/drawing/2014/main" val="3782802489"/>
                    </a:ext>
                  </a:extLst>
                </a:gridCol>
                <a:gridCol w="1095293">
                  <a:extLst>
                    <a:ext uri="{9D8B030D-6E8A-4147-A177-3AD203B41FA5}">
                      <a16:colId xmlns:a16="http://schemas.microsoft.com/office/drawing/2014/main" val="2353125992"/>
                    </a:ext>
                  </a:extLst>
                </a:gridCol>
                <a:gridCol w="1029343">
                  <a:extLst>
                    <a:ext uri="{9D8B030D-6E8A-4147-A177-3AD203B41FA5}">
                      <a16:colId xmlns:a16="http://schemas.microsoft.com/office/drawing/2014/main" val="1577712059"/>
                    </a:ext>
                  </a:extLst>
                </a:gridCol>
              </a:tblGrid>
              <a:tr h="161696">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smtClean="0">
                          <a:solidFill>
                            <a:srgbClr val="000000"/>
                          </a:solidFill>
                          <a:effectLst/>
                          <a:latin typeface="Calibri" panose="020F0502020204030204" pitchFamily="34" charset="0"/>
                        </a:rPr>
                        <a:t>ACTIVIDAD</a:t>
                      </a:r>
                      <a:endParaRPr lang="es-EC" sz="12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119913007"/>
                  </a:ext>
                </a:extLst>
              </a:tr>
              <a:tr h="323393">
                <a:tc rowSpan="14">
                  <a:txBody>
                    <a:bodyPr/>
                    <a:lstStyle/>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ELEMENTOS</a:t>
                      </a:r>
                      <a:r>
                        <a:rPr lang="es-EC" sz="1200" b="0" i="0" u="none" strike="noStrike" baseline="0" dirty="0" smtClean="0">
                          <a:solidFill>
                            <a:srgbClr val="000000"/>
                          </a:solidFill>
                          <a:effectLst/>
                          <a:latin typeface="Calibri" panose="020F0502020204030204" pitchFamily="34" charset="0"/>
                        </a:rPr>
                        <a:t> DE SERVICIOS BASICOS</a:t>
                      </a:r>
                    </a:p>
                    <a:p>
                      <a:pPr algn="l" fontAlgn="ctr"/>
                      <a:r>
                        <a:rPr lang="es-EC" sz="1200" b="0" i="0" u="none" strike="noStrike" baseline="0" dirty="0" smtClean="0">
                          <a:solidFill>
                            <a:srgbClr val="000000"/>
                          </a:solidFill>
                          <a:effectLst/>
                          <a:latin typeface="Calibri" panose="020F0502020204030204" pitchFamily="34" charset="0"/>
                        </a:rPr>
                        <a:t>(MANTENIMIENTO VIAL)</a:t>
                      </a:r>
                      <a:endParaRPr lang="es-EC" sz="1200" b="0" i="0" u="none" strike="noStrike" dirty="0" smtClean="0">
                        <a:solidFill>
                          <a:srgbClr val="000000"/>
                        </a:solidFill>
                        <a:effectLst/>
                        <a:latin typeface="Calibri" panose="020F0502020204030204" pitchFamily="34" charset="0"/>
                      </a:endParaRPr>
                    </a:p>
                    <a:p>
                      <a:pPr algn="l" fontAlgn="ct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VIAL, CALLE CARLOS FORTINES DESDE CALLE CARLOS FORTINES HASTA CALLE CARLOS FORTINES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490624"/>
                  </a:ext>
                </a:extLst>
              </a:tr>
              <a:tr h="48508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DESLIZAMIENTO EN LA VÍA AV. SIMÓN BOLIVAR HASTA LA CALLE LAS PALMERAS DESDE AV. SIMÓN BOLIVAR HASTA DE LAS PALMERAS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888385"/>
                  </a:ext>
                </a:extLst>
              </a:tr>
              <a:tr h="485089">
                <a:tc vMerge="1">
                  <a:txBody>
                    <a:bodyPr/>
                    <a:lstStyle/>
                    <a:p>
                      <a:pPr algn="l" fontAlgn="ctr"/>
                      <a:endParaRPr lang="es-EC" sz="12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PÉTREO SOBRE LA VÍA, AV. SIMÓN BOLIVAR HASTAL LA AV. MALDONADO DESDE AV. SIMÓN BOLIVAR HASTA AV. MALDONADO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807959"/>
                  </a:ext>
                </a:extLst>
              </a:tr>
              <a:tr h="32339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PÉTREO SOBRE LA VÍA, CALLE ALPAGUASI DESDE CALLE ALPAGUASI HASTA CALLE PEDRO COLLAZOS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77518"/>
                  </a:ext>
                </a:extLst>
              </a:tr>
              <a:tr h="32339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QUEBRADA (APOYO A EPMAPS)CALLE ALFONSO TUFIÑO DESDE CALLE ALFONSO TUFIÑO HASTA CALLE ALFONSO TUFIÑO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814275"/>
                  </a:ext>
                </a:extLst>
              </a:tr>
              <a:tr h="32339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EN LA VÍA (LODO)CORREDOR PERIFÉRICO SU DESDE CORREDOR PERIFÉRICO SUR HASTA CORREDOR PERIFÉRICO SUR</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695811"/>
                  </a:ext>
                </a:extLst>
              </a:tr>
              <a:tr h="32339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CRUCE DE VÍA DESDE AV. SIMÓN BOLÍVAR HASTA AV. SIMÓN BOLÍVAR</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065115"/>
                  </a:ext>
                </a:extLst>
              </a:tr>
              <a:tr h="32339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EN LA VÍA (PIEDRA) DESDE AV. SIMÓN BOLÍVAR HASTA AV. OSWALDO GUAYASAMIN</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119896"/>
                  </a:ext>
                </a:extLst>
              </a:tr>
              <a:tr h="32339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EN LA VÍA DESDE AV. SIMÓN BOLÍVAR HASTA AV. LOS CONQUISTADORES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402414"/>
                  </a:ext>
                </a:extLst>
              </a:tr>
              <a:tr h="32339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VIÁL  - LA BOTA DESDE CALLE CARLOS FORTINES HASTA CALLE CARLOS FORTINES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574544"/>
                  </a:ext>
                </a:extLst>
              </a:tr>
              <a:tr h="32339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ESCOMBROS EN LA VÍA DESDE AV. SIMÓN BOLÍVAR HASTA CALLE S29</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997919"/>
                  </a:ext>
                </a:extLst>
              </a:tr>
              <a:tr h="32339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EN LA VÍA DESDE AV. SIMÓN BOLÍVAR HASTA AV. SIMÓN BOLÍVAR</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653825"/>
                  </a:ext>
                </a:extLst>
              </a:tr>
              <a:tr h="32339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VIÁL  - LA BOTA DESDE CALLE CARLOS FORTINES HASTA CALLE CARLOS FORTINES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DMQ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278331"/>
                  </a:ext>
                </a:extLst>
              </a:tr>
              <a:tr h="32339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VIÁL  - LA BOTA DESDE CALLE CARLOS FORTINES HASTA CALLE CARLOS FORTINES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505026"/>
                  </a:ext>
                </a:extLst>
              </a:tr>
            </a:tbl>
          </a:graphicData>
        </a:graphic>
      </p:graphicFrame>
    </p:spTree>
    <p:extLst>
      <p:ext uri="{BB962C8B-B14F-4D97-AF65-F5344CB8AC3E}">
        <p14:creationId xmlns:p14="http://schemas.microsoft.com/office/powerpoint/2010/main" val="1560671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33830"/>
            <a:ext cx="9211235" cy="584775"/>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OBRAS COMPLEMENTARIAS DE MANTENIMIENTO</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57198" y="1118605"/>
          <a:ext cx="8969190" cy="5309088"/>
        </p:xfrm>
        <a:graphic>
          <a:graphicData uri="http://schemas.openxmlformats.org/drawingml/2006/table">
            <a:tbl>
              <a:tblPr/>
              <a:tblGrid>
                <a:gridCol w="1210237">
                  <a:extLst>
                    <a:ext uri="{9D8B030D-6E8A-4147-A177-3AD203B41FA5}">
                      <a16:colId xmlns:a16="http://schemas.microsoft.com/office/drawing/2014/main" val="652919931"/>
                    </a:ext>
                  </a:extLst>
                </a:gridCol>
                <a:gridCol w="4540475">
                  <a:extLst>
                    <a:ext uri="{9D8B030D-6E8A-4147-A177-3AD203B41FA5}">
                      <a16:colId xmlns:a16="http://schemas.microsoft.com/office/drawing/2014/main" val="1332926030"/>
                    </a:ext>
                  </a:extLst>
                </a:gridCol>
                <a:gridCol w="1107290">
                  <a:extLst>
                    <a:ext uri="{9D8B030D-6E8A-4147-A177-3AD203B41FA5}">
                      <a16:colId xmlns:a16="http://schemas.microsoft.com/office/drawing/2014/main" val="1906363333"/>
                    </a:ext>
                  </a:extLst>
                </a:gridCol>
                <a:gridCol w="860612">
                  <a:extLst>
                    <a:ext uri="{9D8B030D-6E8A-4147-A177-3AD203B41FA5}">
                      <a16:colId xmlns:a16="http://schemas.microsoft.com/office/drawing/2014/main" val="702316239"/>
                    </a:ext>
                  </a:extLst>
                </a:gridCol>
                <a:gridCol w="1250576">
                  <a:extLst>
                    <a:ext uri="{9D8B030D-6E8A-4147-A177-3AD203B41FA5}">
                      <a16:colId xmlns:a16="http://schemas.microsoft.com/office/drawing/2014/main" val="2047977350"/>
                    </a:ext>
                  </a:extLst>
                </a:gridCol>
              </a:tblGrid>
              <a:tr h="183072">
                <a:tc>
                  <a:txBody>
                    <a:bodyPr/>
                    <a:lstStyle/>
                    <a:p>
                      <a:pPr algn="ctr" fontAlgn="b"/>
                      <a:r>
                        <a:rPr lang="es-EC"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9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9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9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900" b="1" i="0" u="none" strike="noStrike">
                          <a:solidFill>
                            <a:srgbClr val="000000"/>
                          </a:solidFill>
                          <a:effectLst/>
                          <a:latin typeface="Calibri" panose="020F0502020204030204" pitchFamily="34" charset="0"/>
                        </a:rPr>
                        <a:t>ADM.ZONAL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678273776"/>
                  </a:ext>
                </a:extLst>
              </a:tr>
              <a:tr h="366144">
                <a:tc rowSpan="14">
                  <a:txBody>
                    <a:bodyPr/>
                    <a:lstStyle/>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 ELEMENTOS</a:t>
                      </a:r>
                      <a:r>
                        <a:rPr lang="es-EC" sz="1200" b="0" i="0" u="none" strike="noStrike" baseline="0" dirty="0" smtClean="0">
                          <a:solidFill>
                            <a:srgbClr val="000000"/>
                          </a:solidFill>
                          <a:effectLst/>
                          <a:latin typeface="Calibri" panose="020F0502020204030204" pitchFamily="34" charset="0"/>
                        </a:rPr>
                        <a:t> DE SERVICIOS BASICOS</a:t>
                      </a:r>
                    </a:p>
                    <a:p>
                      <a:pPr algn="l" fontAlgn="ctr"/>
                      <a:r>
                        <a:rPr lang="es-EC" sz="1200" b="0" i="0" u="none" strike="noStrike" baseline="0" dirty="0" smtClean="0">
                          <a:solidFill>
                            <a:srgbClr val="000000"/>
                          </a:solidFill>
                          <a:effectLst/>
                          <a:latin typeface="Calibri" panose="020F0502020204030204" pitchFamily="34" charset="0"/>
                        </a:rPr>
                        <a:t>(MANTENIMIENTO VIAL)</a:t>
                      </a:r>
                      <a:endParaRPr lang="es-EC" sz="1200" b="0" i="0" u="none" strike="noStrike" dirty="0" smtClean="0">
                        <a:solidFill>
                          <a:srgbClr val="000000"/>
                        </a:solidFill>
                        <a:effectLst/>
                        <a:latin typeface="Calibri" panose="020F0502020204030204" pitchFamily="34" charset="0"/>
                      </a:endParaRPr>
                    </a:p>
                    <a:p>
                      <a:pPr algn="l" fontAlgn="ct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VIAL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DMQ</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611651"/>
                  </a:ext>
                </a:extLst>
              </a:tr>
              <a:tr h="366144">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ESCOMBROS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DMQ</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186422"/>
                  </a:ext>
                </a:extLst>
              </a:tr>
              <a:tr h="366144">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VIÁL  - LA BOTA DESDE CALLE CARLOS FORTINES HASTA CALLE CARLOS FORTINES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CALDERON</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59506"/>
                  </a:ext>
                </a:extLst>
              </a:tr>
              <a:tr h="366144">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VIAL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DMQ</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481951"/>
                  </a:ext>
                </a:extLst>
              </a:tr>
              <a:tr h="366144">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DESLIZAMIENTO DESDE KARTODROMO HASTA KARTODROMO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715733"/>
                  </a:ext>
                </a:extLst>
              </a:tr>
              <a:tr h="366144">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ESCOMBROS DESDE CORREDOR PERIFÉRICO NORTE HASTA CORREDOR PERIFÉRICO NORTE</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784511"/>
                  </a:ext>
                </a:extLst>
              </a:tr>
              <a:tr h="366144">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VIÁL  - LA BOTA DESDE CALLE CARLOS FORTINES HASTA CALLE CARLOS FORTINES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CALDERON</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701921"/>
                  </a:ext>
                </a:extLst>
              </a:tr>
              <a:tr h="366144">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VIÁL  - LA BOTA DESDE CALLE CARLOS FORTINES HASTA CALLE CARLOS FORTINES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CALDERON</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940062"/>
                  </a:ext>
                </a:extLst>
              </a:tr>
              <a:tr h="366144">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ESCOMBROS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DMQ</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872610"/>
                  </a:ext>
                </a:extLst>
              </a:tr>
              <a:tr h="366144">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VIÁL  - LA BOTA DESDE CALLE CARLOS FORTINES HASTA CALLE CARLOS FORTINES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CALDERON</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107399"/>
                  </a:ext>
                </a:extLst>
              </a:tr>
              <a:tr h="366144">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EN LA VÍA DESDE CALLE MANUEL ALBÁN  HASTA INOCENCIO JÁCOME</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137225"/>
                  </a:ext>
                </a:extLst>
              </a:tr>
              <a:tr h="366144">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ESCOMBROS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DMQ</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759279"/>
                  </a:ext>
                </a:extLst>
              </a:tr>
              <a:tr h="366144">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VIAL DESDE AV. LOS NOGALES HASTA AV. LOS NOGALES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ct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EUGENIO ESPEJO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033350"/>
                  </a:ext>
                </a:extLst>
              </a:tr>
              <a:tr h="366144">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DESDE AV. DE LOS GRANADOS HASTA AV. DE LOS GRANADOS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46587" rtl="0" eaLnBrk="1" fontAlgn="ctr" latinLnBrk="0" hangingPunct="1">
                        <a:lnSpc>
                          <a:spcPct val="100000"/>
                        </a:lnSpc>
                        <a:spcBef>
                          <a:spcPts val="0"/>
                        </a:spcBef>
                        <a:spcAft>
                          <a:spcPts val="0"/>
                        </a:spcAft>
                        <a:buClrTx/>
                        <a:buSzTx/>
                        <a:buFontTx/>
                        <a:buNone/>
                        <a:tabLst/>
                        <a:defRPr/>
                      </a:pPr>
                      <a:r>
                        <a:rPr lang="es-EC" sz="1200" b="0" i="0" u="none" strike="noStrike" dirty="0" smtClean="0">
                          <a:solidFill>
                            <a:srgbClr val="000000"/>
                          </a:solidFill>
                          <a:effectLst/>
                          <a:latin typeface="Calibri" panose="020F0502020204030204" pitchFamily="34" charset="0"/>
                        </a:rPr>
                        <a:t>100,00</a:t>
                      </a:r>
                    </a:p>
                    <a:p>
                      <a:pPr algn="r"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EUGENIO ESPEJO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626924"/>
                  </a:ext>
                </a:extLst>
              </a:tr>
            </a:tbl>
          </a:graphicData>
        </a:graphic>
      </p:graphicFrame>
    </p:spTree>
    <p:extLst>
      <p:ext uri="{BB962C8B-B14F-4D97-AF65-F5344CB8AC3E}">
        <p14:creationId xmlns:p14="http://schemas.microsoft.com/office/powerpoint/2010/main" val="18911343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33830"/>
            <a:ext cx="9211235" cy="584775"/>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OBRAS COMPLEMENTARIAS DE MANTENIMIENTO</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57198" y="1118605"/>
          <a:ext cx="9211236" cy="5309088"/>
        </p:xfrm>
        <a:graphic>
          <a:graphicData uri="http://schemas.openxmlformats.org/drawingml/2006/table">
            <a:tbl>
              <a:tblPr/>
              <a:tblGrid>
                <a:gridCol w="1344708">
                  <a:extLst>
                    <a:ext uri="{9D8B030D-6E8A-4147-A177-3AD203B41FA5}">
                      <a16:colId xmlns:a16="http://schemas.microsoft.com/office/drawing/2014/main" val="2185963693"/>
                    </a:ext>
                  </a:extLst>
                </a:gridCol>
                <a:gridCol w="4561195">
                  <a:extLst>
                    <a:ext uri="{9D8B030D-6E8A-4147-A177-3AD203B41FA5}">
                      <a16:colId xmlns:a16="http://schemas.microsoft.com/office/drawing/2014/main" val="2277527976"/>
                    </a:ext>
                  </a:extLst>
                </a:gridCol>
                <a:gridCol w="1427142">
                  <a:extLst>
                    <a:ext uri="{9D8B030D-6E8A-4147-A177-3AD203B41FA5}">
                      <a16:colId xmlns:a16="http://schemas.microsoft.com/office/drawing/2014/main" val="3228638835"/>
                    </a:ext>
                  </a:extLst>
                </a:gridCol>
                <a:gridCol w="835143">
                  <a:extLst>
                    <a:ext uri="{9D8B030D-6E8A-4147-A177-3AD203B41FA5}">
                      <a16:colId xmlns:a16="http://schemas.microsoft.com/office/drawing/2014/main" val="1619871889"/>
                    </a:ext>
                  </a:extLst>
                </a:gridCol>
                <a:gridCol w="1043048">
                  <a:extLst>
                    <a:ext uri="{9D8B030D-6E8A-4147-A177-3AD203B41FA5}">
                      <a16:colId xmlns:a16="http://schemas.microsoft.com/office/drawing/2014/main" val="1720315062"/>
                    </a:ext>
                  </a:extLst>
                </a:gridCol>
              </a:tblGrid>
              <a:tr h="183072">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001747130"/>
                  </a:ext>
                </a:extLst>
              </a:tr>
              <a:tr h="366144">
                <a:tc rowSpan="13">
                  <a:txBody>
                    <a:bodyPr/>
                    <a:lstStyle/>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ELEMENTOS</a:t>
                      </a:r>
                      <a:r>
                        <a:rPr lang="es-EC" sz="1200" b="0" i="0" u="none" strike="noStrike" baseline="0" dirty="0" smtClean="0">
                          <a:solidFill>
                            <a:srgbClr val="000000"/>
                          </a:solidFill>
                          <a:effectLst/>
                          <a:latin typeface="Calibri" panose="020F0502020204030204" pitchFamily="34" charset="0"/>
                        </a:rPr>
                        <a:t> DE SERVICIOS BASICOS</a:t>
                      </a:r>
                    </a:p>
                    <a:p>
                      <a:pPr algn="l" fontAlgn="ctr"/>
                      <a:r>
                        <a:rPr lang="es-EC" sz="1200" b="0" i="0" u="none" strike="noStrike" baseline="0" dirty="0" smtClean="0">
                          <a:solidFill>
                            <a:srgbClr val="000000"/>
                          </a:solidFill>
                          <a:effectLst/>
                          <a:latin typeface="Calibri" panose="020F0502020204030204" pitchFamily="34" charset="0"/>
                        </a:rPr>
                        <a:t>(MANTENIMIENTO VIAL)</a:t>
                      </a:r>
                      <a:endParaRPr lang="es-EC" sz="1200" b="0" i="0" u="none" strike="noStrike" dirty="0" smtClean="0">
                        <a:solidFill>
                          <a:srgbClr val="000000"/>
                        </a:solidFill>
                        <a:effectLst/>
                        <a:latin typeface="Calibri" panose="020F0502020204030204" pitchFamily="34" charset="0"/>
                      </a:endParaRPr>
                    </a:p>
                    <a:p>
                      <a:pPr algn="l" fontAlgn="ct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EN LA VIA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DMQ</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927309"/>
                  </a:ext>
                </a:extLst>
              </a:tr>
              <a:tr h="36614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ATENCIÓN EMERGENCIA - LIMPIEZA DE MATERIAL EN LA VÍA DESDE CALLE JULIO RAMOS HASTA CALLE JULIO RAMOS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596353"/>
                  </a:ext>
                </a:extLst>
              </a:tr>
              <a:tr h="36614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EN LA VIA   DESDE AV. ELOY ALFARO HASTA FERNANDO AYARZA</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521489"/>
                  </a:ext>
                </a:extLst>
              </a:tr>
              <a:tr h="36614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VIÁL  - LA BOTA DESDE CALLE CARLOS FORTINES HASTA EUGENIO DELGADO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CALDERON</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868767"/>
                  </a:ext>
                </a:extLst>
              </a:tr>
              <a:tr h="73228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REPARACIÓN DE JUNTA UBICADA EN EL INTERCAMBIADOR DE LA AV. ATAHUALPA Y AV. REPÚBLICA DESDE INICIO INTERCAMBIADOR APROX. CALLE IÑAQUITO HASTA FIN DE INTERCAMBIADOR PASANDO LA AV. 10 DE AGOSTO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EUGENIO ESPEJO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662961"/>
                  </a:ext>
                </a:extLst>
              </a:tr>
              <a:tr h="549216">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RECONSTRUCCIÓN CUNETA DE CORONACIÓN SOBRE EL TUNEL GUAYASAMIN DESDE SOBRE EL TUNEL DE GUAYASAMIN HASTA SOBRE EL TUNEL DE GUAYASAMIN</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EUGENIO ESPEJO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317768"/>
                  </a:ext>
                </a:extLst>
              </a:tr>
              <a:tr h="36614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DESLIZAMIENTO DE MATERIAL PÉTREO EN LA VIA   DESDE MANUELA GARAICOA HASTA AV. OSWALDO GUAYASAMÍN</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EUGENIO ESPEJO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289179"/>
                  </a:ext>
                </a:extLst>
              </a:tr>
              <a:tr h="36614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DESLIZAMIENTO DE MATERIAL EN LA VIA   DESDE AV. ILALO  HASTA AV. ILALO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LOS CHILLOS</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410987"/>
                  </a:ext>
                </a:extLst>
              </a:tr>
              <a:tr h="36614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CUNETA DE CORONACÓN DESDE ATUCUCHO HASTA ATUCUCHO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EUGENIO ESPEJO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815473"/>
                  </a:ext>
                </a:extLst>
              </a:tr>
              <a:tr h="36614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MANUAL - SECTOR LUMBISÍ DESDE AV. SIMÓN BOLÍVAR  HASTA AV. SIMÓN BOLÍVAR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ELOY ALFARO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071442"/>
                  </a:ext>
                </a:extLst>
              </a:tr>
              <a:tr h="36614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LIMPIEZA DE MATERIAL  DESDE CORREDOR PERIFÉRICO SUR HASTA CORREDOR PERIFÉRICO SUR</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4595921"/>
                  </a:ext>
                </a:extLst>
              </a:tr>
              <a:tr h="366144">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ATENCIÓN EMERGENCIA - LIMPIEZA DE MATERIAL  DESDE SAN VICENTE HASTA SAN VICENTE</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583078"/>
                  </a:ext>
                </a:extLst>
              </a:tr>
              <a:tr h="183072">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ATENCIÓN EMERGENCIA - LIMPIEZA DE MATERIAL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EJECUTADO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effectLst/>
                          <a:latin typeface="Calibri" panose="020F0502020204030204" pitchFamily="34" charset="0"/>
                        </a:rPr>
                        <a:t>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11321"/>
                  </a:ext>
                </a:extLst>
              </a:tr>
            </a:tbl>
          </a:graphicData>
        </a:graphic>
      </p:graphicFrame>
    </p:spTree>
    <p:extLst>
      <p:ext uri="{BB962C8B-B14F-4D97-AF65-F5344CB8AC3E}">
        <p14:creationId xmlns:p14="http://schemas.microsoft.com/office/powerpoint/2010/main" val="20739252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33830"/>
            <a:ext cx="9211235" cy="584775"/>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OBRAS COMPLEMENTARIAS DE MANTENIMIENTO</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4" name="Tabla 3"/>
          <p:cNvGraphicFramePr>
            <a:graphicFrameLocks noGrp="1"/>
          </p:cNvGraphicFramePr>
          <p:nvPr>
            <p:extLst/>
          </p:nvPr>
        </p:nvGraphicFramePr>
        <p:xfrm>
          <a:off x="591413" y="1073850"/>
          <a:ext cx="8848422" cy="5555551"/>
        </p:xfrm>
        <a:graphic>
          <a:graphicData uri="http://schemas.openxmlformats.org/drawingml/2006/table">
            <a:tbl>
              <a:tblPr/>
              <a:tblGrid>
                <a:gridCol w="1385305">
                  <a:extLst>
                    <a:ext uri="{9D8B030D-6E8A-4147-A177-3AD203B41FA5}">
                      <a16:colId xmlns:a16="http://schemas.microsoft.com/office/drawing/2014/main" val="2667953381"/>
                    </a:ext>
                  </a:extLst>
                </a:gridCol>
                <a:gridCol w="4249270">
                  <a:extLst>
                    <a:ext uri="{9D8B030D-6E8A-4147-A177-3AD203B41FA5}">
                      <a16:colId xmlns:a16="http://schemas.microsoft.com/office/drawing/2014/main" val="853283660"/>
                    </a:ext>
                  </a:extLst>
                </a:gridCol>
                <a:gridCol w="1064733">
                  <a:extLst>
                    <a:ext uri="{9D8B030D-6E8A-4147-A177-3AD203B41FA5}">
                      <a16:colId xmlns:a16="http://schemas.microsoft.com/office/drawing/2014/main" val="1764248249"/>
                    </a:ext>
                  </a:extLst>
                </a:gridCol>
                <a:gridCol w="889288">
                  <a:extLst>
                    <a:ext uri="{9D8B030D-6E8A-4147-A177-3AD203B41FA5}">
                      <a16:colId xmlns:a16="http://schemas.microsoft.com/office/drawing/2014/main" val="758911834"/>
                    </a:ext>
                  </a:extLst>
                </a:gridCol>
                <a:gridCol w="1259826">
                  <a:extLst>
                    <a:ext uri="{9D8B030D-6E8A-4147-A177-3AD203B41FA5}">
                      <a16:colId xmlns:a16="http://schemas.microsoft.com/office/drawing/2014/main" val="1656004959"/>
                    </a:ext>
                  </a:extLst>
                </a:gridCol>
              </a:tblGrid>
              <a:tr h="189116">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565725595"/>
                  </a:ext>
                </a:extLst>
              </a:tr>
              <a:tr h="409855">
                <a:tc rowSpan="13">
                  <a:txBody>
                    <a:bodyPr/>
                    <a:lstStyle/>
                    <a:p>
                      <a:pPr algn="ctr" fontAlgn="ctr"/>
                      <a:r>
                        <a:rPr lang="es-EC" sz="1200" b="0" i="0" u="none" strike="noStrike" dirty="0">
                          <a:solidFill>
                            <a:srgbClr val="000000"/>
                          </a:solidFill>
                          <a:effectLst/>
                          <a:latin typeface="Calibri" panose="020F0502020204030204" pitchFamily="34" charset="0"/>
                        </a:rPr>
                        <a:t>ESTRUCTURAS (MANTENIMIENTO VIAL)</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PINTURA DE GUARDAVÍAS - SECTOR CUMBAYÁ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905895"/>
                  </a:ext>
                </a:extLst>
              </a:tr>
              <a:tr h="37823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PINTURA DE PUERTAS, REPARACIÓN DE BARANDAS AV, GALO PLAZA LASSO - TABABELA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650850"/>
                  </a:ext>
                </a:extLst>
              </a:tr>
              <a:tr h="56734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APOYO UNIDAD ESPACIO PÚBLICO CON GENERADOR TRIFÁSICO, PINTURA DE PUERTAS, REPARACIÓN DE BARANDAS AV, GALO PLAZA LASSO - TABABELA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342271"/>
                  </a:ext>
                </a:extLst>
              </a:tr>
              <a:tr h="31049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ARREGLO Y REPOSICIÓN DE GUARDAVÍAS EL CONDADO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913282"/>
                  </a:ext>
                </a:extLst>
              </a:tr>
              <a:tr h="31049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BARANDA EN MAL ESTADO - SECTOR LA MARÍN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979219"/>
                  </a:ext>
                </a:extLst>
              </a:tr>
              <a:tr h="31049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CONSTRUCCIÓN GARRUCHAS METÁLICAS - SECTOR MONJAS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514300"/>
                  </a:ext>
                </a:extLst>
              </a:tr>
              <a:tr h="756465">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DESMONTAJE DE DOS GRUPOS ELCTROGENOS DETERIORADOS, ESTRUCTURA METALICA DE TABLEROS DE CONTROL Y MATERIAL ELECTRICO EN CAMARA DE TRANSFORMACION DEL VIADUCTO 24 DE MAYO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966824"/>
                  </a:ext>
                </a:extLst>
              </a:tr>
              <a:tr h="56734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DESMONTAJE PASO PEATONAL AV, 10 DE AGOSTO ENTRE CALLES MAÑOSCA E IGNACIO SAN </a:t>
                      </a:r>
                      <a:r>
                        <a:rPr lang="es-EC" sz="1200" b="0" i="0" u="none" strike="noStrike" dirty="0" smtClean="0">
                          <a:solidFill>
                            <a:srgbClr val="000000"/>
                          </a:solidFill>
                          <a:effectLst/>
                          <a:latin typeface="Calibri" panose="020F0502020204030204" pitchFamily="34" charset="0"/>
                        </a:rPr>
                        <a:t>MARIA</a:t>
                      </a:r>
                      <a:r>
                        <a:rPr lang="es-EC" sz="1200" b="0" i="0" u="none" strike="noStrike" dirty="0">
                          <a:solidFill>
                            <a:srgbClr val="000000"/>
                          </a:solidFill>
                          <a:effectLst/>
                          <a:latin typeface="Calibri" panose="020F0502020204030204" pitchFamily="34" charset="0"/>
                        </a:rPr>
                        <a:t/>
                      </a:r>
                      <a:br>
                        <a:rPr lang="es-EC" sz="1200" b="0" i="0" u="none" strike="noStrike" dirty="0">
                          <a:solidFill>
                            <a:srgbClr val="000000"/>
                          </a:solidFill>
                          <a:effectLst/>
                          <a:latin typeface="Calibri" panose="020F0502020204030204" pitchFamily="34" charset="0"/>
                        </a:rPr>
                      </a:b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106718"/>
                  </a:ext>
                </a:extLst>
              </a:tr>
              <a:tr h="37823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DESMONTAJE PASO PEATONAL AV, 10 DE AGOSTO Y JUAN JOSE VILLALENGUA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77103"/>
                  </a:ext>
                </a:extLst>
              </a:tr>
              <a:tr h="37823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DESMONTAJE PASO PEATONAL AV, 12 DE OCTUBRE Y VICENTE RAMON ROCA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004035"/>
                  </a:ext>
                </a:extLst>
              </a:tr>
              <a:tr h="378233">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MANTENIMIENTO Y PINTURA DE BARANDAS METÁLICAS - SECTOR LUMBISÍ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987443"/>
                  </a:ext>
                </a:extLst>
              </a:tr>
              <a:tr h="31049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pt-BR" sz="1200" b="0" i="0" u="none" strike="noStrike">
                          <a:solidFill>
                            <a:srgbClr val="000000"/>
                          </a:solidFill>
                          <a:effectLst/>
                          <a:latin typeface="Calibri" panose="020F0502020204030204" pitchFamily="34" charset="0"/>
                        </a:rPr>
                        <a:t>PINTURA BARANDAS - SECTOR REDONDEL AUQUI CUMBAYÁ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996293"/>
                  </a:ext>
                </a:extLst>
              </a:tr>
              <a:tr h="31049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pt-BR" sz="1200" b="0" i="0" u="none" strike="noStrike">
                          <a:solidFill>
                            <a:srgbClr val="000000"/>
                          </a:solidFill>
                          <a:effectLst/>
                          <a:latin typeface="Calibri" panose="020F0502020204030204" pitchFamily="34" charset="0"/>
                        </a:rPr>
                        <a:t>PINTURA DE BARANDAS - SECTOR PEAJE OSWALDO GUAYASAMÍN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505872"/>
                  </a:ext>
                </a:extLst>
              </a:tr>
            </a:tbl>
          </a:graphicData>
        </a:graphic>
      </p:graphicFrame>
    </p:spTree>
    <p:extLst>
      <p:ext uri="{BB962C8B-B14F-4D97-AF65-F5344CB8AC3E}">
        <p14:creationId xmlns:p14="http://schemas.microsoft.com/office/powerpoint/2010/main" val="1742464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33830"/>
            <a:ext cx="9211235" cy="584775"/>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OBRAS COMPLEMENTARIAS DE MANTENIMIENTO</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57198" y="1118605"/>
          <a:ext cx="8648699" cy="5568878"/>
        </p:xfrm>
        <a:graphic>
          <a:graphicData uri="http://schemas.openxmlformats.org/drawingml/2006/table">
            <a:tbl>
              <a:tblPr/>
              <a:tblGrid>
                <a:gridCol w="1448693">
                  <a:extLst>
                    <a:ext uri="{9D8B030D-6E8A-4147-A177-3AD203B41FA5}">
                      <a16:colId xmlns:a16="http://schemas.microsoft.com/office/drawing/2014/main" val="851315177"/>
                    </a:ext>
                  </a:extLst>
                </a:gridCol>
                <a:gridCol w="4230185">
                  <a:extLst>
                    <a:ext uri="{9D8B030D-6E8A-4147-A177-3AD203B41FA5}">
                      <a16:colId xmlns:a16="http://schemas.microsoft.com/office/drawing/2014/main" val="1917440554"/>
                    </a:ext>
                  </a:extLst>
                </a:gridCol>
                <a:gridCol w="869216">
                  <a:extLst>
                    <a:ext uri="{9D8B030D-6E8A-4147-A177-3AD203B41FA5}">
                      <a16:colId xmlns:a16="http://schemas.microsoft.com/office/drawing/2014/main" val="1288133655"/>
                    </a:ext>
                  </a:extLst>
                </a:gridCol>
                <a:gridCol w="869216">
                  <a:extLst>
                    <a:ext uri="{9D8B030D-6E8A-4147-A177-3AD203B41FA5}">
                      <a16:colId xmlns:a16="http://schemas.microsoft.com/office/drawing/2014/main" val="3958176455"/>
                    </a:ext>
                  </a:extLst>
                </a:gridCol>
                <a:gridCol w="1231389">
                  <a:extLst>
                    <a:ext uri="{9D8B030D-6E8A-4147-A177-3AD203B41FA5}">
                      <a16:colId xmlns:a16="http://schemas.microsoft.com/office/drawing/2014/main" val="1670869271"/>
                    </a:ext>
                  </a:extLst>
                </a:gridCol>
              </a:tblGrid>
              <a:tr h="282712">
                <a:tc>
                  <a:txBody>
                    <a:bodyPr/>
                    <a:lstStyle/>
                    <a:p>
                      <a:pPr algn="ctr" fontAlgn="b"/>
                      <a:r>
                        <a:rPr lang="es-EC"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dirty="0">
                          <a:solidFill>
                            <a:srgbClr val="000000"/>
                          </a:solidFill>
                          <a:effectLst/>
                          <a:latin typeface="Calibri" panose="020F0502020204030204" pitchFamily="34" charset="0"/>
                        </a:rPr>
                        <a:t>ACTIVIDAD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ESTADO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 AVANCE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C" sz="1200" b="1" i="0" u="none" strike="noStrike">
                          <a:solidFill>
                            <a:srgbClr val="000000"/>
                          </a:solidFill>
                          <a:effectLst/>
                          <a:latin typeface="Calibri" panose="020F0502020204030204" pitchFamily="34" charset="0"/>
                        </a:rPr>
                        <a:t>ADM, ZONAL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546701678"/>
                  </a:ext>
                </a:extLst>
              </a:tr>
              <a:tr h="422048">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PINTURA DE BARANDAS - SECTOR REDONDEL DEL AUQUI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917999"/>
                  </a:ext>
                </a:extLst>
              </a:tr>
              <a:tr h="340718">
                <a:tc>
                  <a:txBody>
                    <a:bodyPr/>
                    <a:lstStyle/>
                    <a:p>
                      <a:pPr algn="l" fontAlgn="ctr"/>
                      <a:endParaRPr lang="es-EC" sz="12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PINTURA DE ESTRUCTURAS BARBER GREEN,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186226"/>
                  </a:ext>
                </a:extLst>
              </a:tr>
              <a:tr h="565425">
                <a:tc>
                  <a:txBody>
                    <a:bodyPr/>
                    <a:lstStyle/>
                    <a:p>
                      <a:pPr algn="l" fontAlgn="ctr"/>
                      <a:endParaRPr lang="es-EC" sz="12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a:txBody>
                    <a:bodyPr/>
                    <a:lstStyle/>
                    <a:p>
                      <a:pPr algn="l" fontAlgn="ctr"/>
                      <a:r>
                        <a:rPr lang="es-EC" sz="1200" b="0" i="0" u="none" strike="noStrike" dirty="0" smtClean="0">
                          <a:solidFill>
                            <a:srgbClr val="000000"/>
                          </a:solidFill>
                          <a:effectLst/>
                          <a:latin typeface="Calibri" panose="020F0502020204030204" pitchFamily="34" charset="0"/>
                        </a:rPr>
                        <a:t>PINTURA DE GUARDAVÍAS - SECTOR TÚNEL GUAYASAMÍN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 EJECUTADO </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100,00</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smtClean="0">
                          <a:solidFill>
                            <a:srgbClr val="000000"/>
                          </a:solidFill>
                          <a:effectLst/>
                          <a:latin typeface="Calibri" panose="020F0502020204030204" pitchFamily="34" charset="0"/>
                        </a:rPr>
                        <a:t>EUGENIO ESPEJO</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2503922"/>
                  </a:ext>
                </a:extLst>
              </a:tr>
              <a:tr h="565425">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REPARACIÓN BARANDAS METÁLICAS - SECTOR LA 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03094"/>
                  </a:ext>
                </a:extLst>
              </a:tr>
              <a:tr h="565425">
                <a:tc>
                  <a:txBody>
                    <a:bodyPr/>
                    <a:lstStyle/>
                    <a:p>
                      <a:pPr algn="l"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REPARACION DE BARANDAS METALICAS EL TEJAR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50109"/>
                  </a:ext>
                </a:extLst>
              </a:tr>
              <a:tr h="565425">
                <a:tc>
                  <a:txBody>
                    <a:bodyPr/>
                    <a:lstStyle/>
                    <a:p>
                      <a:pPr algn="ctr" fontAlgn="ctr"/>
                      <a:r>
                        <a:rPr lang="es-EC" sz="1200" b="0" i="0" u="none" strike="noStrike" dirty="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ESTRUCTURAS (MANTENIMIENTO VIAL)</a:t>
                      </a: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REPARACION DE LA PROTECCION LATERAL SUR DEL DEPRIMIDO PLAZA ARGENTINA, TUNEL GUAYASAMIN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323048"/>
                  </a:ext>
                </a:extLst>
              </a:tr>
              <a:tr h="565425">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REPARACIÓN DE VALLAS METÁLICAS EN AVENIDA 10 DE AGOSTO Y AVENIDA LA PRENSA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530691"/>
                  </a:ext>
                </a:extLst>
              </a:tr>
              <a:tr h="565425">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RETIRO DE VARILLAS - SECTOR SOLANDA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391529"/>
                  </a:ext>
                </a:extLst>
              </a:tr>
              <a:tr h="565425">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TRABAJOS DE SOLDADURA - APOYO A CONSTRUCCIÓN - SECTOR MIRAVALLE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106020"/>
                  </a:ext>
                </a:extLst>
              </a:tr>
              <a:tr h="565425">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TRABAJOS DE SOLDADURA APOYO O CONSTRUCCIÓN DE MURO DE CONTENCIÓN - SECTOR MIRAVALLE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93321"/>
                  </a:ext>
                </a:extLst>
              </a:tr>
            </a:tbl>
          </a:graphicData>
        </a:graphic>
      </p:graphicFrame>
    </p:spTree>
    <p:extLst>
      <p:ext uri="{BB962C8B-B14F-4D97-AF65-F5344CB8AC3E}">
        <p14:creationId xmlns:p14="http://schemas.microsoft.com/office/powerpoint/2010/main" val="358369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533830"/>
            <a:ext cx="9211235" cy="584775"/>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OBRAS COMPLEMENTARIAS DE MANTENIMIENTO</a:t>
            </a:r>
            <a:endParaRPr lang="es-ES" sz="16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340984" y="1071357"/>
          <a:ext cx="9219875" cy="5356338"/>
        </p:xfrm>
        <a:graphic>
          <a:graphicData uri="http://schemas.openxmlformats.org/drawingml/2006/table">
            <a:tbl>
              <a:tblPr/>
              <a:tblGrid>
                <a:gridCol w="1326451">
                  <a:extLst>
                    <a:ext uri="{9D8B030D-6E8A-4147-A177-3AD203B41FA5}">
                      <a16:colId xmlns:a16="http://schemas.microsoft.com/office/drawing/2014/main" val="2759977639"/>
                    </a:ext>
                  </a:extLst>
                </a:gridCol>
                <a:gridCol w="4407772">
                  <a:extLst>
                    <a:ext uri="{9D8B030D-6E8A-4147-A177-3AD203B41FA5}">
                      <a16:colId xmlns:a16="http://schemas.microsoft.com/office/drawing/2014/main" val="88162949"/>
                    </a:ext>
                  </a:extLst>
                </a:gridCol>
                <a:gridCol w="1499049">
                  <a:extLst>
                    <a:ext uri="{9D8B030D-6E8A-4147-A177-3AD203B41FA5}">
                      <a16:colId xmlns:a16="http://schemas.microsoft.com/office/drawing/2014/main" val="3397927052"/>
                    </a:ext>
                  </a:extLst>
                </a:gridCol>
                <a:gridCol w="774993">
                  <a:extLst>
                    <a:ext uri="{9D8B030D-6E8A-4147-A177-3AD203B41FA5}">
                      <a16:colId xmlns:a16="http://schemas.microsoft.com/office/drawing/2014/main" val="108775971"/>
                    </a:ext>
                  </a:extLst>
                </a:gridCol>
                <a:gridCol w="1211610">
                  <a:extLst>
                    <a:ext uri="{9D8B030D-6E8A-4147-A177-3AD203B41FA5}">
                      <a16:colId xmlns:a16="http://schemas.microsoft.com/office/drawing/2014/main" val="1967236144"/>
                    </a:ext>
                  </a:extLst>
                </a:gridCol>
              </a:tblGrid>
              <a:tr h="412026">
                <a:tc>
                  <a:txBody>
                    <a:bodyPr/>
                    <a:lstStyle/>
                    <a:p>
                      <a:pPr algn="ctr" fontAlgn="ctr"/>
                      <a:r>
                        <a:rPr lang="es-EC"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1" i="0" u="none" strike="noStrike" dirty="0">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1" i="0" u="none" strike="noStrike">
                          <a:solidFill>
                            <a:srgbClr val="000000"/>
                          </a:solidFill>
                          <a:effectLst/>
                          <a:latin typeface="Calibri" panose="020F0502020204030204" pitchFamily="34" charset="0"/>
                        </a:rPr>
                        <a:t>ESTADO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1" i="0" u="none" strike="noStrike">
                          <a:solidFill>
                            <a:srgbClr val="000000"/>
                          </a:solidFill>
                          <a:effectLst/>
                          <a:latin typeface="Calibri" panose="020F0502020204030204" pitchFamily="34" charset="0"/>
                        </a:rPr>
                        <a:t>% 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1" i="0" u="none" strike="noStrike">
                          <a:solidFill>
                            <a:srgbClr val="000000"/>
                          </a:solidFill>
                          <a:effectLst/>
                          <a:latin typeface="Calibri" panose="020F0502020204030204" pitchFamily="34" charset="0"/>
                        </a:rPr>
                        <a:t>ADM. ZONAL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64139853"/>
                  </a:ext>
                </a:extLst>
              </a:tr>
              <a:tr h="412026">
                <a:tc rowSpan="12">
                  <a:txBody>
                    <a:bodyPr/>
                    <a:lstStyle/>
                    <a:p>
                      <a:pPr algn="ctr" fontAlgn="ctr"/>
                      <a:r>
                        <a:rPr lang="es-EC" sz="1200" b="0" i="0" u="none" strike="noStrike" dirty="0">
                          <a:solidFill>
                            <a:srgbClr val="000000"/>
                          </a:solidFill>
                          <a:effectLst/>
                          <a:latin typeface="Calibri" panose="020F0502020204030204" pitchFamily="34" charset="0"/>
                        </a:rPr>
                        <a:t>MURETES Y CERRAMIENTO (MANTENIMIENTO VIAL)</a:t>
                      </a:r>
                    </a:p>
                    <a:p>
                      <a:pPr algn="ctr" fontAlgn="ctr"/>
                      <a:r>
                        <a:rPr lang="es-EC" sz="1200" b="0" i="0" u="none" strike="noStrike" dirty="0">
                          <a:solidFill>
                            <a:srgbClr val="000000"/>
                          </a:solidFill>
                          <a:effectLst/>
                          <a:latin typeface="Calibri" panose="020F0502020204030204" pitchFamily="34" charset="0"/>
                        </a:rPr>
                        <a:t> </a:t>
                      </a:r>
                    </a:p>
                    <a:p>
                      <a:pPr algn="ctr" fontAlgn="ctr"/>
                      <a:r>
                        <a:rPr lang="es-EC" sz="1200" b="0" i="0" u="none" strike="noStrike" dirty="0">
                          <a:solidFill>
                            <a:srgbClr val="000000"/>
                          </a:solidFill>
                          <a:effectLst/>
                          <a:latin typeface="Calibri" panose="020F0502020204030204" pitchFamily="34" charset="0"/>
                        </a:rPr>
                        <a:t> </a:t>
                      </a:r>
                    </a:p>
                    <a:p>
                      <a:pPr algn="ctr" fontAlgn="ctr"/>
                      <a:r>
                        <a:rPr lang="es-EC" sz="1200" b="0" i="0" u="none" strike="noStrike" dirty="0">
                          <a:solidFill>
                            <a:srgbClr val="000000"/>
                          </a:solidFill>
                          <a:effectLst/>
                          <a:latin typeface="Calibri" panose="020F0502020204030204" pitchFamily="34" charset="0"/>
                        </a:rPr>
                        <a:t> </a:t>
                      </a:r>
                    </a:p>
                    <a:p>
                      <a:pPr algn="ctr" fontAlgn="ctr"/>
                      <a:r>
                        <a:rPr lang="es-EC" sz="1200" b="0" i="0" u="none" strike="noStrike" dirty="0">
                          <a:solidFill>
                            <a:srgbClr val="000000"/>
                          </a:solidFill>
                          <a:effectLst/>
                          <a:latin typeface="Calibri" panose="020F0502020204030204" pitchFamily="34" charset="0"/>
                        </a:rPr>
                        <a:t> </a:t>
                      </a:r>
                    </a:p>
                    <a:p>
                      <a:pPr algn="ctr" fontAlgn="ctr"/>
                      <a:r>
                        <a:rPr lang="es-EC" sz="1200" b="0" i="0" u="none" strike="noStrike" dirty="0">
                          <a:solidFill>
                            <a:srgbClr val="000000"/>
                          </a:solidFill>
                          <a:effectLst/>
                          <a:latin typeface="Calibri" panose="020F0502020204030204" pitchFamily="34" charset="0"/>
                        </a:rPr>
                        <a:t> </a:t>
                      </a:r>
                    </a:p>
                    <a:p>
                      <a:pPr algn="ctr" fontAlgn="ctr"/>
                      <a:r>
                        <a:rPr lang="es-EC" sz="1200" b="0" i="0" u="none" strike="noStrike" dirty="0">
                          <a:solidFill>
                            <a:srgbClr val="000000"/>
                          </a:solidFill>
                          <a:effectLst/>
                          <a:latin typeface="Calibri" panose="020F0502020204030204" pitchFamily="34" charset="0"/>
                        </a:rPr>
                        <a:t> </a:t>
                      </a:r>
                    </a:p>
                    <a:p>
                      <a:pPr algn="ctr"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ARREGLO DE VALLAS NEW JERSEY - POR ACCIDENTE DE TRÁNSITO - PUENTE DÁVILA CAJAS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2399465"/>
                  </a:ext>
                </a:extLst>
              </a:tr>
              <a:tr h="412026">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REPARACIÓN DE GUARDAVÍAS - SECTOR BARRIO BOLAÑOS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373981"/>
                  </a:ext>
                </a:extLst>
              </a:tr>
              <a:tr h="412026">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REPARACIÓN DE VALLA DE SEGURIDAD PARA AV, DIEGO DE VÁSQUEZ DE CEPEDA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041553"/>
                  </a:ext>
                </a:extLst>
              </a:tr>
              <a:tr h="412026">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REPARACIÓN GUARDAVÍA - PUENTE DÁVILA CAJAS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757013"/>
                  </a:ext>
                </a:extLst>
              </a:tr>
              <a:tr h="412026">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REPARACIÓN GUARDAVÍA - UNIVERSIDAD INTERNACIONAL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903302"/>
                  </a:ext>
                </a:extLst>
              </a:tr>
              <a:tr h="412026">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RETIRO DE GAVIONES BARRIO RANCHO BAJO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908275"/>
                  </a:ext>
                </a:extLst>
              </a:tr>
              <a:tr h="412026">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REPARACIÓN DE PASAMANOS EN PASO ELEVADO AVENIDA PICHINCHA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069085"/>
                  </a:ext>
                </a:extLst>
              </a:tr>
              <a:tr h="412026">
                <a:tc vMerge="1">
                  <a:txBody>
                    <a:bodyPr/>
                    <a:lstStyle/>
                    <a:p>
                      <a:pPr algn="l" fontAlgn="ctr"/>
                      <a:endParaRPr lang="es-EC" sz="9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REPARACIÓN DE COLUMNA DE PASAMANOS  PUENTE RÍO SAN PEDRO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733722"/>
                  </a:ext>
                </a:extLst>
              </a:tr>
              <a:tr h="412026">
                <a:tc vMerge="1">
                  <a:txBody>
                    <a:bodyPr/>
                    <a:lstStyle/>
                    <a:p>
                      <a:pPr algn="l" fontAlgn="b"/>
                      <a:endParaRPr lang="es-EC" sz="9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REPARACIÓN DE BARANDAS DEL INTERCAMBIADOR DE LA AV. REPÚBLICA Y AV. 10 DE AGOSTO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028466"/>
                  </a:ext>
                </a:extLst>
              </a:tr>
              <a:tr h="412026">
                <a:tc vMerge="1">
                  <a:txBody>
                    <a:bodyPr/>
                    <a:lstStyle/>
                    <a:p>
                      <a:pPr algn="l" fontAlgn="b"/>
                      <a:endParaRPr lang="es-EC" sz="9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TRABAJO CONSTRUCCIÓN DE CERRAMIENTO RUTA VIVA INTERCAMBIADOR EN LA INTERVALLES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534390"/>
                  </a:ext>
                </a:extLst>
              </a:tr>
              <a:tr h="412026">
                <a:tc vMerge="1">
                  <a:txBody>
                    <a:bodyPr/>
                    <a:lstStyle/>
                    <a:p>
                      <a:pPr algn="l" fontAlgn="b"/>
                      <a:endParaRPr lang="es-EC" sz="9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REPARACIÓN DE VALLAS DE SEGURIDAD AV. VELASCO IBARRA, SECTOR LA TOLA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255570"/>
                  </a:ext>
                </a:extLst>
              </a:tr>
              <a:tr h="412026">
                <a:tc vMerge="1">
                  <a:txBody>
                    <a:bodyPr/>
                    <a:lstStyle/>
                    <a:p>
                      <a:pPr algn="l" fontAlgn="b"/>
                      <a:endParaRPr lang="es-EC" sz="9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REPARACION DE MURETE SOLICITADO AV. REAL AUDIENCIA Y CALLE DE LOR CIRUELOS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a:solidFill>
                            <a:srgbClr val="000000"/>
                          </a:solidFill>
                          <a:effectLst/>
                          <a:latin typeface="Calibri" panose="020F0502020204030204" pitchFamily="34" charset="0"/>
                        </a:rPr>
                        <a:t>LA DELICIA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634563"/>
                  </a:ext>
                </a:extLst>
              </a:tr>
            </a:tbl>
          </a:graphicData>
        </a:graphic>
      </p:graphicFrame>
    </p:spTree>
    <p:extLst>
      <p:ext uri="{BB962C8B-B14F-4D97-AF65-F5344CB8AC3E}">
        <p14:creationId xmlns:p14="http://schemas.microsoft.com/office/powerpoint/2010/main" val="38251705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457198" y="1084800"/>
          <a:ext cx="9106216" cy="5654671"/>
        </p:xfrm>
        <a:graphic>
          <a:graphicData uri="http://schemas.openxmlformats.org/drawingml/2006/table">
            <a:tbl>
              <a:tblPr/>
              <a:tblGrid>
                <a:gridCol w="1290920">
                  <a:extLst>
                    <a:ext uri="{9D8B030D-6E8A-4147-A177-3AD203B41FA5}">
                      <a16:colId xmlns:a16="http://schemas.microsoft.com/office/drawing/2014/main" val="2100722975"/>
                    </a:ext>
                  </a:extLst>
                </a:gridCol>
                <a:gridCol w="4867325">
                  <a:extLst>
                    <a:ext uri="{9D8B030D-6E8A-4147-A177-3AD203B41FA5}">
                      <a16:colId xmlns:a16="http://schemas.microsoft.com/office/drawing/2014/main" val="1085755725"/>
                    </a:ext>
                  </a:extLst>
                </a:gridCol>
                <a:gridCol w="1068787">
                  <a:extLst>
                    <a:ext uri="{9D8B030D-6E8A-4147-A177-3AD203B41FA5}">
                      <a16:colId xmlns:a16="http://schemas.microsoft.com/office/drawing/2014/main" val="3327009638"/>
                    </a:ext>
                  </a:extLst>
                </a:gridCol>
                <a:gridCol w="939592">
                  <a:extLst>
                    <a:ext uri="{9D8B030D-6E8A-4147-A177-3AD203B41FA5}">
                      <a16:colId xmlns:a16="http://schemas.microsoft.com/office/drawing/2014/main" val="3200079826"/>
                    </a:ext>
                  </a:extLst>
                </a:gridCol>
                <a:gridCol w="939592">
                  <a:extLst>
                    <a:ext uri="{9D8B030D-6E8A-4147-A177-3AD203B41FA5}">
                      <a16:colId xmlns:a16="http://schemas.microsoft.com/office/drawing/2014/main" val="4271260762"/>
                    </a:ext>
                  </a:extLst>
                </a:gridCol>
              </a:tblGrid>
              <a:tr h="366942">
                <a:tc>
                  <a:txBody>
                    <a:bodyPr/>
                    <a:lstStyle/>
                    <a:p>
                      <a:pPr algn="ctr" fontAlgn="ctr"/>
                      <a:r>
                        <a:rPr lang="es-EC"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1" i="0" u="none" strike="noStrike" dirty="0">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1" i="0" u="none" strike="noStrike">
                          <a:solidFill>
                            <a:srgbClr val="000000"/>
                          </a:solidFill>
                          <a:effectLst/>
                          <a:latin typeface="Calibri" panose="020F0502020204030204" pitchFamily="34" charset="0"/>
                        </a:rPr>
                        <a:t>ESTADO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1" i="0" u="none" strike="noStrike">
                          <a:solidFill>
                            <a:srgbClr val="000000"/>
                          </a:solidFill>
                          <a:effectLst/>
                          <a:latin typeface="Calibri" panose="020F0502020204030204" pitchFamily="34" charset="0"/>
                        </a:rPr>
                        <a:t>% 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1" i="0" u="none" strike="noStrike">
                          <a:solidFill>
                            <a:srgbClr val="000000"/>
                          </a:solidFill>
                          <a:effectLst/>
                          <a:latin typeface="Calibri" panose="020F0502020204030204" pitchFamily="34" charset="0"/>
                        </a:rPr>
                        <a:t>ADM. ZONAL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022631519"/>
                  </a:ext>
                </a:extLst>
              </a:tr>
              <a:tr h="366942">
                <a:tc rowSpan="14">
                  <a:txBody>
                    <a:bodyPr/>
                    <a:lstStyle/>
                    <a:p>
                      <a:pPr algn="ctr" fontAlgn="ctr"/>
                      <a:r>
                        <a:rPr lang="es-EC" sz="1200" b="1" i="0" u="none" strike="noStrike" dirty="0">
                          <a:solidFill>
                            <a:srgbClr val="000000"/>
                          </a:solidFill>
                          <a:effectLst/>
                          <a:latin typeface="Calibri" panose="020F0502020204030204" pitchFamily="34" charset="0"/>
                        </a:rPr>
                        <a:t> </a:t>
                      </a:r>
                    </a:p>
                    <a:p>
                      <a:pPr algn="ctr" fontAlgn="ctr"/>
                      <a:r>
                        <a:rPr lang="es-EC" sz="1200" b="1" i="0" u="none" strike="noStrike" dirty="0">
                          <a:solidFill>
                            <a:srgbClr val="000000"/>
                          </a:solidFill>
                          <a:effectLst/>
                          <a:latin typeface="Calibri" panose="020F0502020204030204" pitchFamily="34" charset="0"/>
                        </a:rPr>
                        <a:t> </a:t>
                      </a:r>
                    </a:p>
                    <a:p>
                      <a:pPr algn="ctr" fontAlgn="ctr"/>
                      <a:r>
                        <a:rPr lang="es-EC" sz="1200" b="1" i="0" u="none" strike="noStrike" dirty="0">
                          <a:solidFill>
                            <a:srgbClr val="000000"/>
                          </a:solidFill>
                          <a:effectLst/>
                          <a:latin typeface="Calibri" panose="020F0502020204030204" pitchFamily="34" charset="0"/>
                        </a:rPr>
                        <a:t> </a:t>
                      </a:r>
                    </a:p>
                    <a:p>
                      <a:pPr algn="ctr" fontAlgn="ctr"/>
                      <a:r>
                        <a:rPr lang="es-EC" sz="1200" b="1" i="0" u="none" strike="noStrike" dirty="0">
                          <a:solidFill>
                            <a:srgbClr val="000000"/>
                          </a:solidFill>
                          <a:effectLst/>
                          <a:latin typeface="Calibri" panose="020F0502020204030204" pitchFamily="34" charset="0"/>
                        </a:rPr>
                        <a:t> </a:t>
                      </a:r>
                    </a:p>
                    <a:p>
                      <a:pPr algn="ctr" fontAlgn="ctr"/>
                      <a:r>
                        <a:rPr lang="es-EC" sz="1200" b="1"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OBRA CIVIL (MANTENIMIENTO VIAL)</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b"/>
                      <a:r>
                        <a:rPr lang="es-EC" sz="1200" b="0" i="0" u="none" strike="noStrike" dirty="0">
                          <a:solidFill>
                            <a:srgbClr val="000000"/>
                          </a:solidFill>
                          <a:effectLst/>
                          <a:latin typeface="Calibri" panose="020F0502020204030204" pitchFamily="34" charset="0"/>
                        </a:rPr>
                        <a:t>REPARACION DE BORDILLOS EN LA AV. 9 DE OCTUBRE DESDE LA AV. PATRIA HASTA LA AV, ORELLANA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306867"/>
                  </a:ext>
                </a:extLst>
              </a:tr>
              <a:tr h="366942">
                <a:tc vMerge="1">
                  <a:txBody>
                    <a:bodyPr/>
                    <a:lstStyle/>
                    <a:p>
                      <a:pPr algn="ctr" fontAlgn="ctr"/>
                      <a:endParaRPr lang="es-EC" sz="7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a:solidFill>
                            <a:srgbClr val="000000"/>
                          </a:solidFill>
                          <a:effectLst/>
                          <a:latin typeface="Calibri" panose="020F0502020204030204" pitchFamily="34" charset="0"/>
                        </a:rPr>
                        <a:t>REPARACION DE ACERA EN LA JOSE PAREDES FRENTE AL COMPLEJO DEPORTIVO LA UNION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EN EJECUCION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85,00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853883"/>
                  </a:ext>
                </a:extLst>
              </a:tr>
              <a:tr h="470439">
                <a:tc vMerge="1">
                  <a:txBody>
                    <a:bodyPr/>
                    <a:lstStyle/>
                    <a:p>
                      <a:pPr algn="ctr" fontAlgn="ctr"/>
                      <a:endParaRPr lang="es-EC" sz="7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a:solidFill>
                            <a:srgbClr val="000000"/>
                          </a:solidFill>
                          <a:effectLst/>
                          <a:latin typeface="Calibri" panose="020F0502020204030204" pitchFamily="34" charset="0"/>
                        </a:rPr>
                        <a:t>RECOSNTRUCCION DE BORDILLOS DEL PARTERRE DE LA AV. AMAZONAS,  ENTRE AV. MARIANA DE JESUS Y CALLE MORENO BELLIDO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769981"/>
                  </a:ext>
                </a:extLst>
              </a:tr>
              <a:tr h="366942">
                <a:tc vMerge="1">
                  <a:txBody>
                    <a:bodyPr/>
                    <a:lstStyle/>
                    <a:p>
                      <a:pPr algn="ctr" fontAlgn="ctr"/>
                      <a:endParaRPr lang="es-EC" sz="7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a:solidFill>
                            <a:srgbClr val="000000"/>
                          </a:solidFill>
                          <a:effectLst/>
                          <a:latin typeface="Calibri" panose="020F0502020204030204" pitchFamily="34" charset="0"/>
                        </a:rPr>
                        <a:t>CONSTRUCCION DE BORDILLO CALLE SEPTIMA TRANSVERSAL, RUTA VIVA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317660"/>
                  </a:ext>
                </a:extLst>
              </a:tr>
              <a:tr h="366942">
                <a:tc vMerge="1">
                  <a:txBody>
                    <a:bodyPr/>
                    <a:lstStyle/>
                    <a:p>
                      <a:pPr algn="ctr" fontAlgn="ctr"/>
                      <a:endParaRPr lang="es-EC" sz="7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effectLst/>
                          <a:latin typeface="Calibri" panose="020F0502020204030204" pitchFamily="34" charset="0"/>
                        </a:rPr>
                        <a:t>REHABILITACION DE ACERA CALLE BARTOLOME DE LAS CASAS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SUSPENDIDA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061492"/>
                  </a:ext>
                </a:extLst>
              </a:tr>
              <a:tr h="413986">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REPARACIÓN DE ACERAS Y MOJONES DEL INGRESO AL TÚNEL DE SAN DIEGO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91127"/>
                  </a:ext>
                </a:extLst>
              </a:tr>
              <a:tr h="366942">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RETIRO DE BORDILLO PARADA MARQUEZA DE SOLANDA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653659"/>
                  </a:ext>
                </a:extLst>
              </a:tr>
              <a:tr h="366942">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RETIRO DE BORDILLOS PARADA MARQUESA DE SOLANDA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808146"/>
                  </a:ext>
                </a:extLst>
              </a:tr>
              <a:tr h="366942">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ROTURA DE BORDILLO SECTOR MERCADO MAYORISTA DE QUITO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969176"/>
                  </a:ext>
                </a:extLst>
              </a:tr>
              <a:tr h="366942">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MANTENIMIENTO  DEL REDONDEL CALLE INGLATERRA Y LAS GUAYANAS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308646"/>
                  </a:ext>
                </a:extLst>
              </a:tr>
              <a:tr h="366942">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REHABILITACION PARQUEADEROS, PARQUE LA CAROLINA, PARROQUIA IÑAQUITO. 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660579"/>
                  </a:ext>
                </a:extLst>
              </a:tr>
              <a:tr h="366942">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REPARACIÓN ACERA AV. AMAZONAS Y COLÓN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041581"/>
                  </a:ext>
                </a:extLst>
              </a:tr>
              <a:tr h="366942">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REPARACION DE ACERA AV. 12 DE OCTUBRE Y R.ROCA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630635"/>
                  </a:ext>
                </a:extLst>
              </a:tr>
              <a:tr h="366942">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REPARACION DE BORDILOS AV. INTEROCEANICA- FRENTE AL COMPLEJO EL NACIONAL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223584"/>
                  </a:ext>
                </a:extLst>
              </a:tr>
            </a:tbl>
          </a:graphicData>
        </a:graphic>
      </p:graphicFrame>
      <p:sp>
        <p:nvSpPr>
          <p:cNvPr id="3" name="Rectángulo 2"/>
          <p:cNvSpPr/>
          <p:nvPr/>
        </p:nvSpPr>
        <p:spPr>
          <a:xfrm>
            <a:off x="457198" y="533830"/>
            <a:ext cx="9211235" cy="584775"/>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OBRAS COMPLEMENTARIAS DE MANTENIMIENTO</a:t>
            </a:r>
            <a:endParaRPr lang="es-ES" sz="1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6941987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507930" y="1084801"/>
          <a:ext cx="8999140" cy="5699144"/>
        </p:xfrm>
        <a:graphic>
          <a:graphicData uri="http://schemas.openxmlformats.org/drawingml/2006/table">
            <a:tbl>
              <a:tblPr/>
              <a:tblGrid>
                <a:gridCol w="1547573">
                  <a:extLst>
                    <a:ext uri="{9D8B030D-6E8A-4147-A177-3AD203B41FA5}">
                      <a16:colId xmlns:a16="http://schemas.microsoft.com/office/drawing/2014/main" val="2336416956"/>
                    </a:ext>
                  </a:extLst>
                </a:gridCol>
                <a:gridCol w="4143591">
                  <a:extLst>
                    <a:ext uri="{9D8B030D-6E8A-4147-A177-3AD203B41FA5}">
                      <a16:colId xmlns:a16="http://schemas.microsoft.com/office/drawing/2014/main" val="2484646408"/>
                    </a:ext>
                  </a:extLst>
                </a:gridCol>
                <a:gridCol w="1116106">
                  <a:extLst>
                    <a:ext uri="{9D8B030D-6E8A-4147-A177-3AD203B41FA5}">
                      <a16:colId xmlns:a16="http://schemas.microsoft.com/office/drawing/2014/main" val="3941729361"/>
                    </a:ext>
                  </a:extLst>
                </a:gridCol>
                <a:gridCol w="954741">
                  <a:extLst>
                    <a:ext uri="{9D8B030D-6E8A-4147-A177-3AD203B41FA5}">
                      <a16:colId xmlns:a16="http://schemas.microsoft.com/office/drawing/2014/main" val="1861622728"/>
                    </a:ext>
                  </a:extLst>
                </a:gridCol>
                <a:gridCol w="1237129">
                  <a:extLst>
                    <a:ext uri="{9D8B030D-6E8A-4147-A177-3AD203B41FA5}">
                      <a16:colId xmlns:a16="http://schemas.microsoft.com/office/drawing/2014/main" val="3383721680"/>
                    </a:ext>
                  </a:extLst>
                </a:gridCol>
              </a:tblGrid>
              <a:tr h="450381">
                <a:tc>
                  <a:txBody>
                    <a:bodyPr/>
                    <a:lstStyle/>
                    <a:p>
                      <a:pPr algn="ctr" fontAlgn="ctr"/>
                      <a:r>
                        <a:rPr lang="es-EC"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1" i="0" u="none" strike="noStrike" dirty="0">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1" i="0" u="none" strike="noStrike">
                          <a:solidFill>
                            <a:srgbClr val="000000"/>
                          </a:solidFill>
                          <a:effectLst/>
                          <a:latin typeface="Calibri" panose="020F0502020204030204" pitchFamily="34" charset="0"/>
                        </a:rPr>
                        <a:t>ESTADO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1" i="0" u="none" strike="noStrike">
                          <a:solidFill>
                            <a:srgbClr val="000000"/>
                          </a:solidFill>
                          <a:effectLst/>
                          <a:latin typeface="Calibri" panose="020F0502020204030204" pitchFamily="34" charset="0"/>
                        </a:rPr>
                        <a:t>% 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1" i="0" u="none" strike="noStrike">
                          <a:solidFill>
                            <a:srgbClr val="000000"/>
                          </a:solidFill>
                          <a:effectLst/>
                          <a:latin typeface="Calibri" panose="020F0502020204030204" pitchFamily="34" charset="0"/>
                        </a:rPr>
                        <a:t>ADM. ZONAL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853310010"/>
                  </a:ext>
                </a:extLst>
              </a:tr>
              <a:tr h="615905">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PROYECTO MANTENIMIENTO DE CUNETAS AV. DE LOS CONQUISTADORES, SECTOR GUAPULO Y MANTENIMIENTO SISTEMA DE DRENAJE RUTA VIVA- FASE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569881"/>
                  </a:ext>
                </a:extLst>
              </a:tr>
              <a:tr h="450381">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RECONSTRUCCION EN LA ACERA EN LA INTERSECCION  DE LA CALLE SALINAS Y PASAJE CARACAS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032937"/>
                  </a:ext>
                </a:extLst>
              </a:tr>
              <a:tr h="615905">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REPARACION DE ESCALINATA DEL PASAJE S16 ENTRE AV. SIMON BOLIVAR Y CALLE CAMINO DE LOS INCAS, BARRIO MANUEL CORDOVA GALARZA, SECTOR PUENGASI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929451"/>
                  </a:ext>
                </a:extLst>
              </a:tr>
              <a:tr h="450381">
                <a:tc>
                  <a:txBody>
                    <a:bodyPr/>
                    <a:lstStyle/>
                    <a:p>
                      <a:pPr marL="0" marR="0" lvl="0" indent="0" algn="l" defTabSz="946587" rtl="0" eaLnBrk="1" fontAlgn="ctr" latinLnBrk="0" hangingPunct="1">
                        <a:lnSpc>
                          <a:spcPct val="100000"/>
                        </a:lnSpc>
                        <a:spcBef>
                          <a:spcPts val="0"/>
                        </a:spcBef>
                        <a:spcAft>
                          <a:spcPts val="0"/>
                        </a:spcAft>
                        <a:buClrTx/>
                        <a:buSzTx/>
                        <a:buFontTx/>
                        <a:buNone/>
                        <a:tabLst/>
                        <a:defRPr/>
                      </a:pPr>
                      <a:r>
                        <a:rPr lang="es-EC" sz="1200" b="0" i="0" u="none" strike="noStrike" dirty="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OBRA CIVIL (MANTENIMIENTO VIAL)</a:t>
                      </a:r>
                    </a:p>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TRABAJOS DE PINTURA DE ESCALERAS EDIFICIO ORELLANA PROINCO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059399"/>
                  </a:ext>
                </a:extLst>
              </a:tr>
              <a:tr h="450381">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ADECUACIONES TERMINAL TERRESTRE 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164901"/>
                  </a:ext>
                </a:extLst>
              </a:tr>
              <a:tr h="450381">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NIVELACION DE LA CALLE S/N Y PATRICIO ROMERO ; BARRIO FORESTAL ESPINOZA (PLAN VICTORIA)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503019"/>
                  </a:ext>
                </a:extLst>
              </a:tr>
              <a:tr h="384940">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RASANTEO DE AREAS VERDES ; BARRIO TURUBAMBA DE MONJAS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544171"/>
                  </a:ext>
                </a:extLst>
              </a:tr>
              <a:tr h="384940">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RESANTEO CALLE JOSEFA LOZANO Y MIRIAM BALDEON ; CALLE JOSEFA LOZANO BARRIO 18 DE OCTUBRE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545212"/>
                  </a:ext>
                </a:extLst>
              </a:tr>
              <a:tr h="384940">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RESANTEO DE LA CALLE LINEA FERREA ENTRANDO POR LA CALLE SUSANA LETOR ; LA PATAGONIA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812979"/>
                  </a:ext>
                </a:extLst>
              </a:tr>
              <a:tr h="192470">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RESANTEO DE LA CALLE PRINCIPAL ; SANTA CLARA TRES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387214"/>
                  </a:ext>
                </a:extLst>
              </a:tr>
              <a:tr h="192470">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ROTURA DE BORDILLO EN CALLE MORASPUNGO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737108"/>
                  </a:ext>
                </a:extLst>
              </a:tr>
              <a:tr h="192470">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RESANTEO DE LAS VIAS  DE ACCESO ; COMUNA PALUGO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590191"/>
                  </a:ext>
                </a:extLst>
              </a:tr>
              <a:tr h="384940">
                <a:tc>
                  <a:txBody>
                    <a:bodyPr/>
                    <a:lstStyle/>
                    <a:p>
                      <a:pPr algn="l"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ROTURA DE VIA JUNTO A REDONDEL AUQUI CHICO ESCALON LUMBISI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732386"/>
                  </a:ext>
                </a:extLst>
              </a:tr>
            </a:tbl>
          </a:graphicData>
        </a:graphic>
      </p:graphicFrame>
      <p:sp>
        <p:nvSpPr>
          <p:cNvPr id="3" name="Rectángulo 2"/>
          <p:cNvSpPr/>
          <p:nvPr/>
        </p:nvSpPr>
        <p:spPr>
          <a:xfrm>
            <a:off x="457198" y="533830"/>
            <a:ext cx="9211235" cy="584775"/>
          </a:xfrm>
          <a:prstGeom prst="rect">
            <a:avLst/>
          </a:prstGeom>
        </p:spPr>
        <p:txBody>
          <a:bodyPr wrap="square">
            <a:spAutoFit/>
          </a:bodyPr>
          <a:lstStyle/>
          <a:p>
            <a:pPr algn="ctr"/>
            <a:r>
              <a:rPr lang="es-ES" sz="1600" b="1" dirty="0" smtClean="0">
                <a:solidFill>
                  <a:srgbClr val="E78202"/>
                </a:solidFill>
                <a:latin typeface="Arial Narrow" panose="020B0606020202030204" pitchFamily="34" charset="0"/>
                <a:ea typeface="Roboto" charset="0"/>
                <a:cs typeface="Roboto" charset="0"/>
              </a:rPr>
              <a:t>INTERVENCIONES COMPONENTE MANTENIMIENTO Y REHABILITACION VIAL– OBRAS COMPLEMENTARIAS DE MANTENIMIENTO</a:t>
            </a:r>
            <a:endParaRPr lang="es-ES" sz="1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3284338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04335" y="2380099"/>
            <a:ext cx="7462684" cy="1631216"/>
          </a:xfrm>
          <a:prstGeom prst="rect">
            <a:avLst/>
          </a:prstGeom>
        </p:spPr>
        <p:txBody>
          <a:bodyPr wrap="square">
            <a:spAutoFit/>
          </a:bodyPr>
          <a:lstStyle/>
          <a:p>
            <a:pPr algn="ctr"/>
            <a:r>
              <a:rPr lang="es-MX" sz="3200" b="1" dirty="0" smtClean="0">
                <a:solidFill>
                  <a:srgbClr val="E78202"/>
                </a:solidFill>
                <a:latin typeface="Arial Narrow" panose="020B0606020202030204" pitchFamily="34" charset="0"/>
                <a:ea typeface="Roboto" charset="0"/>
                <a:cs typeface="Roboto" charset="0"/>
              </a:rPr>
              <a:t>TABLA RESUMEN DE INTERVENCIONES</a:t>
            </a:r>
          </a:p>
          <a:p>
            <a:pPr algn="ctr"/>
            <a:r>
              <a:rPr lang="es-MX" sz="2000" b="1" dirty="0" smtClean="0">
                <a:solidFill>
                  <a:srgbClr val="E78202"/>
                </a:solidFill>
                <a:latin typeface="Arial Narrow" panose="020B0606020202030204" pitchFamily="34" charset="0"/>
                <a:ea typeface="Roboto" charset="0"/>
                <a:cs typeface="Roboto" charset="0"/>
              </a:rPr>
              <a:t> </a:t>
            </a:r>
          </a:p>
          <a:p>
            <a:pPr algn="ctr"/>
            <a:r>
              <a:rPr lang="es-MX" sz="2400" b="1" dirty="0" smtClean="0">
                <a:solidFill>
                  <a:srgbClr val="E78202"/>
                </a:solidFill>
                <a:latin typeface="Arial Narrow" panose="020B0606020202030204" pitchFamily="34" charset="0"/>
                <a:ea typeface="Roboto" charset="0"/>
                <a:cs typeface="Roboto" charset="0"/>
              </a:rPr>
              <a:t>NFRAESTRUCTURA VIAL </a:t>
            </a:r>
          </a:p>
          <a:p>
            <a:pPr algn="ctr"/>
            <a:r>
              <a:rPr lang="es-MX" sz="2400" b="1" dirty="0" smtClean="0">
                <a:solidFill>
                  <a:srgbClr val="E78202"/>
                </a:solidFill>
                <a:latin typeface="Arial Narrow" panose="020B0606020202030204" pitchFamily="34" charset="0"/>
                <a:ea typeface="Roboto" charset="0"/>
                <a:cs typeface="Roboto" charset="0"/>
              </a:rPr>
              <a:t>    MANTENIMIENTO Y REHABILITACIÓN VIAL</a:t>
            </a:r>
            <a:endParaRPr lang="es-MX" sz="24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154585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07576" y="726133"/>
          <a:ext cx="9608447" cy="5778565"/>
        </p:xfrm>
        <a:graphic>
          <a:graphicData uri="http://schemas.openxmlformats.org/drawingml/2006/table">
            <a:tbl>
              <a:tblPr/>
              <a:tblGrid>
                <a:gridCol w="3710709">
                  <a:extLst>
                    <a:ext uri="{9D8B030D-6E8A-4147-A177-3AD203B41FA5}">
                      <a16:colId xmlns:a16="http://schemas.microsoft.com/office/drawing/2014/main" val="258317723"/>
                    </a:ext>
                  </a:extLst>
                </a:gridCol>
                <a:gridCol w="1477010">
                  <a:extLst>
                    <a:ext uri="{9D8B030D-6E8A-4147-A177-3AD203B41FA5}">
                      <a16:colId xmlns:a16="http://schemas.microsoft.com/office/drawing/2014/main" val="3668438285"/>
                    </a:ext>
                  </a:extLst>
                </a:gridCol>
                <a:gridCol w="1270000">
                  <a:extLst>
                    <a:ext uri="{9D8B030D-6E8A-4147-A177-3AD203B41FA5}">
                      <a16:colId xmlns:a16="http://schemas.microsoft.com/office/drawing/2014/main" val="976350109"/>
                    </a:ext>
                  </a:extLst>
                </a:gridCol>
                <a:gridCol w="1980834">
                  <a:extLst>
                    <a:ext uri="{9D8B030D-6E8A-4147-A177-3AD203B41FA5}">
                      <a16:colId xmlns:a16="http://schemas.microsoft.com/office/drawing/2014/main" val="2665431334"/>
                    </a:ext>
                  </a:extLst>
                </a:gridCol>
                <a:gridCol w="1169894">
                  <a:extLst>
                    <a:ext uri="{9D8B030D-6E8A-4147-A177-3AD203B41FA5}">
                      <a16:colId xmlns:a16="http://schemas.microsoft.com/office/drawing/2014/main" val="470162108"/>
                    </a:ext>
                  </a:extLst>
                </a:gridCol>
              </a:tblGrid>
              <a:tr h="204054">
                <a:tc gridSpan="5">
                  <a:txBody>
                    <a:bodyPr/>
                    <a:lstStyle/>
                    <a:p>
                      <a:pPr algn="ctr" fontAlgn="b"/>
                      <a:r>
                        <a:rPr lang="es-EC" sz="1400" b="1" i="0" u="none" strike="noStrike" dirty="0">
                          <a:solidFill>
                            <a:srgbClr val="000000"/>
                          </a:solidFill>
                          <a:effectLst/>
                          <a:latin typeface="Calibri" panose="020F0502020204030204" pitchFamily="34" charset="0"/>
                        </a:rPr>
                        <a:t>RESUMEN INTERVENCIONES DE RED VIAL, CONECTIVIDAD Y ACCESIBILIDAD PERIODO 2015-2017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03792971"/>
                  </a:ext>
                </a:extLst>
              </a:tr>
              <a:tr h="228498">
                <a:tc>
                  <a:txBody>
                    <a:bodyPr/>
                    <a:lstStyle/>
                    <a:p>
                      <a:pPr algn="l" fontAlgn="b"/>
                      <a:r>
                        <a:rPr lang="es-EC"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solidFill>
                            <a:srgbClr val="000000"/>
                          </a:solidFill>
                          <a:effectLst/>
                          <a:latin typeface="Calibri" panose="020F0502020204030204" pitchFamily="34" charset="0"/>
                        </a:rPr>
                        <a:t> </a:t>
                      </a:r>
                      <a:r>
                        <a:rPr lang="es-EC" sz="1400" b="0" i="0" u="none" strike="noStrike" dirty="0" smtClean="0">
                          <a:solidFill>
                            <a:srgbClr val="000000"/>
                          </a:solidFill>
                          <a:effectLst/>
                          <a:latin typeface="Calibri" panose="020F0502020204030204" pitchFamily="34" charset="0"/>
                        </a:rPr>
                        <a:t># INTERVENCIONES</a:t>
                      </a:r>
                      <a:endParaRPr lang="es-EC" sz="1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Calibri" panose="020F0502020204030204" pitchFamily="34" charset="0"/>
                        </a:rPr>
                        <a:t>UNIDAD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Calibri" panose="020F0502020204030204" pitchFamily="34" charset="0"/>
                        </a:rPr>
                        <a:t>COSTOS ( USD)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49042"/>
                  </a:ext>
                </a:extLst>
              </a:tr>
              <a:tr h="228498">
                <a:tc>
                  <a:txBody>
                    <a:bodyPr/>
                    <a:lstStyle/>
                    <a:p>
                      <a:pPr algn="l" fontAlgn="b"/>
                      <a:r>
                        <a:rPr lang="es-EC" sz="1400" b="1" i="0" u="none" strike="noStrike" dirty="0">
                          <a:solidFill>
                            <a:srgbClr val="000000"/>
                          </a:solidFill>
                          <a:effectLst/>
                          <a:latin typeface="Calibri" panose="020F0502020204030204" pitchFamily="34" charset="0"/>
                        </a:rPr>
                        <a:t>1. RED VIAL, CONECTIVIDAD Y ACCESIBILIDAD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C" sz="1400" b="1" i="0" u="none" strike="noStrike" dirty="0" smtClean="0">
                          <a:solidFill>
                            <a:srgbClr val="000000"/>
                          </a:solidFill>
                          <a:effectLst/>
                          <a:latin typeface="Calibri" panose="020F0502020204030204" pitchFamily="34" charset="0"/>
                        </a:rPr>
                        <a:t>17934</a:t>
                      </a:r>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C"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marL="0" algn="ctr" defTabSz="946587" rtl="0" eaLnBrk="1" fontAlgn="b" latinLnBrk="0" hangingPunct="1"/>
                      <a:r>
                        <a:rPr lang="es-MX" sz="1400" b="1" i="0" u="none" strike="noStrike" kern="1200" dirty="0" smtClean="0">
                          <a:solidFill>
                            <a:srgbClr val="000000"/>
                          </a:solidFill>
                          <a:effectLst/>
                          <a:latin typeface="Calibri" panose="020F0502020204030204" pitchFamily="34" charset="0"/>
                          <a:ea typeface="+mn-ea"/>
                          <a:cs typeface="+mn-cs"/>
                        </a:rPr>
                        <a:t>193.456.856,25</a:t>
                      </a:r>
                      <a:r>
                        <a:rPr lang="es-MX" sz="1400" b="1" i="0" u="none" strike="noStrike" kern="1200" baseline="0" dirty="0" smtClean="0">
                          <a:solidFill>
                            <a:srgbClr val="000000"/>
                          </a:solidFill>
                          <a:effectLst/>
                          <a:latin typeface="Calibri" panose="020F0502020204030204" pitchFamily="34" charset="0"/>
                          <a:ea typeface="+mn-ea"/>
                          <a:cs typeface="+mn-cs"/>
                        </a:rPr>
                        <a:t> </a:t>
                      </a:r>
                      <a:endParaRPr lang="es-MX" sz="14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803187173"/>
                  </a:ext>
                </a:extLst>
              </a:tr>
              <a:tr h="228498">
                <a:tc>
                  <a:txBody>
                    <a:bodyPr/>
                    <a:lstStyle/>
                    <a:p>
                      <a:pPr algn="l" fontAlgn="b"/>
                      <a:r>
                        <a:rPr lang="es-EC" sz="1400" b="1" i="0" u="none" strike="noStrike" dirty="0">
                          <a:solidFill>
                            <a:srgbClr val="000000"/>
                          </a:solidFill>
                          <a:effectLst/>
                          <a:latin typeface="Calibri" panose="020F0502020204030204" pitchFamily="34" charset="0"/>
                        </a:rPr>
                        <a:t>1.1 INFRAESTRUCTURA VIAL</a:t>
                      </a:r>
                    </a:p>
                  </a:txBody>
                  <a:tcPr marL="844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r>
                        <a:rPr lang="es-EC" sz="1400" b="1" i="0" u="none" strike="noStrike" dirty="0">
                          <a:solidFill>
                            <a:srgbClr val="000000"/>
                          </a:solidFill>
                          <a:effectLst/>
                          <a:latin typeface="Calibri" panose="020F0502020204030204" pitchFamily="34" charset="0"/>
                        </a:rPr>
                        <a:t>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r>
                        <a:rPr lang="es-EC"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r>
                        <a:rPr lang="es-EC" sz="1400" b="1" i="0" u="none" strike="noStrike" dirty="0" smtClean="0">
                          <a:solidFill>
                            <a:srgbClr val="000000"/>
                          </a:solidFill>
                          <a:effectLst/>
                          <a:latin typeface="Calibri" panose="020F0502020204030204" pitchFamily="34" charset="0"/>
                        </a:rPr>
                        <a:t>25.940.455,88</a:t>
                      </a:r>
                      <a:endParaRPr lang="es-EC"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extLst>
                  <a:ext uri="{0D108BD9-81ED-4DB2-BD59-A6C34878D82A}">
                    <a16:rowId xmlns:a16="http://schemas.microsoft.com/office/drawing/2014/main" val="3145870254"/>
                  </a:ext>
                </a:extLst>
              </a:tr>
              <a:tr h="228498">
                <a:tc>
                  <a:txBody>
                    <a:bodyPr/>
                    <a:lstStyle/>
                    <a:p>
                      <a:pPr algn="l" fontAlgn="b"/>
                      <a:r>
                        <a:rPr lang="es-EC" sz="1300" b="1" i="0" u="none" strike="noStrike" dirty="0">
                          <a:solidFill>
                            <a:srgbClr val="000000"/>
                          </a:solidFill>
                          <a:effectLst/>
                          <a:latin typeface="Calibri" panose="020F0502020204030204" pitchFamily="34" charset="0"/>
                        </a:rPr>
                        <a:t>A. INFRAESTRUCTURA VIAL (OBRA NUEVA)</a:t>
                      </a:r>
                    </a:p>
                  </a:txBody>
                  <a:tcPr marL="2534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dirty="0">
                          <a:solidFill>
                            <a:srgbClr val="000000"/>
                          </a:solidFill>
                          <a:effectLst/>
                          <a:latin typeface="Calibri" panose="020F0502020204030204" pitchFamily="34" charset="0"/>
                        </a:rPr>
                        <a:t>163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87932694"/>
                  </a:ext>
                </a:extLst>
              </a:tr>
              <a:tr h="293899">
                <a:tc>
                  <a:txBody>
                    <a:bodyPr/>
                    <a:lstStyle/>
                    <a:p>
                      <a:pPr algn="l" fontAlgn="b"/>
                      <a:r>
                        <a:rPr lang="es-EC" sz="1300" b="0" i="0" u="none" strike="noStrike" dirty="0" smtClean="0">
                          <a:solidFill>
                            <a:srgbClr val="000000"/>
                          </a:solidFill>
                          <a:effectLst/>
                          <a:latin typeface="Calibri" panose="020F0502020204030204" pitchFamily="34" charset="0"/>
                        </a:rPr>
                        <a:t>ADOQUINADO</a:t>
                      </a:r>
                      <a:endParaRPr lang="es-EC" sz="1300" b="0" i="0" u="none" strike="noStrike" dirty="0">
                        <a:solidFill>
                          <a:srgbClr val="000000"/>
                        </a:solidFill>
                        <a:effectLst/>
                        <a:latin typeface="Calibri" panose="020F0502020204030204" pitchFamily="34" charset="0"/>
                      </a:endParaRP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a:solidFill>
                            <a:srgbClr val="000000"/>
                          </a:solidFill>
                          <a:effectLst/>
                          <a:latin typeface="Calibri" panose="020F0502020204030204" pitchFamily="34" charset="0"/>
                        </a:rPr>
                        <a:t>818.622,76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138217"/>
                  </a:ext>
                </a:extLst>
              </a:tr>
              <a:tr h="228498">
                <a:tc>
                  <a:txBody>
                    <a:bodyPr/>
                    <a:lstStyle/>
                    <a:p>
                      <a:pPr algn="l" fontAlgn="b"/>
                      <a:r>
                        <a:rPr lang="es-EC" sz="1300" b="0" i="0" u="none" strike="noStrike" dirty="0">
                          <a:solidFill>
                            <a:srgbClr val="000000"/>
                          </a:solidFill>
                          <a:effectLst/>
                          <a:latin typeface="Calibri" panose="020F0502020204030204" pitchFamily="34" charset="0"/>
                        </a:rPr>
                        <a:t>ASFALTO</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12,05   |  4.724,25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  |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a:solidFill>
                            <a:srgbClr val="000000"/>
                          </a:solidFill>
                          <a:effectLst/>
                          <a:latin typeface="Calibri" panose="020F0502020204030204" pitchFamily="34" charset="0"/>
                        </a:rPr>
                        <a:t>4.533.939,73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033911"/>
                  </a:ext>
                </a:extLst>
              </a:tr>
              <a:tr h="228498">
                <a:tc>
                  <a:txBody>
                    <a:bodyPr/>
                    <a:lstStyle/>
                    <a:p>
                      <a:pPr algn="l" fontAlgn="b"/>
                      <a:r>
                        <a:rPr lang="es-EC" sz="1300" b="0" i="0" u="none" strike="noStrike" dirty="0">
                          <a:solidFill>
                            <a:srgbClr val="000000"/>
                          </a:solidFill>
                          <a:effectLst/>
                          <a:latin typeface="Calibri" panose="020F0502020204030204" pitchFamily="34" charset="0"/>
                        </a:rPr>
                        <a:t>CONSTRUCCIÓN DE PUENTES PEATONALES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smtClean="0">
                          <a:solidFill>
                            <a:schemeClr val="tx1"/>
                          </a:solidFill>
                          <a:effectLst/>
                          <a:latin typeface="Calibri" panose="020F0502020204030204" pitchFamily="34" charset="0"/>
                        </a:rPr>
                        <a:t>5</a:t>
                      </a:r>
                      <a:endParaRPr lang="es-EC" sz="1300" b="0"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smtClean="0">
                          <a:solidFill>
                            <a:schemeClr val="tx1"/>
                          </a:solidFill>
                          <a:effectLst/>
                          <a:latin typeface="Calibri" panose="020F0502020204030204" pitchFamily="34" charset="0"/>
                        </a:rPr>
                        <a:t>104,60</a:t>
                      </a:r>
                      <a:endParaRPr lang="es-EC" sz="13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smtClean="0">
                          <a:solidFill>
                            <a:srgbClr val="000000"/>
                          </a:solidFill>
                          <a:effectLst/>
                          <a:latin typeface="Calibri" panose="020F0502020204030204" pitchFamily="34" charset="0"/>
                        </a:rPr>
                        <a:t>m</a:t>
                      </a:r>
                      <a:endParaRPr lang="es-EC" sz="13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smtClean="0">
                          <a:solidFill>
                            <a:schemeClr val="tx1"/>
                          </a:solidFill>
                          <a:effectLst/>
                          <a:latin typeface="Calibri" panose="020F0502020204030204" pitchFamily="34" charset="0"/>
                        </a:rPr>
                        <a:t>84.887,92</a:t>
                      </a:r>
                      <a:endParaRPr lang="es-EC" sz="1300" b="0"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355539"/>
                  </a:ext>
                </a:extLst>
              </a:tr>
              <a:tr h="228498">
                <a:tc>
                  <a:txBody>
                    <a:bodyPr/>
                    <a:lstStyle/>
                    <a:p>
                      <a:pPr algn="l" fontAlgn="b"/>
                      <a:r>
                        <a:rPr lang="es-EC" sz="1300" b="0" i="0" u="none" strike="noStrike">
                          <a:solidFill>
                            <a:srgbClr val="000000"/>
                          </a:solidFill>
                          <a:effectLst/>
                          <a:latin typeface="Calibri" panose="020F0502020204030204" pitchFamily="34" charset="0"/>
                        </a:rPr>
                        <a:t>CONSTRUCCIÓN DE PUENTES VEHICULARES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smtClean="0">
                          <a:solidFill>
                            <a:srgbClr val="000000"/>
                          </a:solidFill>
                          <a:effectLst/>
                          <a:latin typeface="Calibri" panose="020F0502020204030204" pitchFamily="34" charset="0"/>
                        </a:rPr>
                        <a:t>5</a:t>
                      </a:r>
                      <a:endParaRPr lang="es-EC" sz="13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smtClean="0">
                          <a:solidFill>
                            <a:schemeClr val="tx1"/>
                          </a:solidFill>
                          <a:effectLst/>
                          <a:latin typeface="Calibri" panose="020F0502020204030204" pitchFamily="34" charset="0"/>
                        </a:rPr>
                        <a:t>194,65</a:t>
                      </a:r>
                      <a:endParaRPr lang="es-EC" sz="13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smtClean="0">
                          <a:solidFill>
                            <a:schemeClr val="tx1"/>
                          </a:solidFill>
                          <a:effectLst/>
                          <a:latin typeface="Calibri" panose="020F0502020204030204" pitchFamily="34" charset="0"/>
                        </a:rPr>
                        <a:t>3.057801,22</a:t>
                      </a:r>
                      <a:endParaRPr lang="es-EC" sz="1300" b="0"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449830"/>
                  </a:ext>
                </a:extLst>
              </a:tr>
              <a:tr h="228498">
                <a:tc>
                  <a:txBody>
                    <a:bodyPr/>
                    <a:lstStyle/>
                    <a:p>
                      <a:pPr algn="l" fontAlgn="b"/>
                      <a:r>
                        <a:rPr lang="es-EC" sz="1300" b="0" i="0" u="none" strike="noStrike">
                          <a:solidFill>
                            <a:srgbClr val="000000"/>
                          </a:solidFill>
                          <a:effectLst/>
                          <a:latin typeface="Calibri" panose="020F0502020204030204" pitchFamily="34" charset="0"/>
                        </a:rPr>
                        <a:t>MUROS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MUROS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a:solidFill>
                            <a:srgbClr val="000000"/>
                          </a:solidFill>
                          <a:effectLst/>
                          <a:latin typeface="Calibri" panose="020F0502020204030204" pitchFamily="34" charset="0"/>
                        </a:rPr>
                        <a:t>136.981,16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618695"/>
                  </a:ext>
                </a:extLst>
              </a:tr>
              <a:tr h="228498">
                <a:tc>
                  <a:txBody>
                    <a:bodyPr/>
                    <a:lstStyle/>
                    <a:p>
                      <a:pPr algn="l" fontAlgn="b"/>
                      <a:r>
                        <a:rPr lang="es-EC" sz="1300" b="0" i="0" u="none" strike="noStrike">
                          <a:solidFill>
                            <a:srgbClr val="000000"/>
                          </a:solidFill>
                          <a:effectLst/>
                          <a:latin typeface="Calibri" panose="020F0502020204030204" pitchFamily="34" charset="0"/>
                        </a:rPr>
                        <a:t>REDUCTOR DE VELOCIDAD</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REDUCTORES DE VELOCIDAD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a:solidFill>
                            <a:srgbClr val="000000"/>
                          </a:solidFill>
                          <a:effectLst/>
                          <a:latin typeface="Calibri" panose="020F0502020204030204" pitchFamily="34" charset="0"/>
                        </a:rPr>
                        <a:t>114.599,10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938842"/>
                  </a:ext>
                </a:extLst>
              </a:tr>
              <a:tr h="228498">
                <a:tc>
                  <a:txBody>
                    <a:bodyPr/>
                    <a:lstStyle/>
                    <a:p>
                      <a:pPr algn="l" fontAlgn="b"/>
                      <a:r>
                        <a:rPr lang="es-EC" sz="1300" b="0" i="0" u="none" strike="noStrike" dirty="0">
                          <a:solidFill>
                            <a:srgbClr val="000000"/>
                          </a:solidFill>
                          <a:effectLst/>
                          <a:latin typeface="Calibri" panose="020F0502020204030204" pitchFamily="34" charset="0"/>
                        </a:rPr>
                        <a:t>REFORMAS GEOMÉTRICAS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REFORMAS GEOMETRICAS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a:solidFill>
                            <a:srgbClr val="000000"/>
                          </a:solidFill>
                          <a:effectLst/>
                          <a:latin typeface="Calibri" panose="020F0502020204030204" pitchFamily="34" charset="0"/>
                        </a:rPr>
                        <a:t>32.383,55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055096"/>
                  </a:ext>
                </a:extLst>
              </a:tr>
              <a:tr h="228498">
                <a:tc>
                  <a:txBody>
                    <a:bodyPr/>
                    <a:lstStyle/>
                    <a:p>
                      <a:pPr algn="l" fontAlgn="b"/>
                      <a:r>
                        <a:rPr lang="es-EC" sz="1300" b="0" i="0" u="none" strike="noStrike">
                          <a:solidFill>
                            <a:srgbClr val="000000"/>
                          </a:solidFill>
                          <a:effectLst/>
                          <a:latin typeface="Calibri" panose="020F0502020204030204" pitchFamily="34" charset="0"/>
                        </a:rPr>
                        <a:t>SOTERRAMIENTOS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0,644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 APERTURADOS PARA DUCTOS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3.472,35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221570"/>
                  </a:ext>
                </a:extLst>
              </a:tr>
              <a:tr h="228498">
                <a:tc>
                  <a:txBody>
                    <a:bodyPr/>
                    <a:lstStyle/>
                    <a:p>
                      <a:pPr algn="l" fontAlgn="b"/>
                      <a:r>
                        <a:rPr lang="pt-BR" sz="1300" b="1" i="0" u="none" strike="noStrike">
                          <a:solidFill>
                            <a:srgbClr val="000000"/>
                          </a:solidFill>
                          <a:effectLst/>
                          <a:latin typeface="Calibri" panose="020F0502020204030204" pitchFamily="34" charset="0"/>
                        </a:rPr>
                        <a:t>B. OBRAS COMPLEMENTARIAS DE INFRAESTRUCTURA</a:t>
                      </a:r>
                    </a:p>
                  </a:txBody>
                  <a:tcPr marL="2534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81065993"/>
                  </a:ext>
                </a:extLst>
              </a:tr>
              <a:tr h="685494">
                <a:tc>
                  <a:txBody>
                    <a:bodyPr/>
                    <a:lstStyle/>
                    <a:p>
                      <a:pPr algn="l" fontAlgn="b"/>
                      <a:r>
                        <a:rPr lang="es-EC" sz="1300" b="0" i="0" u="none" strike="noStrike">
                          <a:solidFill>
                            <a:srgbClr val="000000"/>
                          </a:solidFill>
                          <a:effectLst/>
                          <a:latin typeface="Calibri" panose="020F0502020204030204" pitchFamily="34" charset="0"/>
                        </a:rPr>
                        <a:t>ESTRUCTURAS (CONSTRUCCION PORTICO, REPARACION BARANDAS, PINTURA PASOS DEPRIMIDOS)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ESTRUCTURAS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300" b="0" i="0" u="none" strike="noStrike">
                          <a:solidFill>
                            <a:srgbClr val="000000"/>
                          </a:solidFill>
                          <a:effectLst/>
                          <a:latin typeface="Calibri" panose="020F0502020204030204" pitchFamily="34" charset="0"/>
                        </a:rPr>
                        <a:t>15.255,22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222902"/>
                  </a:ext>
                </a:extLst>
              </a:tr>
              <a:tr h="456996">
                <a:tc>
                  <a:txBody>
                    <a:bodyPr/>
                    <a:lstStyle/>
                    <a:p>
                      <a:pPr algn="l" fontAlgn="b"/>
                      <a:r>
                        <a:rPr lang="es-EC" sz="1300" b="0" i="0" u="none" strike="noStrike">
                          <a:solidFill>
                            <a:srgbClr val="000000"/>
                          </a:solidFill>
                          <a:effectLst/>
                          <a:latin typeface="Calibri" panose="020F0502020204030204" pitchFamily="34" charset="0"/>
                        </a:rPr>
                        <a:t>OBRA CIVIL (CONSTRUCCIÓN DE ACERAS, BORDILLO, APERTURA DE PARTERRES)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 DE ACERAS, BORDILLOS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313.577,67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771089"/>
                  </a:ext>
                </a:extLst>
              </a:tr>
              <a:tr h="456996">
                <a:tc>
                  <a:txBody>
                    <a:bodyPr/>
                    <a:lstStyle/>
                    <a:p>
                      <a:pPr algn="l" fontAlgn="b"/>
                      <a:r>
                        <a:rPr lang="es-EC" sz="1300" b="0" i="0" u="none" strike="noStrike">
                          <a:solidFill>
                            <a:srgbClr val="000000"/>
                          </a:solidFill>
                          <a:effectLst/>
                          <a:latin typeface="Calibri" panose="020F0502020204030204" pitchFamily="34" charset="0"/>
                        </a:rPr>
                        <a:t>MURETE Y CERRAMIENTO (FUNDICIÓN DE DADOS, CONSTRUCCION CERRAMIENTOS Y GUARDAVÍAS)</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MURETES Y CERRAMIENTOS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45.664,63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411024"/>
                  </a:ext>
                </a:extLst>
              </a:tr>
              <a:tr h="228498">
                <a:tc>
                  <a:txBody>
                    <a:bodyPr/>
                    <a:lstStyle/>
                    <a:p>
                      <a:pPr algn="l" fontAlgn="b"/>
                      <a:r>
                        <a:rPr lang="es-EC" sz="1300" b="1" i="0" u="none" strike="noStrike">
                          <a:solidFill>
                            <a:srgbClr val="000000"/>
                          </a:solidFill>
                          <a:effectLst/>
                          <a:latin typeface="Calibri" panose="020F0502020204030204" pitchFamily="34" charset="0"/>
                        </a:rPr>
                        <a:t>C. REHABILITACION VIAL</a:t>
                      </a:r>
                    </a:p>
                  </a:txBody>
                  <a:tcPr marL="2534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C" sz="13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44880598"/>
                  </a:ext>
                </a:extLst>
              </a:tr>
              <a:tr h="228498">
                <a:tc>
                  <a:txBody>
                    <a:bodyPr/>
                    <a:lstStyle/>
                    <a:p>
                      <a:pPr algn="l" fontAlgn="b"/>
                      <a:r>
                        <a:rPr lang="es-EC" sz="1300" b="0" i="0" u="none" strike="noStrike">
                          <a:solidFill>
                            <a:srgbClr val="000000"/>
                          </a:solidFill>
                          <a:effectLst/>
                          <a:latin typeface="Calibri" panose="020F0502020204030204" pitchFamily="34" charset="0"/>
                        </a:rPr>
                        <a:t>REHABILITACION</a:t>
                      </a:r>
                    </a:p>
                  </a:txBody>
                  <a:tcPr marL="337899"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74,21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16.783.270,57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152729"/>
                  </a:ext>
                </a:extLst>
              </a:tr>
            </a:tbl>
          </a:graphicData>
        </a:graphic>
      </p:graphicFrame>
    </p:spTree>
    <p:extLst>
      <p:ext uri="{BB962C8B-B14F-4D97-AF65-F5344CB8AC3E}">
        <p14:creationId xmlns:p14="http://schemas.microsoft.com/office/powerpoint/2010/main" val="1161011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737939" y="1460506"/>
          <a:ext cx="8565776" cy="2537460"/>
        </p:xfrm>
        <a:graphic>
          <a:graphicData uri="http://schemas.openxmlformats.org/drawingml/2006/table">
            <a:tbl>
              <a:tblPr/>
              <a:tblGrid>
                <a:gridCol w="1075764">
                  <a:extLst>
                    <a:ext uri="{9D8B030D-6E8A-4147-A177-3AD203B41FA5}">
                      <a16:colId xmlns:a16="http://schemas.microsoft.com/office/drawing/2014/main" val="3926249513"/>
                    </a:ext>
                  </a:extLst>
                </a:gridCol>
                <a:gridCol w="4249270">
                  <a:extLst>
                    <a:ext uri="{9D8B030D-6E8A-4147-A177-3AD203B41FA5}">
                      <a16:colId xmlns:a16="http://schemas.microsoft.com/office/drawing/2014/main" val="2826316839"/>
                    </a:ext>
                  </a:extLst>
                </a:gridCol>
                <a:gridCol w="1021977">
                  <a:extLst>
                    <a:ext uri="{9D8B030D-6E8A-4147-A177-3AD203B41FA5}">
                      <a16:colId xmlns:a16="http://schemas.microsoft.com/office/drawing/2014/main" val="3578008342"/>
                    </a:ext>
                  </a:extLst>
                </a:gridCol>
                <a:gridCol w="739588">
                  <a:extLst>
                    <a:ext uri="{9D8B030D-6E8A-4147-A177-3AD203B41FA5}">
                      <a16:colId xmlns:a16="http://schemas.microsoft.com/office/drawing/2014/main" val="425072825"/>
                    </a:ext>
                  </a:extLst>
                </a:gridCol>
                <a:gridCol w="1479177">
                  <a:extLst>
                    <a:ext uri="{9D8B030D-6E8A-4147-A177-3AD203B41FA5}">
                      <a16:colId xmlns:a16="http://schemas.microsoft.com/office/drawing/2014/main" val="3988390047"/>
                    </a:ext>
                  </a:extLst>
                </a:gridCol>
              </a:tblGrid>
              <a:tr h="445770">
                <a:tc>
                  <a:txBody>
                    <a:bodyPr/>
                    <a:lstStyle/>
                    <a:p>
                      <a:pPr algn="ctr" fontAlgn="ctr"/>
                      <a:r>
                        <a:rPr lang="es-EC" sz="1200" b="1" i="0" u="none" strike="noStrike" kern="1200" dirty="0">
                          <a:solidFill>
                            <a:srgbClr val="000000"/>
                          </a:solidFill>
                          <a:effectLst/>
                          <a:latin typeface="Calibri" panose="020F0502020204030204" pitchFamily="34"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s-EC" sz="1200" b="1" i="0" u="none" strike="noStrike" kern="1200" dirty="0">
                          <a:solidFill>
                            <a:srgbClr val="000000"/>
                          </a:solidFill>
                          <a:effectLst/>
                          <a:latin typeface="Calibri" panose="020F0502020204030204" pitchFamily="34" charset="0"/>
                          <a:ea typeface="+mn-ea"/>
                          <a:cs typeface="+mn-cs"/>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s-EC" sz="1200" b="1" i="0" u="none" strike="noStrike" kern="1200" dirty="0">
                          <a:solidFill>
                            <a:srgbClr val="000000"/>
                          </a:solidFill>
                          <a:effectLst/>
                          <a:latin typeface="Calibri" panose="020F0502020204030204" pitchFamily="34" charset="0"/>
                          <a:ea typeface="+mn-ea"/>
                          <a:cs typeface="+mn-cs"/>
                        </a:rPr>
                        <a:t>ESTADO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s-EC" sz="1200" b="1" i="0" u="none" strike="noStrike" kern="1200" dirty="0">
                          <a:solidFill>
                            <a:srgbClr val="000000"/>
                          </a:solidFill>
                          <a:effectLst/>
                          <a:latin typeface="Calibri" panose="020F0502020204030204" pitchFamily="34" charset="0"/>
                          <a:ea typeface="+mn-ea"/>
                          <a:cs typeface="+mn-cs"/>
                        </a:rPr>
                        <a:t>% 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s-EC" sz="1200" b="1" i="0" u="none" strike="noStrike" kern="1200" dirty="0">
                          <a:solidFill>
                            <a:srgbClr val="000000"/>
                          </a:solidFill>
                          <a:effectLst/>
                          <a:latin typeface="Calibri" panose="020F0502020204030204" pitchFamily="34" charset="0"/>
                          <a:ea typeface="+mn-ea"/>
                          <a:cs typeface="+mn-cs"/>
                        </a:rPr>
                        <a:t>ADM, ZONAL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63805920"/>
                  </a:ext>
                </a:extLst>
              </a:tr>
              <a:tr h="445770">
                <a:tc rowSpan="4">
                  <a:txBody>
                    <a:bodyPr/>
                    <a:lstStyle/>
                    <a:p>
                      <a:pPr marL="0" algn="ctr" defTabSz="946587" rtl="0" eaLnBrk="1" fontAlgn="ctr" latinLnBrk="0" hangingPunct="1"/>
                      <a:r>
                        <a:rPr lang="es-EC" sz="1200" b="0" i="0" u="none" strike="noStrike" kern="1200" dirty="0">
                          <a:solidFill>
                            <a:srgbClr val="000000"/>
                          </a:solidFill>
                          <a:effectLst/>
                          <a:latin typeface="Calibri" panose="020F0502020204030204" pitchFamily="34" charset="0"/>
                          <a:ea typeface="+mn-ea"/>
                          <a:cs typeface="+mn-cs"/>
                        </a:rPr>
                        <a:t>CONSTRUCCION MUROS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46587" rtl="0" eaLnBrk="1" fontAlgn="ctr" latinLnBrk="0" hangingPunct="1"/>
                      <a:r>
                        <a:rPr lang="es-EC" sz="1200" b="0" i="0" u="none" strike="noStrike" kern="1200" dirty="0">
                          <a:solidFill>
                            <a:srgbClr val="000000"/>
                          </a:solidFill>
                          <a:effectLst/>
                          <a:latin typeface="Calibri" panose="020F0502020204030204" pitchFamily="34" charset="0"/>
                          <a:ea typeface="+mn-ea"/>
                          <a:cs typeface="+mn-cs"/>
                        </a:rPr>
                        <a:t>RECONSTRUCCION DEL MURO DE CONFINAMIENTO DE LA </a:t>
                      </a:r>
                      <a:r>
                        <a:rPr lang="es-EC" sz="1200" b="0" i="0" u="none" strike="noStrike" kern="1200" dirty="0" smtClean="0">
                          <a:solidFill>
                            <a:srgbClr val="000000"/>
                          </a:solidFill>
                          <a:effectLst/>
                          <a:latin typeface="Calibri" panose="020F0502020204030204" pitchFamily="34" charset="0"/>
                          <a:ea typeface="+mn-ea"/>
                          <a:cs typeface="+mn-cs"/>
                        </a:rPr>
                        <a:t>AV. </a:t>
                      </a:r>
                      <a:r>
                        <a:rPr lang="es-EC" sz="1200" b="0" i="0" u="none" strike="noStrike" kern="1200" dirty="0">
                          <a:solidFill>
                            <a:srgbClr val="000000"/>
                          </a:solidFill>
                          <a:effectLst/>
                          <a:latin typeface="Calibri" panose="020F0502020204030204" pitchFamily="34" charset="0"/>
                          <a:ea typeface="+mn-ea"/>
                          <a:cs typeface="+mn-cs"/>
                        </a:rPr>
                        <a:t>INTEROCEANICA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46587" rtl="0" eaLnBrk="1" fontAlgn="ctr" latinLnBrk="0" hangingPunct="1"/>
                      <a:r>
                        <a:rPr lang="es-EC" sz="1200" b="0" i="0" u="none" strike="noStrike" kern="1200">
                          <a:solidFill>
                            <a:srgbClr val="000000"/>
                          </a:solidFill>
                          <a:effectLst/>
                          <a:latin typeface="Calibri" panose="020F0502020204030204" pitchFamily="34" charset="0"/>
                          <a:ea typeface="+mn-ea"/>
                          <a:cs typeface="+mn-cs"/>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46587" rtl="0" eaLnBrk="1" fontAlgn="ctr" latinLnBrk="0" hangingPunct="1"/>
                      <a:r>
                        <a:rPr lang="es-EC" sz="1200" b="0" i="0" u="none" strike="noStrike" kern="1200">
                          <a:solidFill>
                            <a:srgbClr val="000000"/>
                          </a:solidFill>
                          <a:effectLst/>
                          <a:latin typeface="Calibri" panose="020F0502020204030204" pitchFamily="34" charset="0"/>
                          <a:ea typeface="+mn-ea"/>
                          <a:cs typeface="+mn-cs"/>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46587" rtl="0" eaLnBrk="1" fontAlgn="ctr" latinLnBrk="0" hangingPunct="1"/>
                      <a:r>
                        <a:rPr lang="es-EC" sz="1200" b="0" i="0" u="none" strike="noStrike" kern="1200">
                          <a:solidFill>
                            <a:srgbClr val="000000"/>
                          </a:solidFill>
                          <a:effectLst/>
                          <a:latin typeface="Calibri" panose="020F0502020204030204" pitchFamily="34" charset="0"/>
                          <a:ea typeface="+mn-ea"/>
                          <a:cs typeface="+mn-cs"/>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477139"/>
                  </a:ext>
                </a:extLst>
              </a:tr>
              <a:tr h="445770">
                <a:tc vMerge="1">
                  <a:txBody>
                    <a:bodyPr/>
                    <a:lstStyle/>
                    <a:p>
                      <a:endParaRPr lang="es-EC"/>
                    </a:p>
                  </a:txBody>
                  <a:tcPr/>
                </a:tc>
                <a:tc>
                  <a:txBody>
                    <a:bodyPr/>
                    <a:lstStyle/>
                    <a:p>
                      <a:pPr marL="0" algn="just" defTabSz="946587" rtl="0" eaLnBrk="1" fontAlgn="ctr" latinLnBrk="0" hangingPunct="1"/>
                      <a:r>
                        <a:rPr lang="es-EC" sz="1200" b="0" i="0" u="none" strike="noStrike" kern="1200" dirty="0">
                          <a:solidFill>
                            <a:srgbClr val="000000"/>
                          </a:solidFill>
                          <a:effectLst/>
                          <a:latin typeface="Calibri" panose="020F0502020204030204" pitchFamily="34" charset="0"/>
                          <a:ea typeface="+mn-ea"/>
                          <a:cs typeface="+mn-cs"/>
                        </a:rPr>
                        <a:t>CONSTRUCCIÓN DE UN MURO DE GAVIONES EN LA AVENIDA MANUEL CORDOVA GALARZA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46587" rtl="0" eaLnBrk="1" fontAlgn="ctr" latinLnBrk="0" hangingPunct="1"/>
                      <a:r>
                        <a:rPr lang="es-EC" sz="1200" b="0" i="0" u="none" strike="noStrike" kern="1200">
                          <a:solidFill>
                            <a:srgbClr val="000000"/>
                          </a:solidFill>
                          <a:effectLst/>
                          <a:latin typeface="Calibri" panose="020F0502020204030204" pitchFamily="34" charset="0"/>
                          <a:ea typeface="+mn-ea"/>
                          <a:cs typeface="+mn-cs"/>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46587" rtl="0" eaLnBrk="1" fontAlgn="ctr" latinLnBrk="0" hangingPunct="1"/>
                      <a:r>
                        <a:rPr lang="es-EC" sz="1200" b="0" i="0" u="none" strike="noStrike" kern="1200">
                          <a:solidFill>
                            <a:srgbClr val="000000"/>
                          </a:solidFill>
                          <a:effectLst/>
                          <a:latin typeface="Calibri" panose="020F0502020204030204" pitchFamily="34" charset="0"/>
                          <a:ea typeface="+mn-ea"/>
                          <a:cs typeface="+mn-cs"/>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46587" rtl="0" eaLnBrk="1" fontAlgn="ctr" latinLnBrk="0" hangingPunct="1"/>
                      <a:r>
                        <a:rPr lang="es-EC" sz="1200" b="0" i="0" u="none" strike="noStrike" kern="1200">
                          <a:solidFill>
                            <a:srgbClr val="000000"/>
                          </a:solidFill>
                          <a:effectLst/>
                          <a:latin typeface="Calibri" panose="020F0502020204030204" pitchFamily="34" charset="0"/>
                          <a:ea typeface="+mn-ea"/>
                          <a:cs typeface="+mn-cs"/>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850105"/>
                  </a:ext>
                </a:extLst>
              </a:tr>
              <a:tr h="552450">
                <a:tc vMerge="1">
                  <a:txBody>
                    <a:bodyPr/>
                    <a:lstStyle/>
                    <a:p>
                      <a:endParaRPr lang="es-EC"/>
                    </a:p>
                  </a:txBody>
                  <a:tcPr/>
                </a:tc>
                <a:tc>
                  <a:txBody>
                    <a:bodyPr/>
                    <a:lstStyle/>
                    <a:p>
                      <a:pPr marL="0" algn="just" defTabSz="946587" rtl="0" eaLnBrk="1" fontAlgn="ctr" latinLnBrk="0" hangingPunct="1"/>
                      <a:r>
                        <a:rPr lang="es-EC" sz="1200" b="0" i="0" u="none" strike="noStrike" kern="1200" dirty="0">
                          <a:solidFill>
                            <a:srgbClr val="000000"/>
                          </a:solidFill>
                          <a:effectLst/>
                          <a:latin typeface="Calibri" panose="020F0502020204030204" pitchFamily="34" charset="0"/>
                          <a:ea typeface="+mn-ea"/>
                          <a:cs typeface="+mn-cs"/>
                        </a:rPr>
                        <a:t>CONSTRUCCION DE UN MURO DE CONTENCION DE GAVIONES, PARA LA CALLE 2 ENCUENTROS, PARROQUIA DE GUAYLLABAMBA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46587" rtl="0" eaLnBrk="1" fontAlgn="ctr" latinLnBrk="0" hangingPunct="1"/>
                      <a:r>
                        <a:rPr lang="es-EC" sz="1200" b="0" i="0" u="none" strike="noStrike" kern="1200" dirty="0">
                          <a:solidFill>
                            <a:srgbClr val="000000"/>
                          </a:solidFill>
                          <a:effectLst/>
                          <a:latin typeface="Calibri" panose="020F0502020204030204" pitchFamily="34" charset="0"/>
                          <a:ea typeface="+mn-ea"/>
                          <a:cs typeface="+mn-cs"/>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46587" rtl="0" eaLnBrk="1" fontAlgn="ctr" latinLnBrk="0" hangingPunct="1"/>
                      <a:r>
                        <a:rPr lang="es-EC" sz="1200" b="0" i="0" u="none" strike="noStrike" kern="1200">
                          <a:solidFill>
                            <a:srgbClr val="000000"/>
                          </a:solidFill>
                          <a:effectLst/>
                          <a:latin typeface="Calibri" panose="020F0502020204030204" pitchFamily="34" charset="0"/>
                          <a:ea typeface="+mn-ea"/>
                          <a:cs typeface="+mn-cs"/>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46587" rtl="0" eaLnBrk="1" fontAlgn="ctr" latinLnBrk="0" hangingPunct="1"/>
                      <a:r>
                        <a:rPr lang="es-EC" sz="1200" b="0" i="0" u="none" strike="noStrike" kern="1200">
                          <a:solidFill>
                            <a:srgbClr val="000000"/>
                          </a:solidFill>
                          <a:effectLst/>
                          <a:latin typeface="Calibri" panose="020F0502020204030204" pitchFamily="34" charset="0"/>
                          <a:ea typeface="+mn-ea"/>
                          <a:cs typeface="+mn-cs"/>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989293"/>
                  </a:ext>
                </a:extLst>
              </a:tr>
              <a:tr h="647700">
                <a:tc vMerge="1">
                  <a:txBody>
                    <a:bodyPr/>
                    <a:lstStyle/>
                    <a:p>
                      <a:endParaRPr lang="es-EC"/>
                    </a:p>
                  </a:txBody>
                  <a:tcPr/>
                </a:tc>
                <a:tc>
                  <a:txBody>
                    <a:bodyPr/>
                    <a:lstStyle/>
                    <a:p>
                      <a:pPr marL="0" algn="just" defTabSz="946587" rtl="0" eaLnBrk="1" fontAlgn="ctr" latinLnBrk="0" hangingPunct="1"/>
                      <a:r>
                        <a:rPr lang="es-EC" sz="1200" b="0" i="0" u="none" strike="noStrike" kern="1200" dirty="0">
                          <a:solidFill>
                            <a:srgbClr val="000000"/>
                          </a:solidFill>
                          <a:effectLst/>
                          <a:latin typeface="Calibri" panose="020F0502020204030204" pitchFamily="34" charset="0"/>
                          <a:ea typeface="+mn-ea"/>
                          <a:cs typeface="+mn-cs"/>
                        </a:rPr>
                        <a:t>REFORZAMENTO MESA DE VÍA Y TALUD SECTOR SANTA ROSA CALLE SARAGURO ENTRE SAN MARCOS Y ARAUCANO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46587" rtl="0" eaLnBrk="1" fontAlgn="ctr" latinLnBrk="0" hangingPunct="1"/>
                      <a:r>
                        <a:rPr lang="es-EC" sz="1200" b="0" i="0" u="none" strike="noStrike" kern="1200" dirty="0">
                          <a:solidFill>
                            <a:srgbClr val="000000"/>
                          </a:solidFill>
                          <a:effectLst/>
                          <a:latin typeface="Calibri" panose="020F0502020204030204" pitchFamily="34" charset="0"/>
                          <a:ea typeface="+mn-ea"/>
                          <a:cs typeface="+mn-cs"/>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46587" rtl="0" eaLnBrk="1" fontAlgn="ctr" latinLnBrk="0" hangingPunct="1"/>
                      <a:r>
                        <a:rPr lang="es-EC" sz="1200" b="0" i="0" u="none" strike="noStrike" kern="1200" dirty="0">
                          <a:solidFill>
                            <a:srgbClr val="000000"/>
                          </a:solidFill>
                          <a:effectLst/>
                          <a:latin typeface="Calibri" panose="020F0502020204030204" pitchFamily="34" charset="0"/>
                          <a:ea typeface="+mn-ea"/>
                          <a:cs typeface="+mn-cs"/>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46587" rtl="0" eaLnBrk="1" fontAlgn="ctr" latinLnBrk="0" hangingPunct="1"/>
                      <a:r>
                        <a:rPr lang="es-EC" sz="1200" b="0" i="0" u="none" strike="noStrike" kern="1200" dirty="0">
                          <a:solidFill>
                            <a:srgbClr val="000000"/>
                          </a:solidFill>
                          <a:effectLst/>
                          <a:latin typeface="Calibri" panose="020F0502020204030204" pitchFamily="34" charset="0"/>
                          <a:ea typeface="+mn-ea"/>
                          <a:cs typeface="+mn-cs"/>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918894"/>
                  </a:ext>
                </a:extLst>
              </a:tr>
            </a:tbl>
          </a:graphicData>
        </a:graphic>
      </p:graphicFrame>
      <p:sp>
        <p:nvSpPr>
          <p:cNvPr id="3" name="Rectángulo 2"/>
          <p:cNvSpPr/>
          <p:nvPr/>
        </p:nvSpPr>
        <p:spPr>
          <a:xfrm>
            <a:off x="415209" y="867441"/>
            <a:ext cx="9211235" cy="400110"/>
          </a:xfrm>
          <a:prstGeom prst="rect">
            <a:avLst/>
          </a:prstGeom>
        </p:spPr>
        <p:txBody>
          <a:bodyPr wrap="square">
            <a:spAutoFit/>
          </a:bodyPr>
          <a:lstStyle/>
          <a:p>
            <a:pPr algn="ctr"/>
            <a:r>
              <a:rPr lang="es-ES" sz="2000" b="1" dirty="0" smtClean="0">
                <a:solidFill>
                  <a:srgbClr val="E78202"/>
                </a:solidFill>
                <a:latin typeface="Arial Narrow" panose="020B0606020202030204" pitchFamily="34" charset="0"/>
                <a:ea typeface="Roboto" charset="0"/>
                <a:cs typeface="Roboto" charset="0"/>
              </a:rPr>
              <a:t>INTERVENCIONES COMPONENTE INFRAESTRUCTURA VIAL – OBRA NUEVA </a:t>
            </a:r>
            <a:endParaRPr lang="es-ES" sz="20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3926187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632013" y="712687"/>
          <a:ext cx="9175119" cy="6058617"/>
        </p:xfrm>
        <a:graphic>
          <a:graphicData uri="http://schemas.openxmlformats.org/drawingml/2006/table">
            <a:tbl>
              <a:tblPr/>
              <a:tblGrid>
                <a:gridCol w="3665317">
                  <a:extLst>
                    <a:ext uri="{9D8B030D-6E8A-4147-A177-3AD203B41FA5}">
                      <a16:colId xmlns:a16="http://schemas.microsoft.com/office/drawing/2014/main" val="275896937"/>
                    </a:ext>
                  </a:extLst>
                </a:gridCol>
                <a:gridCol w="1268032">
                  <a:extLst>
                    <a:ext uri="{9D8B030D-6E8A-4147-A177-3AD203B41FA5}">
                      <a16:colId xmlns:a16="http://schemas.microsoft.com/office/drawing/2014/main" val="900873239"/>
                    </a:ext>
                  </a:extLst>
                </a:gridCol>
                <a:gridCol w="1309891">
                  <a:extLst>
                    <a:ext uri="{9D8B030D-6E8A-4147-A177-3AD203B41FA5}">
                      <a16:colId xmlns:a16="http://schemas.microsoft.com/office/drawing/2014/main" val="4101911341"/>
                    </a:ext>
                  </a:extLst>
                </a:gridCol>
                <a:gridCol w="1707826">
                  <a:extLst>
                    <a:ext uri="{9D8B030D-6E8A-4147-A177-3AD203B41FA5}">
                      <a16:colId xmlns:a16="http://schemas.microsoft.com/office/drawing/2014/main" val="455743787"/>
                    </a:ext>
                  </a:extLst>
                </a:gridCol>
                <a:gridCol w="1224053">
                  <a:extLst>
                    <a:ext uri="{9D8B030D-6E8A-4147-A177-3AD203B41FA5}">
                      <a16:colId xmlns:a16="http://schemas.microsoft.com/office/drawing/2014/main" val="35252678"/>
                    </a:ext>
                  </a:extLst>
                </a:gridCol>
              </a:tblGrid>
              <a:tr h="240294">
                <a:tc gridSpan="5">
                  <a:txBody>
                    <a:bodyPr/>
                    <a:lstStyle/>
                    <a:p>
                      <a:pPr algn="ctr" fontAlgn="b"/>
                      <a:r>
                        <a:rPr lang="es-EC" sz="1200" b="1" i="0" u="none" strike="noStrike" dirty="0">
                          <a:solidFill>
                            <a:srgbClr val="000000"/>
                          </a:solidFill>
                          <a:effectLst/>
                          <a:latin typeface="Calibri" panose="020F0502020204030204" pitchFamily="34" charset="0"/>
                        </a:rPr>
                        <a:t>RESUMEN INTERVENCIONES DE RED VIAL, CONECTIVIDAD Y ACCESIBILIDAD PERIODO 2015-2017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65019997"/>
                  </a:ext>
                </a:extLst>
              </a:tr>
              <a:tr h="304319">
                <a:tc>
                  <a:txBody>
                    <a:bodyPr/>
                    <a:lstStyle/>
                    <a:p>
                      <a:pPr algn="l" fontAlgn="b"/>
                      <a:r>
                        <a:rPr lang="es-EC"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 INTERVENCIONES</a:t>
                      </a:r>
                      <a:endParaRPr lang="es-EC"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dirty="0">
                          <a:solidFill>
                            <a:srgbClr val="000000"/>
                          </a:solidFill>
                          <a:effectLst/>
                          <a:latin typeface="Calibri" panose="020F0502020204030204" pitchFamily="34" charset="0"/>
                        </a:rPr>
                        <a:t>UNIDAD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dirty="0">
                          <a:solidFill>
                            <a:srgbClr val="000000"/>
                          </a:solidFill>
                          <a:effectLst/>
                          <a:latin typeface="Calibri" panose="020F0502020204030204" pitchFamily="34" charset="0"/>
                        </a:rPr>
                        <a:t>COSTOS ( USD)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082397"/>
                  </a:ext>
                </a:extLst>
              </a:tr>
              <a:tr h="240294">
                <a:tc>
                  <a:txBody>
                    <a:bodyPr/>
                    <a:lstStyle/>
                    <a:p>
                      <a:pPr algn="l" fontAlgn="b"/>
                      <a:r>
                        <a:rPr lang="es-EC" sz="1400" b="1" i="0" u="none" strike="noStrike" dirty="0">
                          <a:solidFill>
                            <a:srgbClr val="000000"/>
                          </a:solidFill>
                          <a:effectLst/>
                          <a:latin typeface="Calibri" panose="020F0502020204030204" pitchFamily="34" charset="0"/>
                        </a:rPr>
                        <a:t>1.2 MANTENIMIENTO Y REHABILITACION VIAL</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ctr" fontAlgn="b"/>
                      <a:r>
                        <a:rPr lang="es-EC" sz="1400" b="1" i="0" u="none" strike="noStrike" dirty="0">
                          <a:solidFill>
                            <a:srgbClr val="000000"/>
                          </a:solidFill>
                          <a:effectLst/>
                          <a:latin typeface="Calibri" panose="020F0502020204030204" pitchFamily="34" charset="0"/>
                        </a:rPr>
                        <a:t>17621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l" fontAlgn="ctr"/>
                      <a:r>
                        <a:rPr lang="es-EC" sz="14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l" fontAlgn="b"/>
                      <a:r>
                        <a:rPr lang="es-EC" sz="1400" b="1" i="0" u="none" strike="noStrike" dirty="0">
                          <a:solidFill>
                            <a:srgbClr val="000000"/>
                          </a:solidFill>
                          <a:effectLst/>
                          <a:latin typeface="Calibri" panose="020F0502020204030204" pitchFamily="34" charset="0"/>
                        </a:rPr>
                        <a:t> </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tc>
                  <a:txBody>
                    <a:bodyPr/>
                    <a:lstStyle/>
                    <a:p>
                      <a:pPr algn="r" fontAlgn="b"/>
                      <a:r>
                        <a:rPr lang="es-EC" sz="1400" b="1" i="0" u="none" strike="noStrike" dirty="0">
                          <a:solidFill>
                            <a:srgbClr val="000000"/>
                          </a:solidFill>
                          <a:effectLst/>
                          <a:latin typeface="Calibri" panose="020F0502020204030204" pitchFamily="34" charset="0"/>
                        </a:rPr>
                        <a:t>16.030.982,73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8202"/>
                    </a:solidFill>
                  </a:tcPr>
                </a:tc>
                <a:extLst>
                  <a:ext uri="{0D108BD9-81ED-4DB2-BD59-A6C34878D82A}">
                    <a16:rowId xmlns:a16="http://schemas.microsoft.com/office/drawing/2014/main" val="2469719964"/>
                  </a:ext>
                </a:extLst>
              </a:tr>
              <a:tr h="240294">
                <a:tc>
                  <a:txBody>
                    <a:bodyPr/>
                    <a:lstStyle/>
                    <a:p>
                      <a:pPr algn="l" fontAlgn="b"/>
                      <a:r>
                        <a:rPr lang="es-EC" sz="1300" b="1" i="0" u="none" strike="noStrike" dirty="0">
                          <a:solidFill>
                            <a:srgbClr val="000000"/>
                          </a:solidFill>
                          <a:effectLst/>
                          <a:latin typeface="Calibri" panose="020F0502020204030204" pitchFamily="34" charset="0"/>
                        </a:rPr>
                        <a:t>A. EMERGENCIAS</a:t>
                      </a:r>
                    </a:p>
                  </a:txBody>
                  <a:tcPr marL="2571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dirty="0">
                          <a:solidFill>
                            <a:srgbClr val="000000"/>
                          </a:solidFill>
                          <a:effectLst/>
                          <a:latin typeface="Calibri" panose="020F0502020204030204" pitchFamily="34" charset="0"/>
                        </a:rPr>
                        <a:t>326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C" sz="13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14059018"/>
                  </a:ext>
                </a:extLst>
              </a:tr>
              <a:tr h="240294">
                <a:tc>
                  <a:txBody>
                    <a:bodyPr/>
                    <a:lstStyle/>
                    <a:p>
                      <a:pPr algn="l" fontAlgn="b"/>
                      <a:r>
                        <a:rPr lang="es-EC" sz="1300" b="0" i="0" u="none" strike="noStrike" dirty="0">
                          <a:solidFill>
                            <a:srgbClr val="000000"/>
                          </a:solidFill>
                          <a:effectLst/>
                          <a:latin typeface="Calibri" panose="020F0502020204030204" pitchFamily="34" charset="0"/>
                        </a:rPr>
                        <a:t>EMERGENCIAS</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326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EMERGENCIAS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a:solidFill>
                            <a:srgbClr val="000000"/>
                          </a:solidFill>
                          <a:effectLst/>
                          <a:latin typeface="Calibri" panose="020F0502020204030204" pitchFamily="34" charset="0"/>
                        </a:rPr>
                        <a:t>2.236.095,12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16939"/>
                  </a:ext>
                </a:extLst>
              </a:tr>
              <a:tr h="240294">
                <a:tc>
                  <a:txBody>
                    <a:bodyPr/>
                    <a:lstStyle/>
                    <a:p>
                      <a:pPr algn="l" fontAlgn="b"/>
                      <a:r>
                        <a:rPr lang="es-EC" sz="1300" b="1" i="0" u="none" strike="noStrike">
                          <a:solidFill>
                            <a:srgbClr val="000000"/>
                          </a:solidFill>
                          <a:effectLst/>
                          <a:latin typeface="Calibri" panose="020F0502020204030204" pitchFamily="34" charset="0"/>
                        </a:rPr>
                        <a:t>B. MANTENIMIENTO VIAL</a:t>
                      </a:r>
                    </a:p>
                  </a:txBody>
                  <a:tcPr marL="2571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dirty="0">
                          <a:solidFill>
                            <a:srgbClr val="000000"/>
                          </a:solidFill>
                          <a:effectLst/>
                          <a:latin typeface="Calibri" panose="020F0502020204030204" pitchFamily="34" charset="0"/>
                        </a:rPr>
                        <a:t>16842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C" sz="13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68040500"/>
                  </a:ext>
                </a:extLst>
              </a:tr>
              <a:tr h="240294">
                <a:tc>
                  <a:txBody>
                    <a:bodyPr/>
                    <a:lstStyle/>
                    <a:p>
                      <a:pPr algn="l" fontAlgn="b"/>
                      <a:r>
                        <a:rPr lang="es-EC" sz="1300" b="0" i="0" u="none" strike="noStrike">
                          <a:solidFill>
                            <a:srgbClr val="000000"/>
                          </a:solidFill>
                          <a:effectLst/>
                          <a:latin typeface="Calibri" panose="020F0502020204030204" pitchFamily="34" charset="0"/>
                        </a:rPr>
                        <a:t>DERROCAMIENTO (MUROS Y HANGARES)</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DERROCAMIENTOS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a:solidFill>
                            <a:srgbClr val="000000"/>
                          </a:solidFill>
                          <a:effectLst/>
                          <a:latin typeface="Calibri" panose="020F0502020204030204" pitchFamily="34" charset="0"/>
                        </a:rPr>
                        <a:t>476.518,51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577610"/>
                  </a:ext>
                </a:extLst>
              </a:tr>
              <a:tr h="240294">
                <a:tc>
                  <a:txBody>
                    <a:bodyPr/>
                    <a:lstStyle/>
                    <a:p>
                      <a:pPr algn="l" fontAlgn="b"/>
                      <a:r>
                        <a:rPr lang="es-EC" sz="1300" b="0" i="0" u="none" strike="noStrike">
                          <a:solidFill>
                            <a:srgbClr val="000000"/>
                          </a:solidFill>
                          <a:effectLst/>
                          <a:latin typeface="Calibri" panose="020F0502020204030204" pitchFamily="34" charset="0"/>
                        </a:rPr>
                        <a:t>BACHEO</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smtClean="0">
                          <a:solidFill>
                            <a:srgbClr val="000000"/>
                          </a:solidFill>
                          <a:effectLst/>
                          <a:latin typeface="Calibri" panose="020F0502020204030204" pitchFamily="34" charset="0"/>
                        </a:rPr>
                        <a:t>16.695/tramo</a:t>
                      </a:r>
                      <a:r>
                        <a:rPr lang="es-EC" sz="1300" b="0" i="0" u="none" strike="noStrike" baseline="0" dirty="0" smtClean="0">
                          <a:solidFill>
                            <a:srgbClr val="000000"/>
                          </a:solidFill>
                          <a:effectLst/>
                          <a:latin typeface="Calibri" panose="020F0502020204030204" pitchFamily="34" charset="0"/>
                        </a:rPr>
                        <a:t> vial</a:t>
                      </a:r>
                      <a:endParaRPr lang="es-EC" sz="13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smtClean="0">
                          <a:solidFill>
                            <a:srgbClr val="000000"/>
                          </a:solidFill>
                          <a:effectLst/>
                          <a:latin typeface="Calibri" panose="020F0502020204030204" pitchFamily="34" charset="0"/>
                        </a:rPr>
                        <a:t>37.011,02– 185.055</a:t>
                      </a:r>
                      <a:endParaRPr lang="es-EC" sz="13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m3 DE </a:t>
                      </a:r>
                      <a:r>
                        <a:rPr lang="es-EC" sz="1300" b="0" i="0" u="none" strike="noStrike" dirty="0" smtClean="0">
                          <a:solidFill>
                            <a:srgbClr val="000000"/>
                          </a:solidFill>
                          <a:effectLst/>
                          <a:latin typeface="Calibri" panose="020F0502020204030204" pitchFamily="34" charset="0"/>
                        </a:rPr>
                        <a:t>ASFALTO</a:t>
                      </a:r>
                    </a:p>
                    <a:p>
                      <a:pPr algn="ctr" fontAlgn="ctr"/>
                      <a:r>
                        <a:rPr lang="es-EC" sz="1300" b="0" i="0" u="none" strike="noStrike" dirty="0" smtClean="0">
                          <a:solidFill>
                            <a:srgbClr val="000000"/>
                          </a:solidFill>
                          <a:effectLst/>
                          <a:latin typeface="Calibri" panose="020F0502020204030204" pitchFamily="34" charset="0"/>
                        </a:rPr>
                        <a:t>baches</a:t>
                      </a:r>
                      <a:endParaRPr lang="es-EC" sz="13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a:solidFill>
                            <a:srgbClr val="000000"/>
                          </a:solidFill>
                          <a:effectLst/>
                          <a:latin typeface="Calibri" panose="020F0502020204030204" pitchFamily="34" charset="0"/>
                        </a:rPr>
                        <a:t>7.636.754,86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26724"/>
                  </a:ext>
                </a:extLst>
              </a:tr>
              <a:tr h="240294">
                <a:tc>
                  <a:txBody>
                    <a:bodyPr/>
                    <a:lstStyle/>
                    <a:p>
                      <a:pPr algn="l" fontAlgn="b"/>
                      <a:r>
                        <a:rPr lang="es-EC" sz="1300" b="0" i="0" u="none" strike="noStrike">
                          <a:solidFill>
                            <a:srgbClr val="000000"/>
                          </a:solidFill>
                          <a:effectLst/>
                          <a:latin typeface="Calibri" panose="020F0502020204030204" pitchFamily="34" charset="0"/>
                        </a:rPr>
                        <a:t>ADOQUINADO (REPARACIONES DE ADOQUINADOS)</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INTERVENCIONES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a:solidFill>
                            <a:srgbClr val="000000"/>
                          </a:solidFill>
                          <a:effectLst/>
                          <a:latin typeface="Calibri" panose="020F0502020204030204" pitchFamily="34" charset="0"/>
                        </a:rPr>
                        <a:t>530,12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240011"/>
                  </a:ext>
                </a:extLst>
              </a:tr>
              <a:tr h="240294">
                <a:tc>
                  <a:txBody>
                    <a:bodyPr/>
                    <a:lstStyle/>
                    <a:p>
                      <a:pPr algn="l" fontAlgn="b"/>
                      <a:r>
                        <a:rPr lang="es-EC" sz="1300" b="0" i="0" u="none" strike="noStrike">
                          <a:solidFill>
                            <a:srgbClr val="000000"/>
                          </a:solidFill>
                          <a:effectLst/>
                          <a:latin typeface="Calibri" panose="020F0502020204030204" pitchFamily="34" charset="0"/>
                        </a:rPr>
                        <a:t>TUNELES (MANTENIMIENTO MENSUAL)</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smtClean="0">
                          <a:solidFill>
                            <a:schemeClr val="tx1"/>
                          </a:solidFill>
                          <a:effectLst/>
                          <a:latin typeface="Calibri" panose="020F0502020204030204" pitchFamily="34" charset="0"/>
                        </a:rPr>
                        <a:t>2,5</a:t>
                      </a:r>
                      <a:endParaRPr lang="es-EC" sz="1300" b="0"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a:solidFill>
                            <a:srgbClr val="000000"/>
                          </a:solidFill>
                          <a:effectLst/>
                          <a:latin typeface="Calibri" panose="020F0502020204030204" pitchFamily="34" charset="0"/>
                        </a:rPr>
                        <a:t>95.042,15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141966"/>
                  </a:ext>
                </a:extLst>
              </a:tr>
              <a:tr h="240294">
                <a:tc>
                  <a:txBody>
                    <a:bodyPr/>
                    <a:lstStyle/>
                    <a:p>
                      <a:pPr algn="l" fontAlgn="b"/>
                      <a:r>
                        <a:rPr lang="es-EC" sz="1300" b="1" i="0" u="none" strike="noStrike">
                          <a:solidFill>
                            <a:srgbClr val="000000"/>
                          </a:solidFill>
                          <a:effectLst/>
                          <a:latin typeface="Calibri" panose="020F0502020204030204" pitchFamily="34" charset="0"/>
                        </a:rPr>
                        <a:t>C. MEJORAMIENTO VIAL</a:t>
                      </a:r>
                    </a:p>
                  </a:txBody>
                  <a:tcPr marL="2571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a:solidFill>
                            <a:srgbClr val="000000"/>
                          </a:solidFill>
                          <a:effectLst/>
                          <a:latin typeface="Calibri" panose="020F0502020204030204" pitchFamily="34" charset="0"/>
                        </a:rPr>
                        <a:t>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C" sz="13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24106989"/>
                  </a:ext>
                </a:extLst>
              </a:tr>
              <a:tr h="240294">
                <a:tc>
                  <a:txBody>
                    <a:bodyPr/>
                    <a:lstStyle/>
                    <a:p>
                      <a:pPr algn="l" fontAlgn="b"/>
                      <a:r>
                        <a:rPr lang="es-EC" sz="1300" b="0" i="0" u="none" strike="noStrike">
                          <a:solidFill>
                            <a:srgbClr val="000000"/>
                          </a:solidFill>
                          <a:effectLst/>
                          <a:latin typeface="Calibri" panose="020F0502020204030204" pitchFamily="34" charset="0"/>
                        </a:rPr>
                        <a:t>MEJORAMIENTO VIAL</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44,74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a:solidFill>
                            <a:srgbClr val="000000"/>
                          </a:solidFill>
                          <a:effectLst/>
                          <a:latin typeface="Calibri" panose="020F0502020204030204" pitchFamily="34" charset="0"/>
                        </a:rPr>
                        <a:t>3.894.271,59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189194"/>
                  </a:ext>
                </a:extLst>
              </a:tr>
              <a:tr h="240294">
                <a:tc>
                  <a:txBody>
                    <a:bodyPr/>
                    <a:lstStyle/>
                    <a:p>
                      <a:pPr algn="l" fontAlgn="b"/>
                      <a:r>
                        <a:rPr lang="es-EC" sz="1300" b="0" i="0" u="none" strike="noStrike">
                          <a:solidFill>
                            <a:srgbClr val="000000"/>
                          </a:solidFill>
                          <a:effectLst/>
                          <a:latin typeface="Calibri" panose="020F0502020204030204" pitchFamily="34" charset="0"/>
                        </a:rPr>
                        <a:t>MINGA</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94,09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a:solidFill>
                            <a:srgbClr val="000000"/>
                          </a:solidFill>
                          <a:effectLst/>
                          <a:latin typeface="Calibri" panose="020F0502020204030204" pitchFamily="34" charset="0"/>
                        </a:rPr>
                        <a:t>899.789,82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153029"/>
                  </a:ext>
                </a:extLst>
              </a:tr>
              <a:tr h="240294">
                <a:tc>
                  <a:txBody>
                    <a:bodyPr/>
                    <a:lstStyle/>
                    <a:p>
                      <a:pPr algn="l" fontAlgn="b"/>
                      <a:r>
                        <a:rPr lang="es-EC" sz="1300" b="1" i="0" u="none" strike="noStrike">
                          <a:solidFill>
                            <a:srgbClr val="000000"/>
                          </a:solidFill>
                          <a:effectLst/>
                          <a:latin typeface="Calibri" panose="020F0502020204030204" pitchFamily="34" charset="0"/>
                        </a:rPr>
                        <a:t>D. OBRAS COMPLEMENTARIAS DE MANTENIMIENTO</a:t>
                      </a:r>
                    </a:p>
                  </a:txBody>
                  <a:tcPr marL="2571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300" b="1" i="0" u="none" strike="noStrike">
                          <a:solidFill>
                            <a:srgbClr val="000000"/>
                          </a:solidFill>
                          <a:effectLst/>
                          <a:latin typeface="Calibri" panose="020F0502020204030204" pitchFamily="34" charset="0"/>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C" sz="13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C" sz="13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24433199"/>
                  </a:ext>
                </a:extLst>
              </a:tr>
              <a:tr h="480586">
                <a:tc>
                  <a:txBody>
                    <a:bodyPr/>
                    <a:lstStyle/>
                    <a:p>
                      <a:pPr algn="l" fontAlgn="b"/>
                      <a:r>
                        <a:rPr lang="es-EC" sz="1300" b="0" i="0" u="none" strike="noStrike">
                          <a:solidFill>
                            <a:srgbClr val="000000"/>
                          </a:solidFill>
                          <a:effectLst/>
                          <a:latin typeface="Calibri" panose="020F0502020204030204" pitchFamily="34" charset="0"/>
                        </a:rPr>
                        <a:t>ELEMENTOS DE SERVICIOS BASICOS (LIMPIEZA DE CUNETAS, ESCOMBROS, RELLENOS)</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INTERVENCIONES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a:solidFill>
                            <a:srgbClr val="000000"/>
                          </a:solidFill>
                          <a:effectLst/>
                          <a:latin typeface="Calibri" panose="020F0502020204030204" pitchFamily="34" charset="0"/>
                        </a:rPr>
                        <a:t>155.333,38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805926"/>
                  </a:ext>
                </a:extLst>
              </a:tr>
              <a:tr h="720880">
                <a:tc>
                  <a:txBody>
                    <a:bodyPr/>
                    <a:lstStyle/>
                    <a:p>
                      <a:pPr algn="l" fontAlgn="b"/>
                      <a:r>
                        <a:rPr lang="es-EC" sz="1300" b="0" i="0" u="none" strike="noStrike">
                          <a:solidFill>
                            <a:srgbClr val="000000"/>
                          </a:solidFill>
                          <a:effectLst/>
                          <a:latin typeface="Calibri" panose="020F0502020204030204" pitchFamily="34" charset="0"/>
                        </a:rPr>
                        <a:t>ESTRUCTURAS (REPARACION BARANDAS, GUARDAVIAS,DESMONTAJE PASOS PEATONALES, TRABAJOS SOLDADURA)</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INTERVENCIONES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50.058,43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013255"/>
                  </a:ext>
                </a:extLst>
              </a:tr>
              <a:tr h="480586">
                <a:tc>
                  <a:txBody>
                    <a:bodyPr/>
                    <a:lstStyle/>
                    <a:p>
                      <a:pPr algn="l" fontAlgn="b"/>
                      <a:r>
                        <a:rPr lang="es-EC" sz="1300" b="0" i="0" u="none" strike="noStrike">
                          <a:solidFill>
                            <a:srgbClr val="000000"/>
                          </a:solidFill>
                          <a:effectLst/>
                          <a:latin typeface="Calibri" panose="020F0502020204030204" pitchFamily="34" charset="0"/>
                        </a:rPr>
                        <a:t>MURETE Y CERRAMIENTO (ARREGLO DE VALLAS, GUARADAVÍAS, PASAMANOS PUENTES )</a:t>
                      </a: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Calibri" panose="020F0502020204030204" pitchFamily="34" charset="0"/>
                        </a:rPr>
                        <a:t>MURETES Y CERRAMIENTOS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7.656,32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320776"/>
                  </a:ext>
                </a:extLst>
              </a:tr>
              <a:tr h="480586">
                <a:tc>
                  <a:txBody>
                    <a:bodyPr/>
                    <a:lstStyle/>
                    <a:p>
                      <a:pPr algn="l" fontAlgn="b"/>
                      <a:r>
                        <a:rPr lang="es-EC" sz="1300" b="0" i="0" u="none" strike="noStrike" dirty="0">
                          <a:solidFill>
                            <a:srgbClr val="000000"/>
                          </a:solidFill>
                          <a:effectLst/>
                          <a:latin typeface="Calibri" panose="020F0502020204030204" pitchFamily="34" charset="0"/>
                        </a:rPr>
                        <a:t>OBRA CIVIL (REHABILITACION DE ACERAS, </a:t>
                      </a:r>
                      <a:r>
                        <a:rPr lang="es-EC" sz="1300" b="0" i="0" u="none" strike="noStrike" dirty="0" smtClean="0">
                          <a:solidFill>
                            <a:srgbClr val="000000"/>
                          </a:solidFill>
                          <a:effectLst/>
                          <a:latin typeface="Calibri" panose="020F0502020204030204" pitchFamily="34" charset="0"/>
                        </a:rPr>
                        <a:t>BORDILLOS)</a:t>
                      </a:r>
                      <a:endParaRPr lang="es-EC" sz="1300" b="0" i="0" u="none" strike="noStrike" dirty="0">
                        <a:solidFill>
                          <a:srgbClr val="000000"/>
                        </a:solidFill>
                        <a:effectLst/>
                        <a:latin typeface="Calibri" panose="020F0502020204030204" pitchFamily="34" charset="0"/>
                      </a:endParaRPr>
                    </a:p>
                  </a:txBody>
                  <a:tcPr marL="3429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20,84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300" b="0" i="0" u="none" strike="noStrike">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300" b="0" i="0" u="none" strike="noStrike" dirty="0">
                          <a:solidFill>
                            <a:srgbClr val="000000"/>
                          </a:solidFill>
                          <a:effectLst/>
                          <a:latin typeface="Calibri" panose="020F0502020204030204" pitchFamily="34" charset="0"/>
                        </a:rPr>
                        <a:t>578.932,43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393805"/>
                  </a:ext>
                </a:extLst>
              </a:tr>
            </a:tbl>
          </a:graphicData>
        </a:graphic>
      </p:graphicFrame>
    </p:spTree>
    <p:extLst>
      <p:ext uri="{BB962C8B-B14F-4D97-AF65-F5344CB8AC3E}">
        <p14:creationId xmlns:p14="http://schemas.microsoft.com/office/powerpoint/2010/main" val="77042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6698" y="1768408"/>
            <a:ext cx="8967018" cy="2893100"/>
          </a:xfrm>
          <a:prstGeom prst="rect">
            <a:avLst/>
          </a:prstGeom>
        </p:spPr>
        <p:txBody>
          <a:bodyPr wrap="square">
            <a:spAutoFit/>
          </a:bodyPr>
          <a:lstStyle/>
          <a:p>
            <a:pPr algn="ctr"/>
            <a:r>
              <a:rPr lang="es-MX" sz="5400" b="1" dirty="0" smtClean="0">
                <a:solidFill>
                  <a:srgbClr val="E78202"/>
                </a:solidFill>
                <a:latin typeface="Arial Narrow" panose="020B0606020202030204" pitchFamily="34" charset="0"/>
                <a:ea typeface="Roboto" charset="0"/>
                <a:cs typeface="Roboto" charset="0"/>
              </a:rPr>
              <a:t>Anexo </a:t>
            </a:r>
            <a:r>
              <a:rPr lang="es-MX" sz="5400" b="1" dirty="0">
                <a:solidFill>
                  <a:srgbClr val="E78202"/>
                </a:solidFill>
                <a:latin typeface="Arial Narrow" panose="020B0606020202030204" pitchFamily="34" charset="0"/>
                <a:ea typeface="Roboto" charset="0"/>
                <a:cs typeface="Roboto" charset="0"/>
              </a:rPr>
              <a:t>No. </a:t>
            </a:r>
            <a:r>
              <a:rPr lang="es-MX" sz="5400" b="1" dirty="0" smtClean="0">
                <a:solidFill>
                  <a:srgbClr val="E78202"/>
                </a:solidFill>
                <a:latin typeface="Arial Narrow" panose="020B0606020202030204" pitchFamily="34" charset="0"/>
                <a:ea typeface="Roboto" charset="0"/>
                <a:cs typeface="Roboto" charset="0"/>
              </a:rPr>
              <a:t>6  </a:t>
            </a:r>
            <a:endParaRPr lang="es-MX" sz="5400" b="1" dirty="0" smtClean="0">
              <a:solidFill>
                <a:srgbClr val="E78202"/>
              </a:solidFill>
              <a:latin typeface="Arial Narrow" panose="020B0606020202030204" pitchFamily="34" charset="0"/>
              <a:ea typeface="Roboto" charset="0"/>
              <a:cs typeface="Roboto" charset="0"/>
            </a:endParaRPr>
          </a:p>
          <a:p>
            <a:pPr algn="ctr"/>
            <a:r>
              <a:rPr lang="es-MX" sz="3200" b="1" dirty="0" smtClean="0">
                <a:solidFill>
                  <a:srgbClr val="E78202"/>
                </a:solidFill>
                <a:latin typeface="Arial Narrow" panose="020B0606020202030204" pitchFamily="34" charset="0"/>
                <a:ea typeface="Roboto" charset="0"/>
                <a:cs typeface="Roboto" charset="0"/>
              </a:rPr>
              <a:t>Detalle </a:t>
            </a:r>
            <a:r>
              <a:rPr lang="es-MX" sz="3200" b="1" dirty="0">
                <a:solidFill>
                  <a:srgbClr val="E78202"/>
                </a:solidFill>
                <a:latin typeface="Arial Narrow" panose="020B0606020202030204" pitchFamily="34" charset="0"/>
                <a:ea typeface="Roboto" charset="0"/>
                <a:cs typeface="Roboto" charset="0"/>
              </a:rPr>
              <a:t>de </a:t>
            </a:r>
            <a:r>
              <a:rPr lang="es-MX" sz="3200" b="1" dirty="0" smtClean="0">
                <a:solidFill>
                  <a:srgbClr val="E78202"/>
                </a:solidFill>
                <a:latin typeface="Arial Narrow" panose="020B0606020202030204" pitchFamily="34" charset="0"/>
                <a:ea typeface="Roboto" charset="0"/>
                <a:cs typeface="Roboto" charset="0"/>
              </a:rPr>
              <a:t>Obras</a:t>
            </a:r>
            <a:r>
              <a:rPr lang="es-MX" sz="6000" b="1" dirty="0" smtClean="0">
                <a:solidFill>
                  <a:srgbClr val="E78202"/>
                </a:solidFill>
                <a:latin typeface="Arial Narrow" panose="020B0606020202030204" pitchFamily="34" charset="0"/>
                <a:ea typeface="Roboto" charset="0"/>
                <a:cs typeface="Roboto" charset="0"/>
              </a:rPr>
              <a:t>:</a:t>
            </a:r>
          </a:p>
          <a:p>
            <a:pPr algn="ctr" fontAlgn="b"/>
            <a:endParaRPr lang="es-EC" sz="3200" b="1" dirty="0" smtClean="0">
              <a:solidFill>
                <a:srgbClr val="E78202"/>
              </a:solidFill>
              <a:latin typeface="Arial Narrow" panose="020B0606020202030204" pitchFamily="34" charset="0"/>
              <a:ea typeface="Roboto" charset="0"/>
              <a:cs typeface="Roboto" charset="0"/>
            </a:endParaRPr>
          </a:p>
          <a:p>
            <a:pPr algn="ctr" fontAlgn="b"/>
            <a:r>
              <a:rPr lang="es-EC" sz="2000" b="1" dirty="0" smtClean="0">
                <a:solidFill>
                  <a:srgbClr val="E78202"/>
                </a:solidFill>
                <a:latin typeface="Arial Narrow" panose="020B0606020202030204" pitchFamily="34" charset="0"/>
                <a:ea typeface="Roboto" charset="0"/>
                <a:cs typeface="Roboto" charset="0"/>
              </a:rPr>
              <a:t>- </a:t>
            </a:r>
            <a:r>
              <a:rPr lang="es-EC" sz="3200" b="1" dirty="0" smtClean="0">
                <a:solidFill>
                  <a:srgbClr val="E78202"/>
                </a:solidFill>
                <a:latin typeface="Arial Narrow" panose="020B0606020202030204" pitchFamily="34" charset="0"/>
                <a:ea typeface="Roboto" charset="0"/>
                <a:cs typeface="Roboto" charset="0"/>
              </a:rPr>
              <a:t>Intervenciones Mejoramiento de la Movilidad</a:t>
            </a:r>
            <a:endParaRPr lang="es-MX" sz="16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24214136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927489689"/>
              </p:ext>
            </p:extLst>
          </p:nvPr>
        </p:nvGraphicFramePr>
        <p:xfrm>
          <a:off x="324465" y="678425"/>
          <a:ext cx="8952269" cy="5639112"/>
        </p:xfrm>
        <a:graphic>
          <a:graphicData uri="http://schemas.openxmlformats.org/drawingml/2006/table">
            <a:tbl>
              <a:tblPr/>
              <a:tblGrid>
                <a:gridCol w="4101669">
                  <a:extLst>
                    <a:ext uri="{9D8B030D-6E8A-4147-A177-3AD203B41FA5}">
                      <a16:colId xmlns:a16="http://schemas.microsoft.com/office/drawing/2014/main" val="1799082646"/>
                    </a:ext>
                  </a:extLst>
                </a:gridCol>
                <a:gridCol w="1489146">
                  <a:extLst>
                    <a:ext uri="{9D8B030D-6E8A-4147-A177-3AD203B41FA5}">
                      <a16:colId xmlns:a16="http://schemas.microsoft.com/office/drawing/2014/main" val="1179207225"/>
                    </a:ext>
                  </a:extLst>
                </a:gridCol>
                <a:gridCol w="878988">
                  <a:extLst>
                    <a:ext uri="{9D8B030D-6E8A-4147-A177-3AD203B41FA5}">
                      <a16:colId xmlns:a16="http://schemas.microsoft.com/office/drawing/2014/main" val="1671406141"/>
                    </a:ext>
                  </a:extLst>
                </a:gridCol>
                <a:gridCol w="1393019">
                  <a:extLst>
                    <a:ext uri="{9D8B030D-6E8A-4147-A177-3AD203B41FA5}">
                      <a16:colId xmlns:a16="http://schemas.microsoft.com/office/drawing/2014/main" val="2701601302"/>
                    </a:ext>
                  </a:extLst>
                </a:gridCol>
                <a:gridCol w="1089447">
                  <a:extLst>
                    <a:ext uri="{9D8B030D-6E8A-4147-A177-3AD203B41FA5}">
                      <a16:colId xmlns:a16="http://schemas.microsoft.com/office/drawing/2014/main" val="3417610720"/>
                    </a:ext>
                  </a:extLst>
                </a:gridCol>
              </a:tblGrid>
              <a:tr h="299422">
                <a:tc gridSpan="5">
                  <a:txBody>
                    <a:bodyPr/>
                    <a:lstStyle/>
                    <a:p>
                      <a:pPr algn="ctr" fontAlgn="b"/>
                      <a:r>
                        <a:rPr lang="es-MX" sz="1400" b="1" i="0" u="none" strike="noStrike" dirty="0" smtClean="0">
                          <a:solidFill>
                            <a:srgbClr val="000000"/>
                          </a:solidFill>
                          <a:effectLst/>
                          <a:latin typeface="Arial Narrow" panose="020B0606020202030204" pitchFamily="34" charset="0"/>
                        </a:rPr>
                        <a:t>RESUMEN</a:t>
                      </a:r>
                      <a:r>
                        <a:rPr lang="es-MX" sz="1400" b="1" i="0" u="none" strike="noStrike" baseline="0" dirty="0" smtClean="0">
                          <a:solidFill>
                            <a:srgbClr val="000000"/>
                          </a:solidFill>
                          <a:effectLst/>
                          <a:latin typeface="Arial Narrow" panose="020B0606020202030204" pitchFamily="34" charset="0"/>
                        </a:rPr>
                        <a:t> DE INTERVENCIONES DE RED VIAL, CONECTIVIDAD Y ACCESIBILIDAD PERÍODO 2015 - 2017</a:t>
                      </a:r>
                      <a:endParaRPr lang="es-MX" sz="1400" b="1"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s-MX" sz="1300" b="1"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pPr algn="ctr" fontAlgn="ctr"/>
                      <a:endParaRPr lang="es-MX" sz="1300" b="1"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pPr algn="ctr" fontAlgn="ctr"/>
                      <a:endParaRPr lang="es-MX" sz="1300" b="1"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pPr algn="r" fontAlgn="b"/>
                      <a:endParaRPr lang="es-MX" sz="1300" b="1"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601520588"/>
                  </a:ext>
                </a:extLst>
              </a:tr>
              <a:tr h="299422">
                <a:tc>
                  <a:txBody>
                    <a:bodyPr/>
                    <a:lstStyle/>
                    <a:p>
                      <a:pPr algn="l" fontAlgn="b"/>
                      <a:endParaRPr lang="es-MX" sz="1200" b="1"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300" b="1" i="0" u="none" strike="noStrike" dirty="0" smtClean="0">
                          <a:solidFill>
                            <a:srgbClr val="000000"/>
                          </a:solidFill>
                          <a:effectLst/>
                          <a:latin typeface="Arial Narrow" panose="020B0606020202030204" pitchFamily="34" charset="0"/>
                        </a:rPr>
                        <a:t># INTERVENCIONES</a:t>
                      </a:r>
                      <a:r>
                        <a:rPr lang="es-MX" sz="1300" b="1" i="0" u="none" strike="noStrike" dirty="0">
                          <a:solidFill>
                            <a:srgbClr val="000000"/>
                          </a:solidFill>
                          <a:effectLst/>
                          <a:latin typeface="Arial Narrow" panose="020B0606020202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300" b="1" i="0" u="none" strike="noStrike" dirty="0">
                          <a:solidFill>
                            <a:srgbClr val="000000"/>
                          </a:solidFill>
                          <a:effectLst/>
                          <a:latin typeface="Arial Narrow" panose="020B0606020202030204" pitchFamily="34" charset="0"/>
                        </a:rPr>
                        <a:t> </a:t>
                      </a:r>
                      <a:r>
                        <a:rPr lang="es-MX" sz="1300" b="1" i="0" u="none" strike="noStrike" dirty="0" smtClean="0">
                          <a:solidFill>
                            <a:srgbClr val="000000"/>
                          </a:solidFill>
                          <a:effectLst/>
                          <a:latin typeface="Arial Narrow" panose="020B0606020202030204" pitchFamily="34" charset="0"/>
                        </a:rPr>
                        <a:t>CANTIDAD</a:t>
                      </a:r>
                      <a:endParaRPr lang="es-MX" sz="1300" b="1"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300" b="1" i="0" u="none" strike="noStrike" dirty="0" smtClean="0">
                          <a:solidFill>
                            <a:srgbClr val="000000"/>
                          </a:solidFill>
                          <a:effectLst/>
                          <a:latin typeface="Arial Narrow" panose="020B0606020202030204" pitchFamily="34" charset="0"/>
                        </a:rPr>
                        <a:t>UNIDAD</a:t>
                      </a:r>
                      <a:r>
                        <a:rPr lang="es-MX" sz="1300" b="1" i="0" u="none" strike="noStrike" dirty="0">
                          <a:solidFill>
                            <a:srgbClr val="000000"/>
                          </a:solidFill>
                          <a:effectLst/>
                          <a:latin typeface="Arial Narrow" panose="020B0606020202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MX" sz="1300" b="1" i="0" u="none" strike="noStrike" dirty="0" smtClean="0">
                          <a:solidFill>
                            <a:srgbClr val="000000"/>
                          </a:solidFill>
                          <a:effectLst/>
                          <a:latin typeface="Arial Narrow" panose="020B0606020202030204" pitchFamily="34" charset="0"/>
                        </a:rPr>
                        <a:t>COSTOS (USD)</a:t>
                      </a:r>
                      <a:r>
                        <a:rPr lang="es-MX" sz="1300" b="1" i="0" u="none" strike="noStrike" dirty="0">
                          <a:solidFill>
                            <a:srgbClr val="000000"/>
                          </a:solidFill>
                          <a:effectLst/>
                          <a:latin typeface="Arial Narrow" panose="020B0606020202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7565275"/>
                  </a:ext>
                </a:extLst>
              </a:tr>
              <a:tr h="299422">
                <a:tc>
                  <a:txBody>
                    <a:bodyPr/>
                    <a:lstStyle/>
                    <a:p>
                      <a:pPr algn="l" fontAlgn="b"/>
                      <a:r>
                        <a:rPr lang="pt-BR" sz="1400" b="1" i="0" u="none" strike="noStrike" dirty="0">
                          <a:solidFill>
                            <a:srgbClr val="000000"/>
                          </a:solidFill>
                          <a:effectLst/>
                          <a:latin typeface="Arial Narrow" panose="020B0606020202030204" pitchFamily="34" charset="0"/>
                        </a:rPr>
                        <a:t>1.3 SISTEMA INTEGRADO DE TRANSPORTE PÚBLICO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es-MX" sz="1400" b="1" i="0" u="none" strike="noStrike" dirty="0" smtClean="0">
                          <a:solidFill>
                            <a:srgbClr val="000000"/>
                          </a:solidFill>
                          <a:effectLst/>
                          <a:latin typeface="Arial Narrow" panose="020B0606020202030204" pitchFamily="34" charset="0"/>
                        </a:rPr>
                        <a:t>56</a:t>
                      </a:r>
                      <a:endParaRPr lang="es-MX" sz="1400" b="1"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ctr"/>
                      <a:r>
                        <a:rPr lang="es-MX" sz="1400" b="1" i="0" u="none" strike="noStrike" dirty="0">
                          <a:solidFill>
                            <a:srgbClr val="000000"/>
                          </a:solidFill>
                          <a:effectLst/>
                          <a:latin typeface="Arial Narrow" panose="020B0606020202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b"/>
                      <a:r>
                        <a:rPr lang="es-MX" sz="1400" b="1"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b"/>
                      <a:r>
                        <a:rPr lang="es-MX" sz="1400" b="1" i="0" u="none" strike="noStrike" dirty="0">
                          <a:solidFill>
                            <a:srgbClr val="000000"/>
                          </a:solidFill>
                          <a:effectLst/>
                          <a:latin typeface="Arial Narrow" panose="020B0606020202030204" pitchFamily="34" charset="0"/>
                        </a:rPr>
                        <a:t>150,665,357.18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445825631"/>
                  </a:ext>
                </a:extLst>
              </a:tr>
              <a:tr h="261018">
                <a:tc>
                  <a:txBody>
                    <a:bodyPr/>
                    <a:lstStyle/>
                    <a:p>
                      <a:pPr marL="0" marR="0" lvl="0" indent="0" algn="l" defTabSz="946587" rtl="0" eaLnBrk="1" fontAlgn="b" latinLnBrk="0" hangingPunct="1">
                        <a:lnSpc>
                          <a:spcPct val="100000"/>
                        </a:lnSpc>
                        <a:spcBef>
                          <a:spcPts val="0"/>
                        </a:spcBef>
                        <a:spcAft>
                          <a:spcPts val="0"/>
                        </a:spcAft>
                        <a:buClrTx/>
                        <a:buSzTx/>
                        <a:buFontTx/>
                        <a:buNone/>
                        <a:tabLst/>
                        <a:defRPr/>
                      </a:pPr>
                      <a:r>
                        <a:rPr lang="es-MX" sz="1400" b="1" i="0" u="none" strike="noStrike" dirty="0" smtClean="0">
                          <a:solidFill>
                            <a:srgbClr val="000000"/>
                          </a:solidFill>
                          <a:effectLst/>
                          <a:latin typeface="Arial Narrow" panose="020B0606020202030204" pitchFamily="34" charset="0"/>
                        </a:rPr>
                        <a:t>MEJORAMIENTO DE LA MOVILIDAD</a:t>
                      </a:r>
                    </a:p>
                    <a:p>
                      <a:pPr algn="l" fontAlgn="b"/>
                      <a:endParaRPr lang="es-MX" sz="1400" b="1"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s-MX" sz="1400" b="1" i="0" u="none" strike="noStrike">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s-MX" sz="1400" b="1"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s-MX" sz="1400" b="1"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s-MX"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56840024"/>
                  </a:ext>
                </a:extLst>
              </a:tr>
              <a:tr h="1101873">
                <a:tc>
                  <a:txBody>
                    <a:bodyPr/>
                    <a:lstStyle/>
                    <a:p>
                      <a:pPr algn="l" fontAlgn="b"/>
                      <a:r>
                        <a:rPr lang="es-MX" sz="1300" b="0" i="0" u="none" strike="noStrike" dirty="0">
                          <a:solidFill>
                            <a:srgbClr val="000000"/>
                          </a:solidFill>
                          <a:effectLst/>
                          <a:latin typeface="Arial Narrow" panose="020B0606020202030204" pitchFamily="34" charset="0"/>
                        </a:rPr>
                        <a:t>ACCESO CENTRO NORTE (ACCESO A QUITO DESDE LOS VALLES ORIENTALES Y CONSTRUCCIÓN DEL PUENTE GUAYASAMÍN). FASE 1 OBRAS PELIMINARES Y CONSTRUCCION DE LA CALLE BOUSSINGAULT.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Km Ejecutados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770335"/>
                  </a:ext>
                </a:extLst>
              </a:tr>
              <a:tr h="826404">
                <a:tc>
                  <a:txBody>
                    <a:bodyPr/>
                    <a:lstStyle/>
                    <a:p>
                      <a:pPr algn="l" fontAlgn="b"/>
                      <a:r>
                        <a:rPr lang="es-MX" sz="1300" b="0" i="0" u="none" strike="noStrike" dirty="0">
                          <a:solidFill>
                            <a:srgbClr val="000000"/>
                          </a:solidFill>
                          <a:effectLst/>
                          <a:latin typeface="Arial Narrow" panose="020B0606020202030204" pitchFamily="34" charset="0"/>
                        </a:rPr>
                        <a:t>PROLONGACIÓN DEL CORREDOR SUR ORIENTAL (ECOVÍA) DESDE LA AV. GUAYANAY ÑAN HASTA EL ANTIGUO PEAJE, SECTOR GUAMANÍ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km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Arial Narrow" panose="020B0606020202030204" pitchFamily="34" charset="0"/>
                        </a:rPr>
                        <a:t>2,940,052.91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99848"/>
                  </a:ext>
                </a:extLst>
              </a:tr>
              <a:tr h="550937">
                <a:tc>
                  <a:txBody>
                    <a:bodyPr/>
                    <a:lstStyle/>
                    <a:p>
                      <a:pPr algn="l" fontAlgn="b"/>
                      <a:r>
                        <a:rPr lang="es-MX" sz="1300" b="0" i="0" u="none" strike="noStrike" dirty="0">
                          <a:solidFill>
                            <a:srgbClr val="000000"/>
                          </a:solidFill>
                          <a:effectLst/>
                          <a:latin typeface="Arial Narrow" panose="020B0606020202030204" pitchFamily="34" charset="0"/>
                        </a:rPr>
                        <a:t>CONSTRUCCIÓN DE 5 ESTACIONES EN LA PROLONGACIÓN DEL CORREDOR SUR ORIENTAL (ECOVÍA)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PARADAS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Arial Narrow" panose="020B0606020202030204" pitchFamily="34" charset="0"/>
                        </a:rPr>
                        <a:t>2,391,214.30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861066"/>
                  </a:ext>
                </a:extLst>
              </a:tr>
              <a:tr h="550937">
                <a:tc>
                  <a:txBody>
                    <a:bodyPr/>
                    <a:lstStyle/>
                    <a:p>
                      <a:pPr algn="l" fontAlgn="b"/>
                      <a:r>
                        <a:rPr lang="es-MX" sz="1300" b="0" i="0" u="none" strike="noStrike" dirty="0">
                          <a:solidFill>
                            <a:srgbClr val="000000"/>
                          </a:solidFill>
                          <a:effectLst/>
                          <a:latin typeface="Arial Narrow" panose="020B0606020202030204" pitchFamily="34" charset="0"/>
                        </a:rPr>
                        <a:t>CONSTRUCCION DE LA TERMINAL TERRESTRE GUAMANÍ (MATILDE ÁLVAREZ)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TERMINALES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Arial Narrow" panose="020B0606020202030204" pitchFamily="34" charset="0"/>
                        </a:rPr>
                        <a:t>6,237,495.50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347411"/>
                  </a:ext>
                </a:extLst>
              </a:tr>
              <a:tr h="275469">
                <a:tc>
                  <a:txBody>
                    <a:bodyPr/>
                    <a:lstStyle/>
                    <a:p>
                      <a:pPr algn="l" fontAlgn="b"/>
                      <a:r>
                        <a:rPr lang="es-MX" sz="1300" b="0" i="0" u="none" strike="noStrike" dirty="0">
                          <a:solidFill>
                            <a:srgbClr val="000000"/>
                          </a:solidFill>
                          <a:effectLst/>
                          <a:latin typeface="Arial Narrow" panose="020B0606020202030204" pitchFamily="34" charset="0"/>
                        </a:rPr>
                        <a:t>CONSTRUCCION DEL INTERCAMBIADOR CARAPUNGO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INTERCAMBIADOR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Arial Narrow" panose="020B0606020202030204" pitchFamily="34" charset="0"/>
                        </a:rPr>
                        <a:t>20,619,000.00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657323"/>
                  </a:ext>
                </a:extLst>
              </a:tr>
              <a:tr h="275469">
                <a:tc>
                  <a:txBody>
                    <a:bodyPr/>
                    <a:lstStyle/>
                    <a:p>
                      <a:pPr algn="l" fontAlgn="b"/>
                      <a:r>
                        <a:rPr lang="es-MX" sz="1300" b="0" i="0" u="none" strike="noStrike" dirty="0">
                          <a:solidFill>
                            <a:srgbClr val="000000"/>
                          </a:solidFill>
                          <a:effectLst/>
                          <a:latin typeface="Arial Narrow" panose="020B0606020202030204" pitchFamily="34" charset="0"/>
                        </a:rPr>
                        <a:t>PROLONGACION SIMON BOLIVAR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Km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dirty="0">
                          <a:solidFill>
                            <a:srgbClr val="000000"/>
                          </a:solidFill>
                          <a:effectLst/>
                          <a:latin typeface="Arial Narrow" panose="020B0606020202030204" pitchFamily="34" charset="0"/>
                        </a:rPr>
                        <a:t>93,168,894.48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196908"/>
                  </a:ext>
                </a:extLst>
              </a:tr>
              <a:tr h="448043">
                <a:tc>
                  <a:txBody>
                    <a:bodyPr/>
                    <a:lstStyle/>
                    <a:p>
                      <a:pPr algn="l" fontAlgn="b"/>
                      <a:r>
                        <a:rPr lang="es-MX" sz="1300" b="0" i="0" u="none" strike="noStrike" dirty="0">
                          <a:solidFill>
                            <a:srgbClr val="000000"/>
                          </a:solidFill>
                          <a:effectLst/>
                          <a:latin typeface="Arial Narrow" panose="020B0606020202030204" pitchFamily="34" charset="0"/>
                        </a:rPr>
                        <a:t>RECONSTRUCCIÓN DE LAS ESTACIONES DEL CORREDOR TROLEBÚS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ESTACIONES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dirty="0">
                          <a:solidFill>
                            <a:srgbClr val="000000"/>
                          </a:solidFill>
                          <a:effectLst/>
                          <a:latin typeface="Arial Narrow" panose="020B0606020202030204" pitchFamily="34" charset="0"/>
                        </a:rPr>
                        <a:t>13,701,255.29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974578"/>
                  </a:ext>
                </a:extLst>
              </a:tr>
              <a:tr h="275469">
                <a:tc>
                  <a:txBody>
                    <a:bodyPr/>
                    <a:lstStyle/>
                    <a:p>
                      <a:pPr algn="l" fontAlgn="b"/>
                      <a:r>
                        <a:rPr lang="es-MX" sz="1300" b="0" i="0" u="none" strike="noStrike" dirty="0">
                          <a:solidFill>
                            <a:srgbClr val="000000"/>
                          </a:solidFill>
                          <a:effectLst/>
                          <a:latin typeface="Arial Narrow" panose="020B0606020202030204" pitchFamily="34" charset="0"/>
                        </a:rPr>
                        <a:t>INTERCAMBIADOR GRANADOS ELOY ALFARO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INTERCAMBIADOR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dirty="0">
                          <a:solidFill>
                            <a:srgbClr val="000000"/>
                          </a:solidFill>
                          <a:effectLst/>
                          <a:latin typeface="Arial Narrow" panose="020B0606020202030204" pitchFamily="34" charset="0"/>
                        </a:rPr>
                        <a:t>11,607,444.70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582505"/>
                  </a:ext>
                </a:extLst>
              </a:tr>
            </a:tbl>
          </a:graphicData>
        </a:graphic>
      </p:graphicFrame>
    </p:spTree>
    <p:extLst>
      <p:ext uri="{BB962C8B-B14F-4D97-AF65-F5344CB8AC3E}">
        <p14:creationId xmlns:p14="http://schemas.microsoft.com/office/powerpoint/2010/main" val="16840511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6698" y="1768408"/>
            <a:ext cx="8967018" cy="2831544"/>
          </a:xfrm>
          <a:prstGeom prst="rect">
            <a:avLst/>
          </a:prstGeom>
        </p:spPr>
        <p:txBody>
          <a:bodyPr wrap="square">
            <a:spAutoFit/>
          </a:bodyPr>
          <a:lstStyle/>
          <a:p>
            <a:pPr algn="ctr"/>
            <a:r>
              <a:rPr lang="es-MX" sz="5400" b="1" dirty="0" smtClean="0">
                <a:solidFill>
                  <a:srgbClr val="E78202"/>
                </a:solidFill>
                <a:latin typeface="Arial Narrow" panose="020B0606020202030204" pitchFamily="34" charset="0"/>
                <a:ea typeface="Roboto" charset="0"/>
                <a:cs typeface="Roboto" charset="0"/>
              </a:rPr>
              <a:t>Anexo </a:t>
            </a:r>
            <a:r>
              <a:rPr lang="es-MX" sz="5400" b="1" dirty="0">
                <a:solidFill>
                  <a:srgbClr val="E78202"/>
                </a:solidFill>
                <a:latin typeface="Arial Narrow" panose="020B0606020202030204" pitchFamily="34" charset="0"/>
                <a:ea typeface="Roboto" charset="0"/>
                <a:cs typeface="Roboto" charset="0"/>
              </a:rPr>
              <a:t>No. </a:t>
            </a:r>
            <a:r>
              <a:rPr lang="es-MX" sz="5400" b="1" dirty="0" smtClean="0">
                <a:solidFill>
                  <a:srgbClr val="E78202"/>
                </a:solidFill>
                <a:latin typeface="Arial Narrow" panose="020B0606020202030204" pitchFamily="34" charset="0"/>
                <a:ea typeface="Roboto" charset="0"/>
                <a:cs typeface="Roboto" charset="0"/>
              </a:rPr>
              <a:t>7  </a:t>
            </a:r>
            <a:endParaRPr lang="es-MX" sz="5400" b="1" dirty="0" smtClean="0">
              <a:solidFill>
                <a:srgbClr val="E78202"/>
              </a:solidFill>
              <a:latin typeface="Arial Narrow" panose="020B0606020202030204" pitchFamily="34" charset="0"/>
              <a:ea typeface="Roboto" charset="0"/>
              <a:cs typeface="Roboto" charset="0"/>
            </a:endParaRPr>
          </a:p>
          <a:p>
            <a:pPr algn="ctr"/>
            <a:r>
              <a:rPr lang="es-MX" sz="3200" b="1" dirty="0" smtClean="0">
                <a:solidFill>
                  <a:srgbClr val="E78202"/>
                </a:solidFill>
                <a:latin typeface="Arial Narrow" panose="020B0606020202030204" pitchFamily="34" charset="0"/>
                <a:ea typeface="Roboto" charset="0"/>
                <a:cs typeface="Roboto" charset="0"/>
              </a:rPr>
              <a:t>Detalle </a:t>
            </a:r>
            <a:r>
              <a:rPr lang="es-MX" sz="3200" b="1" dirty="0">
                <a:solidFill>
                  <a:srgbClr val="E78202"/>
                </a:solidFill>
                <a:latin typeface="Arial Narrow" panose="020B0606020202030204" pitchFamily="34" charset="0"/>
                <a:ea typeface="Roboto" charset="0"/>
                <a:cs typeface="Roboto" charset="0"/>
              </a:rPr>
              <a:t>de </a:t>
            </a:r>
            <a:r>
              <a:rPr lang="es-MX" sz="3200" b="1" dirty="0" smtClean="0">
                <a:solidFill>
                  <a:srgbClr val="E78202"/>
                </a:solidFill>
                <a:latin typeface="Arial Narrow" panose="020B0606020202030204" pitchFamily="34" charset="0"/>
                <a:ea typeface="Roboto" charset="0"/>
                <a:cs typeface="Roboto" charset="0"/>
              </a:rPr>
              <a:t>Obras</a:t>
            </a:r>
            <a:r>
              <a:rPr lang="es-MX" sz="6000" b="1" dirty="0" smtClean="0">
                <a:solidFill>
                  <a:srgbClr val="E78202"/>
                </a:solidFill>
                <a:latin typeface="Arial Narrow" panose="020B0606020202030204" pitchFamily="34" charset="0"/>
                <a:ea typeface="Roboto" charset="0"/>
                <a:cs typeface="Roboto" charset="0"/>
              </a:rPr>
              <a:t>:</a:t>
            </a:r>
          </a:p>
          <a:p>
            <a:pPr algn="ctr" fontAlgn="b"/>
            <a:endParaRPr lang="es-EC" sz="3200" b="1" dirty="0" smtClean="0">
              <a:solidFill>
                <a:srgbClr val="E78202"/>
              </a:solidFill>
              <a:latin typeface="Arial Narrow" panose="020B0606020202030204" pitchFamily="34" charset="0"/>
              <a:ea typeface="Roboto" charset="0"/>
              <a:cs typeface="Roboto" charset="0"/>
            </a:endParaRPr>
          </a:p>
          <a:p>
            <a:pPr algn="ctr" fontAlgn="b"/>
            <a:r>
              <a:rPr lang="es-EC" sz="2000" b="1" dirty="0" smtClean="0">
                <a:solidFill>
                  <a:srgbClr val="E78202"/>
                </a:solidFill>
                <a:latin typeface="Arial Narrow" panose="020B0606020202030204" pitchFamily="34" charset="0"/>
                <a:ea typeface="Roboto" charset="0"/>
                <a:cs typeface="Roboto" charset="0"/>
              </a:rPr>
              <a:t>- </a:t>
            </a:r>
            <a:r>
              <a:rPr lang="es-EC" sz="3200" b="1" dirty="0" smtClean="0">
                <a:solidFill>
                  <a:srgbClr val="E78202"/>
                </a:solidFill>
                <a:latin typeface="Arial Narrow" panose="020B0606020202030204" pitchFamily="34" charset="0"/>
                <a:ea typeface="Roboto" charset="0"/>
                <a:cs typeface="Roboto" charset="0"/>
              </a:rPr>
              <a:t>Implementación de Cruces Seguros</a:t>
            </a:r>
            <a:endParaRPr lang="es-MX" sz="16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37666749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1" y="817103"/>
          <a:ext cx="9944103" cy="6186638"/>
        </p:xfrm>
        <a:graphic>
          <a:graphicData uri="http://schemas.openxmlformats.org/drawingml/2006/table">
            <a:tbl>
              <a:tblPr/>
              <a:tblGrid>
                <a:gridCol w="3234538">
                  <a:extLst>
                    <a:ext uri="{9D8B030D-6E8A-4147-A177-3AD203B41FA5}">
                      <a16:colId xmlns:a16="http://schemas.microsoft.com/office/drawing/2014/main" val="3223908623"/>
                    </a:ext>
                  </a:extLst>
                </a:gridCol>
                <a:gridCol w="937895">
                  <a:extLst>
                    <a:ext uri="{9D8B030D-6E8A-4147-A177-3AD203B41FA5}">
                      <a16:colId xmlns:a16="http://schemas.microsoft.com/office/drawing/2014/main" val="2646567461"/>
                    </a:ext>
                  </a:extLst>
                </a:gridCol>
                <a:gridCol w="1310650">
                  <a:extLst>
                    <a:ext uri="{9D8B030D-6E8A-4147-A177-3AD203B41FA5}">
                      <a16:colId xmlns:a16="http://schemas.microsoft.com/office/drawing/2014/main" val="4147606878"/>
                    </a:ext>
                  </a:extLst>
                </a:gridCol>
                <a:gridCol w="1310650">
                  <a:extLst>
                    <a:ext uri="{9D8B030D-6E8A-4147-A177-3AD203B41FA5}">
                      <a16:colId xmlns:a16="http://schemas.microsoft.com/office/drawing/2014/main" val="1318025912"/>
                    </a:ext>
                  </a:extLst>
                </a:gridCol>
                <a:gridCol w="1310650">
                  <a:extLst>
                    <a:ext uri="{9D8B030D-6E8A-4147-A177-3AD203B41FA5}">
                      <a16:colId xmlns:a16="http://schemas.microsoft.com/office/drawing/2014/main" val="1834819913"/>
                    </a:ext>
                  </a:extLst>
                </a:gridCol>
                <a:gridCol w="1839720">
                  <a:extLst>
                    <a:ext uri="{9D8B030D-6E8A-4147-A177-3AD203B41FA5}">
                      <a16:colId xmlns:a16="http://schemas.microsoft.com/office/drawing/2014/main" val="1924336902"/>
                    </a:ext>
                  </a:extLst>
                </a:gridCol>
              </a:tblGrid>
              <a:tr h="185001">
                <a:tc>
                  <a:txBody>
                    <a:bodyPr/>
                    <a:lstStyle/>
                    <a:p>
                      <a:pPr algn="ctr" fontAlgn="ctr"/>
                      <a:r>
                        <a:rPr lang="es-MX" sz="1200" b="1" i="0" u="none" strike="noStrike" dirty="0">
                          <a:solidFill>
                            <a:srgbClr val="000000"/>
                          </a:solidFill>
                          <a:effectLst/>
                          <a:latin typeface="Arial Narrow" panose="020B0606020202030204" pitchFamily="34" charset="0"/>
                        </a:rPr>
                        <a:t>PROYECTO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200" b="1" i="0" u="none" strike="noStrike">
                          <a:solidFill>
                            <a:srgbClr val="000000"/>
                          </a:solidFill>
                          <a:effectLst/>
                          <a:latin typeface="Arial Narrow" panose="020B0606020202030204" pitchFamily="34" charset="0"/>
                        </a:rPr>
                        <a:t>COSTO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200" b="1" i="0" u="none" strike="noStrike">
                          <a:solidFill>
                            <a:srgbClr val="000000"/>
                          </a:solidFill>
                          <a:effectLst/>
                          <a:latin typeface="Arial Narrow" panose="020B0606020202030204" pitchFamily="34" charset="0"/>
                        </a:rPr>
                        <a:t>ESTADO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200" b="1" i="0" u="none" strike="noStrike">
                          <a:solidFill>
                            <a:srgbClr val="000000"/>
                          </a:solidFill>
                          <a:effectLst/>
                          <a:latin typeface="Arial Narrow" panose="020B0606020202030204" pitchFamily="34" charset="0"/>
                        </a:rPr>
                        <a:t>PORCENTAJE DE AVANCE DE OBRA</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200" b="1" i="0" u="none" strike="noStrike">
                          <a:solidFill>
                            <a:srgbClr val="000000"/>
                          </a:solidFill>
                          <a:effectLst/>
                          <a:latin typeface="Arial Narrow" panose="020B0606020202030204" pitchFamily="34" charset="0"/>
                        </a:rPr>
                        <a:t>AÑO DE EJECUCIÓN</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200" b="1" i="0" u="none" strike="noStrike">
                          <a:solidFill>
                            <a:srgbClr val="000000"/>
                          </a:solidFill>
                          <a:effectLst/>
                          <a:latin typeface="Arial Narrow" panose="020B0606020202030204" pitchFamily="34" charset="0"/>
                        </a:rPr>
                        <a:t>PROGRAMADO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589414940"/>
                  </a:ext>
                </a:extLst>
              </a:tr>
              <a:tr h="92501">
                <a:tc>
                  <a:txBody>
                    <a:bodyPr/>
                    <a:lstStyle/>
                    <a:p>
                      <a:pPr algn="ctr" fontAlgn="ctr"/>
                      <a:r>
                        <a:rPr lang="es-MX" sz="1200" b="1" i="0" u="none" strike="noStrike" dirty="0">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615580"/>
                  </a:ext>
                </a:extLst>
              </a:tr>
              <a:tr h="217649">
                <a:tc>
                  <a:txBody>
                    <a:bodyPr/>
                    <a:lstStyle/>
                    <a:p>
                      <a:pPr algn="l" fontAlgn="ctr"/>
                      <a:r>
                        <a:rPr lang="es-MX" sz="1300" b="0" i="0" u="none" strike="noStrike" dirty="0">
                          <a:solidFill>
                            <a:srgbClr val="000000"/>
                          </a:solidFill>
                          <a:effectLst/>
                          <a:latin typeface="Arial Narrow" panose="020B0606020202030204" pitchFamily="34" charset="0"/>
                        </a:rPr>
                        <a:t>Cruce Seguro </a:t>
                      </a:r>
                      <a:r>
                        <a:rPr lang="es-MX" sz="1300" b="0" i="0" u="none" strike="noStrike" dirty="0" err="1">
                          <a:solidFill>
                            <a:srgbClr val="000000"/>
                          </a:solidFill>
                          <a:effectLst/>
                          <a:latin typeface="Arial Narrow" panose="020B0606020202030204" pitchFamily="34" charset="0"/>
                        </a:rPr>
                        <a:t>Rumichaca</a:t>
                      </a:r>
                      <a:r>
                        <a:rPr lang="es-MX" sz="1300" b="0" i="0" u="none" strike="noStrike" dirty="0">
                          <a:solidFill>
                            <a:srgbClr val="000000"/>
                          </a:solidFill>
                          <a:effectLst/>
                          <a:latin typeface="Arial Narrow" panose="020B0606020202030204" pitchFamily="34" charset="0"/>
                        </a:rPr>
                        <a:t> </a:t>
                      </a:r>
                      <a:r>
                        <a:rPr lang="es-MX" sz="1300" b="0" i="0" u="none" strike="noStrike" dirty="0" err="1">
                          <a:solidFill>
                            <a:srgbClr val="000000"/>
                          </a:solidFill>
                          <a:effectLst/>
                          <a:latin typeface="Arial Narrow" panose="020B0606020202030204" pitchFamily="34" charset="0"/>
                        </a:rPr>
                        <a:t>Ñan</a:t>
                      </a:r>
                      <a:r>
                        <a:rPr lang="es-MX" sz="1300" b="0" i="0" u="none" strike="noStrike" dirty="0">
                          <a:solidFill>
                            <a:srgbClr val="000000"/>
                          </a:solidFill>
                          <a:effectLst/>
                          <a:latin typeface="Arial Narrow" panose="020B0606020202030204" pitchFamily="34" charset="0"/>
                        </a:rPr>
                        <a:t> y </a:t>
                      </a:r>
                      <a:r>
                        <a:rPr lang="es-MX" sz="1300" b="0" i="0" u="none" strike="noStrike" dirty="0" err="1">
                          <a:solidFill>
                            <a:srgbClr val="000000"/>
                          </a:solidFill>
                          <a:effectLst/>
                          <a:latin typeface="Arial Narrow" panose="020B0606020202030204" pitchFamily="34" charset="0"/>
                        </a:rPr>
                        <a:t>Condor</a:t>
                      </a:r>
                      <a:r>
                        <a:rPr lang="es-MX" sz="1300" b="0" i="0" u="none" strike="noStrike" dirty="0">
                          <a:solidFill>
                            <a:srgbClr val="000000"/>
                          </a:solidFill>
                          <a:effectLst/>
                          <a:latin typeface="Arial Narrow" panose="020B0606020202030204" pitchFamily="34" charset="0"/>
                        </a:rPr>
                        <a:t> </a:t>
                      </a:r>
                      <a:r>
                        <a:rPr lang="es-MX" sz="1300" b="0" i="0" u="none" strike="noStrike" dirty="0" err="1">
                          <a:solidFill>
                            <a:srgbClr val="000000"/>
                          </a:solidFill>
                          <a:effectLst/>
                          <a:latin typeface="Arial Narrow" panose="020B0606020202030204" pitchFamily="34" charset="0"/>
                        </a:rPr>
                        <a:t>Ñan</a:t>
                      </a:r>
                      <a:endParaRPr lang="es-MX" sz="1300" b="0" i="0" u="none" strike="noStrike" dirty="0">
                        <a:solidFill>
                          <a:srgbClr val="000000"/>
                        </a:solidFill>
                        <a:effectLst/>
                        <a:latin typeface="Arial Narrow" panose="020B0606020202030204" pitchFamily="34" charset="0"/>
                      </a:endParaRP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$ 35,194.25</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Ejecutado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100%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2015</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756718"/>
                  </a:ext>
                </a:extLst>
              </a:tr>
              <a:tr h="217649">
                <a:tc>
                  <a:txBody>
                    <a:bodyPr/>
                    <a:lstStyle/>
                    <a:p>
                      <a:pPr algn="l" fontAlgn="ctr"/>
                      <a:r>
                        <a:rPr lang="es-MX" sz="1300" b="0" i="0" u="none" strike="noStrike" dirty="0">
                          <a:solidFill>
                            <a:srgbClr val="000000"/>
                          </a:solidFill>
                          <a:effectLst/>
                          <a:latin typeface="Arial Narrow" panose="020B0606020202030204" pitchFamily="34" charset="0"/>
                        </a:rPr>
                        <a:t>Cruce Seguro Mariscal Sucre y Florida</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$ 39,879.76</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Ejecutado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100%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2016</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428131"/>
                  </a:ext>
                </a:extLst>
              </a:tr>
              <a:tr h="217649">
                <a:tc>
                  <a:txBody>
                    <a:bodyPr/>
                    <a:lstStyle/>
                    <a:p>
                      <a:pPr algn="l" fontAlgn="ctr"/>
                      <a:r>
                        <a:rPr lang="es-MX" sz="1300" b="0" i="0" u="none" strike="noStrike" dirty="0">
                          <a:solidFill>
                            <a:srgbClr val="000000"/>
                          </a:solidFill>
                          <a:effectLst/>
                          <a:latin typeface="Arial Narrow" panose="020B0606020202030204" pitchFamily="34" charset="0"/>
                        </a:rPr>
                        <a:t>Cruce Seguro Mariscal Sucre y Carrión</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$ 3,593.67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Ejecutado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100%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2017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14367"/>
                  </a:ext>
                </a:extLst>
              </a:tr>
              <a:tr h="217649">
                <a:tc>
                  <a:txBody>
                    <a:bodyPr/>
                    <a:lstStyle/>
                    <a:p>
                      <a:pPr algn="l" fontAlgn="ctr"/>
                      <a:r>
                        <a:rPr lang="es-MX" sz="1300" b="0" i="0" u="none" strike="noStrike" dirty="0" err="1">
                          <a:solidFill>
                            <a:srgbClr val="000000"/>
                          </a:solidFill>
                          <a:effectLst/>
                          <a:latin typeface="Arial Narrow" panose="020B0606020202030204" pitchFamily="34" charset="0"/>
                        </a:rPr>
                        <a:t>Shyris</a:t>
                      </a:r>
                      <a:r>
                        <a:rPr lang="es-MX" sz="1300" b="0" i="0" u="none" strike="noStrike" dirty="0">
                          <a:solidFill>
                            <a:srgbClr val="000000"/>
                          </a:solidFill>
                          <a:effectLst/>
                          <a:latin typeface="Arial Narrow" panose="020B0606020202030204" pitchFamily="34" charset="0"/>
                        </a:rPr>
                        <a:t> y Portugal</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dirty="0">
                          <a:solidFill>
                            <a:srgbClr val="000000"/>
                          </a:solidFill>
                          <a:effectLst/>
                          <a:latin typeface="Arial Narrow" panose="020B0606020202030204" pitchFamily="34" charset="0"/>
                        </a:rPr>
                        <a:t>$ 19,337.50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Ejecutado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100%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2016</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162893"/>
                  </a:ext>
                </a:extLst>
              </a:tr>
              <a:tr h="217649">
                <a:tc>
                  <a:txBody>
                    <a:bodyPr/>
                    <a:lstStyle/>
                    <a:p>
                      <a:pPr algn="l" fontAlgn="ctr"/>
                      <a:r>
                        <a:rPr lang="es-MX" sz="1300" b="0" i="0" u="none" strike="noStrike">
                          <a:solidFill>
                            <a:srgbClr val="000000"/>
                          </a:solidFill>
                          <a:effectLst/>
                          <a:latin typeface="Arial Narrow" panose="020B0606020202030204" pitchFamily="34" charset="0"/>
                        </a:rPr>
                        <a:t>Cruce Semaforizado Mariscal Sucre y Hernando Talabera</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dirty="0">
                          <a:solidFill>
                            <a:srgbClr val="000000"/>
                          </a:solidFill>
                          <a:effectLst/>
                          <a:latin typeface="Arial Narrow" panose="020B0606020202030204" pitchFamily="34" charset="0"/>
                        </a:rPr>
                        <a:t>$ 15,411.37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Ejecutado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100%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2016</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107121"/>
                  </a:ext>
                </a:extLst>
              </a:tr>
              <a:tr h="217649">
                <a:tc>
                  <a:txBody>
                    <a:bodyPr/>
                    <a:lstStyle/>
                    <a:p>
                      <a:pPr algn="l" fontAlgn="ctr"/>
                      <a:r>
                        <a:rPr lang="es-MX" sz="1300" b="0" i="0" u="none" strike="noStrike">
                          <a:solidFill>
                            <a:srgbClr val="000000"/>
                          </a:solidFill>
                          <a:effectLst/>
                          <a:latin typeface="Arial Narrow" panose="020B0606020202030204" pitchFamily="34" charset="0"/>
                        </a:rPr>
                        <a:t>Reformas Geométricas y cruce Semaforizado Condor Ñan y Quitumbe Ñan</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$ 61,475.09</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Ejecutado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100%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2016</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317476"/>
                  </a:ext>
                </a:extLst>
              </a:tr>
              <a:tr h="217649">
                <a:tc>
                  <a:txBody>
                    <a:bodyPr/>
                    <a:lstStyle/>
                    <a:p>
                      <a:pPr algn="l" fontAlgn="ctr"/>
                      <a:r>
                        <a:rPr lang="es-MX" sz="1300" b="0" i="0" u="none" strike="noStrike">
                          <a:solidFill>
                            <a:srgbClr val="000000"/>
                          </a:solidFill>
                          <a:effectLst/>
                          <a:latin typeface="Arial Narrow" panose="020B0606020202030204" pitchFamily="34" charset="0"/>
                        </a:rPr>
                        <a:t>Reformas Geométricas y cruce seguro Av. Maldonado y Calle J. Quitumbe</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$ 86,403.69</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Ejecutado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100%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2016</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785208"/>
                  </a:ext>
                </a:extLst>
              </a:tr>
              <a:tr h="217649">
                <a:tc>
                  <a:txBody>
                    <a:bodyPr/>
                    <a:lstStyle/>
                    <a:p>
                      <a:pPr algn="l" fontAlgn="ctr"/>
                      <a:r>
                        <a:rPr lang="es-MX" sz="1300" b="0" i="0" u="none" strike="noStrike">
                          <a:solidFill>
                            <a:srgbClr val="000000"/>
                          </a:solidFill>
                          <a:effectLst/>
                          <a:latin typeface="Arial Narrow" panose="020B0606020202030204" pitchFamily="34" charset="0"/>
                        </a:rPr>
                        <a:t>Cruce Seguro 12 de Octubre y Roca (PUCE)</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$ 15,470.00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Ejecutado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100%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2016</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073456"/>
                  </a:ext>
                </a:extLst>
              </a:tr>
              <a:tr h="217649">
                <a:tc>
                  <a:txBody>
                    <a:bodyPr/>
                    <a:lstStyle/>
                    <a:p>
                      <a:pPr algn="l" fontAlgn="ctr"/>
                      <a:r>
                        <a:rPr lang="es-MX" sz="1300" b="0" i="0" u="none" strike="noStrike">
                          <a:solidFill>
                            <a:srgbClr val="000000"/>
                          </a:solidFill>
                          <a:effectLst/>
                          <a:latin typeface="Arial Narrow" panose="020B0606020202030204" pitchFamily="34" charset="0"/>
                        </a:rPr>
                        <a:t>Cruce Seguro 12 de Octubre y Veintimilla (PUCE)</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$ 19,337.50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Ejecutado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100%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2016</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560105"/>
                  </a:ext>
                </a:extLst>
              </a:tr>
              <a:tr h="217649">
                <a:tc>
                  <a:txBody>
                    <a:bodyPr/>
                    <a:lstStyle/>
                    <a:p>
                      <a:pPr algn="l" fontAlgn="ctr"/>
                      <a:r>
                        <a:rPr lang="es-MX" sz="1300" b="0" i="0" u="none" strike="noStrike">
                          <a:solidFill>
                            <a:srgbClr val="000000"/>
                          </a:solidFill>
                          <a:effectLst/>
                          <a:latin typeface="Arial Narrow" panose="020B0606020202030204" pitchFamily="34" charset="0"/>
                        </a:rPr>
                        <a:t>Cruce semaforizado Panamericana Norte (Frente a Conjunto Residencial Olimpus y Yambal)</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$ 8,475.03</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Ejecutado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100%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2016</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146723"/>
                  </a:ext>
                </a:extLst>
              </a:tr>
              <a:tr h="217649">
                <a:tc>
                  <a:txBody>
                    <a:bodyPr/>
                    <a:lstStyle/>
                    <a:p>
                      <a:pPr algn="l" fontAlgn="ctr"/>
                      <a:r>
                        <a:rPr lang="es-MX" sz="1300" b="0" i="0" u="none" strike="noStrike">
                          <a:solidFill>
                            <a:srgbClr val="000000"/>
                          </a:solidFill>
                          <a:effectLst/>
                          <a:latin typeface="Arial Narrow" panose="020B0606020202030204" pitchFamily="34" charset="0"/>
                        </a:rPr>
                        <a:t>Cruce Interoceánica (Frente Supermaxi Cumbaya)</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$ 5,657.93</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Ejecutado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100%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2017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409197"/>
                  </a:ext>
                </a:extLst>
              </a:tr>
              <a:tr h="217649">
                <a:tc>
                  <a:txBody>
                    <a:bodyPr/>
                    <a:lstStyle/>
                    <a:p>
                      <a:pPr algn="l" fontAlgn="ctr"/>
                      <a:r>
                        <a:rPr lang="es-MX" sz="1300" b="0" i="0" u="none" strike="noStrike">
                          <a:solidFill>
                            <a:srgbClr val="000000"/>
                          </a:solidFill>
                          <a:effectLst/>
                          <a:latin typeface="Arial Narrow" panose="020B0606020202030204" pitchFamily="34" charset="0"/>
                        </a:rPr>
                        <a:t>Cruces Av. Patria (Desde 12 de Octubre hasta la Patria)</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$ 54,886.21</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Ejecutado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100%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2016</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630593"/>
                  </a:ext>
                </a:extLst>
              </a:tr>
              <a:tr h="217649">
                <a:tc>
                  <a:txBody>
                    <a:bodyPr/>
                    <a:lstStyle/>
                    <a:p>
                      <a:pPr algn="l" fontAlgn="ctr"/>
                      <a:r>
                        <a:rPr lang="es-MX" sz="1300" b="0" i="0" u="none" strike="noStrike">
                          <a:solidFill>
                            <a:srgbClr val="000000"/>
                          </a:solidFill>
                          <a:effectLst/>
                          <a:latin typeface="Arial Narrow" panose="020B0606020202030204" pitchFamily="34" charset="0"/>
                        </a:rPr>
                        <a:t>Cruce Semaforizado Bosmediano y Gonzales Suarez</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$ 114,199.09</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En ejecución</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40%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2017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761605"/>
                  </a:ext>
                </a:extLst>
              </a:tr>
              <a:tr h="217649">
                <a:tc>
                  <a:txBody>
                    <a:bodyPr/>
                    <a:lstStyle/>
                    <a:p>
                      <a:pPr algn="l" fontAlgn="ctr"/>
                      <a:r>
                        <a:rPr lang="es-MX" sz="1300" b="0" i="0" u="none" strike="noStrike">
                          <a:solidFill>
                            <a:srgbClr val="000000"/>
                          </a:solidFill>
                          <a:effectLst/>
                          <a:latin typeface="Arial Narrow" panose="020B0606020202030204" pitchFamily="34" charset="0"/>
                        </a:rPr>
                        <a:t>Cruce semaforizado Maldonado y S59</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$ 127,114.01</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En ejecución</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40%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2017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924797"/>
                  </a:ext>
                </a:extLst>
              </a:tr>
              <a:tr h="217649">
                <a:tc>
                  <a:txBody>
                    <a:bodyPr/>
                    <a:lstStyle/>
                    <a:p>
                      <a:pPr algn="l" fontAlgn="ctr"/>
                      <a:r>
                        <a:rPr lang="es-MX" sz="1300" b="0" i="0" u="none" strike="noStrike">
                          <a:solidFill>
                            <a:srgbClr val="000000"/>
                          </a:solidFill>
                          <a:effectLst/>
                          <a:latin typeface="Arial Narrow" panose="020B0606020202030204" pitchFamily="34" charset="0"/>
                        </a:rPr>
                        <a:t>Intersección Luis Vaccari y Giovanni Calles</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$ 87,555.29</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Programado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2017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may-17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690949"/>
                  </a:ext>
                </a:extLst>
              </a:tr>
              <a:tr h="217649">
                <a:tc>
                  <a:txBody>
                    <a:bodyPr/>
                    <a:lstStyle/>
                    <a:p>
                      <a:pPr algn="l" fontAlgn="ctr"/>
                      <a:r>
                        <a:rPr lang="es-MX" sz="1300" b="0" i="0" u="none" strike="noStrike">
                          <a:solidFill>
                            <a:srgbClr val="000000"/>
                          </a:solidFill>
                          <a:effectLst/>
                          <a:latin typeface="Arial Narrow" panose="020B0606020202030204" pitchFamily="34" charset="0"/>
                        </a:rPr>
                        <a:t>Cruce Quitumbe Ñan y Quilla Ñan (Hospital Gino-obstétrico Luis Elena Arismendi)</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$ 76,373.74</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Programado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2017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jun-17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8924"/>
                  </a:ext>
                </a:extLst>
              </a:tr>
              <a:tr h="217649">
                <a:tc>
                  <a:txBody>
                    <a:bodyPr/>
                    <a:lstStyle/>
                    <a:p>
                      <a:pPr algn="l" fontAlgn="ctr"/>
                      <a:r>
                        <a:rPr lang="es-MX" sz="1300" b="0" i="0" u="none" strike="noStrike">
                          <a:solidFill>
                            <a:srgbClr val="000000"/>
                          </a:solidFill>
                          <a:effectLst/>
                          <a:latin typeface="Arial Narrow" panose="020B0606020202030204" pitchFamily="34" charset="0"/>
                        </a:rPr>
                        <a:t>Cruces Calle Lérida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$ 35,574.86</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Programado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300" b="0" i="0" u="none" strike="noStrike">
                          <a:solidFill>
                            <a:srgbClr val="000000"/>
                          </a:solidFill>
                          <a:effectLst/>
                          <a:latin typeface="Arial Narrow" panose="020B0606020202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2017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jul-17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896507"/>
                  </a:ext>
                </a:extLst>
              </a:tr>
              <a:tr h="217649">
                <a:tc>
                  <a:txBody>
                    <a:bodyPr/>
                    <a:lstStyle/>
                    <a:p>
                      <a:pPr algn="l" fontAlgn="ctr"/>
                      <a:r>
                        <a:rPr lang="es-MX" sz="1300" b="0" i="0" u="none" strike="noStrike">
                          <a:solidFill>
                            <a:srgbClr val="000000"/>
                          </a:solidFill>
                          <a:effectLst/>
                          <a:latin typeface="Arial Narrow" panose="020B0606020202030204" pitchFamily="34" charset="0"/>
                        </a:rPr>
                        <a:t>Cruce Calle Madrid y Toledo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1300" b="0" i="0" u="none" strike="noStrike">
                          <a:solidFill>
                            <a:srgbClr val="000000"/>
                          </a:solidFill>
                          <a:effectLst/>
                          <a:latin typeface="Arial Narrow" panose="020B0606020202030204" pitchFamily="34" charset="0"/>
                        </a:rPr>
                        <a:t>$ 14,121.48</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Programado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2017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jul-17</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195761"/>
                  </a:ext>
                </a:extLst>
              </a:tr>
              <a:tr h="217649">
                <a:tc>
                  <a:txBody>
                    <a:bodyPr/>
                    <a:lstStyle/>
                    <a:p>
                      <a:pPr algn="l" fontAlgn="ctr"/>
                      <a:r>
                        <a:rPr lang="es-MX" sz="1300" b="0" i="0" u="none" strike="noStrike">
                          <a:solidFill>
                            <a:srgbClr val="000000"/>
                          </a:solidFill>
                          <a:effectLst/>
                          <a:latin typeface="Arial Narrow" panose="020B0606020202030204" pitchFamily="34" charset="0"/>
                        </a:rPr>
                        <a:t>Cruce Av. Maldonado (frente Estación Terminal “El Recreo”)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 -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Estudio</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0%</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Arial Narrow" panose="020B0606020202030204" pitchFamily="34" charset="0"/>
                        </a:rPr>
                        <a:t> -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Arial Narrow" panose="020B0606020202030204" pitchFamily="34" charset="0"/>
                        </a:rPr>
                        <a:t> -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146173"/>
                  </a:ext>
                </a:extLst>
              </a:tr>
              <a:tr h="92501">
                <a:tc>
                  <a:txBody>
                    <a:bodyPr/>
                    <a:lstStyle/>
                    <a:p>
                      <a:pPr algn="l" fontAlgn="b"/>
                      <a:r>
                        <a:rPr lang="es-MX" sz="1300" b="1" i="0" u="none" strike="noStrike">
                          <a:solidFill>
                            <a:srgbClr val="000000"/>
                          </a:solidFill>
                          <a:effectLst/>
                          <a:latin typeface="Arial Narrow" panose="020B0606020202030204" pitchFamily="34" charset="0"/>
                        </a:rPr>
                        <a:t>TOTAL</a:t>
                      </a:r>
                    </a:p>
                  </a:txBody>
                  <a:tcPr marL="5441" marR="5441" marT="544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MX" sz="1300" b="1" i="0" u="none" strike="noStrike">
                          <a:solidFill>
                            <a:srgbClr val="000000"/>
                          </a:solidFill>
                          <a:effectLst/>
                          <a:latin typeface="Arial Narrow" panose="020B0606020202030204" pitchFamily="34" charset="0"/>
                        </a:rPr>
                        <a:t>$ 820,060.46</a:t>
                      </a:r>
                    </a:p>
                  </a:txBody>
                  <a:tcPr marL="5441" marR="5441" marT="544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300" b="1" i="0" u="none" strike="noStrike" dirty="0">
                        <a:solidFill>
                          <a:srgbClr val="000000"/>
                        </a:solidFill>
                        <a:effectLst/>
                        <a:latin typeface="Arial Narrow" panose="020B0606020202030204" pitchFamily="34" charset="0"/>
                      </a:endParaRPr>
                    </a:p>
                  </a:txBody>
                  <a:tcPr marL="5441" marR="5441" marT="544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300" b="0" i="0" u="none" strike="noStrike">
                        <a:solidFill>
                          <a:srgbClr val="000000"/>
                        </a:solidFill>
                        <a:effectLst/>
                        <a:latin typeface="Arial Narrow" panose="020B0606020202030204" pitchFamily="34" charset="0"/>
                      </a:endParaRPr>
                    </a:p>
                  </a:txBody>
                  <a:tcPr marL="5441" marR="5441" marT="544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300" b="0" i="0" u="none" strike="noStrike">
                        <a:solidFill>
                          <a:srgbClr val="000000"/>
                        </a:solidFill>
                        <a:effectLst/>
                        <a:latin typeface="Arial Narrow" panose="020B0606020202030204" pitchFamily="34" charset="0"/>
                      </a:endParaRPr>
                    </a:p>
                  </a:txBody>
                  <a:tcPr marL="5441" marR="5441" marT="544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300" b="0" i="0" u="none" strike="noStrike" dirty="0">
                        <a:solidFill>
                          <a:srgbClr val="000000"/>
                        </a:solidFill>
                        <a:effectLst/>
                        <a:latin typeface="Arial Narrow" panose="020B0606020202030204" pitchFamily="34" charset="0"/>
                      </a:endParaRPr>
                    </a:p>
                  </a:txBody>
                  <a:tcPr marL="5441" marR="5441" marT="544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87154036"/>
                  </a:ext>
                </a:extLst>
              </a:tr>
            </a:tbl>
          </a:graphicData>
        </a:graphic>
      </p:graphicFrame>
      <p:sp>
        <p:nvSpPr>
          <p:cNvPr id="4" name="CuadroTexto 3"/>
          <p:cNvSpPr txBox="1"/>
          <p:nvPr/>
        </p:nvSpPr>
        <p:spPr>
          <a:xfrm>
            <a:off x="2154265" y="340963"/>
            <a:ext cx="6214819" cy="461665"/>
          </a:xfrm>
          <a:prstGeom prst="rect">
            <a:avLst/>
          </a:prstGeom>
          <a:noFill/>
        </p:spPr>
        <p:txBody>
          <a:bodyPr wrap="square" rtlCol="0">
            <a:spAutoFit/>
          </a:bodyPr>
          <a:lstStyle/>
          <a:p>
            <a:r>
              <a:rPr lang="es-MX" sz="2400" b="1" dirty="0" smtClean="0">
                <a:solidFill>
                  <a:srgbClr val="E78202"/>
                </a:solidFill>
                <a:latin typeface="Arial Narrow" panose="020B0606020202030204" pitchFamily="34" charset="0"/>
              </a:rPr>
              <a:t>1.4 IMPLEMENTACIÓN DE CRUCES SEGUROS </a:t>
            </a:r>
            <a:endParaRPr lang="es-MX" sz="2400" b="1" dirty="0">
              <a:solidFill>
                <a:srgbClr val="E78202"/>
              </a:solidFill>
              <a:latin typeface="Arial Narrow" panose="020B0606020202030204" pitchFamily="34" charset="0"/>
            </a:endParaRPr>
          </a:p>
        </p:txBody>
      </p:sp>
    </p:spTree>
    <p:extLst>
      <p:ext uri="{BB962C8B-B14F-4D97-AF65-F5344CB8AC3E}">
        <p14:creationId xmlns:p14="http://schemas.microsoft.com/office/powerpoint/2010/main" val="36963167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28503" y="1827402"/>
            <a:ext cx="6627222" cy="3908762"/>
          </a:xfrm>
          <a:prstGeom prst="rect">
            <a:avLst/>
          </a:prstGeom>
        </p:spPr>
        <p:txBody>
          <a:bodyPr wrap="square">
            <a:spAutoFit/>
          </a:bodyPr>
          <a:lstStyle/>
          <a:p>
            <a:pPr algn="ctr"/>
            <a:r>
              <a:rPr lang="es-MX" sz="5400" b="1" dirty="0" smtClean="0">
                <a:solidFill>
                  <a:srgbClr val="E78202"/>
                </a:solidFill>
                <a:latin typeface="Arial Narrow" panose="020B0606020202030204" pitchFamily="34" charset="0"/>
                <a:ea typeface="Roboto" charset="0"/>
                <a:cs typeface="Roboto" charset="0"/>
              </a:rPr>
              <a:t>Anexo </a:t>
            </a:r>
            <a:r>
              <a:rPr lang="es-MX" sz="5400" b="1" dirty="0">
                <a:solidFill>
                  <a:srgbClr val="E78202"/>
                </a:solidFill>
                <a:latin typeface="Arial Narrow" panose="020B0606020202030204" pitchFamily="34" charset="0"/>
                <a:ea typeface="Roboto" charset="0"/>
                <a:cs typeface="Roboto" charset="0"/>
              </a:rPr>
              <a:t>No. </a:t>
            </a:r>
            <a:r>
              <a:rPr lang="es-MX" sz="5400" b="1" dirty="0" smtClean="0">
                <a:solidFill>
                  <a:srgbClr val="E78202"/>
                </a:solidFill>
                <a:latin typeface="Arial Narrow" panose="020B0606020202030204" pitchFamily="34" charset="0"/>
                <a:ea typeface="Roboto" charset="0"/>
                <a:cs typeface="Roboto" charset="0"/>
              </a:rPr>
              <a:t>8 </a:t>
            </a:r>
            <a:r>
              <a:rPr lang="es-MX" sz="5400" b="1" dirty="0">
                <a:solidFill>
                  <a:srgbClr val="E78202"/>
                </a:solidFill>
                <a:latin typeface="Arial Narrow" panose="020B0606020202030204" pitchFamily="34" charset="0"/>
                <a:ea typeface="Roboto" charset="0"/>
                <a:cs typeface="Roboto" charset="0"/>
              </a:rPr>
              <a:t>: </a:t>
            </a:r>
            <a:endParaRPr lang="es-MX" sz="5400" b="1" dirty="0" smtClean="0">
              <a:solidFill>
                <a:srgbClr val="E78202"/>
              </a:solidFill>
              <a:latin typeface="Arial Narrow" panose="020B0606020202030204" pitchFamily="34" charset="0"/>
              <a:ea typeface="Roboto" charset="0"/>
              <a:cs typeface="Roboto" charset="0"/>
            </a:endParaRPr>
          </a:p>
          <a:p>
            <a:pPr algn="ctr"/>
            <a:endParaRPr lang="es-MX" sz="6000" b="1" dirty="0" smtClean="0">
              <a:solidFill>
                <a:srgbClr val="E78202"/>
              </a:solidFill>
              <a:latin typeface="Arial Narrow" panose="020B0606020202030204" pitchFamily="34" charset="0"/>
              <a:ea typeface="Roboto" charset="0"/>
              <a:cs typeface="Roboto" charset="0"/>
            </a:endParaRPr>
          </a:p>
          <a:p>
            <a:pPr algn="ctr"/>
            <a:r>
              <a:rPr lang="es-MX" sz="3200" b="1" dirty="0" smtClean="0">
                <a:solidFill>
                  <a:srgbClr val="E78202"/>
                </a:solidFill>
                <a:latin typeface="Arial Narrow" panose="020B0606020202030204" pitchFamily="34" charset="0"/>
                <a:ea typeface="Roboto" charset="0"/>
                <a:cs typeface="Roboto" charset="0"/>
              </a:rPr>
              <a:t>Detalle </a:t>
            </a:r>
            <a:r>
              <a:rPr lang="es-MX" sz="3200" b="1" dirty="0">
                <a:solidFill>
                  <a:srgbClr val="E78202"/>
                </a:solidFill>
                <a:latin typeface="Arial Narrow" panose="020B0606020202030204" pitchFamily="34" charset="0"/>
                <a:ea typeface="Roboto" charset="0"/>
                <a:cs typeface="Roboto" charset="0"/>
              </a:rPr>
              <a:t>de </a:t>
            </a:r>
            <a:r>
              <a:rPr lang="es-MX" sz="3200" b="1" dirty="0" smtClean="0">
                <a:solidFill>
                  <a:srgbClr val="E78202"/>
                </a:solidFill>
                <a:latin typeface="Arial Narrow" panose="020B0606020202030204" pitchFamily="34" charset="0"/>
                <a:ea typeface="Roboto" charset="0"/>
                <a:cs typeface="Roboto" charset="0"/>
              </a:rPr>
              <a:t>Vías Programadas</a:t>
            </a:r>
            <a:endParaRPr lang="es-MX" sz="3200" b="1" dirty="0">
              <a:solidFill>
                <a:srgbClr val="E78202"/>
              </a:solidFill>
              <a:latin typeface="Arial Narrow" panose="020B0606020202030204" pitchFamily="34" charset="0"/>
              <a:ea typeface="Roboto" charset="0"/>
              <a:cs typeface="Roboto" charset="0"/>
            </a:endParaRPr>
          </a:p>
          <a:p>
            <a:pPr algn="ctr"/>
            <a:endParaRPr lang="es-MX" sz="96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2551430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2209" y="621842"/>
            <a:ext cx="6480004" cy="430887"/>
          </a:xfrm>
          <a:prstGeom prst="rect">
            <a:avLst/>
          </a:prstGeom>
          <a:noFill/>
        </p:spPr>
        <p:txBody>
          <a:bodyPr wrap="square" rtlCol="0">
            <a:spAutoFit/>
          </a:bodyPr>
          <a:lstStyle/>
          <a:p>
            <a:pPr algn="ctr"/>
            <a:r>
              <a:rPr lang="es-EC" sz="2200" b="1" dirty="0">
                <a:solidFill>
                  <a:srgbClr val="E78202"/>
                </a:solidFill>
                <a:latin typeface="Roboto" charset="0"/>
                <a:ea typeface="Roboto" charset="0"/>
                <a:cs typeface="Roboto" charset="0"/>
              </a:rPr>
              <a:t>ADMINISTRACIÓN ZONAL </a:t>
            </a:r>
            <a:r>
              <a:rPr lang="es-EC" sz="2200" b="1" dirty="0" smtClean="0">
                <a:solidFill>
                  <a:srgbClr val="E78202"/>
                </a:solidFill>
                <a:latin typeface="Roboto" charset="0"/>
                <a:ea typeface="Roboto" charset="0"/>
                <a:cs typeface="Roboto" charset="0"/>
              </a:rPr>
              <a:t>QUITUMBE</a:t>
            </a:r>
            <a:endParaRPr lang="es-EC" sz="2200" b="1" dirty="0">
              <a:solidFill>
                <a:srgbClr val="E78202"/>
              </a:solidFill>
              <a:latin typeface="Roboto" charset="0"/>
              <a:ea typeface="Roboto" charset="0"/>
              <a:cs typeface="Roboto" charset="0"/>
            </a:endParaRPr>
          </a:p>
        </p:txBody>
      </p:sp>
      <p:sp>
        <p:nvSpPr>
          <p:cNvPr id="5" name="Rectángulo 4"/>
          <p:cNvSpPr/>
          <p:nvPr/>
        </p:nvSpPr>
        <p:spPr>
          <a:xfrm>
            <a:off x="6114205" y="674452"/>
            <a:ext cx="3584636" cy="338554"/>
          </a:xfrm>
          <a:prstGeom prst="rect">
            <a:avLst/>
          </a:prstGeom>
        </p:spPr>
        <p:txBody>
          <a:bodyPr wrap="none">
            <a:spAutoFit/>
          </a:bodyPr>
          <a:lstStyle/>
          <a:p>
            <a:r>
              <a:rPr lang="es-MX" sz="1564" b="1" dirty="0">
                <a:solidFill>
                  <a:schemeClr val="accent2"/>
                </a:solidFill>
                <a:latin typeface="Calibri" panose="020F0502020204030204" pitchFamily="34" charset="0"/>
              </a:rPr>
              <a:t>COSTO APROX. TOTAL USD 1,993,478.61</a:t>
            </a:r>
            <a:r>
              <a:rPr lang="es-MX" sz="1600" dirty="0"/>
              <a:t> </a:t>
            </a:r>
            <a:r>
              <a:rPr lang="es-MX" sz="1564" b="1" dirty="0" smtClean="0">
                <a:solidFill>
                  <a:schemeClr val="accent2"/>
                </a:solidFill>
              </a:rPr>
              <a:t> </a:t>
            </a:r>
            <a:endParaRPr lang="es-MX" sz="1564" b="1" dirty="0">
              <a:solidFill>
                <a:schemeClr val="accent2"/>
              </a:solidFill>
            </a:endParaRPr>
          </a:p>
        </p:txBody>
      </p:sp>
      <p:graphicFrame>
        <p:nvGraphicFramePr>
          <p:cNvPr id="4" name="Tabla 3"/>
          <p:cNvGraphicFramePr>
            <a:graphicFrameLocks noGrp="1"/>
          </p:cNvGraphicFramePr>
          <p:nvPr>
            <p:extLst/>
          </p:nvPr>
        </p:nvGraphicFramePr>
        <p:xfrm>
          <a:off x="132207" y="1105338"/>
          <a:ext cx="9572513" cy="5791683"/>
        </p:xfrm>
        <a:graphic>
          <a:graphicData uri="http://schemas.openxmlformats.org/drawingml/2006/table">
            <a:tbl>
              <a:tblPr/>
              <a:tblGrid>
                <a:gridCol w="417625">
                  <a:extLst>
                    <a:ext uri="{9D8B030D-6E8A-4147-A177-3AD203B41FA5}">
                      <a16:colId xmlns:a16="http://schemas.microsoft.com/office/drawing/2014/main" val="1742200233"/>
                    </a:ext>
                  </a:extLst>
                </a:gridCol>
                <a:gridCol w="455163">
                  <a:extLst>
                    <a:ext uri="{9D8B030D-6E8A-4147-A177-3AD203B41FA5}">
                      <a16:colId xmlns:a16="http://schemas.microsoft.com/office/drawing/2014/main" val="3281341677"/>
                    </a:ext>
                  </a:extLst>
                </a:gridCol>
                <a:gridCol w="459857">
                  <a:extLst>
                    <a:ext uri="{9D8B030D-6E8A-4147-A177-3AD203B41FA5}">
                      <a16:colId xmlns:a16="http://schemas.microsoft.com/office/drawing/2014/main" val="762949502"/>
                    </a:ext>
                  </a:extLst>
                </a:gridCol>
                <a:gridCol w="461028">
                  <a:extLst>
                    <a:ext uri="{9D8B030D-6E8A-4147-A177-3AD203B41FA5}">
                      <a16:colId xmlns:a16="http://schemas.microsoft.com/office/drawing/2014/main" val="2816650709"/>
                    </a:ext>
                  </a:extLst>
                </a:gridCol>
                <a:gridCol w="417625">
                  <a:extLst>
                    <a:ext uri="{9D8B030D-6E8A-4147-A177-3AD203B41FA5}">
                      <a16:colId xmlns:a16="http://schemas.microsoft.com/office/drawing/2014/main" val="4172196316"/>
                    </a:ext>
                  </a:extLst>
                </a:gridCol>
                <a:gridCol w="389470">
                  <a:extLst>
                    <a:ext uri="{9D8B030D-6E8A-4147-A177-3AD203B41FA5}">
                      <a16:colId xmlns:a16="http://schemas.microsoft.com/office/drawing/2014/main" val="2503136176"/>
                    </a:ext>
                  </a:extLst>
                </a:gridCol>
                <a:gridCol w="351931">
                  <a:extLst>
                    <a:ext uri="{9D8B030D-6E8A-4147-A177-3AD203B41FA5}">
                      <a16:colId xmlns:a16="http://schemas.microsoft.com/office/drawing/2014/main" val="3781925722"/>
                    </a:ext>
                  </a:extLst>
                </a:gridCol>
                <a:gridCol w="375392">
                  <a:extLst>
                    <a:ext uri="{9D8B030D-6E8A-4147-A177-3AD203B41FA5}">
                      <a16:colId xmlns:a16="http://schemas.microsoft.com/office/drawing/2014/main" val="3780430193"/>
                    </a:ext>
                  </a:extLst>
                </a:gridCol>
                <a:gridCol w="376565">
                  <a:extLst>
                    <a:ext uri="{9D8B030D-6E8A-4147-A177-3AD203B41FA5}">
                      <a16:colId xmlns:a16="http://schemas.microsoft.com/office/drawing/2014/main" val="2739285979"/>
                    </a:ext>
                  </a:extLst>
                </a:gridCol>
                <a:gridCol w="333161">
                  <a:extLst>
                    <a:ext uri="{9D8B030D-6E8A-4147-A177-3AD203B41FA5}">
                      <a16:colId xmlns:a16="http://schemas.microsoft.com/office/drawing/2014/main" val="349833304"/>
                    </a:ext>
                  </a:extLst>
                </a:gridCol>
                <a:gridCol w="333161">
                  <a:extLst>
                    <a:ext uri="{9D8B030D-6E8A-4147-A177-3AD203B41FA5}">
                      <a16:colId xmlns:a16="http://schemas.microsoft.com/office/drawing/2014/main" val="2903218585"/>
                    </a:ext>
                  </a:extLst>
                </a:gridCol>
                <a:gridCol w="300315">
                  <a:extLst>
                    <a:ext uri="{9D8B030D-6E8A-4147-A177-3AD203B41FA5}">
                      <a16:colId xmlns:a16="http://schemas.microsoft.com/office/drawing/2014/main" val="465049492"/>
                    </a:ext>
                  </a:extLst>
                </a:gridCol>
                <a:gridCol w="300315">
                  <a:extLst>
                    <a:ext uri="{9D8B030D-6E8A-4147-A177-3AD203B41FA5}">
                      <a16:colId xmlns:a16="http://schemas.microsoft.com/office/drawing/2014/main" val="1610412074"/>
                    </a:ext>
                  </a:extLst>
                </a:gridCol>
                <a:gridCol w="328468">
                  <a:extLst>
                    <a:ext uri="{9D8B030D-6E8A-4147-A177-3AD203B41FA5}">
                      <a16:colId xmlns:a16="http://schemas.microsoft.com/office/drawing/2014/main" val="3500241950"/>
                    </a:ext>
                  </a:extLst>
                </a:gridCol>
                <a:gridCol w="347238">
                  <a:extLst>
                    <a:ext uri="{9D8B030D-6E8A-4147-A177-3AD203B41FA5}">
                      <a16:colId xmlns:a16="http://schemas.microsoft.com/office/drawing/2014/main" val="3234691315"/>
                    </a:ext>
                  </a:extLst>
                </a:gridCol>
                <a:gridCol w="348410">
                  <a:extLst>
                    <a:ext uri="{9D8B030D-6E8A-4147-A177-3AD203B41FA5}">
                      <a16:colId xmlns:a16="http://schemas.microsoft.com/office/drawing/2014/main" val="2933275599"/>
                    </a:ext>
                  </a:extLst>
                </a:gridCol>
                <a:gridCol w="347238">
                  <a:extLst>
                    <a:ext uri="{9D8B030D-6E8A-4147-A177-3AD203B41FA5}">
                      <a16:colId xmlns:a16="http://schemas.microsoft.com/office/drawing/2014/main" val="3024306743"/>
                    </a:ext>
                  </a:extLst>
                </a:gridCol>
                <a:gridCol w="525552">
                  <a:extLst>
                    <a:ext uri="{9D8B030D-6E8A-4147-A177-3AD203B41FA5}">
                      <a16:colId xmlns:a16="http://schemas.microsoft.com/office/drawing/2014/main" val="357301749"/>
                    </a:ext>
                  </a:extLst>
                </a:gridCol>
                <a:gridCol w="525552">
                  <a:extLst>
                    <a:ext uri="{9D8B030D-6E8A-4147-A177-3AD203B41FA5}">
                      <a16:colId xmlns:a16="http://schemas.microsoft.com/office/drawing/2014/main" val="392330568"/>
                    </a:ext>
                  </a:extLst>
                </a:gridCol>
                <a:gridCol w="530241">
                  <a:extLst>
                    <a:ext uri="{9D8B030D-6E8A-4147-A177-3AD203B41FA5}">
                      <a16:colId xmlns:a16="http://schemas.microsoft.com/office/drawing/2014/main" val="1790212264"/>
                    </a:ext>
                  </a:extLst>
                </a:gridCol>
                <a:gridCol w="530241">
                  <a:extLst>
                    <a:ext uri="{9D8B030D-6E8A-4147-A177-3AD203B41FA5}">
                      <a16:colId xmlns:a16="http://schemas.microsoft.com/office/drawing/2014/main" val="3045841434"/>
                    </a:ext>
                  </a:extLst>
                </a:gridCol>
                <a:gridCol w="558396">
                  <a:extLst>
                    <a:ext uri="{9D8B030D-6E8A-4147-A177-3AD203B41FA5}">
                      <a16:colId xmlns:a16="http://schemas.microsoft.com/office/drawing/2014/main" val="191844761"/>
                    </a:ext>
                  </a:extLst>
                </a:gridCol>
                <a:gridCol w="559569">
                  <a:extLst>
                    <a:ext uri="{9D8B030D-6E8A-4147-A177-3AD203B41FA5}">
                      <a16:colId xmlns:a16="http://schemas.microsoft.com/office/drawing/2014/main" val="730700719"/>
                    </a:ext>
                  </a:extLst>
                </a:gridCol>
              </a:tblGrid>
              <a:tr h="177053">
                <a:tc>
                  <a:txBody>
                    <a:bodyPr/>
                    <a:lstStyle/>
                    <a:p>
                      <a:pPr algn="l" fontAlgn="b"/>
                      <a:endParaRPr lang="es-MX" sz="400" b="1" i="0" u="none" strike="noStrike" dirty="0">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Narrow" panose="020B0606020202030204" pitchFamily="34" charset="0"/>
                      </a:endParaRPr>
                    </a:p>
                  </a:txBody>
                  <a:tcPr marL="2098" marR="2098" marT="209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s-MX" sz="500" b="1" i="0" u="none" strike="noStrike">
                          <a:solidFill>
                            <a:srgbClr val="FFFFFF"/>
                          </a:solidFill>
                          <a:effectLst/>
                          <a:latin typeface="Arial Narrow" panose="020B0606020202030204" pitchFamily="34" charset="0"/>
                        </a:rPr>
                        <a:t>TRATAMIENTO</a:t>
                      </a:r>
                    </a:p>
                  </a:txBody>
                  <a:tcPr marL="2098" marR="2098" marT="20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s-MX"/>
                    </a:p>
                  </a:txBody>
                  <a:tcPr/>
                </a:tc>
                <a:tc gridSpan="3">
                  <a:txBody>
                    <a:bodyPr/>
                    <a:lstStyle/>
                    <a:p>
                      <a:pPr algn="ctr" fontAlgn="ctr"/>
                      <a:r>
                        <a:rPr lang="es-MX" sz="500" b="1" i="0" u="none" strike="noStrike">
                          <a:solidFill>
                            <a:srgbClr val="FFFFFF"/>
                          </a:solidFill>
                          <a:effectLst/>
                          <a:latin typeface="Arial Narrow" panose="020B0606020202030204" pitchFamily="34" charset="0"/>
                        </a:rPr>
                        <a:t>COSTO APROXIMADO (USD)</a:t>
                      </a:r>
                    </a:p>
                  </a:txBody>
                  <a:tcPr marL="2098" marR="2098" marT="20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3084637"/>
                  </a:ext>
                </a:extLst>
              </a:tr>
              <a:tr h="281346">
                <a:tc>
                  <a:txBody>
                    <a:bodyPr/>
                    <a:lstStyle/>
                    <a:p>
                      <a:pPr algn="ctr" fontAlgn="ctr"/>
                      <a:r>
                        <a:rPr lang="es-MX" sz="600" b="1" i="0" u="none" strike="noStrike" dirty="0">
                          <a:solidFill>
                            <a:srgbClr val="000000"/>
                          </a:solidFill>
                          <a:effectLst/>
                          <a:latin typeface="Arial Narrow" panose="020B0606020202030204" pitchFamily="34" charset="0"/>
                        </a:rPr>
                        <a:t>No.</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a:solidFill>
                            <a:srgbClr val="000000"/>
                          </a:solidFill>
                          <a:effectLst/>
                          <a:latin typeface="Arial Narrow" panose="020B0606020202030204" pitchFamily="34" charset="0"/>
                        </a:rPr>
                        <a:t> Calle</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a:solidFill>
                            <a:srgbClr val="000000"/>
                          </a:solidFill>
                          <a:effectLst/>
                          <a:latin typeface="Arial Narrow" panose="020B0606020202030204" pitchFamily="34" charset="0"/>
                        </a:rPr>
                        <a:t>Desde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dirty="0">
                          <a:solidFill>
                            <a:srgbClr val="000000"/>
                          </a:solidFill>
                          <a:effectLst/>
                          <a:latin typeface="Arial Narrow" panose="020B0606020202030204" pitchFamily="34" charset="0"/>
                        </a:rPr>
                        <a:t>Hasta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a:solidFill>
                            <a:srgbClr val="000000"/>
                          </a:solidFill>
                          <a:effectLst/>
                          <a:latin typeface="Arial Narrow" panose="020B0606020202030204" pitchFamily="34" charset="0"/>
                        </a:rPr>
                        <a:t>Barrio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a:solidFill>
                            <a:srgbClr val="000000"/>
                          </a:solidFill>
                          <a:effectLst/>
                          <a:latin typeface="Arial Narrow" panose="020B0606020202030204" pitchFamily="34" charset="0"/>
                        </a:rPr>
                        <a:t>Parroquia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a:solidFill>
                            <a:srgbClr val="000000"/>
                          </a:solidFill>
                          <a:effectLst/>
                          <a:latin typeface="Arial Narrow" panose="020B0606020202030204" pitchFamily="34" charset="0"/>
                        </a:rPr>
                        <a:t>Longitud Aprox.  (m)</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dirty="0">
                          <a:solidFill>
                            <a:srgbClr val="000000"/>
                          </a:solidFill>
                          <a:effectLst/>
                          <a:latin typeface="Arial Narrow" panose="020B0606020202030204" pitchFamily="34" charset="0"/>
                        </a:rPr>
                        <a:t>Ancho (m)</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dirty="0">
                          <a:solidFill>
                            <a:srgbClr val="000000"/>
                          </a:solidFill>
                          <a:effectLst/>
                          <a:latin typeface="Arial Narrow" panose="020B0606020202030204" pitchFamily="34" charset="0"/>
                        </a:rPr>
                        <a:t>Pendiente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a:solidFill>
                            <a:srgbClr val="000000"/>
                          </a:solidFill>
                          <a:effectLst/>
                          <a:latin typeface="Arial Narrow" panose="020B0606020202030204" pitchFamily="34" charset="0"/>
                        </a:rPr>
                        <a:t>Barrio Regularizado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a:solidFill>
                            <a:srgbClr val="000000"/>
                          </a:solidFill>
                          <a:effectLst/>
                          <a:latin typeface="Arial Narrow" panose="020B0606020202030204" pitchFamily="34" charset="0"/>
                        </a:rPr>
                        <a:t>Trazado Vial</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dirty="0" err="1">
                          <a:solidFill>
                            <a:srgbClr val="000000"/>
                          </a:solidFill>
                          <a:effectLst/>
                          <a:latin typeface="Arial Narrow" panose="020B0606020202030204" pitchFamily="34" charset="0"/>
                        </a:rPr>
                        <a:t>Afevtaciones</a:t>
                      </a:r>
                      <a:endParaRPr lang="es-MX" sz="600" b="1" i="0" u="none" strike="noStrike" dirty="0">
                        <a:solidFill>
                          <a:srgbClr val="000000"/>
                        </a:solidFill>
                        <a:effectLst/>
                        <a:latin typeface="Arial Narrow" panose="020B0606020202030204" pitchFamily="34" charset="0"/>
                      </a:endParaRP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dirty="0">
                          <a:solidFill>
                            <a:srgbClr val="000000"/>
                          </a:solidFill>
                          <a:effectLst/>
                          <a:latin typeface="Arial Narrow" panose="020B0606020202030204" pitchFamily="34" charset="0"/>
                        </a:rPr>
                        <a:t>Agua Potable</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dirty="0">
                          <a:solidFill>
                            <a:srgbClr val="000000"/>
                          </a:solidFill>
                          <a:effectLst/>
                          <a:latin typeface="Arial Narrow" panose="020B0606020202030204" pitchFamily="34" charset="0"/>
                        </a:rPr>
                        <a:t>Alcantarillado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dirty="0">
                          <a:solidFill>
                            <a:srgbClr val="000000"/>
                          </a:solidFill>
                          <a:effectLst/>
                          <a:latin typeface="Arial Narrow" panose="020B0606020202030204" pitchFamily="34" charset="0"/>
                        </a:rPr>
                        <a:t>Red eléctrica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a:solidFill>
                            <a:srgbClr val="000000"/>
                          </a:solidFill>
                          <a:effectLst/>
                          <a:latin typeface="Arial Narrow" panose="020B0606020202030204" pitchFamily="34" charset="0"/>
                        </a:rPr>
                        <a:t>Capa de rodadura exixtente</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a:solidFill>
                            <a:srgbClr val="000000"/>
                          </a:solidFill>
                          <a:effectLst/>
                          <a:latin typeface="Arial Narrow" panose="020B0606020202030204" pitchFamily="34" charset="0"/>
                        </a:rPr>
                        <a:t>Estado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a:solidFill>
                            <a:srgbClr val="000000"/>
                          </a:solidFill>
                          <a:effectLst/>
                          <a:latin typeface="Arial Narrow" panose="020B0606020202030204" pitchFamily="34" charset="0"/>
                        </a:rPr>
                        <a:t>Tiene Estudios</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a:solidFill>
                            <a:srgbClr val="000000"/>
                          </a:solidFill>
                          <a:effectLst/>
                          <a:latin typeface="Arial Narrow" panose="020B0606020202030204" pitchFamily="34" charset="0"/>
                        </a:rPr>
                        <a:t>Mantenimiento</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a:solidFill>
                            <a:srgbClr val="000000"/>
                          </a:solidFill>
                          <a:effectLst/>
                          <a:latin typeface="Arial Narrow" panose="020B0606020202030204" pitchFamily="34" charset="0"/>
                        </a:rPr>
                        <a:t>Tratamiento Provisional (Asfalto en Frìo)</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dirty="0">
                          <a:solidFill>
                            <a:srgbClr val="000000"/>
                          </a:solidFill>
                          <a:effectLst/>
                          <a:latin typeface="Arial Narrow" panose="020B0606020202030204" pitchFamily="34" charset="0"/>
                        </a:rPr>
                        <a:t>Mantenimiento</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dirty="0">
                          <a:solidFill>
                            <a:srgbClr val="000000"/>
                          </a:solidFill>
                          <a:effectLst/>
                          <a:latin typeface="Arial Narrow" panose="020B0606020202030204" pitchFamily="34" charset="0"/>
                        </a:rPr>
                        <a:t>Tratamiento Provisional (</a:t>
                      </a:r>
                      <a:r>
                        <a:rPr lang="es-MX" sz="600" b="1" i="0" u="none" strike="noStrike" dirty="0" err="1">
                          <a:solidFill>
                            <a:srgbClr val="000000"/>
                          </a:solidFill>
                          <a:effectLst/>
                          <a:latin typeface="Arial Narrow" panose="020B0606020202030204" pitchFamily="34" charset="0"/>
                        </a:rPr>
                        <a:t>Asf</a:t>
                      </a:r>
                      <a:r>
                        <a:rPr lang="es-MX" sz="600" b="1" i="0" u="none" strike="noStrike" dirty="0">
                          <a:solidFill>
                            <a:srgbClr val="000000"/>
                          </a:solidFill>
                          <a:effectLst/>
                          <a:latin typeface="Arial Narrow" panose="020B0606020202030204" pitchFamily="34" charset="0"/>
                        </a:rPr>
                        <a:t>. En Frío)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600" b="1" i="0" u="none" strike="noStrike" dirty="0">
                          <a:solidFill>
                            <a:srgbClr val="000000"/>
                          </a:solidFill>
                          <a:effectLst/>
                          <a:latin typeface="Arial Narrow" panose="020B0606020202030204" pitchFamily="34" charset="0"/>
                        </a:rPr>
                        <a:t>Tratamiento Definitivo</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96977344"/>
                  </a:ext>
                </a:extLst>
              </a:tr>
              <a:tr h="281346">
                <a:tc>
                  <a:txBody>
                    <a:bodyPr/>
                    <a:lstStyle/>
                    <a:p>
                      <a:pPr algn="ctr" fontAlgn="ctr"/>
                      <a:r>
                        <a:rPr lang="es-MX" sz="550" b="1" i="0" u="none" strike="noStrike" dirty="0">
                          <a:solidFill>
                            <a:srgbClr val="000000"/>
                          </a:solidFill>
                          <a:effectLst/>
                          <a:latin typeface="Arial Narrow" panose="020B0606020202030204" pitchFamily="34" charset="0"/>
                        </a:rPr>
                        <a:t>1</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Narrow" panose="020B0606020202030204" pitchFamily="34" charset="0"/>
                        </a:rPr>
                        <a:t>S29  (PROFETA JEREMIAS)</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Apóstol Andrés   X:493250.79 Y:9969852.38</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Oe12G X:422995.17  Y:9970039.34</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Santa Rosa 3</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Chillogallo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346.24</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6.00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16</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Tierra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Malo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Mantenimiento rutinario (Reconformación y nivelación)</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No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2,492.93</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85,867.52</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387976"/>
                  </a:ext>
                </a:extLst>
              </a:tr>
              <a:tr h="317726">
                <a:tc rowSpan="2">
                  <a:txBody>
                    <a:bodyPr/>
                    <a:lstStyle/>
                    <a:p>
                      <a:pPr algn="ctr" fontAlgn="ctr"/>
                      <a:r>
                        <a:rPr lang="es-MX" sz="550" b="1" i="0" u="none" strike="noStrike">
                          <a:solidFill>
                            <a:srgbClr val="000000"/>
                          </a:solidFill>
                          <a:effectLst/>
                          <a:latin typeface="Arial Narrow" panose="020B0606020202030204" pitchFamily="34" charset="0"/>
                        </a:rPr>
                        <a:t>2</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700" b="0" i="0" u="none" strike="noStrike" dirty="0">
                          <a:solidFill>
                            <a:srgbClr val="000000"/>
                          </a:solidFill>
                          <a:effectLst/>
                          <a:latin typeface="Arial Narrow" panose="020B0606020202030204" pitchFamily="34" charset="0"/>
                        </a:rPr>
                        <a:t>2.1.  Acceso a Santa Clara (S39A)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dirty="0">
                          <a:solidFill>
                            <a:srgbClr val="000000"/>
                          </a:solidFill>
                          <a:effectLst/>
                          <a:latin typeface="Arial Narrow" panose="020B0606020202030204" pitchFamily="34" charset="0"/>
                        </a:rPr>
                        <a:t> Manuel </a:t>
                      </a:r>
                      <a:r>
                        <a:rPr lang="es-MX" sz="500" b="0" i="0" u="none" strike="noStrike" dirty="0" err="1">
                          <a:solidFill>
                            <a:srgbClr val="000000"/>
                          </a:solidFill>
                          <a:effectLst/>
                          <a:latin typeface="Arial Narrow" panose="020B0606020202030204" pitchFamily="34" charset="0"/>
                        </a:rPr>
                        <a:t>Lavaya</a:t>
                      </a:r>
                      <a:r>
                        <a:rPr lang="es-MX" sz="500" b="0" i="0" u="none" strike="noStrike" dirty="0">
                          <a:solidFill>
                            <a:srgbClr val="000000"/>
                          </a:solidFill>
                          <a:effectLst/>
                          <a:latin typeface="Arial Narrow" panose="020B0606020202030204" pitchFamily="34" charset="0"/>
                        </a:rPr>
                        <a:t>  X:490827.11  Y:9967962.53</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dirty="0">
                          <a:solidFill>
                            <a:srgbClr val="000000"/>
                          </a:solidFill>
                          <a:effectLst/>
                          <a:latin typeface="Arial Narrow" panose="020B0606020202030204" pitchFamily="34" charset="0"/>
                        </a:rPr>
                        <a:t>Inicio de Adoquinado (Oe15D) X:490446.43  Y:9968168.43</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Santa Clara 3</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La Ecuatoriana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494.87</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7.00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4</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Tierra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Regular</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1" i="0" u="none" strike="noStrike">
                          <a:solidFill>
                            <a:srgbClr val="000000"/>
                          </a:solidFill>
                          <a:effectLst/>
                          <a:latin typeface="Arial Narrow" panose="020B0606020202030204" pitchFamily="34" charset="0"/>
                        </a:rPr>
                        <a:t>Si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MX" sz="800" b="1"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MX" sz="900" b="1" i="0" u="none" strike="noStrike" dirty="0">
                          <a:solidFill>
                            <a:srgbClr val="000000"/>
                          </a:solidFill>
                          <a:effectLst/>
                          <a:latin typeface="Arial Narrow" panose="020B0606020202030204" pitchFamily="34" charset="0"/>
                        </a:rPr>
                        <a:t>41,569.08</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MX" sz="8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2461189"/>
                  </a:ext>
                </a:extLst>
              </a:tr>
              <a:tr h="281346">
                <a:tc vMerge="1">
                  <a:txBody>
                    <a:bodyPr/>
                    <a:lstStyle/>
                    <a:p>
                      <a:endParaRPr lang="es-MX"/>
                    </a:p>
                  </a:txBody>
                  <a:tcPr/>
                </a:tc>
                <a:tc>
                  <a:txBody>
                    <a:bodyPr/>
                    <a:lstStyle/>
                    <a:p>
                      <a:pPr algn="l" fontAlgn="ctr"/>
                      <a:r>
                        <a:rPr lang="es-MX" sz="700" b="0" i="0" u="none" strike="noStrike" dirty="0">
                          <a:solidFill>
                            <a:srgbClr val="000000"/>
                          </a:solidFill>
                          <a:effectLst/>
                          <a:latin typeface="Arial Narrow" panose="020B0606020202030204" pitchFamily="34" charset="0"/>
                        </a:rPr>
                        <a:t>2.2.  Manuel </a:t>
                      </a:r>
                      <a:r>
                        <a:rPr lang="es-MX" sz="700" b="0" i="0" u="none" strike="noStrike" dirty="0" err="1">
                          <a:solidFill>
                            <a:srgbClr val="000000"/>
                          </a:solidFill>
                          <a:effectLst/>
                          <a:latin typeface="Arial Narrow" panose="020B0606020202030204" pitchFamily="34" charset="0"/>
                        </a:rPr>
                        <a:t>Lavaya</a:t>
                      </a:r>
                      <a:endParaRPr lang="es-MX" sz="700" b="0" i="0" u="none" strike="noStrike" dirty="0">
                        <a:solidFill>
                          <a:srgbClr val="000000"/>
                        </a:solidFill>
                        <a:effectLst/>
                        <a:latin typeface="Arial Narrow" panose="020B0606020202030204" pitchFamily="34" charset="0"/>
                      </a:endParaRP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dirty="0">
                          <a:solidFill>
                            <a:srgbClr val="000000"/>
                          </a:solidFill>
                          <a:effectLst/>
                          <a:latin typeface="Arial Narrow" panose="020B0606020202030204" pitchFamily="34" charset="0"/>
                        </a:rPr>
                        <a:t>S39A  X:490827.11  Y:9967962.53</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S39  X:490866.12 Y:9968002.99</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Santa Clara 4</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La Ecuatoriana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60.00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7.00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6</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Empedrado y tierra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Malo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1" i="0" u="none" strike="noStrike">
                          <a:solidFill>
                            <a:srgbClr val="000000"/>
                          </a:solidFill>
                          <a:effectLst/>
                          <a:latin typeface="Arial Narrow" panose="020B0606020202030204" pitchFamily="34" charset="0"/>
                        </a:rPr>
                        <a:t>Si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MX" sz="800" b="1"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MX" sz="900" b="1" i="0" u="none" strike="noStrike" dirty="0">
                          <a:solidFill>
                            <a:srgbClr val="000000"/>
                          </a:solidFill>
                          <a:effectLst/>
                          <a:latin typeface="Arial Narrow" panose="020B0606020202030204" pitchFamily="34" charset="0"/>
                        </a:rPr>
                        <a:t>5,040.00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MX" sz="8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695401"/>
                  </a:ext>
                </a:extLst>
              </a:tr>
              <a:tr h="358957">
                <a:tc>
                  <a:txBody>
                    <a:bodyPr/>
                    <a:lstStyle/>
                    <a:p>
                      <a:pPr algn="ctr" fontAlgn="ctr"/>
                      <a:r>
                        <a:rPr lang="es-MX" sz="550" b="1" i="0" u="none" strike="noStrike">
                          <a:solidFill>
                            <a:srgbClr val="000000"/>
                          </a:solidFill>
                          <a:effectLst/>
                          <a:latin typeface="Arial Narrow" panose="020B0606020202030204" pitchFamily="34" charset="0"/>
                        </a:rPr>
                        <a:t>3</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Narrow" panose="020B0606020202030204" pitchFamily="34" charset="0"/>
                        </a:rPr>
                        <a:t>Oe7  (Calle 6)</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S54  X:492718.69  Y:9963589.59</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Final dela calle X:492614.71  Y:9963233.36</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Santa Anita del Sur</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Guamaní</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390.08</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6.00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10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Tierra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Malo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85,608.99</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539466"/>
                  </a:ext>
                </a:extLst>
              </a:tr>
              <a:tr h="281346">
                <a:tc>
                  <a:txBody>
                    <a:bodyPr/>
                    <a:lstStyle/>
                    <a:p>
                      <a:pPr algn="ctr" fontAlgn="ctr"/>
                      <a:r>
                        <a:rPr lang="es-MX" sz="550" b="1" i="0" u="none" strike="noStrike">
                          <a:solidFill>
                            <a:srgbClr val="000000"/>
                          </a:solidFill>
                          <a:effectLst/>
                          <a:latin typeface="Arial Narrow" panose="020B0606020202030204" pitchFamily="34" charset="0"/>
                        </a:rPr>
                        <a:t>4</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Narrow" panose="020B0606020202030204" pitchFamily="34" charset="0"/>
                        </a:rPr>
                        <a:t>Oe7C  (Calle 7)</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Josefa Lozano  X:492480.83  Y:9963383.52</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S55J  X:492328.02  Y:9963115.86</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Santa Anita del Sur</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Guamaní</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352.67</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6.00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12</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Tierra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Malo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a:solidFill>
                            <a:srgbClr val="000000"/>
                          </a:solidFill>
                          <a:effectLst/>
                          <a:latin typeface="Arial Narrow" panose="020B0606020202030204" pitchFamily="34" charset="0"/>
                        </a:rPr>
                        <a:t>86,335.98</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572922"/>
                  </a:ext>
                </a:extLst>
              </a:tr>
              <a:tr h="281346">
                <a:tc>
                  <a:txBody>
                    <a:bodyPr/>
                    <a:lstStyle/>
                    <a:p>
                      <a:pPr algn="ctr" fontAlgn="ctr"/>
                      <a:r>
                        <a:rPr lang="es-MX" sz="550" b="1" i="0" u="none" strike="noStrike">
                          <a:solidFill>
                            <a:srgbClr val="000000"/>
                          </a:solidFill>
                          <a:effectLst/>
                          <a:latin typeface="Arial Narrow" panose="020B0606020202030204" pitchFamily="34" charset="0"/>
                        </a:rPr>
                        <a:t>5</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700" b="0" i="0" u="none" strike="noStrike" dirty="0">
                          <a:solidFill>
                            <a:srgbClr val="000000"/>
                          </a:solidFill>
                          <a:effectLst/>
                          <a:latin typeface="Arial Narrow" panose="020B0606020202030204" pitchFamily="34" charset="0"/>
                        </a:rPr>
                        <a:t> R o S54  (</a:t>
                      </a:r>
                      <a:r>
                        <a:rPr lang="pt-BR" sz="700" b="0" i="0" u="none" strike="noStrike" dirty="0" err="1">
                          <a:solidFill>
                            <a:srgbClr val="000000"/>
                          </a:solidFill>
                          <a:effectLst/>
                          <a:latin typeface="Arial Narrow" panose="020B0606020202030204" pitchFamily="34" charset="0"/>
                        </a:rPr>
                        <a:t>Acceso</a:t>
                      </a:r>
                      <a:r>
                        <a:rPr lang="pt-BR" sz="700" b="0" i="0" u="none" strike="noStrike" dirty="0">
                          <a:solidFill>
                            <a:srgbClr val="000000"/>
                          </a:solidFill>
                          <a:effectLst/>
                          <a:latin typeface="Arial Narrow" panose="020B0606020202030204" pitchFamily="34" charset="0"/>
                        </a:rPr>
                        <a:t> a San Alfonso),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Oe13A  X:491140.49  Y:9963837.09</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Hasta Límite Urbano, Vértice Geográfico 034  X:490864.43  Y:9963852.89</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San Martín</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La Ecuatoriana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224.73</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7.00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12</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Tierra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Regular</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57,548.00</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830332"/>
                  </a:ext>
                </a:extLst>
              </a:tr>
              <a:tr h="351681">
                <a:tc>
                  <a:txBody>
                    <a:bodyPr/>
                    <a:lstStyle/>
                    <a:p>
                      <a:pPr algn="ctr" fontAlgn="ctr"/>
                      <a:r>
                        <a:rPr lang="es-MX" sz="550" b="1" i="0" u="none" strike="noStrike">
                          <a:solidFill>
                            <a:srgbClr val="000000"/>
                          </a:solidFill>
                          <a:effectLst/>
                          <a:latin typeface="Arial Narrow" panose="020B0606020202030204" pitchFamily="34" charset="0"/>
                        </a:rPr>
                        <a:t>6</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Narrow" panose="020B0606020202030204" pitchFamily="34" charset="0"/>
                        </a:rPr>
                        <a:t>E1E (Mariana de Jesús)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La Cocha  X:494968.94  Y:9965572.61</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S43  X:495195.87  Y:9965910.53</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La Bretaña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Quitumbe</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425.34</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7.00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2</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Lastre</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Regular</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123,065.04</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164839"/>
                  </a:ext>
                </a:extLst>
              </a:tr>
              <a:tr h="235263">
                <a:tc>
                  <a:txBody>
                    <a:bodyPr/>
                    <a:lstStyle/>
                    <a:p>
                      <a:pPr algn="ctr" fontAlgn="ctr"/>
                      <a:r>
                        <a:rPr lang="es-MX" sz="550" b="1" i="0" u="none" strike="noStrike">
                          <a:solidFill>
                            <a:srgbClr val="000000"/>
                          </a:solidFill>
                          <a:effectLst/>
                          <a:latin typeface="Arial Narrow" panose="020B0606020202030204" pitchFamily="34" charset="0"/>
                        </a:rPr>
                        <a:t>7</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Narrow" panose="020B0606020202030204" pitchFamily="34" charset="0"/>
                        </a:rPr>
                        <a:t>Av. Ñusta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Av. </a:t>
                      </a:r>
                      <a:r>
                        <a:rPr lang="es-MX" sz="500" b="0" i="0" u="none" strike="noStrike" dirty="0" err="1">
                          <a:solidFill>
                            <a:srgbClr val="000000"/>
                          </a:solidFill>
                          <a:effectLst/>
                          <a:latin typeface="Arial Narrow" panose="020B0606020202030204" pitchFamily="34" charset="0"/>
                        </a:rPr>
                        <a:t>Quitumbe</a:t>
                      </a:r>
                      <a:r>
                        <a:rPr lang="es-MX" sz="500" b="0" i="0" u="none" strike="noStrike" dirty="0">
                          <a:solidFill>
                            <a:srgbClr val="000000"/>
                          </a:solidFill>
                          <a:effectLst/>
                          <a:latin typeface="Arial Narrow" panose="020B0606020202030204" pitchFamily="34" charset="0"/>
                        </a:rPr>
                        <a:t> </a:t>
                      </a:r>
                      <a:r>
                        <a:rPr lang="es-MX" sz="500" b="0" i="0" u="none" strike="noStrike" dirty="0" err="1">
                          <a:solidFill>
                            <a:srgbClr val="000000"/>
                          </a:solidFill>
                          <a:effectLst/>
                          <a:latin typeface="Arial Narrow" panose="020B0606020202030204" pitchFamily="34" charset="0"/>
                        </a:rPr>
                        <a:t>Ñan</a:t>
                      </a:r>
                      <a:r>
                        <a:rPr lang="es-MX" sz="500" b="0" i="0" u="none" strike="noStrike" dirty="0">
                          <a:solidFill>
                            <a:srgbClr val="000000"/>
                          </a:solidFill>
                          <a:effectLst/>
                          <a:latin typeface="Arial Narrow" panose="020B0606020202030204" pitchFamily="34" charset="0"/>
                        </a:rPr>
                        <a:t>                                       X: 494382,03                 Y: 9966910,27</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Lira Ñan  X:494719,19  Y:9966848,92</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Muyu Llacta y Quilla Llacta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Quitumbe</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370.00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10.00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1</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Tierra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Malo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Si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MX" sz="800" b="1" i="0" u="none" strike="noStrike" dirty="0">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1" i="0" u="none" strike="noStrike" dirty="0">
                          <a:solidFill>
                            <a:srgbClr val="000000"/>
                          </a:solidFill>
                          <a:effectLst/>
                          <a:latin typeface="Arial Narrow" panose="020B0606020202030204" pitchFamily="34" charset="0"/>
                        </a:rPr>
                        <a:t>44,400.00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191161"/>
                  </a:ext>
                </a:extLst>
              </a:tr>
              <a:tr h="261942">
                <a:tc>
                  <a:txBody>
                    <a:bodyPr/>
                    <a:lstStyle/>
                    <a:p>
                      <a:pPr algn="ctr" fontAlgn="ctr"/>
                      <a:r>
                        <a:rPr lang="es-MX" sz="550" b="1" i="0" u="none" strike="noStrike">
                          <a:solidFill>
                            <a:srgbClr val="000000"/>
                          </a:solidFill>
                          <a:effectLst/>
                          <a:latin typeface="Arial Narrow" panose="020B0606020202030204" pitchFamily="34" charset="0"/>
                        </a:rPr>
                        <a:t>8</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Narrow" panose="020B0606020202030204" pitchFamily="34" charset="0"/>
                        </a:rPr>
                        <a:t>Av. </a:t>
                      </a:r>
                      <a:r>
                        <a:rPr lang="es-MX" sz="700" b="0" i="0" u="none" strike="noStrike" dirty="0" err="1">
                          <a:solidFill>
                            <a:srgbClr val="000000"/>
                          </a:solidFill>
                          <a:effectLst/>
                          <a:latin typeface="Arial Narrow" panose="020B0606020202030204" pitchFamily="34" charset="0"/>
                        </a:rPr>
                        <a:t>Quitumbe</a:t>
                      </a:r>
                      <a:r>
                        <a:rPr lang="es-MX" sz="700" b="0" i="0" u="none" strike="noStrike" dirty="0">
                          <a:solidFill>
                            <a:srgbClr val="000000"/>
                          </a:solidFill>
                          <a:effectLst/>
                          <a:latin typeface="Arial Narrow" panose="020B0606020202030204" pitchFamily="34" charset="0"/>
                        </a:rPr>
                        <a:t> </a:t>
                      </a:r>
                      <a:r>
                        <a:rPr lang="es-MX" sz="700" b="0" i="0" u="none" strike="noStrike" dirty="0" err="1">
                          <a:solidFill>
                            <a:srgbClr val="000000"/>
                          </a:solidFill>
                          <a:effectLst/>
                          <a:latin typeface="Arial Narrow" panose="020B0606020202030204" pitchFamily="34" charset="0"/>
                        </a:rPr>
                        <a:t>Ñan</a:t>
                      </a:r>
                      <a:r>
                        <a:rPr lang="es-MX" sz="700" b="0" i="0" u="none" strike="noStrike" dirty="0">
                          <a:solidFill>
                            <a:srgbClr val="000000"/>
                          </a:solidFill>
                          <a:effectLst/>
                          <a:latin typeface="Arial Narrow" panose="020B0606020202030204" pitchFamily="34" charset="0"/>
                        </a:rPr>
                        <a:t> (OE3)</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Quilla Ñan  (S47D)  X:494058,57  Y:9965245,56</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S46            X:494179,38  Y:9965669,58</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Ciudadela del Ejército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Quitumbe</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440.00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14.00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3</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Asfalto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Malo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a:solidFill>
                            <a:srgbClr val="000000"/>
                          </a:solidFill>
                          <a:effectLst/>
                          <a:latin typeface="Arial Narrow" panose="020B0606020202030204" pitchFamily="34" charset="0"/>
                        </a:rPr>
                        <a:t>7,392.00</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1" i="0" u="none" strike="noStrike">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254,613.33</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796908"/>
                  </a:ext>
                </a:extLst>
              </a:tr>
              <a:tr h="351681">
                <a:tc>
                  <a:txBody>
                    <a:bodyPr/>
                    <a:lstStyle/>
                    <a:p>
                      <a:pPr algn="ctr" fontAlgn="ctr"/>
                      <a:r>
                        <a:rPr lang="es-MX" sz="550" b="1" i="0" u="none" strike="noStrike">
                          <a:solidFill>
                            <a:srgbClr val="000000"/>
                          </a:solidFill>
                          <a:effectLst/>
                          <a:latin typeface="Arial Narrow" panose="020B0606020202030204" pitchFamily="34" charset="0"/>
                        </a:rPr>
                        <a:t>9</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Narrow" panose="020B0606020202030204" pitchFamily="34" charset="0"/>
                        </a:rPr>
                        <a:t>E9</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Carlos </a:t>
                      </a:r>
                      <a:r>
                        <a:rPr lang="es-MX" sz="500" b="0" i="0" u="none" strike="noStrike" dirty="0" err="1">
                          <a:solidFill>
                            <a:srgbClr val="000000"/>
                          </a:solidFill>
                          <a:effectLst/>
                          <a:latin typeface="Arial Narrow" panose="020B0606020202030204" pitchFamily="34" charset="0"/>
                        </a:rPr>
                        <a:t>Villacís</a:t>
                      </a:r>
                      <a:r>
                        <a:rPr lang="es-MX" sz="500" b="0" i="0" u="none" strike="noStrike" dirty="0">
                          <a:solidFill>
                            <a:srgbClr val="000000"/>
                          </a:solidFill>
                          <a:effectLst/>
                          <a:latin typeface="Arial Narrow" panose="020B0606020202030204" pitchFamily="34" charset="0"/>
                        </a:rPr>
                        <a:t>  X:496868,41  Y:9965211,15</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E10                                             X:497277,01             Y: 9964758,46</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Valles del Sur, Campo Alegre</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Quitumbe</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650.00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6.00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5</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Tierra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Malo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161,200.00</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304900"/>
                  </a:ext>
                </a:extLst>
              </a:tr>
              <a:tr h="320151">
                <a:tc>
                  <a:txBody>
                    <a:bodyPr/>
                    <a:lstStyle/>
                    <a:p>
                      <a:pPr algn="ctr" fontAlgn="ctr"/>
                      <a:r>
                        <a:rPr lang="es-MX" sz="550" b="1" i="0" u="none" strike="noStrike">
                          <a:solidFill>
                            <a:srgbClr val="000000"/>
                          </a:solidFill>
                          <a:effectLst/>
                          <a:latin typeface="Arial Narrow" panose="020B0606020202030204" pitchFamily="34" charset="0"/>
                        </a:rPr>
                        <a:t>10</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Narrow" panose="020B0606020202030204" pitchFamily="34" charset="0"/>
                        </a:rPr>
                        <a:t>La Cocha  (Escalón 1)</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E5A                                   (La Chatarrera)    X:496120,74        Y:9965140,54</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S48G                     (Parada Barrio Venceremos)   X:496754,43     Y:9964749,36</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Jardines del Sur, El Code  y  El Conde III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Quitumbe</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900.00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6.00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9</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Asfalto en frío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Malo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1" i="0" u="none" strike="noStrike" dirty="0">
                          <a:solidFill>
                            <a:srgbClr val="000000"/>
                          </a:solidFill>
                          <a:effectLst/>
                          <a:latin typeface="Arial Narrow" panose="020B0606020202030204" pitchFamily="34" charset="0"/>
                        </a:rPr>
                        <a:t>86,400.00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968191"/>
                  </a:ext>
                </a:extLst>
              </a:tr>
              <a:tr h="213435">
                <a:tc>
                  <a:txBody>
                    <a:bodyPr/>
                    <a:lstStyle/>
                    <a:p>
                      <a:pPr algn="ctr" fontAlgn="ctr"/>
                      <a:r>
                        <a:rPr lang="es-MX" sz="550" b="1" i="0" u="none" strike="noStrike">
                          <a:solidFill>
                            <a:srgbClr val="000000"/>
                          </a:solidFill>
                          <a:effectLst/>
                          <a:latin typeface="Arial Narrow" panose="020B0606020202030204" pitchFamily="34" charset="0"/>
                        </a:rPr>
                        <a:t>11</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Narrow" panose="020B0606020202030204" pitchFamily="34" charset="0"/>
                        </a:rPr>
                        <a:t>S51B</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E5A                                     X:496037,45       Y:9963839,49</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E4F                                         X: 495768,05                        Y: 9963889,50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Caupichu 2</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Turubamba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254.00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7.00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1</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Tierra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Regular</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MX" sz="800" b="1"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73,490.67</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064520"/>
                  </a:ext>
                </a:extLst>
              </a:tr>
              <a:tr h="160956">
                <a:tc>
                  <a:txBody>
                    <a:bodyPr/>
                    <a:lstStyle/>
                    <a:p>
                      <a:pPr algn="ctr" fontAlgn="ctr"/>
                      <a:r>
                        <a:rPr lang="es-MX" sz="550" b="1" i="0" u="none" strike="noStrike">
                          <a:solidFill>
                            <a:srgbClr val="000000"/>
                          </a:solidFill>
                          <a:effectLst/>
                          <a:latin typeface="Arial Narrow" panose="020B0606020202030204" pitchFamily="34" charset="0"/>
                        </a:rPr>
                        <a:t>12</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smtClean="0">
                          <a:solidFill>
                            <a:srgbClr val="000000"/>
                          </a:solidFill>
                          <a:effectLst/>
                          <a:latin typeface="Arial Narrow" panose="020B0606020202030204" pitchFamily="34" charset="0"/>
                        </a:rPr>
                        <a:t>OE4E</a:t>
                      </a:r>
                      <a:endParaRPr lang="es-MX" sz="700" b="0" i="0" u="none" strike="noStrike" dirty="0">
                        <a:solidFill>
                          <a:srgbClr val="000000"/>
                        </a:solidFill>
                        <a:effectLst/>
                        <a:latin typeface="Arial Narrow" panose="020B0606020202030204" pitchFamily="34" charset="0"/>
                      </a:endParaRP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S48                          X:493460,17                        Y:9965141,15</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S49D                      X:493589,04                    Y:9964617,89</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Concordia 2</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Guamaní</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590.00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5.50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2</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Tierra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Regular</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Si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MX" sz="800" b="1"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1" i="0" u="none" strike="noStrike" dirty="0">
                          <a:solidFill>
                            <a:srgbClr val="000000"/>
                          </a:solidFill>
                          <a:effectLst/>
                          <a:latin typeface="Arial Narrow" panose="020B0606020202030204" pitchFamily="34" charset="0"/>
                        </a:rPr>
                        <a:t>38,940.00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258700"/>
                  </a:ext>
                </a:extLst>
              </a:tr>
              <a:tr h="223135">
                <a:tc>
                  <a:txBody>
                    <a:bodyPr/>
                    <a:lstStyle/>
                    <a:p>
                      <a:pPr algn="ctr" fontAlgn="ctr"/>
                      <a:r>
                        <a:rPr lang="es-MX" sz="550" b="1" i="0" u="none" strike="noStrike">
                          <a:solidFill>
                            <a:srgbClr val="000000"/>
                          </a:solidFill>
                          <a:effectLst/>
                          <a:latin typeface="Arial Narrow" panose="020B0606020202030204" pitchFamily="34" charset="0"/>
                        </a:rPr>
                        <a:t>13</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Narrow" panose="020B0606020202030204" pitchFamily="34" charset="0"/>
                        </a:rPr>
                        <a:t>Av. La Ecuatoriana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Av. Mariscal Sucre         X:493377,24                            Y:9965925,80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Miguel Uquillas               X:492601,96                   Y:9965308,41</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La Ecuatoriana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La Ecuatoriana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2,000.00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5.50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5</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Adoquinada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Malo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454,666.67</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345751"/>
                  </a:ext>
                </a:extLst>
              </a:tr>
              <a:tr h="322577">
                <a:tc>
                  <a:txBody>
                    <a:bodyPr/>
                    <a:lstStyle/>
                    <a:p>
                      <a:pPr algn="ctr" fontAlgn="ctr"/>
                      <a:r>
                        <a:rPr lang="es-MX" sz="550" b="1" i="0" u="none" strike="noStrike">
                          <a:solidFill>
                            <a:srgbClr val="000000"/>
                          </a:solidFill>
                          <a:effectLst/>
                          <a:latin typeface="Arial Narrow" panose="020B0606020202030204" pitchFamily="34" charset="0"/>
                        </a:rPr>
                        <a:t>14</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solidFill>
                            <a:srgbClr val="000000"/>
                          </a:solidFill>
                          <a:effectLst/>
                          <a:latin typeface="Arial Narrow" panose="020B0606020202030204" pitchFamily="34" charset="0"/>
                        </a:rPr>
                        <a:t>Isabel Herrería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solidFill>
                            <a:srgbClr val="000000"/>
                          </a:solidFill>
                          <a:effectLst/>
                          <a:latin typeface="Arial Narrow" panose="020B0606020202030204" pitchFamily="34" charset="0"/>
                        </a:rPr>
                        <a:t>Oe14D                 X:491724,98                    Y:9968744,99</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Límite Urbano          X:491492,54                 Y:9969129,44</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El Tránsito, Colinas de Chillogallo, La Dolores, Trabajadores Municipales</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Chillogallo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460.00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6.00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1" i="0" u="none" strike="noStrike">
                          <a:solidFill>
                            <a:srgbClr val="000000"/>
                          </a:solidFill>
                          <a:effectLst/>
                          <a:latin typeface="Arial Narrow" panose="020B0606020202030204" pitchFamily="34" charset="0"/>
                        </a:rPr>
                        <a:t>10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Tierra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Malo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114,080.00</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536367"/>
                  </a:ext>
                </a:extLst>
              </a:tr>
              <a:tr h="235263">
                <a:tc>
                  <a:txBody>
                    <a:bodyPr/>
                    <a:lstStyle/>
                    <a:p>
                      <a:pPr algn="ctr" fontAlgn="ctr"/>
                      <a:r>
                        <a:rPr lang="es-MX" sz="550" b="1" i="0" u="none" strike="noStrike">
                          <a:solidFill>
                            <a:srgbClr val="000000"/>
                          </a:solidFill>
                          <a:effectLst/>
                          <a:latin typeface="Arial Narrow" panose="020B0606020202030204" pitchFamily="34" charset="0"/>
                        </a:rPr>
                        <a:t>15</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700" b="0" i="0" u="none" strike="noStrike" dirty="0" err="1">
                          <a:solidFill>
                            <a:srgbClr val="000000"/>
                          </a:solidFill>
                          <a:effectLst/>
                          <a:latin typeface="Arial Narrow" panose="020B0606020202030204" pitchFamily="34" charset="0"/>
                        </a:rPr>
                        <a:t>Paquisha</a:t>
                      </a:r>
                      <a:endParaRPr lang="es-MX" sz="700" b="0" i="0" u="none" strike="noStrike" dirty="0">
                        <a:solidFill>
                          <a:srgbClr val="000000"/>
                        </a:solidFill>
                        <a:effectLst/>
                        <a:latin typeface="Arial Narrow" panose="020B0606020202030204" pitchFamily="34" charset="0"/>
                      </a:endParaRP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dirty="0">
                          <a:solidFill>
                            <a:srgbClr val="000000"/>
                          </a:solidFill>
                          <a:effectLst/>
                          <a:latin typeface="Arial Narrow" panose="020B0606020202030204" pitchFamily="34" charset="0"/>
                        </a:rPr>
                        <a:t>Dolores Zavala                 X:491992,98                   Y:9963323,68</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S59                    X:491207,92                                Y:9962768,03</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Santa Anita del Sur y Sureños de Corazón de Santospamba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Guamaní</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970.00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7.00</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1" i="0" u="none" strike="noStrike">
                          <a:solidFill>
                            <a:srgbClr val="000000"/>
                          </a:solidFill>
                          <a:effectLst/>
                          <a:latin typeface="Arial Narrow" panose="020B0606020202030204" pitchFamily="34" charset="0"/>
                        </a:rPr>
                        <a:t>14</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No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Si</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Tierra</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Malo</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Si  </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500" b="0" i="0" u="none" strike="noStrike">
                          <a:solidFill>
                            <a:srgbClr val="000000"/>
                          </a:solidFill>
                          <a:effectLst/>
                          <a:latin typeface="Arial Narrow" panose="020B0606020202030204" pitchFamily="34" charset="0"/>
                        </a:rPr>
                        <a:t>No aplica</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00" b="1" i="0" u="none" strike="noStrike" dirty="0">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MX" sz="900" b="1" i="0" u="none" strike="noStrike" dirty="0">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MX" sz="800" b="1" i="0" u="none" strike="noStrike" dirty="0">
                          <a:solidFill>
                            <a:srgbClr val="000000"/>
                          </a:solidFill>
                          <a:effectLst/>
                          <a:latin typeface="Arial Narrow" panose="020B0606020202030204" pitchFamily="34" charset="0"/>
                        </a:rPr>
                        <a:t>280,653.33</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376915"/>
                  </a:ext>
                </a:extLst>
              </a:tr>
              <a:tr h="281346">
                <a:tc gridSpan="5">
                  <a:txBody>
                    <a:bodyPr/>
                    <a:lstStyle/>
                    <a:p>
                      <a:pPr algn="r" fontAlgn="ctr"/>
                      <a:r>
                        <a:rPr lang="es-MX" sz="700" b="1" i="0" u="none" strike="noStrike" dirty="0">
                          <a:solidFill>
                            <a:srgbClr val="000000"/>
                          </a:solidFill>
                          <a:effectLst/>
                          <a:latin typeface="Arial Narrow" panose="020B0606020202030204" pitchFamily="34" charset="0"/>
                        </a:rPr>
                        <a:t>LONGITUD TOTAL  (m)</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fontAlgn="ctr"/>
                      <a:r>
                        <a:rPr lang="es-MX" sz="700" b="1" i="0" u="none" strike="noStrike">
                          <a:solidFill>
                            <a:srgbClr val="000000"/>
                          </a:solidFill>
                          <a:effectLst/>
                          <a:latin typeface="Arial Narrow" panose="020B0606020202030204" pitchFamily="34" charset="0"/>
                        </a:rPr>
                        <a:t> </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700" b="1" i="0" u="none" strike="noStrike" dirty="0">
                          <a:solidFill>
                            <a:srgbClr val="000000"/>
                          </a:solidFill>
                          <a:effectLst/>
                          <a:latin typeface="Arial Narrow" panose="020B0606020202030204" pitchFamily="34" charset="0"/>
                        </a:rPr>
                        <a:t>8,927.93</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500" b="1" i="0" u="none" strike="noStrike">
                          <a:solidFill>
                            <a:srgbClr val="000000"/>
                          </a:solidFill>
                          <a:effectLst/>
                          <a:latin typeface="Arial Narrow" panose="020B0606020202030204" pitchFamily="34" charset="0"/>
                        </a:rPr>
                        <a:t> </a:t>
                      </a:r>
                    </a:p>
                  </a:txBody>
                  <a:tcPr marL="2098" marR="2098" marT="209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500" b="1" i="0" u="none" strike="noStrike">
                          <a:solidFill>
                            <a:srgbClr val="000000"/>
                          </a:solidFill>
                          <a:effectLst/>
                          <a:latin typeface="Arial Narrow" panose="020B0606020202030204" pitchFamily="34" charset="0"/>
                        </a:rPr>
                        <a:t> </a:t>
                      </a:r>
                    </a:p>
                  </a:txBody>
                  <a:tcPr marL="2098" marR="2098" marT="209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s-MX" sz="500" b="0" i="0" u="none" strike="noStrike">
                        <a:solidFill>
                          <a:srgbClr val="000000"/>
                        </a:solidFill>
                        <a:effectLst/>
                        <a:latin typeface="Arial Narrow" panose="020B0606020202030204" pitchFamily="34" charset="0"/>
                      </a:endParaRPr>
                    </a:p>
                  </a:txBody>
                  <a:tcPr marL="2098" marR="2098" marT="209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MX" sz="500" b="0" i="0" u="none" strike="noStrike">
                        <a:solidFill>
                          <a:srgbClr val="000000"/>
                        </a:solidFill>
                        <a:effectLst/>
                        <a:latin typeface="Arial Narrow" panose="020B0606020202030204" pitchFamily="34" charset="0"/>
                      </a:endParaRPr>
                    </a:p>
                  </a:txBody>
                  <a:tcPr marL="2098" marR="2098" marT="209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MX" sz="500" b="0" i="0" u="none" strike="noStrike">
                        <a:solidFill>
                          <a:srgbClr val="000000"/>
                        </a:solidFill>
                        <a:effectLst/>
                        <a:latin typeface="Arial Narrow" panose="020B0606020202030204" pitchFamily="34" charset="0"/>
                      </a:endParaRPr>
                    </a:p>
                  </a:txBody>
                  <a:tcPr marL="2098" marR="2098" marT="209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MX" sz="500" b="0" i="0" u="none" strike="noStrike">
                        <a:solidFill>
                          <a:srgbClr val="000000"/>
                        </a:solidFill>
                        <a:effectLst/>
                        <a:latin typeface="Arial Narrow" panose="020B0606020202030204" pitchFamily="34" charset="0"/>
                      </a:endParaRPr>
                    </a:p>
                  </a:txBody>
                  <a:tcPr marL="2098" marR="2098" marT="209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MX" sz="500" b="0" i="0" u="none" strike="noStrike">
                        <a:solidFill>
                          <a:srgbClr val="000000"/>
                        </a:solidFill>
                        <a:effectLst/>
                        <a:latin typeface="Arial Narrow" panose="020B0606020202030204" pitchFamily="34" charset="0"/>
                      </a:endParaRPr>
                    </a:p>
                  </a:txBody>
                  <a:tcPr marL="2098" marR="2098" marT="209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MX" sz="500" b="0" i="0" u="none" strike="noStrike">
                        <a:solidFill>
                          <a:srgbClr val="000000"/>
                        </a:solidFill>
                        <a:effectLst/>
                        <a:latin typeface="Arial Narrow" panose="020B0606020202030204" pitchFamily="34" charset="0"/>
                      </a:endParaRPr>
                    </a:p>
                  </a:txBody>
                  <a:tcPr marL="2098" marR="2098" marT="209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MX" sz="500" b="0" i="0" u="none" strike="noStrike">
                        <a:solidFill>
                          <a:srgbClr val="000000"/>
                        </a:solidFill>
                        <a:effectLst/>
                        <a:latin typeface="Arial Narrow" panose="020B0606020202030204" pitchFamily="34" charset="0"/>
                      </a:endParaRPr>
                    </a:p>
                  </a:txBody>
                  <a:tcPr marL="2098" marR="2098" marT="209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MX" sz="500" b="0" i="0" u="none" strike="noStrike">
                        <a:solidFill>
                          <a:srgbClr val="000000"/>
                        </a:solidFill>
                        <a:effectLst/>
                        <a:latin typeface="Arial Narrow" panose="020B0606020202030204" pitchFamily="34" charset="0"/>
                      </a:endParaRPr>
                    </a:p>
                  </a:txBody>
                  <a:tcPr marL="2098" marR="2098" marT="209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MX" sz="500" b="0" i="0" u="none" strike="noStrike">
                        <a:solidFill>
                          <a:srgbClr val="000000"/>
                        </a:solidFill>
                        <a:effectLst/>
                        <a:latin typeface="Arial Narrow" panose="020B0606020202030204" pitchFamily="34" charset="0"/>
                      </a:endParaRPr>
                    </a:p>
                  </a:txBody>
                  <a:tcPr marL="2098" marR="2098" marT="209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MX" sz="500" b="0" i="0" u="none" strike="noStrike" dirty="0">
                        <a:solidFill>
                          <a:srgbClr val="000000"/>
                        </a:solidFill>
                        <a:effectLst/>
                        <a:latin typeface="Arial Narrow" panose="020B0606020202030204" pitchFamily="34" charset="0"/>
                      </a:endParaRPr>
                    </a:p>
                  </a:txBody>
                  <a:tcPr marL="2098" marR="2098" marT="209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MX" sz="500" b="0" i="0" u="none" strike="noStrike">
                        <a:solidFill>
                          <a:srgbClr val="000000"/>
                        </a:solidFill>
                        <a:effectLst/>
                        <a:latin typeface="Arial Narrow" panose="020B0606020202030204" pitchFamily="34" charset="0"/>
                      </a:endParaRPr>
                    </a:p>
                  </a:txBody>
                  <a:tcPr marL="2098" marR="2098" marT="209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s-MX" sz="800" b="1" i="0" u="none" strike="noStrike" dirty="0">
                          <a:solidFill>
                            <a:srgbClr val="000000"/>
                          </a:solidFill>
                          <a:effectLst/>
                          <a:latin typeface="Arial Narrow" panose="020B0606020202030204" pitchFamily="34" charset="0"/>
                        </a:rPr>
                        <a:t>9,884.93</a:t>
                      </a:r>
                    </a:p>
                  </a:txBody>
                  <a:tcPr marL="2098" marR="2098" marT="20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s-MX" sz="900" b="1" i="0" u="none" strike="noStrike" dirty="0">
                          <a:solidFill>
                            <a:srgbClr val="000000"/>
                          </a:solidFill>
                          <a:effectLst/>
                          <a:latin typeface="Arial Narrow" panose="020B0606020202030204" pitchFamily="34" charset="0"/>
                        </a:rPr>
                        <a:t>216,349.08</a:t>
                      </a:r>
                    </a:p>
                  </a:txBody>
                  <a:tcPr marL="2098" marR="2098" marT="20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s-MX" sz="800" b="1" i="0" u="none" strike="noStrike" dirty="0">
                          <a:solidFill>
                            <a:srgbClr val="000000"/>
                          </a:solidFill>
                          <a:effectLst/>
                          <a:latin typeface="Arial Narrow" panose="020B0606020202030204" pitchFamily="34" charset="0"/>
                        </a:rPr>
                        <a:t>1,777,129.53</a:t>
                      </a:r>
                    </a:p>
                  </a:txBody>
                  <a:tcPr marL="2098" marR="2098" marT="20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59664146"/>
                  </a:ext>
                </a:extLst>
              </a:tr>
            </a:tbl>
          </a:graphicData>
        </a:graphic>
      </p:graphicFrame>
    </p:spTree>
    <p:extLst>
      <p:ext uri="{BB962C8B-B14F-4D97-AF65-F5344CB8AC3E}">
        <p14:creationId xmlns:p14="http://schemas.microsoft.com/office/powerpoint/2010/main" val="38869630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155" y="543465"/>
            <a:ext cx="9480430" cy="5978105"/>
          </a:xfrm>
          <a:prstGeom prst="rect">
            <a:avLst/>
          </a:prstGeom>
        </p:spPr>
      </p:pic>
    </p:spTree>
    <p:extLst>
      <p:ext uri="{BB962C8B-B14F-4D97-AF65-F5344CB8AC3E}">
        <p14:creationId xmlns:p14="http://schemas.microsoft.com/office/powerpoint/2010/main" val="40387924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nvPr>
        </p:nvGraphicFramePr>
        <p:xfrm>
          <a:off x="215668" y="612426"/>
          <a:ext cx="9592561" cy="5677213"/>
        </p:xfrm>
        <a:graphic>
          <a:graphicData uri="http://schemas.openxmlformats.org/drawingml/2006/table">
            <a:tbl>
              <a:tblPr/>
              <a:tblGrid>
                <a:gridCol w="741864">
                  <a:extLst>
                    <a:ext uri="{9D8B030D-6E8A-4147-A177-3AD203B41FA5}">
                      <a16:colId xmlns:a16="http://schemas.microsoft.com/office/drawing/2014/main" val="2130184852"/>
                    </a:ext>
                  </a:extLst>
                </a:gridCol>
                <a:gridCol w="1895935">
                  <a:extLst>
                    <a:ext uri="{9D8B030D-6E8A-4147-A177-3AD203B41FA5}">
                      <a16:colId xmlns:a16="http://schemas.microsoft.com/office/drawing/2014/main" val="548471180"/>
                    </a:ext>
                  </a:extLst>
                </a:gridCol>
                <a:gridCol w="1347095">
                  <a:extLst>
                    <a:ext uri="{9D8B030D-6E8A-4147-A177-3AD203B41FA5}">
                      <a16:colId xmlns:a16="http://schemas.microsoft.com/office/drawing/2014/main" val="3957822675"/>
                    </a:ext>
                  </a:extLst>
                </a:gridCol>
                <a:gridCol w="494979">
                  <a:extLst>
                    <a:ext uri="{9D8B030D-6E8A-4147-A177-3AD203B41FA5}">
                      <a16:colId xmlns:a16="http://schemas.microsoft.com/office/drawing/2014/main" val="3375306485"/>
                    </a:ext>
                  </a:extLst>
                </a:gridCol>
                <a:gridCol w="319543">
                  <a:extLst>
                    <a:ext uri="{9D8B030D-6E8A-4147-A177-3AD203B41FA5}">
                      <a16:colId xmlns:a16="http://schemas.microsoft.com/office/drawing/2014/main" val="272053220"/>
                    </a:ext>
                  </a:extLst>
                </a:gridCol>
                <a:gridCol w="319543">
                  <a:extLst>
                    <a:ext uri="{9D8B030D-6E8A-4147-A177-3AD203B41FA5}">
                      <a16:colId xmlns:a16="http://schemas.microsoft.com/office/drawing/2014/main" val="3341036963"/>
                    </a:ext>
                  </a:extLst>
                </a:gridCol>
                <a:gridCol w="319543">
                  <a:extLst>
                    <a:ext uri="{9D8B030D-6E8A-4147-A177-3AD203B41FA5}">
                      <a16:colId xmlns:a16="http://schemas.microsoft.com/office/drawing/2014/main" val="495450135"/>
                    </a:ext>
                  </a:extLst>
                </a:gridCol>
                <a:gridCol w="319543">
                  <a:extLst>
                    <a:ext uri="{9D8B030D-6E8A-4147-A177-3AD203B41FA5}">
                      <a16:colId xmlns:a16="http://schemas.microsoft.com/office/drawing/2014/main" val="29065331"/>
                    </a:ext>
                  </a:extLst>
                </a:gridCol>
                <a:gridCol w="319543">
                  <a:extLst>
                    <a:ext uri="{9D8B030D-6E8A-4147-A177-3AD203B41FA5}">
                      <a16:colId xmlns:a16="http://schemas.microsoft.com/office/drawing/2014/main" val="2326288852"/>
                    </a:ext>
                  </a:extLst>
                </a:gridCol>
                <a:gridCol w="319543">
                  <a:extLst>
                    <a:ext uri="{9D8B030D-6E8A-4147-A177-3AD203B41FA5}">
                      <a16:colId xmlns:a16="http://schemas.microsoft.com/office/drawing/2014/main" val="1363867143"/>
                    </a:ext>
                  </a:extLst>
                </a:gridCol>
                <a:gridCol w="319543">
                  <a:extLst>
                    <a:ext uri="{9D8B030D-6E8A-4147-A177-3AD203B41FA5}">
                      <a16:colId xmlns:a16="http://schemas.microsoft.com/office/drawing/2014/main" val="1277367236"/>
                    </a:ext>
                  </a:extLst>
                </a:gridCol>
                <a:gridCol w="319543">
                  <a:extLst>
                    <a:ext uri="{9D8B030D-6E8A-4147-A177-3AD203B41FA5}">
                      <a16:colId xmlns:a16="http://schemas.microsoft.com/office/drawing/2014/main" val="1740488055"/>
                    </a:ext>
                  </a:extLst>
                </a:gridCol>
                <a:gridCol w="319543">
                  <a:extLst>
                    <a:ext uri="{9D8B030D-6E8A-4147-A177-3AD203B41FA5}">
                      <a16:colId xmlns:a16="http://schemas.microsoft.com/office/drawing/2014/main" val="4150224415"/>
                    </a:ext>
                  </a:extLst>
                </a:gridCol>
                <a:gridCol w="319543">
                  <a:extLst>
                    <a:ext uri="{9D8B030D-6E8A-4147-A177-3AD203B41FA5}">
                      <a16:colId xmlns:a16="http://schemas.microsoft.com/office/drawing/2014/main" val="1708833253"/>
                    </a:ext>
                  </a:extLst>
                </a:gridCol>
                <a:gridCol w="319543">
                  <a:extLst>
                    <a:ext uri="{9D8B030D-6E8A-4147-A177-3AD203B41FA5}">
                      <a16:colId xmlns:a16="http://schemas.microsoft.com/office/drawing/2014/main" val="2929545920"/>
                    </a:ext>
                  </a:extLst>
                </a:gridCol>
                <a:gridCol w="319543">
                  <a:extLst>
                    <a:ext uri="{9D8B030D-6E8A-4147-A177-3AD203B41FA5}">
                      <a16:colId xmlns:a16="http://schemas.microsoft.com/office/drawing/2014/main" val="1178496036"/>
                    </a:ext>
                  </a:extLst>
                </a:gridCol>
                <a:gridCol w="319543">
                  <a:extLst>
                    <a:ext uri="{9D8B030D-6E8A-4147-A177-3AD203B41FA5}">
                      <a16:colId xmlns:a16="http://schemas.microsoft.com/office/drawing/2014/main" val="3335975475"/>
                    </a:ext>
                  </a:extLst>
                </a:gridCol>
                <a:gridCol w="319543">
                  <a:extLst>
                    <a:ext uri="{9D8B030D-6E8A-4147-A177-3AD203B41FA5}">
                      <a16:colId xmlns:a16="http://schemas.microsoft.com/office/drawing/2014/main" val="3562486693"/>
                    </a:ext>
                  </a:extLst>
                </a:gridCol>
                <a:gridCol w="319543">
                  <a:extLst>
                    <a:ext uri="{9D8B030D-6E8A-4147-A177-3AD203B41FA5}">
                      <a16:colId xmlns:a16="http://schemas.microsoft.com/office/drawing/2014/main" val="592688612"/>
                    </a:ext>
                  </a:extLst>
                </a:gridCol>
                <a:gridCol w="319543">
                  <a:extLst>
                    <a:ext uri="{9D8B030D-6E8A-4147-A177-3AD203B41FA5}">
                      <a16:colId xmlns:a16="http://schemas.microsoft.com/office/drawing/2014/main" val="653415874"/>
                    </a:ext>
                  </a:extLst>
                </a:gridCol>
              </a:tblGrid>
              <a:tr h="80166">
                <a:tc>
                  <a:txBody>
                    <a:bodyPr/>
                    <a:lstStyle/>
                    <a:p>
                      <a:pPr algn="ctr" fontAlgn="b"/>
                      <a:endParaRPr lang="es-MX" sz="600" b="0" i="0" u="none" strike="noStrike">
                        <a:solidFill>
                          <a:srgbClr val="000000"/>
                        </a:solidFill>
                        <a:effectLst/>
                        <a:latin typeface="Arial Narrow" panose="020B0606020202030204" pitchFamily="34" charset="0"/>
                      </a:endParaRPr>
                    </a:p>
                  </a:txBody>
                  <a:tcPr marL="3817" marR="3817" marT="3817" marB="0" anchor="b">
                    <a:lnL>
                      <a:noFill/>
                    </a:lnL>
                    <a:lnR>
                      <a:noFill/>
                    </a:lnR>
                    <a:lnT>
                      <a:noFill/>
                    </a:lnT>
                    <a:lnB>
                      <a:noFill/>
                    </a:lnB>
                  </a:tcPr>
                </a:tc>
                <a:tc>
                  <a:txBody>
                    <a:bodyPr/>
                    <a:lstStyle/>
                    <a:p>
                      <a:pPr algn="ctr" fontAlgn="b"/>
                      <a:endParaRPr lang="es-MX" sz="600" b="0" i="0" u="none" strike="noStrike">
                        <a:solidFill>
                          <a:srgbClr val="000000"/>
                        </a:solidFill>
                        <a:effectLst/>
                        <a:latin typeface="Arial Narrow" panose="020B0606020202030204" pitchFamily="34" charset="0"/>
                      </a:endParaRPr>
                    </a:p>
                  </a:txBody>
                  <a:tcPr marL="3817" marR="3817" marT="3817" marB="0" anchor="b">
                    <a:lnL>
                      <a:noFill/>
                    </a:lnL>
                    <a:lnR>
                      <a:noFill/>
                    </a:lnR>
                    <a:lnT>
                      <a:noFill/>
                    </a:lnT>
                    <a:lnB>
                      <a:noFill/>
                    </a:lnB>
                  </a:tcPr>
                </a:tc>
                <a:tc>
                  <a:txBody>
                    <a:bodyPr/>
                    <a:lstStyle/>
                    <a:p>
                      <a:pPr algn="l" fontAlgn="b"/>
                      <a:endParaRPr lang="es-MX" sz="600" b="0" i="0" u="none" strike="noStrike">
                        <a:solidFill>
                          <a:srgbClr val="000000"/>
                        </a:solidFill>
                        <a:effectLst/>
                        <a:latin typeface="Arial Narrow" panose="020B0606020202030204" pitchFamily="34" charset="0"/>
                      </a:endParaRPr>
                    </a:p>
                  </a:txBody>
                  <a:tcPr marL="3817" marR="3817" marT="3817" marB="0" anchor="b">
                    <a:lnL>
                      <a:noFill/>
                    </a:lnL>
                    <a:lnR>
                      <a:noFill/>
                    </a:lnR>
                    <a:lnT>
                      <a:noFill/>
                    </a:lnT>
                    <a:lnB>
                      <a:noFill/>
                    </a:lnB>
                  </a:tcPr>
                </a:tc>
                <a:tc>
                  <a:txBody>
                    <a:bodyPr/>
                    <a:lstStyle/>
                    <a:p>
                      <a:pPr algn="ctr" fontAlgn="ctr"/>
                      <a:endParaRPr lang="es-MX" sz="600" b="0" i="0" u="none" strike="noStrike">
                        <a:solidFill>
                          <a:srgbClr val="000000"/>
                        </a:solidFill>
                        <a:effectLst/>
                        <a:latin typeface="Arial Narrow" panose="020B0606020202030204" pitchFamily="34" charset="0"/>
                      </a:endParaRPr>
                    </a:p>
                  </a:txBody>
                  <a:tcPr marL="3817" marR="3817" marT="3817" marB="0" anchor="ctr">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s-MX" sz="600" b="0" i="0" u="none" strike="noStrike" dirty="0">
                          <a:solidFill>
                            <a:srgbClr val="FFFFFF"/>
                          </a:solidFill>
                          <a:effectLst/>
                          <a:latin typeface="Arial Narrow" panose="020B0606020202030204" pitchFamily="34" charset="0"/>
                        </a:rPr>
                        <a:t>Año 2017</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8">
                  <a:txBody>
                    <a:bodyPr/>
                    <a:lstStyle/>
                    <a:p>
                      <a:pPr algn="ctr" fontAlgn="b"/>
                      <a:r>
                        <a:rPr lang="es-MX" sz="600" b="0" i="0" u="none" strike="noStrike">
                          <a:solidFill>
                            <a:srgbClr val="FFFFFF"/>
                          </a:solidFill>
                          <a:effectLst/>
                          <a:latin typeface="Arial Narrow" panose="020B0606020202030204" pitchFamily="34" charset="0"/>
                        </a:rPr>
                        <a:t>Año 2018</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477143387"/>
                  </a:ext>
                </a:extLst>
              </a:tr>
              <a:tr h="80166">
                <a:tc>
                  <a:txBody>
                    <a:bodyPr/>
                    <a:lstStyle/>
                    <a:p>
                      <a:pPr algn="ctr" fontAlgn="b"/>
                      <a:endParaRPr lang="es-MX" sz="600" b="0" i="0" u="none" strike="noStrike">
                        <a:solidFill>
                          <a:srgbClr val="000000"/>
                        </a:solidFill>
                        <a:effectLst/>
                        <a:latin typeface="Arial Narrow" panose="020B0606020202030204" pitchFamily="34" charset="0"/>
                      </a:endParaRPr>
                    </a:p>
                  </a:txBody>
                  <a:tcPr marL="3817" marR="3817" marT="38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600" b="0" i="0" u="none" strike="noStrike">
                        <a:solidFill>
                          <a:srgbClr val="000000"/>
                        </a:solidFill>
                        <a:effectLst/>
                        <a:latin typeface="Arial Narrow" panose="020B0606020202030204" pitchFamily="34" charset="0"/>
                      </a:endParaRPr>
                    </a:p>
                  </a:txBody>
                  <a:tcPr marL="3817" marR="3817" marT="38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Arial Narrow" panose="020B0606020202030204" pitchFamily="34" charset="0"/>
                      </a:endParaRPr>
                    </a:p>
                  </a:txBody>
                  <a:tcPr marL="3817" marR="3817" marT="38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Arial Narrow" panose="020B0606020202030204" pitchFamily="34" charset="0"/>
                      </a:endParaRPr>
                    </a:p>
                  </a:txBody>
                  <a:tcPr marL="3817" marR="3817" marT="381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s-MX" sz="600" b="0" i="0" u="none" strike="noStrike">
                          <a:solidFill>
                            <a:srgbClr val="FFFFFF"/>
                          </a:solidFill>
                          <a:effectLst/>
                          <a:latin typeface="Arial Narrow" panose="020B0606020202030204" pitchFamily="34" charset="0"/>
                        </a:rPr>
                        <a:t>2do Cuatrimestre</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0" i="0" u="none" strike="noStrike">
                          <a:solidFill>
                            <a:srgbClr val="FFFFFF"/>
                          </a:solidFill>
                          <a:effectLst/>
                          <a:latin typeface="Arial Narrow" panose="020B0606020202030204" pitchFamily="34" charset="0"/>
                        </a:rPr>
                        <a:t>3er Cuatrimestre</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0" i="0" u="none" strike="noStrike">
                          <a:solidFill>
                            <a:srgbClr val="FFFFFF"/>
                          </a:solidFill>
                          <a:effectLst/>
                          <a:latin typeface="Arial Narrow" panose="020B0606020202030204" pitchFamily="34" charset="0"/>
                        </a:rPr>
                        <a:t>1er Cuatrimestre</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0" i="0" u="none" strike="noStrike">
                          <a:solidFill>
                            <a:srgbClr val="FFFFFF"/>
                          </a:solidFill>
                          <a:effectLst/>
                          <a:latin typeface="Arial Narrow" panose="020B0606020202030204" pitchFamily="34" charset="0"/>
                        </a:rPr>
                        <a:t>2do Cuatrimestre</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962410232"/>
                  </a:ext>
                </a:extLst>
              </a:tr>
              <a:tr h="80166">
                <a:tc>
                  <a:txBody>
                    <a:bodyPr/>
                    <a:lstStyle/>
                    <a:p>
                      <a:pPr algn="ctr" fontAlgn="ctr"/>
                      <a:r>
                        <a:rPr lang="es-MX" sz="600" b="0" i="0" u="none" strike="noStrike">
                          <a:solidFill>
                            <a:srgbClr val="FFFFFF"/>
                          </a:solidFill>
                          <a:effectLst/>
                          <a:latin typeface="Arial Narrow" panose="020B0606020202030204" pitchFamily="34" charset="0"/>
                        </a:rPr>
                        <a:t>No.</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0" i="0" u="none" strike="noStrike">
                          <a:solidFill>
                            <a:srgbClr val="FFFFFF"/>
                          </a:solidFill>
                          <a:effectLst/>
                          <a:latin typeface="Arial Narrow" panose="020B0606020202030204" pitchFamily="34" charset="0"/>
                        </a:rPr>
                        <a:t>Nombre del Proyecto</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0" i="0" u="none" strike="noStrike">
                          <a:solidFill>
                            <a:srgbClr val="FFFFFF"/>
                          </a:solidFill>
                          <a:effectLst/>
                          <a:latin typeface="Arial Narrow" panose="020B0606020202030204" pitchFamily="34" charset="0"/>
                        </a:rPr>
                        <a:t>Tareas</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0" i="0" u="none" strike="noStrike">
                          <a:solidFill>
                            <a:srgbClr val="FFFFFF"/>
                          </a:solidFill>
                          <a:effectLst/>
                          <a:latin typeface="Arial Narrow" panose="020B0606020202030204" pitchFamily="34" charset="0"/>
                        </a:rPr>
                        <a:t>Costo ($)</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May</a:t>
                      </a:r>
                    </a:p>
                  </a:txBody>
                  <a:tcPr marL="3817" marR="3817" marT="3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Jun</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Jul</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Ago</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Sep</a:t>
                      </a:r>
                    </a:p>
                  </a:txBody>
                  <a:tcPr marL="3817" marR="3817" marT="3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Oct</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Nov</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Dic</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Ene</a:t>
                      </a:r>
                    </a:p>
                  </a:txBody>
                  <a:tcPr marL="3817" marR="3817" marT="3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Feb</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Mar</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Abr</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May</a:t>
                      </a:r>
                    </a:p>
                  </a:txBody>
                  <a:tcPr marL="3817" marR="3817" marT="3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Jun</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Jul</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Ago</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70141251"/>
                  </a:ext>
                </a:extLst>
              </a:tr>
              <a:tr h="76348">
                <a:tc rowSpan="3">
                  <a:txBody>
                    <a:bodyPr/>
                    <a:lstStyle/>
                    <a:p>
                      <a:pPr algn="ctr" fontAlgn="ctr"/>
                      <a:r>
                        <a:rPr lang="es-MX" sz="600" b="0" i="0" u="none" strike="noStrike">
                          <a:solidFill>
                            <a:srgbClr val="000000"/>
                          </a:solidFill>
                          <a:effectLst/>
                          <a:latin typeface="Arial Narrow" panose="020B0606020202030204" pitchFamily="34" charset="0"/>
                        </a:rPr>
                        <a:t>1</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700" b="1" i="0" u="none" strike="noStrike" dirty="0">
                          <a:solidFill>
                            <a:srgbClr val="000000"/>
                          </a:solidFill>
                          <a:effectLst/>
                          <a:latin typeface="Arial Narrow" panose="020B0606020202030204" pitchFamily="34" charset="0"/>
                        </a:rPr>
                        <a:t>S29 (Profeta Jeremías)</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Contratación de estudios</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79868757"/>
                  </a:ext>
                </a:extLst>
              </a:tr>
              <a:tr h="142388">
                <a:tc vMerge="1">
                  <a:txBody>
                    <a:bodyPr/>
                    <a:lstStyle/>
                    <a:p>
                      <a:endParaRPr lang="es-MX"/>
                    </a:p>
                  </a:txBody>
                  <a:tcPr/>
                </a:tc>
                <a:tc vMerge="1">
                  <a:txBody>
                    <a:bodyPr/>
                    <a:lstStyle/>
                    <a:p>
                      <a:endParaRPr lang="es-MX"/>
                    </a:p>
                  </a:txBody>
                  <a:tcPr/>
                </a:tc>
                <a:tc>
                  <a:txBody>
                    <a:bodyPr/>
                    <a:lstStyle/>
                    <a:p>
                      <a:pPr algn="l" fontAlgn="b"/>
                      <a:r>
                        <a:rPr lang="es-MX" sz="600" b="0" i="0" u="none" strike="noStrike" dirty="0">
                          <a:solidFill>
                            <a:srgbClr val="000000"/>
                          </a:solidFill>
                          <a:effectLst/>
                          <a:latin typeface="Arial Narrow" panose="020B0606020202030204" pitchFamily="34" charset="0"/>
                        </a:rPr>
                        <a:t>Contratación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20093063"/>
                  </a:ext>
                </a:extLst>
              </a:tr>
              <a:tr h="0">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Ejecución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$ 85,867.52</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$ 85,867.52</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722525476"/>
                  </a:ext>
                </a:extLst>
              </a:tr>
              <a:tr h="76348">
                <a:tc>
                  <a:txBody>
                    <a:bodyPr/>
                    <a:lstStyle/>
                    <a:p>
                      <a:pPr algn="ctr" fontAlgn="b"/>
                      <a:r>
                        <a:rPr lang="es-MX" sz="6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s-MX" sz="6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207431"/>
                  </a:ext>
                </a:extLst>
              </a:tr>
              <a:tr h="138191">
                <a:tc>
                  <a:txBody>
                    <a:bodyPr/>
                    <a:lstStyle/>
                    <a:p>
                      <a:pPr algn="ctr" fontAlgn="ctr"/>
                      <a:r>
                        <a:rPr lang="es-MX" sz="600" b="0" i="0" u="none" strike="noStrike">
                          <a:solidFill>
                            <a:srgbClr val="000000"/>
                          </a:solidFill>
                          <a:effectLst/>
                          <a:latin typeface="Arial Narrow" panose="020B0606020202030204" pitchFamily="34" charset="0"/>
                        </a:rPr>
                        <a:t>2A</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1" i="0" u="none" strike="noStrike">
                          <a:solidFill>
                            <a:srgbClr val="000000"/>
                          </a:solidFill>
                          <a:effectLst/>
                          <a:latin typeface="Arial Narrow" panose="020B0606020202030204" pitchFamily="34" charset="0"/>
                        </a:rPr>
                        <a:t>Acceso a Santa Clara (S39A)</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Tratamiento Provisional (asfalto en frío) </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$ 41,569.08</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Narrow" panose="020B0606020202030204" pitchFamily="34" charset="0"/>
                        </a:rPr>
                        <a:t>$ 41,569.08</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86108805"/>
                  </a:ext>
                </a:extLst>
              </a:tr>
              <a:tr h="76348">
                <a:tc>
                  <a:txBody>
                    <a:bodyPr/>
                    <a:lstStyle/>
                    <a:p>
                      <a:pPr algn="ctr" fontAlgn="b"/>
                      <a:r>
                        <a:rPr lang="es-MX" sz="6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3853677"/>
                  </a:ext>
                </a:extLst>
              </a:tr>
              <a:tr h="138191">
                <a:tc>
                  <a:txBody>
                    <a:bodyPr/>
                    <a:lstStyle/>
                    <a:p>
                      <a:pPr algn="ctr" fontAlgn="ctr"/>
                      <a:r>
                        <a:rPr lang="es-MX" sz="600" b="0" i="0" u="none" strike="noStrike">
                          <a:solidFill>
                            <a:srgbClr val="000000"/>
                          </a:solidFill>
                          <a:effectLst/>
                          <a:latin typeface="Arial Narrow" panose="020B0606020202030204" pitchFamily="34" charset="0"/>
                        </a:rPr>
                        <a:t>2B</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1" i="0" u="none" strike="noStrike">
                          <a:solidFill>
                            <a:srgbClr val="000000"/>
                          </a:solidFill>
                          <a:effectLst/>
                          <a:latin typeface="Arial Narrow" panose="020B0606020202030204" pitchFamily="34" charset="0"/>
                        </a:rPr>
                        <a:t>Manuel Lavaya</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Tratamiento Provisional (asfalto en frío)</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$ 5,040.00</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Narrow" panose="020B0606020202030204" pitchFamily="34" charset="0"/>
                        </a:rPr>
                        <a:t>$ 5,040.00</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96249741"/>
                  </a:ext>
                </a:extLst>
              </a:tr>
              <a:tr h="76348">
                <a:tc>
                  <a:txBody>
                    <a:bodyPr/>
                    <a:lstStyle/>
                    <a:p>
                      <a:pPr algn="ctr" fontAlgn="b"/>
                      <a:r>
                        <a:rPr lang="es-MX" sz="6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500" b="1"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6403939"/>
                  </a:ext>
                </a:extLst>
              </a:tr>
              <a:tr h="76348">
                <a:tc rowSpan="2">
                  <a:txBody>
                    <a:bodyPr/>
                    <a:lstStyle/>
                    <a:p>
                      <a:pPr algn="ctr" fontAlgn="ctr"/>
                      <a:r>
                        <a:rPr lang="es-MX" sz="600" b="0" i="0" u="none" strike="noStrike">
                          <a:solidFill>
                            <a:srgbClr val="000000"/>
                          </a:solidFill>
                          <a:effectLst/>
                          <a:latin typeface="Arial Narrow" panose="020B0606020202030204" pitchFamily="34" charset="0"/>
                        </a:rPr>
                        <a:t>3</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700" b="1" i="0" u="none" strike="noStrike">
                          <a:solidFill>
                            <a:srgbClr val="000000"/>
                          </a:solidFill>
                          <a:effectLst/>
                          <a:latin typeface="Arial Narrow" panose="020B0606020202030204" pitchFamily="34" charset="0"/>
                        </a:rPr>
                        <a:t>Oe7 (Calle 6)</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Actualización de Estudio</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63194711"/>
                  </a:ext>
                </a:extLst>
              </a:tr>
              <a:tr h="76348">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Ejecución de Obra</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$ 85,608.99</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ctr" fontAlgn="b"/>
                      <a:r>
                        <a:rPr lang="es-MX" sz="500" b="0" i="0" u="none" strike="noStrike">
                          <a:solidFill>
                            <a:srgbClr val="000000"/>
                          </a:solidFill>
                          <a:effectLst/>
                          <a:latin typeface="Arial Narrow" panose="020B0606020202030204" pitchFamily="34" charset="0"/>
                        </a:rPr>
                        <a:t>$ 85,608.99</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59661564"/>
                  </a:ext>
                </a:extLst>
              </a:tr>
              <a:tr h="76348">
                <a:tc>
                  <a:txBody>
                    <a:bodyPr/>
                    <a:lstStyle/>
                    <a:p>
                      <a:pPr algn="ctr" fontAlgn="b"/>
                      <a:r>
                        <a:rPr lang="es-MX" sz="6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3817" marR="3817" marT="3817"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518501"/>
                  </a:ext>
                </a:extLst>
              </a:tr>
              <a:tr h="76348">
                <a:tc rowSpan="2">
                  <a:txBody>
                    <a:bodyPr/>
                    <a:lstStyle/>
                    <a:p>
                      <a:pPr algn="ctr" fontAlgn="ctr"/>
                      <a:r>
                        <a:rPr lang="es-MX" sz="600" b="0" i="0" u="none" strike="noStrike">
                          <a:solidFill>
                            <a:srgbClr val="000000"/>
                          </a:solidFill>
                          <a:effectLst/>
                          <a:latin typeface="Arial Narrow" panose="020B0606020202030204" pitchFamily="34" charset="0"/>
                        </a:rPr>
                        <a:t>4</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700" b="1" i="0" u="none" strike="noStrike">
                          <a:solidFill>
                            <a:srgbClr val="000000"/>
                          </a:solidFill>
                          <a:effectLst/>
                          <a:latin typeface="Arial Narrow" panose="020B0606020202030204" pitchFamily="34" charset="0"/>
                        </a:rPr>
                        <a:t>Oe7c (Calle 7)</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Actualización de Estudio</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65375122"/>
                  </a:ext>
                </a:extLst>
              </a:tr>
              <a:tr h="76348">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Ejecución de Obra</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$ 86,335.98</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ctr" fontAlgn="b"/>
                      <a:r>
                        <a:rPr lang="es-MX" sz="500" b="0" i="0" u="none" strike="noStrike">
                          <a:solidFill>
                            <a:srgbClr val="000000"/>
                          </a:solidFill>
                          <a:effectLst/>
                          <a:latin typeface="Arial Narrow" panose="020B0606020202030204" pitchFamily="34" charset="0"/>
                        </a:rPr>
                        <a:t>$ 86,335.98</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28958132"/>
                  </a:ext>
                </a:extLst>
              </a:tr>
              <a:tr h="76348">
                <a:tc>
                  <a:txBody>
                    <a:bodyPr/>
                    <a:lstStyle/>
                    <a:p>
                      <a:pPr algn="ctr" fontAlgn="b"/>
                      <a:r>
                        <a:rPr lang="es-MX" sz="6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3817" marR="3817" marT="3817"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882758"/>
                  </a:ext>
                </a:extLst>
              </a:tr>
              <a:tr h="76348">
                <a:tc rowSpan="3">
                  <a:txBody>
                    <a:bodyPr/>
                    <a:lstStyle/>
                    <a:p>
                      <a:pPr algn="ctr" fontAlgn="ctr"/>
                      <a:r>
                        <a:rPr lang="es-MX" sz="600" b="0" i="0" u="none" strike="noStrike">
                          <a:solidFill>
                            <a:srgbClr val="000000"/>
                          </a:solidFill>
                          <a:effectLst/>
                          <a:latin typeface="Arial Narrow" panose="020B0606020202030204" pitchFamily="34" charset="0"/>
                        </a:rPr>
                        <a:t>5</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pt-BR" sz="700" b="1" i="0" u="none" strike="noStrike">
                          <a:solidFill>
                            <a:srgbClr val="000000"/>
                          </a:solidFill>
                          <a:effectLst/>
                          <a:latin typeface="Arial Narrow" panose="020B0606020202030204" pitchFamily="34" charset="0"/>
                        </a:rPr>
                        <a:t>R o S54 (Acceso a San Alfonso)</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Contratación de estudios</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541936350"/>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Contratación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69919369"/>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Ejecución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$ 57,548.00</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$ 57,548.00</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06648079"/>
                  </a:ext>
                </a:extLst>
              </a:tr>
              <a:tr h="76348">
                <a:tc>
                  <a:txBody>
                    <a:bodyPr/>
                    <a:lstStyle/>
                    <a:p>
                      <a:pPr algn="ctr" fontAlgn="b"/>
                      <a:r>
                        <a:rPr lang="es-MX" sz="6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3817" marR="3817" marT="3817"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860755"/>
                  </a:ext>
                </a:extLst>
              </a:tr>
              <a:tr h="76348">
                <a:tc rowSpan="3">
                  <a:txBody>
                    <a:bodyPr/>
                    <a:lstStyle/>
                    <a:p>
                      <a:pPr algn="ctr" fontAlgn="ctr"/>
                      <a:r>
                        <a:rPr lang="es-MX" sz="600" b="0" i="0" u="none" strike="noStrike">
                          <a:solidFill>
                            <a:srgbClr val="000000"/>
                          </a:solidFill>
                          <a:effectLst/>
                          <a:latin typeface="Arial Narrow" panose="020B0606020202030204" pitchFamily="34" charset="0"/>
                        </a:rPr>
                        <a:t>6</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700" b="1" i="0" u="none" strike="noStrike">
                          <a:solidFill>
                            <a:srgbClr val="000000"/>
                          </a:solidFill>
                          <a:effectLst/>
                          <a:latin typeface="Arial Narrow" panose="020B0606020202030204" pitchFamily="34" charset="0"/>
                        </a:rPr>
                        <a:t>E1E (Mariana de Jesús)</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Contratación de estudios</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14595138"/>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Contratación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84107665"/>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Ejecución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$ 123,065.04</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$ 123,065.04</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939531854"/>
                  </a:ext>
                </a:extLst>
              </a:tr>
              <a:tr h="76348">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MX" sz="600" b="0" i="0" u="none" strike="noStrike">
                        <a:solidFill>
                          <a:srgbClr val="000000"/>
                        </a:solidFill>
                        <a:effectLst/>
                        <a:latin typeface="Arial Narrow" panose="020B0606020202030204" pitchFamily="34" charset="0"/>
                      </a:endParaRP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079325"/>
                  </a:ext>
                </a:extLst>
              </a:tr>
              <a:tr h="138191">
                <a:tc>
                  <a:txBody>
                    <a:bodyPr/>
                    <a:lstStyle/>
                    <a:p>
                      <a:pPr algn="ctr" fontAlgn="ctr"/>
                      <a:r>
                        <a:rPr lang="es-MX" sz="600" b="0" i="0" u="none" strike="noStrike">
                          <a:solidFill>
                            <a:srgbClr val="000000"/>
                          </a:solidFill>
                          <a:effectLst/>
                          <a:latin typeface="Arial Narrow" panose="020B0606020202030204" pitchFamily="34" charset="0"/>
                        </a:rPr>
                        <a:t>7</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1" i="0" u="none" strike="noStrike">
                          <a:solidFill>
                            <a:srgbClr val="000000"/>
                          </a:solidFill>
                          <a:effectLst/>
                          <a:latin typeface="Arial Narrow" panose="020B0606020202030204" pitchFamily="34" charset="0"/>
                        </a:rPr>
                        <a:t>Av. Ñusta</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solidFill>
                            <a:srgbClr val="000000"/>
                          </a:solidFill>
                          <a:effectLst/>
                          <a:latin typeface="Arial Narrow" panose="020B0606020202030204" pitchFamily="34" charset="0"/>
                        </a:rPr>
                        <a:t>Tratamiento Provisional (asfalto en frío)</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$ 44,400.00</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Narrow" panose="020B0606020202030204" pitchFamily="34" charset="0"/>
                        </a:rPr>
                        <a:t>$ 44,400.00</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06414251"/>
                  </a:ext>
                </a:extLst>
              </a:tr>
              <a:tr h="76348">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Arial Narrow" panose="020B0606020202030204" pitchFamily="34" charset="0"/>
                        </a:rPr>
                        <a:t> </a:t>
                      </a: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MX" sz="600" b="0" i="0" u="none" strike="noStrike">
                        <a:solidFill>
                          <a:srgbClr val="000000"/>
                        </a:solidFill>
                        <a:effectLst/>
                        <a:latin typeface="Arial Narrow" panose="020B0606020202030204" pitchFamily="34" charset="0"/>
                      </a:endParaRP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425601"/>
                  </a:ext>
                </a:extLst>
              </a:tr>
              <a:tr h="76348">
                <a:tc rowSpan="3">
                  <a:txBody>
                    <a:bodyPr/>
                    <a:lstStyle/>
                    <a:p>
                      <a:pPr algn="ctr" fontAlgn="ctr"/>
                      <a:r>
                        <a:rPr lang="es-MX" sz="600" b="0" i="0" u="none" strike="noStrike">
                          <a:solidFill>
                            <a:srgbClr val="000000"/>
                          </a:solidFill>
                          <a:effectLst/>
                          <a:latin typeface="Arial Narrow" panose="020B0606020202030204" pitchFamily="34" charset="0"/>
                        </a:rPr>
                        <a:t>8</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700" b="1" i="0" u="none" strike="noStrike">
                          <a:solidFill>
                            <a:srgbClr val="000000"/>
                          </a:solidFill>
                          <a:effectLst/>
                          <a:latin typeface="Arial Narrow" panose="020B0606020202030204" pitchFamily="34" charset="0"/>
                        </a:rPr>
                        <a:t>Av. Quitumbe Ñan (OE3)</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Actualización de Estudio</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FF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01824914"/>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Contratación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gridSpan="3">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70239734"/>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Ejecución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$ 254,613.33</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500" b="0" i="0" u="none" strike="noStrike">
                          <a:solidFill>
                            <a:srgbClr val="000000"/>
                          </a:solidFill>
                          <a:effectLst/>
                          <a:latin typeface="Arial Narrow" panose="020B0606020202030204" pitchFamily="34" charset="0"/>
                        </a:rPr>
                        <a:t>$ 63,653.33</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500" b="0" i="0" u="none" strike="noStrike">
                          <a:solidFill>
                            <a:srgbClr val="000000"/>
                          </a:solidFill>
                          <a:effectLst/>
                          <a:latin typeface="Arial Narrow" panose="020B0606020202030204" pitchFamily="34" charset="0"/>
                        </a:rPr>
                        <a:t>$ 190,960.00</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423015350"/>
                  </a:ext>
                </a:extLst>
              </a:tr>
              <a:tr h="76348">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7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MX" sz="600" b="0" i="0" u="none" strike="noStrike">
                        <a:solidFill>
                          <a:srgbClr val="000000"/>
                        </a:solidFill>
                        <a:effectLst/>
                        <a:latin typeface="Arial Narrow" panose="020B0606020202030204" pitchFamily="34" charset="0"/>
                      </a:endParaRP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419117"/>
                  </a:ext>
                </a:extLst>
              </a:tr>
              <a:tr h="76348">
                <a:tc rowSpan="3">
                  <a:txBody>
                    <a:bodyPr/>
                    <a:lstStyle/>
                    <a:p>
                      <a:pPr algn="ctr" fontAlgn="ctr"/>
                      <a:r>
                        <a:rPr lang="es-MX" sz="600" b="0" i="0" u="none" strike="noStrike">
                          <a:solidFill>
                            <a:srgbClr val="000000"/>
                          </a:solidFill>
                          <a:effectLst/>
                          <a:latin typeface="Arial Narrow" panose="020B0606020202030204" pitchFamily="34" charset="0"/>
                        </a:rPr>
                        <a:t>9</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700" b="1" i="0" u="none" strike="noStrike">
                          <a:solidFill>
                            <a:srgbClr val="000000"/>
                          </a:solidFill>
                          <a:effectLst/>
                          <a:latin typeface="Arial Narrow" panose="020B0606020202030204" pitchFamily="34" charset="0"/>
                        </a:rPr>
                        <a:t>E9</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Contratación de estudios</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226845344"/>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Contratación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42529444"/>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Ejecución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$ 161,200.00</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$ 161,200.00</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43322415"/>
                  </a:ext>
                </a:extLst>
              </a:tr>
              <a:tr h="76348">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700" b="0" i="0" u="none" strike="noStrike">
                          <a:solidFill>
                            <a:srgbClr val="000000"/>
                          </a:solidFill>
                          <a:effectLst/>
                          <a:latin typeface="Arial Narrow" panose="020B0606020202030204" pitchFamily="34" charset="0"/>
                        </a:rPr>
                        <a:t> </a:t>
                      </a: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MX" sz="600" b="0" i="0" u="none" strike="noStrike">
                        <a:solidFill>
                          <a:srgbClr val="000000"/>
                        </a:solidFill>
                        <a:effectLst/>
                        <a:latin typeface="Arial Narrow" panose="020B0606020202030204" pitchFamily="34" charset="0"/>
                      </a:endParaRP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80820"/>
                  </a:ext>
                </a:extLst>
              </a:tr>
              <a:tr h="138191">
                <a:tc>
                  <a:txBody>
                    <a:bodyPr/>
                    <a:lstStyle/>
                    <a:p>
                      <a:pPr algn="ctr" fontAlgn="ctr"/>
                      <a:r>
                        <a:rPr lang="es-MX" sz="600" b="0" i="0" u="none" strike="noStrike">
                          <a:solidFill>
                            <a:srgbClr val="000000"/>
                          </a:solidFill>
                          <a:effectLst/>
                          <a:latin typeface="Arial Narrow" panose="020B0606020202030204" pitchFamily="34" charset="0"/>
                        </a:rPr>
                        <a:t>10</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700" b="1" i="0" u="none" strike="noStrike">
                          <a:solidFill>
                            <a:srgbClr val="000000"/>
                          </a:solidFill>
                          <a:effectLst/>
                          <a:latin typeface="Arial Narrow" panose="020B0606020202030204" pitchFamily="34" charset="0"/>
                        </a:rPr>
                        <a:t>La Cocha (Escalón 1)</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Tratamiento Provisional (asfalto en frío)</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$ 86,400.00</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$ 86,400.00</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22539439"/>
                  </a:ext>
                </a:extLst>
              </a:tr>
              <a:tr h="76348">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7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MX" sz="600" b="0" i="0" u="none" strike="noStrike">
                        <a:solidFill>
                          <a:srgbClr val="000000"/>
                        </a:solidFill>
                        <a:effectLst/>
                        <a:latin typeface="Arial Narrow" panose="020B0606020202030204" pitchFamily="34" charset="0"/>
                      </a:endParaRP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388818"/>
                  </a:ext>
                </a:extLst>
              </a:tr>
              <a:tr h="76348">
                <a:tc rowSpan="3">
                  <a:txBody>
                    <a:bodyPr/>
                    <a:lstStyle/>
                    <a:p>
                      <a:pPr algn="ctr" fontAlgn="ctr"/>
                      <a:r>
                        <a:rPr lang="es-MX" sz="600" b="0" i="0" u="none" strike="noStrike">
                          <a:solidFill>
                            <a:srgbClr val="000000"/>
                          </a:solidFill>
                          <a:effectLst/>
                          <a:latin typeface="Arial Narrow" panose="020B0606020202030204" pitchFamily="34" charset="0"/>
                        </a:rPr>
                        <a:t>11</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700" b="1" i="0" u="none" strike="noStrike" dirty="0">
                          <a:solidFill>
                            <a:srgbClr val="000000"/>
                          </a:solidFill>
                          <a:effectLst/>
                          <a:latin typeface="Arial Narrow" panose="020B0606020202030204" pitchFamily="34" charset="0"/>
                        </a:rPr>
                        <a:t>S51B</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Estudios</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20874671"/>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Contratación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35527630"/>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Ejecución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$ 73,490.67</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$ 73,490.67</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3955983"/>
                  </a:ext>
                </a:extLst>
              </a:tr>
              <a:tr h="76348">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700" b="0" i="0" u="none" strike="noStrike">
                        <a:solidFill>
                          <a:srgbClr val="000000"/>
                        </a:solidFill>
                        <a:effectLst/>
                        <a:latin typeface="Arial Narrow" panose="020B0606020202030204" pitchFamily="34" charset="0"/>
                      </a:endParaRPr>
                    </a:p>
                  </a:txBody>
                  <a:tcPr marL="3817" marR="3817" marT="3817"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solidFill>
                            <a:srgbClr val="363636"/>
                          </a:solidFill>
                          <a:effectLst/>
                          <a:latin typeface="Arial Narrow" panose="020B0606020202030204" pitchFamily="34" charset="0"/>
                        </a:rPr>
                        <a:t> </a:t>
                      </a:r>
                    </a:p>
                  </a:txBody>
                  <a:tcPr marL="3817" marR="3817" marT="3817"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400635"/>
                  </a:ext>
                </a:extLst>
              </a:tr>
              <a:tr h="138191">
                <a:tc>
                  <a:txBody>
                    <a:bodyPr/>
                    <a:lstStyle/>
                    <a:p>
                      <a:pPr algn="ctr" fontAlgn="ctr"/>
                      <a:r>
                        <a:rPr lang="es-MX" sz="600" b="0" i="0" u="none" strike="noStrike">
                          <a:solidFill>
                            <a:srgbClr val="000000"/>
                          </a:solidFill>
                          <a:effectLst/>
                          <a:latin typeface="Arial Narrow" panose="020B0606020202030204" pitchFamily="34" charset="0"/>
                        </a:rPr>
                        <a:t>12</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700" b="1" i="0" u="none" strike="noStrike" dirty="0">
                          <a:solidFill>
                            <a:srgbClr val="000000"/>
                          </a:solidFill>
                          <a:effectLst/>
                          <a:latin typeface="Arial Narrow" panose="020B0606020202030204" pitchFamily="34" charset="0"/>
                        </a:rPr>
                        <a:t>OE4A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Tratamiento Provisional (asfalto en frío)</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$ 38,940.00</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ctr" fontAlgn="b"/>
                      <a:r>
                        <a:rPr lang="es-MX" sz="500" b="0" i="0" u="none" strike="noStrike">
                          <a:solidFill>
                            <a:srgbClr val="000000"/>
                          </a:solidFill>
                          <a:effectLst/>
                          <a:latin typeface="Arial Narrow" panose="020B0606020202030204" pitchFamily="34" charset="0"/>
                        </a:rPr>
                        <a:t>$ 19,470.00</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gridSpan="2">
                  <a:txBody>
                    <a:bodyPr/>
                    <a:lstStyle/>
                    <a:p>
                      <a:pPr algn="ctr" fontAlgn="b"/>
                      <a:r>
                        <a:rPr lang="es-MX" sz="500" b="0" i="0" u="none" strike="noStrike">
                          <a:solidFill>
                            <a:srgbClr val="000000"/>
                          </a:solidFill>
                          <a:effectLst/>
                          <a:latin typeface="Arial Narrow" panose="020B0606020202030204" pitchFamily="34" charset="0"/>
                        </a:rPr>
                        <a:t>$ 19,470.00</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96079012"/>
                  </a:ext>
                </a:extLst>
              </a:tr>
              <a:tr h="76348">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700" b="0" i="0" u="none" strike="noStrike">
                          <a:solidFill>
                            <a:srgbClr val="000000"/>
                          </a:solidFill>
                          <a:effectLst/>
                          <a:latin typeface="Arial Narrow" panose="020B0606020202030204" pitchFamily="34" charset="0"/>
                        </a:rPr>
                        <a:t> </a:t>
                      </a: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MX" sz="600" b="0" i="0" u="none" strike="noStrike">
                        <a:solidFill>
                          <a:srgbClr val="000000"/>
                        </a:solidFill>
                        <a:effectLst/>
                        <a:latin typeface="Arial Narrow" panose="020B0606020202030204" pitchFamily="34" charset="0"/>
                      </a:endParaRP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998907"/>
                  </a:ext>
                </a:extLst>
              </a:tr>
              <a:tr h="76348">
                <a:tc rowSpan="2">
                  <a:txBody>
                    <a:bodyPr/>
                    <a:lstStyle/>
                    <a:p>
                      <a:pPr algn="ctr" fontAlgn="ctr"/>
                      <a:r>
                        <a:rPr lang="es-MX" sz="600" b="0" i="0" u="none" strike="noStrike">
                          <a:solidFill>
                            <a:srgbClr val="000000"/>
                          </a:solidFill>
                          <a:effectLst/>
                          <a:latin typeface="Arial Narrow" panose="020B0606020202030204" pitchFamily="34" charset="0"/>
                        </a:rPr>
                        <a:t>13</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700" b="1" i="0" u="none" strike="noStrike" dirty="0">
                          <a:solidFill>
                            <a:srgbClr val="000000"/>
                          </a:solidFill>
                          <a:effectLst/>
                          <a:latin typeface="Arial Narrow" panose="020B0606020202030204" pitchFamily="34" charset="0"/>
                        </a:rPr>
                        <a:t>Av. La Ecuatoriana</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Actualización de Estudio</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079873"/>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Ejecución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$ 454,666.67</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3">
                  <a:txBody>
                    <a:bodyPr/>
                    <a:lstStyle/>
                    <a:p>
                      <a:pPr algn="ctr" fontAlgn="b"/>
                      <a:r>
                        <a:rPr lang="es-MX" sz="500" b="0" i="0" u="none" strike="noStrike">
                          <a:solidFill>
                            <a:srgbClr val="000000"/>
                          </a:solidFill>
                          <a:effectLst/>
                          <a:latin typeface="Arial Narrow" panose="020B0606020202030204" pitchFamily="34" charset="0"/>
                        </a:rPr>
                        <a:t>$ 272,800.00</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gridSpan="2">
                  <a:txBody>
                    <a:bodyPr/>
                    <a:lstStyle/>
                    <a:p>
                      <a:pPr algn="ctr" fontAlgn="b"/>
                      <a:r>
                        <a:rPr lang="es-MX" sz="500" b="0" i="0" u="none" strike="noStrike">
                          <a:solidFill>
                            <a:srgbClr val="000000"/>
                          </a:solidFill>
                          <a:effectLst/>
                          <a:latin typeface="Arial Narrow" panose="020B0606020202030204" pitchFamily="34" charset="0"/>
                        </a:rPr>
                        <a:t>$ 181,866.67</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31462916"/>
                  </a:ext>
                </a:extLst>
              </a:tr>
              <a:tr h="76348">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700" b="0" i="0" u="none" strike="noStrike" dirty="0">
                          <a:solidFill>
                            <a:srgbClr val="000000"/>
                          </a:solidFill>
                          <a:effectLst/>
                          <a:latin typeface="Arial Narrow" panose="020B0606020202030204" pitchFamily="34" charset="0"/>
                        </a:rPr>
                        <a:t> </a:t>
                      </a: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MX" sz="600" b="0" i="0" u="none" strike="noStrike">
                        <a:solidFill>
                          <a:srgbClr val="000000"/>
                        </a:solidFill>
                        <a:effectLst/>
                        <a:latin typeface="Arial Narrow" panose="020B0606020202030204" pitchFamily="34" charset="0"/>
                      </a:endParaRP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235780"/>
                  </a:ext>
                </a:extLst>
              </a:tr>
              <a:tr h="76348">
                <a:tc rowSpan="3">
                  <a:txBody>
                    <a:bodyPr/>
                    <a:lstStyle/>
                    <a:p>
                      <a:pPr algn="ctr" fontAlgn="ctr"/>
                      <a:r>
                        <a:rPr lang="es-MX" sz="600" b="0" i="0" u="none" strike="noStrike">
                          <a:solidFill>
                            <a:srgbClr val="000000"/>
                          </a:solidFill>
                          <a:effectLst/>
                          <a:latin typeface="Arial Narrow" panose="020B0606020202030204" pitchFamily="34" charset="0"/>
                        </a:rPr>
                        <a:t>14</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700" b="1" i="0" u="none" strike="noStrike" dirty="0">
                          <a:solidFill>
                            <a:srgbClr val="000000"/>
                          </a:solidFill>
                          <a:effectLst/>
                          <a:latin typeface="Arial Narrow" panose="020B0606020202030204" pitchFamily="34" charset="0"/>
                        </a:rPr>
                        <a:t>Isabel Herrería</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Contratación de estudios</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09194353"/>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Contratación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61259107"/>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Ejecución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$ 114,080.00</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$ 114,080.00</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121995406"/>
                  </a:ext>
                </a:extLst>
              </a:tr>
              <a:tr h="76348">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700" b="0" i="0" u="none" strike="noStrike" dirty="0">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MX" sz="600" b="0" i="0" u="none" strike="noStrike">
                        <a:solidFill>
                          <a:srgbClr val="000000"/>
                        </a:solidFill>
                        <a:effectLst/>
                        <a:latin typeface="Arial Narrow" panose="020B0606020202030204" pitchFamily="34" charset="0"/>
                      </a:endParaRPr>
                    </a:p>
                  </a:txBody>
                  <a:tcPr marL="3817" marR="3817" marT="381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3817" marR="3817" marT="381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3817" marR="3817" marT="3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783"/>
                  </a:ext>
                </a:extLst>
              </a:tr>
              <a:tr h="76348">
                <a:tc rowSpan="3">
                  <a:txBody>
                    <a:bodyPr/>
                    <a:lstStyle/>
                    <a:p>
                      <a:pPr algn="ctr" fontAlgn="ctr"/>
                      <a:r>
                        <a:rPr lang="es-MX" sz="600" b="0" i="0" u="none" strike="noStrike">
                          <a:solidFill>
                            <a:srgbClr val="000000"/>
                          </a:solidFill>
                          <a:effectLst/>
                          <a:latin typeface="Arial Narrow" panose="020B0606020202030204" pitchFamily="34" charset="0"/>
                        </a:rPr>
                        <a:t>15</a:t>
                      </a: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700" b="1" i="0" u="none" strike="noStrike" dirty="0" err="1">
                          <a:solidFill>
                            <a:srgbClr val="000000"/>
                          </a:solidFill>
                          <a:effectLst/>
                          <a:latin typeface="Arial Narrow" panose="020B0606020202030204" pitchFamily="34" charset="0"/>
                        </a:rPr>
                        <a:t>Paquisha</a:t>
                      </a:r>
                      <a:endParaRPr lang="es-MX" sz="700" b="1" i="0" u="none" strike="noStrike" dirty="0">
                        <a:solidFill>
                          <a:srgbClr val="000000"/>
                        </a:solidFill>
                        <a:effectLst/>
                        <a:latin typeface="Arial Narrow" panose="020B0606020202030204" pitchFamily="34" charset="0"/>
                      </a:endParaRPr>
                    </a:p>
                  </a:txBody>
                  <a:tcPr marL="3817" marR="3817" marT="3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Estudios</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68405491"/>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Contratación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25146091"/>
                  </a:ext>
                </a:extLst>
              </a:tr>
              <a:tr h="76348">
                <a:tc vMerge="1">
                  <a:txBody>
                    <a:bodyPr/>
                    <a:lstStyle/>
                    <a:p>
                      <a:endParaRPr lang="es-MX"/>
                    </a:p>
                  </a:txBody>
                  <a:tcPr/>
                </a:tc>
                <a:tc v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Ejecución de Obra</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$ 280,653.33</a:t>
                      </a:r>
                    </a:p>
                  </a:txBody>
                  <a:tcPr marL="3817" marR="3817" marT="3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3817" marR="3817" marT="38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$ 280,653.33</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463356926"/>
                  </a:ext>
                </a:extLst>
              </a:tr>
              <a:tr h="138191">
                <a:tc gridSpan="3">
                  <a:txBody>
                    <a:bodyPr/>
                    <a:lstStyle/>
                    <a:p>
                      <a:pPr algn="ctr" fontAlgn="ctr"/>
                      <a:r>
                        <a:rPr lang="es-MX" sz="600" b="1" i="0" u="none" strike="noStrike">
                          <a:solidFill>
                            <a:srgbClr val="000000"/>
                          </a:solidFill>
                          <a:effectLst/>
                          <a:latin typeface="Arial Narrow" panose="020B0606020202030204" pitchFamily="34" charset="0"/>
                        </a:rPr>
                        <a:t>TOTALES</a:t>
                      </a:r>
                    </a:p>
                  </a:txBody>
                  <a:tcPr marL="3817" marR="3817" marT="381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a:txBody>
                    <a:bodyPr/>
                    <a:lstStyle/>
                    <a:p>
                      <a:pPr algn="ctr" fontAlgn="ctr"/>
                      <a:r>
                        <a:rPr lang="es-MX" sz="600" b="1" i="0" u="none" strike="noStrike">
                          <a:solidFill>
                            <a:srgbClr val="C00000"/>
                          </a:solidFill>
                          <a:effectLst/>
                          <a:latin typeface="Arial Narrow" panose="020B0606020202030204" pitchFamily="34" charset="0"/>
                        </a:rPr>
                        <a:t>$ 1,993,478.61</a:t>
                      </a:r>
                    </a:p>
                  </a:txBody>
                  <a:tcPr marL="3817" marR="3817" marT="381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fontAlgn="b"/>
                      <a:r>
                        <a:rPr lang="es-MX" sz="600" b="1" i="0" u="none" strike="noStrike">
                          <a:solidFill>
                            <a:srgbClr val="000000"/>
                          </a:solidFill>
                          <a:effectLst/>
                          <a:latin typeface="Arial Narrow" panose="020B0606020202030204" pitchFamily="34" charset="0"/>
                        </a:rPr>
                        <a:t>$ 262,954.05</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1" i="0" u="none" strike="noStrike">
                          <a:solidFill>
                            <a:srgbClr val="000000"/>
                          </a:solidFill>
                          <a:effectLst/>
                          <a:latin typeface="Arial Narrow" panose="020B0606020202030204" pitchFamily="34" charset="0"/>
                        </a:rPr>
                        <a:t>$ 442,323.33</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1" i="0" u="none" strike="noStrike">
                          <a:solidFill>
                            <a:srgbClr val="000000"/>
                          </a:solidFill>
                          <a:effectLst/>
                          <a:latin typeface="Arial Narrow" panose="020B0606020202030204" pitchFamily="34" charset="0"/>
                        </a:rPr>
                        <a:t>$ 465,787.34</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1" i="0" u="none" strike="noStrike" dirty="0">
                          <a:solidFill>
                            <a:srgbClr val="000000"/>
                          </a:solidFill>
                          <a:effectLst/>
                          <a:latin typeface="Arial Narrow" panose="020B0606020202030204" pitchFamily="34" charset="0"/>
                        </a:rPr>
                        <a:t>$822,413.89</a:t>
                      </a:r>
                    </a:p>
                  </a:txBody>
                  <a:tcPr marL="3817" marR="3817" marT="3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95704662"/>
                  </a:ext>
                </a:extLst>
              </a:tr>
            </a:tbl>
          </a:graphicData>
        </a:graphic>
      </p:graphicFrame>
      <p:pic>
        <p:nvPicPr>
          <p:cNvPr id="8" name="Imagen 7"/>
          <p:cNvPicPr>
            <a:picLocks noChangeAspect="1"/>
          </p:cNvPicPr>
          <p:nvPr/>
        </p:nvPicPr>
        <p:blipFill>
          <a:blip r:embed="rId2"/>
          <a:stretch>
            <a:fillRect/>
          </a:stretch>
        </p:blipFill>
        <p:spPr>
          <a:xfrm>
            <a:off x="6151966" y="6377624"/>
            <a:ext cx="2422692" cy="721676"/>
          </a:xfrm>
          <a:prstGeom prst="rect">
            <a:avLst/>
          </a:prstGeom>
        </p:spPr>
      </p:pic>
      <p:sp>
        <p:nvSpPr>
          <p:cNvPr id="9" name="CuadroTexto 8"/>
          <p:cNvSpPr txBox="1"/>
          <p:nvPr/>
        </p:nvSpPr>
        <p:spPr>
          <a:xfrm>
            <a:off x="215668" y="112282"/>
            <a:ext cx="9592561" cy="456151"/>
          </a:xfrm>
          <a:prstGeom prst="rect">
            <a:avLst/>
          </a:prstGeom>
          <a:solidFill>
            <a:schemeClr val="bg1"/>
          </a:solidFill>
        </p:spPr>
        <p:txBody>
          <a:bodyPr wrap="square" rtlCol="0">
            <a:spAutoFit/>
          </a:bodyPr>
          <a:lstStyle/>
          <a:p>
            <a:pPr algn="ctr"/>
            <a:r>
              <a:rPr lang="es-EC" sz="2364" b="1" dirty="0">
                <a:solidFill>
                  <a:srgbClr val="E78202"/>
                </a:solidFill>
                <a:latin typeface="Roboto" charset="0"/>
                <a:ea typeface="Roboto" charset="0"/>
                <a:cs typeface="Roboto" charset="0"/>
              </a:rPr>
              <a:t>CRONOGRAMA DE INTERVENCIÓN VALORADO </a:t>
            </a:r>
            <a:r>
              <a:rPr lang="es-EC" sz="2364" b="1" dirty="0" smtClean="0">
                <a:solidFill>
                  <a:srgbClr val="E78202"/>
                </a:solidFill>
                <a:latin typeface="Roboto" charset="0"/>
                <a:ea typeface="Roboto" charset="0"/>
                <a:cs typeface="Roboto" charset="0"/>
              </a:rPr>
              <a:t>ADM.QUITUMBE</a:t>
            </a:r>
            <a:endParaRPr lang="es-EC" sz="2364" b="1" dirty="0">
              <a:solidFill>
                <a:srgbClr val="E78202"/>
              </a:solidFill>
              <a:latin typeface="Roboto" charset="0"/>
              <a:ea typeface="Roboto" charset="0"/>
              <a:cs typeface="Roboto" charset="0"/>
            </a:endParaRPr>
          </a:p>
        </p:txBody>
      </p:sp>
    </p:spTree>
    <p:extLst>
      <p:ext uri="{BB962C8B-B14F-4D97-AF65-F5344CB8AC3E}">
        <p14:creationId xmlns:p14="http://schemas.microsoft.com/office/powerpoint/2010/main" val="1024124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28844" y="619184"/>
            <a:ext cx="6391813" cy="456151"/>
          </a:xfrm>
          <a:prstGeom prst="rect">
            <a:avLst/>
          </a:prstGeom>
          <a:noFill/>
        </p:spPr>
        <p:txBody>
          <a:bodyPr wrap="square" rtlCol="0">
            <a:spAutoFit/>
          </a:bodyPr>
          <a:lstStyle/>
          <a:p>
            <a:r>
              <a:rPr lang="es-EC" sz="2364" b="1" dirty="0">
                <a:solidFill>
                  <a:srgbClr val="E78202"/>
                </a:solidFill>
                <a:latin typeface="Roboto" charset="0"/>
                <a:ea typeface="Roboto" charset="0"/>
                <a:cs typeface="Roboto" charset="0"/>
              </a:rPr>
              <a:t>ADM. ZONAL ELOY ALFARO</a:t>
            </a:r>
          </a:p>
        </p:txBody>
      </p:sp>
      <p:sp>
        <p:nvSpPr>
          <p:cNvPr id="5" name="Rectángulo 4"/>
          <p:cNvSpPr/>
          <p:nvPr/>
        </p:nvSpPr>
        <p:spPr>
          <a:xfrm>
            <a:off x="5749324" y="719512"/>
            <a:ext cx="3785011" cy="387350"/>
          </a:xfrm>
          <a:prstGeom prst="rect">
            <a:avLst/>
          </a:prstGeom>
        </p:spPr>
        <p:txBody>
          <a:bodyPr wrap="none">
            <a:spAutoFit/>
          </a:bodyPr>
          <a:lstStyle/>
          <a:p>
            <a:r>
              <a:rPr lang="es-MX" sz="1564" b="1" dirty="0">
                <a:solidFill>
                  <a:schemeClr val="accent2"/>
                </a:solidFill>
                <a:latin typeface="Calibri" panose="020F0502020204030204" pitchFamily="34" charset="0"/>
              </a:rPr>
              <a:t>COSTO APROX. TOTAL USD </a:t>
            </a:r>
            <a:r>
              <a:rPr lang="es-MX" dirty="0">
                <a:solidFill>
                  <a:schemeClr val="accent2"/>
                </a:solidFill>
              </a:rPr>
              <a:t>1,443,805.33</a:t>
            </a:r>
            <a:r>
              <a:rPr lang="es-MX" sz="1600" dirty="0">
                <a:solidFill>
                  <a:schemeClr val="accent2"/>
                </a:solidFill>
              </a:rPr>
              <a:t> </a:t>
            </a:r>
            <a:endParaRPr lang="es-MX" sz="1564" b="1" dirty="0">
              <a:solidFill>
                <a:schemeClr val="accent2"/>
              </a:solidFill>
            </a:endParaRPr>
          </a:p>
        </p:txBody>
      </p:sp>
      <p:graphicFrame>
        <p:nvGraphicFramePr>
          <p:cNvPr id="7" name="Tabla 6"/>
          <p:cNvGraphicFramePr>
            <a:graphicFrameLocks noGrp="1"/>
          </p:cNvGraphicFramePr>
          <p:nvPr>
            <p:extLst/>
          </p:nvPr>
        </p:nvGraphicFramePr>
        <p:xfrm>
          <a:off x="293299" y="1106862"/>
          <a:ext cx="9523561" cy="5739244"/>
        </p:xfrm>
        <a:graphic>
          <a:graphicData uri="http://schemas.openxmlformats.org/drawingml/2006/table">
            <a:tbl>
              <a:tblPr>
                <a:tableStyleId>{D7AC3CCA-C797-4891-BE02-D94E43425B78}</a:tableStyleId>
              </a:tblPr>
              <a:tblGrid>
                <a:gridCol w="237508">
                  <a:extLst>
                    <a:ext uri="{9D8B030D-6E8A-4147-A177-3AD203B41FA5}">
                      <a16:colId xmlns:a16="http://schemas.microsoft.com/office/drawing/2014/main" val="4070886469"/>
                    </a:ext>
                  </a:extLst>
                </a:gridCol>
                <a:gridCol w="459526">
                  <a:extLst>
                    <a:ext uri="{9D8B030D-6E8A-4147-A177-3AD203B41FA5}">
                      <a16:colId xmlns:a16="http://schemas.microsoft.com/office/drawing/2014/main" val="463379302"/>
                    </a:ext>
                  </a:extLst>
                </a:gridCol>
                <a:gridCol w="480180">
                  <a:extLst>
                    <a:ext uri="{9D8B030D-6E8A-4147-A177-3AD203B41FA5}">
                      <a16:colId xmlns:a16="http://schemas.microsoft.com/office/drawing/2014/main" val="4279449464"/>
                    </a:ext>
                  </a:extLst>
                </a:gridCol>
                <a:gridCol w="485344">
                  <a:extLst>
                    <a:ext uri="{9D8B030D-6E8A-4147-A177-3AD203B41FA5}">
                      <a16:colId xmlns:a16="http://schemas.microsoft.com/office/drawing/2014/main" val="2193606863"/>
                    </a:ext>
                  </a:extLst>
                </a:gridCol>
                <a:gridCol w="459526">
                  <a:extLst>
                    <a:ext uri="{9D8B030D-6E8A-4147-A177-3AD203B41FA5}">
                      <a16:colId xmlns:a16="http://schemas.microsoft.com/office/drawing/2014/main" val="2478571018"/>
                    </a:ext>
                  </a:extLst>
                </a:gridCol>
                <a:gridCol w="407894">
                  <a:extLst>
                    <a:ext uri="{9D8B030D-6E8A-4147-A177-3AD203B41FA5}">
                      <a16:colId xmlns:a16="http://schemas.microsoft.com/office/drawing/2014/main" val="2067056879"/>
                    </a:ext>
                  </a:extLst>
                </a:gridCol>
                <a:gridCol w="387242">
                  <a:extLst>
                    <a:ext uri="{9D8B030D-6E8A-4147-A177-3AD203B41FA5}">
                      <a16:colId xmlns:a16="http://schemas.microsoft.com/office/drawing/2014/main" val="3585092536"/>
                    </a:ext>
                  </a:extLst>
                </a:gridCol>
                <a:gridCol w="321411">
                  <a:extLst>
                    <a:ext uri="{9D8B030D-6E8A-4147-A177-3AD203B41FA5}">
                      <a16:colId xmlns:a16="http://schemas.microsoft.com/office/drawing/2014/main" val="1762057866"/>
                    </a:ext>
                  </a:extLst>
                </a:gridCol>
                <a:gridCol w="414348">
                  <a:extLst>
                    <a:ext uri="{9D8B030D-6E8A-4147-A177-3AD203B41FA5}">
                      <a16:colId xmlns:a16="http://schemas.microsoft.com/office/drawing/2014/main" val="2626679537"/>
                    </a:ext>
                  </a:extLst>
                </a:gridCol>
                <a:gridCol w="305919">
                  <a:extLst>
                    <a:ext uri="{9D8B030D-6E8A-4147-A177-3AD203B41FA5}">
                      <a16:colId xmlns:a16="http://schemas.microsoft.com/office/drawing/2014/main" val="2725548039"/>
                    </a:ext>
                  </a:extLst>
                </a:gridCol>
                <a:gridCol w="366590">
                  <a:extLst>
                    <a:ext uri="{9D8B030D-6E8A-4147-A177-3AD203B41FA5}">
                      <a16:colId xmlns:a16="http://schemas.microsoft.com/office/drawing/2014/main" val="1927015650"/>
                    </a:ext>
                  </a:extLst>
                </a:gridCol>
                <a:gridCol w="299465">
                  <a:extLst>
                    <a:ext uri="{9D8B030D-6E8A-4147-A177-3AD203B41FA5}">
                      <a16:colId xmlns:a16="http://schemas.microsoft.com/office/drawing/2014/main" val="1133250502"/>
                    </a:ext>
                  </a:extLst>
                </a:gridCol>
                <a:gridCol w="330445">
                  <a:extLst>
                    <a:ext uri="{9D8B030D-6E8A-4147-A177-3AD203B41FA5}">
                      <a16:colId xmlns:a16="http://schemas.microsoft.com/office/drawing/2014/main" val="2083874245"/>
                    </a:ext>
                  </a:extLst>
                </a:gridCol>
                <a:gridCol w="330445">
                  <a:extLst>
                    <a:ext uri="{9D8B030D-6E8A-4147-A177-3AD203B41FA5}">
                      <a16:colId xmlns:a16="http://schemas.microsoft.com/office/drawing/2014/main" val="2292674849"/>
                    </a:ext>
                  </a:extLst>
                </a:gridCol>
                <a:gridCol w="392406">
                  <a:extLst>
                    <a:ext uri="{9D8B030D-6E8A-4147-A177-3AD203B41FA5}">
                      <a16:colId xmlns:a16="http://schemas.microsoft.com/office/drawing/2014/main" val="4067482383"/>
                    </a:ext>
                  </a:extLst>
                </a:gridCol>
                <a:gridCol w="383369">
                  <a:extLst>
                    <a:ext uri="{9D8B030D-6E8A-4147-A177-3AD203B41FA5}">
                      <a16:colId xmlns:a16="http://schemas.microsoft.com/office/drawing/2014/main" val="743626828"/>
                    </a:ext>
                  </a:extLst>
                </a:gridCol>
                <a:gridCol w="330445">
                  <a:extLst>
                    <a:ext uri="{9D8B030D-6E8A-4147-A177-3AD203B41FA5}">
                      <a16:colId xmlns:a16="http://schemas.microsoft.com/office/drawing/2014/main" val="2847968915"/>
                    </a:ext>
                  </a:extLst>
                </a:gridCol>
                <a:gridCol w="383369">
                  <a:extLst>
                    <a:ext uri="{9D8B030D-6E8A-4147-A177-3AD203B41FA5}">
                      <a16:colId xmlns:a16="http://schemas.microsoft.com/office/drawing/2014/main" val="3347620729"/>
                    </a:ext>
                  </a:extLst>
                </a:gridCol>
                <a:gridCol w="578282">
                  <a:extLst>
                    <a:ext uri="{9D8B030D-6E8A-4147-A177-3AD203B41FA5}">
                      <a16:colId xmlns:a16="http://schemas.microsoft.com/office/drawing/2014/main" val="3933005786"/>
                    </a:ext>
                  </a:extLst>
                </a:gridCol>
                <a:gridCol w="516323">
                  <a:extLst>
                    <a:ext uri="{9D8B030D-6E8A-4147-A177-3AD203B41FA5}">
                      <a16:colId xmlns:a16="http://schemas.microsoft.com/office/drawing/2014/main" val="3649129502"/>
                    </a:ext>
                  </a:extLst>
                </a:gridCol>
                <a:gridCol w="583445">
                  <a:extLst>
                    <a:ext uri="{9D8B030D-6E8A-4147-A177-3AD203B41FA5}">
                      <a16:colId xmlns:a16="http://schemas.microsoft.com/office/drawing/2014/main" val="508611004"/>
                    </a:ext>
                  </a:extLst>
                </a:gridCol>
                <a:gridCol w="500832">
                  <a:extLst>
                    <a:ext uri="{9D8B030D-6E8A-4147-A177-3AD203B41FA5}">
                      <a16:colId xmlns:a16="http://schemas.microsoft.com/office/drawing/2014/main" val="2834837947"/>
                    </a:ext>
                  </a:extLst>
                </a:gridCol>
                <a:gridCol w="569247">
                  <a:extLst>
                    <a:ext uri="{9D8B030D-6E8A-4147-A177-3AD203B41FA5}">
                      <a16:colId xmlns:a16="http://schemas.microsoft.com/office/drawing/2014/main" val="1978066778"/>
                    </a:ext>
                  </a:extLst>
                </a:gridCol>
              </a:tblGrid>
              <a:tr h="194930">
                <a:tc>
                  <a:txBody>
                    <a:bodyPr/>
                    <a:lstStyle/>
                    <a:p>
                      <a:pPr algn="l" fontAlgn="b"/>
                      <a:endParaRPr lang="es-MX" sz="700" b="1"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0" marR="2320" marT="2320" marB="0" anchor="b"/>
                </a:tc>
                <a:tc gridSpan="2">
                  <a:txBody>
                    <a:bodyPr/>
                    <a:lstStyle/>
                    <a:p>
                      <a:pPr algn="ctr" fontAlgn="ctr"/>
                      <a:r>
                        <a:rPr lang="es-MX" sz="700" b="1" u="none" strike="noStrike" dirty="0">
                          <a:effectLst/>
                        </a:rPr>
                        <a:t>TRATAMIENTO</a:t>
                      </a:r>
                      <a:endParaRPr lang="es-MX" sz="700" b="1" i="0" u="none" strike="noStrike" dirty="0">
                        <a:solidFill>
                          <a:srgbClr val="FFFFFF"/>
                        </a:solidFill>
                        <a:effectLst/>
                        <a:latin typeface="Arial Narrow" panose="020B0606020202030204" pitchFamily="34" charset="0"/>
                      </a:endParaRPr>
                    </a:p>
                  </a:txBody>
                  <a:tcPr marL="2320" marR="2320" marT="2320" marB="0" anchor="ctr"/>
                </a:tc>
                <a:tc hMerge="1">
                  <a:txBody>
                    <a:bodyPr/>
                    <a:lstStyle/>
                    <a:p>
                      <a:endParaRPr lang="es-MX"/>
                    </a:p>
                  </a:txBody>
                  <a:tcPr/>
                </a:tc>
                <a:tc gridSpan="3">
                  <a:txBody>
                    <a:bodyPr/>
                    <a:lstStyle/>
                    <a:p>
                      <a:pPr algn="ctr" fontAlgn="ctr"/>
                      <a:r>
                        <a:rPr lang="es-MX" sz="700" b="1" u="none" strike="noStrike" dirty="0">
                          <a:effectLst/>
                        </a:rPr>
                        <a:t>COSTOS APROXIMADOS (USD)</a:t>
                      </a:r>
                      <a:endParaRPr lang="es-MX" sz="700" b="1" i="0" u="none" strike="noStrike" dirty="0">
                        <a:solidFill>
                          <a:srgbClr val="FFFFFF"/>
                        </a:solidFill>
                        <a:effectLst/>
                        <a:latin typeface="Arial Narrow" panose="020B0606020202030204" pitchFamily="34" charset="0"/>
                      </a:endParaRPr>
                    </a:p>
                  </a:txBody>
                  <a:tcPr marL="2320" marR="2320" marT="232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1200625"/>
                  </a:ext>
                </a:extLst>
              </a:tr>
              <a:tr h="318414">
                <a:tc>
                  <a:txBody>
                    <a:bodyPr/>
                    <a:lstStyle/>
                    <a:p>
                      <a:pPr algn="ctr" fontAlgn="ctr"/>
                      <a:r>
                        <a:rPr lang="es-MX" sz="700" u="none" strike="noStrike">
                          <a:effectLst/>
                        </a:rPr>
                        <a:t>No.</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 Calle</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Desde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Hasta</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Barrio</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Parroquia</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Longitud Aprox.  (m)</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Ancho (m)</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Pendiente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Barrio Regularizado</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Trazado Vial</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Afectaciones</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Agua Potable</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dirty="0">
                          <a:effectLst/>
                        </a:rPr>
                        <a:t>Alcantarillado</a:t>
                      </a:r>
                      <a:endParaRPr lang="es-MX" sz="7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Red Eléctrica</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Capa de rodadura exixtente</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Estado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Tiene Estudios</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Mantenimiento</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Tratamiento Provisional (Asfalto en Frìo)</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Mantenimiento</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Tratamiento Provisional (Asf. En Frío)</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Tratamiento Definitivo</a:t>
                      </a:r>
                      <a:endParaRPr lang="es-MX" sz="700" b="1" i="0" u="none" strike="noStrike">
                        <a:solidFill>
                          <a:srgbClr val="000000"/>
                        </a:solidFill>
                        <a:effectLst/>
                        <a:latin typeface="Arial Narrow" panose="020B0606020202030204" pitchFamily="34" charset="0"/>
                      </a:endParaRPr>
                    </a:p>
                  </a:txBody>
                  <a:tcPr marL="2320" marR="2320" marT="2320" marB="0" anchor="ctr"/>
                </a:tc>
                <a:extLst>
                  <a:ext uri="{0D108BD9-81ED-4DB2-BD59-A6C34878D82A}">
                    <a16:rowId xmlns:a16="http://schemas.microsoft.com/office/drawing/2014/main" val="2480029991"/>
                  </a:ext>
                </a:extLst>
              </a:tr>
              <a:tr h="365826">
                <a:tc>
                  <a:txBody>
                    <a:bodyPr/>
                    <a:lstStyle/>
                    <a:p>
                      <a:pPr algn="ctr" fontAlgn="ctr"/>
                      <a:r>
                        <a:rPr lang="es-MX" sz="700" u="none" strike="noStrike">
                          <a:effectLst/>
                        </a:rPr>
                        <a:t>1</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l" fontAlgn="ctr"/>
                      <a:r>
                        <a:rPr lang="es-MX" sz="700" u="none" strike="noStrike">
                          <a:effectLst/>
                        </a:rPr>
                        <a:t>Arenillas</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Río Conambo  X:495700.62  Y:9974028.49</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Chávez Pugro  X:495510.36  Y:9974236.47</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Jesús del gran Poder</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Chilibulo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350.00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5.00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27</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Tierra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Malo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 aplica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72,333.33</a:t>
                      </a:r>
                      <a:endParaRPr lang="es-MX" sz="700" b="1" i="0" u="none" strike="noStrike">
                        <a:solidFill>
                          <a:srgbClr val="000000"/>
                        </a:solidFill>
                        <a:effectLst/>
                        <a:latin typeface="Arial Narrow" panose="020B0606020202030204" pitchFamily="34" charset="0"/>
                      </a:endParaRPr>
                    </a:p>
                  </a:txBody>
                  <a:tcPr marL="2320" marR="2320" marT="2320" marB="0" anchor="ctr"/>
                </a:tc>
                <a:extLst>
                  <a:ext uri="{0D108BD9-81ED-4DB2-BD59-A6C34878D82A}">
                    <a16:rowId xmlns:a16="http://schemas.microsoft.com/office/drawing/2014/main" val="3417709794"/>
                  </a:ext>
                </a:extLst>
              </a:tr>
              <a:tr h="411221">
                <a:tc>
                  <a:txBody>
                    <a:bodyPr/>
                    <a:lstStyle/>
                    <a:p>
                      <a:pPr algn="ctr" fontAlgn="ctr"/>
                      <a:r>
                        <a:rPr lang="es-MX" sz="700" u="none" strike="noStrike">
                          <a:effectLst/>
                        </a:rPr>
                        <a:t>2</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l" fontAlgn="ctr"/>
                      <a:r>
                        <a:rPr lang="es-MX" sz="700" u="none" strike="noStrike">
                          <a:effectLst/>
                        </a:rPr>
                        <a:t>Carapungo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Pasaje I (Oe9I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Pasaje A (Oe8A)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La Raya y  Biloxia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La Mena y Chilibulo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474.00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12.00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16</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Tierra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Malo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 aplica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231,312.00</a:t>
                      </a:r>
                      <a:endParaRPr lang="es-MX" sz="700" b="1" i="0" u="none" strike="noStrike">
                        <a:solidFill>
                          <a:srgbClr val="000000"/>
                        </a:solidFill>
                        <a:effectLst/>
                        <a:latin typeface="Arial Narrow" panose="020B0606020202030204" pitchFamily="34" charset="0"/>
                      </a:endParaRPr>
                    </a:p>
                  </a:txBody>
                  <a:tcPr marL="2320" marR="2320" marT="2320" marB="0" anchor="ctr"/>
                </a:tc>
                <a:extLst>
                  <a:ext uri="{0D108BD9-81ED-4DB2-BD59-A6C34878D82A}">
                    <a16:rowId xmlns:a16="http://schemas.microsoft.com/office/drawing/2014/main" val="587000749"/>
                  </a:ext>
                </a:extLst>
              </a:tr>
              <a:tr h="365826">
                <a:tc>
                  <a:txBody>
                    <a:bodyPr/>
                    <a:lstStyle/>
                    <a:p>
                      <a:pPr algn="ctr" fontAlgn="ctr"/>
                      <a:r>
                        <a:rPr lang="es-MX" sz="700" u="none" strike="noStrike">
                          <a:effectLst/>
                        </a:rPr>
                        <a:t>3</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l" fontAlgn="ctr"/>
                      <a:r>
                        <a:rPr lang="es-MX" sz="700" u="none" strike="noStrike">
                          <a:effectLst/>
                        </a:rPr>
                        <a:t>Río Conuris</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Alonso de Robles</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Inicio de adoquinado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Tarqui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La Mena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600.00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7.00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8</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Tierra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Regular</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 aplica</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50,400.00</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extLst>
                  <a:ext uri="{0D108BD9-81ED-4DB2-BD59-A6C34878D82A}">
                    <a16:rowId xmlns:a16="http://schemas.microsoft.com/office/drawing/2014/main" val="433767115"/>
                  </a:ext>
                </a:extLst>
              </a:tr>
              <a:tr h="582117">
                <a:tc>
                  <a:txBody>
                    <a:bodyPr/>
                    <a:lstStyle/>
                    <a:p>
                      <a:pPr algn="ctr" fontAlgn="ctr"/>
                      <a:r>
                        <a:rPr lang="es-MX" sz="700" u="none" strike="noStrike">
                          <a:effectLst/>
                        </a:rPr>
                        <a:t>4</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l" fontAlgn="ctr"/>
                      <a:r>
                        <a:rPr lang="es-MX" sz="700" u="none" strike="noStrike">
                          <a:effectLst/>
                        </a:rPr>
                        <a:t>Av. Manglar Alto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Ayapamba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El Tablón</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Rumiñahui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Solanda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dirty="0">
                          <a:effectLst/>
                        </a:rPr>
                        <a:t>577.00</a:t>
                      </a:r>
                      <a:endParaRPr lang="es-MX" sz="700" b="0"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6.00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1</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Lastrada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Malo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 aplica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140,788.00</a:t>
                      </a:r>
                      <a:endParaRPr lang="es-MX" sz="700" b="1" i="0" u="none" strike="noStrike">
                        <a:solidFill>
                          <a:srgbClr val="000000"/>
                        </a:solidFill>
                        <a:effectLst/>
                        <a:latin typeface="Arial Narrow" panose="020B0606020202030204" pitchFamily="34" charset="0"/>
                      </a:endParaRPr>
                    </a:p>
                  </a:txBody>
                  <a:tcPr marL="2320" marR="2320" marT="2320" marB="0" anchor="ctr"/>
                </a:tc>
                <a:extLst>
                  <a:ext uri="{0D108BD9-81ED-4DB2-BD59-A6C34878D82A}">
                    <a16:rowId xmlns:a16="http://schemas.microsoft.com/office/drawing/2014/main" val="3653054505"/>
                  </a:ext>
                </a:extLst>
              </a:tr>
              <a:tr h="600809">
                <a:tc>
                  <a:txBody>
                    <a:bodyPr/>
                    <a:lstStyle/>
                    <a:p>
                      <a:pPr algn="ctr" fontAlgn="ctr"/>
                      <a:r>
                        <a:rPr lang="es-MX" sz="700" u="none" strike="noStrike">
                          <a:effectLst/>
                        </a:rPr>
                        <a:t>5</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l" fontAlgn="ctr"/>
                      <a:r>
                        <a:rPr lang="es-MX" sz="700" u="none" strike="noStrike">
                          <a:effectLst/>
                        </a:rPr>
                        <a:t>Av. Manglar Alto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Ayapamba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Av. Quimiag</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Rumiñahui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Solanda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390.00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6.00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1</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Lastrada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Malo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 aplica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95,160.00</a:t>
                      </a:r>
                      <a:endParaRPr lang="es-MX" sz="700" b="1" i="0" u="none" strike="noStrike">
                        <a:solidFill>
                          <a:srgbClr val="000000"/>
                        </a:solidFill>
                        <a:effectLst/>
                        <a:latin typeface="Arial Narrow" panose="020B0606020202030204" pitchFamily="34" charset="0"/>
                      </a:endParaRPr>
                    </a:p>
                  </a:txBody>
                  <a:tcPr marL="2320" marR="2320" marT="2320" marB="0" anchor="ctr"/>
                </a:tc>
                <a:extLst>
                  <a:ext uri="{0D108BD9-81ED-4DB2-BD59-A6C34878D82A}">
                    <a16:rowId xmlns:a16="http://schemas.microsoft.com/office/drawing/2014/main" val="1137737137"/>
                  </a:ext>
                </a:extLst>
              </a:tr>
              <a:tr h="423662">
                <a:tc>
                  <a:txBody>
                    <a:bodyPr/>
                    <a:lstStyle/>
                    <a:p>
                      <a:pPr algn="ctr" fontAlgn="ctr"/>
                      <a:r>
                        <a:rPr lang="es-MX" sz="700" u="none" strike="noStrike">
                          <a:effectLst/>
                        </a:rPr>
                        <a:t>6</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l" fontAlgn="ctr"/>
                      <a:r>
                        <a:rPr lang="pt-BR" sz="700" u="none" strike="noStrike">
                          <a:effectLst/>
                        </a:rPr>
                        <a:t> S19, S19B, E12D, S18D (son calles continuas)</a:t>
                      </a:r>
                      <a:endParaRPr lang="pt-BR"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Av. Simón Bolívar</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E13A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San Carlos del Sur</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1,000.00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6.00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4</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dirty="0">
                          <a:effectLst/>
                        </a:rPr>
                        <a:t>Si</a:t>
                      </a:r>
                      <a:endParaRPr lang="es-MX" sz="700" b="0"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Empedrada y Lastrada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Malo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 aplica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244,000.00</a:t>
                      </a:r>
                      <a:endParaRPr lang="es-MX" sz="700" b="1" i="0" u="none" strike="noStrike">
                        <a:solidFill>
                          <a:srgbClr val="000000"/>
                        </a:solidFill>
                        <a:effectLst/>
                        <a:latin typeface="Arial Narrow" panose="020B0606020202030204" pitchFamily="34" charset="0"/>
                      </a:endParaRPr>
                    </a:p>
                  </a:txBody>
                  <a:tcPr marL="2320" marR="2320" marT="2320" marB="0" anchor="ctr"/>
                </a:tc>
                <a:extLst>
                  <a:ext uri="{0D108BD9-81ED-4DB2-BD59-A6C34878D82A}">
                    <a16:rowId xmlns:a16="http://schemas.microsoft.com/office/drawing/2014/main" val="343515750"/>
                  </a:ext>
                </a:extLst>
              </a:tr>
              <a:tr h="318414">
                <a:tc>
                  <a:txBody>
                    <a:bodyPr/>
                    <a:lstStyle/>
                    <a:p>
                      <a:pPr algn="ctr" fontAlgn="ctr"/>
                      <a:r>
                        <a:rPr lang="es-MX" sz="700" u="none" strike="noStrike">
                          <a:effectLst/>
                        </a:rPr>
                        <a:t>7</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l" fontAlgn="ctr"/>
                      <a:r>
                        <a:rPr lang="es-MX" sz="700" u="none" strike="noStrike">
                          <a:effectLst/>
                        </a:rPr>
                        <a:t> 21 de Agosto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Av. Pedro Vicente Maldonado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Av. Gonzalo Pérz Bustamante</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Lucha de los Pobres</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Argelia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2,700.00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8.00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7</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Carpeta asfáltica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Muy bueno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 aplica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extLst>
                  <a:ext uri="{0D108BD9-81ED-4DB2-BD59-A6C34878D82A}">
                    <a16:rowId xmlns:a16="http://schemas.microsoft.com/office/drawing/2014/main" val="2075841690"/>
                  </a:ext>
                </a:extLst>
              </a:tr>
              <a:tr h="423662">
                <a:tc>
                  <a:txBody>
                    <a:bodyPr/>
                    <a:lstStyle/>
                    <a:p>
                      <a:pPr algn="ctr" fontAlgn="ctr"/>
                      <a:r>
                        <a:rPr lang="es-MX" sz="700" u="none" strike="noStrike">
                          <a:effectLst/>
                        </a:rPr>
                        <a:t>8</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l" fontAlgn="ctr"/>
                      <a:r>
                        <a:rPr lang="es-MX" sz="700" u="none" strike="noStrike">
                          <a:effectLst/>
                        </a:rPr>
                        <a:t> E11</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Calle S30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Hasta área verd eque colinda con la Av. Pérez Bustamante</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Argelia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Lucha de los Pobres</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287.00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5.00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3</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Asfalto en frío y tierra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Regular</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 aplica</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17,220.00</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extLst>
                  <a:ext uri="{0D108BD9-81ED-4DB2-BD59-A6C34878D82A}">
                    <a16:rowId xmlns:a16="http://schemas.microsoft.com/office/drawing/2014/main" val="1746784949"/>
                  </a:ext>
                </a:extLst>
              </a:tr>
              <a:tr h="339123">
                <a:tc>
                  <a:txBody>
                    <a:bodyPr/>
                    <a:lstStyle/>
                    <a:p>
                      <a:pPr algn="ctr" fontAlgn="ctr"/>
                      <a:r>
                        <a:rPr lang="es-MX" sz="700" u="none" strike="noStrike">
                          <a:effectLst/>
                        </a:rPr>
                        <a:t>9</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l" fontAlgn="ctr"/>
                      <a:r>
                        <a:rPr lang="es-MX" sz="700" u="none" strike="noStrike">
                          <a:effectLst/>
                        </a:rPr>
                        <a:t> E6D  (COPAL)</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Calceta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Chaco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Concepción Sur</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Calceta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411.00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8.00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3</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Asfalto en frío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Regular</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Mantenimiento rutinario (bacheo)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 aplica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133,712.00</a:t>
                      </a:r>
                      <a:endParaRPr lang="es-MX" sz="700" b="1" i="0" u="none" strike="noStrike">
                        <a:solidFill>
                          <a:srgbClr val="000000"/>
                        </a:solidFill>
                        <a:effectLst/>
                        <a:latin typeface="Arial Narrow" panose="020B0606020202030204" pitchFamily="34" charset="0"/>
                      </a:endParaRPr>
                    </a:p>
                  </a:txBody>
                  <a:tcPr marL="2320" marR="2320" marT="2320" marB="0" anchor="ctr"/>
                </a:tc>
                <a:extLst>
                  <a:ext uri="{0D108BD9-81ED-4DB2-BD59-A6C34878D82A}">
                    <a16:rowId xmlns:a16="http://schemas.microsoft.com/office/drawing/2014/main" val="917180288"/>
                  </a:ext>
                </a:extLst>
              </a:tr>
              <a:tr h="341794">
                <a:tc>
                  <a:txBody>
                    <a:bodyPr/>
                    <a:lstStyle/>
                    <a:p>
                      <a:pPr algn="ctr" fontAlgn="ctr"/>
                      <a:r>
                        <a:rPr lang="es-MX" sz="700" u="none" strike="noStrike">
                          <a:effectLst/>
                        </a:rPr>
                        <a:t>10</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l" fontAlgn="ctr"/>
                      <a:r>
                        <a:rPr lang="es-MX" sz="700" u="none" strike="noStrike">
                          <a:effectLst/>
                        </a:rPr>
                        <a:t> Hermandad Ferroviaria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l" fontAlgn="ctr"/>
                      <a:r>
                        <a:rPr lang="es-MX" sz="700" u="none" strike="noStrike">
                          <a:effectLst/>
                        </a:rPr>
                        <a:t>Juan Cueva García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Joaquin Gutiérrez</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Recreo Alto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Ferroviaria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1,142.00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9.00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2</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Lastre</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Regular</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 aplica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417,972.00</a:t>
                      </a:r>
                      <a:endParaRPr lang="es-MX" sz="700" b="1" i="0" u="none" strike="noStrike">
                        <a:solidFill>
                          <a:srgbClr val="000000"/>
                        </a:solidFill>
                        <a:effectLst/>
                        <a:latin typeface="Arial Narrow" panose="020B0606020202030204" pitchFamily="34" charset="0"/>
                      </a:endParaRPr>
                    </a:p>
                  </a:txBody>
                  <a:tcPr marL="2320" marR="2320" marT="2320" marB="0" anchor="ctr"/>
                </a:tc>
                <a:extLst>
                  <a:ext uri="{0D108BD9-81ED-4DB2-BD59-A6C34878D82A}">
                    <a16:rowId xmlns:a16="http://schemas.microsoft.com/office/drawing/2014/main" val="3194713840"/>
                  </a:ext>
                </a:extLst>
              </a:tr>
              <a:tr h="341794">
                <a:tc>
                  <a:txBody>
                    <a:bodyPr/>
                    <a:lstStyle/>
                    <a:p>
                      <a:pPr algn="ctr" fontAlgn="ctr"/>
                      <a:r>
                        <a:rPr lang="es-MX" sz="700" u="none" strike="noStrike">
                          <a:effectLst/>
                        </a:rPr>
                        <a:t>11</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l" fontAlgn="ctr"/>
                      <a:r>
                        <a:rPr lang="es-MX" sz="700" u="none" strike="noStrike">
                          <a:effectLst/>
                        </a:rPr>
                        <a:t>Francisco de Olmos</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l" fontAlgn="ctr"/>
                      <a:r>
                        <a:rPr lang="es-MX" sz="700" u="none" strike="noStrike">
                          <a:effectLst/>
                        </a:rPr>
                        <a:t>Juan Bautista Aguirre</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S7G</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Forestal Alto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Ferroviaria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487.00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7.00</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3</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Asfalto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Malo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No</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 </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700" u="none" strike="noStrike">
                          <a:effectLst/>
                        </a:rPr>
                        <a:t>Si aplica</a:t>
                      </a:r>
                      <a:endParaRPr lang="es-MX" sz="700" b="0"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40,908.00</a:t>
                      </a:r>
                      <a:endParaRPr lang="es-MX" sz="700" b="1" i="0" u="none" strike="noStrike">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700" u="none" strike="noStrike">
                          <a:effectLst/>
                        </a:rPr>
                        <a:t> </a:t>
                      </a:r>
                      <a:endParaRPr lang="es-MX" sz="700" b="1" i="0" u="none" strike="noStrike">
                        <a:solidFill>
                          <a:srgbClr val="000000"/>
                        </a:solidFill>
                        <a:effectLst/>
                        <a:latin typeface="Arial Narrow" panose="020B0606020202030204" pitchFamily="34" charset="0"/>
                      </a:endParaRPr>
                    </a:p>
                  </a:txBody>
                  <a:tcPr marL="2320" marR="2320" marT="2320" marB="0" anchor="ctr"/>
                </a:tc>
                <a:extLst>
                  <a:ext uri="{0D108BD9-81ED-4DB2-BD59-A6C34878D82A}">
                    <a16:rowId xmlns:a16="http://schemas.microsoft.com/office/drawing/2014/main" val="910669597"/>
                  </a:ext>
                </a:extLst>
              </a:tr>
              <a:tr h="309750">
                <a:tc gridSpan="5">
                  <a:txBody>
                    <a:bodyPr/>
                    <a:lstStyle/>
                    <a:p>
                      <a:pPr algn="r" fontAlgn="ctr"/>
                      <a:r>
                        <a:rPr lang="es-MX" sz="800" b="1" u="none" strike="noStrike" dirty="0">
                          <a:effectLst/>
                        </a:rPr>
                        <a:t>LONGITUD TOTAL  (m)</a:t>
                      </a:r>
                      <a:endParaRPr lang="es-MX" sz="800" b="1" i="0" u="none" strike="noStrike" dirty="0">
                        <a:solidFill>
                          <a:srgbClr val="000000"/>
                        </a:solidFill>
                        <a:effectLst/>
                        <a:latin typeface="Arial Narrow" panose="020B0606020202030204" pitchFamily="34" charset="0"/>
                      </a:endParaRPr>
                    </a:p>
                  </a:txBody>
                  <a:tcPr marL="2320" marR="2320" marT="232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fontAlgn="ctr"/>
                      <a:r>
                        <a:rPr lang="es-MX" sz="800" b="1" u="none" strike="noStrike" dirty="0">
                          <a:effectLst/>
                        </a:rPr>
                        <a:t> </a:t>
                      </a: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800" b="1" u="none" strike="noStrike" dirty="0">
                          <a:effectLst/>
                        </a:rPr>
                        <a:t>5,718.00</a:t>
                      </a: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800" b="1" u="none" strike="noStrike" dirty="0">
                          <a:effectLst/>
                        </a:rPr>
                        <a:t> </a:t>
                      </a: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r>
                        <a:rPr lang="es-MX" sz="800" b="1" u="none" strike="noStrike" dirty="0">
                          <a:effectLst/>
                        </a:rPr>
                        <a:t> </a:t>
                      </a: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endParaRPr lang="es-MX" sz="800" b="1" i="0" u="none" strike="noStrike">
                        <a:solidFill>
                          <a:srgbClr val="000000"/>
                        </a:solidFill>
                        <a:effectLst/>
                        <a:latin typeface="Arial Narrow" panose="020B0606020202030204" pitchFamily="34" charset="0"/>
                      </a:endParaRPr>
                    </a:p>
                  </a:txBody>
                  <a:tcPr marL="2320" marR="2320" marT="2320" marB="0" anchor="ctr"/>
                </a:tc>
                <a:tc>
                  <a:txBody>
                    <a:bodyPr/>
                    <a:lstStyle/>
                    <a:p>
                      <a:pPr algn="ctr" fontAlgn="ct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ctr" fontAlgn="ct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800" b="1" u="none" strike="noStrike" dirty="0">
                          <a:effectLst/>
                        </a:rPr>
                        <a:t>0.00</a:t>
                      </a: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800" b="1" u="none" strike="noStrike" dirty="0">
                          <a:effectLst/>
                        </a:rPr>
                        <a:t>108,528.00</a:t>
                      </a:r>
                      <a:endParaRPr lang="es-MX" sz="800" b="1" i="0" u="none" strike="noStrike" dirty="0">
                        <a:solidFill>
                          <a:srgbClr val="000000"/>
                        </a:solidFill>
                        <a:effectLst/>
                        <a:latin typeface="Arial Narrow" panose="020B0606020202030204" pitchFamily="34" charset="0"/>
                      </a:endParaRPr>
                    </a:p>
                  </a:txBody>
                  <a:tcPr marL="2320" marR="2320" marT="2320" marB="0" anchor="ctr"/>
                </a:tc>
                <a:tc>
                  <a:txBody>
                    <a:bodyPr/>
                    <a:lstStyle/>
                    <a:p>
                      <a:pPr algn="r" fontAlgn="ctr"/>
                      <a:r>
                        <a:rPr lang="es-MX" sz="800" b="1" u="none" strike="noStrike" dirty="0">
                          <a:effectLst/>
                        </a:rPr>
                        <a:t>1,335,277.33</a:t>
                      </a:r>
                      <a:endParaRPr lang="es-MX" sz="800" b="1" i="0" u="none" strike="noStrike" dirty="0">
                        <a:solidFill>
                          <a:srgbClr val="000000"/>
                        </a:solidFill>
                        <a:effectLst/>
                        <a:latin typeface="Arial Narrow" panose="020B0606020202030204" pitchFamily="34" charset="0"/>
                      </a:endParaRPr>
                    </a:p>
                  </a:txBody>
                  <a:tcPr marL="2320" marR="2320" marT="2320" marB="0" anchor="ctr"/>
                </a:tc>
                <a:extLst>
                  <a:ext uri="{0D108BD9-81ED-4DB2-BD59-A6C34878D82A}">
                    <a16:rowId xmlns:a16="http://schemas.microsoft.com/office/drawing/2014/main" val="1870790891"/>
                  </a:ext>
                </a:extLst>
              </a:tr>
            </a:tbl>
          </a:graphicData>
        </a:graphic>
      </p:graphicFrame>
    </p:spTree>
    <p:extLst>
      <p:ext uri="{BB962C8B-B14F-4D97-AF65-F5344CB8AC3E}">
        <p14:creationId xmlns:p14="http://schemas.microsoft.com/office/powerpoint/2010/main" val="2835051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276118" y="812410"/>
          <a:ext cx="9365424" cy="6220413"/>
        </p:xfrm>
        <a:graphic>
          <a:graphicData uri="http://schemas.openxmlformats.org/drawingml/2006/table">
            <a:tbl>
              <a:tblPr/>
              <a:tblGrid>
                <a:gridCol w="920670">
                  <a:extLst>
                    <a:ext uri="{9D8B030D-6E8A-4147-A177-3AD203B41FA5}">
                      <a16:colId xmlns:a16="http://schemas.microsoft.com/office/drawing/2014/main" val="2442169510"/>
                    </a:ext>
                  </a:extLst>
                </a:gridCol>
                <a:gridCol w="4916174">
                  <a:extLst>
                    <a:ext uri="{9D8B030D-6E8A-4147-A177-3AD203B41FA5}">
                      <a16:colId xmlns:a16="http://schemas.microsoft.com/office/drawing/2014/main" val="3665724637"/>
                    </a:ext>
                  </a:extLst>
                </a:gridCol>
                <a:gridCol w="1033071">
                  <a:extLst>
                    <a:ext uri="{9D8B030D-6E8A-4147-A177-3AD203B41FA5}">
                      <a16:colId xmlns:a16="http://schemas.microsoft.com/office/drawing/2014/main" val="4214445686"/>
                    </a:ext>
                  </a:extLst>
                </a:gridCol>
                <a:gridCol w="997558">
                  <a:extLst>
                    <a:ext uri="{9D8B030D-6E8A-4147-A177-3AD203B41FA5}">
                      <a16:colId xmlns:a16="http://schemas.microsoft.com/office/drawing/2014/main" val="691031165"/>
                    </a:ext>
                  </a:extLst>
                </a:gridCol>
                <a:gridCol w="1497951">
                  <a:extLst>
                    <a:ext uri="{9D8B030D-6E8A-4147-A177-3AD203B41FA5}">
                      <a16:colId xmlns:a16="http://schemas.microsoft.com/office/drawing/2014/main" val="2827806942"/>
                    </a:ext>
                  </a:extLst>
                </a:gridCol>
              </a:tblGrid>
              <a:tr h="185373">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ESTADO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 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EC" sz="1200" b="1" i="0" u="none" strike="noStrike" dirty="0" smtClean="0">
                          <a:solidFill>
                            <a:srgbClr val="000000"/>
                          </a:solidFill>
                          <a:effectLst/>
                          <a:latin typeface="Calibri" panose="020F0502020204030204" pitchFamily="34" charset="0"/>
                        </a:rPr>
                        <a:t>ADM. </a:t>
                      </a:r>
                      <a:r>
                        <a:rPr lang="es-EC" sz="1200" b="1" i="0" u="none" strike="noStrike" dirty="0">
                          <a:solidFill>
                            <a:srgbClr val="000000"/>
                          </a:solidFill>
                          <a:effectLst/>
                          <a:latin typeface="Calibri" panose="020F0502020204030204" pitchFamily="34" charset="0"/>
                        </a:rPr>
                        <a:t>ZONAL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504557096"/>
                  </a:ext>
                </a:extLst>
              </a:tr>
              <a:tr h="308568">
                <a:tc rowSpan="14">
                  <a:txBody>
                    <a:bodyPr/>
                    <a:lstStyle/>
                    <a:p>
                      <a:pPr algn="l" fontAlgn="ctr"/>
                      <a:r>
                        <a:rPr lang="es-EC" sz="1200" b="0" i="0" u="none" strike="noStrike" dirty="0">
                          <a:solidFill>
                            <a:srgbClr val="000000"/>
                          </a:solidFill>
                          <a:effectLst/>
                          <a:latin typeface="Calibri" panose="020F0502020204030204" pitchFamily="34" charset="0"/>
                        </a:rPr>
                        <a:t>REDUCTORES DE VELOCIDAD</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s-EC" sz="1200" b="0" i="0" u="none" strike="noStrike">
                          <a:solidFill>
                            <a:srgbClr val="000000"/>
                          </a:solidFill>
                          <a:effectLst/>
                          <a:latin typeface="Calibri" panose="020F0502020204030204" pitchFamily="34" charset="0"/>
                        </a:rPr>
                        <a:t>ADECUACION DE DOS REDUCTORES DE VELOCIDAD EN LA CALLE RIO PERIPA Y RIO PUCUNO, INTERSECCION CALLE JUAN PROCEL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599360"/>
                  </a:ext>
                </a:extLst>
              </a:tr>
              <a:tr h="30856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ATENCIÓN EMERGENCIA - REDUCTORES DE VELOCIDAD EN MAL ESTADO - SECTOR SAN MARTÍN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564723"/>
                  </a:ext>
                </a:extLst>
              </a:tr>
              <a:tr h="30856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CINCO REDUCTORES DE VELOCIDAD EN LA CALLE LIZARDO GARCIA, DESDE LA CALLE FERNANDEZ DE HEREEDIA HASTA LA CALLE ABELARDO DE ANDRADE, PARROQUIA CONOCOTO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834505"/>
                  </a:ext>
                </a:extLst>
              </a:tr>
              <a:tr h="30856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3 REDUCTORES DE VELOCIDAD EN LOS ALREDEDORES DEL COLEGIO AIDA GALLEGOS, UBICADO EN LAS CALLES AV. LIRA ÑAN Y PACHAMAMA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862896"/>
                  </a:ext>
                </a:extLst>
              </a:tr>
              <a:tr h="30856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REDUCTORES DE VELOCIDAD EN LA CALLE FRANCISCO CHIRIBOGA BARRIO CAPILLOPAMBA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251426"/>
                  </a:ext>
                </a:extLst>
              </a:tr>
              <a:tr h="30856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5 REDUCTORES DE VELOCIDAD EN LAS CALLES ALEDAÑAS AL COLEGIO AMERICANO EN LA CALLE MANUEL BENIGNO CUEVA Y AGUSTIN CUEVA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292335"/>
                  </a:ext>
                </a:extLst>
              </a:tr>
              <a:tr h="30856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DOS  REDUCTORES  DE VELOCIDAD EN LA CALLE JOHN F. KENNEDY SECTOR CARAPUNGO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099493"/>
                  </a:ext>
                </a:extLst>
              </a:tr>
              <a:tr h="30856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DOS  REDUCTORES DE VELOCIDAD EN LA CALLE JORGE PIEDRA Y PULIDA,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899322"/>
                  </a:ext>
                </a:extLst>
              </a:tr>
              <a:tr h="30856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DOS REDUCTORES  DE VELOCIDAD EN LA CALLE LUIS SALAZAR INTERSECCIÓN CON LA CALLE URCESINO BAQUERO, PARROQUIA DE PUEMBO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839390"/>
                  </a:ext>
                </a:extLst>
              </a:tr>
              <a:tr h="30856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CONSTRUCCIÓN DE DOS REDUCTORES DE VELOCIDAD EN LA CALLE 4 DE OCTUBRE EN EL BARRIO OYACOTO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942923"/>
                  </a:ext>
                </a:extLst>
              </a:tr>
              <a:tr h="30856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DOS REDUCTORES DE VELOCIDAD EN LA CALLE ABDON CALDERON, IINTERSECCION CALLE LEOY ALFARO, ALANGASI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92236"/>
                  </a:ext>
                </a:extLst>
              </a:tr>
              <a:tr h="30856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CONSTRUCCIÓN DE DOS REDUCTORES DE VELOCIDAD EN LA CALLE DAULE JUBONES Y GUAYLLABAMBA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503046"/>
                  </a:ext>
                </a:extLst>
              </a:tr>
              <a:tr h="30856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CONSTRUCCIÓN DE DOS REDUCTORES DE VELOCIDAD EN LA CALLE DERBY, ENTRADA HOSPITAL DOCENTE, PARROQUIA 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605806"/>
                  </a:ext>
                </a:extLst>
              </a:tr>
              <a:tr h="308568">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CONSTRUCCIÓN DE DOS REDUCTORES DE VELOCIDAD EN LA CALLE JOHN HARMAN, DESDE LA CALLE ACCIÓN CÍVICA HASTA LA CALLE JOSE LUIS CASTILLO, PARROQUIA LA FERROVIARIA,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485746"/>
                  </a:ext>
                </a:extLst>
              </a:tr>
            </a:tbl>
          </a:graphicData>
        </a:graphic>
      </p:graphicFrame>
      <p:sp>
        <p:nvSpPr>
          <p:cNvPr id="3" name="Rectángulo 2"/>
          <p:cNvSpPr/>
          <p:nvPr/>
        </p:nvSpPr>
        <p:spPr>
          <a:xfrm>
            <a:off x="430307" y="412300"/>
            <a:ext cx="9211235" cy="400110"/>
          </a:xfrm>
          <a:prstGeom prst="rect">
            <a:avLst/>
          </a:prstGeom>
        </p:spPr>
        <p:txBody>
          <a:bodyPr wrap="square">
            <a:spAutoFit/>
          </a:bodyPr>
          <a:lstStyle/>
          <a:p>
            <a:pPr algn="ctr"/>
            <a:r>
              <a:rPr lang="es-ES" sz="2000" b="1" dirty="0" smtClean="0">
                <a:solidFill>
                  <a:srgbClr val="E78202"/>
                </a:solidFill>
                <a:latin typeface="Arial Narrow" panose="020B0606020202030204" pitchFamily="34" charset="0"/>
                <a:ea typeface="Roboto" charset="0"/>
                <a:cs typeface="Roboto" charset="0"/>
              </a:rPr>
              <a:t>INTERVENCIONES COMPONENTE INFRAESTRUCTURA VIAL – OBRA NUEVA </a:t>
            </a:r>
            <a:endParaRPr lang="es-ES" sz="2000" b="1" dirty="0">
              <a:solidFill>
                <a:srgbClr val="E78202"/>
              </a:solidFill>
              <a:latin typeface="Arial Narrow" panose="020B0606020202030204" pitchFamily="34" charset="0"/>
              <a:ea typeface="Roboto" charset="0"/>
              <a:cs typeface="Roboto" charset="0"/>
            </a:endParaRPr>
          </a:p>
        </p:txBody>
      </p:sp>
    </p:spTree>
    <p:extLst>
      <p:ext uri="{BB962C8B-B14F-4D97-AF65-F5344CB8AC3E}">
        <p14:creationId xmlns:p14="http://schemas.microsoft.com/office/powerpoint/2010/main" val="25360869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17"/>
            <a:ext cx="9944100" cy="6519041"/>
          </a:xfrm>
          <a:prstGeom prst="rect">
            <a:avLst/>
          </a:prstGeom>
        </p:spPr>
      </p:pic>
    </p:spTree>
    <p:extLst>
      <p:ext uri="{BB962C8B-B14F-4D97-AF65-F5344CB8AC3E}">
        <p14:creationId xmlns:p14="http://schemas.microsoft.com/office/powerpoint/2010/main" val="22278766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nvPr>
        </p:nvGraphicFramePr>
        <p:xfrm>
          <a:off x="5331124" y="5301078"/>
          <a:ext cx="3295291" cy="918792"/>
        </p:xfrm>
        <a:graphic>
          <a:graphicData uri="http://schemas.openxmlformats.org/drawingml/2006/table">
            <a:tbl>
              <a:tblPr/>
              <a:tblGrid>
                <a:gridCol w="703622">
                  <a:extLst>
                    <a:ext uri="{9D8B030D-6E8A-4147-A177-3AD203B41FA5}">
                      <a16:colId xmlns:a16="http://schemas.microsoft.com/office/drawing/2014/main" val="261967299"/>
                    </a:ext>
                  </a:extLst>
                </a:gridCol>
                <a:gridCol w="2591669">
                  <a:extLst>
                    <a:ext uri="{9D8B030D-6E8A-4147-A177-3AD203B41FA5}">
                      <a16:colId xmlns:a16="http://schemas.microsoft.com/office/drawing/2014/main" val="2661883430"/>
                    </a:ext>
                  </a:extLst>
                </a:gridCol>
              </a:tblGrid>
              <a:tr h="114097">
                <a:tc>
                  <a:txBody>
                    <a:bodyPr/>
                    <a:lstStyle/>
                    <a:p>
                      <a:pPr algn="ctr" fontAlgn="ctr"/>
                      <a:r>
                        <a:rPr lang="es-EC" sz="800" b="0" i="0" u="none" strike="noStrike">
                          <a:solidFill>
                            <a:srgbClr val="000000"/>
                          </a:solidFill>
                          <a:effectLst/>
                          <a:latin typeface="Calibri" panose="020F0502020204030204" pitchFamily="34" charset="0"/>
                        </a:rPr>
                        <a:t>Azul</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C" sz="900" b="0" i="0" u="none" strike="noStrike" dirty="0">
                          <a:solidFill>
                            <a:srgbClr val="000000"/>
                          </a:solidFill>
                          <a:effectLst/>
                          <a:latin typeface="Calibri" panose="020F0502020204030204" pitchFamily="34" charset="0"/>
                        </a:rPr>
                        <a:t>Estudios Administración Directa</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156607"/>
                  </a:ext>
                </a:extLst>
              </a:tr>
              <a:tr h="192413">
                <a:tc>
                  <a:txBody>
                    <a:bodyPr/>
                    <a:lstStyle/>
                    <a:p>
                      <a:pPr algn="ctr" fontAlgn="ctr"/>
                      <a:r>
                        <a:rPr lang="es-EC" sz="800" b="0" i="0" u="none" strike="noStrike">
                          <a:solidFill>
                            <a:srgbClr val="000000"/>
                          </a:solidFill>
                          <a:effectLst/>
                          <a:latin typeface="Calibri" panose="020F0502020204030204" pitchFamily="34" charset="0"/>
                        </a:rPr>
                        <a:t>Morado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a:txBody>
                    <a:bodyPr/>
                    <a:lstStyle/>
                    <a:p>
                      <a:pPr algn="l" fontAlgn="b"/>
                      <a:r>
                        <a:rPr lang="es-EC" sz="900" b="0" i="0" u="none" strike="noStrike" dirty="0">
                          <a:solidFill>
                            <a:srgbClr val="000000"/>
                          </a:solidFill>
                          <a:effectLst/>
                          <a:latin typeface="Calibri" panose="020F0502020204030204" pitchFamily="34" charset="0"/>
                        </a:rPr>
                        <a:t>Ejecución de obra por Administración Directa</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436813"/>
                  </a:ext>
                </a:extLst>
              </a:tr>
              <a:tr h="146663">
                <a:tc>
                  <a:txBody>
                    <a:bodyPr/>
                    <a:lstStyle/>
                    <a:p>
                      <a:pPr algn="ctr" fontAlgn="ctr"/>
                      <a:r>
                        <a:rPr lang="es-EC" sz="800" b="0" i="0" u="none" strike="noStrike">
                          <a:solidFill>
                            <a:srgbClr val="000000"/>
                          </a:solidFill>
                          <a:effectLst/>
                          <a:latin typeface="Calibri" panose="020F0502020204030204" pitchFamily="34" charset="0"/>
                        </a:rPr>
                        <a:t>Verde</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EC" sz="900" b="0" i="0" u="none" strike="noStrike" dirty="0">
                          <a:solidFill>
                            <a:srgbClr val="000000"/>
                          </a:solidFill>
                          <a:effectLst/>
                          <a:latin typeface="Calibri" panose="020F0502020204030204" pitchFamily="34" charset="0"/>
                        </a:rPr>
                        <a:t>Tratamiento provisional (Asfalto en frío)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519141"/>
                  </a:ext>
                </a:extLst>
              </a:tr>
              <a:tr h="114097">
                <a:tc>
                  <a:txBody>
                    <a:bodyPr/>
                    <a:lstStyle/>
                    <a:p>
                      <a:pPr algn="ctr" fontAlgn="ctr"/>
                      <a:r>
                        <a:rPr lang="es-EC" sz="800" b="0" i="0" u="none" strike="noStrike">
                          <a:solidFill>
                            <a:srgbClr val="000000"/>
                          </a:solidFill>
                          <a:effectLst/>
                          <a:latin typeface="Calibri" panose="020F0502020204030204" pitchFamily="34" charset="0"/>
                        </a:rPr>
                        <a:t>Café</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EC" sz="900" b="0" i="0" u="none" strike="noStrike" dirty="0">
                          <a:solidFill>
                            <a:srgbClr val="000000"/>
                          </a:solidFill>
                          <a:effectLst/>
                          <a:latin typeface="Calibri" panose="020F0502020204030204" pitchFamily="34" charset="0"/>
                        </a:rPr>
                        <a:t>Contratación de Obra</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060039"/>
                  </a:ext>
                </a:extLst>
              </a:tr>
              <a:tr h="114097">
                <a:tc>
                  <a:txBody>
                    <a:bodyPr/>
                    <a:lstStyle/>
                    <a:p>
                      <a:pPr algn="ctr" fontAlgn="ctr"/>
                      <a:r>
                        <a:rPr lang="es-EC" sz="800" b="0" i="0" u="none" strike="noStrike">
                          <a:solidFill>
                            <a:srgbClr val="000000"/>
                          </a:solidFill>
                          <a:effectLst/>
                          <a:latin typeface="Calibri" panose="020F0502020204030204" pitchFamily="34" charset="0"/>
                        </a:rPr>
                        <a:t>Rojo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a:txBody>
                    <a:bodyPr/>
                    <a:lstStyle/>
                    <a:p>
                      <a:pPr algn="l" fontAlgn="b"/>
                      <a:r>
                        <a:rPr lang="es-EC" sz="900" b="0" i="0" u="none" strike="noStrike" dirty="0">
                          <a:solidFill>
                            <a:srgbClr val="000000"/>
                          </a:solidFill>
                          <a:effectLst/>
                          <a:latin typeface="Calibri" panose="020F0502020204030204" pitchFamily="34" charset="0"/>
                        </a:rPr>
                        <a:t>Contratación de Estudios y Obra</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74281"/>
                  </a:ext>
                </a:extLst>
              </a:tr>
              <a:tr h="114097">
                <a:tc>
                  <a:txBody>
                    <a:bodyPr/>
                    <a:lstStyle/>
                    <a:p>
                      <a:pPr algn="ctr" fontAlgn="ctr"/>
                      <a:r>
                        <a:rPr lang="es-EC" sz="800" b="0" i="0" u="none" strike="noStrike">
                          <a:solidFill>
                            <a:srgbClr val="000000"/>
                          </a:solidFill>
                          <a:effectLst/>
                          <a:latin typeface="Calibri" panose="020F0502020204030204" pitchFamily="34" charset="0"/>
                        </a:rPr>
                        <a:t>Amarillo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C" sz="900" b="0" i="0" u="none" strike="noStrike" dirty="0">
                          <a:solidFill>
                            <a:srgbClr val="000000"/>
                          </a:solidFill>
                          <a:effectLst/>
                          <a:latin typeface="Calibri" panose="020F0502020204030204" pitchFamily="34" charset="0"/>
                        </a:rPr>
                        <a:t>Ejecución de obra por Contrato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650616"/>
                  </a:ext>
                </a:extLst>
              </a:tr>
            </a:tbl>
          </a:graphicData>
        </a:graphic>
      </p:graphicFrame>
      <p:sp>
        <p:nvSpPr>
          <p:cNvPr id="5" name="CuadroTexto 4"/>
          <p:cNvSpPr txBox="1"/>
          <p:nvPr/>
        </p:nvSpPr>
        <p:spPr>
          <a:xfrm>
            <a:off x="224291" y="549482"/>
            <a:ext cx="9506305" cy="456151"/>
          </a:xfrm>
          <a:prstGeom prst="rect">
            <a:avLst/>
          </a:prstGeom>
          <a:noFill/>
        </p:spPr>
        <p:txBody>
          <a:bodyPr wrap="square" rtlCol="0">
            <a:spAutoFit/>
          </a:bodyPr>
          <a:lstStyle/>
          <a:p>
            <a:pPr algn="ctr"/>
            <a:r>
              <a:rPr lang="es-EC" sz="2364" b="1" dirty="0">
                <a:solidFill>
                  <a:srgbClr val="E78202"/>
                </a:solidFill>
                <a:latin typeface="Roboto" charset="0"/>
                <a:ea typeface="Roboto" charset="0"/>
                <a:cs typeface="Roboto" charset="0"/>
              </a:rPr>
              <a:t>CRONOGRAMA INTERVENCIÓN ADM.  ELOY ALFARO</a:t>
            </a:r>
          </a:p>
        </p:txBody>
      </p:sp>
      <p:graphicFrame>
        <p:nvGraphicFramePr>
          <p:cNvPr id="3" name="Tabla 2"/>
          <p:cNvGraphicFramePr>
            <a:graphicFrameLocks noGrp="1"/>
          </p:cNvGraphicFramePr>
          <p:nvPr>
            <p:extLst/>
          </p:nvPr>
        </p:nvGraphicFramePr>
        <p:xfrm>
          <a:off x="416512" y="1145184"/>
          <a:ext cx="9314086" cy="3892996"/>
        </p:xfrm>
        <a:graphic>
          <a:graphicData uri="http://schemas.openxmlformats.org/drawingml/2006/table">
            <a:tbl>
              <a:tblPr/>
              <a:tblGrid>
                <a:gridCol w="1143486">
                  <a:extLst>
                    <a:ext uri="{9D8B030D-6E8A-4147-A177-3AD203B41FA5}">
                      <a16:colId xmlns:a16="http://schemas.microsoft.com/office/drawing/2014/main" val="1685771888"/>
                    </a:ext>
                  </a:extLst>
                </a:gridCol>
                <a:gridCol w="1095619">
                  <a:extLst>
                    <a:ext uri="{9D8B030D-6E8A-4147-A177-3AD203B41FA5}">
                      <a16:colId xmlns:a16="http://schemas.microsoft.com/office/drawing/2014/main" val="853091917"/>
                    </a:ext>
                  </a:extLst>
                </a:gridCol>
                <a:gridCol w="1143486">
                  <a:extLst>
                    <a:ext uri="{9D8B030D-6E8A-4147-A177-3AD203B41FA5}">
                      <a16:colId xmlns:a16="http://schemas.microsoft.com/office/drawing/2014/main" val="3497208514"/>
                    </a:ext>
                  </a:extLst>
                </a:gridCol>
                <a:gridCol w="377616">
                  <a:extLst>
                    <a:ext uri="{9D8B030D-6E8A-4147-A177-3AD203B41FA5}">
                      <a16:colId xmlns:a16="http://schemas.microsoft.com/office/drawing/2014/main" val="3115341569"/>
                    </a:ext>
                  </a:extLst>
                </a:gridCol>
                <a:gridCol w="393573">
                  <a:extLst>
                    <a:ext uri="{9D8B030D-6E8A-4147-A177-3AD203B41FA5}">
                      <a16:colId xmlns:a16="http://schemas.microsoft.com/office/drawing/2014/main" val="58134676"/>
                    </a:ext>
                  </a:extLst>
                </a:gridCol>
                <a:gridCol w="393573">
                  <a:extLst>
                    <a:ext uri="{9D8B030D-6E8A-4147-A177-3AD203B41FA5}">
                      <a16:colId xmlns:a16="http://schemas.microsoft.com/office/drawing/2014/main" val="4158074224"/>
                    </a:ext>
                  </a:extLst>
                </a:gridCol>
                <a:gridCol w="531161">
                  <a:extLst>
                    <a:ext uri="{9D8B030D-6E8A-4147-A177-3AD203B41FA5}">
                      <a16:colId xmlns:a16="http://schemas.microsoft.com/office/drawing/2014/main" val="104280237"/>
                    </a:ext>
                  </a:extLst>
                </a:gridCol>
                <a:gridCol w="166897">
                  <a:extLst>
                    <a:ext uri="{9D8B030D-6E8A-4147-A177-3AD203B41FA5}">
                      <a16:colId xmlns:a16="http://schemas.microsoft.com/office/drawing/2014/main" val="1996607164"/>
                    </a:ext>
                  </a:extLst>
                </a:gridCol>
                <a:gridCol w="271245">
                  <a:extLst>
                    <a:ext uri="{9D8B030D-6E8A-4147-A177-3AD203B41FA5}">
                      <a16:colId xmlns:a16="http://schemas.microsoft.com/office/drawing/2014/main" val="909848878"/>
                    </a:ext>
                  </a:extLst>
                </a:gridCol>
                <a:gridCol w="271245">
                  <a:extLst>
                    <a:ext uri="{9D8B030D-6E8A-4147-A177-3AD203B41FA5}">
                      <a16:colId xmlns:a16="http://schemas.microsoft.com/office/drawing/2014/main" val="103198638"/>
                    </a:ext>
                  </a:extLst>
                </a:gridCol>
                <a:gridCol w="271245">
                  <a:extLst>
                    <a:ext uri="{9D8B030D-6E8A-4147-A177-3AD203B41FA5}">
                      <a16:colId xmlns:a16="http://schemas.microsoft.com/office/drawing/2014/main" val="2343258598"/>
                    </a:ext>
                  </a:extLst>
                </a:gridCol>
                <a:gridCol w="271245">
                  <a:extLst>
                    <a:ext uri="{9D8B030D-6E8A-4147-A177-3AD203B41FA5}">
                      <a16:colId xmlns:a16="http://schemas.microsoft.com/office/drawing/2014/main" val="3186425888"/>
                    </a:ext>
                  </a:extLst>
                </a:gridCol>
                <a:gridCol w="271245">
                  <a:extLst>
                    <a:ext uri="{9D8B030D-6E8A-4147-A177-3AD203B41FA5}">
                      <a16:colId xmlns:a16="http://schemas.microsoft.com/office/drawing/2014/main" val="1425395568"/>
                    </a:ext>
                  </a:extLst>
                </a:gridCol>
                <a:gridCol w="271245">
                  <a:extLst>
                    <a:ext uri="{9D8B030D-6E8A-4147-A177-3AD203B41FA5}">
                      <a16:colId xmlns:a16="http://schemas.microsoft.com/office/drawing/2014/main" val="439209462"/>
                    </a:ext>
                  </a:extLst>
                </a:gridCol>
                <a:gridCol w="271245">
                  <a:extLst>
                    <a:ext uri="{9D8B030D-6E8A-4147-A177-3AD203B41FA5}">
                      <a16:colId xmlns:a16="http://schemas.microsoft.com/office/drawing/2014/main" val="2534036165"/>
                    </a:ext>
                  </a:extLst>
                </a:gridCol>
                <a:gridCol w="271245">
                  <a:extLst>
                    <a:ext uri="{9D8B030D-6E8A-4147-A177-3AD203B41FA5}">
                      <a16:colId xmlns:a16="http://schemas.microsoft.com/office/drawing/2014/main" val="1031619479"/>
                    </a:ext>
                  </a:extLst>
                </a:gridCol>
                <a:gridCol w="271245">
                  <a:extLst>
                    <a:ext uri="{9D8B030D-6E8A-4147-A177-3AD203B41FA5}">
                      <a16:colId xmlns:a16="http://schemas.microsoft.com/office/drawing/2014/main" val="3215792183"/>
                    </a:ext>
                  </a:extLst>
                </a:gridCol>
                <a:gridCol w="271245">
                  <a:extLst>
                    <a:ext uri="{9D8B030D-6E8A-4147-A177-3AD203B41FA5}">
                      <a16:colId xmlns:a16="http://schemas.microsoft.com/office/drawing/2014/main" val="745817109"/>
                    </a:ext>
                  </a:extLst>
                </a:gridCol>
                <a:gridCol w="271245">
                  <a:extLst>
                    <a:ext uri="{9D8B030D-6E8A-4147-A177-3AD203B41FA5}">
                      <a16:colId xmlns:a16="http://schemas.microsoft.com/office/drawing/2014/main" val="559103664"/>
                    </a:ext>
                  </a:extLst>
                </a:gridCol>
                <a:gridCol w="271245">
                  <a:extLst>
                    <a:ext uri="{9D8B030D-6E8A-4147-A177-3AD203B41FA5}">
                      <a16:colId xmlns:a16="http://schemas.microsoft.com/office/drawing/2014/main" val="608969462"/>
                    </a:ext>
                  </a:extLst>
                </a:gridCol>
                <a:gridCol w="271245">
                  <a:extLst>
                    <a:ext uri="{9D8B030D-6E8A-4147-A177-3AD203B41FA5}">
                      <a16:colId xmlns:a16="http://schemas.microsoft.com/office/drawing/2014/main" val="695201415"/>
                    </a:ext>
                  </a:extLst>
                </a:gridCol>
                <a:gridCol w="271245">
                  <a:extLst>
                    <a:ext uri="{9D8B030D-6E8A-4147-A177-3AD203B41FA5}">
                      <a16:colId xmlns:a16="http://schemas.microsoft.com/office/drawing/2014/main" val="96398771"/>
                    </a:ext>
                  </a:extLst>
                </a:gridCol>
                <a:gridCol w="271245">
                  <a:extLst>
                    <a:ext uri="{9D8B030D-6E8A-4147-A177-3AD203B41FA5}">
                      <a16:colId xmlns:a16="http://schemas.microsoft.com/office/drawing/2014/main" val="1450492189"/>
                    </a:ext>
                  </a:extLst>
                </a:gridCol>
              </a:tblGrid>
              <a:tr h="87820">
                <a:tc>
                  <a:txBody>
                    <a:bodyPr/>
                    <a:lstStyle/>
                    <a:p>
                      <a:pPr algn="ctr" fontAlgn="b"/>
                      <a:endParaRPr lang="es-MX" sz="600" b="0" i="0" u="none" strike="noStrike">
                        <a:solidFill>
                          <a:srgbClr val="000000"/>
                        </a:solidFill>
                        <a:effectLst/>
                        <a:latin typeface="Arial" panose="020B0604020202020204" pitchFamily="34" charset="0"/>
                      </a:endParaRPr>
                    </a:p>
                  </a:txBody>
                  <a:tcPr marL="4182" marR="4182" marT="4182" marB="0" anchor="b">
                    <a:lnL>
                      <a:noFill/>
                    </a:lnL>
                    <a:lnR>
                      <a:noFill/>
                    </a:lnR>
                    <a:lnT>
                      <a:noFill/>
                    </a:lnT>
                    <a:lnB>
                      <a:noFill/>
                    </a:lnB>
                  </a:tcPr>
                </a:tc>
                <a:tc>
                  <a:txBody>
                    <a:bodyPr/>
                    <a:lstStyle/>
                    <a:p>
                      <a:pPr algn="ctr" fontAlgn="b"/>
                      <a:endParaRPr lang="es-MX" sz="600" b="0" i="0" u="none" strike="noStrike">
                        <a:solidFill>
                          <a:srgbClr val="000000"/>
                        </a:solidFill>
                        <a:effectLst/>
                        <a:latin typeface="Arial" panose="020B0604020202020204" pitchFamily="34" charset="0"/>
                      </a:endParaRPr>
                    </a:p>
                  </a:txBody>
                  <a:tcPr marL="4182" marR="4182" marT="4182" marB="0" anchor="b">
                    <a:lnL>
                      <a:noFill/>
                    </a:lnL>
                    <a:lnR>
                      <a:noFill/>
                    </a:lnR>
                    <a:lnT>
                      <a:noFill/>
                    </a:lnT>
                    <a:lnB>
                      <a:noFill/>
                    </a:lnB>
                  </a:tcPr>
                </a:tc>
                <a:tc>
                  <a:txBody>
                    <a:bodyPr/>
                    <a:lstStyle/>
                    <a:p>
                      <a:pPr algn="l" fontAlgn="b"/>
                      <a:endParaRPr lang="es-MX" sz="600" b="0" i="0" u="none" strike="noStrike">
                        <a:solidFill>
                          <a:srgbClr val="000000"/>
                        </a:solidFill>
                        <a:effectLst/>
                        <a:latin typeface="Arial" panose="020B0604020202020204" pitchFamily="34" charset="0"/>
                      </a:endParaRPr>
                    </a:p>
                  </a:txBody>
                  <a:tcPr marL="4182" marR="4182" marT="4182" marB="0" anchor="b">
                    <a:lnL>
                      <a:noFill/>
                    </a:lnL>
                    <a:lnR>
                      <a:noFill/>
                    </a:lnR>
                    <a:lnT>
                      <a:noFill/>
                    </a:lnT>
                    <a:lnB>
                      <a:noFill/>
                    </a:lnB>
                  </a:tcPr>
                </a:tc>
                <a:tc>
                  <a:txBody>
                    <a:bodyPr/>
                    <a:lstStyle/>
                    <a:p>
                      <a:pPr algn="ctr" fontAlgn="b"/>
                      <a:endParaRPr lang="es-MX" sz="600" b="0" i="0" u="none" strike="noStrike">
                        <a:solidFill>
                          <a:srgbClr val="000000"/>
                        </a:solidFill>
                        <a:effectLst/>
                        <a:latin typeface="Arial" panose="020B0604020202020204" pitchFamily="34" charset="0"/>
                      </a:endParaRPr>
                    </a:p>
                  </a:txBody>
                  <a:tcPr marL="4182" marR="4182" marT="4182" marB="0" anchor="b">
                    <a:lnL>
                      <a:noFill/>
                    </a:lnL>
                    <a:lnR>
                      <a:noFill/>
                    </a:lnR>
                    <a:lnT>
                      <a:noFill/>
                    </a:lnT>
                    <a:lnB>
                      <a:noFill/>
                    </a:lnB>
                  </a:tcPr>
                </a:tc>
                <a:tc>
                  <a:txBody>
                    <a:bodyPr/>
                    <a:lstStyle/>
                    <a:p>
                      <a:pPr algn="ctr" fontAlgn="b"/>
                      <a:endParaRPr lang="es-MX" sz="600" b="0" i="0" u="none" strike="noStrike">
                        <a:solidFill>
                          <a:srgbClr val="000000"/>
                        </a:solidFill>
                        <a:effectLst/>
                        <a:latin typeface="Arial" panose="020B0604020202020204" pitchFamily="34" charset="0"/>
                      </a:endParaRPr>
                    </a:p>
                  </a:txBody>
                  <a:tcPr marL="4182" marR="4182" marT="4182" marB="0" anchor="b">
                    <a:lnL>
                      <a:noFill/>
                    </a:lnL>
                    <a:lnR>
                      <a:noFill/>
                    </a:lnR>
                    <a:lnT>
                      <a:noFill/>
                    </a:lnT>
                    <a:lnB>
                      <a:noFill/>
                    </a:lnB>
                  </a:tcPr>
                </a:tc>
                <a:tc>
                  <a:txBody>
                    <a:bodyPr/>
                    <a:lstStyle/>
                    <a:p>
                      <a:pPr algn="ctr" fontAlgn="b"/>
                      <a:endParaRPr lang="es-MX" sz="600" b="0" i="0" u="none" strike="noStrike">
                        <a:solidFill>
                          <a:srgbClr val="000000"/>
                        </a:solidFill>
                        <a:effectLst/>
                        <a:latin typeface="Arial" panose="020B0604020202020204" pitchFamily="34" charset="0"/>
                      </a:endParaRPr>
                    </a:p>
                  </a:txBody>
                  <a:tcPr marL="4182" marR="4182" marT="4182" marB="0" anchor="b">
                    <a:lnL>
                      <a:noFill/>
                    </a:lnL>
                    <a:lnR>
                      <a:noFill/>
                    </a:lnR>
                    <a:lnT>
                      <a:noFill/>
                    </a:lnT>
                    <a:lnB>
                      <a:noFill/>
                    </a:lnB>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s-MX" sz="600" b="0" i="0" u="none" strike="noStrike">
                          <a:solidFill>
                            <a:srgbClr val="FFFFFF"/>
                          </a:solidFill>
                          <a:effectLst/>
                          <a:latin typeface="Arial" panose="020B0604020202020204" pitchFamily="34" charset="0"/>
                        </a:rPr>
                        <a:t>Año 2017</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8">
                  <a:txBody>
                    <a:bodyPr/>
                    <a:lstStyle/>
                    <a:p>
                      <a:pPr algn="ctr" fontAlgn="b"/>
                      <a:r>
                        <a:rPr lang="es-MX" sz="600" b="0" i="0" u="none" strike="noStrike">
                          <a:solidFill>
                            <a:srgbClr val="FFFFFF"/>
                          </a:solidFill>
                          <a:effectLst/>
                          <a:latin typeface="Arial" panose="020B0604020202020204" pitchFamily="34" charset="0"/>
                        </a:rPr>
                        <a:t>Año 2018</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323314594"/>
                  </a:ext>
                </a:extLst>
              </a:tr>
              <a:tr h="87820">
                <a:tc>
                  <a:txBody>
                    <a:bodyPr/>
                    <a:lstStyle/>
                    <a:p>
                      <a:pPr algn="ctr" fontAlgn="b"/>
                      <a:endParaRPr lang="es-MX" sz="600" b="0" i="0" u="none" strike="noStrike">
                        <a:solidFill>
                          <a:srgbClr val="000000"/>
                        </a:solidFill>
                        <a:effectLst/>
                        <a:latin typeface="Arial" panose="020B0604020202020204" pitchFamily="34" charset="0"/>
                      </a:endParaRP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600" b="0" i="0" u="none" strike="noStrike">
                        <a:solidFill>
                          <a:srgbClr val="000000"/>
                        </a:solidFill>
                        <a:effectLst/>
                        <a:latin typeface="Arial" panose="020B0604020202020204" pitchFamily="34" charset="0"/>
                      </a:endParaRP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Arial" panose="020B0604020202020204" pitchFamily="34" charset="0"/>
                      </a:endParaRP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600" b="0" i="0" u="none" strike="noStrike">
                        <a:solidFill>
                          <a:srgbClr val="000000"/>
                        </a:solidFill>
                        <a:effectLst/>
                        <a:latin typeface="Arial" panose="020B0604020202020204" pitchFamily="34" charset="0"/>
                      </a:endParaRP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600" b="0" i="0" u="none" strike="noStrike">
                        <a:solidFill>
                          <a:srgbClr val="000000"/>
                        </a:solidFill>
                        <a:effectLst/>
                        <a:latin typeface="Arial" panose="020B0604020202020204" pitchFamily="34" charset="0"/>
                      </a:endParaRP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600" b="0" i="0" u="none" strike="noStrike">
                        <a:solidFill>
                          <a:srgbClr val="000000"/>
                        </a:solidFill>
                        <a:effectLst/>
                        <a:latin typeface="Arial" panose="020B0604020202020204" pitchFamily="34" charset="0"/>
                      </a:endParaRP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s-MX" sz="600" b="0" i="0" u="none" strike="noStrike">
                          <a:solidFill>
                            <a:srgbClr val="FFFFFF"/>
                          </a:solidFill>
                          <a:effectLst/>
                          <a:latin typeface="Arial" panose="020B0604020202020204" pitchFamily="34" charset="0"/>
                        </a:rPr>
                        <a:t>2do Cuatrimestre</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0" i="0" u="none" strike="noStrike">
                          <a:solidFill>
                            <a:srgbClr val="FFFFFF"/>
                          </a:solidFill>
                          <a:effectLst/>
                          <a:latin typeface="Arial" panose="020B0604020202020204" pitchFamily="34" charset="0"/>
                        </a:rPr>
                        <a:t>3er Cuatrimestre</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0" i="0" u="none" strike="noStrike">
                          <a:solidFill>
                            <a:srgbClr val="FFFFFF"/>
                          </a:solidFill>
                          <a:effectLst/>
                          <a:latin typeface="Arial" panose="020B0604020202020204" pitchFamily="34" charset="0"/>
                        </a:rPr>
                        <a:t>1er Cuatrimestre</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0" i="0" u="none" strike="noStrike">
                          <a:solidFill>
                            <a:srgbClr val="FFFFFF"/>
                          </a:solidFill>
                          <a:effectLst/>
                          <a:latin typeface="Arial" panose="020B0604020202020204" pitchFamily="34" charset="0"/>
                        </a:rPr>
                        <a:t>2do Cuatrimestre</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109608209"/>
                  </a:ext>
                </a:extLst>
              </a:tr>
              <a:tr h="87820">
                <a:tc>
                  <a:txBody>
                    <a:bodyPr/>
                    <a:lstStyle/>
                    <a:p>
                      <a:pPr algn="ctr" fontAlgn="ctr"/>
                      <a:r>
                        <a:rPr lang="es-MX" sz="500" b="0" i="0" u="none" strike="noStrike">
                          <a:solidFill>
                            <a:srgbClr val="FFFFFF"/>
                          </a:solidFill>
                          <a:effectLst/>
                          <a:latin typeface="Arial" panose="020B0604020202020204" pitchFamily="34" charset="0"/>
                        </a:rPr>
                        <a:t>No.</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0" i="0" u="none" strike="noStrike">
                          <a:solidFill>
                            <a:srgbClr val="FFFFFF"/>
                          </a:solidFill>
                          <a:effectLst/>
                          <a:latin typeface="Arial" panose="020B0604020202020204" pitchFamily="34" charset="0"/>
                        </a:rPr>
                        <a:t>Nombre del Proyecto</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0" i="0" u="none" strike="noStrike">
                          <a:solidFill>
                            <a:srgbClr val="FFFFFF"/>
                          </a:solidFill>
                          <a:effectLst/>
                          <a:latin typeface="Arial" panose="020B0604020202020204" pitchFamily="34" charset="0"/>
                        </a:rPr>
                        <a:t>Tareas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0" i="0" u="none" strike="noStrike">
                          <a:solidFill>
                            <a:srgbClr val="FFFFFF"/>
                          </a:solidFill>
                          <a:effectLst/>
                          <a:latin typeface="Arial" panose="020B0604020202020204" pitchFamily="34" charset="0"/>
                        </a:rPr>
                        <a:t>Duración</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0" i="0" u="none" strike="noStrike">
                          <a:solidFill>
                            <a:srgbClr val="FFFFFF"/>
                          </a:solidFill>
                          <a:effectLst/>
                          <a:latin typeface="Arial" panose="020B0604020202020204" pitchFamily="34" charset="0"/>
                        </a:rPr>
                        <a:t>Comienzo</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0" i="0" u="none" strike="noStrike">
                          <a:solidFill>
                            <a:srgbClr val="FFFFFF"/>
                          </a:solidFill>
                          <a:effectLst/>
                          <a:latin typeface="Arial" panose="020B0604020202020204" pitchFamily="34" charset="0"/>
                        </a:rPr>
                        <a:t>Fin</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0" i="0" u="none" strike="noStrike">
                          <a:solidFill>
                            <a:srgbClr val="FFFFFF"/>
                          </a:solidFill>
                          <a:effectLst/>
                          <a:latin typeface="Arial" panose="020B0604020202020204" pitchFamily="34" charset="0"/>
                        </a:rPr>
                        <a:t>Costo ($)</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May</a:t>
                      </a:r>
                    </a:p>
                  </a:txBody>
                  <a:tcPr marL="4182" marR="4182" marT="41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Jun</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Jul</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Ago</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Sep</a:t>
                      </a:r>
                    </a:p>
                  </a:txBody>
                  <a:tcPr marL="4182" marR="4182" marT="41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Oct</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Nov</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Dic</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Ene</a:t>
                      </a:r>
                    </a:p>
                  </a:txBody>
                  <a:tcPr marL="4182" marR="4182" marT="41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Feb</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Mar</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Abr</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May</a:t>
                      </a:r>
                    </a:p>
                  </a:txBody>
                  <a:tcPr marL="4182" marR="4182" marT="41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Jun</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Jul</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Ago</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4223547614"/>
                  </a:ext>
                </a:extLst>
              </a:tr>
              <a:tr h="83638">
                <a:tc rowSpan="2">
                  <a:txBody>
                    <a:bodyPr/>
                    <a:lstStyle/>
                    <a:p>
                      <a:pPr algn="ctr" fontAlgn="ctr"/>
                      <a:r>
                        <a:rPr lang="es-MX" sz="600" b="0" i="0" u="none" strike="noStrike">
                          <a:solidFill>
                            <a:srgbClr val="000000"/>
                          </a:solidFill>
                          <a:effectLst/>
                          <a:latin typeface="Arial" panose="020B0604020202020204" pitchFamily="34" charset="0"/>
                        </a:rPr>
                        <a:t>1</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600" b="1" i="0" u="none" strike="noStrike">
                          <a:solidFill>
                            <a:srgbClr val="000000"/>
                          </a:solidFill>
                          <a:effectLst/>
                          <a:latin typeface="Arial" panose="020B0604020202020204" pitchFamily="34" charset="0"/>
                        </a:rPr>
                        <a:t>Arenillas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Estudios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3,25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3/7/17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vie 29/9/17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22249707"/>
                  </a:ext>
                </a:extLst>
              </a:tr>
              <a:tr h="83638">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panose="020B0604020202020204" pitchFamily="34" charset="0"/>
                        </a:rPr>
                        <a:t>Ejecución de Obra</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3,25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2/10/17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vie 29/12/17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$ 72,333.33</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3">
                  <a:txBody>
                    <a:bodyPr/>
                    <a:lstStyle/>
                    <a:p>
                      <a:pPr algn="ctr" fontAlgn="b"/>
                      <a:r>
                        <a:rPr lang="es-MX" sz="500" b="0" i="0" u="none" strike="noStrike">
                          <a:solidFill>
                            <a:srgbClr val="000000"/>
                          </a:solidFill>
                          <a:effectLst/>
                          <a:latin typeface="Arial" panose="020B0604020202020204" pitchFamily="34" charset="0"/>
                        </a:rPr>
                        <a:t>$ 72,333.33</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71844029"/>
                  </a:ext>
                </a:extLst>
              </a:tr>
              <a:tr h="83638">
                <a:tc>
                  <a:txBody>
                    <a:bodyPr/>
                    <a:lstStyle/>
                    <a:p>
                      <a:pPr algn="ctr" fontAlgn="b"/>
                      <a:r>
                        <a:rPr lang="es-MX" sz="6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600" b="0" i="0" u="none" strike="noStrike">
                          <a:solidFill>
                            <a:srgbClr val="000000"/>
                          </a:solidFill>
                          <a:effectLst/>
                          <a:latin typeface="Arial" panose="020B0604020202020204" pitchFamily="34" charset="0"/>
                        </a:rPr>
                        <a:t> </a:t>
                      </a:r>
                    </a:p>
                  </a:txBody>
                  <a:tcPr marL="4182" marR="4182" marT="418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98659372"/>
                  </a:ext>
                </a:extLst>
              </a:tr>
              <a:tr h="83638">
                <a:tc rowSpan="2">
                  <a:txBody>
                    <a:bodyPr/>
                    <a:lstStyle/>
                    <a:p>
                      <a:pPr algn="ctr" fontAlgn="ctr"/>
                      <a:r>
                        <a:rPr lang="es-MX" sz="600" b="0" i="0" u="none" strike="noStrike">
                          <a:solidFill>
                            <a:srgbClr val="000000"/>
                          </a:solidFill>
                          <a:effectLst/>
                          <a:latin typeface="Arial" panose="020B0604020202020204" pitchFamily="34" charset="0"/>
                        </a:rPr>
                        <a:t>2</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600" b="1" i="0" u="none" strike="noStrike">
                          <a:solidFill>
                            <a:srgbClr val="000000"/>
                          </a:solidFill>
                          <a:effectLst/>
                          <a:latin typeface="Arial" panose="020B0604020202020204" pitchFamily="34" charset="0"/>
                        </a:rPr>
                        <a:t>Carapungo</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Estudios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2,2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2/10/17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jue 30/11/17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ctr"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7398056"/>
                  </a:ext>
                </a:extLst>
              </a:tr>
              <a:tr h="83638">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panose="020B0604020202020204" pitchFamily="34" charset="0"/>
                        </a:rPr>
                        <a:t>Ejecución de Obra</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4,3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1/1/18</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30/4/18</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$ 231,312.00</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panose="020B0604020202020204" pitchFamily="34" charset="0"/>
                        </a:rPr>
                        <a:t>$ 231,312.00</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4722377"/>
                  </a:ext>
                </a:extLst>
              </a:tr>
              <a:tr h="83638">
                <a:tc>
                  <a:txBody>
                    <a:bodyPr/>
                    <a:lstStyle/>
                    <a:p>
                      <a:pPr algn="ctr" fontAlgn="b"/>
                      <a:r>
                        <a:rPr lang="es-MX" sz="6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s-MX" sz="600" b="0" i="0" u="none" strike="noStrike">
                        <a:solidFill>
                          <a:srgbClr val="000000"/>
                        </a:solidFill>
                        <a:effectLst/>
                        <a:latin typeface="Arial" panose="020B0604020202020204" pitchFamily="34" charset="0"/>
                      </a:endParaRPr>
                    </a:p>
                  </a:txBody>
                  <a:tcPr marL="4182" marR="4182" marT="418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5163980"/>
                  </a:ext>
                </a:extLst>
              </a:tr>
              <a:tr h="151385">
                <a:tc>
                  <a:txBody>
                    <a:bodyPr/>
                    <a:lstStyle/>
                    <a:p>
                      <a:pPr algn="ctr" fontAlgn="ctr"/>
                      <a:r>
                        <a:rPr lang="es-MX" sz="600" b="0" i="0" u="none" strike="noStrike">
                          <a:solidFill>
                            <a:srgbClr val="000000"/>
                          </a:solidFill>
                          <a:effectLst/>
                          <a:latin typeface="Arial" panose="020B0604020202020204" pitchFamily="34" charset="0"/>
                        </a:rPr>
                        <a:t>3</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1" i="0" u="none" strike="noStrike">
                          <a:solidFill>
                            <a:srgbClr val="000000"/>
                          </a:solidFill>
                          <a:effectLst/>
                          <a:latin typeface="Arial" panose="020B0604020202020204" pitchFamily="34" charset="0"/>
                        </a:rPr>
                        <a:t>S18C</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Tratamiento Provisional (asfalto en frío)</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4,45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1/5/17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jue 31/8/17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$ 50,400.00</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panose="020B0604020202020204" pitchFamily="34" charset="0"/>
                        </a:rPr>
                        <a:t>$ 50,400.00</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60427385"/>
                  </a:ext>
                </a:extLst>
              </a:tr>
              <a:tr h="83638">
                <a:tc>
                  <a:txBody>
                    <a:bodyPr/>
                    <a:lstStyle/>
                    <a:p>
                      <a:pPr algn="ctr" fontAlgn="b"/>
                      <a:r>
                        <a:rPr lang="es-MX" sz="6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600" b="0" i="0" u="none" strike="noStrike">
                          <a:solidFill>
                            <a:srgbClr val="000000"/>
                          </a:solidFill>
                          <a:effectLst/>
                          <a:latin typeface="Arial" panose="020B0604020202020204" pitchFamily="34" charset="0"/>
                        </a:rPr>
                        <a:t> </a:t>
                      </a:r>
                    </a:p>
                  </a:txBody>
                  <a:tcPr marL="4182" marR="4182" marT="418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90310740"/>
                  </a:ext>
                </a:extLst>
              </a:tr>
              <a:tr h="83638">
                <a:tc rowSpan="2">
                  <a:txBody>
                    <a:bodyPr/>
                    <a:lstStyle/>
                    <a:p>
                      <a:pPr algn="ctr" fontAlgn="ctr"/>
                      <a:r>
                        <a:rPr lang="es-MX" sz="600" b="0" i="0" u="none" strike="noStrike">
                          <a:solidFill>
                            <a:srgbClr val="000000"/>
                          </a:solidFill>
                          <a:effectLst/>
                          <a:latin typeface="Arial" panose="020B0604020202020204" pitchFamily="34" charset="0"/>
                        </a:rPr>
                        <a:t>4</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600" b="1" i="0" u="none" strike="noStrike">
                          <a:solidFill>
                            <a:srgbClr val="000000"/>
                          </a:solidFill>
                          <a:effectLst/>
                          <a:latin typeface="Arial" panose="020B0604020202020204" pitchFamily="34" charset="0"/>
                        </a:rPr>
                        <a:t>Av. Manglar Alto</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Actualización de Estudio</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2,25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1/5/17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vie 30/6/17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89854748"/>
                  </a:ext>
                </a:extLst>
              </a:tr>
              <a:tr h="83638">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panose="020B0604020202020204" pitchFamily="34" charset="0"/>
                        </a:rPr>
                        <a:t>Ejecución de Obra</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3,25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3/7/17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vie 29/9/17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$ 140,788.00</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ctr" fontAlgn="b"/>
                      <a:r>
                        <a:rPr lang="es-MX" sz="500" b="0" i="0" u="none" strike="noStrike">
                          <a:solidFill>
                            <a:srgbClr val="000000"/>
                          </a:solidFill>
                          <a:effectLst/>
                          <a:latin typeface="Arial" panose="020B0604020202020204" pitchFamily="34" charset="0"/>
                        </a:rPr>
                        <a:t>$ 93,858.67</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a:txBody>
                    <a:bodyPr/>
                    <a:lstStyle/>
                    <a:p>
                      <a:pPr algn="r" fontAlgn="b"/>
                      <a:r>
                        <a:rPr lang="es-MX" sz="500" b="0" i="0" u="none" strike="noStrike">
                          <a:solidFill>
                            <a:srgbClr val="000000"/>
                          </a:solidFill>
                          <a:effectLst/>
                          <a:latin typeface="Arial" panose="020B0604020202020204" pitchFamily="34" charset="0"/>
                        </a:rPr>
                        <a:t>$ 46,929.33</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50295999"/>
                  </a:ext>
                </a:extLst>
              </a:tr>
              <a:tr h="83638">
                <a:tc>
                  <a:txBody>
                    <a:bodyPr/>
                    <a:lstStyle/>
                    <a:p>
                      <a:pPr algn="ctr" fontAlgn="b"/>
                      <a:r>
                        <a:rPr lang="es-MX" sz="6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600" b="0" i="0" u="none" strike="noStrike">
                          <a:solidFill>
                            <a:srgbClr val="000000"/>
                          </a:solidFill>
                          <a:effectLst/>
                          <a:latin typeface="Arial" panose="020B0604020202020204" pitchFamily="34" charset="0"/>
                        </a:rPr>
                        <a:t> </a:t>
                      </a:r>
                    </a:p>
                  </a:txBody>
                  <a:tcPr marL="4182" marR="4182" marT="418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56861121"/>
                  </a:ext>
                </a:extLst>
              </a:tr>
              <a:tr h="83638">
                <a:tc rowSpan="2">
                  <a:txBody>
                    <a:bodyPr/>
                    <a:lstStyle/>
                    <a:p>
                      <a:pPr algn="ctr" fontAlgn="ctr"/>
                      <a:r>
                        <a:rPr lang="es-MX" sz="600" b="0" i="0" u="none" strike="noStrike">
                          <a:solidFill>
                            <a:srgbClr val="000000"/>
                          </a:solidFill>
                          <a:effectLst/>
                          <a:latin typeface="Arial" panose="020B0604020202020204" pitchFamily="34" charset="0"/>
                        </a:rPr>
                        <a:t>5</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600" b="1" i="0" u="none" strike="noStrike">
                          <a:solidFill>
                            <a:srgbClr val="000000"/>
                          </a:solidFill>
                          <a:effectLst/>
                          <a:latin typeface="Arial" panose="020B0604020202020204" pitchFamily="34" charset="0"/>
                        </a:rPr>
                        <a:t>Av. Manglar Alto</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Actualización de Estudio</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2,25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1/5/17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vie 30/6/17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92176491"/>
                  </a:ext>
                </a:extLst>
              </a:tr>
              <a:tr h="83638">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panose="020B0604020202020204" pitchFamily="34" charset="0"/>
                        </a:rPr>
                        <a:t>Ejecución de Obra</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3,25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3/7/17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vie 29/9/17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$ 95,160.00</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ctr" fontAlgn="b"/>
                      <a:r>
                        <a:rPr lang="es-MX" sz="500" b="0" i="0" u="none" strike="noStrike">
                          <a:solidFill>
                            <a:srgbClr val="000000"/>
                          </a:solidFill>
                          <a:effectLst/>
                          <a:latin typeface="Arial" panose="020B0604020202020204" pitchFamily="34" charset="0"/>
                        </a:rPr>
                        <a:t>$ 63,440.00</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a:txBody>
                    <a:bodyPr/>
                    <a:lstStyle/>
                    <a:p>
                      <a:pPr algn="r" fontAlgn="b"/>
                      <a:r>
                        <a:rPr lang="es-MX" sz="500" b="0" i="0" u="none" strike="noStrike">
                          <a:solidFill>
                            <a:srgbClr val="000000"/>
                          </a:solidFill>
                          <a:effectLst/>
                          <a:latin typeface="Arial" panose="020B0604020202020204" pitchFamily="34" charset="0"/>
                        </a:rPr>
                        <a:t>$ 31,720.00</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7453757"/>
                  </a:ext>
                </a:extLst>
              </a:tr>
              <a:tr h="83638">
                <a:tc>
                  <a:txBody>
                    <a:bodyPr/>
                    <a:lstStyle/>
                    <a:p>
                      <a:pPr algn="ctr" fontAlgn="b"/>
                      <a:r>
                        <a:rPr lang="es-MX" sz="6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600" b="0" i="0" u="none" strike="noStrike">
                          <a:solidFill>
                            <a:srgbClr val="000000"/>
                          </a:solidFill>
                          <a:effectLst/>
                          <a:latin typeface="Arial" panose="020B0604020202020204" pitchFamily="34" charset="0"/>
                        </a:rPr>
                        <a:t> </a:t>
                      </a:r>
                    </a:p>
                  </a:txBody>
                  <a:tcPr marL="4182" marR="4182" marT="418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19049222"/>
                  </a:ext>
                </a:extLst>
              </a:tr>
              <a:tr h="151385">
                <a:tc>
                  <a:txBody>
                    <a:bodyPr/>
                    <a:lstStyle/>
                    <a:p>
                      <a:pPr algn="ctr" fontAlgn="ctr"/>
                      <a:r>
                        <a:rPr lang="es-MX" sz="600" b="0" i="0" u="none" strike="noStrike">
                          <a:solidFill>
                            <a:srgbClr val="000000"/>
                          </a:solidFill>
                          <a:effectLst/>
                          <a:latin typeface="Arial" panose="020B0604020202020204" pitchFamily="34" charset="0"/>
                        </a:rPr>
                        <a:t>6</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1" i="0" u="none" strike="noStrike">
                          <a:solidFill>
                            <a:srgbClr val="000000"/>
                          </a:solidFill>
                          <a:effectLst/>
                          <a:latin typeface="Arial" panose="020B0604020202020204" pitchFamily="34" charset="0"/>
                        </a:rPr>
                        <a:t>S19, S19B, E12D, S18D</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Tratamiento Provisional (asfalto en frío)</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4,45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1/5/17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jue 31/8/17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$ 244,000.00</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panose="020B0604020202020204" pitchFamily="34" charset="0"/>
                        </a:rPr>
                        <a:t>$ 244,000.00</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06013647"/>
                  </a:ext>
                </a:extLst>
              </a:tr>
              <a:tr h="83638">
                <a:tc>
                  <a:txBody>
                    <a:bodyPr/>
                    <a:lstStyle/>
                    <a:p>
                      <a:pPr algn="ctr" fontAlgn="b"/>
                      <a:r>
                        <a:rPr lang="es-MX" sz="6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600" b="0" i="0" u="none" strike="noStrike">
                          <a:solidFill>
                            <a:srgbClr val="000000"/>
                          </a:solidFill>
                          <a:effectLst/>
                          <a:latin typeface="Arial" panose="020B0604020202020204" pitchFamily="34" charset="0"/>
                        </a:rPr>
                        <a:t> </a:t>
                      </a:r>
                    </a:p>
                  </a:txBody>
                  <a:tcPr marL="4182" marR="4182" marT="418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35416617"/>
                  </a:ext>
                </a:extLst>
              </a:tr>
              <a:tr h="151385">
                <a:tc>
                  <a:txBody>
                    <a:bodyPr/>
                    <a:lstStyle/>
                    <a:p>
                      <a:pPr algn="ctr" fontAlgn="ctr"/>
                      <a:r>
                        <a:rPr lang="es-MX" sz="600" b="0" i="0" u="none" strike="noStrike">
                          <a:solidFill>
                            <a:srgbClr val="000000"/>
                          </a:solidFill>
                          <a:effectLst/>
                          <a:latin typeface="Arial" panose="020B0604020202020204" pitchFamily="34" charset="0"/>
                        </a:rPr>
                        <a:t>8</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1" i="0" u="none" strike="noStrike">
                          <a:solidFill>
                            <a:srgbClr val="000000"/>
                          </a:solidFill>
                          <a:effectLst/>
                          <a:latin typeface="Arial" panose="020B0604020202020204" pitchFamily="34" charset="0"/>
                        </a:rPr>
                        <a:t>E11</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Tratamiento Provisional (asfalto en frío)</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4,45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1/5/17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jue 31/8/17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$ 17,220.00</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panose="020B0604020202020204" pitchFamily="34" charset="0"/>
                        </a:rPr>
                        <a:t>$ 17,220.00</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8110090"/>
                  </a:ext>
                </a:extLst>
              </a:tr>
              <a:tr h="83638">
                <a:tc>
                  <a:txBody>
                    <a:bodyPr/>
                    <a:lstStyle/>
                    <a:p>
                      <a:pPr algn="ctr" fontAlgn="b"/>
                      <a:r>
                        <a:rPr lang="es-MX" sz="6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600" b="0" i="0" u="none" strike="noStrike">
                          <a:solidFill>
                            <a:srgbClr val="000000"/>
                          </a:solidFill>
                          <a:effectLst/>
                          <a:latin typeface="Arial" panose="020B0604020202020204" pitchFamily="34" charset="0"/>
                        </a:rPr>
                        <a:t> </a:t>
                      </a:r>
                    </a:p>
                  </a:txBody>
                  <a:tcPr marL="4182" marR="4182" marT="418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06494332"/>
                  </a:ext>
                </a:extLst>
              </a:tr>
              <a:tr h="83638">
                <a:tc rowSpan="2">
                  <a:txBody>
                    <a:bodyPr/>
                    <a:lstStyle/>
                    <a:p>
                      <a:pPr algn="ctr" fontAlgn="ctr"/>
                      <a:r>
                        <a:rPr lang="es-MX" sz="600" b="0" i="0" u="none" strike="noStrike">
                          <a:solidFill>
                            <a:srgbClr val="000000"/>
                          </a:solidFill>
                          <a:effectLst/>
                          <a:latin typeface="Arial" panose="020B0604020202020204" pitchFamily="34" charset="0"/>
                        </a:rPr>
                        <a:t>9</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600" b="1" i="0" u="none" strike="noStrike">
                          <a:solidFill>
                            <a:srgbClr val="000000"/>
                          </a:solidFill>
                          <a:effectLst/>
                          <a:latin typeface="Arial" panose="020B0604020202020204" pitchFamily="34" charset="0"/>
                        </a:rPr>
                        <a:t>E6D (COPAL)</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Estudios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2,25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dom 1/10/17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jue 30/11/17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ctr"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24837643"/>
                  </a:ext>
                </a:extLst>
              </a:tr>
              <a:tr h="83638">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panose="020B0604020202020204" pitchFamily="34" charset="0"/>
                        </a:rPr>
                        <a:t>Ejecución de Obra</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4,3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1/1/18</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30/4/18</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$ 133,712.00</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panose="020B0604020202020204" pitchFamily="34" charset="0"/>
                        </a:rPr>
                        <a:t>$ 133,712.00</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55649989"/>
                  </a:ext>
                </a:extLst>
              </a:tr>
              <a:tr h="83638">
                <a:tc>
                  <a:txBody>
                    <a:bodyPr/>
                    <a:lstStyle/>
                    <a:p>
                      <a:pPr algn="ctr" fontAlgn="b"/>
                      <a:r>
                        <a:rPr lang="es-MX" sz="6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600" b="0" i="0" u="none" strike="noStrike">
                          <a:solidFill>
                            <a:srgbClr val="000000"/>
                          </a:solidFill>
                          <a:effectLst/>
                          <a:latin typeface="Arial" panose="020B0604020202020204" pitchFamily="34" charset="0"/>
                        </a:rPr>
                        <a:t> </a:t>
                      </a:r>
                    </a:p>
                  </a:txBody>
                  <a:tcPr marL="4182" marR="4182" marT="418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67813843"/>
                  </a:ext>
                </a:extLst>
              </a:tr>
              <a:tr h="83638">
                <a:tc rowSpan="2">
                  <a:txBody>
                    <a:bodyPr/>
                    <a:lstStyle/>
                    <a:p>
                      <a:pPr algn="ctr" fontAlgn="ctr"/>
                      <a:r>
                        <a:rPr lang="es-MX" sz="600" b="0" i="0" u="none" strike="noStrike">
                          <a:solidFill>
                            <a:srgbClr val="000000"/>
                          </a:solidFill>
                          <a:effectLst/>
                          <a:latin typeface="Arial" panose="020B0604020202020204" pitchFamily="34" charset="0"/>
                        </a:rPr>
                        <a:t>10</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600" b="1" i="0" u="none" strike="noStrike">
                          <a:solidFill>
                            <a:srgbClr val="000000"/>
                          </a:solidFill>
                          <a:effectLst/>
                          <a:latin typeface="Arial" panose="020B0604020202020204" pitchFamily="34" charset="0"/>
                        </a:rPr>
                        <a:t>Hermandad Ferroviaria</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Estudios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2,2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2/10/17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jue 30/11/17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ctr"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16163451"/>
                  </a:ext>
                </a:extLst>
              </a:tr>
              <a:tr h="83638">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panose="020B0604020202020204" pitchFamily="34" charset="0"/>
                        </a:rPr>
                        <a:t>Ejecución de Obra</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4,3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1/1/18</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lun 30/4/18</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$ 417,972.00</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panose="020B0604020202020204" pitchFamily="34" charset="0"/>
                        </a:rPr>
                        <a:t>$ 417,972.00</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78252198"/>
                  </a:ext>
                </a:extLst>
              </a:tr>
              <a:tr h="83638">
                <a:tc>
                  <a:txBody>
                    <a:bodyPr/>
                    <a:lstStyle/>
                    <a:p>
                      <a:pPr algn="ctr" fontAlgn="ctr"/>
                      <a:r>
                        <a:rPr lang="es-MX" sz="600" b="0" i="0" u="none" strike="noStrike">
                          <a:solidFill>
                            <a:srgbClr val="000000"/>
                          </a:solidFill>
                          <a:effectLst/>
                          <a:latin typeface="Arial" panose="020B0604020202020204" pitchFamily="34" charset="0"/>
                        </a:rPr>
                        <a:t> </a:t>
                      </a:r>
                    </a:p>
                  </a:txBody>
                  <a:tcPr marL="4182" marR="4182" marT="418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1" i="0" u="none" strike="noStrike">
                          <a:solidFill>
                            <a:srgbClr val="000000"/>
                          </a:solidFill>
                          <a:effectLst/>
                          <a:latin typeface="Arial" panose="020B0604020202020204" pitchFamily="34" charset="0"/>
                        </a:rPr>
                        <a:t> </a:t>
                      </a:r>
                    </a:p>
                  </a:txBody>
                  <a:tcPr marL="4182" marR="4182" marT="41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MX" sz="600" b="0" i="0" u="none" strike="noStrike">
                        <a:solidFill>
                          <a:srgbClr val="000000"/>
                        </a:solidFill>
                        <a:effectLst/>
                        <a:latin typeface="Arial" panose="020B0604020202020204" pitchFamily="34" charset="0"/>
                      </a:endParaRPr>
                    </a:p>
                  </a:txBody>
                  <a:tcPr marL="4182" marR="4182" marT="41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Arial" panose="020B0604020202020204" pitchFamily="34" charset="0"/>
                      </a:endParaRPr>
                    </a:p>
                  </a:txBody>
                  <a:tcPr marL="4182" marR="4182" marT="418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panose="020B06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panose="020B06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panose="020B06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panose="020B06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panose="020B06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panose="020B06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387466"/>
                  </a:ext>
                </a:extLst>
              </a:tr>
              <a:tr h="151385">
                <a:tc>
                  <a:txBody>
                    <a:bodyPr/>
                    <a:lstStyle/>
                    <a:p>
                      <a:pPr algn="ctr" fontAlgn="ctr"/>
                      <a:r>
                        <a:rPr lang="es-MX" sz="600" b="0" i="0" u="none" strike="noStrike">
                          <a:solidFill>
                            <a:srgbClr val="000000"/>
                          </a:solidFill>
                          <a:effectLst/>
                          <a:latin typeface="Arial" panose="020B0604020202020204" pitchFamily="34" charset="0"/>
                        </a:rPr>
                        <a:t>11</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1" i="0" u="none" strike="noStrike">
                          <a:solidFill>
                            <a:srgbClr val="000000"/>
                          </a:solidFill>
                          <a:effectLst/>
                          <a:latin typeface="Arial" panose="020B0604020202020204" pitchFamily="34" charset="0"/>
                        </a:rPr>
                        <a:t>Francisco de Olmos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Tratamiento Provisional (asfalto en frío)</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4,35 mss</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vie 1/9/17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dom 31/12/17</a:t>
                      </a:r>
                    </a:p>
                  </a:txBody>
                  <a:tcPr marL="4182" marR="4182" marT="41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$ 40,908.00</a:t>
                      </a:r>
                    </a:p>
                  </a:txBody>
                  <a:tcPr marL="4182" marR="4182" marT="41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panose="020B0604020202020204" pitchFamily="34" charset="0"/>
                        </a:rPr>
                        <a:t>$ 40,908.00</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panose="020B06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12199776"/>
                  </a:ext>
                </a:extLst>
              </a:tr>
              <a:tr h="151385">
                <a:tc gridSpan="6">
                  <a:txBody>
                    <a:bodyPr/>
                    <a:lstStyle/>
                    <a:p>
                      <a:pPr algn="ctr" fontAlgn="ctr"/>
                      <a:r>
                        <a:rPr lang="es-MX" sz="700" b="1" i="0" u="none" strike="noStrike" dirty="0">
                          <a:solidFill>
                            <a:srgbClr val="000000"/>
                          </a:solidFill>
                          <a:effectLst/>
                          <a:latin typeface="Arial" panose="020B0604020202020204" pitchFamily="34" charset="0"/>
                        </a:rPr>
                        <a:t>TOTALES</a:t>
                      </a:r>
                    </a:p>
                  </a:txBody>
                  <a:tcPr marL="4182" marR="4182" marT="41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ctr"/>
                      <a:r>
                        <a:rPr lang="es-MX" sz="700" b="1" i="0" u="none" strike="noStrike">
                          <a:solidFill>
                            <a:srgbClr val="C00000"/>
                          </a:solidFill>
                          <a:effectLst/>
                          <a:latin typeface="Arial" panose="020B0604020202020204" pitchFamily="34" charset="0"/>
                        </a:rPr>
                        <a:t>$ 1,443,805.33</a:t>
                      </a:r>
                    </a:p>
                  </a:txBody>
                  <a:tcPr marL="4182" marR="4182" marT="41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fontAlgn="b"/>
                      <a:r>
                        <a:rPr lang="es-MX" sz="700" b="1" i="0" u="none" strike="noStrike">
                          <a:solidFill>
                            <a:srgbClr val="000000"/>
                          </a:solidFill>
                          <a:effectLst/>
                          <a:latin typeface="Arial" panose="020B0604020202020204" pitchFamily="34" charset="0"/>
                        </a:rPr>
                        <a:t>$ 468,918.67</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700" b="1" i="0" u="none" strike="noStrike">
                          <a:solidFill>
                            <a:srgbClr val="000000"/>
                          </a:solidFill>
                          <a:effectLst/>
                          <a:latin typeface="Arial" panose="020B0604020202020204" pitchFamily="34" charset="0"/>
                        </a:rPr>
                        <a:t>$ 191,890.66</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700" b="1" i="0" u="none" strike="noStrike" dirty="0">
                          <a:solidFill>
                            <a:srgbClr val="000000"/>
                          </a:solidFill>
                          <a:effectLst/>
                          <a:latin typeface="Arial" panose="020B0604020202020204" pitchFamily="34" charset="0"/>
                        </a:rPr>
                        <a:t>$ 782,996.00</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700" b="1" i="0" u="none" strike="noStrike" dirty="0">
                          <a:solidFill>
                            <a:srgbClr val="000000"/>
                          </a:solidFill>
                          <a:effectLst/>
                          <a:latin typeface="Arial" panose="020B0604020202020204" pitchFamily="34" charset="0"/>
                        </a:rPr>
                        <a:t>$ 0.00</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811364171"/>
                  </a:ext>
                </a:extLst>
              </a:tr>
            </a:tbl>
          </a:graphicData>
        </a:graphic>
      </p:graphicFrame>
    </p:spTree>
    <p:extLst>
      <p:ext uri="{BB962C8B-B14F-4D97-AF65-F5344CB8AC3E}">
        <p14:creationId xmlns:p14="http://schemas.microsoft.com/office/powerpoint/2010/main" val="104532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5760" y="507677"/>
            <a:ext cx="6763029" cy="456151"/>
          </a:xfrm>
          <a:prstGeom prst="rect">
            <a:avLst/>
          </a:prstGeom>
          <a:noFill/>
        </p:spPr>
        <p:txBody>
          <a:bodyPr wrap="square" rtlCol="0">
            <a:spAutoFit/>
          </a:bodyPr>
          <a:lstStyle/>
          <a:p>
            <a:pPr algn="ctr"/>
            <a:r>
              <a:rPr lang="es-EC" sz="2364" b="1" dirty="0">
                <a:solidFill>
                  <a:srgbClr val="E78202"/>
                </a:solidFill>
                <a:latin typeface="Roboto" charset="0"/>
                <a:ea typeface="Roboto" charset="0"/>
                <a:cs typeface="Roboto" charset="0"/>
              </a:rPr>
              <a:t>ADM. ZONAL MANUELA SÁENZ</a:t>
            </a:r>
          </a:p>
        </p:txBody>
      </p:sp>
      <p:graphicFrame>
        <p:nvGraphicFramePr>
          <p:cNvPr id="2" name="Tabla 1"/>
          <p:cNvGraphicFramePr>
            <a:graphicFrameLocks noGrp="1"/>
          </p:cNvGraphicFramePr>
          <p:nvPr>
            <p:extLst/>
          </p:nvPr>
        </p:nvGraphicFramePr>
        <p:xfrm>
          <a:off x="114295" y="922017"/>
          <a:ext cx="9829805" cy="5968946"/>
        </p:xfrm>
        <a:graphic>
          <a:graphicData uri="http://schemas.openxmlformats.org/drawingml/2006/table">
            <a:tbl>
              <a:tblPr firstRow="1" bandRow="1">
                <a:tableStyleId>{F5AB1C69-6EDB-4FF4-983F-18BD219EF322}</a:tableStyleId>
              </a:tblPr>
              <a:tblGrid>
                <a:gridCol w="240228">
                  <a:extLst>
                    <a:ext uri="{9D8B030D-6E8A-4147-A177-3AD203B41FA5}">
                      <a16:colId xmlns:a16="http://schemas.microsoft.com/office/drawing/2014/main" val="1715293455"/>
                    </a:ext>
                  </a:extLst>
                </a:gridCol>
                <a:gridCol w="464791">
                  <a:extLst>
                    <a:ext uri="{9D8B030D-6E8A-4147-A177-3AD203B41FA5}">
                      <a16:colId xmlns:a16="http://schemas.microsoft.com/office/drawing/2014/main" val="4035527761"/>
                    </a:ext>
                  </a:extLst>
                </a:gridCol>
                <a:gridCol w="506569">
                  <a:extLst>
                    <a:ext uri="{9D8B030D-6E8A-4147-A177-3AD203B41FA5}">
                      <a16:colId xmlns:a16="http://schemas.microsoft.com/office/drawing/2014/main" val="1383139155"/>
                    </a:ext>
                  </a:extLst>
                </a:gridCol>
                <a:gridCol w="497431">
                  <a:extLst>
                    <a:ext uri="{9D8B030D-6E8A-4147-A177-3AD203B41FA5}">
                      <a16:colId xmlns:a16="http://schemas.microsoft.com/office/drawing/2014/main" val="342878914"/>
                    </a:ext>
                  </a:extLst>
                </a:gridCol>
                <a:gridCol w="527461">
                  <a:extLst>
                    <a:ext uri="{9D8B030D-6E8A-4147-A177-3AD203B41FA5}">
                      <a16:colId xmlns:a16="http://schemas.microsoft.com/office/drawing/2014/main" val="490859445"/>
                    </a:ext>
                  </a:extLst>
                </a:gridCol>
                <a:gridCol w="443901">
                  <a:extLst>
                    <a:ext uri="{9D8B030D-6E8A-4147-A177-3AD203B41FA5}">
                      <a16:colId xmlns:a16="http://schemas.microsoft.com/office/drawing/2014/main" val="3300771492"/>
                    </a:ext>
                  </a:extLst>
                </a:gridCol>
                <a:gridCol w="391678">
                  <a:extLst>
                    <a:ext uri="{9D8B030D-6E8A-4147-A177-3AD203B41FA5}">
                      <a16:colId xmlns:a16="http://schemas.microsoft.com/office/drawing/2014/main" val="2398329741"/>
                    </a:ext>
                  </a:extLst>
                </a:gridCol>
                <a:gridCol w="325092">
                  <a:extLst>
                    <a:ext uri="{9D8B030D-6E8A-4147-A177-3AD203B41FA5}">
                      <a16:colId xmlns:a16="http://schemas.microsoft.com/office/drawing/2014/main" val="2181454980"/>
                    </a:ext>
                  </a:extLst>
                </a:gridCol>
                <a:gridCol w="419095">
                  <a:extLst>
                    <a:ext uri="{9D8B030D-6E8A-4147-A177-3AD203B41FA5}">
                      <a16:colId xmlns:a16="http://schemas.microsoft.com/office/drawing/2014/main" val="2330128906"/>
                    </a:ext>
                  </a:extLst>
                </a:gridCol>
                <a:gridCol w="309426">
                  <a:extLst>
                    <a:ext uri="{9D8B030D-6E8A-4147-A177-3AD203B41FA5}">
                      <a16:colId xmlns:a16="http://schemas.microsoft.com/office/drawing/2014/main" val="2592901508"/>
                    </a:ext>
                  </a:extLst>
                </a:gridCol>
                <a:gridCol w="370788">
                  <a:extLst>
                    <a:ext uri="{9D8B030D-6E8A-4147-A177-3AD203B41FA5}">
                      <a16:colId xmlns:a16="http://schemas.microsoft.com/office/drawing/2014/main" val="1032693396"/>
                    </a:ext>
                  </a:extLst>
                </a:gridCol>
                <a:gridCol w="302899">
                  <a:extLst>
                    <a:ext uri="{9D8B030D-6E8A-4147-A177-3AD203B41FA5}">
                      <a16:colId xmlns:a16="http://schemas.microsoft.com/office/drawing/2014/main" val="748269477"/>
                    </a:ext>
                  </a:extLst>
                </a:gridCol>
                <a:gridCol w="334231">
                  <a:extLst>
                    <a:ext uri="{9D8B030D-6E8A-4147-A177-3AD203B41FA5}">
                      <a16:colId xmlns:a16="http://schemas.microsoft.com/office/drawing/2014/main" val="2486092359"/>
                    </a:ext>
                  </a:extLst>
                </a:gridCol>
                <a:gridCol w="334231">
                  <a:extLst>
                    <a:ext uri="{9D8B030D-6E8A-4147-A177-3AD203B41FA5}">
                      <a16:colId xmlns:a16="http://schemas.microsoft.com/office/drawing/2014/main" val="4050877956"/>
                    </a:ext>
                  </a:extLst>
                </a:gridCol>
                <a:gridCol w="396900">
                  <a:extLst>
                    <a:ext uri="{9D8B030D-6E8A-4147-A177-3AD203B41FA5}">
                      <a16:colId xmlns:a16="http://schemas.microsoft.com/office/drawing/2014/main" val="456548781"/>
                    </a:ext>
                  </a:extLst>
                </a:gridCol>
                <a:gridCol w="438680">
                  <a:extLst>
                    <a:ext uri="{9D8B030D-6E8A-4147-A177-3AD203B41FA5}">
                      <a16:colId xmlns:a16="http://schemas.microsoft.com/office/drawing/2014/main" val="2694027654"/>
                    </a:ext>
                  </a:extLst>
                </a:gridCol>
                <a:gridCol w="334231">
                  <a:extLst>
                    <a:ext uri="{9D8B030D-6E8A-4147-A177-3AD203B41FA5}">
                      <a16:colId xmlns:a16="http://schemas.microsoft.com/office/drawing/2014/main" val="1766952587"/>
                    </a:ext>
                  </a:extLst>
                </a:gridCol>
                <a:gridCol w="387761">
                  <a:extLst>
                    <a:ext uri="{9D8B030D-6E8A-4147-A177-3AD203B41FA5}">
                      <a16:colId xmlns:a16="http://schemas.microsoft.com/office/drawing/2014/main" val="3667339586"/>
                    </a:ext>
                  </a:extLst>
                </a:gridCol>
                <a:gridCol w="584905">
                  <a:extLst>
                    <a:ext uri="{9D8B030D-6E8A-4147-A177-3AD203B41FA5}">
                      <a16:colId xmlns:a16="http://schemas.microsoft.com/office/drawing/2014/main" val="275974083"/>
                    </a:ext>
                  </a:extLst>
                </a:gridCol>
                <a:gridCol w="522237">
                  <a:extLst>
                    <a:ext uri="{9D8B030D-6E8A-4147-A177-3AD203B41FA5}">
                      <a16:colId xmlns:a16="http://schemas.microsoft.com/office/drawing/2014/main" val="2761526"/>
                    </a:ext>
                  </a:extLst>
                </a:gridCol>
                <a:gridCol w="590126">
                  <a:extLst>
                    <a:ext uri="{9D8B030D-6E8A-4147-A177-3AD203B41FA5}">
                      <a16:colId xmlns:a16="http://schemas.microsoft.com/office/drawing/2014/main" val="88916962"/>
                    </a:ext>
                  </a:extLst>
                </a:gridCol>
                <a:gridCol w="506569">
                  <a:extLst>
                    <a:ext uri="{9D8B030D-6E8A-4147-A177-3AD203B41FA5}">
                      <a16:colId xmlns:a16="http://schemas.microsoft.com/office/drawing/2014/main" val="2721612555"/>
                    </a:ext>
                  </a:extLst>
                </a:gridCol>
                <a:gridCol w="600575">
                  <a:extLst>
                    <a:ext uri="{9D8B030D-6E8A-4147-A177-3AD203B41FA5}">
                      <a16:colId xmlns:a16="http://schemas.microsoft.com/office/drawing/2014/main" val="639349179"/>
                    </a:ext>
                  </a:extLst>
                </a:gridCol>
              </a:tblGrid>
              <a:tr h="189552">
                <a:tc>
                  <a:txBody>
                    <a:bodyPr/>
                    <a:lstStyle/>
                    <a:p>
                      <a:pPr algn="l" fontAlgn="b"/>
                      <a:endParaRPr lang="es-MX" sz="700" b="1" i="0" u="none" strike="noStrike">
                        <a:solidFill>
                          <a:srgbClr val="000000"/>
                        </a:solidFill>
                        <a:effectLst/>
                        <a:latin typeface="Arial Narrow" panose="020B0606020202030204" pitchFamily="34" charset="0"/>
                      </a:endParaRPr>
                    </a:p>
                  </a:txBody>
                  <a:tcPr marL="2327" marR="2327" marT="2327" marB="0" anchor="b"/>
                </a:tc>
                <a:tc>
                  <a:txBody>
                    <a:bodyPr/>
                    <a:lstStyle/>
                    <a:p>
                      <a:pPr algn="ctr"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a:txBody>
                    <a:bodyPr/>
                    <a:lstStyle/>
                    <a:p>
                      <a:pPr algn="l" fontAlgn="b"/>
                      <a:endParaRPr lang="es-MX" sz="700" b="0" i="0" u="none" strike="noStrike">
                        <a:solidFill>
                          <a:srgbClr val="000000"/>
                        </a:solidFill>
                        <a:effectLst/>
                        <a:latin typeface="Arial Narrow" panose="020B0606020202030204" pitchFamily="34" charset="0"/>
                      </a:endParaRPr>
                    </a:p>
                  </a:txBody>
                  <a:tcPr marL="2327" marR="2327" marT="2327" marB="0" anchor="b"/>
                </a:tc>
                <a:tc gridSpan="2">
                  <a:txBody>
                    <a:bodyPr/>
                    <a:lstStyle/>
                    <a:p>
                      <a:pPr algn="ctr" fontAlgn="ctr"/>
                      <a:r>
                        <a:rPr lang="es-MX" sz="700" u="none" strike="noStrike">
                          <a:effectLst/>
                          <a:latin typeface="Arial Narrow" panose="020B0606020202030204" pitchFamily="34" charset="0"/>
                        </a:rPr>
                        <a:t>TRATAMIENTO</a:t>
                      </a:r>
                      <a:endParaRPr lang="es-MX" sz="700" b="1" i="0" u="none" strike="noStrike">
                        <a:solidFill>
                          <a:srgbClr val="FFFFFF"/>
                        </a:solidFill>
                        <a:effectLst/>
                        <a:latin typeface="Arial Narrow" panose="020B0606020202030204" pitchFamily="34" charset="0"/>
                      </a:endParaRPr>
                    </a:p>
                  </a:txBody>
                  <a:tcPr marL="2327" marR="2327" marT="2327" marB="0" anchor="ctr"/>
                </a:tc>
                <a:tc hMerge="1">
                  <a:txBody>
                    <a:bodyPr/>
                    <a:lstStyle/>
                    <a:p>
                      <a:endParaRPr lang="es-MX"/>
                    </a:p>
                  </a:txBody>
                  <a:tcPr/>
                </a:tc>
                <a:tc gridSpan="3">
                  <a:txBody>
                    <a:bodyPr/>
                    <a:lstStyle/>
                    <a:p>
                      <a:pPr algn="ctr" fontAlgn="ctr"/>
                      <a:r>
                        <a:rPr lang="es-MX" sz="700" u="none" strike="noStrike">
                          <a:effectLst/>
                          <a:latin typeface="Arial Narrow" panose="020B0606020202030204" pitchFamily="34" charset="0"/>
                        </a:rPr>
                        <a:t>COSTOS APROXIMADOS (USD)</a:t>
                      </a:r>
                      <a:endParaRPr lang="es-MX" sz="700" b="1" i="0" u="none" strike="noStrike">
                        <a:solidFill>
                          <a:srgbClr val="FFFFFF"/>
                        </a:solidFill>
                        <a:effectLst/>
                        <a:latin typeface="Arial Narrow" panose="020B0606020202030204" pitchFamily="34" charset="0"/>
                      </a:endParaRPr>
                    </a:p>
                  </a:txBody>
                  <a:tcPr marL="2327" marR="2327" marT="2327"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955164874"/>
                  </a:ext>
                </a:extLst>
              </a:tr>
              <a:tr h="441808">
                <a:tc>
                  <a:txBody>
                    <a:bodyPr/>
                    <a:lstStyle/>
                    <a:p>
                      <a:pPr algn="ctr" fontAlgn="ctr"/>
                      <a:r>
                        <a:rPr lang="es-MX" sz="700" u="none" strike="noStrike">
                          <a:effectLst/>
                          <a:latin typeface="Arial Narrow" panose="020B0606020202030204" pitchFamily="34" charset="0"/>
                        </a:rPr>
                        <a:t>No.</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 Calle</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Desde </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Hasta</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Barrio</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Parroquia</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Longitud Aprox.  (m)</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Ancho (m)</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Pendiente  (%)</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Barrio Regularizado</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Trazado Vial</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Afectaciones</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Agua Potable</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Alcantarillado</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Red Eléctrica</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Capa de rodadura existente</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Estado </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Tiene Estudios</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Mantenimiento</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Tratamiento Provisional (Asfalto en Frìo)</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Mantenimiento</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Tratamiento Provisional (Asf. En Frío)</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Tratamiento Definitivo</a:t>
                      </a:r>
                      <a:endParaRPr lang="es-MX" sz="700" b="1" i="0" u="none" strike="noStrike" dirty="0">
                        <a:solidFill>
                          <a:srgbClr val="000000"/>
                        </a:solidFill>
                        <a:effectLst/>
                        <a:latin typeface="Arial Narrow" panose="020B0606020202030204" pitchFamily="34" charset="0"/>
                      </a:endParaRPr>
                    </a:p>
                  </a:txBody>
                  <a:tcPr marL="2327" marR="2327" marT="2327" marB="0" anchor="ctr"/>
                </a:tc>
                <a:extLst>
                  <a:ext uri="{0D108BD9-81ED-4DB2-BD59-A6C34878D82A}">
                    <a16:rowId xmlns:a16="http://schemas.microsoft.com/office/drawing/2014/main" val="3766961739"/>
                  </a:ext>
                </a:extLst>
              </a:tr>
              <a:tr h="441808">
                <a:tc>
                  <a:txBody>
                    <a:bodyPr/>
                    <a:lstStyle/>
                    <a:p>
                      <a:pPr algn="ctr" fontAlgn="ctr"/>
                      <a:r>
                        <a:rPr lang="es-MX" sz="700" u="none" strike="noStrike">
                          <a:effectLst/>
                          <a:latin typeface="Arial Narrow" panose="020B0606020202030204" pitchFamily="34" charset="0"/>
                        </a:rPr>
                        <a:t>1</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El Pinar</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Guatemala X:497926,37  Y:9976870,88</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Alvaro Cevallos  X:497705,94  Y:9977069,79</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Miraflores Alto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San Juan</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308.00</a:t>
                      </a:r>
                      <a:endParaRPr lang="es-MX" sz="700" b="0"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7.00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18%</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Asfalto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Malo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Mantenimiento rutinario (bacheo)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 aplica</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753.52</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 </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95,085.74</a:t>
                      </a:r>
                      <a:endParaRPr lang="es-MX" sz="700" b="1" i="0" u="none" strike="noStrike" dirty="0">
                        <a:solidFill>
                          <a:srgbClr val="000000"/>
                        </a:solidFill>
                        <a:effectLst/>
                        <a:latin typeface="Arial Narrow" panose="020B0606020202030204" pitchFamily="34" charset="0"/>
                      </a:endParaRPr>
                    </a:p>
                  </a:txBody>
                  <a:tcPr marL="2327" marR="2327" marT="2327" marB="0" anchor="ctr"/>
                </a:tc>
                <a:extLst>
                  <a:ext uri="{0D108BD9-81ED-4DB2-BD59-A6C34878D82A}">
                    <a16:rowId xmlns:a16="http://schemas.microsoft.com/office/drawing/2014/main" val="3362911338"/>
                  </a:ext>
                </a:extLst>
              </a:tr>
              <a:tr h="551661">
                <a:tc>
                  <a:txBody>
                    <a:bodyPr/>
                    <a:lstStyle/>
                    <a:p>
                      <a:pPr algn="ctr" fontAlgn="ctr"/>
                      <a:r>
                        <a:rPr lang="es-MX" sz="700" u="none" strike="noStrike">
                          <a:effectLst/>
                          <a:latin typeface="Arial Narrow" panose="020B0606020202030204" pitchFamily="34" charset="0"/>
                        </a:rPr>
                        <a:t>2</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Aguarico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La Libertad   X:497358,57  Y:9975854,01</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10 de Octubre X:497013,91  Y:9975701,67</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Libertad Media y Alta, Jorge Calderón, El Cano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La Libertad</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1,200.00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6.00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9%</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Adoquinado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Regular</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Mantenimiento rutinario (bacheo)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 aplica</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2,516.40</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 </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157,438.40</a:t>
                      </a:r>
                      <a:endParaRPr lang="es-MX" sz="700" b="1" i="0" u="none" strike="noStrike" dirty="0">
                        <a:solidFill>
                          <a:srgbClr val="000000"/>
                        </a:solidFill>
                        <a:effectLst/>
                        <a:latin typeface="Arial Narrow" panose="020B0606020202030204" pitchFamily="34" charset="0"/>
                      </a:endParaRPr>
                    </a:p>
                  </a:txBody>
                  <a:tcPr marL="2327" marR="2327" marT="2327" marB="0" anchor="ctr"/>
                </a:tc>
                <a:extLst>
                  <a:ext uri="{0D108BD9-81ED-4DB2-BD59-A6C34878D82A}">
                    <a16:rowId xmlns:a16="http://schemas.microsoft.com/office/drawing/2014/main" val="2237522747"/>
                  </a:ext>
                </a:extLst>
              </a:tr>
              <a:tr h="661514">
                <a:tc>
                  <a:txBody>
                    <a:bodyPr/>
                    <a:lstStyle/>
                    <a:p>
                      <a:pPr algn="ctr" fontAlgn="ctr"/>
                      <a:r>
                        <a:rPr lang="es-MX" sz="700" u="none" strike="noStrike">
                          <a:effectLst/>
                          <a:latin typeface="Arial Narrow" panose="020B0606020202030204" pitchFamily="34" charset="0"/>
                        </a:rPr>
                        <a:t>3</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V{ia a Cruz Loma</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10 de Octubre X:497013,91  Y:9975701,67</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S6D  N:496281,03 Y:9976179,56</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Atacazo, Balcón Quiteño, Velasco, Rodrigo Paz, El Cano.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La Libertad</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2,114.00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6.00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9%</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Asfalto en fr{io sobre empedrado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Malo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Mantenimiento rutinario (bacheo)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 aplica</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4,433.06</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 </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490,451.35</a:t>
                      </a:r>
                      <a:endParaRPr lang="es-MX" sz="700" b="1" i="0" u="none" strike="noStrike" dirty="0">
                        <a:solidFill>
                          <a:srgbClr val="000000"/>
                        </a:solidFill>
                        <a:effectLst/>
                        <a:latin typeface="Arial Narrow" panose="020B0606020202030204" pitchFamily="34" charset="0"/>
                      </a:endParaRPr>
                    </a:p>
                  </a:txBody>
                  <a:tcPr marL="2327" marR="2327" marT="2327" marB="0" anchor="ctr"/>
                </a:tc>
                <a:extLst>
                  <a:ext uri="{0D108BD9-81ED-4DB2-BD59-A6C34878D82A}">
                    <a16:rowId xmlns:a16="http://schemas.microsoft.com/office/drawing/2014/main" val="272115145"/>
                  </a:ext>
                </a:extLst>
              </a:tr>
              <a:tr h="441808">
                <a:tc>
                  <a:txBody>
                    <a:bodyPr/>
                    <a:lstStyle/>
                    <a:p>
                      <a:pPr algn="ctr" fontAlgn="ctr"/>
                      <a:r>
                        <a:rPr lang="es-MX" sz="700" u="none" strike="noStrike">
                          <a:effectLst/>
                          <a:latin typeface="Arial Narrow" panose="020B0606020202030204" pitchFamily="34" charset="0"/>
                        </a:rPr>
                        <a:t>4</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Francisco Matiz</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Pedro Pinto  N:499441,07  Y:9973534,56</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Cordillera del Cóndor  N:500141,95 Y:9974182,35</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San José de Monjas</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Puengasí</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1,180.00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6.00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2%</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Asfalto sobre empedrado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Malo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Mantenimiento rutinario (bacheo)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 aplica</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2,474.46</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 </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292,339.23</a:t>
                      </a:r>
                      <a:endParaRPr lang="es-MX" sz="700" b="1" i="0" u="none" strike="noStrike" dirty="0">
                        <a:solidFill>
                          <a:srgbClr val="000000"/>
                        </a:solidFill>
                        <a:effectLst/>
                        <a:latin typeface="Arial Narrow" panose="020B0606020202030204" pitchFamily="34" charset="0"/>
                      </a:endParaRPr>
                    </a:p>
                  </a:txBody>
                  <a:tcPr marL="2327" marR="2327" marT="2327" marB="0" anchor="ctr"/>
                </a:tc>
                <a:extLst>
                  <a:ext uri="{0D108BD9-81ED-4DB2-BD59-A6C34878D82A}">
                    <a16:rowId xmlns:a16="http://schemas.microsoft.com/office/drawing/2014/main" val="2477785551"/>
                  </a:ext>
                </a:extLst>
              </a:tr>
              <a:tr h="441808">
                <a:tc>
                  <a:txBody>
                    <a:bodyPr/>
                    <a:lstStyle/>
                    <a:p>
                      <a:pPr algn="ctr" fontAlgn="ctr"/>
                      <a:r>
                        <a:rPr lang="es-MX" sz="700" u="none" strike="noStrike">
                          <a:effectLst/>
                          <a:latin typeface="Arial Narrow" panose="020B0606020202030204" pitchFamily="34" charset="0"/>
                        </a:rPr>
                        <a:t>5</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Francisco Matiz</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Cordillera del Cóndor  N:500141,95 Y:9974182,35</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José Xironsa N:501219,89 Y:9974434,29</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San José de Monjas</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Puengasí</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1,211.00</a:t>
                      </a:r>
                      <a:endParaRPr lang="es-MX" sz="700" b="0"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8.00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1%</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Si</a:t>
                      </a:r>
                      <a:endParaRPr lang="es-MX" sz="700" b="0"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asfaltada y adoquinada</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Regular</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Mantenimiento rutinario (bacheo)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 aplica</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3,385.96</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 </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210,875.34</a:t>
                      </a:r>
                      <a:endParaRPr lang="es-MX" sz="700" b="1" i="0" u="none" strike="noStrike" dirty="0">
                        <a:solidFill>
                          <a:srgbClr val="000000"/>
                        </a:solidFill>
                        <a:effectLst/>
                        <a:latin typeface="Arial Narrow" panose="020B0606020202030204" pitchFamily="34" charset="0"/>
                      </a:endParaRPr>
                    </a:p>
                  </a:txBody>
                  <a:tcPr marL="2327" marR="2327" marT="2327" marB="0" anchor="ctr"/>
                </a:tc>
                <a:extLst>
                  <a:ext uri="{0D108BD9-81ED-4DB2-BD59-A6C34878D82A}">
                    <a16:rowId xmlns:a16="http://schemas.microsoft.com/office/drawing/2014/main" val="1312116150"/>
                  </a:ext>
                </a:extLst>
              </a:tr>
              <a:tr h="331955">
                <a:tc>
                  <a:txBody>
                    <a:bodyPr/>
                    <a:lstStyle/>
                    <a:p>
                      <a:pPr algn="ctr" fontAlgn="ctr"/>
                      <a:r>
                        <a:rPr lang="es-MX" sz="700" u="none" strike="noStrike">
                          <a:effectLst/>
                          <a:latin typeface="Arial Narrow" panose="020B0606020202030204" pitchFamily="34" charset="0"/>
                        </a:rPr>
                        <a:t>6</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Francisco Matiz</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José Xironsa N:501219,89 Y:9974434,29</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Línea Férrea N:501489,89 Y:9974241,41</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San José de Monjas</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Puengasí</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330.00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8.00</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11%</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Adoquinado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Regular</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Mantenimiento rutinario (bacheo)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 aplica</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922.68</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 </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107,360.00</a:t>
                      </a:r>
                      <a:endParaRPr lang="es-MX" sz="700" b="1" i="0" u="none" strike="noStrike" dirty="0">
                        <a:solidFill>
                          <a:srgbClr val="000000"/>
                        </a:solidFill>
                        <a:effectLst/>
                        <a:latin typeface="Arial Narrow" panose="020B0606020202030204" pitchFamily="34" charset="0"/>
                      </a:endParaRPr>
                    </a:p>
                  </a:txBody>
                  <a:tcPr marL="2327" marR="2327" marT="2327" marB="0" anchor="ctr"/>
                </a:tc>
                <a:extLst>
                  <a:ext uri="{0D108BD9-81ED-4DB2-BD59-A6C34878D82A}">
                    <a16:rowId xmlns:a16="http://schemas.microsoft.com/office/drawing/2014/main" val="2733927157"/>
                  </a:ext>
                </a:extLst>
              </a:tr>
              <a:tr h="441808">
                <a:tc>
                  <a:txBody>
                    <a:bodyPr/>
                    <a:lstStyle/>
                    <a:p>
                      <a:pPr algn="ctr" fontAlgn="ctr"/>
                      <a:r>
                        <a:rPr lang="es-MX" sz="700" u="none" strike="noStrike">
                          <a:effectLst/>
                          <a:latin typeface="Arial Narrow" panose="020B0606020202030204" pitchFamily="34" charset="0"/>
                        </a:rPr>
                        <a:t>7</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María Barreiro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Simón Bolívar  N:502006,38  Y:9972950,04</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S3A  N:502372,23  Y:9973695,01</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Triángulo de Piedra, María Guadalupe, Buenos Aires</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Puengasí</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2,030.00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7.00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6%</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Empedrada</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Malo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 </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Si aplica</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 </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170,520.00</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 </a:t>
                      </a:r>
                      <a:endParaRPr lang="es-MX" sz="700" b="1" i="0" u="none" strike="noStrike" dirty="0">
                        <a:solidFill>
                          <a:srgbClr val="000000"/>
                        </a:solidFill>
                        <a:effectLst/>
                        <a:latin typeface="Arial Narrow" panose="020B0606020202030204" pitchFamily="34" charset="0"/>
                      </a:endParaRPr>
                    </a:p>
                  </a:txBody>
                  <a:tcPr marL="2327" marR="2327" marT="2327" marB="0" anchor="ctr"/>
                </a:tc>
                <a:extLst>
                  <a:ext uri="{0D108BD9-81ED-4DB2-BD59-A6C34878D82A}">
                    <a16:rowId xmlns:a16="http://schemas.microsoft.com/office/drawing/2014/main" val="2782189485"/>
                  </a:ext>
                </a:extLst>
              </a:tr>
              <a:tr h="551661">
                <a:tc>
                  <a:txBody>
                    <a:bodyPr/>
                    <a:lstStyle/>
                    <a:p>
                      <a:pPr algn="ctr" fontAlgn="ctr"/>
                      <a:r>
                        <a:rPr lang="es-MX" sz="700" u="none" strike="noStrike">
                          <a:effectLst/>
                          <a:latin typeface="Arial Narrow" panose="020B0606020202030204" pitchFamily="34" charset="0"/>
                        </a:rPr>
                        <a:t>8</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pt-BR" sz="700" u="none" strike="noStrike">
                          <a:effectLst/>
                          <a:latin typeface="Arial Narrow" panose="020B0606020202030204" pitchFamily="34" charset="0"/>
                        </a:rPr>
                        <a:t>Acceso Auqui de Monjas  (E21B, E22, S2C, E25)</a:t>
                      </a:r>
                      <a:endParaRPr lang="pt-BR"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S2A  N:502230,79 Y:9974508,61</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E25A  N:502834,31 Y:9974710,77</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Auqui de Monjas</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Puengasí</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1,164.00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7.00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10%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Asfalto en frío y empedrado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Regular</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 </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 aplica</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 </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97,776.00</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 </a:t>
                      </a:r>
                      <a:endParaRPr lang="es-MX" sz="700" b="1" i="0" u="none" strike="noStrike" dirty="0">
                        <a:solidFill>
                          <a:srgbClr val="000000"/>
                        </a:solidFill>
                        <a:effectLst/>
                        <a:latin typeface="Arial Narrow" panose="020B0606020202030204" pitchFamily="34" charset="0"/>
                      </a:endParaRPr>
                    </a:p>
                  </a:txBody>
                  <a:tcPr marL="2327" marR="2327" marT="2327" marB="0" anchor="ctr"/>
                </a:tc>
                <a:extLst>
                  <a:ext uri="{0D108BD9-81ED-4DB2-BD59-A6C34878D82A}">
                    <a16:rowId xmlns:a16="http://schemas.microsoft.com/office/drawing/2014/main" val="1705422558"/>
                  </a:ext>
                </a:extLst>
              </a:tr>
              <a:tr h="441808">
                <a:tc>
                  <a:txBody>
                    <a:bodyPr/>
                    <a:lstStyle/>
                    <a:p>
                      <a:pPr algn="ctr" fontAlgn="ctr"/>
                      <a:r>
                        <a:rPr lang="es-MX" sz="700" u="none" strike="noStrike">
                          <a:effectLst/>
                          <a:latin typeface="Arial Narrow" panose="020B0606020202030204" pitchFamily="34" charset="0"/>
                        </a:rPr>
                        <a:t>9</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Don Bosco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Pedro Fermín Cevallos  N:499162,429 Y:9975428,29</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Rios N:499443,18 Y:9975391,55</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La Tola</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Centro Histórico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282.00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6.00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9%</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Asfaltado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Malo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Mantenimiento rutinario (bacheo)</a:t>
                      </a:r>
                      <a:endParaRPr lang="es-MX" sz="700" b="0"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 aplica</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591.35</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 </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55,193.77</a:t>
                      </a:r>
                      <a:endParaRPr lang="es-MX" sz="700" b="1" i="0" u="none" strike="noStrike" dirty="0">
                        <a:solidFill>
                          <a:srgbClr val="000000"/>
                        </a:solidFill>
                        <a:effectLst/>
                        <a:latin typeface="Arial Narrow" panose="020B0606020202030204" pitchFamily="34" charset="0"/>
                      </a:endParaRPr>
                    </a:p>
                  </a:txBody>
                  <a:tcPr marL="2327" marR="2327" marT="2327" marB="0" anchor="ctr"/>
                </a:tc>
                <a:extLst>
                  <a:ext uri="{0D108BD9-81ED-4DB2-BD59-A6C34878D82A}">
                    <a16:rowId xmlns:a16="http://schemas.microsoft.com/office/drawing/2014/main" val="2200410335"/>
                  </a:ext>
                </a:extLst>
              </a:tr>
              <a:tr h="730550">
                <a:tc>
                  <a:txBody>
                    <a:bodyPr/>
                    <a:lstStyle/>
                    <a:p>
                      <a:pPr algn="ctr" fontAlgn="ctr"/>
                      <a:r>
                        <a:rPr lang="es-MX" sz="700" u="none" strike="noStrike">
                          <a:effectLst/>
                          <a:latin typeface="Arial Narrow" panose="020B0606020202030204" pitchFamily="34" charset="0"/>
                        </a:rPr>
                        <a:t>10</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Pedro Fermín Cevallos</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Chile N:499162,42 Y:9975428,29</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Av. Pichincha  N:499356,44  Y:9975874,66</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La Tola</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Centro Histórico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520.00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6.00</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4%</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Si</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Asfalto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Malo</a:t>
                      </a:r>
                      <a:endParaRPr lang="es-MX" sz="700" b="0"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Mantenimiento rutinario (bacheo)</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No aplica</a:t>
                      </a: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1,090.44</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 </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dirty="0">
                          <a:effectLst/>
                          <a:latin typeface="Arial Narrow" panose="020B0606020202030204" pitchFamily="34" charset="0"/>
                        </a:rPr>
                        <a:t>126,880.00</a:t>
                      </a:r>
                      <a:endParaRPr lang="es-MX" sz="700" b="1" i="0" u="none" strike="noStrike" dirty="0">
                        <a:solidFill>
                          <a:srgbClr val="000000"/>
                        </a:solidFill>
                        <a:effectLst/>
                        <a:latin typeface="Arial Narrow" panose="020B0606020202030204" pitchFamily="34" charset="0"/>
                      </a:endParaRPr>
                    </a:p>
                  </a:txBody>
                  <a:tcPr marL="2327" marR="2327" marT="2327" marB="0" anchor="ctr"/>
                </a:tc>
                <a:extLst>
                  <a:ext uri="{0D108BD9-81ED-4DB2-BD59-A6C34878D82A}">
                    <a16:rowId xmlns:a16="http://schemas.microsoft.com/office/drawing/2014/main" val="3126162664"/>
                  </a:ext>
                </a:extLst>
              </a:tr>
              <a:tr h="301205">
                <a:tc gridSpan="5">
                  <a:txBody>
                    <a:bodyPr/>
                    <a:lstStyle/>
                    <a:p>
                      <a:pPr algn="r" fontAlgn="ctr"/>
                      <a:r>
                        <a:rPr lang="es-MX" sz="700" u="none" strike="noStrike">
                          <a:effectLst/>
                          <a:latin typeface="Arial Narrow" panose="020B0606020202030204" pitchFamily="34" charset="0"/>
                        </a:rPr>
                        <a:t>LONGITUD TOTAL  (m)</a:t>
                      </a:r>
                      <a:endParaRPr lang="es-MX" sz="700" b="1" i="0" u="none" strike="noStrike">
                        <a:solidFill>
                          <a:srgbClr val="000000"/>
                        </a:solidFill>
                        <a:effectLst/>
                        <a:latin typeface="Arial Narrow" panose="020B0606020202030204" pitchFamily="34" charset="0"/>
                      </a:endParaRPr>
                    </a:p>
                  </a:txBody>
                  <a:tcPr marL="2327" marR="2327" marT="2327"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fontAlgn="ctr"/>
                      <a:r>
                        <a:rPr lang="es-MX" sz="700" u="none" strike="noStrike">
                          <a:effectLst/>
                          <a:latin typeface="Arial Narrow" panose="020B0606020202030204" pitchFamily="34" charset="0"/>
                        </a:rPr>
                        <a:t> </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10,339.00</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 </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r>
                        <a:rPr lang="es-MX" sz="700" u="none" strike="noStrike">
                          <a:effectLst/>
                          <a:latin typeface="Arial Narrow" panose="020B0606020202030204" pitchFamily="34" charset="0"/>
                        </a:rPr>
                        <a:t> </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2327" marR="2327" marT="2327" marB="0" anchor="ctr"/>
                </a:tc>
                <a:tc>
                  <a:txBody>
                    <a:bodyPr/>
                    <a:lstStyle/>
                    <a:p>
                      <a:pPr algn="r" fontAlgn="ctr"/>
                      <a:r>
                        <a:rPr lang="es-MX" sz="700" u="none" strike="noStrike">
                          <a:effectLst/>
                          <a:latin typeface="Arial Narrow" panose="020B0606020202030204" pitchFamily="34" charset="0"/>
                        </a:rPr>
                        <a:t>16,167.87</a:t>
                      </a:r>
                      <a:endParaRPr lang="es-MX" sz="700" b="1" i="0" u="none" strike="noStrike">
                        <a:solidFill>
                          <a:srgbClr val="000000"/>
                        </a:solidFill>
                        <a:effectLst/>
                        <a:latin typeface="Arial Narrow" panose="020B0606020202030204" pitchFamily="34" charset="0"/>
                      </a:endParaRPr>
                    </a:p>
                  </a:txBody>
                  <a:tcPr marL="2327" marR="2327" marT="2327" marB="0" anchor="ctr"/>
                </a:tc>
                <a:tc>
                  <a:txBody>
                    <a:bodyPr/>
                    <a:lstStyle/>
                    <a:p>
                      <a:pPr algn="r" fontAlgn="ctr"/>
                      <a:r>
                        <a:rPr lang="es-MX" sz="700" u="none" strike="noStrike" dirty="0">
                          <a:effectLst/>
                          <a:latin typeface="Arial Narrow" panose="020B0606020202030204" pitchFamily="34" charset="0"/>
                        </a:rPr>
                        <a:t>268,296.00</a:t>
                      </a:r>
                      <a:endParaRPr lang="es-MX" sz="700" b="1" i="0" u="none" strike="noStrike" dirty="0">
                        <a:solidFill>
                          <a:srgbClr val="000000"/>
                        </a:solidFill>
                        <a:effectLst/>
                        <a:latin typeface="Arial Narrow" panose="020B0606020202030204" pitchFamily="34" charset="0"/>
                      </a:endParaRPr>
                    </a:p>
                  </a:txBody>
                  <a:tcPr marL="2327" marR="2327" marT="2327" marB="0" anchor="ctr"/>
                </a:tc>
                <a:tc>
                  <a:txBody>
                    <a:bodyPr/>
                    <a:lstStyle/>
                    <a:p>
                      <a:pPr algn="l" fontAlgn="ctr"/>
                      <a:r>
                        <a:rPr lang="es-MX" sz="700" u="none" strike="noStrike" dirty="0">
                          <a:effectLst/>
                          <a:latin typeface="Arial Narrow" panose="020B0606020202030204" pitchFamily="34" charset="0"/>
                        </a:rPr>
                        <a:t>1,535,623.83</a:t>
                      </a:r>
                      <a:endParaRPr lang="es-MX" sz="700" b="1" i="0" u="none" strike="noStrike" dirty="0">
                        <a:solidFill>
                          <a:srgbClr val="000000"/>
                        </a:solidFill>
                        <a:effectLst/>
                        <a:latin typeface="Arial Narrow" panose="020B0606020202030204" pitchFamily="34" charset="0"/>
                      </a:endParaRPr>
                    </a:p>
                  </a:txBody>
                  <a:tcPr marL="2327" marR="2327" marT="2327" marB="0" anchor="ctr"/>
                </a:tc>
                <a:extLst>
                  <a:ext uri="{0D108BD9-81ED-4DB2-BD59-A6C34878D82A}">
                    <a16:rowId xmlns:a16="http://schemas.microsoft.com/office/drawing/2014/main" val="2470832615"/>
                  </a:ext>
                </a:extLst>
              </a:tr>
            </a:tbl>
          </a:graphicData>
        </a:graphic>
      </p:graphicFrame>
      <p:sp>
        <p:nvSpPr>
          <p:cNvPr id="5" name="Rectángulo 4"/>
          <p:cNvSpPr/>
          <p:nvPr/>
        </p:nvSpPr>
        <p:spPr>
          <a:xfrm>
            <a:off x="6255528" y="600012"/>
            <a:ext cx="3477555" cy="333040"/>
          </a:xfrm>
          <a:prstGeom prst="rect">
            <a:avLst/>
          </a:prstGeom>
        </p:spPr>
        <p:txBody>
          <a:bodyPr wrap="none">
            <a:spAutoFit/>
          </a:bodyPr>
          <a:lstStyle/>
          <a:p>
            <a:r>
              <a:rPr lang="es-MX" sz="1564" dirty="0">
                <a:solidFill>
                  <a:schemeClr val="accent2"/>
                </a:solidFill>
                <a:latin typeface="Calibri" panose="020F0502020204030204" pitchFamily="34" charset="0"/>
              </a:rPr>
              <a:t>COSTO APROX. TOTAL USD 1,803,919.83</a:t>
            </a:r>
            <a:r>
              <a:rPr lang="es-MX" sz="1564" dirty="0">
                <a:solidFill>
                  <a:schemeClr val="accent2"/>
                </a:solidFill>
              </a:rPr>
              <a:t> </a:t>
            </a:r>
          </a:p>
        </p:txBody>
      </p:sp>
    </p:spTree>
    <p:extLst>
      <p:ext uri="{BB962C8B-B14F-4D97-AF65-F5344CB8AC3E}">
        <p14:creationId xmlns:p14="http://schemas.microsoft.com/office/powerpoint/2010/main" val="10468082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17"/>
            <a:ext cx="9944100" cy="6536999"/>
          </a:xfrm>
          <a:prstGeom prst="rect">
            <a:avLst/>
          </a:prstGeom>
        </p:spPr>
      </p:pic>
    </p:spTree>
    <p:extLst>
      <p:ext uri="{BB962C8B-B14F-4D97-AF65-F5344CB8AC3E}">
        <p14:creationId xmlns:p14="http://schemas.microsoft.com/office/powerpoint/2010/main" val="6034245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Tabla 9"/>
          <p:cNvGraphicFramePr>
            <a:graphicFrameLocks noGrp="1"/>
          </p:cNvGraphicFramePr>
          <p:nvPr>
            <p:extLst/>
          </p:nvPr>
        </p:nvGraphicFramePr>
        <p:xfrm>
          <a:off x="6219646" y="6126922"/>
          <a:ext cx="2355012" cy="942335"/>
        </p:xfrm>
        <a:graphic>
          <a:graphicData uri="http://schemas.openxmlformats.org/drawingml/2006/table">
            <a:tbl>
              <a:tblPr/>
              <a:tblGrid>
                <a:gridCol w="502850">
                  <a:extLst>
                    <a:ext uri="{9D8B030D-6E8A-4147-A177-3AD203B41FA5}">
                      <a16:colId xmlns:a16="http://schemas.microsoft.com/office/drawing/2014/main" val="261967299"/>
                    </a:ext>
                  </a:extLst>
                </a:gridCol>
                <a:gridCol w="1852162">
                  <a:extLst>
                    <a:ext uri="{9D8B030D-6E8A-4147-A177-3AD203B41FA5}">
                      <a16:colId xmlns:a16="http://schemas.microsoft.com/office/drawing/2014/main" val="2661883430"/>
                    </a:ext>
                  </a:extLst>
                </a:gridCol>
              </a:tblGrid>
              <a:tr h="88640">
                <a:tc>
                  <a:txBody>
                    <a:bodyPr/>
                    <a:lstStyle/>
                    <a:p>
                      <a:pPr algn="ctr" fontAlgn="ctr"/>
                      <a:r>
                        <a:rPr lang="es-EC" sz="700" b="0" i="0" u="none" strike="noStrike">
                          <a:solidFill>
                            <a:srgbClr val="000000"/>
                          </a:solidFill>
                          <a:effectLst/>
                          <a:latin typeface="Calibri" panose="020F0502020204030204" pitchFamily="34" charset="0"/>
                        </a:rPr>
                        <a:t>Azul</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C" sz="800" b="0" i="0" u="none" strike="noStrike" dirty="0">
                          <a:solidFill>
                            <a:srgbClr val="000000"/>
                          </a:solidFill>
                          <a:effectLst/>
                          <a:latin typeface="Calibri" panose="020F0502020204030204" pitchFamily="34" charset="0"/>
                        </a:rPr>
                        <a:t>Estudios Administración Directa</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156607"/>
                  </a:ext>
                </a:extLst>
              </a:tr>
              <a:tr h="171970">
                <a:tc>
                  <a:txBody>
                    <a:bodyPr/>
                    <a:lstStyle/>
                    <a:p>
                      <a:pPr algn="ctr" fontAlgn="ctr"/>
                      <a:r>
                        <a:rPr lang="es-EC" sz="700" b="0" i="0" u="none" strike="noStrike">
                          <a:solidFill>
                            <a:srgbClr val="000000"/>
                          </a:solidFill>
                          <a:effectLst/>
                          <a:latin typeface="Calibri" panose="020F0502020204030204" pitchFamily="34" charset="0"/>
                        </a:rPr>
                        <a:t>Morado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a:txBody>
                    <a:bodyPr/>
                    <a:lstStyle/>
                    <a:p>
                      <a:pPr algn="l" fontAlgn="b"/>
                      <a:r>
                        <a:rPr lang="es-EC" sz="800" b="0" i="0" u="none" strike="noStrike" dirty="0">
                          <a:solidFill>
                            <a:srgbClr val="000000"/>
                          </a:solidFill>
                          <a:effectLst/>
                          <a:latin typeface="Calibri" panose="020F0502020204030204" pitchFamily="34" charset="0"/>
                        </a:rPr>
                        <a:t>Ejecución de obra por Administración Directa</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436813"/>
                  </a:ext>
                </a:extLst>
              </a:tr>
              <a:tr h="171970">
                <a:tc>
                  <a:txBody>
                    <a:bodyPr/>
                    <a:lstStyle/>
                    <a:p>
                      <a:pPr algn="ctr" fontAlgn="ctr"/>
                      <a:r>
                        <a:rPr lang="es-EC" sz="700" b="0" i="0" u="none" strike="noStrike">
                          <a:solidFill>
                            <a:srgbClr val="000000"/>
                          </a:solidFill>
                          <a:effectLst/>
                          <a:latin typeface="Calibri" panose="020F0502020204030204" pitchFamily="34" charset="0"/>
                        </a:rPr>
                        <a:t>Verde</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EC" sz="800" b="0" i="0" u="none" strike="noStrike" dirty="0">
                          <a:solidFill>
                            <a:srgbClr val="000000"/>
                          </a:solidFill>
                          <a:effectLst/>
                          <a:latin typeface="Calibri" panose="020F0502020204030204" pitchFamily="34" charset="0"/>
                        </a:rPr>
                        <a:t>Tratamiento provisional (Asfalto en frío)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519141"/>
                  </a:ext>
                </a:extLst>
              </a:tr>
              <a:tr h="88640">
                <a:tc>
                  <a:txBody>
                    <a:bodyPr/>
                    <a:lstStyle/>
                    <a:p>
                      <a:pPr algn="ctr" fontAlgn="ctr"/>
                      <a:r>
                        <a:rPr lang="es-EC" sz="700" b="0" i="0" u="none" strike="noStrike" dirty="0">
                          <a:solidFill>
                            <a:srgbClr val="000000"/>
                          </a:solidFill>
                          <a:effectLst/>
                          <a:latin typeface="Calibri" panose="020F0502020204030204" pitchFamily="34" charset="0"/>
                        </a:rPr>
                        <a:t>Café</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EC" sz="800" b="0" i="0" u="none" strike="noStrike" dirty="0">
                          <a:solidFill>
                            <a:srgbClr val="000000"/>
                          </a:solidFill>
                          <a:effectLst/>
                          <a:latin typeface="Calibri" panose="020F0502020204030204" pitchFamily="34" charset="0"/>
                        </a:rPr>
                        <a:t>Contratación de Obra</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060039"/>
                  </a:ext>
                </a:extLst>
              </a:tr>
              <a:tr h="88640">
                <a:tc>
                  <a:txBody>
                    <a:bodyPr/>
                    <a:lstStyle/>
                    <a:p>
                      <a:pPr algn="ctr" fontAlgn="ctr"/>
                      <a:r>
                        <a:rPr lang="es-EC" sz="700" b="0" i="0" u="none" strike="noStrike">
                          <a:solidFill>
                            <a:srgbClr val="000000"/>
                          </a:solidFill>
                          <a:effectLst/>
                          <a:latin typeface="Calibri" panose="020F0502020204030204" pitchFamily="34" charset="0"/>
                        </a:rPr>
                        <a:t>Rojo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a:txBody>
                    <a:bodyPr/>
                    <a:lstStyle/>
                    <a:p>
                      <a:pPr algn="l" fontAlgn="b"/>
                      <a:r>
                        <a:rPr lang="es-EC" sz="800" b="0" i="0" u="none" strike="noStrike" dirty="0">
                          <a:solidFill>
                            <a:srgbClr val="000000"/>
                          </a:solidFill>
                          <a:effectLst/>
                          <a:latin typeface="Calibri" panose="020F0502020204030204" pitchFamily="34" charset="0"/>
                        </a:rPr>
                        <a:t>Contratación de Estudios y Obra</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74281"/>
                  </a:ext>
                </a:extLst>
              </a:tr>
              <a:tr h="88640">
                <a:tc>
                  <a:txBody>
                    <a:bodyPr/>
                    <a:lstStyle/>
                    <a:p>
                      <a:pPr algn="ctr" fontAlgn="ctr"/>
                      <a:r>
                        <a:rPr lang="es-EC" sz="700" b="0" i="0" u="none" strike="noStrike">
                          <a:solidFill>
                            <a:srgbClr val="000000"/>
                          </a:solidFill>
                          <a:effectLst/>
                          <a:latin typeface="Calibri" panose="020F0502020204030204" pitchFamily="34" charset="0"/>
                        </a:rPr>
                        <a:t>Amarillo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C" sz="800" b="0" i="0" u="none" strike="noStrike" dirty="0">
                          <a:solidFill>
                            <a:srgbClr val="000000"/>
                          </a:solidFill>
                          <a:effectLst/>
                          <a:latin typeface="Calibri" panose="020F0502020204030204" pitchFamily="34" charset="0"/>
                        </a:rPr>
                        <a:t>Ejecución de obra por Contrato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650616"/>
                  </a:ext>
                </a:extLst>
              </a:tr>
            </a:tbl>
          </a:graphicData>
        </a:graphic>
      </p:graphicFrame>
      <p:sp>
        <p:nvSpPr>
          <p:cNvPr id="5" name="CuadroTexto 4"/>
          <p:cNvSpPr txBox="1"/>
          <p:nvPr/>
        </p:nvSpPr>
        <p:spPr>
          <a:xfrm>
            <a:off x="549002" y="432964"/>
            <a:ext cx="8576791" cy="400110"/>
          </a:xfrm>
          <a:prstGeom prst="rect">
            <a:avLst/>
          </a:prstGeom>
          <a:noFill/>
        </p:spPr>
        <p:txBody>
          <a:bodyPr wrap="square" rtlCol="0">
            <a:spAutoFit/>
          </a:bodyPr>
          <a:lstStyle/>
          <a:p>
            <a:pPr algn="ctr"/>
            <a:r>
              <a:rPr lang="es-EC" sz="2000" b="1" dirty="0">
                <a:solidFill>
                  <a:srgbClr val="E78202"/>
                </a:solidFill>
                <a:latin typeface="Roboto" charset="0"/>
                <a:ea typeface="Roboto" charset="0"/>
                <a:cs typeface="Roboto" charset="0"/>
              </a:rPr>
              <a:t>CRONOGRAMA VALORADO ADM. ZONAL M. SAENZ</a:t>
            </a:r>
          </a:p>
        </p:txBody>
      </p:sp>
      <p:graphicFrame>
        <p:nvGraphicFramePr>
          <p:cNvPr id="2" name="Tabla 1"/>
          <p:cNvGraphicFramePr>
            <a:graphicFrameLocks noGrp="1"/>
          </p:cNvGraphicFramePr>
          <p:nvPr>
            <p:extLst/>
          </p:nvPr>
        </p:nvGraphicFramePr>
        <p:xfrm>
          <a:off x="258785" y="1066356"/>
          <a:ext cx="9532188" cy="3999581"/>
        </p:xfrm>
        <a:graphic>
          <a:graphicData uri="http://schemas.openxmlformats.org/drawingml/2006/table">
            <a:tbl>
              <a:tblPr/>
              <a:tblGrid>
                <a:gridCol w="1265446">
                  <a:extLst>
                    <a:ext uri="{9D8B030D-6E8A-4147-A177-3AD203B41FA5}">
                      <a16:colId xmlns:a16="http://schemas.microsoft.com/office/drawing/2014/main" val="3791561480"/>
                    </a:ext>
                  </a:extLst>
                </a:gridCol>
                <a:gridCol w="1309958">
                  <a:extLst>
                    <a:ext uri="{9D8B030D-6E8A-4147-A177-3AD203B41FA5}">
                      <a16:colId xmlns:a16="http://schemas.microsoft.com/office/drawing/2014/main" val="965161302"/>
                    </a:ext>
                  </a:extLst>
                </a:gridCol>
                <a:gridCol w="1265446">
                  <a:extLst>
                    <a:ext uri="{9D8B030D-6E8A-4147-A177-3AD203B41FA5}">
                      <a16:colId xmlns:a16="http://schemas.microsoft.com/office/drawing/2014/main" val="4119072452"/>
                    </a:ext>
                  </a:extLst>
                </a:gridCol>
                <a:gridCol w="502362">
                  <a:extLst>
                    <a:ext uri="{9D8B030D-6E8A-4147-A177-3AD203B41FA5}">
                      <a16:colId xmlns:a16="http://schemas.microsoft.com/office/drawing/2014/main" val="2458026"/>
                    </a:ext>
                  </a:extLst>
                </a:gridCol>
                <a:gridCol w="324311">
                  <a:extLst>
                    <a:ext uri="{9D8B030D-6E8A-4147-A177-3AD203B41FA5}">
                      <a16:colId xmlns:a16="http://schemas.microsoft.com/office/drawing/2014/main" val="736560251"/>
                    </a:ext>
                  </a:extLst>
                </a:gridCol>
                <a:gridCol w="324311">
                  <a:extLst>
                    <a:ext uri="{9D8B030D-6E8A-4147-A177-3AD203B41FA5}">
                      <a16:colId xmlns:a16="http://schemas.microsoft.com/office/drawing/2014/main" val="3067951147"/>
                    </a:ext>
                  </a:extLst>
                </a:gridCol>
                <a:gridCol w="324311">
                  <a:extLst>
                    <a:ext uri="{9D8B030D-6E8A-4147-A177-3AD203B41FA5}">
                      <a16:colId xmlns:a16="http://schemas.microsoft.com/office/drawing/2014/main" val="3866772376"/>
                    </a:ext>
                  </a:extLst>
                </a:gridCol>
                <a:gridCol w="324311">
                  <a:extLst>
                    <a:ext uri="{9D8B030D-6E8A-4147-A177-3AD203B41FA5}">
                      <a16:colId xmlns:a16="http://schemas.microsoft.com/office/drawing/2014/main" val="2314080301"/>
                    </a:ext>
                  </a:extLst>
                </a:gridCol>
                <a:gridCol w="324311">
                  <a:extLst>
                    <a:ext uri="{9D8B030D-6E8A-4147-A177-3AD203B41FA5}">
                      <a16:colId xmlns:a16="http://schemas.microsoft.com/office/drawing/2014/main" val="3383097558"/>
                    </a:ext>
                  </a:extLst>
                </a:gridCol>
                <a:gridCol w="324311">
                  <a:extLst>
                    <a:ext uri="{9D8B030D-6E8A-4147-A177-3AD203B41FA5}">
                      <a16:colId xmlns:a16="http://schemas.microsoft.com/office/drawing/2014/main" val="703912223"/>
                    </a:ext>
                  </a:extLst>
                </a:gridCol>
                <a:gridCol w="324311">
                  <a:extLst>
                    <a:ext uri="{9D8B030D-6E8A-4147-A177-3AD203B41FA5}">
                      <a16:colId xmlns:a16="http://schemas.microsoft.com/office/drawing/2014/main" val="3294396708"/>
                    </a:ext>
                  </a:extLst>
                </a:gridCol>
                <a:gridCol w="324311">
                  <a:extLst>
                    <a:ext uri="{9D8B030D-6E8A-4147-A177-3AD203B41FA5}">
                      <a16:colId xmlns:a16="http://schemas.microsoft.com/office/drawing/2014/main" val="1293247054"/>
                    </a:ext>
                  </a:extLst>
                </a:gridCol>
                <a:gridCol w="324311">
                  <a:extLst>
                    <a:ext uri="{9D8B030D-6E8A-4147-A177-3AD203B41FA5}">
                      <a16:colId xmlns:a16="http://schemas.microsoft.com/office/drawing/2014/main" val="3599959871"/>
                    </a:ext>
                  </a:extLst>
                </a:gridCol>
                <a:gridCol w="324311">
                  <a:extLst>
                    <a:ext uri="{9D8B030D-6E8A-4147-A177-3AD203B41FA5}">
                      <a16:colId xmlns:a16="http://schemas.microsoft.com/office/drawing/2014/main" val="3757266024"/>
                    </a:ext>
                  </a:extLst>
                </a:gridCol>
                <a:gridCol w="324311">
                  <a:extLst>
                    <a:ext uri="{9D8B030D-6E8A-4147-A177-3AD203B41FA5}">
                      <a16:colId xmlns:a16="http://schemas.microsoft.com/office/drawing/2014/main" val="231446613"/>
                    </a:ext>
                  </a:extLst>
                </a:gridCol>
                <a:gridCol w="324311">
                  <a:extLst>
                    <a:ext uri="{9D8B030D-6E8A-4147-A177-3AD203B41FA5}">
                      <a16:colId xmlns:a16="http://schemas.microsoft.com/office/drawing/2014/main" val="1574022775"/>
                    </a:ext>
                  </a:extLst>
                </a:gridCol>
                <a:gridCol w="324311">
                  <a:extLst>
                    <a:ext uri="{9D8B030D-6E8A-4147-A177-3AD203B41FA5}">
                      <a16:colId xmlns:a16="http://schemas.microsoft.com/office/drawing/2014/main" val="1088154360"/>
                    </a:ext>
                  </a:extLst>
                </a:gridCol>
                <a:gridCol w="324311">
                  <a:extLst>
                    <a:ext uri="{9D8B030D-6E8A-4147-A177-3AD203B41FA5}">
                      <a16:colId xmlns:a16="http://schemas.microsoft.com/office/drawing/2014/main" val="1354670648"/>
                    </a:ext>
                  </a:extLst>
                </a:gridCol>
                <a:gridCol w="324311">
                  <a:extLst>
                    <a:ext uri="{9D8B030D-6E8A-4147-A177-3AD203B41FA5}">
                      <a16:colId xmlns:a16="http://schemas.microsoft.com/office/drawing/2014/main" val="4186030267"/>
                    </a:ext>
                  </a:extLst>
                </a:gridCol>
                <a:gridCol w="324311">
                  <a:extLst>
                    <a:ext uri="{9D8B030D-6E8A-4147-A177-3AD203B41FA5}">
                      <a16:colId xmlns:a16="http://schemas.microsoft.com/office/drawing/2014/main" val="1797111604"/>
                    </a:ext>
                  </a:extLst>
                </a:gridCol>
              </a:tblGrid>
              <a:tr h="102091">
                <a:tc>
                  <a:txBody>
                    <a:bodyPr/>
                    <a:lstStyle/>
                    <a:p>
                      <a:pPr algn="ctr" fontAlgn="b"/>
                      <a:endParaRPr lang="es-MX" sz="600" b="0" i="0" u="none" strike="noStrike">
                        <a:solidFill>
                          <a:srgbClr val="000000"/>
                        </a:solidFill>
                        <a:effectLst/>
                        <a:latin typeface="Arial Narrow" panose="020B0606020202030204" pitchFamily="34" charset="0"/>
                      </a:endParaRPr>
                    </a:p>
                  </a:txBody>
                  <a:tcPr marL="4861" marR="4861" marT="4861" marB="0" anchor="b">
                    <a:lnL>
                      <a:noFill/>
                    </a:lnL>
                    <a:lnR>
                      <a:noFill/>
                    </a:lnR>
                    <a:lnT>
                      <a:noFill/>
                    </a:lnT>
                    <a:lnB>
                      <a:noFill/>
                    </a:lnB>
                  </a:tcPr>
                </a:tc>
                <a:tc>
                  <a:txBody>
                    <a:bodyPr/>
                    <a:lstStyle/>
                    <a:p>
                      <a:pPr algn="ctr" fontAlgn="b"/>
                      <a:endParaRPr lang="es-MX" sz="600" b="0" i="0" u="none" strike="noStrike">
                        <a:solidFill>
                          <a:srgbClr val="000000"/>
                        </a:solidFill>
                        <a:effectLst/>
                        <a:latin typeface="Arial Narrow" panose="020B0606020202030204" pitchFamily="34" charset="0"/>
                      </a:endParaRPr>
                    </a:p>
                  </a:txBody>
                  <a:tcPr marL="4861" marR="4861" marT="4861" marB="0" anchor="b">
                    <a:lnL>
                      <a:noFill/>
                    </a:lnL>
                    <a:lnR>
                      <a:noFill/>
                    </a:lnR>
                    <a:lnT>
                      <a:noFill/>
                    </a:lnT>
                    <a:lnB>
                      <a:noFill/>
                    </a:lnB>
                  </a:tcPr>
                </a:tc>
                <a:tc>
                  <a:txBody>
                    <a:bodyPr/>
                    <a:lstStyle/>
                    <a:p>
                      <a:pPr algn="l" fontAlgn="b"/>
                      <a:endParaRPr lang="es-MX" sz="600" b="0" i="0" u="none" strike="noStrike">
                        <a:solidFill>
                          <a:srgbClr val="000000"/>
                        </a:solidFill>
                        <a:effectLst/>
                        <a:latin typeface="Arial Narrow" panose="020B0606020202030204" pitchFamily="34" charset="0"/>
                      </a:endParaRPr>
                    </a:p>
                  </a:txBody>
                  <a:tcPr marL="4861" marR="4861" marT="4861" marB="0" anchor="b">
                    <a:lnL>
                      <a:noFill/>
                    </a:lnL>
                    <a:lnR>
                      <a:noFill/>
                    </a:lnR>
                    <a:lnT>
                      <a:noFill/>
                    </a:lnT>
                    <a:lnB>
                      <a:noFill/>
                    </a:lnB>
                  </a:tcPr>
                </a:tc>
                <a:tc>
                  <a:txBody>
                    <a:bodyPr/>
                    <a:lstStyle/>
                    <a:p>
                      <a:pPr algn="ctr" fontAlgn="ctr"/>
                      <a:endParaRPr lang="es-MX" sz="600" b="0" i="0" u="none" strike="noStrike">
                        <a:solidFill>
                          <a:srgbClr val="000000"/>
                        </a:solidFill>
                        <a:effectLst/>
                        <a:latin typeface="Arial Narrow" panose="020B0606020202030204" pitchFamily="34" charset="0"/>
                      </a:endParaRPr>
                    </a:p>
                  </a:txBody>
                  <a:tcPr marL="4861" marR="4861" marT="4861" marB="0" anchor="ctr">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s-MX" sz="600" b="0" i="0" u="none" strike="noStrike">
                          <a:solidFill>
                            <a:srgbClr val="FFFFFF"/>
                          </a:solidFill>
                          <a:effectLst/>
                          <a:latin typeface="Arial Narrow" panose="020B0606020202030204" pitchFamily="34" charset="0"/>
                        </a:rPr>
                        <a:t>Año 2017</a:t>
                      </a:r>
                    </a:p>
                  </a:txBody>
                  <a:tcPr marL="4861" marR="4861" marT="48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8">
                  <a:txBody>
                    <a:bodyPr/>
                    <a:lstStyle/>
                    <a:p>
                      <a:pPr algn="ctr" fontAlgn="b"/>
                      <a:r>
                        <a:rPr lang="es-MX" sz="600" b="0" i="0" u="none" strike="noStrike">
                          <a:solidFill>
                            <a:srgbClr val="FFFFFF"/>
                          </a:solidFill>
                          <a:effectLst/>
                          <a:latin typeface="Arial Narrow" panose="020B0606020202030204" pitchFamily="34" charset="0"/>
                        </a:rPr>
                        <a:t>Año 2018</a:t>
                      </a:r>
                    </a:p>
                  </a:txBody>
                  <a:tcPr marL="4861" marR="4861" marT="48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451117681"/>
                  </a:ext>
                </a:extLst>
              </a:tr>
              <a:tr h="102091">
                <a:tc>
                  <a:txBody>
                    <a:bodyPr/>
                    <a:lstStyle/>
                    <a:p>
                      <a:pPr algn="ctr" fontAlgn="b"/>
                      <a:endParaRPr lang="es-MX" sz="600" b="0" i="0" u="none" strike="noStrike">
                        <a:solidFill>
                          <a:srgbClr val="000000"/>
                        </a:solidFill>
                        <a:effectLst/>
                        <a:latin typeface="Arial Narrow" panose="020B0606020202030204" pitchFamily="34" charset="0"/>
                      </a:endParaRPr>
                    </a:p>
                  </a:txBody>
                  <a:tcPr marL="4861" marR="4861" marT="48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600" b="0" i="0" u="none" strike="noStrike">
                        <a:solidFill>
                          <a:srgbClr val="000000"/>
                        </a:solidFill>
                        <a:effectLst/>
                        <a:latin typeface="Arial Narrow" panose="020B0606020202030204" pitchFamily="34" charset="0"/>
                      </a:endParaRPr>
                    </a:p>
                  </a:txBody>
                  <a:tcPr marL="4861" marR="4861" marT="48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Arial Narrow" panose="020B0606020202030204" pitchFamily="34" charset="0"/>
                      </a:endParaRPr>
                    </a:p>
                  </a:txBody>
                  <a:tcPr marL="4861" marR="4861" marT="48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Arial Narrow" panose="020B0606020202030204" pitchFamily="34" charset="0"/>
                      </a:endParaRPr>
                    </a:p>
                  </a:txBody>
                  <a:tcPr marL="4861" marR="4861" marT="4861"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s-MX" sz="600" b="0" i="0" u="none" strike="noStrike">
                          <a:solidFill>
                            <a:srgbClr val="FFFFFF"/>
                          </a:solidFill>
                          <a:effectLst/>
                          <a:latin typeface="Arial Narrow" panose="020B0606020202030204" pitchFamily="34" charset="0"/>
                        </a:rPr>
                        <a:t>2do Cuatrimestre</a:t>
                      </a:r>
                    </a:p>
                  </a:txBody>
                  <a:tcPr marL="4861" marR="4861" marT="48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0" i="0" u="none" strike="noStrike">
                          <a:solidFill>
                            <a:srgbClr val="FFFFFF"/>
                          </a:solidFill>
                          <a:effectLst/>
                          <a:latin typeface="Arial Narrow" panose="020B0606020202030204" pitchFamily="34" charset="0"/>
                        </a:rPr>
                        <a:t>3er Cuatrimestre</a:t>
                      </a:r>
                    </a:p>
                  </a:txBody>
                  <a:tcPr marL="4861" marR="4861" marT="48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0" i="0" u="none" strike="noStrike">
                          <a:solidFill>
                            <a:srgbClr val="FFFFFF"/>
                          </a:solidFill>
                          <a:effectLst/>
                          <a:latin typeface="Arial Narrow" panose="020B0606020202030204" pitchFamily="34" charset="0"/>
                        </a:rPr>
                        <a:t>1er Cuatrimestre</a:t>
                      </a:r>
                    </a:p>
                  </a:txBody>
                  <a:tcPr marL="4861" marR="4861" marT="48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0" i="0" u="none" strike="noStrike">
                          <a:solidFill>
                            <a:srgbClr val="FFFFFF"/>
                          </a:solidFill>
                          <a:effectLst/>
                          <a:latin typeface="Arial Narrow" panose="020B0606020202030204" pitchFamily="34" charset="0"/>
                        </a:rPr>
                        <a:t>2do Cuatrimestre</a:t>
                      </a:r>
                    </a:p>
                  </a:txBody>
                  <a:tcPr marL="4861" marR="4861" marT="48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210076900"/>
                  </a:ext>
                </a:extLst>
              </a:tr>
              <a:tr h="102091">
                <a:tc>
                  <a:txBody>
                    <a:bodyPr/>
                    <a:lstStyle/>
                    <a:p>
                      <a:pPr algn="ctr" fontAlgn="ctr"/>
                      <a:r>
                        <a:rPr lang="es-MX" sz="500" b="0" i="0" u="none" strike="noStrike">
                          <a:solidFill>
                            <a:srgbClr val="FFFFFF"/>
                          </a:solidFill>
                          <a:effectLst/>
                          <a:latin typeface="Arial Narrow" panose="020B0606020202030204" pitchFamily="34" charset="0"/>
                        </a:rPr>
                        <a:t>No.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0" i="0" u="none" strike="noStrike">
                          <a:solidFill>
                            <a:srgbClr val="FFFFFF"/>
                          </a:solidFill>
                          <a:effectLst/>
                          <a:latin typeface="Arial Narrow" panose="020B0606020202030204" pitchFamily="34" charset="0"/>
                        </a:rPr>
                        <a:t>Nombre del Proyecto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0" i="0" u="none" strike="noStrike">
                          <a:solidFill>
                            <a:srgbClr val="FFFFFF"/>
                          </a:solidFill>
                          <a:effectLst/>
                          <a:latin typeface="Arial Narrow" panose="020B0606020202030204" pitchFamily="34" charset="0"/>
                        </a:rPr>
                        <a:t>Tareas</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0" i="0" u="none" strike="noStrike">
                          <a:solidFill>
                            <a:srgbClr val="FFFFFF"/>
                          </a:solidFill>
                          <a:effectLst/>
                          <a:latin typeface="Arial Narrow" panose="020B0606020202030204" pitchFamily="34" charset="0"/>
                        </a:rPr>
                        <a:t>Costo ($)</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May</a:t>
                      </a:r>
                    </a:p>
                  </a:txBody>
                  <a:tcPr marL="4861" marR="4861" marT="48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Jun</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Jul</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Ago</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Sep</a:t>
                      </a:r>
                    </a:p>
                  </a:txBody>
                  <a:tcPr marL="4861" marR="4861" marT="48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Oct</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Nov</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Dic</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Ene</a:t>
                      </a:r>
                    </a:p>
                  </a:txBody>
                  <a:tcPr marL="4861" marR="4861" marT="48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Feb</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Mar</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Abr</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May</a:t>
                      </a:r>
                    </a:p>
                  </a:txBody>
                  <a:tcPr marL="4861" marR="4861" marT="48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Jun</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Jul</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Narrow" panose="020B0606020202030204" pitchFamily="34" charset="0"/>
                        </a:rPr>
                        <a:t>Ago</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314921225"/>
                  </a:ext>
                </a:extLst>
              </a:tr>
              <a:tr h="97230">
                <a:tc rowSpan="3">
                  <a:txBody>
                    <a:bodyPr/>
                    <a:lstStyle/>
                    <a:p>
                      <a:pPr algn="ctr" fontAlgn="ctr"/>
                      <a:r>
                        <a:rPr lang="es-MX" sz="600" b="0" i="0" u="none" strike="noStrike">
                          <a:solidFill>
                            <a:srgbClr val="000000"/>
                          </a:solidFill>
                          <a:effectLst/>
                          <a:latin typeface="Arial Narrow" panose="020B0606020202030204" pitchFamily="34" charset="0"/>
                        </a:rPr>
                        <a:t>1</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600" b="1" i="0" u="none" strike="noStrike">
                          <a:solidFill>
                            <a:srgbClr val="000000"/>
                          </a:solidFill>
                          <a:effectLst/>
                          <a:latin typeface="Arial Narrow" panose="020B0606020202030204" pitchFamily="34" charset="0"/>
                        </a:rPr>
                        <a:t>El Pinar</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Actualización de Estudio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86128812"/>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Contratación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75844815"/>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Ejecución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$ 95,085.74</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400" b="0" i="0" u="none" strike="noStrike">
                          <a:solidFill>
                            <a:srgbClr val="000000"/>
                          </a:solidFill>
                          <a:effectLst/>
                          <a:latin typeface="Arial Narrow" panose="020B0606020202030204" pitchFamily="34" charset="0"/>
                        </a:rPr>
                        <a:t>$ 23,771.44</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400" b="0" i="0" u="none" strike="noStrike">
                          <a:solidFill>
                            <a:srgbClr val="000000"/>
                          </a:solidFill>
                          <a:effectLst/>
                          <a:latin typeface="Arial Narrow" panose="020B0606020202030204" pitchFamily="34" charset="0"/>
                        </a:rPr>
                        <a:t>$ 71,314.31</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38829081"/>
                  </a:ext>
                </a:extLst>
              </a:tr>
              <a:tr h="97230">
                <a:tc>
                  <a:txBody>
                    <a:bodyPr/>
                    <a:lstStyle/>
                    <a:p>
                      <a:pPr algn="ctr" fontAlgn="b"/>
                      <a:r>
                        <a:rPr lang="es-MX" sz="6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42139021"/>
                  </a:ext>
                </a:extLst>
              </a:tr>
              <a:tr h="97230">
                <a:tc rowSpan="3">
                  <a:txBody>
                    <a:bodyPr/>
                    <a:lstStyle/>
                    <a:p>
                      <a:pPr algn="ctr" fontAlgn="ctr"/>
                      <a:r>
                        <a:rPr lang="es-MX" sz="600" b="0" i="0" u="none" strike="noStrike">
                          <a:solidFill>
                            <a:srgbClr val="000000"/>
                          </a:solidFill>
                          <a:effectLst/>
                          <a:latin typeface="Arial Narrow" panose="020B0606020202030204" pitchFamily="34" charset="0"/>
                        </a:rPr>
                        <a:t>2</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600" b="1" i="0" u="none" strike="noStrike">
                          <a:solidFill>
                            <a:srgbClr val="000000"/>
                          </a:solidFill>
                          <a:effectLst/>
                          <a:latin typeface="Arial Narrow" panose="020B0606020202030204" pitchFamily="34" charset="0"/>
                        </a:rPr>
                        <a:t>Aguarico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Actualización de Estudio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9578445"/>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Contratación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87077537"/>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Ejecución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$ 157,438.40</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400" b="0" i="0" u="none" strike="noStrike">
                          <a:solidFill>
                            <a:srgbClr val="000000"/>
                          </a:solidFill>
                          <a:effectLst/>
                          <a:latin typeface="Arial Narrow" panose="020B0606020202030204" pitchFamily="34" charset="0"/>
                        </a:rPr>
                        <a:t>$ 39,359.60</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400" b="0" i="0" u="none" strike="noStrike">
                          <a:solidFill>
                            <a:srgbClr val="000000"/>
                          </a:solidFill>
                          <a:effectLst/>
                          <a:latin typeface="Arial Narrow" panose="020B0606020202030204" pitchFamily="34" charset="0"/>
                        </a:rPr>
                        <a:t>$ 118,078.80</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73897583"/>
                  </a:ext>
                </a:extLst>
              </a:tr>
              <a:tr h="97230">
                <a:tc>
                  <a:txBody>
                    <a:bodyPr/>
                    <a:lstStyle/>
                    <a:p>
                      <a:pPr algn="ctr" fontAlgn="b"/>
                      <a:r>
                        <a:rPr lang="es-MX" sz="6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39402742"/>
                  </a:ext>
                </a:extLst>
              </a:tr>
              <a:tr h="97230">
                <a:tc rowSpan="3">
                  <a:txBody>
                    <a:bodyPr/>
                    <a:lstStyle/>
                    <a:p>
                      <a:pPr algn="ctr" fontAlgn="ctr"/>
                      <a:r>
                        <a:rPr lang="es-MX" sz="600" b="0" i="0" u="none" strike="noStrike">
                          <a:solidFill>
                            <a:srgbClr val="000000"/>
                          </a:solidFill>
                          <a:effectLst/>
                          <a:latin typeface="Arial Narrow" panose="020B0606020202030204" pitchFamily="34" charset="0"/>
                        </a:rPr>
                        <a:t>3</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600" b="1" i="0" u="none" strike="noStrike">
                          <a:solidFill>
                            <a:srgbClr val="000000"/>
                          </a:solidFill>
                          <a:effectLst/>
                          <a:latin typeface="Arial Narrow" panose="020B0606020202030204" pitchFamily="34" charset="0"/>
                        </a:rPr>
                        <a:t>Vía a Cruz Loma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Actualización de Estudio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35824120"/>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Contratación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69528200"/>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Ejecución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$ 490,451.35</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400" b="0" i="0" u="none" strike="noStrike">
                          <a:solidFill>
                            <a:srgbClr val="000000"/>
                          </a:solidFill>
                          <a:effectLst/>
                          <a:latin typeface="Arial Narrow" panose="020B0606020202030204" pitchFamily="34" charset="0"/>
                        </a:rPr>
                        <a:t>$ 122,612.84</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400" b="0" i="0" u="none" strike="noStrike">
                          <a:solidFill>
                            <a:srgbClr val="000000"/>
                          </a:solidFill>
                          <a:effectLst/>
                          <a:latin typeface="Arial Narrow" panose="020B0606020202030204" pitchFamily="34" charset="0"/>
                        </a:rPr>
                        <a:t>$ 367,838.51</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11536445"/>
                  </a:ext>
                </a:extLst>
              </a:tr>
              <a:tr h="97230">
                <a:tc>
                  <a:txBody>
                    <a:bodyPr/>
                    <a:lstStyle/>
                    <a:p>
                      <a:pPr algn="ctr" fontAlgn="b"/>
                      <a:r>
                        <a:rPr lang="es-MX" sz="6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30396762"/>
                  </a:ext>
                </a:extLst>
              </a:tr>
              <a:tr h="97230">
                <a:tc rowSpan="3">
                  <a:txBody>
                    <a:bodyPr/>
                    <a:lstStyle/>
                    <a:p>
                      <a:pPr algn="ctr" fontAlgn="ctr"/>
                      <a:r>
                        <a:rPr lang="es-MX" sz="600" b="0" i="0" u="none" strike="noStrike">
                          <a:solidFill>
                            <a:srgbClr val="000000"/>
                          </a:solidFill>
                          <a:effectLst/>
                          <a:latin typeface="Arial Narrow" panose="020B0606020202030204" pitchFamily="34" charset="0"/>
                        </a:rPr>
                        <a:t>4</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600" b="1" i="0" u="none" strike="noStrike">
                          <a:solidFill>
                            <a:srgbClr val="000000"/>
                          </a:solidFill>
                          <a:effectLst/>
                          <a:latin typeface="Arial Narrow" panose="020B0606020202030204" pitchFamily="34" charset="0"/>
                        </a:rPr>
                        <a:t>Francisco Matiz</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Actualización de Estudio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40521945"/>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Contratación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63748398"/>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Ejecución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$ 292,339.23</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400" b="0" i="0" u="none" strike="noStrike">
                          <a:solidFill>
                            <a:srgbClr val="000000"/>
                          </a:solidFill>
                          <a:effectLst/>
                          <a:latin typeface="Arial Narrow" panose="020B0606020202030204" pitchFamily="34" charset="0"/>
                        </a:rPr>
                        <a:t>$ 73,084.81</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400" b="0" i="0" u="none" strike="noStrike">
                          <a:solidFill>
                            <a:srgbClr val="000000"/>
                          </a:solidFill>
                          <a:effectLst/>
                          <a:latin typeface="Arial Narrow" panose="020B0606020202030204" pitchFamily="34" charset="0"/>
                        </a:rPr>
                        <a:t>$ 219,254.42</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01511349"/>
                  </a:ext>
                </a:extLst>
              </a:tr>
              <a:tr h="97230">
                <a:tc>
                  <a:txBody>
                    <a:bodyPr/>
                    <a:lstStyle/>
                    <a:p>
                      <a:pPr algn="ctr" fontAlgn="b"/>
                      <a:r>
                        <a:rPr lang="es-MX" sz="6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Arial Narrow" panose="020B0606020202030204" pitchFamily="34" charset="0"/>
                      </a:endParaRPr>
                    </a:p>
                  </a:txBody>
                  <a:tcPr marL="4861" marR="4861" marT="486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42736337"/>
                  </a:ext>
                </a:extLst>
              </a:tr>
              <a:tr h="97230">
                <a:tc rowSpan="3">
                  <a:txBody>
                    <a:bodyPr/>
                    <a:lstStyle/>
                    <a:p>
                      <a:pPr algn="ctr" fontAlgn="ctr"/>
                      <a:r>
                        <a:rPr lang="es-MX" sz="600" b="0" i="0" u="none" strike="noStrike">
                          <a:solidFill>
                            <a:srgbClr val="000000"/>
                          </a:solidFill>
                          <a:effectLst/>
                          <a:latin typeface="Arial Narrow" panose="020B0606020202030204" pitchFamily="34" charset="0"/>
                        </a:rPr>
                        <a:t>5</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600" b="1" i="0" u="none" strike="noStrike">
                          <a:solidFill>
                            <a:srgbClr val="000000"/>
                          </a:solidFill>
                          <a:effectLst/>
                          <a:latin typeface="Arial Narrow" panose="020B0606020202030204" pitchFamily="34" charset="0"/>
                        </a:rPr>
                        <a:t>Francisco Matiz</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Actualización de Estudio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06749597"/>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Contratación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15867276"/>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Ejecución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$ 210,875.34</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400" b="0" i="0" u="none" strike="noStrike">
                          <a:solidFill>
                            <a:srgbClr val="000000"/>
                          </a:solidFill>
                          <a:effectLst/>
                          <a:latin typeface="Arial Narrow" panose="020B0606020202030204" pitchFamily="34" charset="0"/>
                        </a:rPr>
                        <a:t>$ 53,565.30</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400" b="0" i="0" u="none" strike="noStrike">
                          <a:solidFill>
                            <a:srgbClr val="000000"/>
                          </a:solidFill>
                          <a:effectLst/>
                          <a:latin typeface="Arial Narrow" panose="020B0606020202030204" pitchFamily="34" charset="0"/>
                        </a:rPr>
                        <a:t>$ 157,310.04</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5820146"/>
                  </a:ext>
                </a:extLst>
              </a:tr>
              <a:tr h="97230">
                <a:tc>
                  <a:txBody>
                    <a:bodyPr/>
                    <a:lstStyle/>
                    <a:p>
                      <a:pPr algn="ctr" fontAlgn="b"/>
                      <a:r>
                        <a:rPr lang="es-MX" sz="6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76192429"/>
                  </a:ext>
                </a:extLst>
              </a:tr>
              <a:tr h="97230">
                <a:tc rowSpan="2">
                  <a:txBody>
                    <a:bodyPr/>
                    <a:lstStyle/>
                    <a:p>
                      <a:pPr algn="ctr" fontAlgn="ctr"/>
                      <a:r>
                        <a:rPr lang="es-MX" sz="600" b="0" i="0" u="none" strike="noStrike">
                          <a:solidFill>
                            <a:srgbClr val="000000"/>
                          </a:solidFill>
                          <a:effectLst/>
                          <a:latin typeface="Arial Narrow" panose="020B0606020202030204" pitchFamily="34" charset="0"/>
                        </a:rPr>
                        <a:t>6</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600" b="1" i="0" u="none" strike="noStrike">
                          <a:solidFill>
                            <a:srgbClr val="000000"/>
                          </a:solidFill>
                          <a:effectLst/>
                          <a:latin typeface="Arial Narrow" panose="020B0606020202030204" pitchFamily="34" charset="0"/>
                        </a:rPr>
                        <a:t>Francisco Matiz</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Estudios</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ctr"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68561420"/>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Ejecución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$ 107,360.00</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400" b="0" i="0" u="none" strike="noStrike">
                          <a:solidFill>
                            <a:srgbClr val="000000"/>
                          </a:solidFill>
                          <a:effectLst/>
                          <a:latin typeface="Arial Narrow" panose="020B0606020202030204" pitchFamily="34" charset="0"/>
                        </a:rPr>
                        <a:t>$ 53,680.00</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a:txBody>
                    <a:bodyPr/>
                    <a:lstStyle/>
                    <a:p>
                      <a:pPr algn="ctr" fontAlgn="ctr"/>
                      <a:r>
                        <a:rPr lang="es-MX" sz="400" b="0" i="0" u="none" strike="noStrike">
                          <a:solidFill>
                            <a:srgbClr val="000000"/>
                          </a:solidFill>
                          <a:effectLst/>
                          <a:latin typeface="Arial Narrow" panose="020B0606020202030204" pitchFamily="34" charset="0"/>
                        </a:rPr>
                        <a:t>$ 53,680.00</a:t>
                      </a:r>
                    </a:p>
                  </a:txBody>
                  <a:tcPr marL="4861" marR="4861" marT="48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56853493"/>
                  </a:ext>
                </a:extLst>
              </a:tr>
              <a:tr h="97230">
                <a:tc>
                  <a:txBody>
                    <a:bodyPr/>
                    <a:lstStyle/>
                    <a:p>
                      <a:pPr algn="ctr" fontAlgn="b"/>
                      <a:r>
                        <a:rPr lang="es-MX" sz="6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17169776"/>
                  </a:ext>
                </a:extLst>
              </a:tr>
              <a:tr h="175986">
                <a:tc>
                  <a:txBody>
                    <a:bodyPr/>
                    <a:lstStyle/>
                    <a:p>
                      <a:pPr algn="ctr" fontAlgn="ctr"/>
                      <a:r>
                        <a:rPr lang="es-MX" sz="600" b="0" i="0" u="none" strike="noStrike">
                          <a:solidFill>
                            <a:srgbClr val="000000"/>
                          </a:solidFill>
                          <a:effectLst/>
                          <a:latin typeface="Arial Narrow" panose="020B0606020202030204" pitchFamily="34" charset="0"/>
                        </a:rPr>
                        <a:t>7</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1" i="0" u="none" strike="noStrike">
                          <a:solidFill>
                            <a:srgbClr val="000000"/>
                          </a:solidFill>
                          <a:effectLst/>
                          <a:latin typeface="Arial Narrow" panose="020B0606020202030204" pitchFamily="34" charset="0"/>
                        </a:rPr>
                        <a:t>María Barreiro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Tratamiento Provisional (asfalto en frío)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$ 170,520.00</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400" b="0" i="0" u="none" strike="noStrike">
                          <a:solidFill>
                            <a:srgbClr val="000000"/>
                          </a:solidFill>
                          <a:effectLst/>
                          <a:latin typeface="Arial Narrow" panose="020B0606020202030204" pitchFamily="34" charset="0"/>
                        </a:rPr>
                        <a:t>$ 170,520.00</a:t>
                      </a:r>
                    </a:p>
                  </a:txBody>
                  <a:tcPr marL="4861" marR="4861" marT="48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14033896"/>
                  </a:ext>
                </a:extLst>
              </a:tr>
              <a:tr h="97230">
                <a:tc>
                  <a:txBody>
                    <a:bodyPr/>
                    <a:lstStyle/>
                    <a:p>
                      <a:pPr algn="ctr" fontAlgn="b"/>
                      <a:r>
                        <a:rPr lang="es-MX" sz="6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54328352"/>
                  </a:ext>
                </a:extLst>
              </a:tr>
              <a:tr h="175986">
                <a:tc>
                  <a:txBody>
                    <a:bodyPr/>
                    <a:lstStyle/>
                    <a:p>
                      <a:pPr algn="ctr" fontAlgn="ctr"/>
                      <a:r>
                        <a:rPr lang="es-MX" sz="600" b="0" i="0" u="none" strike="noStrike">
                          <a:solidFill>
                            <a:srgbClr val="000000"/>
                          </a:solidFill>
                          <a:effectLst/>
                          <a:latin typeface="Arial Narrow" panose="020B0606020202030204" pitchFamily="34" charset="0"/>
                        </a:rPr>
                        <a:t>8</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600" b="1" i="0" u="none" strike="noStrike">
                          <a:solidFill>
                            <a:srgbClr val="000000"/>
                          </a:solidFill>
                          <a:effectLst/>
                          <a:latin typeface="Arial Narrow" panose="020B0606020202030204" pitchFamily="34" charset="0"/>
                        </a:rPr>
                        <a:t>Acceso Auqui de Monjas (E21B, E22, S2C, E25)</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Tratamiento Provisional (asfalto en frío)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$ 97,776.00</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400" b="0" i="0" u="none" strike="noStrike">
                          <a:solidFill>
                            <a:srgbClr val="000000"/>
                          </a:solidFill>
                          <a:effectLst/>
                          <a:latin typeface="Arial Narrow" panose="020B0606020202030204" pitchFamily="34" charset="0"/>
                        </a:rPr>
                        <a:t>$ 97,776.00</a:t>
                      </a:r>
                    </a:p>
                  </a:txBody>
                  <a:tcPr marL="4861" marR="4861" marT="48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14551057"/>
                  </a:ext>
                </a:extLst>
              </a:tr>
              <a:tr h="97230">
                <a:tc>
                  <a:txBody>
                    <a:bodyPr/>
                    <a:lstStyle/>
                    <a:p>
                      <a:pPr algn="ctr" fontAlgn="b"/>
                      <a:r>
                        <a:rPr lang="es-MX" sz="6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68469877"/>
                  </a:ext>
                </a:extLst>
              </a:tr>
              <a:tr h="97230">
                <a:tc rowSpan="3">
                  <a:txBody>
                    <a:bodyPr/>
                    <a:lstStyle/>
                    <a:p>
                      <a:pPr algn="ctr" fontAlgn="ctr"/>
                      <a:r>
                        <a:rPr lang="es-MX" sz="600" b="0" i="0" u="none" strike="noStrike">
                          <a:solidFill>
                            <a:srgbClr val="000000"/>
                          </a:solidFill>
                          <a:effectLst/>
                          <a:latin typeface="Arial Narrow" panose="020B0606020202030204" pitchFamily="34" charset="0"/>
                        </a:rPr>
                        <a:t>9</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600" b="1" i="0" u="none" strike="noStrike">
                          <a:solidFill>
                            <a:srgbClr val="000000"/>
                          </a:solidFill>
                          <a:effectLst/>
                          <a:latin typeface="Arial Narrow" panose="020B0606020202030204" pitchFamily="34" charset="0"/>
                        </a:rPr>
                        <a:t>Don Bosco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Actualización de Estudio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75810589"/>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Contratación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98480108"/>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Ejecución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$ 55,193.77</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400" b="0" i="0" u="none" strike="noStrike">
                          <a:solidFill>
                            <a:srgbClr val="000000"/>
                          </a:solidFill>
                          <a:effectLst/>
                          <a:latin typeface="Arial Narrow" panose="020B0606020202030204" pitchFamily="34" charset="0"/>
                        </a:rPr>
                        <a:t>$ 53,565.30</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400" b="0" i="0" u="none" strike="noStrike">
                          <a:solidFill>
                            <a:srgbClr val="000000"/>
                          </a:solidFill>
                          <a:effectLst/>
                          <a:latin typeface="Arial Narrow" panose="020B0606020202030204" pitchFamily="34" charset="0"/>
                        </a:rPr>
                        <a:t>$ 1,628.47</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03386294"/>
                  </a:ext>
                </a:extLst>
              </a:tr>
              <a:tr h="97230">
                <a:tc>
                  <a:txBody>
                    <a:bodyPr/>
                    <a:lstStyle/>
                    <a:p>
                      <a:pPr algn="ctr" fontAlgn="b"/>
                      <a:r>
                        <a:rPr lang="es-MX" sz="6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Narrow" panose="020B0606020202030204" pitchFamily="34" charset="0"/>
                        </a:rPr>
                        <a:t> </a:t>
                      </a:r>
                    </a:p>
                  </a:txBody>
                  <a:tcPr marL="4861" marR="4861" marT="486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52961364"/>
                  </a:ext>
                </a:extLst>
              </a:tr>
              <a:tr h="97230">
                <a:tc rowSpan="3">
                  <a:txBody>
                    <a:bodyPr/>
                    <a:lstStyle/>
                    <a:p>
                      <a:pPr algn="ctr" fontAlgn="ctr"/>
                      <a:r>
                        <a:rPr lang="es-MX" sz="600" b="0" i="0" u="none" strike="noStrike">
                          <a:solidFill>
                            <a:srgbClr val="000000"/>
                          </a:solidFill>
                          <a:effectLst/>
                          <a:latin typeface="Arial Narrow" panose="020B0606020202030204" pitchFamily="34" charset="0"/>
                        </a:rPr>
                        <a:t>10</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600" b="1" i="0" u="none" strike="noStrike">
                          <a:solidFill>
                            <a:srgbClr val="000000"/>
                          </a:solidFill>
                          <a:effectLst/>
                          <a:latin typeface="Arial Narrow" panose="020B0606020202030204" pitchFamily="34" charset="0"/>
                        </a:rPr>
                        <a:t>Pedro Fermín Cevallos</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Narrow" panose="020B0606020202030204" pitchFamily="34" charset="0"/>
                        </a:rPr>
                        <a:t>Actualización de Estudio</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09590251"/>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Contratación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822689"/>
                  </a:ext>
                </a:extLst>
              </a:tr>
              <a:tr h="97230">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Narrow" panose="020B0606020202030204" pitchFamily="34" charset="0"/>
                        </a:rPr>
                        <a:t>Ejecución de Obra</a:t>
                      </a:r>
                    </a:p>
                  </a:txBody>
                  <a:tcPr marL="4861" marR="4861" marT="4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Narrow" panose="020B0606020202030204" pitchFamily="34" charset="0"/>
                        </a:rPr>
                        <a:t>$ 126,880.00</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400" b="0" i="0" u="none" strike="noStrike">
                          <a:solidFill>
                            <a:srgbClr val="000000"/>
                          </a:solidFill>
                          <a:effectLst/>
                          <a:latin typeface="Arial Narrow" panose="020B0606020202030204" pitchFamily="34" charset="0"/>
                        </a:rPr>
                        <a:t>$ 53,565.30</a:t>
                      </a:r>
                    </a:p>
                  </a:txBody>
                  <a:tcPr marL="4861" marR="4861" marT="48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400" b="0" i="0" u="none" strike="noStrike">
                          <a:solidFill>
                            <a:srgbClr val="000000"/>
                          </a:solidFill>
                          <a:effectLst/>
                          <a:latin typeface="Arial Narrow" panose="020B0606020202030204" pitchFamily="34" charset="0"/>
                        </a:rPr>
                        <a:t>$ 73,314.70</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Narrow" panose="020B0606020202030204" pitchFamily="34" charset="0"/>
                        </a:rPr>
                        <a:t> </a:t>
                      </a:r>
                    </a:p>
                  </a:txBody>
                  <a:tcPr marL="4861" marR="4861" marT="48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71725671"/>
                  </a:ext>
                </a:extLst>
              </a:tr>
              <a:tr h="175986">
                <a:tc gridSpan="3">
                  <a:txBody>
                    <a:bodyPr/>
                    <a:lstStyle/>
                    <a:p>
                      <a:pPr algn="ctr" fontAlgn="ctr"/>
                      <a:r>
                        <a:rPr lang="es-MX" sz="700" b="1" i="0" u="none" strike="noStrike" dirty="0">
                          <a:solidFill>
                            <a:srgbClr val="000000"/>
                          </a:solidFill>
                          <a:effectLst/>
                          <a:latin typeface="Arial Narrow" panose="020B0606020202030204" pitchFamily="34" charset="0"/>
                        </a:rPr>
                        <a:t>TOTALES</a:t>
                      </a:r>
                    </a:p>
                  </a:txBody>
                  <a:tcPr marL="4861" marR="4861" marT="486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a:txBody>
                    <a:bodyPr/>
                    <a:lstStyle/>
                    <a:p>
                      <a:pPr algn="ctr" fontAlgn="ctr"/>
                      <a:r>
                        <a:rPr lang="es-MX" sz="700" b="1" i="0" u="none" strike="noStrike">
                          <a:solidFill>
                            <a:srgbClr val="C00000"/>
                          </a:solidFill>
                          <a:effectLst/>
                          <a:latin typeface="Arial Narrow" panose="020B0606020202030204" pitchFamily="34" charset="0"/>
                        </a:rPr>
                        <a:t>$ 1,803,919.83</a:t>
                      </a:r>
                    </a:p>
                  </a:txBody>
                  <a:tcPr marL="4861" marR="4861" marT="486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fontAlgn="b"/>
                      <a:r>
                        <a:rPr lang="es-MX" sz="700" b="1" i="0" u="none" strike="noStrike" dirty="0">
                          <a:solidFill>
                            <a:srgbClr val="000000"/>
                          </a:solidFill>
                          <a:effectLst/>
                          <a:latin typeface="Arial Narrow" panose="020B0606020202030204" pitchFamily="34" charset="0"/>
                        </a:rPr>
                        <a:t>$ 0.00</a:t>
                      </a:r>
                    </a:p>
                  </a:txBody>
                  <a:tcPr marL="4861" marR="4861" marT="48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700" b="1" i="0" u="none" strike="noStrike" dirty="0">
                          <a:solidFill>
                            <a:srgbClr val="000000"/>
                          </a:solidFill>
                          <a:effectLst/>
                          <a:latin typeface="Arial Narrow" panose="020B0606020202030204" pitchFamily="34" charset="0"/>
                        </a:rPr>
                        <a:t>$ 741,500.58</a:t>
                      </a:r>
                    </a:p>
                  </a:txBody>
                  <a:tcPr marL="4861" marR="4861" marT="48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700" b="1" i="0" u="none" strike="noStrike" dirty="0">
                          <a:solidFill>
                            <a:srgbClr val="000000"/>
                          </a:solidFill>
                          <a:effectLst/>
                          <a:latin typeface="Arial Narrow" panose="020B0606020202030204" pitchFamily="34" charset="0"/>
                        </a:rPr>
                        <a:t>$ 1,062,419.25</a:t>
                      </a:r>
                    </a:p>
                  </a:txBody>
                  <a:tcPr marL="4861" marR="4861" marT="48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700" b="1" i="0" u="none" strike="noStrike" dirty="0">
                          <a:solidFill>
                            <a:srgbClr val="000000"/>
                          </a:solidFill>
                          <a:effectLst/>
                          <a:latin typeface="Arial Narrow" panose="020B0606020202030204" pitchFamily="34" charset="0"/>
                        </a:rPr>
                        <a:t>$ 0.00</a:t>
                      </a:r>
                    </a:p>
                  </a:txBody>
                  <a:tcPr marL="4861" marR="4861" marT="48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845058354"/>
                  </a:ext>
                </a:extLst>
              </a:tr>
            </a:tbl>
          </a:graphicData>
        </a:graphic>
      </p:graphicFrame>
    </p:spTree>
    <p:extLst>
      <p:ext uri="{BB962C8B-B14F-4D97-AF65-F5344CB8AC3E}">
        <p14:creationId xmlns:p14="http://schemas.microsoft.com/office/powerpoint/2010/main" val="37151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3389" y="547708"/>
            <a:ext cx="7467825" cy="456151"/>
          </a:xfrm>
          <a:prstGeom prst="rect">
            <a:avLst/>
          </a:prstGeom>
          <a:noFill/>
        </p:spPr>
        <p:txBody>
          <a:bodyPr wrap="square" rtlCol="0">
            <a:spAutoFit/>
          </a:bodyPr>
          <a:lstStyle/>
          <a:p>
            <a:r>
              <a:rPr lang="es-EC" sz="2364" b="1" dirty="0">
                <a:solidFill>
                  <a:srgbClr val="E78202"/>
                </a:solidFill>
                <a:latin typeface="Roboto" charset="0"/>
                <a:ea typeface="Roboto" charset="0"/>
                <a:cs typeface="Roboto" charset="0"/>
              </a:rPr>
              <a:t>ADM. ZONAL EUGENIO ESPEJO</a:t>
            </a:r>
          </a:p>
        </p:txBody>
      </p:sp>
      <p:graphicFrame>
        <p:nvGraphicFramePr>
          <p:cNvPr id="2" name="Tabla 1"/>
          <p:cNvGraphicFramePr>
            <a:graphicFrameLocks noGrp="1"/>
          </p:cNvGraphicFramePr>
          <p:nvPr>
            <p:extLst/>
          </p:nvPr>
        </p:nvGraphicFramePr>
        <p:xfrm>
          <a:off x="177392" y="1096154"/>
          <a:ext cx="9480731" cy="5776720"/>
        </p:xfrm>
        <a:graphic>
          <a:graphicData uri="http://schemas.openxmlformats.org/drawingml/2006/table">
            <a:tbl>
              <a:tblPr firstRow="1" bandRow="1">
                <a:tableStyleId>{F5AB1C69-6EDB-4FF4-983F-18BD219EF322}</a:tableStyleId>
              </a:tblPr>
              <a:tblGrid>
                <a:gridCol w="241984">
                  <a:extLst>
                    <a:ext uri="{9D8B030D-6E8A-4147-A177-3AD203B41FA5}">
                      <a16:colId xmlns:a16="http://schemas.microsoft.com/office/drawing/2014/main" val="1832948898"/>
                    </a:ext>
                  </a:extLst>
                </a:gridCol>
                <a:gridCol w="468184">
                  <a:extLst>
                    <a:ext uri="{9D8B030D-6E8A-4147-A177-3AD203B41FA5}">
                      <a16:colId xmlns:a16="http://schemas.microsoft.com/office/drawing/2014/main" val="1839685445"/>
                    </a:ext>
                  </a:extLst>
                </a:gridCol>
                <a:gridCol w="499748">
                  <a:extLst>
                    <a:ext uri="{9D8B030D-6E8A-4147-A177-3AD203B41FA5}">
                      <a16:colId xmlns:a16="http://schemas.microsoft.com/office/drawing/2014/main" val="2205574125"/>
                    </a:ext>
                  </a:extLst>
                </a:gridCol>
                <a:gridCol w="452403">
                  <a:extLst>
                    <a:ext uri="{9D8B030D-6E8A-4147-A177-3AD203B41FA5}">
                      <a16:colId xmlns:a16="http://schemas.microsoft.com/office/drawing/2014/main" val="3782280812"/>
                    </a:ext>
                  </a:extLst>
                </a:gridCol>
                <a:gridCol w="468184">
                  <a:extLst>
                    <a:ext uri="{9D8B030D-6E8A-4147-A177-3AD203B41FA5}">
                      <a16:colId xmlns:a16="http://schemas.microsoft.com/office/drawing/2014/main" val="1219600860"/>
                    </a:ext>
                  </a:extLst>
                </a:gridCol>
                <a:gridCol w="447142">
                  <a:extLst>
                    <a:ext uri="{9D8B030D-6E8A-4147-A177-3AD203B41FA5}">
                      <a16:colId xmlns:a16="http://schemas.microsoft.com/office/drawing/2014/main" val="2451526602"/>
                    </a:ext>
                  </a:extLst>
                </a:gridCol>
                <a:gridCol w="394537">
                  <a:extLst>
                    <a:ext uri="{9D8B030D-6E8A-4147-A177-3AD203B41FA5}">
                      <a16:colId xmlns:a16="http://schemas.microsoft.com/office/drawing/2014/main" val="2135332928"/>
                    </a:ext>
                  </a:extLst>
                </a:gridCol>
                <a:gridCol w="327466">
                  <a:extLst>
                    <a:ext uri="{9D8B030D-6E8A-4147-A177-3AD203B41FA5}">
                      <a16:colId xmlns:a16="http://schemas.microsoft.com/office/drawing/2014/main" val="1015527137"/>
                    </a:ext>
                  </a:extLst>
                </a:gridCol>
                <a:gridCol w="422156">
                  <a:extLst>
                    <a:ext uri="{9D8B030D-6E8A-4147-A177-3AD203B41FA5}">
                      <a16:colId xmlns:a16="http://schemas.microsoft.com/office/drawing/2014/main" val="1676602235"/>
                    </a:ext>
                  </a:extLst>
                </a:gridCol>
                <a:gridCol w="311685">
                  <a:extLst>
                    <a:ext uri="{9D8B030D-6E8A-4147-A177-3AD203B41FA5}">
                      <a16:colId xmlns:a16="http://schemas.microsoft.com/office/drawing/2014/main" val="4052216785"/>
                    </a:ext>
                  </a:extLst>
                </a:gridCol>
                <a:gridCol w="373495">
                  <a:extLst>
                    <a:ext uri="{9D8B030D-6E8A-4147-A177-3AD203B41FA5}">
                      <a16:colId xmlns:a16="http://schemas.microsoft.com/office/drawing/2014/main" val="1878534460"/>
                    </a:ext>
                  </a:extLst>
                </a:gridCol>
                <a:gridCol w="336672">
                  <a:extLst>
                    <a:ext uri="{9D8B030D-6E8A-4147-A177-3AD203B41FA5}">
                      <a16:colId xmlns:a16="http://schemas.microsoft.com/office/drawing/2014/main" val="2371647723"/>
                    </a:ext>
                  </a:extLst>
                </a:gridCol>
                <a:gridCol w="336672">
                  <a:extLst>
                    <a:ext uri="{9D8B030D-6E8A-4147-A177-3AD203B41FA5}">
                      <a16:colId xmlns:a16="http://schemas.microsoft.com/office/drawing/2014/main" val="1897133533"/>
                    </a:ext>
                  </a:extLst>
                </a:gridCol>
                <a:gridCol w="399797">
                  <a:extLst>
                    <a:ext uri="{9D8B030D-6E8A-4147-A177-3AD203B41FA5}">
                      <a16:colId xmlns:a16="http://schemas.microsoft.com/office/drawing/2014/main" val="2671325017"/>
                    </a:ext>
                  </a:extLst>
                </a:gridCol>
                <a:gridCol w="441882">
                  <a:extLst>
                    <a:ext uri="{9D8B030D-6E8A-4147-A177-3AD203B41FA5}">
                      <a16:colId xmlns:a16="http://schemas.microsoft.com/office/drawing/2014/main" val="987002362"/>
                    </a:ext>
                  </a:extLst>
                </a:gridCol>
                <a:gridCol w="336672">
                  <a:extLst>
                    <a:ext uri="{9D8B030D-6E8A-4147-A177-3AD203B41FA5}">
                      <a16:colId xmlns:a16="http://schemas.microsoft.com/office/drawing/2014/main" val="3173326196"/>
                    </a:ext>
                  </a:extLst>
                </a:gridCol>
                <a:gridCol w="390591">
                  <a:extLst>
                    <a:ext uri="{9D8B030D-6E8A-4147-A177-3AD203B41FA5}">
                      <a16:colId xmlns:a16="http://schemas.microsoft.com/office/drawing/2014/main" val="2940583888"/>
                    </a:ext>
                  </a:extLst>
                </a:gridCol>
                <a:gridCol w="589175">
                  <a:extLst>
                    <a:ext uri="{9D8B030D-6E8A-4147-A177-3AD203B41FA5}">
                      <a16:colId xmlns:a16="http://schemas.microsoft.com/office/drawing/2014/main" val="250749764"/>
                    </a:ext>
                  </a:extLst>
                </a:gridCol>
                <a:gridCol w="526050">
                  <a:extLst>
                    <a:ext uri="{9D8B030D-6E8A-4147-A177-3AD203B41FA5}">
                      <a16:colId xmlns:a16="http://schemas.microsoft.com/office/drawing/2014/main" val="1832501607"/>
                    </a:ext>
                  </a:extLst>
                </a:gridCol>
                <a:gridCol w="594435">
                  <a:extLst>
                    <a:ext uri="{9D8B030D-6E8A-4147-A177-3AD203B41FA5}">
                      <a16:colId xmlns:a16="http://schemas.microsoft.com/office/drawing/2014/main" val="46089636"/>
                    </a:ext>
                  </a:extLst>
                </a:gridCol>
                <a:gridCol w="510269">
                  <a:extLst>
                    <a:ext uri="{9D8B030D-6E8A-4147-A177-3AD203B41FA5}">
                      <a16:colId xmlns:a16="http://schemas.microsoft.com/office/drawing/2014/main" val="868693350"/>
                    </a:ext>
                  </a:extLst>
                </a:gridCol>
                <a:gridCol w="611532">
                  <a:extLst>
                    <a:ext uri="{9D8B030D-6E8A-4147-A177-3AD203B41FA5}">
                      <a16:colId xmlns:a16="http://schemas.microsoft.com/office/drawing/2014/main" val="3193167448"/>
                    </a:ext>
                  </a:extLst>
                </a:gridCol>
              </a:tblGrid>
              <a:tr h="181235">
                <a:tc>
                  <a:txBody>
                    <a:bodyPr/>
                    <a:lstStyle/>
                    <a:p>
                      <a:pPr algn="l" fontAlgn="b"/>
                      <a:endParaRPr lang="es-MX" sz="770" b="1" i="0" u="none" strike="noStrike">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dirty="0">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dirty="0">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dirty="0">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a:solidFill>
                          <a:srgbClr val="000000"/>
                        </a:solidFill>
                        <a:effectLst/>
                        <a:latin typeface="Arial Narrow" panose="020B0606020202030204" pitchFamily="34" charset="0"/>
                      </a:endParaRPr>
                    </a:p>
                  </a:txBody>
                  <a:tcPr marL="2810" marR="2810" marT="2810" marB="0" anchor="b"/>
                </a:tc>
                <a:tc>
                  <a:txBody>
                    <a:bodyPr/>
                    <a:lstStyle/>
                    <a:p>
                      <a:pPr algn="l" fontAlgn="b"/>
                      <a:endParaRPr lang="es-MX" sz="770" b="0" i="0" u="none" strike="noStrike">
                        <a:solidFill>
                          <a:srgbClr val="000000"/>
                        </a:solidFill>
                        <a:effectLst/>
                        <a:latin typeface="Arial Narrow" panose="020B0606020202030204" pitchFamily="34" charset="0"/>
                      </a:endParaRPr>
                    </a:p>
                  </a:txBody>
                  <a:tcPr marL="2810" marR="2810" marT="2810" marB="0" anchor="b"/>
                </a:tc>
                <a:tc gridSpan="2">
                  <a:txBody>
                    <a:bodyPr/>
                    <a:lstStyle/>
                    <a:p>
                      <a:pPr algn="ctr" fontAlgn="ctr"/>
                      <a:r>
                        <a:rPr lang="es-MX" sz="770" u="none" strike="noStrike" dirty="0">
                          <a:effectLst/>
                        </a:rPr>
                        <a:t>TRATAMIENTO</a:t>
                      </a:r>
                      <a:endParaRPr lang="es-MX" sz="770" b="1" i="0" u="none" strike="noStrike" dirty="0">
                        <a:solidFill>
                          <a:srgbClr val="FFFFFF"/>
                        </a:solidFill>
                        <a:effectLst/>
                        <a:latin typeface="Arial Narrow" panose="020B0606020202030204" pitchFamily="34" charset="0"/>
                      </a:endParaRPr>
                    </a:p>
                  </a:txBody>
                  <a:tcPr marL="2810" marR="2810" marT="2810" marB="0" anchor="ctr"/>
                </a:tc>
                <a:tc hMerge="1">
                  <a:txBody>
                    <a:bodyPr/>
                    <a:lstStyle/>
                    <a:p>
                      <a:endParaRPr lang="es-MX"/>
                    </a:p>
                  </a:txBody>
                  <a:tcPr/>
                </a:tc>
                <a:tc gridSpan="3">
                  <a:txBody>
                    <a:bodyPr/>
                    <a:lstStyle/>
                    <a:p>
                      <a:pPr algn="ctr" fontAlgn="ctr"/>
                      <a:r>
                        <a:rPr lang="es-MX" sz="770" u="none" strike="noStrike">
                          <a:effectLst/>
                        </a:rPr>
                        <a:t>COSTOS APROXIMADOS (USD)</a:t>
                      </a:r>
                      <a:endParaRPr lang="es-MX" sz="770" b="1" i="0" u="none" strike="noStrike">
                        <a:solidFill>
                          <a:srgbClr val="FFFFFF"/>
                        </a:solidFill>
                        <a:effectLst/>
                        <a:latin typeface="Arial Narrow" panose="020B0606020202030204" pitchFamily="34" charset="0"/>
                      </a:endParaRPr>
                    </a:p>
                  </a:txBody>
                  <a:tcPr marL="2810" marR="2810" marT="281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305175013"/>
                  </a:ext>
                </a:extLst>
              </a:tr>
              <a:tr h="379493">
                <a:tc>
                  <a:txBody>
                    <a:bodyPr/>
                    <a:lstStyle/>
                    <a:p>
                      <a:pPr algn="ctr" fontAlgn="ctr"/>
                      <a:r>
                        <a:rPr lang="es-MX" sz="770" u="none" strike="noStrike">
                          <a:effectLst/>
                        </a:rPr>
                        <a:t>No.</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 Calle</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Desde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Hasta</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Barrio</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Parroquia</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Longitud Aprox.  (m)</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Ancho (m)</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Pendiente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Barrio Regularizado</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Trazado Vial</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dirty="0">
                          <a:effectLst/>
                        </a:rPr>
                        <a:t>Agua Potable</a:t>
                      </a:r>
                      <a:endParaRPr lang="es-MX" sz="770" b="1" i="0" u="none" strike="noStrike" dirty="0">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Alcantarillado</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Red Eléctrica</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Capa de rodadura existente</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Estado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Tiene Estudios</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Mantenimiento</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Tratamiento Provisional (Asfalto en Frìo)</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Mantenimiento</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Tratamiento Provisional (Asf. En Frío)</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Tratamiento Definitivo</a:t>
                      </a:r>
                      <a:endParaRPr lang="es-MX" sz="770" b="1" i="0" u="none" strike="noStrike">
                        <a:solidFill>
                          <a:srgbClr val="000000"/>
                        </a:solidFill>
                        <a:effectLst/>
                        <a:latin typeface="Arial Narrow" panose="020B0606020202030204" pitchFamily="34" charset="0"/>
                      </a:endParaRPr>
                    </a:p>
                  </a:txBody>
                  <a:tcPr marL="2810" marR="2810" marT="2810" marB="0" anchor="ctr"/>
                </a:tc>
                <a:extLst>
                  <a:ext uri="{0D108BD9-81ED-4DB2-BD59-A6C34878D82A}">
                    <a16:rowId xmlns:a16="http://schemas.microsoft.com/office/drawing/2014/main" val="2956486196"/>
                  </a:ext>
                </a:extLst>
              </a:tr>
              <a:tr h="567999">
                <a:tc>
                  <a:txBody>
                    <a:bodyPr/>
                    <a:lstStyle/>
                    <a:p>
                      <a:pPr algn="ctr" fontAlgn="ctr"/>
                      <a:r>
                        <a:rPr lang="es-MX" sz="770" u="none" strike="noStrike">
                          <a:effectLst/>
                        </a:rPr>
                        <a:t>1</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l" fontAlgn="ctr"/>
                      <a:r>
                        <a:rPr lang="es-MX" sz="770" u="none" strike="noStrike">
                          <a:effectLst/>
                        </a:rPr>
                        <a:t> José Felix Barreiro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Calle E18 X:504963.1   Y:9984053.6</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Calle E19D  X:505416.6   Y:9984052.2</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Buenos Aires/ La Campiña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San Isidro del Inca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495.00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7.00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15</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Asfalto en frío (380 m)  y empedrado 120 m. finales</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Regular</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 </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 aplica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 </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142,671.15</a:t>
                      </a:r>
                      <a:endParaRPr lang="es-MX" sz="770" b="1" i="0" u="none" strike="noStrike">
                        <a:solidFill>
                          <a:srgbClr val="000000"/>
                        </a:solidFill>
                        <a:effectLst/>
                        <a:latin typeface="Arial Narrow" panose="020B0606020202030204" pitchFamily="34" charset="0"/>
                      </a:endParaRPr>
                    </a:p>
                  </a:txBody>
                  <a:tcPr marL="2810" marR="2810" marT="2810" marB="0" anchor="ctr"/>
                </a:tc>
                <a:extLst>
                  <a:ext uri="{0D108BD9-81ED-4DB2-BD59-A6C34878D82A}">
                    <a16:rowId xmlns:a16="http://schemas.microsoft.com/office/drawing/2014/main" val="1582044915"/>
                  </a:ext>
                </a:extLst>
              </a:tr>
              <a:tr h="567999">
                <a:tc>
                  <a:txBody>
                    <a:bodyPr/>
                    <a:lstStyle/>
                    <a:p>
                      <a:pPr algn="ctr" fontAlgn="ctr"/>
                      <a:r>
                        <a:rPr lang="es-MX" sz="770" u="none" strike="noStrike">
                          <a:effectLst/>
                        </a:rPr>
                        <a:t>2</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l" fontAlgn="ctr"/>
                      <a:r>
                        <a:rPr lang="es-MX" sz="770" u="none" strike="noStrike">
                          <a:effectLst/>
                        </a:rPr>
                        <a:t> N52M</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Las Nueces    X:504784.1   Y:9985008.6</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Los Nogales      X:505029.1   Y:9984921.8</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Amagasí del Inca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San Isidro del Inca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265.00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5.00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10</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 esta definido en sitio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Tierra </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Malo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 </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 aplica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 </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52,904.17</a:t>
                      </a:r>
                      <a:endParaRPr lang="es-MX" sz="770" b="1" i="0" u="none" strike="noStrike">
                        <a:solidFill>
                          <a:srgbClr val="000000"/>
                        </a:solidFill>
                        <a:effectLst/>
                        <a:latin typeface="Arial Narrow" panose="020B0606020202030204" pitchFamily="34" charset="0"/>
                      </a:endParaRPr>
                    </a:p>
                  </a:txBody>
                  <a:tcPr marL="2810" marR="2810" marT="2810" marB="0" anchor="ctr"/>
                </a:tc>
                <a:extLst>
                  <a:ext uri="{0D108BD9-81ED-4DB2-BD59-A6C34878D82A}">
                    <a16:rowId xmlns:a16="http://schemas.microsoft.com/office/drawing/2014/main" val="266109698"/>
                  </a:ext>
                </a:extLst>
              </a:tr>
              <a:tr h="567999">
                <a:tc>
                  <a:txBody>
                    <a:bodyPr/>
                    <a:lstStyle/>
                    <a:p>
                      <a:pPr algn="ctr" fontAlgn="ctr"/>
                      <a:r>
                        <a:rPr lang="es-MX" sz="770" u="none" strike="noStrike">
                          <a:effectLst/>
                        </a:rPr>
                        <a:t>3</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l" fontAlgn="ctr"/>
                      <a:r>
                        <a:rPr lang="es-MX" sz="770" u="none" strike="noStrike">
                          <a:effectLst/>
                        </a:rPr>
                        <a:t>Los Nogales</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E16    X:504541.6   Y:9984629.5</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Av. Simón Bolívar   X:505750.7   Y:9985536.2</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Interconecció barrial</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Jipijapa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2,900.00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9.00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8</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Asfalto </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Regular</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Mantenimiento rutinario (bacheo)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 aplica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9,121.95</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1,061,400.00</a:t>
                      </a:r>
                      <a:endParaRPr lang="es-MX" sz="770" b="1" i="0" u="none" strike="noStrike">
                        <a:solidFill>
                          <a:srgbClr val="000000"/>
                        </a:solidFill>
                        <a:effectLst/>
                        <a:latin typeface="Arial Narrow" panose="020B0606020202030204" pitchFamily="34" charset="0"/>
                      </a:endParaRPr>
                    </a:p>
                  </a:txBody>
                  <a:tcPr marL="2810" marR="2810" marT="2810" marB="0" anchor="ctr"/>
                </a:tc>
                <a:extLst>
                  <a:ext uri="{0D108BD9-81ED-4DB2-BD59-A6C34878D82A}">
                    <a16:rowId xmlns:a16="http://schemas.microsoft.com/office/drawing/2014/main" val="4105705324"/>
                  </a:ext>
                </a:extLst>
              </a:tr>
              <a:tr h="473746">
                <a:tc>
                  <a:txBody>
                    <a:bodyPr/>
                    <a:lstStyle/>
                    <a:p>
                      <a:pPr algn="ctr" fontAlgn="ctr"/>
                      <a:r>
                        <a:rPr lang="es-MX" sz="770" u="none" strike="noStrike">
                          <a:effectLst/>
                        </a:rPr>
                        <a:t>4</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l" fontAlgn="ctr"/>
                      <a:r>
                        <a:rPr lang="es-MX" sz="770" u="none" strike="noStrike">
                          <a:effectLst/>
                        </a:rPr>
                        <a:t>De Las Hiedras</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Granados  X:502792.8   Y:9981346.1</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Río Coca     X:502864.7  Y:9981892.1</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San Isidro del Inca  </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Kennedy</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552.00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7.00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1</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Asfalto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Bueno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Mantenimiento rutinario (bacheo)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 aplica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1,350.47</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157,136.00</a:t>
                      </a:r>
                      <a:endParaRPr lang="es-MX" sz="770" b="1" i="0" u="none" strike="noStrike">
                        <a:solidFill>
                          <a:srgbClr val="000000"/>
                        </a:solidFill>
                        <a:effectLst/>
                        <a:latin typeface="Arial Narrow" panose="020B0606020202030204" pitchFamily="34" charset="0"/>
                      </a:endParaRPr>
                    </a:p>
                  </a:txBody>
                  <a:tcPr marL="2810" marR="2810" marT="2810" marB="0" anchor="ctr"/>
                </a:tc>
                <a:extLst>
                  <a:ext uri="{0D108BD9-81ED-4DB2-BD59-A6C34878D82A}">
                    <a16:rowId xmlns:a16="http://schemas.microsoft.com/office/drawing/2014/main" val="3424774354"/>
                  </a:ext>
                </a:extLst>
              </a:tr>
              <a:tr h="567999">
                <a:tc>
                  <a:txBody>
                    <a:bodyPr/>
                    <a:lstStyle/>
                    <a:p>
                      <a:pPr algn="ctr" fontAlgn="ctr"/>
                      <a:r>
                        <a:rPr lang="es-MX" sz="770" u="none" strike="noStrike">
                          <a:effectLst/>
                        </a:rPr>
                        <a:t>5</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l" fontAlgn="ctr"/>
                      <a:r>
                        <a:rPr lang="es-MX" sz="770" u="none" strike="noStrike">
                          <a:effectLst/>
                        </a:rPr>
                        <a:t>Av. La Bota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E16B (15 de Noviembre)   X:504827.4  Y:9987001.9</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E18B (Mazaba)    X:505230.8 Y:9986787.4 </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La Bota   </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Comité del Pueblo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457.00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14.00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8</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Asfalto en frío </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Regular</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Mantenimiento rutinario (bacheo)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 aplica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2,236.10</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260,185.33</a:t>
                      </a:r>
                      <a:endParaRPr lang="es-MX" sz="770" b="1" i="0" u="none" strike="noStrike">
                        <a:solidFill>
                          <a:srgbClr val="000000"/>
                        </a:solidFill>
                        <a:effectLst/>
                        <a:latin typeface="Arial Narrow" panose="020B0606020202030204" pitchFamily="34" charset="0"/>
                      </a:endParaRPr>
                    </a:p>
                  </a:txBody>
                  <a:tcPr marL="2810" marR="2810" marT="2810" marB="0" anchor="ctr"/>
                </a:tc>
                <a:extLst>
                  <a:ext uri="{0D108BD9-81ED-4DB2-BD59-A6C34878D82A}">
                    <a16:rowId xmlns:a16="http://schemas.microsoft.com/office/drawing/2014/main" val="1974928554"/>
                  </a:ext>
                </a:extLst>
              </a:tr>
              <a:tr h="662251">
                <a:tc>
                  <a:txBody>
                    <a:bodyPr/>
                    <a:lstStyle/>
                    <a:p>
                      <a:pPr algn="ctr" fontAlgn="ctr"/>
                      <a:r>
                        <a:rPr lang="es-MX" sz="770" u="none" strike="noStrike">
                          <a:effectLst/>
                        </a:rPr>
                        <a:t>6</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l" fontAlgn="ctr"/>
                      <a:r>
                        <a:rPr lang="es-MX" sz="770" u="none" strike="noStrike">
                          <a:effectLst/>
                        </a:rPr>
                        <a:t>Vladimir Lenin</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E15B (Luis Gómez De La Torre)    X:504696.1  Y:9987158.1</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N69A (Teresa Iza)    X:504313.1  Y:9987434.7</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La Bota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Comité del Pueblo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508.00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8.00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1</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dirty="0">
                          <a:effectLst/>
                        </a:rPr>
                        <a:t>Si</a:t>
                      </a:r>
                      <a:endParaRPr lang="es-MX" sz="770" b="0" i="0" u="none" strike="noStrike" dirty="0">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Asfalto en frío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Regular</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Mantenimiento rutinario (Bacheo). </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 aplica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1,420.37</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165,269.33</a:t>
                      </a:r>
                      <a:endParaRPr lang="es-MX" sz="770" b="1" i="0" u="none" strike="noStrike">
                        <a:solidFill>
                          <a:srgbClr val="000000"/>
                        </a:solidFill>
                        <a:effectLst/>
                        <a:latin typeface="Arial Narrow" panose="020B0606020202030204" pitchFamily="34" charset="0"/>
                      </a:endParaRPr>
                    </a:p>
                  </a:txBody>
                  <a:tcPr marL="2810" marR="2810" marT="2810" marB="0" anchor="ctr"/>
                </a:tc>
                <a:extLst>
                  <a:ext uri="{0D108BD9-81ED-4DB2-BD59-A6C34878D82A}">
                    <a16:rowId xmlns:a16="http://schemas.microsoft.com/office/drawing/2014/main" val="1753875060"/>
                  </a:ext>
                </a:extLst>
              </a:tr>
              <a:tr h="567999">
                <a:tc>
                  <a:txBody>
                    <a:bodyPr/>
                    <a:lstStyle/>
                    <a:p>
                      <a:pPr algn="ctr" fontAlgn="ctr"/>
                      <a:r>
                        <a:rPr lang="es-MX" sz="770" u="none" strike="noStrike">
                          <a:effectLst/>
                        </a:rPr>
                        <a:t>7</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l" fontAlgn="ctr"/>
                      <a:r>
                        <a:rPr lang="es-MX" sz="770" u="none" strike="noStrike">
                          <a:effectLst/>
                        </a:rPr>
                        <a:t>Francisco de la Torre</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pt-BR" sz="770" u="none" strike="noStrike">
                          <a:effectLst/>
                        </a:rPr>
                        <a:t>E13 (Jorge Garces)    X:503396.2  Y:9985907.7</a:t>
                      </a:r>
                      <a:endParaRPr lang="pt-BR"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Carlos Fortines      X:504133.3 Y:9986601.9</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Comité del Pueblo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Comité del Pueblo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2,000.00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10.00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2</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Adoquinado/Carpeta asfáltica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Bueno /   Regular</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Mantenimiento rutinario (bacheo)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 aplica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6,990.00</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523,715.56</a:t>
                      </a:r>
                      <a:endParaRPr lang="es-MX" sz="770" b="1" i="0" u="none" strike="noStrike">
                        <a:solidFill>
                          <a:srgbClr val="000000"/>
                        </a:solidFill>
                        <a:effectLst/>
                        <a:latin typeface="Arial Narrow" panose="020B0606020202030204" pitchFamily="34" charset="0"/>
                      </a:endParaRPr>
                    </a:p>
                  </a:txBody>
                  <a:tcPr marL="2810" marR="2810" marT="2810" marB="0" anchor="ctr"/>
                </a:tc>
                <a:extLst>
                  <a:ext uri="{0D108BD9-81ED-4DB2-BD59-A6C34878D82A}">
                    <a16:rowId xmlns:a16="http://schemas.microsoft.com/office/drawing/2014/main" val="4029126138"/>
                  </a:ext>
                </a:extLst>
              </a:tr>
              <a:tr h="567999">
                <a:tc>
                  <a:txBody>
                    <a:bodyPr/>
                    <a:lstStyle/>
                    <a:p>
                      <a:pPr algn="ctr" fontAlgn="ctr"/>
                      <a:r>
                        <a:rPr lang="es-MX" sz="770" u="none" strike="noStrike">
                          <a:effectLst/>
                        </a:rPr>
                        <a:t>8</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l" fontAlgn="ctr"/>
                      <a:r>
                        <a:rPr lang="pt-BR" sz="770" u="none" strike="noStrike">
                          <a:effectLst/>
                        </a:rPr>
                        <a:t>Calle E (N60, Oe10B, Oe10A)</a:t>
                      </a:r>
                      <a:endParaRPr lang="pt-BR"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Angel Ludeña   X:499447.5  Y:9985828.2</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Carlota Jaramillo    X:499190.7  Y:9986040.9</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Pablo Arturo Suárez</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Cochapamba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760.00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5.00</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13</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dirty="0">
                          <a:effectLst/>
                        </a:rPr>
                        <a:t>Si</a:t>
                      </a:r>
                      <a:endParaRPr lang="es-MX" sz="770" b="0" i="0" u="none" strike="noStrike" dirty="0">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Si</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dirty="0">
                          <a:effectLst/>
                        </a:rPr>
                        <a:t>Si</a:t>
                      </a:r>
                      <a:endParaRPr lang="es-MX" sz="770" b="0" i="0" u="none" strike="noStrike" dirty="0">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Tierra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Malo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 </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No aplica</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 </a:t>
                      </a: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157,066.67</a:t>
                      </a:r>
                      <a:endParaRPr lang="es-MX" sz="770" b="1" i="0" u="none" strike="noStrike">
                        <a:solidFill>
                          <a:srgbClr val="000000"/>
                        </a:solidFill>
                        <a:effectLst/>
                        <a:latin typeface="Arial Narrow" panose="020B0606020202030204" pitchFamily="34" charset="0"/>
                      </a:endParaRPr>
                    </a:p>
                  </a:txBody>
                  <a:tcPr marL="2810" marR="2810" marT="2810" marB="0" anchor="ctr"/>
                </a:tc>
                <a:extLst>
                  <a:ext uri="{0D108BD9-81ED-4DB2-BD59-A6C34878D82A}">
                    <a16:rowId xmlns:a16="http://schemas.microsoft.com/office/drawing/2014/main" val="3319998505"/>
                  </a:ext>
                </a:extLst>
              </a:tr>
              <a:tr h="287991">
                <a:tc gridSpan="5">
                  <a:txBody>
                    <a:bodyPr/>
                    <a:lstStyle/>
                    <a:p>
                      <a:pPr algn="r" fontAlgn="ctr"/>
                      <a:r>
                        <a:rPr lang="es-MX" sz="770" u="none" strike="noStrike">
                          <a:effectLst/>
                        </a:rPr>
                        <a:t>LONGITUD TOTAL  (m)</a:t>
                      </a:r>
                      <a:endParaRPr lang="es-MX" sz="770" b="1" i="0" u="none" strike="noStrike">
                        <a:solidFill>
                          <a:srgbClr val="000000"/>
                        </a:solidFill>
                        <a:effectLst/>
                        <a:latin typeface="Arial Narrow" panose="020B0606020202030204" pitchFamily="34" charset="0"/>
                      </a:endParaRPr>
                    </a:p>
                  </a:txBody>
                  <a:tcPr marL="2810" marR="2810" marT="281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fontAlgn="ctr"/>
                      <a:r>
                        <a:rPr lang="es-MX" sz="770" u="none" strike="noStrike">
                          <a:effectLst/>
                        </a:rPr>
                        <a:t>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7,937.00</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r>
                        <a:rPr lang="es-MX" sz="770" u="none" strike="noStrike">
                          <a:effectLst/>
                        </a:rPr>
                        <a:t> </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endParaRPr lang="es-MX" sz="770" b="0" i="0" u="none" strike="noStrike" dirty="0">
                        <a:solidFill>
                          <a:srgbClr val="000000"/>
                        </a:solidFill>
                        <a:effectLst/>
                        <a:latin typeface="Arial Narrow" panose="020B0606020202030204" pitchFamily="34" charset="0"/>
                      </a:endParaRPr>
                    </a:p>
                  </a:txBody>
                  <a:tcPr marL="2810" marR="2810" marT="2810" marB="0" anchor="ctr"/>
                </a:tc>
                <a:tc>
                  <a:txBody>
                    <a:bodyPr/>
                    <a:lstStyle/>
                    <a:p>
                      <a:pPr algn="ctr" fontAlgn="ct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ctr" fontAlgn="ctr"/>
                      <a:endParaRPr lang="es-MX" sz="770" b="0"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21,118.89</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a:effectLst/>
                        </a:rPr>
                        <a:t>0.00</a:t>
                      </a:r>
                      <a:endParaRPr lang="es-MX" sz="770" b="1" i="0" u="none" strike="noStrike">
                        <a:solidFill>
                          <a:srgbClr val="000000"/>
                        </a:solidFill>
                        <a:effectLst/>
                        <a:latin typeface="Arial Narrow" panose="020B0606020202030204" pitchFamily="34" charset="0"/>
                      </a:endParaRPr>
                    </a:p>
                  </a:txBody>
                  <a:tcPr marL="2810" marR="2810" marT="2810" marB="0" anchor="ctr"/>
                </a:tc>
                <a:tc>
                  <a:txBody>
                    <a:bodyPr/>
                    <a:lstStyle/>
                    <a:p>
                      <a:pPr algn="r" fontAlgn="ctr"/>
                      <a:r>
                        <a:rPr lang="es-MX" sz="770" u="none" strike="noStrike" dirty="0">
                          <a:effectLst/>
                        </a:rPr>
                        <a:t>2,520,348.21</a:t>
                      </a:r>
                      <a:endParaRPr lang="es-MX" sz="770" b="1" i="0" u="none" strike="noStrike" dirty="0">
                        <a:solidFill>
                          <a:srgbClr val="000000"/>
                        </a:solidFill>
                        <a:effectLst/>
                        <a:latin typeface="Arial Narrow" panose="020B0606020202030204" pitchFamily="34" charset="0"/>
                      </a:endParaRPr>
                    </a:p>
                  </a:txBody>
                  <a:tcPr marL="2810" marR="2810" marT="2810" marB="0" anchor="ctr"/>
                </a:tc>
                <a:extLst>
                  <a:ext uri="{0D108BD9-81ED-4DB2-BD59-A6C34878D82A}">
                    <a16:rowId xmlns:a16="http://schemas.microsoft.com/office/drawing/2014/main" val="1547882383"/>
                  </a:ext>
                </a:extLst>
              </a:tr>
            </a:tbl>
          </a:graphicData>
        </a:graphic>
      </p:graphicFrame>
      <p:sp>
        <p:nvSpPr>
          <p:cNvPr id="5" name="Rectángulo 4"/>
          <p:cNvSpPr/>
          <p:nvPr/>
        </p:nvSpPr>
        <p:spPr>
          <a:xfrm>
            <a:off x="6163640" y="640003"/>
            <a:ext cx="3494483" cy="333040"/>
          </a:xfrm>
          <a:prstGeom prst="rect">
            <a:avLst/>
          </a:prstGeom>
        </p:spPr>
        <p:txBody>
          <a:bodyPr wrap="none">
            <a:spAutoFit/>
          </a:bodyPr>
          <a:lstStyle/>
          <a:p>
            <a:pPr algn="r" fontAlgn="ctr"/>
            <a:r>
              <a:rPr lang="es-MX" sz="1564" b="1" dirty="0">
                <a:solidFill>
                  <a:schemeClr val="accent2"/>
                </a:solidFill>
                <a:latin typeface="Calibri" panose="020F0502020204030204" pitchFamily="34" charset="0"/>
              </a:rPr>
              <a:t>COSTO APROX. TOTAL USD 2,520,348.21</a:t>
            </a:r>
          </a:p>
        </p:txBody>
      </p:sp>
    </p:spTree>
    <p:extLst>
      <p:ext uri="{BB962C8B-B14F-4D97-AF65-F5344CB8AC3E}">
        <p14:creationId xmlns:p14="http://schemas.microsoft.com/office/powerpoint/2010/main" val="4349086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17"/>
            <a:ext cx="9944100" cy="6536999"/>
          </a:xfrm>
          <a:prstGeom prst="rect">
            <a:avLst/>
          </a:prstGeom>
        </p:spPr>
      </p:pic>
    </p:spTree>
    <p:extLst>
      <p:ext uri="{BB962C8B-B14F-4D97-AF65-F5344CB8AC3E}">
        <p14:creationId xmlns:p14="http://schemas.microsoft.com/office/powerpoint/2010/main" val="19492298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nvPr>
        </p:nvGraphicFramePr>
        <p:xfrm>
          <a:off x="5757864" y="6044499"/>
          <a:ext cx="2963702" cy="915884"/>
        </p:xfrm>
        <a:graphic>
          <a:graphicData uri="http://schemas.openxmlformats.org/drawingml/2006/table">
            <a:tbl>
              <a:tblPr/>
              <a:tblGrid>
                <a:gridCol w="632820">
                  <a:extLst>
                    <a:ext uri="{9D8B030D-6E8A-4147-A177-3AD203B41FA5}">
                      <a16:colId xmlns:a16="http://schemas.microsoft.com/office/drawing/2014/main" val="261967299"/>
                    </a:ext>
                  </a:extLst>
                </a:gridCol>
                <a:gridCol w="2330882">
                  <a:extLst>
                    <a:ext uri="{9D8B030D-6E8A-4147-A177-3AD203B41FA5}">
                      <a16:colId xmlns:a16="http://schemas.microsoft.com/office/drawing/2014/main" val="2661883430"/>
                    </a:ext>
                  </a:extLst>
                </a:gridCol>
              </a:tblGrid>
              <a:tr h="144500">
                <a:tc>
                  <a:txBody>
                    <a:bodyPr/>
                    <a:lstStyle/>
                    <a:p>
                      <a:pPr algn="ctr" fontAlgn="ctr"/>
                      <a:r>
                        <a:rPr lang="es-EC" sz="800" b="0" i="0" u="none" strike="noStrike">
                          <a:solidFill>
                            <a:srgbClr val="000000"/>
                          </a:solidFill>
                          <a:effectLst/>
                          <a:latin typeface="Calibri" panose="020F0502020204030204" pitchFamily="34" charset="0"/>
                        </a:rPr>
                        <a:t>Azul</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C" sz="900" b="0" i="0" u="none" strike="noStrike">
                          <a:solidFill>
                            <a:srgbClr val="000000"/>
                          </a:solidFill>
                          <a:effectLst/>
                          <a:latin typeface="Calibri" panose="020F0502020204030204" pitchFamily="34" charset="0"/>
                        </a:rPr>
                        <a:t>Estudios Administración Directa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156607"/>
                  </a:ext>
                </a:extLst>
              </a:tr>
              <a:tr h="168084">
                <a:tc>
                  <a:txBody>
                    <a:bodyPr/>
                    <a:lstStyle/>
                    <a:p>
                      <a:pPr algn="ctr" fontAlgn="ctr"/>
                      <a:r>
                        <a:rPr lang="es-EC" sz="800" b="0" i="0" u="none" strike="noStrike" dirty="0">
                          <a:solidFill>
                            <a:srgbClr val="000000"/>
                          </a:solidFill>
                          <a:effectLst/>
                          <a:latin typeface="Calibri" panose="020F0502020204030204" pitchFamily="34" charset="0"/>
                        </a:rPr>
                        <a:t>Morado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a:txBody>
                    <a:bodyPr/>
                    <a:lstStyle/>
                    <a:p>
                      <a:pPr algn="l" fontAlgn="b"/>
                      <a:r>
                        <a:rPr lang="es-EC" sz="900" b="0" i="0" u="none" strike="noStrike" dirty="0">
                          <a:solidFill>
                            <a:srgbClr val="000000"/>
                          </a:solidFill>
                          <a:effectLst/>
                          <a:latin typeface="Calibri" panose="020F0502020204030204" pitchFamily="34" charset="0"/>
                        </a:rPr>
                        <a:t>Ejecución de obra por Administración Directa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436813"/>
                  </a:ext>
                </a:extLst>
              </a:tr>
              <a:tr h="168084">
                <a:tc>
                  <a:txBody>
                    <a:bodyPr/>
                    <a:lstStyle/>
                    <a:p>
                      <a:pPr algn="ctr" fontAlgn="ctr"/>
                      <a:r>
                        <a:rPr lang="es-EC" sz="800" b="0" i="0" u="none" strike="noStrike">
                          <a:solidFill>
                            <a:srgbClr val="000000"/>
                          </a:solidFill>
                          <a:effectLst/>
                          <a:latin typeface="Calibri" panose="020F0502020204030204" pitchFamily="34" charset="0"/>
                        </a:rPr>
                        <a:t>Verde</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EC" sz="900" b="0" i="0" u="none" strike="noStrike" dirty="0">
                          <a:solidFill>
                            <a:srgbClr val="000000"/>
                          </a:solidFill>
                          <a:effectLst/>
                          <a:latin typeface="Calibri" panose="020F0502020204030204" pitchFamily="34" charset="0"/>
                        </a:rPr>
                        <a:t>Tratamiento provisional (Asfalto en frío)</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519141"/>
                  </a:ext>
                </a:extLst>
              </a:tr>
              <a:tr h="144500">
                <a:tc>
                  <a:txBody>
                    <a:bodyPr/>
                    <a:lstStyle/>
                    <a:p>
                      <a:pPr algn="ctr" fontAlgn="ctr"/>
                      <a:r>
                        <a:rPr lang="es-EC" sz="800" b="0" i="0" u="none" strike="noStrike">
                          <a:solidFill>
                            <a:srgbClr val="000000"/>
                          </a:solidFill>
                          <a:effectLst/>
                          <a:latin typeface="Calibri" panose="020F0502020204030204" pitchFamily="34" charset="0"/>
                        </a:rPr>
                        <a:t>Café</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EC" sz="900" b="0" i="0" u="none" strike="noStrike">
                          <a:solidFill>
                            <a:srgbClr val="000000"/>
                          </a:solidFill>
                          <a:effectLst/>
                          <a:latin typeface="Calibri" panose="020F0502020204030204" pitchFamily="34" charset="0"/>
                        </a:rPr>
                        <a:t>Contratación de Obra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060039"/>
                  </a:ext>
                </a:extLst>
              </a:tr>
              <a:tr h="144500">
                <a:tc>
                  <a:txBody>
                    <a:bodyPr/>
                    <a:lstStyle/>
                    <a:p>
                      <a:pPr algn="ctr" fontAlgn="ctr"/>
                      <a:r>
                        <a:rPr lang="es-EC" sz="800" b="0" i="0" u="none" strike="noStrike">
                          <a:solidFill>
                            <a:srgbClr val="000000"/>
                          </a:solidFill>
                          <a:effectLst/>
                          <a:latin typeface="Calibri" panose="020F0502020204030204" pitchFamily="34" charset="0"/>
                        </a:rPr>
                        <a:t>Rojo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a:txBody>
                    <a:bodyPr/>
                    <a:lstStyle/>
                    <a:p>
                      <a:pPr algn="l" fontAlgn="b"/>
                      <a:r>
                        <a:rPr lang="es-EC" sz="900" b="0" i="0" u="none" strike="noStrike">
                          <a:solidFill>
                            <a:srgbClr val="000000"/>
                          </a:solidFill>
                          <a:effectLst/>
                          <a:latin typeface="Calibri" panose="020F0502020204030204" pitchFamily="34" charset="0"/>
                        </a:rPr>
                        <a:t>Contratación de Estudios y Obra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74281"/>
                  </a:ext>
                </a:extLst>
              </a:tr>
              <a:tr h="144500">
                <a:tc>
                  <a:txBody>
                    <a:bodyPr/>
                    <a:lstStyle/>
                    <a:p>
                      <a:pPr algn="ctr" fontAlgn="ctr"/>
                      <a:r>
                        <a:rPr lang="es-EC" sz="800" b="0" i="0" u="none" strike="noStrike" dirty="0">
                          <a:solidFill>
                            <a:srgbClr val="000000"/>
                          </a:solidFill>
                          <a:effectLst/>
                          <a:latin typeface="Calibri" panose="020F0502020204030204" pitchFamily="34" charset="0"/>
                        </a:rPr>
                        <a:t>Amarillo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C" sz="900" b="0" i="0" u="none" strike="noStrike" dirty="0">
                          <a:solidFill>
                            <a:srgbClr val="000000"/>
                          </a:solidFill>
                          <a:effectLst/>
                          <a:latin typeface="Calibri" panose="020F0502020204030204" pitchFamily="34" charset="0"/>
                        </a:rPr>
                        <a:t>Ejecución de obra por Contrato</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650616"/>
                  </a:ext>
                </a:extLst>
              </a:tr>
            </a:tbl>
          </a:graphicData>
        </a:graphic>
      </p:graphicFrame>
      <p:sp>
        <p:nvSpPr>
          <p:cNvPr id="5" name="CuadroTexto 4"/>
          <p:cNvSpPr txBox="1"/>
          <p:nvPr/>
        </p:nvSpPr>
        <p:spPr>
          <a:xfrm>
            <a:off x="753226" y="293794"/>
            <a:ext cx="8888950" cy="819968"/>
          </a:xfrm>
          <a:prstGeom prst="rect">
            <a:avLst/>
          </a:prstGeom>
          <a:noFill/>
        </p:spPr>
        <p:txBody>
          <a:bodyPr wrap="square" rtlCol="0">
            <a:spAutoFit/>
          </a:bodyPr>
          <a:lstStyle/>
          <a:p>
            <a:pPr algn="ctr"/>
            <a:r>
              <a:rPr lang="es-EC" sz="2364" b="1" dirty="0">
                <a:solidFill>
                  <a:srgbClr val="E78202"/>
                </a:solidFill>
                <a:latin typeface="Roboto" charset="0"/>
                <a:ea typeface="Roboto" charset="0"/>
                <a:cs typeface="Roboto" charset="0"/>
              </a:rPr>
              <a:t>CRONOGRAMA DE INTERVENCIÓN VALORADO ADMINISTRACIÓN ZONAL EUGENIO ESPEJO</a:t>
            </a:r>
          </a:p>
        </p:txBody>
      </p:sp>
      <p:graphicFrame>
        <p:nvGraphicFramePr>
          <p:cNvPr id="2" name="Tabla 1"/>
          <p:cNvGraphicFramePr>
            <a:graphicFrameLocks noGrp="1"/>
          </p:cNvGraphicFramePr>
          <p:nvPr>
            <p:extLst/>
          </p:nvPr>
        </p:nvGraphicFramePr>
        <p:xfrm>
          <a:off x="753226" y="1246770"/>
          <a:ext cx="8575672" cy="4415671"/>
        </p:xfrm>
        <a:graphic>
          <a:graphicData uri="http://schemas.openxmlformats.org/drawingml/2006/table">
            <a:tbl>
              <a:tblPr/>
              <a:tblGrid>
                <a:gridCol w="933668">
                  <a:extLst>
                    <a:ext uri="{9D8B030D-6E8A-4147-A177-3AD203B41FA5}">
                      <a16:colId xmlns:a16="http://schemas.microsoft.com/office/drawing/2014/main" val="2793054126"/>
                    </a:ext>
                  </a:extLst>
                </a:gridCol>
                <a:gridCol w="984828">
                  <a:extLst>
                    <a:ext uri="{9D8B030D-6E8A-4147-A177-3AD203B41FA5}">
                      <a16:colId xmlns:a16="http://schemas.microsoft.com/office/drawing/2014/main" val="2770073517"/>
                    </a:ext>
                  </a:extLst>
                </a:gridCol>
                <a:gridCol w="933668">
                  <a:extLst>
                    <a:ext uri="{9D8B030D-6E8A-4147-A177-3AD203B41FA5}">
                      <a16:colId xmlns:a16="http://schemas.microsoft.com/office/drawing/2014/main" val="3097338933"/>
                    </a:ext>
                  </a:extLst>
                </a:gridCol>
                <a:gridCol w="505204">
                  <a:extLst>
                    <a:ext uri="{9D8B030D-6E8A-4147-A177-3AD203B41FA5}">
                      <a16:colId xmlns:a16="http://schemas.microsoft.com/office/drawing/2014/main" val="1665496"/>
                    </a:ext>
                  </a:extLst>
                </a:gridCol>
                <a:gridCol w="326144">
                  <a:extLst>
                    <a:ext uri="{9D8B030D-6E8A-4147-A177-3AD203B41FA5}">
                      <a16:colId xmlns:a16="http://schemas.microsoft.com/office/drawing/2014/main" val="1900866403"/>
                    </a:ext>
                  </a:extLst>
                </a:gridCol>
                <a:gridCol w="326144">
                  <a:extLst>
                    <a:ext uri="{9D8B030D-6E8A-4147-A177-3AD203B41FA5}">
                      <a16:colId xmlns:a16="http://schemas.microsoft.com/office/drawing/2014/main" val="1111455460"/>
                    </a:ext>
                  </a:extLst>
                </a:gridCol>
                <a:gridCol w="326144">
                  <a:extLst>
                    <a:ext uri="{9D8B030D-6E8A-4147-A177-3AD203B41FA5}">
                      <a16:colId xmlns:a16="http://schemas.microsoft.com/office/drawing/2014/main" val="3932851657"/>
                    </a:ext>
                  </a:extLst>
                </a:gridCol>
                <a:gridCol w="326144">
                  <a:extLst>
                    <a:ext uri="{9D8B030D-6E8A-4147-A177-3AD203B41FA5}">
                      <a16:colId xmlns:a16="http://schemas.microsoft.com/office/drawing/2014/main" val="2454616502"/>
                    </a:ext>
                  </a:extLst>
                </a:gridCol>
                <a:gridCol w="326144">
                  <a:extLst>
                    <a:ext uri="{9D8B030D-6E8A-4147-A177-3AD203B41FA5}">
                      <a16:colId xmlns:a16="http://schemas.microsoft.com/office/drawing/2014/main" val="1637563110"/>
                    </a:ext>
                  </a:extLst>
                </a:gridCol>
                <a:gridCol w="326144">
                  <a:extLst>
                    <a:ext uri="{9D8B030D-6E8A-4147-A177-3AD203B41FA5}">
                      <a16:colId xmlns:a16="http://schemas.microsoft.com/office/drawing/2014/main" val="2716295690"/>
                    </a:ext>
                  </a:extLst>
                </a:gridCol>
                <a:gridCol w="326144">
                  <a:extLst>
                    <a:ext uri="{9D8B030D-6E8A-4147-A177-3AD203B41FA5}">
                      <a16:colId xmlns:a16="http://schemas.microsoft.com/office/drawing/2014/main" val="3292710818"/>
                    </a:ext>
                  </a:extLst>
                </a:gridCol>
                <a:gridCol w="326144">
                  <a:extLst>
                    <a:ext uri="{9D8B030D-6E8A-4147-A177-3AD203B41FA5}">
                      <a16:colId xmlns:a16="http://schemas.microsoft.com/office/drawing/2014/main" val="3894155282"/>
                    </a:ext>
                  </a:extLst>
                </a:gridCol>
                <a:gridCol w="326144">
                  <a:extLst>
                    <a:ext uri="{9D8B030D-6E8A-4147-A177-3AD203B41FA5}">
                      <a16:colId xmlns:a16="http://schemas.microsoft.com/office/drawing/2014/main" val="3551496628"/>
                    </a:ext>
                  </a:extLst>
                </a:gridCol>
                <a:gridCol w="326144">
                  <a:extLst>
                    <a:ext uri="{9D8B030D-6E8A-4147-A177-3AD203B41FA5}">
                      <a16:colId xmlns:a16="http://schemas.microsoft.com/office/drawing/2014/main" val="2875597452"/>
                    </a:ext>
                  </a:extLst>
                </a:gridCol>
                <a:gridCol w="326144">
                  <a:extLst>
                    <a:ext uri="{9D8B030D-6E8A-4147-A177-3AD203B41FA5}">
                      <a16:colId xmlns:a16="http://schemas.microsoft.com/office/drawing/2014/main" val="2010644957"/>
                    </a:ext>
                  </a:extLst>
                </a:gridCol>
                <a:gridCol w="326144">
                  <a:extLst>
                    <a:ext uri="{9D8B030D-6E8A-4147-A177-3AD203B41FA5}">
                      <a16:colId xmlns:a16="http://schemas.microsoft.com/office/drawing/2014/main" val="3073282669"/>
                    </a:ext>
                  </a:extLst>
                </a:gridCol>
                <a:gridCol w="326144">
                  <a:extLst>
                    <a:ext uri="{9D8B030D-6E8A-4147-A177-3AD203B41FA5}">
                      <a16:colId xmlns:a16="http://schemas.microsoft.com/office/drawing/2014/main" val="1568707866"/>
                    </a:ext>
                  </a:extLst>
                </a:gridCol>
                <a:gridCol w="326144">
                  <a:extLst>
                    <a:ext uri="{9D8B030D-6E8A-4147-A177-3AD203B41FA5}">
                      <a16:colId xmlns:a16="http://schemas.microsoft.com/office/drawing/2014/main" val="2831988694"/>
                    </a:ext>
                  </a:extLst>
                </a:gridCol>
                <a:gridCol w="326144">
                  <a:extLst>
                    <a:ext uri="{9D8B030D-6E8A-4147-A177-3AD203B41FA5}">
                      <a16:colId xmlns:a16="http://schemas.microsoft.com/office/drawing/2014/main" val="2336528988"/>
                    </a:ext>
                  </a:extLst>
                </a:gridCol>
                <a:gridCol w="326144">
                  <a:extLst>
                    <a:ext uri="{9D8B030D-6E8A-4147-A177-3AD203B41FA5}">
                      <a16:colId xmlns:a16="http://schemas.microsoft.com/office/drawing/2014/main" val="3609804852"/>
                    </a:ext>
                  </a:extLst>
                </a:gridCol>
              </a:tblGrid>
              <a:tr h="110892">
                <a:tc>
                  <a:txBody>
                    <a:bodyPr/>
                    <a:lstStyle/>
                    <a:p>
                      <a:pPr algn="ctr" fontAlgn="b"/>
                      <a:endParaRPr lang="es-MX" sz="800" b="0" i="0" u="none" strike="noStrike">
                        <a:solidFill>
                          <a:srgbClr val="000000"/>
                        </a:solidFill>
                        <a:effectLst/>
                        <a:latin typeface="Arial Narrow" panose="020B0606020202030204" pitchFamily="34" charset="0"/>
                      </a:endParaRPr>
                    </a:p>
                  </a:txBody>
                  <a:tcPr marL="5281" marR="5281" marT="5281" marB="0" anchor="b">
                    <a:lnL>
                      <a:noFill/>
                    </a:lnL>
                    <a:lnR>
                      <a:noFill/>
                    </a:lnR>
                    <a:lnT>
                      <a:noFill/>
                    </a:lnT>
                    <a:lnB>
                      <a:noFill/>
                    </a:lnB>
                  </a:tcPr>
                </a:tc>
                <a:tc>
                  <a:txBody>
                    <a:bodyPr/>
                    <a:lstStyle/>
                    <a:p>
                      <a:pPr algn="ctr" fontAlgn="b"/>
                      <a:endParaRPr lang="es-MX" sz="800" b="0" i="0" u="none" strike="noStrike">
                        <a:solidFill>
                          <a:srgbClr val="000000"/>
                        </a:solidFill>
                        <a:effectLst/>
                        <a:latin typeface="Arial Narrow" panose="020B0606020202030204" pitchFamily="34" charset="0"/>
                      </a:endParaRPr>
                    </a:p>
                  </a:txBody>
                  <a:tcPr marL="5281" marR="5281" marT="5281" marB="0" anchor="b">
                    <a:lnL>
                      <a:noFill/>
                    </a:lnL>
                    <a:lnR>
                      <a:noFill/>
                    </a:lnR>
                    <a:lnT>
                      <a:noFill/>
                    </a:lnT>
                    <a:lnB>
                      <a:noFill/>
                    </a:lnB>
                  </a:tcPr>
                </a:tc>
                <a:tc>
                  <a:txBody>
                    <a:bodyPr/>
                    <a:lstStyle/>
                    <a:p>
                      <a:pPr algn="l" fontAlgn="b"/>
                      <a:endParaRPr lang="es-MX" sz="800" b="0" i="0" u="none" strike="noStrike">
                        <a:solidFill>
                          <a:srgbClr val="000000"/>
                        </a:solidFill>
                        <a:effectLst/>
                        <a:latin typeface="Arial Narrow" panose="020B0606020202030204" pitchFamily="34" charset="0"/>
                      </a:endParaRPr>
                    </a:p>
                  </a:txBody>
                  <a:tcPr marL="5281" marR="5281" marT="5281" marB="0" anchor="b">
                    <a:lnL>
                      <a:noFill/>
                    </a:lnL>
                    <a:lnR>
                      <a:noFill/>
                    </a:lnR>
                    <a:lnT>
                      <a:noFill/>
                    </a:lnT>
                    <a:lnB>
                      <a:noFill/>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281" marR="5281" marT="5281" marB="0" anchor="ctr">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s-MX" sz="800" b="0" i="0" u="none" strike="noStrike">
                          <a:solidFill>
                            <a:srgbClr val="FFFFFF"/>
                          </a:solidFill>
                          <a:effectLst/>
                          <a:latin typeface="Arial Narrow" panose="020B0606020202030204" pitchFamily="34" charset="0"/>
                        </a:rPr>
                        <a:t>Año 2017</a:t>
                      </a:r>
                    </a:p>
                  </a:txBody>
                  <a:tcPr marL="5281" marR="5281" marT="52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8">
                  <a:txBody>
                    <a:bodyPr/>
                    <a:lstStyle/>
                    <a:p>
                      <a:pPr algn="ctr" fontAlgn="b"/>
                      <a:r>
                        <a:rPr lang="es-MX" sz="800" b="0" i="0" u="none" strike="noStrike">
                          <a:solidFill>
                            <a:srgbClr val="FFFFFF"/>
                          </a:solidFill>
                          <a:effectLst/>
                          <a:latin typeface="Arial Narrow" panose="020B0606020202030204" pitchFamily="34" charset="0"/>
                        </a:rPr>
                        <a:t>Año 2018</a:t>
                      </a:r>
                    </a:p>
                  </a:txBody>
                  <a:tcPr marL="5281" marR="5281" marT="52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983858249"/>
                  </a:ext>
                </a:extLst>
              </a:tr>
              <a:tr h="110892">
                <a:tc>
                  <a:txBody>
                    <a:bodyPr/>
                    <a:lstStyle/>
                    <a:p>
                      <a:pPr algn="ctr" fontAlgn="b"/>
                      <a:endParaRPr lang="es-MX" sz="800" b="0" i="0" u="none" strike="noStrike">
                        <a:solidFill>
                          <a:srgbClr val="000000"/>
                        </a:solidFill>
                        <a:effectLst/>
                        <a:latin typeface="Arial Narrow" panose="020B0606020202030204" pitchFamily="34" charset="0"/>
                      </a:endParaRPr>
                    </a:p>
                  </a:txBody>
                  <a:tcPr marL="5281" marR="5281" marT="52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800" b="0" i="0" u="none" strike="noStrike">
                        <a:solidFill>
                          <a:srgbClr val="000000"/>
                        </a:solidFill>
                        <a:effectLst/>
                        <a:latin typeface="Arial Narrow" panose="020B0606020202030204" pitchFamily="34" charset="0"/>
                      </a:endParaRPr>
                    </a:p>
                  </a:txBody>
                  <a:tcPr marL="5281" marR="5281" marT="52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800" b="0" i="0" u="none" strike="noStrike">
                        <a:solidFill>
                          <a:srgbClr val="000000"/>
                        </a:solidFill>
                        <a:effectLst/>
                        <a:latin typeface="Arial Narrow" panose="020B0606020202030204" pitchFamily="34" charset="0"/>
                      </a:endParaRPr>
                    </a:p>
                  </a:txBody>
                  <a:tcPr marL="5281" marR="5281" marT="52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281" marR="5281" marT="5281"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s-MX" sz="800" b="0" i="0" u="none" strike="noStrike">
                          <a:solidFill>
                            <a:srgbClr val="FFFFFF"/>
                          </a:solidFill>
                          <a:effectLst/>
                          <a:latin typeface="Arial Narrow" panose="020B0606020202030204" pitchFamily="34" charset="0"/>
                        </a:rPr>
                        <a:t>2do Cuatrimestre</a:t>
                      </a:r>
                    </a:p>
                  </a:txBody>
                  <a:tcPr marL="5281" marR="5281" marT="52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0" i="0" u="none" strike="noStrike">
                          <a:solidFill>
                            <a:srgbClr val="FFFFFF"/>
                          </a:solidFill>
                          <a:effectLst/>
                          <a:latin typeface="Arial Narrow" panose="020B0606020202030204" pitchFamily="34" charset="0"/>
                        </a:rPr>
                        <a:t>3er Cuatrimestre</a:t>
                      </a:r>
                    </a:p>
                  </a:txBody>
                  <a:tcPr marL="5281" marR="5281" marT="52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0" i="0" u="none" strike="noStrike">
                          <a:solidFill>
                            <a:srgbClr val="FFFFFF"/>
                          </a:solidFill>
                          <a:effectLst/>
                          <a:latin typeface="Arial Narrow" panose="020B0606020202030204" pitchFamily="34" charset="0"/>
                        </a:rPr>
                        <a:t>1er Cuatrimestre</a:t>
                      </a:r>
                    </a:p>
                  </a:txBody>
                  <a:tcPr marL="5281" marR="5281" marT="52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0" i="0" u="none" strike="noStrike">
                          <a:solidFill>
                            <a:srgbClr val="FFFFFF"/>
                          </a:solidFill>
                          <a:effectLst/>
                          <a:latin typeface="Arial Narrow" panose="020B0606020202030204" pitchFamily="34" charset="0"/>
                        </a:rPr>
                        <a:t>2do Cuatrimestre</a:t>
                      </a:r>
                    </a:p>
                  </a:txBody>
                  <a:tcPr marL="5281" marR="5281" marT="52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982736453"/>
                  </a:ext>
                </a:extLst>
              </a:tr>
              <a:tr h="110892">
                <a:tc>
                  <a:txBody>
                    <a:bodyPr/>
                    <a:lstStyle/>
                    <a:p>
                      <a:pPr algn="ctr" fontAlgn="ctr"/>
                      <a:r>
                        <a:rPr lang="es-MX" sz="700" b="0" i="0" u="none" strike="noStrike">
                          <a:solidFill>
                            <a:srgbClr val="FFFFFF"/>
                          </a:solidFill>
                          <a:effectLst/>
                          <a:latin typeface="Arial Narrow" panose="020B0606020202030204" pitchFamily="34" charset="0"/>
                        </a:rPr>
                        <a:t>No.</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0" i="0" u="none" strike="noStrike">
                          <a:solidFill>
                            <a:srgbClr val="FFFFFF"/>
                          </a:solidFill>
                          <a:effectLst/>
                          <a:latin typeface="Arial Narrow" panose="020B0606020202030204" pitchFamily="34" charset="0"/>
                        </a:rPr>
                        <a:t>Nombre del Proyecto</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0" i="0" u="none" strike="noStrike">
                          <a:solidFill>
                            <a:srgbClr val="FFFFFF"/>
                          </a:solidFill>
                          <a:effectLst/>
                          <a:latin typeface="Arial Narrow" panose="020B0606020202030204" pitchFamily="34" charset="0"/>
                        </a:rPr>
                        <a:t>Tareas</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0" i="0" u="none" strike="noStrike">
                          <a:solidFill>
                            <a:srgbClr val="FFFFFF"/>
                          </a:solidFill>
                          <a:effectLst/>
                          <a:latin typeface="Arial Narrow" panose="020B0606020202030204" pitchFamily="34" charset="0"/>
                        </a:rPr>
                        <a:t>Costo ($)</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May</a:t>
                      </a:r>
                    </a:p>
                  </a:txBody>
                  <a:tcPr marL="5281" marR="5281" marT="52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Jun</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Jul</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Ago</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Sep</a:t>
                      </a:r>
                    </a:p>
                  </a:txBody>
                  <a:tcPr marL="5281" marR="5281" marT="52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Oct</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Nov</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Dic</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Ene</a:t>
                      </a:r>
                    </a:p>
                  </a:txBody>
                  <a:tcPr marL="5281" marR="5281" marT="52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Feb</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Mar</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Abr</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May</a:t>
                      </a:r>
                    </a:p>
                  </a:txBody>
                  <a:tcPr marL="5281" marR="5281" marT="52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Jun</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Jul</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Ago</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3820721559"/>
                  </a:ext>
                </a:extLst>
              </a:tr>
              <a:tr h="105612">
                <a:tc rowSpan="3">
                  <a:txBody>
                    <a:bodyPr/>
                    <a:lstStyle/>
                    <a:p>
                      <a:pPr algn="ctr" fontAlgn="ctr"/>
                      <a:r>
                        <a:rPr lang="es-MX" sz="800" b="0" i="0" u="none" strike="noStrike">
                          <a:solidFill>
                            <a:srgbClr val="000000"/>
                          </a:solidFill>
                          <a:effectLst/>
                          <a:latin typeface="Arial Narrow" panose="020B0606020202030204" pitchFamily="34" charset="0"/>
                        </a:rPr>
                        <a:t>1</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800" b="1" i="0" u="none" strike="noStrike">
                          <a:solidFill>
                            <a:srgbClr val="000000"/>
                          </a:solidFill>
                          <a:effectLst/>
                          <a:latin typeface="Arial Narrow" panose="020B0606020202030204" pitchFamily="34" charset="0"/>
                        </a:rPr>
                        <a:t>José Félix Barreiro</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Actualización de Estudio</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54694801"/>
                  </a:ext>
                </a:extLst>
              </a:tr>
              <a:tr h="105612">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Contratación de Obra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12559247"/>
                  </a:ext>
                </a:extLst>
              </a:tr>
              <a:tr h="105612">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$ 142,671.15</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600" b="0" i="0" u="none" strike="noStrike">
                          <a:solidFill>
                            <a:srgbClr val="000000"/>
                          </a:solidFill>
                          <a:effectLst/>
                          <a:latin typeface="Arial Narrow" panose="020B0606020202030204" pitchFamily="34" charset="0"/>
                        </a:rPr>
                        <a:t>$ 35,667.80</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600" b="0" i="0" u="none" strike="noStrike">
                          <a:solidFill>
                            <a:srgbClr val="000000"/>
                          </a:solidFill>
                          <a:effectLst/>
                          <a:latin typeface="Arial Narrow" panose="020B0606020202030204" pitchFamily="34" charset="0"/>
                        </a:rPr>
                        <a:t>$ 107,003.35</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96362514"/>
                  </a:ext>
                </a:extLst>
              </a:tr>
              <a:tr h="105612">
                <a:tc>
                  <a:txBody>
                    <a:bodyPr/>
                    <a:lstStyle/>
                    <a:p>
                      <a:pPr algn="ctr" fontAlgn="b"/>
                      <a:r>
                        <a:rPr lang="es-MX" sz="8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5281" marR="5281" marT="52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5281" marR="5281" marT="5281"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281" marR="5281" marT="5281"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78613415"/>
                  </a:ext>
                </a:extLst>
              </a:tr>
              <a:tr h="105612">
                <a:tc rowSpan="3">
                  <a:txBody>
                    <a:bodyPr/>
                    <a:lstStyle/>
                    <a:p>
                      <a:pPr algn="ctr" fontAlgn="ctr"/>
                      <a:r>
                        <a:rPr lang="es-MX" sz="800" b="0" i="0" u="none" strike="noStrike">
                          <a:solidFill>
                            <a:srgbClr val="000000"/>
                          </a:solidFill>
                          <a:effectLst/>
                          <a:latin typeface="Arial Narrow" panose="020B0606020202030204" pitchFamily="34" charset="0"/>
                        </a:rPr>
                        <a:t>2</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800" b="1" i="0" u="none" strike="noStrike">
                          <a:solidFill>
                            <a:srgbClr val="000000"/>
                          </a:solidFill>
                          <a:effectLst/>
                          <a:latin typeface="Arial Narrow" panose="020B0606020202030204" pitchFamily="34" charset="0"/>
                        </a:rPr>
                        <a:t>N52M</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Actualización de Estudio</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34408358"/>
                  </a:ext>
                </a:extLst>
              </a:tr>
              <a:tr h="105612">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Contratación de Obra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8330898"/>
                  </a:ext>
                </a:extLst>
              </a:tr>
              <a:tr h="105612">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$ 52,904.17</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600" b="0" i="0" u="none" strike="noStrike">
                          <a:solidFill>
                            <a:srgbClr val="000000"/>
                          </a:solidFill>
                          <a:effectLst/>
                          <a:latin typeface="Arial Narrow" panose="020B0606020202030204" pitchFamily="34" charset="0"/>
                        </a:rPr>
                        <a:t>$ 10,580.83</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600" b="0" i="0" u="none" strike="noStrike">
                          <a:solidFill>
                            <a:srgbClr val="000000"/>
                          </a:solidFill>
                          <a:effectLst/>
                          <a:latin typeface="Arial Narrow" panose="020B0606020202030204" pitchFamily="34" charset="0"/>
                        </a:rPr>
                        <a:t>$ 42,323.34</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58301439"/>
                  </a:ext>
                </a:extLst>
              </a:tr>
              <a:tr h="105612">
                <a:tc>
                  <a:txBody>
                    <a:bodyPr/>
                    <a:lstStyle/>
                    <a:p>
                      <a:pPr algn="ctr" fontAlgn="b"/>
                      <a:r>
                        <a:rPr lang="es-MX" sz="8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5281" marR="5281" marT="52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5281" marR="5281" marT="5281"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281" marR="5281" marT="5281"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4344466"/>
                  </a:ext>
                </a:extLst>
              </a:tr>
              <a:tr h="105612">
                <a:tc rowSpan="2">
                  <a:txBody>
                    <a:bodyPr/>
                    <a:lstStyle/>
                    <a:p>
                      <a:pPr algn="ctr" fontAlgn="ctr"/>
                      <a:r>
                        <a:rPr lang="es-MX" sz="800" b="0" i="0" u="none" strike="noStrike">
                          <a:solidFill>
                            <a:srgbClr val="000000"/>
                          </a:solidFill>
                          <a:effectLst/>
                          <a:latin typeface="Arial Narrow" panose="020B0606020202030204" pitchFamily="34" charset="0"/>
                        </a:rPr>
                        <a:t>3</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800" b="1" i="0" u="none" strike="noStrike">
                          <a:solidFill>
                            <a:srgbClr val="000000"/>
                          </a:solidFill>
                          <a:effectLst/>
                          <a:latin typeface="Arial Narrow" panose="020B0606020202030204" pitchFamily="34" charset="0"/>
                        </a:rPr>
                        <a:t>Los Nogales</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Estudios</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ctr"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74237088"/>
                  </a:ext>
                </a:extLst>
              </a:tr>
              <a:tr h="191157">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$ 1,061,400.00</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4">
                  <a:txBody>
                    <a:bodyPr/>
                    <a:lstStyle/>
                    <a:p>
                      <a:pPr algn="ctr" fontAlgn="b"/>
                      <a:r>
                        <a:rPr lang="es-MX" sz="600" b="0" i="0" u="none" strike="noStrike">
                          <a:solidFill>
                            <a:srgbClr val="000000"/>
                          </a:solidFill>
                          <a:effectLst/>
                          <a:latin typeface="Arial Narrow" panose="020B0606020202030204" pitchFamily="34" charset="0"/>
                        </a:rPr>
                        <a:t>$ 1,061,400.00</a:t>
                      </a:r>
                    </a:p>
                  </a:txBody>
                  <a:tcPr marL="5281" marR="5281" marT="52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86325022"/>
                  </a:ext>
                </a:extLst>
              </a:tr>
              <a:tr h="105612">
                <a:tc>
                  <a:txBody>
                    <a:bodyPr/>
                    <a:lstStyle/>
                    <a:p>
                      <a:pPr algn="ctr" fontAlgn="b"/>
                      <a:r>
                        <a:rPr lang="es-MX" sz="8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5281" marR="5281" marT="52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800" b="0" i="0" u="none" strike="noStrike">
                        <a:solidFill>
                          <a:srgbClr val="000000"/>
                        </a:solidFill>
                        <a:effectLst/>
                        <a:latin typeface="Arial Narrow" panose="020B0606020202030204" pitchFamily="34" charset="0"/>
                      </a:endParaRP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281" marR="5281" marT="52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12124361"/>
                  </a:ext>
                </a:extLst>
              </a:tr>
              <a:tr h="105612">
                <a:tc rowSpan="2">
                  <a:txBody>
                    <a:bodyPr/>
                    <a:lstStyle/>
                    <a:p>
                      <a:pPr algn="ctr" fontAlgn="ctr"/>
                      <a:r>
                        <a:rPr lang="es-MX" sz="800" b="0" i="0" u="none" strike="noStrike">
                          <a:solidFill>
                            <a:srgbClr val="000000"/>
                          </a:solidFill>
                          <a:effectLst/>
                          <a:latin typeface="Arial Narrow" panose="020B0606020202030204" pitchFamily="34" charset="0"/>
                        </a:rPr>
                        <a:t>4</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800" b="1" i="0" u="none" strike="noStrike">
                          <a:solidFill>
                            <a:srgbClr val="000000"/>
                          </a:solidFill>
                          <a:effectLst/>
                          <a:latin typeface="Arial Narrow" panose="020B0606020202030204" pitchFamily="34" charset="0"/>
                        </a:rPr>
                        <a:t>De Las Hiedras</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Estudios</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48377615"/>
                  </a:ext>
                </a:extLst>
              </a:tr>
              <a:tr h="105612">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$ 157,136.00</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3">
                  <a:txBody>
                    <a:bodyPr/>
                    <a:lstStyle/>
                    <a:p>
                      <a:pPr algn="ctr" fontAlgn="b"/>
                      <a:r>
                        <a:rPr lang="es-MX" sz="600" b="0" i="0" u="none" strike="noStrike">
                          <a:solidFill>
                            <a:srgbClr val="000000"/>
                          </a:solidFill>
                          <a:effectLst/>
                          <a:latin typeface="Arial Narrow" panose="020B0606020202030204" pitchFamily="34" charset="0"/>
                        </a:rPr>
                        <a:t>$ 109,995.20</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gridSpan="2">
                  <a:txBody>
                    <a:bodyPr/>
                    <a:lstStyle/>
                    <a:p>
                      <a:pPr algn="ctr" fontAlgn="b"/>
                      <a:r>
                        <a:rPr lang="es-MX" sz="600" b="0" i="0" u="none" strike="noStrike">
                          <a:solidFill>
                            <a:srgbClr val="000000"/>
                          </a:solidFill>
                          <a:effectLst/>
                          <a:latin typeface="Arial Narrow" panose="020B0606020202030204" pitchFamily="34" charset="0"/>
                        </a:rPr>
                        <a:t>$ 47,140.80</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35335880"/>
                  </a:ext>
                </a:extLst>
              </a:tr>
              <a:tr h="105612">
                <a:tc>
                  <a:txBody>
                    <a:bodyPr/>
                    <a:lstStyle/>
                    <a:p>
                      <a:pPr algn="ctr" fontAlgn="b"/>
                      <a:r>
                        <a:rPr lang="es-MX" sz="8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5281" marR="5281" marT="52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5281" marR="5281" marT="5281"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281" marR="5281" marT="5281"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93493341"/>
                  </a:ext>
                </a:extLst>
              </a:tr>
              <a:tr h="105612">
                <a:tc rowSpan="2">
                  <a:txBody>
                    <a:bodyPr/>
                    <a:lstStyle/>
                    <a:p>
                      <a:pPr algn="ctr" fontAlgn="ctr"/>
                      <a:r>
                        <a:rPr lang="es-MX" sz="800" b="0" i="0" u="none" strike="noStrike">
                          <a:solidFill>
                            <a:srgbClr val="000000"/>
                          </a:solidFill>
                          <a:effectLst/>
                          <a:latin typeface="Arial Narrow" panose="020B0606020202030204" pitchFamily="34" charset="0"/>
                        </a:rPr>
                        <a:t>5</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800" b="1" i="0" u="none" strike="noStrike">
                          <a:solidFill>
                            <a:srgbClr val="000000"/>
                          </a:solidFill>
                          <a:effectLst/>
                          <a:latin typeface="Arial Narrow" panose="020B0606020202030204" pitchFamily="34" charset="0"/>
                        </a:rPr>
                        <a:t>Av. La Bota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Estudios</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3612835"/>
                  </a:ext>
                </a:extLst>
              </a:tr>
              <a:tr h="105612">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$ 260,185.33</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3">
                  <a:txBody>
                    <a:bodyPr/>
                    <a:lstStyle/>
                    <a:p>
                      <a:pPr algn="ctr" fontAlgn="b"/>
                      <a:r>
                        <a:rPr lang="es-MX" sz="600" b="0" i="0" u="none" strike="noStrike">
                          <a:solidFill>
                            <a:srgbClr val="000000"/>
                          </a:solidFill>
                          <a:effectLst/>
                          <a:latin typeface="Arial Narrow" panose="020B0606020202030204" pitchFamily="34" charset="0"/>
                        </a:rPr>
                        <a:t>$ 182,129.73</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gridSpan="2">
                  <a:txBody>
                    <a:bodyPr/>
                    <a:lstStyle/>
                    <a:p>
                      <a:pPr algn="ctr" fontAlgn="b"/>
                      <a:r>
                        <a:rPr lang="es-MX" sz="600" b="0" i="0" u="none" strike="noStrike">
                          <a:solidFill>
                            <a:srgbClr val="000000"/>
                          </a:solidFill>
                          <a:effectLst/>
                          <a:latin typeface="Arial Narrow" panose="020B0606020202030204" pitchFamily="34" charset="0"/>
                        </a:rPr>
                        <a:t>$ 78,055.60</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28842325"/>
                  </a:ext>
                </a:extLst>
              </a:tr>
              <a:tr h="105612">
                <a:tc>
                  <a:txBody>
                    <a:bodyPr/>
                    <a:lstStyle/>
                    <a:p>
                      <a:pPr algn="ctr" fontAlgn="b"/>
                      <a:r>
                        <a:rPr lang="es-MX" sz="8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5281" marR="5281" marT="52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5281" marR="5281" marT="5281"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281" marR="5281" marT="5281"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06907624"/>
                  </a:ext>
                </a:extLst>
              </a:tr>
              <a:tr h="105612">
                <a:tc rowSpan="3">
                  <a:txBody>
                    <a:bodyPr/>
                    <a:lstStyle/>
                    <a:p>
                      <a:pPr algn="ctr" fontAlgn="ctr"/>
                      <a:r>
                        <a:rPr lang="es-MX" sz="800" b="0" i="0" u="none" strike="noStrike">
                          <a:solidFill>
                            <a:srgbClr val="000000"/>
                          </a:solidFill>
                          <a:effectLst/>
                          <a:latin typeface="Arial Narrow" panose="020B0606020202030204" pitchFamily="34" charset="0"/>
                        </a:rPr>
                        <a:t>6</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800" b="1" i="0" u="none" strike="noStrike">
                          <a:solidFill>
                            <a:srgbClr val="000000"/>
                          </a:solidFill>
                          <a:effectLst/>
                          <a:latin typeface="Arial Narrow" panose="020B0606020202030204" pitchFamily="34" charset="0"/>
                        </a:rPr>
                        <a:t>Vladimir Lenin</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Actualización de Estudio</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5327517"/>
                  </a:ext>
                </a:extLst>
              </a:tr>
              <a:tr h="105612">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Contratación de Obra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24274383"/>
                  </a:ext>
                </a:extLst>
              </a:tr>
              <a:tr h="105612">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$ 165,269.33</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600" b="0" i="0" u="none" strike="noStrike">
                          <a:solidFill>
                            <a:srgbClr val="000000"/>
                          </a:solidFill>
                          <a:effectLst/>
                          <a:latin typeface="Arial Narrow" panose="020B0606020202030204" pitchFamily="34" charset="0"/>
                        </a:rPr>
                        <a:t>$ 41,317.33</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600" b="0" i="0" u="none" strike="noStrike">
                          <a:solidFill>
                            <a:srgbClr val="000000"/>
                          </a:solidFill>
                          <a:effectLst/>
                          <a:latin typeface="Arial Narrow" panose="020B0606020202030204" pitchFamily="34" charset="0"/>
                        </a:rPr>
                        <a:t>$ 123,952.00</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85747325"/>
                  </a:ext>
                </a:extLst>
              </a:tr>
              <a:tr h="105612">
                <a:tc>
                  <a:txBody>
                    <a:bodyPr/>
                    <a:lstStyle/>
                    <a:p>
                      <a:pPr algn="ctr" fontAlgn="b"/>
                      <a:r>
                        <a:rPr lang="es-MX" sz="8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5281" marR="5281" marT="52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5281" marR="5281" marT="5281"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281" marR="5281" marT="5281"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88786778"/>
                  </a:ext>
                </a:extLst>
              </a:tr>
              <a:tr h="105612">
                <a:tc rowSpan="3">
                  <a:txBody>
                    <a:bodyPr/>
                    <a:lstStyle/>
                    <a:p>
                      <a:pPr algn="ctr" fontAlgn="ctr"/>
                      <a:r>
                        <a:rPr lang="es-MX" sz="800" b="0" i="0" u="none" strike="noStrike">
                          <a:solidFill>
                            <a:srgbClr val="000000"/>
                          </a:solidFill>
                          <a:effectLst/>
                          <a:latin typeface="Arial Narrow" panose="020B0606020202030204" pitchFamily="34" charset="0"/>
                        </a:rPr>
                        <a:t>7</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800" b="1" i="0" u="none" strike="noStrike">
                          <a:solidFill>
                            <a:srgbClr val="000000"/>
                          </a:solidFill>
                          <a:effectLst/>
                          <a:latin typeface="Arial Narrow" panose="020B0606020202030204" pitchFamily="34" charset="0"/>
                        </a:rPr>
                        <a:t>Francisco de la Torre</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Actualización de Estudio</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88892552"/>
                  </a:ext>
                </a:extLst>
              </a:tr>
              <a:tr h="105612">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Contratación de Obra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57877144"/>
                  </a:ext>
                </a:extLst>
              </a:tr>
              <a:tr h="105612">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$ 523,715.56</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600" b="0" i="0" u="none" strike="noStrike">
                          <a:solidFill>
                            <a:srgbClr val="000000"/>
                          </a:solidFill>
                          <a:effectLst/>
                          <a:latin typeface="Arial Narrow" panose="020B0606020202030204" pitchFamily="34" charset="0"/>
                        </a:rPr>
                        <a:t>$ 130,928.89</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600" b="0" i="0" u="none" strike="noStrike">
                          <a:solidFill>
                            <a:srgbClr val="000000"/>
                          </a:solidFill>
                          <a:effectLst/>
                          <a:latin typeface="Arial Narrow" panose="020B0606020202030204" pitchFamily="34" charset="0"/>
                        </a:rPr>
                        <a:t>$ 392,786.67</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27316288"/>
                  </a:ext>
                </a:extLst>
              </a:tr>
              <a:tr h="105612">
                <a:tc>
                  <a:txBody>
                    <a:bodyPr/>
                    <a:lstStyle/>
                    <a:p>
                      <a:pPr algn="ctr" fontAlgn="b"/>
                      <a:r>
                        <a:rPr lang="es-MX" sz="8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8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5281" marR="5281" marT="5281"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281" marR="5281" marT="5281"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24749277"/>
                  </a:ext>
                </a:extLst>
              </a:tr>
              <a:tr h="105612">
                <a:tc rowSpan="2">
                  <a:txBody>
                    <a:bodyPr/>
                    <a:lstStyle/>
                    <a:p>
                      <a:pPr algn="ctr" fontAlgn="ctr"/>
                      <a:r>
                        <a:rPr lang="es-MX" sz="800" b="0" i="0" u="none" strike="noStrike">
                          <a:solidFill>
                            <a:srgbClr val="000000"/>
                          </a:solidFill>
                          <a:effectLst/>
                          <a:latin typeface="Arial Narrow" panose="020B0606020202030204" pitchFamily="34" charset="0"/>
                        </a:rPr>
                        <a:t>8</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pt-BR" sz="800" b="1" i="0" u="none" strike="noStrike">
                          <a:solidFill>
                            <a:srgbClr val="000000"/>
                          </a:solidFill>
                          <a:effectLst/>
                          <a:latin typeface="Arial Narrow" panose="020B0606020202030204" pitchFamily="34" charset="0"/>
                        </a:rPr>
                        <a:t>Calle E (N60, Oe10B, Oe10A)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Estudios</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83535444"/>
                  </a:ext>
                </a:extLst>
              </a:tr>
              <a:tr h="105612">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281" marR="5281" marT="5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$ 157,066.67</a:t>
                      </a:r>
                    </a:p>
                  </a:txBody>
                  <a:tcPr marL="5281" marR="5281" marT="5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fontAlgn="b"/>
                      <a:r>
                        <a:rPr lang="es-MX" sz="600" b="0" i="0" u="none" strike="noStrike">
                          <a:solidFill>
                            <a:srgbClr val="000000"/>
                          </a:solidFill>
                          <a:effectLst/>
                          <a:latin typeface="Arial Narrow" panose="020B0606020202030204" pitchFamily="34" charset="0"/>
                        </a:rPr>
                        <a:t>$ 125,653.33</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gridSpan="2">
                  <a:txBody>
                    <a:bodyPr/>
                    <a:lstStyle/>
                    <a:p>
                      <a:pPr algn="ctr" fontAlgn="b"/>
                      <a:r>
                        <a:rPr lang="es-MX" sz="600" b="0" i="0" u="none" strike="noStrike">
                          <a:solidFill>
                            <a:srgbClr val="000000"/>
                          </a:solidFill>
                          <a:effectLst/>
                          <a:latin typeface="Arial Narrow" panose="020B0606020202030204" pitchFamily="34" charset="0"/>
                        </a:rPr>
                        <a:t>$ 31,413.34</a:t>
                      </a:r>
                    </a:p>
                  </a:txBody>
                  <a:tcPr marL="5281" marR="5281" marT="52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281" marR="5281" marT="528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61930462"/>
                  </a:ext>
                </a:extLst>
              </a:tr>
              <a:tr h="191157">
                <a:tc gridSpan="3">
                  <a:txBody>
                    <a:bodyPr/>
                    <a:lstStyle/>
                    <a:p>
                      <a:pPr algn="ctr" fontAlgn="ctr"/>
                      <a:r>
                        <a:rPr lang="es-MX" sz="800" b="1" i="0" u="none" strike="noStrike">
                          <a:solidFill>
                            <a:srgbClr val="000000"/>
                          </a:solidFill>
                          <a:effectLst/>
                          <a:latin typeface="Arial Narrow" panose="020B0606020202030204" pitchFamily="34" charset="0"/>
                        </a:rPr>
                        <a:t>TOTALES</a:t>
                      </a:r>
                    </a:p>
                  </a:txBody>
                  <a:tcPr marL="5281" marR="5281" marT="528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a:txBody>
                    <a:bodyPr/>
                    <a:lstStyle/>
                    <a:p>
                      <a:pPr algn="ctr" fontAlgn="ctr"/>
                      <a:r>
                        <a:rPr lang="es-MX" sz="800" b="1" i="0" u="none" strike="noStrike">
                          <a:solidFill>
                            <a:srgbClr val="C00000"/>
                          </a:solidFill>
                          <a:effectLst/>
                          <a:latin typeface="Arial Narrow" panose="020B0606020202030204" pitchFamily="34" charset="0"/>
                        </a:rPr>
                        <a:t>$ 2,520,348.21</a:t>
                      </a:r>
                    </a:p>
                  </a:txBody>
                  <a:tcPr marL="5281" marR="5281" marT="528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fontAlgn="b"/>
                      <a:r>
                        <a:rPr lang="es-MX" sz="800" b="1" i="0" u="none" strike="noStrike">
                          <a:solidFill>
                            <a:srgbClr val="000000"/>
                          </a:solidFill>
                          <a:effectLst/>
                          <a:latin typeface="Arial Narrow" panose="020B0606020202030204" pitchFamily="34" charset="0"/>
                        </a:rPr>
                        <a:t>$ 0.00</a:t>
                      </a:r>
                    </a:p>
                  </a:txBody>
                  <a:tcPr marL="5281" marR="5281" marT="52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1" i="0" u="none" strike="noStrike">
                          <a:solidFill>
                            <a:srgbClr val="000000"/>
                          </a:solidFill>
                          <a:effectLst/>
                          <a:latin typeface="Arial Narrow" panose="020B0606020202030204" pitchFamily="34" charset="0"/>
                        </a:rPr>
                        <a:t>$ 218,494.85</a:t>
                      </a:r>
                    </a:p>
                  </a:txBody>
                  <a:tcPr marL="5281" marR="5281" marT="52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1" i="0" u="none" strike="noStrike">
                          <a:solidFill>
                            <a:srgbClr val="000000"/>
                          </a:solidFill>
                          <a:effectLst/>
                          <a:latin typeface="Arial Narrow" panose="020B0606020202030204" pitchFamily="34" charset="0"/>
                        </a:rPr>
                        <a:t>$ 1,083,843.62</a:t>
                      </a:r>
                    </a:p>
                  </a:txBody>
                  <a:tcPr marL="5281" marR="5281" marT="52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1" i="0" u="none" strike="noStrike" dirty="0">
                          <a:solidFill>
                            <a:srgbClr val="000000"/>
                          </a:solidFill>
                          <a:effectLst/>
                          <a:latin typeface="Arial Narrow" panose="020B0606020202030204" pitchFamily="34" charset="0"/>
                        </a:rPr>
                        <a:t>$ 1,218,009.74</a:t>
                      </a:r>
                    </a:p>
                  </a:txBody>
                  <a:tcPr marL="5281" marR="5281" marT="52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940367628"/>
                  </a:ext>
                </a:extLst>
              </a:tr>
            </a:tbl>
          </a:graphicData>
        </a:graphic>
      </p:graphicFrame>
    </p:spTree>
    <p:extLst>
      <p:ext uri="{BB962C8B-B14F-4D97-AF65-F5344CB8AC3E}">
        <p14:creationId xmlns:p14="http://schemas.microsoft.com/office/powerpoint/2010/main" val="98915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55968" y="445172"/>
            <a:ext cx="5318728" cy="456151"/>
          </a:xfrm>
          <a:prstGeom prst="rect">
            <a:avLst/>
          </a:prstGeom>
          <a:noFill/>
        </p:spPr>
        <p:txBody>
          <a:bodyPr wrap="square" rtlCol="0">
            <a:spAutoFit/>
          </a:bodyPr>
          <a:lstStyle/>
          <a:p>
            <a:r>
              <a:rPr lang="es-EC" sz="2364" b="1" dirty="0">
                <a:solidFill>
                  <a:srgbClr val="E78202"/>
                </a:solidFill>
                <a:latin typeface="Roboto" charset="0"/>
                <a:ea typeface="Roboto" charset="0"/>
                <a:cs typeface="Roboto" charset="0"/>
              </a:rPr>
              <a:t>ADM. ZONAL LA DELICIA</a:t>
            </a:r>
          </a:p>
        </p:txBody>
      </p:sp>
      <p:graphicFrame>
        <p:nvGraphicFramePr>
          <p:cNvPr id="2" name="Tabla 1"/>
          <p:cNvGraphicFramePr>
            <a:graphicFrameLocks noGrp="1"/>
          </p:cNvGraphicFramePr>
          <p:nvPr>
            <p:extLst/>
          </p:nvPr>
        </p:nvGraphicFramePr>
        <p:xfrm>
          <a:off x="262890" y="882838"/>
          <a:ext cx="9515824" cy="6199329"/>
        </p:xfrm>
        <a:graphic>
          <a:graphicData uri="http://schemas.openxmlformats.org/drawingml/2006/table">
            <a:tbl>
              <a:tblPr firstRow="1" bandRow="1">
                <a:tableStyleId>{F5AB1C69-6EDB-4FF4-983F-18BD219EF322}</a:tableStyleId>
              </a:tblPr>
              <a:tblGrid>
                <a:gridCol w="239949">
                  <a:extLst>
                    <a:ext uri="{9D8B030D-6E8A-4147-A177-3AD203B41FA5}">
                      <a16:colId xmlns:a16="http://schemas.microsoft.com/office/drawing/2014/main" val="2649352034"/>
                    </a:ext>
                  </a:extLst>
                </a:gridCol>
                <a:gridCol w="464249">
                  <a:extLst>
                    <a:ext uri="{9D8B030D-6E8A-4147-A177-3AD203B41FA5}">
                      <a16:colId xmlns:a16="http://schemas.microsoft.com/office/drawing/2014/main" val="1793492723"/>
                    </a:ext>
                  </a:extLst>
                </a:gridCol>
                <a:gridCol w="505981">
                  <a:extLst>
                    <a:ext uri="{9D8B030D-6E8A-4147-A177-3AD203B41FA5}">
                      <a16:colId xmlns:a16="http://schemas.microsoft.com/office/drawing/2014/main" val="42585381"/>
                    </a:ext>
                  </a:extLst>
                </a:gridCol>
                <a:gridCol w="496851">
                  <a:extLst>
                    <a:ext uri="{9D8B030D-6E8A-4147-A177-3AD203B41FA5}">
                      <a16:colId xmlns:a16="http://schemas.microsoft.com/office/drawing/2014/main" val="1218209331"/>
                    </a:ext>
                  </a:extLst>
                </a:gridCol>
                <a:gridCol w="526845">
                  <a:extLst>
                    <a:ext uri="{9D8B030D-6E8A-4147-A177-3AD203B41FA5}">
                      <a16:colId xmlns:a16="http://schemas.microsoft.com/office/drawing/2014/main" val="2797941424"/>
                    </a:ext>
                  </a:extLst>
                </a:gridCol>
                <a:gridCol w="443385">
                  <a:extLst>
                    <a:ext uri="{9D8B030D-6E8A-4147-A177-3AD203B41FA5}">
                      <a16:colId xmlns:a16="http://schemas.microsoft.com/office/drawing/2014/main" val="1536236805"/>
                    </a:ext>
                  </a:extLst>
                </a:gridCol>
                <a:gridCol w="391222">
                  <a:extLst>
                    <a:ext uri="{9D8B030D-6E8A-4147-A177-3AD203B41FA5}">
                      <a16:colId xmlns:a16="http://schemas.microsoft.com/office/drawing/2014/main" val="2938808647"/>
                    </a:ext>
                  </a:extLst>
                </a:gridCol>
                <a:gridCol w="324713">
                  <a:extLst>
                    <a:ext uri="{9D8B030D-6E8A-4147-A177-3AD203B41FA5}">
                      <a16:colId xmlns:a16="http://schemas.microsoft.com/office/drawing/2014/main" val="1671095437"/>
                    </a:ext>
                  </a:extLst>
                </a:gridCol>
                <a:gridCol w="418607">
                  <a:extLst>
                    <a:ext uri="{9D8B030D-6E8A-4147-A177-3AD203B41FA5}">
                      <a16:colId xmlns:a16="http://schemas.microsoft.com/office/drawing/2014/main" val="668143364"/>
                    </a:ext>
                  </a:extLst>
                </a:gridCol>
                <a:gridCol w="309066">
                  <a:extLst>
                    <a:ext uri="{9D8B030D-6E8A-4147-A177-3AD203B41FA5}">
                      <a16:colId xmlns:a16="http://schemas.microsoft.com/office/drawing/2014/main" val="3401343167"/>
                    </a:ext>
                  </a:extLst>
                </a:gridCol>
                <a:gridCol w="370357">
                  <a:extLst>
                    <a:ext uri="{9D8B030D-6E8A-4147-A177-3AD203B41FA5}">
                      <a16:colId xmlns:a16="http://schemas.microsoft.com/office/drawing/2014/main" val="3543826473"/>
                    </a:ext>
                  </a:extLst>
                </a:gridCol>
                <a:gridCol w="333843">
                  <a:extLst>
                    <a:ext uri="{9D8B030D-6E8A-4147-A177-3AD203B41FA5}">
                      <a16:colId xmlns:a16="http://schemas.microsoft.com/office/drawing/2014/main" val="1559710205"/>
                    </a:ext>
                  </a:extLst>
                </a:gridCol>
                <a:gridCol w="333843">
                  <a:extLst>
                    <a:ext uri="{9D8B030D-6E8A-4147-A177-3AD203B41FA5}">
                      <a16:colId xmlns:a16="http://schemas.microsoft.com/office/drawing/2014/main" val="133655984"/>
                    </a:ext>
                  </a:extLst>
                </a:gridCol>
                <a:gridCol w="396439">
                  <a:extLst>
                    <a:ext uri="{9D8B030D-6E8A-4147-A177-3AD203B41FA5}">
                      <a16:colId xmlns:a16="http://schemas.microsoft.com/office/drawing/2014/main" val="2563365542"/>
                    </a:ext>
                  </a:extLst>
                </a:gridCol>
                <a:gridCol w="438169">
                  <a:extLst>
                    <a:ext uri="{9D8B030D-6E8A-4147-A177-3AD203B41FA5}">
                      <a16:colId xmlns:a16="http://schemas.microsoft.com/office/drawing/2014/main" val="3084902977"/>
                    </a:ext>
                  </a:extLst>
                </a:gridCol>
                <a:gridCol w="333843">
                  <a:extLst>
                    <a:ext uri="{9D8B030D-6E8A-4147-A177-3AD203B41FA5}">
                      <a16:colId xmlns:a16="http://schemas.microsoft.com/office/drawing/2014/main" val="2988436459"/>
                    </a:ext>
                  </a:extLst>
                </a:gridCol>
                <a:gridCol w="387309">
                  <a:extLst>
                    <a:ext uri="{9D8B030D-6E8A-4147-A177-3AD203B41FA5}">
                      <a16:colId xmlns:a16="http://schemas.microsoft.com/office/drawing/2014/main" val="3327457088"/>
                    </a:ext>
                  </a:extLst>
                </a:gridCol>
                <a:gridCol w="584225">
                  <a:extLst>
                    <a:ext uri="{9D8B030D-6E8A-4147-A177-3AD203B41FA5}">
                      <a16:colId xmlns:a16="http://schemas.microsoft.com/office/drawing/2014/main" val="3579242514"/>
                    </a:ext>
                  </a:extLst>
                </a:gridCol>
                <a:gridCol w="521630">
                  <a:extLst>
                    <a:ext uri="{9D8B030D-6E8A-4147-A177-3AD203B41FA5}">
                      <a16:colId xmlns:a16="http://schemas.microsoft.com/office/drawing/2014/main" val="1284784664"/>
                    </a:ext>
                  </a:extLst>
                </a:gridCol>
                <a:gridCol w="589442">
                  <a:extLst>
                    <a:ext uri="{9D8B030D-6E8A-4147-A177-3AD203B41FA5}">
                      <a16:colId xmlns:a16="http://schemas.microsoft.com/office/drawing/2014/main" val="3761573862"/>
                    </a:ext>
                  </a:extLst>
                </a:gridCol>
                <a:gridCol w="505981">
                  <a:extLst>
                    <a:ext uri="{9D8B030D-6E8A-4147-A177-3AD203B41FA5}">
                      <a16:colId xmlns:a16="http://schemas.microsoft.com/office/drawing/2014/main" val="3167221824"/>
                    </a:ext>
                  </a:extLst>
                </a:gridCol>
                <a:gridCol w="599875">
                  <a:extLst>
                    <a:ext uri="{9D8B030D-6E8A-4147-A177-3AD203B41FA5}">
                      <a16:colId xmlns:a16="http://schemas.microsoft.com/office/drawing/2014/main" val="4263906625"/>
                    </a:ext>
                  </a:extLst>
                </a:gridCol>
              </a:tblGrid>
              <a:tr h="219003">
                <a:tc>
                  <a:txBody>
                    <a:bodyPr/>
                    <a:lstStyle/>
                    <a:p>
                      <a:pPr algn="l" fontAlgn="b"/>
                      <a:endParaRPr lang="es-MX" sz="800" b="1" i="0" u="none" strike="noStrike">
                        <a:solidFill>
                          <a:srgbClr val="000000"/>
                        </a:solidFill>
                        <a:effectLst/>
                        <a:latin typeface="Arial Narrow" panose="020B0606020202030204" pitchFamily="34" charset="0"/>
                      </a:endParaRPr>
                    </a:p>
                  </a:txBody>
                  <a:tcPr marL="3000" marR="3000" marT="3000" marB="0" anchor="b"/>
                </a:tc>
                <a:tc>
                  <a:txBody>
                    <a:bodyPr/>
                    <a:lstStyle/>
                    <a:p>
                      <a:pPr algn="ctr"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dirty="0">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000" marR="3000" marT="3000" marB="0" anchor="b"/>
                </a:tc>
                <a:tc gridSpan="2">
                  <a:txBody>
                    <a:bodyPr/>
                    <a:lstStyle/>
                    <a:p>
                      <a:pPr algn="ctr" fontAlgn="ctr"/>
                      <a:r>
                        <a:rPr lang="es-MX" sz="800" u="none" strike="noStrike" dirty="0">
                          <a:effectLst/>
                        </a:rPr>
                        <a:t>TRATAMIENTO</a:t>
                      </a:r>
                      <a:endParaRPr lang="es-MX" sz="800" b="1" i="0" u="none" strike="noStrike" dirty="0">
                        <a:solidFill>
                          <a:srgbClr val="FFFFFF"/>
                        </a:solidFill>
                        <a:effectLst/>
                        <a:latin typeface="Arial Narrow" panose="020B0606020202030204" pitchFamily="34" charset="0"/>
                      </a:endParaRPr>
                    </a:p>
                  </a:txBody>
                  <a:tcPr marL="3000" marR="3000" marT="3000" marB="0" anchor="ctr"/>
                </a:tc>
                <a:tc hMerge="1">
                  <a:txBody>
                    <a:bodyPr/>
                    <a:lstStyle/>
                    <a:p>
                      <a:endParaRPr lang="es-MX"/>
                    </a:p>
                  </a:txBody>
                  <a:tcPr/>
                </a:tc>
                <a:tc gridSpan="3">
                  <a:txBody>
                    <a:bodyPr/>
                    <a:lstStyle/>
                    <a:p>
                      <a:pPr algn="ctr" fontAlgn="ctr"/>
                      <a:r>
                        <a:rPr lang="es-MX" sz="800" u="none" strike="noStrike" dirty="0">
                          <a:effectLst/>
                        </a:rPr>
                        <a:t>COSTOS APROXIMADOS (USD)</a:t>
                      </a:r>
                      <a:endParaRPr lang="es-MX" sz="800" b="1" i="0" u="none" strike="noStrike" dirty="0">
                        <a:solidFill>
                          <a:srgbClr val="FFFFFF"/>
                        </a:solidFill>
                        <a:effectLst/>
                        <a:latin typeface="Arial Narrow" panose="020B0606020202030204" pitchFamily="34" charset="0"/>
                      </a:endParaRPr>
                    </a:p>
                  </a:txBody>
                  <a:tcPr marL="3000" marR="3000" marT="300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609008725"/>
                  </a:ext>
                </a:extLst>
              </a:tr>
              <a:tr h="400764">
                <a:tc>
                  <a:txBody>
                    <a:bodyPr/>
                    <a:lstStyle/>
                    <a:p>
                      <a:pPr algn="ctr" fontAlgn="ctr"/>
                      <a:r>
                        <a:rPr lang="es-MX" sz="800" u="none" strike="noStrike">
                          <a:effectLst/>
                        </a:rPr>
                        <a:t>No.</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 Calle</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Desde </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Hasta</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Barrio</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Parroquia</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Longitud Aprox.  (m)</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Ancho (m)</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Pendiente  (%)</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Barrio Regularizado</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Trazado Vial</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Agua Potable</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Alcantarillado</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Red Eléctrica</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Capa de rodadura existente</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Estado </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Tiene Estudios</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Mantenimiento</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Tratamiento Provisional (Asfalto en Frìo)</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Mantenimiento</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Tratamiento Provisional (Asf. En Frío)</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Tratamiento Definitivo</a:t>
                      </a:r>
                      <a:endParaRPr lang="es-MX" sz="800" b="1" i="0" u="none" strike="noStrike">
                        <a:solidFill>
                          <a:srgbClr val="000000"/>
                        </a:solidFill>
                        <a:effectLst/>
                        <a:latin typeface="Arial Narrow" panose="020B0606020202030204" pitchFamily="34" charset="0"/>
                      </a:endParaRPr>
                    </a:p>
                  </a:txBody>
                  <a:tcPr marL="3000" marR="3000" marT="3000" marB="0" anchor="ctr"/>
                </a:tc>
                <a:extLst>
                  <a:ext uri="{0D108BD9-81ED-4DB2-BD59-A6C34878D82A}">
                    <a16:rowId xmlns:a16="http://schemas.microsoft.com/office/drawing/2014/main" val="675879275"/>
                  </a:ext>
                </a:extLst>
              </a:tr>
              <a:tr h="500205">
                <a:tc>
                  <a:txBody>
                    <a:bodyPr/>
                    <a:lstStyle/>
                    <a:p>
                      <a:pPr algn="ctr" fontAlgn="ctr"/>
                      <a:r>
                        <a:rPr lang="es-MX" sz="800" u="none" strike="noStrike">
                          <a:effectLst/>
                        </a:rPr>
                        <a:t>1</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Piedras Negras</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Emilio Bustamante X:500258.34  Y:9987743,05</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Alvaro Cevallos  X:497705,94  Y:9977069,79</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San José del Condado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Ponceano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826.00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7.00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7%</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Asfalto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Malo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No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Mantenimiento rutinario (bacheo)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No aplica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dirty="0">
                          <a:effectLst/>
                        </a:rPr>
                        <a:t>2,020.81</a:t>
                      </a:r>
                      <a:endParaRPr lang="es-MX" sz="800" b="1" i="0" u="none" strike="noStrike" dirty="0">
                        <a:solidFill>
                          <a:srgbClr val="000000"/>
                        </a:solidFill>
                        <a:effectLst/>
                        <a:latin typeface="Arial Narrow" panose="020B0606020202030204" pitchFamily="34" charset="0"/>
                      </a:endParaRPr>
                    </a:p>
                  </a:txBody>
                  <a:tcPr marL="3000" marR="3000" marT="3000"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l" fontAlgn="ctr"/>
                      <a:r>
                        <a:rPr lang="es-MX" sz="800" u="none" strike="noStrike" dirty="0">
                          <a:effectLst/>
                        </a:rPr>
                        <a:t>235,134.67</a:t>
                      </a:r>
                      <a:endParaRPr lang="es-MX" sz="800" b="1" i="0" u="none" strike="noStrike" dirty="0">
                        <a:solidFill>
                          <a:srgbClr val="000000"/>
                        </a:solidFill>
                        <a:effectLst/>
                        <a:latin typeface="Arial Narrow" panose="020B0606020202030204" pitchFamily="34" charset="0"/>
                      </a:endParaRPr>
                    </a:p>
                  </a:txBody>
                  <a:tcPr marL="3000" marR="3000" marT="3000" marB="0" anchor="ctr"/>
                </a:tc>
                <a:extLst>
                  <a:ext uri="{0D108BD9-81ED-4DB2-BD59-A6C34878D82A}">
                    <a16:rowId xmlns:a16="http://schemas.microsoft.com/office/drawing/2014/main" val="144026253"/>
                  </a:ext>
                </a:extLst>
              </a:tr>
              <a:tr h="500205">
                <a:tc>
                  <a:txBody>
                    <a:bodyPr/>
                    <a:lstStyle/>
                    <a:p>
                      <a:pPr algn="ctr" fontAlgn="ctr"/>
                      <a:r>
                        <a:rPr lang="es-MX" sz="800" u="none" strike="noStrike">
                          <a:effectLst/>
                        </a:rPr>
                        <a:t>2</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Fernando Daquilema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Julián Quito   X:500461,71  Y:9988065,07</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Antonio José de Sucre X:497013,91  Y:9975701,67</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San José del Condado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Ponceano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492.00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7.00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7%</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dirty="0">
                          <a:effectLst/>
                        </a:rPr>
                        <a:t>Si</a:t>
                      </a:r>
                      <a:endParaRPr lang="es-MX" sz="800" b="0" i="0" u="none" strike="noStrike" dirty="0">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No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Asfalto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Malo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No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Mantenimiento rutinario (bacheo)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No aplica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dirty="0">
                          <a:effectLst/>
                        </a:rPr>
                        <a:t>1,203.68</a:t>
                      </a:r>
                      <a:endParaRPr lang="es-MX" sz="800" b="1" i="0" u="none" strike="noStrike" dirty="0">
                        <a:solidFill>
                          <a:srgbClr val="000000"/>
                        </a:solidFill>
                        <a:effectLst/>
                        <a:latin typeface="Arial Narrow" panose="020B0606020202030204" pitchFamily="34" charset="0"/>
                      </a:endParaRPr>
                    </a:p>
                  </a:txBody>
                  <a:tcPr marL="3000" marR="3000" marT="3000"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l" fontAlgn="ctr"/>
                      <a:r>
                        <a:rPr lang="es-MX" sz="800" u="none" strike="noStrike" dirty="0">
                          <a:effectLst/>
                        </a:rPr>
                        <a:t>140,056.00</a:t>
                      </a:r>
                      <a:endParaRPr lang="es-MX" sz="800" b="1" i="0" u="none" strike="noStrike" dirty="0">
                        <a:solidFill>
                          <a:srgbClr val="000000"/>
                        </a:solidFill>
                        <a:effectLst/>
                        <a:latin typeface="Arial Narrow" panose="020B0606020202030204" pitchFamily="34" charset="0"/>
                      </a:endParaRPr>
                    </a:p>
                  </a:txBody>
                  <a:tcPr marL="3000" marR="3000" marT="3000" marB="0" anchor="ctr"/>
                </a:tc>
                <a:extLst>
                  <a:ext uri="{0D108BD9-81ED-4DB2-BD59-A6C34878D82A}">
                    <a16:rowId xmlns:a16="http://schemas.microsoft.com/office/drawing/2014/main" val="2649314681"/>
                  </a:ext>
                </a:extLst>
              </a:tr>
              <a:tr h="400764">
                <a:tc>
                  <a:txBody>
                    <a:bodyPr/>
                    <a:lstStyle/>
                    <a:p>
                      <a:pPr algn="ctr" fontAlgn="ctr"/>
                      <a:r>
                        <a:rPr lang="es-MX" sz="800" u="none" strike="noStrike">
                          <a:effectLst/>
                        </a:rPr>
                        <a:t>3</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Lago Titicaca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Oe21  X:496528,19  Y:9989315,35</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Tulipe N:496204,72 Y:9988551,11</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Plan Techo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Condado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1,010.00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6.00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9%</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Tierra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Malo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No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 </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 aplica</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dirty="0">
                          <a:effectLst/>
                        </a:rPr>
                        <a:t> </a:t>
                      </a:r>
                      <a:endParaRPr lang="es-MX" sz="800" b="1" i="0" u="none" strike="noStrike" dirty="0">
                        <a:solidFill>
                          <a:srgbClr val="000000"/>
                        </a:solidFill>
                        <a:effectLst/>
                        <a:latin typeface="Arial Narrow" panose="020B0606020202030204" pitchFamily="34" charset="0"/>
                      </a:endParaRPr>
                    </a:p>
                  </a:txBody>
                  <a:tcPr marL="3000" marR="3000" marT="3000" marB="0" anchor="ctr"/>
                </a:tc>
                <a:tc>
                  <a:txBody>
                    <a:bodyPr/>
                    <a:lstStyle/>
                    <a:p>
                      <a:pPr algn="r" fontAlgn="ctr"/>
                      <a:r>
                        <a:rPr lang="es-MX" sz="800" u="none" strike="noStrike">
                          <a:effectLst/>
                        </a:rPr>
                        <a:t>72,720.00</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l" fontAlgn="ctr"/>
                      <a:r>
                        <a:rPr lang="es-MX" sz="800" u="none" strike="noStrike" dirty="0">
                          <a:effectLst/>
                        </a:rPr>
                        <a:t> </a:t>
                      </a:r>
                      <a:endParaRPr lang="es-MX" sz="800" b="1" i="0" u="none" strike="noStrike" dirty="0">
                        <a:solidFill>
                          <a:srgbClr val="000000"/>
                        </a:solidFill>
                        <a:effectLst/>
                        <a:latin typeface="Arial Narrow" panose="020B0606020202030204" pitchFamily="34" charset="0"/>
                      </a:endParaRPr>
                    </a:p>
                  </a:txBody>
                  <a:tcPr marL="3000" marR="3000" marT="3000" marB="0" anchor="ctr"/>
                </a:tc>
                <a:extLst>
                  <a:ext uri="{0D108BD9-81ED-4DB2-BD59-A6C34878D82A}">
                    <a16:rowId xmlns:a16="http://schemas.microsoft.com/office/drawing/2014/main" val="1053684596"/>
                  </a:ext>
                </a:extLst>
              </a:tr>
              <a:tr h="408007">
                <a:tc>
                  <a:txBody>
                    <a:bodyPr/>
                    <a:lstStyle/>
                    <a:p>
                      <a:pPr algn="ctr" fontAlgn="ctr"/>
                      <a:r>
                        <a:rPr lang="es-MX" sz="800" u="none" strike="noStrike">
                          <a:effectLst/>
                        </a:rPr>
                        <a:t>4</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Laguna Yahuarcocha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N74D  N:498634,37  Y:9988596,53</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N78A  N:498414,53 Y:9989027,34</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dirty="0">
                          <a:effectLst/>
                        </a:rPr>
                        <a:t>San Enrique de Velasco-Colinas del Norte</a:t>
                      </a:r>
                      <a:endParaRPr lang="es-MX" sz="800" b="0" i="0" u="none" strike="noStrike" dirty="0">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Condado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1,024.00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8.00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8%</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Asfalto </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Malo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Mantenimiento rutinario (bacheo)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No aplica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dirty="0">
                          <a:effectLst/>
                        </a:rPr>
                        <a:t>2,863.10</a:t>
                      </a:r>
                      <a:endParaRPr lang="es-MX" sz="800" b="1" i="0" u="none" strike="noStrike" dirty="0">
                        <a:solidFill>
                          <a:srgbClr val="000000"/>
                        </a:solidFill>
                        <a:effectLst/>
                        <a:latin typeface="Arial Narrow" panose="020B0606020202030204" pitchFamily="34" charset="0"/>
                      </a:endParaRPr>
                    </a:p>
                  </a:txBody>
                  <a:tcPr marL="3000" marR="3000" marT="3000"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l" fontAlgn="ctr"/>
                      <a:r>
                        <a:rPr lang="es-MX" sz="800" u="none" strike="noStrike" dirty="0">
                          <a:effectLst/>
                        </a:rPr>
                        <a:t>351,893.03</a:t>
                      </a:r>
                      <a:endParaRPr lang="es-MX" sz="800" b="1" i="0" u="none" strike="noStrike" dirty="0">
                        <a:solidFill>
                          <a:srgbClr val="000000"/>
                        </a:solidFill>
                        <a:effectLst/>
                        <a:latin typeface="Arial Narrow" panose="020B0606020202030204" pitchFamily="34" charset="0"/>
                      </a:endParaRPr>
                    </a:p>
                  </a:txBody>
                  <a:tcPr marL="3000" marR="3000" marT="3000" marB="0" anchor="ctr"/>
                </a:tc>
                <a:extLst>
                  <a:ext uri="{0D108BD9-81ED-4DB2-BD59-A6C34878D82A}">
                    <a16:rowId xmlns:a16="http://schemas.microsoft.com/office/drawing/2014/main" val="2353909648"/>
                  </a:ext>
                </a:extLst>
              </a:tr>
              <a:tr h="528009">
                <a:tc>
                  <a:txBody>
                    <a:bodyPr/>
                    <a:lstStyle/>
                    <a:p>
                      <a:pPr algn="ctr" fontAlgn="ctr"/>
                      <a:r>
                        <a:rPr lang="es-MX" sz="800" u="none" strike="noStrike">
                          <a:effectLst/>
                        </a:rPr>
                        <a:t>5</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Bernardo de Legarda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Malearte  N:499448,51 Y:9986908,97</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Machala N:500042,619 Y:9987325,57</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San José de Jarrín</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Cotocollao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724.00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12.00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9%</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Adoquinada y asfaltada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Regular</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Mantenimiento rutinario (bacheo)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No aplica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dirty="0">
                          <a:effectLst/>
                        </a:rPr>
                        <a:t>3,036.46</a:t>
                      </a:r>
                      <a:endParaRPr lang="es-MX" sz="800" b="1" i="0" u="none" strike="noStrike" dirty="0">
                        <a:solidFill>
                          <a:srgbClr val="000000"/>
                        </a:solidFill>
                        <a:effectLst/>
                        <a:latin typeface="Arial Narrow" panose="020B0606020202030204" pitchFamily="34" charset="0"/>
                      </a:endParaRPr>
                    </a:p>
                  </a:txBody>
                  <a:tcPr marL="3000" marR="3000" marT="3000"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l" fontAlgn="ctr"/>
                      <a:r>
                        <a:rPr lang="es-MX" sz="800" u="none" strike="noStrike" dirty="0">
                          <a:effectLst/>
                        </a:rPr>
                        <a:t>182,594.16</a:t>
                      </a:r>
                      <a:endParaRPr lang="es-MX" sz="800" b="1" i="0" u="none" strike="noStrike" dirty="0">
                        <a:solidFill>
                          <a:srgbClr val="000000"/>
                        </a:solidFill>
                        <a:effectLst/>
                        <a:latin typeface="Arial Narrow" panose="020B0606020202030204" pitchFamily="34" charset="0"/>
                      </a:endParaRPr>
                    </a:p>
                  </a:txBody>
                  <a:tcPr marL="3000" marR="3000" marT="3000" marB="0" anchor="ctr"/>
                </a:tc>
                <a:extLst>
                  <a:ext uri="{0D108BD9-81ED-4DB2-BD59-A6C34878D82A}">
                    <a16:rowId xmlns:a16="http://schemas.microsoft.com/office/drawing/2014/main" val="2911031191"/>
                  </a:ext>
                </a:extLst>
              </a:tr>
              <a:tr h="500205">
                <a:tc>
                  <a:txBody>
                    <a:bodyPr/>
                    <a:lstStyle/>
                    <a:p>
                      <a:pPr algn="ctr" fontAlgn="ctr"/>
                      <a:r>
                        <a:rPr lang="es-MX" sz="800" u="none" strike="noStrike">
                          <a:effectLst/>
                        </a:rPr>
                        <a:t>6</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Sabanilla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Real Audiencia N:501651,75 Y:9986476,07</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Bartolomé de Zamora N:501085,39 Y:9986721,76</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Agua Clara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Ponceano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623.00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7.00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8%</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Asfalto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Malo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Mantenimiento rutinario (bacheo)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No aplica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dirty="0">
                          <a:effectLst/>
                        </a:rPr>
                        <a:t>1,524.17</a:t>
                      </a:r>
                      <a:endParaRPr lang="es-MX" sz="800" b="1" i="0" u="none" strike="noStrike" dirty="0">
                        <a:solidFill>
                          <a:srgbClr val="000000"/>
                        </a:solidFill>
                        <a:effectLst/>
                        <a:latin typeface="Arial Narrow" panose="020B0606020202030204" pitchFamily="34" charset="0"/>
                      </a:endParaRPr>
                    </a:p>
                  </a:txBody>
                  <a:tcPr marL="3000" marR="3000" marT="3000"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l" fontAlgn="ctr"/>
                      <a:r>
                        <a:rPr lang="es-MX" sz="800" u="none" strike="noStrike" dirty="0">
                          <a:effectLst/>
                        </a:rPr>
                        <a:t>136,572.68</a:t>
                      </a:r>
                      <a:endParaRPr lang="es-MX" sz="800" b="1" i="0" u="none" strike="noStrike" dirty="0">
                        <a:solidFill>
                          <a:srgbClr val="000000"/>
                        </a:solidFill>
                        <a:effectLst/>
                        <a:latin typeface="Arial Narrow" panose="020B0606020202030204" pitchFamily="34" charset="0"/>
                      </a:endParaRPr>
                    </a:p>
                  </a:txBody>
                  <a:tcPr marL="3000" marR="3000" marT="3000" marB="0" anchor="ctr"/>
                </a:tc>
                <a:extLst>
                  <a:ext uri="{0D108BD9-81ED-4DB2-BD59-A6C34878D82A}">
                    <a16:rowId xmlns:a16="http://schemas.microsoft.com/office/drawing/2014/main" val="3056254564"/>
                  </a:ext>
                </a:extLst>
              </a:tr>
              <a:tr h="500205">
                <a:tc>
                  <a:txBody>
                    <a:bodyPr/>
                    <a:lstStyle/>
                    <a:p>
                      <a:pPr algn="ctr" fontAlgn="ctr"/>
                      <a:r>
                        <a:rPr lang="es-MX" sz="800" u="none" strike="noStrike">
                          <a:effectLst/>
                        </a:rPr>
                        <a:t>7</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Nazacota Puento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Real Audiencia N:501753,81 Y:9986757,53</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Juana Chuqisaca  N:501252,95  Y:9986885,69</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Ponceano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Ponceano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517.00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9.00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10%</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Asfalto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Malo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Mantenimiento rutinario (bacheo)</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No aplica</a:t>
                      </a: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dirty="0">
                          <a:effectLst/>
                        </a:rPr>
                        <a:t>1,626.22</a:t>
                      </a:r>
                      <a:endParaRPr lang="es-MX" sz="800" b="1" i="0" u="none" strike="noStrike" dirty="0">
                        <a:solidFill>
                          <a:srgbClr val="000000"/>
                        </a:solidFill>
                        <a:effectLst/>
                        <a:latin typeface="Arial Narrow" panose="020B0606020202030204" pitchFamily="34" charset="0"/>
                      </a:endParaRPr>
                    </a:p>
                  </a:txBody>
                  <a:tcPr marL="3000" marR="3000" marT="3000"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l" fontAlgn="ctr"/>
                      <a:r>
                        <a:rPr lang="es-MX" sz="800" u="none" strike="noStrike" dirty="0">
                          <a:effectLst/>
                        </a:rPr>
                        <a:t>161,959.90</a:t>
                      </a:r>
                      <a:endParaRPr lang="es-MX" sz="800" b="1" i="0" u="none" strike="noStrike" dirty="0">
                        <a:solidFill>
                          <a:srgbClr val="000000"/>
                        </a:solidFill>
                        <a:effectLst/>
                        <a:latin typeface="Arial Narrow" panose="020B0606020202030204" pitchFamily="34" charset="0"/>
                      </a:endParaRPr>
                    </a:p>
                  </a:txBody>
                  <a:tcPr marL="3000" marR="3000" marT="3000" marB="0" anchor="ctr"/>
                </a:tc>
                <a:extLst>
                  <a:ext uri="{0D108BD9-81ED-4DB2-BD59-A6C34878D82A}">
                    <a16:rowId xmlns:a16="http://schemas.microsoft.com/office/drawing/2014/main" val="1449662480"/>
                  </a:ext>
                </a:extLst>
              </a:tr>
              <a:tr h="348006">
                <a:tc gridSpan="5">
                  <a:txBody>
                    <a:bodyPr/>
                    <a:lstStyle/>
                    <a:p>
                      <a:pPr algn="r" fontAlgn="ctr"/>
                      <a:r>
                        <a:rPr lang="es-MX" sz="800" u="none" strike="noStrike">
                          <a:effectLst/>
                        </a:rPr>
                        <a:t>LONGITUD TOTAL  (m)</a:t>
                      </a:r>
                      <a:endParaRPr lang="es-MX" sz="800" b="1" i="0" u="none" strike="noStrike">
                        <a:solidFill>
                          <a:srgbClr val="000000"/>
                        </a:solidFill>
                        <a:effectLst/>
                        <a:latin typeface="Arial Narrow" panose="020B0606020202030204" pitchFamily="34" charset="0"/>
                      </a:endParaRPr>
                    </a:p>
                  </a:txBody>
                  <a:tcPr marL="3000" marR="3000" marT="300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5,216.00</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000" marR="3000" marT="3000" marB="0" anchor="ctr"/>
                </a:tc>
                <a:tc>
                  <a:txBody>
                    <a:bodyPr/>
                    <a:lstStyle/>
                    <a:p>
                      <a:pPr algn="r" fontAlgn="ctr"/>
                      <a:r>
                        <a:rPr lang="es-MX" sz="800" u="none" strike="noStrike">
                          <a:effectLst/>
                        </a:rPr>
                        <a:t>12,274.44</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r" fontAlgn="ctr"/>
                      <a:r>
                        <a:rPr lang="es-MX" sz="800" u="none" strike="noStrike">
                          <a:effectLst/>
                        </a:rPr>
                        <a:t>72,720.00</a:t>
                      </a:r>
                      <a:endParaRPr lang="es-MX" sz="800" b="1" i="0" u="none" strike="noStrike">
                        <a:solidFill>
                          <a:srgbClr val="000000"/>
                        </a:solidFill>
                        <a:effectLst/>
                        <a:latin typeface="Arial Narrow" panose="020B0606020202030204" pitchFamily="34" charset="0"/>
                      </a:endParaRPr>
                    </a:p>
                  </a:txBody>
                  <a:tcPr marL="3000" marR="3000" marT="3000" marB="0" anchor="ctr"/>
                </a:tc>
                <a:tc>
                  <a:txBody>
                    <a:bodyPr/>
                    <a:lstStyle/>
                    <a:p>
                      <a:pPr algn="r" fontAlgn="ctr"/>
                      <a:r>
                        <a:rPr lang="es-MX" sz="800" u="none" strike="noStrike" dirty="0">
                          <a:effectLst/>
                        </a:rPr>
                        <a:t>1,208,210.44</a:t>
                      </a:r>
                      <a:endParaRPr lang="es-MX" sz="800" b="1" i="0" u="none" strike="noStrike" dirty="0">
                        <a:solidFill>
                          <a:srgbClr val="000000"/>
                        </a:solidFill>
                        <a:effectLst/>
                        <a:latin typeface="Arial Narrow" panose="020B0606020202030204" pitchFamily="34" charset="0"/>
                      </a:endParaRPr>
                    </a:p>
                  </a:txBody>
                  <a:tcPr marL="3000" marR="3000" marT="3000" marB="0" anchor="ctr"/>
                </a:tc>
                <a:extLst>
                  <a:ext uri="{0D108BD9-81ED-4DB2-BD59-A6C34878D82A}">
                    <a16:rowId xmlns:a16="http://schemas.microsoft.com/office/drawing/2014/main" val="4149649784"/>
                  </a:ext>
                </a:extLst>
              </a:tr>
            </a:tbl>
          </a:graphicData>
        </a:graphic>
      </p:graphicFrame>
      <p:sp>
        <p:nvSpPr>
          <p:cNvPr id="5" name="Rectángulo 4"/>
          <p:cNvSpPr/>
          <p:nvPr/>
        </p:nvSpPr>
        <p:spPr>
          <a:xfrm>
            <a:off x="6404733" y="587087"/>
            <a:ext cx="3539367" cy="333040"/>
          </a:xfrm>
          <a:prstGeom prst="rect">
            <a:avLst/>
          </a:prstGeom>
        </p:spPr>
        <p:txBody>
          <a:bodyPr wrap="none">
            <a:spAutoFit/>
          </a:bodyPr>
          <a:lstStyle/>
          <a:p>
            <a:r>
              <a:rPr lang="es-MX" sz="1564" b="1" dirty="0">
                <a:solidFill>
                  <a:schemeClr val="accent2"/>
                </a:solidFill>
                <a:latin typeface="Calibri" panose="020F0502020204030204" pitchFamily="34" charset="0"/>
              </a:rPr>
              <a:t>COSTO APROX. TOTAL USD 1,280,930.44</a:t>
            </a:r>
            <a:r>
              <a:rPr lang="es-MX" sz="1564" b="1" dirty="0">
                <a:solidFill>
                  <a:schemeClr val="accent2"/>
                </a:solidFill>
              </a:rPr>
              <a:t> </a:t>
            </a:r>
          </a:p>
        </p:txBody>
      </p:sp>
    </p:spTree>
    <p:extLst>
      <p:ext uri="{BB962C8B-B14F-4D97-AF65-F5344CB8AC3E}">
        <p14:creationId xmlns:p14="http://schemas.microsoft.com/office/powerpoint/2010/main" val="26070876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18"/>
            <a:ext cx="9944100" cy="6465164"/>
          </a:xfrm>
          <a:prstGeom prst="rect">
            <a:avLst/>
          </a:prstGeom>
        </p:spPr>
      </p:pic>
    </p:spTree>
    <p:extLst>
      <p:ext uri="{BB962C8B-B14F-4D97-AF65-F5344CB8AC3E}">
        <p14:creationId xmlns:p14="http://schemas.microsoft.com/office/powerpoint/2010/main" val="2136790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365" y="612355"/>
            <a:ext cx="9211235" cy="400110"/>
          </a:xfrm>
          <a:prstGeom prst="rect">
            <a:avLst/>
          </a:prstGeom>
        </p:spPr>
        <p:txBody>
          <a:bodyPr wrap="square">
            <a:spAutoFit/>
          </a:bodyPr>
          <a:lstStyle/>
          <a:p>
            <a:pPr algn="ctr"/>
            <a:r>
              <a:rPr lang="es-ES" sz="2000" b="1" dirty="0" smtClean="0">
                <a:solidFill>
                  <a:srgbClr val="E78202"/>
                </a:solidFill>
                <a:latin typeface="Arial Narrow" panose="020B0606020202030204" pitchFamily="34" charset="0"/>
                <a:ea typeface="Roboto" charset="0"/>
                <a:cs typeface="Roboto" charset="0"/>
              </a:rPr>
              <a:t>INTERVENCIONES COMPONENTE INFRAESTRUCTURA VIAL – OBRA NUEVA </a:t>
            </a:r>
            <a:endParaRPr lang="es-ES" sz="20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478969" y="1012465"/>
          <a:ext cx="9176020" cy="5889452"/>
        </p:xfrm>
        <a:graphic>
          <a:graphicData uri="http://schemas.openxmlformats.org/drawingml/2006/table">
            <a:tbl>
              <a:tblPr/>
              <a:tblGrid>
                <a:gridCol w="959866">
                  <a:extLst>
                    <a:ext uri="{9D8B030D-6E8A-4147-A177-3AD203B41FA5}">
                      <a16:colId xmlns:a16="http://schemas.microsoft.com/office/drawing/2014/main" val="2683117623"/>
                    </a:ext>
                  </a:extLst>
                </a:gridCol>
                <a:gridCol w="5029200">
                  <a:extLst>
                    <a:ext uri="{9D8B030D-6E8A-4147-A177-3AD203B41FA5}">
                      <a16:colId xmlns:a16="http://schemas.microsoft.com/office/drawing/2014/main" val="2610091744"/>
                    </a:ext>
                  </a:extLst>
                </a:gridCol>
                <a:gridCol w="981636">
                  <a:extLst>
                    <a:ext uri="{9D8B030D-6E8A-4147-A177-3AD203B41FA5}">
                      <a16:colId xmlns:a16="http://schemas.microsoft.com/office/drawing/2014/main" val="2771465731"/>
                    </a:ext>
                  </a:extLst>
                </a:gridCol>
                <a:gridCol w="887505">
                  <a:extLst>
                    <a:ext uri="{9D8B030D-6E8A-4147-A177-3AD203B41FA5}">
                      <a16:colId xmlns:a16="http://schemas.microsoft.com/office/drawing/2014/main" val="3555953743"/>
                    </a:ext>
                  </a:extLst>
                </a:gridCol>
                <a:gridCol w="1317813">
                  <a:extLst>
                    <a:ext uri="{9D8B030D-6E8A-4147-A177-3AD203B41FA5}">
                      <a16:colId xmlns:a16="http://schemas.microsoft.com/office/drawing/2014/main" val="3834743806"/>
                    </a:ext>
                  </a:extLst>
                </a:gridCol>
              </a:tblGrid>
              <a:tr h="246050">
                <a:tc>
                  <a:txBody>
                    <a:bodyPr/>
                    <a:lstStyle/>
                    <a:p>
                      <a:pPr algn="ctr" fontAlgn="b"/>
                      <a:r>
                        <a:rPr lang="es-EC"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ESTADO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a:solidFill>
                            <a:srgbClr val="000000"/>
                          </a:solidFill>
                          <a:effectLst/>
                          <a:latin typeface="Calibri" panose="020F0502020204030204" pitchFamily="34" charset="0"/>
                        </a:rPr>
                        <a:t>% 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dirty="0" smtClean="0">
                          <a:solidFill>
                            <a:srgbClr val="000000"/>
                          </a:solidFill>
                          <a:effectLst/>
                          <a:latin typeface="Calibri" panose="020F0502020204030204" pitchFamily="34" charset="0"/>
                        </a:rPr>
                        <a:t>ADM,.ZONAL</a:t>
                      </a:r>
                      <a:endParaRPr lang="es-EC"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1511251332"/>
                  </a:ext>
                </a:extLst>
              </a:tr>
              <a:tr h="339882">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CONSTRUCCIÓN DE DOS REDUCTORES DE VELOCIDAD EN LA CALLE JUAN BAUTISTA AGUIRRE, DESDE LA CALLE  FRANCISCO DE OLMOS HASTA EL COLEGIO UNE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949991"/>
                  </a:ext>
                </a:extLst>
              </a:tr>
              <a:tr h="339882">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DOS REDUCTORES DE VELOCIDAD EN LA CALLE LAGO TITICACA, SECTOR CUCHOHACIENDA, PARROQUIA EL CONDADO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84058"/>
                  </a:ext>
                </a:extLst>
              </a:tr>
              <a:tr h="339882">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EN LA CALLE ALBATROS, DESDE LA CALLE LOS GORRIONES HASTA LOS TUCANES, PARROQUIA ALANGASI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617479"/>
                  </a:ext>
                </a:extLst>
              </a:tr>
              <a:tr h="339882">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EN LA CALLE CARLOS GUERRERO, DESDE LA CALLE BOSMEDIANO HASTA LA CALLE BOSSANO, PARROQUIA IÑAQUITO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0139157"/>
                  </a:ext>
                </a:extLst>
              </a:tr>
              <a:tr h="339882">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EN LA CALLE CLEMENTE YEROVI, INTERSECCION CON CALLE ISIDRO AYORA, PARROQUIA CARCELEN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887290"/>
                  </a:ext>
                </a:extLst>
              </a:tr>
              <a:tr h="339882">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EN LA CALLE MANUEL VALDIVIESO, INTERSECCION CALLE OE9 (CALLE D),PARROQUIA COCHAPAMBA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EUGENIO ESPEJO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52701"/>
                  </a:ext>
                </a:extLst>
              </a:tr>
              <a:tr h="339882">
                <a:tc>
                  <a:txBody>
                    <a:bodyPr/>
                    <a:lstStyle/>
                    <a:p>
                      <a:pPr marL="0" marR="0" lvl="0" indent="0" algn="l" defTabSz="946587" rtl="0" eaLnBrk="1" fontAlgn="ctr" latinLnBrk="0" hangingPunct="1">
                        <a:lnSpc>
                          <a:spcPct val="100000"/>
                        </a:lnSpc>
                        <a:spcBef>
                          <a:spcPts val="0"/>
                        </a:spcBef>
                        <a:spcAft>
                          <a:spcPts val="0"/>
                        </a:spcAft>
                        <a:buClrTx/>
                        <a:buSzTx/>
                        <a:buFontTx/>
                        <a:buNone/>
                        <a:tabLst/>
                        <a:defRPr/>
                      </a:pPr>
                      <a:r>
                        <a:rPr lang="es-EC" sz="1200" b="0" i="0" u="none" strike="noStrike" dirty="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REDUCTORES DE VELOCIDAD</a:t>
                      </a:r>
                    </a:p>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EN LA CALLE SOZORANGA, INTERSECCION CALLE LOS ENCUENTROS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937233"/>
                  </a:ext>
                </a:extLst>
              </a:tr>
              <a:tr h="339882">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EN LA CALLE UPANO, INTERSECCION CALLE PILAHUIN,PARROQUIA CHIMBACALLE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479243"/>
                  </a:ext>
                </a:extLst>
              </a:tr>
              <a:tr h="339882">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 DE VELOCIDAD EN LA INTERSECCIÓN DE LA CALLE FRANCISCO ALBORNOZ Y AGUSTÍN GUERRERO, PARROQUIA DE 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369437"/>
                  </a:ext>
                </a:extLst>
              </a:tr>
              <a:tr h="339882">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REDUCTORES DE VELOCIDAD EN LA CALLE  SANTA TERESA Y 24 DE MAYO DE LA  PARROQUIA DE POMASQUI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10279"/>
                  </a:ext>
                </a:extLst>
              </a:tr>
              <a:tr h="339882">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REDUCTORES DE VELOCIDAD EN LA CALLE PIO XII EN LA PARROQUIA DE CALDERON, BARRIO BELLAVISTA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828300"/>
                  </a:ext>
                </a:extLst>
              </a:tr>
              <a:tr h="339882">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CONSTRUCCION DE REDUCTORES DE VELOCIDAD EN LA CALLE RAMON CAMPAÑA Y ABELARDO ANDRADE, TRAS EL COLEGIO MARIA MAZARELLO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880650"/>
                  </a:ext>
                </a:extLst>
              </a:tr>
              <a:tr h="339882">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REDUCTORES DE VELOCIDAD EN LAS CALLES INTI, JUMANDI, RODRIGUEZ Y TORRES DE LA CIUDADELA ATAHUALPA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144005"/>
                  </a:ext>
                </a:extLst>
              </a:tr>
              <a:tr h="339882">
                <a:tc>
                  <a:txBody>
                    <a:bodyPr/>
                    <a:lstStyle/>
                    <a:p>
                      <a:pPr algn="l" fontAlgn="ctr"/>
                      <a:r>
                        <a:rPr lang="es-EC" sz="12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CONSTRUCCIÓN DE REDUCTORES DEL CHAQUIÑAN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952220"/>
                  </a:ext>
                </a:extLst>
              </a:tr>
            </a:tbl>
          </a:graphicData>
        </a:graphic>
      </p:graphicFrame>
    </p:spTree>
    <p:extLst>
      <p:ext uri="{BB962C8B-B14F-4D97-AF65-F5344CB8AC3E}">
        <p14:creationId xmlns:p14="http://schemas.microsoft.com/office/powerpoint/2010/main" val="16050695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nvPr>
        </p:nvGraphicFramePr>
        <p:xfrm>
          <a:off x="5714732" y="6012596"/>
          <a:ext cx="2963702" cy="915884"/>
        </p:xfrm>
        <a:graphic>
          <a:graphicData uri="http://schemas.openxmlformats.org/drawingml/2006/table">
            <a:tbl>
              <a:tblPr/>
              <a:tblGrid>
                <a:gridCol w="632820">
                  <a:extLst>
                    <a:ext uri="{9D8B030D-6E8A-4147-A177-3AD203B41FA5}">
                      <a16:colId xmlns:a16="http://schemas.microsoft.com/office/drawing/2014/main" val="261967299"/>
                    </a:ext>
                  </a:extLst>
                </a:gridCol>
                <a:gridCol w="2330882">
                  <a:extLst>
                    <a:ext uri="{9D8B030D-6E8A-4147-A177-3AD203B41FA5}">
                      <a16:colId xmlns:a16="http://schemas.microsoft.com/office/drawing/2014/main" val="2661883430"/>
                    </a:ext>
                  </a:extLst>
                </a:gridCol>
              </a:tblGrid>
              <a:tr h="144500">
                <a:tc>
                  <a:txBody>
                    <a:bodyPr/>
                    <a:lstStyle/>
                    <a:p>
                      <a:pPr algn="ctr" fontAlgn="ctr"/>
                      <a:r>
                        <a:rPr lang="es-EC" sz="800" b="0" i="0" u="none" strike="noStrike">
                          <a:solidFill>
                            <a:srgbClr val="000000"/>
                          </a:solidFill>
                          <a:effectLst/>
                          <a:latin typeface="Calibri" panose="020F0502020204030204" pitchFamily="34" charset="0"/>
                        </a:rPr>
                        <a:t>Azul</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C" sz="900" b="0" i="0" u="none" strike="noStrike">
                          <a:solidFill>
                            <a:srgbClr val="000000"/>
                          </a:solidFill>
                          <a:effectLst/>
                          <a:latin typeface="Calibri" panose="020F0502020204030204" pitchFamily="34" charset="0"/>
                        </a:rPr>
                        <a:t>Estudios Administración Directa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156607"/>
                  </a:ext>
                </a:extLst>
              </a:tr>
              <a:tr h="168084">
                <a:tc>
                  <a:txBody>
                    <a:bodyPr/>
                    <a:lstStyle/>
                    <a:p>
                      <a:pPr algn="ctr" fontAlgn="ctr"/>
                      <a:r>
                        <a:rPr lang="es-EC" sz="800" b="0" i="0" u="none" strike="noStrike">
                          <a:solidFill>
                            <a:srgbClr val="000000"/>
                          </a:solidFill>
                          <a:effectLst/>
                          <a:latin typeface="Calibri" panose="020F0502020204030204" pitchFamily="34" charset="0"/>
                        </a:rPr>
                        <a:t>Morado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a:txBody>
                    <a:bodyPr/>
                    <a:lstStyle/>
                    <a:p>
                      <a:pPr algn="l" fontAlgn="b"/>
                      <a:r>
                        <a:rPr lang="es-EC" sz="900" b="0" i="0" u="none" strike="noStrike">
                          <a:solidFill>
                            <a:srgbClr val="000000"/>
                          </a:solidFill>
                          <a:effectLst/>
                          <a:latin typeface="Calibri" panose="020F0502020204030204" pitchFamily="34" charset="0"/>
                        </a:rPr>
                        <a:t>Ejecución de obra por Administración Directa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436813"/>
                  </a:ext>
                </a:extLst>
              </a:tr>
              <a:tr h="168084">
                <a:tc>
                  <a:txBody>
                    <a:bodyPr/>
                    <a:lstStyle/>
                    <a:p>
                      <a:pPr algn="ctr" fontAlgn="ctr"/>
                      <a:r>
                        <a:rPr lang="es-EC" sz="800" b="0" i="0" u="none" strike="noStrike">
                          <a:solidFill>
                            <a:srgbClr val="000000"/>
                          </a:solidFill>
                          <a:effectLst/>
                          <a:latin typeface="Calibri" panose="020F0502020204030204" pitchFamily="34" charset="0"/>
                        </a:rPr>
                        <a:t>Verde</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EC" sz="900" b="0" i="0" u="none" strike="noStrike" dirty="0">
                          <a:solidFill>
                            <a:srgbClr val="000000"/>
                          </a:solidFill>
                          <a:effectLst/>
                          <a:latin typeface="Calibri" panose="020F0502020204030204" pitchFamily="34" charset="0"/>
                        </a:rPr>
                        <a:t>Tratamiento provisional (Asfalto en frío)</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519141"/>
                  </a:ext>
                </a:extLst>
              </a:tr>
              <a:tr h="144500">
                <a:tc>
                  <a:txBody>
                    <a:bodyPr/>
                    <a:lstStyle/>
                    <a:p>
                      <a:pPr algn="ctr" fontAlgn="ctr"/>
                      <a:r>
                        <a:rPr lang="es-EC" sz="800" b="0" i="0" u="none" strike="noStrike">
                          <a:solidFill>
                            <a:srgbClr val="000000"/>
                          </a:solidFill>
                          <a:effectLst/>
                          <a:latin typeface="Calibri" panose="020F0502020204030204" pitchFamily="34" charset="0"/>
                        </a:rPr>
                        <a:t>Café</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EC" sz="900" b="0" i="0" u="none" strike="noStrike">
                          <a:solidFill>
                            <a:srgbClr val="000000"/>
                          </a:solidFill>
                          <a:effectLst/>
                          <a:latin typeface="Calibri" panose="020F0502020204030204" pitchFamily="34" charset="0"/>
                        </a:rPr>
                        <a:t>Contratación de Obra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060039"/>
                  </a:ext>
                </a:extLst>
              </a:tr>
              <a:tr h="144500">
                <a:tc>
                  <a:txBody>
                    <a:bodyPr/>
                    <a:lstStyle/>
                    <a:p>
                      <a:pPr algn="ctr" fontAlgn="ctr"/>
                      <a:r>
                        <a:rPr lang="es-EC" sz="800" b="0" i="0" u="none" strike="noStrike">
                          <a:solidFill>
                            <a:srgbClr val="000000"/>
                          </a:solidFill>
                          <a:effectLst/>
                          <a:latin typeface="Calibri" panose="020F0502020204030204" pitchFamily="34" charset="0"/>
                        </a:rPr>
                        <a:t>Rojo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a:txBody>
                    <a:bodyPr/>
                    <a:lstStyle/>
                    <a:p>
                      <a:pPr algn="l" fontAlgn="b"/>
                      <a:r>
                        <a:rPr lang="es-EC" sz="900" b="0" i="0" u="none" strike="noStrike">
                          <a:solidFill>
                            <a:srgbClr val="000000"/>
                          </a:solidFill>
                          <a:effectLst/>
                          <a:latin typeface="Calibri" panose="020F0502020204030204" pitchFamily="34" charset="0"/>
                        </a:rPr>
                        <a:t>Contratación de Estudios y Obra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74281"/>
                  </a:ext>
                </a:extLst>
              </a:tr>
              <a:tr h="144500">
                <a:tc>
                  <a:txBody>
                    <a:bodyPr/>
                    <a:lstStyle/>
                    <a:p>
                      <a:pPr algn="ctr" fontAlgn="ctr"/>
                      <a:r>
                        <a:rPr lang="es-EC" sz="800" b="0" i="0" u="none" strike="noStrike" dirty="0">
                          <a:solidFill>
                            <a:srgbClr val="000000"/>
                          </a:solidFill>
                          <a:effectLst/>
                          <a:latin typeface="Calibri" panose="020F0502020204030204" pitchFamily="34" charset="0"/>
                        </a:rPr>
                        <a:t>Amarillo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C" sz="900" b="0" i="0" u="none" strike="noStrike" dirty="0">
                          <a:solidFill>
                            <a:srgbClr val="000000"/>
                          </a:solidFill>
                          <a:effectLst/>
                          <a:latin typeface="Calibri" panose="020F0502020204030204" pitchFamily="34" charset="0"/>
                        </a:rPr>
                        <a:t>Ejecución de obra por Contrato</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650616"/>
                  </a:ext>
                </a:extLst>
              </a:tr>
            </a:tbl>
          </a:graphicData>
        </a:graphic>
      </p:graphicFrame>
      <p:sp>
        <p:nvSpPr>
          <p:cNvPr id="5" name="CuadroTexto 4"/>
          <p:cNvSpPr txBox="1"/>
          <p:nvPr/>
        </p:nvSpPr>
        <p:spPr>
          <a:xfrm>
            <a:off x="439947" y="293794"/>
            <a:ext cx="9299283" cy="819968"/>
          </a:xfrm>
          <a:prstGeom prst="rect">
            <a:avLst/>
          </a:prstGeom>
          <a:noFill/>
        </p:spPr>
        <p:txBody>
          <a:bodyPr wrap="square" rtlCol="0">
            <a:spAutoFit/>
          </a:bodyPr>
          <a:lstStyle/>
          <a:p>
            <a:pPr algn="ctr"/>
            <a:r>
              <a:rPr lang="es-EC" sz="2364" b="1" dirty="0">
                <a:solidFill>
                  <a:srgbClr val="E78202"/>
                </a:solidFill>
                <a:latin typeface="Roboto" charset="0"/>
                <a:ea typeface="Roboto" charset="0"/>
                <a:cs typeface="Roboto" charset="0"/>
              </a:rPr>
              <a:t>CRONOGRAMA DE INTERVENCIÓN VALORADO ADMINISTRACIÓN ZONAL LA DELICIA</a:t>
            </a:r>
          </a:p>
        </p:txBody>
      </p:sp>
      <p:graphicFrame>
        <p:nvGraphicFramePr>
          <p:cNvPr id="2" name="Tabla 1"/>
          <p:cNvGraphicFramePr>
            <a:graphicFrameLocks noGrp="1"/>
          </p:cNvGraphicFramePr>
          <p:nvPr>
            <p:extLst/>
          </p:nvPr>
        </p:nvGraphicFramePr>
        <p:xfrm>
          <a:off x="744601" y="1179528"/>
          <a:ext cx="8994630" cy="4279622"/>
        </p:xfrm>
        <a:graphic>
          <a:graphicData uri="http://schemas.openxmlformats.org/drawingml/2006/table">
            <a:tbl>
              <a:tblPr/>
              <a:tblGrid>
                <a:gridCol w="1263292">
                  <a:extLst>
                    <a:ext uri="{9D8B030D-6E8A-4147-A177-3AD203B41FA5}">
                      <a16:colId xmlns:a16="http://schemas.microsoft.com/office/drawing/2014/main" val="3787220275"/>
                    </a:ext>
                  </a:extLst>
                </a:gridCol>
                <a:gridCol w="814823">
                  <a:extLst>
                    <a:ext uri="{9D8B030D-6E8A-4147-A177-3AD203B41FA5}">
                      <a16:colId xmlns:a16="http://schemas.microsoft.com/office/drawing/2014/main" val="3818101149"/>
                    </a:ext>
                  </a:extLst>
                </a:gridCol>
                <a:gridCol w="1263292">
                  <a:extLst>
                    <a:ext uri="{9D8B030D-6E8A-4147-A177-3AD203B41FA5}">
                      <a16:colId xmlns:a16="http://schemas.microsoft.com/office/drawing/2014/main" val="4058231096"/>
                    </a:ext>
                  </a:extLst>
                </a:gridCol>
                <a:gridCol w="498999">
                  <a:extLst>
                    <a:ext uri="{9D8B030D-6E8A-4147-A177-3AD203B41FA5}">
                      <a16:colId xmlns:a16="http://schemas.microsoft.com/office/drawing/2014/main" val="97078205"/>
                    </a:ext>
                  </a:extLst>
                </a:gridCol>
                <a:gridCol w="322139">
                  <a:extLst>
                    <a:ext uri="{9D8B030D-6E8A-4147-A177-3AD203B41FA5}">
                      <a16:colId xmlns:a16="http://schemas.microsoft.com/office/drawing/2014/main" val="1294195457"/>
                    </a:ext>
                  </a:extLst>
                </a:gridCol>
                <a:gridCol w="322139">
                  <a:extLst>
                    <a:ext uri="{9D8B030D-6E8A-4147-A177-3AD203B41FA5}">
                      <a16:colId xmlns:a16="http://schemas.microsoft.com/office/drawing/2014/main" val="2315002998"/>
                    </a:ext>
                  </a:extLst>
                </a:gridCol>
                <a:gridCol w="322139">
                  <a:extLst>
                    <a:ext uri="{9D8B030D-6E8A-4147-A177-3AD203B41FA5}">
                      <a16:colId xmlns:a16="http://schemas.microsoft.com/office/drawing/2014/main" val="1635644847"/>
                    </a:ext>
                  </a:extLst>
                </a:gridCol>
                <a:gridCol w="322139">
                  <a:extLst>
                    <a:ext uri="{9D8B030D-6E8A-4147-A177-3AD203B41FA5}">
                      <a16:colId xmlns:a16="http://schemas.microsoft.com/office/drawing/2014/main" val="4154783487"/>
                    </a:ext>
                  </a:extLst>
                </a:gridCol>
                <a:gridCol w="322139">
                  <a:extLst>
                    <a:ext uri="{9D8B030D-6E8A-4147-A177-3AD203B41FA5}">
                      <a16:colId xmlns:a16="http://schemas.microsoft.com/office/drawing/2014/main" val="2758578663"/>
                    </a:ext>
                  </a:extLst>
                </a:gridCol>
                <a:gridCol w="322139">
                  <a:extLst>
                    <a:ext uri="{9D8B030D-6E8A-4147-A177-3AD203B41FA5}">
                      <a16:colId xmlns:a16="http://schemas.microsoft.com/office/drawing/2014/main" val="1797749157"/>
                    </a:ext>
                  </a:extLst>
                </a:gridCol>
                <a:gridCol w="322139">
                  <a:extLst>
                    <a:ext uri="{9D8B030D-6E8A-4147-A177-3AD203B41FA5}">
                      <a16:colId xmlns:a16="http://schemas.microsoft.com/office/drawing/2014/main" val="3983805260"/>
                    </a:ext>
                  </a:extLst>
                </a:gridCol>
                <a:gridCol w="322139">
                  <a:extLst>
                    <a:ext uri="{9D8B030D-6E8A-4147-A177-3AD203B41FA5}">
                      <a16:colId xmlns:a16="http://schemas.microsoft.com/office/drawing/2014/main" val="3793752154"/>
                    </a:ext>
                  </a:extLst>
                </a:gridCol>
                <a:gridCol w="322139">
                  <a:extLst>
                    <a:ext uri="{9D8B030D-6E8A-4147-A177-3AD203B41FA5}">
                      <a16:colId xmlns:a16="http://schemas.microsoft.com/office/drawing/2014/main" val="4150297188"/>
                    </a:ext>
                  </a:extLst>
                </a:gridCol>
                <a:gridCol w="322139">
                  <a:extLst>
                    <a:ext uri="{9D8B030D-6E8A-4147-A177-3AD203B41FA5}">
                      <a16:colId xmlns:a16="http://schemas.microsoft.com/office/drawing/2014/main" val="2275313867"/>
                    </a:ext>
                  </a:extLst>
                </a:gridCol>
                <a:gridCol w="322139">
                  <a:extLst>
                    <a:ext uri="{9D8B030D-6E8A-4147-A177-3AD203B41FA5}">
                      <a16:colId xmlns:a16="http://schemas.microsoft.com/office/drawing/2014/main" val="742759209"/>
                    </a:ext>
                  </a:extLst>
                </a:gridCol>
                <a:gridCol w="322139">
                  <a:extLst>
                    <a:ext uri="{9D8B030D-6E8A-4147-A177-3AD203B41FA5}">
                      <a16:colId xmlns:a16="http://schemas.microsoft.com/office/drawing/2014/main" val="265318178"/>
                    </a:ext>
                  </a:extLst>
                </a:gridCol>
                <a:gridCol w="322139">
                  <a:extLst>
                    <a:ext uri="{9D8B030D-6E8A-4147-A177-3AD203B41FA5}">
                      <a16:colId xmlns:a16="http://schemas.microsoft.com/office/drawing/2014/main" val="3094740172"/>
                    </a:ext>
                  </a:extLst>
                </a:gridCol>
                <a:gridCol w="322139">
                  <a:extLst>
                    <a:ext uri="{9D8B030D-6E8A-4147-A177-3AD203B41FA5}">
                      <a16:colId xmlns:a16="http://schemas.microsoft.com/office/drawing/2014/main" val="1600079801"/>
                    </a:ext>
                  </a:extLst>
                </a:gridCol>
                <a:gridCol w="322139">
                  <a:extLst>
                    <a:ext uri="{9D8B030D-6E8A-4147-A177-3AD203B41FA5}">
                      <a16:colId xmlns:a16="http://schemas.microsoft.com/office/drawing/2014/main" val="2585560331"/>
                    </a:ext>
                  </a:extLst>
                </a:gridCol>
                <a:gridCol w="322139">
                  <a:extLst>
                    <a:ext uri="{9D8B030D-6E8A-4147-A177-3AD203B41FA5}">
                      <a16:colId xmlns:a16="http://schemas.microsoft.com/office/drawing/2014/main" val="806049042"/>
                    </a:ext>
                  </a:extLst>
                </a:gridCol>
              </a:tblGrid>
              <a:tr h="108313">
                <a:tc>
                  <a:txBody>
                    <a:bodyPr/>
                    <a:lstStyle/>
                    <a:p>
                      <a:pPr algn="ctr" fontAlgn="b"/>
                      <a:endParaRPr lang="es-MX" sz="800" b="0" i="0" u="none" strike="noStrike">
                        <a:solidFill>
                          <a:srgbClr val="000000"/>
                        </a:solidFill>
                        <a:effectLst/>
                        <a:latin typeface="Arial Narrow" panose="020B0606020202030204" pitchFamily="34" charset="0"/>
                      </a:endParaRPr>
                    </a:p>
                  </a:txBody>
                  <a:tcPr marL="5158" marR="5158" marT="5158" marB="0" anchor="b">
                    <a:lnL>
                      <a:noFill/>
                    </a:lnL>
                    <a:lnR>
                      <a:noFill/>
                    </a:lnR>
                    <a:lnT>
                      <a:noFill/>
                    </a:lnT>
                    <a:lnB>
                      <a:noFill/>
                    </a:lnB>
                  </a:tcPr>
                </a:tc>
                <a:tc>
                  <a:txBody>
                    <a:bodyPr/>
                    <a:lstStyle/>
                    <a:p>
                      <a:pPr algn="ctr" fontAlgn="b"/>
                      <a:endParaRPr lang="es-MX" sz="800" b="0" i="0" u="none" strike="noStrike">
                        <a:solidFill>
                          <a:srgbClr val="000000"/>
                        </a:solidFill>
                        <a:effectLst/>
                        <a:latin typeface="Arial Narrow" panose="020B0606020202030204" pitchFamily="34" charset="0"/>
                      </a:endParaRPr>
                    </a:p>
                  </a:txBody>
                  <a:tcPr marL="5158" marR="5158" marT="5158" marB="0" anchor="b">
                    <a:lnL>
                      <a:noFill/>
                    </a:lnL>
                    <a:lnR>
                      <a:noFill/>
                    </a:lnR>
                    <a:lnT>
                      <a:noFill/>
                    </a:lnT>
                    <a:lnB>
                      <a:noFill/>
                    </a:lnB>
                  </a:tcPr>
                </a:tc>
                <a:tc>
                  <a:txBody>
                    <a:bodyPr/>
                    <a:lstStyle/>
                    <a:p>
                      <a:pPr algn="l" fontAlgn="b"/>
                      <a:endParaRPr lang="es-MX" sz="800" b="0" i="0" u="none" strike="noStrike">
                        <a:solidFill>
                          <a:srgbClr val="000000"/>
                        </a:solidFill>
                        <a:effectLst/>
                        <a:latin typeface="Arial Narrow" panose="020B0606020202030204" pitchFamily="34" charset="0"/>
                      </a:endParaRPr>
                    </a:p>
                  </a:txBody>
                  <a:tcPr marL="5158" marR="5158" marT="5158" marB="0" anchor="b">
                    <a:lnL>
                      <a:noFill/>
                    </a:lnL>
                    <a:lnR>
                      <a:noFill/>
                    </a:lnR>
                    <a:lnT>
                      <a:noFill/>
                    </a:lnT>
                    <a:lnB>
                      <a:noFill/>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158" marR="5158" marT="5158" marB="0" anchor="ctr">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s-MX" sz="800" b="0" i="0" u="none" strike="noStrike">
                          <a:solidFill>
                            <a:srgbClr val="FFFFFF"/>
                          </a:solidFill>
                          <a:effectLst/>
                          <a:latin typeface="Arial Narrow" panose="020B0606020202030204" pitchFamily="34" charset="0"/>
                        </a:rPr>
                        <a:t>Año 2017</a:t>
                      </a:r>
                    </a:p>
                  </a:txBody>
                  <a:tcPr marL="5158" marR="5158" marT="51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8">
                  <a:txBody>
                    <a:bodyPr/>
                    <a:lstStyle/>
                    <a:p>
                      <a:pPr algn="ctr" fontAlgn="b"/>
                      <a:r>
                        <a:rPr lang="es-MX" sz="800" b="0" i="0" u="none" strike="noStrike">
                          <a:solidFill>
                            <a:srgbClr val="FFFFFF"/>
                          </a:solidFill>
                          <a:effectLst/>
                          <a:latin typeface="Arial Narrow" panose="020B0606020202030204" pitchFamily="34" charset="0"/>
                        </a:rPr>
                        <a:t>Año 2018</a:t>
                      </a:r>
                    </a:p>
                  </a:txBody>
                  <a:tcPr marL="5158" marR="5158" marT="51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394237158"/>
                  </a:ext>
                </a:extLst>
              </a:tr>
              <a:tr h="108313">
                <a:tc>
                  <a:txBody>
                    <a:bodyPr/>
                    <a:lstStyle/>
                    <a:p>
                      <a:pPr algn="ctr" fontAlgn="b"/>
                      <a:endParaRPr lang="es-MX" sz="800" b="0" i="0" u="none" strike="noStrike">
                        <a:solidFill>
                          <a:srgbClr val="000000"/>
                        </a:solidFill>
                        <a:effectLst/>
                        <a:latin typeface="Arial Narrow" panose="020B0606020202030204" pitchFamily="34" charset="0"/>
                      </a:endParaRPr>
                    </a:p>
                  </a:txBody>
                  <a:tcPr marL="5158" marR="5158" marT="51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800" b="0" i="0" u="none" strike="noStrike">
                        <a:solidFill>
                          <a:srgbClr val="000000"/>
                        </a:solidFill>
                        <a:effectLst/>
                        <a:latin typeface="Arial Narrow" panose="020B0606020202030204" pitchFamily="34" charset="0"/>
                      </a:endParaRPr>
                    </a:p>
                  </a:txBody>
                  <a:tcPr marL="5158" marR="5158" marT="51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800" b="0" i="0" u="none" strike="noStrike">
                        <a:solidFill>
                          <a:srgbClr val="000000"/>
                        </a:solidFill>
                        <a:effectLst/>
                        <a:latin typeface="Arial Narrow" panose="020B0606020202030204" pitchFamily="34" charset="0"/>
                      </a:endParaRPr>
                    </a:p>
                  </a:txBody>
                  <a:tcPr marL="5158" marR="5158" marT="51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158" marR="5158" marT="515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s-MX" sz="800" b="0" i="0" u="none" strike="noStrike">
                          <a:solidFill>
                            <a:srgbClr val="FFFFFF"/>
                          </a:solidFill>
                          <a:effectLst/>
                          <a:latin typeface="Arial Narrow" panose="020B0606020202030204" pitchFamily="34" charset="0"/>
                        </a:rPr>
                        <a:t>2do Cuatrimestre</a:t>
                      </a:r>
                    </a:p>
                  </a:txBody>
                  <a:tcPr marL="5158" marR="5158" marT="51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0" i="0" u="none" strike="noStrike">
                          <a:solidFill>
                            <a:srgbClr val="FFFFFF"/>
                          </a:solidFill>
                          <a:effectLst/>
                          <a:latin typeface="Arial Narrow" panose="020B0606020202030204" pitchFamily="34" charset="0"/>
                        </a:rPr>
                        <a:t>3er Cuatrimestre</a:t>
                      </a:r>
                    </a:p>
                  </a:txBody>
                  <a:tcPr marL="5158" marR="5158" marT="51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0" i="0" u="none" strike="noStrike">
                          <a:solidFill>
                            <a:srgbClr val="FFFFFF"/>
                          </a:solidFill>
                          <a:effectLst/>
                          <a:latin typeface="Arial Narrow" panose="020B0606020202030204" pitchFamily="34" charset="0"/>
                        </a:rPr>
                        <a:t>1er Cuatrimestre</a:t>
                      </a:r>
                    </a:p>
                  </a:txBody>
                  <a:tcPr marL="5158" marR="5158" marT="51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0" i="0" u="none" strike="noStrike">
                          <a:solidFill>
                            <a:srgbClr val="FFFFFF"/>
                          </a:solidFill>
                          <a:effectLst/>
                          <a:latin typeface="Arial Narrow" panose="020B0606020202030204" pitchFamily="34" charset="0"/>
                        </a:rPr>
                        <a:t>2do Cuatrimestre</a:t>
                      </a:r>
                    </a:p>
                  </a:txBody>
                  <a:tcPr marL="5158" marR="5158" marT="51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93034031"/>
                  </a:ext>
                </a:extLst>
              </a:tr>
              <a:tr h="108313">
                <a:tc>
                  <a:txBody>
                    <a:bodyPr/>
                    <a:lstStyle/>
                    <a:p>
                      <a:pPr algn="ctr" fontAlgn="ctr"/>
                      <a:r>
                        <a:rPr lang="es-MX" sz="700" b="0" i="0" u="none" strike="noStrike">
                          <a:solidFill>
                            <a:srgbClr val="FFFFFF"/>
                          </a:solidFill>
                          <a:effectLst/>
                          <a:latin typeface="Arial Narrow" panose="020B0606020202030204" pitchFamily="34" charset="0"/>
                        </a:rPr>
                        <a:t>No.</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0" i="0" u="none" strike="noStrike">
                          <a:solidFill>
                            <a:srgbClr val="FFFFFF"/>
                          </a:solidFill>
                          <a:effectLst/>
                          <a:latin typeface="Arial Narrow" panose="020B0606020202030204" pitchFamily="34" charset="0"/>
                        </a:rPr>
                        <a:t>Nombre del Proyecto</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0" i="0" u="none" strike="noStrike">
                          <a:solidFill>
                            <a:srgbClr val="FFFFFF"/>
                          </a:solidFill>
                          <a:effectLst/>
                          <a:latin typeface="Arial Narrow" panose="020B0606020202030204" pitchFamily="34" charset="0"/>
                        </a:rPr>
                        <a:t>Tareas</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0" i="0" u="none" strike="noStrike">
                          <a:solidFill>
                            <a:srgbClr val="FFFFFF"/>
                          </a:solidFill>
                          <a:effectLst/>
                          <a:latin typeface="Arial Narrow" panose="020B0606020202030204" pitchFamily="34" charset="0"/>
                        </a:rPr>
                        <a:t>Costo ($)</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May</a:t>
                      </a:r>
                    </a:p>
                  </a:txBody>
                  <a:tcPr marL="5158" marR="5158" marT="51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Jun</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Jul</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Ago</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Sep</a:t>
                      </a:r>
                    </a:p>
                  </a:txBody>
                  <a:tcPr marL="5158" marR="5158" marT="51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Oct</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Nov</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Dic</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Ene</a:t>
                      </a:r>
                    </a:p>
                  </a:txBody>
                  <a:tcPr marL="5158" marR="5158" marT="51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Feb</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Mar</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Abr</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May</a:t>
                      </a:r>
                    </a:p>
                  </a:txBody>
                  <a:tcPr marL="5158" marR="5158" marT="51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Jun</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Jul</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Ago</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300576989"/>
                  </a:ext>
                </a:extLst>
              </a:tr>
              <a:tr h="103156">
                <a:tc rowSpan="3">
                  <a:txBody>
                    <a:bodyPr/>
                    <a:lstStyle/>
                    <a:p>
                      <a:pPr algn="ctr" fontAlgn="ctr"/>
                      <a:r>
                        <a:rPr lang="es-MX" sz="800" b="0" i="0" u="none" strike="noStrike">
                          <a:solidFill>
                            <a:srgbClr val="000000"/>
                          </a:solidFill>
                          <a:effectLst/>
                          <a:latin typeface="Arial Narrow" panose="020B0606020202030204" pitchFamily="34" charset="0"/>
                        </a:rPr>
                        <a:t>1</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800" b="1" i="0" u="none" strike="noStrike">
                          <a:solidFill>
                            <a:srgbClr val="000000"/>
                          </a:solidFill>
                          <a:effectLst/>
                          <a:latin typeface="Arial Narrow" panose="020B0606020202030204" pitchFamily="34" charset="0"/>
                        </a:rPr>
                        <a:t>Piedras Negras</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Actualización de Estudio</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10397774"/>
                  </a:ext>
                </a:extLst>
              </a:tr>
              <a:tr h="103156">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Contratación de Obra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36018174"/>
                  </a:ext>
                </a:extLst>
              </a:tr>
              <a:tr h="103156">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$ 235,134.67</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600" b="0" i="0" u="none" strike="noStrike">
                          <a:solidFill>
                            <a:srgbClr val="000000"/>
                          </a:solidFill>
                          <a:effectLst/>
                          <a:latin typeface="Arial Narrow" panose="020B0606020202030204" pitchFamily="34" charset="0"/>
                        </a:rPr>
                        <a:t>$ 58,783.67</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600" b="0" i="0" u="none" strike="noStrike">
                          <a:solidFill>
                            <a:srgbClr val="000000"/>
                          </a:solidFill>
                          <a:effectLst/>
                          <a:latin typeface="Arial Narrow" panose="020B0606020202030204" pitchFamily="34" charset="0"/>
                        </a:rPr>
                        <a:t>$ 176,351.00</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79398891"/>
                  </a:ext>
                </a:extLst>
              </a:tr>
              <a:tr h="103156">
                <a:tc>
                  <a:txBody>
                    <a:bodyPr/>
                    <a:lstStyle/>
                    <a:p>
                      <a:pPr algn="ctr" fontAlgn="b"/>
                      <a:r>
                        <a:rPr lang="es-MX" sz="8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5158" marR="5158" marT="51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800" b="0" i="0" u="none" strike="noStrike">
                        <a:solidFill>
                          <a:srgbClr val="000000"/>
                        </a:solidFill>
                        <a:effectLst/>
                        <a:latin typeface="Arial Narrow" panose="020B0606020202030204" pitchFamily="34" charset="0"/>
                      </a:endParaRP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158" marR="5158" marT="515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50352859"/>
                  </a:ext>
                </a:extLst>
              </a:tr>
              <a:tr h="103156">
                <a:tc rowSpan="3">
                  <a:txBody>
                    <a:bodyPr/>
                    <a:lstStyle/>
                    <a:p>
                      <a:pPr algn="ctr" fontAlgn="ctr"/>
                      <a:r>
                        <a:rPr lang="es-MX" sz="800" b="0" i="0" u="none" strike="noStrike">
                          <a:solidFill>
                            <a:srgbClr val="000000"/>
                          </a:solidFill>
                          <a:effectLst/>
                          <a:latin typeface="Arial Narrow" panose="020B0606020202030204" pitchFamily="34" charset="0"/>
                        </a:rPr>
                        <a:t>2</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800" b="1" i="0" u="none" strike="noStrike">
                          <a:solidFill>
                            <a:srgbClr val="000000"/>
                          </a:solidFill>
                          <a:effectLst/>
                          <a:latin typeface="Arial Narrow" panose="020B0606020202030204" pitchFamily="34" charset="0"/>
                        </a:rPr>
                        <a:t>Fernando Daquilema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Actualización de Estudio</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59596655"/>
                  </a:ext>
                </a:extLst>
              </a:tr>
              <a:tr h="103156">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Contratación de Obra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53482520"/>
                  </a:ext>
                </a:extLst>
              </a:tr>
              <a:tr h="103156">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$ 140,056.00</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600" b="0" i="0" u="none" strike="noStrike">
                          <a:solidFill>
                            <a:srgbClr val="000000"/>
                          </a:solidFill>
                          <a:effectLst/>
                          <a:latin typeface="Arial Narrow" panose="020B0606020202030204" pitchFamily="34" charset="0"/>
                        </a:rPr>
                        <a:t>$ 35,014.00</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600" b="0" i="0" u="none" strike="noStrike">
                          <a:solidFill>
                            <a:srgbClr val="000000"/>
                          </a:solidFill>
                          <a:effectLst/>
                          <a:latin typeface="Arial Narrow" panose="020B0606020202030204" pitchFamily="34" charset="0"/>
                        </a:rPr>
                        <a:t>$ 105,042.00</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58550787"/>
                  </a:ext>
                </a:extLst>
              </a:tr>
              <a:tr h="103156">
                <a:tc>
                  <a:txBody>
                    <a:bodyPr/>
                    <a:lstStyle/>
                    <a:p>
                      <a:pPr algn="ctr" fontAlgn="b"/>
                      <a:r>
                        <a:rPr lang="es-MX" sz="8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5158" marR="5158" marT="51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5158" marR="5158" marT="5158"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158" marR="5158" marT="5158"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16761718"/>
                  </a:ext>
                </a:extLst>
              </a:tr>
              <a:tr h="186712">
                <a:tc>
                  <a:txBody>
                    <a:bodyPr/>
                    <a:lstStyle/>
                    <a:p>
                      <a:pPr algn="ctr" fontAlgn="ctr"/>
                      <a:r>
                        <a:rPr lang="es-MX" sz="800" b="0" i="0" u="none" strike="noStrike">
                          <a:solidFill>
                            <a:srgbClr val="000000"/>
                          </a:solidFill>
                          <a:effectLst/>
                          <a:latin typeface="Arial Narrow" panose="020B0606020202030204" pitchFamily="34" charset="0"/>
                        </a:rPr>
                        <a:t>3</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1" i="0" u="none" strike="noStrike">
                          <a:solidFill>
                            <a:srgbClr val="000000"/>
                          </a:solidFill>
                          <a:effectLst/>
                          <a:latin typeface="Arial Narrow" panose="020B0606020202030204" pitchFamily="34" charset="0"/>
                        </a:rPr>
                        <a:t>Lago Titicaca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Tratamiento Provisional (asfalto en frío)</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$ 72,720.00</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600" b="0" i="0" u="none" strike="noStrike">
                          <a:solidFill>
                            <a:srgbClr val="000000"/>
                          </a:solidFill>
                          <a:effectLst/>
                          <a:latin typeface="Arial Narrow" panose="020B0606020202030204" pitchFamily="34" charset="0"/>
                        </a:rPr>
                        <a:t>$ 72,720.00</a:t>
                      </a:r>
                    </a:p>
                  </a:txBody>
                  <a:tcPr marL="5158" marR="5158" marT="51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06246648"/>
                  </a:ext>
                </a:extLst>
              </a:tr>
              <a:tr h="103156">
                <a:tc>
                  <a:txBody>
                    <a:bodyPr/>
                    <a:lstStyle/>
                    <a:p>
                      <a:pPr algn="ctr" fontAlgn="b"/>
                      <a:r>
                        <a:rPr lang="es-MX" sz="8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5158" marR="5158" marT="51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5158" marR="5158" marT="5158"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158" marR="5158" marT="5158"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85591832"/>
                  </a:ext>
                </a:extLst>
              </a:tr>
              <a:tr h="103156">
                <a:tc rowSpan="3">
                  <a:txBody>
                    <a:bodyPr/>
                    <a:lstStyle/>
                    <a:p>
                      <a:pPr algn="ctr" fontAlgn="ctr"/>
                      <a:r>
                        <a:rPr lang="es-MX" sz="800" b="0" i="0" u="none" strike="noStrike">
                          <a:solidFill>
                            <a:srgbClr val="000000"/>
                          </a:solidFill>
                          <a:effectLst/>
                          <a:latin typeface="Arial Narrow" panose="020B0606020202030204" pitchFamily="34" charset="0"/>
                        </a:rPr>
                        <a:t>4</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800" b="1" i="0" u="none" strike="noStrike">
                          <a:solidFill>
                            <a:srgbClr val="000000"/>
                          </a:solidFill>
                          <a:effectLst/>
                          <a:latin typeface="Arial Narrow" panose="020B0606020202030204" pitchFamily="34" charset="0"/>
                        </a:rPr>
                        <a:t>Laguna Yahuarcocha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Actualización de Estudio</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20492266"/>
                  </a:ext>
                </a:extLst>
              </a:tr>
              <a:tr h="103156">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Contratación de Obra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24452562"/>
                  </a:ext>
                </a:extLst>
              </a:tr>
              <a:tr h="103156">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$ 351,893.03</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600" b="0" i="0" u="none" strike="noStrike">
                          <a:solidFill>
                            <a:srgbClr val="000000"/>
                          </a:solidFill>
                          <a:effectLst/>
                          <a:latin typeface="Arial Narrow" panose="020B0606020202030204" pitchFamily="34" charset="0"/>
                        </a:rPr>
                        <a:t>$ 87,973.26</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600" b="0" i="0" u="none" strike="noStrike">
                          <a:solidFill>
                            <a:srgbClr val="000000"/>
                          </a:solidFill>
                          <a:effectLst/>
                          <a:latin typeface="Arial Narrow" panose="020B0606020202030204" pitchFamily="34" charset="0"/>
                        </a:rPr>
                        <a:t>$ 263,919.77</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19164885"/>
                  </a:ext>
                </a:extLst>
              </a:tr>
              <a:tr h="103156">
                <a:tc>
                  <a:txBody>
                    <a:bodyPr/>
                    <a:lstStyle/>
                    <a:p>
                      <a:pPr algn="ctr" fontAlgn="b"/>
                      <a:r>
                        <a:rPr lang="es-MX" sz="8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5158" marR="5158" marT="51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5158" marR="5158" marT="5158"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158" marR="5158" marT="5158"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59788554"/>
                  </a:ext>
                </a:extLst>
              </a:tr>
              <a:tr h="103156">
                <a:tc rowSpan="3">
                  <a:txBody>
                    <a:bodyPr/>
                    <a:lstStyle/>
                    <a:p>
                      <a:pPr algn="ctr" fontAlgn="ctr"/>
                      <a:r>
                        <a:rPr lang="es-MX" sz="800" b="0" i="0" u="none" strike="noStrike">
                          <a:solidFill>
                            <a:srgbClr val="000000"/>
                          </a:solidFill>
                          <a:effectLst/>
                          <a:latin typeface="Arial Narrow" panose="020B0606020202030204" pitchFamily="34" charset="0"/>
                        </a:rPr>
                        <a:t>5</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800" b="1" i="0" u="none" strike="noStrike">
                          <a:solidFill>
                            <a:srgbClr val="000000"/>
                          </a:solidFill>
                          <a:effectLst/>
                          <a:latin typeface="Arial Narrow" panose="020B0606020202030204" pitchFamily="34" charset="0"/>
                        </a:rPr>
                        <a:t>Bernardo de Legarda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Actualización de Estudio</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64941647"/>
                  </a:ext>
                </a:extLst>
              </a:tr>
              <a:tr h="103156">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Contratación de Obra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15190476"/>
                  </a:ext>
                </a:extLst>
              </a:tr>
              <a:tr h="103156">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$ 182,594.16</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600" b="0" i="0" u="none" strike="noStrike">
                          <a:solidFill>
                            <a:srgbClr val="000000"/>
                          </a:solidFill>
                          <a:effectLst/>
                          <a:latin typeface="Arial Narrow" panose="020B0606020202030204" pitchFamily="34" charset="0"/>
                        </a:rPr>
                        <a:t>$ 45,648.54</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600" b="0" i="0" u="none" strike="noStrike">
                          <a:solidFill>
                            <a:srgbClr val="000000"/>
                          </a:solidFill>
                          <a:effectLst/>
                          <a:latin typeface="Arial Narrow" panose="020B0606020202030204" pitchFamily="34" charset="0"/>
                        </a:rPr>
                        <a:t>$ 136,945.62</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02637859"/>
                  </a:ext>
                </a:extLst>
              </a:tr>
              <a:tr h="103156">
                <a:tc>
                  <a:txBody>
                    <a:bodyPr/>
                    <a:lstStyle/>
                    <a:p>
                      <a:pPr algn="ctr" fontAlgn="b"/>
                      <a:r>
                        <a:rPr lang="es-MX" sz="8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5158" marR="5158" marT="51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5158" marR="5158" marT="5158"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158" marR="5158" marT="5158"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40583571"/>
                  </a:ext>
                </a:extLst>
              </a:tr>
              <a:tr h="103156">
                <a:tc rowSpan="3">
                  <a:txBody>
                    <a:bodyPr/>
                    <a:lstStyle/>
                    <a:p>
                      <a:pPr algn="ctr" fontAlgn="ctr"/>
                      <a:r>
                        <a:rPr lang="es-MX" sz="800" b="0" i="0" u="none" strike="noStrike">
                          <a:solidFill>
                            <a:srgbClr val="000000"/>
                          </a:solidFill>
                          <a:effectLst/>
                          <a:latin typeface="Arial Narrow" panose="020B0606020202030204" pitchFamily="34" charset="0"/>
                        </a:rPr>
                        <a:t>6</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800" b="1" i="0" u="none" strike="noStrike">
                          <a:solidFill>
                            <a:srgbClr val="000000"/>
                          </a:solidFill>
                          <a:effectLst/>
                          <a:latin typeface="Arial Narrow" panose="020B0606020202030204" pitchFamily="34" charset="0"/>
                        </a:rPr>
                        <a:t>Sabanilla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Actualización de Estudio</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9446406"/>
                  </a:ext>
                </a:extLst>
              </a:tr>
              <a:tr h="103156">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Contratación de Obra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46737423"/>
                  </a:ext>
                </a:extLst>
              </a:tr>
              <a:tr h="103156">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$ 136,572.68</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600" b="0" i="0" u="none" strike="noStrike">
                          <a:solidFill>
                            <a:srgbClr val="000000"/>
                          </a:solidFill>
                          <a:effectLst/>
                          <a:latin typeface="Arial Narrow" panose="020B0606020202030204" pitchFamily="34" charset="0"/>
                        </a:rPr>
                        <a:t>$ 34,143.17</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600" b="0" i="0" u="none" strike="noStrike">
                          <a:solidFill>
                            <a:srgbClr val="000000"/>
                          </a:solidFill>
                          <a:effectLst/>
                          <a:latin typeface="Arial Narrow" panose="020B0606020202030204" pitchFamily="34" charset="0"/>
                        </a:rPr>
                        <a:t>$ 102,429.51</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46272885"/>
                  </a:ext>
                </a:extLst>
              </a:tr>
              <a:tr h="103156">
                <a:tc>
                  <a:txBody>
                    <a:bodyPr/>
                    <a:lstStyle/>
                    <a:p>
                      <a:pPr algn="ctr" fontAlgn="b"/>
                      <a:r>
                        <a:rPr lang="es-MX" sz="8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5158" marR="5158" marT="51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5158" marR="5158" marT="5158"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5158" marR="5158" marT="5158"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52009219"/>
                  </a:ext>
                </a:extLst>
              </a:tr>
              <a:tr h="103156">
                <a:tc rowSpan="3">
                  <a:txBody>
                    <a:bodyPr/>
                    <a:lstStyle/>
                    <a:p>
                      <a:pPr algn="ctr" fontAlgn="ctr"/>
                      <a:r>
                        <a:rPr lang="es-MX" sz="800" b="0" i="0" u="none" strike="noStrike">
                          <a:solidFill>
                            <a:srgbClr val="000000"/>
                          </a:solidFill>
                          <a:effectLst/>
                          <a:latin typeface="Arial Narrow" panose="020B0606020202030204" pitchFamily="34" charset="0"/>
                        </a:rPr>
                        <a:t>7</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800" b="1" i="0" u="none" strike="noStrike">
                          <a:solidFill>
                            <a:srgbClr val="000000"/>
                          </a:solidFill>
                          <a:effectLst/>
                          <a:latin typeface="Arial Narrow" panose="020B0606020202030204" pitchFamily="34" charset="0"/>
                        </a:rPr>
                        <a:t>Nazacota Puento</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Actualización de Estudio</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34600189"/>
                  </a:ext>
                </a:extLst>
              </a:tr>
              <a:tr h="103156">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Contratación de Obra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65833964"/>
                  </a:ext>
                </a:extLst>
              </a:tr>
              <a:tr h="103156">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5158" marR="5158" marT="5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$ 161,959.90</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600" b="0" i="0" u="none" strike="noStrike">
                          <a:solidFill>
                            <a:srgbClr val="000000"/>
                          </a:solidFill>
                          <a:effectLst/>
                          <a:latin typeface="Arial Narrow" panose="020B0606020202030204" pitchFamily="34" charset="0"/>
                        </a:rPr>
                        <a:t>$ 40,489.98</a:t>
                      </a:r>
                    </a:p>
                  </a:txBody>
                  <a:tcPr marL="5158" marR="5158" marT="51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600" b="0" i="0" u="none" strike="noStrike">
                          <a:solidFill>
                            <a:srgbClr val="000000"/>
                          </a:solidFill>
                          <a:effectLst/>
                          <a:latin typeface="Arial Narrow" panose="020B0606020202030204" pitchFamily="34" charset="0"/>
                        </a:rPr>
                        <a:t>$ 121,469.93</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5158" marR="5158" marT="51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12662499"/>
                  </a:ext>
                </a:extLst>
              </a:tr>
              <a:tr h="186712">
                <a:tc gridSpan="3">
                  <a:txBody>
                    <a:bodyPr/>
                    <a:lstStyle/>
                    <a:p>
                      <a:pPr algn="ctr" fontAlgn="ctr"/>
                      <a:r>
                        <a:rPr lang="es-MX" sz="800" b="1" i="0" u="none" strike="noStrike">
                          <a:solidFill>
                            <a:srgbClr val="000000"/>
                          </a:solidFill>
                          <a:effectLst/>
                          <a:latin typeface="Arial Narrow" panose="020B0606020202030204" pitchFamily="34" charset="0"/>
                        </a:rPr>
                        <a:t>TOTALES</a:t>
                      </a:r>
                    </a:p>
                  </a:txBody>
                  <a:tcPr marL="5158" marR="5158" marT="51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a:txBody>
                    <a:bodyPr/>
                    <a:lstStyle/>
                    <a:p>
                      <a:pPr algn="ctr" fontAlgn="ctr"/>
                      <a:r>
                        <a:rPr lang="es-MX" sz="800" b="1" i="0" u="none" strike="noStrike">
                          <a:solidFill>
                            <a:srgbClr val="C00000"/>
                          </a:solidFill>
                          <a:effectLst/>
                          <a:latin typeface="Arial Narrow" panose="020B0606020202030204" pitchFamily="34" charset="0"/>
                        </a:rPr>
                        <a:t>$ 1,280,930.44</a:t>
                      </a:r>
                    </a:p>
                  </a:txBody>
                  <a:tcPr marL="5158" marR="5158" marT="515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fontAlgn="b"/>
                      <a:r>
                        <a:rPr lang="es-MX" sz="800" b="1" i="0" u="none" strike="noStrike">
                          <a:solidFill>
                            <a:srgbClr val="000000"/>
                          </a:solidFill>
                          <a:effectLst/>
                          <a:latin typeface="Arial Narrow" panose="020B0606020202030204" pitchFamily="34" charset="0"/>
                        </a:rPr>
                        <a:t>$ 0.00</a:t>
                      </a:r>
                    </a:p>
                  </a:txBody>
                  <a:tcPr marL="5158" marR="5158" marT="51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1" i="0" u="none" strike="noStrike">
                          <a:solidFill>
                            <a:srgbClr val="000000"/>
                          </a:solidFill>
                          <a:effectLst/>
                          <a:latin typeface="Arial Narrow" panose="020B0606020202030204" pitchFamily="34" charset="0"/>
                        </a:rPr>
                        <a:t>$ 302,052.61</a:t>
                      </a:r>
                    </a:p>
                  </a:txBody>
                  <a:tcPr marL="5158" marR="5158" marT="51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1" i="0" u="none" strike="noStrike">
                          <a:solidFill>
                            <a:srgbClr val="000000"/>
                          </a:solidFill>
                          <a:effectLst/>
                          <a:latin typeface="Arial Narrow" panose="020B0606020202030204" pitchFamily="34" charset="0"/>
                        </a:rPr>
                        <a:t>$ 978,877.83</a:t>
                      </a:r>
                    </a:p>
                  </a:txBody>
                  <a:tcPr marL="5158" marR="5158" marT="51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1" i="0" u="none" strike="noStrike" dirty="0">
                          <a:solidFill>
                            <a:srgbClr val="000000"/>
                          </a:solidFill>
                          <a:effectLst/>
                          <a:latin typeface="Arial Narrow" panose="020B0606020202030204" pitchFamily="34" charset="0"/>
                        </a:rPr>
                        <a:t>$ 0.00</a:t>
                      </a:r>
                    </a:p>
                  </a:txBody>
                  <a:tcPr marL="5158" marR="5158" marT="51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233749394"/>
                  </a:ext>
                </a:extLst>
              </a:tr>
            </a:tbl>
          </a:graphicData>
        </a:graphic>
      </p:graphicFrame>
    </p:spTree>
    <p:extLst>
      <p:ext uri="{BB962C8B-B14F-4D97-AF65-F5344CB8AC3E}">
        <p14:creationId xmlns:p14="http://schemas.microsoft.com/office/powerpoint/2010/main" val="340389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747346" y="1669180"/>
          <a:ext cx="2597673" cy="3964224"/>
        </p:xfrm>
        <a:graphic>
          <a:graphicData uri="http://schemas.openxmlformats.org/drawingml/2006/table">
            <a:tbl>
              <a:tblPr firstRow="1" bandRow="1">
                <a:tableStyleId>{F5AB1C69-6EDB-4FF4-983F-18BD219EF322}</a:tableStyleId>
              </a:tblPr>
              <a:tblGrid>
                <a:gridCol w="335976">
                  <a:extLst>
                    <a:ext uri="{9D8B030D-6E8A-4147-A177-3AD203B41FA5}">
                      <a16:colId xmlns:a16="http://schemas.microsoft.com/office/drawing/2014/main" val="412604953"/>
                    </a:ext>
                  </a:extLst>
                </a:gridCol>
                <a:gridCol w="1372759">
                  <a:extLst>
                    <a:ext uri="{9D8B030D-6E8A-4147-A177-3AD203B41FA5}">
                      <a16:colId xmlns:a16="http://schemas.microsoft.com/office/drawing/2014/main" val="265743251"/>
                    </a:ext>
                  </a:extLst>
                </a:gridCol>
                <a:gridCol w="888938">
                  <a:extLst>
                    <a:ext uri="{9D8B030D-6E8A-4147-A177-3AD203B41FA5}">
                      <a16:colId xmlns:a16="http://schemas.microsoft.com/office/drawing/2014/main" val="1962593013"/>
                    </a:ext>
                  </a:extLst>
                </a:gridCol>
              </a:tblGrid>
              <a:tr h="440249">
                <a:tc gridSpan="3">
                  <a:txBody>
                    <a:bodyPr/>
                    <a:lstStyle/>
                    <a:p>
                      <a:pPr algn="ctr" fontAlgn="ctr"/>
                      <a:r>
                        <a:rPr lang="es-EC" sz="900" u="none" strike="noStrike" dirty="0">
                          <a:effectLst/>
                        </a:rPr>
                        <a:t>VIAS POR INTERVENIR CON MEJORAMIENTO VIAL</a:t>
                      </a:r>
                      <a:br>
                        <a:rPr lang="es-EC" sz="900" u="none" strike="noStrike" dirty="0">
                          <a:effectLst/>
                        </a:rPr>
                      </a:br>
                      <a:r>
                        <a:rPr lang="es-EC" sz="900" u="none" strike="noStrike" dirty="0">
                          <a:effectLst/>
                        </a:rPr>
                        <a:t>FASE 2 B. NOROCCIDENTE</a:t>
                      </a:r>
                      <a:r>
                        <a:rPr lang="es-EC" sz="900" u="none" strike="noStrike" baseline="0" dirty="0">
                          <a:effectLst/>
                        </a:rPr>
                        <a:t> </a:t>
                      </a:r>
                      <a:endParaRPr lang="es-EC" sz="900" b="1" i="0" u="none" strike="noStrike" dirty="0">
                        <a:effectLst/>
                        <a:latin typeface="Arial Narrow" panose="020B0606020202030204" pitchFamily="34" charset="0"/>
                      </a:endParaRPr>
                    </a:p>
                  </a:txBody>
                  <a:tcPr marL="4699" marR="4699" marT="4699"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660945055"/>
                  </a:ext>
                </a:extLst>
              </a:tr>
              <a:tr h="289359">
                <a:tc>
                  <a:txBody>
                    <a:bodyPr/>
                    <a:lstStyle/>
                    <a:p>
                      <a:pPr algn="ctr" fontAlgn="ctr"/>
                      <a:r>
                        <a:rPr lang="es-EC" sz="900" u="none" strike="noStrike" dirty="0">
                          <a:effectLst/>
                        </a:rPr>
                        <a:t>No</a:t>
                      </a:r>
                      <a:endParaRPr lang="es-EC" sz="900" b="1" i="0" u="none" strike="noStrike" dirty="0">
                        <a:effectLst/>
                        <a:latin typeface="Arial Narrow" panose="020B0606020202030204" pitchFamily="34" charset="0"/>
                      </a:endParaRPr>
                    </a:p>
                  </a:txBody>
                  <a:tcPr marL="4699" marR="4699" marT="4699" marB="0" anchor="ctr"/>
                </a:tc>
                <a:tc>
                  <a:txBody>
                    <a:bodyPr/>
                    <a:lstStyle/>
                    <a:p>
                      <a:pPr algn="ctr" fontAlgn="ctr"/>
                      <a:r>
                        <a:rPr lang="es-EC" sz="900" u="none" strike="noStrike" dirty="0">
                          <a:effectLst/>
                        </a:rPr>
                        <a:t>VIA A INTERVENIR</a:t>
                      </a:r>
                      <a:endParaRPr lang="es-EC" sz="900" b="1" i="0" u="none" strike="noStrike" dirty="0">
                        <a:effectLst/>
                        <a:latin typeface="Arial Narrow" panose="020B0606020202030204" pitchFamily="34" charset="0"/>
                      </a:endParaRPr>
                    </a:p>
                  </a:txBody>
                  <a:tcPr marL="4699" marR="4699" marT="4699" marB="0" anchor="ctr"/>
                </a:tc>
                <a:tc>
                  <a:txBody>
                    <a:bodyPr/>
                    <a:lstStyle/>
                    <a:p>
                      <a:pPr algn="ctr" fontAlgn="ctr"/>
                      <a:r>
                        <a:rPr lang="es-EC" sz="900" u="none" strike="noStrike">
                          <a:effectLst/>
                        </a:rPr>
                        <a:t>LONGITUD</a:t>
                      </a:r>
                      <a:br>
                        <a:rPr lang="es-EC" sz="900" u="none" strike="noStrike">
                          <a:effectLst/>
                        </a:rPr>
                      </a:br>
                      <a:r>
                        <a:rPr lang="es-EC" sz="900" u="none" strike="noStrike">
                          <a:effectLst/>
                        </a:rPr>
                        <a:t>(m)</a:t>
                      </a:r>
                      <a:endParaRPr lang="es-EC" sz="900" b="1" i="0" u="none" strike="noStrike">
                        <a:effectLst/>
                        <a:latin typeface="Arial Narrow" panose="020B0606020202030204" pitchFamily="34" charset="0"/>
                      </a:endParaRPr>
                    </a:p>
                  </a:txBody>
                  <a:tcPr marL="4699" marR="4699" marT="4699" marB="0" anchor="ctr"/>
                </a:tc>
                <a:extLst>
                  <a:ext uri="{0D108BD9-81ED-4DB2-BD59-A6C34878D82A}">
                    <a16:rowId xmlns:a16="http://schemas.microsoft.com/office/drawing/2014/main" val="3152952862"/>
                  </a:ext>
                </a:extLst>
              </a:tr>
              <a:tr h="147028">
                <a:tc>
                  <a:txBody>
                    <a:bodyPr/>
                    <a:lstStyle/>
                    <a:p>
                      <a:pPr algn="ctr" fontAlgn="b"/>
                      <a:r>
                        <a:rPr lang="es-EC" sz="900" u="none" strike="noStrike" dirty="0">
                          <a:effectLst/>
                        </a:rPr>
                        <a:t>1</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LAGUNA YAMBO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671,01</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1446438216"/>
                  </a:ext>
                </a:extLst>
              </a:tr>
              <a:tr h="147028">
                <a:tc>
                  <a:txBody>
                    <a:bodyPr/>
                    <a:lstStyle/>
                    <a:p>
                      <a:pPr algn="ctr" fontAlgn="b"/>
                      <a:r>
                        <a:rPr lang="es-EC" sz="900" u="none" strike="noStrike" dirty="0">
                          <a:effectLst/>
                        </a:rPr>
                        <a:t>2</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LAGO TITICACA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484,02</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3018687706"/>
                  </a:ext>
                </a:extLst>
              </a:tr>
              <a:tr h="147028">
                <a:tc>
                  <a:txBody>
                    <a:bodyPr/>
                    <a:lstStyle/>
                    <a:p>
                      <a:pPr algn="ctr" fontAlgn="b"/>
                      <a:r>
                        <a:rPr lang="es-EC" sz="900" u="none" strike="noStrike" dirty="0">
                          <a:effectLst/>
                        </a:rPr>
                        <a:t>3</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N72D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179,86</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14783964"/>
                  </a:ext>
                </a:extLst>
              </a:tr>
              <a:tr h="147028">
                <a:tc>
                  <a:txBody>
                    <a:bodyPr/>
                    <a:lstStyle/>
                    <a:p>
                      <a:pPr algn="ctr" fontAlgn="b"/>
                      <a:r>
                        <a:rPr lang="es-EC" sz="900" u="none" strike="noStrike">
                          <a:effectLst/>
                        </a:rPr>
                        <a:t>4</a:t>
                      </a:r>
                      <a:endParaRPr lang="es-EC" sz="900" b="0" i="0" u="none" strike="noStrike">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N72E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861,33</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4239841831"/>
                  </a:ext>
                </a:extLst>
              </a:tr>
              <a:tr h="147028">
                <a:tc>
                  <a:txBody>
                    <a:bodyPr/>
                    <a:lstStyle/>
                    <a:p>
                      <a:pPr algn="ctr" fontAlgn="b"/>
                      <a:r>
                        <a:rPr lang="es-EC" sz="900" u="none" strike="noStrike" dirty="0">
                          <a:effectLst/>
                        </a:rPr>
                        <a:t>5</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N72F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260,59</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3503531447"/>
                  </a:ext>
                </a:extLst>
              </a:tr>
              <a:tr h="147028">
                <a:tc>
                  <a:txBody>
                    <a:bodyPr/>
                    <a:lstStyle/>
                    <a:p>
                      <a:pPr algn="ctr" fontAlgn="b"/>
                      <a:r>
                        <a:rPr lang="es-EC" sz="900" u="none" strike="noStrike" dirty="0">
                          <a:effectLst/>
                        </a:rPr>
                        <a:t>6</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N72G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234,72</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3312602290"/>
                  </a:ext>
                </a:extLst>
              </a:tr>
              <a:tr h="147028">
                <a:tc>
                  <a:txBody>
                    <a:bodyPr/>
                    <a:lstStyle/>
                    <a:p>
                      <a:pPr algn="ctr" fontAlgn="b"/>
                      <a:r>
                        <a:rPr lang="es-EC" sz="900" u="none" strike="noStrike" dirty="0">
                          <a:effectLst/>
                        </a:rPr>
                        <a:t>7</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N72G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118,5</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1291224086"/>
                  </a:ext>
                </a:extLst>
              </a:tr>
              <a:tr h="147028">
                <a:tc>
                  <a:txBody>
                    <a:bodyPr/>
                    <a:lstStyle/>
                    <a:p>
                      <a:pPr algn="ctr" fontAlgn="b"/>
                      <a:r>
                        <a:rPr lang="es-EC" sz="900" u="none" strike="noStrike" dirty="0">
                          <a:effectLst/>
                        </a:rPr>
                        <a:t>8</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a:effectLst/>
                        </a:rPr>
                        <a:t>CALLE N73 </a:t>
                      </a:r>
                      <a:endParaRPr lang="es-EC" sz="900" b="0" i="0" u="none" strike="noStrike">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220,05</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4193249271"/>
                  </a:ext>
                </a:extLst>
              </a:tr>
              <a:tr h="147028">
                <a:tc>
                  <a:txBody>
                    <a:bodyPr/>
                    <a:lstStyle/>
                    <a:p>
                      <a:pPr algn="ctr" fontAlgn="b"/>
                      <a:r>
                        <a:rPr lang="es-EC" sz="900" u="none" strike="noStrike" dirty="0">
                          <a:effectLst/>
                        </a:rPr>
                        <a:t>9</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N75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190,85</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1085423044"/>
                  </a:ext>
                </a:extLst>
              </a:tr>
              <a:tr h="147028">
                <a:tc>
                  <a:txBody>
                    <a:bodyPr/>
                    <a:lstStyle/>
                    <a:p>
                      <a:pPr algn="ctr" fontAlgn="b"/>
                      <a:r>
                        <a:rPr lang="es-EC" sz="900" u="none" strike="noStrike" dirty="0">
                          <a:effectLst/>
                        </a:rPr>
                        <a:t>10</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N76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175,47</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1541734041"/>
                  </a:ext>
                </a:extLst>
              </a:tr>
              <a:tr h="147028">
                <a:tc>
                  <a:txBody>
                    <a:bodyPr/>
                    <a:lstStyle/>
                    <a:p>
                      <a:pPr algn="ctr" fontAlgn="b"/>
                      <a:r>
                        <a:rPr lang="es-EC" sz="900" u="none" strike="noStrike" dirty="0">
                          <a:effectLst/>
                        </a:rPr>
                        <a:t>11</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a:effectLst/>
                        </a:rPr>
                        <a:t>CALLE N77 </a:t>
                      </a:r>
                      <a:endParaRPr lang="es-EC" sz="900" b="0" i="0" u="none" strike="noStrike">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166,12</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2327869864"/>
                  </a:ext>
                </a:extLst>
              </a:tr>
              <a:tr h="147028">
                <a:tc>
                  <a:txBody>
                    <a:bodyPr/>
                    <a:lstStyle/>
                    <a:p>
                      <a:pPr algn="ctr" fontAlgn="b"/>
                      <a:r>
                        <a:rPr lang="es-EC" sz="900" u="none" strike="noStrike" dirty="0">
                          <a:effectLst/>
                        </a:rPr>
                        <a:t>12</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N77A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525,31</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2060454194"/>
                  </a:ext>
                </a:extLst>
              </a:tr>
              <a:tr h="147028">
                <a:tc>
                  <a:txBody>
                    <a:bodyPr/>
                    <a:lstStyle/>
                    <a:p>
                      <a:pPr algn="ctr" fontAlgn="b"/>
                      <a:r>
                        <a:rPr lang="es-EC" sz="900" u="none" strike="noStrike" dirty="0">
                          <a:effectLst/>
                        </a:rPr>
                        <a:t>13</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N79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459,7</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3803016730"/>
                  </a:ext>
                </a:extLst>
              </a:tr>
              <a:tr h="147028">
                <a:tc>
                  <a:txBody>
                    <a:bodyPr/>
                    <a:lstStyle/>
                    <a:p>
                      <a:pPr algn="ctr" fontAlgn="b"/>
                      <a:r>
                        <a:rPr lang="es-EC" sz="900" u="none" strike="noStrike" dirty="0">
                          <a:effectLst/>
                        </a:rPr>
                        <a:t>14</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N79</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93,65</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911849422"/>
                  </a:ext>
                </a:extLst>
              </a:tr>
              <a:tr h="147028">
                <a:tc>
                  <a:txBody>
                    <a:bodyPr/>
                    <a:lstStyle/>
                    <a:p>
                      <a:pPr algn="ctr" fontAlgn="b"/>
                      <a:r>
                        <a:rPr lang="es-EC" sz="900" u="none" strike="noStrike" dirty="0">
                          <a:effectLst/>
                        </a:rPr>
                        <a:t>15</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N79A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454,67</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2332300706"/>
                  </a:ext>
                </a:extLst>
              </a:tr>
              <a:tr h="147028">
                <a:tc>
                  <a:txBody>
                    <a:bodyPr/>
                    <a:lstStyle/>
                    <a:p>
                      <a:pPr algn="ctr" fontAlgn="b"/>
                      <a:r>
                        <a:rPr lang="es-EC" sz="900" u="none" strike="noStrike" dirty="0">
                          <a:effectLst/>
                        </a:rPr>
                        <a:t>16</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N79B</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426,04</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4230916792"/>
                  </a:ext>
                </a:extLst>
              </a:tr>
              <a:tr h="147028">
                <a:tc>
                  <a:txBody>
                    <a:bodyPr/>
                    <a:lstStyle/>
                    <a:p>
                      <a:pPr algn="ctr" fontAlgn="b"/>
                      <a:r>
                        <a:rPr lang="es-EC" sz="900" u="none" strike="noStrike" dirty="0">
                          <a:effectLst/>
                        </a:rPr>
                        <a:t>17</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N82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492,58</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2954407446"/>
                  </a:ext>
                </a:extLst>
              </a:tr>
              <a:tr h="147028">
                <a:tc>
                  <a:txBody>
                    <a:bodyPr/>
                    <a:lstStyle/>
                    <a:p>
                      <a:pPr algn="ctr" fontAlgn="b"/>
                      <a:r>
                        <a:rPr lang="es-EC" sz="900" u="none" strike="noStrike" dirty="0">
                          <a:effectLst/>
                        </a:rPr>
                        <a:t>18</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N79C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421,3</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3361625348"/>
                  </a:ext>
                </a:extLst>
              </a:tr>
              <a:tr h="147028">
                <a:tc>
                  <a:txBody>
                    <a:bodyPr/>
                    <a:lstStyle/>
                    <a:p>
                      <a:pPr algn="ctr" fontAlgn="b"/>
                      <a:r>
                        <a:rPr lang="es-EC" sz="900" u="none" strike="noStrike" dirty="0">
                          <a:effectLst/>
                        </a:rPr>
                        <a:t>19</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N79C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91,55</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3882201693"/>
                  </a:ext>
                </a:extLst>
              </a:tr>
              <a:tr h="147028">
                <a:tc>
                  <a:txBody>
                    <a:bodyPr/>
                    <a:lstStyle/>
                    <a:p>
                      <a:pPr algn="ctr" fontAlgn="b"/>
                      <a:r>
                        <a:rPr lang="es-EC" sz="900" u="none" strike="noStrike" dirty="0">
                          <a:effectLst/>
                        </a:rPr>
                        <a:t>20</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N79D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366,63</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2531974795"/>
                  </a:ext>
                </a:extLst>
              </a:tr>
              <a:tr h="147028">
                <a:tc>
                  <a:txBody>
                    <a:bodyPr/>
                    <a:lstStyle/>
                    <a:p>
                      <a:pPr algn="ctr" fontAlgn="b"/>
                      <a:r>
                        <a:rPr lang="es-EC" sz="900" u="none" strike="noStrike" dirty="0">
                          <a:effectLst/>
                        </a:rPr>
                        <a:t>21</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N80</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304</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787168787"/>
                  </a:ext>
                </a:extLst>
              </a:tr>
              <a:tr h="147028">
                <a:tc>
                  <a:txBody>
                    <a:bodyPr/>
                    <a:lstStyle/>
                    <a:p>
                      <a:pPr algn="ctr" fontAlgn="b"/>
                      <a:r>
                        <a:rPr lang="es-EC" sz="900" u="none" strike="noStrike" dirty="0">
                          <a:effectLst/>
                        </a:rPr>
                        <a:t>22</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CALLE N80A </a:t>
                      </a:r>
                      <a:endParaRPr lang="es-EC" sz="900" b="0" i="0" u="none" strike="noStrike" dirty="0">
                        <a:effectLst/>
                        <a:latin typeface="Arial Narrow" panose="020B0606020202030204" pitchFamily="34" charset="0"/>
                      </a:endParaRPr>
                    </a:p>
                  </a:txBody>
                  <a:tcPr marL="4699" marR="4699" marT="4699" marB="0" anchor="b"/>
                </a:tc>
                <a:tc>
                  <a:txBody>
                    <a:bodyPr/>
                    <a:lstStyle/>
                    <a:p>
                      <a:pPr algn="ctr" fontAlgn="b"/>
                      <a:r>
                        <a:rPr lang="es-EC" sz="900" u="none" strike="noStrike" dirty="0">
                          <a:effectLst/>
                        </a:rPr>
                        <a:t>204,36</a:t>
                      </a:r>
                      <a:endParaRPr lang="es-EC" sz="900" b="0" i="0" u="none" strike="noStrike" dirty="0">
                        <a:effectLst/>
                        <a:latin typeface="Arial Narrow" panose="020B0606020202030204" pitchFamily="34" charset="0"/>
                      </a:endParaRPr>
                    </a:p>
                  </a:txBody>
                  <a:tcPr marL="4699" marR="4699" marT="4699" marB="0" anchor="b"/>
                </a:tc>
                <a:extLst>
                  <a:ext uri="{0D108BD9-81ED-4DB2-BD59-A6C34878D82A}">
                    <a16:rowId xmlns:a16="http://schemas.microsoft.com/office/drawing/2014/main" val="2167568421"/>
                  </a:ext>
                </a:extLst>
              </a:tr>
            </a:tbl>
          </a:graphicData>
        </a:graphic>
      </p:graphicFrame>
      <p:graphicFrame>
        <p:nvGraphicFramePr>
          <p:cNvPr id="3" name="Tabla 2"/>
          <p:cNvGraphicFramePr>
            <a:graphicFrameLocks noGrp="1"/>
          </p:cNvGraphicFramePr>
          <p:nvPr>
            <p:extLst/>
          </p:nvPr>
        </p:nvGraphicFramePr>
        <p:xfrm>
          <a:off x="3507842" y="1669180"/>
          <a:ext cx="2217944" cy="3931322"/>
        </p:xfrm>
        <a:graphic>
          <a:graphicData uri="http://schemas.openxmlformats.org/drawingml/2006/table">
            <a:tbl>
              <a:tblPr firstRow="1" bandRow="1">
                <a:tableStyleId>{F5AB1C69-6EDB-4FF4-983F-18BD219EF322}</a:tableStyleId>
              </a:tblPr>
              <a:tblGrid>
                <a:gridCol w="308748">
                  <a:extLst>
                    <a:ext uri="{9D8B030D-6E8A-4147-A177-3AD203B41FA5}">
                      <a16:colId xmlns:a16="http://schemas.microsoft.com/office/drawing/2014/main" val="1308520108"/>
                    </a:ext>
                  </a:extLst>
                </a:gridCol>
                <a:gridCol w="987401">
                  <a:extLst>
                    <a:ext uri="{9D8B030D-6E8A-4147-A177-3AD203B41FA5}">
                      <a16:colId xmlns:a16="http://schemas.microsoft.com/office/drawing/2014/main" val="1140317623"/>
                    </a:ext>
                  </a:extLst>
                </a:gridCol>
                <a:gridCol w="921795">
                  <a:extLst>
                    <a:ext uri="{9D8B030D-6E8A-4147-A177-3AD203B41FA5}">
                      <a16:colId xmlns:a16="http://schemas.microsoft.com/office/drawing/2014/main" val="1081472888"/>
                    </a:ext>
                  </a:extLst>
                </a:gridCol>
              </a:tblGrid>
              <a:tr h="404504">
                <a:tc gridSpan="3">
                  <a:txBody>
                    <a:bodyPr/>
                    <a:lstStyle/>
                    <a:p>
                      <a:pPr algn="ctr" fontAlgn="ctr"/>
                      <a:r>
                        <a:rPr lang="es-EC" sz="900" u="none" strike="noStrike" dirty="0">
                          <a:effectLst/>
                        </a:rPr>
                        <a:t>VIAS POR INTERVENIR CON MEJORAMIENTO VIAL</a:t>
                      </a:r>
                      <a:br>
                        <a:rPr lang="es-EC" sz="900" u="none" strike="noStrike" dirty="0">
                          <a:effectLst/>
                        </a:rPr>
                      </a:br>
                      <a:r>
                        <a:rPr lang="es-EC" sz="900" u="none" strike="noStrike" dirty="0">
                          <a:effectLst/>
                        </a:rPr>
                        <a:t>FASE 2 B. NOROCCIDENTE</a:t>
                      </a:r>
                      <a:endParaRPr lang="es-EC" sz="900" b="1" i="0" u="none" strike="noStrike" dirty="0">
                        <a:effectLst/>
                        <a:latin typeface="Arial Narrow" panose="020B0606020202030204" pitchFamily="34" charset="0"/>
                      </a:endParaRPr>
                    </a:p>
                  </a:txBody>
                  <a:tcPr marL="4679" marR="4679" marT="4679"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455062765"/>
                  </a:ext>
                </a:extLst>
              </a:tr>
              <a:tr h="288643">
                <a:tc>
                  <a:txBody>
                    <a:bodyPr/>
                    <a:lstStyle/>
                    <a:p>
                      <a:pPr algn="ctr" fontAlgn="ctr"/>
                      <a:r>
                        <a:rPr lang="es-EC" sz="900" u="none" strike="noStrike" dirty="0">
                          <a:effectLst/>
                        </a:rPr>
                        <a:t>No</a:t>
                      </a:r>
                      <a:endParaRPr lang="es-EC" sz="900" b="1" i="0" u="none" strike="noStrike" dirty="0">
                        <a:effectLst/>
                        <a:latin typeface="Arial Narrow" panose="020B0606020202030204" pitchFamily="34" charset="0"/>
                      </a:endParaRPr>
                    </a:p>
                  </a:txBody>
                  <a:tcPr marL="4679" marR="4679" marT="4679" marB="0" anchor="ctr"/>
                </a:tc>
                <a:tc>
                  <a:txBody>
                    <a:bodyPr/>
                    <a:lstStyle/>
                    <a:p>
                      <a:pPr algn="ctr" fontAlgn="ctr"/>
                      <a:r>
                        <a:rPr lang="es-EC" sz="900" u="none" strike="noStrike" dirty="0">
                          <a:effectLst/>
                        </a:rPr>
                        <a:t>VIA A INTERVENIR</a:t>
                      </a:r>
                      <a:endParaRPr lang="es-EC" sz="900" b="1" i="0" u="none" strike="noStrike" dirty="0">
                        <a:effectLst/>
                        <a:latin typeface="Arial Narrow" panose="020B0606020202030204" pitchFamily="34" charset="0"/>
                      </a:endParaRPr>
                    </a:p>
                  </a:txBody>
                  <a:tcPr marL="4679" marR="4679" marT="4679" marB="0" anchor="ctr"/>
                </a:tc>
                <a:tc>
                  <a:txBody>
                    <a:bodyPr/>
                    <a:lstStyle/>
                    <a:p>
                      <a:pPr algn="ctr" fontAlgn="ctr"/>
                      <a:r>
                        <a:rPr lang="es-EC" sz="900" u="none" strike="noStrike">
                          <a:effectLst/>
                        </a:rPr>
                        <a:t>LONGITUD</a:t>
                      </a:r>
                      <a:br>
                        <a:rPr lang="es-EC" sz="900" u="none" strike="noStrike">
                          <a:effectLst/>
                        </a:rPr>
                      </a:br>
                      <a:r>
                        <a:rPr lang="es-EC" sz="900" u="none" strike="noStrike">
                          <a:effectLst/>
                        </a:rPr>
                        <a:t>(m)</a:t>
                      </a:r>
                      <a:endParaRPr lang="es-EC" sz="900" b="1" i="0" u="none" strike="noStrike">
                        <a:effectLst/>
                        <a:latin typeface="Arial Narrow" panose="020B0606020202030204" pitchFamily="34" charset="0"/>
                      </a:endParaRPr>
                    </a:p>
                  </a:txBody>
                  <a:tcPr marL="4679" marR="4679" marT="4679" marB="0" anchor="ctr"/>
                </a:tc>
                <a:extLst>
                  <a:ext uri="{0D108BD9-81ED-4DB2-BD59-A6C34878D82A}">
                    <a16:rowId xmlns:a16="http://schemas.microsoft.com/office/drawing/2014/main" val="2229104049"/>
                  </a:ext>
                </a:extLst>
              </a:tr>
              <a:tr h="146660">
                <a:tc>
                  <a:txBody>
                    <a:bodyPr/>
                    <a:lstStyle/>
                    <a:p>
                      <a:pPr algn="ctr" fontAlgn="b"/>
                      <a:r>
                        <a:rPr lang="es-EC" sz="900" u="none" strike="noStrike" dirty="0">
                          <a:effectLst/>
                        </a:rPr>
                        <a:t>23</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Oe20A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92,99</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2085209364"/>
                  </a:ext>
                </a:extLst>
              </a:tr>
              <a:tr h="146660">
                <a:tc>
                  <a:txBody>
                    <a:bodyPr/>
                    <a:lstStyle/>
                    <a:p>
                      <a:pPr algn="ctr" fontAlgn="b"/>
                      <a:r>
                        <a:rPr lang="es-EC" sz="900" u="none" strike="noStrike" dirty="0">
                          <a:effectLst/>
                        </a:rPr>
                        <a:t>24</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Oe20B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453,97</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3746461335"/>
                  </a:ext>
                </a:extLst>
              </a:tr>
              <a:tr h="146660">
                <a:tc>
                  <a:txBody>
                    <a:bodyPr/>
                    <a:lstStyle/>
                    <a:p>
                      <a:pPr algn="ctr" fontAlgn="b"/>
                      <a:r>
                        <a:rPr lang="es-EC" sz="900" u="none" strike="noStrike" dirty="0">
                          <a:effectLst/>
                        </a:rPr>
                        <a:t>25</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Oe20B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74,42</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1545261681"/>
                  </a:ext>
                </a:extLst>
              </a:tr>
              <a:tr h="146660">
                <a:tc>
                  <a:txBody>
                    <a:bodyPr/>
                    <a:lstStyle/>
                    <a:p>
                      <a:pPr algn="ctr" fontAlgn="b"/>
                      <a:r>
                        <a:rPr lang="es-EC" sz="900" u="none" strike="noStrike">
                          <a:effectLst/>
                        </a:rPr>
                        <a:t>26</a:t>
                      </a:r>
                      <a:endParaRPr lang="es-EC" sz="900" b="0" i="0" u="none" strike="noStrike">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Oe20B</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189,41</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2500583912"/>
                  </a:ext>
                </a:extLst>
              </a:tr>
              <a:tr h="146660">
                <a:tc>
                  <a:txBody>
                    <a:bodyPr/>
                    <a:lstStyle/>
                    <a:p>
                      <a:pPr algn="ctr" fontAlgn="b"/>
                      <a:r>
                        <a:rPr lang="es-EC" sz="900" u="none" strike="noStrike">
                          <a:effectLst/>
                        </a:rPr>
                        <a:t>27</a:t>
                      </a:r>
                      <a:endParaRPr lang="es-EC" sz="900" b="0" i="0" u="none" strike="noStrike">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Oe20B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131,08</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1362790349"/>
                  </a:ext>
                </a:extLst>
              </a:tr>
              <a:tr h="146660">
                <a:tc>
                  <a:txBody>
                    <a:bodyPr/>
                    <a:lstStyle/>
                    <a:p>
                      <a:pPr algn="ctr" fontAlgn="b"/>
                      <a:r>
                        <a:rPr lang="es-EC" sz="900" u="none" strike="noStrike" dirty="0">
                          <a:effectLst/>
                        </a:rPr>
                        <a:t>28</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Oe20C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a:effectLst/>
                        </a:rPr>
                        <a:t>61,22</a:t>
                      </a:r>
                      <a:endParaRPr lang="es-EC" sz="900" b="0" i="0" u="none" strike="noStrike">
                        <a:effectLst/>
                        <a:latin typeface="Arial Narrow" panose="020B0606020202030204" pitchFamily="34" charset="0"/>
                      </a:endParaRPr>
                    </a:p>
                  </a:txBody>
                  <a:tcPr marL="4679" marR="4679" marT="4679" marB="0" anchor="b"/>
                </a:tc>
                <a:extLst>
                  <a:ext uri="{0D108BD9-81ED-4DB2-BD59-A6C34878D82A}">
                    <a16:rowId xmlns:a16="http://schemas.microsoft.com/office/drawing/2014/main" val="3004313127"/>
                  </a:ext>
                </a:extLst>
              </a:tr>
              <a:tr h="146660">
                <a:tc>
                  <a:txBody>
                    <a:bodyPr/>
                    <a:lstStyle/>
                    <a:p>
                      <a:pPr algn="ctr" fontAlgn="b"/>
                      <a:r>
                        <a:rPr lang="es-EC" sz="900" u="none" strike="noStrike">
                          <a:effectLst/>
                        </a:rPr>
                        <a:t>29</a:t>
                      </a:r>
                      <a:endParaRPr lang="es-EC" sz="900" b="0" i="0" u="none" strike="noStrike">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Oe20D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356,68</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1199390000"/>
                  </a:ext>
                </a:extLst>
              </a:tr>
              <a:tr h="146660">
                <a:tc>
                  <a:txBody>
                    <a:bodyPr/>
                    <a:lstStyle/>
                    <a:p>
                      <a:pPr algn="ctr" fontAlgn="b"/>
                      <a:r>
                        <a:rPr lang="es-EC" sz="900" u="none" strike="noStrike" dirty="0">
                          <a:effectLst/>
                        </a:rPr>
                        <a:t>30</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Oe20E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a:effectLst/>
                        </a:rPr>
                        <a:t>339,48</a:t>
                      </a:r>
                      <a:endParaRPr lang="es-EC" sz="900" b="0" i="0" u="none" strike="noStrike">
                        <a:effectLst/>
                        <a:latin typeface="Arial Narrow" panose="020B0606020202030204" pitchFamily="34" charset="0"/>
                      </a:endParaRPr>
                    </a:p>
                  </a:txBody>
                  <a:tcPr marL="4679" marR="4679" marT="4679" marB="0" anchor="b"/>
                </a:tc>
                <a:extLst>
                  <a:ext uri="{0D108BD9-81ED-4DB2-BD59-A6C34878D82A}">
                    <a16:rowId xmlns:a16="http://schemas.microsoft.com/office/drawing/2014/main" val="359707499"/>
                  </a:ext>
                </a:extLst>
              </a:tr>
              <a:tr h="146660">
                <a:tc>
                  <a:txBody>
                    <a:bodyPr/>
                    <a:lstStyle/>
                    <a:p>
                      <a:pPr algn="ctr" fontAlgn="b"/>
                      <a:r>
                        <a:rPr lang="es-EC" sz="900" u="none" strike="noStrike" dirty="0">
                          <a:effectLst/>
                        </a:rPr>
                        <a:t>31</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ctr"/>
                      <a:r>
                        <a:rPr lang="es-EC" sz="900" u="none" strike="noStrike" dirty="0">
                          <a:effectLst/>
                        </a:rPr>
                        <a:t>CALLE Oe20E </a:t>
                      </a:r>
                      <a:endParaRPr lang="es-EC" sz="900" b="0" i="0" u="none" strike="noStrike" dirty="0">
                        <a:effectLst/>
                        <a:latin typeface="Arial Narrow" panose="020B0606020202030204" pitchFamily="34" charset="0"/>
                      </a:endParaRPr>
                    </a:p>
                  </a:txBody>
                  <a:tcPr marL="4679" marR="4679" marT="4679" marB="0" anchor="ctr"/>
                </a:tc>
                <a:tc>
                  <a:txBody>
                    <a:bodyPr/>
                    <a:lstStyle/>
                    <a:p>
                      <a:pPr algn="ctr" fontAlgn="b"/>
                      <a:r>
                        <a:rPr lang="es-EC" sz="900" u="none" strike="noStrike" dirty="0">
                          <a:effectLst/>
                        </a:rPr>
                        <a:t>129,86</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2050589457"/>
                  </a:ext>
                </a:extLst>
              </a:tr>
              <a:tr h="146660">
                <a:tc>
                  <a:txBody>
                    <a:bodyPr/>
                    <a:lstStyle/>
                    <a:p>
                      <a:pPr algn="ctr" fontAlgn="ctr"/>
                      <a:r>
                        <a:rPr lang="es-EC" sz="900" u="none" strike="noStrike" dirty="0">
                          <a:effectLst/>
                        </a:rPr>
                        <a:t>32</a:t>
                      </a:r>
                      <a:endParaRPr lang="es-EC" sz="900" b="0" i="0" u="none" strike="noStrike" dirty="0">
                        <a:effectLst/>
                        <a:latin typeface="Arial Narrow" panose="020B0606020202030204" pitchFamily="34" charset="0"/>
                      </a:endParaRPr>
                    </a:p>
                  </a:txBody>
                  <a:tcPr marL="4679" marR="4679" marT="4679" marB="0" anchor="ctr"/>
                </a:tc>
                <a:tc>
                  <a:txBody>
                    <a:bodyPr/>
                    <a:lstStyle/>
                    <a:p>
                      <a:pPr algn="ctr" fontAlgn="ctr"/>
                      <a:r>
                        <a:rPr lang="es-EC" sz="900" u="none" strike="noStrike" dirty="0">
                          <a:effectLst/>
                        </a:rPr>
                        <a:t>CALLE Oe20F</a:t>
                      </a:r>
                      <a:endParaRPr lang="es-EC" sz="900" b="0" i="0" u="none" strike="noStrike" dirty="0">
                        <a:effectLst/>
                        <a:latin typeface="Arial Narrow" panose="020B0606020202030204" pitchFamily="34" charset="0"/>
                      </a:endParaRPr>
                    </a:p>
                  </a:txBody>
                  <a:tcPr marL="4679" marR="4679" marT="4679" marB="0" anchor="ctr"/>
                </a:tc>
                <a:tc>
                  <a:txBody>
                    <a:bodyPr/>
                    <a:lstStyle/>
                    <a:p>
                      <a:pPr algn="ctr" fontAlgn="b"/>
                      <a:r>
                        <a:rPr lang="es-EC" sz="900" u="none" strike="noStrike" dirty="0">
                          <a:effectLst/>
                        </a:rPr>
                        <a:t>426,36</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449312718"/>
                  </a:ext>
                </a:extLst>
              </a:tr>
              <a:tr h="146660">
                <a:tc>
                  <a:txBody>
                    <a:bodyPr/>
                    <a:lstStyle/>
                    <a:p>
                      <a:pPr algn="ctr" fontAlgn="ctr"/>
                      <a:r>
                        <a:rPr lang="es-EC" sz="900" u="none" strike="noStrike">
                          <a:effectLst/>
                        </a:rPr>
                        <a:t>33</a:t>
                      </a:r>
                      <a:endParaRPr lang="es-EC" sz="900" b="0" i="0" u="none" strike="noStrike">
                        <a:effectLst/>
                        <a:latin typeface="Arial Narrow" panose="020B0606020202030204" pitchFamily="34" charset="0"/>
                      </a:endParaRPr>
                    </a:p>
                  </a:txBody>
                  <a:tcPr marL="4679" marR="4679" marT="4679" marB="0" anchor="ctr"/>
                </a:tc>
                <a:tc>
                  <a:txBody>
                    <a:bodyPr/>
                    <a:lstStyle/>
                    <a:p>
                      <a:pPr algn="ctr" fontAlgn="ctr"/>
                      <a:r>
                        <a:rPr lang="es-EC" sz="900" u="none" strike="noStrike" dirty="0">
                          <a:effectLst/>
                        </a:rPr>
                        <a:t>CALLE Oe20F </a:t>
                      </a:r>
                      <a:endParaRPr lang="es-EC" sz="900" b="0" i="0" u="none" strike="noStrike" dirty="0">
                        <a:effectLst/>
                        <a:latin typeface="Arial Narrow" panose="020B0606020202030204" pitchFamily="34" charset="0"/>
                      </a:endParaRPr>
                    </a:p>
                  </a:txBody>
                  <a:tcPr marL="4679" marR="4679" marT="4679" marB="0" anchor="ctr"/>
                </a:tc>
                <a:tc>
                  <a:txBody>
                    <a:bodyPr/>
                    <a:lstStyle/>
                    <a:p>
                      <a:pPr algn="ctr" fontAlgn="b"/>
                      <a:r>
                        <a:rPr lang="es-EC" sz="900" u="none" strike="noStrike" dirty="0">
                          <a:effectLst/>
                        </a:rPr>
                        <a:t>311,63</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722223871"/>
                  </a:ext>
                </a:extLst>
              </a:tr>
              <a:tr h="146660">
                <a:tc>
                  <a:txBody>
                    <a:bodyPr/>
                    <a:lstStyle/>
                    <a:p>
                      <a:pPr algn="ctr" fontAlgn="b"/>
                      <a:r>
                        <a:rPr lang="es-EC" sz="900" u="none" strike="noStrike" dirty="0">
                          <a:effectLst/>
                        </a:rPr>
                        <a:t>34</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Oe20G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293,67</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283166672"/>
                  </a:ext>
                </a:extLst>
              </a:tr>
              <a:tr h="146660">
                <a:tc>
                  <a:txBody>
                    <a:bodyPr/>
                    <a:lstStyle/>
                    <a:p>
                      <a:pPr algn="ctr" fontAlgn="b"/>
                      <a:r>
                        <a:rPr lang="es-EC" sz="900" u="none" strike="noStrike" dirty="0">
                          <a:effectLst/>
                        </a:rPr>
                        <a:t>35</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Oe20G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60,77</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383586448"/>
                  </a:ext>
                </a:extLst>
              </a:tr>
              <a:tr h="146660">
                <a:tc>
                  <a:txBody>
                    <a:bodyPr/>
                    <a:lstStyle/>
                    <a:p>
                      <a:pPr algn="ctr" fontAlgn="b"/>
                      <a:r>
                        <a:rPr lang="es-EC" sz="900" u="none" strike="noStrike" dirty="0">
                          <a:effectLst/>
                        </a:rPr>
                        <a:t>36</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Oe20H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115,13</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1947251110"/>
                  </a:ext>
                </a:extLst>
              </a:tr>
              <a:tr h="146660">
                <a:tc>
                  <a:txBody>
                    <a:bodyPr/>
                    <a:lstStyle/>
                    <a:p>
                      <a:pPr algn="ctr" fontAlgn="b"/>
                      <a:r>
                        <a:rPr lang="es-EC" sz="900" u="none" strike="noStrike" dirty="0">
                          <a:effectLst/>
                        </a:rPr>
                        <a:t>37</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Oe20H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58,11</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475492577"/>
                  </a:ext>
                </a:extLst>
              </a:tr>
              <a:tr h="146660">
                <a:tc>
                  <a:txBody>
                    <a:bodyPr/>
                    <a:lstStyle/>
                    <a:p>
                      <a:pPr algn="ctr" fontAlgn="b"/>
                      <a:r>
                        <a:rPr lang="es-EC" sz="900" u="none" strike="noStrike" dirty="0">
                          <a:effectLst/>
                        </a:rPr>
                        <a:t>38</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Oe20I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57,93</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3054882670"/>
                  </a:ext>
                </a:extLst>
              </a:tr>
              <a:tr h="146660">
                <a:tc>
                  <a:txBody>
                    <a:bodyPr/>
                    <a:lstStyle/>
                    <a:p>
                      <a:pPr algn="ctr" fontAlgn="b"/>
                      <a:r>
                        <a:rPr lang="es-EC" sz="900" u="none" strike="noStrike" dirty="0">
                          <a:effectLst/>
                        </a:rPr>
                        <a:t>39</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Oe20J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178,97</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3603049667"/>
                  </a:ext>
                </a:extLst>
              </a:tr>
              <a:tr h="146660">
                <a:tc>
                  <a:txBody>
                    <a:bodyPr/>
                    <a:lstStyle/>
                    <a:p>
                      <a:pPr algn="ctr" fontAlgn="b"/>
                      <a:r>
                        <a:rPr lang="es-EC" sz="900" u="none" strike="noStrike" dirty="0">
                          <a:effectLst/>
                        </a:rPr>
                        <a:t>40</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Oe20K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106,44</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3449140225"/>
                  </a:ext>
                </a:extLst>
              </a:tr>
              <a:tr h="146660">
                <a:tc>
                  <a:txBody>
                    <a:bodyPr/>
                    <a:lstStyle/>
                    <a:p>
                      <a:pPr algn="ctr" fontAlgn="b"/>
                      <a:r>
                        <a:rPr lang="es-EC" sz="900" u="none" strike="noStrike" dirty="0">
                          <a:effectLst/>
                        </a:rPr>
                        <a:t>41</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Oe21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737,29</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45433085"/>
                  </a:ext>
                </a:extLst>
              </a:tr>
              <a:tr h="146660">
                <a:tc>
                  <a:txBody>
                    <a:bodyPr/>
                    <a:lstStyle/>
                    <a:p>
                      <a:pPr algn="ctr" fontAlgn="b"/>
                      <a:r>
                        <a:rPr lang="es-EC" sz="900" u="none" strike="noStrike" dirty="0">
                          <a:effectLst/>
                        </a:rPr>
                        <a:t>42</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Oe21A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149,79</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3766740517"/>
                  </a:ext>
                </a:extLst>
              </a:tr>
              <a:tr h="146660">
                <a:tc>
                  <a:txBody>
                    <a:bodyPr/>
                    <a:lstStyle/>
                    <a:p>
                      <a:pPr algn="ctr" fontAlgn="b"/>
                      <a:r>
                        <a:rPr lang="es-EC" sz="900" u="none" strike="noStrike" dirty="0">
                          <a:effectLst/>
                        </a:rPr>
                        <a:t>43</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Oe22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242,01</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223209148"/>
                  </a:ext>
                </a:extLst>
              </a:tr>
              <a:tr h="146660">
                <a:tc>
                  <a:txBody>
                    <a:bodyPr/>
                    <a:lstStyle/>
                    <a:p>
                      <a:pPr algn="ctr" fontAlgn="b"/>
                      <a:r>
                        <a:rPr lang="es-EC" sz="900" u="none" strike="noStrike" dirty="0">
                          <a:effectLst/>
                        </a:rPr>
                        <a:t>44</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CALLE Oe20I </a:t>
                      </a:r>
                      <a:endParaRPr lang="es-EC" sz="900" b="0" i="0" u="none" strike="noStrike" dirty="0">
                        <a:effectLst/>
                        <a:latin typeface="Arial Narrow" panose="020B0606020202030204" pitchFamily="34" charset="0"/>
                      </a:endParaRPr>
                    </a:p>
                  </a:txBody>
                  <a:tcPr marL="4679" marR="4679" marT="4679" marB="0" anchor="b"/>
                </a:tc>
                <a:tc>
                  <a:txBody>
                    <a:bodyPr/>
                    <a:lstStyle/>
                    <a:p>
                      <a:pPr algn="ctr" fontAlgn="b"/>
                      <a:r>
                        <a:rPr lang="es-EC" sz="900" u="none" strike="noStrike" dirty="0">
                          <a:effectLst/>
                        </a:rPr>
                        <a:t>57,72</a:t>
                      </a:r>
                      <a:endParaRPr lang="es-EC" sz="900" b="0" i="0" u="none" strike="noStrike" dirty="0">
                        <a:effectLst/>
                        <a:latin typeface="Arial Narrow" panose="020B0606020202030204" pitchFamily="34" charset="0"/>
                      </a:endParaRPr>
                    </a:p>
                  </a:txBody>
                  <a:tcPr marL="4679" marR="4679" marT="4679" marB="0" anchor="b"/>
                </a:tc>
                <a:extLst>
                  <a:ext uri="{0D108BD9-81ED-4DB2-BD59-A6C34878D82A}">
                    <a16:rowId xmlns:a16="http://schemas.microsoft.com/office/drawing/2014/main" val="3637146321"/>
                  </a:ext>
                </a:extLst>
              </a:tr>
            </a:tbl>
          </a:graphicData>
        </a:graphic>
      </p:graphicFrame>
      <p:graphicFrame>
        <p:nvGraphicFramePr>
          <p:cNvPr id="4" name="Tabla 3"/>
          <p:cNvGraphicFramePr>
            <a:graphicFrameLocks noGrp="1"/>
          </p:cNvGraphicFramePr>
          <p:nvPr>
            <p:extLst/>
          </p:nvPr>
        </p:nvGraphicFramePr>
        <p:xfrm>
          <a:off x="5888609" y="1369832"/>
          <a:ext cx="3091140" cy="4829611"/>
        </p:xfrm>
        <a:graphic>
          <a:graphicData uri="http://schemas.openxmlformats.org/drawingml/2006/table">
            <a:tbl>
              <a:tblPr firstRow="1" firstCol="1" bandRow="1">
                <a:tableStyleId>{F5AB1C69-6EDB-4FF4-983F-18BD219EF322}</a:tableStyleId>
              </a:tblPr>
              <a:tblGrid>
                <a:gridCol w="360382">
                  <a:extLst>
                    <a:ext uri="{9D8B030D-6E8A-4147-A177-3AD203B41FA5}">
                      <a16:colId xmlns:a16="http://schemas.microsoft.com/office/drawing/2014/main" val="1799722112"/>
                    </a:ext>
                  </a:extLst>
                </a:gridCol>
                <a:gridCol w="1975244">
                  <a:extLst>
                    <a:ext uri="{9D8B030D-6E8A-4147-A177-3AD203B41FA5}">
                      <a16:colId xmlns:a16="http://schemas.microsoft.com/office/drawing/2014/main" val="1415335439"/>
                    </a:ext>
                  </a:extLst>
                </a:gridCol>
                <a:gridCol w="755514">
                  <a:extLst>
                    <a:ext uri="{9D8B030D-6E8A-4147-A177-3AD203B41FA5}">
                      <a16:colId xmlns:a16="http://schemas.microsoft.com/office/drawing/2014/main" val="183427868"/>
                    </a:ext>
                  </a:extLst>
                </a:gridCol>
              </a:tblGrid>
              <a:tr h="265976">
                <a:tc gridSpan="3">
                  <a:txBody>
                    <a:bodyPr/>
                    <a:lstStyle/>
                    <a:p>
                      <a:pPr algn="ctr" fontAlgn="ctr">
                        <a:lnSpc>
                          <a:spcPct val="115000"/>
                        </a:lnSpc>
                        <a:spcAft>
                          <a:spcPts val="0"/>
                        </a:spcAft>
                      </a:pPr>
                      <a:r>
                        <a:rPr lang="es-EC" sz="800" u="none" kern="1200" dirty="0">
                          <a:effectLst/>
                        </a:rPr>
                        <a:t>VIAS POR INTERVENIR SAN JOSÉ DEL CONDADO FASE 3</a:t>
                      </a:r>
                    </a:p>
                    <a:p>
                      <a:pPr algn="ctr" fontAlgn="ctr">
                        <a:lnSpc>
                          <a:spcPct val="115000"/>
                        </a:lnSpc>
                        <a:spcAft>
                          <a:spcPts val="0"/>
                        </a:spcAft>
                      </a:pPr>
                      <a:r>
                        <a:rPr lang="es-EC" sz="800" u="none" kern="1200" dirty="0">
                          <a:effectLst/>
                        </a:rPr>
                        <a:t> B.</a:t>
                      </a:r>
                      <a:r>
                        <a:rPr lang="es-EC" sz="800" u="none" kern="1200" baseline="0" dirty="0">
                          <a:effectLst/>
                        </a:rPr>
                        <a:t> NOROCCIDENTE</a:t>
                      </a:r>
                      <a:endParaRPr lang="es-MX" sz="800" b="1"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30963422"/>
                  </a:ext>
                </a:extLst>
              </a:tr>
              <a:tr h="202747">
                <a:tc>
                  <a:txBody>
                    <a:bodyPr/>
                    <a:lstStyle/>
                    <a:p>
                      <a:pPr algn="ctr" fontAlgn="ctr">
                        <a:lnSpc>
                          <a:spcPct val="115000"/>
                        </a:lnSpc>
                        <a:spcAft>
                          <a:spcPts val="0"/>
                        </a:spcAft>
                      </a:pPr>
                      <a:r>
                        <a:rPr lang="es-MX" sz="800" u="none">
                          <a:effectLst/>
                        </a:rPr>
                        <a:t>No.</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algn="ctr" fontAlgn="ctr">
                        <a:lnSpc>
                          <a:spcPct val="115000"/>
                        </a:lnSpc>
                        <a:spcAft>
                          <a:spcPts val="0"/>
                        </a:spcAft>
                      </a:pPr>
                      <a:r>
                        <a:rPr lang="es-MX" sz="800" u="none">
                          <a:effectLst/>
                        </a:rPr>
                        <a:t>NOMBRE DE LA VÍA</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algn="ctr" fontAlgn="ctr">
                        <a:lnSpc>
                          <a:spcPct val="115000"/>
                        </a:lnSpc>
                        <a:spcAft>
                          <a:spcPts val="0"/>
                        </a:spcAft>
                      </a:pPr>
                      <a:r>
                        <a:rPr lang="es-MX" sz="800" u="none">
                          <a:effectLst/>
                        </a:rPr>
                        <a:t>LONGITUD (m)</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extLst>
                  <a:ext uri="{0D108BD9-81ED-4DB2-BD59-A6C34878D82A}">
                    <a16:rowId xmlns:a16="http://schemas.microsoft.com/office/drawing/2014/main" val="1915335038"/>
                  </a:ext>
                </a:extLst>
              </a:tr>
              <a:tr h="132988">
                <a:tc>
                  <a:txBody>
                    <a:bodyPr/>
                    <a:lstStyle/>
                    <a:p>
                      <a:pPr algn="ctr" fontAlgn="b">
                        <a:lnSpc>
                          <a:spcPct val="115000"/>
                        </a:lnSpc>
                        <a:spcAft>
                          <a:spcPts val="0"/>
                        </a:spcAft>
                      </a:pPr>
                      <a:r>
                        <a:rPr lang="es-EC" sz="800" u="none" kern="1200">
                          <a:effectLst/>
                        </a:rPr>
                        <a:t>1</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N72</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180.21</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3076616957"/>
                  </a:ext>
                </a:extLst>
              </a:tr>
              <a:tr h="132988">
                <a:tc>
                  <a:txBody>
                    <a:bodyPr/>
                    <a:lstStyle/>
                    <a:p>
                      <a:pPr algn="ctr" fontAlgn="b">
                        <a:lnSpc>
                          <a:spcPct val="115000"/>
                        </a:lnSpc>
                        <a:spcAft>
                          <a:spcPts val="0"/>
                        </a:spcAft>
                      </a:pPr>
                      <a:r>
                        <a:rPr lang="es-EC" sz="800" u="none" kern="1200">
                          <a:effectLst/>
                        </a:rPr>
                        <a:t>2</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N73 (CALLE B)</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412.63</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814573467"/>
                  </a:ext>
                </a:extLst>
              </a:tr>
              <a:tr h="132988">
                <a:tc>
                  <a:txBody>
                    <a:bodyPr/>
                    <a:lstStyle/>
                    <a:p>
                      <a:pPr algn="ctr" fontAlgn="b">
                        <a:lnSpc>
                          <a:spcPct val="115000"/>
                        </a:lnSpc>
                        <a:spcAft>
                          <a:spcPts val="0"/>
                        </a:spcAft>
                      </a:pPr>
                      <a:r>
                        <a:rPr lang="es-EC" sz="800" u="none" kern="1200">
                          <a:effectLst/>
                        </a:rPr>
                        <a:t>3</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Oe16C (CALLE 9)</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121.60</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1390441690"/>
                  </a:ext>
                </a:extLst>
              </a:tr>
              <a:tr h="132988">
                <a:tc>
                  <a:txBody>
                    <a:bodyPr/>
                    <a:lstStyle/>
                    <a:p>
                      <a:pPr algn="ctr" fontAlgn="b">
                        <a:lnSpc>
                          <a:spcPct val="115000"/>
                        </a:lnSpc>
                        <a:spcAft>
                          <a:spcPts val="0"/>
                        </a:spcAft>
                      </a:pPr>
                      <a:r>
                        <a:rPr lang="es-EC" sz="800" u="none" kern="1200">
                          <a:effectLst/>
                        </a:rPr>
                        <a:t>4</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dirty="0">
                          <a:effectLst/>
                        </a:rPr>
                        <a:t>Oe16C (CALLE 9)</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84.90</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216976201"/>
                  </a:ext>
                </a:extLst>
              </a:tr>
              <a:tr h="132988">
                <a:tc>
                  <a:txBody>
                    <a:bodyPr/>
                    <a:lstStyle/>
                    <a:p>
                      <a:pPr algn="ctr" fontAlgn="b">
                        <a:lnSpc>
                          <a:spcPct val="115000"/>
                        </a:lnSpc>
                        <a:spcAft>
                          <a:spcPts val="0"/>
                        </a:spcAft>
                      </a:pPr>
                      <a:r>
                        <a:rPr lang="es-EC" sz="800" u="none" kern="1200">
                          <a:effectLst/>
                        </a:rPr>
                        <a:t>5</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Oe16B (EL RANCHO)</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412.43</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3263068720"/>
                  </a:ext>
                </a:extLst>
              </a:tr>
              <a:tr h="132988">
                <a:tc>
                  <a:txBody>
                    <a:bodyPr/>
                    <a:lstStyle/>
                    <a:p>
                      <a:pPr algn="ctr" fontAlgn="b">
                        <a:lnSpc>
                          <a:spcPct val="115000"/>
                        </a:lnSpc>
                        <a:spcAft>
                          <a:spcPts val="0"/>
                        </a:spcAft>
                      </a:pPr>
                      <a:r>
                        <a:rPr lang="es-EC" sz="800" u="none" kern="1200">
                          <a:effectLst/>
                        </a:rPr>
                        <a:t>6</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N71 (EL RANCHO)</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263.70</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984306243"/>
                  </a:ext>
                </a:extLst>
              </a:tr>
              <a:tr h="132988">
                <a:tc>
                  <a:txBody>
                    <a:bodyPr/>
                    <a:lstStyle/>
                    <a:p>
                      <a:pPr algn="ctr" fontAlgn="b">
                        <a:lnSpc>
                          <a:spcPct val="115000"/>
                        </a:lnSpc>
                        <a:spcAft>
                          <a:spcPts val="0"/>
                        </a:spcAft>
                      </a:pPr>
                      <a:r>
                        <a:rPr lang="es-EC" sz="800" u="none" kern="1200">
                          <a:effectLst/>
                        </a:rPr>
                        <a:t>7</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dirty="0">
                          <a:effectLst/>
                        </a:rPr>
                        <a:t>Oe15 (EL RANCHO)</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270.65</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2766002289"/>
                  </a:ext>
                </a:extLst>
              </a:tr>
              <a:tr h="132988">
                <a:tc>
                  <a:txBody>
                    <a:bodyPr/>
                    <a:lstStyle/>
                    <a:p>
                      <a:pPr algn="ctr" fontAlgn="b">
                        <a:lnSpc>
                          <a:spcPct val="115000"/>
                        </a:lnSpc>
                        <a:spcAft>
                          <a:spcPts val="0"/>
                        </a:spcAft>
                      </a:pPr>
                      <a:r>
                        <a:rPr lang="es-EC" sz="800" u="none" kern="1200">
                          <a:effectLst/>
                        </a:rPr>
                        <a:t>8</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N70A (CALLE 2)</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124.13</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2452135422"/>
                  </a:ext>
                </a:extLst>
              </a:tr>
              <a:tr h="132988">
                <a:tc>
                  <a:txBody>
                    <a:bodyPr/>
                    <a:lstStyle/>
                    <a:p>
                      <a:pPr algn="ctr" fontAlgn="b">
                        <a:lnSpc>
                          <a:spcPct val="115000"/>
                        </a:lnSpc>
                        <a:spcAft>
                          <a:spcPts val="0"/>
                        </a:spcAft>
                      </a:pPr>
                      <a:r>
                        <a:rPr lang="es-EC" sz="800" u="none" kern="1200">
                          <a:effectLst/>
                        </a:rPr>
                        <a:t>9</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Oe23B (CALLE 2)</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34.37</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169348186"/>
                  </a:ext>
                </a:extLst>
              </a:tr>
              <a:tr h="132988">
                <a:tc>
                  <a:txBody>
                    <a:bodyPr/>
                    <a:lstStyle/>
                    <a:p>
                      <a:pPr algn="ctr" fontAlgn="b">
                        <a:lnSpc>
                          <a:spcPct val="115000"/>
                        </a:lnSpc>
                        <a:spcAft>
                          <a:spcPts val="0"/>
                        </a:spcAft>
                      </a:pPr>
                      <a:r>
                        <a:rPr lang="es-EC" sz="800" u="none" kern="1200">
                          <a:effectLst/>
                        </a:rPr>
                        <a:t>10</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N69E (CALLE D)</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63.68</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3321491158"/>
                  </a:ext>
                </a:extLst>
              </a:tr>
              <a:tr h="132988">
                <a:tc>
                  <a:txBody>
                    <a:bodyPr/>
                    <a:lstStyle/>
                    <a:p>
                      <a:pPr algn="ctr" fontAlgn="b">
                        <a:lnSpc>
                          <a:spcPct val="115000"/>
                        </a:lnSpc>
                        <a:spcAft>
                          <a:spcPts val="0"/>
                        </a:spcAft>
                      </a:pPr>
                      <a:r>
                        <a:rPr lang="es-EC" sz="800" u="none" kern="1200">
                          <a:effectLst/>
                        </a:rPr>
                        <a:t>11</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RÍO BABA (CALLE B)</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dirty="0">
                          <a:effectLst/>
                        </a:rPr>
                        <a:t>378.91</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646623257"/>
                  </a:ext>
                </a:extLst>
              </a:tr>
              <a:tr h="132988">
                <a:tc>
                  <a:txBody>
                    <a:bodyPr/>
                    <a:lstStyle/>
                    <a:p>
                      <a:pPr algn="ctr" fontAlgn="b">
                        <a:lnSpc>
                          <a:spcPct val="115000"/>
                        </a:lnSpc>
                        <a:spcAft>
                          <a:spcPts val="0"/>
                        </a:spcAft>
                      </a:pPr>
                      <a:r>
                        <a:rPr lang="es-EC" sz="800" u="none" kern="1200">
                          <a:effectLst/>
                        </a:rPr>
                        <a:t>12</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RÍO TOACHI (LIBERTADOR)</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160.17</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624182327"/>
                  </a:ext>
                </a:extLst>
              </a:tr>
              <a:tr h="132988">
                <a:tc>
                  <a:txBody>
                    <a:bodyPr/>
                    <a:lstStyle/>
                    <a:p>
                      <a:pPr algn="ctr" fontAlgn="b">
                        <a:lnSpc>
                          <a:spcPct val="115000"/>
                        </a:lnSpc>
                        <a:spcAft>
                          <a:spcPts val="0"/>
                        </a:spcAft>
                      </a:pPr>
                      <a:r>
                        <a:rPr lang="es-EC" sz="800" u="none" kern="1200">
                          <a:effectLst/>
                        </a:rPr>
                        <a:t>13</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dirty="0">
                          <a:effectLst/>
                        </a:rPr>
                        <a:t>N70B (MIGUEL ITURRALDE)</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175.04</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512386563"/>
                  </a:ext>
                </a:extLst>
              </a:tr>
              <a:tr h="132988">
                <a:tc>
                  <a:txBody>
                    <a:bodyPr/>
                    <a:lstStyle/>
                    <a:p>
                      <a:pPr algn="ctr" fontAlgn="b">
                        <a:lnSpc>
                          <a:spcPct val="115000"/>
                        </a:lnSpc>
                        <a:spcAft>
                          <a:spcPts val="0"/>
                        </a:spcAft>
                      </a:pPr>
                      <a:r>
                        <a:rPr lang="es-EC" sz="800" u="none" kern="1200">
                          <a:effectLst/>
                        </a:rPr>
                        <a:t>14</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Oe23A (CALLE D)</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89.07</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12151007"/>
                  </a:ext>
                </a:extLst>
              </a:tr>
              <a:tr h="132988">
                <a:tc>
                  <a:txBody>
                    <a:bodyPr/>
                    <a:lstStyle/>
                    <a:p>
                      <a:pPr algn="ctr" fontAlgn="b">
                        <a:lnSpc>
                          <a:spcPct val="115000"/>
                        </a:lnSpc>
                        <a:spcAft>
                          <a:spcPts val="0"/>
                        </a:spcAft>
                      </a:pPr>
                      <a:r>
                        <a:rPr lang="es-EC" sz="800" u="none" kern="1200">
                          <a:effectLst/>
                        </a:rPr>
                        <a:t>15</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Oe16C (CALLE A)</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176.42</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10547790"/>
                  </a:ext>
                </a:extLst>
              </a:tr>
              <a:tr h="132988">
                <a:tc>
                  <a:txBody>
                    <a:bodyPr/>
                    <a:lstStyle/>
                    <a:p>
                      <a:pPr algn="ctr" fontAlgn="b">
                        <a:lnSpc>
                          <a:spcPct val="115000"/>
                        </a:lnSpc>
                        <a:spcAft>
                          <a:spcPts val="0"/>
                        </a:spcAft>
                      </a:pPr>
                      <a:r>
                        <a:rPr lang="es-EC" sz="800" u="none" kern="1200">
                          <a:effectLst/>
                        </a:rPr>
                        <a:t>16</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N69A (CALLE A)</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213.92</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7606930"/>
                  </a:ext>
                </a:extLst>
              </a:tr>
              <a:tr h="132988">
                <a:tc>
                  <a:txBody>
                    <a:bodyPr/>
                    <a:lstStyle/>
                    <a:p>
                      <a:pPr algn="ctr" fontAlgn="b">
                        <a:lnSpc>
                          <a:spcPct val="115000"/>
                        </a:lnSpc>
                        <a:spcAft>
                          <a:spcPts val="0"/>
                        </a:spcAft>
                      </a:pPr>
                      <a:r>
                        <a:rPr lang="es-EC" sz="800" u="none" kern="1200">
                          <a:effectLst/>
                        </a:rPr>
                        <a:t>17</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dirty="0">
                          <a:effectLst/>
                        </a:rPr>
                        <a:t>N69A (CALLE A)</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265.04</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4160658777"/>
                  </a:ext>
                </a:extLst>
              </a:tr>
              <a:tr h="132988">
                <a:tc>
                  <a:txBody>
                    <a:bodyPr/>
                    <a:lstStyle/>
                    <a:p>
                      <a:pPr algn="ctr" fontAlgn="b">
                        <a:lnSpc>
                          <a:spcPct val="115000"/>
                        </a:lnSpc>
                        <a:spcAft>
                          <a:spcPts val="0"/>
                        </a:spcAft>
                      </a:pPr>
                      <a:r>
                        <a:rPr lang="es-EC" sz="800" u="none" kern="1200">
                          <a:effectLst/>
                        </a:rPr>
                        <a:t>18</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LAGO TITICACA</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1016.35</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1257377976"/>
                  </a:ext>
                </a:extLst>
              </a:tr>
              <a:tr h="132988">
                <a:tc>
                  <a:txBody>
                    <a:bodyPr/>
                    <a:lstStyle/>
                    <a:p>
                      <a:pPr algn="ctr" fontAlgn="b">
                        <a:lnSpc>
                          <a:spcPct val="115000"/>
                        </a:lnSpc>
                        <a:spcAft>
                          <a:spcPts val="0"/>
                        </a:spcAft>
                      </a:pPr>
                      <a:r>
                        <a:rPr lang="es-EC" sz="800" u="none" kern="1200">
                          <a:effectLst/>
                        </a:rPr>
                        <a:t>19</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dirty="0">
                          <a:effectLst/>
                        </a:rPr>
                        <a:t>Oe20C (CARLOS DE JESÚS CRIBAN)</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316.90</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1734464429"/>
                  </a:ext>
                </a:extLst>
              </a:tr>
              <a:tr h="132988">
                <a:tc>
                  <a:txBody>
                    <a:bodyPr/>
                    <a:lstStyle/>
                    <a:p>
                      <a:pPr algn="ctr" fontAlgn="b">
                        <a:lnSpc>
                          <a:spcPct val="115000"/>
                        </a:lnSpc>
                        <a:spcAft>
                          <a:spcPts val="0"/>
                        </a:spcAft>
                      </a:pPr>
                      <a:r>
                        <a:rPr lang="es-EC" sz="800" u="none" kern="1200">
                          <a:effectLst/>
                        </a:rPr>
                        <a:t>20</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dirty="0">
                          <a:effectLst/>
                        </a:rPr>
                        <a:t>LAGO ONTARIO</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966.72</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3132633875"/>
                  </a:ext>
                </a:extLst>
              </a:tr>
              <a:tr h="132988">
                <a:tc>
                  <a:txBody>
                    <a:bodyPr/>
                    <a:lstStyle/>
                    <a:p>
                      <a:pPr algn="ctr" fontAlgn="b">
                        <a:lnSpc>
                          <a:spcPct val="115000"/>
                        </a:lnSpc>
                        <a:spcAft>
                          <a:spcPts val="0"/>
                        </a:spcAft>
                      </a:pPr>
                      <a:r>
                        <a:rPr lang="es-EC" sz="800" u="none" kern="1200">
                          <a:effectLst/>
                        </a:rPr>
                        <a:t>21</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dirty="0">
                          <a:effectLst/>
                        </a:rPr>
                        <a:t>Oe5A (SAN FRANCISCO DE RUMIHURCO)</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47.95</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4124003778"/>
                  </a:ext>
                </a:extLst>
              </a:tr>
              <a:tr h="132988">
                <a:tc>
                  <a:txBody>
                    <a:bodyPr/>
                    <a:lstStyle/>
                    <a:p>
                      <a:pPr algn="ctr" fontAlgn="b">
                        <a:lnSpc>
                          <a:spcPct val="115000"/>
                        </a:lnSpc>
                        <a:spcAft>
                          <a:spcPts val="0"/>
                        </a:spcAft>
                      </a:pPr>
                      <a:r>
                        <a:rPr lang="es-EC" sz="800" u="none" kern="1200">
                          <a:effectLst/>
                        </a:rPr>
                        <a:t>22</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dirty="0">
                          <a:effectLst/>
                        </a:rPr>
                        <a:t>N85 (SAN FRANCISCO DE RUMIHURCO)</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809.31</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574998476"/>
                  </a:ext>
                </a:extLst>
              </a:tr>
              <a:tr h="132988">
                <a:tc>
                  <a:txBody>
                    <a:bodyPr/>
                    <a:lstStyle/>
                    <a:p>
                      <a:pPr algn="ctr" fontAlgn="b">
                        <a:lnSpc>
                          <a:spcPct val="115000"/>
                        </a:lnSpc>
                        <a:spcAft>
                          <a:spcPts val="0"/>
                        </a:spcAft>
                      </a:pPr>
                      <a:r>
                        <a:rPr lang="es-EC" sz="800" u="none" kern="1200">
                          <a:effectLst/>
                        </a:rPr>
                        <a:t>23</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dirty="0">
                          <a:effectLst/>
                        </a:rPr>
                        <a:t>Oe11A (SAN FRANCISCO DE RUMIHURCO)</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37.85</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559565798"/>
                  </a:ext>
                </a:extLst>
              </a:tr>
              <a:tr h="132988">
                <a:tc>
                  <a:txBody>
                    <a:bodyPr/>
                    <a:lstStyle/>
                    <a:p>
                      <a:pPr algn="ctr" fontAlgn="b">
                        <a:lnSpc>
                          <a:spcPct val="115000"/>
                        </a:lnSpc>
                        <a:spcAft>
                          <a:spcPts val="0"/>
                        </a:spcAft>
                      </a:pPr>
                      <a:r>
                        <a:rPr lang="es-EC" sz="800" u="none" kern="1200">
                          <a:effectLst/>
                        </a:rPr>
                        <a:t>24</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dirty="0">
                          <a:effectLst/>
                        </a:rPr>
                        <a:t>N85 (SAN FRANCISCO DE RUMIHURCO)</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122.81</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3415861856"/>
                  </a:ext>
                </a:extLst>
              </a:tr>
              <a:tr h="132988">
                <a:tc>
                  <a:txBody>
                    <a:bodyPr/>
                    <a:lstStyle/>
                    <a:p>
                      <a:pPr algn="ctr" fontAlgn="b">
                        <a:lnSpc>
                          <a:spcPct val="115000"/>
                        </a:lnSpc>
                        <a:spcAft>
                          <a:spcPts val="0"/>
                        </a:spcAft>
                      </a:pPr>
                      <a:r>
                        <a:rPr lang="es-EC" sz="800" u="none" kern="1200">
                          <a:effectLst/>
                        </a:rPr>
                        <a:t>25</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dirty="0">
                          <a:effectLst/>
                        </a:rPr>
                        <a:t>Oe12C( SAN FRANCISCO DE RUMIHURCO)</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328.93</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1212754792"/>
                  </a:ext>
                </a:extLst>
              </a:tr>
              <a:tr h="132988">
                <a:tc>
                  <a:txBody>
                    <a:bodyPr/>
                    <a:lstStyle/>
                    <a:p>
                      <a:pPr algn="ctr" fontAlgn="b">
                        <a:lnSpc>
                          <a:spcPct val="115000"/>
                        </a:lnSpc>
                        <a:spcAft>
                          <a:spcPts val="0"/>
                        </a:spcAft>
                      </a:pPr>
                      <a:r>
                        <a:rPr lang="es-EC" sz="800" u="none" kern="1200">
                          <a:effectLst/>
                        </a:rPr>
                        <a:t>26</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dirty="0">
                          <a:effectLst/>
                        </a:rPr>
                        <a:t>Oe13 (SAN FRANCISCO DE RUMIHURCO)</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78.66</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126344007"/>
                  </a:ext>
                </a:extLst>
              </a:tr>
              <a:tr h="132988">
                <a:tc>
                  <a:txBody>
                    <a:bodyPr/>
                    <a:lstStyle/>
                    <a:p>
                      <a:pPr algn="ctr" fontAlgn="b">
                        <a:lnSpc>
                          <a:spcPct val="115000"/>
                        </a:lnSpc>
                        <a:spcAft>
                          <a:spcPts val="0"/>
                        </a:spcAft>
                      </a:pPr>
                      <a:r>
                        <a:rPr lang="es-EC" sz="800" u="none" kern="1200">
                          <a:effectLst/>
                        </a:rPr>
                        <a:t>27</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dirty="0">
                          <a:effectLst/>
                        </a:rPr>
                        <a:t>N82 (SAN FRANCISCO DE RUMIHURCO)</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dirty="0">
                          <a:effectLst/>
                        </a:rPr>
                        <a:t>88.21</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2607062000"/>
                  </a:ext>
                </a:extLst>
              </a:tr>
              <a:tr h="132988">
                <a:tc>
                  <a:txBody>
                    <a:bodyPr/>
                    <a:lstStyle/>
                    <a:p>
                      <a:pPr algn="ctr" fontAlgn="b">
                        <a:lnSpc>
                          <a:spcPct val="115000"/>
                        </a:lnSpc>
                        <a:spcAft>
                          <a:spcPts val="0"/>
                        </a:spcAft>
                      </a:pPr>
                      <a:r>
                        <a:rPr lang="es-EC" sz="800" u="none" kern="1200">
                          <a:effectLst/>
                        </a:rPr>
                        <a:t>28</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Oe13B (SAN FRANCISCO DE RUMIHURCO)</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dirty="0">
                          <a:effectLst/>
                        </a:rPr>
                        <a:t>57.15</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1636273363"/>
                  </a:ext>
                </a:extLst>
              </a:tr>
              <a:tr h="132988">
                <a:tc>
                  <a:txBody>
                    <a:bodyPr/>
                    <a:lstStyle/>
                    <a:p>
                      <a:pPr algn="ctr" fontAlgn="b">
                        <a:lnSpc>
                          <a:spcPct val="115000"/>
                        </a:lnSpc>
                        <a:spcAft>
                          <a:spcPts val="0"/>
                        </a:spcAft>
                      </a:pPr>
                      <a:r>
                        <a:rPr lang="es-EC" sz="800" u="none" kern="1200">
                          <a:effectLst/>
                        </a:rPr>
                        <a:t>29</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Oe7C</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dirty="0">
                          <a:effectLst/>
                        </a:rPr>
                        <a:t>149.38</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3652912265"/>
                  </a:ext>
                </a:extLst>
              </a:tr>
              <a:tr h="132988">
                <a:tc>
                  <a:txBody>
                    <a:bodyPr/>
                    <a:lstStyle/>
                    <a:p>
                      <a:pPr algn="ctr" fontAlgn="b">
                        <a:lnSpc>
                          <a:spcPct val="115000"/>
                        </a:lnSpc>
                        <a:spcAft>
                          <a:spcPts val="0"/>
                        </a:spcAft>
                      </a:pPr>
                      <a:r>
                        <a:rPr lang="es-EC" sz="800" u="none" kern="1200">
                          <a:effectLst/>
                        </a:rPr>
                        <a:t>30</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Oe5</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a:effectLst/>
                        </a:rPr>
                        <a:t>218.99</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1800728779"/>
                  </a:ext>
                </a:extLst>
              </a:tr>
              <a:tr h="132988">
                <a:tc>
                  <a:txBody>
                    <a:bodyPr/>
                    <a:lstStyle/>
                    <a:p>
                      <a:pPr algn="ctr" fontAlgn="b">
                        <a:lnSpc>
                          <a:spcPct val="115000"/>
                        </a:lnSpc>
                        <a:spcAft>
                          <a:spcPts val="0"/>
                        </a:spcAft>
                      </a:pPr>
                      <a:r>
                        <a:rPr lang="es-EC" sz="800" u="none" kern="1200">
                          <a:effectLst/>
                        </a:rPr>
                        <a:t>31</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ctr"/>
                </a:tc>
                <a:tc>
                  <a:txBody>
                    <a:bodyPr/>
                    <a:lstStyle/>
                    <a:p>
                      <a:pPr fontAlgn="b">
                        <a:lnSpc>
                          <a:spcPct val="115000"/>
                        </a:lnSpc>
                        <a:spcAft>
                          <a:spcPts val="0"/>
                        </a:spcAft>
                      </a:pPr>
                      <a:r>
                        <a:rPr lang="es-EC" sz="800" u="none" kern="1200">
                          <a:effectLst/>
                        </a:rPr>
                        <a:t>N82 PABLO ESTEBAN YEROVI ROMO</a:t>
                      </a:r>
                      <a:endParaRPr lang="es-MX" sz="800" u="none">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tc>
                  <a:txBody>
                    <a:bodyPr/>
                    <a:lstStyle/>
                    <a:p>
                      <a:pPr algn="ctr" fontAlgn="b">
                        <a:lnSpc>
                          <a:spcPct val="115000"/>
                        </a:lnSpc>
                        <a:spcAft>
                          <a:spcPts val="0"/>
                        </a:spcAft>
                      </a:pPr>
                      <a:r>
                        <a:rPr lang="es-EC" sz="800" u="none" kern="1200" dirty="0">
                          <a:effectLst/>
                        </a:rPr>
                        <a:t>1656.92</a:t>
                      </a:r>
                      <a:endParaRPr lang="es-MX" sz="800" u="none" dirty="0">
                        <a:effectLst/>
                        <a:latin typeface="Arial Narrow" panose="020B0606020202030204" pitchFamily="34" charset="0"/>
                        <a:ea typeface="Calibri" panose="020F0502020204030204" pitchFamily="34" charset="0"/>
                        <a:cs typeface="Times New Roman" panose="02020603050405020304" pitchFamily="18" charset="0"/>
                      </a:endParaRPr>
                    </a:p>
                  </a:txBody>
                  <a:tcPr marL="21240" marR="21240" marT="0" marB="0" anchor="b"/>
                </a:tc>
                <a:extLst>
                  <a:ext uri="{0D108BD9-81ED-4DB2-BD59-A6C34878D82A}">
                    <a16:rowId xmlns:a16="http://schemas.microsoft.com/office/drawing/2014/main" val="1949902126"/>
                  </a:ext>
                </a:extLst>
              </a:tr>
            </a:tbl>
          </a:graphicData>
        </a:graphic>
      </p:graphicFrame>
      <p:sp>
        <p:nvSpPr>
          <p:cNvPr id="5" name="CuadroTexto 4"/>
          <p:cNvSpPr txBox="1"/>
          <p:nvPr/>
        </p:nvSpPr>
        <p:spPr>
          <a:xfrm>
            <a:off x="626716" y="6002125"/>
            <a:ext cx="5589445" cy="431785"/>
          </a:xfrm>
          <a:prstGeom prst="rect">
            <a:avLst/>
          </a:prstGeom>
          <a:noFill/>
        </p:spPr>
        <p:txBody>
          <a:bodyPr wrap="square" rtlCol="0">
            <a:spAutoFit/>
          </a:bodyPr>
          <a:lstStyle/>
          <a:p>
            <a:r>
              <a:rPr lang="es-MX" sz="1103" b="1" dirty="0">
                <a:solidFill>
                  <a:srgbClr val="E78202"/>
                </a:solidFill>
              </a:rPr>
              <a:t>COSTO APROX DE INTERVENCIONES POR MEJORAMIENTO VIAL =   USD  4,436,982.22</a:t>
            </a:r>
          </a:p>
          <a:p>
            <a:r>
              <a:rPr lang="es-MX" sz="1103" b="1" dirty="0">
                <a:solidFill>
                  <a:srgbClr val="E78202"/>
                </a:solidFill>
              </a:rPr>
              <a:t>LONTITUD TOTAL FASE 2B Y FASE 3 PARA INTERVENCIÓN = 20.169,11 m.</a:t>
            </a:r>
          </a:p>
        </p:txBody>
      </p:sp>
      <p:sp>
        <p:nvSpPr>
          <p:cNvPr id="6" name="CuadroTexto 5"/>
          <p:cNvSpPr txBox="1"/>
          <p:nvPr/>
        </p:nvSpPr>
        <p:spPr>
          <a:xfrm>
            <a:off x="234966" y="601806"/>
            <a:ext cx="9436572" cy="698653"/>
          </a:xfrm>
          <a:prstGeom prst="rect">
            <a:avLst/>
          </a:prstGeom>
          <a:noFill/>
        </p:spPr>
        <p:txBody>
          <a:bodyPr wrap="square" rtlCol="0">
            <a:spAutoFit/>
          </a:bodyPr>
          <a:lstStyle/>
          <a:p>
            <a:r>
              <a:rPr lang="es-EC" sz="1970" b="1" dirty="0">
                <a:solidFill>
                  <a:srgbClr val="E78202"/>
                </a:solidFill>
                <a:latin typeface="Roboto" charset="0"/>
                <a:ea typeface="Roboto" charset="0"/>
                <a:cs typeface="Roboto" charset="0"/>
              </a:rPr>
              <a:t>INTERVENCIONES POR ASFALTO EN FRÍO ADMINISTRACIÓN ZONAL LA DELICIA  BARRIOS DEL NOROCCIDENTE CONDADO - PISULÍ</a:t>
            </a:r>
          </a:p>
        </p:txBody>
      </p:sp>
    </p:spTree>
    <p:extLst>
      <p:ext uri="{BB962C8B-B14F-4D97-AF65-F5344CB8AC3E}">
        <p14:creationId xmlns:p14="http://schemas.microsoft.com/office/powerpoint/2010/main" val="35556917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9699" y="777241"/>
            <a:ext cx="1968554" cy="5596666"/>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7240"/>
            <a:ext cx="7596869" cy="5703569"/>
          </a:xfrm>
          <a:prstGeom prst="rect">
            <a:avLst/>
          </a:prstGeom>
        </p:spPr>
      </p:pic>
    </p:spTree>
    <p:extLst>
      <p:ext uri="{BB962C8B-B14F-4D97-AF65-F5344CB8AC3E}">
        <p14:creationId xmlns:p14="http://schemas.microsoft.com/office/powerpoint/2010/main" val="2174806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8588" y="487018"/>
            <a:ext cx="6894991" cy="456151"/>
          </a:xfrm>
          <a:prstGeom prst="rect">
            <a:avLst/>
          </a:prstGeom>
          <a:noFill/>
        </p:spPr>
        <p:txBody>
          <a:bodyPr wrap="square" rtlCol="0">
            <a:spAutoFit/>
          </a:bodyPr>
          <a:lstStyle/>
          <a:p>
            <a:r>
              <a:rPr lang="es-EC" sz="2364" b="1" dirty="0">
                <a:solidFill>
                  <a:srgbClr val="E78202"/>
                </a:solidFill>
                <a:latin typeface="Roboto" charset="0"/>
                <a:ea typeface="Roboto" charset="0"/>
                <a:cs typeface="Roboto" charset="0"/>
              </a:rPr>
              <a:t>ADM. ZONAL CALDERÓN</a:t>
            </a:r>
          </a:p>
        </p:txBody>
      </p:sp>
      <p:graphicFrame>
        <p:nvGraphicFramePr>
          <p:cNvPr id="8" name="Tabla 7"/>
          <p:cNvGraphicFramePr>
            <a:graphicFrameLocks noGrp="1"/>
          </p:cNvGraphicFramePr>
          <p:nvPr>
            <p:extLst/>
          </p:nvPr>
        </p:nvGraphicFramePr>
        <p:xfrm>
          <a:off x="148588" y="889617"/>
          <a:ext cx="9692640" cy="6131270"/>
        </p:xfrm>
        <a:graphic>
          <a:graphicData uri="http://schemas.openxmlformats.org/drawingml/2006/table">
            <a:tbl>
              <a:tblPr firstRow="1" bandRow="1">
                <a:tableStyleId>{F5AB1C69-6EDB-4FF4-983F-18BD219EF322}</a:tableStyleId>
              </a:tblPr>
              <a:tblGrid>
                <a:gridCol w="242350">
                  <a:extLst>
                    <a:ext uri="{9D8B030D-6E8A-4147-A177-3AD203B41FA5}">
                      <a16:colId xmlns:a16="http://schemas.microsoft.com/office/drawing/2014/main" val="1213378467"/>
                    </a:ext>
                  </a:extLst>
                </a:gridCol>
                <a:gridCol w="468893">
                  <a:extLst>
                    <a:ext uri="{9D8B030D-6E8A-4147-A177-3AD203B41FA5}">
                      <a16:colId xmlns:a16="http://schemas.microsoft.com/office/drawing/2014/main" val="196384713"/>
                    </a:ext>
                  </a:extLst>
                </a:gridCol>
                <a:gridCol w="511041">
                  <a:extLst>
                    <a:ext uri="{9D8B030D-6E8A-4147-A177-3AD203B41FA5}">
                      <a16:colId xmlns:a16="http://schemas.microsoft.com/office/drawing/2014/main" val="348809938"/>
                    </a:ext>
                  </a:extLst>
                </a:gridCol>
                <a:gridCol w="501821">
                  <a:extLst>
                    <a:ext uri="{9D8B030D-6E8A-4147-A177-3AD203B41FA5}">
                      <a16:colId xmlns:a16="http://schemas.microsoft.com/office/drawing/2014/main" val="1686472562"/>
                    </a:ext>
                  </a:extLst>
                </a:gridCol>
                <a:gridCol w="532115">
                  <a:extLst>
                    <a:ext uri="{9D8B030D-6E8A-4147-A177-3AD203B41FA5}">
                      <a16:colId xmlns:a16="http://schemas.microsoft.com/office/drawing/2014/main" val="975590213"/>
                    </a:ext>
                  </a:extLst>
                </a:gridCol>
                <a:gridCol w="447817">
                  <a:extLst>
                    <a:ext uri="{9D8B030D-6E8A-4147-A177-3AD203B41FA5}">
                      <a16:colId xmlns:a16="http://schemas.microsoft.com/office/drawing/2014/main" val="4138083679"/>
                    </a:ext>
                  </a:extLst>
                </a:gridCol>
                <a:gridCol w="506479">
                  <a:extLst>
                    <a:ext uri="{9D8B030D-6E8A-4147-A177-3AD203B41FA5}">
                      <a16:colId xmlns:a16="http://schemas.microsoft.com/office/drawing/2014/main" val="3171253043"/>
                    </a:ext>
                  </a:extLst>
                </a:gridCol>
                <a:gridCol w="307495">
                  <a:extLst>
                    <a:ext uri="{9D8B030D-6E8A-4147-A177-3AD203B41FA5}">
                      <a16:colId xmlns:a16="http://schemas.microsoft.com/office/drawing/2014/main" val="1022982467"/>
                    </a:ext>
                  </a:extLst>
                </a:gridCol>
                <a:gridCol w="422793">
                  <a:extLst>
                    <a:ext uri="{9D8B030D-6E8A-4147-A177-3AD203B41FA5}">
                      <a16:colId xmlns:a16="http://schemas.microsoft.com/office/drawing/2014/main" val="3186247355"/>
                    </a:ext>
                  </a:extLst>
                </a:gridCol>
                <a:gridCol w="312155">
                  <a:extLst>
                    <a:ext uri="{9D8B030D-6E8A-4147-A177-3AD203B41FA5}">
                      <a16:colId xmlns:a16="http://schemas.microsoft.com/office/drawing/2014/main" val="4179819734"/>
                    </a:ext>
                  </a:extLst>
                </a:gridCol>
                <a:gridCol w="374060">
                  <a:extLst>
                    <a:ext uri="{9D8B030D-6E8A-4147-A177-3AD203B41FA5}">
                      <a16:colId xmlns:a16="http://schemas.microsoft.com/office/drawing/2014/main" val="266503486"/>
                    </a:ext>
                  </a:extLst>
                </a:gridCol>
                <a:gridCol w="337181">
                  <a:extLst>
                    <a:ext uri="{9D8B030D-6E8A-4147-A177-3AD203B41FA5}">
                      <a16:colId xmlns:a16="http://schemas.microsoft.com/office/drawing/2014/main" val="399447308"/>
                    </a:ext>
                  </a:extLst>
                </a:gridCol>
                <a:gridCol w="337181">
                  <a:extLst>
                    <a:ext uri="{9D8B030D-6E8A-4147-A177-3AD203B41FA5}">
                      <a16:colId xmlns:a16="http://schemas.microsoft.com/office/drawing/2014/main" val="3076166086"/>
                    </a:ext>
                  </a:extLst>
                </a:gridCol>
                <a:gridCol w="400403">
                  <a:extLst>
                    <a:ext uri="{9D8B030D-6E8A-4147-A177-3AD203B41FA5}">
                      <a16:colId xmlns:a16="http://schemas.microsoft.com/office/drawing/2014/main" val="2420861707"/>
                    </a:ext>
                  </a:extLst>
                </a:gridCol>
                <a:gridCol w="533336">
                  <a:extLst>
                    <a:ext uri="{9D8B030D-6E8A-4147-A177-3AD203B41FA5}">
                      <a16:colId xmlns:a16="http://schemas.microsoft.com/office/drawing/2014/main" val="3039645904"/>
                    </a:ext>
                  </a:extLst>
                </a:gridCol>
                <a:gridCol w="330852">
                  <a:extLst>
                    <a:ext uri="{9D8B030D-6E8A-4147-A177-3AD203B41FA5}">
                      <a16:colId xmlns:a16="http://schemas.microsoft.com/office/drawing/2014/main" val="3933060479"/>
                    </a:ext>
                  </a:extLst>
                </a:gridCol>
                <a:gridCol w="356303">
                  <a:extLst>
                    <a:ext uri="{9D8B030D-6E8A-4147-A177-3AD203B41FA5}">
                      <a16:colId xmlns:a16="http://schemas.microsoft.com/office/drawing/2014/main" val="2113821862"/>
                    </a:ext>
                  </a:extLst>
                </a:gridCol>
                <a:gridCol w="540490">
                  <a:extLst>
                    <a:ext uri="{9D8B030D-6E8A-4147-A177-3AD203B41FA5}">
                      <a16:colId xmlns:a16="http://schemas.microsoft.com/office/drawing/2014/main" val="2156306175"/>
                    </a:ext>
                  </a:extLst>
                </a:gridCol>
                <a:gridCol w="526844">
                  <a:extLst>
                    <a:ext uri="{9D8B030D-6E8A-4147-A177-3AD203B41FA5}">
                      <a16:colId xmlns:a16="http://schemas.microsoft.com/office/drawing/2014/main" val="2751131312"/>
                    </a:ext>
                  </a:extLst>
                </a:gridCol>
                <a:gridCol w="595337">
                  <a:extLst>
                    <a:ext uri="{9D8B030D-6E8A-4147-A177-3AD203B41FA5}">
                      <a16:colId xmlns:a16="http://schemas.microsoft.com/office/drawing/2014/main" val="2107504549"/>
                    </a:ext>
                  </a:extLst>
                </a:gridCol>
                <a:gridCol w="511041">
                  <a:extLst>
                    <a:ext uri="{9D8B030D-6E8A-4147-A177-3AD203B41FA5}">
                      <a16:colId xmlns:a16="http://schemas.microsoft.com/office/drawing/2014/main" val="113802149"/>
                    </a:ext>
                  </a:extLst>
                </a:gridCol>
                <a:gridCol w="596653">
                  <a:extLst>
                    <a:ext uri="{9D8B030D-6E8A-4147-A177-3AD203B41FA5}">
                      <a16:colId xmlns:a16="http://schemas.microsoft.com/office/drawing/2014/main" val="410848266"/>
                    </a:ext>
                  </a:extLst>
                </a:gridCol>
              </a:tblGrid>
              <a:tr h="167799">
                <a:tc>
                  <a:txBody>
                    <a:bodyPr/>
                    <a:lstStyle/>
                    <a:p>
                      <a:pPr algn="l" fontAlgn="b"/>
                      <a:endParaRPr lang="es-MX" sz="730" b="1" i="0" u="none" strike="noStrike">
                        <a:solidFill>
                          <a:srgbClr val="000000"/>
                        </a:solidFill>
                        <a:effectLst/>
                        <a:latin typeface="Arial Narrow" panose="020B0606020202030204" pitchFamily="34" charset="0"/>
                      </a:endParaRPr>
                    </a:p>
                  </a:txBody>
                  <a:tcPr marL="2298" marR="2298" marT="2298" marB="0" anchor="b"/>
                </a:tc>
                <a:tc>
                  <a:txBody>
                    <a:bodyPr/>
                    <a:lstStyle/>
                    <a:p>
                      <a:pPr algn="ctr" fontAlgn="b"/>
                      <a:endParaRPr lang="es-MX" sz="730" b="0" i="0" u="none" strike="noStrike">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dirty="0">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dirty="0">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dirty="0">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dirty="0">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dirty="0">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dirty="0">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dirty="0">
                        <a:solidFill>
                          <a:srgbClr val="000000"/>
                        </a:solidFill>
                        <a:effectLst/>
                        <a:latin typeface="Arial Narrow" panose="020B0606020202030204" pitchFamily="34" charset="0"/>
                      </a:endParaRPr>
                    </a:p>
                  </a:txBody>
                  <a:tcPr marL="2298" marR="2298" marT="2298" marB="0" anchor="b"/>
                </a:tc>
                <a:tc>
                  <a:txBody>
                    <a:bodyPr/>
                    <a:lstStyle/>
                    <a:p>
                      <a:pPr algn="l" fontAlgn="b"/>
                      <a:endParaRPr lang="es-MX" sz="730" b="1" i="0" u="none" strike="noStrike" dirty="0">
                        <a:solidFill>
                          <a:srgbClr val="000000"/>
                        </a:solidFill>
                        <a:effectLst/>
                        <a:latin typeface="Arial Narrow" panose="020B0606020202030204" pitchFamily="34" charset="0"/>
                      </a:endParaRPr>
                    </a:p>
                  </a:txBody>
                  <a:tcPr marL="2298" marR="2298" marT="2298" marB="0" anchor="b"/>
                </a:tc>
                <a:tc gridSpan="2">
                  <a:txBody>
                    <a:bodyPr/>
                    <a:lstStyle/>
                    <a:p>
                      <a:pPr algn="ctr" fontAlgn="ctr"/>
                      <a:r>
                        <a:rPr lang="es-MX" sz="730" u="none" strike="noStrike" dirty="0">
                          <a:effectLst/>
                        </a:rPr>
                        <a:t>TRATAMIENTO</a:t>
                      </a:r>
                      <a:endParaRPr lang="es-MX" sz="730" b="1" i="0" u="none" strike="noStrike" dirty="0">
                        <a:solidFill>
                          <a:srgbClr val="FFFFFF"/>
                        </a:solidFill>
                        <a:effectLst/>
                        <a:latin typeface="Arial Narrow" panose="020B0606020202030204" pitchFamily="34" charset="0"/>
                      </a:endParaRPr>
                    </a:p>
                  </a:txBody>
                  <a:tcPr marL="2298" marR="2298" marT="2298" marB="0" anchor="ctr"/>
                </a:tc>
                <a:tc hMerge="1">
                  <a:txBody>
                    <a:bodyPr/>
                    <a:lstStyle/>
                    <a:p>
                      <a:endParaRPr lang="es-MX"/>
                    </a:p>
                  </a:txBody>
                  <a:tcPr/>
                </a:tc>
                <a:tc gridSpan="3">
                  <a:txBody>
                    <a:bodyPr/>
                    <a:lstStyle/>
                    <a:p>
                      <a:pPr algn="ctr" fontAlgn="ctr"/>
                      <a:r>
                        <a:rPr lang="es-MX" sz="730" u="none" strike="noStrike" dirty="0">
                          <a:effectLst/>
                        </a:rPr>
                        <a:t>COSTOS APROXIMADOS (USD)</a:t>
                      </a:r>
                      <a:endParaRPr lang="es-MX" sz="730" b="1" i="0" u="none" strike="noStrike" dirty="0">
                        <a:solidFill>
                          <a:srgbClr val="FFFFFF"/>
                        </a:solidFill>
                        <a:effectLst/>
                        <a:latin typeface="Arial Narrow" panose="020B0606020202030204" pitchFamily="34" charset="0"/>
                      </a:endParaRPr>
                    </a:p>
                  </a:txBody>
                  <a:tcPr marL="2298" marR="2298" marT="2298"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597969680"/>
                  </a:ext>
                </a:extLst>
              </a:tr>
              <a:tr h="266639">
                <a:tc>
                  <a:txBody>
                    <a:bodyPr/>
                    <a:lstStyle/>
                    <a:p>
                      <a:pPr algn="ctr" fontAlgn="ctr"/>
                      <a:r>
                        <a:rPr lang="es-MX" sz="730" u="none" strike="noStrike">
                          <a:effectLst/>
                        </a:rPr>
                        <a:t>No.</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 Calle</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Desde </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Hasta</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Barrio</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Parroquia</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Longitud Aprox.  (m)</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Ancho (m)</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Pendiente  (%)</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Barrio Regularizado</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dirty="0">
                          <a:effectLst/>
                        </a:rPr>
                        <a:t>Trazado Vial</a:t>
                      </a: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Agua Potable</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Alcantarillado</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Red Eléctrica</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Capa de rodadura existente</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Estado </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Tiene Estudios</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Mantenimiento</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Tratamiento Provisional (Asfalto en Frìo)</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Mantenimiento</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Tratamiento Provisional (Asf. En Frío)</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Tratamiento Definitivo</a:t>
                      </a:r>
                      <a:endParaRPr lang="es-MX" sz="730" b="1" i="0" u="none" strike="noStrike">
                        <a:solidFill>
                          <a:srgbClr val="000000"/>
                        </a:solidFill>
                        <a:effectLst/>
                        <a:latin typeface="Arial Narrow" panose="020B0606020202030204" pitchFamily="34" charset="0"/>
                      </a:endParaRPr>
                    </a:p>
                  </a:txBody>
                  <a:tcPr marL="2298" marR="2298" marT="2298" marB="0" anchor="ctr"/>
                </a:tc>
                <a:extLst>
                  <a:ext uri="{0D108BD9-81ED-4DB2-BD59-A6C34878D82A}">
                    <a16:rowId xmlns:a16="http://schemas.microsoft.com/office/drawing/2014/main" val="3938998820"/>
                  </a:ext>
                </a:extLst>
              </a:tr>
              <a:tr h="397660">
                <a:tc>
                  <a:txBody>
                    <a:bodyPr/>
                    <a:lstStyle/>
                    <a:p>
                      <a:pPr algn="ctr" fontAlgn="ctr"/>
                      <a:r>
                        <a:rPr lang="es-MX" sz="730" u="none" strike="noStrike">
                          <a:effectLst/>
                        </a:rPr>
                        <a:t>1</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17 de Septiembre</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Redondel de Gualo X:506372.26  Y:9984341.52</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dirty="0">
                          <a:effectLst/>
                        </a:rPr>
                        <a:t>Carapungo  X:506186.82  Y:9986068.45</a:t>
                      </a:r>
                      <a:endParaRPr lang="es-MX" sz="730" b="0"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Gualo, San José, La Delicia, 24 de Mayo, La Universal</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Llano Chico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1,700.00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dirty="0">
                          <a:effectLst/>
                        </a:rPr>
                        <a:t>8.00</a:t>
                      </a:r>
                      <a:endParaRPr lang="es-MX" sz="730" b="0"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Asfalto y adoquinado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Regular</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dirty="0">
                          <a:effectLst/>
                        </a:rPr>
                        <a:t>Mantenimiento rutinario (bacheo)</a:t>
                      </a:r>
                      <a:endParaRPr lang="es-MX" sz="730" b="0"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 aplica</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4,753.20</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 </a:t>
                      </a: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422,933.33</a:t>
                      </a:r>
                      <a:endParaRPr lang="es-MX" sz="730" b="1" i="0" u="none" strike="noStrike" dirty="0">
                        <a:solidFill>
                          <a:srgbClr val="000000"/>
                        </a:solidFill>
                        <a:effectLst/>
                        <a:latin typeface="Arial Narrow" panose="020B0606020202030204" pitchFamily="34" charset="0"/>
                      </a:endParaRPr>
                    </a:p>
                  </a:txBody>
                  <a:tcPr marL="2298" marR="2298" marT="2298" marB="0" anchor="ctr"/>
                </a:tc>
                <a:extLst>
                  <a:ext uri="{0D108BD9-81ED-4DB2-BD59-A6C34878D82A}">
                    <a16:rowId xmlns:a16="http://schemas.microsoft.com/office/drawing/2014/main" val="3289098145"/>
                  </a:ext>
                </a:extLst>
              </a:tr>
              <a:tr h="524364">
                <a:tc>
                  <a:txBody>
                    <a:bodyPr/>
                    <a:lstStyle/>
                    <a:p>
                      <a:pPr algn="ctr" fontAlgn="ctr"/>
                      <a:r>
                        <a:rPr lang="es-MX" sz="730" u="none" strike="noStrike">
                          <a:effectLst/>
                        </a:rPr>
                        <a:t>2</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Carapungo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dirty="0">
                          <a:effectLst/>
                        </a:rPr>
                        <a:t>17 de Septiembre   X:501686.82  Y:9986068.45</a:t>
                      </a:r>
                      <a:endParaRPr lang="es-MX" sz="730" b="0"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García Moreno X:507090.97  Y:9987204.45</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dirty="0">
                          <a:effectLst/>
                        </a:rPr>
                        <a:t>El Carmen 1, </a:t>
                      </a:r>
                      <a:r>
                        <a:rPr lang="es-MX" sz="730" u="none" strike="noStrike" dirty="0" err="1">
                          <a:effectLst/>
                        </a:rPr>
                        <a:t>Redín</a:t>
                      </a:r>
                      <a:r>
                        <a:rPr lang="es-MX" sz="730" u="none" strike="noStrike" dirty="0">
                          <a:effectLst/>
                        </a:rPr>
                        <a:t> 2, Llano Grande, Conjunto Habitacional 4 Esquinas</a:t>
                      </a:r>
                      <a:endParaRPr lang="es-MX" sz="730" b="0"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Calderón</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3,068.00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8.00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1%</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Asfalto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Malo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Mantenimiento rutinario (bacheo)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dirty="0">
                          <a:effectLst/>
                        </a:rPr>
                        <a:t>No aplica</a:t>
                      </a:r>
                      <a:endParaRPr lang="es-MX" sz="730" b="0"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8,578.13</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998,122.67</a:t>
                      </a:r>
                      <a:endParaRPr lang="es-MX" sz="730" b="1" i="0" u="none" strike="noStrike" dirty="0">
                        <a:solidFill>
                          <a:srgbClr val="000000"/>
                        </a:solidFill>
                        <a:effectLst/>
                        <a:latin typeface="Arial Narrow" panose="020B0606020202030204" pitchFamily="34" charset="0"/>
                      </a:endParaRPr>
                    </a:p>
                  </a:txBody>
                  <a:tcPr marL="2298" marR="2298" marT="2298" marB="0" anchor="ctr"/>
                </a:tc>
                <a:extLst>
                  <a:ext uri="{0D108BD9-81ED-4DB2-BD59-A6C34878D82A}">
                    <a16:rowId xmlns:a16="http://schemas.microsoft.com/office/drawing/2014/main" val="1272020054"/>
                  </a:ext>
                </a:extLst>
              </a:tr>
              <a:tr h="524364">
                <a:tc>
                  <a:txBody>
                    <a:bodyPr/>
                    <a:lstStyle/>
                    <a:p>
                      <a:pPr algn="ctr" fontAlgn="ctr"/>
                      <a:r>
                        <a:rPr lang="es-MX" sz="730" u="none" strike="noStrike">
                          <a:effectLst/>
                        </a:rPr>
                        <a:t>3</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dirty="0">
                          <a:effectLst/>
                        </a:rPr>
                        <a:t>García Moreno</a:t>
                      </a:r>
                      <a:endParaRPr lang="es-MX" sz="730" b="0"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Carapungo N:507090.97  Y:9987204.45</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Nelson Jara Rojas  N:519616.37 Y:9981383.78</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4 Esquinas, Redín 2, El carmen 2, La Candelaria Alta, San Juan, Loma Alto 1.</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Calderón</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2,850.00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10.00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4%</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Asfalto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Regular</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Mantenimiento rutinario (bacheo)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 aplica</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9,960.75</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1,159,000.00</a:t>
                      </a:r>
                      <a:endParaRPr lang="es-MX" sz="730" b="1" i="0" u="none" strike="noStrike" dirty="0">
                        <a:solidFill>
                          <a:srgbClr val="000000"/>
                        </a:solidFill>
                        <a:effectLst/>
                        <a:latin typeface="Arial Narrow" panose="020B0606020202030204" pitchFamily="34" charset="0"/>
                      </a:endParaRPr>
                    </a:p>
                  </a:txBody>
                  <a:tcPr marL="2298" marR="2298" marT="2298" marB="0" anchor="ctr"/>
                </a:tc>
                <a:extLst>
                  <a:ext uri="{0D108BD9-81ED-4DB2-BD59-A6C34878D82A}">
                    <a16:rowId xmlns:a16="http://schemas.microsoft.com/office/drawing/2014/main" val="4045783818"/>
                  </a:ext>
                </a:extLst>
              </a:tr>
              <a:tr h="524364">
                <a:tc>
                  <a:txBody>
                    <a:bodyPr/>
                    <a:lstStyle/>
                    <a:p>
                      <a:pPr algn="ctr" fontAlgn="ctr"/>
                      <a:r>
                        <a:rPr lang="es-MX" sz="730" u="none" strike="noStrike">
                          <a:effectLst/>
                        </a:rPr>
                        <a:t>4</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Atahualpa</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De Las Palomas  N:510216.46  Y:9991196.72</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E3C  N:509430.83 Y:9989968.66</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Conjuntos:Capulíes, Collas, Los Pinos, Los Eucaliptos 3, San Ignacio 1,2 y Zabala</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Calderón</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1,500.00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10.00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2%</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dirty="0">
                          <a:effectLst/>
                        </a:rPr>
                        <a:t>Si</a:t>
                      </a:r>
                      <a:endParaRPr lang="es-MX" sz="730" b="0"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Tierra (Suelo natural)</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Regular</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 </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 aplica</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604,265.75</a:t>
                      </a:r>
                      <a:endParaRPr lang="es-MX" sz="730" b="1" i="0" u="none" strike="noStrike" dirty="0">
                        <a:solidFill>
                          <a:srgbClr val="000000"/>
                        </a:solidFill>
                        <a:effectLst/>
                        <a:latin typeface="Arial Narrow" panose="020B0606020202030204" pitchFamily="34" charset="0"/>
                      </a:endParaRPr>
                    </a:p>
                  </a:txBody>
                  <a:tcPr marL="2298" marR="2298" marT="2298" marB="0" anchor="ctr"/>
                </a:tc>
                <a:extLst>
                  <a:ext uri="{0D108BD9-81ED-4DB2-BD59-A6C34878D82A}">
                    <a16:rowId xmlns:a16="http://schemas.microsoft.com/office/drawing/2014/main" val="2002157873"/>
                  </a:ext>
                </a:extLst>
              </a:tr>
              <a:tr h="268938">
                <a:tc>
                  <a:txBody>
                    <a:bodyPr/>
                    <a:lstStyle/>
                    <a:p>
                      <a:pPr algn="ctr" fontAlgn="ctr"/>
                      <a:r>
                        <a:rPr lang="es-MX" sz="730" u="none" strike="noStrike">
                          <a:effectLst/>
                        </a:rPr>
                        <a:t>5</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Francisco Albornoz</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Pío XII  N:508331.69  Y:9992976.03</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pt-BR" sz="730" u="none" strike="noStrike">
                          <a:effectLst/>
                        </a:rPr>
                        <a:t>Fe de Bogotá N:508431.53 Y:9992421.24</a:t>
                      </a:r>
                      <a:endParaRPr lang="pt-BR"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San Juan</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Calderón</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580.00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8.00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3%</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Tierra (Suelo natural)</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Malo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 </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 aplica</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188,693.33</a:t>
                      </a:r>
                      <a:endParaRPr lang="es-MX" sz="730" b="1" i="0" u="none" strike="noStrike" dirty="0">
                        <a:solidFill>
                          <a:srgbClr val="000000"/>
                        </a:solidFill>
                        <a:effectLst/>
                        <a:latin typeface="Arial Narrow" panose="020B0606020202030204" pitchFamily="34" charset="0"/>
                      </a:endParaRPr>
                    </a:p>
                  </a:txBody>
                  <a:tcPr marL="2298" marR="2298" marT="2298" marB="0" anchor="ctr"/>
                </a:tc>
                <a:extLst>
                  <a:ext uri="{0D108BD9-81ED-4DB2-BD59-A6C34878D82A}">
                    <a16:rowId xmlns:a16="http://schemas.microsoft.com/office/drawing/2014/main" val="2186347742"/>
                  </a:ext>
                </a:extLst>
              </a:tr>
              <a:tr h="268938">
                <a:tc>
                  <a:txBody>
                    <a:bodyPr/>
                    <a:lstStyle/>
                    <a:p>
                      <a:pPr algn="ctr" fontAlgn="ctr"/>
                      <a:r>
                        <a:rPr lang="es-MX" sz="730" u="none" strike="noStrike">
                          <a:effectLst/>
                        </a:rPr>
                        <a:t>6</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Vicente Rocafuerte</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Derby  N:506948.35  Y:9989928.49</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Cacha  N:507663.48 Y:9990429.36</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Pamela Cristina, Churo Loma y Vilcabamba</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Calderón</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880.00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12.00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1%</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Tierra (Suelo natural)</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Malo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 </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 aplica</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126,720.00</a:t>
                      </a: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 </a:t>
                      </a:r>
                      <a:endParaRPr lang="es-MX" sz="730" b="1" i="0" u="none" strike="noStrike" dirty="0">
                        <a:solidFill>
                          <a:srgbClr val="000000"/>
                        </a:solidFill>
                        <a:effectLst/>
                        <a:latin typeface="Arial Narrow" panose="020B0606020202030204" pitchFamily="34" charset="0"/>
                      </a:endParaRPr>
                    </a:p>
                  </a:txBody>
                  <a:tcPr marL="2298" marR="2298" marT="2298" marB="0" anchor="ctr"/>
                </a:tc>
                <a:extLst>
                  <a:ext uri="{0D108BD9-81ED-4DB2-BD59-A6C34878D82A}">
                    <a16:rowId xmlns:a16="http://schemas.microsoft.com/office/drawing/2014/main" val="3899892937"/>
                  </a:ext>
                </a:extLst>
              </a:tr>
              <a:tr h="268938">
                <a:tc>
                  <a:txBody>
                    <a:bodyPr/>
                    <a:lstStyle/>
                    <a:p>
                      <a:pPr algn="ctr" fontAlgn="ctr"/>
                      <a:r>
                        <a:rPr lang="es-MX" sz="730" u="none" strike="noStrike">
                          <a:effectLst/>
                        </a:rPr>
                        <a:t>7</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Vicente Rocafuerte</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Madrid  N:507543.95  Y:9991122.64</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Carlos Mantilla  N:507543.95 Y:9991122.64</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San Juan</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dirty="0">
                          <a:effectLst/>
                        </a:rPr>
                        <a:t>Calderón</a:t>
                      </a:r>
                      <a:endParaRPr lang="es-MX" sz="730" b="0"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430.00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12.00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9%</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Tierra (Suelo natural)</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Malo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 </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 aplica</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61,920.00</a:t>
                      </a: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 </a:t>
                      </a:r>
                      <a:endParaRPr lang="es-MX" sz="730" b="1" i="0" u="none" strike="noStrike" dirty="0">
                        <a:solidFill>
                          <a:srgbClr val="000000"/>
                        </a:solidFill>
                        <a:effectLst/>
                        <a:latin typeface="Arial Narrow" panose="020B0606020202030204" pitchFamily="34" charset="0"/>
                      </a:endParaRPr>
                    </a:p>
                  </a:txBody>
                  <a:tcPr marL="2298" marR="2298" marT="2298" marB="0" anchor="ctr"/>
                </a:tc>
                <a:extLst>
                  <a:ext uri="{0D108BD9-81ED-4DB2-BD59-A6C34878D82A}">
                    <a16:rowId xmlns:a16="http://schemas.microsoft.com/office/drawing/2014/main" val="3784216593"/>
                  </a:ext>
                </a:extLst>
              </a:tr>
              <a:tr h="350342">
                <a:tc>
                  <a:txBody>
                    <a:bodyPr/>
                    <a:lstStyle/>
                    <a:p>
                      <a:pPr algn="ctr" fontAlgn="ctr"/>
                      <a:r>
                        <a:rPr lang="es-MX" sz="730" u="none" strike="noStrike">
                          <a:effectLst/>
                        </a:rPr>
                        <a:t>8</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Galo Plaza Lasso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Francisco Robles  N:505102.37  Y:9989811.88</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Francisco Robles  N:505728.11 Y:9990171.51</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Sectores B,C,D,E Alto y E Bajo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Calderón</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1,130.00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10.00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1%</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Asfalto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Regular</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Mantenimiento rutinario (bacheo)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 aplica</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3,949.35</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 </a:t>
                      </a: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557,814.84</a:t>
                      </a:r>
                      <a:endParaRPr lang="es-MX" sz="730" b="1" i="0" u="none" strike="noStrike" dirty="0">
                        <a:solidFill>
                          <a:srgbClr val="000000"/>
                        </a:solidFill>
                        <a:effectLst/>
                        <a:latin typeface="Arial Narrow" panose="020B0606020202030204" pitchFamily="34" charset="0"/>
                      </a:endParaRPr>
                    </a:p>
                  </a:txBody>
                  <a:tcPr marL="2298" marR="2298" marT="2298" marB="0" anchor="ctr"/>
                </a:tc>
                <a:extLst>
                  <a:ext uri="{0D108BD9-81ED-4DB2-BD59-A6C34878D82A}">
                    <a16:rowId xmlns:a16="http://schemas.microsoft.com/office/drawing/2014/main" val="229231625"/>
                  </a:ext>
                </a:extLst>
              </a:tr>
              <a:tr h="305716">
                <a:tc>
                  <a:txBody>
                    <a:bodyPr/>
                    <a:lstStyle/>
                    <a:p>
                      <a:pPr algn="ctr" fontAlgn="ctr"/>
                      <a:r>
                        <a:rPr lang="es-MX" sz="730" u="none" strike="noStrike">
                          <a:effectLst/>
                        </a:rPr>
                        <a:t>9</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Panamericana Norte</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Oe11J N:505273.81 Y:9988004.78</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Abscisa 3+900  N:508997.03  Y:9988824.66+</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Centro Administrativo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Calderón</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3,900.00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18.00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0%</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Asfalto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Regular</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Mantenimiento rutinario (bacheo)</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a:effectLst/>
                        </a:rPr>
                        <a:t>No aplica</a:t>
                      </a:r>
                      <a:endParaRPr lang="es-MX" sz="730" b="0"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24,534.90</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2,854,800.00</a:t>
                      </a:r>
                      <a:endParaRPr lang="es-MX" sz="730" b="1" i="0" u="none" strike="noStrike" dirty="0">
                        <a:solidFill>
                          <a:srgbClr val="000000"/>
                        </a:solidFill>
                        <a:effectLst/>
                        <a:latin typeface="Arial Narrow" panose="020B0606020202030204" pitchFamily="34" charset="0"/>
                      </a:endParaRPr>
                    </a:p>
                  </a:txBody>
                  <a:tcPr marL="2298" marR="2298" marT="2298" marB="0" anchor="ctr"/>
                </a:tc>
                <a:extLst>
                  <a:ext uri="{0D108BD9-81ED-4DB2-BD59-A6C34878D82A}">
                    <a16:rowId xmlns:a16="http://schemas.microsoft.com/office/drawing/2014/main" val="3136086056"/>
                  </a:ext>
                </a:extLst>
              </a:tr>
              <a:tr h="266639">
                <a:tc gridSpan="5">
                  <a:txBody>
                    <a:bodyPr/>
                    <a:lstStyle/>
                    <a:p>
                      <a:pPr algn="r" fontAlgn="ctr"/>
                      <a:r>
                        <a:rPr lang="es-MX" sz="730" u="none" strike="noStrike" dirty="0">
                          <a:effectLst/>
                        </a:rPr>
                        <a:t>LONGITUD TOTAL  (m)</a:t>
                      </a:r>
                      <a:endParaRPr lang="es-MX" sz="730" b="1" i="0" u="none" strike="noStrike" dirty="0">
                        <a:solidFill>
                          <a:srgbClr val="000000"/>
                        </a:solidFill>
                        <a:effectLst/>
                        <a:latin typeface="Arial Narrow" panose="020B0606020202030204" pitchFamily="34" charset="0"/>
                      </a:endParaRPr>
                    </a:p>
                  </a:txBody>
                  <a:tcPr marL="2298" marR="2298" marT="2298"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fontAlgn="ctr"/>
                      <a:r>
                        <a:rPr lang="es-MX" sz="730" u="none" strike="noStrike" dirty="0">
                          <a:effectLst/>
                        </a:rPr>
                        <a:t> </a:t>
                      </a: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dirty="0">
                          <a:effectLst/>
                        </a:rPr>
                        <a:t>16,038.00</a:t>
                      </a: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dirty="0">
                          <a:effectLst/>
                        </a:rPr>
                        <a:t> </a:t>
                      </a: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r>
                        <a:rPr lang="es-MX" sz="730" u="none" strike="noStrike" dirty="0">
                          <a:effectLst/>
                        </a:rPr>
                        <a:t> </a:t>
                      </a: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endParaRPr lang="es-MX" sz="730" b="1" i="0" u="none" strike="noStrike">
                        <a:solidFill>
                          <a:srgbClr val="000000"/>
                        </a:solidFill>
                        <a:effectLst/>
                        <a:latin typeface="Arial Narrow" panose="020B0606020202030204" pitchFamily="34" charset="0"/>
                      </a:endParaRPr>
                    </a:p>
                  </a:txBody>
                  <a:tcPr marL="2298" marR="2298" marT="2298" marB="0" anchor="ctr"/>
                </a:tc>
                <a:tc>
                  <a:txBody>
                    <a:bodyPr/>
                    <a:lstStyle/>
                    <a:p>
                      <a:pPr algn="ctr" fontAlgn="ct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ctr" fontAlgn="ct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51,776.33</a:t>
                      </a: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188,640.00</a:t>
                      </a:r>
                      <a:endParaRPr lang="es-MX" sz="730" b="1" i="0" u="none" strike="noStrike" dirty="0">
                        <a:solidFill>
                          <a:srgbClr val="000000"/>
                        </a:solidFill>
                        <a:effectLst/>
                        <a:latin typeface="Arial Narrow" panose="020B0606020202030204" pitchFamily="34" charset="0"/>
                      </a:endParaRPr>
                    </a:p>
                  </a:txBody>
                  <a:tcPr marL="2298" marR="2298" marT="2298" marB="0" anchor="ctr"/>
                </a:tc>
                <a:tc>
                  <a:txBody>
                    <a:bodyPr/>
                    <a:lstStyle/>
                    <a:p>
                      <a:pPr algn="r" fontAlgn="ctr"/>
                      <a:r>
                        <a:rPr lang="es-MX" sz="730" u="none" strike="noStrike" dirty="0">
                          <a:effectLst/>
                        </a:rPr>
                        <a:t>6,785,629.92</a:t>
                      </a:r>
                      <a:endParaRPr lang="es-MX" sz="730" b="1" i="0" u="none" strike="noStrike" dirty="0">
                        <a:solidFill>
                          <a:srgbClr val="000000"/>
                        </a:solidFill>
                        <a:effectLst/>
                        <a:latin typeface="Arial Narrow" panose="020B0606020202030204" pitchFamily="34" charset="0"/>
                      </a:endParaRPr>
                    </a:p>
                  </a:txBody>
                  <a:tcPr marL="2298" marR="2298" marT="2298" marB="0" anchor="ctr"/>
                </a:tc>
                <a:extLst>
                  <a:ext uri="{0D108BD9-81ED-4DB2-BD59-A6C34878D82A}">
                    <a16:rowId xmlns:a16="http://schemas.microsoft.com/office/drawing/2014/main" val="2064802780"/>
                  </a:ext>
                </a:extLst>
              </a:tr>
            </a:tbl>
          </a:graphicData>
        </a:graphic>
      </p:graphicFrame>
      <p:sp>
        <p:nvSpPr>
          <p:cNvPr id="9" name="Rectángulo 8"/>
          <p:cNvSpPr/>
          <p:nvPr/>
        </p:nvSpPr>
        <p:spPr>
          <a:xfrm>
            <a:off x="6363673" y="548573"/>
            <a:ext cx="3477555" cy="333040"/>
          </a:xfrm>
          <a:prstGeom prst="rect">
            <a:avLst/>
          </a:prstGeom>
        </p:spPr>
        <p:txBody>
          <a:bodyPr wrap="none">
            <a:spAutoFit/>
          </a:bodyPr>
          <a:lstStyle/>
          <a:p>
            <a:r>
              <a:rPr lang="es-MX" sz="1564" dirty="0">
                <a:solidFill>
                  <a:schemeClr val="accent2"/>
                </a:solidFill>
                <a:latin typeface="Calibri" panose="020F0502020204030204" pitchFamily="34" charset="0"/>
              </a:rPr>
              <a:t>COSTO APROX. TOTAL USD 6,974,269.92</a:t>
            </a:r>
            <a:r>
              <a:rPr lang="es-MX" sz="1564" dirty="0">
                <a:solidFill>
                  <a:schemeClr val="accent2"/>
                </a:solidFill>
              </a:rPr>
              <a:t> </a:t>
            </a:r>
          </a:p>
        </p:txBody>
      </p:sp>
    </p:spTree>
    <p:extLst>
      <p:ext uri="{BB962C8B-B14F-4D97-AF65-F5344CB8AC3E}">
        <p14:creationId xmlns:p14="http://schemas.microsoft.com/office/powerpoint/2010/main" val="33143317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17"/>
            <a:ext cx="9944100" cy="6510061"/>
          </a:xfrm>
          <a:prstGeom prst="rect">
            <a:avLst/>
          </a:prstGeom>
        </p:spPr>
      </p:pic>
    </p:spTree>
    <p:extLst>
      <p:ext uri="{BB962C8B-B14F-4D97-AF65-F5344CB8AC3E}">
        <p14:creationId xmlns:p14="http://schemas.microsoft.com/office/powerpoint/2010/main" val="32067976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nvPr>
        </p:nvGraphicFramePr>
        <p:xfrm>
          <a:off x="5980626" y="5876600"/>
          <a:ext cx="2723682" cy="1010421"/>
        </p:xfrm>
        <a:graphic>
          <a:graphicData uri="http://schemas.openxmlformats.org/drawingml/2006/table">
            <a:tbl>
              <a:tblPr/>
              <a:tblGrid>
                <a:gridCol w="581570">
                  <a:extLst>
                    <a:ext uri="{9D8B030D-6E8A-4147-A177-3AD203B41FA5}">
                      <a16:colId xmlns:a16="http://schemas.microsoft.com/office/drawing/2014/main" val="261967299"/>
                    </a:ext>
                  </a:extLst>
                </a:gridCol>
                <a:gridCol w="2142112">
                  <a:extLst>
                    <a:ext uri="{9D8B030D-6E8A-4147-A177-3AD203B41FA5}">
                      <a16:colId xmlns:a16="http://schemas.microsoft.com/office/drawing/2014/main" val="2661883430"/>
                    </a:ext>
                  </a:extLst>
                </a:gridCol>
              </a:tblGrid>
              <a:tr h="144500">
                <a:tc>
                  <a:txBody>
                    <a:bodyPr/>
                    <a:lstStyle/>
                    <a:p>
                      <a:pPr algn="ctr" fontAlgn="ctr"/>
                      <a:r>
                        <a:rPr lang="es-EC" sz="800" b="0" i="0" u="none" strike="noStrike">
                          <a:solidFill>
                            <a:srgbClr val="000000"/>
                          </a:solidFill>
                          <a:effectLst/>
                          <a:latin typeface="Calibri" panose="020F0502020204030204" pitchFamily="34" charset="0"/>
                        </a:rPr>
                        <a:t>Azul</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C" sz="900" b="0" i="0" u="none" strike="noStrike" dirty="0">
                          <a:solidFill>
                            <a:srgbClr val="000000"/>
                          </a:solidFill>
                          <a:effectLst/>
                          <a:latin typeface="Calibri" panose="020F0502020204030204" pitchFamily="34" charset="0"/>
                        </a:rPr>
                        <a:t>Estudios Administración Directa</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156607"/>
                  </a:ext>
                </a:extLst>
              </a:tr>
              <a:tr h="244409">
                <a:tc>
                  <a:txBody>
                    <a:bodyPr/>
                    <a:lstStyle/>
                    <a:p>
                      <a:pPr algn="ctr" fontAlgn="ctr"/>
                      <a:r>
                        <a:rPr lang="es-EC" sz="800" b="0" i="0" u="none" strike="noStrike">
                          <a:solidFill>
                            <a:srgbClr val="000000"/>
                          </a:solidFill>
                          <a:effectLst/>
                          <a:latin typeface="Calibri" panose="020F0502020204030204" pitchFamily="34" charset="0"/>
                        </a:rPr>
                        <a:t>Morado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a:txBody>
                    <a:bodyPr/>
                    <a:lstStyle/>
                    <a:p>
                      <a:pPr algn="l" fontAlgn="b"/>
                      <a:r>
                        <a:rPr lang="es-EC" sz="900" b="0" i="0" u="none" strike="noStrike" dirty="0">
                          <a:solidFill>
                            <a:srgbClr val="000000"/>
                          </a:solidFill>
                          <a:effectLst/>
                          <a:latin typeface="Calibri" panose="020F0502020204030204" pitchFamily="34" charset="0"/>
                        </a:rPr>
                        <a:t>Ejecución de obra por Administración Directa</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436813"/>
                  </a:ext>
                </a:extLst>
              </a:tr>
              <a:tr h="186296">
                <a:tc>
                  <a:txBody>
                    <a:bodyPr/>
                    <a:lstStyle/>
                    <a:p>
                      <a:pPr algn="ctr" fontAlgn="ctr"/>
                      <a:r>
                        <a:rPr lang="es-EC" sz="800" b="0" i="0" u="none" strike="noStrike">
                          <a:solidFill>
                            <a:srgbClr val="000000"/>
                          </a:solidFill>
                          <a:effectLst/>
                          <a:latin typeface="Calibri" panose="020F0502020204030204" pitchFamily="34" charset="0"/>
                        </a:rPr>
                        <a:t>Verde</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EC" sz="900" b="0" i="0" u="none" strike="noStrike" dirty="0">
                          <a:solidFill>
                            <a:srgbClr val="000000"/>
                          </a:solidFill>
                          <a:effectLst/>
                          <a:latin typeface="Calibri" panose="020F0502020204030204" pitchFamily="34" charset="0"/>
                        </a:rPr>
                        <a:t>Tratamiento provisional (Asfalto en frío)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519141"/>
                  </a:ext>
                </a:extLst>
              </a:tr>
              <a:tr h="144500">
                <a:tc>
                  <a:txBody>
                    <a:bodyPr/>
                    <a:lstStyle/>
                    <a:p>
                      <a:pPr algn="ctr" fontAlgn="ctr"/>
                      <a:r>
                        <a:rPr lang="es-EC" sz="800" b="0" i="0" u="none" strike="noStrike">
                          <a:solidFill>
                            <a:srgbClr val="000000"/>
                          </a:solidFill>
                          <a:effectLst/>
                          <a:latin typeface="Calibri" panose="020F0502020204030204" pitchFamily="34" charset="0"/>
                        </a:rPr>
                        <a:t>Café</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EC" sz="900" b="0" i="0" u="none" strike="noStrike" dirty="0">
                          <a:solidFill>
                            <a:srgbClr val="000000"/>
                          </a:solidFill>
                          <a:effectLst/>
                          <a:latin typeface="Calibri" panose="020F0502020204030204" pitchFamily="34" charset="0"/>
                        </a:rPr>
                        <a:t>Contratación de Obra</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060039"/>
                  </a:ext>
                </a:extLst>
              </a:tr>
              <a:tr h="144500">
                <a:tc>
                  <a:txBody>
                    <a:bodyPr/>
                    <a:lstStyle/>
                    <a:p>
                      <a:pPr algn="ctr" fontAlgn="ctr"/>
                      <a:r>
                        <a:rPr lang="es-EC" sz="800" b="0" i="0" u="none" strike="noStrike">
                          <a:solidFill>
                            <a:srgbClr val="000000"/>
                          </a:solidFill>
                          <a:effectLst/>
                          <a:latin typeface="Calibri" panose="020F0502020204030204" pitchFamily="34" charset="0"/>
                        </a:rPr>
                        <a:t>Rojo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a:txBody>
                    <a:bodyPr/>
                    <a:lstStyle/>
                    <a:p>
                      <a:pPr algn="l" fontAlgn="b"/>
                      <a:r>
                        <a:rPr lang="es-EC" sz="900" b="0" i="0" u="none" strike="noStrike" dirty="0">
                          <a:solidFill>
                            <a:srgbClr val="000000"/>
                          </a:solidFill>
                          <a:effectLst/>
                          <a:latin typeface="Calibri" panose="020F0502020204030204" pitchFamily="34" charset="0"/>
                        </a:rPr>
                        <a:t>Contratación de Estudios y Obra</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74281"/>
                  </a:ext>
                </a:extLst>
              </a:tr>
              <a:tr h="144500">
                <a:tc>
                  <a:txBody>
                    <a:bodyPr/>
                    <a:lstStyle/>
                    <a:p>
                      <a:pPr algn="ctr" fontAlgn="ctr"/>
                      <a:r>
                        <a:rPr lang="es-EC" sz="800" b="0" i="0" u="none" strike="noStrike">
                          <a:solidFill>
                            <a:srgbClr val="000000"/>
                          </a:solidFill>
                          <a:effectLst/>
                          <a:latin typeface="Calibri" panose="020F0502020204030204" pitchFamily="34" charset="0"/>
                        </a:rPr>
                        <a:t>Amarillo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C" sz="900" b="0" i="0" u="none" strike="noStrike" dirty="0">
                          <a:solidFill>
                            <a:srgbClr val="000000"/>
                          </a:solidFill>
                          <a:effectLst/>
                          <a:latin typeface="Calibri" panose="020F0502020204030204" pitchFamily="34" charset="0"/>
                        </a:rPr>
                        <a:t>Ejecución de obra por Contrato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650616"/>
                  </a:ext>
                </a:extLst>
              </a:tr>
            </a:tbl>
          </a:graphicData>
        </a:graphic>
      </p:graphicFrame>
      <p:sp>
        <p:nvSpPr>
          <p:cNvPr id="5" name="CuadroTexto 4"/>
          <p:cNvSpPr txBox="1"/>
          <p:nvPr/>
        </p:nvSpPr>
        <p:spPr>
          <a:xfrm>
            <a:off x="475659" y="507552"/>
            <a:ext cx="8685844" cy="819968"/>
          </a:xfrm>
          <a:prstGeom prst="rect">
            <a:avLst/>
          </a:prstGeom>
          <a:noFill/>
        </p:spPr>
        <p:txBody>
          <a:bodyPr wrap="square" rtlCol="0">
            <a:spAutoFit/>
          </a:bodyPr>
          <a:lstStyle/>
          <a:p>
            <a:pPr algn="ctr"/>
            <a:r>
              <a:rPr lang="es-EC" sz="2364" b="1" dirty="0">
                <a:solidFill>
                  <a:srgbClr val="E78202"/>
                </a:solidFill>
                <a:latin typeface="Roboto" charset="0"/>
                <a:ea typeface="Roboto" charset="0"/>
                <a:cs typeface="Roboto" charset="0"/>
              </a:rPr>
              <a:t>CRONOGRAMA DE INTERVENCIÓN VALORADO ADMINISTRACIÓN ZONAL CALDERÓN</a:t>
            </a:r>
          </a:p>
        </p:txBody>
      </p:sp>
      <p:graphicFrame>
        <p:nvGraphicFramePr>
          <p:cNvPr id="2" name="Tabla 1"/>
          <p:cNvGraphicFramePr>
            <a:graphicFrameLocks noGrp="1"/>
          </p:cNvGraphicFramePr>
          <p:nvPr>
            <p:extLst/>
          </p:nvPr>
        </p:nvGraphicFramePr>
        <p:xfrm>
          <a:off x="595214" y="1452549"/>
          <a:ext cx="9026983" cy="3978761"/>
        </p:xfrm>
        <a:graphic>
          <a:graphicData uri="http://schemas.openxmlformats.org/drawingml/2006/table">
            <a:tbl>
              <a:tblPr/>
              <a:tblGrid>
                <a:gridCol w="1267669">
                  <a:extLst>
                    <a:ext uri="{9D8B030D-6E8A-4147-A177-3AD203B41FA5}">
                      <a16:colId xmlns:a16="http://schemas.microsoft.com/office/drawing/2014/main" val="1559162787"/>
                    </a:ext>
                  </a:extLst>
                </a:gridCol>
                <a:gridCol w="1214603">
                  <a:extLst>
                    <a:ext uri="{9D8B030D-6E8A-4147-A177-3AD203B41FA5}">
                      <a16:colId xmlns:a16="http://schemas.microsoft.com/office/drawing/2014/main" val="3482291818"/>
                    </a:ext>
                  </a:extLst>
                </a:gridCol>
                <a:gridCol w="1267669">
                  <a:extLst>
                    <a:ext uri="{9D8B030D-6E8A-4147-A177-3AD203B41FA5}">
                      <a16:colId xmlns:a16="http://schemas.microsoft.com/office/drawing/2014/main" val="3319903001"/>
                    </a:ext>
                  </a:extLst>
                </a:gridCol>
                <a:gridCol w="465794">
                  <a:extLst>
                    <a:ext uri="{9D8B030D-6E8A-4147-A177-3AD203B41FA5}">
                      <a16:colId xmlns:a16="http://schemas.microsoft.com/office/drawing/2014/main" val="2605108631"/>
                    </a:ext>
                  </a:extLst>
                </a:gridCol>
                <a:gridCol w="300703">
                  <a:extLst>
                    <a:ext uri="{9D8B030D-6E8A-4147-A177-3AD203B41FA5}">
                      <a16:colId xmlns:a16="http://schemas.microsoft.com/office/drawing/2014/main" val="856624046"/>
                    </a:ext>
                  </a:extLst>
                </a:gridCol>
                <a:gridCol w="300703">
                  <a:extLst>
                    <a:ext uri="{9D8B030D-6E8A-4147-A177-3AD203B41FA5}">
                      <a16:colId xmlns:a16="http://schemas.microsoft.com/office/drawing/2014/main" val="2229378260"/>
                    </a:ext>
                  </a:extLst>
                </a:gridCol>
                <a:gridCol w="300703">
                  <a:extLst>
                    <a:ext uri="{9D8B030D-6E8A-4147-A177-3AD203B41FA5}">
                      <a16:colId xmlns:a16="http://schemas.microsoft.com/office/drawing/2014/main" val="2331989468"/>
                    </a:ext>
                  </a:extLst>
                </a:gridCol>
                <a:gridCol w="300703">
                  <a:extLst>
                    <a:ext uri="{9D8B030D-6E8A-4147-A177-3AD203B41FA5}">
                      <a16:colId xmlns:a16="http://schemas.microsoft.com/office/drawing/2014/main" val="1944804317"/>
                    </a:ext>
                  </a:extLst>
                </a:gridCol>
                <a:gridCol w="300703">
                  <a:extLst>
                    <a:ext uri="{9D8B030D-6E8A-4147-A177-3AD203B41FA5}">
                      <a16:colId xmlns:a16="http://schemas.microsoft.com/office/drawing/2014/main" val="524990812"/>
                    </a:ext>
                  </a:extLst>
                </a:gridCol>
                <a:gridCol w="300703">
                  <a:extLst>
                    <a:ext uri="{9D8B030D-6E8A-4147-A177-3AD203B41FA5}">
                      <a16:colId xmlns:a16="http://schemas.microsoft.com/office/drawing/2014/main" val="100990733"/>
                    </a:ext>
                  </a:extLst>
                </a:gridCol>
                <a:gridCol w="300703">
                  <a:extLst>
                    <a:ext uri="{9D8B030D-6E8A-4147-A177-3AD203B41FA5}">
                      <a16:colId xmlns:a16="http://schemas.microsoft.com/office/drawing/2014/main" val="1310842177"/>
                    </a:ext>
                  </a:extLst>
                </a:gridCol>
                <a:gridCol w="300703">
                  <a:extLst>
                    <a:ext uri="{9D8B030D-6E8A-4147-A177-3AD203B41FA5}">
                      <a16:colId xmlns:a16="http://schemas.microsoft.com/office/drawing/2014/main" val="438165442"/>
                    </a:ext>
                  </a:extLst>
                </a:gridCol>
                <a:gridCol w="300703">
                  <a:extLst>
                    <a:ext uri="{9D8B030D-6E8A-4147-A177-3AD203B41FA5}">
                      <a16:colId xmlns:a16="http://schemas.microsoft.com/office/drawing/2014/main" val="586952336"/>
                    </a:ext>
                  </a:extLst>
                </a:gridCol>
                <a:gridCol w="300703">
                  <a:extLst>
                    <a:ext uri="{9D8B030D-6E8A-4147-A177-3AD203B41FA5}">
                      <a16:colId xmlns:a16="http://schemas.microsoft.com/office/drawing/2014/main" val="179355184"/>
                    </a:ext>
                  </a:extLst>
                </a:gridCol>
                <a:gridCol w="300703">
                  <a:extLst>
                    <a:ext uri="{9D8B030D-6E8A-4147-A177-3AD203B41FA5}">
                      <a16:colId xmlns:a16="http://schemas.microsoft.com/office/drawing/2014/main" val="3714262912"/>
                    </a:ext>
                  </a:extLst>
                </a:gridCol>
                <a:gridCol w="300703">
                  <a:extLst>
                    <a:ext uri="{9D8B030D-6E8A-4147-A177-3AD203B41FA5}">
                      <a16:colId xmlns:a16="http://schemas.microsoft.com/office/drawing/2014/main" val="1963593517"/>
                    </a:ext>
                  </a:extLst>
                </a:gridCol>
                <a:gridCol w="300703">
                  <a:extLst>
                    <a:ext uri="{9D8B030D-6E8A-4147-A177-3AD203B41FA5}">
                      <a16:colId xmlns:a16="http://schemas.microsoft.com/office/drawing/2014/main" val="4267821883"/>
                    </a:ext>
                  </a:extLst>
                </a:gridCol>
                <a:gridCol w="300703">
                  <a:extLst>
                    <a:ext uri="{9D8B030D-6E8A-4147-A177-3AD203B41FA5}">
                      <a16:colId xmlns:a16="http://schemas.microsoft.com/office/drawing/2014/main" val="4022343308"/>
                    </a:ext>
                  </a:extLst>
                </a:gridCol>
                <a:gridCol w="300703">
                  <a:extLst>
                    <a:ext uri="{9D8B030D-6E8A-4147-A177-3AD203B41FA5}">
                      <a16:colId xmlns:a16="http://schemas.microsoft.com/office/drawing/2014/main" val="1727037365"/>
                    </a:ext>
                  </a:extLst>
                </a:gridCol>
                <a:gridCol w="300703">
                  <a:extLst>
                    <a:ext uri="{9D8B030D-6E8A-4147-A177-3AD203B41FA5}">
                      <a16:colId xmlns:a16="http://schemas.microsoft.com/office/drawing/2014/main" val="3627477372"/>
                    </a:ext>
                  </a:extLst>
                </a:gridCol>
              </a:tblGrid>
              <a:tr h="100871">
                <a:tc>
                  <a:txBody>
                    <a:bodyPr/>
                    <a:lstStyle/>
                    <a:p>
                      <a:pPr algn="ctr" fontAlgn="b"/>
                      <a:endParaRPr lang="es-MX" sz="700" b="0" i="0" u="none" strike="noStrike">
                        <a:solidFill>
                          <a:srgbClr val="000000"/>
                        </a:solidFill>
                        <a:effectLst/>
                        <a:latin typeface="Arial Narrow" panose="020B0606020202030204" pitchFamily="34" charset="0"/>
                      </a:endParaRPr>
                    </a:p>
                  </a:txBody>
                  <a:tcPr marL="4803" marR="4803" marT="4803" marB="0" anchor="b">
                    <a:lnL>
                      <a:noFill/>
                    </a:lnL>
                    <a:lnR>
                      <a:noFill/>
                    </a:lnR>
                    <a:lnT>
                      <a:noFill/>
                    </a:lnT>
                    <a:lnB>
                      <a:noFill/>
                    </a:lnB>
                  </a:tcPr>
                </a:tc>
                <a:tc>
                  <a:txBody>
                    <a:bodyPr/>
                    <a:lstStyle/>
                    <a:p>
                      <a:pPr algn="ctr" fontAlgn="b"/>
                      <a:endParaRPr lang="es-MX" sz="700" b="0" i="0" u="none" strike="noStrike">
                        <a:solidFill>
                          <a:srgbClr val="000000"/>
                        </a:solidFill>
                        <a:effectLst/>
                        <a:latin typeface="Arial Narrow" panose="020B0606020202030204" pitchFamily="34" charset="0"/>
                      </a:endParaRPr>
                    </a:p>
                  </a:txBody>
                  <a:tcPr marL="4803" marR="4803" marT="4803" marB="0" anchor="b">
                    <a:lnL>
                      <a:noFill/>
                    </a:lnL>
                    <a:lnR>
                      <a:noFill/>
                    </a:lnR>
                    <a:lnT>
                      <a:noFill/>
                    </a:lnT>
                    <a:lnB>
                      <a:noFill/>
                    </a:lnB>
                  </a:tcPr>
                </a:tc>
                <a:tc>
                  <a:txBody>
                    <a:bodyPr/>
                    <a:lstStyle/>
                    <a:p>
                      <a:pPr algn="l" fontAlgn="b"/>
                      <a:endParaRPr lang="es-MX" sz="700" b="0" i="0" u="none" strike="noStrike">
                        <a:solidFill>
                          <a:srgbClr val="000000"/>
                        </a:solidFill>
                        <a:effectLst/>
                        <a:latin typeface="Arial Narrow" panose="020B0606020202030204" pitchFamily="34" charset="0"/>
                      </a:endParaRPr>
                    </a:p>
                  </a:txBody>
                  <a:tcPr marL="4803" marR="4803" marT="4803" marB="0" anchor="b">
                    <a:lnL>
                      <a:noFill/>
                    </a:lnL>
                    <a:lnR>
                      <a:noFill/>
                    </a:lnR>
                    <a:lnT>
                      <a:noFill/>
                    </a:lnT>
                    <a:lnB>
                      <a:noFill/>
                    </a:lnB>
                  </a:tcP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4803" marR="4803" marT="4803" marB="0" anchor="ctr">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s-MX" sz="700" b="0" i="0" u="none" strike="noStrike">
                          <a:solidFill>
                            <a:srgbClr val="FFFFFF"/>
                          </a:solidFill>
                          <a:effectLst/>
                          <a:latin typeface="Arial Narrow" panose="020B0606020202030204" pitchFamily="34" charset="0"/>
                        </a:rPr>
                        <a:t>Año 2017</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8">
                  <a:txBody>
                    <a:bodyPr/>
                    <a:lstStyle/>
                    <a:p>
                      <a:pPr algn="ctr" fontAlgn="b"/>
                      <a:r>
                        <a:rPr lang="es-MX" sz="700" b="0" i="0" u="none" strike="noStrike">
                          <a:solidFill>
                            <a:srgbClr val="FFFFFF"/>
                          </a:solidFill>
                          <a:effectLst/>
                          <a:latin typeface="Arial Narrow" panose="020B0606020202030204" pitchFamily="34" charset="0"/>
                        </a:rPr>
                        <a:t>Año 2018</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169794950"/>
                  </a:ext>
                </a:extLst>
              </a:tr>
              <a:tr h="100871">
                <a:tc>
                  <a:txBody>
                    <a:bodyPr/>
                    <a:lstStyle/>
                    <a:p>
                      <a:pPr algn="ctr" fontAlgn="b"/>
                      <a:endParaRPr lang="es-MX" sz="700" b="0" i="0" u="none" strike="noStrike">
                        <a:solidFill>
                          <a:srgbClr val="000000"/>
                        </a:solidFill>
                        <a:effectLst/>
                        <a:latin typeface="Arial Narrow" panose="020B0606020202030204" pitchFamily="34" charset="0"/>
                      </a:endParaRPr>
                    </a:p>
                  </a:txBody>
                  <a:tcPr marL="4803" marR="4803" marT="48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700" b="0" i="0" u="none" strike="noStrike">
                        <a:solidFill>
                          <a:srgbClr val="000000"/>
                        </a:solidFill>
                        <a:effectLst/>
                        <a:latin typeface="Arial Narrow" panose="020B0606020202030204" pitchFamily="34" charset="0"/>
                      </a:endParaRPr>
                    </a:p>
                  </a:txBody>
                  <a:tcPr marL="4803" marR="4803" marT="48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solidFill>
                          <a:srgbClr val="000000"/>
                        </a:solidFill>
                        <a:effectLst/>
                        <a:latin typeface="Arial Narrow" panose="020B0606020202030204" pitchFamily="34" charset="0"/>
                      </a:endParaRPr>
                    </a:p>
                  </a:txBody>
                  <a:tcPr marL="4803" marR="4803" marT="48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4803" marR="4803" marT="4803"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s-MX" sz="700" b="0" i="0" u="none" strike="noStrike">
                          <a:solidFill>
                            <a:srgbClr val="FFFFFF"/>
                          </a:solidFill>
                          <a:effectLst/>
                          <a:latin typeface="Arial Narrow" panose="020B0606020202030204" pitchFamily="34" charset="0"/>
                        </a:rPr>
                        <a:t>2do Cuatrimestre</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700" b="0" i="0" u="none" strike="noStrike">
                          <a:solidFill>
                            <a:srgbClr val="FFFFFF"/>
                          </a:solidFill>
                          <a:effectLst/>
                          <a:latin typeface="Arial Narrow" panose="020B0606020202030204" pitchFamily="34" charset="0"/>
                        </a:rPr>
                        <a:t>3er Cuatrimestre</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700" b="0" i="0" u="none" strike="noStrike">
                          <a:solidFill>
                            <a:srgbClr val="FFFFFF"/>
                          </a:solidFill>
                          <a:effectLst/>
                          <a:latin typeface="Arial Narrow" panose="020B0606020202030204" pitchFamily="34" charset="0"/>
                        </a:rPr>
                        <a:t>1er Cuatrimestre</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700" b="0" i="0" u="none" strike="noStrike">
                          <a:solidFill>
                            <a:srgbClr val="FFFFFF"/>
                          </a:solidFill>
                          <a:effectLst/>
                          <a:latin typeface="Arial Narrow" panose="020B0606020202030204" pitchFamily="34" charset="0"/>
                        </a:rPr>
                        <a:t>2do Cuatrimestre</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385522460"/>
                  </a:ext>
                </a:extLst>
              </a:tr>
              <a:tr h="100871">
                <a:tc>
                  <a:txBody>
                    <a:bodyPr/>
                    <a:lstStyle/>
                    <a:p>
                      <a:pPr algn="ctr" fontAlgn="ctr"/>
                      <a:r>
                        <a:rPr lang="es-MX" sz="600" b="0" i="0" u="none" strike="noStrike">
                          <a:solidFill>
                            <a:srgbClr val="FFFFFF"/>
                          </a:solidFill>
                          <a:effectLst/>
                          <a:latin typeface="Arial Narrow" panose="020B0606020202030204" pitchFamily="34" charset="0"/>
                        </a:rPr>
                        <a:t>No.</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0" i="0" u="none" strike="noStrike">
                          <a:solidFill>
                            <a:srgbClr val="FFFFFF"/>
                          </a:solidFill>
                          <a:effectLst/>
                          <a:latin typeface="Arial Narrow" panose="020B0606020202030204" pitchFamily="34" charset="0"/>
                        </a:rPr>
                        <a:t>Nombre del Proyecto</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0" i="0" u="none" strike="noStrike">
                          <a:solidFill>
                            <a:srgbClr val="FFFFFF"/>
                          </a:solidFill>
                          <a:effectLst/>
                          <a:latin typeface="Arial Narrow" panose="020B0606020202030204" pitchFamily="34" charset="0"/>
                        </a:rPr>
                        <a:t>Tareas</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0" i="0" u="none" strike="noStrike">
                          <a:solidFill>
                            <a:srgbClr val="FFFFFF"/>
                          </a:solidFill>
                          <a:effectLst/>
                          <a:latin typeface="Arial Narrow" panose="020B0606020202030204" pitchFamily="34" charset="0"/>
                        </a:rPr>
                        <a:t>Costo ($)</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May</a:t>
                      </a:r>
                    </a:p>
                  </a:txBody>
                  <a:tcPr marL="4803" marR="4803" marT="48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Jun</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Jul</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Ago</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Sep</a:t>
                      </a:r>
                    </a:p>
                  </a:txBody>
                  <a:tcPr marL="4803" marR="4803" marT="48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Oct</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Nov</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Dic</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Ene</a:t>
                      </a:r>
                    </a:p>
                  </a:txBody>
                  <a:tcPr marL="4803" marR="4803" marT="48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Feb</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Mar</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Abr</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May</a:t>
                      </a:r>
                    </a:p>
                  </a:txBody>
                  <a:tcPr marL="4803" marR="4803" marT="48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Jun</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Jul</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600" b="1" i="0" u="none" strike="noStrike">
                          <a:solidFill>
                            <a:srgbClr val="FFFFFF"/>
                          </a:solidFill>
                          <a:effectLst/>
                          <a:latin typeface="Arial Narrow" panose="020B0606020202030204" pitchFamily="34" charset="0"/>
                        </a:rPr>
                        <a:t>Ago</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2933819457"/>
                  </a:ext>
                </a:extLst>
              </a:tr>
              <a:tr h="96068">
                <a:tc rowSpan="3">
                  <a:txBody>
                    <a:bodyPr/>
                    <a:lstStyle/>
                    <a:p>
                      <a:pPr algn="ctr" fontAlgn="ctr"/>
                      <a:r>
                        <a:rPr lang="es-MX" sz="700" b="0" i="0" u="none" strike="noStrike">
                          <a:solidFill>
                            <a:srgbClr val="000000"/>
                          </a:solidFill>
                          <a:effectLst/>
                          <a:latin typeface="Arial Narrow" panose="020B0606020202030204" pitchFamily="34" charset="0"/>
                        </a:rPr>
                        <a:t>1</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700" b="1" i="0" u="none" strike="noStrike">
                          <a:solidFill>
                            <a:srgbClr val="000000"/>
                          </a:solidFill>
                          <a:effectLst/>
                          <a:latin typeface="Arial Narrow" panose="020B0606020202030204" pitchFamily="34" charset="0"/>
                        </a:rPr>
                        <a:t>17 de Septiembre</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Arial Narrow" panose="020B0606020202030204" pitchFamily="34" charset="0"/>
                        </a:rPr>
                        <a:t>Contratación de estudios</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909454832"/>
                  </a:ext>
                </a:extLst>
              </a:tr>
              <a:tr h="96068">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Arial Narrow" panose="020B0606020202030204" pitchFamily="34" charset="0"/>
                        </a:rPr>
                        <a:t>Contratación de Obra</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72962525"/>
                  </a:ext>
                </a:extLst>
              </a:tr>
              <a:tr h="96068">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Arial Narrow" panose="020B0606020202030204" pitchFamily="34" charset="0"/>
                        </a:rPr>
                        <a:t>Ejecución de Obra</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$ 422,933.33</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$ 422,933.33</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265862957"/>
                  </a:ext>
                </a:extLst>
              </a:tr>
              <a:tr h="96068">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700" b="0" i="0" u="none" strike="noStrike">
                          <a:solidFill>
                            <a:srgbClr val="000000"/>
                          </a:solidFill>
                          <a:effectLst/>
                          <a:latin typeface="Arial Narrow" panose="020B0606020202030204" pitchFamily="34" charset="0"/>
                        </a:rPr>
                        <a:t> </a:t>
                      </a:r>
                    </a:p>
                  </a:txBody>
                  <a:tcPr marL="4803" marR="4803" marT="4803"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0695172"/>
                  </a:ext>
                </a:extLst>
              </a:tr>
              <a:tr h="96068">
                <a:tc rowSpan="3">
                  <a:txBody>
                    <a:bodyPr/>
                    <a:lstStyle/>
                    <a:p>
                      <a:pPr algn="ctr" fontAlgn="ctr"/>
                      <a:r>
                        <a:rPr lang="es-MX" sz="700" b="0" i="0" u="none" strike="noStrike">
                          <a:solidFill>
                            <a:srgbClr val="000000"/>
                          </a:solidFill>
                          <a:effectLst/>
                          <a:latin typeface="Arial Narrow" panose="020B0606020202030204" pitchFamily="34" charset="0"/>
                        </a:rPr>
                        <a:t>2</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700" b="1" i="0" u="none" strike="noStrike">
                          <a:solidFill>
                            <a:srgbClr val="000000"/>
                          </a:solidFill>
                          <a:effectLst/>
                          <a:latin typeface="Arial Narrow" panose="020B0606020202030204" pitchFamily="34" charset="0"/>
                        </a:rPr>
                        <a:t>Carapungo</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Arial Narrow" panose="020B0606020202030204" pitchFamily="34" charset="0"/>
                        </a:rPr>
                        <a:t>Contratación de estudios</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68135024"/>
                  </a:ext>
                </a:extLst>
              </a:tr>
              <a:tr h="96068">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Arial Narrow" panose="020B0606020202030204" pitchFamily="34" charset="0"/>
                        </a:rPr>
                        <a:t>Contratación de Obra</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62708223"/>
                  </a:ext>
                </a:extLst>
              </a:tr>
              <a:tr h="96068">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Arial Narrow" panose="020B0606020202030204" pitchFamily="34" charset="0"/>
                        </a:rPr>
                        <a:t>Ejecución de Obra</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$ 998,122.67</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$ 998,122.67</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72112878"/>
                  </a:ext>
                </a:extLst>
              </a:tr>
              <a:tr h="96068">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s-MX" sz="7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62375637"/>
                  </a:ext>
                </a:extLst>
              </a:tr>
              <a:tr h="96068">
                <a:tc rowSpan="3">
                  <a:txBody>
                    <a:bodyPr/>
                    <a:lstStyle/>
                    <a:p>
                      <a:pPr algn="ctr" fontAlgn="ctr"/>
                      <a:r>
                        <a:rPr lang="es-MX" sz="700" b="0" i="0" u="none" strike="noStrike">
                          <a:solidFill>
                            <a:srgbClr val="000000"/>
                          </a:solidFill>
                          <a:effectLst/>
                          <a:latin typeface="Arial Narrow" panose="020B0606020202030204" pitchFamily="34" charset="0"/>
                        </a:rPr>
                        <a:t>3</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700" b="1" i="0" u="none" strike="noStrike">
                          <a:solidFill>
                            <a:srgbClr val="000000"/>
                          </a:solidFill>
                          <a:effectLst/>
                          <a:latin typeface="Arial Narrow" panose="020B0606020202030204" pitchFamily="34" charset="0"/>
                        </a:rPr>
                        <a:t>García Moreno</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Arial Narrow" panose="020B0606020202030204" pitchFamily="34" charset="0"/>
                        </a:rPr>
                        <a:t>Contratación de estudios</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81492364"/>
                  </a:ext>
                </a:extLst>
              </a:tr>
              <a:tr h="96068">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Arial Narrow" panose="020B0606020202030204" pitchFamily="34" charset="0"/>
                        </a:rPr>
                        <a:t>Contratación de Obra</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2956783"/>
                  </a:ext>
                </a:extLst>
              </a:tr>
              <a:tr h="173883">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Arial Narrow" panose="020B0606020202030204" pitchFamily="34" charset="0"/>
                        </a:rPr>
                        <a:t>Ejecución de Obra</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$ 1,159,000.00</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$ 1,159,000.00</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31200837"/>
                  </a:ext>
                </a:extLst>
              </a:tr>
              <a:tr h="96068">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Arial Narrow" panose="020B0606020202030204" pitchFamily="34" charset="0"/>
                        </a:rPr>
                        <a:t> </a:t>
                      </a:r>
                    </a:p>
                  </a:txBody>
                  <a:tcPr marL="4803" marR="4803" marT="48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solidFill>
                            <a:srgbClr val="000000"/>
                          </a:solidFill>
                          <a:effectLst/>
                          <a:latin typeface="Arial Narrow" panose="020B0606020202030204" pitchFamily="34" charset="0"/>
                        </a:rPr>
                        <a:t> </a:t>
                      </a:r>
                    </a:p>
                  </a:txBody>
                  <a:tcPr marL="4803" marR="4803" marT="48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solidFill>
                            <a:srgbClr val="000000"/>
                          </a:solidFill>
                          <a:effectLst/>
                          <a:latin typeface="Arial Narrow" panose="020B0606020202030204" pitchFamily="34" charset="0"/>
                        </a:rPr>
                        <a:t> </a:t>
                      </a:r>
                    </a:p>
                  </a:txBody>
                  <a:tcPr marL="4803" marR="4803" marT="480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971620"/>
                  </a:ext>
                </a:extLst>
              </a:tr>
              <a:tr h="96068">
                <a:tc>
                  <a:txBody>
                    <a:bodyPr/>
                    <a:lstStyle/>
                    <a:p>
                      <a:pPr algn="ctr" fontAlgn="ctr"/>
                      <a:r>
                        <a:rPr lang="es-MX" sz="700" b="0" i="0" u="none" strike="noStrike">
                          <a:solidFill>
                            <a:srgbClr val="000000"/>
                          </a:solidFill>
                          <a:effectLst/>
                          <a:latin typeface="Arial Narrow" panose="020B0606020202030204" pitchFamily="34" charset="0"/>
                        </a:rPr>
                        <a:t>4</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1" i="0" u="none" strike="noStrike">
                          <a:solidFill>
                            <a:srgbClr val="000000"/>
                          </a:solidFill>
                          <a:effectLst/>
                          <a:latin typeface="Arial Narrow" panose="020B0606020202030204" pitchFamily="34" charset="0"/>
                        </a:rPr>
                        <a:t>Atahualpa</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Narrow" panose="020B0606020202030204" pitchFamily="34" charset="0"/>
                        </a:rPr>
                        <a:t>Contratación de Obra</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0" i="0" u="none" strike="noStrike">
                          <a:solidFill>
                            <a:srgbClr val="000000"/>
                          </a:solidFill>
                          <a:effectLst/>
                          <a:latin typeface="Arial Narrow" panose="020B0606020202030204" pitchFamily="34" charset="0"/>
                        </a:rPr>
                        <a:t>$ 604,265.75</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$ 604,265.75</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87925860"/>
                  </a:ext>
                </a:extLst>
              </a:tr>
              <a:tr h="96068">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700" b="0" i="0" u="none" strike="noStrike">
                          <a:solidFill>
                            <a:srgbClr val="000000"/>
                          </a:solidFill>
                          <a:effectLst/>
                          <a:latin typeface="Arial Narrow" panose="020B0606020202030204" pitchFamily="34" charset="0"/>
                        </a:rPr>
                        <a:t> </a:t>
                      </a:r>
                    </a:p>
                  </a:txBody>
                  <a:tcPr marL="4803" marR="4803" marT="4803"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4803" marR="4803" marT="4803"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26855926"/>
                  </a:ext>
                </a:extLst>
              </a:tr>
              <a:tr h="96068">
                <a:tc rowSpan="2">
                  <a:txBody>
                    <a:bodyPr/>
                    <a:lstStyle/>
                    <a:p>
                      <a:pPr algn="ctr" fontAlgn="ctr"/>
                      <a:r>
                        <a:rPr lang="es-MX" sz="700" b="0" i="0" u="none" strike="noStrike">
                          <a:solidFill>
                            <a:srgbClr val="000000"/>
                          </a:solidFill>
                          <a:effectLst/>
                          <a:latin typeface="Arial Narrow" panose="020B0606020202030204" pitchFamily="34" charset="0"/>
                        </a:rPr>
                        <a:t>5</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700" b="1" i="0" u="none" strike="noStrike">
                          <a:solidFill>
                            <a:srgbClr val="000000"/>
                          </a:solidFill>
                          <a:effectLst/>
                          <a:latin typeface="Arial Narrow" panose="020B0606020202030204" pitchFamily="34" charset="0"/>
                        </a:rPr>
                        <a:t>Francisco Albornoz</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Narrow" panose="020B0606020202030204" pitchFamily="34" charset="0"/>
                        </a:rPr>
                        <a:t>Actualización de Estudio</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0" i="0" u="none" strike="noStrike">
                          <a:solidFill>
                            <a:srgbClr val="000000"/>
                          </a:solidFill>
                          <a:effectLst/>
                          <a:latin typeface="Arial Narrow" panose="020B0606020202030204" pitchFamily="34" charset="0"/>
                        </a:rPr>
                        <a:t>-</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65422929"/>
                  </a:ext>
                </a:extLst>
              </a:tr>
              <a:tr h="96068">
                <a:tc vMerge="1">
                  <a:txBody>
                    <a:bodyPr/>
                    <a:lstStyle/>
                    <a:p>
                      <a:endParaRPr lang="es-MX"/>
                    </a:p>
                  </a:txBody>
                  <a:tcPr/>
                </a:tc>
                <a:tc vMerge="1">
                  <a:txBody>
                    <a:bodyPr/>
                    <a:lstStyle/>
                    <a:p>
                      <a:endParaRPr lang="es-MX"/>
                    </a:p>
                  </a:txBody>
                  <a:tcPr/>
                </a:tc>
                <a:tc>
                  <a:txBody>
                    <a:bodyPr/>
                    <a:lstStyle/>
                    <a:p>
                      <a:pPr algn="l" fontAlgn="ctr"/>
                      <a:r>
                        <a:rPr lang="es-MX" sz="700" b="0" i="0" u="none" strike="noStrike">
                          <a:solidFill>
                            <a:srgbClr val="000000"/>
                          </a:solidFill>
                          <a:effectLst/>
                          <a:latin typeface="Arial Narrow" panose="020B0606020202030204" pitchFamily="34" charset="0"/>
                        </a:rPr>
                        <a:t>Ejecución de Obra</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0" i="0" u="none" strike="noStrike">
                          <a:solidFill>
                            <a:srgbClr val="000000"/>
                          </a:solidFill>
                          <a:effectLst/>
                          <a:latin typeface="Arial Narrow" panose="020B0606020202030204" pitchFamily="34" charset="0"/>
                        </a:rPr>
                        <a:t>$ 188,693.33</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3">
                  <a:txBody>
                    <a:bodyPr/>
                    <a:lstStyle/>
                    <a:p>
                      <a:pPr algn="ctr" fontAlgn="b"/>
                      <a:r>
                        <a:rPr lang="es-MX" sz="500" b="0" i="0" u="none" strike="noStrike">
                          <a:solidFill>
                            <a:srgbClr val="000000"/>
                          </a:solidFill>
                          <a:effectLst/>
                          <a:latin typeface="Arial Narrow" panose="020B0606020202030204" pitchFamily="34" charset="0"/>
                        </a:rPr>
                        <a:t>$ 188,693.33</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19258452"/>
                  </a:ext>
                </a:extLst>
              </a:tr>
              <a:tr h="96068">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700" b="0" i="0" u="none" strike="noStrike">
                          <a:solidFill>
                            <a:srgbClr val="000000"/>
                          </a:solidFill>
                          <a:effectLst/>
                          <a:latin typeface="Arial Narrow" panose="020B0606020202030204" pitchFamily="34" charset="0"/>
                        </a:rPr>
                        <a:t> </a:t>
                      </a:r>
                    </a:p>
                  </a:txBody>
                  <a:tcPr marL="4803" marR="4803" marT="4803"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4803" marR="4803" marT="4803"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99359693"/>
                  </a:ext>
                </a:extLst>
              </a:tr>
              <a:tr h="173883">
                <a:tc>
                  <a:txBody>
                    <a:bodyPr/>
                    <a:lstStyle/>
                    <a:p>
                      <a:pPr algn="ctr" fontAlgn="ctr"/>
                      <a:r>
                        <a:rPr lang="es-MX" sz="700" b="0" i="0" u="none" strike="noStrike">
                          <a:solidFill>
                            <a:srgbClr val="000000"/>
                          </a:solidFill>
                          <a:effectLst/>
                          <a:latin typeface="Arial Narrow" panose="020B0606020202030204" pitchFamily="34" charset="0"/>
                        </a:rPr>
                        <a:t>6</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1" i="0" u="none" strike="noStrike">
                          <a:solidFill>
                            <a:srgbClr val="000000"/>
                          </a:solidFill>
                          <a:effectLst/>
                          <a:latin typeface="Arial Narrow" panose="020B0606020202030204" pitchFamily="34" charset="0"/>
                        </a:rPr>
                        <a:t>Vicente Rocafuerte</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Narrow" panose="020B0606020202030204" pitchFamily="34" charset="0"/>
                        </a:rPr>
                        <a:t>Tratamiento Provisional (asfalto en frío)</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0" i="0" u="none" strike="noStrike">
                          <a:solidFill>
                            <a:srgbClr val="000000"/>
                          </a:solidFill>
                          <a:effectLst/>
                          <a:latin typeface="Arial Narrow" panose="020B0606020202030204" pitchFamily="34" charset="0"/>
                        </a:rPr>
                        <a:t>$ 126,720.00</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$ 126,720.00</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34565358"/>
                  </a:ext>
                </a:extLst>
              </a:tr>
              <a:tr h="96068">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700" b="0" i="0" u="none" strike="noStrike">
                          <a:solidFill>
                            <a:srgbClr val="000000"/>
                          </a:solidFill>
                          <a:effectLst/>
                          <a:latin typeface="Arial Narrow" panose="020B0606020202030204" pitchFamily="34" charset="0"/>
                        </a:rPr>
                        <a:t> </a:t>
                      </a:r>
                    </a:p>
                  </a:txBody>
                  <a:tcPr marL="4803" marR="4803" marT="4803"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4803" marR="4803" marT="4803"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38770293"/>
                  </a:ext>
                </a:extLst>
              </a:tr>
              <a:tr h="173883">
                <a:tc>
                  <a:txBody>
                    <a:bodyPr/>
                    <a:lstStyle/>
                    <a:p>
                      <a:pPr algn="ctr" fontAlgn="ctr"/>
                      <a:r>
                        <a:rPr lang="es-MX" sz="700" b="0" i="0" u="none" strike="noStrike">
                          <a:solidFill>
                            <a:srgbClr val="000000"/>
                          </a:solidFill>
                          <a:effectLst/>
                          <a:latin typeface="Arial Narrow" panose="020B0606020202030204" pitchFamily="34" charset="0"/>
                        </a:rPr>
                        <a:t>7</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1" i="0" u="none" strike="noStrike">
                          <a:solidFill>
                            <a:srgbClr val="000000"/>
                          </a:solidFill>
                          <a:effectLst/>
                          <a:latin typeface="Arial Narrow" panose="020B0606020202030204" pitchFamily="34" charset="0"/>
                        </a:rPr>
                        <a:t>Vicente Rocafuerte</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Narrow" panose="020B0606020202030204" pitchFamily="34" charset="0"/>
                        </a:rPr>
                        <a:t>Tratamiento Provisional (asfalto en frío)</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0" i="0" u="none" strike="noStrike">
                          <a:solidFill>
                            <a:srgbClr val="000000"/>
                          </a:solidFill>
                          <a:effectLst/>
                          <a:latin typeface="Arial Narrow" panose="020B0606020202030204" pitchFamily="34" charset="0"/>
                        </a:rPr>
                        <a:t>$ 61,920.00</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$ 61,920.00</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15319923"/>
                  </a:ext>
                </a:extLst>
              </a:tr>
              <a:tr h="96068">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Arial Narrow" panose="020B0606020202030204" pitchFamily="34" charset="0"/>
                        </a:rPr>
                        <a:t> </a:t>
                      </a:r>
                    </a:p>
                  </a:txBody>
                  <a:tcPr marL="4803" marR="4803" marT="4803"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4803" marR="4803" marT="4803"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solidFill>
                          <a:srgbClr val="000000"/>
                        </a:solidFill>
                        <a:effectLst/>
                        <a:latin typeface="Arial Narrow" panose="020B0606020202030204" pitchFamily="34" charset="0"/>
                      </a:endParaRP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939883"/>
                  </a:ext>
                </a:extLst>
              </a:tr>
              <a:tr h="96068">
                <a:tc rowSpan="2">
                  <a:txBody>
                    <a:bodyPr/>
                    <a:lstStyle/>
                    <a:p>
                      <a:pPr algn="ctr" fontAlgn="ctr"/>
                      <a:r>
                        <a:rPr lang="es-MX" sz="700" b="0" i="0" u="none" strike="noStrike">
                          <a:solidFill>
                            <a:srgbClr val="000000"/>
                          </a:solidFill>
                          <a:effectLst/>
                          <a:latin typeface="Arial Narrow" panose="020B0606020202030204" pitchFamily="34" charset="0"/>
                        </a:rPr>
                        <a:t>8</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700" b="1" i="0" u="none" strike="noStrike">
                          <a:solidFill>
                            <a:srgbClr val="000000"/>
                          </a:solidFill>
                          <a:effectLst/>
                          <a:latin typeface="Arial Narrow" panose="020B0606020202030204" pitchFamily="34" charset="0"/>
                        </a:rPr>
                        <a:t>Galo Plaza Lasso</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Narrow" panose="020B0606020202030204" pitchFamily="34" charset="0"/>
                        </a:rPr>
                        <a:t>Actualización de Estudio</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0" i="0" u="none" strike="noStrike">
                          <a:solidFill>
                            <a:srgbClr val="000000"/>
                          </a:solidFill>
                          <a:effectLst/>
                          <a:latin typeface="Arial Narrow" panose="020B0606020202030204" pitchFamily="34" charset="0"/>
                        </a:rPr>
                        <a:t>-</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3383741"/>
                  </a:ext>
                </a:extLst>
              </a:tr>
              <a:tr h="96068">
                <a:tc vMerge="1">
                  <a:txBody>
                    <a:bodyPr/>
                    <a:lstStyle/>
                    <a:p>
                      <a:endParaRPr lang="es-MX"/>
                    </a:p>
                  </a:txBody>
                  <a:tcPr/>
                </a:tc>
                <a:tc vMerge="1">
                  <a:txBody>
                    <a:bodyPr/>
                    <a:lstStyle/>
                    <a:p>
                      <a:endParaRPr lang="es-MX"/>
                    </a:p>
                  </a:txBody>
                  <a:tcPr/>
                </a:tc>
                <a:tc>
                  <a:txBody>
                    <a:bodyPr/>
                    <a:lstStyle/>
                    <a:p>
                      <a:pPr algn="l" fontAlgn="ctr"/>
                      <a:r>
                        <a:rPr lang="es-MX" sz="700" b="0" i="0" u="none" strike="noStrike">
                          <a:solidFill>
                            <a:srgbClr val="000000"/>
                          </a:solidFill>
                          <a:effectLst/>
                          <a:latin typeface="Arial Narrow" panose="020B0606020202030204" pitchFamily="34" charset="0"/>
                        </a:rPr>
                        <a:t>Ejecución de Obra</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700" b="0" i="0" u="none" strike="noStrike">
                          <a:solidFill>
                            <a:srgbClr val="000000"/>
                          </a:solidFill>
                          <a:effectLst/>
                          <a:latin typeface="Arial Narrow" panose="020B0606020202030204" pitchFamily="34" charset="0"/>
                        </a:rPr>
                        <a:t>$ 557,814.84</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3">
                  <a:txBody>
                    <a:bodyPr/>
                    <a:lstStyle/>
                    <a:p>
                      <a:pPr algn="ctr" fontAlgn="b"/>
                      <a:r>
                        <a:rPr lang="es-MX" sz="500" b="0" i="0" u="none" strike="noStrike">
                          <a:solidFill>
                            <a:srgbClr val="000000"/>
                          </a:solidFill>
                          <a:effectLst/>
                          <a:latin typeface="Arial Narrow" panose="020B0606020202030204" pitchFamily="34" charset="0"/>
                        </a:rPr>
                        <a:t>$ 557,814.84</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64056931"/>
                  </a:ext>
                </a:extLst>
              </a:tr>
              <a:tr h="96068">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a:t>
                      </a:r>
                    </a:p>
                  </a:txBody>
                  <a:tcPr marL="4803" marR="4803" marT="48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700" b="0" i="0" u="none" strike="noStrike">
                          <a:solidFill>
                            <a:srgbClr val="000000"/>
                          </a:solidFill>
                          <a:effectLst/>
                          <a:latin typeface="Arial Narrow" panose="020B0606020202030204" pitchFamily="34" charset="0"/>
                        </a:rPr>
                        <a:t> </a:t>
                      </a:r>
                    </a:p>
                  </a:txBody>
                  <a:tcPr marL="4803" marR="4803" marT="4803"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700" b="0" i="0" u="none" strike="noStrike">
                        <a:solidFill>
                          <a:srgbClr val="000000"/>
                        </a:solidFill>
                        <a:effectLst/>
                        <a:latin typeface="Arial Narrow" panose="020B0606020202030204" pitchFamily="34" charset="0"/>
                      </a:endParaRPr>
                    </a:p>
                  </a:txBody>
                  <a:tcPr marL="4803" marR="4803" marT="4803"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15562250"/>
                  </a:ext>
                </a:extLst>
              </a:tr>
              <a:tr h="96068">
                <a:tc rowSpan="3">
                  <a:txBody>
                    <a:bodyPr/>
                    <a:lstStyle/>
                    <a:p>
                      <a:pPr algn="ctr" fontAlgn="ctr"/>
                      <a:r>
                        <a:rPr lang="es-MX" sz="700" b="0" i="0" u="none" strike="noStrike">
                          <a:solidFill>
                            <a:srgbClr val="000000"/>
                          </a:solidFill>
                          <a:effectLst/>
                          <a:latin typeface="Arial Narrow" panose="020B0606020202030204" pitchFamily="34" charset="0"/>
                        </a:rPr>
                        <a:t>10</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700" b="1" i="0" u="none" strike="noStrike">
                          <a:solidFill>
                            <a:srgbClr val="000000"/>
                          </a:solidFill>
                          <a:effectLst/>
                          <a:latin typeface="Arial Narrow" panose="020B0606020202030204" pitchFamily="34" charset="0"/>
                        </a:rPr>
                        <a:t>Panamericana Norte</a:t>
                      </a:r>
                    </a:p>
                  </a:txBody>
                  <a:tcPr marL="4803" marR="4803" marT="4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700" b="0" i="0" u="none" strike="noStrike">
                          <a:solidFill>
                            <a:srgbClr val="000000"/>
                          </a:solidFill>
                          <a:effectLst/>
                          <a:latin typeface="Arial Narrow" panose="020B0606020202030204" pitchFamily="34" charset="0"/>
                        </a:rPr>
                        <a:t>Contratación de estudios</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hMerge="1">
                  <a:txBody>
                    <a:bodyPr/>
                    <a:lstStyle/>
                    <a:p>
                      <a:endParaRPr lang="es-MX"/>
                    </a:p>
                  </a:txBody>
                  <a:tcPr/>
                </a:tc>
                <a:tc hMerge="1">
                  <a:txBody>
                    <a:bodyPr/>
                    <a:lstStyle/>
                    <a:p>
                      <a:endParaRPr lang="es-MX"/>
                    </a:p>
                  </a:txBody>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02051071"/>
                  </a:ext>
                </a:extLst>
              </a:tr>
              <a:tr h="96068">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Arial Narrow" panose="020B0606020202030204" pitchFamily="34" charset="0"/>
                        </a:rPr>
                        <a:t>Contratación de Obra</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gridSpan="4">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69747242"/>
                  </a:ext>
                </a:extLst>
              </a:tr>
              <a:tr h="173883">
                <a:tc vMerge="1">
                  <a:txBody>
                    <a:bodyPr/>
                    <a:lstStyle/>
                    <a:p>
                      <a:endParaRPr lang="es-MX"/>
                    </a:p>
                  </a:txBody>
                  <a:tcPr/>
                </a:tc>
                <a:tc vMerge="1">
                  <a:txBody>
                    <a:bodyPr/>
                    <a:lstStyle/>
                    <a:p>
                      <a:endParaRPr lang="es-MX"/>
                    </a:p>
                  </a:txBody>
                  <a:tcPr/>
                </a:tc>
                <a:tc>
                  <a:txBody>
                    <a:bodyPr/>
                    <a:lstStyle/>
                    <a:p>
                      <a:pPr algn="l" fontAlgn="b"/>
                      <a:r>
                        <a:rPr lang="es-MX" sz="700" b="0" i="0" u="none" strike="noStrike">
                          <a:solidFill>
                            <a:srgbClr val="000000"/>
                          </a:solidFill>
                          <a:effectLst/>
                          <a:latin typeface="Arial Narrow" panose="020B0606020202030204" pitchFamily="34" charset="0"/>
                        </a:rPr>
                        <a:t>Ejecución de Obra</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Arial Narrow" panose="020B0606020202030204" pitchFamily="34" charset="0"/>
                        </a:rPr>
                        <a:t>$ 2,854,800.00</a:t>
                      </a:r>
                    </a:p>
                  </a:txBody>
                  <a:tcPr marL="4803" marR="4803" marT="48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500" b="0" i="0" u="none" strike="noStrike">
                          <a:solidFill>
                            <a:srgbClr val="000000"/>
                          </a:solidFill>
                          <a:effectLst/>
                          <a:latin typeface="Arial Narrow" panose="020B0606020202030204" pitchFamily="34" charset="0"/>
                        </a:rPr>
                        <a:t> </a:t>
                      </a:r>
                    </a:p>
                  </a:txBody>
                  <a:tcPr marL="4803" marR="4803" marT="48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500" b="0" i="0" u="none" strike="noStrike">
                          <a:solidFill>
                            <a:srgbClr val="000000"/>
                          </a:solidFill>
                          <a:effectLst/>
                          <a:latin typeface="Arial Narrow" panose="020B0606020202030204" pitchFamily="34" charset="0"/>
                        </a:rPr>
                        <a:t>$ 2,854,800.00</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63261725"/>
                  </a:ext>
                </a:extLst>
              </a:tr>
              <a:tr h="173883">
                <a:tc gridSpan="3">
                  <a:txBody>
                    <a:bodyPr/>
                    <a:lstStyle/>
                    <a:p>
                      <a:pPr algn="ctr" fontAlgn="ctr"/>
                      <a:r>
                        <a:rPr lang="es-MX" sz="700" b="1" i="0" u="none" strike="noStrike">
                          <a:solidFill>
                            <a:srgbClr val="000000"/>
                          </a:solidFill>
                          <a:effectLst/>
                          <a:latin typeface="Arial Narrow" panose="020B0606020202030204" pitchFamily="34" charset="0"/>
                        </a:rPr>
                        <a:t>TOTALES</a:t>
                      </a:r>
                    </a:p>
                  </a:txBody>
                  <a:tcPr marL="4803" marR="4803" marT="480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a:txBody>
                    <a:bodyPr/>
                    <a:lstStyle/>
                    <a:p>
                      <a:pPr algn="ctr" fontAlgn="ctr"/>
                      <a:r>
                        <a:rPr lang="es-MX" sz="700" b="1" i="0" u="none" strike="noStrike">
                          <a:solidFill>
                            <a:srgbClr val="C00000"/>
                          </a:solidFill>
                          <a:effectLst/>
                          <a:latin typeface="Arial Narrow" panose="020B0606020202030204" pitchFamily="34" charset="0"/>
                        </a:rPr>
                        <a:t>$ 6,974,269.92</a:t>
                      </a:r>
                    </a:p>
                  </a:txBody>
                  <a:tcPr marL="4803" marR="4803" marT="480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fontAlgn="b"/>
                      <a:r>
                        <a:rPr lang="es-MX" sz="700" b="1" i="0" u="none" strike="noStrike">
                          <a:solidFill>
                            <a:srgbClr val="000000"/>
                          </a:solidFill>
                          <a:effectLst/>
                          <a:latin typeface="Arial Narrow" panose="020B0606020202030204" pitchFamily="34" charset="0"/>
                        </a:rPr>
                        <a:t>$ 0.00</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700" b="1" i="0" u="none" strike="noStrike">
                          <a:solidFill>
                            <a:srgbClr val="000000"/>
                          </a:solidFill>
                          <a:effectLst/>
                          <a:latin typeface="Arial Narrow" panose="020B0606020202030204" pitchFamily="34" charset="0"/>
                        </a:rPr>
                        <a:t>$ 1,350,773.92</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700" b="1" i="0" u="none" strike="noStrike">
                          <a:solidFill>
                            <a:srgbClr val="000000"/>
                          </a:solidFill>
                          <a:effectLst/>
                          <a:latin typeface="Arial Narrow" panose="020B0606020202030204" pitchFamily="34" charset="0"/>
                        </a:rPr>
                        <a:t>$ 188,640.00</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700" b="1" i="0" u="none" strike="noStrike" dirty="0">
                          <a:solidFill>
                            <a:srgbClr val="000000"/>
                          </a:solidFill>
                          <a:effectLst/>
                          <a:latin typeface="Arial Narrow" panose="020B0606020202030204" pitchFamily="34" charset="0"/>
                        </a:rPr>
                        <a:t>$5,434,856.00</a:t>
                      </a:r>
                    </a:p>
                  </a:txBody>
                  <a:tcPr marL="4803" marR="4803" marT="48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548853097"/>
                  </a:ext>
                </a:extLst>
              </a:tr>
            </a:tbl>
          </a:graphicData>
        </a:graphic>
      </p:graphicFrame>
    </p:spTree>
    <p:extLst>
      <p:ext uri="{BB962C8B-B14F-4D97-AF65-F5344CB8AC3E}">
        <p14:creationId xmlns:p14="http://schemas.microsoft.com/office/powerpoint/2010/main" val="289159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04645" y="462019"/>
            <a:ext cx="6224231" cy="456151"/>
          </a:xfrm>
          <a:prstGeom prst="rect">
            <a:avLst/>
          </a:prstGeom>
          <a:noFill/>
        </p:spPr>
        <p:txBody>
          <a:bodyPr wrap="square" rtlCol="0">
            <a:spAutoFit/>
          </a:bodyPr>
          <a:lstStyle/>
          <a:p>
            <a:r>
              <a:rPr lang="es-EC" sz="2364" b="1" dirty="0">
                <a:solidFill>
                  <a:srgbClr val="E78202"/>
                </a:solidFill>
                <a:latin typeface="Roboto" charset="0"/>
                <a:ea typeface="Roboto" charset="0"/>
                <a:cs typeface="Roboto" charset="0"/>
              </a:rPr>
              <a:t>ADM. ZONAL LOS CHILLOS</a:t>
            </a:r>
          </a:p>
        </p:txBody>
      </p:sp>
      <p:graphicFrame>
        <p:nvGraphicFramePr>
          <p:cNvPr id="2" name="Tabla 1"/>
          <p:cNvGraphicFramePr>
            <a:graphicFrameLocks noGrp="1"/>
          </p:cNvGraphicFramePr>
          <p:nvPr>
            <p:extLst/>
          </p:nvPr>
        </p:nvGraphicFramePr>
        <p:xfrm>
          <a:off x="171448" y="864387"/>
          <a:ext cx="9612633" cy="6141545"/>
        </p:xfrm>
        <a:graphic>
          <a:graphicData uri="http://schemas.openxmlformats.org/drawingml/2006/table">
            <a:tbl>
              <a:tblPr firstRow="1" bandRow="1">
                <a:tableStyleId>{F5AB1C69-6EDB-4FF4-983F-18BD219EF322}</a:tableStyleId>
              </a:tblPr>
              <a:tblGrid>
                <a:gridCol w="233680">
                  <a:extLst>
                    <a:ext uri="{9D8B030D-6E8A-4147-A177-3AD203B41FA5}">
                      <a16:colId xmlns:a16="http://schemas.microsoft.com/office/drawing/2014/main" val="819017080"/>
                    </a:ext>
                  </a:extLst>
                </a:gridCol>
                <a:gridCol w="452120">
                  <a:extLst>
                    <a:ext uri="{9D8B030D-6E8A-4147-A177-3AD203B41FA5}">
                      <a16:colId xmlns:a16="http://schemas.microsoft.com/office/drawing/2014/main" val="2268066554"/>
                    </a:ext>
                  </a:extLst>
                </a:gridCol>
                <a:gridCol w="497840">
                  <a:extLst>
                    <a:ext uri="{9D8B030D-6E8A-4147-A177-3AD203B41FA5}">
                      <a16:colId xmlns:a16="http://schemas.microsoft.com/office/drawing/2014/main" val="713514837"/>
                    </a:ext>
                  </a:extLst>
                </a:gridCol>
                <a:gridCol w="499112">
                  <a:extLst>
                    <a:ext uri="{9D8B030D-6E8A-4147-A177-3AD203B41FA5}">
                      <a16:colId xmlns:a16="http://schemas.microsoft.com/office/drawing/2014/main" val="58820272"/>
                    </a:ext>
                  </a:extLst>
                </a:gridCol>
                <a:gridCol w="482600">
                  <a:extLst>
                    <a:ext uri="{9D8B030D-6E8A-4147-A177-3AD203B41FA5}">
                      <a16:colId xmlns:a16="http://schemas.microsoft.com/office/drawing/2014/main" val="96324032"/>
                    </a:ext>
                  </a:extLst>
                </a:gridCol>
                <a:gridCol w="431800">
                  <a:extLst>
                    <a:ext uri="{9D8B030D-6E8A-4147-A177-3AD203B41FA5}">
                      <a16:colId xmlns:a16="http://schemas.microsoft.com/office/drawing/2014/main" val="1749817427"/>
                    </a:ext>
                  </a:extLst>
                </a:gridCol>
                <a:gridCol w="381001">
                  <a:extLst>
                    <a:ext uri="{9D8B030D-6E8A-4147-A177-3AD203B41FA5}">
                      <a16:colId xmlns:a16="http://schemas.microsoft.com/office/drawing/2014/main" val="766970075"/>
                    </a:ext>
                  </a:extLst>
                </a:gridCol>
                <a:gridCol w="316230">
                  <a:extLst>
                    <a:ext uri="{9D8B030D-6E8A-4147-A177-3AD203B41FA5}">
                      <a16:colId xmlns:a16="http://schemas.microsoft.com/office/drawing/2014/main" val="2893181216"/>
                    </a:ext>
                  </a:extLst>
                </a:gridCol>
                <a:gridCol w="407670">
                  <a:extLst>
                    <a:ext uri="{9D8B030D-6E8A-4147-A177-3AD203B41FA5}">
                      <a16:colId xmlns:a16="http://schemas.microsoft.com/office/drawing/2014/main" val="1283077902"/>
                    </a:ext>
                  </a:extLst>
                </a:gridCol>
                <a:gridCol w="300991">
                  <a:extLst>
                    <a:ext uri="{9D8B030D-6E8A-4147-A177-3AD203B41FA5}">
                      <a16:colId xmlns:a16="http://schemas.microsoft.com/office/drawing/2014/main" val="1000028559"/>
                    </a:ext>
                  </a:extLst>
                </a:gridCol>
                <a:gridCol w="360681">
                  <a:extLst>
                    <a:ext uri="{9D8B030D-6E8A-4147-A177-3AD203B41FA5}">
                      <a16:colId xmlns:a16="http://schemas.microsoft.com/office/drawing/2014/main" val="1725824059"/>
                    </a:ext>
                  </a:extLst>
                </a:gridCol>
                <a:gridCol w="294641">
                  <a:extLst>
                    <a:ext uri="{9D8B030D-6E8A-4147-A177-3AD203B41FA5}">
                      <a16:colId xmlns:a16="http://schemas.microsoft.com/office/drawing/2014/main" val="1435235045"/>
                    </a:ext>
                  </a:extLst>
                </a:gridCol>
                <a:gridCol w="325119">
                  <a:extLst>
                    <a:ext uri="{9D8B030D-6E8A-4147-A177-3AD203B41FA5}">
                      <a16:colId xmlns:a16="http://schemas.microsoft.com/office/drawing/2014/main" val="1422549008"/>
                    </a:ext>
                  </a:extLst>
                </a:gridCol>
                <a:gridCol w="325119">
                  <a:extLst>
                    <a:ext uri="{9D8B030D-6E8A-4147-A177-3AD203B41FA5}">
                      <a16:colId xmlns:a16="http://schemas.microsoft.com/office/drawing/2014/main" val="16593885"/>
                    </a:ext>
                  </a:extLst>
                </a:gridCol>
                <a:gridCol w="386079">
                  <a:extLst>
                    <a:ext uri="{9D8B030D-6E8A-4147-A177-3AD203B41FA5}">
                      <a16:colId xmlns:a16="http://schemas.microsoft.com/office/drawing/2014/main" val="3214321402"/>
                    </a:ext>
                  </a:extLst>
                </a:gridCol>
                <a:gridCol w="426721">
                  <a:extLst>
                    <a:ext uri="{9D8B030D-6E8A-4147-A177-3AD203B41FA5}">
                      <a16:colId xmlns:a16="http://schemas.microsoft.com/office/drawing/2014/main" val="2383094879"/>
                    </a:ext>
                  </a:extLst>
                </a:gridCol>
                <a:gridCol w="325119">
                  <a:extLst>
                    <a:ext uri="{9D8B030D-6E8A-4147-A177-3AD203B41FA5}">
                      <a16:colId xmlns:a16="http://schemas.microsoft.com/office/drawing/2014/main" val="1494301263"/>
                    </a:ext>
                  </a:extLst>
                </a:gridCol>
                <a:gridCol w="377190">
                  <a:extLst>
                    <a:ext uri="{9D8B030D-6E8A-4147-A177-3AD203B41FA5}">
                      <a16:colId xmlns:a16="http://schemas.microsoft.com/office/drawing/2014/main" val="2210306271"/>
                    </a:ext>
                  </a:extLst>
                </a:gridCol>
                <a:gridCol w="604519">
                  <a:extLst>
                    <a:ext uri="{9D8B030D-6E8A-4147-A177-3AD203B41FA5}">
                      <a16:colId xmlns:a16="http://schemas.microsoft.com/office/drawing/2014/main" val="4231049351"/>
                    </a:ext>
                  </a:extLst>
                </a:gridCol>
                <a:gridCol w="507999">
                  <a:extLst>
                    <a:ext uri="{9D8B030D-6E8A-4147-A177-3AD203B41FA5}">
                      <a16:colId xmlns:a16="http://schemas.microsoft.com/office/drawing/2014/main" val="515155297"/>
                    </a:ext>
                  </a:extLst>
                </a:gridCol>
                <a:gridCol w="614681">
                  <a:extLst>
                    <a:ext uri="{9D8B030D-6E8A-4147-A177-3AD203B41FA5}">
                      <a16:colId xmlns:a16="http://schemas.microsoft.com/office/drawing/2014/main" val="587134027"/>
                    </a:ext>
                  </a:extLst>
                </a:gridCol>
                <a:gridCol w="492761">
                  <a:extLst>
                    <a:ext uri="{9D8B030D-6E8A-4147-A177-3AD203B41FA5}">
                      <a16:colId xmlns:a16="http://schemas.microsoft.com/office/drawing/2014/main" val="4058305808"/>
                    </a:ext>
                  </a:extLst>
                </a:gridCol>
                <a:gridCol w="568960">
                  <a:extLst>
                    <a:ext uri="{9D8B030D-6E8A-4147-A177-3AD203B41FA5}">
                      <a16:colId xmlns:a16="http://schemas.microsoft.com/office/drawing/2014/main" val="1599261892"/>
                    </a:ext>
                  </a:extLst>
                </a:gridCol>
              </a:tblGrid>
              <a:tr h="173223">
                <a:tc>
                  <a:txBody>
                    <a:bodyPr/>
                    <a:lstStyle/>
                    <a:p>
                      <a:pPr algn="l" fontAlgn="b"/>
                      <a:endParaRPr lang="es-MX" sz="730" b="1"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dirty="0">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a:txBody>
                    <a:bodyPr/>
                    <a:lstStyle/>
                    <a:p>
                      <a:pPr algn="l" fontAlgn="b"/>
                      <a:endParaRPr lang="es-MX" sz="730" b="0" i="0" u="none" strike="noStrike">
                        <a:solidFill>
                          <a:srgbClr val="000000"/>
                        </a:solidFill>
                        <a:effectLst/>
                        <a:latin typeface="Arial Narrow" panose="020B0606020202030204" pitchFamily="34" charset="0"/>
                      </a:endParaRPr>
                    </a:p>
                  </a:txBody>
                  <a:tcPr marL="2803" marR="2803" marT="2803" marB="0" anchor="b"/>
                </a:tc>
                <a:tc gridSpan="2">
                  <a:txBody>
                    <a:bodyPr/>
                    <a:lstStyle/>
                    <a:p>
                      <a:pPr algn="ctr" fontAlgn="ctr"/>
                      <a:r>
                        <a:rPr lang="es-MX" sz="730" u="none" strike="noStrike" dirty="0">
                          <a:effectLst/>
                        </a:rPr>
                        <a:t>TRATAMIENTO</a:t>
                      </a:r>
                      <a:endParaRPr lang="es-MX" sz="730" b="1" i="0" u="none" strike="noStrike" dirty="0">
                        <a:solidFill>
                          <a:srgbClr val="FFFFFF"/>
                        </a:solidFill>
                        <a:effectLst/>
                        <a:latin typeface="Arial Narrow" panose="020B0606020202030204" pitchFamily="34" charset="0"/>
                      </a:endParaRPr>
                    </a:p>
                  </a:txBody>
                  <a:tcPr marL="2803" marR="2803" marT="2803" marB="0" anchor="ctr"/>
                </a:tc>
                <a:tc hMerge="1">
                  <a:txBody>
                    <a:bodyPr/>
                    <a:lstStyle/>
                    <a:p>
                      <a:endParaRPr lang="es-MX"/>
                    </a:p>
                  </a:txBody>
                  <a:tcPr/>
                </a:tc>
                <a:tc gridSpan="3">
                  <a:txBody>
                    <a:bodyPr/>
                    <a:lstStyle/>
                    <a:p>
                      <a:pPr algn="ctr" fontAlgn="ctr"/>
                      <a:r>
                        <a:rPr lang="es-MX" sz="730" u="none" strike="noStrike" dirty="0">
                          <a:effectLst/>
                        </a:rPr>
                        <a:t>COSTOS APROXIMADOS (USD)</a:t>
                      </a:r>
                      <a:endParaRPr lang="es-MX" sz="730" b="1" i="0" u="none" strike="noStrike" dirty="0">
                        <a:solidFill>
                          <a:srgbClr val="FFFFFF"/>
                        </a:solidFill>
                        <a:effectLst/>
                        <a:latin typeface="Arial Narrow" panose="020B0606020202030204" pitchFamily="34" charset="0"/>
                      </a:endParaRPr>
                    </a:p>
                  </a:txBody>
                  <a:tcPr marL="2803" marR="2803" marT="2803"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977988836"/>
                  </a:ext>
                </a:extLst>
              </a:tr>
              <a:tr h="443832">
                <a:tc>
                  <a:txBody>
                    <a:bodyPr/>
                    <a:lstStyle/>
                    <a:p>
                      <a:pPr algn="ctr" fontAlgn="ctr"/>
                      <a:r>
                        <a:rPr lang="es-MX" sz="730" u="none" strike="noStrike">
                          <a:effectLst/>
                        </a:rPr>
                        <a:t>No.</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 Calle</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Desde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Hasta</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Barrio</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Parroquia</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Longitud Aprox.  (m)</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Ancho (m)</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Pendiente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Barrio Regularizado</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Trazado Vial</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Afectaciones</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Agua Potable</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dirty="0">
                          <a:effectLst/>
                        </a:rPr>
                        <a:t>Alcantarillado</a:t>
                      </a:r>
                      <a:endParaRPr lang="es-MX" sz="730" b="1" i="0" u="none" strike="noStrike" dirty="0">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Red Eléctrica</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Capa de rodadura existente</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Estado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Tiene Estudios</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Mantenimiento</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Tratamiento Provisional (Asfalto en Frìo)</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Mantenimiento</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Tratamiento Provisional (Asf. en Frío)</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Tratamiento Definitivo</a:t>
                      </a:r>
                      <a:endParaRPr lang="es-MX" sz="730" b="1" i="0" u="none" strike="noStrike">
                        <a:solidFill>
                          <a:srgbClr val="000000"/>
                        </a:solidFill>
                        <a:effectLst/>
                        <a:latin typeface="Arial Narrow" panose="020B0606020202030204" pitchFamily="34" charset="0"/>
                      </a:endParaRPr>
                    </a:p>
                  </a:txBody>
                  <a:tcPr marL="2803" marR="2803" marT="2803" marB="0" anchor="ctr"/>
                </a:tc>
                <a:extLst>
                  <a:ext uri="{0D108BD9-81ED-4DB2-BD59-A6C34878D82A}">
                    <a16:rowId xmlns:a16="http://schemas.microsoft.com/office/drawing/2014/main" val="1452923002"/>
                  </a:ext>
                </a:extLst>
              </a:tr>
              <a:tr h="884768">
                <a:tc>
                  <a:txBody>
                    <a:bodyPr/>
                    <a:lstStyle/>
                    <a:p>
                      <a:pPr algn="ctr" fontAlgn="ctr"/>
                      <a:r>
                        <a:rPr lang="es-MX" sz="730" u="none" strike="noStrike">
                          <a:effectLst/>
                        </a:rPr>
                        <a:t>1</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l" fontAlgn="ctr"/>
                      <a:r>
                        <a:rPr lang="es-MX" sz="730" u="none" strike="noStrike">
                          <a:effectLst/>
                        </a:rPr>
                        <a:t>Clemente Yerovi Indaburu</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E-35   X:514177.50  Y:9964481,66</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Barrio San Juanito (Empate con asfalto existente) X:514657,54  Y:9961875,92</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San Juanito Pintag</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Pintag</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2,900.00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6.00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3</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Empedrado y Lastrado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Regular y malo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 </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 aplica</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208,800.00</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extLst>
                  <a:ext uri="{0D108BD9-81ED-4DB2-BD59-A6C34878D82A}">
                    <a16:rowId xmlns:a16="http://schemas.microsoft.com/office/drawing/2014/main" val="1782564795"/>
                  </a:ext>
                </a:extLst>
              </a:tr>
              <a:tr h="443832">
                <a:tc>
                  <a:txBody>
                    <a:bodyPr/>
                    <a:lstStyle/>
                    <a:p>
                      <a:pPr algn="ctr" fontAlgn="ctr"/>
                      <a:r>
                        <a:rPr lang="es-MX" sz="730" u="none" strike="noStrike">
                          <a:effectLst/>
                        </a:rPr>
                        <a:t>2</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l" fontAlgn="ctr"/>
                      <a:r>
                        <a:rPr lang="es-MX" sz="730" u="none" strike="noStrike">
                          <a:effectLst/>
                        </a:rPr>
                        <a:t>Sincholagua</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Humboldt  X:514192,51  Y:9958472,73</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San Isidro   X:514153,57  Y:9958267,95</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Cabecera Parroquial Pintag</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Pintag</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212.00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8.00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7</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Empedrado y Lastrado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Regular</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 </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 aplica</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20,352.00</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extLst>
                  <a:ext uri="{0D108BD9-81ED-4DB2-BD59-A6C34878D82A}">
                    <a16:rowId xmlns:a16="http://schemas.microsoft.com/office/drawing/2014/main" val="284498339"/>
                  </a:ext>
                </a:extLst>
              </a:tr>
              <a:tr h="664300">
                <a:tc>
                  <a:txBody>
                    <a:bodyPr/>
                    <a:lstStyle/>
                    <a:p>
                      <a:pPr algn="ctr" fontAlgn="ctr"/>
                      <a:r>
                        <a:rPr lang="es-MX" sz="730" u="none" strike="noStrike">
                          <a:effectLst/>
                        </a:rPr>
                        <a:t>3</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l" fontAlgn="ctr"/>
                      <a:r>
                        <a:rPr lang="es-MX" sz="730" u="none" strike="noStrike">
                          <a:effectLst/>
                        </a:rPr>
                        <a:t>César Enrique Balseca</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Gonzalo Endara  X:511075,13  Y:9967593.08</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Puente antes de Av. Ilaló  X:509758,33  Y:9966735,34</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Tajarloma y San Francisco de la Merced</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La Merced</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2,900.00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9.00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8</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Asfalto en frío, 250 m. lastrado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Malo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Mantenimiento rutinario (bacheo)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 aplica</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9,121.95</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1,061,400.00</a:t>
                      </a:r>
                      <a:endParaRPr lang="es-MX" sz="730" b="1" i="0" u="none" strike="noStrike">
                        <a:solidFill>
                          <a:srgbClr val="000000"/>
                        </a:solidFill>
                        <a:effectLst/>
                        <a:latin typeface="Arial Narrow" panose="020B0606020202030204" pitchFamily="34" charset="0"/>
                      </a:endParaRPr>
                    </a:p>
                  </a:txBody>
                  <a:tcPr marL="2803" marR="2803" marT="2803" marB="0" anchor="ctr"/>
                </a:tc>
                <a:extLst>
                  <a:ext uri="{0D108BD9-81ED-4DB2-BD59-A6C34878D82A}">
                    <a16:rowId xmlns:a16="http://schemas.microsoft.com/office/drawing/2014/main" val="3653181578"/>
                  </a:ext>
                </a:extLst>
              </a:tr>
              <a:tr h="664300">
                <a:tc>
                  <a:txBody>
                    <a:bodyPr/>
                    <a:lstStyle/>
                    <a:p>
                      <a:pPr algn="ctr" fontAlgn="ctr"/>
                      <a:r>
                        <a:rPr lang="es-MX" sz="730" u="none" strike="noStrike">
                          <a:effectLst/>
                        </a:rPr>
                        <a:t>4</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l" fontAlgn="ctr"/>
                      <a:r>
                        <a:rPr lang="es-MX" sz="730" u="none" strike="noStrike">
                          <a:effectLst/>
                        </a:rPr>
                        <a:t>S2</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Simón Bolívar  X:508788,69  Y:9966186,13</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Puente en Río Ushimana  X:507803,53  Y:9966409,96</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Chin Chin Loma</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Alangasí</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1,113.00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6.00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6</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Asfalto en frío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Regular a malo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Mantenimiento rutinario (bacheo)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 aplica</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2,333.96</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271,572.00</a:t>
                      </a:r>
                      <a:endParaRPr lang="es-MX" sz="730" b="1" i="0" u="none" strike="noStrike">
                        <a:solidFill>
                          <a:srgbClr val="000000"/>
                        </a:solidFill>
                        <a:effectLst/>
                        <a:latin typeface="Arial Narrow" panose="020B0606020202030204" pitchFamily="34" charset="0"/>
                      </a:endParaRPr>
                    </a:p>
                  </a:txBody>
                  <a:tcPr marL="2803" marR="2803" marT="2803" marB="0" anchor="ctr"/>
                </a:tc>
                <a:extLst>
                  <a:ext uri="{0D108BD9-81ED-4DB2-BD59-A6C34878D82A}">
                    <a16:rowId xmlns:a16="http://schemas.microsoft.com/office/drawing/2014/main" val="1103011505"/>
                  </a:ext>
                </a:extLst>
              </a:tr>
              <a:tr h="664300">
                <a:tc>
                  <a:txBody>
                    <a:bodyPr/>
                    <a:lstStyle/>
                    <a:p>
                      <a:pPr algn="ctr" fontAlgn="ctr"/>
                      <a:r>
                        <a:rPr lang="es-MX" sz="730" u="none" strike="noStrike">
                          <a:effectLst/>
                        </a:rPr>
                        <a:t>5</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l" fontAlgn="ctr"/>
                      <a:r>
                        <a:rPr lang="es-MX" sz="730" u="none" strike="noStrike">
                          <a:effectLst/>
                        </a:rPr>
                        <a:t>Benjamín Carrión</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Pedro Avila  X:504732,78  Y:9969563,44</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Alfredo Carpio Flores  X:505000,01  Y:9969342,52</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Armenia 2</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Conocoto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350.00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8.00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1</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Empedrado </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Regular</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 </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 aplica</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33,600.00</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extLst>
                  <a:ext uri="{0D108BD9-81ED-4DB2-BD59-A6C34878D82A}">
                    <a16:rowId xmlns:a16="http://schemas.microsoft.com/office/drawing/2014/main" val="564360361"/>
                  </a:ext>
                </a:extLst>
              </a:tr>
              <a:tr h="664300">
                <a:tc>
                  <a:txBody>
                    <a:bodyPr/>
                    <a:lstStyle/>
                    <a:p>
                      <a:pPr algn="ctr" fontAlgn="ctr"/>
                      <a:r>
                        <a:rPr lang="es-MX" sz="730" u="none" strike="noStrike">
                          <a:effectLst/>
                        </a:rPr>
                        <a:t>6</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l" fontAlgn="ctr"/>
                      <a:r>
                        <a:rPr lang="es-MX" sz="730" u="none" strike="noStrike">
                          <a:effectLst/>
                        </a:rPr>
                        <a:t>José Fernández Velazques-Cuero y Caicedo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Absc. 0+000 (Fin del adoquinado)  X:500290,07  Y:9971448,48</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Fernández de Heredia   X:500116,71  Y:9971016,68</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Santa Teresita Bajo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Conocoto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526.00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8.00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10</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Empedrado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Malo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 </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 aplica</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171,125.33</a:t>
                      </a:r>
                      <a:endParaRPr lang="es-MX" sz="730" b="1" i="0" u="none" strike="noStrike">
                        <a:solidFill>
                          <a:srgbClr val="000000"/>
                        </a:solidFill>
                        <a:effectLst/>
                        <a:latin typeface="Arial Narrow" panose="020B0606020202030204" pitchFamily="34" charset="0"/>
                      </a:endParaRPr>
                    </a:p>
                  </a:txBody>
                  <a:tcPr marL="2803" marR="2803" marT="2803" marB="0" anchor="ctr"/>
                </a:tc>
                <a:extLst>
                  <a:ext uri="{0D108BD9-81ED-4DB2-BD59-A6C34878D82A}">
                    <a16:rowId xmlns:a16="http://schemas.microsoft.com/office/drawing/2014/main" val="1027825104"/>
                  </a:ext>
                </a:extLst>
              </a:tr>
              <a:tr h="554066">
                <a:tc>
                  <a:txBody>
                    <a:bodyPr/>
                    <a:lstStyle/>
                    <a:p>
                      <a:pPr algn="ctr" fontAlgn="ctr"/>
                      <a:r>
                        <a:rPr lang="es-MX" sz="730" u="none" strike="noStrike">
                          <a:effectLst/>
                        </a:rPr>
                        <a:t>7</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l" fontAlgn="ctr"/>
                      <a:r>
                        <a:rPr lang="es-MX" sz="730" u="none" strike="noStrike">
                          <a:effectLst/>
                        </a:rPr>
                        <a:t>Fernández Heredia</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Antonio Flores Jijón  X:500022,61  Y:9971017,35</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Lizardo García  X:500299,47  Y:9971000,99</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Santa Teresita Bajo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Conocoto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278.00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10.00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4</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dirty="0">
                          <a:effectLst/>
                        </a:rPr>
                        <a:t>Empedrado</a:t>
                      </a:r>
                      <a:endParaRPr lang="es-MX" sz="730" b="0" i="0" u="none" strike="noStrike" dirty="0">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   Regular</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 </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 aplica</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33,360.00</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extLst>
                  <a:ext uri="{0D108BD9-81ED-4DB2-BD59-A6C34878D82A}">
                    <a16:rowId xmlns:a16="http://schemas.microsoft.com/office/drawing/2014/main" val="1130053476"/>
                  </a:ext>
                </a:extLst>
              </a:tr>
              <a:tr h="664300">
                <a:tc>
                  <a:txBody>
                    <a:bodyPr/>
                    <a:lstStyle/>
                    <a:p>
                      <a:pPr algn="ctr" fontAlgn="ctr"/>
                      <a:r>
                        <a:rPr lang="es-MX" sz="730" u="none" strike="noStrike">
                          <a:effectLst/>
                        </a:rPr>
                        <a:t>8</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l" fontAlgn="ctr"/>
                      <a:r>
                        <a:rPr lang="es-MX" sz="730" u="none" strike="noStrike">
                          <a:effectLst/>
                        </a:rPr>
                        <a:t>Lizardo García</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Agustín Azkunuga  X:499790,94  Y:9969563,46</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El Final (Absc. 0+500)  X:499895,26  Y:9969096,39</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José María Velasco Ibarra</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Conocoto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500.00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5.00</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3</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Tierra</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Regular</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No</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 </a:t>
                      </a: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Si aplica</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30,000.00</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dirty="0">
                          <a:effectLst/>
                        </a:rPr>
                        <a:t> </a:t>
                      </a:r>
                      <a:endParaRPr lang="es-MX" sz="730" b="1" i="0" u="none" strike="noStrike" dirty="0">
                        <a:solidFill>
                          <a:srgbClr val="000000"/>
                        </a:solidFill>
                        <a:effectLst/>
                        <a:latin typeface="Arial Narrow" panose="020B0606020202030204" pitchFamily="34" charset="0"/>
                      </a:endParaRPr>
                    </a:p>
                  </a:txBody>
                  <a:tcPr marL="2803" marR="2803" marT="2803" marB="0" anchor="ctr"/>
                </a:tc>
                <a:extLst>
                  <a:ext uri="{0D108BD9-81ED-4DB2-BD59-A6C34878D82A}">
                    <a16:rowId xmlns:a16="http://schemas.microsoft.com/office/drawing/2014/main" val="866536655"/>
                  </a:ext>
                </a:extLst>
              </a:tr>
              <a:tr h="275258">
                <a:tc gridSpan="5">
                  <a:txBody>
                    <a:bodyPr/>
                    <a:lstStyle/>
                    <a:p>
                      <a:pPr algn="r" fontAlgn="ctr"/>
                      <a:r>
                        <a:rPr lang="es-MX" sz="730" u="none" strike="noStrike">
                          <a:effectLst/>
                        </a:rPr>
                        <a:t>LONGITUD TOTAL  (m)</a:t>
                      </a:r>
                      <a:endParaRPr lang="es-MX" sz="730" b="1" i="0" u="none" strike="noStrike">
                        <a:solidFill>
                          <a:srgbClr val="000000"/>
                        </a:solidFill>
                        <a:effectLst/>
                        <a:latin typeface="Arial Narrow" panose="020B0606020202030204" pitchFamily="34" charset="0"/>
                      </a:endParaRPr>
                    </a:p>
                  </a:txBody>
                  <a:tcPr marL="2803" marR="2803" marT="2803"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8,779.00</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r>
                        <a:rPr lang="es-MX" sz="730" u="none" strike="noStrike">
                          <a:effectLst/>
                        </a:rPr>
                        <a:t> </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endParaRPr lang="es-MX" sz="730" b="0" i="0" u="none" strike="noStrike" dirty="0">
                        <a:solidFill>
                          <a:srgbClr val="000000"/>
                        </a:solidFill>
                        <a:effectLst/>
                        <a:latin typeface="Arial Narrow" panose="020B0606020202030204" pitchFamily="34" charset="0"/>
                      </a:endParaRPr>
                    </a:p>
                  </a:txBody>
                  <a:tcPr marL="2803" marR="2803" marT="2803" marB="0" anchor="ctr"/>
                </a:tc>
                <a:tc>
                  <a:txBody>
                    <a:bodyPr/>
                    <a:lstStyle/>
                    <a:p>
                      <a:pPr algn="ctr" fontAlgn="ct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ctr" fontAlgn="ctr"/>
                      <a:endParaRPr lang="es-MX" sz="730" b="0"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11,455.91</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a:effectLst/>
                        </a:rPr>
                        <a:t>326,112.00</a:t>
                      </a:r>
                      <a:endParaRPr lang="es-MX" sz="730" b="1" i="0" u="none" strike="noStrike">
                        <a:solidFill>
                          <a:srgbClr val="000000"/>
                        </a:solidFill>
                        <a:effectLst/>
                        <a:latin typeface="Arial Narrow" panose="020B0606020202030204" pitchFamily="34" charset="0"/>
                      </a:endParaRPr>
                    </a:p>
                  </a:txBody>
                  <a:tcPr marL="2803" marR="2803" marT="2803" marB="0" anchor="ctr"/>
                </a:tc>
                <a:tc>
                  <a:txBody>
                    <a:bodyPr/>
                    <a:lstStyle/>
                    <a:p>
                      <a:pPr algn="r" fontAlgn="ctr"/>
                      <a:r>
                        <a:rPr lang="es-MX" sz="730" u="none" strike="noStrike" dirty="0">
                          <a:effectLst/>
                        </a:rPr>
                        <a:t>1,504,097.33</a:t>
                      </a:r>
                      <a:endParaRPr lang="es-MX" sz="730" b="1" i="0" u="none" strike="noStrike" dirty="0">
                        <a:solidFill>
                          <a:srgbClr val="000000"/>
                        </a:solidFill>
                        <a:effectLst/>
                        <a:latin typeface="Arial Narrow" panose="020B0606020202030204" pitchFamily="34" charset="0"/>
                      </a:endParaRPr>
                    </a:p>
                  </a:txBody>
                  <a:tcPr marL="2803" marR="2803" marT="2803" marB="0" anchor="ctr"/>
                </a:tc>
                <a:extLst>
                  <a:ext uri="{0D108BD9-81ED-4DB2-BD59-A6C34878D82A}">
                    <a16:rowId xmlns:a16="http://schemas.microsoft.com/office/drawing/2014/main" val="2238397319"/>
                  </a:ext>
                </a:extLst>
              </a:tr>
            </a:tbl>
          </a:graphicData>
        </a:graphic>
      </p:graphicFrame>
      <p:sp>
        <p:nvSpPr>
          <p:cNvPr id="5" name="Rectángulo 4"/>
          <p:cNvSpPr/>
          <p:nvPr/>
        </p:nvSpPr>
        <p:spPr>
          <a:xfrm>
            <a:off x="6106060" y="548586"/>
            <a:ext cx="3477555" cy="333040"/>
          </a:xfrm>
          <a:prstGeom prst="rect">
            <a:avLst/>
          </a:prstGeom>
        </p:spPr>
        <p:txBody>
          <a:bodyPr wrap="none">
            <a:spAutoFit/>
          </a:bodyPr>
          <a:lstStyle/>
          <a:p>
            <a:pPr algn="just"/>
            <a:r>
              <a:rPr lang="es-MX" sz="1564" dirty="0">
                <a:solidFill>
                  <a:schemeClr val="accent2"/>
                </a:solidFill>
                <a:latin typeface="Calibri" panose="020F0502020204030204" pitchFamily="34" charset="0"/>
              </a:rPr>
              <a:t>COSTO APROX. TOTAL USD 1,830,209.33</a:t>
            </a:r>
            <a:r>
              <a:rPr lang="es-MX" sz="1564" dirty="0">
                <a:solidFill>
                  <a:schemeClr val="accent2"/>
                </a:solidFill>
              </a:rPr>
              <a:t> </a:t>
            </a:r>
          </a:p>
        </p:txBody>
      </p:sp>
    </p:spTree>
    <p:extLst>
      <p:ext uri="{BB962C8B-B14F-4D97-AF65-F5344CB8AC3E}">
        <p14:creationId xmlns:p14="http://schemas.microsoft.com/office/powerpoint/2010/main" val="38306476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332"/>
            <a:ext cx="9944100" cy="7032968"/>
          </a:xfrm>
          <a:prstGeom prst="rect">
            <a:avLst/>
          </a:prstGeom>
        </p:spPr>
      </p:pic>
    </p:spTree>
    <p:extLst>
      <p:ext uri="{BB962C8B-B14F-4D97-AF65-F5344CB8AC3E}">
        <p14:creationId xmlns:p14="http://schemas.microsoft.com/office/powerpoint/2010/main" val="23689949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nvPr>
        </p:nvGraphicFramePr>
        <p:xfrm>
          <a:off x="5680227" y="5995343"/>
          <a:ext cx="2963702" cy="915884"/>
        </p:xfrm>
        <a:graphic>
          <a:graphicData uri="http://schemas.openxmlformats.org/drawingml/2006/table">
            <a:tbl>
              <a:tblPr/>
              <a:tblGrid>
                <a:gridCol w="632820">
                  <a:extLst>
                    <a:ext uri="{9D8B030D-6E8A-4147-A177-3AD203B41FA5}">
                      <a16:colId xmlns:a16="http://schemas.microsoft.com/office/drawing/2014/main" val="261967299"/>
                    </a:ext>
                  </a:extLst>
                </a:gridCol>
                <a:gridCol w="2330882">
                  <a:extLst>
                    <a:ext uri="{9D8B030D-6E8A-4147-A177-3AD203B41FA5}">
                      <a16:colId xmlns:a16="http://schemas.microsoft.com/office/drawing/2014/main" val="2661883430"/>
                    </a:ext>
                  </a:extLst>
                </a:gridCol>
              </a:tblGrid>
              <a:tr h="144500">
                <a:tc>
                  <a:txBody>
                    <a:bodyPr/>
                    <a:lstStyle/>
                    <a:p>
                      <a:pPr algn="ctr" fontAlgn="ctr"/>
                      <a:r>
                        <a:rPr lang="es-EC" sz="800" b="0" i="0" u="none" strike="noStrike">
                          <a:solidFill>
                            <a:srgbClr val="000000"/>
                          </a:solidFill>
                          <a:effectLst/>
                          <a:latin typeface="Calibri" panose="020F0502020204030204" pitchFamily="34" charset="0"/>
                        </a:rPr>
                        <a:t>Azul</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C" sz="900" b="0" i="0" u="none" strike="noStrike">
                          <a:solidFill>
                            <a:srgbClr val="000000"/>
                          </a:solidFill>
                          <a:effectLst/>
                          <a:latin typeface="Calibri" panose="020F0502020204030204" pitchFamily="34" charset="0"/>
                        </a:rPr>
                        <a:t>Estudios Administración Directa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156607"/>
                  </a:ext>
                </a:extLst>
              </a:tr>
              <a:tr h="168084">
                <a:tc>
                  <a:txBody>
                    <a:bodyPr/>
                    <a:lstStyle/>
                    <a:p>
                      <a:pPr algn="ctr" fontAlgn="ctr"/>
                      <a:r>
                        <a:rPr lang="es-EC" sz="800" b="0" i="0" u="none" strike="noStrike">
                          <a:solidFill>
                            <a:srgbClr val="000000"/>
                          </a:solidFill>
                          <a:effectLst/>
                          <a:latin typeface="Calibri" panose="020F0502020204030204" pitchFamily="34" charset="0"/>
                        </a:rPr>
                        <a:t>Morado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a:txBody>
                    <a:bodyPr/>
                    <a:lstStyle/>
                    <a:p>
                      <a:pPr algn="l" fontAlgn="b"/>
                      <a:r>
                        <a:rPr lang="es-EC" sz="900" b="0" i="0" u="none" strike="noStrike">
                          <a:solidFill>
                            <a:srgbClr val="000000"/>
                          </a:solidFill>
                          <a:effectLst/>
                          <a:latin typeface="Calibri" panose="020F0502020204030204" pitchFamily="34" charset="0"/>
                        </a:rPr>
                        <a:t>Ejecución de obra por Administración Directa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436813"/>
                  </a:ext>
                </a:extLst>
              </a:tr>
              <a:tr h="168084">
                <a:tc>
                  <a:txBody>
                    <a:bodyPr/>
                    <a:lstStyle/>
                    <a:p>
                      <a:pPr algn="ctr" fontAlgn="ctr"/>
                      <a:r>
                        <a:rPr lang="es-EC" sz="800" b="0" i="0" u="none" strike="noStrike">
                          <a:solidFill>
                            <a:srgbClr val="000000"/>
                          </a:solidFill>
                          <a:effectLst/>
                          <a:latin typeface="Calibri" panose="020F0502020204030204" pitchFamily="34" charset="0"/>
                        </a:rPr>
                        <a:t>Verde</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EC" sz="900" b="0" i="0" u="none" strike="noStrike" dirty="0">
                          <a:solidFill>
                            <a:srgbClr val="000000"/>
                          </a:solidFill>
                          <a:effectLst/>
                          <a:latin typeface="Calibri" panose="020F0502020204030204" pitchFamily="34" charset="0"/>
                        </a:rPr>
                        <a:t>Tratamiento provisional (Asfalto en frío)</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519141"/>
                  </a:ext>
                </a:extLst>
              </a:tr>
              <a:tr h="144500">
                <a:tc>
                  <a:txBody>
                    <a:bodyPr/>
                    <a:lstStyle/>
                    <a:p>
                      <a:pPr algn="ctr" fontAlgn="ctr"/>
                      <a:r>
                        <a:rPr lang="es-EC" sz="800" b="0" i="0" u="none" strike="noStrike">
                          <a:solidFill>
                            <a:srgbClr val="000000"/>
                          </a:solidFill>
                          <a:effectLst/>
                          <a:latin typeface="Calibri" panose="020F0502020204030204" pitchFamily="34" charset="0"/>
                        </a:rPr>
                        <a:t>Café</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EC" sz="900" b="0" i="0" u="none" strike="noStrike">
                          <a:solidFill>
                            <a:srgbClr val="000000"/>
                          </a:solidFill>
                          <a:effectLst/>
                          <a:latin typeface="Calibri" panose="020F0502020204030204" pitchFamily="34" charset="0"/>
                        </a:rPr>
                        <a:t>Contratación de Obra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060039"/>
                  </a:ext>
                </a:extLst>
              </a:tr>
              <a:tr h="144500">
                <a:tc>
                  <a:txBody>
                    <a:bodyPr/>
                    <a:lstStyle/>
                    <a:p>
                      <a:pPr algn="ctr" fontAlgn="ctr"/>
                      <a:r>
                        <a:rPr lang="es-EC" sz="800" b="0" i="0" u="none" strike="noStrike">
                          <a:solidFill>
                            <a:srgbClr val="000000"/>
                          </a:solidFill>
                          <a:effectLst/>
                          <a:latin typeface="Calibri" panose="020F0502020204030204" pitchFamily="34" charset="0"/>
                        </a:rPr>
                        <a:t>Rojo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a:txBody>
                    <a:bodyPr/>
                    <a:lstStyle/>
                    <a:p>
                      <a:pPr algn="l" fontAlgn="b"/>
                      <a:r>
                        <a:rPr lang="es-EC" sz="900" b="0" i="0" u="none" strike="noStrike">
                          <a:solidFill>
                            <a:srgbClr val="000000"/>
                          </a:solidFill>
                          <a:effectLst/>
                          <a:latin typeface="Calibri" panose="020F0502020204030204" pitchFamily="34" charset="0"/>
                        </a:rPr>
                        <a:t>Contratación de Estudios y Obra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74281"/>
                  </a:ext>
                </a:extLst>
              </a:tr>
              <a:tr h="144500">
                <a:tc>
                  <a:txBody>
                    <a:bodyPr/>
                    <a:lstStyle/>
                    <a:p>
                      <a:pPr algn="ctr" fontAlgn="ctr"/>
                      <a:r>
                        <a:rPr lang="es-EC" sz="800" b="0" i="0" u="none" strike="noStrike" dirty="0">
                          <a:solidFill>
                            <a:srgbClr val="000000"/>
                          </a:solidFill>
                          <a:effectLst/>
                          <a:latin typeface="Calibri" panose="020F0502020204030204" pitchFamily="34" charset="0"/>
                        </a:rPr>
                        <a:t>Amarillo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C" sz="900" b="0" i="0" u="none" strike="noStrike" dirty="0">
                          <a:solidFill>
                            <a:srgbClr val="000000"/>
                          </a:solidFill>
                          <a:effectLst/>
                          <a:latin typeface="Calibri" panose="020F0502020204030204" pitchFamily="34" charset="0"/>
                        </a:rPr>
                        <a:t>Ejecución de obra por Contrato</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650616"/>
                  </a:ext>
                </a:extLst>
              </a:tr>
            </a:tbl>
          </a:graphicData>
        </a:graphic>
      </p:graphicFrame>
      <p:sp>
        <p:nvSpPr>
          <p:cNvPr id="5" name="CuadroTexto 4"/>
          <p:cNvSpPr txBox="1"/>
          <p:nvPr/>
        </p:nvSpPr>
        <p:spPr>
          <a:xfrm>
            <a:off x="872474" y="602443"/>
            <a:ext cx="8685844" cy="819968"/>
          </a:xfrm>
          <a:prstGeom prst="rect">
            <a:avLst/>
          </a:prstGeom>
          <a:noFill/>
        </p:spPr>
        <p:txBody>
          <a:bodyPr wrap="square" rtlCol="0">
            <a:spAutoFit/>
          </a:bodyPr>
          <a:lstStyle/>
          <a:p>
            <a:pPr algn="ctr"/>
            <a:r>
              <a:rPr lang="es-EC" sz="2364" b="1" dirty="0">
                <a:solidFill>
                  <a:srgbClr val="E78202"/>
                </a:solidFill>
                <a:latin typeface="Roboto" charset="0"/>
                <a:ea typeface="Roboto" charset="0"/>
                <a:cs typeface="Roboto" charset="0"/>
              </a:rPr>
              <a:t>CRONOGRAMA DE INTERVENCIÓN VALORADO ADMINISTRACIÓN ZONAL LOS CHILLOS</a:t>
            </a:r>
          </a:p>
        </p:txBody>
      </p:sp>
      <p:graphicFrame>
        <p:nvGraphicFramePr>
          <p:cNvPr id="2" name="Tabla 1"/>
          <p:cNvGraphicFramePr>
            <a:graphicFrameLocks noGrp="1"/>
          </p:cNvGraphicFramePr>
          <p:nvPr>
            <p:extLst/>
          </p:nvPr>
        </p:nvGraphicFramePr>
        <p:xfrm>
          <a:off x="362312" y="1680789"/>
          <a:ext cx="8983841" cy="3485724"/>
        </p:xfrm>
        <a:graphic>
          <a:graphicData uri="http://schemas.openxmlformats.org/drawingml/2006/table">
            <a:tbl>
              <a:tblPr/>
              <a:tblGrid>
                <a:gridCol w="1206695">
                  <a:extLst>
                    <a:ext uri="{9D8B030D-6E8A-4147-A177-3AD203B41FA5}">
                      <a16:colId xmlns:a16="http://schemas.microsoft.com/office/drawing/2014/main" val="1701217786"/>
                    </a:ext>
                  </a:extLst>
                </a:gridCol>
                <a:gridCol w="1170494">
                  <a:extLst>
                    <a:ext uri="{9D8B030D-6E8A-4147-A177-3AD203B41FA5}">
                      <a16:colId xmlns:a16="http://schemas.microsoft.com/office/drawing/2014/main" val="1654916348"/>
                    </a:ext>
                  </a:extLst>
                </a:gridCol>
                <a:gridCol w="1206695">
                  <a:extLst>
                    <a:ext uri="{9D8B030D-6E8A-4147-A177-3AD203B41FA5}">
                      <a16:colId xmlns:a16="http://schemas.microsoft.com/office/drawing/2014/main" val="3488347072"/>
                    </a:ext>
                  </a:extLst>
                </a:gridCol>
                <a:gridCol w="625804">
                  <a:extLst>
                    <a:ext uri="{9D8B030D-6E8A-4147-A177-3AD203B41FA5}">
                      <a16:colId xmlns:a16="http://schemas.microsoft.com/office/drawing/2014/main" val="210804073"/>
                    </a:ext>
                  </a:extLst>
                </a:gridCol>
                <a:gridCol w="158548">
                  <a:extLst>
                    <a:ext uri="{9D8B030D-6E8A-4147-A177-3AD203B41FA5}">
                      <a16:colId xmlns:a16="http://schemas.microsoft.com/office/drawing/2014/main" val="2437592178"/>
                    </a:ext>
                  </a:extLst>
                </a:gridCol>
                <a:gridCol w="307707">
                  <a:extLst>
                    <a:ext uri="{9D8B030D-6E8A-4147-A177-3AD203B41FA5}">
                      <a16:colId xmlns:a16="http://schemas.microsoft.com/office/drawing/2014/main" val="2062224251"/>
                    </a:ext>
                  </a:extLst>
                </a:gridCol>
                <a:gridCol w="307707">
                  <a:extLst>
                    <a:ext uri="{9D8B030D-6E8A-4147-A177-3AD203B41FA5}">
                      <a16:colId xmlns:a16="http://schemas.microsoft.com/office/drawing/2014/main" val="3369885367"/>
                    </a:ext>
                  </a:extLst>
                </a:gridCol>
                <a:gridCol w="307707">
                  <a:extLst>
                    <a:ext uri="{9D8B030D-6E8A-4147-A177-3AD203B41FA5}">
                      <a16:colId xmlns:a16="http://schemas.microsoft.com/office/drawing/2014/main" val="3064280067"/>
                    </a:ext>
                  </a:extLst>
                </a:gridCol>
                <a:gridCol w="307707">
                  <a:extLst>
                    <a:ext uri="{9D8B030D-6E8A-4147-A177-3AD203B41FA5}">
                      <a16:colId xmlns:a16="http://schemas.microsoft.com/office/drawing/2014/main" val="3558494938"/>
                    </a:ext>
                  </a:extLst>
                </a:gridCol>
                <a:gridCol w="307707">
                  <a:extLst>
                    <a:ext uri="{9D8B030D-6E8A-4147-A177-3AD203B41FA5}">
                      <a16:colId xmlns:a16="http://schemas.microsoft.com/office/drawing/2014/main" val="4010886173"/>
                    </a:ext>
                  </a:extLst>
                </a:gridCol>
                <a:gridCol w="307707">
                  <a:extLst>
                    <a:ext uri="{9D8B030D-6E8A-4147-A177-3AD203B41FA5}">
                      <a16:colId xmlns:a16="http://schemas.microsoft.com/office/drawing/2014/main" val="1208145661"/>
                    </a:ext>
                  </a:extLst>
                </a:gridCol>
                <a:gridCol w="307707">
                  <a:extLst>
                    <a:ext uri="{9D8B030D-6E8A-4147-A177-3AD203B41FA5}">
                      <a16:colId xmlns:a16="http://schemas.microsoft.com/office/drawing/2014/main" val="1168641621"/>
                    </a:ext>
                  </a:extLst>
                </a:gridCol>
                <a:gridCol w="307707">
                  <a:extLst>
                    <a:ext uri="{9D8B030D-6E8A-4147-A177-3AD203B41FA5}">
                      <a16:colId xmlns:a16="http://schemas.microsoft.com/office/drawing/2014/main" val="116812978"/>
                    </a:ext>
                  </a:extLst>
                </a:gridCol>
                <a:gridCol w="307707">
                  <a:extLst>
                    <a:ext uri="{9D8B030D-6E8A-4147-A177-3AD203B41FA5}">
                      <a16:colId xmlns:a16="http://schemas.microsoft.com/office/drawing/2014/main" val="245240749"/>
                    </a:ext>
                  </a:extLst>
                </a:gridCol>
                <a:gridCol w="307707">
                  <a:extLst>
                    <a:ext uri="{9D8B030D-6E8A-4147-A177-3AD203B41FA5}">
                      <a16:colId xmlns:a16="http://schemas.microsoft.com/office/drawing/2014/main" val="1362714915"/>
                    </a:ext>
                  </a:extLst>
                </a:gridCol>
                <a:gridCol w="307707">
                  <a:extLst>
                    <a:ext uri="{9D8B030D-6E8A-4147-A177-3AD203B41FA5}">
                      <a16:colId xmlns:a16="http://schemas.microsoft.com/office/drawing/2014/main" val="1855886116"/>
                    </a:ext>
                  </a:extLst>
                </a:gridCol>
                <a:gridCol w="307707">
                  <a:extLst>
                    <a:ext uri="{9D8B030D-6E8A-4147-A177-3AD203B41FA5}">
                      <a16:colId xmlns:a16="http://schemas.microsoft.com/office/drawing/2014/main" val="3199952262"/>
                    </a:ext>
                  </a:extLst>
                </a:gridCol>
                <a:gridCol w="307707">
                  <a:extLst>
                    <a:ext uri="{9D8B030D-6E8A-4147-A177-3AD203B41FA5}">
                      <a16:colId xmlns:a16="http://schemas.microsoft.com/office/drawing/2014/main" val="3997841963"/>
                    </a:ext>
                  </a:extLst>
                </a:gridCol>
                <a:gridCol w="307707">
                  <a:extLst>
                    <a:ext uri="{9D8B030D-6E8A-4147-A177-3AD203B41FA5}">
                      <a16:colId xmlns:a16="http://schemas.microsoft.com/office/drawing/2014/main" val="3389649141"/>
                    </a:ext>
                  </a:extLst>
                </a:gridCol>
                <a:gridCol w="307707">
                  <a:extLst>
                    <a:ext uri="{9D8B030D-6E8A-4147-A177-3AD203B41FA5}">
                      <a16:colId xmlns:a16="http://schemas.microsoft.com/office/drawing/2014/main" val="3903608486"/>
                    </a:ext>
                  </a:extLst>
                </a:gridCol>
              </a:tblGrid>
              <a:tr h="102947">
                <a:tc>
                  <a:txBody>
                    <a:bodyPr/>
                    <a:lstStyle/>
                    <a:p>
                      <a:pPr algn="ctr" fontAlgn="b"/>
                      <a:endParaRPr lang="es-MX" sz="800" b="0" i="0" u="none" strike="noStrike">
                        <a:solidFill>
                          <a:srgbClr val="000000"/>
                        </a:solidFill>
                        <a:effectLst/>
                        <a:latin typeface="Arial Narrow" panose="020B0606020202030204" pitchFamily="34" charset="0"/>
                      </a:endParaRPr>
                    </a:p>
                  </a:txBody>
                  <a:tcPr marL="4902" marR="4902" marT="4902" marB="0" anchor="b">
                    <a:lnL>
                      <a:noFill/>
                    </a:lnL>
                    <a:lnR>
                      <a:noFill/>
                    </a:lnR>
                    <a:lnT>
                      <a:noFill/>
                    </a:lnT>
                    <a:lnB>
                      <a:noFill/>
                    </a:lnB>
                  </a:tcPr>
                </a:tc>
                <a:tc>
                  <a:txBody>
                    <a:bodyPr/>
                    <a:lstStyle/>
                    <a:p>
                      <a:pPr algn="ctr" fontAlgn="b"/>
                      <a:endParaRPr lang="es-MX" sz="800" b="0" i="0" u="none" strike="noStrike">
                        <a:solidFill>
                          <a:srgbClr val="000000"/>
                        </a:solidFill>
                        <a:effectLst/>
                        <a:latin typeface="Arial Narrow" panose="020B0606020202030204" pitchFamily="34" charset="0"/>
                      </a:endParaRPr>
                    </a:p>
                  </a:txBody>
                  <a:tcPr marL="4902" marR="4902" marT="4902" marB="0" anchor="b">
                    <a:lnL>
                      <a:noFill/>
                    </a:lnL>
                    <a:lnR>
                      <a:noFill/>
                    </a:lnR>
                    <a:lnT>
                      <a:noFill/>
                    </a:lnT>
                    <a:lnB>
                      <a:noFill/>
                    </a:lnB>
                  </a:tcPr>
                </a:tc>
                <a:tc>
                  <a:txBody>
                    <a:bodyPr/>
                    <a:lstStyle/>
                    <a:p>
                      <a:pPr algn="l" fontAlgn="b"/>
                      <a:endParaRPr lang="es-MX" sz="800" b="0" i="0" u="none" strike="noStrike">
                        <a:solidFill>
                          <a:srgbClr val="000000"/>
                        </a:solidFill>
                        <a:effectLst/>
                        <a:latin typeface="Arial Narrow" panose="020B0606020202030204" pitchFamily="34" charset="0"/>
                      </a:endParaRPr>
                    </a:p>
                  </a:txBody>
                  <a:tcPr marL="4902" marR="4902" marT="4902" marB="0" anchor="b">
                    <a:lnL>
                      <a:noFill/>
                    </a:lnL>
                    <a:lnR>
                      <a:noFill/>
                    </a:lnR>
                    <a:lnT>
                      <a:noFill/>
                    </a:lnT>
                    <a:lnB>
                      <a:noFill/>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4902" marR="4902" marT="4902" marB="0" anchor="ctr">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s-MX" sz="800" b="0" i="0" u="none" strike="noStrike">
                          <a:solidFill>
                            <a:srgbClr val="FFFFFF"/>
                          </a:solidFill>
                          <a:effectLst/>
                          <a:latin typeface="Arial Narrow" panose="020B0606020202030204" pitchFamily="34" charset="0"/>
                        </a:rPr>
                        <a:t>Año 2017</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8">
                  <a:txBody>
                    <a:bodyPr/>
                    <a:lstStyle/>
                    <a:p>
                      <a:pPr algn="ctr" fontAlgn="b"/>
                      <a:r>
                        <a:rPr lang="es-MX" sz="800" b="0" i="0" u="none" strike="noStrike">
                          <a:solidFill>
                            <a:srgbClr val="FFFFFF"/>
                          </a:solidFill>
                          <a:effectLst/>
                          <a:latin typeface="Arial Narrow" panose="020B0606020202030204" pitchFamily="34" charset="0"/>
                        </a:rPr>
                        <a:t>Año 2018</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287322929"/>
                  </a:ext>
                </a:extLst>
              </a:tr>
              <a:tr h="102947">
                <a:tc>
                  <a:txBody>
                    <a:bodyPr/>
                    <a:lstStyle/>
                    <a:p>
                      <a:pPr algn="ctr" fontAlgn="b"/>
                      <a:endParaRPr lang="es-MX" sz="800" b="0" i="0" u="none" strike="noStrike">
                        <a:solidFill>
                          <a:srgbClr val="000000"/>
                        </a:solidFill>
                        <a:effectLst/>
                        <a:latin typeface="Arial Narrow" panose="020B0606020202030204" pitchFamily="34" charset="0"/>
                      </a:endParaRPr>
                    </a:p>
                  </a:txBody>
                  <a:tcPr marL="4902" marR="4902" marT="49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800" b="0" i="0" u="none" strike="noStrike">
                        <a:solidFill>
                          <a:srgbClr val="000000"/>
                        </a:solidFill>
                        <a:effectLst/>
                        <a:latin typeface="Arial Narrow" panose="020B0606020202030204" pitchFamily="34" charset="0"/>
                      </a:endParaRPr>
                    </a:p>
                  </a:txBody>
                  <a:tcPr marL="4902" marR="4902" marT="49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800" b="0" i="0" u="none" strike="noStrike">
                        <a:solidFill>
                          <a:srgbClr val="000000"/>
                        </a:solidFill>
                        <a:effectLst/>
                        <a:latin typeface="Arial Narrow" panose="020B0606020202030204" pitchFamily="34" charset="0"/>
                      </a:endParaRPr>
                    </a:p>
                  </a:txBody>
                  <a:tcPr marL="4902" marR="4902" marT="49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4902" marR="4902" marT="490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s-MX" sz="800" b="0" i="0" u="none" strike="noStrike">
                          <a:solidFill>
                            <a:srgbClr val="FFFFFF"/>
                          </a:solidFill>
                          <a:effectLst/>
                          <a:latin typeface="Arial Narrow" panose="020B0606020202030204" pitchFamily="34" charset="0"/>
                        </a:rPr>
                        <a:t>2do Cuatrimestre</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0" i="0" u="none" strike="noStrike">
                          <a:solidFill>
                            <a:srgbClr val="FFFFFF"/>
                          </a:solidFill>
                          <a:effectLst/>
                          <a:latin typeface="Arial Narrow" panose="020B0606020202030204" pitchFamily="34" charset="0"/>
                        </a:rPr>
                        <a:t>3er Cuatrimestre</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0" i="0" u="none" strike="noStrike">
                          <a:solidFill>
                            <a:srgbClr val="FFFFFF"/>
                          </a:solidFill>
                          <a:effectLst/>
                          <a:latin typeface="Arial Narrow" panose="020B0606020202030204" pitchFamily="34" charset="0"/>
                        </a:rPr>
                        <a:t>1er Cuatrimestre</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0" i="0" u="none" strike="noStrike">
                          <a:solidFill>
                            <a:srgbClr val="FFFFFF"/>
                          </a:solidFill>
                          <a:effectLst/>
                          <a:latin typeface="Arial Narrow" panose="020B0606020202030204" pitchFamily="34" charset="0"/>
                        </a:rPr>
                        <a:t>2do Cuatrimestre</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226202518"/>
                  </a:ext>
                </a:extLst>
              </a:tr>
              <a:tr h="102947">
                <a:tc>
                  <a:txBody>
                    <a:bodyPr/>
                    <a:lstStyle/>
                    <a:p>
                      <a:pPr algn="ctr" fontAlgn="ctr"/>
                      <a:r>
                        <a:rPr lang="es-MX" sz="700" b="0" i="0" u="none" strike="noStrike">
                          <a:solidFill>
                            <a:srgbClr val="FFFFFF"/>
                          </a:solidFill>
                          <a:effectLst/>
                          <a:latin typeface="Arial Narrow" panose="020B0606020202030204" pitchFamily="34" charset="0"/>
                        </a:rPr>
                        <a:t>No.</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0" i="0" u="none" strike="noStrike">
                          <a:solidFill>
                            <a:srgbClr val="FFFFFF"/>
                          </a:solidFill>
                          <a:effectLst/>
                          <a:latin typeface="Arial Narrow" panose="020B0606020202030204" pitchFamily="34" charset="0"/>
                        </a:rPr>
                        <a:t>Nombre del Proyecto</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0" i="0" u="none" strike="noStrike">
                          <a:solidFill>
                            <a:srgbClr val="FFFFFF"/>
                          </a:solidFill>
                          <a:effectLst/>
                          <a:latin typeface="Arial Narrow" panose="020B0606020202030204" pitchFamily="34" charset="0"/>
                        </a:rPr>
                        <a:t>Tareas</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0" i="0" u="none" strike="noStrike">
                          <a:solidFill>
                            <a:srgbClr val="FFFFFF"/>
                          </a:solidFill>
                          <a:effectLst/>
                          <a:latin typeface="Arial Narrow" panose="020B0606020202030204" pitchFamily="34" charset="0"/>
                        </a:rPr>
                        <a:t>Costo ($)</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May</a:t>
                      </a:r>
                    </a:p>
                  </a:txBody>
                  <a:tcPr marL="4902" marR="4902" marT="4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Jun</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Jul</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Ago</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Sep</a:t>
                      </a:r>
                    </a:p>
                  </a:txBody>
                  <a:tcPr marL="4902" marR="4902" marT="4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Oct</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Nov</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Dic</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Ene</a:t>
                      </a:r>
                    </a:p>
                  </a:txBody>
                  <a:tcPr marL="4902" marR="4902" marT="4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Feb</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Mar</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Abr</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May</a:t>
                      </a:r>
                    </a:p>
                  </a:txBody>
                  <a:tcPr marL="4902" marR="4902" marT="4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Jun</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Jul</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700" b="1" i="0" u="none" strike="noStrike">
                          <a:solidFill>
                            <a:srgbClr val="FFFFFF"/>
                          </a:solidFill>
                          <a:effectLst/>
                          <a:latin typeface="Arial Narrow" panose="020B0606020202030204" pitchFamily="34" charset="0"/>
                        </a:rPr>
                        <a:t>Ago</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2102299786"/>
                  </a:ext>
                </a:extLst>
              </a:tr>
              <a:tr h="177462">
                <a:tc>
                  <a:txBody>
                    <a:bodyPr/>
                    <a:lstStyle/>
                    <a:p>
                      <a:pPr algn="ctr" fontAlgn="ctr"/>
                      <a:r>
                        <a:rPr lang="es-MX" sz="800" b="0" i="0" u="none" strike="noStrike">
                          <a:solidFill>
                            <a:srgbClr val="000000"/>
                          </a:solidFill>
                          <a:effectLst/>
                          <a:latin typeface="Arial Narrow" panose="020B0606020202030204" pitchFamily="34" charset="0"/>
                        </a:rPr>
                        <a:t>1</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1" i="0" u="none" strike="noStrike">
                          <a:solidFill>
                            <a:srgbClr val="000000"/>
                          </a:solidFill>
                          <a:effectLst/>
                          <a:latin typeface="Arial Narrow" panose="020B0606020202030204" pitchFamily="34" charset="0"/>
                        </a:rPr>
                        <a:t>Clemente Yerovi Indaburu</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Tratamiento Provisional (asfalto en frío)</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$ 208,800.00</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600" b="0" i="0" u="none" strike="noStrike">
                          <a:solidFill>
                            <a:srgbClr val="000000"/>
                          </a:solidFill>
                          <a:effectLst/>
                          <a:latin typeface="Arial Narrow" panose="020B0606020202030204" pitchFamily="34" charset="0"/>
                        </a:rPr>
                        <a:t>$ 208,800.00</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99471835"/>
                  </a:ext>
                </a:extLst>
              </a:tr>
              <a:tr h="98045">
                <a:tc>
                  <a:txBody>
                    <a:bodyPr/>
                    <a:lstStyle/>
                    <a:p>
                      <a:pPr algn="ctr" fontAlgn="b"/>
                      <a:r>
                        <a:rPr lang="es-MX" sz="8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4902" marR="4902" marT="49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4902" marR="4902" marT="490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4902" marR="4902" marT="490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48247338"/>
                  </a:ext>
                </a:extLst>
              </a:tr>
              <a:tr h="177462">
                <a:tc>
                  <a:txBody>
                    <a:bodyPr/>
                    <a:lstStyle/>
                    <a:p>
                      <a:pPr algn="ctr" fontAlgn="ctr"/>
                      <a:r>
                        <a:rPr lang="es-MX" sz="800" b="0" i="0" u="none" strike="noStrike">
                          <a:solidFill>
                            <a:srgbClr val="000000"/>
                          </a:solidFill>
                          <a:effectLst/>
                          <a:latin typeface="Arial Narrow" panose="020B0606020202030204" pitchFamily="34" charset="0"/>
                        </a:rPr>
                        <a:t>2</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1" i="0" u="none" strike="noStrike">
                          <a:solidFill>
                            <a:srgbClr val="000000"/>
                          </a:solidFill>
                          <a:effectLst/>
                          <a:latin typeface="Arial Narrow" panose="020B0606020202030204" pitchFamily="34" charset="0"/>
                        </a:rPr>
                        <a:t>Sincholagua</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Tratamiento Provisional (asfalto en frío)</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$ 20,352.00</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600" b="0" i="0" u="none" strike="noStrike">
                          <a:solidFill>
                            <a:srgbClr val="000000"/>
                          </a:solidFill>
                          <a:effectLst/>
                          <a:latin typeface="Arial Narrow" panose="020B0606020202030204" pitchFamily="34" charset="0"/>
                        </a:rPr>
                        <a:t>$ 20,352.00</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18855151"/>
                  </a:ext>
                </a:extLst>
              </a:tr>
              <a:tr h="98045">
                <a:tc>
                  <a:txBody>
                    <a:bodyPr/>
                    <a:lstStyle/>
                    <a:p>
                      <a:pPr algn="ctr" fontAlgn="b"/>
                      <a:r>
                        <a:rPr lang="es-MX" sz="8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4902" marR="4902" marT="49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800" b="0" i="0" u="none" strike="noStrike">
                        <a:solidFill>
                          <a:srgbClr val="000000"/>
                        </a:solidFill>
                        <a:effectLst/>
                        <a:latin typeface="Arial Narrow" panose="020B0606020202030204" pitchFamily="34" charset="0"/>
                      </a:endParaRP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4902" marR="4902" marT="490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9767691"/>
                  </a:ext>
                </a:extLst>
              </a:tr>
              <a:tr h="98045">
                <a:tc rowSpan="2">
                  <a:txBody>
                    <a:bodyPr/>
                    <a:lstStyle/>
                    <a:p>
                      <a:pPr algn="ctr" fontAlgn="ctr"/>
                      <a:r>
                        <a:rPr lang="es-MX" sz="800" b="0" i="0" u="none" strike="noStrike">
                          <a:solidFill>
                            <a:srgbClr val="000000"/>
                          </a:solidFill>
                          <a:effectLst/>
                          <a:latin typeface="Arial Narrow" panose="020B0606020202030204" pitchFamily="34" charset="0"/>
                        </a:rPr>
                        <a:t>3</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800" b="1" i="0" u="none" strike="noStrike">
                          <a:solidFill>
                            <a:srgbClr val="000000"/>
                          </a:solidFill>
                          <a:effectLst/>
                          <a:latin typeface="Arial Narrow" panose="020B0606020202030204" pitchFamily="34" charset="0"/>
                        </a:rPr>
                        <a:t>César Enrique Balseca</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Estudios</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79840060"/>
                  </a:ext>
                </a:extLst>
              </a:tr>
              <a:tr h="177462">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$ 1,061,400.00</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4">
                  <a:txBody>
                    <a:bodyPr/>
                    <a:lstStyle/>
                    <a:p>
                      <a:pPr algn="ctr" fontAlgn="b"/>
                      <a:r>
                        <a:rPr lang="es-MX" sz="600" b="0" i="0" u="none" strike="noStrike">
                          <a:solidFill>
                            <a:srgbClr val="000000"/>
                          </a:solidFill>
                          <a:effectLst/>
                          <a:latin typeface="Arial Narrow" panose="020B0606020202030204" pitchFamily="34" charset="0"/>
                        </a:rPr>
                        <a:t>$ 1,061,400.00</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176431543"/>
                  </a:ext>
                </a:extLst>
              </a:tr>
              <a:tr h="98045">
                <a:tc>
                  <a:txBody>
                    <a:bodyPr/>
                    <a:lstStyle/>
                    <a:p>
                      <a:pPr algn="ctr" fontAlgn="b"/>
                      <a:r>
                        <a:rPr lang="es-MX" sz="8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4902" marR="4902" marT="49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800" b="0" i="0" u="none" strike="noStrike">
                        <a:solidFill>
                          <a:srgbClr val="000000"/>
                        </a:solidFill>
                        <a:effectLst/>
                        <a:latin typeface="Arial Narrow" panose="020B0606020202030204" pitchFamily="34" charset="0"/>
                      </a:endParaRP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4902" marR="4902" marT="490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00170028"/>
                  </a:ext>
                </a:extLst>
              </a:tr>
              <a:tr h="98045">
                <a:tc rowSpan="2">
                  <a:txBody>
                    <a:bodyPr/>
                    <a:lstStyle/>
                    <a:p>
                      <a:pPr algn="ctr" fontAlgn="ctr"/>
                      <a:r>
                        <a:rPr lang="es-MX" sz="800" b="0" i="0" u="none" strike="noStrike">
                          <a:solidFill>
                            <a:srgbClr val="000000"/>
                          </a:solidFill>
                          <a:effectLst/>
                          <a:latin typeface="Arial Narrow" panose="020B0606020202030204" pitchFamily="34" charset="0"/>
                        </a:rPr>
                        <a:t>4</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800" b="1" i="0" u="none" strike="noStrike">
                          <a:solidFill>
                            <a:srgbClr val="000000"/>
                          </a:solidFill>
                          <a:effectLst/>
                          <a:latin typeface="Arial Narrow" panose="020B0606020202030204" pitchFamily="34" charset="0"/>
                        </a:rPr>
                        <a:t>S2</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Estudios</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23253736"/>
                  </a:ext>
                </a:extLst>
              </a:tr>
              <a:tr h="98045">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$ 271,572.00</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4">
                  <a:txBody>
                    <a:bodyPr/>
                    <a:lstStyle/>
                    <a:p>
                      <a:pPr algn="ctr" fontAlgn="b"/>
                      <a:r>
                        <a:rPr lang="es-MX" sz="600" b="0" i="0" u="none" strike="noStrike">
                          <a:solidFill>
                            <a:srgbClr val="000000"/>
                          </a:solidFill>
                          <a:effectLst/>
                          <a:latin typeface="Arial Narrow" panose="020B0606020202030204" pitchFamily="34" charset="0"/>
                        </a:rPr>
                        <a:t>$ 271,572.00</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003908022"/>
                  </a:ext>
                </a:extLst>
              </a:tr>
              <a:tr h="98045">
                <a:tc>
                  <a:txBody>
                    <a:bodyPr/>
                    <a:lstStyle/>
                    <a:p>
                      <a:pPr algn="ctr" fontAlgn="b"/>
                      <a:r>
                        <a:rPr lang="es-MX" sz="8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4902" marR="4902" marT="49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4902" marR="4902" marT="490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4902" marR="4902" marT="490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82906555"/>
                  </a:ext>
                </a:extLst>
              </a:tr>
              <a:tr h="177462">
                <a:tc>
                  <a:txBody>
                    <a:bodyPr/>
                    <a:lstStyle/>
                    <a:p>
                      <a:pPr algn="ctr" fontAlgn="ctr"/>
                      <a:r>
                        <a:rPr lang="es-MX" sz="800" b="0" i="0" u="none" strike="noStrike">
                          <a:solidFill>
                            <a:srgbClr val="000000"/>
                          </a:solidFill>
                          <a:effectLst/>
                          <a:latin typeface="Arial Narrow" panose="020B0606020202030204" pitchFamily="34" charset="0"/>
                        </a:rPr>
                        <a:t>5</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1" i="0" u="none" strike="noStrike">
                          <a:solidFill>
                            <a:srgbClr val="000000"/>
                          </a:solidFill>
                          <a:effectLst/>
                          <a:latin typeface="Arial Narrow" panose="020B0606020202030204" pitchFamily="34" charset="0"/>
                        </a:rPr>
                        <a:t>Benjamín Carrión</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Tratamiento Provisional (asfalto en frío)</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$ 33,600.00</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600" b="0" i="0" u="none" strike="noStrike">
                          <a:solidFill>
                            <a:srgbClr val="000000"/>
                          </a:solidFill>
                          <a:effectLst/>
                          <a:latin typeface="Arial Narrow" panose="020B0606020202030204" pitchFamily="34" charset="0"/>
                        </a:rPr>
                        <a:t>$ 33,600.00</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66943240"/>
                  </a:ext>
                </a:extLst>
              </a:tr>
              <a:tr h="98045">
                <a:tc>
                  <a:txBody>
                    <a:bodyPr/>
                    <a:lstStyle/>
                    <a:p>
                      <a:pPr algn="ctr" fontAlgn="b"/>
                      <a:r>
                        <a:rPr lang="es-MX" sz="8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4902" marR="4902" marT="49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4902" marR="4902" marT="490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4902" marR="4902" marT="490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35252118"/>
                  </a:ext>
                </a:extLst>
              </a:tr>
              <a:tr h="98045">
                <a:tc rowSpan="2">
                  <a:txBody>
                    <a:bodyPr/>
                    <a:lstStyle/>
                    <a:p>
                      <a:pPr algn="ctr" fontAlgn="ctr"/>
                      <a:r>
                        <a:rPr lang="es-MX" sz="800" b="0" i="0" u="none" strike="noStrike">
                          <a:solidFill>
                            <a:srgbClr val="000000"/>
                          </a:solidFill>
                          <a:effectLst/>
                          <a:latin typeface="Arial Narrow" panose="020B0606020202030204" pitchFamily="34" charset="0"/>
                        </a:rPr>
                        <a:t>6</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800" b="1" i="0" u="none" strike="noStrike">
                          <a:solidFill>
                            <a:srgbClr val="000000"/>
                          </a:solidFill>
                          <a:effectLst/>
                          <a:latin typeface="Arial Narrow" panose="020B0606020202030204" pitchFamily="34" charset="0"/>
                        </a:rPr>
                        <a:t>José Fernández Velazques-Cuero y Caicedo</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Estudios</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83455252"/>
                  </a:ext>
                </a:extLst>
              </a:tr>
              <a:tr h="98045">
                <a:tc vMerge="1">
                  <a:txBody>
                    <a:bodyPr/>
                    <a:lstStyle/>
                    <a:p>
                      <a:endParaRPr lang="es-MX"/>
                    </a:p>
                  </a:txBody>
                  <a:tcPr/>
                </a:tc>
                <a:tc vMerge="1">
                  <a:txBody>
                    <a:bodyPr/>
                    <a:lstStyle/>
                    <a:p>
                      <a:endParaRPr lang="es-MX"/>
                    </a:p>
                  </a:txBody>
                  <a:tcPr/>
                </a:tc>
                <a:tc>
                  <a:txBody>
                    <a:bodyPr/>
                    <a:lstStyle/>
                    <a:p>
                      <a:pPr algn="l" fontAlgn="ctr"/>
                      <a:r>
                        <a:rPr lang="es-MX" sz="800" b="0" i="0" u="none" strike="noStrike">
                          <a:solidFill>
                            <a:srgbClr val="000000"/>
                          </a:solidFill>
                          <a:effectLst/>
                          <a:latin typeface="Arial Narrow" panose="020B0606020202030204" pitchFamily="34" charset="0"/>
                        </a:rPr>
                        <a:t>Ejecución de Obra</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$ 171,125.33</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4">
                  <a:txBody>
                    <a:bodyPr/>
                    <a:lstStyle/>
                    <a:p>
                      <a:pPr algn="ctr" fontAlgn="b"/>
                      <a:r>
                        <a:rPr lang="es-MX" sz="600" b="0" i="0" u="none" strike="noStrike">
                          <a:solidFill>
                            <a:srgbClr val="000000"/>
                          </a:solidFill>
                          <a:effectLst/>
                          <a:latin typeface="Arial Narrow" panose="020B0606020202030204" pitchFamily="34" charset="0"/>
                        </a:rPr>
                        <a:t>$ 171,125.33</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31914161"/>
                  </a:ext>
                </a:extLst>
              </a:tr>
              <a:tr h="98045">
                <a:tc>
                  <a:txBody>
                    <a:bodyPr/>
                    <a:lstStyle/>
                    <a:p>
                      <a:pPr algn="ctr" fontAlgn="b"/>
                      <a:r>
                        <a:rPr lang="es-MX" sz="8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4902" marR="4902" marT="49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4902" marR="4902" marT="490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4902" marR="4902" marT="490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50237753"/>
                  </a:ext>
                </a:extLst>
              </a:tr>
              <a:tr h="177462">
                <a:tc>
                  <a:txBody>
                    <a:bodyPr/>
                    <a:lstStyle/>
                    <a:p>
                      <a:pPr algn="ctr" fontAlgn="ctr"/>
                      <a:r>
                        <a:rPr lang="es-MX" sz="800" b="0" i="0" u="none" strike="noStrike">
                          <a:solidFill>
                            <a:srgbClr val="000000"/>
                          </a:solidFill>
                          <a:effectLst/>
                          <a:latin typeface="Arial Narrow" panose="020B0606020202030204" pitchFamily="34" charset="0"/>
                        </a:rPr>
                        <a:t>7</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1" i="0" u="none" strike="noStrike">
                          <a:solidFill>
                            <a:srgbClr val="000000"/>
                          </a:solidFill>
                          <a:effectLst/>
                          <a:latin typeface="Arial Narrow" panose="020B0606020202030204" pitchFamily="34" charset="0"/>
                        </a:rPr>
                        <a:t>Fernández Heredia</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Tratamiento Provisional (asfalto en frío)</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$ 33,360.00</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600" b="0" i="0" u="none" strike="noStrike">
                          <a:solidFill>
                            <a:srgbClr val="000000"/>
                          </a:solidFill>
                          <a:effectLst/>
                          <a:latin typeface="Arial Narrow" panose="020B0606020202030204" pitchFamily="34" charset="0"/>
                        </a:rPr>
                        <a:t>$ 33,360.00</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58961314"/>
                  </a:ext>
                </a:extLst>
              </a:tr>
              <a:tr h="98045">
                <a:tc>
                  <a:txBody>
                    <a:bodyPr/>
                    <a:lstStyle/>
                    <a:p>
                      <a:pPr algn="ctr" fontAlgn="b"/>
                      <a:r>
                        <a:rPr lang="es-MX" sz="8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Arial Narrow" panose="020B0606020202030204" pitchFamily="34" charset="0"/>
                        </a:rPr>
                        <a:t> </a:t>
                      </a:r>
                    </a:p>
                  </a:txBody>
                  <a:tcPr marL="4902" marR="4902" marT="490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Arial Narrow" panose="020B0606020202030204" pitchFamily="34" charset="0"/>
                        </a:rPr>
                        <a:t> </a:t>
                      </a:r>
                    </a:p>
                  </a:txBody>
                  <a:tcPr marL="4902" marR="4902" marT="490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4902" marR="4902" marT="490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00550867"/>
                  </a:ext>
                </a:extLst>
              </a:tr>
              <a:tr h="177462">
                <a:tc>
                  <a:txBody>
                    <a:bodyPr/>
                    <a:lstStyle/>
                    <a:p>
                      <a:pPr algn="ctr" fontAlgn="ctr"/>
                      <a:r>
                        <a:rPr lang="es-MX" sz="800" b="0" i="0" u="none" strike="noStrike">
                          <a:solidFill>
                            <a:srgbClr val="000000"/>
                          </a:solidFill>
                          <a:effectLst/>
                          <a:latin typeface="Arial Narrow" panose="020B0606020202030204" pitchFamily="34" charset="0"/>
                        </a:rPr>
                        <a:t>8</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1" i="0" u="none" strike="noStrike">
                          <a:solidFill>
                            <a:srgbClr val="000000"/>
                          </a:solidFill>
                          <a:effectLst/>
                          <a:latin typeface="Arial Narrow" panose="020B0606020202030204" pitchFamily="34" charset="0"/>
                        </a:rPr>
                        <a:t>Lizardo García</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Arial Narrow" panose="020B0606020202030204" pitchFamily="34" charset="0"/>
                        </a:rPr>
                        <a:t>Tratamiento Provisional (asfalto en frío)</a:t>
                      </a:r>
                    </a:p>
                  </a:txBody>
                  <a:tcPr marL="4902" marR="4902" marT="4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Arial Narrow" panose="020B0606020202030204" pitchFamily="34" charset="0"/>
                        </a:rPr>
                        <a:t>$ 30,000.00</a:t>
                      </a:r>
                    </a:p>
                  </a:txBody>
                  <a:tcPr marL="4902" marR="4902" marT="4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gridSpan="4">
                  <a:txBody>
                    <a:bodyPr/>
                    <a:lstStyle/>
                    <a:p>
                      <a:pPr algn="ctr" fontAlgn="b"/>
                      <a:r>
                        <a:rPr lang="es-MX" sz="600" b="0" i="0" u="none" strike="noStrike">
                          <a:solidFill>
                            <a:srgbClr val="000000"/>
                          </a:solidFill>
                          <a:effectLst/>
                          <a:latin typeface="Arial Narrow" panose="020B0606020202030204" pitchFamily="34" charset="0"/>
                        </a:rPr>
                        <a:t>$ 30,000.00</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Arial Narrow" panose="020B0606020202030204" pitchFamily="34" charset="0"/>
                        </a:rPr>
                        <a:t> </a:t>
                      </a:r>
                    </a:p>
                  </a:txBody>
                  <a:tcPr marL="4902" marR="4902" marT="49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32607591"/>
                  </a:ext>
                </a:extLst>
              </a:tr>
              <a:tr h="177462">
                <a:tc gridSpan="3">
                  <a:txBody>
                    <a:bodyPr/>
                    <a:lstStyle/>
                    <a:p>
                      <a:pPr algn="ctr" fontAlgn="ctr"/>
                      <a:r>
                        <a:rPr lang="es-MX" sz="800" b="1" i="0" u="none" strike="noStrike">
                          <a:solidFill>
                            <a:srgbClr val="000000"/>
                          </a:solidFill>
                          <a:effectLst/>
                          <a:latin typeface="Arial Narrow" panose="020B0606020202030204" pitchFamily="34" charset="0"/>
                        </a:rPr>
                        <a:t>TOTALES</a:t>
                      </a:r>
                    </a:p>
                  </a:txBody>
                  <a:tcPr marL="4902" marR="4902" marT="490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a:txBody>
                    <a:bodyPr/>
                    <a:lstStyle/>
                    <a:p>
                      <a:pPr algn="ctr" fontAlgn="ctr"/>
                      <a:r>
                        <a:rPr lang="es-MX" sz="800" b="1" i="0" u="none" strike="noStrike">
                          <a:solidFill>
                            <a:srgbClr val="C00000"/>
                          </a:solidFill>
                          <a:effectLst/>
                          <a:latin typeface="Arial Narrow" panose="020B0606020202030204" pitchFamily="34" charset="0"/>
                        </a:rPr>
                        <a:t>$ 1,830,209.33</a:t>
                      </a:r>
                    </a:p>
                  </a:txBody>
                  <a:tcPr marL="4902" marR="4902" marT="490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fontAlgn="b"/>
                      <a:r>
                        <a:rPr lang="es-MX" sz="800" b="1" i="0" u="none" strike="noStrike">
                          <a:solidFill>
                            <a:srgbClr val="000000"/>
                          </a:solidFill>
                          <a:effectLst/>
                          <a:latin typeface="Arial Narrow" panose="020B0606020202030204" pitchFamily="34" charset="0"/>
                        </a:rPr>
                        <a:t>$ 0.00</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1" i="0" u="none" strike="noStrike">
                          <a:solidFill>
                            <a:srgbClr val="000000"/>
                          </a:solidFill>
                          <a:effectLst/>
                          <a:latin typeface="Arial Narrow" panose="020B0606020202030204" pitchFamily="34" charset="0"/>
                        </a:rPr>
                        <a:t>$ 229,152.00</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1" i="0" u="none" strike="noStrike">
                          <a:solidFill>
                            <a:srgbClr val="000000"/>
                          </a:solidFill>
                          <a:effectLst/>
                          <a:latin typeface="Arial Narrow" panose="020B0606020202030204" pitchFamily="34" charset="0"/>
                        </a:rPr>
                        <a:t>$ 96,960.00</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800" b="1" i="0" u="none" strike="noStrike" dirty="0">
                          <a:solidFill>
                            <a:srgbClr val="000000"/>
                          </a:solidFill>
                          <a:effectLst/>
                          <a:latin typeface="Arial Narrow" panose="020B0606020202030204" pitchFamily="34" charset="0"/>
                        </a:rPr>
                        <a:t>$ 1,504,097.33</a:t>
                      </a:r>
                    </a:p>
                  </a:txBody>
                  <a:tcPr marL="4902" marR="4902" marT="49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446769428"/>
                  </a:ext>
                </a:extLst>
              </a:tr>
            </a:tbl>
          </a:graphicData>
        </a:graphic>
      </p:graphicFrame>
    </p:spTree>
    <p:extLst>
      <p:ext uri="{BB962C8B-B14F-4D97-AF65-F5344CB8AC3E}">
        <p14:creationId xmlns:p14="http://schemas.microsoft.com/office/powerpoint/2010/main" val="3206778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732645"/>
            <a:ext cx="5630750" cy="456151"/>
          </a:xfrm>
          <a:prstGeom prst="rect">
            <a:avLst/>
          </a:prstGeom>
          <a:noFill/>
        </p:spPr>
        <p:txBody>
          <a:bodyPr wrap="square" rtlCol="0">
            <a:spAutoFit/>
          </a:bodyPr>
          <a:lstStyle/>
          <a:p>
            <a:r>
              <a:rPr lang="es-EC" sz="2364" b="1" dirty="0">
                <a:solidFill>
                  <a:srgbClr val="E78202"/>
                </a:solidFill>
                <a:latin typeface="Roboto" charset="0"/>
                <a:ea typeface="Roboto" charset="0"/>
                <a:cs typeface="Roboto" charset="0"/>
              </a:rPr>
              <a:t>ADMINISTRACIÓN ZONAL TUMBACO</a:t>
            </a:r>
          </a:p>
        </p:txBody>
      </p:sp>
      <p:graphicFrame>
        <p:nvGraphicFramePr>
          <p:cNvPr id="2" name="Tabla 1"/>
          <p:cNvGraphicFramePr>
            <a:graphicFrameLocks noGrp="1"/>
          </p:cNvGraphicFramePr>
          <p:nvPr>
            <p:extLst/>
          </p:nvPr>
        </p:nvGraphicFramePr>
        <p:xfrm>
          <a:off x="114299" y="1243878"/>
          <a:ext cx="9829801" cy="5453618"/>
        </p:xfrm>
        <a:graphic>
          <a:graphicData uri="http://schemas.openxmlformats.org/drawingml/2006/table">
            <a:tbl>
              <a:tblPr firstRow="1" bandRow="1">
                <a:tableStyleId>{F5AB1C69-6EDB-4FF4-983F-18BD219EF322}</a:tableStyleId>
              </a:tblPr>
              <a:tblGrid>
                <a:gridCol w="241997">
                  <a:extLst>
                    <a:ext uri="{9D8B030D-6E8A-4147-A177-3AD203B41FA5}">
                      <a16:colId xmlns:a16="http://schemas.microsoft.com/office/drawing/2014/main" val="612761022"/>
                    </a:ext>
                  </a:extLst>
                </a:gridCol>
                <a:gridCol w="594765">
                  <a:extLst>
                    <a:ext uri="{9D8B030D-6E8A-4147-A177-3AD203B41FA5}">
                      <a16:colId xmlns:a16="http://schemas.microsoft.com/office/drawing/2014/main" val="1402098409"/>
                    </a:ext>
                  </a:extLst>
                </a:gridCol>
                <a:gridCol w="383744">
                  <a:extLst>
                    <a:ext uri="{9D8B030D-6E8A-4147-A177-3AD203B41FA5}">
                      <a16:colId xmlns:a16="http://schemas.microsoft.com/office/drawing/2014/main" val="1947810911"/>
                    </a:ext>
                  </a:extLst>
                </a:gridCol>
                <a:gridCol w="501092">
                  <a:extLst>
                    <a:ext uri="{9D8B030D-6E8A-4147-A177-3AD203B41FA5}">
                      <a16:colId xmlns:a16="http://schemas.microsoft.com/office/drawing/2014/main" val="4285018698"/>
                    </a:ext>
                  </a:extLst>
                </a:gridCol>
                <a:gridCol w="468212">
                  <a:extLst>
                    <a:ext uri="{9D8B030D-6E8A-4147-A177-3AD203B41FA5}">
                      <a16:colId xmlns:a16="http://schemas.microsoft.com/office/drawing/2014/main" val="3063236784"/>
                    </a:ext>
                  </a:extLst>
                </a:gridCol>
                <a:gridCol w="447168">
                  <a:extLst>
                    <a:ext uri="{9D8B030D-6E8A-4147-A177-3AD203B41FA5}">
                      <a16:colId xmlns:a16="http://schemas.microsoft.com/office/drawing/2014/main" val="48074915"/>
                    </a:ext>
                  </a:extLst>
                </a:gridCol>
                <a:gridCol w="394560">
                  <a:extLst>
                    <a:ext uri="{9D8B030D-6E8A-4147-A177-3AD203B41FA5}">
                      <a16:colId xmlns:a16="http://schemas.microsoft.com/office/drawing/2014/main" val="2363212905"/>
                    </a:ext>
                  </a:extLst>
                </a:gridCol>
                <a:gridCol w="327485">
                  <a:extLst>
                    <a:ext uri="{9D8B030D-6E8A-4147-A177-3AD203B41FA5}">
                      <a16:colId xmlns:a16="http://schemas.microsoft.com/office/drawing/2014/main" val="1616061945"/>
                    </a:ext>
                  </a:extLst>
                </a:gridCol>
                <a:gridCol w="422178">
                  <a:extLst>
                    <a:ext uri="{9D8B030D-6E8A-4147-A177-3AD203B41FA5}">
                      <a16:colId xmlns:a16="http://schemas.microsoft.com/office/drawing/2014/main" val="2515319329"/>
                    </a:ext>
                  </a:extLst>
                </a:gridCol>
                <a:gridCol w="311702">
                  <a:extLst>
                    <a:ext uri="{9D8B030D-6E8A-4147-A177-3AD203B41FA5}">
                      <a16:colId xmlns:a16="http://schemas.microsoft.com/office/drawing/2014/main" val="345253434"/>
                    </a:ext>
                  </a:extLst>
                </a:gridCol>
                <a:gridCol w="373516">
                  <a:extLst>
                    <a:ext uri="{9D8B030D-6E8A-4147-A177-3AD203B41FA5}">
                      <a16:colId xmlns:a16="http://schemas.microsoft.com/office/drawing/2014/main" val="3899370417"/>
                    </a:ext>
                  </a:extLst>
                </a:gridCol>
                <a:gridCol w="305125">
                  <a:extLst>
                    <a:ext uri="{9D8B030D-6E8A-4147-A177-3AD203B41FA5}">
                      <a16:colId xmlns:a16="http://schemas.microsoft.com/office/drawing/2014/main" val="3564392214"/>
                    </a:ext>
                  </a:extLst>
                </a:gridCol>
                <a:gridCol w="336690">
                  <a:extLst>
                    <a:ext uri="{9D8B030D-6E8A-4147-A177-3AD203B41FA5}">
                      <a16:colId xmlns:a16="http://schemas.microsoft.com/office/drawing/2014/main" val="1019021062"/>
                    </a:ext>
                  </a:extLst>
                </a:gridCol>
                <a:gridCol w="336690">
                  <a:extLst>
                    <a:ext uri="{9D8B030D-6E8A-4147-A177-3AD203B41FA5}">
                      <a16:colId xmlns:a16="http://schemas.microsoft.com/office/drawing/2014/main" val="1452754349"/>
                    </a:ext>
                  </a:extLst>
                </a:gridCol>
                <a:gridCol w="399821">
                  <a:extLst>
                    <a:ext uri="{9D8B030D-6E8A-4147-A177-3AD203B41FA5}">
                      <a16:colId xmlns:a16="http://schemas.microsoft.com/office/drawing/2014/main" val="4199992366"/>
                    </a:ext>
                  </a:extLst>
                </a:gridCol>
                <a:gridCol w="441908">
                  <a:extLst>
                    <a:ext uri="{9D8B030D-6E8A-4147-A177-3AD203B41FA5}">
                      <a16:colId xmlns:a16="http://schemas.microsoft.com/office/drawing/2014/main" val="3634723383"/>
                    </a:ext>
                  </a:extLst>
                </a:gridCol>
                <a:gridCol w="336690">
                  <a:extLst>
                    <a:ext uri="{9D8B030D-6E8A-4147-A177-3AD203B41FA5}">
                      <a16:colId xmlns:a16="http://schemas.microsoft.com/office/drawing/2014/main" val="438231955"/>
                    </a:ext>
                  </a:extLst>
                </a:gridCol>
                <a:gridCol w="390616">
                  <a:extLst>
                    <a:ext uri="{9D8B030D-6E8A-4147-A177-3AD203B41FA5}">
                      <a16:colId xmlns:a16="http://schemas.microsoft.com/office/drawing/2014/main" val="3869988886"/>
                    </a:ext>
                  </a:extLst>
                </a:gridCol>
                <a:gridCol w="589209">
                  <a:extLst>
                    <a:ext uri="{9D8B030D-6E8A-4147-A177-3AD203B41FA5}">
                      <a16:colId xmlns:a16="http://schemas.microsoft.com/office/drawing/2014/main" val="426331193"/>
                    </a:ext>
                  </a:extLst>
                </a:gridCol>
                <a:gridCol w="526080">
                  <a:extLst>
                    <a:ext uri="{9D8B030D-6E8A-4147-A177-3AD203B41FA5}">
                      <a16:colId xmlns:a16="http://schemas.microsoft.com/office/drawing/2014/main" val="3128659061"/>
                    </a:ext>
                  </a:extLst>
                </a:gridCol>
                <a:gridCol w="594470">
                  <a:extLst>
                    <a:ext uri="{9D8B030D-6E8A-4147-A177-3AD203B41FA5}">
                      <a16:colId xmlns:a16="http://schemas.microsoft.com/office/drawing/2014/main" val="2130937522"/>
                    </a:ext>
                  </a:extLst>
                </a:gridCol>
                <a:gridCol w="510297">
                  <a:extLst>
                    <a:ext uri="{9D8B030D-6E8A-4147-A177-3AD203B41FA5}">
                      <a16:colId xmlns:a16="http://schemas.microsoft.com/office/drawing/2014/main" val="2898459318"/>
                    </a:ext>
                  </a:extLst>
                </a:gridCol>
                <a:gridCol w="595786">
                  <a:extLst>
                    <a:ext uri="{9D8B030D-6E8A-4147-A177-3AD203B41FA5}">
                      <a16:colId xmlns:a16="http://schemas.microsoft.com/office/drawing/2014/main" val="1435373379"/>
                    </a:ext>
                  </a:extLst>
                </a:gridCol>
              </a:tblGrid>
              <a:tr h="309033">
                <a:tc>
                  <a:txBody>
                    <a:bodyPr/>
                    <a:lstStyle/>
                    <a:p>
                      <a:pPr algn="l" fontAlgn="b"/>
                      <a:endParaRPr lang="es-MX" sz="800" b="1" i="0" u="none" strike="noStrike" dirty="0">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a:txBody>
                    <a:bodyPr/>
                    <a:lstStyle/>
                    <a:p>
                      <a:pPr algn="l" fontAlgn="b"/>
                      <a:endParaRPr lang="es-MX" sz="800" b="0" i="0" u="none" strike="noStrike">
                        <a:solidFill>
                          <a:srgbClr val="000000"/>
                        </a:solidFill>
                        <a:effectLst/>
                        <a:latin typeface="Arial Narrow" panose="020B0606020202030204" pitchFamily="34" charset="0"/>
                      </a:endParaRPr>
                    </a:p>
                  </a:txBody>
                  <a:tcPr marL="3435" marR="3435" marT="3435" marB="0" anchor="b"/>
                </a:tc>
                <a:tc gridSpan="2">
                  <a:txBody>
                    <a:bodyPr/>
                    <a:lstStyle/>
                    <a:p>
                      <a:pPr algn="ctr" fontAlgn="ctr"/>
                      <a:r>
                        <a:rPr lang="es-MX" sz="800" u="none" strike="noStrike">
                          <a:effectLst/>
                        </a:rPr>
                        <a:t>TRATAMIENTO</a:t>
                      </a:r>
                      <a:endParaRPr lang="es-MX" sz="800" b="1" i="0" u="none" strike="noStrike">
                        <a:solidFill>
                          <a:srgbClr val="FFFFFF"/>
                        </a:solidFill>
                        <a:effectLst/>
                        <a:latin typeface="Arial Narrow" panose="020B0606020202030204" pitchFamily="34" charset="0"/>
                      </a:endParaRPr>
                    </a:p>
                  </a:txBody>
                  <a:tcPr marL="3435" marR="3435" marT="3435" marB="0" anchor="ctr"/>
                </a:tc>
                <a:tc hMerge="1">
                  <a:txBody>
                    <a:bodyPr/>
                    <a:lstStyle/>
                    <a:p>
                      <a:endParaRPr lang="es-MX"/>
                    </a:p>
                  </a:txBody>
                  <a:tcPr/>
                </a:tc>
                <a:tc gridSpan="3">
                  <a:txBody>
                    <a:bodyPr/>
                    <a:lstStyle/>
                    <a:p>
                      <a:pPr algn="ctr" fontAlgn="ctr"/>
                      <a:r>
                        <a:rPr lang="es-MX" sz="800" u="none" strike="noStrike">
                          <a:effectLst/>
                        </a:rPr>
                        <a:t>COSTOS APROXIMADOS (USD)</a:t>
                      </a:r>
                      <a:endParaRPr lang="es-MX" sz="800" b="1" i="0" u="none" strike="noStrike">
                        <a:solidFill>
                          <a:srgbClr val="FFFFFF"/>
                        </a:solidFill>
                        <a:effectLst/>
                        <a:latin typeface="Arial Narrow" panose="020B0606020202030204" pitchFamily="34" charset="0"/>
                      </a:endParaRPr>
                    </a:p>
                  </a:txBody>
                  <a:tcPr marL="3435" marR="3435" marT="3435"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34937129"/>
                  </a:ext>
                </a:extLst>
              </a:tr>
              <a:tr h="491065">
                <a:tc>
                  <a:txBody>
                    <a:bodyPr/>
                    <a:lstStyle/>
                    <a:p>
                      <a:pPr algn="ctr" fontAlgn="ctr"/>
                      <a:r>
                        <a:rPr lang="es-MX" sz="800" u="none" strike="noStrike">
                          <a:effectLst/>
                        </a:rPr>
                        <a:t>No.</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 Calle</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Desde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Hasta</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Barrio</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dirty="0">
                          <a:effectLst/>
                        </a:rPr>
                        <a:t>Parroquia</a:t>
                      </a:r>
                      <a:endParaRPr lang="es-MX" sz="800" b="1" i="0" u="none" strike="noStrike" dirty="0">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Longitud Aprox.  (m)</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Ancho (m)</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Pendiente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Barrio Regularizado</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Trazado Vial</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Afectaciones</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Agua Potable</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Alcantarillado</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Red Eléctrica</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Capa de rodadura existente</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Estado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Tiene Estudios</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Mantenimiento</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Tratamiento Provisional (Asfalto en Frìo)</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Mantenimiento</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Tratamiento Provisional (Asf. En Frío)</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Tratamiento Definitivo</a:t>
                      </a:r>
                      <a:endParaRPr lang="es-MX" sz="800" b="1" i="0" u="none" strike="noStrike">
                        <a:solidFill>
                          <a:srgbClr val="000000"/>
                        </a:solidFill>
                        <a:effectLst/>
                        <a:latin typeface="Arial Narrow" panose="020B0606020202030204" pitchFamily="34" charset="0"/>
                      </a:endParaRPr>
                    </a:p>
                  </a:txBody>
                  <a:tcPr marL="3435" marR="3435" marT="3435" marB="0" anchor="ctr"/>
                </a:tc>
                <a:extLst>
                  <a:ext uri="{0D108BD9-81ED-4DB2-BD59-A6C34878D82A}">
                    <a16:rowId xmlns:a16="http://schemas.microsoft.com/office/drawing/2014/main" val="252530682"/>
                  </a:ext>
                </a:extLst>
              </a:tr>
              <a:tr h="792915">
                <a:tc>
                  <a:txBody>
                    <a:bodyPr/>
                    <a:lstStyle/>
                    <a:p>
                      <a:pPr algn="ctr" fontAlgn="ctr"/>
                      <a:r>
                        <a:rPr lang="es-MX" sz="800" u="none" strike="noStrike">
                          <a:effectLst/>
                        </a:rPr>
                        <a:t>1</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l" fontAlgn="ctr"/>
                      <a:r>
                        <a:rPr lang="es-MX" sz="800" u="none" strike="noStrike">
                          <a:effectLst/>
                        </a:rPr>
                        <a:t>Anillo Vial Collaqui (Calles: Luis Stacey, De los Eucaliptos, San José)</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DE LOS EUCALIPTOS (Oe8D) X:510866.49  Y:9981068.72</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DE LOS EUCALIPTOS (Oe8D)  X:511155.22  Y:9981285.02</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San José de Collaqui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Tumbaco</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1,650.00</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7.00</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1%</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No</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dirty="0">
                          <a:effectLst/>
                        </a:rPr>
                        <a:t>Tierra</a:t>
                      </a:r>
                      <a:endParaRPr lang="es-MX" sz="800" b="0" i="0" u="none" strike="noStrike" dirty="0">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Regular</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 </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No aplica</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337,985.02</a:t>
                      </a:r>
                      <a:endParaRPr lang="es-MX" sz="800" b="1" i="0" u="none" strike="noStrike">
                        <a:solidFill>
                          <a:srgbClr val="000000"/>
                        </a:solidFill>
                        <a:effectLst/>
                        <a:latin typeface="Arial Narrow" panose="020B0606020202030204" pitchFamily="34" charset="0"/>
                      </a:endParaRPr>
                    </a:p>
                  </a:txBody>
                  <a:tcPr marL="3435" marR="3435" marT="3435" marB="0" anchor="ctr"/>
                </a:tc>
                <a:extLst>
                  <a:ext uri="{0D108BD9-81ED-4DB2-BD59-A6C34878D82A}">
                    <a16:rowId xmlns:a16="http://schemas.microsoft.com/office/drawing/2014/main" val="4216197330"/>
                  </a:ext>
                </a:extLst>
              </a:tr>
              <a:tr h="554564">
                <a:tc>
                  <a:txBody>
                    <a:bodyPr/>
                    <a:lstStyle/>
                    <a:p>
                      <a:pPr algn="ctr" fontAlgn="ctr"/>
                      <a:r>
                        <a:rPr lang="es-MX" sz="800" u="none" strike="noStrike">
                          <a:effectLst/>
                        </a:rPr>
                        <a:t>2</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l" fontAlgn="ctr"/>
                      <a:r>
                        <a:rPr lang="es-MX" sz="800" u="none" strike="noStrike">
                          <a:effectLst/>
                        </a:rPr>
                        <a:t>Vía a Chuspiyacu</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Federico Proaño   X:514506.68  Y:9975197.56 </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Miguel Noboa X:514409.89  Y:9972049.27</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San juan de Chuspiyacu</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Tumbaco</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4,100.00</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5.00</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2%</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No</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No</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Empedrada</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Malo</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dirty="0">
                          <a:effectLst/>
                        </a:rPr>
                        <a:t>No</a:t>
                      </a:r>
                      <a:endParaRPr lang="es-MX" sz="800" b="0" i="0" u="none" strike="noStrike" dirty="0">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Mantenimiento rutinario </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No aplica</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833,666.67</a:t>
                      </a:r>
                      <a:endParaRPr lang="es-MX" sz="800" b="1" i="0" u="none" strike="noStrike">
                        <a:solidFill>
                          <a:srgbClr val="000000"/>
                        </a:solidFill>
                        <a:effectLst/>
                        <a:latin typeface="Arial Narrow" panose="020B0606020202030204" pitchFamily="34" charset="0"/>
                      </a:endParaRPr>
                    </a:p>
                  </a:txBody>
                  <a:tcPr marL="3435" marR="3435" marT="3435" marB="0" anchor="ctr"/>
                </a:tc>
                <a:extLst>
                  <a:ext uri="{0D108BD9-81ED-4DB2-BD59-A6C34878D82A}">
                    <a16:rowId xmlns:a16="http://schemas.microsoft.com/office/drawing/2014/main" val="458804170"/>
                  </a:ext>
                </a:extLst>
              </a:tr>
              <a:tr h="800097">
                <a:tc>
                  <a:txBody>
                    <a:bodyPr/>
                    <a:lstStyle/>
                    <a:p>
                      <a:pPr algn="ctr" fontAlgn="ctr"/>
                      <a:r>
                        <a:rPr lang="es-MX" sz="800" u="none" strike="noStrike">
                          <a:effectLst/>
                        </a:rPr>
                        <a:t>3</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l" fontAlgn="ctr"/>
                      <a:r>
                        <a:rPr lang="es-MX" sz="800" u="none" strike="noStrike">
                          <a:effectLst/>
                        </a:rPr>
                        <a:t>Línea Férrea</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E-35 (Barrio San Carlos) N:519136.82  Y:9980596.31</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Nelson Jara Rojas  N:519616.37 Y:9981383.78</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San Carlos</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Yaruqui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890.00</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7.00</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1%</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No</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Tierra</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Regular</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No</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Mantenimiento rutinario (Reconformación y nivelación)</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No aplica</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7,476.00</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dirty="0">
                          <a:effectLst/>
                        </a:rPr>
                        <a:t> </a:t>
                      </a:r>
                      <a:endParaRPr lang="es-MX" sz="800" b="1" i="0" u="none" strike="noStrike" dirty="0">
                        <a:solidFill>
                          <a:srgbClr val="000000"/>
                        </a:solidFill>
                        <a:effectLst/>
                        <a:latin typeface="Arial Narrow" panose="020B0606020202030204" pitchFamily="34" charset="0"/>
                      </a:endParaRPr>
                    </a:p>
                  </a:txBody>
                  <a:tcPr marL="3435" marR="3435" marT="3435" marB="0" anchor="ctr"/>
                </a:tc>
                <a:extLst>
                  <a:ext uri="{0D108BD9-81ED-4DB2-BD59-A6C34878D82A}">
                    <a16:rowId xmlns:a16="http://schemas.microsoft.com/office/drawing/2014/main" val="1677186757"/>
                  </a:ext>
                </a:extLst>
              </a:tr>
              <a:tr h="567577">
                <a:tc>
                  <a:txBody>
                    <a:bodyPr/>
                    <a:lstStyle/>
                    <a:p>
                      <a:pPr algn="ctr" fontAlgn="ctr"/>
                      <a:r>
                        <a:rPr lang="es-MX" sz="800" u="none" strike="noStrike">
                          <a:effectLst/>
                        </a:rPr>
                        <a:t>4</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l" fontAlgn="ctr"/>
                      <a:r>
                        <a:rPr lang="es-MX" sz="800" u="none" strike="noStrike">
                          <a:effectLst/>
                        </a:rPr>
                        <a:t>Luis Pallares</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N41  N:518359.05  Y:9983293.27</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Antes de calle Eloy Alfaro  N:519113.88 Y:9982004.99</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San Vicente de Yaruqui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Yaruqui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1,610.00</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8.00</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1%</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No</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Empedrada</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Regular</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 </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 aplica</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154,560.00</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 </a:t>
                      </a:r>
                      <a:endParaRPr lang="es-MX" sz="800" b="1" i="0" u="none" strike="noStrike">
                        <a:solidFill>
                          <a:srgbClr val="FF0000"/>
                        </a:solidFill>
                        <a:effectLst/>
                        <a:latin typeface="Arial Narrow" panose="020B0606020202030204" pitchFamily="34" charset="0"/>
                      </a:endParaRPr>
                    </a:p>
                  </a:txBody>
                  <a:tcPr marL="3435" marR="3435" marT="3435" marB="0" anchor="ctr"/>
                </a:tc>
                <a:extLst>
                  <a:ext uri="{0D108BD9-81ED-4DB2-BD59-A6C34878D82A}">
                    <a16:rowId xmlns:a16="http://schemas.microsoft.com/office/drawing/2014/main" val="59800788"/>
                  </a:ext>
                </a:extLst>
              </a:tr>
              <a:tr h="491065">
                <a:tc>
                  <a:txBody>
                    <a:bodyPr/>
                    <a:lstStyle/>
                    <a:p>
                      <a:pPr algn="ctr" fontAlgn="ctr"/>
                      <a:r>
                        <a:rPr lang="es-MX" sz="800" u="none" strike="noStrike">
                          <a:effectLst/>
                        </a:rPr>
                        <a:t>5</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dirty="0" smtClean="0">
                          <a:effectLst/>
                        </a:rPr>
                        <a:t>Calle Quito</a:t>
                      </a:r>
                      <a:endParaRPr lang="es-MX" sz="800" b="0" i="0" u="none" strike="noStrike" dirty="0">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b="0" i="0" u="none" strike="noStrike" dirty="0" smtClean="0">
                          <a:solidFill>
                            <a:schemeClr val="tx1"/>
                          </a:solidFill>
                          <a:effectLst/>
                          <a:latin typeface="+mn-lt"/>
                        </a:rPr>
                        <a:t>Calle</a:t>
                      </a:r>
                      <a:r>
                        <a:rPr lang="es-MX" sz="800" b="0" i="0" u="none" strike="noStrike" baseline="0" dirty="0" smtClean="0">
                          <a:solidFill>
                            <a:schemeClr val="tx1"/>
                          </a:solidFill>
                          <a:effectLst/>
                          <a:latin typeface="+mn-lt"/>
                        </a:rPr>
                        <a:t> E36</a:t>
                      </a:r>
                      <a:endParaRPr lang="es-MX" sz="800" b="0" i="0" u="none" strike="noStrike" dirty="0">
                        <a:solidFill>
                          <a:schemeClr val="tx1"/>
                        </a:solidFill>
                        <a:effectLst/>
                        <a:latin typeface="Arial Narrow" panose="020B0606020202030204" pitchFamily="34" charset="0"/>
                      </a:endParaRPr>
                    </a:p>
                  </a:txBody>
                  <a:tcPr marL="3435" marR="3435" marT="3435" marB="0" anchor="ctr"/>
                </a:tc>
                <a:tc>
                  <a:txBody>
                    <a:bodyPr/>
                    <a:lstStyle/>
                    <a:p>
                      <a:pPr algn="ctr" fontAlgn="ctr"/>
                      <a:r>
                        <a:rPr lang="es-MX" sz="800" u="none" strike="noStrike" dirty="0" smtClean="0">
                          <a:solidFill>
                            <a:schemeClr val="tx1"/>
                          </a:solidFill>
                          <a:effectLst/>
                        </a:rPr>
                        <a:t>Parque Noboa 2*051.16</a:t>
                      </a:r>
                      <a:endParaRPr lang="es-MX" sz="800" b="0" i="0" u="none" strike="noStrike" dirty="0">
                        <a:solidFill>
                          <a:schemeClr val="tx1"/>
                        </a:solidFill>
                        <a:effectLst/>
                        <a:latin typeface="Arial Narrow" panose="020B0606020202030204" pitchFamily="34" charset="0"/>
                      </a:endParaRPr>
                    </a:p>
                  </a:txBody>
                  <a:tcPr marL="3435" marR="3435" marT="3435" marB="0" anchor="ctr"/>
                </a:tc>
                <a:tc>
                  <a:txBody>
                    <a:bodyPr/>
                    <a:lstStyle/>
                    <a:p>
                      <a:pPr algn="ctr" fontAlgn="ctr"/>
                      <a:r>
                        <a:rPr lang="es-MX" sz="800" u="none" strike="noStrike" dirty="0">
                          <a:solidFill>
                            <a:schemeClr val="tx1"/>
                          </a:solidFill>
                          <a:effectLst/>
                        </a:rPr>
                        <a:t>Tola Chica 3</a:t>
                      </a:r>
                      <a:endParaRPr lang="es-MX" sz="800" b="0" i="0" u="none" strike="noStrike" dirty="0">
                        <a:solidFill>
                          <a:schemeClr val="tx1"/>
                        </a:solidFill>
                        <a:effectLst/>
                        <a:latin typeface="Arial Narrow" panose="020B0606020202030204" pitchFamily="34" charset="0"/>
                      </a:endParaRPr>
                    </a:p>
                  </a:txBody>
                  <a:tcPr marL="3435" marR="3435" marT="3435" marB="0" anchor="ctr"/>
                </a:tc>
                <a:tc>
                  <a:txBody>
                    <a:bodyPr/>
                    <a:lstStyle/>
                    <a:p>
                      <a:pPr algn="ctr" fontAlgn="ctr"/>
                      <a:r>
                        <a:rPr lang="es-MX" sz="800" b="0" i="0" u="none" strike="noStrike" dirty="0" smtClean="0">
                          <a:solidFill>
                            <a:schemeClr val="dk1"/>
                          </a:solidFill>
                          <a:effectLst/>
                          <a:latin typeface="+mn-lt"/>
                        </a:rPr>
                        <a:t>Checa</a:t>
                      </a:r>
                      <a:endParaRPr lang="es-MX" sz="800" b="0" i="0" u="none" strike="noStrike" dirty="0">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b="0" i="0" u="none" strike="noStrike" dirty="0" smtClean="0">
                          <a:solidFill>
                            <a:schemeClr val="dk1"/>
                          </a:solidFill>
                          <a:effectLst/>
                          <a:latin typeface="+mn-lt"/>
                        </a:rPr>
                        <a:t>2,051.16</a:t>
                      </a:r>
                      <a:endParaRPr lang="es-MX" sz="800" b="0" i="0" u="none" strike="noStrike" dirty="0">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dirty="0" smtClean="0">
                          <a:effectLst/>
                        </a:rPr>
                        <a:t>8.24</a:t>
                      </a:r>
                      <a:endParaRPr lang="es-MX" sz="800" b="0" i="0" u="none" strike="noStrike" dirty="0">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b="1" u="none" strike="noStrike" dirty="0" smtClean="0">
                          <a:effectLst/>
                        </a:rPr>
                        <a:t>4%</a:t>
                      </a:r>
                      <a:endParaRPr lang="es-MX" sz="800" b="1" i="0" u="none" strike="noStrike" dirty="0">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No</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Tierra</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Regular</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Si</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 </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No aplica</a:t>
                      </a: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dirty="0">
                          <a:effectLst/>
                        </a:rPr>
                        <a:t>692,987.72</a:t>
                      </a:r>
                      <a:endParaRPr lang="es-MX" sz="800" b="1" i="0" u="none" strike="noStrike" dirty="0">
                        <a:solidFill>
                          <a:srgbClr val="000000"/>
                        </a:solidFill>
                        <a:effectLst/>
                        <a:latin typeface="Arial Narrow" panose="020B0606020202030204" pitchFamily="34" charset="0"/>
                      </a:endParaRPr>
                    </a:p>
                  </a:txBody>
                  <a:tcPr marL="3435" marR="3435" marT="3435" marB="0" anchor="ctr"/>
                </a:tc>
                <a:extLst>
                  <a:ext uri="{0D108BD9-81ED-4DB2-BD59-A6C34878D82A}">
                    <a16:rowId xmlns:a16="http://schemas.microsoft.com/office/drawing/2014/main" val="3179175038"/>
                  </a:ext>
                </a:extLst>
              </a:tr>
              <a:tr h="491065">
                <a:tc gridSpan="5">
                  <a:txBody>
                    <a:bodyPr/>
                    <a:lstStyle/>
                    <a:p>
                      <a:pPr algn="r" fontAlgn="ctr"/>
                      <a:r>
                        <a:rPr lang="es-MX" sz="800" u="none" strike="noStrike">
                          <a:effectLst/>
                        </a:rPr>
                        <a:t>LONGITUD TOTAL  (m)</a:t>
                      </a:r>
                      <a:endParaRPr lang="es-MX" sz="800" b="1" i="0" u="none" strike="noStrike">
                        <a:solidFill>
                          <a:srgbClr val="000000"/>
                        </a:solidFill>
                        <a:effectLst/>
                        <a:latin typeface="Arial Narrow" panose="020B0606020202030204" pitchFamily="34" charset="0"/>
                      </a:endParaRPr>
                    </a:p>
                  </a:txBody>
                  <a:tcPr marL="3435" marR="3435" marT="343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9,479.32</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r>
                        <a:rPr lang="es-MX" sz="800" u="none" strike="noStrike">
                          <a:effectLst/>
                        </a:rPr>
                        <a:t> </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ctr" fontAlgn="ctr"/>
                      <a:endParaRPr lang="es-MX" sz="800" b="0"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7,476.00</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a:effectLst/>
                        </a:rPr>
                        <a:t>154,560.00</a:t>
                      </a:r>
                      <a:endParaRPr lang="es-MX" sz="800" b="1" i="0" u="none" strike="noStrike">
                        <a:solidFill>
                          <a:srgbClr val="000000"/>
                        </a:solidFill>
                        <a:effectLst/>
                        <a:latin typeface="Arial Narrow" panose="020B0606020202030204" pitchFamily="34" charset="0"/>
                      </a:endParaRPr>
                    </a:p>
                  </a:txBody>
                  <a:tcPr marL="3435" marR="3435" marT="3435" marB="0" anchor="ctr"/>
                </a:tc>
                <a:tc>
                  <a:txBody>
                    <a:bodyPr/>
                    <a:lstStyle/>
                    <a:p>
                      <a:pPr algn="r" fontAlgn="ctr"/>
                      <a:r>
                        <a:rPr lang="es-MX" sz="800" u="none" strike="noStrike" dirty="0">
                          <a:effectLst/>
                        </a:rPr>
                        <a:t>1,864,639.41</a:t>
                      </a:r>
                      <a:endParaRPr lang="es-MX" sz="800" b="1" i="0" u="none" strike="noStrike" dirty="0">
                        <a:solidFill>
                          <a:srgbClr val="000000"/>
                        </a:solidFill>
                        <a:effectLst/>
                        <a:latin typeface="Arial Narrow" panose="020B0606020202030204" pitchFamily="34" charset="0"/>
                      </a:endParaRPr>
                    </a:p>
                  </a:txBody>
                  <a:tcPr marL="3435" marR="3435" marT="3435" marB="0" anchor="ctr"/>
                </a:tc>
                <a:extLst>
                  <a:ext uri="{0D108BD9-81ED-4DB2-BD59-A6C34878D82A}">
                    <a16:rowId xmlns:a16="http://schemas.microsoft.com/office/drawing/2014/main" val="587064424"/>
                  </a:ext>
                </a:extLst>
              </a:tr>
            </a:tbl>
          </a:graphicData>
        </a:graphic>
      </p:graphicFrame>
      <p:sp>
        <p:nvSpPr>
          <p:cNvPr id="5" name="Rectángulo 4"/>
          <p:cNvSpPr/>
          <p:nvPr/>
        </p:nvSpPr>
        <p:spPr>
          <a:xfrm>
            <a:off x="6034412" y="883297"/>
            <a:ext cx="3596177" cy="333040"/>
          </a:xfrm>
          <a:prstGeom prst="rect">
            <a:avLst/>
          </a:prstGeom>
        </p:spPr>
        <p:txBody>
          <a:bodyPr wrap="none">
            <a:spAutoFit/>
          </a:bodyPr>
          <a:lstStyle/>
          <a:p>
            <a:r>
              <a:rPr lang="es-MX" sz="1564" dirty="0">
                <a:solidFill>
                  <a:schemeClr val="accent2"/>
                </a:solidFill>
                <a:latin typeface="Calibri" panose="020F0502020204030204" pitchFamily="34" charset="0"/>
              </a:rPr>
              <a:t>COSTO APROX. TOTAL USD </a:t>
            </a:r>
            <a:r>
              <a:rPr lang="es-MX" sz="1564" dirty="0">
                <a:solidFill>
                  <a:schemeClr val="accent2"/>
                </a:solidFill>
                <a:latin typeface="Arial" panose="020B0604020202020204" pitchFamily="34" charset="0"/>
              </a:rPr>
              <a:t>2,019,199.41</a:t>
            </a:r>
            <a:r>
              <a:rPr lang="es-MX" sz="1564" dirty="0">
                <a:solidFill>
                  <a:schemeClr val="accent2"/>
                </a:solidFill>
              </a:rPr>
              <a:t> </a:t>
            </a:r>
          </a:p>
        </p:txBody>
      </p:sp>
    </p:spTree>
    <p:extLst>
      <p:ext uri="{BB962C8B-B14F-4D97-AF65-F5344CB8AC3E}">
        <p14:creationId xmlns:p14="http://schemas.microsoft.com/office/powerpoint/2010/main" val="1777223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365" y="612355"/>
            <a:ext cx="9211235" cy="400110"/>
          </a:xfrm>
          <a:prstGeom prst="rect">
            <a:avLst/>
          </a:prstGeom>
        </p:spPr>
        <p:txBody>
          <a:bodyPr wrap="square">
            <a:spAutoFit/>
          </a:bodyPr>
          <a:lstStyle/>
          <a:p>
            <a:pPr algn="ctr"/>
            <a:r>
              <a:rPr lang="es-ES" sz="2000" b="1" dirty="0" smtClean="0">
                <a:solidFill>
                  <a:srgbClr val="E78202"/>
                </a:solidFill>
                <a:latin typeface="Arial Narrow" panose="020B0606020202030204" pitchFamily="34" charset="0"/>
                <a:ea typeface="Roboto" charset="0"/>
                <a:cs typeface="Roboto" charset="0"/>
              </a:rPr>
              <a:t>INTERVENCIONES COMPONENTE INFRAESTRUCTURA VIAL – OBRA NUEVA </a:t>
            </a:r>
            <a:endParaRPr lang="es-ES" sz="2000" b="1" dirty="0">
              <a:solidFill>
                <a:srgbClr val="E78202"/>
              </a:solidFill>
              <a:latin typeface="Arial Narrow" panose="020B0606020202030204" pitchFamily="34" charset="0"/>
              <a:ea typeface="Roboto" charset="0"/>
              <a:cs typeface="Roboto" charset="0"/>
            </a:endParaRPr>
          </a:p>
        </p:txBody>
      </p:sp>
      <p:graphicFrame>
        <p:nvGraphicFramePr>
          <p:cNvPr id="3" name="Tabla 2"/>
          <p:cNvGraphicFramePr>
            <a:graphicFrameLocks noGrp="1"/>
          </p:cNvGraphicFramePr>
          <p:nvPr>
            <p:extLst/>
          </p:nvPr>
        </p:nvGraphicFramePr>
        <p:xfrm>
          <a:off x="545059" y="1012465"/>
          <a:ext cx="8988906" cy="5630385"/>
        </p:xfrm>
        <a:graphic>
          <a:graphicData uri="http://schemas.openxmlformats.org/drawingml/2006/table">
            <a:tbl>
              <a:tblPr/>
              <a:tblGrid>
                <a:gridCol w="934117">
                  <a:extLst>
                    <a:ext uri="{9D8B030D-6E8A-4147-A177-3AD203B41FA5}">
                      <a16:colId xmlns:a16="http://schemas.microsoft.com/office/drawing/2014/main" val="416415089"/>
                    </a:ext>
                  </a:extLst>
                </a:gridCol>
                <a:gridCol w="4668069">
                  <a:extLst>
                    <a:ext uri="{9D8B030D-6E8A-4147-A177-3AD203B41FA5}">
                      <a16:colId xmlns:a16="http://schemas.microsoft.com/office/drawing/2014/main" val="1905531755"/>
                    </a:ext>
                  </a:extLst>
                </a:gridCol>
                <a:gridCol w="991538">
                  <a:extLst>
                    <a:ext uri="{9D8B030D-6E8A-4147-A177-3AD203B41FA5}">
                      <a16:colId xmlns:a16="http://schemas.microsoft.com/office/drawing/2014/main" val="777121249"/>
                    </a:ext>
                  </a:extLst>
                </a:gridCol>
                <a:gridCol w="957453">
                  <a:extLst>
                    <a:ext uri="{9D8B030D-6E8A-4147-A177-3AD203B41FA5}">
                      <a16:colId xmlns:a16="http://schemas.microsoft.com/office/drawing/2014/main" val="2855732814"/>
                    </a:ext>
                  </a:extLst>
                </a:gridCol>
                <a:gridCol w="1437729">
                  <a:extLst>
                    <a:ext uri="{9D8B030D-6E8A-4147-A177-3AD203B41FA5}">
                      <a16:colId xmlns:a16="http://schemas.microsoft.com/office/drawing/2014/main" val="362543907"/>
                    </a:ext>
                  </a:extLst>
                </a:gridCol>
              </a:tblGrid>
              <a:tr h="225234">
                <a:tc>
                  <a:txBody>
                    <a:bodyPr/>
                    <a:lstStyle/>
                    <a:p>
                      <a:pPr algn="ctr" fontAlgn="b"/>
                      <a:r>
                        <a:rPr lang="es-EC" sz="7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dirty="0">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dirty="0">
                          <a:solidFill>
                            <a:srgbClr val="000000"/>
                          </a:solidFill>
                          <a:effectLst/>
                          <a:latin typeface="Calibri" panose="020F0502020204030204" pitchFamily="34" charset="0"/>
                        </a:rPr>
                        <a:t>ESTADO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dirty="0">
                          <a:solidFill>
                            <a:srgbClr val="000000"/>
                          </a:solidFill>
                          <a:effectLst/>
                          <a:latin typeface="Calibri" panose="020F0502020204030204" pitchFamily="34" charset="0"/>
                        </a:rPr>
                        <a:t>% 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ctr"/>
                      <a:r>
                        <a:rPr lang="es-EC" sz="1200" b="1" i="0" u="none" strike="noStrike" dirty="0" smtClean="0">
                          <a:solidFill>
                            <a:srgbClr val="000000"/>
                          </a:solidFill>
                          <a:effectLst/>
                          <a:latin typeface="Calibri" panose="020F0502020204030204" pitchFamily="34" charset="0"/>
                        </a:rPr>
                        <a:t>ADM. </a:t>
                      </a:r>
                      <a:r>
                        <a:rPr lang="es-EC" sz="1200" b="1" i="0" u="none" strike="noStrike" dirty="0">
                          <a:solidFill>
                            <a:srgbClr val="000000"/>
                          </a:solidFill>
                          <a:effectLst/>
                          <a:latin typeface="Calibri" panose="020F0502020204030204" pitchFamily="34" charset="0"/>
                        </a:rPr>
                        <a:t>ZONAL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2455610941"/>
                  </a:ext>
                </a:extLst>
              </a:tr>
              <a:tr h="374919">
                <a:tc rowSpan="13">
                  <a:txBody>
                    <a:bodyPr/>
                    <a:lstStyle/>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marL="0" marR="0" lvl="0" indent="0" algn="l" defTabSz="946587" rtl="0" eaLnBrk="1" fontAlgn="ctr" latinLnBrk="0" hangingPunct="1">
                        <a:lnSpc>
                          <a:spcPct val="100000"/>
                        </a:lnSpc>
                        <a:spcBef>
                          <a:spcPts val="0"/>
                        </a:spcBef>
                        <a:spcAft>
                          <a:spcPts val="0"/>
                        </a:spcAft>
                        <a:buClrTx/>
                        <a:buSzTx/>
                        <a:buFontTx/>
                        <a:buNone/>
                        <a:tabLst/>
                        <a:defRPr/>
                      </a:pPr>
                      <a:r>
                        <a:rPr lang="es-EC" sz="1200" b="0" i="0" u="none" strike="noStrike" dirty="0">
                          <a:solidFill>
                            <a:srgbClr val="000000"/>
                          </a:solidFill>
                          <a:effectLst/>
                          <a:latin typeface="Calibri" panose="020F0502020204030204" pitchFamily="34" charset="0"/>
                        </a:rPr>
                        <a:t> </a:t>
                      </a:r>
                      <a:r>
                        <a:rPr lang="es-EC" sz="1200" b="0" i="0" u="none" strike="noStrike" dirty="0" smtClean="0">
                          <a:solidFill>
                            <a:srgbClr val="000000"/>
                          </a:solidFill>
                          <a:effectLst/>
                          <a:latin typeface="Calibri" panose="020F0502020204030204" pitchFamily="34" charset="0"/>
                        </a:rPr>
                        <a:t> REDUCTORES DE VELOCIDAD</a:t>
                      </a:r>
                    </a:p>
                    <a:p>
                      <a:pPr algn="l" fontAlgn="ctr"/>
                      <a:endParaRPr lang="es-EC" sz="1200" b="0" i="0" u="none" strike="noStrike" dirty="0">
                        <a:solidFill>
                          <a:srgbClr val="000000"/>
                        </a:solidFill>
                        <a:effectLst/>
                        <a:latin typeface="Calibri" panose="020F0502020204030204" pitchFamily="34" charset="0"/>
                      </a:endParaRP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p>
                      <a:pPr algn="l" fontAlgn="ctr"/>
                      <a:r>
                        <a:rPr lang="es-EC"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TRES REDUCTORES DE VELOCIDAD EN LA CALLE UPANO, INTERSECCION CALLE GUABO,PARROQUIA CHIMBACALLE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074873"/>
                  </a:ext>
                </a:extLst>
              </a:tr>
              <a:tr h="37491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UN REDUCTOR DE VELOCIDAD CALLKE PATRICIO ROMERO BARBERIS ENTRE CALLES S58D Y S59, PARROQUIA TURUBAMBA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QUITUMBE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625853"/>
                  </a:ext>
                </a:extLst>
              </a:tr>
              <a:tr h="37491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UN REDUCTOR DE VELOCIDAD EN EL ACCESO A CHACAPATA DESDE SALIDA PALMITOPAMBA HASTA CAMPAMENTO HCPP.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111293"/>
                  </a:ext>
                </a:extLst>
              </a:tr>
              <a:tr h="37491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UN REDUCTOR DE VELOCIDAD EN EL PARQUE CENTRAL DE PALMITOPAMBA DESDE PARQUE CENTRAL HASTA PARQUE CENTRAL.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634550"/>
                  </a:ext>
                </a:extLst>
              </a:tr>
              <a:tr h="37491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UN REDUCTOR DE VELOCIDAD EN LA AV. FRANCISCO DE ORELLANA, 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893642"/>
                  </a:ext>
                </a:extLst>
              </a:tr>
              <a:tr h="55198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CONSTRUCCIÓN DE UN REDUCTOR DE VELOCIDAD EN LA CALLE ANDRES DURA, DESDE LA CALLE HERNANDO TALABERA HASTA LA CALLE JOAQUIN RUAELS, PARROQUIA LA MENA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ELOY ALFARO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842701"/>
                  </a:ext>
                </a:extLst>
              </a:tr>
              <a:tr h="37491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UN REDUCTOR DE VELOCIDAD EN LA CALLE ASTURIAS EN EL SECTOR CARAPUNGO, BARRIO LA MORENITA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813299"/>
                  </a:ext>
                </a:extLst>
              </a:tr>
              <a:tr h="55198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UN REDUCTOR DE VELOCIDAD EN LA CALLE CLEMENTE SANCHESZ INTERSECCION CON LA CALLE RIO CAMPAÑA GUARDERIA LOS PANCHITOS,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MANUELA SAENZ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376586"/>
                  </a:ext>
                </a:extLst>
              </a:tr>
              <a:tr h="37491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CONSTRUCCIÓN DE UN REDUCTOR DE VELOCIDAD EN LA CALLE FRANCISCO DE LA TORRE, SECTOR COMITÉ DEL PUEBLO.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753465"/>
                  </a:ext>
                </a:extLst>
              </a:tr>
              <a:tr h="551987">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UN REDUCTOR DE VELOCIDAD EN LA CALLE FRANCISCO DE ORELLANA EN CUMBAYA, FRENTE A LA CERVECERIA NACIONAL, SECTOR DEL CONJUNTO HABITACIONAL PORTAL DEL SOL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TUMBACO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655086"/>
                  </a:ext>
                </a:extLst>
              </a:tr>
              <a:tr h="37491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dirty="0">
                          <a:solidFill>
                            <a:srgbClr val="000000"/>
                          </a:solidFill>
                          <a:effectLst/>
                          <a:latin typeface="Calibri" panose="020F0502020204030204" pitchFamily="34" charset="0"/>
                        </a:rPr>
                        <a:t>CONSTRUCCIÓN DE UN REDUCTOR DE VELOCIDAD EN LA CALLE JOSÉ FIGUEROA Y MACHALA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LA DELICIA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640228"/>
                  </a:ext>
                </a:extLst>
              </a:tr>
              <a:tr h="37491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CONSTRUCCIÓN DE UN REDUCTOR DE VELOCIDAD EN LA CALLE LANDÁZURI NO. S3-268–BONANZA, SECTOR CALDERÓN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CALDERON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580469"/>
                  </a:ext>
                </a:extLst>
              </a:tr>
              <a:tr h="374919">
                <a:tc vMerge="1">
                  <a:txBody>
                    <a:bodyPr/>
                    <a:lstStyle/>
                    <a:p>
                      <a:pPr algn="l" fontAlgn="ctr"/>
                      <a:endParaRPr lang="es-EC"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EC" sz="1200" b="0" i="0" u="none" strike="noStrike">
                          <a:solidFill>
                            <a:srgbClr val="000000"/>
                          </a:solidFill>
                          <a:effectLst/>
                          <a:latin typeface="Calibri" panose="020F0502020204030204" pitchFamily="34" charset="0"/>
                        </a:rPr>
                        <a:t>CONSTRUCCION DE UN REDUCTOR DE VELOCIDAD EN LA CALLE LAS ALONDRAS PARROQUIA ALANGASI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LOS CHILLOS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422074"/>
                  </a:ext>
                </a:extLst>
              </a:tr>
            </a:tbl>
          </a:graphicData>
        </a:graphic>
      </p:graphicFrame>
    </p:spTree>
    <p:extLst>
      <p:ext uri="{BB962C8B-B14F-4D97-AF65-F5344CB8AC3E}">
        <p14:creationId xmlns:p14="http://schemas.microsoft.com/office/powerpoint/2010/main" val="24075650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529" y="569343"/>
            <a:ext cx="9549442" cy="5917721"/>
          </a:xfrm>
          <a:prstGeom prst="rect">
            <a:avLst/>
          </a:prstGeom>
        </p:spPr>
      </p:pic>
    </p:spTree>
    <p:extLst>
      <p:ext uri="{BB962C8B-B14F-4D97-AF65-F5344CB8AC3E}">
        <p14:creationId xmlns:p14="http://schemas.microsoft.com/office/powerpoint/2010/main" val="8695050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nvPr>
        </p:nvGraphicFramePr>
        <p:xfrm>
          <a:off x="6672254" y="4668115"/>
          <a:ext cx="2963702" cy="915884"/>
        </p:xfrm>
        <a:graphic>
          <a:graphicData uri="http://schemas.openxmlformats.org/drawingml/2006/table">
            <a:tbl>
              <a:tblPr/>
              <a:tblGrid>
                <a:gridCol w="632820">
                  <a:extLst>
                    <a:ext uri="{9D8B030D-6E8A-4147-A177-3AD203B41FA5}">
                      <a16:colId xmlns:a16="http://schemas.microsoft.com/office/drawing/2014/main" val="261967299"/>
                    </a:ext>
                  </a:extLst>
                </a:gridCol>
                <a:gridCol w="2330882">
                  <a:extLst>
                    <a:ext uri="{9D8B030D-6E8A-4147-A177-3AD203B41FA5}">
                      <a16:colId xmlns:a16="http://schemas.microsoft.com/office/drawing/2014/main" val="2661883430"/>
                    </a:ext>
                  </a:extLst>
                </a:gridCol>
              </a:tblGrid>
              <a:tr h="144500">
                <a:tc>
                  <a:txBody>
                    <a:bodyPr/>
                    <a:lstStyle/>
                    <a:p>
                      <a:pPr algn="ctr" fontAlgn="ctr"/>
                      <a:r>
                        <a:rPr lang="es-EC" sz="800" b="0" i="0" u="none" strike="noStrike">
                          <a:solidFill>
                            <a:srgbClr val="000000"/>
                          </a:solidFill>
                          <a:effectLst/>
                          <a:latin typeface="Calibri" panose="020F0502020204030204" pitchFamily="34" charset="0"/>
                        </a:rPr>
                        <a:t>Azul</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C" sz="900" b="0" i="0" u="none" strike="noStrike">
                          <a:solidFill>
                            <a:srgbClr val="000000"/>
                          </a:solidFill>
                          <a:effectLst/>
                          <a:latin typeface="Calibri" panose="020F0502020204030204" pitchFamily="34" charset="0"/>
                        </a:rPr>
                        <a:t>Estudios Administración Directa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156607"/>
                  </a:ext>
                </a:extLst>
              </a:tr>
              <a:tr h="168084">
                <a:tc>
                  <a:txBody>
                    <a:bodyPr/>
                    <a:lstStyle/>
                    <a:p>
                      <a:pPr algn="ctr" fontAlgn="ctr"/>
                      <a:r>
                        <a:rPr lang="es-EC" sz="800" b="0" i="0" u="none" strike="noStrike">
                          <a:solidFill>
                            <a:srgbClr val="000000"/>
                          </a:solidFill>
                          <a:effectLst/>
                          <a:latin typeface="Calibri" panose="020F0502020204030204" pitchFamily="34" charset="0"/>
                        </a:rPr>
                        <a:t>Morado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98E0"/>
                    </a:solidFill>
                  </a:tcPr>
                </a:tc>
                <a:tc>
                  <a:txBody>
                    <a:bodyPr/>
                    <a:lstStyle/>
                    <a:p>
                      <a:pPr algn="l" fontAlgn="b"/>
                      <a:r>
                        <a:rPr lang="es-EC" sz="900" b="0" i="0" u="none" strike="noStrike" dirty="0">
                          <a:solidFill>
                            <a:srgbClr val="000000"/>
                          </a:solidFill>
                          <a:effectLst/>
                          <a:latin typeface="Calibri" panose="020F0502020204030204" pitchFamily="34" charset="0"/>
                        </a:rPr>
                        <a:t>Ejecución de obra por Administración Directa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436813"/>
                  </a:ext>
                </a:extLst>
              </a:tr>
              <a:tr h="168084">
                <a:tc>
                  <a:txBody>
                    <a:bodyPr/>
                    <a:lstStyle/>
                    <a:p>
                      <a:pPr algn="ctr" fontAlgn="ctr"/>
                      <a:r>
                        <a:rPr lang="es-EC" sz="800" b="0" i="0" u="none" strike="noStrike">
                          <a:solidFill>
                            <a:srgbClr val="000000"/>
                          </a:solidFill>
                          <a:effectLst/>
                          <a:latin typeface="Calibri" panose="020F0502020204030204" pitchFamily="34" charset="0"/>
                        </a:rPr>
                        <a:t>Verde</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EC" sz="900" b="0" i="0" u="none" strike="noStrike" dirty="0">
                          <a:solidFill>
                            <a:srgbClr val="000000"/>
                          </a:solidFill>
                          <a:effectLst/>
                          <a:latin typeface="Calibri" panose="020F0502020204030204" pitchFamily="34" charset="0"/>
                        </a:rPr>
                        <a:t>Tratamiento provisional (Asfalto en frío)</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519141"/>
                  </a:ext>
                </a:extLst>
              </a:tr>
              <a:tr h="144500">
                <a:tc>
                  <a:txBody>
                    <a:bodyPr/>
                    <a:lstStyle/>
                    <a:p>
                      <a:pPr algn="ctr" fontAlgn="ctr"/>
                      <a:r>
                        <a:rPr lang="es-EC" sz="800" b="0" i="0" u="none" strike="noStrike">
                          <a:solidFill>
                            <a:srgbClr val="000000"/>
                          </a:solidFill>
                          <a:effectLst/>
                          <a:latin typeface="Calibri" panose="020F0502020204030204" pitchFamily="34" charset="0"/>
                        </a:rPr>
                        <a:t>Café</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EC" sz="900" b="0" i="0" u="none" strike="noStrike">
                          <a:solidFill>
                            <a:srgbClr val="000000"/>
                          </a:solidFill>
                          <a:effectLst/>
                          <a:latin typeface="Calibri" panose="020F0502020204030204" pitchFamily="34" charset="0"/>
                        </a:rPr>
                        <a:t>Contratación de Obra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060039"/>
                  </a:ext>
                </a:extLst>
              </a:tr>
              <a:tr h="144500">
                <a:tc>
                  <a:txBody>
                    <a:bodyPr/>
                    <a:lstStyle/>
                    <a:p>
                      <a:pPr algn="ctr" fontAlgn="ctr"/>
                      <a:r>
                        <a:rPr lang="es-EC" sz="800" b="0" i="0" u="none" strike="noStrike">
                          <a:solidFill>
                            <a:srgbClr val="000000"/>
                          </a:solidFill>
                          <a:effectLst/>
                          <a:latin typeface="Calibri" panose="020F0502020204030204" pitchFamily="34" charset="0"/>
                        </a:rPr>
                        <a:t>Rojo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C05"/>
                    </a:solidFill>
                  </a:tcPr>
                </a:tc>
                <a:tc>
                  <a:txBody>
                    <a:bodyPr/>
                    <a:lstStyle/>
                    <a:p>
                      <a:pPr algn="l" fontAlgn="b"/>
                      <a:r>
                        <a:rPr lang="es-EC" sz="900" b="0" i="0" u="none" strike="noStrike">
                          <a:solidFill>
                            <a:srgbClr val="000000"/>
                          </a:solidFill>
                          <a:effectLst/>
                          <a:latin typeface="Calibri" panose="020F0502020204030204" pitchFamily="34" charset="0"/>
                        </a:rPr>
                        <a:t>Contratación de Estudios y Obra</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74281"/>
                  </a:ext>
                </a:extLst>
              </a:tr>
              <a:tr h="144500">
                <a:tc>
                  <a:txBody>
                    <a:bodyPr/>
                    <a:lstStyle/>
                    <a:p>
                      <a:pPr algn="ctr" fontAlgn="ctr"/>
                      <a:r>
                        <a:rPr lang="es-EC" sz="800" b="0" i="0" u="none" strike="noStrike" dirty="0">
                          <a:solidFill>
                            <a:srgbClr val="000000"/>
                          </a:solidFill>
                          <a:effectLst/>
                          <a:latin typeface="Calibri" panose="020F0502020204030204" pitchFamily="34" charset="0"/>
                        </a:rPr>
                        <a:t>Amarillo</a:t>
                      </a:r>
                    </a:p>
                  </a:txBody>
                  <a:tcPr marL="7769" marR="7769" marT="7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C" sz="900" b="0" i="0" u="none" strike="noStrike" dirty="0">
                          <a:solidFill>
                            <a:srgbClr val="000000"/>
                          </a:solidFill>
                          <a:effectLst/>
                          <a:latin typeface="Calibri" panose="020F0502020204030204" pitchFamily="34" charset="0"/>
                        </a:rPr>
                        <a:t>Ejecución de obra por Contrato</a:t>
                      </a:r>
                    </a:p>
                  </a:txBody>
                  <a:tcPr marL="7769" marR="7769" marT="7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650616"/>
                  </a:ext>
                </a:extLst>
              </a:tr>
            </a:tbl>
          </a:graphicData>
        </a:graphic>
      </p:graphicFrame>
      <p:sp>
        <p:nvSpPr>
          <p:cNvPr id="10" name="Rectángulo 9"/>
          <p:cNvSpPr/>
          <p:nvPr/>
        </p:nvSpPr>
        <p:spPr>
          <a:xfrm>
            <a:off x="508955" y="4419492"/>
            <a:ext cx="4936801" cy="276133"/>
          </a:xfrm>
          <a:prstGeom prst="rect">
            <a:avLst/>
          </a:prstGeom>
          <a:noFill/>
        </p:spPr>
        <p:txBody>
          <a:bodyPr wrap="none" lIns="74581" tIns="37290" rIns="74581" bIns="37290">
            <a:spAutoFit/>
          </a:bodyPr>
          <a:lstStyle/>
          <a:p>
            <a:pPr algn="ctr"/>
            <a:r>
              <a:rPr lang="es-ES" sz="1305" dirty="0">
                <a:ln w="0"/>
                <a:effectLst>
                  <a:outerShdw blurRad="38100" dist="19050" dir="2700000" algn="tl" rotWithShape="0">
                    <a:schemeClr val="dk1">
                      <a:alpha val="40000"/>
                    </a:schemeClr>
                  </a:outerShdw>
                </a:effectLst>
              </a:rPr>
              <a:t>Nota. El Proyecto Calle Juan de Larrea será financiado con fondos CAF. </a:t>
            </a:r>
          </a:p>
        </p:txBody>
      </p:sp>
      <p:sp>
        <p:nvSpPr>
          <p:cNvPr id="8" name="CuadroTexto 7"/>
          <p:cNvSpPr txBox="1"/>
          <p:nvPr/>
        </p:nvSpPr>
        <p:spPr>
          <a:xfrm>
            <a:off x="950112" y="830813"/>
            <a:ext cx="8685844" cy="819968"/>
          </a:xfrm>
          <a:prstGeom prst="rect">
            <a:avLst/>
          </a:prstGeom>
          <a:noFill/>
        </p:spPr>
        <p:txBody>
          <a:bodyPr wrap="square" rtlCol="0">
            <a:spAutoFit/>
          </a:bodyPr>
          <a:lstStyle/>
          <a:p>
            <a:pPr algn="ctr"/>
            <a:r>
              <a:rPr lang="es-EC" sz="2364" b="1" dirty="0">
                <a:solidFill>
                  <a:srgbClr val="E78202"/>
                </a:solidFill>
                <a:latin typeface="Roboto" charset="0"/>
                <a:ea typeface="Roboto" charset="0"/>
                <a:cs typeface="Roboto" charset="0"/>
              </a:rPr>
              <a:t>CRONOGRAMA DE INTERVENCIÓN VALORADO ADMINISTRACIÓN ZONAL TUMBACO</a:t>
            </a:r>
          </a:p>
        </p:txBody>
      </p:sp>
      <p:graphicFrame>
        <p:nvGraphicFramePr>
          <p:cNvPr id="4" name="Tabla 3"/>
          <p:cNvGraphicFramePr>
            <a:graphicFrameLocks noGrp="1"/>
          </p:cNvGraphicFramePr>
          <p:nvPr>
            <p:extLst/>
          </p:nvPr>
        </p:nvGraphicFramePr>
        <p:xfrm>
          <a:off x="684213" y="2022529"/>
          <a:ext cx="8575675" cy="2273838"/>
        </p:xfrm>
        <a:graphic>
          <a:graphicData uri="http://schemas.openxmlformats.org/drawingml/2006/table">
            <a:tbl>
              <a:tblPr/>
              <a:tblGrid>
                <a:gridCol w="864408">
                  <a:extLst>
                    <a:ext uri="{9D8B030D-6E8A-4147-A177-3AD203B41FA5}">
                      <a16:colId xmlns:a16="http://schemas.microsoft.com/office/drawing/2014/main" val="1578782511"/>
                    </a:ext>
                  </a:extLst>
                </a:gridCol>
                <a:gridCol w="1281065">
                  <a:extLst>
                    <a:ext uri="{9D8B030D-6E8A-4147-A177-3AD203B41FA5}">
                      <a16:colId xmlns:a16="http://schemas.microsoft.com/office/drawing/2014/main" val="1899171059"/>
                    </a:ext>
                  </a:extLst>
                </a:gridCol>
                <a:gridCol w="864408">
                  <a:extLst>
                    <a:ext uri="{9D8B030D-6E8A-4147-A177-3AD203B41FA5}">
                      <a16:colId xmlns:a16="http://schemas.microsoft.com/office/drawing/2014/main" val="1427025594"/>
                    </a:ext>
                  </a:extLst>
                </a:gridCol>
                <a:gridCol w="491282">
                  <a:extLst>
                    <a:ext uri="{9D8B030D-6E8A-4147-A177-3AD203B41FA5}">
                      <a16:colId xmlns:a16="http://schemas.microsoft.com/office/drawing/2014/main" val="3317409523"/>
                    </a:ext>
                  </a:extLst>
                </a:gridCol>
                <a:gridCol w="317157">
                  <a:extLst>
                    <a:ext uri="{9D8B030D-6E8A-4147-A177-3AD203B41FA5}">
                      <a16:colId xmlns:a16="http://schemas.microsoft.com/office/drawing/2014/main" val="810456310"/>
                    </a:ext>
                  </a:extLst>
                </a:gridCol>
                <a:gridCol w="317157">
                  <a:extLst>
                    <a:ext uri="{9D8B030D-6E8A-4147-A177-3AD203B41FA5}">
                      <a16:colId xmlns:a16="http://schemas.microsoft.com/office/drawing/2014/main" val="2059878827"/>
                    </a:ext>
                  </a:extLst>
                </a:gridCol>
                <a:gridCol w="317157">
                  <a:extLst>
                    <a:ext uri="{9D8B030D-6E8A-4147-A177-3AD203B41FA5}">
                      <a16:colId xmlns:a16="http://schemas.microsoft.com/office/drawing/2014/main" val="497680394"/>
                    </a:ext>
                  </a:extLst>
                </a:gridCol>
                <a:gridCol w="317157">
                  <a:extLst>
                    <a:ext uri="{9D8B030D-6E8A-4147-A177-3AD203B41FA5}">
                      <a16:colId xmlns:a16="http://schemas.microsoft.com/office/drawing/2014/main" val="1922692106"/>
                    </a:ext>
                  </a:extLst>
                </a:gridCol>
                <a:gridCol w="317157">
                  <a:extLst>
                    <a:ext uri="{9D8B030D-6E8A-4147-A177-3AD203B41FA5}">
                      <a16:colId xmlns:a16="http://schemas.microsoft.com/office/drawing/2014/main" val="1585942981"/>
                    </a:ext>
                  </a:extLst>
                </a:gridCol>
                <a:gridCol w="317157">
                  <a:extLst>
                    <a:ext uri="{9D8B030D-6E8A-4147-A177-3AD203B41FA5}">
                      <a16:colId xmlns:a16="http://schemas.microsoft.com/office/drawing/2014/main" val="2151260558"/>
                    </a:ext>
                  </a:extLst>
                </a:gridCol>
                <a:gridCol w="317157">
                  <a:extLst>
                    <a:ext uri="{9D8B030D-6E8A-4147-A177-3AD203B41FA5}">
                      <a16:colId xmlns:a16="http://schemas.microsoft.com/office/drawing/2014/main" val="1140722609"/>
                    </a:ext>
                  </a:extLst>
                </a:gridCol>
                <a:gridCol w="317157">
                  <a:extLst>
                    <a:ext uri="{9D8B030D-6E8A-4147-A177-3AD203B41FA5}">
                      <a16:colId xmlns:a16="http://schemas.microsoft.com/office/drawing/2014/main" val="34807408"/>
                    </a:ext>
                  </a:extLst>
                </a:gridCol>
                <a:gridCol w="317157">
                  <a:extLst>
                    <a:ext uri="{9D8B030D-6E8A-4147-A177-3AD203B41FA5}">
                      <a16:colId xmlns:a16="http://schemas.microsoft.com/office/drawing/2014/main" val="978465534"/>
                    </a:ext>
                  </a:extLst>
                </a:gridCol>
                <a:gridCol w="317157">
                  <a:extLst>
                    <a:ext uri="{9D8B030D-6E8A-4147-A177-3AD203B41FA5}">
                      <a16:colId xmlns:a16="http://schemas.microsoft.com/office/drawing/2014/main" val="1246828997"/>
                    </a:ext>
                  </a:extLst>
                </a:gridCol>
                <a:gridCol w="317157">
                  <a:extLst>
                    <a:ext uri="{9D8B030D-6E8A-4147-A177-3AD203B41FA5}">
                      <a16:colId xmlns:a16="http://schemas.microsoft.com/office/drawing/2014/main" val="3481016538"/>
                    </a:ext>
                  </a:extLst>
                </a:gridCol>
                <a:gridCol w="317157">
                  <a:extLst>
                    <a:ext uri="{9D8B030D-6E8A-4147-A177-3AD203B41FA5}">
                      <a16:colId xmlns:a16="http://schemas.microsoft.com/office/drawing/2014/main" val="3355272299"/>
                    </a:ext>
                  </a:extLst>
                </a:gridCol>
                <a:gridCol w="317157">
                  <a:extLst>
                    <a:ext uri="{9D8B030D-6E8A-4147-A177-3AD203B41FA5}">
                      <a16:colId xmlns:a16="http://schemas.microsoft.com/office/drawing/2014/main" val="2753933956"/>
                    </a:ext>
                  </a:extLst>
                </a:gridCol>
                <a:gridCol w="317157">
                  <a:extLst>
                    <a:ext uri="{9D8B030D-6E8A-4147-A177-3AD203B41FA5}">
                      <a16:colId xmlns:a16="http://schemas.microsoft.com/office/drawing/2014/main" val="2873412864"/>
                    </a:ext>
                  </a:extLst>
                </a:gridCol>
                <a:gridCol w="317157">
                  <a:extLst>
                    <a:ext uri="{9D8B030D-6E8A-4147-A177-3AD203B41FA5}">
                      <a16:colId xmlns:a16="http://schemas.microsoft.com/office/drawing/2014/main" val="4018195558"/>
                    </a:ext>
                  </a:extLst>
                </a:gridCol>
                <a:gridCol w="317157">
                  <a:extLst>
                    <a:ext uri="{9D8B030D-6E8A-4147-A177-3AD203B41FA5}">
                      <a16:colId xmlns:a16="http://schemas.microsoft.com/office/drawing/2014/main" val="1218949292"/>
                    </a:ext>
                  </a:extLst>
                </a:gridCol>
              </a:tblGrid>
              <a:tr h="106941">
                <a:tc>
                  <a:txBody>
                    <a:bodyPr/>
                    <a:lstStyle/>
                    <a:p>
                      <a:pPr algn="ctr" fontAlgn="b"/>
                      <a:endParaRPr lang="es-MX" sz="600" b="0" i="0" u="none" strike="noStrike">
                        <a:solidFill>
                          <a:srgbClr val="000000"/>
                        </a:solidFill>
                        <a:effectLst/>
                        <a:latin typeface="Arial" panose="020B0604020202020204" pitchFamily="34" charset="0"/>
                      </a:endParaRPr>
                    </a:p>
                  </a:txBody>
                  <a:tcPr marL="5092" marR="5092" marT="5092" marB="0" anchor="b">
                    <a:lnL>
                      <a:noFill/>
                    </a:lnL>
                    <a:lnR>
                      <a:noFill/>
                    </a:lnR>
                    <a:lnT>
                      <a:noFill/>
                    </a:lnT>
                    <a:lnB>
                      <a:noFill/>
                    </a:lnB>
                  </a:tcPr>
                </a:tc>
                <a:tc>
                  <a:txBody>
                    <a:bodyPr/>
                    <a:lstStyle/>
                    <a:p>
                      <a:pPr algn="ctr" fontAlgn="b"/>
                      <a:endParaRPr lang="es-MX" sz="600" b="0" i="0" u="none" strike="noStrike">
                        <a:solidFill>
                          <a:srgbClr val="000000"/>
                        </a:solidFill>
                        <a:effectLst/>
                        <a:latin typeface="Arial" panose="020B0604020202020204" pitchFamily="34" charset="0"/>
                      </a:endParaRPr>
                    </a:p>
                  </a:txBody>
                  <a:tcPr marL="5092" marR="5092" marT="5092" marB="0" anchor="b">
                    <a:lnL>
                      <a:noFill/>
                    </a:lnL>
                    <a:lnR>
                      <a:noFill/>
                    </a:lnR>
                    <a:lnT>
                      <a:noFill/>
                    </a:lnT>
                    <a:lnB>
                      <a:noFill/>
                    </a:lnB>
                  </a:tcPr>
                </a:tc>
                <a:tc>
                  <a:txBody>
                    <a:bodyPr/>
                    <a:lstStyle/>
                    <a:p>
                      <a:pPr algn="l" fontAlgn="b"/>
                      <a:endParaRPr lang="es-MX" sz="600" b="0" i="0" u="none" strike="noStrike">
                        <a:solidFill>
                          <a:srgbClr val="000000"/>
                        </a:solidFill>
                        <a:effectLst/>
                        <a:latin typeface="Arial" panose="020B0604020202020204" pitchFamily="34" charset="0"/>
                      </a:endParaRPr>
                    </a:p>
                  </a:txBody>
                  <a:tcPr marL="5092" marR="5092" marT="5092" marB="0" anchor="b">
                    <a:lnL>
                      <a:noFill/>
                    </a:lnL>
                    <a:lnR>
                      <a:noFill/>
                    </a:lnR>
                    <a:lnT>
                      <a:noFill/>
                    </a:lnT>
                    <a:lnB>
                      <a:noFill/>
                    </a:lnB>
                  </a:tcPr>
                </a:tc>
                <a:tc>
                  <a:txBody>
                    <a:bodyPr/>
                    <a:lstStyle/>
                    <a:p>
                      <a:pPr algn="ctr" fontAlgn="ctr"/>
                      <a:endParaRPr lang="es-MX" sz="600" b="0" i="0" u="none" strike="noStrike">
                        <a:solidFill>
                          <a:srgbClr val="000000"/>
                        </a:solidFill>
                        <a:effectLst/>
                        <a:latin typeface="Arial" panose="020B0604020202020204" pitchFamily="34" charset="0"/>
                      </a:endParaRPr>
                    </a:p>
                  </a:txBody>
                  <a:tcPr marL="5092" marR="5092" marT="5092" marB="0" anchor="ctr">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s-MX" sz="600" b="0" i="0" u="none" strike="noStrike">
                          <a:solidFill>
                            <a:srgbClr val="FFFFFF"/>
                          </a:solidFill>
                          <a:effectLst/>
                          <a:latin typeface="Arial" panose="020B0604020202020204" pitchFamily="34" charset="0"/>
                        </a:rPr>
                        <a:t>Año 2017</a:t>
                      </a:r>
                    </a:p>
                  </a:txBody>
                  <a:tcPr marL="5092" marR="5092" marT="50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8">
                  <a:txBody>
                    <a:bodyPr/>
                    <a:lstStyle/>
                    <a:p>
                      <a:pPr algn="ctr" fontAlgn="b"/>
                      <a:r>
                        <a:rPr lang="es-MX" sz="600" b="0" i="0" u="none" strike="noStrike">
                          <a:solidFill>
                            <a:srgbClr val="FFFFFF"/>
                          </a:solidFill>
                          <a:effectLst/>
                          <a:latin typeface="Arial" panose="020B0604020202020204" pitchFamily="34" charset="0"/>
                        </a:rPr>
                        <a:t>Año 2018</a:t>
                      </a:r>
                    </a:p>
                  </a:txBody>
                  <a:tcPr marL="5092" marR="5092" marT="50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585004770"/>
                  </a:ext>
                </a:extLst>
              </a:tr>
              <a:tr h="106941">
                <a:tc>
                  <a:txBody>
                    <a:bodyPr/>
                    <a:lstStyle/>
                    <a:p>
                      <a:pPr algn="ctr" fontAlgn="b"/>
                      <a:endParaRPr lang="es-MX" sz="600" b="0" i="0" u="none" strike="noStrike">
                        <a:solidFill>
                          <a:srgbClr val="000000"/>
                        </a:solidFill>
                        <a:effectLst/>
                        <a:latin typeface="Arial" panose="020B0604020202020204" pitchFamily="34" charset="0"/>
                      </a:endParaRPr>
                    </a:p>
                  </a:txBody>
                  <a:tcPr marL="5092" marR="5092" marT="50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600" b="0" i="0" u="none" strike="noStrike">
                        <a:solidFill>
                          <a:srgbClr val="000000"/>
                        </a:solidFill>
                        <a:effectLst/>
                        <a:latin typeface="Arial" panose="020B0604020202020204" pitchFamily="34" charset="0"/>
                      </a:endParaRPr>
                    </a:p>
                  </a:txBody>
                  <a:tcPr marL="5092" marR="5092" marT="50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Arial" panose="020B0604020202020204" pitchFamily="34" charset="0"/>
                      </a:endParaRPr>
                    </a:p>
                  </a:txBody>
                  <a:tcPr marL="5092" marR="5092" marT="50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Arial" panose="020B0604020202020204" pitchFamily="34" charset="0"/>
                      </a:endParaRPr>
                    </a:p>
                  </a:txBody>
                  <a:tcPr marL="5092" marR="5092" marT="509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s-MX" sz="600" b="0" i="0" u="none" strike="noStrike">
                          <a:solidFill>
                            <a:srgbClr val="FFFFFF"/>
                          </a:solidFill>
                          <a:effectLst/>
                          <a:latin typeface="Arial" panose="020B0604020202020204" pitchFamily="34" charset="0"/>
                        </a:rPr>
                        <a:t>2do Cuatrimestre</a:t>
                      </a:r>
                    </a:p>
                  </a:txBody>
                  <a:tcPr marL="5092" marR="5092" marT="50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0" i="0" u="none" strike="noStrike">
                          <a:solidFill>
                            <a:srgbClr val="FFFFFF"/>
                          </a:solidFill>
                          <a:effectLst/>
                          <a:latin typeface="Arial" panose="020B0604020202020204" pitchFamily="34" charset="0"/>
                        </a:rPr>
                        <a:t>3er Cuatrimestre</a:t>
                      </a:r>
                    </a:p>
                  </a:txBody>
                  <a:tcPr marL="5092" marR="5092" marT="50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0" i="0" u="none" strike="noStrike">
                          <a:solidFill>
                            <a:srgbClr val="FFFFFF"/>
                          </a:solidFill>
                          <a:effectLst/>
                          <a:latin typeface="Arial" panose="020B0604020202020204" pitchFamily="34" charset="0"/>
                        </a:rPr>
                        <a:t>1er Cuatrimestre</a:t>
                      </a:r>
                    </a:p>
                  </a:txBody>
                  <a:tcPr marL="5092" marR="5092" marT="50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0" i="0" u="none" strike="noStrike">
                          <a:solidFill>
                            <a:srgbClr val="FFFFFF"/>
                          </a:solidFill>
                          <a:effectLst/>
                          <a:latin typeface="Arial" panose="020B0604020202020204" pitchFamily="34" charset="0"/>
                        </a:rPr>
                        <a:t>2do Cuatrimestre</a:t>
                      </a:r>
                    </a:p>
                  </a:txBody>
                  <a:tcPr marL="5092" marR="5092" marT="50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988273997"/>
                  </a:ext>
                </a:extLst>
              </a:tr>
              <a:tr h="106941">
                <a:tc>
                  <a:txBody>
                    <a:bodyPr/>
                    <a:lstStyle/>
                    <a:p>
                      <a:pPr algn="ctr" fontAlgn="ctr"/>
                      <a:r>
                        <a:rPr lang="es-MX" sz="500" b="0" i="0" u="none" strike="noStrike">
                          <a:solidFill>
                            <a:srgbClr val="FFFFFF"/>
                          </a:solidFill>
                          <a:effectLst/>
                          <a:latin typeface="Arial" panose="020B0604020202020204" pitchFamily="34" charset="0"/>
                        </a:rPr>
                        <a:t>No.</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0" i="0" u="none" strike="noStrike">
                          <a:solidFill>
                            <a:srgbClr val="FFFFFF"/>
                          </a:solidFill>
                          <a:effectLst/>
                          <a:latin typeface="Arial" panose="020B0604020202020204" pitchFamily="34" charset="0"/>
                        </a:rPr>
                        <a:t>Nombre del Proyecto</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0" i="0" u="none" strike="noStrike">
                          <a:solidFill>
                            <a:srgbClr val="FFFFFF"/>
                          </a:solidFill>
                          <a:effectLst/>
                          <a:latin typeface="Arial" panose="020B0604020202020204" pitchFamily="34" charset="0"/>
                        </a:rPr>
                        <a:t>Tareas</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0" i="0" u="none" strike="noStrike">
                          <a:solidFill>
                            <a:srgbClr val="FFFFFF"/>
                          </a:solidFill>
                          <a:effectLst/>
                          <a:latin typeface="Arial" panose="020B0604020202020204" pitchFamily="34" charset="0"/>
                        </a:rPr>
                        <a:t>Costo ($)</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May</a:t>
                      </a:r>
                    </a:p>
                  </a:txBody>
                  <a:tcPr marL="5092" marR="5092" marT="5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Jun</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Jul</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Ago</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Sep</a:t>
                      </a:r>
                    </a:p>
                  </a:txBody>
                  <a:tcPr marL="5092" marR="5092" marT="5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Oct</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Nov</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Dic</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Ene</a:t>
                      </a:r>
                    </a:p>
                  </a:txBody>
                  <a:tcPr marL="5092" marR="5092" marT="5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Feb</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Mar</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Abr</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May</a:t>
                      </a:r>
                    </a:p>
                  </a:txBody>
                  <a:tcPr marL="5092" marR="5092" marT="5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Jun</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Jul</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MX" sz="500" b="1" i="0" u="none" strike="noStrike">
                          <a:solidFill>
                            <a:srgbClr val="FFFFFF"/>
                          </a:solidFill>
                          <a:effectLst/>
                          <a:latin typeface="Arial" panose="020B0604020202020204" pitchFamily="34" charset="0"/>
                        </a:rPr>
                        <a:t>Ago</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8775998"/>
                  </a:ext>
                </a:extLst>
              </a:tr>
              <a:tr h="101849">
                <a:tc rowSpan="3">
                  <a:txBody>
                    <a:bodyPr/>
                    <a:lstStyle/>
                    <a:p>
                      <a:pPr algn="ctr" fontAlgn="ctr"/>
                      <a:r>
                        <a:rPr lang="es-MX" sz="600" b="0" i="0" u="none" strike="noStrike">
                          <a:solidFill>
                            <a:srgbClr val="000000"/>
                          </a:solidFill>
                          <a:effectLst/>
                          <a:latin typeface="Arial" panose="020B0604020202020204" pitchFamily="34" charset="0"/>
                        </a:rPr>
                        <a:t>1</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600" b="1" i="0" u="none" strike="noStrike">
                          <a:solidFill>
                            <a:srgbClr val="000000"/>
                          </a:solidFill>
                          <a:effectLst/>
                          <a:latin typeface="Arial" panose="020B0604020202020204" pitchFamily="34" charset="0"/>
                        </a:rPr>
                        <a:t>Anillo Vial Collaquí (Calles Luis Stacey, De los Eucaliptos, San José)</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Actualización de Estudio</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99070085"/>
                  </a:ext>
                </a:extLst>
              </a:tr>
              <a:tr h="101849">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panose="020B0604020202020204" pitchFamily="34" charset="0"/>
                        </a:rPr>
                        <a:t>Contratación de Obra</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633255"/>
                  </a:ext>
                </a:extLst>
              </a:tr>
              <a:tr h="101849">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panose="020B0604020202020204" pitchFamily="34" charset="0"/>
                        </a:rPr>
                        <a:t>Ejecución de Obra</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$ 337,985.03</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400" b="0" i="0" u="none" strike="noStrike">
                          <a:solidFill>
                            <a:srgbClr val="000000"/>
                          </a:solidFill>
                          <a:effectLst/>
                          <a:latin typeface="Arial" panose="020B0604020202020204" pitchFamily="34" charset="0"/>
                        </a:rPr>
                        <a:t>$ 84,496.26</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400" b="0" i="0" u="none" strike="noStrike">
                          <a:solidFill>
                            <a:srgbClr val="000000"/>
                          </a:solidFill>
                          <a:effectLst/>
                          <a:latin typeface="Arial" panose="020B0604020202020204" pitchFamily="34" charset="0"/>
                        </a:rPr>
                        <a:t>$ 253,488.77</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00987535"/>
                  </a:ext>
                </a:extLst>
              </a:tr>
              <a:tr h="101849">
                <a:tc>
                  <a:txBody>
                    <a:bodyPr/>
                    <a:lstStyle/>
                    <a:p>
                      <a:pPr algn="ctr" fontAlgn="b"/>
                      <a:r>
                        <a:rPr lang="es-MX" sz="6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5092" marR="5092" marT="509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panose="020B0604020202020204" pitchFamily="34" charset="0"/>
                        </a:rPr>
                        <a:t> </a:t>
                      </a:r>
                    </a:p>
                  </a:txBody>
                  <a:tcPr marL="5092" marR="5092" marT="509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Arial" panose="020B0604020202020204" pitchFamily="34" charset="0"/>
                      </a:endParaRPr>
                    </a:p>
                  </a:txBody>
                  <a:tcPr marL="5092" marR="5092" marT="509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628097"/>
                  </a:ext>
                </a:extLst>
              </a:tr>
              <a:tr h="101849">
                <a:tc rowSpan="3">
                  <a:txBody>
                    <a:bodyPr/>
                    <a:lstStyle/>
                    <a:p>
                      <a:pPr algn="ctr" fontAlgn="ctr"/>
                      <a:r>
                        <a:rPr lang="es-MX" sz="600" b="0" i="0" u="none" strike="noStrike">
                          <a:solidFill>
                            <a:srgbClr val="000000"/>
                          </a:solidFill>
                          <a:effectLst/>
                          <a:latin typeface="Arial" panose="020B0604020202020204" pitchFamily="34" charset="0"/>
                        </a:rPr>
                        <a:t>2</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600" b="1" i="0" u="none" strike="noStrike">
                          <a:solidFill>
                            <a:srgbClr val="000000"/>
                          </a:solidFill>
                          <a:effectLst/>
                          <a:latin typeface="Arial" panose="020B0604020202020204" pitchFamily="34" charset="0"/>
                        </a:rPr>
                        <a:t>Vía a Chuspiyacu</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Actualización de Estudio</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69686737"/>
                  </a:ext>
                </a:extLst>
              </a:tr>
              <a:tr h="101849">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panose="020B0604020202020204" pitchFamily="34" charset="0"/>
                        </a:rPr>
                        <a:t>Contratación de Obra</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98834128"/>
                  </a:ext>
                </a:extLst>
              </a:tr>
              <a:tr h="135459">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panose="020B0604020202020204" pitchFamily="34" charset="0"/>
                        </a:rPr>
                        <a:t>Ejecución de Obra</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$ 833,666.67</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400" b="0" i="0" u="none" strike="noStrike">
                          <a:solidFill>
                            <a:srgbClr val="000000"/>
                          </a:solidFill>
                          <a:effectLst/>
                          <a:latin typeface="Arial" panose="020B0604020202020204" pitchFamily="34" charset="0"/>
                        </a:rPr>
                        <a:t>$ 208,416.67</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400" b="0" i="0" u="none" strike="noStrike">
                          <a:solidFill>
                            <a:srgbClr val="000000"/>
                          </a:solidFill>
                          <a:effectLst/>
                          <a:latin typeface="Arial" panose="020B0604020202020204" pitchFamily="34" charset="0"/>
                        </a:rPr>
                        <a:t>$ 625,250.00</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35353044"/>
                  </a:ext>
                </a:extLst>
              </a:tr>
              <a:tr h="101849">
                <a:tc>
                  <a:txBody>
                    <a:bodyPr/>
                    <a:lstStyle/>
                    <a:p>
                      <a:pPr algn="ctr" fontAlgn="b"/>
                      <a:r>
                        <a:rPr lang="es-MX" sz="6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panose="020B0604020202020204" pitchFamily="34" charset="0"/>
                        </a:rPr>
                        <a:t> </a:t>
                      </a:r>
                    </a:p>
                  </a:txBody>
                  <a:tcPr marL="5092" marR="5092" marT="509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6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Arial" panose="020B0604020202020204" pitchFamily="34" charset="0"/>
                      </a:endParaRPr>
                    </a:p>
                  </a:txBody>
                  <a:tcPr marL="5092" marR="5092" marT="509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0876979"/>
                  </a:ext>
                </a:extLst>
              </a:tr>
              <a:tr h="101849">
                <a:tc>
                  <a:txBody>
                    <a:bodyPr/>
                    <a:lstStyle/>
                    <a:p>
                      <a:pPr algn="ctr" fontAlgn="ctr"/>
                      <a:r>
                        <a:rPr lang="es-MX" sz="600" b="0" i="0" u="none" strike="noStrike">
                          <a:solidFill>
                            <a:srgbClr val="000000"/>
                          </a:solidFill>
                          <a:effectLst/>
                          <a:latin typeface="Arial" panose="020B0604020202020204" pitchFamily="34" charset="0"/>
                        </a:rPr>
                        <a:t>3</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1" i="0" u="none" strike="noStrike">
                          <a:solidFill>
                            <a:srgbClr val="000000"/>
                          </a:solidFill>
                          <a:effectLst/>
                          <a:latin typeface="Arial" panose="020B0604020202020204" pitchFamily="34" charset="0"/>
                        </a:rPr>
                        <a:t>Línea Férrea</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Rasanteo</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50656078"/>
                  </a:ext>
                </a:extLst>
              </a:tr>
              <a:tr h="101849">
                <a:tc>
                  <a:txBody>
                    <a:bodyPr/>
                    <a:lstStyle/>
                    <a:p>
                      <a:pPr algn="ctr" fontAlgn="b"/>
                      <a:r>
                        <a:rPr lang="es-MX" sz="6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600" b="0" i="0" u="none" strike="noStrike">
                          <a:solidFill>
                            <a:srgbClr val="000000"/>
                          </a:solidFill>
                          <a:effectLst/>
                          <a:latin typeface="Arial" panose="020B0604020202020204" pitchFamily="34" charset="0"/>
                        </a:rPr>
                        <a:t> </a:t>
                      </a: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solidFill>
                            <a:srgbClr val="000000"/>
                          </a:solidFill>
                          <a:effectLst/>
                          <a:latin typeface="Arial" panose="020B0604020202020204" pitchFamily="34" charset="0"/>
                        </a:rPr>
                        <a:t> </a:t>
                      </a:r>
                    </a:p>
                  </a:txBody>
                  <a:tcPr marL="5092" marR="5092" marT="5092" marB="0" anchor="b">
                    <a:lnL>
                      <a:noFill/>
                    </a:lnL>
                    <a:lnR w="6350" cap="flat" cmpd="sng" algn="ctr">
                      <a:solidFill>
                        <a:srgbClr val="B1BB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Arial" panose="020B0604020202020204" pitchFamily="34" charset="0"/>
                      </a:endParaRPr>
                    </a:p>
                  </a:txBody>
                  <a:tcPr marL="5092" marR="5092" marT="5092" marB="0" anchor="ctr">
                    <a:lnL w="6350" cap="flat" cmpd="sng" algn="ctr">
                      <a:solidFill>
                        <a:srgbClr val="B1BBCC"/>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576034"/>
                  </a:ext>
                </a:extLst>
              </a:tr>
              <a:tr h="101849">
                <a:tc rowSpan="3">
                  <a:txBody>
                    <a:bodyPr/>
                    <a:lstStyle/>
                    <a:p>
                      <a:pPr algn="ctr" fontAlgn="ctr"/>
                      <a:r>
                        <a:rPr lang="es-MX" sz="600" b="0" i="0" u="none" strike="noStrike">
                          <a:solidFill>
                            <a:srgbClr val="000000"/>
                          </a:solidFill>
                          <a:effectLst/>
                          <a:latin typeface="Arial" panose="020B0604020202020204" pitchFamily="34" charset="0"/>
                        </a:rPr>
                        <a:t>4</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600" b="1" i="0" u="none" strike="noStrike">
                          <a:solidFill>
                            <a:srgbClr val="000000"/>
                          </a:solidFill>
                          <a:effectLst/>
                          <a:latin typeface="Arial" panose="020B0604020202020204" pitchFamily="34" charset="0"/>
                        </a:rPr>
                        <a:t>Luis Pallares</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Arial" panose="020B0604020202020204" pitchFamily="34" charset="0"/>
                        </a:rPr>
                        <a:t>Actualización de Estudio</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400" b="0" i="0" u="none" strike="noStrike" dirty="0">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75885577"/>
                  </a:ext>
                </a:extLst>
              </a:tr>
              <a:tr h="101849">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panose="020B0604020202020204" pitchFamily="34" charset="0"/>
                        </a:rPr>
                        <a:t>Contratación de Obra</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90420166"/>
                  </a:ext>
                </a:extLst>
              </a:tr>
              <a:tr h="101849">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Arial" panose="020B0604020202020204" pitchFamily="34" charset="0"/>
                        </a:rPr>
                        <a:t>Ejecución de Obra</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$ 154,560.00</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MX" sz="400" b="0" i="0" u="none" strike="noStrike">
                          <a:solidFill>
                            <a:srgbClr val="000000"/>
                          </a:solidFill>
                          <a:effectLst/>
                          <a:latin typeface="Arial" panose="020B0604020202020204" pitchFamily="34" charset="0"/>
                        </a:rPr>
                        <a:t>$ 38,640.00</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MX" sz="400" b="0" i="0" u="none" strike="noStrike">
                          <a:solidFill>
                            <a:srgbClr val="000000"/>
                          </a:solidFill>
                          <a:effectLst/>
                          <a:latin typeface="Arial" panose="020B0604020202020204" pitchFamily="34" charset="0"/>
                        </a:rPr>
                        <a:t>$ 115,920.00</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16521985"/>
                  </a:ext>
                </a:extLst>
              </a:tr>
              <a:tr h="101849">
                <a:tc>
                  <a:txBody>
                    <a:bodyPr/>
                    <a:lstStyle/>
                    <a:p>
                      <a:pPr algn="ctr" fontAlgn="ctr"/>
                      <a:r>
                        <a:rPr lang="es-MX" sz="600" b="0" i="0" u="none" strike="noStrike">
                          <a:solidFill>
                            <a:srgbClr val="000000"/>
                          </a:solidFill>
                          <a:effectLst/>
                          <a:latin typeface="Arial" panose="020B0604020202020204" pitchFamily="34" charset="0"/>
                        </a:rPr>
                        <a:t> </a:t>
                      </a:r>
                    </a:p>
                  </a:txBody>
                  <a:tcPr marL="5092" marR="5092" marT="509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600" b="1" i="0" u="none" strike="noStrike">
                        <a:solidFill>
                          <a:srgbClr val="000000"/>
                        </a:solidFill>
                        <a:effectLst/>
                        <a:latin typeface="Arial" panose="020B0604020202020204" pitchFamily="34" charset="0"/>
                      </a:endParaRPr>
                    </a:p>
                  </a:txBody>
                  <a:tcPr marL="5092" marR="5092" marT="509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MX" sz="600" b="0" i="0" u="none" strike="noStrike">
                        <a:solidFill>
                          <a:srgbClr val="000000"/>
                        </a:solidFill>
                        <a:effectLst/>
                        <a:latin typeface="Arial" panose="020B0604020202020204" pitchFamily="34" charset="0"/>
                      </a:endParaRPr>
                    </a:p>
                  </a:txBody>
                  <a:tcPr marL="5092" marR="5092" marT="509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Arial" panose="020B0604020202020204" pitchFamily="34" charset="0"/>
                      </a:endParaRPr>
                    </a:p>
                  </a:txBody>
                  <a:tcPr marL="5092" marR="5092" marT="509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400" b="0" i="0" u="none" strike="noStrike">
                        <a:solidFill>
                          <a:srgbClr val="000000"/>
                        </a:solidFill>
                        <a:effectLst/>
                        <a:latin typeface="Arial" panose="020B0604020202020204" pitchFamily="34" charset="0"/>
                      </a:endParaRPr>
                    </a:p>
                  </a:txBody>
                  <a:tcPr marL="5092" marR="5092" marT="50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Arial" panose="020B060402020202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2888"/>
                  </a:ext>
                </a:extLst>
              </a:tr>
              <a:tr h="101849">
                <a:tc rowSpan="3">
                  <a:txBody>
                    <a:bodyPr/>
                    <a:lstStyle/>
                    <a:p>
                      <a:pPr algn="ctr" fontAlgn="ctr"/>
                      <a:r>
                        <a:rPr lang="es-MX" sz="600" b="0" i="0" u="none" strike="noStrike">
                          <a:solidFill>
                            <a:srgbClr val="000000"/>
                          </a:solidFill>
                          <a:effectLst/>
                          <a:latin typeface="Calibri" panose="020F0502020204030204" pitchFamily="34" charset="0"/>
                        </a:rPr>
                        <a:t>5</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600" b="1" i="0" u="none" strike="noStrike">
                          <a:solidFill>
                            <a:srgbClr val="000000"/>
                          </a:solidFill>
                          <a:effectLst/>
                          <a:latin typeface="Calibri" panose="020F0502020204030204" pitchFamily="34" charset="0"/>
                        </a:rPr>
                        <a:t>Quito</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600" b="0" i="0" u="none" strike="noStrike">
                          <a:solidFill>
                            <a:srgbClr val="000000"/>
                          </a:solidFill>
                          <a:effectLst/>
                          <a:latin typeface="Calibri" panose="020F0502020204030204" pitchFamily="34" charset="0"/>
                        </a:rPr>
                        <a:t>Actualización de Estudio</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400" b="0" i="0" u="none" strike="noStrike">
                          <a:solidFill>
                            <a:srgbClr val="000000"/>
                          </a:solidFill>
                          <a:effectLst/>
                          <a:latin typeface="Calibri" panose="020F050202020403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64525090"/>
                  </a:ext>
                </a:extLst>
              </a:tr>
              <a:tr h="101849">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Calibri" panose="020F0502020204030204" pitchFamily="34" charset="0"/>
                        </a:rPr>
                        <a:t>Contratación de Obra</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79216641"/>
                  </a:ext>
                </a:extLst>
              </a:tr>
              <a:tr h="101849">
                <a:tc vMerge="1">
                  <a:txBody>
                    <a:bodyPr/>
                    <a:lstStyle/>
                    <a:p>
                      <a:endParaRPr lang="es-MX"/>
                    </a:p>
                  </a:txBody>
                  <a:tcPr/>
                </a:tc>
                <a:tc vMerge="1">
                  <a:txBody>
                    <a:bodyPr/>
                    <a:lstStyle/>
                    <a:p>
                      <a:endParaRPr lang="es-MX"/>
                    </a:p>
                  </a:txBody>
                  <a:tcPr/>
                </a:tc>
                <a:tc>
                  <a:txBody>
                    <a:bodyPr/>
                    <a:lstStyle/>
                    <a:p>
                      <a:pPr algn="l" fontAlgn="ctr"/>
                      <a:r>
                        <a:rPr lang="es-MX" sz="600" b="0" i="0" u="none" strike="noStrike">
                          <a:solidFill>
                            <a:srgbClr val="000000"/>
                          </a:solidFill>
                          <a:effectLst/>
                          <a:latin typeface="Calibri" panose="020F0502020204030204" pitchFamily="34" charset="0"/>
                        </a:rPr>
                        <a:t>Ejecución de Obra</a:t>
                      </a:r>
                    </a:p>
                  </a:txBody>
                  <a:tcPr marL="5092" marR="5092" marT="5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0" i="0" u="none" strike="noStrike">
                          <a:solidFill>
                            <a:srgbClr val="000000"/>
                          </a:solidFill>
                          <a:effectLst/>
                          <a:latin typeface="Arial" panose="020B0604020202020204" pitchFamily="34" charset="0"/>
                        </a:rPr>
                        <a:t>$ 692,987.72</a:t>
                      </a:r>
                    </a:p>
                  </a:txBody>
                  <a:tcPr marL="5092" marR="5092" marT="5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gridSpan="4">
                  <a:txBody>
                    <a:bodyPr/>
                    <a:lstStyle/>
                    <a:p>
                      <a:pPr algn="ctr" fontAlgn="ctr"/>
                      <a:r>
                        <a:rPr lang="es-MX" sz="400" b="0" i="0" u="none" strike="noStrike">
                          <a:solidFill>
                            <a:srgbClr val="000000"/>
                          </a:solidFill>
                          <a:effectLst/>
                          <a:latin typeface="Calibri" panose="020F0502020204030204" pitchFamily="34" charset="0"/>
                        </a:rPr>
                        <a:t>$ 692,987.72</a:t>
                      </a:r>
                    </a:p>
                  </a:txBody>
                  <a:tcPr marL="5092" marR="5092" marT="50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400" b="0" i="0" u="none" strike="noStrike">
                          <a:solidFill>
                            <a:srgbClr val="000000"/>
                          </a:solidFill>
                          <a:effectLst/>
                          <a:latin typeface="Calibri" panose="020F0502020204030204" pitchFamily="34" charset="0"/>
                        </a:rPr>
                        <a:t> </a:t>
                      </a:r>
                    </a:p>
                  </a:txBody>
                  <a:tcPr marL="5092" marR="5092" marT="5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5860989"/>
                  </a:ext>
                </a:extLst>
              </a:tr>
              <a:tr h="184346">
                <a:tc gridSpan="3">
                  <a:txBody>
                    <a:bodyPr/>
                    <a:lstStyle/>
                    <a:p>
                      <a:pPr algn="ctr" fontAlgn="ctr"/>
                      <a:r>
                        <a:rPr lang="es-MX" sz="600" b="1" i="0" u="none" strike="noStrike">
                          <a:solidFill>
                            <a:srgbClr val="000000"/>
                          </a:solidFill>
                          <a:effectLst/>
                          <a:latin typeface="Arial" panose="020B0604020202020204" pitchFamily="34" charset="0"/>
                        </a:rPr>
                        <a:t>TOTALES</a:t>
                      </a:r>
                    </a:p>
                  </a:txBody>
                  <a:tcPr marL="5092" marR="5092" marT="509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a:txBody>
                    <a:bodyPr/>
                    <a:lstStyle/>
                    <a:p>
                      <a:pPr algn="ctr" fontAlgn="ctr"/>
                      <a:r>
                        <a:rPr lang="es-MX" sz="600" b="1" i="0" u="none" strike="noStrike">
                          <a:solidFill>
                            <a:srgbClr val="C00000"/>
                          </a:solidFill>
                          <a:effectLst/>
                          <a:latin typeface="Arial" panose="020B0604020202020204" pitchFamily="34" charset="0"/>
                        </a:rPr>
                        <a:t>$ 2,019,199.42</a:t>
                      </a:r>
                    </a:p>
                  </a:txBody>
                  <a:tcPr marL="5092" marR="5092" marT="509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fontAlgn="b"/>
                      <a:r>
                        <a:rPr lang="es-MX" sz="600" b="1" i="0" u="none" strike="noStrike">
                          <a:solidFill>
                            <a:srgbClr val="000000"/>
                          </a:solidFill>
                          <a:effectLst/>
                          <a:latin typeface="Arial" panose="020B0604020202020204" pitchFamily="34" charset="0"/>
                        </a:rPr>
                        <a:t>$ 0.00</a:t>
                      </a:r>
                    </a:p>
                  </a:txBody>
                  <a:tcPr marL="5092" marR="5092" marT="50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1" i="0" u="none" strike="noStrike">
                          <a:solidFill>
                            <a:srgbClr val="000000"/>
                          </a:solidFill>
                          <a:effectLst/>
                          <a:latin typeface="Arial" panose="020B0604020202020204" pitchFamily="34" charset="0"/>
                        </a:rPr>
                        <a:t>$ 1,024,540.65</a:t>
                      </a:r>
                    </a:p>
                  </a:txBody>
                  <a:tcPr marL="5092" marR="5092" marT="50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1" i="0" u="none" strike="noStrike">
                          <a:solidFill>
                            <a:srgbClr val="000000"/>
                          </a:solidFill>
                          <a:effectLst/>
                          <a:latin typeface="Arial" panose="020B0604020202020204" pitchFamily="34" charset="0"/>
                        </a:rPr>
                        <a:t>$ 994,658.77</a:t>
                      </a:r>
                    </a:p>
                  </a:txBody>
                  <a:tcPr marL="5092" marR="5092" marT="50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r>
                        <a:rPr lang="es-MX" sz="600" b="1" i="0" u="none" strike="noStrike" dirty="0">
                          <a:solidFill>
                            <a:srgbClr val="000000"/>
                          </a:solidFill>
                          <a:effectLst/>
                          <a:latin typeface="Arial" panose="020B0604020202020204" pitchFamily="34" charset="0"/>
                        </a:rPr>
                        <a:t>$ 0.00</a:t>
                      </a:r>
                    </a:p>
                  </a:txBody>
                  <a:tcPr marL="5092" marR="5092" marT="50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667749536"/>
                  </a:ext>
                </a:extLst>
              </a:tr>
            </a:tbl>
          </a:graphicData>
        </a:graphic>
      </p:graphicFrame>
    </p:spTree>
    <p:extLst>
      <p:ext uri="{BB962C8B-B14F-4D97-AF65-F5344CB8AC3E}">
        <p14:creationId xmlns:p14="http://schemas.microsoft.com/office/powerpoint/2010/main" val="178012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742" y="-386861"/>
            <a:ext cx="10355478" cy="7666892"/>
          </a:xfrm>
          <a:prstGeom prst="rect">
            <a:avLst/>
          </a:prstGeom>
        </p:spPr>
      </p:pic>
    </p:spTree>
    <p:extLst>
      <p:ext uri="{BB962C8B-B14F-4D97-AF65-F5344CB8AC3E}">
        <p14:creationId xmlns:p14="http://schemas.microsoft.com/office/powerpoint/2010/main" val="455028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4562</TotalTime>
  <Words>18645</Words>
  <Application>Microsoft Office PowerPoint</Application>
  <PresentationFormat>Personalizado</PresentationFormat>
  <Paragraphs>9847</Paragraphs>
  <Slides>92</Slides>
  <Notes>0</Notes>
  <HiddenSlides>8</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92</vt:i4>
      </vt:variant>
    </vt:vector>
  </HeadingPairs>
  <TitlesOfParts>
    <vt:vector size="101" baseType="lpstr">
      <vt:lpstr>Arial</vt:lpstr>
      <vt:lpstr>Arial Narrow</vt:lpstr>
      <vt:lpstr>Calibri</vt:lpstr>
      <vt:lpstr>Calibri Light</vt:lpstr>
      <vt:lpstr>Cambria Math</vt:lpstr>
      <vt:lpstr>Roboto</vt:lpstr>
      <vt:lpstr>Times New Roman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Gisela Estefania Andrade Hermosa</dc:creator>
  <cp:lastModifiedBy>Jose Luis Flores Moreno</cp:lastModifiedBy>
  <cp:revision>378</cp:revision>
  <cp:lastPrinted>2017-04-03T22:49:44Z</cp:lastPrinted>
  <dcterms:created xsi:type="dcterms:W3CDTF">2017-03-24T00:27:14Z</dcterms:created>
  <dcterms:modified xsi:type="dcterms:W3CDTF">2017-05-11T17:27:34Z</dcterms:modified>
</cp:coreProperties>
</file>