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2" r:id="rId2"/>
    <p:sldId id="257" r:id="rId3"/>
    <p:sldId id="388" r:id="rId4"/>
    <p:sldId id="396" r:id="rId5"/>
    <p:sldId id="397" r:id="rId6"/>
    <p:sldId id="398" r:id="rId7"/>
    <p:sldId id="404" r:id="rId8"/>
    <p:sldId id="400" r:id="rId9"/>
    <p:sldId id="401" r:id="rId10"/>
    <p:sldId id="402" r:id="rId11"/>
    <p:sldId id="403" r:id="rId12"/>
    <p:sldId id="406" r:id="rId13"/>
    <p:sldId id="407" r:id="rId14"/>
    <p:sldId id="408" r:id="rId15"/>
    <p:sldId id="409" r:id="rId16"/>
    <p:sldId id="410" r:id="rId17"/>
    <p:sldId id="411" r:id="rId18"/>
    <p:sldId id="412" r:id="rId19"/>
  </p:sldIdLst>
  <p:sldSz cx="9144000" cy="6858000" type="screen4x3"/>
  <p:notesSz cx="6808788" cy="99409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94662" autoAdjust="0"/>
  </p:normalViewPr>
  <p:slideViewPr>
    <p:cSldViewPr>
      <p:cViewPr>
        <p:scale>
          <a:sx n="70" d="100"/>
          <a:sy n="70"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AC45AE6-7C1C-4243-BBC9-D7FA033EC349}" type="datetimeFigureOut">
              <a:rPr lang="es-ES" smtClean="0"/>
              <a:pPr/>
              <a:t>03/03/2017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10D9BB-9D72-424A-BF3C-65A574465FE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AC45AE6-7C1C-4243-BBC9-D7FA033EC349}" type="datetimeFigureOut">
              <a:rPr lang="es-ES" smtClean="0"/>
              <a:pPr/>
              <a:t>03/03/2017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10D9BB-9D72-424A-BF3C-65A574465FE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AC45AE6-7C1C-4243-BBC9-D7FA033EC349}" type="datetimeFigureOut">
              <a:rPr lang="es-ES" smtClean="0"/>
              <a:pPr/>
              <a:t>03/03/2017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10D9BB-9D72-424A-BF3C-65A574465FE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AC45AE6-7C1C-4243-BBC9-D7FA033EC349}" type="datetimeFigureOut">
              <a:rPr lang="es-ES" smtClean="0"/>
              <a:pPr/>
              <a:t>03/03/2017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10D9BB-9D72-424A-BF3C-65A574465FE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AC45AE6-7C1C-4243-BBC9-D7FA033EC349}" type="datetimeFigureOut">
              <a:rPr lang="es-ES" smtClean="0"/>
              <a:pPr/>
              <a:t>03/03/2017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10D9BB-9D72-424A-BF3C-65A574465FE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AC45AE6-7C1C-4243-BBC9-D7FA033EC349}" type="datetimeFigureOut">
              <a:rPr lang="es-ES" smtClean="0"/>
              <a:pPr/>
              <a:t>03/03/2017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10D9BB-9D72-424A-BF3C-65A574465FE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AC45AE6-7C1C-4243-BBC9-D7FA033EC349}" type="datetimeFigureOut">
              <a:rPr lang="es-ES" smtClean="0"/>
              <a:pPr/>
              <a:t>03/03/2017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A10D9BB-9D72-424A-BF3C-65A574465FE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AC45AE6-7C1C-4243-BBC9-D7FA033EC349}" type="datetimeFigureOut">
              <a:rPr lang="es-ES" smtClean="0"/>
              <a:pPr/>
              <a:t>03/03/2017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A10D9BB-9D72-424A-BF3C-65A574465FE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AC45AE6-7C1C-4243-BBC9-D7FA033EC349}" type="datetimeFigureOut">
              <a:rPr lang="es-ES" smtClean="0"/>
              <a:pPr/>
              <a:t>03/03/2017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A10D9BB-9D72-424A-BF3C-65A574465FE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AC45AE6-7C1C-4243-BBC9-D7FA033EC349}" type="datetimeFigureOut">
              <a:rPr lang="es-ES" smtClean="0"/>
              <a:pPr/>
              <a:t>03/03/2017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10D9BB-9D72-424A-BF3C-65A574465FE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AC45AE6-7C1C-4243-BBC9-D7FA033EC349}" type="datetimeFigureOut">
              <a:rPr lang="es-ES" smtClean="0"/>
              <a:pPr/>
              <a:t>03/03/2017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10D9BB-9D72-424A-BF3C-65A574465FE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45AE6-7C1C-4243-BBC9-D7FA033EC349}" type="datetimeFigureOut">
              <a:rPr lang="es-ES" smtClean="0"/>
              <a:pPr/>
              <a:t>03/03/2017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D9BB-9D72-424A-BF3C-65A574465FE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8.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emf"/><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7.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2 Subtítulo"/>
          <p:cNvSpPr>
            <a:spLocks noGrp="1"/>
          </p:cNvSpPr>
          <p:nvPr>
            <p:ph type="subTitle" idx="1"/>
          </p:nvPr>
        </p:nvSpPr>
        <p:spPr>
          <a:xfrm>
            <a:off x="1371600" y="4340225"/>
            <a:ext cx="6400800" cy="1176338"/>
          </a:xfrm>
        </p:spPr>
        <p:txBody>
          <a:bodyPr>
            <a:normAutofit/>
          </a:bodyPr>
          <a:lstStyle/>
          <a:p>
            <a:pPr>
              <a:defRPr/>
            </a:pPr>
            <a:r>
              <a:rPr lang="es-ES" sz="4400" b="1" dirty="0" smtClean="0"/>
              <a:t> </a:t>
            </a:r>
            <a:endParaRPr lang="es-EC" sz="4400" b="1" dirty="0" smtClean="0"/>
          </a:p>
          <a:p>
            <a:pPr eaLnBrk="1" hangingPunct="1">
              <a:defRPr/>
            </a:pPr>
            <a:endParaRPr lang="es-ES" altLang="es-ES" sz="2000" dirty="0" smtClean="0">
              <a:solidFill>
                <a:srgbClr val="898989"/>
              </a:solidFill>
              <a:ea typeface="ＭＳ Ｐゴシック" pitchFamily="34" charset="-128"/>
            </a:endParaRPr>
          </a:p>
        </p:txBody>
      </p:sp>
      <p:sp>
        <p:nvSpPr>
          <p:cNvPr id="2052"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2053" name="Picture 1"/>
          <p:cNvPicPr>
            <a:picLocks noChangeAspect="1"/>
          </p:cNvPicPr>
          <p:nvPr/>
        </p:nvPicPr>
        <p:blipFill>
          <a:blip r:embed="rId2"/>
          <a:srcRect/>
          <a:stretch>
            <a:fillRect/>
          </a:stretch>
        </p:blipFill>
        <p:spPr bwMode="auto">
          <a:xfrm>
            <a:off x="0" y="6572250"/>
            <a:ext cx="9144000" cy="285750"/>
          </a:xfrm>
          <a:prstGeom prst="rect">
            <a:avLst/>
          </a:prstGeom>
          <a:noFill/>
          <a:ln w="9525">
            <a:noFill/>
            <a:miter lim="800000"/>
            <a:headEnd/>
            <a:tailEnd/>
          </a:ln>
        </p:spPr>
      </p:pic>
      <p:pic>
        <p:nvPicPr>
          <p:cNvPr id="2054" name="6 Imagen"/>
          <p:cNvPicPr>
            <a:picLocks noChangeAspect="1" noChangeArrowheads="1"/>
          </p:cNvPicPr>
          <p:nvPr/>
        </p:nvPicPr>
        <p:blipFill>
          <a:blip r:embed="rId3"/>
          <a:srcRect/>
          <a:stretch>
            <a:fillRect/>
          </a:stretch>
        </p:blipFill>
        <p:spPr bwMode="auto">
          <a:xfrm>
            <a:off x="3348037" y="524373"/>
            <a:ext cx="2808287" cy="1295400"/>
          </a:xfrm>
          <a:prstGeom prst="rect">
            <a:avLst/>
          </a:prstGeom>
          <a:noFill/>
          <a:ln w="9525">
            <a:noFill/>
            <a:miter lim="800000"/>
            <a:headEnd/>
            <a:tailEnd/>
          </a:ln>
        </p:spPr>
      </p:pic>
      <p:sp>
        <p:nvSpPr>
          <p:cNvPr id="7" name="6 Título"/>
          <p:cNvSpPr>
            <a:spLocks noGrp="1"/>
          </p:cNvSpPr>
          <p:nvPr>
            <p:ph type="ctrTitle"/>
          </p:nvPr>
        </p:nvSpPr>
        <p:spPr>
          <a:xfrm>
            <a:off x="699447" y="1663181"/>
            <a:ext cx="7702624" cy="2972146"/>
          </a:xfrm>
        </p:spPr>
        <p:txBody>
          <a:bodyPr>
            <a:normAutofit/>
          </a:bodyPr>
          <a:lstStyle/>
          <a:p>
            <a:r>
              <a:rPr lang="es-ES" sz="2800" b="1" dirty="0" smtClean="0">
                <a:latin typeface="Arial Black" pitchFamily="34" charset="0"/>
              </a:rPr>
              <a:t>COMISIÓN DE MOVILIDAD</a:t>
            </a:r>
            <a:br>
              <a:rPr lang="es-ES" sz="2800" b="1" dirty="0" smtClean="0">
                <a:latin typeface="Arial Black" pitchFamily="34" charset="0"/>
              </a:rPr>
            </a:br>
            <a:r>
              <a:rPr lang="es-ES" sz="2800" b="1" dirty="0" smtClean="0">
                <a:latin typeface="Arial Black" pitchFamily="34" charset="0"/>
              </a:rPr>
              <a:t>REUNIÓN 08-03-2017</a:t>
            </a:r>
            <a:endParaRPr lang="es-ES" sz="2800" dirty="0">
              <a:latin typeface="Arial Black"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55" y="4624067"/>
            <a:ext cx="3355933" cy="182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descr="ESTACION OFELIA 021.jpg"/>
          <p:cNvPicPr>
            <a:picLocks noChangeAspect="1"/>
          </p:cNvPicPr>
          <p:nvPr/>
        </p:nvPicPr>
        <p:blipFill rotWithShape="1">
          <a:blip r:embed="rId5" cstate="print">
            <a:lum bright="20000" contrast="20000"/>
          </a:blip>
          <a:srcRect l="7407" t="24457" r="9605" b="13580"/>
          <a:stretch/>
        </p:blipFill>
        <p:spPr>
          <a:xfrm>
            <a:off x="6593157" y="4624066"/>
            <a:ext cx="2443339" cy="1901277"/>
          </a:xfrm>
          <a:prstGeom prst="rect">
            <a:avLst/>
          </a:prstGeom>
          <a:ln>
            <a:noFill/>
          </a:ln>
          <a:effectLst>
            <a:softEdge rad="112500"/>
          </a:effectLst>
        </p:spPr>
      </p:pic>
      <p:pic>
        <p:nvPicPr>
          <p:cNvPr id="9" name="8 Imagen" descr="C:\MCondor_Carrocerias_2012\PAC POA REPUESTOS 2013  2014  2015  2016\CONTRATACION PUBLICA\SOPORTES DE BICICLETAS\INSTALACIÓN SOPORTES DE BICICLETAS CONTRATO N° 044\MB O-500\M006\20160916_083620.jpg"/>
          <p:cNvPicPr/>
          <p:nvPr/>
        </p:nvPicPr>
        <p:blipFill>
          <a:blip r:embed="rId6" cstate="print"/>
          <a:srcRect/>
          <a:stretch>
            <a:fillRect/>
          </a:stretch>
        </p:blipFill>
        <p:spPr bwMode="auto">
          <a:xfrm>
            <a:off x="3779912" y="4624066"/>
            <a:ext cx="2806064" cy="1901277"/>
          </a:xfrm>
          <a:prstGeom prst="rect">
            <a:avLst/>
          </a:prstGeom>
          <a:noFill/>
          <a:ln w="9525">
            <a:noFill/>
            <a:miter lim="800000"/>
            <a:headEnd/>
            <a:tailEnd/>
          </a:ln>
        </p:spPr>
      </p:pic>
    </p:spTree>
    <p:extLst>
      <p:ext uri="{BB962C8B-B14F-4D97-AF65-F5344CB8AC3E}">
        <p14:creationId xmlns:p14="http://schemas.microsoft.com/office/powerpoint/2010/main" val="3080595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715124"/>
            <a:ext cx="9144000" cy="142875"/>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6909"/>
            <a:ext cx="7742238" cy="383381"/>
          </a:xfrm>
          <a:prstGeom prst="rect">
            <a:avLst/>
          </a:prstGeom>
          <a:solidFill>
            <a:srgbClr val="0070C0"/>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400" b="1" kern="0" dirty="0" smtClean="0">
                <a:latin typeface="Arial"/>
              </a:rPr>
              <a:t>HOJA DE RUTA</a:t>
            </a:r>
            <a:endParaRPr lang="es-EC" altLang="es-ES" sz="2400" b="1" kern="0" dirty="0" smtClean="0">
              <a:latin typeface="Arial"/>
            </a:endParaRPr>
          </a:p>
        </p:txBody>
      </p:sp>
      <p:pic>
        <p:nvPicPr>
          <p:cNvPr id="3078" name="6 Imagen"/>
          <p:cNvPicPr>
            <a:picLocks noChangeAspect="1" noChangeArrowheads="1"/>
          </p:cNvPicPr>
          <p:nvPr/>
        </p:nvPicPr>
        <p:blipFill>
          <a:blip r:embed="rId4"/>
          <a:srcRect/>
          <a:stretch>
            <a:fillRect/>
          </a:stretch>
        </p:blipFill>
        <p:spPr bwMode="auto">
          <a:xfrm>
            <a:off x="0" y="36909"/>
            <a:ext cx="1187450" cy="554037"/>
          </a:xfrm>
          <a:prstGeom prst="rect">
            <a:avLst/>
          </a:prstGeom>
          <a:noFill/>
          <a:ln w="9525">
            <a:noFill/>
            <a:miter lim="800000"/>
            <a:headEnd/>
            <a:tailEnd/>
          </a:ln>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20688"/>
            <a:ext cx="8424936" cy="60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470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6909"/>
            <a:ext cx="7742238" cy="383381"/>
          </a:xfrm>
          <a:prstGeom prst="rect">
            <a:avLst/>
          </a:prstGeom>
          <a:solidFill>
            <a:srgbClr val="0070C0"/>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400" b="1" kern="0" dirty="0" smtClean="0">
                <a:latin typeface="Arial"/>
              </a:rPr>
              <a:t>AVANCES </a:t>
            </a:r>
            <a:endParaRPr lang="es-EC" altLang="es-ES" sz="2400" b="1" kern="0" dirty="0" smtClean="0">
              <a:latin typeface="Arial"/>
            </a:endParaRPr>
          </a:p>
        </p:txBody>
      </p:sp>
      <p:pic>
        <p:nvPicPr>
          <p:cNvPr id="3078" name="6 Imagen"/>
          <p:cNvPicPr>
            <a:picLocks noChangeAspect="1" noChangeArrowheads="1"/>
          </p:cNvPicPr>
          <p:nvPr/>
        </p:nvPicPr>
        <p:blipFill>
          <a:blip r:embed="rId4"/>
          <a:srcRect/>
          <a:stretch>
            <a:fillRect/>
          </a:stretch>
        </p:blipFill>
        <p:spPr bwMode="auto">
          <a:xfrm>
            <a:off x="0" y="36909"/>
            <a:ext cx="1187450" cy="554037"/>
          </a:xfrm>
          <a:prstGeom prst="rect">
            <a:avLst/>
          </a:prstGeom>
          <a:noFill/>
          <a:ln w="9525">
            <a:noFill/>
            <a:miter lim="800000"/>
            <a:headEnd/>
            <a:tailEnd/>
          </a:ln>
        </p:spPr>
      </p:pic>
      <p:graphicFrame>
        <p:nvGraphicFramePr>
          <p:cNvPr id="4" name="3 Tabla"/>
          <p:cNvGraphicFramePr>
            <a:graphicFrameLocks noGrp="1"/>
          </p:cNvGraphicFramePr>
          <p:nvPr>
            <p:extLst>
              <p:ext uri="{D42A27DB-BD31-4B8C-83A1-F6EECF244321}">
                <p14:modId xmlns:p14="http://schemas.microsoft.com/office/powerpoint/2010/main" val="754191141"/>
              </p:ext>
            </p:extLst>
          </p:nvPr>
        </p:nvGraphicFramePr>
        <p:xfrm>
          <a:off x="1315968" y="836712"/>
          <a:ext cx="6512064" cy="2431380"/>
        </p:xfrm>
        <a:graphic>
          <a:graphicData uri="http://schemas.openxmlformats.org/drawingml/2006/table">
            <a:tbl>
              <a:tblPr firstRow="1" firstCol="1" bandRow="1"/>
              <a:tblGrid>
                <a:gridCol w="447720"/>
                <a:gridCol w="2885579"/>
                <a:gridCol w="1163855"/>
                <a:gridCol w="1163855"/>
                <a:gridCol w="851055"/>
              </a:tblGrid>
              <a:tr h="482148">
                <a:tc>
                  <a:txBody>
                    <a:bodyPr/>
                    <a:lstStyle/>
                    <a:p>
                      <a:pPr algn="ctr">
                        <a:spcAft>
                          <a:spcPts val="0"/>
                        </a:spcAft>
                      </a:pPr>
                      <a:r>
                        <a:rPr lang="es-ES" sz="1400" b="1" dirty="0">
                          <a:solidFill>
                            <a:srgbClr val="000000"/>
                          </a:solidFill>
                          <a:effectLst/>
                          <a:latin typeface="Calibri"/>
                          <a:ea typeface="Times New Roman"/>
                        </a:rPr>
                        <a:t>No.</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S" sz="1400" b="1" dirty="0">
                          <a:solidFill>
                            <a:srgbClr val="000000"/>
                          </a:solidFill>
                          <a:effectLst/>
                          <a:latin typeface="Calibri"/>
                          <a:ea typeface="Times New Roman"/>
                        </a:rPr>
                        <a:t>ACTIVIDAD</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S" sz="1400" b="1" dirty="0">
                          <a:solidFill>
                            <a:srgbClr val="000000"/>
                          </a:solidFill>
                          <a:effectLst/>
                          <a:latin typeface="Calibri"/>
                          <a:ea typeface="Times New Roman"/>
                        </a:rPr>
                        <a:t>RESPONSABLE</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S" sz="1400" b="1" dirty="0">
                          <a:solidFill>
                            <a:srgbClr val="000000"/>
                          </a:solidFill>
                          <a:effectLst/>
                          <a:latin typeface="Calibri"/>
                          <a:ea typeface="Times New Roman"/>
                        </a:rPr>
                        <a:t>FECHA</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S" sz="1400" b="1" dirty="0">
                          <a:solidFill>
                            <a:srgbClr val="000000"/>
                          </a:solidFill>
                          <a:effectLst/>
                          <a:latin typeface="Calibri"/>
                          <a:ea typeface="Times New Roman"/>
                        </a:rPr>
                        <a:t>AVANCE</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47896">
                <a:tc>
                  <a:txBody>
                    <a:bodyPr/>
                    <a:lstStyle/>
                    <a:p>
                      <a:pPr algn="ctr">
                        <a:spcAft>
                          <a:spcPts val="0"/>
                        </a:spcAft>
                      </a:pPr>
                      <a:r>
                        <a:rPr lang="es-ES" sz="1400">
                          <a:solidFill>
                            <a:srgbClr val="000000"/>
                          </a:solidFill>
                          <a:effectLst/>
                          <a:latin typeface="Calibri"/>
                          <a:ea typeface="Times New Roman"/>
                        </a:rPr>
                        <a:t>1</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solidFill>
                            <a:srgbClr val="000000"/>
                          </a:solidFill>
                          <a:effectLst/>
                          <a:latin typeface="Calibri"/>
                          <a:ea typeface="Times New Roman"/>
                        </a:rPr>
                        <a:t>Minuta de conformación de persona jurídica de operadores</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solidFill>
                            <a:srgbClr val="000000"/>
                          </a:solidFill>
                          <a:effectLst/>
                          <a:latin typeface="Calibri"/>
                          <a:ea typeface="Times New Roman"/>
                        </a:rPr>
                        <a:t>Operadores </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solidFill>
                            <a:srgbClr val="000000"/>
                          </a:solidFill>
                          <a:effectLst/>
                          <a:latin typeface="Calibri"/>
                          <a:ea typeface="Times New Roman"/>
                        </a:rPr>
                        <a:t>15/02 - 21/02</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solidFill>
                            <a:srgbClr val="000000"/>
                          </a:solidFill>
                          <a:effectLst/>
                          <a:latin typeface="Calibri"/>
                          <a:ea typeface="Times New Roman"/>
                        </a:rPr>
                        <a:t>0%</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896">
                <a:tc>
                  <a:txBody>
                    <a:bodyPr/>
                    <a:lstStyle/>
                    <a:p>
                      <a:pPr algn="ctr">
                        <a:spcAft>
                          <a:spcPts val="0"/>
                        </a:spcAft>
                      </a:pPr>
                      <a:r>
                        <a:rPr lang="es-ES" sz="1400">
                          <a:solidFill>
                            <a:srgbClr val="000000"/>
                          </a:solidFill>
                          <a:effectLst/>
                          <a:latin typeface="Calibri"/>
                          <a:ea typeface="Times New Roman"/>
                        </a:rPr>
                        <a:t>2</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solidFill>
                            <a:srgbClr val="000000"/>
                          </a:solidFill>
                          <a:effectLst/>
                          <a:latin typeface="Calibri"/>
                          <a:ea typeface="Times New Roman"/>
                        </a:rPr>
                        <a:t>Acuerdos para asignación de porcentajes de participación</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solidFill>
                            <a:srgbClr val="000000"/>
                          </a:solidFill>
                          <a:effectLst/>
                          <a:latin typeface="Calibri"/>
                          <a:ea typeface="Times New Roman"/>
                        </a:rPr>
                        <a:t>Operadores </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solidFill>
                            <a:srgbClr val="000000"/>
                          </a:solidFill>
                          <a:effectLst/>
                          <a:latin typeface="Calibri"/>
                          <a:ea typeface="Times New Roman"/>
                        </a:rPr>
                        <a:t>24/02/2017</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solidFill>
                            <a:srgbClr val="000000"/>
                          </a:solidFill>
                          <a:effectLst/>
                          <a:latin typeface="Calibri"/>
                          <a:ea typeface="Times New Roman"/>
                        </a:rPr>
                        <a:t>0%</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300">
                <a:tc>
                  <a:txBody>
                    <a:bodyPr/>
                    <a:lstStyle/>
                    <a:p>
                      <a:pPr algn="ctr">
                        <a:spcAft>
                          <a:spcPts val="0"/>
                        </a:spcAft>
                      </a:pPr>
                      <a:r>
                        <a:rPr lang="es-ES" sz="1400">
                          <a:solidFill>
                            <a:srgbClr val="000000"/>
                          </a:solidFill>
                          <a:effectLst/>
                          <a:latin typeface="Calibri"/>
                          <a:ea typeface="Times New Roman"/>
                        </a:rPr>
                        <a:t>3</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solidFill>
                            <a:srgbClr val="000000"/>
                          </a:solidFill>
                          <a:effectLst/>
                          <a:latin typeface="Calibri"/>
                          <a:ea typeface="Times New Roman"/>
                        </a:rPr>
                        <a:t>Inicio de revisión de modelo para centralización del recaudo y operación en buses alimentadores</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solidFill>
                            <a:srgbClr val="000000"/>
                          </a:solidFill>
                          <a:effectLst/>
                          <a:latin typeface="Calibri"/>
                          <a:ea typeface="Times New Roman"/>
                        </a:rPr>
                        <a:t>Secretaría de Movilidad -Operadores - EPMTPQ</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solidFill>
                            <a:srgbClr val="000000"/>
                          </a:solidFill>
                          <a:effectLst/>
                          <a:latin typeface="Calibri"/>
                          <a:ea typeface="Times New Roman"/>
                        </a:rPr>
                        <a:t>  22/02 - 29/02</a:t>
                      </a:r>
                      <a:endParaRPr lang="es-ES" sz="160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solidFill>
                            <a:srgbClr val="000000"/>
                          </a:solidFill>
                          <a:effectLst/>
                          <a:latin typeface="Calibri"/>
                          <a:ea typeface="Times New Roman"/>
                        </a:rPr>
                        <a:t>0%</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323528" y="3717032"/>
            <a:ext cx="8496944" cy="3139321"/>
          </a:xfrm>
          <a:prstGeom prst="rect">
            <a:avLst/>
          </a:prstGeom>
          <a:noFill/>
        </p:spPr>
        <p:txBody>
          <a:bodyPr wrap="square" rtlCol="0">
            <a:spAutoFit/>
          </a:bodyPr>
          <a:lstStyle/>
          <a:p>
            <a:pPr algn="just"/>
            <a:r>
              <a:rPr lang="es-ES" dirty="0" smtClean="0"/>
              <a:t>Los retrasos son atribuibles a los operadores, se deben a la falta de acuerdo en definir porcentajes de participación.</a:t>
            </a:r>
          </a:p>
          <a:p>
            <a:pPr algn="just"/>
            <a:endParaRPr lang="es-ES" dirty="0"/>
          </a:p>
          <a:p>
            <a:pPr algn="just"/>
            <a:r>
              <a:rPr lang="es-ES" dirty="0" smtClean="0"/>
              <a:t>En caso de no haber acuerdo se deberá realizar una propuesta por parte de la Municipalidad para asignación de porcentajes o a su vez realizar un proceso de licitación para seleccionar al operador delegatario del corredor. </a:t>
            </a:r>
          </a:p>
          <a:p>
            <a:pPr algn="just"/>
            <a:endParaRPr lang="es-ES" dirty="0"/>
          </a:p>
          <a:p>
            <a:pPr algn="just"/>
            <a:r>
              <a:rPr lang="es-ES" dirty="0" smtClean="0"/>
              <a:t>En caso de no tener suscrito un nuevo contrato de operación hasta el 21 de mayo de 2017 se deberá establecer una operación temporal a través de la EPMPTQ con flota troncal contratada de los operadores y flota propia.</a:t>
            </a:r>
          </a:p>
          <a:p>
            <a:pPr algn="just"/>
            <a:endParaRPr lang="es-ES" dirty="0"/>
          </a:p>
        </p:txBody>
      </p:sp>
    </p:spTree>
    <p:extLst>
      <p:ext uri="{BB962C8B-B14F-4D97-AF65-F5344CB8AC3E}">
        <p14:creationId xmlns:p14="http://schemas.microsoft.com/office/powerpoint/2010/main" val="104064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6909"/>
            <a:ext cx="7742238" cy="383381"/>
          </a:xfrm>
          <a:prstGeom prst="rect">
            <a:avLst/>
          </a:prstGeom>
          <a:solidFill>
            <a:srgbClr val="0070C0"/>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000" b="1" kern="0" dirty="0" smtClean="0">
                <a:latin typeface="Arial"/>
              </a:rPr>
              <a:t>2. TASAS DE OCUPACIÓN POR METRO CUADRADO</a:t>
            </a:r>
            <a:endParaRPr lang="es-EC" altLang="es-ES" sz="2000" b="1" kern="0" dirty="0" smtClean="0">
              <a:latin typeface="Arial"/>
            </a:endParaRPr>
          </a:p>
        </p:txBody>
      </p:sp>
      <p:pic>
        <p:nvPicPr>
          <p:cNvPr id="3078" name="6 Imagen"/>
          <p:cNvPicPr>
            <a:picLocks noChangeAspect="1" noChangeArrowheads="1"/>
          </p:cNvPicPr>
          <p:nvPr/>
        </p:nvPicPr>
        <p:blipFill>
          <a:blip r:embed="rId4"/>
          <a:srcRect/>
          <a:stretch>
            <a:fillRect/>
          </a:stretch>
        </p:blipFill>
        <p:spPr bwMode="auto">
          <a:xfrm>
            <a:off x="0" y="36909"/>
            <a:ext cx="1187450" cy="554037"/>
          </a:xfrm>
          <a:prstGeom prst="rect">
            <a:avLst/>
          </a:prstGeom>
          <a:noFill/>
          <a:ln w="9525">
            <a:noFill/>
            <a:miter lim="800000"/>
            <a:headEnd/>
            <a:tailEnd/>
          </a:ln>
        </p:spPr>
      </p:pic>
      <p:sp>
        <p:nvSpPr>
          <p:cNvPr id="3" name="2 CuadroTexto"/>
          <p:cNvSpPr txBox="1"/>
          <p:nvPr/>
        </p:nvSpPr>
        <p:spPr>
          <a:xfrm>
            <a:off x="2051720" y="560604"/>
            <a:ext cx="3174780" cy="369332"/>
          </a:xfrm>
          <a:prstGeom prst="rect">
            <a:avLst/>
          </a:prstGeom>
          <a:noFill/>
        </p:spPr>
        <p:txBody>
          <a:bodyPr wrap="none" rtlCol="0">
            <a:spAutoFit/>
          </a:bodyPr>
          <a:lstStyle/>
          <a:p>
            <a:r>
              <a:rPr lang="es-ES" dirty="0" smtClean="0"/>
              <a:t>CORREDOR CENTRAL TROLEBÚS</a:t>
            </a: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2358311796"/>
              </p:ext>
            </p:extLst>
          </p:nvPr>
        </p:nvGraphicFramePr>
        <p:xfrm>
          <a:off x="457201" y="1234753"/>
          <a:ext cx="7715199" cy="2194247"/>
        </p:xfrm>
        <a:graphic>
          <a:graphicData uri="http://schemas.openxmlformats.org/drawingml/2006/table">
            <a:tbl>
              <a:tblPr firstRow="1" firstCol="1" bandRow="1">
                <a:tableStyleId>{5C22544A-7EE6-4342-B048-85BDC9FD1C3A}</a:tableStyleId>
              </a:tblPr>
              <a:tblGrid>
                <a:gridCol w="1972399"/>
                <a:gridCol w="830321"/>
                <a:gridCol w="830321"/>
                <a:gridCol w="830321"/>
                <a:gridCol w="912120"/>
                <a:gridCol w="800998"/>
                <a:gridCol w="853472"/>
                <a:gridCol w="685247"/>
              </a:tblGrid>
              <a:tr h="155270">
                <a:tc gridSpan="8">
                  <a:txBody>
                    <a:bodyPr/>
                    <a:lstStyle/>
                    <a:p>
                      <a:pPr algn="ctr">
                        <a:lnSpc>
                          <a:spcPct val="107000"/>
                        </a:lnSpc>
                        <a:spcAft>
                          <a:spcPts val="0"/>
                        </a:spcAft>
                      </a:pPr>
                      <a:r>
                        <a:rPr lang="es-EC" sz="1100">
                          <a:effectLst/>
                        </a:rPr>
                        <a:t>Flota Trolebús</a:t>
                      </a:r>
                      <a:endParaRPr lang="es-ES" sz="1200">
                        <a:effectLst/>
                        <a:latin typeface="Calibri"/>
                        <a:ea typeface="Calibri"/>
                        <a:cs typeface="Times New Roman"/>
                      </a:endParaRPr>
                    </a:p>
                  </a:txBody>
                  <a:tcPr marL="40653" marR="40653"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32646">
                <a:tc>
                  <a:txBody>
                    <a:bodyPr/>
                    <a:lstStyle/>
                    <a:p>
                      <a:pPr algn="ctr">
                        <a:lnSpc>
                          <a:spcPct val="107000"/>
                        </a:lnSpc>
                        <a:spcAft>
                          <a:spcPts val="0"/>
                        </a:spcAft>
                      </a:pPr>
                      <a:r>
                        <a:rPr lang="es-EC" sz="1100">
                          <a:effectLst/>
                        </a:rPr>
                        <a:t>Sectores</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Máximo de Pasajeros en el Sector</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Pasajeros Sentados</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Pasajeros de Pie</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índice de Ocupación (Pasajeros de Pie/ Metro Cuadrado)</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Distancia en km</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Velocidad por Sector</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Tiempo</a:t>
                      </a:r>
                      <a:endParaRPr lang="es-ES" sz="1200">
                        <a:effectLst/>
                        <a:latin typeface="Calibri"/>
                        <a:ea typeface="Calibri"/>
                        <a:cs typeface="Times New Roman"/>
                      </a:endParaRPr>
                    </a:p>
                  </a:txBody>
                  <a:tcPr marL="40653" marR="40653" marT="0" marB="0" anchor="ctr"/>
                </a:tc>
              </a:tr>
              <a:tr h="261696">
                <a:tc>
                  <a:txBody>
                    <a:bodyPr/>
                    <a:lstStyle/>
                    <a:p>
                      <a:pPr algn="ctr">
                        <a:lnSpc>
                          <a:spcPct val="107000"/>
                        </a:lnSpc>
                        <a:spcAft>
                          <a:spcPts val="0"/>
                        </a:spcAft>
                      </a:pPr>
                      <a:r>
                        <a:rPr lang="es-EC" sz="1100">
                          <a:effectLst/>
                        </a:rPr>
                        <a:t>El Recreo-Santo Domingo</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142</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47</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95</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5,2</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3,46</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14,8</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14</a:t>
                      </a:r>
                      <a:endParaRPr lang="es-ES" sz="1200">
                        <a:effectLst/>
                        <a:latin typeface="Calibri"/>
                        <a:ea typeface="Calibri"/>
                        <a:cs typeface="Times New Roman"/>
                      </a:endParaRPr>
                    </a:p>
                  </a:txBody>
                  <a:tcPr marL="40653" marR="40653" marT="0" marB="0" anchor="ctr"/>
                </a:tc>
              </a:tr>
              <a:tr h="208226">
                <a:tc>
                  <a:txBody>
                    <a:bodyPr/>
                    <a:lstStyle/>
                    <a:p>
                      <a:pPr algn="ctr">
                        <a:lnSpc>
                          <a:spcPct val="107000"/>
                        </a:lnSpc>
                        <a:spcAft>
                          <a:spcPts val="0"/>
                        </a:spcAft>
                      </a:pPr>
                      <a:r>
                        <a:rPr lang="es-EC" sz="1100">
                          <a:effectLst/>
                        </a:rPr>
                        <a:t>Santo Domingo- Santa Clara</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158</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47</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111</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6,1</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3,23</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12,9</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15</a:t>
                      </a:r>
                      <a:endParaRPr lang="es-ES" sz="1200">
                        <a:effectLst/>
                        <a:latin typeface="Calibri"/>
                        <a:ea typeface="Calibri"/>
                        <a:cs typeface="Times New Roman"/>
                      </a:endParaRPr>
                    </a:p>
                  </a:txBody>
                  <a:tcPr marL="40653" marR="40653" marT="0" marB="0" anchor="ctr"/>
                </a:tc>
              </a:tr>
              <a:tr h="219536">
                <a:tc>
                  <a:txBody>
                    <a:bodyPr/>
                    <a:lstStyle/>
                    <a:p>
                      <a:pPr algn="ctr">
                        <a:lnSpc>
                          <a:spcPct val="107000"/>
                        </a:lnSpc>
                        <a:spcAft>
                          <a:spcPts val="0"/>
                        </a:spcAft>
                      </a:pPr>
                      <a:r>
                        <a:rPr lang="es-EC" sz="1100">
                          <a:effectLst/>
                        </a:rPr>
                        <a:t>Santa Clara- El Florón</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159</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47</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112</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6,2</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1,97</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16,9</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7</a:t>
                      </a:r>
                      <a:endParaRPr lang="es-ES" sz="1200">
                        <a:effectLst/>
                        <a:latin typeface="Calibri"/>
                        <a:ea typeface="Calibri"/>
                        <a:cs typeface="Times New Roman"/>
                      </a:endParaRPr>
                    </a:p>
                  </a:txBody>
                  <a:tcPr marL="40653" marR="40653" marT="0" marB="0" anchor="ctr"/>
                </a:tc>
              </a:tr>
              <a:tr h="213367">
                <a:tc>
                  <a:txBody>
                    <a:bodyPr/>
                    <a:lstStyle/>
                    <a:p>
                      <a:pPr algn="ctr">
                        <a:lnSpc>
                          <a:spcPct val="107000"/>
                        </a:lnSpc>
                        <a:spcAft>
                          <a:spcPts val="0"/>
                        </a:spcAft>
                      </a:pPr>
                      <a:r>
                        <a:rPr lang="es-EC" sz="1100">
                          <a:effectLst/>
                        </a:rPr>
                        <a:t>El Florón- Estación Norte</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94</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47</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47</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2,6</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2,39</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17,9</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8</a:t>
                      </a:r>
                      <a:endParaRPr lang="es-ES" sz="1200">
                        <a:effectLst/>
                        <a:latin typeface="Calibri"/>
                        <a:ea typeface="Calibri"/>
                        <a:cs typeface="Times New Roman"/>
                      </a:endParaRPr>
                    </a:p>
                  </a:txBody>
                  <a:tcPr marL="40653" marR="40653" marT="0" marB="0" anchor="ctr"/>
                </a:tc>
              </a:tr>
              <a:tr h="155270">
                <a:tc gridSpan="5">
                  <a:txBody>
                    <a:bodyPr/>
                    <a:lstStyle/>
                    <a:p>
                      <a:pPr algn="ctr">
                        <a:lnSpc>
                          <a:spcPct val="107000"/>
                        </a:lnSpc>
                        <a:spcAft>
                          <a:spcPts val="0"/>
                        </a:spcAft>
                      </a:pPr>
                      <a:r>
                        <a:rPr lang="es-EC" sz="1100">
                          <a:effectLst/>
                        </a:rPr>
                        <a:t>Totales</a:t>
                      </a:r>
                      <a:endParaRPr lang="es-ES" sz="1200">
                        <a:effectLst/>
                        <a:latin typeface="Calibri"/>
                        <a:ea typeface="Calibri"/>
                        <a:cs typeface="Times New Roman"/>
                      </a:endParaRPr>
                    </a:p>
                  </a:txBody>
                  <a:tcPr marL="40653" marR="40653"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07000"/>
                        </a:lnSpc>
                        <a:spcAft>
                          <a:spcPts val="0"/>
                        </a:spcAft>
                      </a:pPr>
                      <a:r>
                        <a:rPr lang="es-EC" sz="1100">
                          <a:effectLst/>
                        </a:rPr>
                        <a:t>11,05</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a:effectLst/>
                        </a:rPr>
                        <a:t>15,1</a:t>
                      </a:r>
                      <a:endParaRPr lang="es-ES" sz="1200">
                        <a:effectLst/>
                        <a:latin typeface="Calibri"/>
                        <a:ea typeface="Calibri"/>
                        <a:cs typeface="Times New Roman"/>
                      </a:endParaRPr>
                    </a:p>
                  </a:txBody>
                  <a:tcPr marL="40653" marR="40653" marT="0" marB="0" anchor="ctr"/>
                </a:tc>
                <a:tc>
                  <a:txBody>
                    <a:bodyPr/>
                    <a:lstStyle/>
                    <a:p>
                      <a:pPr algn="ctr">
                        <a:lnSpc>
                          <a:spcPct val="107000"/>
                        </a:lnSpc>
                        <a:spcAft>
                          <a:spcPts val="0"/>
                        </a:spcAft>
                      </a:pPr>
                      <a:r>
                        <a:rPr lang="es-EC" sz="1100" dirty="0">
                          <a:effectLst/>
                        </a:rPr>
                        <a:t>44</a:t>
                      </a:r>
                      <a:endParaRPr lang="es-ES" sz="1200" dirty="0">
                        <a:effectLst/>
                        <a:latin typeface="Calibri"/>
                        <a:ea typeface="Calibri"/>
                        <a:cs typeface="Times New Roman"/>
                      </a:endParaRPr>
                    </a:p>
                  </a:txBody>
                  <a:tcPr marL="40653" marR="40653" marT="0" marB="0" anchor="ctr"/>
                </a:tc>
              </a:tr>
            </a:tbl>
          </a:graphicData>
        </a:graphic>
      </p:graphicFrame>
      <p:sp>
        <p:nvSpPr>
          <p:cNvPr id="7" name="6 CuadroTexto"/>
          <p:cNvSpPr txBox="1"/>
          <p:nvPr/>
        </p:nvSpPr>
        <p:spPr>
          <a:xfrm>
            <a:off x="566350" y="929936"/>
            <a:ext cx="1242200" cy="369332"/>
          </a:xfrm>
          <a:prstGeom prst="rect">
            <a:avLst/>
          </a:prstGeom>
          <a:noFill/>
        </p:spPr>
        <p:txBody>
          <a:bodyPr wrap="none" rtlCol="0">
            <a:spAutoFit/>
          </a:bodyPr>
          <a:lstStyle/>
          <a:p>
            <a:r>
              <a:rPr lang="es-ES" dirty="0" smtClean="0"/>
              <a:t>HORA PICO</a:t>
            </a:r>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3706690222"/>
              </p:ext>
            </p:extLst>
          </p:nvPr>
        </p:nvGraphicFramePr>
        <p:xfrm>
          <a:off x="395536" y="4149080"/>
          <a:ext cx="7776864" cy="2210436"/>
        </p:xfrm>
        <a:graphic>
          <a:graphicData uri="http://schemas.openxmlformats.org/drawingml/2006/table">
            <a:tbl>
              <a:tblPr firstRow="1" firstCol="1" bandRow="1">
                <a:tableStyleId>{5C22544A-7EE6-4342-B048-85BDC9FD1C3A}</a:tableStyleId>
              </a:tblPr>
              <a:tblGrid>
                <a:gridCol w="3168352"/>
                <a:gridCol w="648072"/>
                <a:gridCol w="648072"/>
                <a:gridCol w="720080"/>
                <a:gridCol w="576064"/>
                <a:gridCol w="648072"/>
                <a:gridCol w="720080"/>
                <a:gridCol w="648072"/>
              </a:tblGrid>
              <a:tr h="200025">
                <a:tc gridSpan="8">
                  <a:txBody>
                    <a:bodyPr/>
                    <a:lstStyle/>
                    <a:p>
                      <a:pPr algn="ctr">
                        <a:lnSpc>
                          <a:spcPct val="107000"/>
                        </a:lnSpc>
                        <a:spcAft>
                          <a:spcPts val="0"/>
                        </a:spcAft>
                      </a:pPr>
                      <a:r>
                        <a:rPr lang="es-EC" sz="1200" dirty="0">
                          <a:effectLst/>
                        </a:rPr>
                        <a:t>Flota Trolebús</a:t>
                      </a:r>
                      <a:endParaRPr lang="es-ES" sz="1100" dirty="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71500">
                <a:tc>
                  <a:txBody>
                    <a:bodyPr/>
                    <a:lstStyle/>
                    <a:p>
                      <a:pPr algn="ctr">
                        <a:lnSpc>
                          <a:spcPct val="107000"/>
                        </a:lnSpc>
                        <a:spcAft>
                          <a:spcPts val="0"/>
                        </a:spcAft>
                      </a:pPr>
                      <a:r>
                        <a:rPr lang="es-EC" sz="1100" dirty="0">
                          <a:effectLst/>
                        </a:rPr>
                        <a:t>Sectores</a:t>
                      </a:r>
                      <a:endParaRPr lang="es-ES" sz="1100" dirty="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Máximo de Pasajeros en el Sector</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Pasajeros Sentados</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Pasajeros de Pie</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índice de Ocupación</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Distancia en km</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Velocidad por Sector</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dirty="0">
                          <a:effectLst/>
                        </a:rPr>
                        <a:t>Tiempo</a:t>
                      </a:r>
                      <a:endParaRPr lang="es-ES" sz="1100" dirty="0">
                        <a:effectLst/>
                        <a:latin typeface="Calibri"/>
                        <a:ea typeface="Calibri"/>
                        <a:cs typeface="Times New Roman"/>
                      </a:endParaRPr>
                    </a:p>
                  </a:txBody>
                  <a:tcPr marL="44450" marR="44450" marT="0" marB="0" anchor="ctr"/>
                </a:tc>
              </a:tr>
              <a:tr h="255905">
                <a:tc>
                  <a:txBody>
                    <a:bodyPr/>
                    <a:lstStyle/>
                    <a:p>
                      <a:pPr algn="ctr">
                        <a:lnSpc>
                          <a:spcPct val="107000"/>
                        </a:lnSpc>
                        <a:spcAft>
                          <a:spcPts val="0"/>
                        </a:spcAft>
                      </a:pPr>
                      <a:r>
                        <a:rPr lang="es-EC" sz="1100">
                          <a:effectLst/>
                        </a:rPr>
                        <a:t>El Recreo-Santo Domingo</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160</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47</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113</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6,2</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3,5</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16,0</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13</a:t>
                      </a:r>
                      <a:endParaRPr lang="es-ES" sz="1100">
                        <a:effectLst/>
                        <a:latin typeface="Calibri"/>
                        <a:ea typeface="Calibri"/>
                        <a:cs typeface="Times New Roman"/>
                      </a:endParaRPr>
                    </a:p>
                  </a:txBody>
                  <a:tcPr marL="44450" marR="44450" marT="0" marB="0" anchor="b"/>
                </a:tc>
              </a:tr>
              <a:tr h="222885">
                <a:tc>
                  <a:txBody>
                    <a:bodyPr/>
                    <a:lstStyle/>
                    <a:p>
                      <a:pPr algn="ctr">
                        <a:lnSpc>
                          <a:spcPct val="107000"/>
                        </a:lnSpc>
                        <a:spcAft>
                          <a:spcPts val="0"/>
                        </a:spcAft>
                      </a:pPr>
                      <a:r>
                        <a:rPr lang="es-EC" sz="1100">
                          <a:effectLst/>
                        </a:rPr>
                        <a:t>Santa Clara- Plaza del Teatro</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157</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47</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110</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6,0</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3,2</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12,9</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15</a:t>
                      </a:r>
                      <a:endParaRPr lang="es-ES" sz="1100">
                        <a:effectLst/>
                        <a:latin typeface="Calibri"/>
                        <a:ea typeface="Calibri"/>
                        <a:cs typeface="Times New Roman"/>
                      </a:endParaRPr>
                    </a:p>
                  </a:txBody>
                  <a:tcPr marL="44450" marR="44450" marT="0" marB="0" anchor="b"/>
                </a:tc>
              </a:tr>
              <a:tr h="172085">
                <a:tc>
                  <a:txBody>
                    <a:bodyPr/>
                    <a:lstStyle/>
                    <a:p>
                      <a:pPr algn="ctr">
                        <a:lnSpc>
                          <a:spcPct val="107000"/>
                        </a:lnSpc>
                        <a:spcAft>
                          <a:spcPts val="0"/>
                        </a:spcAft>
                      </a:pPr>
                      <a:r>
                        <a:rPr lang="es-EC" sz="1100">
                          <a:effectLst/>
                        </a:rPr>
                        <a:t>Colón- El Florón</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132</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47</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85</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4,7</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2,0</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14,8</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8</a:t>
                      </a:r>
                      <a:endParaRPr lang="es-ES" sz="1100">
                        <a:effectLst/>
                        <a:latin typeface="Calibri"/>
                        <a:ea typeface="Calibri"/>
                        <a:cs typeface="Times New Roman"/>
                      </a:endParaRPr>
                    </a:p>
                  </a:txBody>
                  <a:tcPr marL="44450" marR="44450" marT="0" marB="0" anchor="b"/>
                </a:tc>
              </a:tr>
              <a:tr h="264795">
                <a:tc>
                  <a:txBody>
                    <a:bodyPr/>
                    <a:lstStyle/>
                    <a:p>
                      <a:pPr algn="ctr">
                        <a:lnSpc>
                          <a:spcPct val="107000"/>
                        </a:lnSpc>
                        <a:spcAft>
                          <a:spcPts val="0"/>
                        </a:spcAft>
                      </a:pPr>
                      <a:r>
                        <a:rPr lang="es-EC" sz="1100">
                          <a:effectLst/>
                        </a:rPr>
                        <a:t>Carolina- Estación Norte</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84</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47</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37</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2,0</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2,4</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20,5</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7</a:t>
                      </a:r>
                      <a:endParaRPr lang="es-ES" sz="1100">
                        <a:effectLst/>
                        <a:latin typeface="Calibri"/>
                        <a:ea typeface="Calibri"/>
                        <a:cs typeface="Times New Roman"/>
                      </a:endParaRPr>
                    </a:p>
                  </a:txBody>
                  <a:tcPr marL="44450" marR="44450" marT="0" marB="0" anchor="b"/>
                </a:tc>
              </a:tr>
              <a:tr h="190500">
                <a:tc gridSpan="5">
                  <a:txBody>
                    <a:bodyPr/>
                    <a:lstStyle/>
                    <a:p>
                      <a:pPr algn="ctr">
                        <a:lnSpc>
                          <a:spcPct val="107000"/>
                        </a:lnSpc>
                        <a:spcAft>
                          <a:spcPts val="0"/>
                        </a:spcAft>
                      </a:pPr>
                      <a:r>
                        <a:rPr lang="es-EC" sz="1100">
                          <a:effectLst/>
                        </a:rPr>
                        <a:t>Totales</a:t>
                      </a:r>
                      <a:endParaRPr lang="es-ES" sz="1100">
                        <a:effectLst/>
                        <a:latin typeface="Calibri"/>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07000"/>
                        </a:lnSpc>
                        <a:spcAft>
                          <a:spcPts val="0"/>
                        </a:spcAft>
                      </a:pPr>
                      <a:r>
                        <a:rPr lang="es-EC" sz="1100">
                          <a:effectLst/>
                        </a:rPr>
                        <a:t>11,1</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a:effectLst/>
                        </a:rPr>
                        <a:t>15,4</a:t>
                      </a:r>
                      <a:endParaRPr lang="es-ES" sz="1100">
                        <a:effectLst/>
                        <a:latin typeface="Calibri"/>
                        <a:ea typeface="Calibri"/>
                        <a:cs typeface="Times New Roman"/>
                      </a:endParaRPr>
                    </a:p>
                  </a:txBody>
                  <a:tcPr marL="44450" marR="44450" marT="0" marB="0" anchor="ctr"/>
                </a:tc>
                <a:tc>
                  <a:txBody>
                    <a:bodyPr/>
                    <a:lstStyle/>
                    <a:p>
                      <a:pPr algn="ctr">
                        <a:lnSpc>
                          <a:spcPct val="107000"/>
                        </a:lnSpc>
                        <a:spcAft>
                          <a:spcPts val="0"/>
                        </a:spcAft>
                      </a:pPr>
                      <a:r>
                        <a:rPr lang="es-EC" sz="1100" dirty="0">
                          <a:effectLst/>
                        </a:rPr>
                        <a:t>43</a:t>
                      </a:r>
                      <a:endParaRPr lang="es-ES" sz="1100" dirty="0">
                        <a:effectLst/>
                        <a:latin typeface="Calibri"/>
                        <a:ea typeface="Calibri"/>
                        <a:cs typeface="Times New Roman"/>
                      </a:endParaRPr>
                    </a:p>
                  </a:txBody>
                  <a:tcPr marL="44450" marR="44450" marT="0" marB="0" anchor="ctr"/>
                </a:tc>
              </a:tr>
            </a:tbl>
          </a:graphicData>
        </a:graphic>
      </p:graphicFrame>
      <p:sp>
        <p:nvSpPr>
          <p:cNvPr id="14" name="13 CuadroTexto"/>
          <p:cNvSpPr txBox="1"/>
          <p:nvPr/>
        </p:nvSpPr>
        <p:spPr>
          <a:xfrm>
            <a:off x="559748" y="3717032"/>
            <a:ext cx="1353640" cy="369332"/>
          </a:xfrm>
          <a:prstGeom prst="rect">
            <a:avLst/>
          </a:prstGeom>
          <a:noFill/>
        </p:spPr>
        <p:txBody>
          <a:bodyPr wrap="none" rtlCol="0">
            <a:spAutoFit/>
          </a:bodyPr>
          <a:lstStyle/>
          <a:p>
            <a:r>
              <a:rPr lang="es-ES" dirty="0" smtClean="0"/>
              <a:t>HORA VALLE</a:t>
            </a:r>
            <a:endParaRPr lang="es-ES" dirty="0"/>
          </a:p>
        </p:txBody>
      </p:sp>
    </p:spTree>
    <p:extLst>
      <p:ext uri="{BB962C8B-B14F-4D97-AF65-F5344CB8AC3E}">
        <p14:creationId xmlns:p14="http://schemas.microsoft.com/office/powerpoint/2010/main" val="120489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6909"/>
            <a:ext cx="7742238" cy="383381"/>
          </a:xfrm>
          <a:prstGeom prst="rect">
            <a:avLst/>
          </a:prstGeom>
          <a:solidFill>
            <a:srgbClr val="0070C0"/>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000" b="1" kern="0" dirty="0" smtClean="0">
                <a:latin typeface="Arial"/>
              </a:rPr>
              <a:t>2. TASAS DE OCUPACIÓN POR METRO CUADRADO</a:t>
            </a:r>
            <a:endParaRPr lang="es-EC" altLang="es-ES" sz="2000" b="1" kern="0" dirty="0" smtClean="0">
              <a:latin typeface="Arial"/>
            </a:endParaRPr>
          </a:p>
        </p:txBody>
      </p:sp>
      <p:pic>
        <p:nvPicPr>
          <p:cNvPr id="3078" name="6 Imagen"/>
          <p:cNvPicPr>
            <a:picLocks noChangeAspect="1" noChangeArrowheads="1"/>
          </p:cNvPicPr>
          <p:nvPr/>
        </p:nvPicPr>
        <p:blipFill>
          <a:blip r:embed="rId4"/>
          <a:srcRect/>
          <a:stretch>
            <a:fillRect/>
          </a:stretch>
        </p:blipFill>
        <p:spPr bwMode="auto">
          <a:xfrm>
            <a:off x="0" y="36909"/>
            <a:ext cx="1187450" cy="554037"/>
          </a:xfrm>
          <a:prstGeom prst="rect">
            <a:avLst/>
          </a:prstGeom>
          <a:noFill/>
          <a:ln w="9525">
            <a:noFill/>
            <a:miter lim="800000"/>
            <a:headEnd/>
            <a:tailEnd/>
          </a:ln>
        </p:spPr>
      </p:pic>
      <p:sp>
        <p:nvSpPr>
          <p:cNvPr id="3" name="2 CuadroTexto"/>
          <p:cNvSpPr txBox="1"/>
          <p:nvPr/>
        </p:nvSpPr>
        <p:spPr>
          <a:xfrm>
            <a:off x="2051720" y="560604"/>
            <a:ext cx="3174780" cy="369332"/>
          </a:xfrm>
          <a:prstGeom prst="rect">
            <a:avLst/>
          </a:prstGeom>
          <a:noFill/>
        </p:spPr>
        <p:txBody>
          <a:bodyPr wrap="none" rtlCol="0">
            <a:spAutoFit/>
          </a:bodyPr>
          <a:lstStyle/>
          <a:p>
            <a:r>
              <a:rPr lang="es-ES" dirty="0" smtClean="0"/>
              <a:t>CORREDOR CENTRAL TROLEBÚS</a:t>
            </a:r>
            <a:endParaRPr lang="es-ES" dirty="0"/>
          </a:p>
        </p:txBody>
      </p:sp>
      <p:sp>
        <p:nvSpPr>
          <p:cNvPr id="7" name="6 CuadroTexto"/>
          <p:cNvSpPr txBox="1"/>
          <p:nvPr/>
        </p:nvSpPr>
        <p:spPr>
          <a:xfrm>
            <a:off x="566350" y="929936"/>
            <a:ext cx="1242200" cy="369332"/>
          </a:xfrm>
          <a:prstGeom prst="rect">
            <a:avLst/>
          </a:prstGeom>
          <a:noFill/>
        </p:spPr>
        <p:txBody>
          <a:bodyPr wrap="none" rtlCol="0">
            <a:spAutoFit/>
          </a:bodyPr>
          <a:lstStyle/>
          <a:p>
            <a:r>
              <a:rPr lang="es-ES" dirty="0" smtClean="0"/>
              <a:t>HORA PICO</a:t>
            </a:r>
            <a:endParaRPr lang="es-ES" dirty="0"/>
          </a:p>
        </p:txBody>
      </p:sp>
      <p:sp>
        <p:nvSpPr>
          <p:cNvPr id="14" name="13 CuadroTexto"/>
          <p:cNvSpPr txBox="1"/>
          <p:nvPr/>
        </p:nvSpPr>
        <p:spPr>
          <a:xfrm>
            <a:off x="559748" y="3717032"/>
            <a:ext cx="1353640" cy="369332"/>
          </a:xfrm>
          <a:prstGeom prst="rect">
            <a:avLst/>
          </a:prstGeom>
          <a:noFill/>
        </p:spPr>
        <p:txBody>
          <a:bodyPr wrap="none" rtlCol="0">
            <a:spAutoFit/>
          </a:bodyPr>
          <a:lstStyle/>
          <a:p>
            <a:r>
              <a:rPr lang="es-ES" dirty="0" smtClean="0"/>
              <a:t>HORA VALLE</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1675858977"/>
              </p:ext>
            </p:extLst>
          </p:nvPr>
        </p:nvGraphicFramePr>
        <p:xfrm>
          <a:off x="251520" y="1501043"/>
          <a:ext cx="8229601" cy="1927957"/>
        </p:xfrm>
        <a:graphic>
          <a:graphicData uri="http://schemas.openxmlformats.org/drawingml/2006/table">
            <a:tbl>
              <a:tblPr firstRow="1" firstCol="1" bandRow="1">
                <a:tableStyleId>{5C22544A-7EE6-4342-B048-85BDC9FD1C3A}</a:tableStyleId>
              </a:tblPr>
              <a:tblGrid>
                <a:gridCol w="2026128"/>
                <a:gridCol w="1089599"/>
                <a:gridCol w="753831"/>
                <a:gridCol w="859170"/>
                <a:gridCol w="1106058"/>
                <a:gridCol w="737373"/>
                <a:gridCol w="867400"/>
                <a:gridCol w="790042"/>
              </a:tblGrid>
              <a:tr h="161270">
                <a:tc gridSpan="8">
                  <a:txBody>
                    <a:bodyPr/>
                    <a:lstStyle/>
                    <a:p>
                      <a:pPr algn="ctr">
                        <a:spcAft>
                          <a:spcPts val="0"/>
                        </a:spcAft>
                      </a:pPr>
                      <a:r>
                        <a:rPr lang="es-ES" sz="1100" dirty="0">
                          <a:effectLst/>
                        </a:rPr>
                        <a:t>	Flota Biarticulada</a:t>
                      </a:r>
                      <a:endParaRPr lang="es-ES" sz="1600" dirty="0">
                        <a:effectLst/>
                        <a:latin typeface="Times New Roman"/>
                        <a:ea typeface="Times New Roman"/>
                      </a:endParaRPr>
                    </a:p>
                  </a:txBody>
                  <a:tcPr marL="41503" marR="41503"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47852">
                <a:tc>
                  <a:txBody>
                    <a:bodyPr/>
                    <a:lstStyle/>
                    <a:p>
                      <a:pPr algn="ctr">
                        <a:spcAft>
                          <a:spcPts val="0"/>
                        </a:spcAft>
                      </a:pPr>
                      <a:r>
                        <a:rPr lang="es-ES" sz="1100">
                          <a:effectLst/>
                        </a:rPr>
                        <a:t>Sectores</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Máximo de Pasajeros en el Sector</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dirty="0">
                          <a:effectLst/>
                        </a:rPr>
                        <a:t>Pasajeros Sentados</a:t>
                      </a:r>
                      <a:endParaRPr lang="es-ES" sz="1600" dirty="0">
                        <a:effectLst/>
                        <a:latin typeface="Times New Roman"/>
                        <a:ea typeface="Times New Roman"/>
                      </a:endParaRPr>
                    </a:p>
                  </a:txBody>
                  <a:tcPr marL="41503" marR="41503" marT="0" marB="0" anchor="ctr"/>
                </a:tc>
                <a:tc>
                  <a:txBody>
                    <a:bodyPr/>
                    <a:lstStyle/>
                    <a:p>
                      <a:pPr algn="ctr">
                        <a:spcAft>
                          <a:spcPts val="0"/>
                        </a:spcAft>
                      </a:pPr>
                      <a:r>
                        <a:rPr lang="es-ES" sz="1100">
                          <a:effectLst/>
                        </a:rPr>
                        <a:t>Pasajeros de Pie</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índice de Ocupación (Pasajeros de Pie/ Metro Cuadrado)</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Distancia en km</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Velocidad por Sector</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Tiempo</a:t>
                      </a:r>
                      <a:endParaRPr lang="es-ES" sz="1600">
                        <a:effectLst/>
                        <a:latin typeface="Times New Roman"/>
                        <a:ea typeface="Times New Roman"/>
                      </a:endParaRPr>
                    </a:p>
                  </a:txBody>
                  <a:tcPr marL="41503" marR="41503" marT="0" marB="0" anchor="ctr"/>
                </a:tc>
              </a:tr>
              <a:tr h="241905">
                <a:tc>
                  <a:txBody>
                    <a:bodyPr/>
                    <a:lstStyle/>
                    <a:p>
                      <a:pPr algn="ctr">
                        <a:spcAft>
                          <a:spcPts val="0"/>
                        </a:spcAft>
                      </a:pPr>
                      <a:r>
                        <a:rPr lang="es-ES" sz="1100">
                          <a:effectLst/>
                        </a:rPr>
                        <a:t>El Recreo-Santo Domingo</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201</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dirty="0">
                          <a:effectLst/>
                        </a:rPr>
                        <a:t>50</a:t>
                      </a:r>
                      <a:endParaRPr lang="es-ES" sz="1600" dirty="0">
                        <a:effectLst/>
                        <a:latin typeface="Times New Roman"/>
                        <a:ea typeface="Times New Roman"/>
                      </a:endParaRPr>
                    </a:p>
                  </a:txBody>
                  <a:tcPr marL="41503" marR="41503" marT="0" marB="0" anchor="ctr"/>
                </a:tc>
                <a:tc>
                  <a:txBody>
                    <a:bodyPr/>
                    <a:lstStyle/>
                    <a:p>
                      <a:pPr algn="ctr">
                        <a:spcAft>
                          <a:spcPts val="0"/>
                        </a:spcAft>
                      </a:pPr>
                      <a:r>
                        <a:rPr lang="es-ES" sz="1100">
                          <a:effectLst/>
                        </a:rPr>
                        <a:t>151</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5,4</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3,5</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18,9</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11</a:t>
                      </a:r>
                      <a:endParaRPr lang="es-ES" sz="1600">
                        <a:effectLst/>
                        <a:latin typeface="Times New Roman"/>
                        <a:ea typeface="Times New Roman"/>
                      </a:endParaRPr>
                    </a:p>
                  </a:txBody>
                  <a:tcPr marL="41503" marR="41503" marT="0" marB="0" anchor="ctr"/>
                </a:tc>
              </a:tr>
              <a:tr h="154748">
                <a:tc>
                  <a:txBody>
                    <a:bodyPr/>
                    <a:lstStyle/>
                    <a:p>
                      <a:pPr algn="ctr">
                        <a:spcAft>
                          <a:spcPts val="0"/>
                        </a:spcAft>
                      </a:pPr>
                      <a:r>
                        <a:rPr lang="es-ES" sz="1100">
                          <a:effectLst/>
                        </a:rPr>
                        <a:t>Santo Domingo- Santa Clara</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175</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50</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125</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4,5</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3,2</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14,9</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13</a:t>
                      </a:r>
                      <a:endParaRPr lang="es-ES" sz="1600">
                        <a:effectLst/>
                        <a:latin typeface="Times New Roman"/>
                        <a:ea typeface="Times New Roman"/>
                      </a:endParaRPr>
                    </a:p>
                  </a:txBody>
                  <a:tcPr marL="41503" marR="41503" marT="0" marB="0" anchor="ctr"/>
                </a:tc>
              </a:tr>
              <a:tr h="165420">
                <a:tc>
                  <a:txBody>
                    <a:bodyPr/>
                    <a:lstStyle/>
                    <a:p>
                      <a:pPr algn="ctr">
                        <a:spcAft>
                          <a:spcPts val="0"/>
                        </a:spcAft>
                      </a:pPr>
                      <a:r>
                        <a:rPr lang="es-ES" sz="1100">
                          <a:effectLst/>
                        </a:rPr>
                        <a:t>Santa Clara- El Florón</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162</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50</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112</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4,0</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2,0</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16,9</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7</a:t>
                      </a:r>
                      <a:endParaRPr lang="es-ES" sz="1600">
                        <a:effectLst/>
                        <a:latin typeface="Times New Roman"/>
                        <a:ea typeface="Times New Roman"/>
                      </a:endParaRPr>
                    </a:p>
                  </a:txBody>
                  <a:tcPr marL="41503" marR="41503" marT="0" marB="0" anchor="ctr"/>
                </a:tc>
              </a:tr>
              <a:tr h="151190">
                <a:tc>
                  <a:txBody>
                    <a:bodyPr/>
                    <a:lstStyle/>
                    <a:p>
                      <a:pPr algn="ctr">
                        <a:spcAft>
                          <a:spcPts val="0"/>
                        </a:spcAft>
                      </a:pPr>
                      <a:r>
                        <a:rPr lang="es-ES" sz="1100">
                          <a:effectLst/>
                        </a:rPr>
                        <a:t>El Florón- Estación Norte</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118</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50</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68</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2,4</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2,4</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14,3</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10</a:t>
                      </a:r>
                      <a:endParaRPr lang="es-ES" sz="1600">
                        <a:effectLst/>
                        <a:latin typeface="Times New Roman"/>
                        <a:ea typeface="Times New Roman"/>
                      </a:endParaRPr>
                    </a:p>
                  </a:txBody>
                  <a:tcPr marL="41503" marR="41503" marT="0" marB="0" anchor="ctr"/>
                </a:tc>
              </a:tr>
              <a:tr h="161270">
                <a:tc gridSpan="5">
                  <a:txBody>
                    <a:bodyPr/>
                    <a:lstStyle/>
                    <a:p>
                      <a:pPr algn="ctr">
                        <a:spcAft>
                          <a:spcPts val="0"/>
                        </a:spcAft>
                      </a:pPr>
                      <a:r>
                        <a:rPr lang="es-ES" sz="1100" dirty="0">
                          <a:effectLst/>
                        </a:rPr>
                        <a:t>Totales</a:t>
                      </a:r>
                      <a:endParaRPr lang="es-ES" sz="1600" dirty="0">
                        <a:effectLst/>
                        <a:latin typeface="Times New Roman"/>
                        <a:ea typeface="Times New Roman"/>
                      </a:endParaRPr>
                    </a:p>
                  </a:txBody>
                  <a:tcPr marL="41503" marR="41503"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spcAft>
                          <a:spcPts val="0"/>
                        </a:spcAft>
                      </a:pPr>
                      <a:r>
                        <a:rPr lang="es-ES" sz="1100">
                          <a:effectLst/>
                        </a:rPr>
                        <a:t>11,1</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a:effectLst/>
                        </a:rPr>
                        <a:t>16,2</a:t>
                      </a:r>
                      <a:endParaRPr lang="es-ES" sz="1600">
                        <a:effectLst/>
                        <a:latin typeface="Times New Roman"/>
                        <a:ea typeface="Times New Roman"/>
                      </a:endParaRPr>
                    </a:p>
                  </a:txBody>
                  <a:tcPr marL="41503" marR="41503" marT="0" marB="0" anchor="ctr"/>
                </a:tc>
                <a:tc>
                  <a:txBody>
                    <a:bodyPr/>
                    <a:lstStyle/>
                    <a:p>
                      <a:pPr algn="ctr">
                        <a:spcAft>
                          <a:spcPts val="0"/>
                        </a:spcAft>
                      </a:pPr>
                      <a:r>
                        <a:rPr lang="es-ES" sz="1100" dirty="0">
                          <a:effectLst/>
                        </a:rPr>
                        <a:t>41</a:t>
                      </a:r>
                      <a:endParaRPr lang="es-ES" sz="1600" dirty="0">
                        <a:effectLst/>
                        <a:latin typeface="Times New Roman"/>
                        <a:ea typeface="Times New Roman"/>
                      </a:endParaRPr>
                    </a:p>
                  </a:txBody>
                  <a:tcPr marL="41503" marR="41503" marT="0" marB="0" anchor="ctr"/>
                </a:tc>
              </a:tr>
            </a:tbl>
          </a:graphicData>
        </a:graphic>
      </p:graphicFrame>
    </p:spTree>
    <p:extLst>
      <p:ext uri="{BB962C8B-B14F-4D97-AF65-F5344CB8AC3E}">
        <p14:creationId xmlns:p14="http://schemas.microsoft.com/office/powerpoint/2010/main" val="1231748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6909"/>
            <a:ext cx="7742238" cy="383381"/>
          </a:xfrm>
          <a:prstGeom prst="rect">
            <a:avLst/>
          </a:prstGeom>
          <a:solidFill>
            <a:srgbClr val="0070C0"/>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000" b="1" kern="0" dirty="0" smtClean="0">
                <a:latin typeface="Arial"/>
              </a:rPr>
              <a:t>2. TASAS DE OCUPACIÓN POR METRO CUADRADO</a:t>
            </a:r>
            <a:endParaRPr lang="es-EC" altLang="es-ES" sz="2000" b="1" kern="0" dirty="0" smtClean="0">
              <a:latin typeface="Arial"/>
            </a:endParaRPr>
          </a:p>
        </p:txBody>
      </p:sp>
      <p:pic>
        <p:nvPicPr>
          <p:cNvPr id="3078" name="6 Imagen"/>
          <p:cNvPicPr>
            <a:picLocks noChangeAspect="1" noChangeArrowheads="1"/>
          </p:cNvPicPr>
          <p:nvPr/>
        </p:nvPicPr>
        <p:blipFill>
          <a:blip r:embed="rId4"/>
          <a:srcRect/>
          <a:stretch>
            <a:fillRect/>
          </a:stretch>
        </p:blipFill>
        <p:spPr bwMode="auto">
          <a:xfrm>
            <a:off x="0" y="36909"/>
            <a:ext cx="1187450" cy="554037"/>
          </a:xfrm>
          <a:prstGeom prst="rect">
            <a:avLst/>
          </a:prstGeom>
          <a:noFill/>
          <a:ln w="9525">
            <a:noFill/>
            <a:miter lim="800000"/>
            <a:headEnd/>
            <a:tailEnd/>
          </a:ln>
        </p:spPr>
      </p:pic>
      <p:sp>
        <p:nvSpPr>
          <p:cNvPr id="3" name="2 CuadroTexto"/>
          <p:cNvSpPr txBox="1"/>
          <p:nvPr/>
        </p:nvSpPr>
        <p:spPr>
          <a:xfrm>
            <a:off x="2051720" y="560604"/>
            <a:ext cx="2214837" cy="369332"/>
          </a:xfrm>
          <a:prstGeom prst="rect">
            <a:avLst/>
          </a:prstGeom>
          <a:noFill/>
        </p:spPr>
        <p:txBody>
          <a:bodyPr wrap="none" rtlCol="0">
            <a:spAutoFit/>
          </a:bodyPr>
          <a:lstStyle/>
          <a:p>
            <a:r>
              <a:rPr lang="es-ES" dirty="0" smtClean="0"/>
              <a:t>CORREDOR ORIENTAL</a:t>
            </a:r>
            <a:endParaRPr lang="es-ES" dirty="0"/>
          </a:p>
        </p:txBody>
      </p:sp>
      <p:sp>
        <p:nvSpPr>
          <p:cNvPr id="7" name="6 CuadroTexto"/>
          <p:cNvSpPr txBox="1"/>
          <p:nvPr/>
        </p:nvSpPr>
        <p:spPr>
          <a:xfrm>
            <a:off x="566350" y="836712"/>
            <a:ext cx="3710183" cy="369332"/>
          </a:xfrm>
          <a:prstGeom prst="rect">
            <a:avLst/>
          </a:prstGeom>
          <a:noFill/>
        </p:spPr>
        <p:txBody>
          <a:bodyPr wrap="none" rtlCol="0">
            <a:spAutoFit/>
          </a:bodyPr>
          <a:lstStyle/>
          <a:p>
            <a:r>
              <a:rPr lang="es-ES" dirty="0" smtClean="0"/>
              <a:t>HORA PICO SENTIDO SUR – NORTE E3</a:t>
            </a:r>
            <a:endParaRPr lang="es-ES" dirty="0"/>
          </a:p>
        </p:txBody>
      </p:sp>
      <p:sp>
        <p:nvSpPr>
          <p:cNvPr id="14" name="13 CuadroTexto"/>
          <p:cNvSpPr txBox="1"/>
          <p:nvPr/>
        </p:nvSpPr>
        <p:spPr>
          <a:xfrm>
            <a:off x="251520" y="3779748"/>
            <a:ext cx="3776740" cy="369332"/>
          </a:xfrm>
          <a:prstGeom prst="rect">
            <a:avLst/>
          </a:prstGeom>
          <a:noFill/>
        </p:spPr>
        <p:txBody>
          <a:bodyPr wrap="none" rtlCol="0">
            <a:spAutoFit/>
          </a:bodyPr>
          <a:lstStyle/>
          <a:p>
            <a:r>
              <a:rPr lang="es-ES" dirty="0" smtClean="0"/>
              <a:t>HORA VALLE SENTIDO SUR - NORTE E3</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186359631"/>
              </p:ext>
            </p:extLst>
          </p:nvPr>
        </p:nvGraphicFramePr>
        <p:xfrm>
          <a:off x="227957" y="1251833"/>
          <a:ext cx="7872435" cy="2433469"/>
        </p:xfrm>
        <a:graphic>
          <a:graphicData uri="http://schemas.openxmlformats.org/drawingml/2006/table">
            <a:tbl>
              <a:tblPr firstRow="1" firstCol="1" bandRow="1">
                <a:tableStyleId>{5C22544A-7EE6-4342-B048-85BDC9FD1C3A}</a:tableStyleId>
              </a:tblPr>
              <a:tblGrid>
                <a:gridCol w="2102360"/>
                <a:gridCol w="984251"/>
                <a:gridCol w="828346"/>
                <a:gridCol w="828346"/>
                <a:gridCol w="880314"/>
                <a:gridCol w="878740"/>
                <a:gridCol w="716535"/>
                <a:gridCol w="653543"/>
              </a:tblGrid>
              <a:tr h="180975">
                <a:tc gridSpan="8">
                  <a:txBody>
                    <a:bodyPr/>
                    <a:lstStyle/>
                    <a:p>
                      <a:pPr algn="ctr">
                        <a:spcAft>
                          <a:spcPts val="0"/>
                        </a:spcAft>
                      </a:pPr>
                      <a:r>
                        <a:rPr lang="es-ES" sz="1050" dirty="0">
                          <a:effectLst/>
                        </a:rPr>
                        <a:t>MBO 500</a:t>
                      </a:r>
                      <a:endParaRPr lang="es-ES" sz="1400" dirty="0">
                        <a:effectLst/>
                        <a:latin typeface="Times New Roman"/>
                        <a:ea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44064">
                <a:tc>
                  <a:txBody>
                    <a:bodyPr/>
                    <a:lstStyle/>
                    <a:p>
                      <a:pPr algn="ctr">
                        <a:spcAft>
                          <a:spcPts val="0"/>
                        </a:spcAft>
                      </a:pPr>
                      <a:r>
                        <a:rPr lang="es-ES" sz="1050" dirty="0">
                          <a:effectLst/>
                        </a:rPr>
                        <a:t>Sectores</a:t>
                      </a:r>
                      <a:endParaRPr lang="es-ES" sz="1400" dirty="0">
                        <a:effectLst/>
                        <a:latin typeface="Times New Roman"/>
                        <a:ea typeface="Times New Roman"/>
                      </a:endParaRPr>
                    </a:p>
                  </a:txBody>
                  <a:tcPr marL="44450" marR="44450" marT="0" marB="0" anchor="ctr"/>
                </a:tc>
                <a:tc>
                  <a:txBody>
                    <a:bodyPr/>
                    <a:lstStyle/>
                    <a:p>
                      <a:pPr algn="ctr">
                        <a:spcAft>
                          <a:spcPts val="0"/>
                        </a:spcAft>
                      </a:pPr>
                      <a:r>
                        <a:rPr lang="es-ES" sz="1050" dirty="0">
                          <a:effectLst/>
                        </a:rPr>
                        <a:t>Máximo de Pasajeros en el Sector</a:t>
                      </a:r>
                      <a:endParaRPr lang="es-ES" sz="1400" dirty="0">
                        <a:effectLst/>
                        <a:latin typeface="Times New Roman"/>
                        <a:ea typeface="Times New Roman"/>
                      </a:endParaRPr>
                    </a:p>
                  </a:txBody>
                  <a:tcPr marL="44450" marR="44450" marT="0" marB="0" anchor="ctr"/>
                </a:tc>
                <a:tc>
                  <a:txBody>
                    <a:bodyPr/>
                    <a:lstStyle/>
                    <a:p>
                      <a:pPr algn="ctr">
                        <a:spcAft>
                          <a:spcPts val="0"/>
                        </a:spcAft>
                      </a:pPr>
                      <a:r>
                        <a:rPr lang="es-ES" sz="1050">
                          <a:effectLst/>
                        </a:rPr>
                        <a:t>Pasajeros Sentados</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dirty="0">
                          <a:effectLst/>
                        </a:rPr>
                        <a:t>Pasajeros de Pie</a:t>
                      </a:r>
                      <a:endParaRPr lang="es-ES" sz="1400" dirty="0">
                        <a:effectLst/>
                        <a:latin typeface="Times New Roman"/>
                        <a:ea typeface="Times New Roman"/>
                      </a:endParaRPr>
                    </a:p>
                  </a:txBody>
                  <a:tcPr marL="44450" marR="44450" marT="0" marB="0" anchor="ctr"/>
                </a:tc>
                <a:tc>
                  <a:txBody>
                    <a:bodyPr/>
                    <a:lstStyle/>
                    <a:p>
                      <a:pPr algn="ctr">
                        <a:spcAft>
                          <a:spcPts val="0"/>
                        </a:spcAft>
                      </a:pPr>
                      <a:r>
                        <a:rPr lang="es-ES" sz="1050">
                          <a:effectLst/>
                        </a:rPr>
                        <a:t>índice de Ocupación (Pasajeros de Pie/ Metro Cuadrado)</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Distancia en km</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Velocidad por Sector</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Tiempo</a:t>
                      </a:r>
                      <a:endParaRPr lang="es-ES" sz="1400">
                        <a:effectLst/>
                        <a:latin typeface="Times New Roman"/>
                        <a:ea typeface="Times New Roman"/>
                      </a:endParaRPr>
                    </a:p>
                  </a:txBody>
                  <a:tcPr marL="44450" marR="44450" marT="0" marB="0" anchor="ctr"/>
                </a:tc>
              </a:tr>
              <a:tr h="347980">
                <a:tc>
                  <a:txBody>
                    <a:bodyPr/>
                    <a:lstStyle/>
                    <a:p>
                      <a:pPr algn="ctr">
                        <a:spcAft>
                          <a:spcPts val="0"/>
                        </a:spcAft>
                      </a:pPr>
                      <a:r>
                        <a:rPr lang="es-ES" sz="1050" dirty="0">
                          <a:effectLst/>
                        </a:rPr>
                        <a:t>Playón Marín- Casa de la Cultura</a:t>
                      </a:r>
                      <a:endParaRPr lang="es-ES" sz="1400" dirty="0">
                        <a:effectLst/>
                        <a:latin typeface="Times New Roman"/>
                        <a:ea typeface="Times New Roman"/>
                      </a:endParaRPr>
                    </a:p>
                  </a:txBody>
                  <a:tcPr marL="44450" marR="44450" marT="0" marB="0" anchor="ctr"/>
                </a:tc>
                <a:tc>
                  <a:txBody>
                    <a:bodyPr/>
                    <a:lstStyle/>
                    <a:p>
                      <a:pPr algn="ctr">
                        <a:spcAft>
                          <a:spcPts val="0"/>
                        </a:spcAft>
                      </a:pPr>
                      <a:r>
                        <a:rPr lang="es-ES" sz="1050">
                          <a:effectLst/>
                        </a:rPr>
                        <a:t>146</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36</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dirty="0">
                          <a:effectLst/>
                        </a:rPr>
                        <a:t>110</a:t>
                      </a:r>
                      <a:endParaRPr lang="es-ES" sz="1400" dirty="0">
                        <a:effectLst/>
                        <a:latin typeface="Times New Roman"/>
                        <a:ea typeface="Times New Roman"/>
                      </a:endParaRPr>
                    </a:p>
                  </a:txBody>
                  <a:tcPr marL="44450" marR="44450" marT="0" marB="0" anchor="ctr"/>
                </a:tc>
                <a:tc>
                  <a:txBody>
                    <a:bodyPr/>
                    <a:lstStyle/>
                    <a:p>
                      <a:pPr algn="ctr">
                        <a:spcAft>
                          <a:spcPts val="0"/>
                        </a:spcAft>
                      </a:pPr>
                      <a:r>
                        <a:rPr lang="es-ES" sz="1050">
                          <a:effectLst/>
                        </a:rPr>
                        <a:t>5,5</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3,0</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17,9</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10</a:t>
                      </a:r>
                      <a:endParaRPr lang="es-ES" sz="1400">
                        <a:effectLst/>
                        <a:latin typeface="Times New Roman"/>
                        <a:ea typeface="Times New Roman"/>
                      </a:endParaRPr>
                    </a:p>
                  </a:txBody>
                  <a:tcPr marL="44450" marR="44450" marT="0" marB="0" anchor="ctr"/>
                </a:tc>
              </a:tr>
              <a:tr h="267970">
                <a:tc>
                  <a:txBody>
                    <a:bodyPr/>
                    <a:lstStyle/>
                    <a:p>
                      <a:pPr algn="ctr">
                        <a:spcAft>
                          <a:spcPts val="0"/>
                        </a:spcAft>
                      </a:pPr>
                      <a:r>
                        <a:rPr lang="es-ES" sz="1050" dirty="0">
                          <a:effectLst/>
                        </a:rPr>
                        <a:t>Casa de la Cultura- La Paz</a:t>
                      </a:r>
                      <a:endParaRPr lang="es-ES" sz="1400" dirty="0">
                        <a:effectLst/>
                        <a:latin typeface="Times New Roman"/>
                        <a:ea typeface="Times New Roman"/>
                      </a:endParaRPr>
                    </a:p>
                  </a:txBody>
                  <a:tcPr marL="44450" marR="44450" marT="0" marB="0" anchor="ctr"/>
                </a:tc>
                <a:tc>
                  <a:txBody>
                    <a:bodyPr/>
                    <a:lstStyle/>
                    <a:p>
                      <a:pPr algn="ctr">
                        <a:spcAft>
                          <a:spcPts val="0"/>
                        </a:spcAft>
                      </a:pPr>
                      <a:r>
                        <a:rPr lang="es-ES" sz="1050">
                          <a:effectLst/>
                        </a:rPr>
                        <a:t>172</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36</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136</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6,8</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2,1</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12,6</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10</a:t>
                      </a:r>
                      <a:endParaRPr lang="es-ES" sz="1400">
                        <a:effectLst/>
                        <a:latin typeface="Times New Roman"/>
                        <a:ea typeface="Times New Roman"/>
                      </a:endParaRPr>
                    </a:p>
                  </a:txBody>
                  <a:tcPr marL="44450" marR="44450" marT="0" marB="0" anchor="ctr"/>
                </a:tc>
              </a:tr>
              <a:tr h="264160">
                <a:tc>
                  <a:txBody>
                    <a:bodyPr/>
                    <a:lstStyle/>
                    <a:p>
                      <a:pPr algn="ctr">
                        <a:spcAft>
                          <a:spcPts val="0"/>
                        </a:spcAft>
                      </a:pPr>
                      <a:r>
                        <a:rPr lang="es-ES" sz="1050">
                          <a:effectLst/>
                        </a:rPr>
                        <a:t>La Paz- Naciones Unidas</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159</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36</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123</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6,2</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2,1</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15,5</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8</a:t>
                      </a:r>
                      <a:endParaRPr lang="es-ES" sz="1400">
                        <a:effectLst/>
                        <a:latin typeface="Times New Roman"/>
                        <a:ea typeface="Times New Roman"/>
                      </a:endParaRPr>
                    </a:p>
                  </a:txBody>
                  <a:tcPr marL="44450" marR="44450" marT="0" marB="0" anchor="ctr"/>
                </a:tc>
              </a:tr>
              <a:tr h="347345">
                <a:tc>
                  <a:txBody>
                    <a:bodyPr/>
                    <a:lstStyle/>
                    <a:p>
                      <a:pPr algn="ctr">
                        <a:spcAft>
                          <a:spcPts val="0"/>
                        </a:spcAft>
                      </a:pPr>
                      <a:r>
                        <a:rPr lang="es-ES" sz="1050">
                          <a:effectLst/>
                        </a:rPr>
                        <a:t>Naciones Unidas- Terminal Río Coca</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91</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36</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55</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2,8</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2,1</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16,0</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8</a:t>
                      </a:r>
                      <a:endParaRPr lang="es-ES" sz="1400">
                        <a:effectLst/>
                        <a:latin typeface="Times New Roman"/>
                        <a:ea typeface="Times New Roman"/>
                      </a:endParaRPr>
                    </a:p>
                  </a:txBody>
                  <a:tcPr marL="44450" marR="44450" marT="0" marB="0" anchor="ctr"/>
                </a:tc>
              </a:tr>
              <a:tr h="180975">
                <a:tc gridSpan="5">
                  <a:txBody>
                    <a:bodyPr/>
                    <a:lstStyle/>
                    <a:p>
                      <a:pPr algn="ctr">
                        <a:spcAft>
                          <a:spcPts val="0"/>
                        </a:spcAft>
                      </a:pPr>
                      <a:r>
                        <a:rPr lang="es-ES" sz="1050">
                          <a:effectLst/>
                        </a:rPr>
                        <a:t>Totales</a:t>
                      </a:r>
                      <a:endParaRPr lang="es-ES" sz="1400">
                        <a:effectLst/>
                        <a:latin typeface="Times New Roman"/>
                        <a:ea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spcAft>
                          <a:spcPts val="0"/>
                        </a:spcAft>
                      </a:pPr>
                      <a:r>
                        <a:rPr lang="es-ES" sz="1050">
                          <a:effectLst/>
                        </a:rPr>
                        <a:t>9,3</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a:effectLst/>
                        </a:rPr>
                        <a:t>15,5</a:t>
                      </a:r>
                      <a:endParaRPr lang="es-ES" sz="1400">
                        <a:effectLst/>
                        <a:latin typeface="Times New Roman"/>
                        <a:ea typeface="Times New Roman"/>
                      </a:endParaRPr>
                    </a:p>
                  </a:txBody>
                  <a:tcPr marL="44450" marR="44450" marT="0" marB="0" anchor="ctr"/>
                </a:tc>
                <a:tc>
                  <a:txBody>
                    <a:bodyPr/>
                    <a:lstStyle/>
                    <a:p>
                      <a:pPr algn="ctr">
                        <a:spcAft>
                          <a:spcPts val="0"/>
                        </a:spcAft>
                      </a:pPr>
                      <a:r>
                        <a:rPr lang="es-ES" sz="1050" dirty="0">
                          <a:effectLst/>
                        </a:rPr>
                        <a:t>36</a:t>
                      </a:r>
                      <a:endParaRPr lang="es-ES" sz="1400" dirty="0">
                        <a:effectLst/>
                        <a:latin typeface="Times New Roman"/>
                        <a:ea typeface="Times New Roman"/>
                      </a:endParaRPr>
                    </a:p>
                  </a:txBody>
                  <a:tcPr marL="44450" marR="44450" marT="0" marB="0" anchor="ct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3130473507"/>
              </p:ext>
            </p:extLst>
          </p:nvPr>
        </p:nvGraphicFramePr>
        <p:xfrm>
          <a:off x="179512" y="4221088"/>
          <a:ext cx="8229600" cy="2373754"/>
        </p:xfrm>
        <a:graphic>
          <a:graphicData uri="http://schemas.openxmlformats.org/drawingml/2006/table">
            <a:tbl>
              <a:tblPr firstRow="1" firstCol="1" bandRow="1">
                <a:tableStyleId>{5C22544A-7EE6-4342-B048-85BDC9FD1C3A}</a:tableStyleId>
              </a:tblPr>
              <a:tblGrid>
                <a:gridCol w="2386608"/>
                <a:gridCol w="936104"/>
                <a:gridCol w="1080120"/>
                <a:gridCol w="792088"/>
                <a:gridCol w="1080120"/>
                <a:gridCol w="648072"/>
                <a:gridCol w="648072"/>
                <a:gridCol w="658416"/>
              </a:tblGrid>
              <a:tr h="216024">
                <a:tc gridSpan="8">
                  <a:txBody>
                    <a:bodyPr/>
                    <a:lstStyle/>
                    <a:p>
                      <a:pPr algn="ctr">
                        <a:spcAft>
                          <a:spcPts val="0"/>
                        </a:spcAft>
                      </a:pPr>
                      <a:r>
                        <a:rPr lang="es-ES" sz="1100" dirty="0">
                          <a:effectLst/>
                        </a:rPr>
                        <a:t>B10M</a:t>
                      </a:r>
                      <a:endParaRPr lang="es-ES" sz="1600" dirty="0">
                        <a:effectLst/>
                        <a:latin typeface="Times New Roman"/>
                        <a:ea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71550">
                <a:tc>
                  <a:txBody>
                    <a:bodyPr/>
                    <a:lstStyle/>
                    <a:p>
                      <a:pPr algn="ctr">
                        <a:spcAft>
                          <a:spcPts val="0"/>
                        </a:spcAft>
                      </a:pPr>
                      <a:r>
                        <a:rPr lang="es-ES" sz="1100" dirty="0">
                          <a:effectLst/>
                        </a:rPr>
                        <a:t>Sectores</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S" sz="1100">
                          <a:effectLst/>
                        </a:rPr>
                        <a:t>Máximo de Pasajeros en el Sector</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dirty="0">
                          <a:effectLst/>
                        </a:rPr>
                        <a:t>Pasajeros Sentados</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S" sz="1100">
                          <a:effectLst/>
                        </a:rPr>
                        <a:t>Pasajeros de Pie</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Índice de Ocupación (Pasajeros de Pie/ Metro Cuadrado)</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Distancia en km</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Velocidad por Sector</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Tiempo</a:t>
                      </a:r>
                      <a:endParaRPr lang="es-ES" sz="1600">
                        <a:effectLst/>
                        <a:latin typeface="Times New Roman"/>
                        <a:ea typeface="Times New Roman"/>
                      </a:endParaRPr>
                    </a:p>
                  </a:txBody>
                  <a:tcPr marL="44450" marR="44450" marT="0" marB="0" anchor="ctr"/>
                </a:tc>
              </a:tr>
              <a:tr h="175260">
                <a:tc>
                  <a:txBody>
                    <a:bodyPr/>
                    <a:lstStyle/>
                    <a:p>
                      <a:pPr algn="ctr">
                        <a:spcAft>
                          <a:spcPts val="0"/>
                        </a:spcAft>
                      </a:pPr>
                      <a:r>
                        <a:rPr lang="es-ES" sz="1100">
                          <a:effectLst/>
                        </a:rPr>
                        <a:t>Playón Marín- Casa de la Cultura</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138</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42</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96</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5,6</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3,0</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13,8</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13</a:t>
                      </a:r>
                      <a:endParaRPr lang="es-ES" sz="1600">
                        <a:effectLst/>
                        <a:latin typeface="Times New Roman"/>
                        <a:ea typeface="Times New Roman"/>
                      </a:endParaRPr>
                    </a:p>
                  </a:txBody>
                  <a:tcPr marL="44450" marR="44450" marT="0" marB="0" anchor="ctr"/>
                </a:tc>
              </a:tr>
              <a:tr h="177800">
                <a:tc>
                  <a:txBody>
                    <a:bodyPr/>
                    <a:lstStyle/>
                    <a:p>
                      <a:pPr algn="ctr">
                        <a:spcAft>
                          <a:spcPts val="0"/>
                        </a:spcAft>
                      </a:pPr>
                      <a:r>
                        <a:rPr lang="es-ES" sz="1100">
                          <a:effectLst/>
                        </a:rPr>
                        <a:t>Casa de la Cultura- La Paz</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dirty="0">
                          <a:effectLst/>
                        </a:rPr>
                        <a:t>151</a:t>
                      </a:r>
                      <a:endParaRPr lang="es-ES" sz="1600" dirty="0">
                        <a:effectLst/>
                        <a:latin typeface="Times New Roman"/>
                        <a:ea typeface="Times New Roman"/>
                      </a:endParaRPr>
                    </a:p>
                  </a:txBody>
                  <a:tcPr marL="44450" marR="44450" marT="0" marB="0" anchor="ctr"/>
                </a:tc>
                <a:tc>
                  <a:txBody>
                    <a:bodyPr/>
                    <a:lstStyle/>
                    <a:p>
                      <a:pPr algn="ctr">
                        <a:spcAft>
                          <a:spcPts val="0"/>
                        </a:spcAft>
                      </a:pPr>
                      <a:r>
                        <a:rPr lang="es-ES" sz="1100">
                          <a:effectLst/>
                        </a:rPr>
                        <a:t>42</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109</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6,4</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2,1</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18,0</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7</a:t>
                      </a:r>
                      <a:endParaRPr lang="es-ES" sz="1600">
                        <a:effectLst/>
                        <a:latin typeface="Times New Roman"/>
                        <a:ea typeface="Times New Roman"/>
                      </a:endParaRPr>
                    </a:p>
                  </a:txBody>
                  <a:tcPr marL="44450" marR="44450" marT="0" marB="0" anchor="ctr"/>
                </a:tc>
              </a:tr>
              <a:tr h="261620">
                <a:tc>
                  <a:txBody>
                    <a:bodyPr/>
                    <a:lstStyle/>
                    <a:p>
                      <a:pPr algn="ctr">
                        <a:spcAft>
                          <a:spcPts val="0"/>
                        </a:spcAft>
                      </a:pPr>
                      <a:r>
                        <a:rPr lang="es-ES" sz="1100">
                          <a:effectLst/>
                        </a:rPr>
                        <a:t>La Paz- Naciones Unidas</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141</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42</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99</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5,8</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2,1</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17,7</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7</a:t>
                      </a:r>
                      <a:endParaRPr lang="es-ES" sz="1600">
                        <a:effectLst/>
                        <a:latin typeface="Times New Roman"/>
                        <a:ea typeface="Times New Roman"/>
                      </a:endParaRPr>
                    </a:p>
                  </a:txBody>
                  <a:tcPr marL="44450" marR="44450" marT="0" marB="0" anchor="ctr"/>
                </a:tc>
              </a:tr>
              <a:tr h="381000">
                <a:tc>
                  <a:txBody>
                    <a:bodyPr/>
                    <a:lstStyle/>
                    <a:p>
                      <a:pPr algn="ctr">
                        <a:spcAft>
                          <a:spcPts val="0"/>
                        </a:spcAft>
                      </a:pPr>
                      <a:r>
                        <a:rPr lang="es-ES" sz="1100">
                          <a:effectLst/>
                        </a:rPr>
                        <a:t>Naciones Unidas- Terminal Río Coca</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108</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42</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66</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3,9</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2,1</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16,0</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8</a:t>
                      </a:r>
                      <a:endParaRPr lang="es-ES" sz="1600">
                        <a:effectLst/>
                        <a:latin typeface="Times New Roman"/>
                        <a:ea typeface="Times New Roman"/>
                      </a:endParaRPr>
                    </a:p>
                  </a:txBody>
                  <a:tcPr marL="44450" marR="44450" marT="0" marB="0" anchor="ctr"/>
                </a:tc>
              </a:tr>
              <a:tr h="190500">
                <a:tc gridSpan="5">
                  <a:txBody>
                    <a:bodyPr/>
                    <a:lstStyle/>
                    <a:p>
                      <a:pPr algn="ctr">
                        <a:spcAft>
                          <a:spcPts val="0"/>
                        </a:spcAft>
                      </a:pPr>
                      <a:r>
                        <a:rPr lang="es-ES" sz="1100">
                          <a:effectLst/>
                        </a:rPr>
                        <a:t>Totales</a:t>
                      </a:r>
                      <a:endParaRPr lang="es-ES" sz="1600">
                        <a:effectLst/>
                        <a:latin typeface="Times New Roman"/>
                        <a:ea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spcAft>
                          <a:spcPts val="0"/>
                        </a:spcAft>
                      </a:pPr>
                      <a:r>
                        <a:rPr lang="es-ES" sz="1100">
                          <a:effectLst/>
                        </a:rPr>
                        <a:t>9,3</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a:effectLst/>
                        </a:rPr>
                        <a:t>15,9</a:t>
                      </a:r>
                      <a:endParaRPr lang="es-ES" sz="1600">
                        <a:effectLst/>
                        <a:latin typeface="Times New Roman"/>
                        <a:ea typeface="Times New Roman"/>
                      </a:endParaRPr>
                    </a:p>
                  </a:txBody>
                  <a:tcPr marL="44450" marR="44450" marT="0" marB="0" anchor="ctr"/>
                </a:tc>
                <a:tc>
                  <a:txBody>
                    <a:bodyPr/>
                    <a:lstStyle/>
                    <a:p>
                      <a:pPr algn="ctr">
                        <a:spcAft>
                          <a:spcPts val="0"/>
                        </a:spcAft>
                      </a:pPr>
                      <a:r>
                        <a:rPr lang="es-ES" sz="1100" dirty="0">
                          <a:effectLst/>
                        </a:rPr>
                        <a:t>35</a:t>
                      </a:r>
                      <a:endParaRPr lang="es-ES" sz="16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1119091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6909"/>
            <a:ext cx="7742238" cy="655787"/>
          </a:xfrm>
          <a:prstGeom prst="rect">
            <a:avLst/>
          </a:prstGeom>
          <a:solidFill>
            <a:srgbClr val="0070C0"/>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1800" b="1" kern="0" dirty="0" smtClean="0">
                <a:latin typeface="Arial"/>
              </a:rPr>
              <a:t>3. INFORME SOBRE PORTABILIDAD DE BICICLETAS EN EL SISTEMA </a:t>
            </a:r>
            <a:endParaRPr lang="es-EC" altLang="es-ES" sz="1800" b="1" kern="0" dirty="0" smtClean="0">
              <a:latin typeface="Arial"/>
            </a:endParaRPr>
          </a:p>
        </p:txBody>
      </p:sp>
      <p:pic>
        <p:nvPicPr>
          <p:cNvPr id="3078" name="6 Imagen"/>
          <p:cNvPicPr>
            <a:picLocks noChangeAspect="1" noChangeArrowheads="1"/>
          </p:cNvPicPr>
          <p:nvPr/>
        </p:nvPicPr>
        <p:blipFill>
          <a:blip r:embed="rId4"/>
          <a:srcRect/>
          <a:stretch>
            <a:fillRect/>
          </a:stretch>
        </p:blipFill>
        <p:spPr bwMode="auto">
          <a:xfrm>
            <a:off x="0" y="36909"/>
            <a:ext cx="1187450" cy="554037"/>
          </a:xfrm>
          <a:prstGeom prst="rect">
            <a:avLst/>
          </a:prstGeom>
          <a:noFill/>
          <a:ln w="9525">
            <a:noFill/>
            <a:miter lim="800000"/>
            <a:headEnd/>
            <a:tailEnd/>
          </a:ln>
        </p:spPr>
      </p:pic>
      <p:sp>
        <p:nvSpPr>
          <p:cNvPr id="2" name="1 Rectángulo"/>
          <p:cNvSpPr/>
          <p:nvPr/>
        </p:nvSpPr>
        <p:spPr>
          <a:xfrm>
            <a:off x="621806" y="980728"/>
            <a:ext cx="7766617" cy="923330"/>
          </a:xfrm>
          <a:prstGeom prst="rect">
            <a:avLst/>
          </a:prstGeom>
        </p:spPr>
        <p:txBody>
          <a:bodyPr wrap="square">
            <a:spAutoFit/>
          </a:bodyPr>
          <a:lstStyle/>
          <a:p>
            <a:r>
              <a:rPr lang="es-ES" b="1" dirty="0"/>
              <a:t> </a:t>
            </a:r>
            <a:endParaRPr lang="es-ES" dirty="0"/>
          </a:p>
          <a:p>
            <a:r>
              <a:rPr lang="es-ES" dirty="0" smtClean="0"/>
              <a:t>Se buscó el diseño más adecuado de portabicicletas para la flota de buses articulados.</a:t>
            </a:r>
            <a:endParaRPr lang="es-ES" dirty="0"/>
          </a:p>
        </p:txBody>
      </p:sp>
      <p:pic>
        <p:nvPicPr>
          <p:cNvPr id="7170" name="Imagen 2" descr="C:\MCondor_Carrocerias_2012\PAC POA REPUESTOS 2013  2014  2015  2016\CONTRATACION PUBLICA\SOPORTES DE BICICLETAS\INSTALACIÓN SOPORTES DE BICICLETAS CONTRATO N° 044\CAMBIO DE POSICIÓN DE PASADOR\TROLEBUS\T082\20170111_1458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045668"/>
            <a:ext cx="391953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Imagen 2" descr="C:\MCondor_Carrocerias_2012\PAC POA REPUESTOS 2013  2014  2015  2016\CONTRATACION PUBLICA\SOPORTES DE BICICLETAS\INSTALACIÓN SOPORTES DE BICICLETAS CONTRATO N° 044\MB O-500\M004\20160915_142437.jpg"/>
          <p:cNvPicPr>
            <a:picLocks noChangeAspect="1" noChangeArrowheads="1"/>
          </p:cNvPicPr>
          <p:nvPr/>
        </p:nvPicPr>
        <p:blipFill>
          <a:blip r:embed="rId6" cstate="print">
            <a:extLst>
              <a:ext uri="{28A0092B-C50C-407E-A947-70E740481C1C}">
                <a14:useLocalDpi xmlns:a14="http://schemas.microsoft.com/office/drawing/2010/main" val="0"/>
              </a:ext>
            </a:extLst>
          </a:blip>
          <a:srcRect r="13403"/>
          <a:stretch>
            <a:fillRect/>
          </a:stretch>
        </p:blipFill>
        <p:spPr bwMode="auto">
          <a:xfrm>
            <a:off x="4770510" y="2045668"/>
            <a:ext cx="361791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magen 13" descr="C:\MCondor_Carrocerias_2012\PAC POA REPUESTOS 2013  2014  2015  2016\CONTRATACION PUBLICA\SOPORTES DE BICICLETAS\INSTALACIÓN SOPORTES DE BICICLETAS CONTRATO N° 044\VOLVO B12M\A023\IMG-20160914-WA0004.jpg"/>
          <p:cNvPicPr>
            <a:picLocks noChangeAspect="1" noChangeArrowheads="1"/>
          </p:cNvPicPr>
          <p:nvPr/>
        </p:nvPicPr>
        <p:blipFill>
          <a:blip r:embed="rId7" cstate="print">
            <a:extLst>
              <a:ext uri="{28A0092B-C50C-407E-A947-70E740481C1C}">
                <a14:useLocalDpi xmlns:a14="http://schemas.microsoft.com/office/drawing/2010/main" val="0"/>
              </a:ext>
            </a:extLst>
          </a:blip>
          <a:srcRect r="1422" b="20946"/>
          <a:stretch>
            <a:fillRect/>
          </a:stretch>
        </p:blipFill>
        <p:spPr bwMode="auto">
          <a:xfrm>
            <a:off x="447699" y="4344988"/>
            <a:ext cx="39592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flipH="1">
            <a:off x="5104285" y="4941168"/>
            <a:ext cx="3716186" cy="1477328"/>
          </a:xfrm>
          <a:prstGeom prst="rect">
            <a:avLst/>
          </a:prstGeom>
          <a:noFill/>
        </p:spPr>
        <p:txBody>
          <a:bodyPr wrap="square" rtlCol="0">
            <a:spAutoFit/>
          </a:bodyPr>
          <a:lstStyle/>
          <a:p>
            <a:pPr algn="just"/>
            <a:r>
              <a:rPr lang="es-ES" dirty="0" smtClean="0"/>
              <a:t>Capacidad: 2 bicicletas.</a:t>
            </a:r>
          </a:p>
          <a:p>
            <a:pPr algn="just"/>
            <a:r>
              <a:rPr lang="es-ES" dirty="0" smtClean="0"/>
              <a:t>Se instaló en 50 unidades:</a:t>
            </a:r>
          </a:p>
          <a:p>
            <a:pPr marL="285750" indent="-285750" algn="just">
              <a:buFont typeface="Arial" panose="020B0604020202020204" pitchFamily="34" charset="0"/>
              <a:buChar char="•"/>
            </a:pPr>
            <a:r>
              <a:rPr lang="es-ES" dirty="0" smtClean="0"/>
              <a:t>25 trolebuses</a:t>
            </a:r>
          </a:p>
          <a:p>
            <a:pPr marL="285750" indent="-285750" algn="just">
              <a:buFont typeface="Arial" panose="020B0604020202020204" pitchFamily="34" charset="0"/>
              <a:buChar char="•"/>
            </a:pPr>
            <a:r>
              <a:rPr lang="es-ES" dirty="0" smtClean="0"/>
              <a:t>13 Volvo B12M</a:t>
            </a:r>
          </a:p>
          <a:p>
            <a:pPr marL="285750" indent="-285750" algn="just">
              <a:buFont typeface="Arial" panose="020B0604020202020204" pitchFamily="34" charset="0"/>
              <a:buChar char="•"/>
            </a:pPr>
            <a:r>
              <a:rPr lang="es-ES" dirty="0" smtClean="0"/>
              <a:t>12 Mercedes O500M</a:t>
            </a:r>
            <a:endParaRPr lang="es-ES" dirty="0"/>
          </a:p>
        </p:txBody>
      </p:sp>
    </p:spTree>
    <p:extLst>
      <p:ext uri="{BB962C8B-B14F-4D97-AF65-F5344CB8AC3E}">
        <p14:creationId xmlns:p14="http://schemas.microsoft.com/office/powerpoint/2010/main" val="3066352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6909"/>
            <a:ext cx="7742238" cy="383381"/>
          </a:xfrm>
          <a:prstGeom prst="rect">
            <a:avLst/>
          </a:prstGeom>
          <a:solidFill>
            <a:srgbClr val="0070C0"/>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000" b="1" kern="0" dirty="0" smtClean="0">
                <a:latin typeface="Arial"/>
              </a:rPr>
              <a:t>3. PORTABICICLETAS – NORMAS DE USO</a:t>
            </a:r>
            <a:endParaRPr lang="es-EC" altLang="es-ES" sz="2000" b="1" kern="0" dirty="0" smtClean="0">
              <a:latin typeface="Arial"/>
            </a:endParaRPr>
          </a:p>
        </p:txBody>
      </p:sp>
      <p:pic>
        <p:nvPicPr>
          <p:cNvPr id="3078" name="6 Imagen"/>
          <p:cNvPicPr>
            <a:picLocks noChangeAspect="1" noChangeArrowheads="1"/>
          </p:cNvPicPr>
          <p:nvPr/>
        </p:nvPicPr>
        <p:blipFill>
          <a:blip r:embed="rId4"/>
          <a:srcRect/>
          <a:stretch>
            <a:fillRect/>
          </a:stretch>
        </p:blipFill>
        <p:spPr bwMode="auto">
          <a:xfrm>
            <a:off x="0" y="36909"/>
            <a:ext cx="1187450" cy="554037"/>
          </a:xfrm>
          <a:prstGeom prst="rect">
            <a:avLst/>
          </a:prstGeom>
          <a:noFill/>
          <a:ln w="9525">
            <a:noFill/>
            <a:miter lim="800000"/>
            <a:headEnd/>
            <a:tailEnd/>
          </a:ln>
        </p:spPr>
      </p:pic>
      <p:sp>
        <p:nvSpPr>
          <p:cNvPr id="2" name="1 Rectángulo"/>
          <p:cNvSpPr/>
          <p:nvPr/>
        </p:nvSpPr>
        <p:spPr>
          <a:xfrm>
            <a:off x="251520" y="843091"/>
            <a:ext cx="8352928" cy="5139869"/>
          </a:xfrm>
          <a:prstGeom prst="rect">
            <a:avLst/>
          </a:prstGeom>
        </p:spPr>
        <p:txBody>
          <a:bodyPr wrap="square">
            <a:spAutoFit/>
          </a:bodyPr>
          <a:lstStyle/>
          <a:p>
            <a:pPr marL="285750" lvl="0" indent="-285750" algn="just">
              <a:buFont typeface="Arial" panose="020B0604020202020204" pitchFamily="34" charset="0"/>
              <a:buChar char="•"/>
            </a:pPr>
            <a:r>
              <a:rPr lang="es-ES" sz="1600" dirty="0"/>
              <a:t>Aplica para traslados de estación a estación en el circuito uno del corredor central (Recreo – La Y) y E3 del corredor oriental (Río Coca – Marín Valle), el horario de uso del portabicicletas es durante toda la jornada de operación de los circuitos antes mencionados.</a:t>
            </a:r>
          </a:p>
          <a:p>
            <a:pPr marL="285750" lvl="0" indent="-285750" algn="just">
              <a:buFont typeface="Arial" panose="020B0604020202020204" pitchFamily="34" charset="0"/>
              <a:buChar char="•"/>
            </a:pPr>
            <a:r>
              <a:rPr lang="es-ES" sz="1600" dirty="0"/>
              <a:t>No se pueden embarcar o desembarcar bicicletas en paradas intermedias por temas de seguridad y los tiempos que involucran estas maniobras. </a:t>
            </a:r>
          </a:p>
          <a:p>
            <a:pPr marL="285750" lvl="0" indent="-285750" algn="just">
              <a:buFont typeface="Arial" panose="020B0604020202020204" pitchFamily="34" charset="0"/>
              <a:buChar char="•"/>
            </a:pPr>
            <a:r>
              <a:rPr lang="es-ES" sz="1600" dirty="0"/>
              <a:t>El uso de los portabicicletas no tiene costo adicional.</a:t>
            </a:r>
          </a:p>
          <a:p>
            <a:pPr marL="285750" lvl="0" indent="-285750" algn="just">
              <a:buFont typeface="Arial" panose="020B0604020202020204" pitchFamily="34" charset="0"/>
              <a:buChar char="•"/>
            </a:pPr>
            <a:r>
              <a:rPr lang="es-ES" sz="1600" dirty="0"/>
              <a:t>Para hacer uso de este servicio se debe proceder de la siguiente manera:</a:t>
            </a:r>
          </a:p>
          <a:p>
            <a:pPr marL="742950" lvl="1" indent="-285750" algn="just">
              <a:buFont typeface="Arial" panose="020B0604020202020204" pitchFamily="34" charset="0"/>
              <a:buChar char="•"/>
            </a:pPr>
            <a:r>
              <a:rPr lang="es-ES" sz="1600" dirty="0"/>
              <a:t>Ingrese a una de las estaciones autorizadas (Recreo, La Y o Río Coca) con su bicicleta.</a:t>
            </a:r>
          </a:p>
          <a:p>
            <a:pPr marL="742950" lvl="1" indent="-285750" algn="just">
              <a:buFont typeface="Arial" panose="020B0604020202020204" pitchFamily="34" charset="0"/>
              <a:buChar char="•"/>
            </a:pPr>
            <a:r>
              <a:rPr lang="es-ES" sz="1600" dirty="0"/>
              <a:t>Diríjase a la oficina de Servicio al Cliente y solicite ayuda del personal para ubicar la bicicleta en la unidad.</a:t>
            </a:r>
          </a:p>
          <a:p>
            <a:pPr marL="742950" lvl="1" indent="-285750" algn="just">
              <a:buFont typeface="Arial" panose="020B0604020202020204" pitchFamily="34" charset="0"/>
              <a:buChar char="•"/>
            </a:pPr>
            <a:r>
              <a:rPr lang="es-ES" sz="1600" dirty="0"/>
              <a:t>Para evitar cualquier novedad en el trayecto es recomendable que el propietario de la bicicleta lleve su propio mecanismo para asegurar la bicicleta al portabicicletas instalado en la parte delantera de la unidad.</a:t>
            </a:r>
          </a:p>
          <a:p>
            <a:pPr marL="742950" lvl="1" indent="-285750" algn="just">
              <a:buFont typeface="Arial" panose="020B0604020202020204" pitchFamily="34" charset="0"/>
              <a:buChar char="•"/>
            </a:pPr>
            <a:r>
              <a:rPr lang="es-ES" sz="1600" dirty="0"/>
              <a:t>El sitio de embarque de las bicicletas está ubicado en la parte posterior de los andenes, es decir en el lugar donde las unidades realizan los desembarques de usuarios al llegar a las estaciones.</a:t>
            </a:r>
          </a:p>
          <a:p>
            <a:pPr marL="742950" lvl="1" indent="-285750" algn="just">
              <a:buFont typeface="Arial" panose="020B0604020202020204" pitchFamily="34" charset="0"/>
              <a:buChar char="•"/>
            </a:pPr>
            <a:r>
              <a:rPr lang="es-ES" sz="1600" dirty="0"/>
              <a:t>Una vez que la bicicleta se encuentre instalada en el portabicicletas el propietario de la misma puede subir a la unidad.</a:t>
            </a:r>
          </a:p>
          <a:p>
            <a:pPr marL="742950" lvl="1" indent="-285750" algn="just">
              <a:buFont typeface="Arial" panose="020B0604020202020204" pitchFamily="34" charset="0"/>
              <a:buChar char="•"/>
            </a:pPr>
            <a:r>
              <a:rPr lang="es-ES" sz="1600" dirty="0"/>
              <a:t>Al arribar a la estación de destino, el propietario deberá solicitar ayuda al conductor de la unidad para poder sacarla del portabicicletas.</a:t>
            </a:r>
          </a:p>
        </p:txBody>
      </p:sp>
    </p:spTree>
    <p:extLst>
      <p:ext uri="{BB962C8B-B14F-4D97-AF65-F5344CB8AC3E}">
        <p14:creationId xmlns:p14="http://schemas.microsoft.com/office/powerpoint/2010/main" val="2558679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6909"/>
            <a:ext cx="7742238" cy="383381"/>
          </a:xfrm>
          <a:prstGeom prst="rect">
            <a:avLst/>
          </a:prstGeom>
          <a:solidFill>
            <a:srgbClr val="0070C0"/>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000" b="1" kern="0" dirty="0" smtClean="0">
                <a:latin typeface="Arial"/>
              </a:rPr>
              <a:t>3. MANUAL DE USO</a:t>
            </a:r>
            <a:endParaRPr lang="es-EC" altLang="es-ES" sz="2000" b="1" kern="0" dirty="0" smtClean="0">
              <a:latin typeface="Arial"/>
            </a:endParaRPr>
          </a:p>
        </p:txBody>
      </p:sp>
      <p:pic>
        <p:nvPicPr>
          <p:cNvPr id="3078" name="6 Imagen"/>
          <p:cNvPicPr>
            <a:picLocks noChangeAspect="1" noChangeArrowheads="1"/>
          </p:cNvPicPr>
          <p:nvPr/>
        </p:nvPicPr>
        <p:blipFill>
          <a:blip r:embed="rId4"/>
          <a:srcRect/>
          <a:stretch>
            <a:fillRect/>
          </a:stretch>
        </p:blipFill>
        <p:spPr bwMode="auto">
          <a:xfrm>
            <a:off x="0" y="36909"/>
            <a:ext cx="1187450" cy="554037"/>
          </a:xfrm>
          <a:prstGeom prst="rect">
            <a:avLst/>
          </a:prstGeom>
          <a:noFill/>
          <a:ln w="9525">
            <a:noFill/>
            <a:miter lim="800000"/>
            <a:headEnd/>
            <a:tailEnd/>
          </a:ln>
        </p:spPr>
      </p:pic>
      <p:pic>
        <p:nvPicPr>
          <p:cNvPr id="8194" name="Imagen 1"/>
          <p:cNvPicPr>
            <a:picLocks noChangeAspect="1" noChangeArrowheads="1"/>
          </p:cNvPicPr>
          <p:nvPr/>
        </p:nvPicPr>
        <p:blipFill>
          <a:blip r:embed="rId5">
            <a:extLst>
              <a:ext uri="{28A0092B-C50C-407E-A947-70E740481C1C}">
                <a14:useLocalDpi xmlns:a14="http://schemas.microsoft.com/office/drawing/2010/main" val="0"/>
              </a:ext>
            </a:extLst>
          </a:blip>
          <a:srcRect l="28706" t="26888" r="29169" b="32628"/>
          <a:stretch>
            <a:fillRect/>
          </a:stretch>
        </p:blipFill>
        <p:spPr bwMode="auto">
          <a:xfrm>
            <a:off x="827584" y="764704"/>
            <a:ext cx="6994839" cy="377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Imagen 37" descr="C:\MCondor_Carrocerias_2012\PAC POA REPUESTOS 2013  2014  2015  2016\CONTRATACION PUBLICA\SOPORTES DE BICICLETAS\INSTALACIÓN SOPORTES DE BICICLETAS CONTRATO N° 044\FOTOS FINALES\FOTOS MONTAJE DE BICICLETAS TROLE Y MB\20161017_121944.jpg"/>
          <p:cNvPicPr>
            <a:picLocks noChangeAspect="1" noChangeArrowheads="1"/>
          </p:cNvPicPr>
          <p:nvPr/>
        </p:nvPicPr>
        <p:blipFill>
          <a:blip r:embed="rId6" cstate="print">
            <a:extLst>
              <a:ext uri="{28A0092B-C50C-407E-A947-70E740481C1C}">
                <a14:useLocalDpi xmlns:a14="http://schemas.microsoft.com/office/drawing/2010/main" val="0"/>
              </a:ext>
            </a:extLst>
          </a:blip>
          <a:srcRect l="6950" r="21011"/>
          <a:stretch>
            <a:fillRect/>
          </a:stretch>
        </p:blipFill>
        <p:spPr bwMode="auto">
          <a:xfrm>
            <a:off x="238185" y="4653136"/>
            <a:ext cx="22018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Imagen 6" descr="C:\MCondor_Carrocerias_2012\PAC POA REPUESTOS 2013  2014  2015  2016\CONTRATACION PUBLICA\SOPORTES DE BICICLETAS\INSTALACIÓN SOPORTES DE BICICLETAS CONTRATO N° 044\FOTOS FINALES\FOTOS MONTAJE DE BICICLETAS TROLE Y MB\20161017_121034.jpg"/>
          <p:cNvPicPr>
            <a:picLocks noChangeAspect="1" noChangeArrowheads="1"/>
          </p:cNvPicPr>
          <p:nvPr/>
        </p:nvPicPr>
        <p:blipFill>
          <a:blip r:embed="rId7" cstate="print">
            <a:extLst>
              <a:ext uri="{28A0092B-C50C-407E-A947-70E740481C1C}">
                <a14:useLocalDpi xmlns:a14="http://schemas.microsoft.com/office/drawing/2010/main" val="0"/>
              </a:ext>
            </a:extLst>
          </a:blip>
          <a:srcRect l="6950" r="9795"/>
          <a:stretch>
            <a:fillRect/>
          </a:stretch>
        </p:blipFill>
        <p:spPr bwMode="auto">
          <a:xfrm>
            <a:off x="3491880" y="4655634"/>
            <a:ext cx="260826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679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6909"/>
            <a:ext cx="7742238" cy="383381"/>
          </a:xfrm>
          <a:prstGeom prst="rect">
            <a:avLst/>
          </a:prstGeom>
          <a:solidFill>
            <a:srgbClr val="0070C0"/>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000" b="1" kern="0" dirty="0" smtClean="0">
                <a:latin typeface="Arial"/>
              </a:rPr>
              <a:t>3. PARQUEADEROS DE BICICLETAS</a:t>
            </a:r>
            <a:endParaRPr lang="es-EC" altLang="es-ES" sz="2000" b="1" kern="0" dirty="0" smtClean="0">
              <a:latin typeface="Arial"/>
            </a:endParaRPr>
          </a:p>
        </p:txBody>
      </p:sp>
      <p:pic>
        <p:nvPicPr>
          <p:cNvPr id="3078" name="6 Imagen"/>
          <p:cNvPicPr>
            <a:picLocks noChangeAspect="1" noChangeArrowheads="1"/>
          </p:cNvPicPr>
          <p:nvPr/>
        </p:nvPicPr>
        <p:blipFill>
          <a:blip r:embed="rId4"/>
          <a:srcRect/>
          <a:stretch>
            <a:fillRect/>
          </a:stretch>
        </p:blipFill>
        <p:spPr bwMode="auto">
          <a:xfrm>
            <a:off x="0" y="36909"/>
            <a:ext cx="1187450" cy="554037"/>
          </a:xfrm>
          <a:prstGeom prst="rect">
            <a:avLst/>
          </a:prstGeom>
          <a:noFill/>
          <a:ln w="9525">
            <a:noFill/>
            <a:miter lim="800000"/>
            <a:headEnd/>
            <a:tailEnd/>
          </a:ln>
        </p:spPr>
      </p:pic>
      <p:sp>
        <p:nvSpPr>
          <p:cNvPr id="2" name="1 Rectángulo"/>
          <p:cNvSpPr/>
          <p:nvPr/>
        </p:nvSpPr>
        <p:spPr>
          <a:xfrm>
            <a:off x="323528" y="908720"/>
            <a:ext cx="8280920" cy="1200329"/>
          </a:xfrm>
          <a:prstGeom prst="rect">
            <a:avLst/>
          </a:prstGeom>
        </p:spPr>
        <p:txBody>
          <a:bodyPr wrap="square">
            <a:spAutoFit/>
          </a:bodyPr>
          <a:lstStyle/>
          <a:p>
            <a:pPr algn="just"/>
            <a:r>
              <a:rPr lang="es-ES" dirty="0"/>
              <a:t>En las estaciones existen sitios de parqueadero de bicicletas y de esta manera se logra la </a:t>
            </a:r>
            <a:r>
              <a:rPr lang="es-ES" dirty="0" err="1"/>
              <a:t>intermodalidad</a:t>
            </a:r>
            <a:r>
              <a:rPr lang="es-ES" dirty="0"/>
              <a:t>. Se tienen parqueaderos en los siguientes sitios: Estación Recreo, Estación La Y, Estación Morán Valverde, Estación Río Coca, Estación </a:t>
            </a:r>
            <a:r>
              <a:rPr lang="es-ES" dirty="0" err="1"/>
              <a:t>Quitumbe</a:t>
            </a:r>
            <a:r>
              <a:rPr lang="es-ES" dirty="0"/>
              <a:t>, Parada Villa Flora, Estación Marín Central y Marín Valle.</a:t>
            </a:r>
          </a:p>
        </p:txBody>
      </p:sp>
      <p:pic>
        <p:nvPicPr>
          <p:cNvPr id="8" name="7 Imagen" descr="C:\MCondor_Carrocerias_2012\PAC POA REPUESTOS 2013  2014  2015  2016\CONTRATACION PUBLICA\SOPORTES DE BICICLETAS\INSTALACIÓN DE CICLOPARQUEADEROS CONTRATO N° 044\7.1.- ESTACIÓN  LA Y TROLEBUS\ALA NORTE\20160920_111611.jpg"/>
          <p:cNvPicPr/>
          <p:nvPr/>
        </p:nvPicPr>
        <p:blipFill>
          <a:blip r:embed="rId5" cstate="print"/>
          <a:srcRect/>
          <a:stretch>
            <a:fillRect/>
          </a:stretch>
        </p:blipFill>
        <p:spPr bwMode="auto">
          <a:xfrm>
            <a:off x="755576" y="2276872"/>
            <a:ext cx="3447345" cy="1981260"/>
          </a:xfrm>
          <a:prstGeom prst="rect">
            <a:avLst/>
          </a:prstGeom>
          <a:noFill/>
          <a:ln w="9525">
            <a:noFill/>
            <a:miter lim="800000"/>
            <a:headEnd/>
            <a:tailEnd/>
          </a:ln>
        </p:spPr>
      </p:pic>
      <p:pic>
        <p:nvPicPr>
          <p:cNvPr id="9" name="8 Imagen" descr="C:\MCondor_Carrocerias_2012\PAC POA REPUESTOS 2013  2014  2015  2016\CONTRATACION PUBLICA\SOPORTES DE BICICLETAS\INSTALACIÓN DE CICLOPARQUEADEROS CONTRATO N° 044\7.2.- ESTACIÓN RIO COCA\IMG-20160920-WA0073.jpg"/>
          <p:cNvPicPr/>
          <p:nvPr/>
        </p:nvPicPr>
        <p:blipFill>
          <a:blip r:embed="rId6"/>
          <a:srcRect t="9981"/>
          <a:stretch>
            <a:fillRect/>
          </a:stretch>
        </p:blipFill>
        <p:spPr bwMode="auto">
          <a:xfrm>
            <a:off x="5508104" y="2696781"/>
            <a:ext cx="2260104" cy="3410734"/>
          </a:xfrm>
          <a:prstGeom prst="rect">
            <a:avLst/>
          </a:prstGeom>
          <a:noFill/>
          <a:ln w="9525">
            <a:noFill/>
            <a:miter lim="800000"/>
            <a:headEnd/>
            <a:tailEnd/>
          </a:ln>
        </p:spPr>
      </p:pic>
      <p:pic>
        <p:nvPicPr>
          <p:cNvPr id="10" name="9 Imagen" descr="C:\MCondor_Carrocerias_2012\PAC POA REPUESTOS 2013  2014  2015  2016\CONTRATACION PUBLICA\SOPORTES DE BICICLETAS\INSTALACIÓN DE CICLOPARQUEADEROS CONTRATO N° 044\7.6.- ESTACIÓN MORAN VALVERDE\SECTOR OCCIDENTAL\IMG-20160922-WA0061.jpg"/>
          <p:cNvPicPr/>
          <p:nvPr/>
        </p:nvPicPr>
        <p:blipFill>
          <a:blip r:embed="rId7"/>
          <a:srcRect/>
          <a:stretch>
            <a:fillRect/>
          </a:stretch>
        </p:blipFill>
        <p:spPr bwMode="auto">
          <a:xfrm>
            <a:off x="755576" y="4537926"/>
            <a:ext cx="3480232" cy="2023695"/>
          </a:xfrm>
          <a:prstGeom prst="rect">
            <a:avLst/>
          </a:prstGeom>
          <a:noFill/>
          <a:ln w="9525">
            <a:noFill/>
            <a:miter lim="800000"/>
            <a:headEnd/>
            <a:tailEnd/>
          </a:ln>
        </p:spPr>
      </p:pic>
    </p:spTree>
    <p:extLst>
      <p:ext uri="{BB962C8B-B14F-4D97-AF65-F5344CB8AC3E}">
        <p14:creationId xmlns:p14="http://schemas.microsoft.com/office/powerpoint/2010/main" val="2574891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2 Subtítulo"/>
          <p:cNvSpPr>
            <a:spLocks noGrp="1"/>
          </p:cNvSpPr>
          <p:nvPr>
            <p:ph type="subTitle" idx="1"/>
          </p:nvPr>
        </p:nvSpPr>
        <p:spPr>
          <a:xfrm>
            <a:off x="1371600" y="4340225"/>
            <a:ext cx="6400800" cy="1176338"/>
          </a:xfrm>
        </p:spPr>
        <p:txBody>
          <a:bodyPr>
            <a:normAutofit/>
          </a:bodyPr>
          <a:lstStyle/>
          <a:p>
            <a:pPr>
              <a:defRPr/>
            </a:pPr>
            <a:r>
              <a:rPr lang="es-ES" sz="4400" b="1" dirty="0" smtClean="0"/>
              <a:t> </a:t>
            </a:r>
            <a:endParaRPr lang="es-EC" sz="4400" b="1" dirty="0" smtClean="0"/>
          </a:p>
          <a:p>
            <a:pPr eaLnBrk="1" hangingPunct="1">
              <a:defRPr/>
            </a:pPr>
            <a:endParaRPr lang="es-ES" altLang="es-ES" sz="2000" dirty="0" smtClean="0">
              <a:solidFill>
                <a:srgbClr val="898989"/>
              </a:solidFill>
              <a:ea typeface="ＭＳ Ｐゴシック" pitchFamily="34" charset="-128"/>
            </a:endParaRPr>
          </a:p>
        </p:txBody>
      </p:sp>
      <p:sp>
        <p:nvSpPr>
          <p:cNvPr id="2052"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2053" name="Picture 1"/>
          <p:cNvPicPr>
            <a:picLocks noChangeAspect="1"/>
          </p:cNvPicPr>
          <p:nvPr/>
        </p:nvPicPr>
        <p:blipFill>
          <a:blip r:embed="rId2"/>
          <a:srcRect/>
          <a:stretch>
            <a:fillRect/>
          </a:stretch>
        </p:blipFill>
        <p:spPr bwMode="auto">
          <a:xfrm>
            <a:off x="0" y="6572250"/>
            <a:ext cx="9144000" cy="285750"/>
          </a:xfrm>
          <a:prstGeom prst="rect">
            <a:avLst/>
          </a:prstGeom>
          <a:noFill/>
          <a:ln w="9525">
            <a:noFill/>
            <a:miter lim="800000"/>
            <a:headEnd/>
            <a:tailEnd/>
          </a:ln>
        </p:spPr>
      </p:pic>
      <p:pic>
        <p:nvPicPr>
          <p:cNvPr id="2054" name="6 Imagen"/>
          <p:cNvPicPr>
            <a:picLocks noChangeAspect="1" noChangeArrowheads="1"/>
          </p:cNvPicPr>
          <p:nvPr/>
        </p:nvPicPr>
        <p:blipFill>
          <a:blip r:embed="rId3"/>
          <a:srcRect/>
          <a:stretch>
            <a:fillRect/>
          </a:stretch>
        </p:blipFill>
        <p:spPr bwMode="auto">
          <a:xfrm>
            <a:off x="3348037" y="524373"/>
            <a:ext cx="2808287" cy="1295400"/>
          </a:xfrm>
          <a:prstGeom prst="rect">
            <a:avLst/>
          </a:prstGeom>
          <a:noFill/>
          <a:ln w="9525">
            <a:noFill/>
            <a:miter lim="800000"/>
            <a:headEnd/>
            <a:tailEnd/>
          </a:ln>
        </p:spPr>
      </p:pic>
      <p:sp>
        <p:nvSpPr>
          <p:cNvPr id="7" name="6 Título"/>
          <p:cNvSpPr>
            <a:spLocks noGrp="1"/>
          </p:cNvSpPr>
          <p:nvPr>
            <p:ph type="ctrTitle"/>
          </p:nvPr>
        </p:nvSpPr>
        <p:spPr>
          <a:xfrm>
            <a:off x="699447" y="1663181"/>
            <a:ext cx="7702624" cy="2972146"/>
          </a:xfrm>
        </p:spPr>
        <p:txBody>
          <a:bodyPr>
            <a:normAutofit/>
          </a:bodyPr>
          <a:lstStyle/>
          <a:p>
            <a:r>
              <a:rPr lang="es-ES" sz="2800" b="1" dirty="0" smtClean="0">
                <a:latin typeface="Arial Black" pitchFamily="34" charset="0"/>
              </a:rPr>
              <a:t>1. PROPUESTA DE NUEVO MODELO DE GESTIÓN PARA EL</a:t>
            </a:r>
            <a:r>
              <a:rPr lang="es-ES" sz="2800" b="1" dirty="0" smtClean="0">
                <a:latin typeface="Arial Black" pitchFamily="34" charset="0"/>
              </a:rPr>
              <a:t/>
            </a:r>
            <a:br>
              <a:rPr lang="es-ES" sz="2800" b="1" dirty="0" smtClean="0">
                <a:latin typeface="Arial Black" pitchFamily="34" charset="0"/>
              </a:rPr>
            </a:br>
            <a:r>
              <a:rPr lang="es-ES" sz="2800" b="1" dirty="0" smtClean="0">
                <a:latin typeface="Arial Black" pitchFamily="34" charset="0"/>
              </a:rPr>
              <a:t>CORREDOR CENTRAL NORTE</a:t>
            </a:r>
            <a:endParaRPr lang="es-ES" sz="2800" dirty="0">
              <a:latin typeface="Arial Black"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55" y="4624067"/>
            <a:ext cx="3355933" cy="182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descr="ESTACION OFELIA 021.jpg"/>
          <p:cNvPicPr>
            <a:picLocks noChangeAspect="1"/>
          </p:cNvPicPr>
          <p:nvPr/>
        </p:nvPicPr>
        <p:blipFill rotWithShape="1">
          <a:blip r:embed="rId5" cstate="print">
            <a:lum bright="20000" contrast="20000"/>
          </a:blip>
          <a:srcRect l="7407" t="24457" r="9605" b="13580"/>
          <a:stretch/>
        </p:blipFill>
        <p:spPr>
          <a:xfrm>
            <a:off x="6593157" y="4624066"/>
            <a:ext cx="2443339" cy="190127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12738"/>
            <a:ext cx="7742238" cy="552450"/>
          </a:xfrm>
          <a:prstGeom prst="rect">
            <a:avLst/>
          </a:prstGeom>
          <a:solidFill>
            <a:srgbClr val="0055A4"/>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3200" b="1" kern="0" dirty="0" smtClean="0">
                <a:solidFill>
                  <a:srgbClr val="FFFFFF"/>
                </a:solidFill>
                <a:latin typeface="Arial"/>
              </a:rPr>
              <a:t>ANTECEDENTES</a:t>
            </a:r>
            <a:endParaRPr lang="es-EC" altLang="es-ES" sz="3200" b="1" kern="0" dirty="0" smtClean="0">
              <a:solidFill>
                <a:srgbClr val="FFFFFF"/>
              </a:solidFill>
              <a:latin typeface="Arial"/>
            </a:endParaRPr>
          </a:p>
        </p:txBody>
      </p:sp>
      <p:pic>
        <p:nvPicPr>
          <p:cNvPr id="3078" name="6 Imagen"/>
          <p:cNvPicPr>
            <a:picLocks noChangeAspect="1" noChangeArrowheads="1"/>
          </p:cNvPicPr>
          <p:nvPr/>
        </p:nvPicPr>
        <p:blipFill>
          <a:blip r:embed="rId4"/>
          <a:srcRect/>
          <a:stretch>
            <a:fillRect/>
          </a:stretch>
        </p:blipFill>
        <p:spPr bwMode="auto">
          <a:xfrm>
            <a:off x="0" y="287338"/>
            <a:ext cx="1187450" cy="554037"/>
          </a:xfrm>
          <a:prstGeom prst="rect">
            <a:avLst/>
          </a:prstGeom>
          <a:noFill/>
          <a:ln w="9525">
            <a:noFill/>
            <a:miter lim="800000"/>
            <a:headEnd/>
            <a:tailEnd/>
          </a:ln>
        </p:spPr>
      </p:pic>
      <p:sp>
        <p:nvSpPr>
          <p:cNvPr id="4" name="3 Marcador de contenido"/>
          <p:cNvSpPr>
            <a:spLocks noGrp="1"/>
          </p:cNvSpPr>
          <p:nvPr>
            <p:ph sz="half" idx="1"/>
          </p:nvPr>
        </p:nvSpPr>
        <p:spPr>
          <a:xfrm>
            <a:off x="179511" y="931743"/>
            <a:ext cx="8750177" cy="5305569"/>
          </a:xfrm>
        </p:spPr>
        <p:txBody>
          <a:bodyPr>
            <a:normAutofit lnSpcReduction="10000"/>
          </a:bodyPr>
          <a:lstStyle/>
          <a:p>
            <a:pPr marL="0" indent="0" algn="just">
              <a:buNone/>
            </a:pPr>
            <a:r>
              <a:rPr lang="es-EC" sz="2000" dirty="0" smtClean="0"/>
              <a:t>Suscripción de contrato: </a:t>
            </a:r>
            <a:r>
              <a:rPr lang="es-EC" sz="2000" dirty="0" smtClean="0"/>
              <a:t>20 de mayo de 2005 </a:t>
            </a:r>
            <a:endParaRPr lang="es-EC" sz="2000" dirty="0" smtClean="0"/>
          </a:p>
          <a:p>
            <a:pPr marL="0" indent="0" algn="just">
              <a:buNone/>
            </a:pPr>
            <a:r>
              <a:rPr lang="es-EC" sz="2000" dirty="0" smtClean="0"/>
              <a:t>Plazo:</a:t>
            </a:r>
            <a:r>
              <a:rPr lang="es-EC" sz="2000" dirty="0" smtClean="0"/>
              <a:t> </a:t>
            </a:r>
            <a:r>
              <a:rPr lang="es-EC" sz="2000" dirty="0" smtClean="0"/>
              <a:t>12 años.</a:t>
            </a:r>
          </a:p>
          <a:p>
            <a:pPr marL="0" indent="0" algn="just">
              <a:buNone/>
            </a:pPr>
            <a:r>
              <a:rPr lang="es-EC" sz="2000" dirty="0" smtClean="0"/>
              <a:t>Notificación de terminación: </a:t>
            </a:r>
            <a:r>
              <a:rPr lang="es-EC" sz="2000" dirty="0" smtClean="0"/>
              <a:t>20 de mayo de 2016</a:t>
            </a:r>
            <a:r>
              <a:rPr lang="es-EC" sz="2000" dirty="0" smtClean="0"/>
              <a:t>.</a:t>
            </a:r>
          </a:p>
          <a:p>
            <a:pPr marL="0" indent="0" algn="just">
              <a:buNone/>
            </a:pPr>
            <a:endParaRPr lang="es-EC" sz="2000" dirty="0" smtClean="0"/>
          </a:p>
          <a:p>
            <a:pPr marL="0" indent="0" algn="just">
              <a:buNone/>
            </a:pPr>
            <a:r>
              <a:rPr lang="es-EC" sz="2000" b="1" dirty="0" smtClean="0"/>
              <a:t>EMPRESAS PARTICIPANTES :</a:t>
            </a:r>
          </a:p>
          <a:p>
            <a:pPr lvl="0" algn="just"/>
            <a:r>
              <a:rPr lang="es-EC" sz="2000" dirty="0" smtClean="0"/>
              <a:t>Transportes </a:t>
            </a:r>
            <a:r>
              <a:rPr lang="es-EC" sz="2000" dirty="0"/>
              <a:t>Carcelén TARQUI C.A. </a:t>
            </a:r>
            <a:r>
              <a:rPr lang="es-EC" sz="2000" dirty="0" smtClean="0"/>
              <a:t> (Flota articulados:17)</a:t>
            </a:r>
            <a:endParaRPr lang="es-EC" sz="2000" dirty="0"/>
          </a:p>
          <a:p>
            <a:pPr lvl="0" algn="just"/>
            <a:r>
              <a:rPr lang="es-EC" sz="2000" dirty="0"/>
              <a:t>Consorcio Empresarial de Transporte </a:t>
            </a:r>
            <a:r>
              <a:rPr lang="es-EC" sz="2000" dirty="0" smtClean="0"/>
              <a:t>CONETRA (Flota articulados:21)</a:t>
            </a:r>
            <a:endParaRPr lang="es-EC" sz="2000" dirty="0"/>
          </a:p>
          <a:p>
            <a:pPr lvl="0" algn="just"/>
            <a:r>
              <a:rPr lang="es-EC" sz="2000" dirty="0"/>
              <a:t>Consorcio </a:t>
            </a:r>
            <a:r>
              <a:rPr lang="es-EC" sz="2000" dirty="0" smtClean="0"/>
              <a:t>GLOBALTRANS (Flota articulados: 32)</a:t>
            </a:r>
            <a:endParaRPr lang="es-EC" sz="2000" dirty="0"/>
          </a:p>
          <a:p>
            <a:pPr lvl="0" algn="just"/>
            <a:r>
              <a:rPr lang="es-EC" sz="2000" dirty="0"/>
              <a:t>Colectivos de Transportes Urbanos Pichincha C.A. </a:t>
            </a:r>
            <a:r>
              <a:rPr lang="es-EC" sz="2000" dirty="0" smtClean="0"/>
              <a:t>(Flota articulados: 3)</a:t>
            </a:r>
          </a:p>
          <a:p>
            <a:pPr lvl="0" algn="just"/>
            <a:r>
              <a:rPr lang="es-EC" sz="2000" dirty="0" smtClean="0"/>
              <a:t>TESUR (Flota articulados: 1) Esta Operadora ya no es parte del corredor y retiró la unidad desde 2011.</a:t>
            </a:r>
          </a:p>
          <a:p>
            <a:pPr lvl="0" algn="just"/>
            <a:endParaRPr lang="es-EC" sz="2000" dirty="0"/>
          </a:p>
          <a:p>
            <a:pPr marL="0" lvl="0" indent="0" algn="just">
              <a:buNone/>
            </a:pPr>
            <a:r>
              <a:rPr lang="es-EC" sz="2000" dirty="0" smtClean="0"/>
              <a:t>El contrato de operación se suscribió aplicando los parámetros establecidos en las ordenanzas No. 3529 y 3512 bajo la figura de concesión del servicio con obligaciones para los Operadores y Municipalidad que nunca fueron cumplidas.</a:t>
            </a:r>
            <a:endParaRPr lang="es-EC" sz="2000" dirty="0"/>
          </a:p>
        </p:txBody>
      </p:sp>
    </p:spTree>
    <p:extLst>
      <p:ext uri="{BB962C8B-B14F-4D97-AF65-F5344CB8AC3E}">
        <p14:creationId xmlns:p14="http://schemas.microsoft.com/office/powerpoint/2010/main" val="166625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12738"/>
            <a:ext cx="7742238" cy="552450"/>
          </a:xfrm>
          <a:prstGeom prst="rect">
            <a:avLst/>
          </a:prstGeom>
          <a:solidFill>
            <a:srgbClr val="0055A4"/>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3200" b="1" kern="0" dirty="0" smtClean="0">
                <a:solidFill>
                  <a:srgbClr val="FFFFFF"/>
                </a:solidFill>
                <a:latin typeface="Arial"/>
              </a:rPr>
              <a:t>ANTECEDENTES</a:t>
            </a:r>
            <a:endParaRPr lang="es-EC" altLang="es-ES" sz="3200" b="1" kern="0" dirty="0" smtClean="0">
              <a:solidFill>
                <a:srgbClr val="FFFFFF"/>
              </a:solidFill>
              <a:latin typeface="Arial"/>
            </a:endParaRPr>
          </a:p>
        </p:txBody>
      </p:sp>
      <p:pic>
        <p:nvPicPr>
          <p:cNvPr id="3078" name="6 Imagen"/>
          <p:cNvPicPr>
            <a:picLocks noChangeAspect="1" noChangeArrowheads="1"/>
          </p:cNvPicPr>
          <p:nvPr/>
        </p:nvPicPr>
        <p:blipFill>
          <a:blip r:embed="rId4"/>
          <a:srcRect/>
          <a:stretch>
            <a:fillRect/>
          </a:stretch>
        </p:blipFill>
        <p:spPr bwMode="auto">
          <a:xfrm>
            <a:off x="0" y="287338"/>
            <a:ext cx="1187450" cy="554037"/>
          </a:xfrm>
          <a:prstGeom prst="rect">
            <a:avLst/>
          </a:prstGeom>
          <a:noFill/>
          <a:ln w="9525">
            <a:noFill/>
            <a:miter lim="800000"/>
            <a:headEnd/>
            <a:tailEnd/>
          </a:ln>
        </p:spPr>
      </p:pic>
      <p:sp>
        <p:nvSpPr>
          <p:cNvPr id="4" name="3 Marcador de contenido"/>
          <p:cNvSpPr>
            <a:spLocks noGrp="1"/>
          </p:cNvSpPr>
          <p:nvPr>
            <p:ph sz="half" idx="1"/>
          </p:nvPr>
        </p:nvSpPr>
        <p:spPr>
          <a:xfrm>
            <a:off x="179511" y="931743"/>
            <a:ext cx="8750177" cy="5305569"/>
          </a:xfrm>
        </p:spPr>
        <p:txBody>
          <a:bodyPr>
            <a:normAutofit lnSpcReduction="10000"/>
          </a:bodyPr>
          <a:lstStyle/>
          <a:p>
            <a:pPr marL="0" indent="0" algn="just">
              <a:buNone/>
            </a:pPr>
            <a:r>
              <a:rPr lang="es-EC" sz="2000" dirty="0" smtClean="0"/>
              <a:t>Suscripción de contrato: </a:t>
            </a:r>
            <a:r>
              <a:rPr lang="es-EC" sz="2000" dirty="0" smtClean="0"/>
              <a:t>20 de mayo de 2005 </a:t>
            </a:r>
            <a:endParaRPr lang="es-EC" sz="2000" dirty="0" smtClean="0"/>
          </a:p>
          <a:p>
            <a:pPr marL="0" indent="0" algn="just">
              <a:buNone/>
            </a:pPr>
            <a:r>
              <a:rPr lang="es-EC" sz="2000" dirty="0" smtClean="0"/>
              <a:t>Plazo:</a:t>
            </a:r>
            <a:r>
              <a:rPr lang="es-EC" sz="2000" dirty="0" smtClean="0"/>
              <a:t> </a:t>
            </a:r>
            <a:r>
              <a:rPr lang="es-EC" sz="2000" dirty="0" smtClean="0"/>
              <a:t>12 años.</a:t>
            </a:r>
          </a:p>
          <a:p>
            <a:pPr marL="0" indent="0" algn="just">
              <a:buNone/>
            </a:pPr>
            <a:r>
              <a:rPr lang="es-EC" sz="2000" dirty="0" smtClean="0"/>
              <a:t>Notificación de terminación: </a:t>
            </a:r>
            <a:r>
              <a:rPr lang="es-EC" sz="2000" dirty="0" smtClean="0"/>
              <a:t>20 de mayo de 2016</a:t>
            </a:r>
            <a:r>
              <a:rPr lang="es-EC" sz="2000" dirty="0" smtClean="0"/>
              <a:t>.</a:t>
            </a:r>
          </a:p>
          <a:p>
            <a:pPr marL="0" indent="0" algn="just">
              <a:buNone/>
            </a:pPr>
            <a:endParaRPr lang="es-EC" sz="2000" dirty="0" smtClean="0"/>
          </a:p>
          <a:p>
            <a:pPr marL="0" indent="0" algn="just">
              <a:buNone/>
            </a:pPr>
            <a:r>
              <a:rPr lang="es-EC" sz="2000" b="1" dirty="0" smtClean="0"/>
              <a:t>EMPRESAS PARTICIPANTES :</a:t>
            </a:r>
          </a:p>
          <a:p>
            <a:pPr lvl="0" algn="just"/>
            <a:r>
              <a:rPr lang="es-EC" sz="2000" dirty="0" smtClean="0"/>
              <a:t>Transportes </a:t>
            </a:r>
            <a:r>
              <a:rPr lang="es-EC" sz="2000" dirty="0"/>
              <a:t>Carcelén TARQUI C.A. </a:t>
            </a:r>
            <a:r>
              <a:rPr lang="es-EC" sz="2000" dirty="0" smtClean="0"/>
              <a:t> (Flota articulados:17)</a:t>
            </a:r>
            <a:endParaRPr lang="es-EC" sz="2000" dirty="0"/>
          </a:p>
          <a:p>
            <a:pPr lvl="0" algn="just"/>
            <a:r>
              <a:rPr lang="es-EC" sz="2000" dirty="0"/>
              <a:t>Consorcio Empresarial de Transporte </a:t>
            </a:r>
            <a:r>
              <a:rPr lang="es-EC" sz="2000" dirty="0" smtClean="0"/>
              <a:t>CONETRA (Flota articulados:21)</a:t>
            </a:r>
            <a:endParaRPr lang="es-EC" sz="2000" dirty="0"/>
          </a:p>
          <a:p>
            <a:pPr lvl="0" algn="just"/>
            <a:r>
              <a:rPr lang="es-EC" sz="2000" dirty="0"/>
              <a:t>Consorcio </a:t>
            </a:r>
            <a:r>
              <a:rPr lang="es-EC" sz="2000" dirty="0" smtClean="0"/>
              <a:t>GLOBALTRANS (Flota articulados: 32)</a:t>
            </a:r>
            <a:endParaRPr lang="es-EC" sz="2000" dirty="0"/>
          </a:p>
          <a:p>
            <a:pPr lvl="0" algn="just"/>
            <a:r>
              <a:rPr lang="es-EC" sz="2000" dirty="0"/>
              <a:t>Colectivos de Transportes Urbanos Pichincha C.A. </a:t>
            </a:r>
            <a:r>
              <a:rPr lang="es-EC" sz="2000" dirty="0" smtClean="0"/>
              <a:t>(Flota articulados: 3)</a:t>
            </a:r>
          </a:p>
          <a:p>
            <a:pPr lvl="0" algn="just"/>
            <a:r>
              <a:rPr lang="es-EC" sz="2000" dirty="0" smtClean="0"/>
              <a:t>TESUR (Flota articulados: 1) Esta Operadora ya no es parte del corredor y retiró la unidad desde 2011.</a:t>
            </a:r>
          </a:p>
          <a:p>
            <a:pPr lvl="0" algn="just"/>
            <a:endParaRPr lang="es-EC" sz="2000" dirty="0"/>
          </a:p>
          <a:p>
            <a:pPr marL="0" lvl="0" indent="0" algn="just">
              <a:buNone/>
            </a:pPr>
            <a:r>
              <a:rPr lang="es-EC" sz="2000" dirty="0" smtClean="0"/>
              <a:t>El contrato de operación se suscribió aplicando los parámetros establecidos en las ordenanzas No. 3529 y 3512 bajo la figura de concesión del servicio con obligaciones para los Operadores y Municipalidad que nunca fueron cumplidas.</a:t>
            </a:r>
            <a:endParaRPr lang="es-EC" sz="2000" dirty="0"/>
          </a:p>
        </p:txBody>
      </p:sp>
    </p:spTree>
    <p:extLst>
      <p:ext uri="{BB962C8B-B14F-4D97-AF65-F5344CB8AC3E}">
        <p14:creationId xmlns:p14="http://schemas.microsoft.com/office/powerpoint/2010/main" val="166625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6513"/>
            <a:ext cx="7742238" cy="420687"/>
          </a:xfrm>
          <a:prstGeom prst="rect">
            <a:avLst/>
          </a:prstGeom>
          <a:solidFill>
            <a:srgbClr val="0055A4"/>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000" b="1" kern="0" dirty="0" smtClean="0">
                <a:solidFill>
                  <a:srgbClr val="FFFFFF"/>
                </a:solidFill>
                <a:latin typeface="Arial"/>
              </a:rPr>
              <a:t>PROBLEMAS ACTUALES</a:t>
            </a:r>
            <a:endParaRPr lang="es-EC" altLang="es-ES" sz="2000" b="1" kern="0" dirty="0" smtClean="0">
              <a:solidFill>
                <a:srgbClr val="FFFFFF"/>
              </a:solidFill>
              <a:latin typeface="Arial"/>
            </a:endParaRPr>
          </a:p>
        </p:txBody>
      </p:sp>
      <p:pic>
        <p:nvPicPr>
          <p:cNvPr id="3078" name="6 Imagen"/>
          <p:cNvPicPr>
            <a:picLocks noChangeAspect="1" noChangeArrowheads="1"/>
          </p:cNvPicPr>
          <p:nvPr/>
        </p:nvPicPr>
        <p:blipFill>
          <a:blip r:embed="rId4"/>
          <a:srcRect/>
          <a:stretch>
            <a:fillRect/>
          </a:stretch>
        </p:blipFill>
        <p:spPr bwMode="auto">
          <a:xfrm>
            <a:off x="0" y="66651"/>
            <a:ext cx="1187450" cy="554037"/>
          </a:xfrm>
          <a:prstGeom prst="rect">
            <a:avLst/>
          </a:prstGeom>
          <a:noFill/>
          <a:ln w="9525">
            <a:noFill/>
            <a:miter lim="800000"/>
            <a:headEnd/>
            <a:tailEnd/>
          </a:ln>
        </p:spPr>
      </p:pic>
      <p:sp>
        <p:nvSpPr>
          <p:cNvPr id="2" name="1 Rectángulo"/>
          <p:cNvSpPr/>
          <p:nvPr/>
        </p:nvSpPr>
        <p:spPr>
          <a:xfrm>
            <a:off x="62059" y="620688"/>
            <a:ext cx="8873614" cy="6333529"/>
          </a:xfrm>
          <a:prstGeom prst="rect">
            <a:avLst/>
          </a:prstGeom>
        </p:spPr>
        <p:txBody>
          <a:bodyPr wrap="square">
            <a:spAutoFit/>
          </a:bodyPr>
          <a:lstStyle/>
          <a:p>
            <a:pPr marL="285750" lvl="0" indent="-285750" algn="just">
              <a:lnSpc>
                <a:spcPct val="115000"/>
              </a:lnSpc>
              <a:spcBef>
                <a:spcPts val="300"/>
              </a:spcBef>
              <a:spcAft>
                <a:spcPts val="1000"/>
              </a:spcAft>
              <a:buFont typeface="Arial" panose="020B0604020202020204" pitchFamily="34" charset="0"/>
              <a:buChar char="•"/>
            </a:pPr>
            <a:r>
              <a:rPr lang="es-EC" sz="1400" dirty="0" smtClean="0">
                <a:latin typeface="Arial"/>
                <a:ea typeface="Times New Roman"/>
              </a:rPr>
              <a:t>El </a:t>
            </a:r>
            <a:r>
              <a:rPr lang="es-EC" sz="1400" dirty="0" smtClean="0">
                <a:latin typeface="Arial"/>
                <a:ea typeface="Times New Roman"/>
              </a:rPr>
              <a:t>mal estado de la flota troncal produce daños en vía que genera malestar al usuario y desfases en la operación. Durante el último año la demanda ha disminuido en un 1% debido al mal servicio.</a:t>
            </a:r>
          </a:p>
          <a:p>
            <a:pPr marL="285750" indent="-285750" algn="just">
              <a:lnSpc>
                <a:spcPct val="115000"/>
              </a:lnSpc>
              <a:spcBef>
                <a:spcPts val="300"/>
              </a:spcBef>
              <a:spcAft>
                <a:spcPts val="1000"/>
              </a:spcAft>
              <a:buFont typeface="Arial" panose="020B0604020202020204" pitchFamily="34" charset="0"/>
              <a:buChar char="•"/>
            </a:pPr>
            <a:r>
              <a:rPr lang="es-EC" sz="1400" dirty="0" smtClean="0">
                <a:latin typeface="Arial"/>
                <a:ea typeface="Times New Roman"/>
              </a:rPr>
              <a:t> </a:t>
            </a:r>
            <a:r>
              <a:rPr lang="es-ES" sz="1400" dirty="0">
                <a:latin typeface="Arial" panose="020B0604020202020204" pitchFamily="34" charset="0"/>
                <a:cs typeface="Arial" panose="020B0604020202020204" pitchFamily="34" charset="0"/>
              </a:rPr>
              <a:t>Del total de la flota </a:t>
            </a:r>
            <a:r>
              <a:rPr lang="es-ES" sz="1400" dirty="0" smtClean="0">
                <a:latin typeface="Arial" panose="020B0604020202020204" pitchFamily="34" charset="0"/>
                <a:cs typeface="Arial" panose="020B0604020202020204" pitchFamily="34" charset="0"/>
              </a:rPr>
              <a:t>de 73 unidades, apenas </a:t>
            </a:r>
            <a:r>
              <a:rPr lang="es-ES" sz="1400" dirty="0">
                <a:latin typeface="Arial" panose="020B0604020202020204" pitchFamily="34" charset="0"/>
                <a:cs typeface="Arial" panose="020B0604020202020204" pitchFamily="34" charset="0"/>
              </a:rPr>
              <a:t>el </a:t>
            </a:r>
            <a:r>
              <a:rPr lang="es-ES" sz="1400" dirty="0" smtClean="0">
                <a:latin typeface="Arial" panose="020B0604020202020204" pitchFamily="34" charset="0"/>
                <a:cs typeface="Arial" panose="020B0604020202020204" pitchFamily="34" charset="0"/>
              </a:rPr>
              <a:t>68% </a:t>
            </a:r>
            <a:r>
              <a:rPr lang="es-ES" sz="1400" dirty="0">
                <a:latin typeface="Arial" panose="020B0604020202020204" pitchFamily="34" charset="0"/>
                <a:cs typeface="Arial" panose="020B0604020202020204" pitchFamily="34" charset="0"/>
              </a:rPr>
              <a:t>se mantiene operativa, el resto se encuentra fuera de servicio por problemas de falta de repuestos y muchas de ellas será imposible recuperarlas.</a:t>
            </a:r>
          </a:p>
          <a:p>
            <a:pPr marL="285750" lvl="0" indent="-285750" algn="just">
              <a:buFont typeface="Arial" panose="020B0604020202020204" pitchFamily="34" charset="0"/>
              <a:buChar char="•"/>
            </a:pPr>
            <a:r>
              <a:rPr lang="es-EC" sz="1400" dirty="0">
                <a:latin typeface="Arial" panose="020B0604020202020204" pitchFamily="34" charset="0"/>
                <a:cs typeface="Arial" panose="020B0604020202020204" pitchFamily="34" charset="0"/>
              </a:rPr>
              <a:t>Los incumplimientos de la Municipalidad sobre el cálculo de la tarifa técnica de equilibrio (a criterio de los operadores porque nunca se revisó el modelo de equilibrio financiero) ocasiona déficit financiero que no permite tener la flota troncal en óptimo estado</a:t>
            </a:r>
            <a:r>
              <a:rPr lang="es-EC" sz="1400" dirty="0" smtClean="0">
                <a:latin typeface="Arial" panose="020B0604020202020204" pitchFamily="34" charset="0"/>
                <a:cs typeface="Arial" panose="020B0604020202020204" pitchFamily="34" charset="0"/>
              </a:rPr>
              <a:t>.</a:t>
            </a:r>
          </a:p>
          <a:p>
            <a:pPr marL="285750" lvl="0" indent="-285750" algn="just">
              <a:buFont typeface="Arial" panose="020B0604020202020204" pitchFamily="34" charset="0"/>
              <a:buChar char="•"/>
            </a:pPr>
            <a:endParaRPr lang="es-E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400" dirty="0" smtClean="0">
                <a:latin typeface="Arial"/>
              </a:rPr>
              <a:t>Recaudación </a:t>
            </a:r>
            <a:r>
              <a:rPr lang="es-EC" sz="1400" dirty="0" smtClean="0">
                <a:latin typeface="Arial"/>
              </a:rPr>
              <a:t>de alimentadores nunca se centralizó y eso ocasiona problemas con pasajeros que deben cancelar nuevamente otra tarifa. Este servicio opera como una ruta convencional.</a:t>
            </a:r>
          </a:p>
          <a:p>
            <a:pPr marL="285750" indent="-285750" algn="just">
              <a:buFont typeface="Arial" panose="020B0604020202020204" pitchFamily="34" charset="0"/>
              <a:buChar char="•"/>
            </a:pPr>
            <a:endParaRPr lang="es-EC" sz="1400" dirty="0" smtClean="0">
              <a:latin typeface="Arial"/>
            </a:endParaRPr>
          </a:p>
          <a:p>
            <a:pPr marL="285750" indent="-285750" algn="just">
              <a:buFont typeface="Arial" panose="020B0604020202020204" pitchFamily="34" charset="0"/>
              <a:buChar char="•"/>
            </a:pPr>
            <a:r>
              <a:rPr lang="es-EC" sz="1400" dirty="0" smtClean="0">
                <a:latin typeface="Arial"/>
              </a:rPr>
              <a:t>El proyecto original que incluía 410 buses tipo y 84 articulados nunca se implementó en su totalidad,, lo que ocasionó que la flota se redistribuya en servicios convencionales nuevos y ya existentes.</a:t>
            </a:r>
            <a:r>
              <a:rPr lang="es-ES" sz="1400" dirty="0"/>
              <a:t> </a:t>
            </a:r>
            <a:endParaRPr lang="es-ES" sz="1400" dirty="0" smtClean="0"/>
          </a:p>
          <a:p>
            <a:pPr marL="285750" indent="-285750" algn="just">
              <a:buFont typeface="Arial" panose="020B0604020202020204" pitchFamily="34" charset="0"/>
              <a:buChar char="•"/>
            </a:pPr>
            <a:endParaRPr lang="es-ES" sz="1400" dirty="0" smtClean="0"/>
          </a:p>
          <a:p>
            <a:pPr marL="285750" indent="-285750" algn="just">
              <a:buFont typeface="Arial" panose="020B0604020202020204" pitchFamily="34" charset="0"/>
              <a:buChar char="•"/>
            </a:pPr>
            <a:r>
              <a:rPr lang="es-ES" sz="1400" dirty="0" smtClean="0">
                <a:latin typeface="Arial" panose="020B0604020202020204" pitchFamily="34" charset="0"/>
                <a:cs typeface="Arial" panose="020B0604020202020204" pitchFamily="34" charset="0"/>
              </a:rPr>
              <a:t>En </a:t>
            </a:r>
            <a:r>
              <a:rPr lang="es-ES" sz="1400" dirty="0">
                <a:latin typeface="Arial" panose="020B0604020202020204" pitchFamily="34" charset="0"/>
                <a:cs typeface="Arial" panose="020B0604020202020204" pitchFamily="34" charset="0"/>
              </a:rPr>
              <a:t>el año 2012, la EPMTPQ intervino las paradas del corredor central norte y disminuyó su tamaño, actualmente se encuentran en mal estado y no existe mantenimiento.</a:t>
            </a:r>
          </a:p>
          <a:p>
            <a:pPr marL="285750" indent="-285750" algn="just">
              <a:buFont typeface="Arial" panose="020B0604020202020204" pitchFamily="34" charset="0"/>
              <a:buChar char="•"/>
            </a:pPr>
            <a:endParaRPr lang="es-ES" sz="1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400" dirty="0" smtClean="0">
                <a:latin typeface="Arial" panose="020B0604020202020204" pitchFamily="34" charset="0"/>
                <a:cs typeface="Arial" panose="020B0604020202020204" pitchFamily="34" charset="0"/>
              </a:rPr>
              <a:t>Los </a:t>
            </a:r>
            <a:r>
              <a:rPr lang="es-ES" sz="1400" dirty="0">
                <a:latin typeface="Arial" panose="020B0604020202020204" pitchFamily="34" charset="0"/>
                <a:cs typeface="Arial" panose="020B0604020202020204" pitchFamily="34" charset="0"/>
              </a:rPr>
              <a:t>operadores fueron los responsables de contratar el sistema de recaudo, mismo que nunca operó en su totalidad y ocasionó un problema legal entre operadores y proveedor el sistema (TASKI) que obligó a la suscripción de un convenio por el cual la EPMTPQ administra los fondos provenientes del recaudo de la troncal</a:t>
            </a:r>
            <a:r>
              <a:rPr lang="es-ES" sz="1400" dirty="0" smtClean="0">
                <a:latin typeface="Arial" panose="020B0604020202020204" pitchFamily="34" charset="0"/>
                <a:cs typeface="Arial" panose="020B0604020202020204" pitchFamily="34" charset="0"/>
              </a:rPr>
              <a:t>. En la actualidad se realiza recaudo manual en paradas y buses con altos índices de evasión y fraude.</a:t>
            </a:r>
            <a:endParaRPr lang="es-E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400" dirty="0" smtClean="0">
                <a:latin typeface="Arial" panose="020B0604020202020204" pitchFamily="34" charset="0"/>
                <a:cs typeface="Arial" panose="020B0604020202020204" pitchFamily="34" charset="0"/>
              </a:rPr>
              <a:t>La troncal estaba prevista operar hasta el sector de Carcelén en carril compartido, sin embargo los operadores aduciendo que existía baja demanda abandonaron el servicio en el tramo Ofelia – Carcelén, dejando sin uso las 10 paradas. </a:t>
            </a:r>
            <a:endParaRPr lang="es-EC"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400" dirty="0" smtClean="0">
              <a:latin typeface="Arial"/>
            </a:endParaRPr>
          </a:p>
        </p:txBody>
      </p:sp>
    </p:spTree>
    <p:extLst>
      <p:ext uri="{BB962C8B-B14F-4D97-AF65-F5344CB8AC3E}">
        <p14:creationId xmlns:p14="http://schemas.microsoft.com/office/powerpoint/2010/main" val="1092300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4"/>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2"/>
            </p:custDataLst>
          </p:nvPr>
        </p:nvSpPr>
        <p:spPr bwMode="auto">
          <a:xfrm>
            <a:off x="1187450" y="312738"/>
            <a:ext cx="7742238" cy="552450"/>
          </a:xfrm>
          <a:prstGeom prst="rect">
            <a:avLst/>
          </a:prstGeom>
          <a:solidFill>
            <a:srgbClr val="0055A4"/>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400" b="1" kern="0" dirty="0" smtClean="0">
                <a:solidFill>
                  <a:srgbClr val="FFFFFF"/>
                </a:solidFill>
                <a:latin typeface="Arial"/>
              </a:rPr>
              <a:t>RED DE SERVICIOS PROPUESTA</a:t>
            </a:r>
            <a:endParaRPr lang="es-EC" altLang="es-ES" sz="2400" b="1" kern="0" dirty="0" smtClean="0">
              <a:solidFill>
                <a:srgbClr val="FFFFFF"/>
              </a:solidFill>
              <a:latin typeface="Arial"/>
            </a:endParaRPr>
          </a:p>
        </p:txBody>
      </p:sp>
      <p:pic>
        <p:nvPicPr>
          <p:cNvPr id="3078" name="6 Imagen"/>
          <p:cNvPicPr>
            <a:picLocks noChangeAspect="1" noChangeArrowheads="1"/>
          </p:cNvPicPr>
          <p:nvPr/>
        </p:nvPicPr>
        <p:blipFill>
          <a:blip r:embed="rId5"/>
          <a:srcRect/>
          <a:stretch>
            <a:fillRect/>
          </a:stretch>
        </p:blipFill>
        <p:spPr bwMode="auto">
          <a:xfrm>
            <a:off x="0" y="287338"/>
            <a:ext cx="1187450" cy="554037"/>
          </a:xfrm>
          <a:prstGeom prst="rect">
            <a:avLst/>
          </a:prstGeom>
          <a:noFill/>
          <a:ln w="9525">
            <a:noFill/>
            <a:miter lim="800000"/>
            <a:headEnd/>
            <a:tailEnd/>
          </a:ln>
        </p:spPr>
      </p:pic>
      <p:graphicFrame>
        <p:nvGraphicFramePr>
          <p:cNvPr id="6" name="5 Objeto"/>
          <p:cNvGraphicFramePr>
            <a:graphicFrameLocks noChangeAspect="1"/>
          </p:cNvGraphicFramePr>
          <p:nvPr>
            <p:extLst>
              <p:ext uri="{D42A27DB-BD31-4B8C-83A1-F6EECF244321}">
                <p14:modId xmlns:p14="http://schemas.microsoft.com/office/powerpoint/2010/main" val="2141295560"/>
              </p:ext>
            </p:extLst>
          </p:nvPr>
        </p:nvGraphicFramePr>
        <p:xfrm>
          <a:off x="596977" y="980728"/>
          <a:ext cx="6999360" cy="4226238"/>
        </p:xfrm>
        <a:graphic>
          <a:graphicData uri="http://schemas.openxmlformats.org/presentationml/2006/ole">
            <mc:AlternateContent xmlns:mc="http://schemas.openxmlformats.org/markup-compatibility/2006">
              <mc:Choice xmlns:v="urn:schemas-microsoft-com:vml" Requires="v">
                <p:oleObj spid="_x0000_s7172" name="Hoja de cálculo" r:id="rId6" imgW="6010234" imgH="3628987" progId="Excel.Sheet.12">
                  <p:embed/>
                </p:oleObj>
              </mc:Choice>
              <mc:Fallback>
                <p:oleObj name="Hoja de cálculo" r:id="rId6" imgW="6010234" imgH="3628987" progId="Excel.Sheet.12">
                  <p:embed/>
                  <p:pic>
                    <p:nvPicPr>
                      <p:cNvPr id="0" name=""/>
                      <p:cNvPicPr/>
                      <p:nvPr/>
                    </p:nvPicPr>
                    <p:blipFill>
                      <a:blip r:embed="rId7"/>
                      <a:stretch>
                        <a:fillRect/>
                      </a:stretch>
                    </p:blipFill>
                    <p:spPr>
                      <a:xfrm>
                        <a:off x="596977" y="980728"/>
                        <a:ext cx="6999360" cy="4226238"/>
                      </a:xfrm>
                      <a:prstGeom prst="rect">
                        <a:avLst/>
                      </a:prstGeom>
                    </p:spPr>
                  </p:pic>
                </p:oleObj>
              </mc:Fallback>
            </mc:AlternateContent>
          </a:graphicData>
        </a:graphic>
      </p:graphicFrame>
      <p:graphicFrame>
        <p:nvGraphicFramePr>
          <p:cNvPr id="2" name="1 Tabla"/>
          <p:cNvGraphicFramePr>
            <a:graphicFrameLocks noGrp="1"/>
          </p:cNvGraphicFramePr>
          <p:nvPr>
            <p:extLst>
              <p:ext uri="{D42A27DB-BD31-4B8C-83A1-F6EECF244321}">
                <p14:modId xmlns:p14="http://schemas.microsoft.com/office/powerpoint/2010/main" val="1240465590"/>
              </p:ext>
            </p:extLst>
          </p:nvPr>
        </p:nvGraphicFramePr>
        <p:xfrm>
          <a:off x="611559" y="5173176"/>
          <a:ext cx="5112569" cy="1280160"/>
        </p:xfrm>
        <a:graphic>
          <a:graphicData uri="http://schemas.openxmlformats.org/drawingml/2006/table">
            <a:tbl>
              <a:tblPr firstRow="1" bandRow="1">
                <a:tableStyleId>{5C22544A-7EE6-4342-B048-85BDC9FD1C3A}</a:tableStyleId>
              </a:tblPr>
              <a:tblGrid>
                <a:gridCol w="1407809"/>
                <a:gridCol w="592762"/>
                <a:gridCol w="1037333"/>
                <a:gridCol w="2074665"/>
              </a:tblGrid>
              <a:tr h="144016">
                <a:tc>
                  <a:txBody>
                    <a:bodyPr/>
                    <a:lstStyle/>
                    <a:p>
                      <a:pPr algn="ctr">
                        <a:spcAft>
                          <a:spcPts val="0"/>
                        </a:spcAft>
                      </a:pPr>
                      <a:r>
                        <a:rPr lang="es-ES" sz="1100" dirty="0">
                          <a:effectLst/>
                        </a:rPr>
                        <a:t>CIRCUITOS TRONCALES</a:t>
                      </a:r>
                      <a:endParaRPr lang="es-ES" sz="1200" dirty="0">
                        <a:effectLst/>
                        <a:latin typeface="Times New Roman"/>
                        <a:ea typeface="Times New Roman"/>
                      </a:endParaRPr>
                    </a:p>
                  </a:txBody>
                  <a:tcPr/>
                </a:tc>
                <a:tc>
                  <a:txBody>
                    <a:bodyPr/>
                    <a:lstStyle/>
                    <a:p>
                      <a:pPr algn="ctr">
                        <a:spcAft>
                          <a:spcPts val="0"/>
                        </a:spcAft>
                      </a:pPr>
                      <a:r>
                        <a:rPr lang="es-ES" sz="1100">
                          <a:effectLst/>
                        </a:rPr>
                        <a:t>FLOTA</a:t>
                      </a:r>
                      <a:endParaRPr lang="es-ES" sz="1200">
                        <a:effectLst/>
                        <a:latin typeface="Times New Roman"/>
                        <a:ea typeface="Times New Roman"/>
                      </a:endParaRPr>
                    </a:p>
                  </a:txBody>
                  <a:tcPr/>
                </a:tc>
                <a:tc>
                  <a:txBody>
                    <a:bodyPr/>
                    <a:lstStyle/>
                    <a:p>
                      <a:pPr algn="ctr">
                        <a:spcAft>
                          <a:spcPts val="0"/>
                        </a:spcAft>
                      </a:pPr>
                      <a:r>
                        <a:rPr lang="es-ES" sz="1100">
                          <a:effectLst/>
                        </a:rPr>
                        <a:t>INTERVALO (minutos)</a:t>
                      </a:r>
                      <a:endParaRPr lang="es-ES" sz="1200">
                        <a:effectLst/>
                        <a:latin typeface="Times New Roman"/>
                        <a:ea typeface="Times New Roman"/>
                      </a:endParaRPr>
                    </a:p>
                  </a:txBody>
                  <a:tcPr/>
                </a:tc>
                <a:tc>
                  <a:txBody>
                    <a:bodyPr/>
                    <a:lstStyle/>
                    <a:p>
                      <a:pPr algn="ctr">
                        <a:spcAft>
                          <a:spcPts val="0"/>
                        </a:spcAft>
                      </a:pPr>
                      <a:r>
                        <a:rPr lang="es-ES" sz="1100">
                          <a:effectLst/>
                        </a:rPr>
                        <a:t>MODALIDAD</a:t>
                      </a:r>
                      <a:endParaRPr lang="es-ES" sz="1200">
                        <a:effectLst/>
                        <a:latin typeface="Times New Roman"/>
                        <a:ea typeface="Times New Roman"/>
                      </a:endParaRPr>
                    </a:p>
                  </a:txBody>
                  <a:tcPr/>
                </a:tc>
              </a:tr>
              <a:tr h="382905">
                <a:tc>
                  <a:txBody>
                    <a:bodyPr/>
                    <a:lstStyle/>
                    <a:p>
                      <a:pPr algn="just">
                        <a:spcAft>
                          <a:spcPts val="0"/>
                        </a:spcAft>
                      </a:pPr>
                      <a:r>
                        <a:rPr lang="es-ES" sz="1100">
                          <a:effectLst/>
                        </a:rPr>
                        <a:t>Ofelia – Marín</a:t>
                      </a:r>
                      <a:endParaRPr lang="es-ES" sz="1200">
                        <a:effectLst/>
                        <a:latin typeface="Times New Roman"/>
                        <a:ea typeface="Times New Roman"/>
                      </a:endParaRPr>
                    </a:p>
                  </a:txBody>
                  <a:tcPr/>
                </a:tc>
                <a:tc>
                  <a:txBody>
                    <a:bodyPr/>
                    <a:lstStyle/>
                    <a:p>
                      <a:pPr algn="ctr">
                        <a:spcAft>
                          <a:spcPts val="0"/>
                        </a:spcAft>
                      </a:pPr>
                      <a:r>
                        <a:rPr lang="es-ES" sz="1100">
                          <a:effectLst/>
                        </a:rPr>
                        <a:t>45</a:t>
                      </a:r>
                      <a:endParaRPr lang="es-ES" sz="1200">
                        <a:effectLst/>
                        <a:latin typeface="Times New Roman"/>
                        <a:ea typeface="Times New Roman"/>
                      </a:endParaRPr>
                    </a:p>
                  </a:txBody>
                  <a:tcPr/>
                </a:tc>
                <a:tc>
                  <a:txBody>
                    <a:bodyPr/>
                    <a:lstStyle/>
                    <a:p>
                      <a:pPr algn="ctr">
                        <a:spcAft>
                          <a:spcPts val="0"/>
                        </a:spcAft>
                      </a:pPr>
                      <a:r>
                        <a:rPr lang="es-ES" sz="1100">
                          <a:effectLst/>
                        </a:rPr>
                        <a:t>2</a:t>
                      </a:r>
                      <a:endParaRPr lang="es-ES" sz="1200">
                        <a:effectLst/>
                        <a:latin typeface="Times New Roman"/>
                        <a:ea typeface="Times New Roman"/>
                      </a:endParaRPr>
                    </a:p>
                  </a:txBody>
                  <a:tcPr/>
                </a:tc>
                <a:tc>
                  <a:txBody>
                    <a:bodyPr/>
                    <a:lstStyle/>
                    <a:p>
                      <a:pPr algn="just">
                        <a:spcAft>
                          <a:spcPts val="0"/>
                        </a:spcAft>
                      </a:pPr>
                      <a:r>
                        <a:rPr lang="es-ES" sz="1100">
                          <a:effectLst/>
                        </a:rPr>
                        <a:t>Normal (se detiene en todas las paradas)</a:t>
                      </a:r>
                      <a:endParaRPr lang="es-ES" sz="1200">
                        <a:effectLst/>
                        <a:latin typeface="Times New Roman"/>
                        <a:ea typeface="Times New Roman"/>
                      </a:endParaRPr>
                    </a:p>
                  </a:txBody>
                  <a:tcPr/>
                </a:tc>
              </a:tr>
              <a:tr h="382905">
                <a:tc>
                  <a:txBody>
                    <a:bodyPr/>
                    <a:lstStyle/>
                    <a:p>
                      <a:pPr algn="just">
                        <a:spcAft>
                          <a:spcPts val="0"/>
                        </a:spcAft>
                      </a:pPr>
                      <a:r>
                        <a:rPr lang="es-ES" sz="1100">
                          <a:effectLst/>
                        </a:rPr>
                        <a:t>Ofelia – Seminario</a:t>
                      </a:r>
                      <a:endParaRPr lang="es-ES" sz="1200">
                        <a:effectLst/>
                        <a:latin typeface="Times New Roman"/>
                        <a:ea typeface="Times New Roman"/>
                      </a:endParaRPr>
                    </a:p>
                  </a:txBody>
                  <a:tcPr/>
                </a:tc>
                <a:tc>
                  <a:txBody>
                    <a:bodyPr/>
                    <a:lstStyle/>
                    <a:p>
                      <a:pPr algn="ctr">
                        <a:spcAft>
                          <a:spcPts val="0"/>
                        </a:spcAft>
                      </a:pPr>
                      <a:r>
                        <a:rPr lang="es-ES" sz="1100">
                          <a:effectLst/>
                        </a:rPr>
                        <a:t>15</a:t>
                      </a:r>
                      <a:endParaRPr lang="es-ES" sz="1200">
                        <a:effectLst/>
                        <a:latin typeface="Times New Roman"/>
                        <a:ea typeface="Times New Roman"/>
                      </a:endParaRPr>
                    </a:p>
                  </a:txBody>
                  <a:tcPr/>
                </a:tc>
                <a:tc>
                  <a:txBody>
                    <a:bodyPr/>
                    <a:lstStyle/>
                    <a:p>
                      <a:pPr algn="ctr">
                        <a:spcAft>
                          <a:spcPts val="0"/>
                        </a:spcAft>
                      </a:pPr>
                      <a:r>
                        <a:rPr lang="es-ES" sz="1100">
                          <a:effectLst/>
                        </a:rPr>
                        <a:t>4,5</a:t>
                      </a:r>
                      <a:endParaRPr lang="es-ES" sz="1200">
                        <a:effectLst/>
                        <a:latin typeface="Times New Roman"/>
                        <a:ea typeface="Times New Roman"/>
                      </a:endParaRPr>
                    </a:p>
                  </a:txBody>
                  <a:tcPr/>
                </a:tc>
                <a:tc>
                  <a:txBody>
                    <a:bodyPr/>
                    <a:lstStyle/>
                    <a:p>
                      <a:pPr algn="just">
                        <a:spcAft>
                          <a:spcPts val="0"/>
                        </a:spcAft>
                      </a:pPr>
                      <a:r>
                        <a:rPr lang="es-ES" sz="1100" dirty="0" err="1" smtClean="0">
                          <a:effectLst/>
                        </a:rPr>
                        <a:t>Semiexpreso</a:t>
                      </a:r>
                      <a:r>
                        <a:rPr lang="es-ES" sz="1100" dirty="0" smtClean="0">
                          <a:effectLst/>
                        </a:rPr>
                        <a:t> (se </a:t>
                      </a:r>
                      <a:r>
                        <a:rPr lang="es-ES" sz="1100" dirty="0">
                          <a:effectLst/>
                        </a:rPr>
                        <a:t>detiene en 5 paradas)</a:t>
                      </a:r>
                      <a:endParaRPr lang="es-ES" sz="1200" dirty="0">
                        <a:effectLst/>
                        <a:latin typeface="Times New Roman"/>
                        <a:ea typeface="Times New Roman"/>
                      </a:endParaRPr>
                    </a:p>
                  </a:txBody>
                  <a:tcPr/>
                </a:tc>
              </a:tr>
            </a:tbl>
          </a:graphicData>
        </a:graphic>
      </p:graphicFrame>
      <p:sp>
        <p:nvSpPr>
          <p:cNvPr id="3" name="2 CuadroTexto"/>
          <p:cNvSpPr txBox="1"/>
          <p:nvPr/>
        </p:nvSpPr>
        <p:spPr>
          <a:xfrm>
            <a:off x="6156176" y="5589240"/>
            <a:ext cx="2798715" cy="369332"/>
          </a:xfrm>
          <a:prstGeom prst="rect">
            <a:avLst/>
          </a:prstGeom>
          <a:noFill/>
        </p:spPr>
        <p:txBody>
          <a:bodyPr wrap="none" rtlCol="0">
            <a:spAutoFit/>
          </a:bodyPr>
          <a:lstStyle/>
          <a:p>
            <a:r>
              <a:rPr lang="es-ES" dirty="0" smtClean="0"/>
              <a:t>Flota troncal: 60 articulados</a:t>
            </a:r>
            <a:endParaRPr lang="es-ES" dirty="0"/>
          </a:p>
        </p:txBody>
      </p:sp>
    </p:spTree>
    <p:extLst>
      <p:ext uri="{BB962C8B-B14F-4D97-AF65-F5344CB8AC3E}">
        <p14:creationId xmlns:p14="http://schemas.microsoft.com/office/powerpoint/2010/main" val="127256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68238"/>
            <a:ext cx="7742238" cy="496118"/>
          </a:xfrm>
          <a:prstGeom prst="rect">
            <a:avLst/>
          </a:prstGeom>
          <a:solidFill>
            <a:srgbClr val="0055A4"/>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000" b="1" kern="0" dirty="0" smtClean="0">
                <a:solidFill>
                  <a:srgbClr val="FFFFFF"/>
                </a:solidFill>
                <a:latin typeface="Arial"/>
              </a:rPr>
              <a:t>CONDICIONES NECESARIAS </a:t>
            </a:r>
            <a:r>
              <a:rPr lang="es-ES" altLang="es-ES" sz="2000" b="1" kern="0" dirty="0" smtClean="0">
                <a:solidFill>
                  <a:srgbClr val="FFFFFF"/>
                </a:solidFill>
                <a:latin typeface="Arial"/>
              </a:rPr>
              <a:t>PARA </a:t>
            </a:r>
            <a:r>
              <a:rPr lang="es-ES" altLang="es-ES" sz="2000" b="1" kern="0" dirty="0" smtClean="0">
                <a:solidFill>
                  <a:srgbClr val="FFFFFF"/>
                </a:solidFill>
                <a:latin typeface="Arial"/>
              </a:rPr>
              <a:t>DELEGACIÓN</a:t>
            </a:r>
            <a:endParaRPr lang="es-EC" altLang="es-ES" sz="2000" b="1" kern="0" dirty="0" smtClean="0">
              <a:solidFill>
                <a:srgbClr val="FFFFFF"/>
              </a:solidFill>
              <a:latin typeface="Arial"/>
            </a:endParaRPr>
          </a:p>
        </p:txBody>
      </p:sp>
      <p:pic>
        <p:nvPicPr>
          <p:cNvPr id="3078" name="6 Imagen"/>
          <p:cNvPicPr>
            <a:picLocks noChangeAspect="1" noChangeArrowheads="1"/>
          </p:cNvPicPr>
          <p:nvPr/>
        </p:nvPicPr>
        <p:blipFill>
          <a:blip r:embed="rId4"/>
          <a:srcRect/>
          <a:stretch>
            <a:fillRect/>
          </a:stretch>
        </p:blipFill>
        <p:spPr bwMode="auto">
          <a:xfrm>
            <a:off x="0" y="44624"/>
            <a:ext cx="1187450" cy="554037"/>
          </a:xfrm>
          <a:prstGeom prst="rect">
            <a:avLst/>
          </a:prstGeom>
          <a:noFill/>
          <a:ln w="9525">
            <a:noFill/>
            <a:miter lim="800000"/>
            <a:headEnd/>
            <a:tailEnd/>
          </a:ln>
        </p:spPr>
      </p:pic>
      <p:sp>
        <p:nvSpPr>
          <p:cNvPr id="7" name="6 CuadroTexto"/>
          <p:cNvSpPr txBox="1"/>
          <p:nvPr/>
        </p:nvSpPr>
        <p:spPr>
          <a:xfrm>
            <a:off x="107504" y="854710"/>
            <a:ext cx="8606160" cy="5355312"/>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Modalidad:  Contrato </a:t>
            </a:r>
            <a:r>
              <a:rPr lang="es-ES" dirty="0" smtClean="0"/>
              <a:t>de operación </a:t>
            </a:r>
            <a:r>
              <a:rPr lang="es-ES" dirty="0" smtClean="0"/>
              <a:t>a una sola persona jurídica.</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smtClean="0"/>
              <a:t>Base legal: </a:t>
            </a:r>
            <a:r>
              <a:rPr lang="es-ES" dirty="0" smtClean="0"/>
              <a:t>Ordenanza </a:t>
            </a:r>
            <a:r>
              <a:rPr lang="es-ES" dirty="0" smtClean="0"/>
              <a:t>No. 194 y la Ley Orgánica de Transporte Terrestre, Tránsito y Seguridad Vial.</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a:t>El nuevo contrato busca corregir las deficiencias actuales tanto en servicio como en equilibrio financiero para el operador</a:t>
            </a:r>
            <a:r>
              <a:rPr lang="es-ES" dirty="0" smtClean="0"/>
              <a:t>.</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Incorporar nueva flota a la operación.</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smtClean="0"/>
              <a:t>Centralización </a:t>
            </a:r>
            <a:r>
              <a:rPr lang="es-ES" dirty="0"/>
              <a:t>de la operación y el recaudo tanto en flota troncal como en alimentadores</a:t>
            </a:r>
            <a:r>
              <a:rPr lang="es-ES" dirty="0" smtClean="0"/>
              <a:t>.</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smtClean="0"/>
              <a:t>Administración y fiscalización del contrato a cargo de la EPMPTQ.</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smtClean="0"/>
              <a:t>Mejorar la infraestructura de todo el corredor especialmente en paradas y estaciones.</a:t>
            </a:r>
            <a:endParaRPr lang="es-ES" dirty="0"/>
          </a:p>
          <a:p>
            <a:pPr algn="just"/>
            <a:endParaRPr lang="es-ES"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p:txBody>
      </p:sp>
    </p:spTree>
    <p:extLst>
      <p:ext uri="{BB962C8B-B14F-4D97-AF65-F5344CB8AC3E}">
        <p14:creationId xmlns:p14="http://schemas.microsoft.com/office/powerpoint/2010/main" val="243097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36909"/>
            <a:ext cx="7742238" cy="383381"/>
          </a:xfrm>
          <a:prstGeom prst="rect">
            <a:avLst/>
          </a:prstGeom>
          <a:solidFill>
            <a:srgbClr val="0070C0"/>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400" b="1" kern="0" dirty="0" smtClean="0">
                <a:latin typeface="Arial"/>
              </a:rPr>
              <a:t>MODELO FINANCIERO OPERACIONAL</a:t>
            </a:r>
            <a:r>
              <a:rPr lang="es-ES" altLang="es-ES" sz="2400" b="1" kern="0" dirty="0" smtClean="0">
                <a:latin typeface="Arial"/>
              </a:rPr>
              <a:t> </a:t>
            </a:r>
            <a:endParaRPr lang="es-EC" altLang="es-ES" sz="2400" b="1" kern="0" dirty="0" smtClean="0">
              <a:latin typeface="Arial"/>
            </a:endParaRPr>
          </a:p>
        </p:txBody>
      </p:sp>
      <p:pic>
        <p:nvPicPr>
          <p:cNvPr id="3078" name="6 Imagen"/>
          <p:cNvPicPr>
            <a:picLocks noChangeAspect="1" noChangeArrowheads="1"/>
          </p:cNvPicPr>
          <p:nvPr/>
        </p:nvPicPr>
        <p:blipFill>
          <a:blip r:embed="rId4"/>
          <a:srcRect/>
          <a:stretch>
            <a:fillRect/>
          </a:stretch>
        </p:blipFill>
        <p:spPr bwMode="auto">
          <a:xfrm>
            <a:off x="0" y="36909"/>
            <a:ext cx="1187450" cy="554037"/>
          </a:xfrm>
          <a:prstGeom prst="rect">
            <a:avLst/>
          </a:prstGeom>
          <a:noFill/>
          <a:ln w="9525">
            <a:noFill/>
            <a:miter lim="800000"/>
            <a:headEnd/>
            <a:tailEnd/>
          </a:ln>
        </p:spPr>
      </p:pic>
      <p:sp>
        <p:nvSpPr>
          <p:cNvPr id="2" name="1 CuadroTexto"/>
          <p:cNvSpPr txBox="1"/>
          <p:nvPr/>
        </p:nvSpPr>
        <p:spPr>
          <a:xfrm>
            <a:off x="0" y="404664"/>
            <a:ext cx="8929688" cy="1015663"/>
          </a:xfrm>
          <a:prstGeom prst="rect">
            <a:avLst/>
          </a:prstGeom>
          <a:noFill/>
        </p:spPr>
        <p:txBody>
          <a:bodyPr wrap="square" rtlCol="0">
            <a:spAutoFit/>
          </a:bodyPr>
          <a:lstStyle/>
          <a:p>
            <a:pPr marL="285750" indent="-285750" algn="just">
              <a:buFont typeface="Arial" panose="020B0604020202020204" pitchFamily="34" charset="0"/>
              <a:buChar char="•"/>
            </a:pPr>
            <a:endParaRPr lang="es-ES" sz="2000" dirty="0" smtClean="0"/>
          </a:p>
          <a:p>
            <a:pPr algn="just"/>
            <a:r>
              <a:rPr lang="es-ES" sz="2000" dirty="0" smtClean="0"/>
              <a:t>Aplicación </a:t>
            </a:r>
            <a:r>
              <a:rPr lang="es-ES" sz="2000" dirty="0"/>
              <a:t>de tarifa técnica resultado de los siguientes </a:t>
            </a:r>
            <a:r>
              <a:rPr lang="es-ES" sz="2000" dirty="0" smtClean="0"/>
              <a:t>factores:</a:t>
            </a:r>
          </a:p>
          <a:p>
            <a:pPr algn="just"/>
            <a:r>
              <a:rPr lang="es-ES" sz="2000" dirty="0" smtClean="0"/>
              <a:t> </a:t>
            </a:r>
            <a:endParaRPr lang="es-ES" sz="2400" dirty="0"/>
          </a:p>
        </p:txBody>
      </p:sp>
      <p:sp>
        <p:nvSpPr>
          <p:cNvPr id="8" name="7 CuadroTexto"/>
          <p:cNvSpPr txBox="1"/>
          <p:nvPr/>
        </p:nvSpPr>
        <p:spPr>
          <a:xfrm>
            <a:off x="89756" y="1628800"/>
            <a:ext cx="8750176" cy="2862322"/>
          </a:xfrm>
          <a:prstGeom prst="rect">
            <a:avLst/>
          </a:prstGeom>
          <a:noFill/>
        </p:spPr>
        <p:txBody>
          <a:bodyPr wrap="square" rtlCol="0">
            <a:spAutoFit/>
          </a:bodyPr>
          <a:lstStyle/>
          <a:p>
            <a:pPr marL="285750" indent="-285750">
              <a:buFontTx/>
              <a:buChar char="-"/>
            </a:pPr>
            <a:r>
              <a:rPr lang="es-ES" dirty="0" smtClean="0"/>
              <a:t>Inversión de nueva flota durante los tres primeros años.</a:t>
            </a:r>
          </a:p>
          <a:p>
            <a:pPr marL="285750" indent="-285750">
              <a:buFontTx/>
              <a:buChar char="-"/>
            </a:pPr>
            <a:r>
              <a:rPr lang="es-ES" dirty="0" smtClean="0"/>
              <a:t>Riesgo </a:t>
            </a:r>
            <a:r>
              <a:rPr lang="es-ES" dirty="0" smtClean="0"/>
              <a:t>de la demanda al operador</a:t>
            </a:r>
            <a:r>
              <a:rPr lang="es-ES" dirty="0" smtClean="0"/>
              <a:t>.</a:t>
            </a:r>
          </a:p>
          <a:p>
            <a:pPr marL="285750" indent="-285750">
              <a:buFontTx/>
              <a:buChar char="-"/>
            </a:pPr>
            <a:r>
              <a:rPr lang="es-ES" dirty="0" smtClean="0"/>
              <a:t>Demanda anual: 76.802.985 viajes pago.</a:t>
            </a:r>
          </a:p>
          <a:p>
            <a:pPr marL="285750" indent="-285750">
              <a:buFontTx/>
              <a:buChar char="-"/>
            </a:pPr>
            <a:r>
              <a:rPr lang="es-ES" dirty="0" smtClean="0"/>
              <a:t>Incremento de demanda: 1%.</a:t>
            </a:r>
          </a:p>
          <a:p>
            <a:pPr marL="285750" indent="-285750">
              <a:buFontTx/>
              <a:buChar char="-"/>
            </a:pPr>
            <a:r>
              <a:rPr lang="es-ES" dirty="0" smtClean="0"/>
              <a:t>Incremento de costos anual: 1,33%.</a:t>
            </a:r>
          </a:p>
          <a:p>
            <a:pPr marL="285750" indent="-285750">
              <a:buFontTx/>
              <a:buChar char="-"/>
            </a:pPr>
            <a:r>
              <a:rPr lang="es-ES" dirty="0" smtClean="0"/>
              <a:t>Incremento de mano de obra anual: 2,3%.</a:t>
            </a:r>
            <a:endParaRPr lang="es-ES" dirty="0" smtClean="0"/>
          </a:p>
          <a:p>
            <a:pPr marL="285750" indent="-285750" algn="just">
              <a:buFontTx/>
              <a:buChar char="-"/>
            </a:pPr>
            <a:r>
              <a:rPr lang="es-ES" dirty="0" smtClean="0"/>
              <a:t>Pago de financiamiento con 30% de apalancamiento. </a:t>
            </a:r>
            <a:endParaRPr lang="es-ES" dirty="0" smtClean="0"/>
          </a:p>
          <a:p>
            <a:pPr marL="285750" indent="-285750">
              <a:buFontTx/>
              <a:buChar char="-"/>
            </a:pPr>
            <a:r>
              <a:rPr lang="es-ES" dirty="0" smtClean="0"/>
              <a:t>Gastos complementarios a cargo de la Municipalidad</a:t>
            </a:r>
            <a:endParaRPr lang="es-ES" dirty="0" smtClean="0"/>
          </a:p>
          <a:p>
            <a:pPr marL="285750" indent="-285750" algn="just">
              <a:buFontTx/>
              <a:buChar char="-"/>
            </a:pPr>
            <a:r>
              <a:rPr lang="es-ES" dirty="0" smtClean="0"/>
              <a:t>Inversión en infraestructura a cargo de la Municipalidad hasta el año 2018.</a:t>
            </a:r>
          </a:p>
          <a:p>
            <a:pPr marL="285750" indent="-285750" algn="just">
              <a:buFontTx/>
              <a:buChar char="-"/>
            </a:pPr>
            <a:endParaRPr lang="es-ES" b="1" dirty="0"/>
          </a:p>
        </p:txBody>
      </p:sp>
      <p:sp>
        <p:nvSpPr>
          <p:cNvPr id="9" name="8 CuadroTexto"/>
          <p:cNvSpPr txBox="1"/>
          <p:nvPr/>
        </p:nvSpPr>
        <p:spPr>
          <a:xfrm>
            <a:off x="47441" y="4653136"/>
            <a:ext cx="8943709" cy="646331"/>
          </a:xfrm>
          <a:prstGeom prst="rect">
            <a:avLst/>
          </a:prstGeom>
          <a:noFill/>
        </p:spPr>
        <p:txBody>
          <a:bodyPr wrap="square" rtlCol="0">
            <a:spAutoFit/>
          </a:bodyPr>
          <a:lstStyle/>
          <a:p>
            <a:pPr algn="just"/>
            <a:r>
              <a:rPr lang="es-ES" dirty="0" smtClean="0"/>
              <a:t>Se requiere generar una ordenanza para poder realizar el pago de la compensación por aplicación de tarifa menor que la técnica.</a:t>
            </a:r>
            <a:endParaRPr lang="es-ES" dirty="0"/>
          </a:p>
        </p:txBody>
      </p:sp>
    </p:spTree>
    <p:extLst>
      <p:ext uri="{BB962C8B-B14F-4D97-AF65-F5344CB8AC3E}">
        <p14:creationId xmlns:p14="http://schemas.microsoft.com/office/powerpoint/2010/main" val="862676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ltLang="es-ES">
              <a:latin typeface="Calibri" pitchFamily="34" charset="0"/>
            </a:endParaRPr>
          </a:p>
        </p:txBody>
      </p:sp>
      <p:pic>
        <p:nvPicPr>
          <p:cNvPr id="3075" name="Picture 1"/>
          <p:cNvPicPr>
            <a:picLocks noChangeAspect="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
        <p:nvSpPr>
          <p:cNvPr id="12" name="1 Título"/>
          <p:cNvSpPr txBox="1">
            <a:spLocks/>
          </p:cNvSpPr>
          <p:nvPr>
            <p:custDataLst>
              <p:tags r:id="rId1"/>
            </p:custDataLst>
          </p:nvPr>
        </p:nvSpPr>
        <p:spPr bwMode="auto">
          <a:xfrm>
            <a:off x="1187450" y="44624"/>
            <a:ext cx="7742238" cy="447724"/>
          </a:xfrm>
          <a:prstGeom prst="rect">
            <a:avLst/>
          </a:prstGeom>
          <a:solidFill>
            <a:srgbClr val="0055A4"/>
          </a:solidFill>
          <a:ln>
            <a:noFill/>
          </a:ln>
          <a:extLst/>
        </p:spPr>
        <p:txBody>
          <a:bodyPr anchor="ctr"/>
          <a:lstStyle>
            <a:lvl1pPr algn="ctr" rtl="0" eaLnBrk="0" fontAlgn="base" hangingPunct="0">
              <a:spcBef>
                <a:spcPct val="0"/>
              </a:spcBef>
              <a:spcAft>
                <a:spcPct val="0"/>
              </a:spcAft>
              <a:defRPr sz="4000">
                <a:solidFill>
                  <a:schemeClr val="bg1"/>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4000">
                <a:solidFill>
                  <a:schemeClr val="bg1"/>
                </a:solidFill>
                <a:latin typeface="Arial" charset="0"/>
                <a:ea typeface="ＭＳ Ｐゴシック" pitchFamily="34" charset="-128"/>
                <a:cs typeface="ＭＳ Ｐゴシック" pitchFamily="-65" charset="-128"/>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a:lstStyle>
          <a:p>
            <a:pPr eaLnBrk="1" hangingPunct="1">
              <a:defRPr/>
            </a:pPr>
            <a:r>
              <a:rPr lang="es-ES" altLang="es-ES" sz="2000" b="1" kern="0" dirty="0" smtClean="0">
                <a:solidFill>
                  <a:srgbClr val="FFFFFF"/>
                </a:solidFill>
                <a:latin typeface="Arial"/>
              </a:rPr>
              <a:t>PRINCIPALES RESPONSABILIDADES</a:t>
            </a:r>
            <a:endParaRPr lang="es-EC" altLang="es-ES" sz="2000" b="1" kern="0" dirty="0" smtClean="0">
              <a:solidFill>
                <a:srgbClr val="FFFFFF"/>
              </a:solidFill>
              <a:latin typeface="Arial"/>
            </a:endParaRPr>
          </a:p>
        </p:txBody>
      </p:sp>
      <p:pic>
        <p:nvPicPr>
          <p:cNvPr id="3078" name="6 Imagen"/>
          <p:cNvPicPr>
            <a:picLocks noChangeAspect="1" noChangeArrowheads="1"/>
          </p:cNvPicPr>
          <p:nvPr/>
        </p:nvPicPr>
        <p:blipFill>
          <a:blip r:embed="rId4"/>
          <a:srcRect/>
          <a:stretch>
            <a:fillRect/>
          </a:stretch>
        </p:blipFill>
        <p:spPr bwMode="auto">
          <a:xfrm>
            <a:off x="0" y="44624"/>
            <a:ext cx="1187450" cy="554037"/>
          </a:xfrm>
          <a:prstGeom prst="rect">
            <a:avLst/>
          </a:prstGeom>
          <a:noFill/>
          <a:ln w="9525">
            <a:noFill/>
            <a:miter lim="800000"/>
            <a:headEnd/>
            <a:tailEnd/>
          </a:ln>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48680"/>
            <a:ext cx="8384637"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00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10.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11.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12.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13.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14.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15.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16.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2.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3.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4.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5.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6.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7.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8.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ags/tag9.xml><?xml version="1.0" encoding="utf-8"?>
<p:tagLst xmlns:a="http://schemas.openxmlformats.org/drawingml/2006/main" xmlns:r="http://schemas.openxmlformats.org/officeDocument/2006/relationships" xmlns:p="http://schemas.openxmlformats.org/presentationml/2006/main">
  <p:tag name="DVSHAPEID" val="JIlda3yC41VWL3D9x8XR43"/>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9979</TotalTime>
  <Words>1819</Words>
  <Application>Microsoft Office PowerPoint</Application>
  <PresentationFormat>Presentación en pantalla (4:3)</PresentationFormat>
  <Paragraphs>373</Paragraphs>
  <Slides>18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Tema de Office</vt:lpstr>
      <vt:lpstr>Hoja de cálculo</vt:lpstr>
      <vt:lpstr>COMISIÓN DE MOVILIDAD REUNIÓN 08-03-2017</vt:lpstr>
      <vt:lpstr>1. PROPUESTA DE NUEVO MODELO DE GESTIÓN PARA EL CORREDOR CENTRAL NORTE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Señalética</dc:title>
  <dc:creator>rcampana</dc:creator>
  <cp:lastModifiedBy>Rubén Lozano</cp:lastModifiedBy>
  <cp:revision>226</cp:revision>
  <cp:lastPrinted>2017-02-07T16:40:16Z</cp:lastPrinted>
  <dcterms:created xsi:type="dcterms:W3CDTF">2015-06-10T19:39:55Z</dcterms:created>
  <dcterms:modified xsi:type="dcterms:W3CDTF">2017-03-08T01:50:57Z</dcterms:modified>
</cp:coreProperties>
</file>