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14"/>
  </p:notesMasterIdLst>
  <p:sldIdLst>
    <p:sldId id="258" r:id="rId2"/>
    <p:sldId id="303" r:id="rId3"/>
    <p:sldId id="304" r:id="rId4"/>
    <p:sldId id="302" r:id="rId5"/>
    <p:sldId id="295" r:id="rId6"/>
    <p:sldId id="292" r:id="rId7"/>
    <p:sldId id="300" r:id="rId8"/>
    <p:sldId id="301" r:id="rId9"/>
    <p:sldId id="297" r:id="rId10"/>
    <p:sldId id="305" r:id="rId11"/>
    <p:sldId id="307" r:id="rId12"/>
    <p:sldId id="308" r:id="rId13"/>
  </p:sldIdLst>
  <p:sldSz cx="9144000" cy="6858000" type="screen4x3"/>
  <p:notesSz cx="6858000" cy="9144000"/>
  <p:defaultText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Estilo medio 2 - Énfasis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1" autoAdjust="0"/>
    <p:restoredTop sz="94058" autoAdjust="0"/>
  </p:normalViewPr>
  <p:slideViewPr>
    <p:cSldViewPr>
      <p:cViewPr>
        <p:scale>
          <a:sx n="80" d="100"/>
          <a:sy n="80" d="100"/>
        </p:scale>
        <p:origin x="-1086" y="3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EC"/>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A555F69-6EEB-4F69-9E62-A50448DDF6EA}" type="datetimeFigureOut">
              <a:rPr lang="es-EC" smtClean="0"/>
              <a:pPr/>
              <a:t>04/09/2017</a:t>
            </a:fld>
            <a:endParaRPr lang="es-EC"/>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EC"/>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EC"/>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5F9DEE6C-B139-4C7A-B71C-02B9A17F1221}" type="slidenum">
              <a:rPr lang="es-EC" smtClean="0"/>
              <a:pPr/>
              <a:t>‹Nº›</a:t>
            </a:fld>
            <a:endParaRPr lang="es-EC"/>
          </a:p>
        </p:txBody>
      </p:sp>
    </p:spTree>
    <p:extLst>
      <p:ext uri="{BB962C8B-B14F-4D97-AF65-F5344CB8AC3E}">
        <p14:creationId xmlns:p14="http://schemas.microsoft.com/office/powerpoint/2010/main" val="357600908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2130425"/>
            <a:ext cx="7772400" cy="1470025"/>
          </a:xfrm>
        </p:spPr>
        <p:txBody>
          <a:bodyPr/>
          <a:lstStyle/>
          <a:p>
            <a:r>
              <a:rPr lang="es-ES" smtClean="0"/>
              <a:t>Haga clic para modificar el estilo de título del patrón</a:t>
            </a:r>
            <a:endParaRPr lang="es-EC"/>
          </a:p>
        </p:txBody>
      </p:sp>
      <p:sp>
        <p:nvSpPr>
          <p:cNvPr id="3" name="2 Subtítulo"/>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s-ES" smtClean="0"/>
              <a:t>Haga clic para modificar el estilo de subtítulo del patrón</a:t>
            </a:r>
            <a:endParaRPr lang="es-EC"/>
          </a:p>
        </p:txBody>
      </p:sp>
      <p:sp>
        <p:nvSpPr>
          <p:cNvPr id="4" name="3 Marcador de fecha"/>
          <p:cNvSpPr>
            <a:spLocks noGrp="1"/>
          </p:cNvSpPr>
          <p:nvPr>
            <p:ph type="dt" sz="half" idx="10"/>
          </p:nvPr>
        </p:nvSpPr>
        <p:spPr/>
        <p:txBody>
          <a:bodyPr/>
          <a:lstStyle/>
          <a:p>
            <a:fld id="{C534F6C5-7FD2-45EE-B7CF-5EF688ABE44E}" type="datetime1">
              <a:rPr lang="es-EC" smtClean="0">
                <a:solidFill>
                  <a:prstClr val="black">
                    <a:tint val="75000"/>
                  </a:prstClr>
                </a:solidFill>
              </a:rPr>
              <a:pPr/>
              <a:t>04/09/2017</a:t>
            </a:fld>
            <a:endParaRPr lang="es-EC">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C">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C8413BFF-E542-4E55-A1F1-A72CDF1E106F}" type="slidenum">
              <a:rPr lang="es-EC" smtClean="0">
                <a:solidFill>
                  <a:prstClr val="black">
                    <a:tint val="75000"/>
                  </a:prstClr>
                </a:solidFill>
              </a:rPr>
              <a:pPr/>
              <a:t>‹Nº›</a:t>
            </a:fld>
            <a:endParaRPr lang="es-EC">
              <a:solidFill>
                <a:prstClr val="black">
                  <a:tint val="75000"/>
                </a:prstClr>
              </a:solidFill>
            </a:endParaRPr>
          </a:p>
        </p:txBody>
      </p:sp>
      <p:pic>
        <p:nvPicPr>
          <p:cNvPr id="10242" name="Picture 2" descr="E:\Alexandra Ocaña\2014\Varios SM\logo secretaría-01.png"/>
          <p:cNvPicPr>
            <a:picLocks noChangeAspect="1" noChangeArrowheads="1"/>
          </p:cNvPicPr>
          <p:nvPr userDrawn="1"/>
        </p:nvPicPr>
        <p:blipFill>
          <a:blip r:embed="rId2" cstate="print">
            <a:extLst>
              <a:ext uri="{28A0092B-C50C-407E-A947-70E740481C1C}">
                <a14:useLocalDpi xmlns:a14="http://schemas.microsoft.com/office/drawing/2010/main" val="0"/>
              </a:ext>
            </a:extLst>
          </a:blip>
          <a:srcRect/>
          <a:stretch>
            <a:fillRect/>
          </a:stretch>
        </p:blipFill>
        <p:spPr bwMode="auto">
          <a:xfrm>
            <a:off x="139676" y="260648"/>
            <a:ext cx="2088232" cy="72868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84205999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8315D7E1-A936-4E11-BDA7-64B7BFEA2E73}" type="datetime1">
              <a:rPr lang="es-EC" smtClean="0">
                <a:solidFill>
                  <a:prstClr val="black">
                    <a:tint val="75000"/>
                  </a:prstClr>
                </a:solidFill>
              </a:rPr>
              <a:pPr/>
              <a:t>04/09/2017</a:t>
            </a:fld>
            <a:endParaRPr lang="es-EC">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C">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C8413BFF-E542-4E55-A1F1-A72CDF1E106F}" type="slidenum">
              <a:rPr lang="es-EC" smtClean="0">
                <a:solidFill>
                  <a:prstClr val="black">
                    <a:tint val="75000"/>
                  </a:prstClr>
                </a:solidFill>
              </a:rPr>
              <a:pPr/>
              <a:t>‹Nº›</a:t>
            </a:fld>
            <a:endParaRPr lang="es-EC">
              <a:solidFill>
                <a:prstClr val="black">
                  <a:tint val="75000"/>
                </a:prstClr>
              </a:solidFill>
            </a:endParaRPr>
          </a:p>
        </p:txBody>
      </p:sp>
    </p:spTree>
    <p:extLst>
      <p:ext uri="{BB962C8B-B14F-4D97-AF65-F5344CB8AC3E}">
        <p14:creationId xmlns:p14="http://schemas.microsoft.com/office/powerpoint/2010/main" val="261146836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274638"/>
            <a:ext cx="2057400" cy="5851525"/>
          </a:xfrm>
        </p:spPr>
        <p:txBody>
          <a:bodyPr vert="eaVert"/>
          <a:lstStyle/>
          <a:p>
            <a:r>
              <a:rPr lang="es-ES" smtClean="0"/>
              <a:t>Haga clic para modificar el estilo de título del patrón</a:t>
            </a:r>
            <a:endParaRPr lang="es-EC"/>
          </a:p>
        </p:txBody>
      </p:sp>
      <p:sp>
        <p:nvSpPr>
          <p:cNvPr id="3" name="2 Marcador de texto vertical"/>
          <p:cNvSpPr>
            <a:spLocks noGrp="1"/>
          </p:cNvSpPr>
          <p:nvPr>
            <p:ph type="body" orient="vert" idx="1"/>
          </p:nvPr>
        </p:nvSpPr>
        <p:spPr>
          <a:xfrm>
            <a:off x="457200" y="274638"/>
            <a:ext cx="6019800" cy="5851525"/>
          </a:xfrm>
        </p:spPr>
        <p:txBody>
          <a:bodyPr vert="eaVert"/>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6187316D-A0B0-46D1-9808-924D39D67A24}" type="datetime1">
              <a:rPr lang="es-EC" smtClean="0">
                <a:solidFill>
                  <a:prstClr val="black">
                    <a:tint val="75000"/>
                  </a:prstClr>
                </a:solidFill>
              </a:rPr>
              <a:pPr/>
              <a:t>04/09/2017</a:t>
            </a:fld>
            <a:endParaRPr lang="es-EC">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C">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C8413BFF-E542-4E55-A1F1-A72CDF1E106F}" type="slidenum">
              <a:rPr lang="es-EC" smtClean="0">
                <a:solidFill>
                  <a:prstClr val="black">
                    <a:tint val="75000"/>
                  </a:prstClr>
                </a:solidFill>
              </a:rPr>
              <a:pPr/>
              <a:t>‹Nº›</a:t>
            </a:fld>
            <a:endParaRPr lang="es-EC">
              <a:solidFill>
                <a:prstClr val="black">
                  <a:tint val="75000"/>
                </a:prstClr>
              </a:solidFill>
            </a:endParaRPr>
          </a:p>
        </p:txBody>
      </p:sp>
    </p:spTree>
    <p:extLst>
      <p:ext uri="{BB962C8B-B14F-4D97-AF65-F5344CB8AC3E}">
        <p14:creationId xmlns:p14="http://schemas.microsoft.com/office/powerpoint/2010/main" val="176014768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idx="1"/>
          </p:nvPr>
        </p:nvSpPr>
        <p:spPr/>
        <p:txBody>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10"/>
          </p:nvPr>
        </p:nvSpPr>
        <p:spPr/>
        <p:txBody>
          <a:bodyPr/>
          <a:lstStyle/>
          <a:p>
            <a:fld id="{6EE2C133-B6F8-44AB-BC01-14AE15815616}" type="datetime1">
              <a:rPr lang="es-EC" smtClean="0">
                <a:solidFill>
                  <a:prstClr val="black">
                    <a:tint val="75000"/>
                  </a:prstClr>
                </a:solidFill>
              </a:rPr>
              <a:pPr/>
              <a:t>04/09/2017</a:t>
            </a:fld>
            <a:endParaRPr lang="es-EC">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C">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C8413BFF-E542-4E55-A1F1-A72CDF1E106F}" type="slidenum">
              <a:rPr lang="es-EC" smtClean="0">
                <a:solidFill>
                  <a:prstClr val="black">
                    <a:tint val="75000"/>
                  </a:prstClr>
                </a:solidFill>
              </a:rPr>
              <a:pPr/>
              <a:t>‹Nº›</a:t>
            </a:fld>
            <a:endParaRPr lang="es-EC">
              <a:solidFill>
                <a:prstClr val="black">
                  <a:tint val="75000"/>
                </a:prstClr>
              </a:solidFill>
            </a:endParaRPr>
          </a:p>
        </p:txBody>
      </p:sp>
    </p:spTree>
    <p:extLst>
      <p:ext uri="{BB962C8B-B14F-4D97-AF65-F5344CB8AC3E}">
        <p14:creationId xmlns:p14="http://schemas.microsoft.com/office/powerpoint/2010/main" val="325099252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722313" y="4406900"/>
            <a:ext cx="7772400" cy="1362075"/>
          </a:xfrm>
        </p:spPr>
        <p:txBody>
          <a:bodyPr anchor="t"/>
          <a:lstStyle>
            <a:lvl1pPr algn="l">
              <a:defRPr sz="4000" b="1" cap="all"/>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s-ES" smtClean="0"/>
              <a:t>Haga clic para modificar el estilo de texto del patrón</a:t>
            </a:r>
          </a:p>
        </p:txBody>
      </p:sp>
      <p:sp>
        <p:nvSpPr>
          <p:cNvPr id="4" name="3 Marcador de fecha"/>
          <p:cNvSpPr>
            <a:spLocks noGrp="1"/>
          </p:cNvSpPr>
          <p:nvPr>
            <p:ph type="dt" sz="half" idx="10"/>
          </p:nvPr>
        </p:nvSpPr>
        <p:spPr/>
        <p:txBody>
          <a:bodyPr/>
          <a:lstStyle/>
          <a:p>
            <a:fld id="{2D011A83-8A17-4809-AA46-053F1CED2E28}" type="datetime1">
              <a:rPr lang="es-EC" smtClean="0">
                <a:solidFill>
                  <a:prstClr val="black">
                    <a:tint val="75000"/>
                  </a:prstClr>
                </a:solidFill>
              </a:rPr>
              <a:pPr/>
              <a:t>04/09/2017</a:t>
            </a:fld>
            <a:endParaRPr lang="es-EC">
              <a:solidFill>
                <a:prstClr val="black">
                  <a:tint val="75000"/>
                </a:prstClr>
              </a:solidFill>
            </a:endParaRPr>
          </a:p>
        </p:txBody>
      </p:sp>
      <p:sp>
        <p:nvSpPr>
          <p:cNvPr id="5" name="4 Marcador de pie de página"/>
          <p:cNvSpPr>
            <a:spLocks noGrp="1"/>
          </p:cNvSpPr>
          <p:nvPr>
            <p:ph type="ftr" sz="quarter" idx="11"/>
          </p:nvPr>
        </p:nvSpPr>
        <p:spPr/>
        <p:txBody>
          <a:bodyPr/>
          <a:lstStyle/>
          <a:p>
            <a:endParaRPr lang="es-EC">
              <a:solidFill>
                <a:prstClr val="black">
                  <a:tint val="75000"/>
                </a:prstClr>
              </a:solidFill>
            </a:endParaRPr>
          </a:p>
        </p:txBody>
      </p:sp>
      <p:sp>
        <p:nvSpPr>
          <p:cNvPr id="6" name="5 Marcador de número de diapositiva"/>
          <p:cNvSpPr>
            <a:spLocks noGrp="1"/>
          </p:cNvSpPr>
          <p:nvPr>
            <p:ph type="sldNum" sz="quarter" idx="12"/>
          </p:nvPr>
        </p:nvSpPr>
        <p:spPr/>
        <p:txBody>
          <a:bodyPr/>
          <a:lstStyle/>
          <a:p>
            <a:fld id="{C8413BFF-E542-4E55-A1F1-A72CDF1E106F}" type="slidenum">
              <a:rPr lang="es-EC" smtClean="0">
                <a:solidFill>
                  <a:prstClr val="black">
                    <a:tint val="75000"/>
                  </a:prstClr>
                </a:solidFill>
              </a:rPr>
              <a:pPr/>
              <a:t>‹Nº›</a:t>
            </a:fld>
            <a:endParaRPr lang="es-EC">
              <a:solidFill>
                <a:prstClr val="black">
                  <a:tint val="75000"/>
                </a:prstClr>
              </a:solidFill>
            </a:endParaRPr>
          </a:p>
        </p:txBody>
      </p:sp>
    </p:spTree>
    <p:extLst>
      <p:ext uri="{BB962C8B-B14F-4D97-AF65-F5344CB8AC3E}">
        <p14:creationId xmlns:p14="http://schemas.microsoft.com/office/powerpoint/2010/main" val="181149353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contenido"/>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contenido"/>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fecha"/>
          <p:cNvSpPr>
            <a:spLocks noGrp="1"/>
          </p:cNvSpPr>
          <p:nvPr>
            <p:ph type="dt" sz="half" idx="10"/>
          </p:nvPr>
        </p:nvSpPr>
        <p:spPr/>
        <p:txBody>
          <a:bodyPr/>
          <a:lstStyle/>
          <a:p>
            <a:fld id="{CAA69F38-D3CD-4DDC-8B8F-514FEAC93231}" type="datetime1">
              <a:rPr lang="es-EC" smtClean="0">
                <a:solidFill>
                  <a:prstClr val="black">
                    <a:tint val="75000"/>
                  </a:prstClr>
                </a:solidFill>
              </a:rPr>
              <a:pPr/>
              <a:t>04/09/2017</a:t>
            </a:fld>
            <a:endParaRPr lang="es-EC">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C">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C8413BFF-E542-4E55-A1F1-A72CDF1E106F}" type="slidenum">
              <a:rPr lang="es-EC" smtClean="0">
                <a:solidFill>
                  <a:prstClr val="black">
                    <a:tint val="75000"/>
                  </a:prstClr>
                </a:solidFill>
              </a:rPr>
              <a:pPr/>
              <a:t>‹Nº›</a:t>
            </a:fld>
            <a:endParaRPr lang="es-EC">
              <a:solidFill>
                <a:prstClr val="black">
                  <a:tint val="75000"/>
                </a:prstClr>
              </a:solidFill>
            </a:endParaRPr>
          </a:p>
        </p:txBody>
      </p:sp>
    </p:spTree>
    <p:extLst>
      <p:ext uri="{BB962C8B-B14F-4D97-AF65-F5344CB8AC3E}">
        <p14:creationId xmlns:p14="http://schemas.microsoft.com/office/powerpoint/2010/main" val="267874778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lvl1pPr>
              <a:defRPr/>
            </a:lvl1p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4" name="3 Marcador de contenido"/>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5" name="4 Marcador de texto"/>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Haga clic para modificar el estilo de texto del patrón</a:t>
            </a:r>
          </a:p>
        </p:txBody>
      </p:sp>
      <p:sp>
        <p:nvSpPr>
          <p:cNvPr id="6" name="5 Marcador de contenido"/>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7" name="6 Marcador de fecha"/>
          <p:cNvSpPr>
            <a:spLocks noGrp="1"/>
          </p:cNvSpPr>
          <p:nvPr>
            <p:ph type="dt" sz="half" idx="10"/>
          </p:nvPr>
        </p:nvSpPr>
        <p:spPr/>
        <p:txBody>
          <a:bodyPr/>
          <a:lstStyle/>
          <a:p>
            <a:fld id="{63DEA541-B1E4-49E2-9480-4D2D66B3ABD0}" type="datetime1">
              <a:rPr lang="es-EC" smtClean="0">
                <a:solidFill>
                  <a:prstClr val="black">
                    <a:tint val="75000"/>
                  </a:prstClr>
                </a:solidFill>
              </a:rPr>
              <a:pPr/>
              <a:t>04/09/2017</a:t>
            </a:fld>
            <a:endParaRPr lang="es-EC">
              <a:solidFill>
                <a:prstClr val="black">
                  <a:tint val="75000"/>
                </a:prstClr>
              </a:solidFill>
            </a:endParaRPr>
          </a:p>
        </p:txBody>
      </p:sp>
      <p:sp>
        <p:nvSpPr>
          <p:cNvPr id="8" name="7 Marcador de pie de página"/>
          <p:cNvSpPr>
            <a:spLocks noGrp="1"/>
          </p:cNvSpPr>
          <p:nvPr>
            <p:ph type="ftr" sz="quarter" idx="11"/>
          </p:nvPr>
        </p:nvSpPr>
        <p:spPr/>
        <p:txBody>
          <a:bodyPr/>
          <a:lstStyle/>
          <a:p>
            <a:endParaRPr lang="es-EC">
              <a:solidFill>
                <a:prstClr val="black">
                  <a:tint val="75000"/>
                </a:prstClr>
              </a:solidFill>
            </a:endParaRPr>
          </a:p>
        </p:txBody>
      </p:sp>
      <p:sp>
        <p:nvSpPr>
          <p:cNvPr id="9" name="8 Marcador de número de diapositiva"/>
          <p:cNvSpPr>
            <a:spLocks noGrp="1"/>
          </p:cNvSpPr>
          <p:nvPr>
            <p:ph type="sldNum" sz="quarter" idx="12"/>
          </p:nvPr>
        </p:nvSpPr>
        <p:spPr/>
        <p:txBody>
          <a:bodyPr/>
          <a:lstStyle/>
          <a:p>
            <a:fld id="{C8413BFF-E542-4E55-A1F1-A72CDF1E106F}" type="slidenum">
              <a:rPr lang="es-EC" smtClean="0">
                <a:solidFill>
                  <a:prstClr val="black">
                    <a:tint val="75000"/>
                  </a:prstClr>
                </a:solidFill>
              </a:rPr>
              <a:pPr/>
              <a:t>‹Nº›</a:t>
            </a:fld>
            <a:endParaRPr lang="es-EC">
              <a:solidFill>
                <a:prstClr val="black">
                  <a:tint val="75000"/>
                </a:prstClr>
              </a:solidFill>
            </a:endParaRPr>
          </a:p>
        </p:txBody>
      </p:sp>
    </p:spTree>
    <p:extLst>
      <p:ext uri="{BB962C8B-B14F-4D97-AF65-F5344CB8AC3E}">
        <p14:creationId xmlns:p14="http://schemas.microsoft.com/office/powerpoint/2010/main" val="201762463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 smtClean="0"/>
              <a:t>Haga clic para modificar el estilo de título del patrón</a:t>
            </a:r>
            <a:endParaRPr lang="es-EC"/>
          </a:p>
        </p:txBody>
      </p:sp>
      <p:sp>
        <p:nvSpPr>
          <p:cNvPr id="3" name="2 Marcador de fecha"/>
          <p:cNvSpPr>
            <a:spLocks noGrp="1"/>
          </p:cNvSpPr>
          <p:nvPr>
            <p:ph type="dt" sz="half" idx="10"/>
          </p:nvPr>
        </p:nvSpPr>
        <p:spPr/>
        <p:txBody>
          <a:bodyPr/>
          <a:lstStyle/>
          <a:p>
            <a:fld id="{F6C5C8D3-B2C4-47BA-859F-A4A6B8F75EAB}" type="datetime1">
              <a:rPr lang="es-EC" smtClean="0">
                <a:solidFill>
                  <a:prstClr val="black">
                    <a:tint val="75000"/>
                  </a:prstClr>
                </a:solidFill>
              </a:rPr>
              <a:pPr/>
              <a:t>04/09/2017</a:t>
            </a:fld>
            <a:endParaRPr lang="es-EC">
              <a:solidFill>
                <a:prstClr val="black">
                  <a:tint val="75000"/>
                </a:prstClr>
              </a:solidFill>
            </a:endParaRPr>
          </a:p>
        </p:txBody>
      </p:sp>
      <p:sp>
        <p:nvSpPr>
          <p:cNvPr id="4" name="3 Marcador de pie de página"/>
          <p:cNvSpPr>
            <a:spLocks noGrp="1"/>
          </p:cNvSpPr>
          <p:nvPr>
            <p:ph type="ftr" sz="quarter" idx="11"/>
          </p:nvPr>
        </p:nvSpPr>
        <p:spPr/>
        <p:txBody>
          <a:bodyPr/>
          <a:lstStyle/>
          <a:p>
            <a:endParaRPr lang="es-EC">
              <a:solidFill>
                <a:prstClr val="black">
                  <a:tint val="75000"/>
                </a:prstClr>
              </a:solidFill>
            </a:endParaRPr>
          </a:p>
        </p:txBody>
      </p:sp>
      <p:sp>
        <p:nvSpPr>
          <p:cNvPr id="5" name="4 Marcador de número de diapositiva"/>
          <p:cNvSpPr>
            <a:spLocks noGrp="1"/>
          </p:cNvSpPr>
          <p:nvPr>
            <p:ph type="sldNum" sz="quarter" idx="12"/>
          </p:nvPr>
        </p:nvSpPr>
        <p:spPr/>
        <p:txBody>
          <a:bodyPr/>
          <a:lstStyle/>
          <a:p>
            <a:fld id="{C8413BFF-E542-4E55-A1F1-A72CDF1E106F}" type="slidenum">
              <a:rPr lang="es-EC" smtClean="0">
                <a:solidFill>
                  <a:prstClr val="black">
                    <a:tint val="75000"/>
                  </a:prstClr>
                </a:solidFill>
              </a:rPr>
              <a:pPr/>
              <a:t>‹Nº›</a:t>
            </a:fld>
            <a:endParaRPr lang="es-EC">
              <a:solidFill>
                <a:prstClr val="black">
                  <a:tint val="75000"/>
                </a:prstClr>
              </a:solidFill>
            </a:endParaRPr>
          </a:p>
        </p:txBody>
      </p:sp>
    </p:spTree>
    <p:extLst>
      <p:ext uri="{BB962C8B-B14F-4D97-AF65-F5344CB8AC3E}">
        <p14:creationId xmlns:p14="http://schemas.microsoft.com/office/powerpoint/2010/main" val="393228512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80DCBE6F-3B09-4BC4-8D6D-A507C39FFD70}" type="datetime1">
              <a:rPr lang="es-EC" smtClean="0">
                <a:solidFill>
                  <a:prstClr val="black">
                    <a:tint val="75000"/>
                  </a:prstClr>
                </a:solidFill>
              </a:rPr>
              <a:pPr/>
              <a:t>04/09/2017</a:t>
            </a:fld>
            <a:endParaRPr lang="es-EC">
              <a:solidFill>
                <a:prstClr val="black">
                  <a:tint val="75000"/>
                </a:prstClr>
              </a:solidFill>
            </a:endParaRPr>
          </a:p>
        </p:txBody>
      </p:sp>
      <p:sp>
        <p:nvSpPr>
          <p:cNvPr id="3" name="2 Marcador de pie de página"/>
          <p:cNvSpPr>
            <a:spLocks noGrp="1"/>
          </p:cNvSpPr>
          <p:nvPr>
            <p:ph type="ftr" sz="quarter" idx="11"/>
          </p:nvPr>
        </p:nvSpPr>
        <p:spPr/>
        <p:txBody>
          <a:bodyPr/>
          <a:lstStyle/>
          <a:p>
            <a:endParaRPr lang="es-EC">
              <a:solidFill>
                <a:prstClr val="black">
                  <a:tint val="75000"/>
                </a:prstClr>
              </a:solidFill>
            </a:endParaRPr>
          </a:p>
        </p:txBody>
      </p:sp>
      <p:sp>
        <p:nvSpPr>
          <p:cNvPr id="4" name="3 Marcador de número de diapositiva"/>
          <p:cNvSpPr>
            <a:spLocks noGrp="1"/>
          </p:cNvSpPr>
          <p:nvPr>
            <p:ph type="sldNum" sz="quarter" idx="12"/>
          </p:nvPr>
        </p:nvSpPr>
        <p:spPr/>
        <p:txBody>
          <a:bodyPr/>
          <a:lstStyle/>
          <a:p>
            <a:fld id="{C8413BFF-E542-4E55-A1F1-A72CDF1E106F}" type="slidenum">
              <a:rPr lang="es-EC" smtClean="0">
                <a:solidFill>
                  <a:prstClr val="black">
                    <a:tint val="75000"/>
                  </a:prstClr>
                </a:solidFill>
              </a:rPr>
              <a:pPr/>
              <a:t>‹Nº›</a:t>
            </a:fld>
            <a:endParaRPr lang="es-EC">
              <a:solidFill>
                <a:prstClr val="black">
                  <a:tint val="75000"/>
                </a:prstClr>
              </a:solidFill>
            </a:endParaRPr>
          </a:p>
        </p:txBody>
      </p:sp>
    </p:spTree>
    <p:extLst>
      <p:ext uri="{BB962C8B-B14F-4D97-AF65-F5344CB8AC3E}">
        <p14:creationId xmlns:p14="http://schemas.microsoft.com/office/powerpoint/2010/main" val="408512330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273050"/>
            <a:ext cx="3008313" cy="1162050"/>
          </a:xfrm>
        </p:spPr>
        <p:txBody>
          <a:bodyPr anchor="b"/>
          <a:lstStyle>
            <a:lvl1pPr algn="l">
              <a:defRPr sz="2000" b="1"/>
            </a:lvl1pPr>
          </a:lstStyle>
          <a:p>
            <a:r>
              <a:rPr lang="es-ES" smtClean="0"/>
              <a:t>Haga clic para modificar el estilo de título del patrón</a:t>
            </a:r>
            <a:endParaRPr lang="es-EC"/>
          </a:p>
        </p:txBody>
      </p:sp>
      <p:sp>
        <p:nvSpPr>
          <p:cNvPr id="3" name="2 Marcador de contenido"/>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texto"/>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489DA1D7-82C5-49D8-84D1-AD335737F7C6}" type="datetime1">
              <a:rPr lang="es-EC" smtClean="0">
                <a:solidFill>
                  <a:prstClr val="black">
                    <a:tint val="75000"/>
                  </a:prstClr>
                </a:solidFill>
              </a:rPr>
              <a:pPr/>
              <a:t>04/09/2017</a:t>
            </a:fld>
            <a:endParaRPr lang="es-EC">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C">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C8413BFF-E542-4E55-A1F1-A72CDF1E106F}" type="slidenum">
              <a:rPr lang="es-EC" smtClean="0">
                <a:solidFill>
                  <a:prstClr val="black">
                    <a:tint val="75000"/>
                  </a:prstClr>
                </a:solidFill>
              </a:rPr>
              <a:pPr/>
              <a:t>‹Nº›</a:t>
            </a:fld>
            <a:endParaRPr lang="es-EC">
              <a:solidFill>
                <a:prstClr val="black">
                  <a:tint val="75000"/>
                </a:prstClr>
              </a:solidFill>
            </a:endParaRPr>
          </a:p>
        </p:txBody>
      </p:sp>
    </p:spTree>
    <p:extLst>
      <p:ext uri="{BB962C8B-B14F-4D97-AF65-F5344CB8AC3E}">
        <p14:creationId xmlns:p14="http://schemas.microsoft.com/office/powerpoint/2010/main" val="6103532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1792288" y="4800600"/>
            <a:ext cx="5486400" cy="566738"/>
          </a:xfrm>
        </p:spPr>
        <p:txBody>
          <a:bodyPr anchor="b"/>
          <a:lstStyle>
            <a:lvl1pPr algn="l">
              <a:defRPr sz="2000" b="1"/>
            </a:lvl1pPr>
          </a:lstStyle>
          <a:p>
            <a:r>
              <a:rPr lang="es-ES" smtClean="0"/>
              <a:t>Haga clic para modificar el estilo de título del patrón</a:t>
            </a:r>
            <a:endParaRPr lang="es-EC"/>
          </a:p>
        </p:txBody>
      </p:sp>
      <p:sp>
        <p:nvSpPr>
          <p:cNvPr id="3" name="2 Marcador de posición de imagen"/>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C"/>
          </a:p>
        </p:txBody>
      </p:sp>
      <p:sp>
        <p:nvSpPr>
          <p:cNvPr id="4" name="3 Marcador de texto"/>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s-ES" smtClean="0"/>
              <a:t>Haga clic para modificar el estilo de texto del patrón</a:t>
            </a:r>
          </a:p>
        </p:txBody>
      </p:sp>
      <p:sp>
        <p:nvSpPr>
          <p:cNvPr id="5" name="4 Marcador de fecha"/>
          <p:cNvSpPr>
            <a:spLocks noGrp="1"/>
          </p:cNvSpPr>
          <p:nvPr>
            <p:ph type="dt" sz="half" idx="10"/>
          </p:nvPr>
        </p:nvSpPr>
        <p:spPr/>
        <p:txBody>
          <a:bodyPr/>
          <a:lstStyle/>
          <a:p>
            <a:fld id="{CC058919-9E71-4E73-80C5-EAAE2ECEB75C}" type="datetime1">
              <a:rPr lang="es-EC" smtClean="0">
                <a:solidFill>
                  <a:prstClr val="black">
                    <a:tint val="75000"/>
                  </a:prstClr>
                </a:solidFill>
              </a:rPr>
              <a:pPr/>
              <a:t>04/09/2017</a:t>
            </a:fld>
            <a:endParaRPr lang="es-EC">
              <a:solidFill>
                <a:prstClr val="black">
                  <a:tint val="75000"/>
                </a:prstClr>
              </a:solidFill>
            </a:endParaRPr>
          </a:p>
        </p:txBody>
      </p:sp>
      <p:sp>
        <p:nvSpPr>
          <p:cNvPr id="6" name="5 Marcador de pie de página"/>
          <p:cNvSpPr>
            <a:spLocks noGrp="1"/>
          </p:cNvSpPr>
          <p:nvPr>
            <p:ph type="ftr" sz="quarter" idx="11"/>
          </p:nvPr>
        </p:nvSpPr>
        <p:spPr/>
        <p:txBody>
          <a:bodyPr/>
          <a:lstStyle/>
          <a:p>
            <a:endParaRPr lang="es-EC">
              <a:solidFill>
                <a:prstClr val="black">
                  <a:tint val="75000"/>
                </a:prstClr>
              </a:solidFill>
            </a:endParaRPr>
          </a:p>
        </p:txBody>
      </p:sp>
      <p:sp>
        <p:nvSpPr>
          <p:cNvPr id="7" name="6 Marcador de número de diapositiva"/>
          <p:cNvSpPr>
            <a:spLocks noGrp="1"/>
          </p:cNvSpPr>
          <p:nvPr>
            <p:ph type="sldNum" sz="quarter" idx="12"/>
          </p:nvPr>
        </p:nvSpPr>
        <p:spPr/>
        <p:txBody>
          <a:bodyPr/>
          <a:lstStyle/>
          <a:p>
            <a:fld id="{C8413BFF-E542-4E55-A1F1-A72CDF1E106F}" type="slidenum">
              <a:rPr lang="es-EC" smtClean="0">
                <a:solidFill>
                  <a:prstClr val="black">
                    <a:tint val="75000"/>
                  </a:prstClr>
                </a:solidFill>
              </a:rPr>
              <a:pPr/>
              <a:t>‹Nº›</a:t>
            </a:fld>
            <a:endParaRPr lang="es-EC">
              <a:solidFill>
                <a:prstClr val="black">
                  <a:tint val="75000"/>
                </a:prstClr>
              </a:solidFill>
            </a:endParaRPr>
          </a:p>
        </p:txBody>
      </p:sp>
    </p:spTree>
    <p:extLst>
      <p:ext uri="{BB962C8B-B14F-4D97-AF65-F5344CB8AC3E}">
        <p14:creationId xmlns:p14="http://schemas.microsoft.com/office/powerpoint/2010/main" val="1823372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título"/>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s-ES" smtClean="0"/>
              <a:t>Haga clic para modificar el estilo de título del patrón</a:t>
            </a:r>
            <a:endParaRPr lang="es-EC"/>
          </a:p>
        </p:txBody>
      </p:sp>
      <p:sp>
        <p:nvSpPr>
          <p:cNvPr id="3" name="2 Marcador de texto"/>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C"/>
          </a:p>
        </p:txBody>
      </p:sp>
      <p:sp>
        <p:nvSpPr>
          <p:cNvPr id="4" name="3 Marcador de fecha"/>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71AA40C-8367-4EFF-B4EF-2F6EEBC77B90}" type="datetime1">
              <a:rPr lang="es-EC" smtClean="0">
                <a:solidFill>
                  <a:prstClr val="black">
                    <a:tint val="75000"/>
                  </a:prstClr>
                </a:solidFill>
              </a:rPr>
              <a:pPr/>
              <a:t>04/09/2017</a:t>
            </a:fld>
            <a:endParaRPr lang="es-EC">
              <a:solidFill>
                <a:prstClr val="black">
                  <a:tint val="75000"/>
                </a:prstClr>
              </a:solidFill>
            </a:endParaRPr>
          </a:p>
        </p:txBody>
      </p:sp>
      <p:sp>
        <p:nvSpPr>
          <p:cNvPr id="5" name="4 Marcador de pie de página"/>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C">
              <a:solidFill>
                <a:prstClr val="black">
                  <a:tint val="75000"/>
                </a:prstClr>
              </a:solidFill>
            </a:endParaRPr>
          </a:p>
        </p:txBody>
      </p:sp>
      <p:sp>
        <p:nvSpPr>
          <p:cNvPr id="6" name="5 Marcador de número de diapositiva"/>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413BFF-E542-4E55-A1F1-A72CDF1E106F}" type="slidenum">
              <a:rPr lang="es-EC" smtClean="0">
                <a:solidFill>
                  <a:prstClr val="black">
                    <a:tint val="75000"/>
                  </a:prstClr>
                </a:solidFill>
              </a:rPr>
              <a:pPr/>
              <a:t>‹Nº›</a:t>
            </a:fld>
            <a:endParaRPr lang="es-EC">
              <a:solidFill>
                <a:prstClr val="black">
                  <a:tint val="75000"/>
                </a:prstClr>
              </a:solidFill>
            </a:endParaRPr>
          </a:p>
        </p:txBody>
      </p:sp>
    </p:spTree>
    <p:extLst>
      <p:ext uri="{BB962C8B-B14F-4D97-AF65-F5344CB8AC3E}">
        <p14:creationId xmlns:p14="http://schemas.microsoft.com/office/powerpoint/2010/main" val="87509439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hf sldNum="0" hdr="0" ftr="0" dt="0"/>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s-EC"/>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1032740" y="1772816"/>
            <a:ext cx="7416824" cy="3416320"/>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C" sz="3600" dirty="0" smtClean="0">
                <a:solidFill>
                  <a:schemeClr val="tx2"/>
                </a:solidFill>
              </a:rPr>
              <a:t>Ampliación de Cobertura del </a:t>
            </a:r>
          </a:p>
          <a:p>
            <a:pPr algn="ctr"/>
            <a:r>
              <a:rPr lang="es-EC" sz="3600" dirty="0" smtClean="0">
                <a:solidFill>
                  <a:schemeClr val="tx2"/>
                </a:solidFill>
              </a:rPr>
              <a:t>Sistema de Transporte Público en Parroquias Rurales del Distrito </a:t>
            </a:r>
          </a:p>
          <a:p>
            <a:pPr algn="ctr"/>
            <a:r>
              <a:rPr lang="es-EC" sz="3600" dirty="0" smtClean="0">
                <a:solidFill>
                  <a:schemeClr val="tx2"/>
                </a:solidFill>
              </a:rPr>
              <a:t>Metropolitano de Quito, con base a la Disposición Transitoria Tercera de la Ordenanza Metropolitana 128</a:t>
            </a:r>
            <a:endParaRPr lang="es-EC" sz="3600" dirty="0">
              <a:solidFill>
                <a:schemeClr val="tx2"/>
              </a:solidFill>
            </a:endParaRPr>
          </a:p>
        </p:txBody>
      </p:sp>
      <p:sp>
        <p:nvSpPr>
          <p:cNvPr id="6" name="5 Rectángulo"/>
          <p:cNvSpPr/>
          <p:nvPr/>
        </p:nvSpPr>
        <p:spPr>
          <a:xfrm>
            <a:off x="6372200" y="6031166"/>
            <a:ext cx="2148473" cy="395173"/>
          </a:xfrm>
          <a:prstGeom prst="rect">
            <a:avLst/>
          </a:prstGeom>
        </p:spPr>
        <p:txBody>
          <a:bodyPr wrap="none">
            <a:spAutoFit/>
          </a:bodyPr>
          <a:lstStyle/>
          <a:p>
            <a:pPr>
              <a:lnSpc>
                <a:spcPct val="80000"/>
              </a:lnSpc>
            </a:pPr>
            <a:r>
              <a:rPr lang="es-ES_tradnl" sz="2400" b="1" dirty="0" smtClean="0">
                <a:solidFill>
                  <a:srgbClr val="EF3E42"/>
                </a:solidFill>
                <a:ea typeface="ＭＳ Ｐゴシック" pitchFamily="34" charset="-128"/>
              </a:rPr>
              <a:t>Agosto de 2017</a:t>
            </a:r>
            <a:endParaRPr lang="es-ES" sz="2400" dirty="0">
              <a:solidFill>
                <a:srgbClr val="EF3E42"/>
              </a:solidFill>
              <a:ea typeface="ＭＳ Ｐゴシック" pitchFamily="34" charset="-128"/>
            </a:endParaRPr>
          </a:p>
        </p:txBody>
      </p:sp>
    </p:spTree>
    <p:extLst>
      <p:ext uri="{BB962C8B-B14F-4D97-AF65-F5344CB8AC3E}">
        <p14:creationId xmlns:p14="http://schemas.microsoft.com/office/powerpoint/2010/main" val="634022032"/>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611560" y="831788"/>
            <a:ext cx="7838004" cy="55399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C" sz="3000" u="sng" dirty="0" smtClean="0">
                <a:solidFill>
                  <a:schemeClr val="tx2"/>
                </a:solidFill>
              </a:rPr>
              <a:t>RUTAS ALIMENTADORAS</a:t>
            </a:r>
            <a:endParaRPr lang="es-EC" sz="3000" u="sng" dirty="0">
              <a:solidFill>
                <a:schemeClr val="tx2"/>
              </a:solidFill>
            </a:endParaRPr>
          </a:p>
        </p:txBody>
      </p:sp>
      <p:sp>
        <p:nvSpPr>
          <p:cNvPr id="6" name="5 Rectángulo"/>
          <p:cNvSpPr/>
          <p:nvPr/>
        </p:nvSpPr>
        <p:spPr>
          <a:xfrm>
            <a:off x="6372200" y="6031166"/>
            <a:ext cx="2148473" cy="387798"/>
          </a:xfrm>
          <a:prstGeom prst="rect">
            <a:avLst/>
          </a:prstGeom>
        </p:spPr>
        <p:txBody>
          <a:bodyPr wrap="none">
            <a:spAutoFit/>
          </a:bodyPr>
          <a:lstStyle/>
          <a:p>
            <a:pPr>
              <a:lnSpc>
                <a:spcPct val="80000"/>
              </a:lnSpc>
            </a:pPr>
            <a:r>
              <a:rPr lang="es-ES_tradnl" sz="2400" b="1" dirty="0" smtClean="0">
                <a:solidFill>
                  <a:srgbClr val="EF3E42"/>
                </a:solidFill>
                <a:ea typeface="ＭＳ Ｐゴシック" pitchFamily="34" charset="-128"/>
              </a:rPr>
              <a:t>Agosto de 2017</a:t>
            </a:r>
            <a:endParaRPr lang="es-ES" sz="2400" dirty="0">
              <a:solidFill>
                <a:srgbClr val="EF3E42"/>
              </a:solidFill>
              <a:ea typeface="ＭＳ Ｐゴシック" pitchFamily="34" charset="-128"/>
            </a:endParaRPr>
          </a:p>
        </p:txBody>
      </p:sp>
      <p:graphicFrame>
        <p:nvGraphicFramePr>
          <p:cNvPr id="3" name="2 Tabla"/>
          <p:cNvGraphicFramePr>
            <a:graphicFrameLocks noGrp="1"/>
          </p:cNvGraphicFramePr>
          <p:nvPr/>
        </p:nvGraphicFramePr>
        <p:xfrm>
          <a:off x="457200" y="1842196"/>
          <a:ext cx="8229600" cy="4041970"/>
        </p:xfrm>
        <a:graphic>
          <a:graphicData uri="http://schemas.openxmlformats.org/drawingml/2006/table">
            <a:tbl>
              <a:tblPr/>
              <a:tblGrid>
                <a:gridCol w="2402448"/>
                <a:gridCol w="728015"/>
                <a:gridCol w="1483330"/>
                <a:gridCol w="728015"/>
                <a:gridCol w="1407495"/>
                <a:gridCol w="1480297"/>
              </a:tblGrid>
              <a:tr h="191174">
                <a:tc>
                  <a:txBody>
                    <a:bodyPr/>
                    <a:lstStyle/>
                    <a:p>
                      <a:pPr algn="l" fontAlgn="b"/>
                      <a:r>
                        <a:rPr lang="es-EC" sz="1100" b="1" i="0" u="none" strike="noStrike">
                          <a:solidFill>
                            <a:srgbClr val="000000"/>
                          </a:solidFill>
                          <a:effectLst/>
                          <a:latin typeface="Calibri"/>
                        </a:rPr>
                        <a:t>RUTA</a:t>
                      </a:r>
                    </a:p>
                  </a:txBody>
                  <a:tcPr marL="9104" marR="9104" marT="91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FLOTA</a:t>
                      </a:r>
                    </a:p>
                  </a:txBody>
                  <a:tcPr marL="9104" marR="9104" marT="91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OBSERVACION</a:t>
                      </a:r>
                    </a:p>
                  </a:txBody>
                  <a:tcPr marL="9104" marR="9104" marT="910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DECISION</a:t>
                      </a:r>
                    </a:p>
                  </a:txBody>
                  <a:tcPr marL="9104" marR="9104" marT="91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MOTIVO</a:t>
                      </a:r>
                    </a:p>
                  </a:txBody>
                  <a:tcPr marL="9104" marR="9104" marT="910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PRESUPUESTO EMPRESA</a:t>
                      </a:r>
                    </a:p>
                  </a:txBody>
                  <a:tcPr marL="9104" marR="9104" marT="91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546212">
                <a:tc>
                  <a:txBody>
                    <a:bodyPr/>
                    <a:lstStyle/>
                    <a:p>
                      <a:pPr algn="l" fontAlgn="b"/>
                      <a:r>
                        <a:rPr lang="es-EC" sz="1100" b="0" i="0" u="none" strike="noStrike">
                          <a:solidFill>
                            <a:srgbClr val="000000"/>
                          </a:solidFill>
                          <a:effectLst/>
                          <a:latin typeface="Calibri"/>
                        </a:rPr>
                        <a:t>BABILONIA-LACRUZ-ZABALA-T.CARCELEN</a:t>
                      </a:r>
                    </a:p>
                  </a:txBody>
                  <a:tcPr marL="9104" marR="9104" marT="91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C" sz="1100" b="0" i="0" u="none" strike="noStrike">
                          <a:solidFill>
                            <a:srgbClr val="000000"/>
                          </a:solidFill>
                          <a:effectLst/>
                          <a:latin typeface="Calibri"/>
                        </a:rPr>
                        <a:t>12</a:t>
                      </a:r>
                    </a:p>
                  </a:txBody>
                  <a:tcPr marL="9104" marR="9104" marT="91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Presencia de rutas informales que hacen lo mismo</a:t>
                      </a:r>
                    </a:p>
                  </a:txBody>
                  <a:tcPr marL="9104" marR="9104" marT="910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NO</a:t>
                      </a:r>
                    </a:p>
                  </a:txBody>
                  <a:tcPr marL="9104" marR="9104" marT="91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No se va a implementar nuevo Andén en T.Carcelén</a:t>
                      </a:r>
                    </a:p>
                  </a:txBody>
                  <a:tcPr marL="9104" marR="9104" marT="910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rowSpan="5">
                  <a:txBody>
                    <a:bodyPr/>
                    <a:lstStyle/>
                    <a:p>
                      <a:pPr algn="ctr" fontAlgn="b"/>
                      <a:r>
                        <a:rPr lang="es-EC" sz="1100" b="0" i="0" u="none" strike="noStrike">
                          <a:solidFill>
                            <a:srgbClr val="000000"/>
                          </a:solidFill>
                          <a:effectLst/>
                          <a:latin typeface="Calibri"/>
                        </a:rPr>
                        <a:t>PARA IMPLEMENTAR TODA LA PROPUESTA CON LA INCORPORACIÓN A T.CARCELÉN SE REQUIERE DE AL MENOS $5,000,000. ADICIONALMENTE DEBE CONDICIONARSE A LOS OPERADORES PARA INGRESAR NUEVAS UNIDADES A LA ALIMENTACION: EL MODELO DE PAGO DEBE CAMBIARSE A KM-PASAJERO</a:t>
                      </a:r>
                    </a:p>
                  </a:txBody>
                  <a:tcPr marL="9104" marR="9104" marT="91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728283">
                <a:tc>
                  <a:txBody>
                    <a:bodyPr/>
                    <a:lstStyle/>
                    <a:p>
                      <a:pPr algn="l" fontAlgn="b"/>
                      <a:r>
                        <a:rPr lang="es-EC" sz="1100" b="0" i="0" u="none" strike="noStrike">
                          <a:solidFill>
                            <a:srgbClr val="000000"/>
                          </a:solidFill>
                          <a:effectLst/>
                          <a:latin typeface="Calibri"/>
                        </a:rPr>
                        <a:t>LUZ Y VIDA - T.CARCELEN</a:t>
                      </a:r>
                    </a:p>
                  </a:txBody>
                  <a:tcPr marL="9104" marR="9104" marT="91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C" sz="1100" b="0" i="0" u="none" strike="noStrike">
                          <a:solidFill>
                            <a:srgbClr val="000000"/>
                          </a:solidFill>
                          <a:effectLst/>
                          <a:latin typeface="Calibri"/>
                        </a:rPr>
                        <a:t>10</a:t>
                      </a:r>
                    </a:p>
                  </a:txBody>
                  <a:tcPr marL="9104" marR="9104" marT="91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Presencia de rutas informales que hacen lo mismo; Y no hay capacidad en T.Carcelén</a:t>
                      </a:r>
                    </a:p>
                  </a:txBody>
                  <a:tcPr marL="9104" marR="9104" marT="910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NO</a:t>
                      </a:r>
                    </a:p>
                  </a:txBody>
                  <a:tcPr marL="9104" marR="9104" marT="91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No se va a implementar nuevo Andén en T.Carcelén</a:t>
                      </a:r>
                    </a:p>
                  </a:txBody>
                  <a:tcPr marL="9104" marR="9104" marT="910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vMerge="1">
                  <a:txBody>
                    <a:bodyPr/>
                    <a:lstStyle/>
                    <a:p>
                      <a:endParaRPr lang="es-EC"/>
                    </a:p>
                  </a:txBody>
                  <a:tcPr/>
                </a:tc>
              </a:tr>
              <a:tr h="919457">
                <a:tc>
                  <a:txBody>
                    <a:bodyPr/>
                    <a:lstStyle/>
                    <a:p>
                      <a:pPr algn="l" fontAlgn="b"/>
                      <a:r>
                        <a:rPr lang="es-EC" sz="1100" b="0" i="0" u="none" strike="noStrike">
                          <a:solidFill>
                            <a:srgbClr val="000000"/>
                          </a:solidFill>
                          <a:effectLst/>
                          <a:latin typeface="Calibri"/>
                        </a:rPr>
                        <a:t>ANA MARÍA-DIVINO NIÑO-T.CARCELÉN</a:t>
                      </a:r>
                    </a:p>
                  </a:txBody>
                  <a:tcPr marL="9104" marR="9104" marT="91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C" sz="1100" b="0" i="0" u="none" strike="noStrike">
                          <a:solidFill>
                            <a:srgbClr val="000000"/>
                          </a:solidFill>
                          <a:effectLst/>
                          <a:latin typeface="Calibri"/>
                        </a:rPr>
                        <a:t>11</a:t>
                      </a:r>
                    </a:p>
                  </a:txBody>
                  <a:tcPr marL="9104" marR="9104" marT="91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Ya existe servicio a T.Carcelén y falta capacidad en Carcelén; ahorita está llegando a la Ofelia</a:t>
                      </a:r>
                    </a:p>
                  </a:txBody>
                  <a:tcPr marL="9104" marR="9104" marT="910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NO</a:t>
                      </a:r>
                    </a:p>
                  </a:txBody>
                  <a:tcPr marL="9104" marR="9104" marT="91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No se va a implementar nuevo Andén en T.Carcelén</a:t>
                      </a:r>
                    </a:p>
                  </a:txBody>
                  <a:tcPr marL="9104" marR="9104" marT="910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C"/>
                    </a:p>
                  </a:txBody>
                  <a:tcPr/>
                </a:tc>
              </a:tr>
              <a:tr h="1101528">
                <a:tc>
                  <a:txBody>
                    <a:bodyPr/>
                    <a:lstStyle/>
                    <a:p>
                      <a:pPr algn="l" fontAlgn="b"/>
                      <a:r>
                        <a:rPr lang="es-EC" sz="1100" b="1" i="0" u="none" strike="noStrike">
                          <a:solidFill>
                            <a:srgbClr val="000000"/>
                          </a:solidFill>
                          <a:effectLst/>
                          <a:latin typeface="Calibri"/>
                        </a:rPr>
                        <a:t>SANTA CLARA-SAN JUAN-T.CARCELÉN</a:t>
                      </a:r>
                    </a:p>
                  </a:txBody>
                  <a:tcPr marL="9104" marR="9104" marT="91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C" sz="1100" b="1" i="0" u="none" strike="noStrike">
                          <a:solidFill>
                            <a:srgbClr val="000000"/>
                          </a:solidFill>
                          <a:effectLst/>
                          <a:latin typeface="Calibri"/>
                        </a:rPr>
                        <a:t>9</a:t>
                      </a:r>
                    </a:p>
                  </a:txBody>
                  <a:tcPr marL="9104" marR="9104" marT="91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Porque el 99% del recorrido es igual a Alborada-T.carcelén que opera</a:t>
                      </a:r>
                    </a:p>
                  </a:txBody>
                  <a:tcPr marL="9104" marR="9104" marT="910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SI</a:t>
                      </a:r>
                    </a:p>
                  </a:txBody>
                  <a:tcPr marL="9104" marR="9104" marT="91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EXTENDER RECORRIDO APROX. 1 KM. POR L A CALLE MADRID DEL ACTUAL ALIMENTADOR COLINAS DEL VALLE, SE VERIFICARA FLOTA</a:t>
                      </a:r>
                    </a:p>
                  </a:txBody>
                  <a:tcPr marL="9104" marR="9104" marT="910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C"/>
                    </a:p>
                  </a:txBody>
                  <a:tcPr/>
                </a:tc>
              </a:tr>
              <a:tr h="555316">
                <a:tc>
                  <a:txBody>
                    <a:bodyPr/>
                    <a:lstStyle/>
                    <a:p>
                      <a:pPr algn="l" fontAlgn="b"/>
                      <a:r>
                        <a:rPr lang="es-EC" sz="1100" b="1" i="0" u="none" strike="noStrike">
                          <a:solidFill>
                            <a:srgbClr val="000000"/>
                          </a:solidFill>
                          <a:effectLst/>
                          <a:latin typeface="Calibri"/>
                        </a:rPr>
                        <a:t>BICENTENARIO-EL LABRADOR</a:t>
                      </a:r>
                    </a:p>
                  </a:txBody>
                  <a:tcPr marL="9104" marR="9104" marT="91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C" sz="1100" b="1" i="0" u="none" strike="noStrike">
                          <a:solidFill>
                            <a:srgbClr val="000000"/>
                          </a:solidFill>
                          <a:effectLst/>
                          <a:latin typeface="Calibri"/>
                        </a:rPr>
                        <a:t>12</a:t>
                      </a:r>
                    </a:p>
                  </a:txBody>
                  <a:tcPr marL="9104" marR="9104" marT="9104"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Puede implementarse, pero cuando esté operativo T.Labrador</a:t>
                      </a:r>
                    </a:p>
                  </a:txBody>
                  <a:tcPr marL="9104" marR="9104" marT="9104"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SI</a:t>
                      </a:r>
                    </a:p>
                  </a:txBody>
                  <a:tcPr marL="9104" marR="9104" marT="9104"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dirty="0">
                          <a:solidFill>
                            <a:srgbClr val="000000"/>
                          </a:solidFill>
                          <a:effectLst/>
                          <a:latin typeface="Calibri"/>
                        </a:rPr>
                        <a:t>CUANDO OPERE TERMINAL LABRADOR</a:t>
                      </a:r>
                    </a:p>
                  </a:txBody>
                  <a:tcPr marL="9104" marR="9104" marT="9104"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vMerge="1">
                  <a:txBody>
                    <a:bodyPr/>
                    <a:lstStyle/>
                    <a:p>
                      <a:endParaRPr lang="es-EC"/>
                    </a:p>
                  </a:txBody>
                  <a:tcPr/>
                </a:tc>
              </a:tr>
            </a:tbl>
          </a:graphicData>
        </a:graphic>
      </p:graphicFrame>
    </p:spTree>
    <p:extLst>
      <p:ext uri="{BB962C8B-B14F-4D97-AF65-F5344CB8AC3E}">
        <p14:creationId xmlns:p14="http://schemas.microsoft.com/office/powerpoint/2010/main" val="119961525"/>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611560" y="831788"/>
            <a:ext cx="7838004" cy="55399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C" sz="3000" u="sng" dirty="0" smtClean="0">
                <a:solidFill>
                  <a:schemeClr val="tx2"/>
                </a:solidFill>
              </a:rPr>
              <a:t>RUTAS INTRAPARROQUIALES</a:t>
            </a:r>
            <a:endParaRPr lang="es-EC" sz="3000" u="sng" dirty="0">
              <a:solidFill>
                <a:schemeClr val="tx2"/>
              </a:solidFill>
            </a:endParaRPr>
          </a:p>
        </p:txBody>
      </p:sp>
      <p:sp>
        <p:nvSpPr>
          <p:cNvPr id="6" name="5 Rectángulo"/>
          <p:cNvSpPr/>
          <p:nvPr/>
        </p:nvSpPr>
        <p:spPr>
          <a:xfrm>
            <a:off x="6372200" y="6031166"/>
            <a:ext cx="2148473" cy="387798"/>
          </a:xfrm>
          <a:prstGeom prst="rect">
            <a:avLst/>
          </a:prstGeom>
        </p:spPr>
        <p:txBody>
          <a:bodyPr wrap="none">
            <a:spAutoFit/>
          </a:bodyPr>
          <a:lstStyle/>
          <a:p>
            <a:pPr>
              <a:lnSpc>
                <a:spcPct val="80000"/>
              </a:lnSpc>
            </a:pPr>
            <a:r>
              <a:rPr lang="es-ES_tradnl" sz="2400" b="1" dirty="0" smtClean="0">
                <a:solidFill>
                  <a:srgbClr val="EF3E42"/>
                </a:solidFill>
                <a:ea typeface="ＭＳ Ｐゴシック" pitchFamily="34" charset="-128"/>
              </a:rPr>
              <a:t>Agosto de 2017</a:t>
            </a:r>
            <a:endParaRPr lang="es-ES" sz="2400" dirty="0">
              <a:solidFill>
                <a:srgbClr val="EF3E42"/>
              </a:solidFill>
              <a:ea typeface="ＭＳ Ｐゴシック" pitchFamily="34" charset="-128"/>
            </a:endParaRPr>
          </a:p>
        </p:txBody>
      </p:sp>
      <p:graphicFrame>
        <p:nvGraphicFramePr>
          <p:cNvPr id="3" name="2 Tabla"/>
          <p:cNvGraphicFramePr>
            <a:graphicFrameLocks noGrp="1"/>
          </p:cNvGraphicFramePr>
          <p:nvPr>
            <p:extLst>
              <p:ext uri="{D42A27DB-BD31-4B8C-83A1-F6EECF244321}">
                <p14:modId xmlns:p14="http://schemas.microsoft.com/office/powerpoint/2010/main" val="130458670"/>
              </p:ext>
            </p:extLst>
          </p:nvPr>
        </p:nvGraphicFramePr>
        <p:xfrm>
          <a:off x="1319383" y="2204864"/>
          <a:ext cx="6564984" cy="2808314"/>
        </p:xfrm>
        <a:graphic>
          <a:graphicData uri="http://schemas.openxmlformats.org/drawingml/2006/table">
            <a:tbl>
              <a:tblPr/>
              <a:tblGrid>
                <a:gridCol w="2061926"/>
                <a:gridCol w="1655635"/>
                <a:gridCol w="812582"/>
                <a:gridCol w="1005570"/>
                <a:gridCol w="1029271"/>
              </a:tblGrid>
              <a:tr h="264460">
                <a:tc>
                  <a:txBody>
                    <a:bodyPr/>
                    <a:lstStyle/>
                    <a:p>
                      <a:pPr algn="l" fontAlgn="b"/>
                      <a:r>
                        <a:rPr lang="es-EC" sz="1100" b="1" i="0" u="none" strike="noStrike">
                          <a:solidFill>
                            <a:srgbClr val="000000"/>
                          </a:solidFill>
                          <a:effectLst/>
                          <a:latin typeface="Calibri"/>
                        </a:rPr>
                        <a:t>RUTA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OPERADORA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FLOTA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INCREMENTO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OBSERVACION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51867">
                <a:tc>
                  <a:txBody>
                    <a:bodyPr/>
                    <a:lstStyle/>
                    <a:p>
                      <a:pPr algn="l" fontAlgn="b"/>
                      <a:r>
                        <a:rPr lang="es-EC" sz="1100" b="0" i="0" u="none" strike="noStrike">
                          <a:solidFill>
                            <a:srgbClr val="000000"/>
                          </a:solidFill>
                          <a:effectLst/>
                          <a:latin typeface="Calibri"/>
                        </a:rPr>
                        <a:t>LA CRUZ-ZABALA-GUALO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KINARA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C" sz="1100" b="0" i="0" u="none" strike="noStrike">
                          <a:solidFill>
                            <a:srgbClr val="00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C" sz="1100" b="0" i="0" u="none" strike="noStrike">
                          <a:solidFill>
                            <a:srgbClr val="000000"/>
                          </a:solidFill>
                          <a:effectLst/>
                          <a:latin typeface="Calibri"/>
                        </a:rPr>
                        <a:t>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251867">
                <a:tc>
                  <a:txBody>
                    <a:bodyPr/>
                    <a:lstStyle/>
                    <a:p>
                      <a:pPr algn="l" fontAlgn="b"/>
                      <a:r>
                        <a:rPr lang="es-EC" sz="1100" b="0" i="0" u="none" strike="noStrike">
                          <a:solidFill>
                            <a:srgbClr val="000000"/>
                          </a:solidFill>
                          <a:effectLst/>
                          <a:latin typeface="Calibri"/>
                        </a:rPr>
                        <a:t>CAPILLA-CARAPUNGO-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KINARA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C" sz="1100" b="0" i="0" u="none" strike="noStrike">
                          <a:solidFill>
                            <a:srgbClr val="000000"/>
                          </a:solidFill>
                          <a:effectLst/>
                          <a:latin typeface="Calibri"/>
                        </a:rPr>
                        <a:t>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C" sz="1100" b="0" i="0" u="none" strike="noStrike">
                          <a:solidFill>
                            <a:srgbClr val="000000"/>
                          </a:solidFill>
                          <a:effectLst/>
                          <a:latin typeface="Calibri"/>
                        </a:rPr>
                        <a:t>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1020060">
                <a:tc>
                  <a:txBody>
                    <a:bodyPr/>
                    <a:lstStyle/>
                    <a:p>
                      <a:pPr algn="l" fontAlgn="b"/>
                      <a:r>
                        <a:rPr lang="es-EC" sz="1100" b="1" i="0" u="none" strike="noStrike">
                          <a:solidFill>
                            <a:srgbClr val="000000"/>
                          </a:solidFill>
                          <a:effectLst/>
                          <a:latin typeface="Calibri"/>
                        </a:rPr>
                        <a:t>OYACOTO-CARAPUNGO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GUADALAJARA</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C" sz="1100" b="1" i="0" u="none" strike="noStrike">
                          <a:solidFill>
                            <a:srgbClr val="000000"/>
                          </a:solidFill>
                          <a:effectLst/>
                          <a:latin typeface="Calibri"/>
                        </a:rPr>
                        <a:t>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C" sz="1100" b="1" i="0" u="none" strike="noStrike">
                          <a:solidFill>
                            <a:srgbClr val="000000"/>
                          </a:solidFill>
                          <a:effectLst/>
                          <a:latin typeface="Calibri"/>
                        </a:rPr>
                        <a:t>5</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Verificar cómo finaliza el proceso de Regularización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1020060">
                <a:tc>
                  <a:txBody>
                    <a:bodyPr/>
                    <a:lstStyle/>
                    <a:p>
                      <a:pPr algn="l" fontAlgn="b"/>
                      <a:r>
                        <a:rPr lang="es-EC" sz="1100" b="0" i="0" u="none" strike="noStrike">
                          <a:solidFill>
                            <a:srgbClr val="000000"/>
                          </a:solidFill>
                          <a:effectLst/>
                          <a:latin typeface="Calibri"/>
                        </a:rPr>
                        <a:t>BICENTENARIO-CALDERON-LLANO GRANDE-CARAPUNGO-BICENTENARIO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A DEFINIR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C" sz="1100" b="0" i="0" u="none" strike="noStrike">
                          <a:solidFill>
                            <a:srgbClr val="000000"/>
                          </a:solidFill>
                          <a:effectLst/>
                          <a:latin typeface="Calibri"/>
                        </a:rPr>
                        <a:t>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r" fontAlgn="b"/>
                      <a:r>
                        <a:rPr lang="es-EC" sz="1100" b="0" i="0" u="none" strike="noStrike">
                          <a:solidFill>
                            <a:srgbClr val="000000"/>
                          </a:solidFill>
                          <a:effectLst/>
                          <a:latin typeface="Calibri"/>
                        </a:rPr>
                        <a:t>24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0" i="0" u="none" strike="noStrike" dirty="0">
                          <a:solidFill>
                            <a:srgbClr val="000000"/>
                          </a:solidFill>
                          <a:effectLst/>
                          <a:latin typeface="Calibri"/>
                        </a:rPr>
                        <a:t>SI. Verificar la flota, podría operar con menos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3045800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611560" y="831788"/>
            <a:ext cx="7838004" cy="55399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C" sz="3000" u="sng" dirty="0" smtClean="0">
                <a:solidFill>
                  <a:schemeClr val="tx2"/>
                </a:solidFill>
              </a:rPr>
              <a:t>RUTAS CONVENCIONALES</a:t>
            </a:r>
            <a:endParaRPr lang="es-EC" sz="3000" u="sng" dirty="0">
              <a:solidFill>
                <a:schemeClr val="tx2"/>
              </a:solidFill>
            </a:endParaRPr>
          </a:p>
        </p:txBody>
      </p:sp>
      <p:sp>
        <p:nvSpPr>
          <p:cNvPr id="6" name="5 Rectángulo"/>
          <p:cNvSpPr/>
          <p:nvPr/>
        </p:nvSpPr>
        <p:spPr>
          <a:xfrm>
            <a:off x="6372200" y="6031166"/>
            <a:ext cx="2148473" cy="387798"/>
          </a:xfrm>
          <a:prstGeom prst="rect">
            <a:avLst/>
          </a:prstGeom>
        </p:spPr>
        <p:txBody>
          <a:bodyPr wrap="none">
            <a:spAutoFit/>
          </a:bodyPr>
          <a:lstStyle/>
          <a:p>
            <a:pPr>
              <a:lnSpc>
                <a:spcPct val="80000"/>
              </a:lnSpc>
            </a:pPr>
            <a:r>
              <a:rPr lang="es-ES_tradnl" sz="2400" b="1" dirty="0" smtClean="0">
                <a:solidFill>
                  <a:srgbClr val="EF3E42"/>
                </a:solidFill>
                <a:ea typeface="ＭＳ Ｐゴシック" pitchFamily="34" charset="-128"/>
              </a:rPr>
              <a:t>Agosto de 2017</a:t>
            </a:r>
            <a:endParaRPr lang="es-ES" sz="2400" dirty="0">
              <a:solidFill>
                <a:srgbClr val="EF3E42"/>
              </a:solidFill>
              <a:ea typeface="ＭＳ Ｐゴシック" pitchFamily="34" charset="-128"/>
            </a:endParaRPr>
          </a:p>
        </p:txBody>
      </p:sp>
      <p:graphicFrame>
        <p:nvGraphicFramePr>
          <p:cNvPr id="3" name="2 Tabla"/>
          <p:cNvGraphicFramePr>
            <a:graphicFrameLocks noGrp="1"/>
          </p:cNvGraphicFramePr>
          <p:nvPr>
            <p:extLst>
              <p:ext uri="{D42A27DB-BD31-4B8C-83A1-F6EECF244321}">
                <p14:modId xmlns:p14="http://schemas.microsoft.com/office/powerpoint/2010/main" val="4013722121"/>
              </p:ext>
            </p:extLst>
          </p:nvPr>
        </p:nvGraphicFramePr>
        <p:xfrm>
          <a:off x="854320" y="1637695"/>
          <a:ext cx="7239001" cy="1152525"/>
        </p:xfrm>
        <a:graphic>
          <a:graphicData uri="http://schemas.openxmlformats.org/drawingml/2006/table">
            <a:tbl>
              <a:tblPr/>
              <a:tblGrid>
                <a:gridCol w="1930189"/>
                <a:gridCol w="1549856"/>
                <a:gridCol w="760665"/>
                <a:gridCol w="941324"/>
                <a:gridCol w="963510"/>
                <a:gridCol w="1093457"/>
              </a:tblGrid>
              <a:tr h="200025">
                <a:tc>
                  <a:txBody>
                    <a:bodyPr/>
                    <a:lstStyle/>
                    <a:p>
                      <a:pPr algn="l" fontAlgn="b"/>
                      <a:r>
                        <a:rPr lang="es-EC" sz="1100" b="1" i="0" u="none" strike="noStrike">
                          <a:solidFill>
                            <a:srgbClr val="000000"/>
                          </a:solidFill>
                          <a:effectLst/>
                          <a:latin typeface="Calibri"/>
                        </a:rPr>
                        <a:t>RUTA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OPERADORA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FLOTA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INCREMENTO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OBSERVACION</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CONDICION</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l" fontAlgn="b"/>
                      <a:r>
                        <a:rPr lang="es-EC" sz="1100" b="0" i="0" u="none" strike="noStrike">
                          <a:solidFill>
                            <a:srgbClr val="000000"/>
                          </a:solidFill>
                          <a:effectLst/>
                          <a:latin typeface="Calibri"/>
                        </a:rPr>
                        <a:t>SAN JUAN - EL EJIDO (Con extensión a </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TRANSPORSEL</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C" sz="1100" b="0" i="0" u="none" strike="noStrike">
                          <a:solidFill>
                            <a:srgbClr val="000000"/>
                          </a:solidFill>
                          <a:effectLst/>
                          <a:latin typeface="Calibri"/>
                        </a:rPr>
                        <a:t>22</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SE MANTIENE</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571500">
                <a:tc>
                  <a:txBody>
                    <a:bodyPr/>
                    <a:lstStyle/>
                    <a:p>
                      <a:pPr algn="l" fontAlgn="b"/>
                      <a:r>
                        <a:rPr lang="es-EC" sz="1100" b="0" i="0" u="none" strike="noStrike">
                          <a:solidFill>
                            <a:srgbClr val="000000"/>
                          </a:solidFill>
                          <a:effectLst/>
                          <a:latin typeface="Calibri"/>
                        </a:rPr>
                        <a:t>SAN JUAN-AV.CALLES-AV.SIMON BOLIVAR-LA Y-NACIONES UNIDAS</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A DEFINIR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C" sz="1100" b="0" i="0" u="none" strike="noStrike">
                          <a:solidFill>
                            <a:srgbClr val="000000"/>
                          </a:solidFill>
                          <a:effectLst/>
                          <a:latin typeface="Calibri"/>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s-EC" sz="1100" b="0" i="0" u="none" strike="noStrike">
                          <a:solidFill>
                            <a:srgbClr val="000000"/>
                          </a:solidFill>
                          <a:effectLst/>
                          <a:latin typeface="Calibri"/>
                        </a:rPr>
                        <a:t>13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SI</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dirty="0">
                          <a:solidFill>
                            <a:srgbClr val="000000"/>
                          </a:solidFill>
                          <a:effectLst/>
                          <a:latin typeface="Calibri"/>
                        </a:rPr>
                        <a:t>MICROBUSES</a:t>
                      </a:r>
                    </a:p>
                  </a:txBody>
                  <a:tcPr marL="9525" marR="9525" marT="9525" marB="0" anchor="b">
                    <a:lnL w="635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
        <p:nvSpPr>
          <p:cNvPr id="7" name="6 Rectángulo"/>
          <p:cNvSpPr/>
          <p:nvPr/>
        </p:nvSpPr>
        <p:spPr>
          <a:xfrm>
            <a:off x="454787" y="3152001"/>
            <a:ext cx="8234435" cy="553998"/>
          </a:xfrm>
          <a:prstGeom prst="rect">
            <a:avLst/>
          </a:prstGeom>
        </p:spPr>
        <p:txBody>
          <a:bodyPr wrap="none">
            <a:spAutoFit/>
          </a:bodyPr>
          <a:lstStyle/>
          <a:p>
            <a:pPr lvl="0" algn="ctr"/>
            <a:r>
              <a:rPr lang="es-EC" sz="3000" u="sng" dirty="0">
                <a:solidFill>
                  <a:srgbClr val="1F497D"/>
                </a:solidFill>
              </a:rPr>
              <a:t>RUTAS </a:t>
            </a:r>
            <a:r>
              <a:rPr lang="es-EC" sz="3000" u="sng" dirty="0" smtClean="0">
                <a:solidFill>
                  <a:srgbClr val="1F497D"/>
                </a:solidFill>
              </a:rPr>
              <a:t>DEL PROCESO DE REGULARIZACIÓN  OM 128</a:t>
            </a:r>
            <a:endParaRPr lang="es-EC" sz="3000" u="sng" dirty="0">
              <a:solidFill>
                <a:srgbClr val="1F497D"/>
              </a:solidFill>
            </a:endParaRPr>
          </a:p>
        </p:txBody>
      </p:sp>
      <p:graphicFrame>
        <p:nvGraphicFramePr>
          <p:cNvPr id="8" name="7 Tabla"/>
          <p:cNvGraphicFramePr>
            <a:graphicFrameLocks noGrp="1"/>
          </p:cNvGraphicFramePr>
          <p:nvPr>
            <p:extLst>
              <p:ext uri="{D42A27DB-BD31-4B8C-83A1-F6EECF244321}">
                <p14:modId xmlns:p14="http://schemas.microsoft.com/office/powerpoint/2010/main" val="2439346907"/>
              </p:ext>
            </p:extLst>
          </p:nvPr>
        </p:nvGraphicFramePr>
        <p:xfrm>
          <a:off x="2699792" y="4077072"/>
          <a:ext cx="3479800" cy="1352550"/>
        </p:xfrm>
        <a:graphic>
          <a:graphicData uri="http://schemas.openxmlformats.org/drawingml/2006/table">
            <a:tbl>
              <a:tblPr/>
              <a:tblGrid>
                <a:gridCol w="1930053"/>
                <a:gridCol w="1549747"/>
              </a:tblGrid>
              <a:tr h="200025">
                <a:tc>
                  <a:txBody>
                    <a:bodyPr/>
                    <a:lstStyle/>
                    <a:p>
                      <a:pPr algn="l" fontAlgn="b"/>
                      <a:r>
                        <a:rPr lang="es-EC" sz="1100" b="1" i="0" u="none" strike="noStrike">
                          <a:solidFill>
                            <a:srgbClr val="000000"/>
                          </a:solidFill>
                          <a:effectLst/>
                          <a:latin typeface="Calibri"/>
                        </a:rPr>
                        <a:t>RUTA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1" i="0" u="none" strike="noStrike">
                          <a:solidFill>
                            <a:srgbClr val="000000"/>
                          </a:solidFill>
                          <a:effectLst/>
                          <a:latin typeface="Calibri"/>
                        </a:rPr>
                        <a:t>OPERADORA</a:t>
                      </a:r>
                    </a:p>
                  </a:txBody>
                  <a:tcPr marL="9525" marR="9525" marT="9525"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381000">
                <a:tc>
                  <a:txBody>
                    <a:bodyPr/>
                    <a:lstStyle/>
                    <a:p>
                      <a:pPr algn="l" fontAlgn="b"/>
                      <a:r>
                        <a:rPr lang="es-EC" sz="1100" b="0" i="0" u="none" strike="noStrike">
                          <a:solidFill>
                            <a:srgbClr val="000000"/>
                          </a:solidFill>
                          <a:effectLst/>
                          <a:latin typeface="Calibri"/>
                        </a:rPr>
                        <a:t>BONANZA-CALDERON-CARAPUNGO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A DEFINIR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81000">
                <a:tc>
                  <a:txBody>
                    <a:bodyPr/>
                    <a:lstStyle/>
                    <a:p>
                      <a:pPr algn="l" fontAlgn="b"/>
                      <a:r>
                        <a:rPr lang="es-EC" sz="1100" b="0" i="0" u="none" strike="noStrike">
                          <a:solidFill>
                            <a:srgbClr val="000000"/>
                          </a:solidFill>
                          <a:effectLst/>
                          <a:latin typeface="Calibri"/>
                        </a:rPr>
                        <a:t>SANTA CLARA-POMASQUI-CARAPUNGO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s-EC" sz="1100" b="0" i="0" u="none" strike="noStrike">
                          <a:solidFill>
                            <a:srgbClr val="000000"/>
                          </a:solidFill>
                          <a:effectLst/>
                          <a:latin typeface="Calibri"/>
                        </a:rPr>
                        <a:t>A DEFINIR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390525">
                <a:tc>
                  <a:txBody>
                    <a:bodyPr/>
                    <a:lstStyle/>
                    <a:p>
                      <a:pPr algn="l" fontAlgn="b"/>
                      <a:r>
                        <a:rPr lang="es-EC" sz="1100" b="0" i="0" u="none" strike="noStrike">
                          <a:solidFill>
                            <a:srgbClr val="000000"/>
                          </a:solidFill>
                          <a:effectLst/>
                          <a:latin typeface="Calibri"/>
                        </a:rPr>
                        <a:t>CALDERON-CONJUNTO MARIANITAS-CARAPUNGO</a:t>
                      </a:r>
                    </a:p>
                  </a:txBody>
                  <a:tcPr marL="9525" marR="9525" marT="9525" marB="0" anchor="b">
                    <a:lnL w="1270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fontAlgn="b"/>
                      <a:r>
                        <a:rPr lang="es-EC" sz="1100" b="0" i="0" u="none" strike="noStrike" dirty="0">
                          <a:solidFill>
                            <a:srgbClr val="000000"/>
                          </a:solidFill>
                          <a:effectLst/>
                          <a:latin typeface="Calibri"/>
                        </a:rPr>
                        <a:t>A DEFINIR</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86980445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611560" y="831788"/>
            <a:ext cx="7838004" cy="55399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C" sz="3000" u="sng" dirty="0" smtClean="0">
                <a:solidFill>
                  <a:schemeClr val="tx2"/>
                </a:solidFill>
              </a:rPr>
              <a:t>ORDENANZA METROPOLITANA 128 </a:t>
            </a:r>
            <a:endParaRPr lang="es-EC" sz="3000" u="sng" dirty="0">
              <a:solidFill>
                <a:schemeClr val="tx2"/>
              </a:solidFill>
            </a:endParaRPr>
          </a:p>
        </p:txBody>
      </p:sp>
      <p:sp>
        <p:nvSpPr>
          <p:cNvPr id="6" name="5 Rectángulo"/>
          <p:cNvSpPr/>
          <p:nvPr/>
        </p:nvSpPr>
        <p:spPr>
          <a:xfrm>
            <a:off x="6372200" y="6031166"/>
            <a:ext cx="2148473" cy="395173"/>
          </a:xfrm>
          <a:prstGeom prst="rect">
            <a:avLst/>
          </a:prstGeom>
        </p:spPr>
        <p:txBody>
          <a:bodyPr wrap="none">
            <a:spAutoFit/>
          </a:bodyPr>
          <a:lstStyle/>
          <a:p>
            <a:pPr>
              <a:lnSpc>
                <a:spcPct val="80000"/>
              </a:lnSpc>
            </a:pPr>
            <a:r>
              <a:rPr lang="es-ES_tradnl" sz="2400" b="1" dirty="0" smtClean="0">
                <a:solidFill>
                  <a:srgbClr val="EF3E42"/>
                </a:solidFill>
                <a:ea typeface="ＭＳ Ｐゴシック" pitchFamily="34" charset="-128"/>
              </a:rPr>
              <a:t>Agosto de 2017</a:t>
            </a:r>
            <a:endParaRPr lang="es-ES" sz="2400" dirty="0">
              <a:solidFill>
                <a:srgbClr val="EF3E42"/>
              </a:solidFill>
              <a:ea typeface="ＭＳ Ｐゴシック" pitchFamily="34" charset="-128"/>
            </a:endParaRPr>
          </a:p>
        </p:txBody>
      </p:sp>
      <p:sp>
        <p:nvSpPr>
          <p:cNvPr id="2" name="1 CuadroTexto"/>
          <p:cNvSpPr txBox="1"/>
          <p:nvPr/>
        </p:nvSpPr>
        <p:spPr>
          <a:xfrm>
            <a:off x="864905" y="2097722"/>
            <a:ext cx="7704856" cy="3693319"/>
          </a:xfrm>
          <a:prstGeom prst="rect">
            <a:avLst/>
          </a:prstGeom>
          <a:noFill/>
        </p:spPr>
        <p:txBody>
          <a:bodyPr wrap="square" rtlCol="0">
            <a:spAutoFit/>
          </a:bodyPr>
          <a:lstStyle/>
          <a:p>
            <a:pPr marL="285750" indent="-285750">
              <a:buFont typeface="Arial" pitchFamily="34" charset="0"/>
              <a:buChar char="•"/>
            </a:pPr>
            <a:r>
              <a:rPr lang="es-EC" dirty="0" smtClean="0"/>
              <a:t>En la Disposición Transitoria Tercera de la Ordenanza Metropolitana 128, se establece lo siguiente:</a:t>
            </a:r>
          </a:p>
          <a:p>
            <a:pPr marL="285750" indent="-285750">
              <a:buFont typeface="Arial" pitchFamily="34" charset="0"/>
              <a:buChar char="•"/>
            </a:pPr>
            <a:endParaRPr lang="es-EC" dirty="0" smtClean="0"/>
          </a:p>
          <a:p>
            <a:pPr algn="just"/>
            <a:r>
              <a:rPr lang="es-EC" dirty="0" smtClean="0"/>
              <a:t>“ La Secretaría de Movilidad en un plazo máximo de 90 días a partir de la sanción de la presente Ordenanza, presentará para conocimiento de la Comisión de Movilidad, y posteriormente del Concejo Metropolitano, los informes técnicos actualizados sobre la prestación del servicio público del transporte que contenga los índices de oferta y demanda, ubicación, rutas, frecuencias y más condicionantes técnicos necesarios, para iniciar el proceso de regularización de la prestación del servicio de transporte público </a:t>
            </a:r>
            <a:r>
              <a:rPr lang="es-EC" dirty="0" err="1" smtClean="0"/>
              <a:t>intracantonal</a:t>
            </a:r>
            <a:r>
              <a:rPr lang="es-EC" dirty="0" smtClean="0"/>
              <a:t> e </a:t>
            </a:r>
            <a:r>
              <a:rPr lang="es-EC" dirty="0" err="1" smtClean="0"/>
              <a:t>intraparroquial</a:t>
            </a:r>
            <a:r>
              <a:rPr lang="es-EC" dirty="0" smtClean="0"/>
              <a:t>, en las zonas urbanas y rurales del Distrito Metropolitano de Quito, que no son parte de la presente Ordenanza”      </a:t>
            </a:r>
            <a:endParaRPr lang="es-EC" dirty="0"/>
          </a:p>
          <a:p>
            <a:pPr marL="285750" indent="-285750">
              <a:buFont typeface="Arial" pitchFamily="34" charset="0"/>
              <a:buChar char="•"/>
            </a:pPr>
            <a:endParaRPr lang="es-EC" dirty="0" smtClean="0"/>
          </a:p>
        </p:txBody>
      </p:sp>
    </p:spTree>
    <p:extLst>
      <p:ext uri="{BB962C8B-B14F-4D97-AF65-F5344CB8AC3E}">
        <p14:creationId xmlns:p14="http://schemas.microsoft.com/office/powerpoint/2010/main" val="3920715479"/>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611560" y="831788"/>
            <a:ext cx="7838004" cy="55399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C" sz="3000" u="sng" dirty="0" smtClean="0">
                <a:solidFill>
                  <a:schemeClr val="tx2"/>
                </a:solidFill>
              </a:rPr>
              <a:t>ORDENANZA METROPOLITANA 128 </a:t>
            </a:r>
            <a:endParaRPr lang="es-EC" sz="3000" u="sng" dirty="0">
              <a:solidFill>
                <a:schemeClr val="tx2"/>
              </a:solidFill>
            </a:endParaRPr>
          </a:p>
        </p:txBody>
      </p:sp>
      <p:sp>
        <p:nvSpPr>
          <p:cNvPr id="6" name="5 Rectángulo"/>
          <p:cNvSpPr/>
          <p:nvPr/>
        </p:nvSpPr>
        <p:spPr>
          <a:xfrm>
            <a:off x="6372200" y="6031166"/>
            <a:ext cx="2148473" cy="395173"/>
          </a:xfrm>
          <a:prstGeom prst="rect">
            <a:avLst/>
          </a:prstGeom>
        </p:spPr>
        <p:txBody>
          <a:bodyPr wrap="none">
            <a:spAutoFit/>
          </a:bodyPr>
          <a:lstStyle/>
          <a:p>
            <a:pPr>
              <a:lnSpc>
                <a:spcPct val="80000"/>
              </a:lnSpc>
            </a:pPr>
            <a:r>
              <a:rPr lang="es-ES_tradnl" sz="2400" b="1" dirty="0" smtClean="0">
                <a:solidFill>
                  <a:srgbClr val="EF3E42"/>
                </a:solidFill>
                <a:ea typeface="ＭＳ Ｐゴシック" pitchFamily="34" charset="-128"/>
              </a:rPr>
              <a:t>Agosto de 2017</a:t>
            </a:r>
            <a:endParaRPr lang="es-ES" sz="2400" dirty="0">
              <a:solidFill>
                <a:srgbClr val="EF3E42"/>
              </a:solidFill>
              <a:ea typeface="ＭＳ Ｐゴシック" pitchFamily="34" charset="-128"/>
            </a:endParaRPr>
          </a:p>
        </p:txBody>
      </p:sp>
      <p:sp>
        <p:nvSpPr>
          <p:cNvPr id="2" name="1 CuadroTexto"/>
          <p:cNvSpPr txBox="1"/>
          <p:nvPr/>
        </p:nvSpPr>
        <p:spPr>
          <a:xfrm>
            <a:off x="839161" y="1704437"/>
            <a:ext cx="7704856" cy="4524315"/>
          </a:xfrm>
          <a:prstGeom prst="rect">
            <a:avLst/>
          </a:prstGeom>
          <a:noFill/>
        </p:spPr>
        <p:txBody>
          <a:bodyPr wrap="square" rtlCol="0">
            <a:spAutoFit/>
          </a:bodyPr>
          <a:lstStyle/>
          <a:p>
            <a:pPr marL="285750" indent="-285750">
              <a:buFont typeface="Arial" pitchFamily="34" charset="0"/>
              <a:buChar char="•"/>
            </a:pPr>
            <a:r>
              <a:rPr lang="es-EC" dirty="0" smtClean="0"/>
              <a:t>Sobre la Base de la Disposición Transitoria Tercera citada anteriormente, se han recibido 2 solicitudes de organizaciones informales, para análisis de nuevas rutas en la zona rural del DMQ:</a:t>
            </a:r>
          </a:p>
          <a:p>
            <a:pPr marL="285750" indent="-285750">
              <a:buFont typeface="Arial" pitchFamily="34" charset="0"/>
              <a:buChar char="•"/>
            </a:pPr>
            <a:endParaRPr lang="es-EC" dirty="0"/>
          </a:p>
          <a:p>
            <a:pPr marL="285750" indent="-285750">
              <a:buFont typeface="Arial" pitchFamily="34" charset="0"/>
              <a:buChar char="•"/>
            </a:pPr>
            <a:r>
              <a:rPr lang="es-EC" dirty="0" smtClean="0"/>
              <a:t>1.- Asociación de Transportes TRANSCARABURO S.A. ( Pretende operar en la parroquia de </a:t>
            </a:r>
            <a:r>
              <a:rPr lang="es-EC" dirty="0" err="1" smtClean="0"/>
              <a:t>Yaruquí</a:t>
            </a:r>
            <a:r>
              <a:rPr lang="es-EC" dirty="0" smtClean="0"/>
              <a:t>, barrio Otón de Vélez )</a:t>
            </a:r>
          </a:p>
          <a:p>
            <a:pPr marL="285750" indent="-285750">
              <a:buFont typeface="Arial" pitchFamily="34" charset="0"/>
              <a:buChar char="•"/>
            </a:pPr>
            <a:endParaRPr lang="es-EC" dirty="0"/>
          </a:p>
          <a:p>
            <a:pPr marL="285750" indent="-285750">
              <a:buFont typeface="Arial" pitchFamily="34" charset="0"/>
              <a:buChar char="•"/>
            </a:pPr>
            <a:r>
              <a:rPr lang="es-EC" dirty="0" smtClean="0"/>
              <a:t>2.- Asociación MICROBUS RUTA ESCONDIDA ( Pretende operar en las parroquias de Atahualpa, </a:t>
            </a:r>
            <a:r>
              <a:rPr lang="es-EC" dirty="0" err="1" smtClean="0"/>
              <a:t>Chavezpamba</a:t>
            </a:r>
            <a:r>
              <a:rPr lang="es-EC" dirty="0" smtClean="0"/>
              <a:t>, </a:t>
            </a:r>
            <a:r>
              <a:rPr lang="es-EC" dirty="0" err="1" smtClean="0"/>
              <a:t>Perucho</a:t>
            </a:r>
            <a:r>
              <a:rPr lang="es-EC" dirty="0" smtClean="0"/>
              <a:t>, San José de Minas y </a:t>
            </a:r>
            <a:r>
              <a:rPr lang="es-EC" dirty="0" err="1" smtClean="0"/>
              <a:t>Puéllaro</a:t>
            </a:r>
            <a:r>
              <a:rPr lang="es-EC" dirty="0" smtClean="0"/>
              <a:t>) </a:t>
            </a:r>
          </a:p>
          <a:p>
            <a:pPr marL="285750" indent="-285750">
              <a:buFont typeface="Arial" pitchFamily="34" charset="0"/>
              <a:buChar char="•"/>
            </a:pPr>
            <a:endParaRPr lang="es-EC" dirty="0"/>
          </a:p>
          <a:p>
            <a:pPr algn="just"/>
            <a:r>
              <a:rPr lang="es-EC" dirty="0" smtClean="0"/>
              <a:t>Con este antecedente, se realizaron varios estudios y análisis en algunas parroquias rurales del DMQ, que tenían presencia de transporte informal, y en otros casos, déficit de transporte público o ausencia del mismo. Los resultados se presentan  a continuación:</a:t>
            </a:r>
          </a:p>
          <a:p>
            <a:pPr marL="285750" indent="-285750">
              <a:buFont typeface="Arial" pitchFamily="34" charset="0"/>
              <a:buChar char="•"/>
            </a:pPr>
            <a:endParaRPr lang="es-EC" dirty="0" smtClean="0"/>
          </a:p>
        </p:txBody>
      </p:sp>
    </p:spTree>
    <p:extLst>
      <p:ext uri="{BB962C8B-B14F-4D97-AF65-F5344CB8AC3E}">
        <p14:creationId xmlns:p14="http://schemas.microsoft.com/office/powerpoint/2010/main" val="1024218149"/>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611560" y="831788"/>
            <a:ext cx="7838004" cy="1015663"/>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C" sz="3000" u="sng" dirty="0" smtClean="0">
                <a:solidFill>
                  <a:schemeClr val="tx2"/>
                </a:solidFill>
              </a:rPr>
              <a:t>PARROQUIAS  DE LA MANCOMUNIDAD</a:t>
            </a:r>
          </a:p>
          <a:p>
            <a:pPr algn="ctr"/>
            <a:r>
              <a:rPr lang="es-EC" sz="3000" u="sng" dirty="0" smtClean="0">
                <a:solidFill>
                  <a:schemeClr val="tx2"/>
                </a:solidFill>
              </a:rPr>
              <a:t> VALLE DE LOS CHILLOS </a:t>
            </a:r>
            <a:endParaRPr lang="es-EC" sz="3000" u="sng" dirty="0">
              <a:solidFill>
                <a:schemeClr val="tx2"/>
              </a:solidFill>
            </a:endParaRPr>
          </a:p>
        </p:txBody>
      </p:sp>
      <p:sp>
        <p:nvSpPr>
          <p:cNvPr id="6" name="5 Rectángulo"/>
          <p:cNvSpPr/>
          <p:nvPr/>
        </p:nvSpPr>
        <p:spPr>
          <a:xfrm>
            <a:off x="6372200" y="6031166"/>
            <a:ext cx="2148473" cy="387798"/>
          </a:xfrm>
          <a:prstGeom prst="rect">
            <a:avLst/>
          </a:prstGeom>
        </p:spPr>
        <p:txBody>
          <a:bodyPr wrap="none">
            <a:spAutoFit/>
          </a:bodyPr>
          <a:lstStyle/>
          <a:p>
            <a:pPr>
              <a:lnSpc>
                <a:spcPct val="80000"/>
              </a:lnSpc>
            </a:pPr>
            <a:r>
              <a:rPr lang="es-ES_tradnl" sz="2400" b="1" dirty="0" smtClean="0">
                <a:solidFill>
                  <a:srgbClr val="EF3E42"/>
                </a:solidFill>
                <a:ea typeface="ＭＳ Ｐゴシック" pitchFamily="34" charset="-128"/>
              </a:rPr>
              <a:t>Agosto de 2017</a:t>
            </a:r>
            <a:endParaRPr lang="es-ES" sz="2400" dirty="0">
              <a:solidFill>
                <a:srgbClr val="EF3E42"/>
              </a:solidFill>
              <a:ea typeface="ＭＳ Ｐゴシック" pitchFamily="34" charset="-128"/>
            </a:endParaRPr>
          </a:p>
        </p:txBody>
      </p:sp>
      <p:sp>
        <p:nvSpPr>
          <p:cNvPr id="2" name="1 CuadroTexto"/>
          <p:cNvSpPr txBox="1"/>
          <p:nvPr/>
        </p:nvSpPr>
        <p:spPr>
          <a:xfrm>
            <a:off x="864905" y="2097722"/>
            <a:ext cx="7704856" cy="3970318"/>
          </a:xfrm>
          <a:prstGeom prst="rect">
            <a:avLst/>
          </a:prstGeom>
          <a:noFill/>
        </p:spPr>
        <p:txBody>
          <a:bodyPr wrap="square" rtlCol="0">
            <a:spAutoFit/>
          </a:bodyPr>
          <a:lstStyle/>
          <a:p>
            <a:pPr marL="285750" indent="-285750">
              <a:buFont typeface="Arial" pitchFamily="34" charset="0"/>
              <a:buChar char="•"/>
            </a:pPr>
            <a:r>
              <a:rPr lang="es-EC" dirty="0" smtClean="0"/>
              <a:t>Reorganización de los servicios en La Merced, </a:t>
            </a:r>
            <a:r>
              <a:rPr lang="es-EC" dirty="0" err="1" smtClean="0"/>
              <a:t>Alangasí</a:t>
            </a:r>
            <a:r>
              <a:rPr lang="es-EC" dirty="0" smtClean="0"/>
              <a:t>, </a:t>
            </a:r>
            <a:r>
              <a:rPr lang="es-EC" dirty="0" err="1" smtClean="0"/>
              <a:t>Guangopolo</a:t>
            </a:r>
            <a:r>
              <a:rPr lang="es-EC" dirty="0" smtClean="0"/>
              <a:t> y </a:t>
            </a:r>
            <a:r>
              <a:rPr lang="es-EC" dirty="0" err="1" smtClean="0"/>
              <a:t>Cununyacu</a:t>
            </a:r>
            <a:r>
              <a:rPr lang="es-EC" dirty="0" smtClean="0"/>
              <a:t> con la operadora Termas </a:t>
            </a:r>
            <a:r>
              <a:rPr lang="es-EC" dirty="0" err="1" smtClean="0"/>
              <a:t>Turis</a:t>
            </a:r>
            <a:r>
              <a:rPr lang="es-EC" dirty="0" smtClean="0"/>
              <a:t>., quedando los servicios de la siguiente manera:</a:t>
            </a:r>
          </a:p>
          <a:p>
            <a:endParaRPr lang="es-EC" dirty="0" smtClean="0"/>
          </a:p>
          <a:p>
            <a:pPr marL="742950" lvl="1" indent="-285750">
              <a:buFont typeface="Arial" pitchFamily="34" charset="0"/>
              <a:buChar char="•"/>
            </a:pPr>
            <a:r>
              <a:rPr lang="es-EC" dirty="0" smtClean="0"/>
              <a:t>La Merced- Marín con una flota de 17 unidades.</a:t>
            </a:r>
          </a:p>
          <a:p>
            <a:pPr marL="742950" lvl="1" indent="-285750">
              <a:buFont typeface="Arial" pitchFamily="34" charset="0"/>
              <a:buChar char="•"/>
            </a:pPr>
            <a:r>
              <a:rPr lang="es-EC" dirty="0" smtClean="0"/>
              <a:t>Palmeras- Marín con una flota de 5 unidades.</a:t>
            </a:r>
          </a:p>
          <a:p>
            <a:pPr marL="742950" lvl="1" indent="-285750">
              <a:buFont typeface="Arial" pitchFamily="34" charset="0"/>
              <a:buChar char="•"/>
            </a:pPr>
            <a:r>
              <a:rPr lang="es-EC" dirty="0" smtClean="0"/>
              <a:t>Complejo El Nacional-</a:t>
            </a:r>
            <a:r>
              <a:rPr lang="es-EC" dirty="0" err="1" smtClean="0"/>
              <a:t>Cununyacu</a:t>
            </a:r>
            <a:r>
              <a:rPr lang="es-EC" dirty="0" smtClean="0"/>
              <a:t>-Marín” con una flota de 14 unidades.</a:t>
            </a:r>
          </a:p>
          <a:p>
            <a:pPr marL="742950" lvl="1" indent="-285750">
              <a:buFont typeface="Arial" pitchFamily="34" charset="0"/>
              <a:buChar char="•"/>
            </a:pPr>
            <a:r>
              <a:rPr lang="es-EC" dirty="0" smtClean="0"/>
              <a:t>La Merced- El Girón” con una flota de 7 unidades.</a:t>
            </a:r>
          </a:p>
          <a:p>
            <a:pPr marL="742950" lvl="1" indent="-285750">
              <a:buFont typeface="Arial" pitchFamily="34" charset="0"/>
              <a:buChar char="•"/>
            </a:pPr>
            <a:endParaRPr lang="es-EC" dirty="0"/>
          </a:p>
          <a:p>
            <a:pPr lvl="1" algn="just"/>
            <a:r>
              <a:rPr lang="es-EC" dirty="0" smtClean="0"/>
              <a:t>Adicionalmente, mediante oficio No. 204TT  los directivos de la </a:t>
            </a:r>
            <a:r>
              <a:rPr lang="es-EC" dirty="0" err="1" smtClean="0"/>
              <a:t>Coop</a:t>
            </a:r>
            <a:r>
              <a:rPr lang="es-EC" dirty="0" smtClean="0"/>
              <a:t>. Termas </a:t>
            </a:r>
            <a:r>
              <a:rPr lang="es-EC" dirty="0" err="1" smtClean="0"/>
              <a:t>Turis</a:t>
            </a:r>
            <a:r>
              <a:rPr lang="es-EC" dirty="0" smtClean="0"/>
              <a:t> han enviado un estudio para análisis de crear rutas internas en las citadas parroquias. En los actuales momentos se encuentra siguiendo el proceso técnico </a:t>
            </a:r>
            <a:r>
              <a:rPr lang="es-EC" smtClean="0"/>
              <a:t>respectivo en la </a:t>
            </a:r>
            <a:r>
              <a:rPr lang="es-EC" dirty="0" smtClean="0"/>
              <a:t>Dirección de Gestión de la Movilidad de la Secretaría de Movilidad.</a:t>
            </a:r>
            <a:endParaRPr lang="es-EC" dirty="0"/>
          </a:p>
        </p:txBody>
      </p:sp>
    </p:spTree>
    <p:extLst>
      <p:ext uri="{BB962C8B-B14F-4D97-AF65-F5344CB8AC3E}">
        <p14:creationId xmlns:p14="http://schemas.microsoft.com/office/powerpoint/2010/main" val="219870733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611560" y="831788"/>
            <a:ext cx="7838004" cy="1015663"/>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C" sz="3000" u="sng" dirty="0" smtClean="0">
                <a:solidFill>
                  <a:schemeClr val="tx2"/>
                </a:solidFill>
              </a:rPr>
              <a:t>PARROQUIAS  DE LA MANCOMUNIDAD</a:t>
            </a:r>
          </a:p>
          <a:p>
            <a:pPr algn="ctr"/>
            <a:r>
              <a:rPr lang="es-EC" sz="3000" u="sng" dirty="0" smtClean="0">
                <a:solidFill>
                  <a:schemeClr val="tx2"/>
                </a:solidFill>
              </a:rPr>
              <a:t> VALLE DE LOS CHILLOS </a:t>
            </a:r>
            <a:endParaRPr lang="es-EC" sz="3000" u="sng" dirty="0">
              <a:solidFill>
                <a:schemeClr val="tx2"/>
              </a:solidFill>
            </a:endParaRPr>
          </a:p>
        </p:txBody>
      </p:sp>
      <p:sp>
        <p:nvSpPr>
          <p:cNvPr id="6" name="5 Rectángulo"/>
          <p:cNvSpPr/>
          <p:nvPr/>
        </p:nvSpPr>
        <p:spPr>
          <a:xfrm>
            <a:off x="6372200" y="6031166"/>
            <a:ext cx="2148473" cy="395173"/>
          </a:xfrm>
          <a:prstGeom prst="rect">
            <a:avLst/>
          </a:prstGeom>
        </p:spPr>
        <p:txBody>
          <a:bodyPr wrap="none">
            <a:spAutoFit/>
          </a:bodyPr>
          <a:lstStyle/>
          <a:p>
            <a:pPr>
              <a:lnSpc>
                <a:spcPct val="80000"/>
              </a:lnSpc>
            </a:pPr>
            <a:r>
              <a:rPr lang="es-ES_tradnl" sz="2400" b="1" dirty="0" smtClean="0">
                <a:solidFill>
                  <a:srgbClr val="EF3E42"/>
                </a:solidFill>
                <a:ea typeface="ＭＳ Ｐゴシック" pitchFamily="34" charset="-128"/>
              </a:rPr>
              <a:t>Agosto de 2017</a:t>
            </a:r>
            <a:endParaRPr lang="es-ES" sz="2400" dirty="0">
              <a:solidFill>
                <a:srgbClr val="EF3E42"/>
              </a:solidFill>
              <a:ea typeface="ＭＳ Ｐゴシック" pitchFamily="34" charset="-128"/>
            </a:endParaRPr>
          </a:p>
        </p:txBody>
      </p:sp>
      <p:sp>
        <p:nvSpPr>
          <p:cNvPr id="2" name="1 CuadroTexto"/>
          <p:cNvSpPr txBox="1"/>
          <p:nvPr/>
        </p:nvSpPr>
        <p:spPr>
          <a:xfrm>
            <a:off x="864905" y="2097722"/>
            <a:ext cx="7704856" cy="4247317"/>
          </a:xfrm>
          <a:prstGeom prst="rect">
            <a:avLst/>
          </a:prstGeom>
          <a:noFill/>
        </p:spPr>
        <p:txBody>
          <a:bodyPr wrap="square" rtlCol="0">
            <a:spAutoFit/>
          </a:bodyPr>
          <a:lstStyle/>
          <a:p>
            <a:pPr marL="285750" indent="-285750">
              <a:buFont typeface="Arial" pitchFamily="34" charset="0"/>
              <a:buChar char="•"/>
            </a:pPr>
            <a:r>
              <a:rPr lang="es-EC" dirty="0" smtClean="0"/>
              <a:t>Implementación de la ruta: “</a:t>
            </a:r>
            <a:r>
              <a:rPr lang="es-EC" dirty="0" err="1" smtClean="0"/>
              <a:t>Amaguaña</a:t>
            </a:r>
            <a:r>
              <a:rPr lang="es-EC" dirty="0" smtClean="0"/>
              <a:t>-Quito” con la operadora Libertadores del Valle.</a:t>
            </a:r>
          </a:p>
          <a:p>
            <a:pPr marL="285750" indent="-285750">
              <a:buFont typeface="Arial" pitchFamily="34" charset="0"/>
              <a:buChar char="•"/>
            </a:pPr>
            <a:r>
              <a:rPr lang="es-EC" dirty="0" smtClean="0"/>
              <a:t>Implementación de la ruta: “Ontaneda–</a:t>
            </a:r>
            <a:r>
              <a:rPr lang="es-EC" dirty="0" err="1" smtClean="0"/>
              <a:t>Conocoto</a:t>
            </a:r>
            <a:r>
              <a:rPr lang="es-EC" dirty="0" smtClean="0"/>
              <a:t>–</a:t>
            </a:r>
            <a:r>
              <a:rPr lang="es-EC" dirty="0" err="1" smtClean="0"/>
              <a:t>Puengasí</a:t>
            </a:r>
            <a:r>
              <a:rPr lang="es-EC" dirty="0" smtClean="0"/>
              <a:t>-Marín” con la operadora Libertadores del Valle. </a:t>
            </a:r>
          </a:p>
          <a:p>
            <a:pPr marL="285750" indent="-285750">
              <a:buFont typeface="Arial" pitchFamily="34" charset="0"/>
              <a:buChar char="•"/>
            </a:pPr>
            <a:r>
              <a:rPr lang="es-EC" dirty="0" smtClean="0"/>
              <a:t>Extensión del servicio al barrio </a:t>
            </a:r>
            <a:r>
              <a:rPr lang="es-EC" dirty="0" err="1" smtClean="0"/>
              <a:t>Dean</a:t>
            </a:r>
            <a:r>
              <a:rPr lang="es-EC" dirty="0" smtClean="0"/>
              <a:t> Bajo (</a:t>
            </a:r>
            <a:r>
              <a:rPr lang="es-EC" dirty="0" err="1" smtClean="0"/>
              <a:t>Conocoto</a:t>
            </a:r>
            <a:r>
              <a:rPr lang="es-EC" dirty="0" smtClean="0"/>
              <a:t>) con la ruta: “</a:t>
            </a:r>
            <a:r>
              <a:rPr lang="es-EC" dirty="0" err="1" smtClean="0"/>
              <a:t>Dean</a:t>
            </a:r>
            <a:r>
              <a:rPr lang="es-EC" dirty="0" smtClean="0"/>
              <a:t> Bajo - 6 de Junio-</a:t>
            </a:r>
            <a:r>
              <a:rPr lang="es-EC" dirty="0" err="1" smtClean="0"/>
              <a:t>Conocoto</a:t>
            </a:r>
            <a:r>
              <a:rPr lang="es-EC" dirty="0" smtClean="0"/>
              <a:t>-Armenia-U. Católica”.</a:t>
            </a:r>
          </a:p>
          <a:p>
            <a:pPr marL="285750" indent="-285750">
              <a:buFont typeface="Arial" pitchFamily="34" charset="0"/>
              <a:buChar char="•"/>
            </a:pPr>
            <a:r>
              <a:rPr lang="es-EC" dirty="0" smtClean="0"/>
              <a:t>Extensión del servicio a la Administración Zonal Los Chillos y Colegio Nacional </a:t>
            </a:r>
            <a:r>
              <a:rPr lang="es-EC" dirty="0" err="1" smtClean="0"/>
              <a:t>Conocoto</a:t>
            </a:r>
            <a:r>
              <a:rPr lang="es-EC" dirty="0" smtClean="0"/>
              <a:t> con la ruta: “</a:t>
            </a:r>
            <a:r>
              <a:rPr lang="es-EC" dirty="0" err="1" smtClean="0"/>
              <a:t>Adm</a:t>
            </a:r>
            <a:r>
              <a:rPr lang="es-EC" dirty="0" smtClean="0"/>
              <a:t>. Zonal-</a:t>
            </a:r>
            <a:r>
              <a:rPr lang="es-EC" dirty="0" err="1" smtClean="0"/>
              <a:t>Conocoto</a:t>
            </a:r>
            <a:r>
              <a:rPr lang="es-EC" dirty="0" smtClean="0"/>
              <a:t>-</a:t>
            </a:r>
            <a:r>
              <a:rPr lang="es-EC" dirty="0" err="1" smtClean="0"/>
              <a:t>Puengasí</a:t>
            </a:r>
            <a:r>
              <a:rPr lang="es-EC" dirty="0" smtClean="0"/>
              <a:t>- Marín”, ramal de la ruta “Ontaneda-Marín”.</a:t>
            </a:r>
          </a:p>
          <a:p>
            <a:pPr marL="285750" indent="-285750">
              <a:buFont typeface="Arial" pitchFamily="34" charset="0"/>
              <a:buChar char="•"/>
            </a:pPr>
            <a:r>
              <a:rPr lang="es-EC" dirty="0" smtClean="0"/>
              <a:t>Cobertura de servicio a La Armenia con la ruta: “</a:t>
            </a:r>
            <a:r>
              <a:rPr lang="es-EC" dirty="0" err="1"/>
              <a:t>Dean</a:t>
            </a:r>
            <a:r>
              <a:rPr lang="es-EC" dirty="0"/>
              <a:t> </a:t>
            </a:r>
            <a:r>
              <a:rPr lang="es-EC" dirty="0" smtClean="0"/>
              <a:t>Bajo-6 </a:t>
            </a:r>
            <a:r>
              <a:rPr lang="es-EC" dirty="0"/>
              <a:t>de Junio-</a:t>
            </a:r>
            <a:r>
              <a:rPr lang="es-EC" dirty="0" err="1"/>
              <a:t>Conocoto</a:t>
            </a:r>
            <a:r>
              <a:rPr lang="es-EC" dirty="0"/>
              <a:t>-Armenia-U. Católica</a:t>
            </a:r>
            <a:r>
              <a:rPr lang="es-EC" dirty="0" smtClean="0"/>
              <a:t>”.</a:t>
            </a:r>
          </a:p>
          <a:p>
            <a:pPr marL="285750" indent="-285750">
              <a:buFont typeface="Arial" pitchFamily="34" charset="0"/>
              <a:buChar char="•"/>
            </a:pPr>
            <a:r>
              <a:rPr lang="es-EC" dirty="0" smtClean="0"/>
              <a:t>Implementación de la ruta: “Santa Teresa – </a:t>
            </a:r>
            <a:r>
              <a:rPr lang="es-EC" dirty="0" err="1" smtClean="0"/>
              <a:t>Píntag</a:t>
            </a:r>
            <a:r>
              <a:rPr lang="es-EC" dirty="0" smtClean="0"/>
              <a:t> – El Girón” con la operadora </a:t>
            </a:r>
            <a:r>
              <a:rPr lang="es-EC" dirty="0" err="1" smtClean="0"/>
              <a:t>ExpreAntisana</a:t>
            </a:r>
            <a:r>
              <a:rPr lang="es-EC" dirty="0" smtClean="0"/>
              <a:t> S.A. en la parroquia de </a:t>
            </a:r>
            <a:r>
              <a:rPr lang="es-EC" dirty="0" err="1" smtClean="0"/>
              <a:t>Píntag</a:t>
            </a:r>
            <a:r>
              <a:rPr lang="es-EC" dirty="0" smtClean="0"/>
              <a:t>, ramal de la ruta </a:t>
            </a:r>
            <a:r>
              <a:rPr lang="es-EC" dirty="0" err="1" smtClean="0"/>
              <a:t>Pïntag</a:t>
            </a:r>
            <a:r>
              <a:rPr lang="es-EC" dirty="0" smtClean="0"/>
              <a:t>-Marín.</a:t>
            </a:r>
            <a:endParaRPr lang="es-EC" dirty="0"/>
          </a:p>
          <a:p>
            <a:pPr marL="285750" indent="-285750">
              <a:buFont typeface="Arial" pitchFamily="34" charset="0"/>
              <a:buChar char="•"/>
            </a:pPr>
            <a:endParaRPr lang="es-EC" dirty="0"/>
          </a:p>
        </p:txBody>
      </p:sp>
    </p:spTree>
    <p:extLst>
      <p:ext uri="{BB962C8B-B14F-4D97-AF65-F5344CB8AC3E}">
        <p14:creationId xmlns:p14="http://schemas.microsoft.com/office/powerpoint/2010/main" val="91567835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611560" y="831788"/>
            <a:ext cx="7838004" cy="553998"/>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C" sz="3000" u="sng" dirty="0" smtClean="0">
                <a:solidFill>
                  <a:schemeClr val="tx2"/>
                </a:solidFill>
              </a:rPr>
              <a:t>PARROQUIAS GUAYLLABAMBA – EL QUINCHE</a:t>
            </a:r>
            <a:endParaRPr lang="es-EC" sz="3000" u="sng" dirty="0">
              <a:solidFill>
                <a:schemeClr val="tx2"/>
              </a:solidFill>
            </a:endParaRPr>
          </a:p>
        </p:txBody>
      </p:sp>
      <p:sp>
        <p:nvSpPr>
          <p:cNvPr id="6" name="5 Rectángulo"/>
          <p:cNvSpPr/>
          <p:nvPr/>
        </p:nvSpPr>
        <p:spPr>
          <a:xfrm>
            <a:off x="6372200" y="6031166"/>
            <a:ext cx="2148473" cy="387798"/>
          </a:xfrm>
          <a:prstGeom prst="rect">
            <a:avLst/>
          </a:prstGeom>
        </p:spPr>
        <p:txBody>
          <a:bodyPr wrap="none">
            <a:spAutoFit/>
          </a:bodyPr>
          <a:lstStyle/>
          <a:p>
            <a:pPr>
              <a:lnSpc>
                <a:spcPct val="80000"/>
              </a:lnSpc>
            </a:pPr>
            <a:r>
              <a:rPr lang="es-ES_tradnl" sz="2400" b="1" dirty="0" smtClean="0">
                <a:solidFill>
                  <a:srgbClr val="EF3E42"/>
                </a:solidFill>
                <a:ea typeface="ＭＳ Ｐゴシック" pitchFamily="34" charset="-128"/>
              </a:rPr>
              <a:t>Agosto de 2017</a:t>
            </a:r>
            <a:endParaRPr lang="es-ES" sz="2400" dirty="0">
              <a:solidFill>
                <a:srgbClr val="EF3E42"/>
              </a:solidFill>
              <a:ea typeface="ＭＳ Ｐゴシック" pitchFamily="34" charset="-128"/>
            </a:endParaRPr>
          </a:p>
        </p:txBody>
      </p:sp>
      <p:sp>
        <p:nvSpPr>
          <p:cNvPr id="2" name="1 CuadroTexto"/>
          <p:cNvSpPr txBox="1"/>
          <p:nvPr/>
        </p:nvSpPr>
        <p:spPr>
          <a:xfrm>
            <a:off x="849914" y="1416563"/>
            <a:ext cx="7704856" cy="646331"/>
          </a:xfrm>
          <a:prstGeom prst="rect">
            <a:avLst/>
          </a:prstGeom>
          <a:noFill/>
        </p:spPr>
        <p:txBody>
          <a:bodyPr wrap="square" rtlCol="0">
            <a:spAutoFit/>
          </a:bodyPr>
          <a:lstStyle/>
          <a:p>
            <a:r>
              <a:rPr lang="es-EC" dirty="0" smtClean="0"/>
              <a:t>Implementación de la ruta: “QUINCHE – GUAYLLABAMBA – TERMINAL RÍO COCA”</a:t>
            </a:r>
            <a:endParaRPr lang="es-EC" dirty="0"/>
          </a:p>
        </p:txBody>
      </p:sp>
      <p:sp>
        <p:nvSpPr>
          <p:cNvPr id="7" name="6 Rectángulo"/>
          <p:cNvSpPr/>
          <p:nvPr/>
        </p:nvSpPr>
        <p:spPr>
          <a:xfrm>
            <a:off x="652998" y="2062894"/>
            <a:ext cx="7838004" cy="1015663"/>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C" sz="3000" u="sng" dirty="0" smtClean="0">
                <a:solidFill>
                  <a:schemeClr val="tx2"/>
                </a:solidFill>
              </a:rPr>
              <a:t>PARROQUIAS SAN JOSÉ DE MINAS – ATAHUALPA – CHAVEZPAMBA – PERUCHO PUÉLLARO </a:t>
            </a:r>
            <a:endParaRPr lang="es-EC" sz="3000" u="sng" dirty="0">
              <a:solidFill>
                <a:schemeClr val="tx2"/>
              </a:solidFill>
            </a:endParaRPr>
          </a:p>
        </p:txBody>
      </p:sp>
      <p:sp>
        <p:nvSpPr>
          <p:cNvPr id="3" name="2 CuadroTexto"/>
          <p:cNvSpPr txBox="1"/>
          <p:nvPr/>
        </p:nvSpPr>
        <p:spPr>
          <a:xfrm>
            <a:off x="719572" y="2965945"/>
            <a:ext cx="7704856" cy="3139321"/>
          </a:xfrm>
          <a:prstGeom prst="rect">
            <a:avLst/>
          </a:prstGeom>
          <a:noFill/>
        </p:spPr>
        <p:txBody>
          <a:bodyPr wrap="square" rtlCol="0">
            <a:spAutoFit/>
          </a:bodyPr>
          <a:lstStyle/>
          <a:p>
            <a:pPr algn="just"/>
            <a:r>
              <a:rPr lang="es-EC" dirty="0" smtClean="0"/>
              <a:t>La Mancomunidad de las Parroquias </a:t>
            </a:r>
            <a:r>
              <a:rPr lang="es-EC" dirty="0" err="1" smtClean="0"/>
              <a:t>Norcentrales</a:t>
            </a:r>
            <a:r>
              <a:rPr lang="es-EC" dirty="0" smtClean="0"/>
              <a:t>, solicitó al Municipio de Quito, la dotación del servicio de transporte público con operadoras administradas por nuestra Entidad. Se planificó la implementación de la denominada “RUTA ESCONDIDA”, que atendía las necesidades de transporte de las parroquias antes mencionadas hacia Quito (Terminal </a:t>
            </a:r>
            <a:r>
              <a:rPr lang="es-EC" dirty="0" err="1" smtClean="0"/>
              <a:t>Microregional</a:t>
            </a:r>
            <a:r>
              <a:rPr lang="es-EC" dirty="0" smtClean="0"/>
              <a:t> Ofelia). Posteriormente y lamentablemente, los representantes de la Mancomunidad de las Parroquias San José de Minas, Atahualpa, </a:t>
            </a:r>
            <a:r>
              <a:rPr lang="es-EC" dirty="0" err="1" smtClean="0"/>
              <a:t>Chavezpamba</a:t>
            </a:r>
            <a:r>
              <a:rPr lang="es-EC" dirty="0" smtClean="0"/>
              <a:t>, </a:t>
            </a:r>
            <a:r>
              <a:rPr lang="es-EC" dirty="0" err="1" smtClean="0"/>
              <a:t>Perucho</a:t>
            </a:r>
            <a:r>
              <a:rPr lang="es-EC" dirty="0" smtClean="0"/>
              <a:t> y </a:t>
            </a:r>
            <a:r>
              <a:rPr lang="es-EC" dirty="0" err="1" smtClean="0"/>
              <a:t>Puéllaro</a:t>
            </a:r>
            <a:r>
              <a:rPr lang="es-EC" dirty="0" smtClean="0"/>
              <a:t>, solicitaron al Municipio de Quito, que no se brinde el servicio de transporte, ya que habían acordado continuar con la prestación del servicio con las operadoras </a:t>
            </a:r>
            <a:r>
              <a:rPr lang="es-EC" dirty="0" err="1" smtClean="0"/>
              <a:t>intraprovinciales</a:t>
            </a:r>
            <a:r>
              <a:rPr lang="es-EC" dirty="0" smtClean="0"/>
              <a:t> actuales (San José de Minas y </a:t>
            </a:r>
            <a:r>
              <a:rPr lang="es-EC" dirty="0" err="1" smtClean="0"/>
              <a:t>Otavalo</a:t>
            </a:r>
            <a:r>
              <a:rPr lang="es-EC" dirty="0" smtClean="0"/>
              <a:t> – administradas por la Agencia Nacional de Tránsito).  </a:t>
            </a:r>
            <a:endParaRPr lang="es-EC" dirty="0"/>
          </a:p>
        </p:txBody>
      </p:sp>
    </p:spTree>
    <p:extLst>
      <p:ext uri="{BB962C8B-B14F-4D97-AF65-F5344CB8AC3E}">
        <p14:creationId xmlns:p14="http://schemas.microsoft.com/office/powerpoint/2010/main" val="238510429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36005"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576247" y="620688"/>
            <a:ext cx="7838004" cy="1015663"/>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C" sz="3000" u="sng" dirty="0" smtClean="0">
                <a:solidFill>
                  <a:schemeClr val="tx2"/>
                </a:solidFill>
              </a:rPr>
              <a:t>PARROQUIAS  DEL CORREDOR</a:t>
            </a:r>
          </a:p>
          <a:p>
            <a:pPr algn="ctr"/>
            <a:r>
              <a:rPr lang="es-EC" sz="3000" u="sng" dirty="0" smtClean="0">
                <a:solidFill>
                  <a:schemeClr val="tx2"/>
                </a:solidFill>
              </a:rPr>
              <a:t> QUINCHE-TUMBACO-QUITO</a:t>
            </a:r>
            <a:endParaRPr lang="es-EC" sz="3000" u="sng" dirty="0">
              <a:solidFill>
                <a:schemeClr val="tx2"/>
              </a:solidFill>
            </a:endParaRPr>
          </a:p>
        </p:txBody>
      </p:sp>
      <p:sp>
        <p:nvSpPr>
          <p:cNvPr id="6" name="5 Rectángulo"/>
          <p:cNvSpPr/>
          <p:nvPr/>
        </p:nvSpPr>
        <p:spPr>
          <a:xfrm>
            <a:off x="6372200" y="6031166"/>
            <a:ext cx="2148473" cy="387798"/>
          </a:xfrm>
          <a:prstGeom prst="rect">
            <a:avLst/>
          </a:prstGeom>
        </p:spPr>
        <p:txBody>
          <a:bodyPr wrap="none">
            <a:spAutoFit/>
          </a:bodyPr>
          <a:lstStyle/>
          <a:p>
            <a:pPr>
              <a:lnSpc>
                <a:spcPct val="80000"/>
              </a:lnSpc>
            </a:pPr>
            <a:r>
              <a:rPr lang="es-ES_tradnl" sz="2400" b="1" dirty="0" smtClean="0">
                <a:solidFill>
                  <a:srgbClr val="EF3E42"/>
                </a:solidFill>
                <a:ea typeface="ＭＳ Ｐゴシック" pitchFamily="34" charset="-128"/>
              </a:rPr>
              <a:t>Agosto de 2017</a:t>
            </a:r>
            <a:endParaRPr lang="es-ES" sz="2400" dirty="0">
              <a:solidFill>
                <a:srgbClr val="EF3E42"/>
              </a:solidFill>
              <a:ea typeface="ＭＳ Ｐゴシック" pitchFamily="34" charset="-128"/>
            </a:endParaRPr>
          </a:p>
        </p:txBody>
      </p:sp>
      <p:sp>
        <p:nvSpPr>
          <p:cNvPr id="7" name="2 Subtítulo"/>
          <p:cNvSpPr txBox="1">
            <a:spLocks/>
          </p:cNvSpPr>
          <p:nvPr/>
        </p:nvSpPr>
        <p:spPr>
          <a:xfrm>
            <a:off x="576288" y="1556792"/>
            <a:ext cx="7992888" cy="4358116"/>
          </a:xfrm>
          <a:prstGeom prst="rect">
            <a:avLst/>
          </a:prstGeom>
        </p:spPr>
        <p:txBody>
          <a:bodyPr vert="horz" lIns="91440" tIns="45720" rIns="91440" bIns="45720" rtlCol="0">
            <a:noAutofit/>
          </a:bodyPr>
          <a:lstStyle>
            <a:defPPr>
              <a:defRPr lang="es-ES"/>
            </a:defPPr>
            <a:lvl1pPr indent="0">
              <a:spcBef>
                <a:spcPct val="20000"/>
              </a:spcBef>
              <a:buFont typeface="Arial" pitchFamily="34" charset="0"/>
              <a:buNone/>
              <a:defRPr sz="2200">
                <a:solidFill>
                  <a:schemeClr val="tx1">
                    <a:tint val="75000"/>
                  </a:schemeClr>
                </a:solidFill>
              </a:defRPr>
            </a:lvl1pPr>
            <a:lvl2pPr indent="0" algn="ctr">
              <a:spcBef>
                <a:spcPct val="20000"/>
              </a:spcBef>
              <a:buFont typeface="Arial" pitchFamily="34" charset="0"/>
              <a:buNone/>
              <a:defRPr sz="2800">
                <a:solidFill>
                  <a:schemeClr val="tx1">
                    <a:tint val="75000"/>
                  </a:schemeClr>
                </a:solidFill>
              </a:defRPr>
            </a:lvl2pPr>
            <a:lvl3pPr indent="0" algn="ctr">
              <a:spcBef>
                <a:spcPct val="20000"/>
              </a:spcBef>
              <a:buFont typeface="Arial" pitchFamily="34" charset="0"/>
              <a:buNone/>
              <a:defRPr sz="2400">
                <a:solidFill>
                  <a:schemeClr val="tx1">
                    <a:tint val="75000"/>
                  </a:schemeClr>
                </a:solidFill>
              </a:defRPr>
            </a:lvl3pPr>
            <a:lvl4pPr indent="0" algn="ctr">
              <a:spcBef>
                <a:spcPct val="20000"/>
              </a:spcBef>
              <a:buFont typeface="Arial" pitchFamily="34" charset="0"/>
              <a:buNone/>
              <a:defRPr sz="2000">
                <a:solidFill>
                  <a:schemeClr val="tx1">
                    <a:tint val="75000"/>
                  </a:schemeClr>
                </a:solidFill>
              </a:defRPr>
            </a:lvl4pPr>
            <a:lvl5pPr indent="0" algn="ctr">
              <a:spcBef>
                <a:spcPct val="20000"/>
              </a:spcBef>
              <a:buFont typeface="Arial" pitchFamily="34" charset="0"/>
              <a:buNone/>
              <a:defRPr sz="2000">
                <a:solidFill>
                  <a:schemeClr val="tx1">
                    <a:tint val="75000"/>
                  </a:schemeClr>
                </a:solidFill>
              </a:defRPr>
            </a:lvl5pPr>
            <a:lvl6pPr indent="0" algn="ctr">
              <a:spcBef>
                <a:spcPct val="20000"/>
              </a:spcBef>
              <a:buFont typeface="Arial" pitchFamily="34" charset="0"/>
              <a:buNone/>
              <a:defRPr sz="2000">
                <a:solidFill>
                  <a:schemeClr val="tx1">
                    <a:tint val="75000"/>
                  </a:schemeClr>
                </a:solidFill>
              </a:defRPr>
            </a:lvl6pPr>
            <a:lvl7pPr indent="0" algn="ctr">
              <a:spcBef>
                <a:spcPct val="20000"/>
              </a:spcBef>
              <a:buFont typeface="Arial" pitchFamily="34" charset="0"/>
              <a:buNone/>
              <a:defRPr sz="2000">
                <a:solidFill>
                  <a:schemeClr val="tx1">
                    <a:tint val="75000"/>
                  </a:schemeClr>
                </a:solidFill>
              </a:defRPr>
            </a:lvl7pPr>
            <a:lvl8pPr indent="0" algn="ctr">
              <a:spcBef>
                <a:spcPct val="20000"/>
              </a:spcBef>
              <a:buFont typeface="Arial" pitchFamily="34" charset="0"/>
              <a:buNone/>
              <a:defRPr sz="2000">
                <a:solidFill>
                  <a:schemeClr val="tx1">
                    <a:tint val="75000"/>
                  </a:schemeClr>
                </a:solidFill>
              </a:defRPr>
            </a:lvl8pPr>
            <a:lvl9pPr indent="0" algn="ctr">
              <a:spcBef>
                <a:spcPct val="20000"/>
              </a:spcBef>
              <a:buFont typeface="Arial" pitchFamily="34" charset="0"/>
              <a:buNone/>
              <a:defRPr sz="2000">
                <a:solidFill>
                  <a:schemeClr val="tx1">
                    <a:tint val="75000"/>
                  </a:schemeClr>
                </a:solidFill>
              </a:defRPr>
            </a:lvl9pPr>
          </a:lstStyle>
          <a:p>
            <a:pPr algn="just"/>
            <a:r>
              <a:rPr lang="es-ES" sz="1800" dirty="0" smtClean="0">
                <a:solidFill>
                  <a:schemeClr val="tx1"/>
                </a:solidFill>
              </a:rPr>
              <a:t>La Secretaría de Movilidad, se encuentra en proceso de contratación de una consultoría para actualizar la información referente a la implementación del Corredor “Quinche-Tumbaco-Quito”, mismo que se encuentra establecido en la planificación del Municipio de Quito.</a:t>
            </a:r>
            <a:endParaRPr lang="es-ES" sz="1800" dirty="0">
              <a:solidFill>
                <a:schemeClr val="tx1"/>
              </a:solidFill>
            </a:endParaRPr>
          </a:p>
          <a:p>
            <a:pPr algn="just"/>
            <a:endParaRPr lang="es-ES" sz="1800" dirty="0" smtClean="0">
              <a:solidFill>
                <a:schemeClr val="tx1"/>
              </a:solidFill>
            </a:endParaRPr>
          </a:p>
          <a:p>
            <a:pPr algn="just"/>
            <a:r>
              <a:rPr lang="es-ES" sz="1800" dirty="0" smtClean="0">
                <a:solidFill>
                  <a:schemeClr val="tx1"/>
                </a:solidFill>
              </a:rPr>
              <a:t>Adicionalmente, desde el mes de noviembre de 2016, con el apoyo de la Secretaría de Coordinación Territorial y Participación Ciudadana, Empresa Pública Metropolitana de  Obras Públicas  y varias entidades municipales más, se realizaron vistas a los GAD parroquiales de la Zona de Tumbaco, en las cuales se identificó y recopiló pedidos de barrios, comunas y sectores , en el tema de infraestructura vial y de Transporte Público.</a:t>
            </a:r>
          </a:p>
          <a:p>
            <a:pPr algn="just"/>
            <a:r>
              <a:rPr lang="es-ES" sz="1800" dirty="0" smtClean="0">
                <a:solidFill>
                  <a:schemeClr val="tx1"/>
                </a:solidFill>
              </a:rPr>
              <a:t>El proyecto se encuentra en ejecución de acuerdo a las competencias  de cada entidad.</a:t>
            </a:r>
          </a:p>
          <a:p>
            <a:endParaRPr lang="es-ES" sz="1800" dirty="0" smtClean="0"/>
          </a:p>
          <a:p>
            <a:endParaRPr lang="es-ES" sz="1800" dirty="0"/>
          </a:p>
          <a:p>
            <a:endParaRPr lang="es-ES" sz="1800" dirty="0" smtClean="0"/>
          </a:p>
          <a:p>
            <a:endParaRPr lang="es-ES" sz="1800" dirty="0"/>
          </a:p>
        </p:txBody>
      </p:sp>
    </p:spTree>
    <p:extLst>
      <p:ext uri="{BB962C8B-B14F-4D97-AF65-F5344CB8AC3E}">
        <p14:creationId xmlns:p14="http://schemas.microsoft.com/office/powerpoint/2010/main" val="3889475206"/>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07504" y="706652"/>
            <a:ext cx="8927976" cy="669598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179512" y="522027"/>
            <a:ext cx="6941185" cy="1015663"/>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C" sz="3000" u="sng" dirty="0" smtClean="0">
                <a:solidFill>
                  <a:schemeClr val="tx2"/>
                </a:solidFill>
              </a:rPr>
              <a:t>PARROQUIAS  DEL CORREDOR</a:t>
            </a:r>
          </a:p>
          <a:p>
            <a:pPr algn="ctr"/>
            <a:r>
              <a:rPr lang="es-EC" sz="3000" u="sng" dirty="0" smtClean="0">
                <a:solidFill>
                  <a:schemeClr val="tx2"/>
                </a:solidFill>
              </a:rPr>
              <a:t> QUINCHE-TUMBACO-QUITO</a:t>
            </a:r>
            <a:endParaRPr lang="es-EC" sz="3000" u="sng" dirty="0">
              <a:solidFill>
                <a:schemeClr val="tx2"/>
              </a:solidFill>
            </a:endParaRPr>
          </a:p>
        </p:txBody>
      </p:sp>
      <p:sp>
        <p:nvSpPr>
          <p:cNvPr id="6" name="5 Rectángulo"/>
          <p:cNvSpPr/>
          <p:nvPr/>
        </p:nvSpPr>
        <p:spPr>
          <a:xfrm>
            <a:off x="6372200" y="6031166"/>
            <a:ext cx="2148473" cy="387798"/>
          </a:xfrm>
          <a:prstGeom prst="rect">
            <a:avLst/>
          </a:prstGeom>
        </p:spPr>
        <p:txBody>
          <a:bodyPr wrap="none">
            <a:spAutoFit/>
          </a:bodyPr>
          <a:lstStyle/>
          <a:p>
            <a:pPr>
              <a:lnSpc>
                <a:spcPct val="80000"/>
              </a:lnSpc>
            </a:pPr>
            <a:r>
              <a:rPr lang="es-ES_tradnl" sz="2400" b="1" dirty="0" smtClean="0">
                <a:solidFill>
                  <a:srgbClr val="EF3E42"/>
                </a:solidFill>
                <a:ea typeface="ＭＳ Ｐゴシック" pitchFamily="34" charset="-128"/>
              </a:rPr>
              <a:t>Agosto de 2017</a:t>
            </a:r>
            <a:endParaRPr lang="es-ES" sz="2400" dirty="0">
              <a:solidFill>
                <a:srgbClr val="EF3E42"/>
              </a:solidFill>
              <a:ea typeface="ＭＳ Ｐゴシック" pitchFamily="34" charset="-128"/>
            </a:endParaRPr>
          </a:p>
        </p:txBody>
      </p:sp>
      <p:sp>
        <p:nvSpPr>
          <p:cNvPr id="7" name="2 Subtítulo"/>
          <p:cNvSpPr txBox="1">
            <a:spLocks/>
          </p:cNvSpPr>
          <p:nvPr/>
        </p:nvSpPr>
        <p:spPr>
          <a:xfrm>
            <a:off x="391201" y="1537690"/>
            <a:ext cx="8129472" cy="5760640"/>
          </a:xfrm>
          <a:prstGeom prst="rect">
            <a:avLst/>
          </a:prstGeom>
        </p:spPr>
        <p:txBody>
          <a:bodyPr vert="horz" lIns="91440" tIns="45720" rIns="91440" bIns="45720" rtlCol="0">
            <a:noAutofit/>
          </a:bodyPr>
          <a:lstStyle>
            <a:defPPr>
              <a:defRPr lang="es-ES"/>
            </a:defPPr>
            <a:lvl1pPr indent="0">
              <a:spcBef>
                <a:spcPct val="20000"/>
              </a:spcBef>
              <a:buFont typeface="Arial" pitchFamily="34" charset="0"/>
              <a:buNone/>
              <a:defRPr sz="2200">
                <a:solidFill>
                  <a:schemeClr val="tx1">
                    <a:tint val="75000"/>
                  </a:schemeClr>
                </a:solidFill>
              </a:defRPr>
            </a:lvl1pPr>
            <a:lvl2pPr indent="0" algn="ctr">
              <a:spcBef>
                <a:spcPct val="20000"/>
              </a:spcBef>
              <a:buFont typeface="Arial" pitchFamily="34" charset="0"/>
              <a:buNone/>
              <a:defRPr sz="2800">
                <a:solidFill>
                  <a:schemeClr val="tx1">
                    <a:tint val="75000"/>
                  </a:schemeClr>
                </a:solidFill>
              </a:defRPr>
            </a:lvl2pPr>
            <a:lvl3pPr indent="0" algn="ctr">
              <a:spcBef>
                <a:spcPct val="20000"/>
              </a:spcBef>
              <a:buFont typeface="Arial" pitchFamily="34" charset="0"/>
              <a:buNone/>
              <a:defRPr sz="2400">
                <a:solidFill>
                  <a:schemeClr val="tx1">
                    <a:tint val="75000"/>
                  </a:schemeClr>
                </a:solidFill>
              </a:defRPr>
            </a:lvl3pPr>
            <a:lvl4pPr indent="0" algn="ctr">
              <a:spcBef>
                <a:spcPct val="20000"/>
              </a:spcBef>
              <a:buFont typeface="Arial" pitchFamily="34" charset="0"/>
              <a:buNone/>
              <a:defRPr sz="2000">
                <a:solidFill>
                  <a:schemeClr val="tx1">
                    <a:tint val="75000"/>
                  </a:schemeClr>
                </a:solidFill>
              </a:defRPr>
            </a:lvl4pPr>
            <a:lvl5pPr indent="0" algn="ctr">
              <a:spcBef>
                <a:spcPct val="20000"/>
              </a:spcBef>
              <a:buFont typeface="Arial" pitchFamily="34" charset="0"/>
              <a:buNone/>
              <a:defRPr sz="2000">
                <a:solidFill>
                  <a:schemeClr val="tx1">
                    <a:tint val="75000"/>
                  </a:schemeClr>
                </a:solidFill>
              </a:defRPr>
            </a:lvl5pPr>
            <a:lvl6pPr indent="0" algn="ctr">
              <a:spcBef>
                <a:spcPct val="20000"/>
              </a:spcBef>
              <a:buFont typeface="Arial" pitchFamily="34" charset="0"/>
              <a:buNone/>
              <a:defRPr sz="2000">
                <a:solidFill>
                  <a:schemeClr val="tx1">
                    <a:tint val="75000"/>
                  </a:schemeClr>
                </a:solidFill>
              </a:defRPr>
            </a:lvl6pPr>
            <a:lvl7pPr indent="0" algn="ctr">
              <a:spcBef>
                <a:spcPct val="20000"/>
              </a:spcBef>
              <a:buFont typeface="Arial" pitchFamily="34" charset="0"/>
              <a:buNone/>
              <a:defRPr sz="2000">
                <a:solidFill>
                  <a:schemeClr val="tx1">
                    <a:tint val="75000"/>
                  </a:schemeClr>
                </a:solidFill>
              </a:defRPr>
            </a:lvl7pPr>
            <a:lvl8pPr indent="0" algn="ctr">
              <a:spcBef>
                <a:spcPct val="20000"/>
              </a:spcBef>
              <a:buFont typeface="Arial" pitchFamily="34" charset="0"/>
              <a:buNone/>
              <a:defRPr sz="2000">
                <a:solidFill>
                  <a:schemeClr val="tx1">
                    <a:tint val="75000"/>
                  </a:schemeClr>
                </a:solidFill>
              </a:defRPr>
            </a:lvl8pPr>
            <a:lvl9pPr indent="0" algn="ctr">
              <a:spcBef>
                <a:spcPct val="20000"/>
              </a:spcBef>
              <a:buFont typeface="Arial" pitchFamily="34" charset="0"/>
              <a:buNone/>
              <a:defRPr sz="2000">
                <a:solidFill>
                  <a:schemeClr val="tx1">
                    <a:tint val="75000"/>
                  </a:schemeClr>
                </a:solidFill>
              </a:defRPr>
            </a:lvl9pPr>
          </a:lstStyle>
          <a:p>
            <a:pPr algn="just"/>
            <a:r>
              <a:rPr lang="es-ES" sz="1800" dirty="0">
                <a:solidFill>
                  <a:schemeClr val="tx1"/>
                </a:solidFill>
              </a:rPr>
              <a:t>En la Parroquia de Tumbaco, la Secretaría de Movilidad ha atendido pedidos referentes al tema de transporte público a saber:</a:t>
            </a:r>
          </a:p>
          <a:p>
            <a:pPr algn="just"/>
            <a:r>
              <a:rPr lang="es-ES" sz="1800" b="1" dirty="0">
                <a:solidFill>
                  <a:schemeClr val="tx1"/>
                </a:solidFill>
              </a:rPr>
              <a:t>La Morita.-</a:t>
            </a:r>
            <a:r>
              <a:rPr lang="es-ES" sz="1800" dirty="0">
                <a:solidFill>
                  <a:schemeClr val="tx1"/>
                </a:solidFill>
              </a:rPr>
              <a:t> Reforma y ampliación de cobertura de servicio de la Ruta: Terminal Río Coca – La Morita.</a:t>
            </a:r>
          </a:p>
          <a:p>
            <a:pPr algn="just"/>
            <a:r>
              <a:rPr lang="es-ES" sz="1800" b="1" dirty="0" err="1">
                <a:solidFill>
                  <a:schemeClr val="tx1"/>
                </a:solidFill>
              </a:rPr>
              <a:t>Lumbisí</a:t>
            </a:r>
            <a:r>
              <a:rPr lang="es-ES" sz="1800" b="1" dirty="0">
                <a:solidFill>
                  <a:schemeClr val="tx1"/>
                </a:solidFill>
              </a:rPr>
              <a:t>.-  </a:t>
            </a:r>
            <a:r>
              <a:rPr lang="es-ES" sz="1800" dirty="0">
                <a:solidFill>
                  <a:schemeClr val="tx1"/>
                </a:solidFill>
              </a:rPr>
              <a:t>Ampliación de cobertura de servicio de la Ruta: Terminal Río Coca – </a:t>
            </a:r>
            <a:r>
              <a:rPr lang="es-ES" sz="1800" dirty="0" err="1">
                <a:solidFill>
                  <a:schemeClr val="tx1"/>
                </a:solidFill>
              </a:rPr>
              <a:t>Lumbisí</a:t>
            </a:r>
            <a:r>
              <a:rPr lang="es-ES" sz="1800" dirty="0">
                <a:solidFill>
                  <a:schemeClr val="tx1"/>
                </a:solidFill>
              </a:rPr>
              <a:t>.</a:t>
            </a:r>
          </a:p>
          <a:p>
            <a:pPr algn="just"/>
            <a:r>
              <a:rPr lang="es-ES" sz="1800" b="1" dirty="0">
                <a:solidFill>
                  <a:schemeClr val="tx1"/>
                </a:solidFill>
              </a:rPr>
              <a:t>Collas.- </a:t>
            </a:r>
            <a:r>
              <a:rPr lang="es-ES" sz="1800" dirty="0">
                <a:solidFill>
                  <a:schemeClr val="tx1"/>
                </a:solidFill>
              </a:rPr>
              <a:t>Implementación de la ruta de transporte: Collas – </a:t>
            </a:r>
            <a:r>
              <a:rPr lang="es-ES" sz="1800" dirty="0" err="1">
                <a:solidFill>
                  <a:schemeClr val="tx1"/>
                </a:solidFill>
              </a:rPr>
              <a:t>Cumbayá</a:t>
            </a:r>
            <a:r>
              <a:rPr lang="es-ES" sz="1800" dirty="0">
                <a:solidFill>
                  <a:schemeClr val="tx1"/>
                </a:solidFill>
              </a:rPr>
              <a:t> (en estudio).</a:t>
            </a:r>
          </a:p>
          <a:p>
            <a:pPr algn="just"/>
            <a:r>
              <a:rPr lang="es-ES" sz="1800" dirty="0" smtClean="0">
                <a:solidFill>
                  <a:schemeClr val="tx1"/>
                </a:solidFill>
              </a:rPr>
              <a:t>Y se encuentra en análisis, </a:t>
            </a:r>
            <a:r>
              <a:rPr lang="es-ES" sz="1800" dirty="0">
                <a:solidFill>
                  <a:schemeClr val="tx1"/>
                </a:solidFill>
              </a:rPr>
              <a:t>como parte de la implementación y cobertura de servicios internos de transporte públicos, </a:t>
            </a:r>
            <a:r>
              <a:rPr lang="es-ES" sz="1800" dirty="0" smtClean="0">
                <a:solidFill>
                  <a:schemeClr val="tx1"/>
                </a:solidFill>
              </a:rPr>
              <a:t>los </a:t>
            </a:r>
            <a:r>
              <a:rPr lang="es-ES" sz="1800" dirty="0">
                <a:solidFill>
                  <a:schemeClr val="tx1"/>
                </a:solidFill>
              </a:rPr>
              <a:t>pedidos efectuados por </a:t>
            </a:r>
            <a:r>
              <a:rPr lang="es-ES" sz="1800" dirty="0" smtClean="0">
                <a:solidFill>
                  <a:schemeClr val="tx1"/>
                </a:solidFill>
              </a:rPr>
              <a:t>intermedio del GAD</a:t>
            </a:r>
            <a:r>
              <a:rPr lang="es-ES" sz="1800" dirty="0">
                <a:solidFill>
                  <a:schemeClr val="tx1"/>
                </a:solidFill>
              </a:rPr>
              <a:t>, a los siguientes barrios de la zona: </a:t>
            </a:r>
          </a:p>
          <a:p>
            <a:pPr marL="457200" indent="-457200" algn="just">
              <a:buFont typeface="Arial" pitchFamily="34" charset="0"/>
              <a:buChar char="•"/>
            </a:pPr>
            <a:r>
              <a:rPr lang="es-ES" sz="1800" dirty="0" err="1">
                <a:solidFill>
                  <a:schemeClr val="tx1"/>
                </a:solidFill>
              </a:rPr>
              <a:t>Plazapamba</a:t>
            </a:r>
            <a:endParaRPr lang="es-ES" sz="1800" dirty="0">
              <a:solidFill>
                <a:schemeClr val="tx1"/>
              </a:solidFill>
            </a:endParaRPr>
          </a:p>
          <a:p>
            <a:pPr marL="457200" indent="-457200" algn="just">
              <a:buFont typeface="Arial" pitchFamily="34" charset="0"/>
              <a:buChar char="•"/>
            </a:pPr>
            <a:r>
              <a:rPr lang="es-ES" sz="1800" dirty="0">
                <a:solidFill>
                  <a:schemeClr val="tx1"/>
                </a:solidFill>
              </a:rPr>
              <a:t>Tumbaco Alto</a:t>
            </a:r>
          </a:p>
          <a:p>
            <a:pPr marL="457200" indent="-457200" algn="just">
              <a:buFont typeface="Arial" pitchFamily="34" charset="0"/>
              <a:buChar char="•"/>
            </a:pPr>
            <a:r>
              <a:rPr lang="es-ES" sz="1800" dirty="0" err="1" smtClean="0">
                <a:solidFill>
                  <a:schemeClr val="tx1"/>
                </a:solidFill>
              </a:rPr>
              <a:t>Chiviquí</a:t>
            </a:r>
            <a:r>
              <a:rPr lang="es-ES" sz="1800" dirty="0" smtClean="0">
                <a:solidFill>
                  <a:schemeClr val="tx1"/>
                </a:solidFill>
              </a:rPr>
              <a:t> </a:t>
            </a:r>
            <a:r>
              <a:rPr lang="es-ES" sz="1800" dirty="0">
                <a:solidFill>
                  <a:schemeClr val="tx1"/>
                </a:solidFill>
              </a:rPr>
              <a:t>(ampliación de servicio)</a:t>
            </a:r>
          </a:p>
          <a:p>
            <a:pPr marL="457200" indent="-457200" algn="just">
              <a:buFont typeface="Arial" pitchFamily="34" charset="0"/>
              <a:buChar char="•"/>
            </a:pPr>
            <a:r>
              <a:rPr lang="es-ES" sz="1800" dirty="0" err="1">
                <a:solidFill>
                  <a:schemeClr val="tx1"/>
                </a:solidFill>
              </a:rPr>
              <a:t>Chuspiyacu</a:t>
            </a:r>
            <a:endParaRPr lang="es-ES" sz="1800" dirty="0">
              <a:solidFill>
                <a:schemeClr val="tx1"/>
              </a:solidFill>
            </a:endParaRPr>
          </a:p>
          <a:p>
            <a:pPr marL="457200" indent="-457200" algn="just">
              <a:buFont typeface="Arial" pitchFamily="34" charset="0"/>
              <a:buChar char="•"/>
            </a:pPr>
            <a:r>
              <a:rPr lang="es-ES" sz="1800" dirty="0" err="1" smtClean="0">
                <a:solidFill>
                  <a:schemeClr val="tx1"/>
                </a:solidFill>
              </a:rPr>
              <a:t>Cununyacu</a:t>
            </a:r>
            <a:endParaRPr lang="es-ES" sz="1800" dirty="0">
              <a:solidFill>
                <a:schemeClr val="tx1"/>
              </a:solidFill>
            </a:endParaRPr>
          </a:p>
          <a:p>
            <a:pPr marL="457200" indent="-457200" algn="just">
              <a:buFont typeface="Arial" pitchFamily="34" charset="0"/>
              <a:buChar char="•"/>
            </a:pPr>
            <a:r>
              <a:rPr lang="es-ES" sz="1800" dirty="0">
                <a:solidFill>
                  <a:schemeClr val="tx1"/>
                </a:solidFill>
              </a:rPr>
              <a:t>Morita </a:t>
            </a:r>
            <a:r>
              <a:rPr lang="es-ES" sz="1800" dirty="0" smtClean="0">
                <a:solidFill>
                  <a:schemeClr val="tx1"/>
                </a:solidFill>
              </a:rPr>
              <a:t>II						</a:t>
            </a:r>
          </a:p>
          <a:p>
            <a:endParaRPr lang="es-ES" sz="1800" dirty="0">
              <a:solidFill>
                <a:schemeClr val="tx1"/>
              </a:solidFill>
            </a:endParaRPr>
          </a:p>
          <a:p>
            <a:pPr marL="457200" indent="-457200" algn="just">
              <a:buFont typeface="Arial" pitchFamily="34" charset="0"/>
              <a:buChar char="•"/>
            </a:pPr>
            <a:endParaRPr lang="es-ES" sz="1800" dirty="0">
              <a:solidFill>
                <a:schemeClr val="tx1"/>
              </a:solidFill>
            </a:endParaRPr>
          </a:p>
          <a:p>
            <a:pPr algn="just"/>
            <a:endParaRPr lang="es-ES" sz="1800" dirty="0" smtClean="0">
              <a:solidFill>
                <a:schemeClr val="tx1"/>
              </a:solidFill>
            </a:endParaRPr>
          </a:p>
          <a:p>
            <a:endParaRPr lang="es-ES" sz="1800" dirty="0" smtClean="0"/>
          </a:p>
          <a:p>
            <a:endParaRPr lang="es-ES" sz="1800" dirty="0"/>
          </a:p>
          <a:p>
            <a:endParaRPr lang="es-ES" sz="1800" dirty="0" smtClean="0"/>
          </a:p>
          <a:p>
            <a:endParaRPr lang="es-ES" sz="1800" dirty="0"/>
          </a:p>
        </p:txBody>
      </p:sp>
    </p:spTree>
    <p:extLst>
      <p:ext uri="{BB962C8B-B14F-4D97-AF65-F5344CB8AC3E}">
        <p14:creationId xmlns:p14="http://schemas.microsoft.com/office/powerpoint/2010/main" val="3346306283"/>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4 Rectángulo"/>
          <p:cNvSpPr/>
          <p:nvPr/>
        </p:nvSpPr>
        <p:spPr>
          <a:xfrm>
            <a:off x="611560" y="831788"/>
            <a:ext cx="7838004" cy="1015663"/>
          </a:xfrm>
          <a:prstGeom prst="rect">
            <a:avLst/>
          </a:prstGeom>
          <a:ln>
            <a:noFill/>
          </a:ln>
        </p:spPr>
        <p:style>
          <a:lnRef idx="2">
            <a:schemeClr val="accent1"/>
          </a:lnRef>
          <a:fillRef idx="1">
            <a:schemeClr val="lt1"/>
          </a:fillRef>
          <a:effectRef idx="0">
            <a:schemeClr val="accent1"/>
          </a:effectRef>
          <a:fontRef idx="minor">
            <a:schemeClr val="dk1"/>
          </a:fontRef>
        </p:style>
        <p:txBody>
          <a:bodyPr wrap="square">
            <a:spAutoFit/>
          </a:bodyPr>
          <a:lstStyle/>
          <a:p>
            <a:pPr algn="ctr"/>
            <a:r>
              <a:rPr lang="es-EC" sz="3000" u="sng" dirty="0" smtClean="0">
                <a:solidFill>
                  <a:schemeClr val="tx2"/>
                </a:solidFill>
              </a:rPr>
              <a:t>PARROQUIAS  DE CALDERÓN, LLANO GRANDE y SAN JUAN DE CALDERÓN </a:t>
            </a:r>
            <a:endParaRPr lang="es-EC" sz="3000" u="sng" dirty="0">
              <a:solidFill>
                <a:schemeClr val="tx2"/>
              </a:solidFill>
            </a:endParaRPr>
          </a:p>
        </p:txBody>
      </p:sp>
      <p:sp>
        <p:nvSpPr>
          <p:cNvPr id="6" name="5 Rectángulo"/>
          <p:cNvSpPr/>
          <p:nvPr/>
        </p:nvSpPr>
        <p:spPr>
          <a:xfrm>
            <a:off x="6372200" y="6031166"/>
            <a:ext cx="2148473" cy="387798"/>
          </a:xfrm>
          <a:prstGeom prst="rect">
            <a:avLst/>
          </a:prstGeom>
        </p:spPr>
        <p:txBody>
          <a:bodyPr wrap="none">
            <a:spAutoFit/>
          </a:bodyPr>
          <a:lstStyle/>
          <a:p>
            <a:pPr>
              <a:lnSpc>
                <a:spcPct val="80000"/>
              </a:lnSpc>
            </a:pPr>
            <a:r>
              <a:rPr lang="es-ES_tradnl" sz="2400" b="1" dirty="0" smtClean="0">
                <a:solidFill>
                  <a:srgbClr val="EF3E42"/>
                </a:solidFill>
                <a:ea typeface="ＭＳ Ｐゴシック" pitchFamily="34" charset="-128"/>
              </a:rPr>
              <a:t>Agosto de 2017</a:t>
            </a:r>
            <a:endParaRPr lang="es-ES" sz="2400" dirty="0">
              <a:solidFill>
                <a:srgbClr val="EF3E42"/>
              </a:solidFill>
              <a:ea typeface="ＭＳ Ｐゴシック" pitchFamily="34" charset="-128"/>
            </a:endParaRPr>
          </a:p>
        </p:txBody>
      </p:sp>
      <p:sp>
        <p:nvSpPr>
          <p:cNvPr id="2" name="1 CuadroTexto"/>
          <p:cNvSpPr txBox="1"/>
          <p:nvPr/>
        </p:nvSpPr>
        <p:spPr>
          <a:xfrm>
            <a:off x="864905" y="2420888"/>
            <a:ext cx="7704856" cy="2862322"/>
          </a:xfrm>
          <a:prstGeom prst="rect">
            <a:avLst/>
          </a:prstGeom>
          <a:noFill/>
        </p:spPr>
        <p:txBody>
          <a:bodyPr wrap="square" rtlCol="0">
            <a:spAutoFit/>
          </a:bodyPr>
          <a:lstStyle/>
          <a:p>
            <a:pPr marL="285750" indent="-285750">
              <a:buFont typeface="Arial" pitchFamily="34" charset="0"/>
              <a:buChar char="•"/>
            </a:pPr>
            <a:r>
              <a:rPr lang="es-EC" dirty="0" smtClean="0"/>
              <a:t>La Secretaría de Movilidad, se encuentra llevando adelante el PROCESO DE Regularización de Transporte Público en la Av. Simón Bolívar y la Parroquia de Calderón. Este proyecto contempla, un análisis de las necesidades de transporte público en las parroquias Calderón, Llano Grande y  San Juan de Calderón y la implementación de nuevas rutas de transporte público y mejoramiento de las actuales. </a:t>
            </a:r>
          </a:p>
          <a:p>
            <a:pPr marL="285750" indent="-285750">
              <a:buFont typeface="Arial" pitchFamily="34" charset="0"/>
              <a:buChar char="•"/>
            </a:pPr>
            <a:endParaRPr lang="es-EC" dirty="0"/>
          </a:p>
          <a:p>
            <a:pPr marL="285750" indent="-285750">
              <a:buFont typeface="Arial" pitchFamily="34" charset="0"/>
              <a:buChar char="•"/>
            </a:pPr>
            <a:r>
              <a:rPr lang="es-EC" dirty="0" smtClean="0"/>
              <a:t>Sin perjuicio de aquello, mediante Informe Técnico No. SM-DMGM-UNST-001 A/17 de fecha 19 de mayo, se establecieron las siguientes modificaciones y creación de nuevas rutas en la parroquia de Calderón:</a:t>
            </a:r>
            <a:endParaRPr lang="es-EC" dirty="0"/>
          </a:p>
        </p:txBody>
      </p:sp>
    </p:spTree>
    <p:extLst>
      <p:ext uri="{BB962C8B-B14F-4D97-AF65-F5344CB8AC3E}">
        <p14:creationId xmlns:p14="http://schemas.microsoft.com/office/powerpoint/2010/main" val="187964229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5635</TotalTime>
  <Words>1411</Words>
  <Application>Microsoft Office PowerPoint</Application>
  <PresentationFormat>Presentación en pantalla (4:3)</PresentationFormat>
  <Paragraphs>166</Paragraphs>
  <Slides>12</Slides>
  <Notes>0</Notes>
  <HiddenSlides>0</HiddenSlides>
  <MMClips>0</MMClips>
  <ScaleCrop>false</ScaleCrop>
  <HeadingPairs>
    <vt:vector size="4" baseType="variant">
      <vt:variant>
        <vt:lpstr>Tema</vt:lpstr>
      </vt:variant>
      <vt:variant>
        <vt:i4>1</vt:i4>
      </vt:variant>
      <vt:variant>
        <vt:lpstr>Títulos de diapositiva</vt:lpstr>
      </vt:variant>
      <vt:variant>
        <vt:i4>12</vt:i4>
      </vt:variant>
    </vt:vector>
  </HeadingPairs>
  <TitlesOfParts>
    <vt:vector size="13" baseType="lpstr">
      <vt:lpstr>1_Tema de Office</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lpstr>Presentación de PowerPoint</vt:lpstr>
    </vt:vector>
  </TitlesOfParts>
  <Company>HP</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Presentación de PowerPoint</dc:title>
  <dc:creator>Jose Wenseslao Moreta Peniaherrera</dc:creator>
  <cp:lastModifiedBy>Marcelo Fabricio Castillo Marín</cp:lastModifiedBy>
  <cp:revision>188</cp:revision>
  <dcterms:created xsi:type="dcterms:W3CDTF">2014-09-08T15:03:37Z</dcterms:created>
  <dcterms:modified xsi:type="dcterms:W3CDTF">2017-09-04T20:49:46Z</dcterms:modified>
</cp:coreProperties>
</file>