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90" r:id="rId3"/>
    <p:sldId id="283" r:id="rId4"/>
    <p:sldId id="292" r:id="rId5"/>
    <p:sldId id="293" r:id="rId6"/>
    <p:sldId id="294" r:id="rId7"/>
    <p:sldId id="291" r:id="rId8"/>
    <p:sldId id="295" r:id="rId9"/>
    <p:sldId id="296" r:id="rId10"/>
    <p:sldId id="285" r:id="rId11"/>
  </p:sldIdLst>
  <p:sldSz cx="9144000" cy="6858000" type="screen4x3"/>
  <p:notesSz cx="10234613" cy="7099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3" autoAdjust="0"/>
    <p:restoredTop sz="94676" autoAdjust="0"/>
  </p:normalViewPr>
  <p:slideViewPr>
    <p:cSldViewPr>
      <p:cViewPr>
        <p:scale>
          <a:sx n="65" d="100"/>
          <a:sy n="65" d="100"/>
        </p:scale>
        <p:origin x="-132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876"/>
    </p:cViewPr>
  </p:sorterViewPr>
  <p:notesViewPr>
    <p:cSldViewPr>
      <p:cViewPr varScale="1">
        <p:scale>
          <a:sx n="115" d="100"/>
          <a:sy n="115" d="100"/>
        </p:scale>
        <p:origin x="-1410" y="-96"/>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4435797" cy="355193"/>
          </a:xfrm>
          <a:prstGeom prst="rect">
            <a:avLst/>
          </a:prstGeom>
        </p:spPr>
        <p:txBody>
          <a:bodyPr vert="horz" lIns="94759" tIns="47380" rIns="94759" bIns="47380" rtlCol="0"/>
          <a:lstStyle>
            <a:lvl1pPr algn="l">
              <a:defRPr sz="1200"/>
            </a:lvl1pPr>
          </a:lstStyle>
          <a:p>
            <a:endParaRPr lang="fr-FR" dirty="0"/>
          </a:p>
        </p:txBody>
      </p:sp>
      <p:sp>
        <p:nvSpPr>
          <p:cNvPr id="3" name="Espace réservé de la date 2"/>
          <p:cNvSpPr>
            <a:spLocks noGrp="1"/>
          </p:cNvSpPr>
          <p:nvPr>
            <p:ph type="dt" sz="quarter" idx="1"/>
          </p:nvPr>
        </p:nvSpPr>
        <p:spPr>
          <a:xfrm>
            <a:off x="5796429" y="1"/>
            <a:ext cx="4435797" cy="355193"/>
          </a:xfrm>
          <a:prstGeom prst="rect">
            <a:avLst/>
          </a:prstGeom>
        </p:spPr>
        <p:txBody>
          <a:bodyPr vert="horz" lIns="94759" tIns="47380" rIns="94759" bIns="47380" rtlCol="0"/>
          <a:lstStyle>
            <a:lvl1pPr algn="r">
              <a:defRPr sz="1200"/>
            </a:lvl1pPr>
          </a:lstStyle>
          <a:p>
            <a:fld id="{FC9F37AD-B744-448F-B4E1-F242E510260B}" type="datetimeFigureOut">
              <a:rPr lang="fr-FR" smtClean="0"/>
              <a:t>26/04/2017</a:t>
            </a:fld>
            <a:endParaRPr lang="fr-FR" dirty="0"/>
          </a:p>
        </p:txBody>
      </p:sp>
      <p:sp>
        <p:nvSpPr>
          <p:cNvPr id="4" name="Espace réservé du pied de page 3"/>
          <p:cNvSpPr>
            <a:spLocks noGrp="1"/>
          </p:cNvSpPr>
          <p:nvPr>
            <p:ph type="ftr" sz="quarter" idx="2"/>
          </p:nvPr>
        </p:nvSpPr>
        <p:spPr>
          <a:xfrm>
            <a:off x="3" y="6742974"/>
            <a:ext cx="4435797" cy="355193"/>
          </a:xfrm>
          <a:prstGeom prst="rect">
            <a:avLst/>
          </a:prstGeom>
        </p:spPr>
        <p:txBody>
          <a:bodyPr vert="horz" lIns="94759" tIns="47380" rIns="94759" bIns="4738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5796429" y="6742974"/>
            <a:ext cx="4435797" cy="355193"/>
          </a:xfrm>
          <a:prstGeom prst="rect">
            <a:avLst/>
          </a:prstGeom>
        </p:spPr>
        <p:txBody>
          <a:bodyPr vert="horz" lIns="94759" tIns="47380" rIns="94759" bIns="47380" rtlCol="0" anchor="b"/>
          <a:lstStyle>
            <a:lvl1pPr algn="r">
              <a:defRPr sz="1200"/>
            </a:lvl1pPr>
          </a:lstStyle>
          <a:p>
            <a:fld id="{9CBEB06B-502F-4329-A9E5-1CA8223F5EBE}" type="slidenum">
              <a:rPr lang="fr-FR" smtClean="0"/>
              <a:t>‹Nº›</a:t>
            </a:fld>
            <a:endParaRPr lang="fr-FR" dirty="0"/>
          </a:p>
        </p:txBody>
      </p:sp>
    </p:spTree>
    <p:extLst>
      <p:ext uri="{BB962C8B-B14F-4D97-AF65-F5344CB8AC3E}">
        <p14:creationId xmlns:p14="http://schemas.microsoft.com/office/powerpoint/2010/main" val="3540205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1" y="1"/>
            <a:ext cx="4434998" cy="354965"/>
          </a:xfrm>
          <a:prstGeom prst="rect">
            <a:avLst/>
          </a:prstGeom>
        </p:spPr>
        <p:txBody>
          <a:bodyPr vert="horz" lIns="92446" tIns="46223" rIns="92446" bIns="46223" rtlCol="0"/>
          <a:lstStyle>
            <a:lvl1pPr algn="l">
              <a:defRPr sz="1200"/>
            </a:lvl1pPr>
          </a:lstStyle>
          <a:p>
            <a:endParaRPr lang="fr-FR" dirty="0"/>
          </a:p>
        </p:txBody>
      </p:sp>
      <p:sp>
        <p:nvSpPr>
          <p:cNvPr id="3" name="Espace réservé de la date 2"/>
          <p:cNvSpPr>
            <a:spLocks noGrp="1"/>
          </p:cNvSpPr>
          <p:nvPr>
            <p:ph type="dt" idx="1"/>
          </p:nvPr>
        </p:nvSpPr>
        <p:spPr>
          <a:xfrm>
            <a:off x="5797255" y="1"/>
            <a:ext cx="4434998" cy="354965"/>
          </a:xfrm>
          <a:prstGeom prst="rect">
            <a:avLst/>
          </a:prstGeom>
        </p:spPr>
        <p:txBody>
          <a:bodyPr vert="horz" lIns="92446" tIns="46223" rIns="92446" bIns="46223" rtlCol="0"/>
          <a:lstStyle>
            <a:lvl1pPr algn="r">
              <a:defRPr sz="1200"/>
            </a:lvl1pPr>
          </a:lstStyle>
          <a:p>
            <a:fld id="{AC367121-1D2E-4CB7-AFE5-73BD8F359A92}" type="datetimeFigureOut">
              <a:rPr lang="fr-FR" smtClean="0"/>
              <a:t>26/04/2017</a:t>
            </a:fld>
            <a:endParaRPr lang="fr-FR" dirty="0"/>
          </a:p>
        </p:txBody>
      </p:sp>
      <p:sp>
        <p:nvSpPr>
          <p:cNvPr id="4" name="Espace réservé de l'image des diapositives 3"/>
          <p:cNvSpPr>
            <a:spLocks noGrp="1" noRot="1" noChangeAspect="1"/>
          </p:cNvSpPr>
          <p:nvPr>
            <p:ph type="sldImg" idx="2"/>
          </p:nvPr>
        </p:nvSpPr>
        <p:spPr>
          <a:xfrm>
            <a:off x="3343275" y="533400"/>
            <a:ext cx="3548063" cy="2662238"/>
          </a:xfrm>
          <a:prstGeom prst="rect">
            <a:avLst/>
          </a:prstGeom>
          <a:noFill/>
          <a:ln w="12700">
            <a:solidFill>
              <a:prstClr val="black"/>
            </a:solidFill>
          </a:ln>
        </p:spPr>
        <p:txBody>
          <a:bodyPr vert="horz" lIns="92446" tIns="46223" rIns="92446" bIns="46223" rtlCol="0" anchor="ctr"/>
          <a:lstStyle/>
          <a:p>
            <a:endParaRPr lang="fr-FR" dirty="0"/>
          </a:p>
        </p:txBody>
      </p:sp>
      <p:sp>
        <p:nvSpPr>
          <p:cNvPr id="5" name="Espace réservé des commentaires 4"/>
          <p:cNvSpPr>
            <a:spLocks noGrp="1"/>
          </p:cNvSpPr>
          <p:nvPr>
            <p:ph type="body" sz="quarter" idx="3"/>
          </p:nvPr>
        </p:nvSpPr>
        <p:spPr>
          <a:xfrm>
            <a:off x="1023462" y="3372169"/>
            <a:ext cx="8187690" cy="3194685"/>
          </a:xfrm>
          <a:prstGeom prst="rect">
            <a:avLst/>
          </a:prstGeom>
        </p:spPr>
        <p:txBody>
          <a:bodyPr vert="horz" lIns="92446" tIns="46223" rIns="92446" bIns="4622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1" y="6743106"/>
            <a:ext cx="4434998" cy="354965"/>
          </a:xfrm>
          <a:prstGeom prst="rect">
            <a:avLst/>
          </a:prstGeom>
        </p:spPr>
        <p:txBody>
          <a:bodyPr vert="horz" lIns="92446" tIns="46223" rIns="92446" bIns="46223"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797255" y="6743106"/>
            <a:ext cx="4434998" cy="354965"/>
          </a:xfrm>
          <a:prstGeom prst="rect">
            <a:avLst/>
          </a:prstGeom>
        </p:spPr>
        <p:txBody>
          <a:bodyPr vert="horz" lIns="92446" tIns="46223" rIns="92446" bIns="46223" rtlCol="0" anchor="b"/>
          <a:lstStyle>
            <a:lvl1pPr algn="r">
              <a:defRPr sz="1200"/>
            </a:lvl1pPr>
          </a:lstStyle>
          <a:p>
            <a:fld id="{B27BF716-8064-46D7-A72D-0B95286F2272}" type="slidenum">
              <a:rPr lang="fr-FR" smtClean="0"/>
              <a:t>‹Nº›</a:t>
            </a:fld>
            <a:endParaRPr lang="fr-FR" dirty="0"/>
          </a:p>
        </p:txBody>
      </p:sp>
    </p:spTree>
    <p:extLst>
      <p:ext uri="{BB962C8B-B14F-4D97-AF65-F5344CB8AC3E}">
        <p14:creationId xmlns:p14="http://schemas.microsoft.com/office/powerpoint/2010/main" val="366364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7BF716-8064-46D7-A72D-0B95286F2272}" type="slidenum">
              <a:rPr lang="fr-FR" smtClean="0"/>
              <a:t>1</a:t>
            </a:fld>
            <a:endParaRPr lang="fr-FR" dirty="0"/>
          </a:p>
        </p:txBody>
      </p:sp>
    </p:spTree>
    <p:extLst>
      <p:ext uri="{BB962C8B-B14F-4D97-AF65-F5344CB8AC3E}">
        <p14:creationId xmlns:p14="http://schemas.microsoft.com/office/powerpoint/2010/main" val="130717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Formular y demostrar porque las cabinas</a:t>
            </a:r>
            <a:r>
              <a:rPr lang="es-ES" baseline="0" dirty="0" smtClean="0"/>
              <a:t> tiene esta frecuencia</a:t>
            </a:r>
            <a:endParaRPr lang="es-ES" dirty="0"/>
          </a:p>
        </p:txBody>
      </p:sp>
      <p:sp>
        <p:nvSpPr>
          <p:cNvPr id="4" name="Marcador de número de diapositiva 3"/>
          <p:cNvSpPr>
            <a:spLocks noGrp="1"/>
          </p:cNvSpPr>
          <p:nvPr>
            <p:ph type="sldNum" sz="quarter" idx="10"/>
          </p:nvPr>
        </p:nvSpPr>
        <p:spPr/>
        <p:txBody>
          <a:bodyPr/>
          <a:lstStyle/>
          <a:p>
            <a:fld id="{B27BF716-8064-46D7-A72D-0B95286F2272}" type="slidenum">
              <a:rPr lang="fr-FR" smtClean="0"/>
              <a:t>3</a:t>
            </a:fld>
            <a:endParaRPr lang="fr-FR" dirty="0"/>
          </a:p>
        </p:txBody>
      </p:sp>
    </p:spTree>
    <p:extLst>
      <p:ext uri="{BB962C8B-B14F-4D97-AF65-F5344CB8AC3E}">
        <p14:creationId xmlns:p14="http://schemas.microsoft.com/office/powerpoint/2010/main" val="40279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Formular y demostrar porque las cabinas</a:t>
            </a:r>
            <a:r>
              <a:rPr lang="es-ES" baseline="0" dirty="0" smtClean="0"/>
              <a:t> tiene esta frecuencia</a:t>
            </a:r>
            <a:endParaRPr lang="es-ES" dirty="0"/>
          </a:p>
        </p:txBody>
      </p:sp>
      <p:sp>
        <p:nvSpPr>
          <p:cNvPr id="4" name="Marcador de número de diapositiva 3"/>
          <p:cNvSpPr>
            <a:spLocks noGrp="1"/>
          </p:cNvSpPr>
          <p:nvPr>
            <p:ph type="sldNum" sz="quarter" idx="10"/>
          </p:nvPr>
        </p:nvSpPr>
        <p:spPr/>
        <p:txBody>
          <a:bodyPr/>
          <a:lstStyle/>
          <a:p>
            <a:fld id="{B27BF716-8064-46D7-A72D-0B95286F2272}" type="slidenum">
              <a:rPr lang="fr-FR" smtClean="0"/>
              <a:t>4</a:t>
            </a:fld>
            <a:endParaRPr lang="fr-FR" dirty="0"/>
          </a:p>
        </p:txBody>
      </p:sp>
    </p:spTree>
    <p:extLst>
      <p:ext uri="{BB962C8B-B14F-4D97-AF65-F5344CB8AC3E}">
        <p14:creationId xmlns:p14="http://schemas.microsoft.com/office/powerpoint/2010/main" val="40279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Formular y demostrar porque las cabinas</a:t>
            </a:r>
            <a:r>
              <a:rPr lang="es-ES" baseline="0" dirty="0" smtClean="0"/>
              <a:t> tiene esta frecuencia</a:t>
            </a:r>
            <a:endParaRPr lang="es-ES" dirty="0"/>
          </a:p>
        </p:txBody>
      </p:sp>
      <p:sp>
        <p:nvSpPr>
          <p:cNvPr id="4" name="Marcador de número de diapositiva 3"/>
          <p:cNvSpPr>
            <a:spLocks noGrp="1"/>
          </p:cNvSpPr>
          <p:nvPr>
            <p:ph type="sldNum" sz="quarter" idx="10"/>
          </p:nvPr>
        </p:nvSpPr>
        <p:spPr/>
        <p:txBody>
          <a:bodyPr/>
          <a:lstStyle/>
          <a:p>
            <a:fld id="{B27BF716-8064-46D7-A72D-0B95286F2272}" type="slidenum">
              <a:rPr lang="fr-FR" smtClean="0"/>
              <a:t>5</a:t>
            </a:fld>
            <a:endParaRPr lang="fr-FR" dirty="0"/>
          </a:p>
        </p:txBody>
      </p:sp>
    </p:spTree>
    <p:extLst>
      <p:ext uri="{BB962C8B-B14F-4D97-AF65-F5344CB8AC3E}">
        <p14:creationId xmlns:p14="http://schemas.microsoft.com/office/powerpoint/2010/main" val="40279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Formular y demostrar porque las cabinas</a:t>
            </a:r>
            <a:r>
              <a:rPr lang="es-ES" baseline="0" dirty="0" smtClean="0"/>
              <a:t> tiene esta frecuencia</a:t>
            </a:r>
            <a:endParaRPr lang="es-ES" dirty="0"/>
          </a:p>
        </p:txBody>
      </p:sp>
      <p:sp>
        <p:nvSpPr>
          <p:cNvPr id="4" name="Marcador de número de diapositiva 3"/>
          <p:cNvSpPr>
            <a:spLocks noGrp="1"/>
          </p:cNvSpPr>
          <p:nvPr>
            <p:ph type="sldNum" sz="quarter" idx="10"/>
          </p:nvPr>
        </p:nvSpPr>
        <p:spPr/>
        <p:txBody>
          <a:bodyPr/>
          <a:lstStyle/>
          <a:p>
            <a:fld id="{B27BF716-8064-46D7-A72D-0B95286F2272}" type="slidenum">
              <a:rPr lang="fr-FR" smtClean="0"/>
              <a:t>6</a:t>
            </a:fld>
            <a:endParaRPr lang="fr-FR" dirty="0"/>
          </a:p>
        </p:txBody>
      </p:sp>
    </p:spTree>
    <p:extLst>
      <p:ext uri="{BB962C8B-B14F-4D97-AF65-F5344CB8AC3E}">
        <p14:creationId xmlns:p14="http://schemas.microsoft.com/office/powerpoint/2010/main" val="40279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Formular y demostrar porque las cabinas</a:t>
            </a:r>
            <a:r>
              <a:rPr lang="es-ES" baseline="0" dirty="0" smtClean="0"/>
              <a:t> tiene esta frecuencia</a:t>
            </a:r>
            <a:endParaRPr lang="es-ES" dirty="0"/>
          </a:p>
        </p:txBody>
      </p:sp>
      <p:sp>
        <p:nvSpPr>
          <p:cNvPr id="4" name="Marcador de número de diapositiva 3"/>
          <p:cNvSpPr>
            <a:spLocks noGrp="1"/>
          </p:cNvSpPr>
          <p:nvPr>
            <p:ph type="sldNum" sz="quarter" idx="10"/>
          </p:nvPr>
        </p:nvSpPr>
        <p:spPr/>
        <p:txBody>
          <a:bodyPr/>
          <a:lstStyle/>
          <a:p>
            <a:fld id="{B27BF716-8064-46D7-A72D-0B95286F2272}" type="slidenum">
              <a:rPr lang="fr-FR" smtClean="0"/>
              <a:t>7</a:t>
            </a:fld>
            <a:endParaRPr lang="fr-FR" dirty="0"/>
          </a:p>
        </p:txBody>
      </p:sp>
    </p:spTree>
    <p:extLst>
      <p:ext uri="{BB962C8B-B14F-4D97-AF65-F5344CB8AC3E}">
        <p14:creationId xmlns:p14="http://schemas.microsoft.com/office/powerpoint/2010/main" val="40279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AutoShape 6" descr="data:image/jpeg;base64,/9j/4AAQSkZJRgABAQAAAQABAAD/2wCEAAkGBxISEhUUExMUFBITFx4bGBgXGB0fHBocHBcgHh4gIRsiKCgkJCAxJBohIT0tMSkuMjAwHyAzOTMtNystLi0BCgoKDg0OGhAQGjYkHyUtLC83MjQ2NTc0NDcrLzQtLDctMCwwLjQsLDcrNjUsMDUxNCw3NTEsNy0sNCwsMiw0Lf/AABEIAHwAmQMBEQACEQEDEQH/xAAbAAEAAgMBAQAAAAAAAAAAAAAABAYDBQcCAf/EAD4QAAIBAwIEAwQIAwYHAAAAAAECAwAEERIhBQYTMSJBUQcUMmEWI0JUcYGT0WKCoRUzUnKR4SVTY3ODkrH/xAAaAQEAAwEBAQAAAAAAAAAAAAAAAgMEBQYB/8QAMBEAAgECBAMGBwADAQAAAAAAAAECAxEEEiExBUFREyJhcYGRBhQyocHh8CNisRX/2gAMAwEAAhEDEQA/AO40AoBQCgFAKA8SzKuNTBcnAyQMn0r6k3sD2DXwHwnFAa6Tj9oriM3EIc9hrWrOyna9iOZbXNirAjIII9RVZI+0B5EgzjI1d8Z3x+FLA9UAoBQCgFAKAUAoBQCgFAKAUBSvatada1jjyF1zqMnsNie3rtVkMR8vGdW17Lb++/gQnDPaPU5O9xJCYzFPLBHKuoAM+UwSu658yM/nW2hVlNVIyjmlB25Wd1fR+CdiiaSaadkyZNdRTNhriSfCrhZpGVHf7WSTsPlj03rFKeOhC8oZU3K7ilKSjysub9/ItSpN2Tvot9Fc1N5axazoKqn2wuWRDjsH8wTtnyrdh61fslnV3ybtFyXVx5NLdc/AqnCGbTb3S9TbQskGjE0lplhlYpi4ZMfFtsp/KsMcRi551TXaaPVxy2l013Xt6luSnG13l9b6fg+f2xdOzr79NJFGhdirlTpB7f5txWuVTLTi5Uss5NRSdnq/J7FaV2+9dJXLb7IIStzc6m1Foo21EkkhskZJ3zvUK9ZVaUZJWs5L1Ts/QnTjlk15fc6rWMuFAKAUAoBQCgFAKAUAoBQCgKP7W5AtpGWLACdMlcagN9xnbNX0IylmjFJtp77etuRXUaSTZzuGWQ3srRATyCBmRXA8R0A6SP8AUVy8ZGMOERjPuLOk7PbvNXTLabviXbXQkcJ5r4TcMEmgS3nzgpKmwb01fviuBWp8Yw8c1Ks5R6pmyPy8n3opMlzca6XEIrTS8McjaVjVUKyLjZ84+EkY9Rg+tZOylWwksTKWea1zNu6fTfdbk7qM1G1l0PPMvMHCbSRlaJJZx3jjQE59CewNXYJ8YxFNONaSh1b/AJkaiw8XrFXPk8jtBZSPEtq0sxOhVxpQqcBs9yV7/jW/h0s1TFxzOrlgtW93fl0s+nQprKyp6W1Nx7Ipg93dsGLAquGIwSMny8vSvWVKbp4enBxUWuSd178zDCWacmdUrKXCgFAKAUAoBQCgFAKAUAoBQFK9q9q0trHGuNTzqBnt2NW08RDDqVWe0VchODnaK5nOeU7Jfek0ljFNDJpbOG28LemN+35Vz/iHEylw6oprvwnC65a6rz03J4SCVZNbNP8AZRPaDaFJyDcSXDLsTJEVZR/E2AG/GsvCqilSTUFG/R3Xp0Lqys97kC45uunuYblmXq26qqeHbC5xkefc1fDh1CNGdFLuybb9SLqybT6HjhtxJPd9ZpDG7uWMixl9LH+EVKrCFLD9mo3SVrXt92ItuVzrPMnDGW0to+pJMxcu8kgOrdSSSPsgDy8gK5nw3iorF16jiorKkkvOyS6tsnjab7OK8fwbf2MwlJ7kH/loR8wScEfI167FVI1IRlHq15Nbp+KMNKLTaZ1isBeKAUAoBQCgFAKAUAoBQCgFAUj2svptYyW0ATp4sZ0998edXUYuSlFRzXT0va/hfkQm7Wd7alG4I/8AxP4gyiI6dIwMFQ3b864nFY24G9GnnV7u7unbf0L6GuLXkbPmbhcF8jEzP9WmoxGQRoR3BclSwH4HyryeCr1sHJLItXa9rv01SZ1cThpJXl+tDht3a2yzBBMWj+3IiHSNz8IJyR2r3EKlWVNycbPkm/8AvQ5LUb2udV5B4BBbxJcC6IVjgGKTwTEeTIykhh2wDXluKYurWm6Kpapc1rHxTTs15nQwmGlPWGvl+ehYOa7nWtsU3WaQoQ2RlWUhgfMf7VP4dpKDxGfRwipJrWzi7qxDiEZQlGD6290S/ZW+bu6Hh0pGiLobUoVScAHz/fNe0jG2GhLW8m5O6s23vdcvDwOWn/ka6aaHT6qLBQCgFAKAUAoBQCgFAKAUAoCle1a26lrGm/imUbDJ7E9qtp1uxUqnReRCcc1onNeU4gl3GXdWSeJwrBtjkadOTuG2xWT4gm6vDqsacGpQlG6ttzvpuud/clgu5XjJvfZm047wq5SRY1OuzmjWJhkCZt2xHr8kOe+M4yO9eOwmKoVYOctKkW5c8vK8rdfDqekkp4qTjJqMFeTtf1KjxzlVV4xbwxxQpHKoYR7lcKCWDH1Olv6V1MLxFy4dOrKTbjdX567W90cipSSrKK2Lbw/hEyzRw2w93t4GLSI5DmMuCAYmOSdQ337ZrmVsTS7KVWs88pKya0va31JbWemm511S+WScGpQly15fszc7wmOK2hiLNIjEqBu+Apy39a6fwrJTqYivXsoNJNvSOr2ORxSpKpJNfU3fTyJvsYiZZ7kMMExofyJNeyxdSM4Jxd1dr2OZRTTdzrNYC8UAoBQCgFAKAUAoBQCgFAKArnP3Cpri1IgJE8TCSPBwSV8hnbJFWUuzbcKqvFqz9SE72vHdHGLmZZFMc5MNwhOhdBQA98ufUnzA2/CrI4ethquajHPTds13d9O6uiXJvXzK3OM42k7S5dPU9cO5ivdkVxJp3AkVWxjzycHb8apxvAuGO9SpDLfS8W1v4LT7E6OMxC0izePxvLpcNAk88StGkkDkqC/xKykZB2+ff5157/wKetCNV04PvNTVnZbNO9mv5mz5uX1ON3toaq+5tvQzbLAW74jw23qW3NdnC/DPC3BPWol/tp7RM1XH4nZ6f3iYYnwGkmlMs0y6CiP9aqtgg/7D13rVKGecaOGp5IQeZNx7ja0at+X5q5WnZOU3dvS19Tpvsy4DLCJLiWPomYKqReaog2LfxHvU6jyxVPNmau2/Fu+nRLZH2C1vaxeqoLBQCgFAKAUAoBQCgFAKAUAoBQGv4nwS2uRieGOT/Moz/r3qcKk4fS7HxxT3Kxeey+xY6ourCwOQUckAj5Nmr/m5tZZWaK+xjujRXHJV41xphvIGEbBm8IVkONtUa7Envvis8aGD7NwcHqrbtu3RNttehJurmTTNnZ+yuAnVcTzTt576Ruc/j/WtKxWRZacVFEeyv9TuWvg/LNpa/wBxAiH/ABYy3/scn+tUzrTn9TJxhGOyNtVRIUAoBQCgFAKAUAoBQCgK37QuNm0sZXVtEr4jiPo7nSDj5Z1flQFQ4JzTNLDaJ7wXli4gIJpBt1U0sykgjOGXH5g0BYOYbiWfiEVmtxJbQ+7tMWiIDSMH0gBiDsvcgeooCuc4c0TQW9tBDfrJPpkladVH1ixEhUIXO7N4PTwtQFi5f5ia5v1KyH3eTh8Uyp5BmlkBP4+HH5UBX+I390v9o3S3kymzuwkcWVMbJpjOgqRnfWRsfSgIXEOY5UgnjS46E9zxB1EunJjjRFZjsMn/AAfzUBZpeZnn4DJdxuUnFu+WHdZUyrf1FAVXg3NV9Jc8PjeZwIHMV5/1HOsrn+RA381AZOD803F7cTxJeNH78JDaaR/cPA/gGSMEOi6semaAkfSG/mtjdNN7uJ7iO0QKQVhAfTNLuMFi4ZQT2GKA8828QurIz28V5cTAxwSKSymaMtdJGyh8fbBOM9j8qA3/ALO764kuLtWknMEWhendMhmSXct8P2CCMZ7+VAXygFAKAUAoBQCgId9w2GZo3kQO0Da4858LYIzjtnBPegOfxcT4ZfujzWNxGl46rHM40pI6ZCbo+zdwCQPSgHCBw+9WOFOF3RtxK4WZmGFIJVzr6nUC5XBHn6UBsrzidnYXTxQ8PmkkjtkLmFU0pCGbSMMw7EMdh5+dAaq8j4Q/Q6FjNcySwdVEgLqyws7NlsuoALM2BnvnAoDJ1uDno3EVnJPcTyHRCAxk6kOAxZHYKCuBufljyoCbb8U4fCDd+5zx3TzNEIWQ9VpXwzBQToOcA6gcYHfagIlxzJYxwXcbcOulBJe8gwuVV1/vD48aWA+ye4O1AR+YuIWMdss72b20t1cLjqrlvgCtKQj/AAiMkZyPXFAW7jsFla2izvCGisFEkQj2K6VwNO48jjc4oDW8DvbGdWsHs5LdZFaXo3CjEis+pmUhmHxHPfIyKA1fCZ+Fk9GKwnNrPMF95KsySSRv4cuWMmkMuASNO1AXyPhUKztcBAJ3QIzjPiUHIBHY49cZoCbQCgFAKAUAoBQHw0BzTgvKHEDDZ2twtulvaTLKXSRmdyjllAXSAN8ZOe1AfeT+ULm0lQyWlqxErsZxcSawruxyI9OnIDYxmgM3N/J89xfSTrb29xFJbrEBLPJGVZWck+AHI8QoD3w7lriNk0M0JguZfdUgnWR2TJjYlGVtJ28WkggdgaAx2vJl5b9G5jaGW7DztNGWZY2FwQWVHwSCulcHG+D2zQGCy5Kv0RZtcfvEN114YZJpJEVOnoaMysNWSCTnGAaAmXfKt7cpxCWYQx3F5biCKJHLKirkgs+BuSx7DYUB64vyTcXkw6k/RgitRAgjCsWLribUHUgA4ABG+B5UBMn4BdycGeykZGuTE0StqOlgDhGJxkHSBnbvmgI0fBeIyTx3M0dsrW8JhjjSViGEjKJGZtIxhVOBjc+lAfeB8I4rarFax+7e7QOxExZi7xksyp08YDZYAtnsM0BdLFpDGhlVVlKjWqnKhsbgEgZH5UBnoBQCgFAKAUAoBQCgFAVjmbms2d1axNGDDPnqSasdLdVU49NTAH0oDT8H58uLr6uG2jW4aWVUWWRgvSiSNtbEKTqPVUYA86Az2fPxkDgQgS/VCNNXxNJM0Lgn+F0bt5AGgJ/LfNbXUpjMYUCDq5DZ368sWMf+LP50BqYueLqTJitonSK2FxKDKyuV6sqYj8JBOIidyO9AT4ueA90IVj+paLKSlhvL0ut09P8A2znPyIoByvzZPO1sLiCOMXsRlgaKQtsFDFXDKuGwc7ZGx3oC4UAoBQCgFAKAUBjnmVFLOwVV7ljgD8TQEH6QWn3mD9Rf3oB9ILT7zB+ov70A+kFp95g/UX96AfSC0+8wfqL+9APpBafeYP1F/egNLx+Hhl5nrXMRBiaMgSpjSzKx/PKCgIknDeG6meO9WKUytIJEmQMpeNY2UZyNJVF2I7gHuBQHuHhvCVe1cTxarMMI/rlOdY3Lb+I5JbJ8yTQGG34Xw+N0eLiHSKpoOmaPxL1Wkwc585GoDGeB8M7C+0oYhE6rOgEkYd30se+MyMNiMg4oDJ/YfB8hxNAJhJ1OqJE6npp1f4dJ049AKAz8BsuHWrIwvFlMMfTi6kyERptsoGB5AZ77d6AsP0gtPvMH6i/vQD6QWn3mD9Rf3oB9ILT7zB+ov70A+kFp95g/UX96AfSC0+8wfqL+9ATLS7jlXVG6uucZUgjP4igM1ARuJlRDIXTqIqElMA6gBnGD37UBz7kziK3vTkNnwswSKWYRsplhx2DqyjPocdqA3VhxLhEzFVihHgZ1Z7fSjovxMjsoDqPMgnuKAjR8w8EMbyGOFUj06i9tp8LtpVwCoyhP2htQGV+McHGjMEeHVWLe6nTGr/CZDpxHn+LFAR7PjnDGku0e0jjWzcKWNvkPkDGPD8RJwBuTsfOgJB4zwcRSSvDFEsTqkglttDIX+HKsoIB9e1ARo+IWBkkkMdqLeNY8Ri1JmZpRlNtPc74UKT+HagN1wReHXauYreHMbaXV7cI6NjOGVlBGxzQFeuOYeHNc28EFrBIJbgxO7W+EwqsWKPp0sQVwcHagNxw674VPKIo4IdTZ0E2+Ek0/FocrpfHyJoDT8Y4pBBxSGzNham3kVNcuhdSNIXCDGMYJQD86Aj8F5is5J7wT2dpDa2y60lMa5Zeo0eSMeZU4x32oDdWXFeES6QsMSs8gi0vbaGDsupQysoIyNwT3oCBxvi1nG0vRtrKQRQXDkNHhjJBjKjw405OCc/hmgMkXFbBBK9xb2iJGkDYSHU+qZchdOnck7ADJNAY+F8d4fIblntIljhmSKMC2PVdmiDlelp1agSRjHlQE2TjHCBCJTBHvL0un7r9b1O+npadecb9u1AbHkTiqXMEjxxJFGtxKiqi6QQj4DFcDBIGTtQFjoDFdI5RgjBHKkKxGQpxsSNs7+VAc+fkOeeaGWZLKBo9XVltQ4eXVGUwQVAA8WruaAwWPs1k6Igk93ULbyRCVGlZyWXSGCthUHmQM57UBsbzle/uIFhna0AjNvpCBzqEMoZyzEZ3AwFxj50Bj43yJJLc3MiiCRLrQT1nlGgqNLeBPC4xvgkb0B7uuUL0e+LBNEkd1JG4IZ1fCIiNGSAdIKrjUDkZoCJ9AJyZt7dFlmtpAgaRgqwPlgWYZYn1/+UBseM8p3Uk1zJDKii4lgYrrdS0cS4dGdRlc+ozQE3kzlqS0N2X6YFzIHVYyxCARhcZYZPbv5/KgNLack3gFpC0lv7vZzSOGBfqOrhwMjGAwEnqc/KgMvKfIklrJb61t2W2DYkDytI2VKqQjYRDg74zntQGfm/kmS8e7YSInXt4kiOWDJLFK0gYkDYeIDbfvQEG89nUp6ojljVTb2yRZ1Hx20mvLjHwsfnnfNASOJcl3Nz73LLJDHczLCIemWKRtA2tWLEAkliR22B86Ax3PIExSNVkjytjPA7Nq8U05DM+w+HVk+u9Afbrke5LM6SQ61a1eMNq0lrdNLBttgcnBGfwoBNyjfuZnMsIa4uklkjSSRVeNYQnTMgXUNwDkDfHl2oDDZciXULrMjW3Vju3mVNUmjQ8WgqWILah64Ofl2oC08m8HltYZFmZGkluJZj086R1XLY332zQG+oBQCgFAKAUAoBQCgFAKAUAoBQCgFAKAUAoBQCgP/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 name="AutoShape 8" descr="data:image/jpeg;base64,/9j/4AAQSkZJRgABAQAAAQABAAD/2wCEAAkGBxISEhUUExMUFBITFx4bGBgXGB0fHBocHBcgHh4gIRsiKCgkJCAxJBohIT0tMSkuMjAwHyAzOTMtNystLi0BCgoKDg0OGhAQGjYkHyUtLC83MjQ2NTc0NDcrLzQtLDctMCwwLjQsLDcrNjUsMDUxNCw3NTEsNy0sNCwsMiw0Lf/AABEIAHwAmQMBEQACEQEDEQH/xAAbAAEAAgMBAQAAAAAAAAAAAAAABAYDBQcCAf/EAD4QAAIBAwIEAwQIAwYHAAAAAAECAwAEERIhBQYTMSJBUQcUMmEWI0JUcYGT0WKCoRUzUnKR4SVTY3ODkrH/xAAaAQEAAwEBAQAAAAAAAAAAAAAAAgMEBQYB/8QAMBEAAgECBAMGBwADAQAAAAAAAAECAxEEEiExBUFREyJhcYGRBhQyocHh8CNisRX/2gAMAwEAAhEDEQA/AO40AoBQCgFAKA8SzKuNTBcnAyQMn0r6k3sD2DXwHwnFAa6Tj9oriM3EIc9hrWrOyna9iOZbXNirAjIII9RVZI+0B5EgzjI1d8Z3x+FLA9UAoBQCgFAKAUAoBQCgFAKAUBSvatada1jjyF1zqMnsNie3rtVkMR8vGdW17Lb++/gQnDPaPU5O9xJCYzFPLBHKuoAM+UwSu658yM/nW2hVlNVIyjmlB25Wd1fR+CdiiaSaadkyZNdRTNhriSfCrhZpGVHf7WSTsPlj03rFKeOhC8oZU3K7ilKSjysub9/ItSpN2Tvot9Fc1N5axazoKqn2wuWRDjsH8wTtnyrdh61fslnV3ybtFyXVx5NLdc/AqnCGbTb3S9TbQskGjE0lplhlYpi4ZMfFtsp/KsMcRi551TXaaPVxy2l013Xt6luSnG13l9b6fg+f2xdOzr79NJFGhdirlTpB7f5txWuVTLTi5Uss5NRSdnq/J7FaV2+9dJXLb7IIStzc6m1Foo21EkkhskZJ3zvUK9ZVaUZJWs5L1Ts/QnTjlk15fc6rWMuFAKAUAoBQCgFAKAUAoBQCgKP7W5AtpGWLACdMlcagN9xnbNX0IylmjFJtp77etuRXUaSTZzuGWQ3srRATyCBmRXA8R0A6SP8AUVy8ZGMOERjPuLOk7PbvNXTLabviXbXQkcJ5r4TcMEmgS3nzgpKmwb01fviuBWp8Yw8c1Ks5R6pmyPy8n3opMlzca6XEIrTS8McjaVjVUKyLjZ84+EkY9Rg+tZOylWwksTKWea1zNu6fTfdbk7qM1G1l0PPMvMHCbSRlaJJZx3jjQE59CewNXYJ8YxFNONaSh1b/AJkaiw8XrFXPk8jtBZSPEtq0sxOhVxpQqcBs9yV7/jW/h0s1TFxzOrlgtW93fl0s+nQprKyp6W1Nx7Ipg93dsGLAquGIwSMny8vSvWVKbp4enBxUWuSd178zDCWacmdUrKXCgFAKAUAoBQCgFAKAUAoBQFK9q9q0trHGuNTzqBnt2NW08RDDqVWe0VchODnaK5nOeU7Jfek0ljFNDJpbOG28LemN+35Vz/iHEylw6oprvwnC65a6rz03J4SCVZNbNP8AZRPaDaFJyDcSXDLsTJEVZR/E2AG/GsvCqilSTUFG/R3Xp0Lqys97kC45uunuYblmXq26qqeHbC5xkefc1fDh1CNGdFLuybb9SLqybT6HjhtxJPd9ZpDG7uWMixl9LH+EVKrCFLD9mo3SVrXt92ItuVzrPMnDGW0to+pJMxcu8kgOrdSSSPsgDy8gK5nw3iorF16jiorKkkvOyS6tsnjab7OK8fwbf2MwlJ7kH/loR8wScEfI167FVI1IRlHq15Nbp+KMNKLTaZ1isBeKAUAoBQCgFAKAUAoBQCgFAUj2svptYyW0ATp4sZ0998edXUYuSlFRzXT0va/hfkQm7Wd7alG4I/8AxP4gyiI6dIwMFQ3b864nFY24G9GnnV7u7unbf0L6GuLXkbPmbhcF8jEzP9WmoxGQRoR3BclSwH4HyryeCr1sHJLItXa9rv01SZ1cThpJXl+tDht3a2yzBBMWj+3IiHSNz8IJyR2r3EKlWVNycbPkm/8AvQ5LUb2udV5B4BBbxJcC6IVjgGKTwTEeTIykhh2wDXluKYurWm6Kpapc1rHxTTs15nQwmGlPWGvl+ehYOa7nWtsU3WaQoQ2RlWUhgfMf7VP4dpKDxGfRwipJrWzi7qxDiEZQlGD6290S/ZW+bu6Hh0pGiLobUoVScAHz/fNe0jG2GhLW8m5O6s23vdcvDwOWn/ka6aaHT6qLBQCgFAKAUAoBQCgFAKAUAoCle1a26lrGm/imUbDJ7E9qtp1uxUqnReRCcc1onNeU4gl3GXdWSeJwrBtjkadOTuG2xWT4gm6vDqsacGpQlG6ttzvpuud/clgu5XjJvfZm047wq5SRY1OuzmjWJhkCZt2xHr8kOe+M4yO9eOwmKoVYOctKkW5c8vK8rdfDqekkp4qTjJqMFeTtf1KjxzlVV4xbwxxQpHKoYR7lcKCWDH1Olv6V1MLxFy4dOrKTbjdX567W90cipSSrKK2Lbw/hEyzRw2w93t4GLSI5DmMuCAYmOSdQ337ZrmVsTS7KVWs88pKya0va31JbWemm511S+WScGpQly15fszc7wmOK2hiLNIjEqBu+Apy39a6fwrJTqYivXsoNJNvSOr2ORxSpKpJNfU3fTyJvsYiZZ7kMMExofyJNeyxdSM4Jxd1dr2OZRTTdzrNYC8UAoBQCgFAKAUAoBQCgFAKArnP3Cpri1IgJE8TCSPBwSV8hnbJFWUuzbcKqvFqz9SE72vHdHGLmZZFMc5MNwhOhdBQA98ufUnzA2/CrI4ethquajHPTds13d9O6uiXJvXzK3OM42k7S5dPU9cO5ivdkVxJp3AkVWxjzycHb8apxvAuGO9SpDLfS8W1v4LT7E6OMxC0izePxvLpcNAk88StGkkDkqC/xKykZB2+ff5157/wKetCNV04PvNTVnZbNO9mv5mz5uX1ON3toaq+5tvQzbLAW74jw23qW3NdnC/DPC3BPWol/tp7RM1XH4nZ6f3iYYnwGkmlMs0y6CiP9aqtgg/7D13rVKGecaOGp5IQeZNx7ja0at+X5q5WnZOU3dvS19Tpvsy4DLCJLiWPomYKqReaog2LfxHvU6jyxVPNmau2/Fu+nRLZH2C1vaxeqoLBQCgFAKAUAoBQCgFAKAUAoBQGv4nwS2uRieGOT/Moz/r3qcKk4fS7HxxT3Kxeey+xY6ourCwOQUckAj5Nmr/m5tZZWaK+xjujRXHJV41xphvIGEbBm8IVkONtUa7Envvis8aGD7NwcHqrbtu3RNttehJurmTTNnZ+yuAnVcTzTt576Ruc/j/WtKxWRZacVFEeyv9TuWvg/LNpa/wBxAiH/ABYy3/scn+tUzrTn9TJxhGOyNtVRIUAoBQCgFAKAUAoBQCgK37QuNm0sZXVtEr4jiPo7nSDj5Z1flQFQ4JzTNLDaJ7wXli4gIJpBt1U0sykgjOGXH5g0BYOYbiWfiEVmtxJbQ+7tMWiIDSMH0gBiDsvcgeooCuc4c0TQW9tBDfrJPpkladVH1ixEhUIXO7N4PTwtQFi5f5ia5v1KyH3eTh8Uyp5BmlkBP4+HH5UBX+I390v9o3S3kymzuwkcWVMbJpjOgqRnfWRsfSgIXEOY5UgnjS46E9zxB1EunJjjRFZjsMn/AAfzUBZpeZnn4DJdxuUnFu+WHdZUyrf1FAVXg3NV9Jc8PjeZwIHMV5/1HOsrn+RA381AZOD803F7cTxJeNH78JDaaR/cPA/gGSMEOi6semaAkfSG/mtjdNN7uJ7iO0QKQVhAfTNLuMFi4ZQT2GKA8828QurIz28V5cTAxwSKSymaMtdJGyh8fbBOM9j8qA3/ALO764kuLtWknMEWhendMhmSXct8P2CCMZ7+VAXygFAKAUAoBQCgId9w2GZo3kQO0Da4858LYIzjtnBPegOfxcT4ZfujzWNxGl46rHM40pI6ZCbo+zdwCQPSgHCBw+9WOFOF3RtxK4WZmGFIJVzr6nUC5XBHn6UBsrzidnYXTxQ8PmkkjtkLmFU0pCGbSMMw7EMdh5+dAaq8j4Q/Q6FjNcySwdVEgLqyws7NlsuoALM2BnvnAoDJ1uDno3EVnJPcTyHRCAxk6kOAxZHYKCuBufljyoCbb8U4fCDd+5zx3TzNEIWQ9VpXwzBQToOcA6gcYHfagIlxzJYxwXcbcOulBJe8gwuVV1/vD48aWA+ye4O1AR+YuIWMdss72b20t1cLjqrlvgCtKQj/AAiMkZyPXFAW7jsFla2izvCGisFEkQj2K6VwNO48jjc4oDW8DvbGdWsHs5LdZFaXo3CjEis+pmUhmHxHPfIyKA1fCZ+Fk9GKwnNrPMF95KsySSRv4cuWMmkMuASNO1AXyPhUKztcBAJ3QIzjPiUHIBHY49cZoCbQCgFAKAUAoBQHw0BzTgvKHEDDZ2twtulvaTLKXSRmdyjllAXSAN8ZOe1AfeT+ULm0lQyWlqxErsZxcSawruxyI9OnIDYxmgM3N/J89xfSTrb29xFJbrEBLPJGVZWck+AHI8QoD3w7lriNk0M0JguZfdUgnWR2TJjYlGVtJ28WkggdgaAx2vJl5b9G5jaGW7DztNGWZY2FwQWVHwSCulcHG+D2zQGCy5Kv0RZtcfvEN114YZJpJEVOnoaMysNWSCTnGAaAmXfKt7cpxCWYQx3F5biCKJHLKirkgs+BuSx7DYUB64vyTcXkw6k/RgitRAgjCsWLribUHUgA4ABG+B5UBMn4BdycGeykZGuTE0StqOlgDhGJxkHSBnbvmgI0fBeIyTx3M0dsrW8JhjjSViGEjKJGZtIxhVOBjc+lAfeB8I4rarFax+7e7QOxExZi7xksyp08YDZYAtnsM0BdLFpDGhlVVlKjWqnKhsbgEgZH5UBnoBQCgFAKAUAoBQCgFAVjmbms2d1axNGDDPnqSasdLdVU49NTAH0oDT8H58uLr6uG2jW4aWVUWWRgvSiSNtbEKTqPVUYA86Az2fPxkDgQgS/VCNNXxNJM0Lgn+F0bt5AGgJ/LfNbXUpjMYUCDq5DZ368sWMf+LP50BqYueLqTJitonSK2FxKDKyuV6sqYj8JBOIidyO9AT4ueA90IVj+paLKSlhvL0ut09P8A2znPyIoByvzZPO1sLiCOMXsRlgaKQtsFDFXDKuGwc7ZGx3oC4UAoBQCgFAKAUBjnmVFLOwVV7ljgD8TQEH6QWn3mD9Rf3oB9ILT7zB+ov70A+kFp95g/UX96AfSC0+8wfqL+9APpBafeYP1F/egNLx+Hhl5nrXMRBiaMgSpjSzKx/PKCgIknDeG6meO9WKUytIJEmQMpeNY2UZyNJVF2I7gHuBQHuHhvCVe1cTxarMMI/rlOdY3Lb+I5JbJ8yTQGG34Xw+N0eLiHSKpoOmaPxL1Wkwc585GoDGeB8M7C+0oYhE6rOgEkYd30se+MyMNiMg4oDJ/YfB8hxNAJhJ1OqJE6npp1f4dJ049AKAz8BsuHWrIwvFlMMfTi6kyERptsoGB5AZ77d6AsP0gtPvMH6i/vQD6QWn3mD9Rf3oB9ILT7zB+ov70A+kFp95g/UX96AfSC0+8wfqL+9ATLS7jlXVG6uucZUgjP4igM1ARuJlRDIXTqIqElMA6gBnGD37UBz7kziK3vTkNnwswSKWYRsplhx2DqyjPocdqA3VhxLhEzFVihHgZ1Z7fSjovxMjsoDqPMgnuKAjR8w8EMbyGOFUj06i9tp8LtpVwCoyhP2htQGV+McHGjMEeHVWLe6nTGr/CZDpxHn+LFAR7PjnDGku0e0jjWzcKWNvkPkDGPD8RJwBuTsfOgJB4zwcRSSvDFEsTqkglttDIX+HKsoIB9e1ARo+IWBkkkMdqLeNY8Ri1JmZpRlNtPc74UKT+HagN1wReHXauYreHMbaXV7cI6NjOGVlBGxzQFeuOYeHNc28EFrBIJbgxO7W+EwqsWKPp0sQVwcHagNxw674VPKIo4IdTZ0E2+Ek0/FocrpfHyJoDT8Y4pBBxSGzNham3kVNcuhdSNIXCDGMYJQD86Aj8F5is5J7wT2dpDa2y60lMa5Zeo0eSMeZU4x32oDdWXFeES6QsMSs8gi0vbaGDsupQysoIyNwT3oCBxvi1nG0vRtrKQRQXDkNHhjJBjKjw405OCc/hmgMkXFbBBK9xb2iJGkDYSHU+qZchdOnck7ADJNAY+F8d4fIblntIljhmSKMC2PVdmiDlelp1agSRjHlQE2TjHCBCJTBHvL0un7r9b1O+npadecb9u1AbHkTiqXMEjxxJFGtxKiqi6QQj4DFcDBIGTtQFjoDFdI5RgjBHKkKxGQpxsSNs7+VAc+fkOeeaGWZLKBo9XVltQ4eXVGUwQVAA8WruaAwWPs1k6Igk93ULbyRCVGlZyWXSGCthUHmQM57UBsbzle/uIFhna0AjNvpCBzqEMoZyzEZ3AwFxj50Bj43yJJLc3MiiCRLrQT1nlGgqNLeBPC4xvgkb0B7uuUL0e+LBNEkd1JG4IZ1fCIiNGSAdIKrjUDkZoCJ9AJyZt7dFlmtpAgaRgqwPlgWYZYn1/+UBseM8p3Uk1zJDKii4lgYrrdS0cS4dGdRlc+ozQE3kzlqS0N2X6YFzIHVYyxCARhcZYZPbv5/KgNLack3gFpC0lv7vZzSOGBfqOrhwMjGAwEnqc/KgMvKfIklrJb61t2W2DYkDytI2VKqQjYRDg74zntQGfm/kmS8e7YSInXt4kiOWDJLFK0gYkDYeIDbfvQEG89nUp6ojljVTb2yRZ1Hx20mvLjHwsfnnfNASOJcl3Nz73LLJDHczLCIemWKRtA2tWLEAkliR22B86Ax3PIExSNVkjytjPA7Nq8U05DM+w+HVk+u9Afbrke5LM6SQ61a1eMNq0lrdNLBttgcnBGfwoBNyjfuZnMsIa4uklkjSSRVeNYQnTMgXUNwDkDfHl2oDDZciXULrMjW3Vju3mVNUmjQ8WgqWILah64Ofl2oC08m8HltYZFmZGkluJZj086R1XLY332zQG+oBQCgFAKAUAoBQCgFAKAUAoBQCgFAKAUAoBQCgP/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3145915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7B07256-3A55-4672-952F-3ABC359DFA28}" type="slidenum">
              <a:rPr lang="fr-FR" smtClean="0"/>
              <a:t>‹Nº›</a:t>
            </a:fld>
            <a:endParaRPr lang="fr-FR" dirty="0"/>
          </a:p>
        </p:txBody>
      </p:sp>
    </p:spTree>
    <p:extLst>
      <p:ext uri="{BB962C8B-B14F-4D97-AF65-F5344CB8AC3E}">
        <p14:creationId xmlns:p14="http://schemas.microsoft.com/office/powerpoint/2010/main" val="320925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7B07256-3A55-4672-952F-3ABC359DFA28}" type="slidenum">
              <a:rPr lang="fr-FR" smtClean="0"/>
              <a:t>‹Nº›</a:t>
            </a:fld>
            <a:endParaRPr lang="fr-FR" dirty="0"/>
          </a:p>
        </p:txBody>
      </p:sp>
    </p:spTree>
    <p:extLst>
      <p:ext uri="{BB962C8B-B14F-4D97-AF65-F5344CB8AC3E}">
        <p14:creationId xmlns:p14="http://schemas.microsoft.com/office/powerpoint/2010/main" val="137200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fecha 2"/>
          <p:cNvSpPr>
            <a:spLocks noGrp="1"/>
          </p:cNvSpPr>
          <p:nvPr>
            <p:ph type="dt" sz="half" idx="10"/>
          </p:nvPr>
        </p:nvSpPr>
        <p:spPr/>
        <p:txBody>
          <a:bodyPr/>
          <a:lstStyle/>
          <a:p>
            <a:fld id="{6C075B3E-8C7F-4C77-9853-D85BBEB54468}" type="datetimeFigureOut">
              <a:rPr lang="es-US" smtClean="0"/>
              <a:t>4/26/2017</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D4EA6542-D772-4B58-A3C5-7C45BA15019C}" type="slidenum">
              <a:rPr lang="es-US" smtClean="0"/>
              <a:t>‹Nº›</a:t>
            </a:fld>
            <a:endParaRPr lang="es-US"/>
          </a:p>
        </p:txBody>
      </p:sp>
      <p:pic>
        <p:nvPicPr>
          <p:cNvPr id="6" name="Imagen 5"/>
          <p:cNvPicPr>
            <a:picLocks noChangeAspect="1"/>
          </p:cNvPicPr>
          <p:nvPr userDrawn="1"/>
        </p:nvPicPr>
        <p:blipFill rotWithShape="1">
          <a:blip r:embed="rId2"/>
          <a:srcRect l="39119" t="80544" r="9345" b="11391"/>
          <a:stretch/>
        </p:blipFill>
        <p:spPr>
          <a:xfrm>
            <a:off x="0" y="6191251"/>
            <a:ext cx="9144000" cy="647700"/>
          </a:xfrm>
          <a:prstGeom prst="rect">
            <a:avLst/>
          </a:prstGeom>
        </p:spPr>
      </p:pic>
    </p:spTree>
    <p:extLst>
      <p:ext uri="{BB962C8B-B14F-4D97-AF65-F5344CB8AC3E}">
        <p14:creationId xmlns:p14="http://schemas.microsoft.com/office/powerpoint/2010/main" val="348798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7B07256-3A55-4672-952F-3ABC359DFA28}" type="slidenum">
              <a:rPr lang="fr-FR" smtClean="0"/>
              <a:t>‹Nº›</a:t>
            </a:fld>
            <a:endParaRPr lang="fr-FR" dirty="0"/>
          </a:p>
        </p:txBody>
      </p:sp>
    </p:spTree>
    <p:extLst>
      <p:ext uri="{BB962C8B-B14F-4D97-AF65-F5344CB8AC3E}">
        <p14:creationId xmlns:p14="http://schemas.microsoft.com/office/powerpoint/2010/main" val="33415307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7B07256-3A55-4672-952F-3ABC359DFA28}" type="slidenum">
              <a:rPr lang="fr-FR" smtClean="0"/>
              <a:t>‹Nº›</a:t>
            </a:fld>
            <a:endParaRPr lang="fr-FR" dirty="0"/>
          </a:p>
        </p:txBody>
      </p:sp>
    </p:spTree>
    <p:extLst>
      <p:ext uri="{BB962C8B-B14F-4D97-AF65-F5344CB8AC3E}">
        <p14:creationId xmlns:p14="http://schemas.microsoft.com/office/powerpoint/2010/main" val="234659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7B07256-3A55-4672-952F-3ABC359DFA28}" type="slidenum">
              <a:rPr lang="fr-FR" smtClean="0"/>
              <a:t>‹Nº›</a:t>
            </a:fld>
            <a:endParaRPr lang="fr-FR" dirty="0"/>
          </a:p>
        </p:txBody>
      </p:sp>
    </p:spTree>
    <p:extLst>
      <p:ext uri="{BB962C8B-B14F-4D97-AF65-F5344CB8AC3E}">
        <p14:creationId xmlns:p14="http://schemas.microsoft.com/office/powerpoint/2010/main" val="331422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7B07256-3A55-4672-952F-3ABC359DFA28}" type="slidenum">
              <a:rPr lang="fr-FR" smtClean="0"/>
              <a:t>‹Nº›</a:t>
            </a:fld>
            <a:endParaRPr lang="fr-FR" dirty="0"/>
          </a:p>
        </p:txBody>
      </p:sp>
    </p:spTree>
    <p:extLst>
      <p:ext uri="{BB962C8B-B14F-4D97-AF65-F5344CB8AC3E}">
        <p14:creationId xmlns:p14="http://schemas.microsoft.com/office/powerpoint/2010/main" val="41079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7B07256-3A55-4672-952F-3ABC359DFA28}" type="slidenum">
              <a:rPr lang="fr-FR" smtClean="0"/>
              <a:t>‹Nº›</a:t>
            </a:fld>
            <a:endParaRPr lang="fr-FR" dirty="0"/>
          </a:p>
        </p:txBody>
      </p:sp>
    </p:spTree>
    <p:extLst>
      <p:ext uri="{BB962C8B-B14F-4D97-AF65-F5344CB8AC3E}">
        <p14:creationId xmlns:p14="http://schemas.microsoft.com/office/powerpoint/2010/main" val="28037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7B07256-3A55-4672-952F-3ABC359DFA28}" type="slidenum">
              <a:rPr lang="fr-FR" smtClean="0"/>
              <a:t>‹Nº›</a:t>
            </a:fld>
            <a:endParaRPr lang="fr-FR" dirty="0"/>
          </a:p>
        </p:txBody>
      </p:sp>
    </p:spTree>
    <p:extLst>
      <p:ext uri="{BB962C8B-B14F-4D97-AF65-F5344CB8AC3E}">
        <p14:creationId xmlns:p14="http://schemas.microsoft.com/office/powerpoint/2010/main" val="313697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7B07256-3A55-4672-952F-3ABC359DFA28}" type="slidenum">
              <a:rPr lang="fr-FR" smtClean="0"/>
              <a:t>‹Nº›</a:t>
            </a:fld>
            <a:endParaRPr lang="fr-FR" dirty="0"/>
          </a:p>
        </p:txBody>
      </p:sp>
    </p:spTree>
    <p:extLst>
      <p:ext uri="{BB962C8B-B14F-4D97-AF65-F5344CB8AC3E}">
        <p14:creationId xmlns:p14="http://schemas.microsoft.com/office/powerpoint/2010/main" val="98045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7B07256-3A55-4672-952F-3ABC359DFA28}" type="slidenum">
              <a:rPr lang="fr-FR" smtClean="0"/>
              <a:t>‹Nº›</a:t>
            </a:fld>
            <a:endParaRPr lang="fr-FR" dirty="0"/>
          </a:p>
        </p:txBody>
      </p:sp>
    </p:spTree>
    <p:extLst>
      <p:ext uri="{BB962C8B-B14F-4D97-AF65-F5344CB8AC3E}">
        <p14:creationId xmlns:p14="http://schemas.microsoft.com/office/powerpoint/2010/main" val="358309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07256-3A55-4672-952F-3ABC359DFA28}" type="slidenum">
              <a:rPr lang="fr-FR" smtClean="0"/>
              <a:t>‹Nº›</a:t>
            </a:fld>
            <a:endParaRPr lang="fr-FR" dirty="0"/>
          </a:p>
        </p:txBody>
      </p:sp>
    </p:spTree>
    <p:extLst>
      <p:ext uri="{BB962C8B-B14F-4D97-AF65-F5344CB8AC3E}">
        <p14:creationId xmlns:p14="http://schemas.microsoft.com/office/powerpoint/2010/main" val="2941814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Granados_Eloy_Alfaro_18-11-2015%209h45.av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26-04-2017%2008-39-08%20SIN%20INTERCAMBIADOR.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26-04-2017%2008-34-25%20CON%20INTERCAMBIADOR%20Y%20CONTRAFLUJO.mp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IMG_0985.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hyperlink" Target="http://www.google.com.ec/imgres?imgurl=http://files.securityandsafety.eu/200000154-70806717a6/Traffic%20cone%201000.png&amp;imgrefurl=http://www.securityandsafety.eu/es/traffic-cones/&amp;h=572&amp;w=755&amp;tbnid=CLYSkqNaQbz5wM:&amp;zoom=1&amp;docid=tlXwUVUkOQ8rLM&amp;ei=1q7cVIPbOsmgNrLNgPAM&amp;tbm=isch&amp;ved=0CHEQMyg3MDc" TargetMode="External"/><Relationship Id="rId5"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3568" y="836712"/>
            <a:ext cx="7128792" cy="1261884"/>
          </a:xfrm>
          <a:prstGeom prst="rect">
            <a:avLst/>
          </a:prstGeom>
        </p:spPr>
        <p:txBody>
          <a:bodyPr wrap="square">
            <a:spAutoFit/>
          </a:bodyPr>
          <a:lstStyle/>
          <a:p>
            <a:pPr algn="ctr"/>
            <a:r>
              <a:rPr lang="es-EC" sz="3200" b="1" dirty="0" smtClean="0">
                <a:solidFill>
                  <a:schemeClr val="tx2"/>
                </a:solidFill>
              </a:rPr>
              <a:t>PLAN OPERATIVO</a:t>
            </a:r>
            <a:endParaRPr lang="es-EC" sz="2800" b="1" dirty="0" smtClean="0">
              <a:solidFill>
                <a:schemeClr val="tx2"/>
              </a:solidFill>
            </a:endParaRPr>
          </a:p>
          <a:p>
            <a:pPr algn="ctr"/>
            <a:r>
              <a:rPr lang="es-EC" sz="2800" b="1" dirty="0" smtClean="0">
                <a:solidFill>
                  <a:schemeClr val="accent6"/>
                </a:solidFill>
              </a:rPr>
              <a:t>INTERCAMBIADOR GRANADOS Y ELOY ALFARO</a:t>
            </a:r>
            <a:endParaRPr lang="fr-FR" sz="2800" dirty="0">
              <a:solidFill>
                <a:schemeClr val="accent6"/>
              </a:solidFill>
            </a:endParaRPr>
          </a:p>
          <a:p>
            <a:pPr algn="ctr"/>
            <a:endParaRPr lang="fr-FR" sz="1600" b="1" dirty="0">
              <a:solidFill>
                <a:schemeClr val="tx2"/>
              </a:solidFill>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037" y="2204864"/>
            <a:ext cx="6343307" cy="3988354"/>
          </a:xfrm>
          <a:prstGeom prst="rect">
            <a:avLst/>
          </a:prstGeom>
        </p:spPr>
      </p:pic>
    </p:spTree>
    <p:extLst>
      <p:ext uri="{BB962C8B-B14F-4D97-AF65-F5344CB8AC3E}">
        <p14:creationId xmlns:p14="http://schemas.microsoft.com/office/powerpoint/2010/main" val="2823095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67"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771800" y="2780931"/>
            <a:ext cx="3816424" cy="1200329"/>
          </a:xfrm>
          <a:prstGeom prst="rect">
            <a:avLst/>
          </a:prstGeom>
          <a:noFill/>
        </p:spPr>
        <p:txBody>
          <a:bodyPr wrap="square" rtlCol="0">
            <a:spAutoFit/>
          </a:bodyPr>
          <a:lstStyle/>
          <a:p>
            <a:r>
              <a:rPr lang="es-EC" sz="7200" b="1" i="1" dirty="0">
                <a:solidFill>
                  <a:schemeClr val="tx1">
                    <a:lumMod val="85000"/>
                    <a:lumOff val="15000"/>
                  </a:schemeClr>
                </a:solidFill>
              </a:rPr>
              <a:t>Gracias!</a:t>
            </a:r>
          </a:p>
        </p:txBody>
      </p:sp>
    </p:spTree>
    <p:extLst>
      <p:ext uri="{BB962C8B-B14F-4D97-AF65-F5344CB8AC3E}">
        <p14:creationId xmlns:p14="http://schemas.microsoft.com/office/powerpoint/2010/main" val="3277194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p:cNvSpPr/>
          <p:nvPr/>
        </p:nvSpPr>
        <p:spPr>
          <a:xfrm>
            <a:off x="1763688" y="2780931"/>
            <a:ext cx="7126704" cy="646331"/>
          </a:xfrm>
          <a:prstGeom prst="rect">
            <a:avLst/>
          </a:prstGeom>
        </p:spPr>
        <p:txBody>
          <a:bodyPr wrap="square">
            <a:spAutoFit/>
          </a:bodyPr>
          <a:lstStyle/>
          <a:p>
            <a:r>
              <a:rPr lang="es-EC" dirty="0">
                <a:latin typeface="+mj-lt"/>
                <a:ea typeface="Times New Roman" panose="02020603050405020304" pitchFamily="18" charset="0"/>
              </a:rPr>
              <a:t/>
            </a:r>
            <a:br>
              <a:rPr lang="es-EC" dirty="0">
                <a:latin typeface="+mj-lt"/>
                <a:ea typeface="Times New Roman" panose="02020603050405020304" pitchFamily="18" charset="0"/>
              </a:rPr>
            </a:br>
            <a:endParaRPr lang="es-EC" dirty="0">
              <a:latin typeface="+mj-lt"/>
            </a:endParaRPr>
          </a:p>
        </p:txBody>
      </p:sp>
      <p:sp>
        <p:nvSpPr>
          <p:cNvPr id="8" name="Título 1"/>
          <p:cNvSpPr>
            <a:spLocks noGrp="1"/>
          </p:cNvSpPr>
          <p:nvPr>
            <p:ph type="title"/>
          </p:nvPr>
        </p:nvSpPr>
        <p:spPr>
          <a:xfrm>
            <a:off x="107504" y="116632"/>
            <a:ext cx="4968552" cy="760999"/>
          </a:xfrm>
        </p:spPr>
        <p:txBody>
          <a:bodyPr>
            <a:normAutofit/>
          </a:bodyPr>
          <a:lstStyle/>
          <a:p>
            <a:pPr marL="571486" indent="-571486" algn="l">
              <a:buFont typeface="Arial" panose="020B0604020202020204" pitchFamily="34" charset="0"/>
              <a:buChar char="•"/>
            </a:pPr>
            <a:r>
              <a:rPr lang="es-EC" sz="3200" b="1" dirty="0" smtClean="0">
                <a:solidFill>
                  <a:schemeClr val="tx2"/>
                </a:solidFill>
              </a:rPr>
              <a:t>ANTECEDENTE</a:t>
            </a:r>
            <a:endParaRPr lang="es-EC" sz="3200" b="1" dirty="0">
              <a:solidFill>
                <a:schemeClr val="tx2"/>
              </a:solidFill>
            </a:endParaRPr>
          </a:p>
        </p:txBody>
      </p:sp>
      <p:sp>
        <p:nvSpPr>
          <p:cNvPr id="2" name="CuadroTexto 1"/>
          <p:cNvSpPr txBox="1"/>
          <p:nvPr/>
        </p:nvSpPr>
        <p:spPr>
          <a:xfrm>
            <a:off x="251520" y="1124744"/>
            <a:ext cx="8352928" cy="3139321"/>
          </a:xfrm>
          <a:prstGeom prst="rect">
            <a:avLst/>
          </a:prstGeom>
          <a:noFill/>
        </p:spPr>
        <p:txBody>
          <a:bodyPr wrap="square" rtlCol="0">
            <a:spAutoFit/>
          </a:bodyPr>
          <a:lstStyle/>
          <a:p>
            <a:pPr marL="285750" indent="-285750">
              <a:buFont typeface="Arial" pitchFamily="34" charset="0"/>
              <a:buChar char="•"/>
            </a:pPr>
            <a:r>
              <a:rPr lang="es-EC" dirty="0"/>
              <a:t>La Intersección de la Eloy Alfaro y Granados es un punto de conflicto de tráfico desde sus inicios, en el mismo se han implementado redondel de tráfico que posterior en el año 2001 se realizó la propuesta para convertirlo en intersección semaforizada con reforma geométrica siendo esta realizada en el año 2003</a:t>
            </a:r>
            <a:r>
              <a:rPr lang="es-EC" dirty="0" smtClean="0"/>
              <a:t>.</a:t>
            </a:r>
          </a:p>
          <a:p>
            <a:endParaRPr lang="es-EC" dirty="0"/>
          </a:p>
          <a:p>
            <a:pPr marL="285750" indent="-285750">
              <a:buFont typeface="Arial" pitchFamily="34" charset="0"/>
              <a:buChar char="•"/>
            </a:pPr>
            <a:r>
              <a:rPr lang="es-EC" dirty="0"/>
              <a:t>Con el aumento del parque automotor en la ciudad y el traslado de diferentes actividades comerciales educativas y residenciales al sector del valle este punto se volvió más conflictivo </a:t>
            </a:r>
            <a:r>
              <a:rPr lang="es-EC" dirty="0" smtClean="0"/>
              <a:t>en tiempos de demora y colas de congestión.</a:t>
            </a:r>
          </a:p>
          <a:p>
            <a:pPr marL="285750" indent="-285750">
              <a:buFont typeface="Arial" pitchFamily="34" charset="0"/>
              <a:buChar char="•"/>
            </a:pPr>
            <a:endParaRPr lang="es-EC" dirty="0"/>
          </a:p>
          <a:p>
            <a:pPr marL="285750" indent="-285750">
              <a:buFont typeface="Arial" pitchFamily="34" charset="0"/>
              <a:buChar char="•"/>
            </a:pPr>
            <a:r>
              <a:rPr lang="es-ES_tradnl" dirty="0" smtClean="0"/>
              <a:t>Por esta problemática latente, en marzo </a:t>
            </a:r>
            <a:r>
              <a:rPr lang="es-ES_tradnl" dirty="0"/>
              <a:t>del 2016 se dio inicio a la obra de un facilitador de trafico Intercambiador en la intersección de la Eloy Alfaro y </a:t>
            </a:r>
            <a:r>
              <a:rPr lang="es-ES_tradnl" dirty="0" smtClean="0"/>
              <a:t>Granados</a:t>
            </a:r>
            <a:endParaRPr lang="es-ES" dirty="0"/>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552891"/>
            <a:ext cx="3985650" cy="1468397"/>
          </a:xfrm>
          <a:prstGeom prst="rect">
            <a:avLst/>
          </a:prstGeom>
        </p:spPr>
      </p:pic>
      <p:pic>
        <p:nvPicPr>
          <p:cNvPr id="9" name="8 Imagen">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9418" y="4340383"/>
            <a:ext cx="3632882" cy="2040945"/>
          </a:xfrm>
          <a:prstGeom prst="rect">
            <a:avLst/>
          </a:prstGeom>
        </p:spPr>
      </p:pic>
    </p:spTree>
    <p:extLst>
      <p:ext uri="{BB962C8B-B14F-4D97-AF65-F5344CB8AC3E}">
        <p14:creationId xmlns:p14="http://schemas.microsoft.com/office/powerpoint/2010/main" val="2507852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536" y="116632"/>
            <a:ext cx="6984776" cy="1143000"/>
          </a:xfrm>
        </p:spPr>
        <p:txBody>
          <a:bodyPr>
            <a:normAutofit/>
          </a:bodyPr>
          <a:lstStyle/>
          <a:p>
            <a:pPr algn="l"/>
            <a:r>
              <a:rPr lang="es-EC" sz="2400" b="1" dirty="0" smtClean="0">
                <a:solidFill>
                  <a:schemeClr val="tx2"/>
                </a:solidFill>
              </a:rPr>
              <a:t>ANÁLISIS DE SITUACIÓN SIN INTERCAMBIADOR:</a:t>
            </a:r>
            <a:endParaRPr lang="es-EC" sz="2400" b="1" dirty="0">
              <a:solidFill>
                <a:schemeClr val="tx2"/>
              </a:solidFill>
            </a:endParaRPr>
          </a:p>
        </p:txBody>
      </p:sp>
      <p:pic>
        <p:nvPicPr>
          <p:cNvPr id="7" name="6 Imagen">
            <a:hlinkClick r:id="rId4" action="ppaction://hlinkfile"/>
          </p:cNvPr>
          <p:cNvPicPr/>
          <p:nvPr/>
        </p:nvPicPr>
        <p:blipFill rotWithShape="1">
          <a:blip r:embed="rId5"/>
          <a:srcRect l="18885" r="10867" b="5785"/>
          <a:stretch/>
        </p:blipFill>
        <p:spPr bwMode="auto">
          <a:xfrm>
            <a:off x="323528" y="1052736"/>
            <a:ext cx="8640960" cy="54726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1329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536" y="116632"/>
            <a:ext cx="6984776" cy="1143000"/>
          </a:xfrm>
        </p:spPr>
        <p:txBody>
          <a:bodyPr>
            <a:normAutofit/>
          </a:bodyPr>
          <a:lstStyle/>
          <a:p>
            <a:pPr algn="l"/>
            <a:r>
              <a:rPr lang="es-EC" sz="2400" b="1" dirty="0" smtClean="0">
                <a:solidFill>
                  <a:schemeClr val="tx2"/>
                </a:solidFill>
              </a:rPr>
              <a:t>ANÁLISIS DE SITUACIÓN CON INTERCAMBIADOR:</a:t>
            </a:r>
            <a:endParaRPr lang="es-EC" sz="2400" b="1" dirty="0">
              <a:solidFill>
                <a:schemeClr val="tx2"/>
              </a:solidFill>
            </a:endParaRPr>
          </a:p>
        </p:txBody>
      </p:sp>
      <p:pic>
        <p:nvPicPr>
          <p:cNvPr id="5" name="4 Imagen">
            <a:hlinkClick r:id="rId4" action="ppaction://hlinkfile"/>
          </p:cNvPr>
          <p:cNvPicPr/>
          <p:nvPr/>
        </p:nvPicPr>
        <p:blipFill rotWithShape="1">
          <a:blip r:embed="rId5"/>
          <a:srcRect l="18356" r="11396" b="5372"/>
          <a:stretch/>
        </p:blipFill>
        <p:spPr bwMode="auto">
          <a:xfrm>
            <a:off x="467544" y="908720"/>
            <a:ext cx="8496944" cy="5616624"/>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5436096" y="5085184"/>
            <a:ext cx="1771479" cy="307777"/>
          </a:xfrm>
          <a:prstGeom prst="rect">
            <a:avLst/>
          </a:prstGeom>
          <a:noFill/>
        </p:spPr>
        <p:txBody>
          <a:bodyPr wrap="square" lIns="91440" tIns="45720" rIns="91440" bIns="45720">
            <a:spAutoFit/>
          </a:bodyPr>
          <a:lstStyle/>
          <a:p>
            <a:pPr algn="ctr"/>
            <a:r>
              <a:rPr lang="es-E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GRANADOS</a:t>
            </a:r>
            <a:endPar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7 Rectángulo"/>
          <p:cNvSpPr/>
          <p:nvPr/>
        </p:nvSpPr>
        <p:spPr>
          <a:xfrm>
            <a:off x="7092280" y="1916832"/>
            <a:ext cx="1771479" cy="307777"/>
          </a:xfrm>
          <a:prstGeom prst="rect">
            <a:avLst/>
          </a:prstGeom>
          <a:noFill/>
        </p:spPr>
        <p:txBody>
          <a:bodyPr wrap="square" lIns="91440" tIns="45720" rIns="91440" bIns="45720">
            <a:spAutoFit/>
          </a:bodyPr>
          <a:lstStyle/>
          <a:p>
            <a:pPr algn="ctr"/>
            <a:r>
              <a:rPr lang="es-E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ELOY ALFARO</a:t>
            </a:r>
            <a:endPar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8 Rectángulo"/>
          <p:cNvSpPr/>
          <p:nvPr/>
        </p:nvSpPr>
        <p:spPr>
          <a:xfrm>
            <a:off x="503179" y="1915343"/>
            <a:ext cx="1771479" cy="307777"/>
          </a:xfrm>
          <a:prstGeom prst="rect">
            <a:avLst/>
          </a:prstGeom>
          <a:noFill/>
        </p:spPr>
        <p:txBody>
          <a:bodyPr wrap="square" lIns="91440" tIns="45720" rIns="91440" bIns="45720">
            <a:spAutoFit/>
          </a:bodyPr>
          <a:lstStyle/>
          <a:p>
            <a:pPr algn="ctr"/>
            <a:r>
              <a:rPr lang="es-E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ELOY ALFARO</a:t>
            </a:r>
            <a:endPar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9 Rectángulo"/>
          <p:cNvSpPr/>
          <p:nvPr/>
        </p:nvSpPr>
        <p:spPr>
          <a:xfrm>
            <a:off x="2627784" y="1916832"/>
            <a:ext cx="1771479" cy="307777"/>
          </a:xfrm>
          <a:prstGeom prst="rect">
            <a:avLst/>
          </a:prstGeom>
          <a:noFill/>
        </p:spPr>
        <p:txBody>
          <a:bodyPr wrap="square" lIns="91440" tIns="45720" rIns="91440" bIns="45720">
            <a:spAutoFit/>
          </a:bodyPr>
          <a:lstStyle/>
          <a:p>
            <a:pPr algn="ctr"/>
            <a:r>
              <a:rPr lang="es-E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GRANADOS</a:t>
            </a:r>
            <a:endParaRPr lang="es-E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120938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536" y="116632"/>
            <a:ext cx="6984776" cy="1143000"/>
          </a:xfrm>
        </p:spPr>
        <p:txBody>
          <a:bodyPr>
            <a:normAutofit/>
          </a:bodyPr>
          <a:lstStyle/>
          <a:p>
            <a:pPr algn="l"/>
            <a:r>
              <a:rPr lang="es-EC" sz="2400" b="1" dirty="0" smtClean="0">
                <a:solidFill>
                  <a:schemeClr val="tx2"/>
                </a:solidFill>
              </a:rPr>
              <a:t>ANÁLISIS DE SITUACIÓN CON INTERCAMBIADOR:</a:t>
            </a:r>
            <a:endParaRPr lang="es-EC" sz="2400" b="1" dirty="0">
              <a:solidFill>
                <a:schemeClr val="tx2"/>
              </a:solidFill>
            </a:endParaRPr>
          </a:p>
        </p:txBody>
      </p:sp>
      <p:sp>
        <p:nvSpPr>
          <p:cNvPr id="11" name="1 Título"/>
          <p:cNvSpPr txBox="1">
            <a:spLocks/>
          </p:cNvSpPr>
          <p:nvPr/>
        </p:nvSpPr>
        <p:spPr>
          <a:xfrm>
            <a:off x="395536" y="701824"/>
            <a:ext cx="748883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000" b="1" dirty="0" smtClean="0">
                <a:solidFill>
                  <a:schemeClr val="accent2"/>
                </a:solidFill>
              </a:rPr>
              <a:t>RESULTADOS DE MODELACIÓN DE TRÁFICO (HORA PICO 7H45-8H45):</a:t>
            </a:r>
            <a:endParaRPr lang="es-EC" sz="2000" b="1" dirty="0">
              <a:solidFill>
                <a:schemeClr val="accent2"/>
              </a:solidFill>
            </a:endParaRPr>
          </a:p>
        </p:txBody>
      </p:sp>
      <p:pic>
        <p:nvPicPr>
          <p:cNvPr id="3073" name="Picture 1">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700808"/>
            <a:ext cx="4356649" cy="284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Tabla"/>
          <p:cNvGraphicFramePr>
            <a:graphicFrameLocks noGrp="1"/>
          </p:cNvGraphicFramePr>
          <p:nvPr>
            <p:extLst>
              <p:ext uri="{D42A27DB-BD31-4B8C-83A1-F6EECF244321}">
                <p14:modId xmlns:p14="http://schemas.microsoft.com/office/powerpoint/2010/main" val="2276237136"/>
              </p:ext>
            </p:extLst>
          </p:nvPr>
        </p:nvGraphicFramePr>
        <p:xfrm>
          <a:off x="1691680" y="4869160"/>
          <a:ext cx="6121400" cy="1524000"/>
        </p:xfrm>
        <a:graphic>
          <a:graphicData uri="http://schemas.openxmlformats.org/drawingml/2006/table">
            <a:tbl>
              <a:tblPr>
                <a:tableStyleId>{08FB837D-C827-4EFA-A057-4D05807E0F7C}</a:tableStyleId>
              </a:tblPr>
              <a:tblGrid>
                <a:gridCol w="2627537"/>
                <a:gridCol w="752085"/>
                <a:gridCol w="1256648"/>
                <a:gridCol w="1485130"/>
              </a:tblGrid>
              <a:tr h="190500">
                <a:tc>
                  <a:txBody>
                    <a:bodyPr/>
                    <a:lstStyle/>
                    <a:p>
                      <a:pPr algn="l" fontAlgn="b"/>
                      <a:endParaRPr lang="es-EC" sz="1100" b="1" i="0" u="none" strike="noStrike" dirty="0">
                        <a:solidFill>
                          <a:srgbClr val="000000"/>
                        </a:solidFill>
                        <a:effectLst/>
                        <a:latin typeface="Calibri"/>
                      </a:endParaRPr>
                    </a:p>
                  </a:txBody>
                  <a:tcPr marL="9525" marR="9525" marT="9525" marB="0" anchor="b"/>
                </a:tc>
                <a:tc>
                  <a:txBody>
                    <a:bodyPr/>
                    <a:lstStyle/>
                    <a:p>
                      <a:pPr algn="l" fontAlgn="b"/>
                      <a:endParaRPr lang="es-EC" sz="1100" b="1" i="0" u="none" strike="noStrike">
                        <a:solidFill>
                          <a:srgbClr val="000000"/>
                        </a:solidFill>
                        <a:effectLst/>
                        <a:latin typeface="Calibri"/>
                      </a:endParaRPr>
                    </a:p>
                  </a:txBody>
                  <a:tcPr marL="9525" marR="9525" marT="9525" marB="0" anchor="b"/>
                </a:tc>
                <a:tc gridSpan="2">
                  <a:txBody>
                    <a:bodyPr/>
                    <a:lstStyle/>
                    <a:p>
                      <a:pPr algn="ctr" fontAlgn="b"/>
                      <a:r>
                        <a:rPr lang="es-EC" sz="1100" u="none" strike="noStrike">
                          <a:effectLst/>
                        </a:rPr>
                        <a:t>VALOR RESULTADO DE SIMULACIÓN</a:t>
                      </a:r>
                      <a:endParaRPr lang="es-EC" sz="1100" b="1" i="0" u="none" strike="noStrike">
                        <a:solidFill>
                          <a:srgbClr val="000000"/>
                        </a:solidFill>
                        <a:effectLst/>
                        <a:latin typeface="Calibri"/>
                      </a:endParaRPr>
                    </a:p>
                  </a:txBody>
                  <a:tcPr marL="9525" marR="9525" marT="9525" marB="0" anchor="b"/>
                </a:tc>
                <a:tc hMerge="1">
                  <a:txBody>
                    <a:bodyPr/>
                    <a:lstStyle/>
                    <a:p>
                      <a:endParaRPr lang="es-EC"/>
                    </a:p>
                  </a:txBody>
                  <a:tcPr/>
                </a:tc>
              </a:tr>
              <a:tr h="571500">
                <a:tc>
                  <a:txBody>
                    <a:bodyPr/>
                    <a:lstStyle/>
                    <a:p>
                      <a:pPr algn="l" fontAlgn="ctr"/>
                      <a:r>
                        <a:rPr lang="es-EC" sz="1100" u="none" strike="noStrike">
                          <a:effectLst/>
                        </a:rPr>
                        <a:t>SERIE TEMPORAL</a:t>
                      </a:r>
                      <a:endParaRPr lang="es-EC" sz="1100" b="1" i="0" u="none" strike="noStrike">
                        <a:solidFill>
                          <a:srgbClr val="000000"/>
                        </a:solidFill>
                        <a:effectLst/>
                        <a:latin typeface="Calibri"/>
                      </a:endParaRPr>
                    </a:p>
                  </a:txBody>
                  <a:tcPr marL="9525" marR="9525" marT="9525" marB="0" anchor="ctr"/>
                </a:tc>
                <a:tc>
                  <a:txBody>
                    <a:bodyPr/>
                    <a:lstStyle/>
                    <a:p>
                      <a:pPr algn="l" fontAlgn="ctr"/>
                      <a:r>
                        <a:rPr lang="es-EC" sz="1100" u="none" strike="noStrike">
                          <a:effectLst/>
                        </a:rPr>
                        <a:t>UNIDADES</a:t>
                      </a:r>
                      <a:endParaRPr lang="es-EC" sz="1100" b="1" i="0" u="none" strike="noStrike">
                        <a:solidFill>
                          <a:srgbClr val="000000"/>
                        </a:solidFill>
                        <a:effectLst/>
                        <a:latin typeface="Calibri"/>
                      </a:endParaRPr>
                    </a:p>
                  </a:txBody>
                  <a:tcPr marL="9525" marR="9525" marT="9525" marB="0" anchor="ctr"/>
                </a:tc>
                <a:tc>
                  <a:txBody>
                    <a:bodyPr/>
                    <a:lstStyle/>
                    <a:p>
                      <a:pPr algn="ctr" fontAlgn="ctr"/>
                      <a:r>
                        <a:rPr lang="es-EC" sz="1100" u="none" strike="noStrike">
                          <a:effectLst/>
                        </a:rPr>
                        <a:t>SIN INTERCAMBIADOR</a:t>
                      </a:r>
                      <a:endParaRPr lang="es-EC" sz="1100" b="1" i="0" u="none" strike="noStrike">
                        <a:solidFill>
                          <a:srgbClr val="000000"/>
                        </a:solidFill>
                        <a:effectLst/>
                        <a:latin typeface="Calibri"/>
                      </a:endParaRPr>
                    </a:p>
                  </a:txBody>
                  <a:tcPr marL="9525" marR="9525" marT="9525" marB="0" anchor="ctr"/>
                </a:tc>
                <a:tc>
                  <a:txBody>
                    <a:bodyPr/>
                    <a:lstStyle/>
                    <a:p>
                      <a:pPr algn="ctr" fontAlgn="ctr"/>
                      <a:r>
                        <a:rPr lang="es-EC" sz="1100" u="none" strike="noStrike">
                          <a:effectLst/>
                        </a:rPr>
                        <a:t>CON INTERCAMBIADOR Y CONTRAFLUJO (CONTROL MANUAL)</a:t>
                      </a:r>
                      <a:endParaRPr lang="es-EC" sz="1100" b="1" i="0" u="none" strike="noStrike">
                        <a:solidFill>
                          <a:srgbClr val="000000"/>
                        </a:solidFill>
                        <a:effectLst/>
                        <a:latin typeface="Calibri"/>
                      </a:endParaRPr>
                    </a:p>
                  </a:txBody>
                  <a:tcPr marL="9525" marR="9525" marT="9525" marB="0" anchor="ctr"/>
                </a:tc>
              </a:tr>
              <a:tr h="190500">
                <a:tc>
                  <a:txBody>
                    <a:bodyPr/>
                    <a:lstStyle/>
                    <a:p>
                      <a:pPr algn="l" fontAlgn="b"/>
                      <a:r>
                        <a:rPr lang="es-EC" sz="1100" u="none" strike="noStrike" dirty="0">
                          <a:effectLst/>
                        </a:rPr>
                        <a:t>Cola Media - Todo</a:t>
                      </a:r>
                      <a:endParaRPr lang="es-EC" sz="1100" b="0" i="0" u="none" strike="noStrike" dirty="0">
                        <a:solidFill>
                          <a:srgbClr val="000000"/>
                        </a:solidFill>
                        <a:effectLst/>
                        <a:latin typeface="Calibri"/>
                      </a:endParaRPr>
                    </a:p>
                  </a:txBody>
                  <a:tcPr marL="9525" marR="9525" marT="9525" marB="0" anchor="b"/>
                </a:tc>
                <a:tc>
                  <a:txBody>
                    <a:bodyPr/>
                    <a:lstStyle/>
                    <a:p>
                      <a:pPr algn="l" fontAlgn="b"/>
                      <a:r>
                        <a:rPr lang="es-EC" sz="1100" u="none" strike="noStrike">
                          <a:effectLst/>
                        </a:rPr>
                        <a:t>veh</a:t>
                      </a:r>
                      <a:endParaRPr lang="es-EC" sz="1100" b="0" i="0" u="none" strike="noStrike">
                        <a:solidFill>
                          <a:srgbClr val="000000"/>
                        </a:solidFill>
                        <a:effectLst/>
                        <a:latin typeface="Calibri"/>
                      </a:endParaRPr>
                    </a:p>
                  </a:txBody>
                  <a:tcPr marL="9525" marR="9525" marT="9525" marB="0" anchor="b"/>
                </a:tc>
                <a:tc>
                  <a:txBody>
                    <a:bodyPr/>
                    <a:lstStyle/>
                    <a:p>
                      <a:pPr algn="r" fontAlgn="b"/>
                      <a:r>
                        <a:rPr lang="es-EC" sz="1100" u="none" strike="noStrike">
                          <a:effectLst/>
                        </a:rPr>
                        <a:t>380,95</a:t>
                      </a:r>
                      <a:endParaRPr lang="es-EC" sz="1100" b="0" i="0" u="none" strike="noStrike">
                        <a:solidFill>
                          <a:srgbClr val="000000"/>
                        </a:solidFill>
                        <a:effectLst/>
                        <a:latin typeface="Calibri"/>
                      </a:endParaRPr>
                    </a:p>
                  </a:txBody>
                  <a:tcPr marL="9525" marR="9525" marT="9525" marB="0" anchor="b"/>
                </a:tc>
                <a:tc>
                  <a:txBody>
                    <a:bodyPr/>
                    <a:lstStyle/>
                    <a:p>
                      <a:pPr algn="r" fontAlgn="b"/>
                      <a:r>
                        <a:rPr lang="es-EC" sz="1100" u="none" strike="noStrike">
                          <a:effectLst/>
                        </a:rPr>
                        <a:t>164,4</a:t>
                      </a:r>
                      <a:endParaRPr lang="es-EC" sz="1100" b="0" i="0" u="none" strike="noStrike">
                        <a:solidFill>
                          <a:srgbClr val="000000"/>
                        </a:solidFill>
                        <a:effectLst/>
                        <a:latin typeface="Calibri"/>
                      </a:endParaRPr>
                    </a:p>
                  </a:txBody>
                  <a:tcPr marL="9525" marR="9525" marT="9525" marB="0" anchor="b"/>
                </a:tc>
              </a:tr>
              <a:tr h="190500">
                <a:tc>
                  <a:txBody>
                    <a:bodyPr/>
                    <a:lstStyle/>
                    <a:p>
                      <a:pPr algn="l" fontAlgn="b"/>
                      <a:r>
                        <a:rPr lang="es-EC" sz="1100" u="none" strike="noStrike">
                          <a:effectLst/>
                        </a:rPr>
                        <a:t>Densidad - Todo</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veh/km</a:t>
                      </a:r>
                      <a:endParaRPr lang="es-EC" sz="1100" b="0" i="0" u="none" strike="noStrike">
                        <a:solidFill>
                          <a:srgbClr val="000000"/>
                        </a:solidFill>
                        <a:effectLst/>
                        <a:latin typeface="Calibri"/>
                      </a:endParaRPr>
                    </a:p>
                  </a:txBody>
                  <a:tcPr marL="9525" marR="9525" marT="9525" marB="0" anchor="b"/>
                </a:tc>
                <a:tc>
                  <a:txBody>
                    <a:bodyPr/>
                    <a:lstStyle/>
                    <a:p>
                      <a:pPr algn="r" fontAlgn="b"/>
                      <a:r>
                        <a:rPr lang="es-EC" sz="1100" u="none" strike="noStrike">
                          <a:effectLst/>
                        </a:rPr>
                        <a:t>50,93</a:t>
                      </a:r>
                      <a:endParaRPr lang="es-EC" sz="1100" b="0" i="0" u="none" strike="noStrike">
                        <a:solidFill>
                          <a:srgbClr val="000000"/>
                        </a:solidFill>
                        <a:effectLst/>
                        <a:latin typeface="Calibri"/>
                      </a:endParaRPr>
                    </a:p>
                  </a:txBody>
                  <a:tcPr marL="9525" marR="9525" marT="9525" marB="0" anchor="b"/>
                </a:tc>
                <a:tc>
                  <a:txBody>
                    <a:bodyPr/>
                    <a:lstStyle/>
                    <a:p>
                      <a:pPr algn="r" fontAlgn="b"/>
                      <a:r>
                        <a:rPr lang="es-EC" sz="1100" u="none" strike="noStrike">
                          <a:effectLst/>
                        </a:rPr>
                        <a:t>28,82</a:t>
                      </a:r>
                      <a:endParaRPr lang="es-EC" sz="1100" b="0" i="0" u="none" strike="noStrike">
                        <a:solidFill>
                          <a:srgbClr val="000000"/>
                        </a:solidFill>
                        <a:effectLst/>
                        <a:latin typeface="Calibri"/>
                      </a:endParaRPr>
                    </a:p>
                  </a:txBody>
                  <a:tcPr marL="9525" marR="9525" marT="9525" marB="0" anchor="b"/>
                </a:tc>
              </a:tr>
              <a:tr h="190500">
                <a:tc>
                  <a:txBody>
                    <a:bodyPr/>
                    <a:lstStyle/>
                    <a:p>
                      <a:pPr algn="l" fontAlgn="b"/>
                      <a:r>
                        <a:rPr lang="es-EC" sz="1100" u="none" strike="noStrike">
                          <a:effectLst/>
                        </a:rPr>
                        <a:t>Tiempo de Demora - Todo</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seg/km</a:t>
                      </a:r>
                      <a:endParaRPr lang="es-EC" sz="1100" b="0" i="0" u="none" strike="noStrike">
                        <a:solidFill>
                          <a:srgbClr val="000000"/>
                        </a:solidFill>
                        <a:effectLst/>
                        <a:latin typeface="Calibri"/>
                      </a:endParaRPr>
                    </a:p>
                  </a:txBody>
                  <a:tcPr marL="9525" marR="9525" marT="9525" marB="0" anchor="b"/>
                </a:tc>
                <a:tc>
                  <a:txBody>
                    <a:bodyPr/>
                    <a:lstStyle/>
                    <a:p>
                      <a:pPr algn="r" fontAlgn="b"/>
                      <a:r>
                        <a:rPr lang="es-EC" sz="1100" u="none" strike="noStrike">
                          <a:effectLst/>
                        </a:rPr>
                        <a:t>298,09</a:t>
                      </a:r>
                      <a:endParaRPr lang="es-EC" sz="1100" b="0" i="0" u="none" strike="noStrike">
                        <a:solidFill>
                          <a:srgbClr val="000000"/>
                        </a:solidFill>
                        <a:effectLst/>
                        <a:latin typeface="Calibri"/>
                      </a:endParaRPr>
                    </a:p>
                  </a:txBody>
                  <a:tcPr marL="9525" marR="9525" marT="9525" marB="0" anchor="b"/>
                </a:tc>
                <a:tc>
                  <a:txBody>
                    <a:bodyPr/>
                    <a:lstStyle/>
                    <a:p>
                      <a:pPr algn="r" fontAlgn="b"/>
                      <a:r>
                        <a:rPr lang="es-EC" sz="1100" u="none" strike="noStrike">
                          <a:effectLst/>
                        </a:rPr>
                        <a:t>116,11</a:t>
                      </a:r>
                      <a:endParaRPr lang="es-EC" sz="1100" b="0" i="0" u="none" strike="noStrike">
                        <a:solidFill>
                          <a:srgbClr val="000000"/>
                        </a:solidFill>
                        <a:effectLst/>
                        <a:latin typeface="Calibri"/>
                      </a:endParaRPr>
                    </a:p>
                  </a:txBody>
                  <a:tcPr marL="9525" marR="9525" marT="9525" marB="0" anchor="b"/>
                </a:tc>
              </a:tr>
              <a:tr h="190500">
                <a:tc>
                  <a:txBody>
                    <a:bodyPr/>
                    <a:lstStyle/>
                    <a:p>
                      <a:pPr algn="l" fontAlgn="b"/>
                      <a:r>
                        <a:rPr lang="es-EC" sz="1100" u="none" strike="noStrike">
                          <a:effectLst/>
                        </a:rPr>
                        <a:t>Velocidad - Todo</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km/h</a:t>
                      </a:r>
                      <a:endParaRPr lang="es-EC" sz="1100" b="0" i="0" u="none" strike="noStrike">
                        <a:solidFill>
                          <a:srgbClr val="000000"/>
                        </a:solidFill>
                        <a:effectLst/>
                        <a:latin typeface="Calibri"/>
                      </a:endParaRPr>
                    </a:p>
                  </a:txBody>
                  <a:tcPr marL="9525" marR="9525" marT="9525" marB="0" anchor="b"/>
                </a:tc>
                <a:tc>
                  <a:txBody>
                    <a:bodyPr/>
                    <a:lstStyle/>
                    <a:p>
                      <a:pPr algn="r" fontAlgn="b"/>
                      <a:r>
                        <a:rPr lang="es-EC" sz="1100" u="none" strike="noStrike">
                          <a:effectLst/>
                        </a:rPr>
                        <a:t>14,47</a:t>
                      </a:r>
                      <a:endParaRPr lang="es-EC" sz="1100" b="0" i="0" u="none" strike="noStrike">
                        <a:solidFill>
                          <a:srgbClr val="000000"/>
                        </a:solidFill>
                        <a:effectLst/>
                        <a:latin typeface="Calibri"/>
                      </a:endParaRPr>
                    </a:p>
                  </a:txBody>
                  <a:tcPr marL="9525" marR="9525" marT="9525" marB="0" anchor="b"/>
                </a:tc>
                <a:tc>
                  <a:txBody>
                    <a:bodyPr/>
                    <a:lstStyle/>
                    <a:p>
                      <a:pPr algn="r" fontAlgn="b"/>
                      <a:r>
                        <a:rPr lang="es-EC" sz="1100" u="none" strike="noStrike" dirty="0">
                          <a:effectLst/>
                        </a:rPr>
                        <a:t>27,07</a:t>
                      </a:r>
                      <a:endParaRPr lang="es-EC"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186092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536" y="269776"/>
            <a:ext cx="6984776" cy="1143000"/>
          </a:xfrm>
        </p:spPr>
        <p:txBody>
          <a:bodyPr>
            <a:normAutofit/>
          </a:bodyPr>
          <a:lstStyle/>
          <a:p>
            <a:pPr algn="l"/>
            <a:r>
              <a:rPr lang="es-EC" sz="2400" b="1" dirty="0" smtClean="0">
                <a:solidFill>
                  <a:schemeClr val="tx2"/>
                </a:solidFill>
              </a:rPr>
              <a:t>COMPARATIVO TIEMPOS DE VIAJE:</a:t>
            </a:r>
            <a:endParaRPr lang="es-EC" sz="2400" b="1" dirty="0">
              <a:solidFill>
                <a:schemeClr val="tx2"/>
              </a:solidFill>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_tradnl"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7 Imagen"/>
          <p:cNvPicPr/>
          <p:nvPr/>
        </p:nvPicPr>
        <p:blipFill rotWithShape="1">
          <a:blip r:embed="rId4" cstate="print">
            <a:extLst>
              <a:ext uri="{28A0092B-C50C-407E-A947-70E740481C1C}">
                <a14:useLocalDpi xmlns:a14="http://schemas.microsoft.com/office/drawing/2010/main" val="0"/>
              </a:ext>
            </a:extLst>
          </a:blip>
          <a:srcRect t="3907" b="4220"/>
          <a:stretch/>
        </p:blipFill>
        <p:spPr bwMode="auto">
          <a:xfrm>
            <a:off x="179512" y="1340768"/>
            <a:ext cx="8784976" cy="4543838"/>
          </a:xfrm>
          <a:prstGeom prst="rect">
            <a:avLst/>
          </a:prstGeom>
          <a:noFill/>
          <a:ln>
            <a:noFill/>
          </a:ln>
        </p:spPr>
      </p:pic>
    </p:spTree>
    <p:extLst>
      <p:ext uri="{BB962C8B-B14F-4D97-AF65-F5344CB8AC3E}">
        <p14:creationId xmlns:p14="http://schemas.microsoft.com/office/powerpoint/2010/main" val="719977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536" y="269776"/>
            <a:ext cx="6984776" cy="1143000"/>
          </a:xfrm>
        </p:spPr>
        <p:txBody>
          <a:bodyPr>
            <a:normAutofit/>
          </a:bodyPr>
          <a:lstStyle/>
          <a:p>
            <a:pPr algn="l"/>
            <a:r>
              <a:rPr lang="es-EC" sz="2400" b="1" dirty="0" smtClean="0">
                <a:solidFill>
                  <a:schemeClr val="tx2"/>
                </a:solidFill>
              </a:rPr>
              <a:t>COMPARATIVO CARGAS VEHICULARES:</a:t>
            </a:r>
            <a:endParaRPr lang="es-EC" sz="2400" b="1" dirty="0">
              <a:solidFill>
                <a:schemeClr val="tx2"/>
              </a:solidFill>
            </a:endParaRPr>
          </a:p>
        </p:txBody>
      </p:sp>
      <p:pic>
        <p:nvPicPr>
          <p:cNvPr id="2049" name="Imagen 18"/>
          <p:cNvPicPr>
            <a:picLocks noChangeAspect="1" noChangeArrowheads="1"/>
          </p:cNvPicPr>
          <p:nvPr/>
        </p:nvPicPr>
        <p:blipFill rotWithShape="1">
          <a:blip r:embed="rId4">
            <a:extLst>
              <a:ext uri="{28A0092B-C50C-407E-A947-70E740481C1C}">
                <a14:useLocalDpi xmlns:a14="http://schemas.microsoft.com/office/drawing/2010/main" val="0"/>
              </a:ext>
            </a:extLst>
          </a:blip>
          <a:srcRect b="5842"/>
          <a:stretch/>
        </p:blipFill>
        <p:spPr bwMode="auto">
          <a:xfrm>
            <a:off x="683568" y="1700257"/>
            <a:ext cx="3757487" cy="40811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19"/>
          <p:cNvPicPr>
            <a:picLocks noChangeAspect="1" noChangeArrowheads="1"/>
          </p:cNvPicPr>
          <p:nvPr/>
        </p:nvPicPr>
        <p:blipFill rotWithShape="1">
          <a:blip r:embed="rId5">
            <a:extLst>
              <a:ext uri="{28A0092B-C50C-407E-A947-70E740481C1C}">
                <a14:useLocalDpi xmlns:a14="http://schemas.microsoft.com/office/drawing/2010/main" val="0"/>
              </a:ext>
            </a:extLst>
          </a:blip>
          <a:srcRect b="5907"/>
          <a:stretch/>
        </p:blipFill>
        <p:spPr bwMode="auto">
          <a:xfrm>
            <a:off x="4932040" y="1724151"/>
            <a:ext cx="3816424" cy="40811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_tradn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04196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189778" y="75152"/>
            <a:ext cx="8918726" cy="88593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2000" b="1" u="sng" dirty="0" smtClean="0">
                <a:solidFill>
                  <a:schemeClr val="tx1"/>
                </a:solidFill>
                <a:latin typeface="Helvetica" panose="020B0504020202030204" pitchFamily="34" charset="0"/>
                <a:cs typeface="Helvetica" panose="020B0604020202020204" pitchFamily="34" charset="0"/>
              </a:rPr>
              <a:t>PRINCIPALES DESVÍOS DE TRÁNSITO  EL LA ZONA  DE INTERVENCIÓN  EN LA AV. ELOY  ALFARO Y AV. DE LA GRANADOS</a:t>
            </a:r>
          </a:p>
        </p:txBody>
      </p:sp>
      <p:sp>
        <p:nvSpPr>
          <p:cNvPr id="72" name="CuadroTexto 71"/>
          <p:cNvSpPr txBox="1"/>
          <p:nvPr/>
        </p:nvSpPr>
        <p:spPr>
          <a:xfrm>
            <a:off x="6404130" y="1247279"/>
            <a:ext cx="2079959" cy="4333550"/>
          </a:xfrm>
          <a:prstGeom prst="rect">
            <a:avLst/>
          </a:prstGeom>
          <a:noFill/>
        </p:spPr>
        <p:txBody>
          <a:bodyPr wrap="square" rtlCol="0">
            <a:spAutoFit/>
          </a:bodyPr>
          <a:lstStyle/>
          <a:p>
            <a:endParaRPr lang="es-EC" dirty="0"/>
          </a:p>
        </p:txBody>
      </p:sp>
      <p:sp>
        <p:nvSpPr>
          <p:cNvPr id="73" name="CuadroTexto 72"/>
          <p:cNvSpPr txBox="1"/>
          <p:nvPr/>
        </p:nvSpPr>
        <p:spPr>
          <a:xfrm>
            <a:off x="6347602" y="1357251"/>
            <a:ext cx="2796397" cy="4708981"/>
          </a:xfrm>
          <a:prstGeom prst="rect">
            <a:avLst/>
          </a:prstGeom>
          <a:noFill/>
        </p:spPr>
        <p:txBody>
          <a:bodyPr wrap="square" rtlCol="0">
            <a:spAutoFit/>
          </a:bodyPr>
          <a:lstStyle/>
          <a:p>
            <a:pPr marL="285750" indent="-285750">
              <a:buFont typeface="Arial" panose="020B0604020202020204" pitchFamily="34" charset="0"/>
              <a:buChar char="•"/>
            </a:pPr>
            <a:r>
              <a:rPr lang="es-EC" sz="1000" dirty="0" smtClean="0"/>
              <a:t>EL PASO DEPRIMID DE LA AV.  ELOY ALFARO EN SENTIDO QUITO -VALLE  HACIA LA AV. DE LOS GRANADOS EN EL HORARIO DE 07H30 A 08H30 SERÁ SOLO PARA TRANSPORTE PUBLICO</a:t>
            </a:r>
          </a:p>
          <a:p>
            <a:pPr marL="285750" indent="-285750">
              <a:buFont typeface="Arial" panose="020B0604020202020204" pitchFamily="34" charset="0"/>
              <a:buChar char="•"/>
            </a:pPr>
            <a:endParaRPr lang="es-EC" sz="1000" dirty="0" smtClean="0"/>
          </a:p>
          <a:p>
            <a:pPr marL="285750" indent="-285750">
              <a:buFont typeface="Arial" panose="020B0604020202020204" pitchFamily="34" charset="0"/>
              <a:buChar char="•"/>
            </a:pPr>
            <a:r>
              <a:rPr lang="es-EC" sz="1000" dirty="0" smtClean="0"/>
              <a:t>CALLE MOTILONES RECUPERA SENTIDO EL DOBLE SENTIDO DE CIRCULACIÓN QUE ORIGINALMENTE TENIA ANTES DE LA INTERVENCIÓN</a:t>
            </a:r>
          </a:p>
          <a:p>
            <a:endParaRPr lang="es-EC" sz="1000" dirty="0" smtClean="0"/>
          </a:p>
          <a:p>
            <a:pPr marL="285750" indent="-285750">
              <a:buFont typeface="Arial" panose="020B0604020202020204" pitchFamily="34" charset="0"/>
              <a:buChar char="•"/>
            </a:pPr>
            <a:r>
              <a:rPr lang="es-EC" sz="1000" dirty="0" smtClean="0"/>
              <a:t>AV. AZUCENAS YA NO TENDRÁ EL PASO DE TRANSPORTE PUBLICO NI CARGA PESADA</a:t>
            </a:r>
          </a:p>
          <a:p>
            <a:endParaRPr lang="es-EC" sz="1000" dirty="0" smtClean="0"/>
          </a:p>
          <a:p>
            <a:pPr marL="285750" indent="-285750">
              <a:buFont typeface="Arial" panose="020B0604020202020204" pitchFamily="34" charset="0"/>
              <a:buChar char="•"/>
            </a:pPr>
            <a:r>
              <a:rPr lang="es-EC" sz="1000" dirty="0" smtClean="0"/>
              <a:t>CONTRAFLUJO DEL INTERCAMBIADOR DEL CICLISTA HACIA LA AV. ELOY ALFARO CONTINUARA EN EL HORARIO: 07H30 A 08H30 (SENTIDO VALLE - QUITO)</a:t>
            </a:r>
          </a:p>
          <a:p>
            <a:pPr marL="285750" indent="-285750">
              <a:buFont typeface="Arial" panose="020B0604020202020204" pitchFamily="34" charset="0"/>
              <a:buChar char="•"/>
            </a:pPr>
            <a:endParaRPr lang="es-EC" sz="1000" dirty="0" smtClean="0"/>
          </a:p>
          <a:p>
            <a:pPr marL="285750" indent="-285750">
              <a:buFont typeface="Arial" panose="020B0604020202020204" pitchFamily="34" charset="0"/>
              <a:buChar char="•"/>
            </a:pPr>
            <a:r>
              <a:rPr lang="es-EC" sz="1000" dirty="0" smtClean="0"/>
              <a:t>CALLE QUERI MANTIENE LA UNIDIRRECCIONALIDAD EN UN SENTIDO DE CIRCULACIÓN EN EL TRAMO DE LA AV. ELOY ALFARO HACIA LA AV. DE LOS GRANADOS</a:t>
            </a:r>
          </a:p>
          <a:p>
            <a:pPr marL="285750" indent="-285750">
              <a:buFont typeface="Arial" panose="020B0604020202020204" pitchFamily="34" charset="0"/>
              <a:buChar char="•"/>
            </a:pPr>
            <a:endParaRPr lang="es-EC" sz="1000" dirty="0" smtClean="0"/>
          </a:p>
          <a:p>
            <a:pPr marL="285750" indent="-285750">
              <a:buFont typeface="Arial" panose="020B0604020202020204" pitchFamily="34" charset="0"/>
              <a:buChar char="•"/>
            </a:pPr>
            <a:r>
              <a:rPr lang="es-EC" sz="1000" dirty="0" smtClean="0"/>
              <a:t>CALLE DE LOS LAURELES CAMBIO DE SENTIDO DE CIRCULACIÓN  DESDE LA CALLE DE LA BUGANBILLAS  HASTA LA AV. RIO COCA</a:t>
            </a:r>
          </a:p>
          <a:p>
            <a:pPr marL="285750" indent="-285750">
              <a:buFont typeface="Arial" panose="020B0604020202020204" pitchFamily="34" charset="0"/>
              <a:buChar char="•"/>
            </a:pPr>
            <a:endParaRPr lang="es-EC" sz="1000" dirty="0"/>
          </a:p>
        </p:txBody>
      </p:sp>
      <p:sp>
        <p:nvSpPr>
          <p:cNvPr id="74" name="Rectángulo 73"/>
          <p:cNvSpPr/>
          <p:nvPr/>
        </p:nvSpPr>
        <p:spPr>
          <a:xfrm>
            <a:off x="6382599" y="1457071"/>
            <a:ext cx="239743"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6" name="Rectángulo 75"/>
          <p:cNvSpPr/>
          <p:nvPr/>
        </p:nvSpPr>
        <p:spPr>
          <a:xfrm>
            <a:off x="6392814" y="3108403"/>
            <a:ext cx="239743"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8" name="Rectángulo 77"/>
          <p:cNvSpPr/>
          <p:nvPr/>
        </p:nvSpPr>
        <p:spPr>
          <a:xfrm>
            <a:off x="6392728" y="2351737"/>
            <a:ext cx="239743" cy="216024"/>
          </a:xfrm>
          <a:prstGeom prst="rect">
            <a:avLst/>
          </a:prstGeom>
          <a:solidFill>
            <a:srgbClr val="ED1BB6"/>
          </a:solidFill>
          <a:ln>
            <a:solidFill>
              <a:srgbClr val="ED1B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9" name="CuadroTexto 78"/>
          <p:cNvSpPr txBox="1"/>
          <p:nvPr/>
        </p:nvSpPr>
        <p:spPr>
          <a:xfrm>
            <a:off x="6323792" y="1028457"/>
            <a:ext cx="2111022" cy="369332"/>
          </a:xfrm>
          <a:prstGeom prst="rect">
            <a:avLst/>
          </a:prstGeom>
          <a:noFill/>
        </p:spPr>
        <p:txBody>
          <a:bodyPr wrap="square" rtlCol="0">
            <a:spAutoFit/>
          </a:bodyPr>
          <a:lstStyle/>
          <a:p>
            <a:pPr algn="ctr"/>
            <a:r>
              <a:rPr lang="es-EC" dirty="0" smtClean="0"/>
              <a:t>SIMBOLOGÍA</a:t>
            </a:r>
            <a:endParaRPr lang="es-EC" dirty="0"/>
          </a:p>
        </p:txBody>
      </p:sp>
      <p:grpSp>
        <p:nvGrpSpPr>
          <p:cNvPr id="11" name="Grupo 10"/>
          <p:cNvGrpSpPr/>
          <p:nvPr/>
        </p:nvGrpSpPr>
        <p:grpSpPr>
          <a:xfrm>
            <a:off x="203034" y="1159498"/>
            <a:ext cx="5952484" cy="5221829"/>
            <a:chOff x="323528" y="381970"/>
            <a:chExt cx="5952484" cy="4557907"/>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35716" t="13203" r="11939"/>
            <a:stretch/>
          </p:blipFill>
          <p:spPr>
            <a:xfrm rot="16200000">
              <a:off x="1056175" y="-350677"/>
              <a:ext cx="4487190" cy="5952484"/>
            </a:xfrm>
            <a:prstGeom prst="rect">
              <a:avLst/>
            </a:prstGeom>
          </p:spPr>
          <p:style>
            <a:lnRef idx="2">
              <a:schemeClr val="accent1"/>
            </a:lnRef>
            <a:fillRef idx="1">
              <a:schemeClr val="lt1"/>
            </a:fillRef>
            <a:effectRef idx="0">
              <a:schemeClr val="accent1"/>
            </a:effectRef>
            <a:fontRef idx="minor">
              <a:schemeClr val="dk1"/>
            </a:fontRef>
          </p:style>
        </p:pic>
        <p:sp>
          <p:nvSpPr>
            <p:cNvPr id="23" name="Rectángulo 22"/>
            <p:cNvSpPr/>
            <p:nvPr/>
          </p:nvSpPr>
          <p:spPr>
            <a:xfrm rot="1070371">
              <a:off x="2202685" y="2518939"/>
              <a:ext cx="747320" cy="184666"/>
            </a:xfrm>
            <a:prstGeom prst="rect">
              <a:avLst/>
            </a:prstGeom>
          </p:spPr>
          <p:txBody>
            <a:bodyPr wrap="none">
              <a:spAutoFit/>
            </a:bodyPr>
            <a:lstStyle/>
            <a:p>
              <a:r>
                <a:rPr lang="es-EC" sz="600" b="1" dirty="0" smtClean="0"/>
                <a:t>AV. ELOY ALFARO</a:t>
              </a:r>
              <a:endParaRPr lang="es-EC" sz="600" b="1" dirty="0"/>
            </a:p>
          </p:txBody>
        </p:sp>
        <p:sp>
          <p:nvSpPr>
            <p:cNvPr id="24" name="Rectángulo 23"/>
            <p:cNvSpPr/>
            <p:nvPr/>
          </p:nvSpPr>
          <p:spPr>
            <a:xfrm rot="654339">
              <a:off x="1526202" y="3594237"/>
              <a:ext cx="708848" cy="184666"/>
            </a:xfrm>
            <a:prstGeom prst="rect">
              <a:avLst/>
            </a:prstGeom>
          </p:spPr>
          <p:txBody>
            <a:bodyPr wrap="none">
              <a:spAutoFit/>
            </a:bodyPr>
            <a:lstStyle/>
            <a:p>
              <a:r>
                <a:rPr lang="es-EC" sz="600" b="1" dirty="0" smtClean="0"/>
                <a:t>DE LOS ROSALES</a:t>
              </a:r>
              <a:endParaRPr lang="es-EC" sz="600" b="1" dirty="0"/>
            </a:p>
          </p:txBody>
        </p:sp>
        <p:sp>
          <p:nvSpPr>
            <p:cNvPr id="25" name="Rectángulo 24"/>
            <p:cNvSpPr/>
            <p:nvPr/>
          </p:nvSpPr>
          <p:spPr>
            <a:xfrm rot="3460669">
              <a:off x="2407557" y="2184383"/>
              <a:ext cx="928459" cy="184666"/>
            </a:xfrm>
            <a:prstGeom prst="rect">
              <a:avLst/>
            </a:prstGeom>
          </p:spPr>
          <p:txBody>
            <a:bodyPr wrap="none">
              <a:spAutoFit/>
            </a:bodyPr>
            <a:lstStyle/>
            <a:p>
              <a:r>
                <a:rPr lang="es-EC" sz="600" b="1" dirty="0" smtClean="0"/>
                <a:t>AV. DE LOS GRANADOS</a:t>
              </a:r>
              <a:endParaRPr lang="es-EC" sz="600" b="1" dirty="0"/>
            </a:p>
          </p:txBody>
        </p:sp>
        <p:sp>
          <p:nvSpPr>
            <p:cNvPr id="26" name="Rectángulo 25"/>
            <p:cNvSpPr/>
            <p:nvPr/>
          </p:nvSpPr>
          <p:spPr>
            <a:xfrm rot="4330348">
              <a:off x="1012669" y="1647721"/>
              <a:ext cx="516488" cy="184666"/>
            </a:xfrm>
            <a:prstGeom prst="rect">
              <a:avLst/>
            </a:prstGeom>
          </p:spPr>
          <p:txBody>
            <a:bodyPr wrap="none">
              <a:spAutoFit/>
            </a:bodyPr>
            <a:lstStyle/>
            <a:p>
              <a:r>
                <a:rPr lang="es-EC" sz="600" b="1" dirty="0" smtClean="0"/>
                <a:t>HIGUERAS</a:t>
              </a:r>
              <a:endParaRPr lang="es-EC" sz="600" b="1" dirty="0"/>
            </a:p>
          </p:txBody>
        </p:sp>
        <p:sp>
          <p:nvSpPr>
            <p:cNvPr id="27" name="Rectángulo 26"/>
            <p:cNvSpPr/>
            <p:nvPr/>
          </p:nvSpPr>
          <p:spPr>
            <a:xfrm rot="3709092">
              <a:off x="3156256" y="2345731"/>
              <a:ext cx="570990" cy="184666"/>
            </a:xfrm>
            <a:prstGeom prst="rect">
              <a:avLst/>
            </a:prstGeom>
          </p:spPr>
          <p:txBody>
            <a:bodyPr wrap="none">
              <a:spAutoFit/>
            </a:bodyPr>
            <a:lstStyle/>
            <a:p>
              <a:r>
                <a:rPr lang="es-EC" sz="600" b="1" dirty="0" smtClean="0"/>
                <a:t>MOTILONES</a:t>
              </a:r>
              <a:endParaRPr lang="es-EC" sz="600" b="1" dirty="0"/>
            </a:p>
          </p:txBody>
        </p:sp>
        <p:sp>
          <p:nvSpPr>
            <p:cNvPr id="28" name="Rectángulo 27"/>
            <p:cNvSpPr/>
            <p:nvPr/>
          </p:nvSpPr>
          <p:spPr>
            <a:xfrm rot="1695513">
              <a:off x="3405475" y="2922562"/>
              <a:ext cx="747320" cy="184666"/>
            </a:xfrm>
            <a:prstGeom prst="rect">
              <a:avLst/>
            </a:prstGeom>
          </p:spPr>
          <p:txBody>
            <a:bodyPr wrap="none">
              <a:spAutoFit/>
            </a:bodyPr>
            <a:lstStyle/>
            <a:p>
              <a:r>
                <a:rPr lang="es-EC" sz="600" b="1" dirty="0" smtClean="0"/>
                <a:t>AV. ELOY ALFARO</a:t>
              </a:r>
              <a:endParaRPr lang="es-EC" sz="600" b="1" dirty="0"/>
            </a:p>
          </p:txBody>
        </p:sp>
        <p:sp>
          <p:nvSpPr>
            <p:cNvPr id="29" name="Rectángulo 28"/>
            <p:cNvSpPr/>
            <p:nvPr/>
          </p:nvSpPr>
          <p:spPr>
            <a:xfrm rot="18296087">
              <a:off x="3529455" y="3313973"/>
              <a:ext cx="388248" cy="184666"/>
            </a:xfrm>
            <a:prstGeom prst="rect">
              <a:avLst/>
            </a:prstGeom>
          </p:spPr>
          <p:txBody>
            <a:bodyPr wrap="none">
              <a:spAutoFit/>
            </a:bodyPr>
            <a:lstStyle/>
            <a:p>
              <a:r>
                <a:rPr lang="es-EC" sz="600" b="1" dirty="0" smtClean="0"/>
                <a:t>QUERI</a:t>
              </a:r>
              <a:endParaRPr lang="es-EC" sz="600" b="1" dirty="0"/>
            </a:p>
          </p:txBody>
        </p:sp>
        <p:sp>
          <p:nvSpPr>
            <p:cNvPr id="30" name="Rectángulo 29"/>
            <p:cNvSpPr/>
            <p:nvPr/>
          </p:nvSpPr>
          <p:spPr>
            <a:xfrm rot="403489">
              <a:off x="2952152" y="3800678"/>
              <a:ext cx="718466" cy="184666"/>
            </a:xfrm>
            <a:prstGeom prst="rect">
              <a:avLst/>
            </a:prstGeom>
          </p:spPr>
          <p:txBody>
            <a:bodyPr wrap="none">
              <a:spAutoFit/>
            </a:bodyPr>
            <a:lstStyle/>
            <a:p>
              <a:r>
                <a:rPr lang="es-EC" sz="600" b="1" dirty="0" smtClean="0"/>
                <a:t>ISLA MARCHENA</a:t>
              </a:r>
              <a:endParaRPr lang="es-EC" sz="600" b="1" dirty="0"/>
            </a:p>
          </p:txBody>
        </p:sp>
        <p:sp>
          <p:nvSpPr>
            <p:cNvPr id="31" name="Rectángulo 30"/>
            <p:cNvSpPr/>
            <p:nvPr/>
          </p:nvSpPr>
          <p:spPr>
            <a:xfrm rot="3688944">
              <a:off x="3501995" y="3974225"/>
              <a:ext cx="928459" cy="184666"/>
            </a:xfrm>
            <a:prstGeom prst="rect">
              <a:avLst/>
            </a:prstGeom>
          </p:spPr>
          <p:txBody>
            <a:bodyPr wrap="none">
              <a:spAutoFit/>
            </a:bodyPr>
            <a:lstStyle/>
            <a:p>
              <a:r>
                <a:rPr lang="es-EC" sz="600" b="1" dirty="0" smtClean="0"/>
                <a:t>AV. DE LOS GRANADOS</a:t>
              </a:r>
              <a:endParaRPr lang="es-EC" sz="600" b="1" dirty="0"/>
            </a:p>
          </p:txBody>
        </p:sp>
        <p:sp>
          <p:nvSpPr>
            <p:cNvPr id="32" name="Rectángulo 31"/>
            <p:cNvSpPr/>
            <p:nvPr/>
          </p:nvSpPr>
          <p:spPr>
            <a:xfrm rot="16546405">
              <a:off x="2644598" y="3195883"/>
              <a:ext cx="662361" cy="184666"/>
            </a:xfrm>
            <a:prstGeom prst="rect">
              <a:avLst/>
            </a:prstGeom>
          </p:spPr>
          <p:txBody>
            <a:bodyPr wrap="none">
              <a:spAutoFit/>
            </a:bodyPr>
            <a:lstStyle/>
            <a:p>
              <a:r>
                <a:rPr lang="es-EC" sz="600" b="1" dirty="0" smtClean="0"/>
                <a:t>JOEL POLANCO</a:t>
              </a:r>
              <a:endParaRPr lang="es-EC" sz="600" b="1" dirty="0"/>
            </a:p>
          </p:txBody>
        </p:sp>
        <p:sp>
          <p:nvSpPr>
            <p:cNvPr id="33" name="Rectángulo 32"/>
            <p:cNvSpPr/>
            <p:nvPr/>
          </p:nvSpPr>
          <p:spPr>
            <a:xfrm rot="16200000">
              <a:off x="645158" y="2706538"/>
              <a:ext cx="652743" cy="184666"/>
            </a:xfrm>
            <a:prstGeom prst="rect">
              <a:avLst/>
            </a:prstGeom>
          </p:spPr>
          <p:txBody>
            <a:bodyPr wrap="none">
              <a:spAutoFit/>
            </a:bodyPr>
            <a:lstStyle/>
            <a:p>
              <a:r>
                <a:rPr lang="es-EC" sz="600" b="1" dirty="0" smtClean="0"/>
                <a:t>BUGAMBILLAS</a:t>
              </a:r>
              <a:endParaRPr lang="es-EC" sz="600" b="1" dirty="0"/>
            </a:p>
          </p:txBody>
        </p:sp>
        <p:sp>
          <p:nvSpPr>
            <p:cNvPr id="34" name="Rectángulo 33"/>
            <p:cNvSpPr/>
            <p:nvPr/>
          </p:nvSpPr>
          <p:spPr>
            <a:xfrm rot="926839">
              <a:off x="1791802" y="3222748"/>
              <a:ext cx="498855" cy="184666"/>
            </a:xfrm>
            <a:prstGeom prst="rect">
              <a:avLst/>
            </a:prstGeom>
          </p:spPr>
          <p:txBody>
            <a:bodyPr wrap="none">
              <a:spAutoFit/>
            </a:bodyPr>
            <a:lstStyle/>
            <a:p>
              <a:r>
                <a:rPr lang="es-EC" sz="600" b="1" dirty="0" smtClean="0"/>
                <a:t>LAURELES</a:t>
              </a:r>
              <a:endParaRPr lang="es-EC" sz="600" b="1" dirty="0"/>
            </a:p>
          </p:txBody>
        </p:sp>
        <p:sp>
          <p:nvSpPr>
            <p:cNvPr id="35" name="Rectángulo 34"/>
            <p:cNvSpPr/>
            <p:nvPr/>
          </p:nvSpPr>
          <p:spPr>
            <a:xfrm rot="16774721">
              <a:off x="2566784" y="2952765"/>
              <a:ext cx="495649" cy="184666"/>
            </a:xfrm>
            <a:prstGeom prst="rect">
              <a:avLst/>
            </a:prstGeom>
          </p:spPr>
          <p:txBody>
            <a:bodyPr wrap="none">
              <a:spAutoFit/>
            </a:bodyPr>
            <a:lstStyle/>
            <a:p>
              <a:r>
                <a:rPr lang="es-EC" sz="600" b="1" dirty="0" smtClean="0"/>
                <a:t>RIO COCA</a:t>
              </a:r>
              <a:endParaRPr lang="es-EC" sz="600" b="1" dirty="0"/>
            </a:p>
          </p:txBody>
        </p:sp>
        <p:sp>
          <p:nvSpPr>
            <p:cNvPr id="36" name="Rectángulo 35"/>
            <p:cNvSpPr/>
            <p:nvPr/>
          </p:nvSpPr>
          <p:spPr>
            <a:xfrm rot="21052321">
              <a:off x="1462758" y="1181608"/>
              <a:ext cx="529312" cy="184666"/>
            </a:xfrm>
            <a:prstGeom prst="rect">
              <a:avLst/>
            </a:prstGeom>
          </p:spPr>
          <p:txBody>
            <a:bodyPr wrap="none">
              <a:spAutoFit/>
            </a:bodyPr>
            <a:lstStyle/>
            <a:p>
              <a:r>
                <a:rPr lang="es-EC" sz="600" b="1" dirty="0" smtClean="0"/>
                <a:t>AZUCENAS</a:t>
              </a:r>
              <a:endParaRPr lang="es-EC" sz="600" b="1" dirty="0"/>
            </a:p>
          </p:txBody>
        </p:sp>
        <p:sp>
          <p:nvSpPr>
            <p:cNvPr id="39" name="Rectángulo 38"/>
            <p:cNvSpPr/>
            <p:nvPr/>
          </p:nvSpPr>
          <p:spPr>
            <a:xfrm rot="16774721">
              <a:off x="2196236" y="4073868"/>
              <a:ext cx="495649" cy="184666"/>
            </a:xfrm>
            <a:prstGeom prst="rect">
              <a:avLst/>
            </a:prstGeom>
          </p:spPr>
          <p:txBody>
            <a:bodyPr wrap="none">
              <a:spAutoFit/>
            </a:bodyPr>
            <a:lstStyle/>
            <a:p>
              <a:r>
                <a:rPr lang="es-EC" sz="600" b="1" dirty="0" smtClean="0"/>
                <a:t>RIO COCA</a:t>
              </a:r>
              <a:endParaRPr lang="es-EC" sz="600" b="1" dirty="0"/>
            </a:p>
          </p:txBody>
        </p:sp>
        <p:pic>
          <p:nvPicPr>
            <p:cNvPr id="46" name="Picture 8" descr="http://www.juntadeandalucia.es/averroes/mochiladigitalESO/sec/recursos_ambito/socio_linguistico/espa_sociales/imagen_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534340">
              <a:off x="5054463" y="1284711"/>
              <a:ext cx="1130087" cy="9239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3" name="Rectángulo 62"/>
            <p:cNvSpPr/>
            <p:nvPr/>
          </p:nvSpPr>
          <p:spPr>
            <a:xfrm rot="403489">
              <a:off x="3051891" y="4096582"/>
              <a:ext cx="470000" cy="184666"/>
            </a:xfrm>
            <a:prstGeom prst="rect">
              <a:avLst/>
            </a:prstGeom>
          </p:spPr>
          <p:txBody>
            <a:bodyPr wrap="none">
              <a:spAutoFit/>
            </a:bodyPr>
            <a:lstStyle/>
            <a:p>
              <a:r>
                <a:rPr lang="es-EC" sz="600" b="1" dirty="0" smtClean="0"/>
                <a:t>COLIMES</a:t>
              </a:r>
              <a:endParaRPr lang="es-EC" sz="600" b="1" dirty="0"/>
            </a:p>
          </p:txBody>
        </p:sp>
        <p:sp>
          <p:nvSpPr>
            <p:cNvPr id="64" name="Rectángulo 63"/>
            <p:cNvSpPr/>
            <p:nvPr/>
          </p:nvSpPr>
          <p:spPr>
            <a:xfrm rot="403489">
              <a:off x="2862196" y="4632811"/>
              <a:ext cx="465192" cy="184666"/>
            </a:xfrm>
            <a:prstGeom prst="rect">
              <a:avLst/>
            </a:prstGeom>
          </p:spPr>
          <p:txBody>
            <a:bodyPr wrap="none">
              <a:spAutoFit/>
            </a:bodyPr>
            <a:lstStyle/>
            <a:p>
              <a:r>
                <a:rPr lang="es-EC" sz="600" b="1" dirty="0" smtClean="0"/>
                <a:t>HIEDRAS</a:t>
              </a:r>
              <a:endParaRPr lang="es-EC" sz="600" b="1" dirty="0"/>
            </a:p>
          </p:txBody>
        </p:sp>
        <p:sp>
          <p:nvSpPr>
            <p:cNvPr id="65" name="Rectángulo 64"/>
            <p:cNvSpPr/>
            <p:nvPr/>
          </p:nvSpPr>
          <p:spPr>
            <a:xfrm rot="403489">
              <a:off x="1563859" y="4402661"/>
              <a:ext cx="535724" cy="184666"/>
            </a:xfrm>
            <a:prstGeom prst="rect">
              <a:avLst/>
            </a:prstGeom>
          </p:spPr>
          <p:txBody>
            <a:bodyPr wrap="none">
              <a:spAutoFit/>
            </a:bodyPr>
            <a:lstStyle/>
            <a:p>
              <a:r>
                <a:rPr lang="es-EC" sz="600" b="1" dirty="0" smtClean="0"/>
                <a:t>PALMERAS</a:t>
              </a:r>
              <a:endParaRPr lang="es-EC" sz="600" b="1" dirty="0"/>
            </a:p>
          </p:txBody>
        </p:sp>
        <p:sp>
          <p:nvSpPr>
            <p:cNvPr id="68" name="Rectángulo 67"/>
            <p:cNvSpPr/>
            <p:nvPr/>
          </p:nvSpPr>
          <p:spPr>
            <a:xfrm rot="20502672">
              <a:off x="2466798" y="1381818"/>
              <a:ext cx="492443" cy="184666"/>
            </a:xfrm>
            <a:prstGeom prst="rect">
              <a:avLst/>
            </a:prstGeom>
          </p:spPr>
          <p:txBody>
            <a:bodyPr wrap="none">
              <a:spAutoFit/>
            </a:bodyPr>
            <a:lstStyle/>
            <a:p>
              <a:r>
                <a:rPr lang="es-EC" sz="600" b="1" dirty="0" smtClean="0"/>
                <a:t>SHUARAS</a:t>
              </a:r>
              <a:endParaRPr lang="es-EC" sz="600" b="1" dirty="0"/>
            </a:p>
          </p:txBody>
        </p:sp>
        <p:sp>
          <p:nvSpPr>
            <p:cNvPr id="69" name="Rectángulo 68"/>
            <p:cNvSpPr/>
            <p:nvPr/>
          </p:nvSpPr>
          <p:spPr>
            <a:xfrm rot="16774721">
              <a:off x="4526014" y="4392933"/>
              <a:ext cx="909223" cy="184666"/>
            </a:xfrm>
            <a:prstGeom prst="rect">
              <a:avLst/>
            </a:prstGeom>
          </p:spPr>
          <p:txBody>
            <a:bodyPr wrap="none">
              <a:spAutoFit/>
            </a:bodyPr>
            <a:lstStyle/>
            <a:p>
              <a:r>
                <a:rPr lang="es-EC" sz="600" b="1" dirty="0" smtClean="0"/>
                <a:t>GASPAR DE VILLAROEL</a:t>
              </a:r>
              <a:endParaRPr lang="es-EC" sz="600" b="1" dirty="0"/>
            </a:p>
          </p:txBody>
        </p:sp>
        <p:sp>
          <p:nvSpPr>
            <p:cNvPr id="70" name="Rectángulo 69"/>
            <p:cNvSpPr/>
            <p:nvPr/>
          </p:nvSpPr>
          <p:spPr>
            <a:xfrm rot="1695513">
              <a:off x="4716033" y="3440539"/>
              <a:ext cx="747320" cy="184666"/>
            </a:xfrm>
            <a:prstGeom prst="rect">
              <a:avLst/>
            </a:prstGeom>
          </p:spPr>
          <p:txBody>
            <a:bodyPr wrap="none">
              <a:spAutoFit/>
            </a:bodyPr>
            <a:lstStyle/>
            <a:p>
              <a:r>
                <a:rPr lang="es-EC" sz="600" b="1" dirty="0" smtClean="0"/>
                <a:t>AV. ELOY ALFARO</a:t>
              </a:r>
              <a:endParaRPr lang="es-EC" sz="600" b="1" dirty="0"/>
            </a:p>
          </p:txBody>
        </p:sp>
        <p:sp>
          <p:nvSpPr>
            <p:cNvPr id="81" name="Rectángulo 80"/>
            <p:cNvSpPr/>
            <p:nvPr/>
          </p:nvSpPr>
          <p:spPr>
            <a:xfrm rot="926839">
              <a:off x="394632" y="2943454"/>
              <a:ext cx="498855" cy="184666"/>
            </a:xfrm>
            <a:prstGeom prst="rect">
              <a:avLst/>
            </a:prstGeom>
          </p:spPr>
          <p:txBody>
            <a:bodyPr wrap="none">
              <a:spAutoFit/>
            </a:bodyPr>
            <a:lstStyle/>
            <a:p>
              <a:r>
                <a:rPr lang="es-EC" sz="600" b="1" dirty="0" smtClean="0"/>
                <a:t>LAURELES</a:t>
              </a:r>
              <a:endParaRPr lang="es-EC" sz="600" b="1" dirty="0"/>
            </a:p>
          </p:txBody>
        </p:sp>
        <p:sp>
          <p:nvSpPr>
            <p:cNvPr id="82" name="Rectángulo 81"/>
            <p:cNvSpPr/>
            <p:nvPr/>
          </p:nvSpPr>
          <p:spPr>
            <a:xfrm rot="17372222">
              <a:off x="356757" y="3373568"/>
              <a:ext cx="572593" cy="184666"/>
            </a:xfrm>
            <a:prstGeom prst="rect">
              <a:avLst/>
            </a:prstGeom>
          </p:spPr>
          <p:txBody>
            <a:bodyPr wrap="none">
              <a:spAutoFit/>
            </a:bodyPr>
            <a:lstStyle/>
            <a:p>
              <a:r>
                <a:rPr lang="es-EC" sz="600" dirty="0" smtClean="0"/>
                <a:t>MADROÑOS</a:t>
              </a:r>
              <a:endParaRPr lang="es-EC" sz="600" dirty="0"/>
            </a:p>
          </p:txBody>
        </p:sp>
        <p:sp>
          <p:nvSpPr>
            <p:cNvPr id="84" name="Forma libre 83"/>
            <p:cNvSpPr/>
            <p:nvPr/>
          </p:nvSpPr>
          <p:spPr>
            <a:xfrm>
              <a:off x="2282049" y="976442"/>
              <a:ext cx="1595559" cy="2168792"/>
            </a:xfrm>
            <a:custGeom>
              <a:avLst/>
              <a:gdLst>
                <a:gd name="connsiteX0" fmla="*/ 0 w 869795"/>
                <a:gd name="connsiteY0" fmla="*/ 0 h 1616926"/>
                <a:gd name="connsiteX1" fmla="*/ 312234 w 869795"/>
                <a:gd name="connsiteY1" fmla="*/ 602165 h 1616926"/>
                <a:gd name="connsiteX2" fmla="*/ 412595 w 869795"/>
                <a:gd name="connsiteY2" fmla="*/ 780585 h 1616926"/>
                <a:gd name="connsiteX3" fmla="*/ 568712 w 869795"/>
                <a:gd name="connsiteY3" fmla="*/ 992458 h 1616926"/>
                <a:gd name="connsiteX4" fmla="*/ 724829 w 869795"/>
                <a:gd name="connsiteY4" fmla="*/ 1159726 h 1616926"/>
                <a:gd name="connsiteX5" fmla="*/ 825190 w 869795"/>
                <a:gd name="connsiteY5" fmla="*/ 1393902 h 1616926"/>
                <a:gd name="connsiteX6" fmla="*/ 869795 w 869795"/>
                <a:gd name="connsiteY6" fmla="*/ 1616926 h 1616926"/>
                <a:gd name="connsiteX0" fmla="*/ 0 w 869795"/>
                <a:gd name="connsiteY0" fmla="*/ 0 h 1616926"/>
                <a:gd name="connsiteX1" fmla="*/ 312234 w 869795"/>
                <a:gd name="connsiteY1" fmla="*/ 602165 h 1616926"/>
                <a:gd name="connsiteX2" fmla="*/ 412595 w 869795"/>
                <a:gd name="connsiteY2" fmla="*/ 780585 h 1616926"/>
                <a:gd name="connsiteX3" fmla="*/ 568712 w 869795"/>
                <a:gd name="connsiteY3" fmla="*/ 992458 h 1616926"/>
                <a:gd name="connsiteX4" fmla="*/ 724829 w 869795"/>
                <a:gd name="connsiteY4" fmla="*/ 1159726 h 1616926"/>
                <a:gd name="connsiteX5" fmla="*/ 781854 w 869795"/>
                <a:gd name="connsiteY5" fmla="*/ 1402569 h 1616926"/>
                <a:gd name="connsiteX6" fmla="*/ 869795 w 869795"/>
                <a:gd name="connsiteY6" fmla="*/ 1616926 h 1616926"/>
                <a:gd name="connsiteX0" fmla="*/ 0 w 813458"/>
                <a:gd name="connsiteY0" fmla="*/ 0 h 1647261"/>
                <a:gd name="connsiteX1" fmla="*/ 312234 w 813458"/>
                <a:gd name="connsiteY1" fmla="*/ 602165 h 1647261"/>
                <a:gd name="connsiteX2" fmla="*/ 412595 w 813458"/>
                <a:gd name="connsiteY2" fmla="*/ 780585 h 1647261"/>
                <a:gd name="connsiteX3" fmla="*/ 568712 w 813458"/>
                <a:gd name="connsiteY3" fmla="*/ 992458 h 1647261"/>
                <a:gd name="connsiteX4" fmla="*/ 724829 w 813458"/>
                <a:gd name="connsiteY4" fmla="*/ 1159726 h 1647261"/>
                <a:gd name="connsiteX5" fmla="*/ 781854 w 813458"/>
                <a:gd name="connsiteY5" fmla="*/ 1402569 h 1647261"/>
                <a:gd name="connsiteX6" fmla="*/ 813458 w 813458"/>
                <a:gd name="connsiteY6" fmla="*/ 1647261 h 1647261"/>
                <a:gd name="connsiteX0" fmla="*/ 0 w 813458"/>
                <a:gd name="connsiteY0" fmla="*/ 0 h 1647261"/>
                <a:gd name="connsiteX1" fmla="*/ 312234 w 813458"/>
                <a:gd name="connsiteY1" fmla="*/ 602165 h 1647261"/>
                <a:gd name="connsiteX2" fmla="*/ 412595 w 813458"/>
                <a:gd name="connsiteY2" fmla="*/ 780585 h 1647261"/>
                <a:gd name="connsiteX3" fmla="*/ 568712 w 813458"/>
                <a:gd name="connsiteY3" fmla="*/ 992458 h 1647261"/>
                <a:gd name="connsiteX4" fmla="*/ 681493 w 813458"/>
                <a:gd name="connsiteY4" fmla="*/ 1185728 h 1647261"/>
                <a:gd name="connsiteX5" fmla="*/ 781854 w 813458"/>
                <a:gd name="connsiteY5" fmla="*/ 1402569 h 1647261"/>
                <a:gd name="connsiteX6" fmla="*/ 813458 w 813458"/>
                <a:gd name="connsiteY6" fmla="*/ 1647261 h 1647261"/>
                <a:gd name="connsiteX0" fmla="*/ 0 w 813458"/>
                <a:gd name="connsiteY0" fmla="*/ 0 h 1647261"/>
                <a:gd name="connsiteX1" fmla="*/ 312234 w 813458"/>
                <a:gd name="connsiteY1" fmla="*/ 602165 h 1647261"/>
                <a:gd name="connsiteX2" fmla="*/ 364925 w 813458"/>
                <a:gd name="connsiteY2" fmla="*/ 806587 h 1647261"/>
                <a:gd name="connsiteX3" fmla="*/ 568712 w 813458"/>
                <a:gd name="connsiteY3" fmla="*/ 992458 h 1647261"/>
                <a:gd name="connsiteX4" fmla="*/ 681493 w 813458"/>
                <a:gd name="connsiteY4" fmla="*/ 1185728 h 1647261"/>
                <a:gd name="connsiteX5" fmla="*/ 781854 w 813458"/>
                <a:gd name="connsiteY5" fmla="*/ 1402569 h 1647261"/>
                <a:gd name="connsiteX6" fmla="*/ 813458 w 813458"/>
                <a:gd name="connsiteY6" fmla="*/ 1647261 h 1647261"/>
                <a:gd name="connsiteX0" fmla="*/ 0 w 813458"/>
                <a:gd name="connsiteY0" fmla="*/ 0 h 1647261"/>
                <a:gd name="connsiteX1" fmla="*/ 121554 w 813458"/>
                <a:gd name="connsiteY1" fmla="*/ 394149 h 1647261"/>
                <a:gd name="connsiteX2" fmla="*/ 364925 w 813458"/>
                <a:gd name="connsiteY2" fmla="*/ 806587 h 1647261"/>
                <a:gd name="connsiteX3" fmla="*/ 568712 w 813458"/>
                <a:gd name="connsiteY3" fmla="*/ 992458 h 1647261"/>
                <a:gd name="connsiteX4" fmla="*/ 681493 w 813458"/>
                <a:gd name="connsiteY4" fmla="*/ 1185728 h 1647261"/>
                <a:gd name="connsiteX5" fmla="*/ 781854 w 813458"/>
                <a:gd name="connsiteY5" fmla="*/ 1402569 h 1647261"/>
                <a:gd name="connsiteX6" fmla="*/ 813458 w 813458"/>
                <a:gd name="connsiteY6" fmla="*/ 1647261 h 1647261"/>
                <a:gd name="connsiteX0" fmla="*/ 0 w 865462"/>
                <a:gd name="connsiteY0" fmla="*/ 0 h 1629926"/>
                <a:gd name="connsiteX1" fmla="*/ 173558 w 865462"/>
                <a:gd name="connsiteY1" fmla="*/ 376814 h 1629926"/>
                <a:gd name="connsiteX2" fmla="*/ 416929 w 865462"/>
                <a:gd name="connsiteY2" fmla="*/ 789252 h 1629926"/>
                <a:gd name="connsiteX3" fmla="*/ 620716 w 865462"/>
                <a:gd name="connsiteY3" fmla="*/ 975123 h 1629926"/>
                <a:gd name="connsiteX4" fmla="*/ 733497 w 865462"/>
                <a:gd name="connsiteY4" fmla="*/ 1168393 h 1629926"/>
                <a:gd name="connsiteX5" fmla="*/ 833858 w 865462"/>
                <a:gd name="connsiteY5" fmla="*/ 1385234 h 1629926"/>
                <a:gd name="connsiteX6" fmla="*/ 865462 w 865462"/>
                <a:gd name="connsiteY6" fmla="*/ 1629926 h 1629926"/>
                <a:gd name="connsiteX0" fmla="*/ 0 w 865462"/>
                <a:gd name="connsiteY0" fmla="*/ 0 h 1629926"/>
                <a:gd name="connsiteX1" fmla="*/ 173558 w 865462"/>
                <a:gd name="connsiteY1" fmla="*/ 376814 h 1629926"/>
                <a:gd name="connsiteX2" fmla="*/ 421262 w 865462"/>
                <a:gd name="connsiteY2" fmla="*/ 728581 h 1629926"/>
                <a:gd name="connsiteX3" fmla="*/ 620716 w 865462"/>
                <a:gd name="connsiteY3" fmla="*/ 975123 h 1629926"/>
                <a:gd name="connsiteX4" fmla="*/ 733497 w 865462"/>
                <a:gd name="connsiteY4" fmla="*/ 1168393 h 1629926"/>
                <a:gd name="connsiteX5" fmla="*/ 833858 w 865462"/>
                <a:gd name="connsiteY5" fmla="*/ 1385234 h 1629926"/>
                <a:gd name="connsiteX6" fmla="*/ 865462 w 865462"/>
                <a:gd name="connsiteY6" fmla="*/ 1629926 h 1629926"/>
                <a:gd name="connsiteX0" fmla="*/ 0 w 865462"/>
                <a:gd name="connsiteY0" fmla="*/ 0 h 1629926"/>
                <a:gd name="connsiteX1" fmla="*/ 173558 w 865462"/>
                <a:gd name="connsiteY1" fmla="*/ 376814 h 1629926"/>
                <a:gd name="connsiteX2" fmla="*/ 421262 w 865462"/>
                <a:gd name="connsiteY2" fmla="*/ 728581 h 1629926"/>
                <a:gd name="connsiteX3" fmla="*/ 581713 w 865462"/>
                <a:gd name="connsiteY3" fmla="*/ 1005458 h 1629926"/>
                <a:gd name="connsiteX4" fmla="*/ 733497 w 865462"/>
                <a:gd name="connsiteY4" fmla="*/ 1168393 h 1629926"/>
                <a:gd name="connsiteX5" fmla="*/ 833858 w 865462"/>
                <a:gd name="connsiteY5" fmla="*/ 1385234 h 1629926"/>
                <a:gd name="connsiteX6" fmla="*/ 865462 w 865462"/>
                <a:gd name="connsiteY6" fmla="*/ 1629926 h 1629926"/>
                <a:gd name="connsiteX0" fmla="*/ 0 w 865462"/>
                <a:gd name="connsiteY0" fmla="*/ 0 h 1629926"/>
                <a:gd name="connsiteX1" fmla="*/ 173558 w 865462"/>
                <a:gd name="connsiteY1" fmla="*/ 376814 h 1629926"/>
                <a:gd name="connsiteX2" fmla="*/ 421262 w 865462"/>
                <a:gd name="connsiteY2" fmla="*/ 728581 h 1629926"/>
                <a:gd name="connsiteX3" fmla="*/ 547043 w 865462"/>
                <a:gd name="connsiteY3" fmla="*/ 944787 h 1629926"/>
                <a:gd name="connsiteX4" fmla="*/ 733497 w 865462"/>
                <a:gd name="connsiteY4" fmla="*/ 1168393 h 1629926"/>
                <a:gd name="connsiteX5" fmla="*/ 833858 w 865462"/>
                <a:gd name="connsiteY5" fmla="*/ 1385234 h 1629926"/>
                <a:gd name="connsiteX6" fmla="*/ 865462 w 865462"/>
                <a:gd name="connsiteY6" fmla="*/ 1629926 h 1629926"/>
                <a:gd name="connsiteX0" fmla="*/ 0 w 865462"/>
                <a:gd name="connsiteY0" fmla="*/ 0 h 1629926"/>
                <a:gd name="connsiteX1" fmla="*/ 173558 w 865462"/>
                <a:gd name="connsiteY1" fmla="*/ 376814 h 1629926"/>
                <a:gd name="connsiteX2" fmla="*/ 421262 w 865462"/>
                <a:gd name="connsiteY2" fmla="*/ 728581 h 1629926"/>
                <a:gd name="connsiteX3" fmla="*/ 547043 w 865462"/>
                <a:gd name="connsiteY3" fmla="*/ 944787 h 1629926"/>
                <a:gd name="connsiteX4" fmla="*/ 733497 w 865462"/>
                <a:gd name="connsiteY4" fmla="*/ 1168393 h 1629926"/>
                <a:gd name="connsiteX5" fmla="*/ 833858 w 865462"/>
                <a:gd name="connsiteY5" fmla="*/ 1385234 h 1629926"/>
                <a:gd name="connsiteX6" fmla="*/ 865462 w 865462"/>
                <a:gd name="connsiteY6" fmla="*/ 1629926 h 1629926"/>
                <a:gd name="connsiteX0" fmla="*/ 0 w 955897"/>
                <a:gd name="connsiteY0" fmla="*/ 0 h 1740458"/>
                <a:gd name="connsiteX1" fmla="*/ 263993 w 955897"/>
                <a:gd name="connsiteY1" fmla="*/ 487346 h 1740458"/>
                <a:gd name="connsiteX2" fmla="*/ 511697 w 955897"/>
                <a:gd name="connsiteY2" fmla="*/ 839113 h 1740458"/>
                <a:gd name="connsiteX3" fmla="*/ 637478 w 955897"/>
                <a:gd name="connsiteY3" fmla="*/ 1055319 h 1740458"/>
                <a:gd name="connsiteX4" fmla="*/ 823932 w 955897"/>
                <a:gd name="connsiteY4" fmla="*/ 1278925 h 1740458"/>
                <a:gd name="connsiteX5" fmla="*/ 924293 w 955897"/>
                <a:gd name="connsiteY5" fmla="*/ 1495766 h 1740458"/>
                <a:gd name="connsiteX6" fmla="*/ 955897 w 955897"/>
                <a:gd name="connsiteY6" fmla="*/ 1740458 h 1740458"/>
                <a:gd name="connsiteX0" fmla="*/ 0 w 935801"/>
                <a:gd name="connsiteY0" fmla="*/ 0 h 1629926"/>
                <a:gd name="connsiteX1" fmla="*/ 263993 w 935801"/>
                <a:gd name="connsiteY1" fmla="*/ 487346 h 1629926"/>
                <a:gd name="connsiteX2" fmla="*/ 511697 w 935801"/>
                <a:gd name="connsiteY2" fmla="*/ 839113 h 1629926"/>
                <a:gd name="connsiteX3" fmla="*/ 637478 w 935801"/>
                <a:gd name="connsiteY3" fmla="*/ 1055319 h 1629926"/>
                <a:gd name="connsiteX4" fmla="*/ 823932 w 935801"/>
                <a:gd name="connsiteY4" fmla="*/ 1278925 h 1629926"/>
                <a:gd name="connsiteX5" fmla="*/ 924293 w 935801"/>
                <a:gd name="connsiteY5" fmla="*/ 1495766 h 1629926"/>
                <a:gd name="connsiteX6" fmla="*/ 935801 w 935801"/>
                <a:gd name="connsiteY6" fmla="*/ 1629926 h 1629926"/>
                <a:gd name="connsiteX0" fmla="*/ 0 w 935801"/>
                <a:gd name="connsiteY0" fmla="*/ 0 h 1629926"/>
                <a:gd name="connsiteX1" fmla="*/ 263993 w 935801"/>
                <a:gd name="connsiteY1" fmla="*/ 487346 h 1629926"/>
                <a:gd name="connsiteX2" fmla="*/ 511697 w 935801"/>
                <a:gd name="connsiteY2" fmla="*/ 839113 h 1629926"/>
                <a:gd name="connsiteX3" fmla="*/ 637478 w 935801"/>
                <a:gd name="connsiteY3" fmla="*/ 1055319 h 1629926"/>
                <a:gd name="connsiteX4" fmla="*/ 823932 w 935801"/>
                <a:gd name="connsiteY4" fmla="*/ 1278925 h 1629926"/>
                <a:gd name="connsiteX5" fmla="*/ 904196 w 935801"/>
                <a:gd name="connsiteY5" fmla="*/ 1405331 h 1629926"/>
                <a:gd name="connsiteX6" fmla="*/ 935801 w 935801"/>
                <a:gd name="connsiteY6" fmla="*/ 1629926 h 1629926"/>
                <a:gd name="connsiteX0" fmla="*/ 0 w 935801"/>
                <a:gd name="connsiteY0" fmla="*/ 0 h 1559587"/>
                <a:gd name="connsiteX1" fmla="*/ 263993 w 935801"/>
                <a:gd name="connsiteY1" fmla="*/ 487346 h 1559587"/>
                <a:gd name="connsiteX2" fmla="*/ 511697 w 935801"/>
                <a:gd name="connsiteY2" fmla="*/ 839113 h 1559587"/>
                <a:gd name="connsiteX3" fmla="*/ 637478 w 935801"/>
                <a:gd name="connsiteY3" fmla="*/ 1055319 h 1559587"/>
                <a:gd name="connsiteX4" fmla="*/ 823932 w 935801"/>
                <a:gd name="connsiteY4" fmla="*/ 1278925 h 1559587"/>
                <a:gd name="connsiteX5" fmla="*/ 904196 w 935801"/>
                <a:gd name="connsiteY5" fmla="*/ 1405331 h 1559587"/>
                <a:gd name="connsiteX6" fmla="*/ 935801 w 935801"/>
                <a:gd name="connsiteY6" fmla="*/ 1559587 h 1559587"/>
                <a:gd name="connsiteX0" fmla="*/ 0 w 1164401"/>
                <a:gd name="connsiteY0" fmla="*/ 0 h 1858037"/>
                <a:gd name="connsiteX1" fmla="*/ 263993 w 1164401"/>
                <a:gd name="connsiteY1" fmla="*/ 487346 h 1858037"/>
                <a:gd name="connsiteX2" fmla="*/ 511697 w 1164401"/>
                <a:gd name="connsiteY2" fmla="*/ 839113 h 1858037"/>
                <a:gd name="connsiteX3" fmla="*/ 637478 w 1164401"/>
                <a:gd name="connsiteY3" fmla="*/ 1055319 h 1858037"/>
                <a:gd name="connsiteX4" fmla="*/ 823932 w 1164401"/>
                <a:gd name="connsiteY4" fmla="*/ 1278925 h 1858037"/>
                <a:gd name="connsiteX5" fmla="*/ 904196 w 1164401"/>
                <a:gd name="connsiteY5" fmla="*/ 1405331 h 1858037"/>
                <a:gd name="connsiteX6" fmla="*/ 1164401 w 1164401"/>
                <a:gd name="connsiteY6" fmla="*/ 1858037 h 1858037"/>
                <a:gd name="connsiteX0" fmla="*/ 0 w 1164401"/>
                <a:gd name="connsiteY0" fmla="*/ 0 h 1858037"/>
                <a:gd name="connsiteX1" fmla="*/ 263993 w 1164401"/>
                <a:gd name="connsiteY1" fmla="*/ 487346 h 1858037"/>
                <a:gd name="connsiteX2" fmla="*/ 511697 w 1164401"/>
                <a:gd name="connsiteY2" fmla="*/ 839113 h 1858037"/>
                <a:gd name="connsiteX3" fmla="*/ 637478 w 1164401"/>
                <a:gd name="connsiteY3" fmla="*/ 1055319 h 1858037"/>
                <a:gd name="connsiteX4" fmla="*/ 823932 w 1164401"/>
                <a:gd name="connsiteY4" fmla="*/ 1278925 h 1858037"/>
                <a:gd name="connsiteX5" fmla="*/ 904196 w 1164401"/>
                <a:gd name="connsiteY5" fmla="*/ 1405331 h 1858037"/>
                <a:gd name="connsiteX6" fmla="*/ 945287 w 1164401"/>
                <a:gd name="connsiteY6" fmla="*/ 1744971 h 1858037"/>
                <a:gd name="connsiteX7" fmla="*/ 1164401 w 1164401"/>
                <a:gd name="connsiteY7" fmla="*/ 1858037 h 1858037"/>
                <a:gd name="connsiteX0" fmla="*/ 0 w 1164401"/>
                <a:gd name="connsiteY0" fmla="*/ 0 h 1858037"/>
                <a:gd name="connsiteX1" fmla="*/ 263993 w 1164401"/>
                <a:gd name="connsiteY1" fmla="*/ 487346 h 1858037"/>
                <a:gd name="connsiteX2" fmla="*/ 511697 w 1164401"/>
                <a:gd name="connsiteY2" fmla="*/ 839113 h 1858037"/>
                <a:gd name="connsiteX3" fmla="*/ 637478 w 1164401"/>
                <a:gd name="connsiteY3" fmla="*/ 1055319 h 1858037"/>
                <a:gd name="connsiteX4" fmla="*/ 823932 w 1164401"/>
                <a:gd name="connsiteY4" fmla="*/ 1278925 h 1858037"/>
                <a:gd name="connsiteX5" fmla="*/ 891496 w 1164401"/>
                <a:gd name="connsiteY5" fmla="*/ 1462481 h 1858037"/>
                <a:gd name="connsiteX6" fmla="*/ 945287 w 1164401"/>
                <a:gd name="connsiteY6" fmla="*/ 1744971 h 1858037"/>
                <a:gd name="connsiteX7" fmla="*/ 1164401 w 1164401"/>
                <a:gd name="connsiteY7" fmla="*/ 1858037 h 1858037"/>
                <a:gd name="connsiteX0" fmla="*/ 0 w 1666677"/>
                <a:gd name="connsiteY0" fmla="*/ 0 h 2096296"/>
                <a:gd name="connsiteX1" fmla="*/ 263993 w 1666677"/>
                <a:gd name="connsiteY1" fmla="*/ 487346 h 2096296"/>
                <a:gd name="connsiteX2" fmla="*/ 511697 w 1666677"/>
                <a:gd name="connsiteY2" fmla="*/ 839113 h 2096296"/>
                <a:gd name="connsiteX3" fmla="*/ 637478 w 1666677"/>
                <a:gd name="connsiteY3" fmla="*/ 1055319 h 2096296"/>
                <a:gd name="connsiteX4" fmla="*/ 823932 w 1666677"/>
                <a:gd name="connsiteY4" fmla="*/ 1278925 h 2096296"/>
                <a:gd name="connsiteX5" fmla="*/ 891496 w 1666677"/>
                <a:gd name="connsiteY5" fmla="*/ 1462481 h 2096296"/>
                <a:gd name="connsiteX6" fmla="*/ 945287 w 1666677"/>
                <a:gd name="connsiteY6" fmla="*/ 1744971 h 2096296"/>
                <a:gd name="connsiteX7" fmla="*/ 1666677 w 1666677"/>
                <a:gd name="connsiteY7" fmla="*/ 2096296 h 2096296"/>
                <a:gd name="connsiteX0" fmla="*/ 0 w 1666677"/>
                <a:gd name="connsiteY0" fmla="*/ 0 h 2096296"/>
                <a:gd name="connsiteX1" fmla="*/ 263993 w 1666677"/>
                <a:gd name="connsiteY1" fmla="*/ 487346 h 2096296"/>
                <a:gd name="connsiteX2" fmla="*/ 511697 w 1666677"/>
                <a:gd name="connsiteY2" fmla="*/ 839113 h 2096296"/>
                <a:gd name="connsiteX3" fmla="*/ 637478 w 1666677"/>
                <a:gd name="connsiteY3" fmla="*/ 1055319 h 2096296"/>
                <a:gd name="connsiteX4" fmla="*/ 823932 w 1666677"/>
                <a:gd name="connsiteY4" fmla="*/ 1278925 h 2096296"/>
                <a:gd name="connsiteX5" fmla="*/ 891496 w 1666677"/>
                <a:gd name="connsiteY5" fmla="*/ 1462481 h 2096296"/>
                <a:gd name="connsiteX6" fmla="*/ 945287 w 1666677"/>
                <a:gd name="connsiteY6" fmla="*/ 1744971 h 2096296"/>
                <a:gd name="connsiteX7" fmla="*/ 1666677 w 1666677"/>
                <a:gd name="connsiteY7" fmla="*/ 2096296 h 2096296"/>
                <a:gd name="connsiteX0" fmla="*/ 0 w 1685995"/>
                <a:gd name="connsiteY0" fmla="*/ 0 h 2089856"/>
                <a:gd name="connsiteX1" fmla="*/ 263993 w 1685995"/>
                <a:gd name="connsiteY1" fmla="*/ 487346 h 2089856"/>
                <a:gd name="connsiteX2" fmla="*/ 511697 w 1685995"/>
                <a:gd name="connsiteY2" fmla="*/ 839113 h 2089856"/>
                <a:gd name="connsiteX3" fmla="*/ 637478 w 1685995"/>
                <a:gd name="connsiteY3" fmla="*/ 1055319 h 2089856"/>
                <a:gd name="connsiteX4" fmla="*/ 823932 w 1685995"/>
                <a:gd name="connsiteY4" fmla="*/ 1278925 h 2089856"/>
                <a:gd name="connsiteX5" fmla="*/ 891496 w 1685995"/>
                <a:gd name="connsiteY5" fmla="*/ 1462481 h 2089856"/>
                <a:gd name="connsiteX6" fmla="*/ 945287 w 1685995"/>
                <a:gd name="connsiteY6" fmla="*/ 1744971 h 2089856"/>
                <a:gd name="connsiteX7" fmla="*/ 1685995 w 1685995"/>
                <a:gd name="connsiteY7" fmla="*/ 2089856 h 2089856"/>
                <a:gd name="connsiteX0" fmla="*/ 0 w 1685995"/>
                <a:gd name="connsiteY0" fmla="*/ 0 h 2089856"/>
                <a:gd name="connsiteX1" fmla="*/ 263993 w 1685995"/>
                <a:gd name="connsiteY1" fmla="*/ 487346 h 2089856"/>
                <a:gd name="connsiteX2" fmla="*/ 511697 w 1685995"/>
                <a:gd name="connsiteY2" fmla="*/ 839113 h 2089856"/>
                <a:gd name="connsiteX3" fmla="*/ 637478 w 1685995"/>
                <a:gd name="connsiteY3" fmla="*/ 1055319 h 2089856"/>
                <a:gd name="connsiteX4" fmla="*/ 823932 w 1685995"/>
                <a:gd name="connsiteY4" fmla="*/ 1278925 h 2089856"/>
                <a:gd name="connsiteX5" fmla="*/ 891496 w 1685995"/>
                <a:gd name="connsiteY5" fmla="*/ 1462481 h 2089856"/>
                <a:gd name="connsiteX6" fmla="*/ 945287 w 1685995"/>
                <a:gd name="connsiteY6" fmla="*/ 1744971 h 2089856"/>
                <a:gd name="connsiteX7" fmla="*/ 1685995 w 1685995"/>
                <a:gd name="connsiteY7" fmla="*/ 2089856 h 2089856"/>
                <a:gd name="connsiteX0" fmla="*/ 0 w 1685995"/>
                <a:gd name="connsiteY0" fmla="*/ 0 h 2089856"/>
                <a:gd name="connsiteX1" fmla="*/ 263993 w 1685995"/>
                <a:gd name="connsiteY1" fmla="*/ 487346 h 2089856"/>
                <a:gd name="connsiteX2" fmla="*/ 511697 w 1685995"/>
                <a:gd name="connsiteY2" fmla="*/ 839113 h 2089856"/>
                <a:gd name="connsiteX3" fmla="*/ 637478 w 1685995"/>
                <a:gd name="connsiteY3" fmla="*/ 1055319 h 2089856"/>
                <a:gd name="connsiteX4" fmla="*/ 823932 w 1685995"/>
                <a:gd name="connsiteY4" fmla="*/ 1278925 h 2089856"/>
                <a:gd name="connsiteX5" fmla="*/ 891496 w 1685995"/>
                <a:gd name="connsiteY5" fmla="*/ 1462481 h 2089856"/>
                <a:gd name="connsiteX6" fmla="*/ 996803 w 1685995"/>
                <a:gd name="connsiteY6" fmla="*/ 1744971 h 2089856"/>
                <a:gd name="connsiteX7" fmla="*/ 1685995 w 1685995"/>
                <a:gd name="connsiteY7" fmla="*/ 2089856 h 2089856"/>
                <a:gd name="connsiteX0" fmla="*/ 0 w 1595559"/>
                <a:gd name="connsiteY0" fmla="*/ 0 h 2168793"/>
                <a:gd name="connsiteX1" fmla="*/ 173557 w 1595559"/>
                <a:gd name="connsiteY1" fmla="*/ 566283 h 2168793"/>
                <a:gd name="connsiteX2" fmla="*/ 421261 w 1595559"/>
                <a:gd name="connsiteY2" fmla="*/ 918050 h 2168793"/>
                <a:gd name="connsiteX3" fmla="*/ 547042 w 1595559"/>
                <a:gd name="connsiteY3" fmla="*/ 1134256 h 2168793"/>
                <a:gd name="connsiteX4" fmla="*/ 733496 w 1595559"/>
                <a:gd name="connsiteY4" fmla="*/ 1357862 h 2168793"/>
                <a:gd name="connsiteX5" fmla="*/ 801060 w 1595559"/>
                <a:gd name="connsiteY5" fmla="*/ 1541418 h 2168793"/>
                <a:gd name="connsiteX6" fmla="*/ 906367 w 1595559"/>
                <a:gd name="connsiteY6" fmla="*/ 1823908 h 2168793"/>
                <a:gd name="connsiteX7" fmla="*/ 1595559 w 1595559"/>
                <a:gd name="connsiteY7" fmla="*/ 2168793 h 2168793"/>
                <a:gd name="connsiteX0" fmla="*/ 0 w 1595559"/>
                <a:gd name="connsiteY0" fmla="*/ 0 h 2168793"/>
                <a:gd name="connsiteX1" fmla="*/ 193653 w 1595559"/>
                <a:gd name="connsiteY1" fmla="*/ 566283 h 2168793"/>
                <a:gd name="connsiteX2" fmla="*/ 421261 w 1595559"/>
                <a:gd name="connsiteY2" fmla="*/ 918050 h 2168793"/>
                <a:gd name="connsiteX3" fmla="*/ 547042 w 1595559"/>
                <a:gd name="connsiteY3" fmla="*/ 1134256 h 2168793"/>
                <a:gd name="connsiteX4" fmla="*/ 733496 w 1595559"/>
                <a:gd name="connsiteY4" fmla="*/ 1357862 h 2168793"/>
                <a:gd name="connsiteX5" fmla="*/ 801060 w 1595559"/>
                <a:gd name="connsiteY5" fmla="*/ 1541418 h 2168793"/>
                <a:gd name="connsiteX6" fmla="*/ 906367 w 1595559"/>
                <a:gd name="connsiteY6" fmla="*/ 1823908 h 2168793"/>
                <a:gd name="connsiteX7" fmla="*/ 1595559 w 1595559"/>
                <a:gd name="connsiteY7" fmla="*/ 2168793 h 216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5559" h="2168793">
                  <a:moveTo>
                    <a:pt x="0" y="0"/>
                  </a:moveTo>
                  <a:lnTo>
                    <a:pt x="193653" y="566283"/>
                  </a:lnTo>
                  <a:lnTo>
                    <a:pt x="421261" y="918050"/>
                  </a:lnTo>
                  <a:lnTo>
                    <a:pt x="547042" y="1134256"/>
                  </a:lnTo>
                  <a:cubicBezTo>
                    <a:pt x="635195" y="1187123"/>
                    <a:pt x="671345" y="1283327"/>
                    <a:pt x="733496" y="1357862"/>
                  </a:cubicBezTo>
                  <a:lnTo>
                    <a:pt x="801060" y="1541418"/>
                  </a:lnTo>
                  <a:cubicBezTo>
                    <a:pt x="819169" y="1571467"/>
                    <a:pt x="863000" y="1748457"/>
                    <a:pt x="906367" y="1823908"/>
                  </a:cubicBezTo>
                  <a:cubicBezTo>
                    <a:pt x="949734" y="1899359"/>
                    <a:pt x="1466771" y="2108763"/>
                    <a:pt x="1595559" y="2168793"/>
                  </a:cubicBezTo>
                </a:path>
              </a:pathLst>
            </a:custGeom>
            <a:noFill/>
            <a:ln>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Forma libre 1"/>
            <p:cNvSpPr/>
            <p:nvPr/>
          </p:nvSpPr>
          <p:spPr>
            <a:xfrm>
              <a:off x="3676918" y="3193961"/>
              <a:ext cx="257578" cy="437881"/>
            </a:xfrm>
            <a:custGeom>
              <a:avLst/>
              <a:gdLst>
                <a:gd name="connsiteX0" fmla="*/ 257578 w 257578"/>
                <a:gd name="connsiteY0" fmla="*/ 0 h 437881"/>
                <a:gd name="connsiteX1" fmla="*/ 0 w 257578"/>
                <a:gd name="connsiteY1" fmla="*/ 437881 h 437881"/>
              </a:gdLst>
              <a:ahLst/>
              <a:cxnLst>
                <a:cxn ang="0">
                  <a:pos x="connsiteX0" y="connsiteY0"/>
                </a:cxn>
                <a:cxn ang="0">
                  <a:pos x="connsiteX1" y="connsiteY1"/>
                </a:cxn>
              </a:cxnLst>
              <a:rect l="l" t="t" r="r" b="b"/>
              <a:pathLst>
                <a:path w="257578" h="437881">
                  <a:moveTo>
                    <a:pt x="257578" y="0"/>
                  </a:moveTo>
                  <a:lnTo>
                    <a:pt x="0" y="437881"/>
                  </a:lnTo>
                </a:path>
              </a:pathLst>
            </a:custGeom>
            <a:noFill/>
            <a:ln>
              <a:solidFill>
                <a:srgbClr val="03BF2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Forma libre 2"/>
            <p:cNvSpPr/>
            <p:nvPr/>
          </p:nvSpPr>
          <p:spPr>
            <a:xfrm>
              <a:off x="2659487" y="2195848"/>
              <a:ext cx="534474" cy="1255690"/>
            </a:xfrm>
            <a:custGeom>
              <a:avLst/>
              <a:gdLst>
                <a:gd name="connsiteX0" fmla="*/ 0 w 534474"/>
                <a:gd name="connsiteY0" fmla="*/ 1255690 h 1255690"/>
                <a:gd name="connsiteX1" fmla="*/ 160986 w 534474"/>
                <a:gd name="connsiteY1" fmla="*/ 566670 h 1255690"/>
                <a:gd name="connsiteX2" fmla="*/ 489398 w 534474"/>
                <a:gd name="connsiteY2" fmla="*/ 656822 h 1255690"/>
                <a:gd name="connsiteX3" fmla="*/ 534474 w 534474"/>
                <a:gd name="connsiteY3" fmla="*/ 618186 h 1255690"/>
                <a:gd name="connsiteX4" fmla="*/ 489398 w 534474"/>
                <a:gd name="connsiteY4" fmla="*/ 399245 h 1255690"/>
                <a:gd name="connsiteX5" fmla="*/ 425003 w 534474"/>
                <a:gd name="connsiteY5" fmla="*/ 180304 h 1255690"/>
                <a:gd name="connsiteX6" fmla="*/ 328412 w 534474"/>
                <a:gd name="connsiteY6" fmla="*/ 0 h 125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474" h="1255690">
                  <a:moveTo>
                    <a:pt x="0" y="1255690"/>
                  </a:moveTo>
                  <a:lnTo>
                    <a:pt x="160986" y="566670"/>
                  </a:lnTo>
                  <a:lnTo>
                    <a:pt x="489398" y="656822"/>
                  </a:lnTo>
                  <a:lnTo>
                    <a:pt x="534474" y="618186"/>
                  </a:lnTo>
                  <a:lnTo>
                    <a:pt x="489398" y="399245"/>
                  </a:lnTo>
                  <a:lnTo>
                    <a:pt x="425003" y="180304"/>
                  </a:lnTo>
                  <a:lnTo>
                    <a:pt x="328412"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2568539" y="1530848"/>
              <a:ext cx="1755978" cy="1639855"/>
            </a:xfrm>
            <a:custGeom>
              <a:avLst/>
              <a:gdLst>
                <a:gd name="connsiteX0" fmla="*/ 1715785 w 1797978"/>
                <a:gd name="connsiteY0" fmla="*/ 1736333 h 1736333"/>
                <a:gd name="connsiteX1" fmla="*/ 1746607 w 1797978"/>
                <a:gd name="connsiteY1" fmla="*/ 1664414 h 1736333"/>
                <a:gd name="connsiteX2" fmla="*/ 1797978 w 1797978"/>
                <a:gd name="connsiteY2" fmla="*/ 1623317 h 1736333"/>
                <a:gd name="connsiteX3" fmla="*/ 1469205 w 1797978"/>
                <a:gd name="connsiteY3" fmla="*/ 1428108 h 1736333"/>
                <a:gd name="connsiteX4" fmla="*/ 1099335 w 1797978"/>
                <a:gd name="connsiteY4" fmla="*/ 1263722 h 1736333"/>
                <a:gd name="connsiteX5" fmla="*/ 1006868 w 1797978"/>
                <a:gd name="connsiteY5" fmla="*/ 1191803 h 1736333"/>
                <a:gd name="connsiteX6" fmla="*/ 482886 w 1797978"/>
                <a:gd name="connsiteY6" fmla="*/ 431515 h 1736333"/>
                <a:gd name="connsiteX7" fmla="*/ 164387 w 1797978"/>
                <a:gd name="connsiteY7" fmla="*/ 0 h 1736333"/>
                <a:gd name="connsiteX8" fmla="*/ 0 w 1797978"/>
                <a:gd name="connsiteY8" fmla="*/ 41097 h 1736333"/>
                <a:gd name="connsiteX0" fmla="*/ 1715785 w 1746607"/>
                <a:gd name="connsiteY0" fmla="*/ 1736333 h 1736333"/>
                <a:gd name="connsiteX1" fmla="*/ 1746607 w 1746607"/>
                <a:gd name="connsiteY1" fmla="*/ 1664414 h 1736333"/>
                <a:gd name="connsiteX2" fmla="*/ 1617108 w 1746607"/>
                <a:gd name="connsiteY2" fmla="*/ 1544381 h 1736333"/>
                <a:gd name="connsiteX3" fmla="*/ 1469205 w 1746607"/>
                <a:gd name="connsiteY3" fmla="*/ 1428108 h 1736333"/>
                <a:gd name="connsiteX4" fmla="*/ 1099335 w 1746607"/>
                <a:gd name="connsiteY4" fmla="*/ 1263722 h 1736333"/>
                <a:gd name="connsiteX5" fmla="*/ 1006868 w 1746607"/>
                <a:gd name="connsiteY5" fmla="*/ 1191803 h 1736333"/>
                <a:gd name="connsiteX6" fmla="*/ 482886 w 1746607"/>
                <a:gd name="connsiteY6" fmla="*/ 431515 h 1736333"/>
                <a:gd name="connsiteX7" fmla="*/ 164387 w 1746607"/>
                <a:gd name="connsiteY7" fmla="*/ 0 h 1736333"/>
                <a:gd name="connsiteX8" fmla="*/ 0 w 1746607"/>
                <a:gd name="connsiteY8" fmla="*/ 41097 h 1736333"/>
                <a:gd name="connsiteX0" fmla="*/ 1715785 w 1715785"/>
                <a:gd name="connsiteY0" fmla="*/ 1736333 h 1736333"/>
                <a:gd name="connsiteX1" fmla="*/ 1656172 w 1715785"/>
                <a:gd name="connsiteY1" fmla="*/ 1550395 h 1736333"/>
                <a:gd name="connsiteX2" fmla="*/ 1617108 w 1715785"/>
                <a:gd name="connsiteY2" fmla="*/ 1544381 h 1736333"/>
                <a:gd name="connsiteX3" fmla="*/ 1469205 w 1715785"/>
                <a:gd name="connsiteY3" fmla="*/ 1428108 h 1736333"/>
                <a:gd name="connsiteX4" fmla="*/ 1099335 w 1715785"/>
                <a:gd name="connsiteY4" fmla="*/ 1263722 h 1736333"/>
                <a:gd name="connsiteX5" fmla="*/ 1006868 w 1715785"/>
                <a:gd name="connsiteY5" fmla="*/ 1191803 h 1736333"/>
                <a:gd name="connsiteX6" fmla="*/ 482886 w 1715785"/>
                <a:gd name="connsiteY6" fmla="*/ 431515 h 1736333"/>
                <a:gd name="connsiteX7" fmla="*/ 164387 w 1715785"/>
                <a:gd name="connsiteY7" fmla="*/ 0 h 1736333"/>
                <a:gd name="connsiteX8" fmla="*/ 0 w 1715785"/>
                <a:gd name="connsiteY8" fmla="*/ 41097 h 1736333"/>
                <a:gd name="connsiteX0" fmla="*/ 1755978 w 1755978"/>
                <a:gd name="connsiteY0" fmla="*/ 1639855 h 1639855"/>
                <a:gd name="connsiteX1" fmla="*/ 1656172 w 1755978"/>
                <a:gd name="connsiteY1" fmla="*/ 1550395 h 1639855"/>
                <a:gd name="connsiteX2" fmla="*/ 1617108 w 1755978"/>
                <a:gd name="connsiteY2" fmla="*/ 1544381 h 1639855"/>
                <a:gd name="connsiteX3" fmla="*/ 1469205 w 1755978"/>
                <a:gd name="connsiteY3" fmla="*/ 1428108 h 1639855"/>
                <a:gd name="connsiteX4" fmla="*/ 1099335 w 1755978"/>
                <a:gd name="connsiteY4" fmla="*/ 1263722 h 1639855"/>
                <a:gd name="connsiteX5" fmla="*/ 1006868 w 1755978"/>
                <a:gd name="connsiteY5" fmla="*/ 1191803 h 1639855"/>
                <a:gd name="connsiteX6" fmla="*/ 482886 w 1755978"/>
                <a:gd name="connsiteY6" fmla="*/ 431515 h 1639855"/>
                <a:gd name="connsiteX7" fmla="*/ 164387 w 1755978"/>
                <a:gd name="connsiteY7" fmla="*/ 0 h 1639855"/>
                <a:gd name="connsiteX8" fmla="*/ 0 w 1755978"/>
                <a:gd name="connsiteY8" fmla="*/ 41097 h 16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978" h="1639855">
                  <a:moveTo>
                    <a:pt x="1755978" y="1639855"/>
                  </a:moveTo>
                  <a:lnTo>
                    <a:pt x="1656172" y="1550395"/>
                  </a:lnTo>
                  <a:lnTo>
                    <a:pt x="1617108" y="1544381"/>
                  </a:lnTo>
                  <a:lnTo>
                    <a:pt x="1469205" y="1428108"/>
                  </a:lnTo>
                  <a:lnTo>
                    <a:pt x="1099335" y="1263722"/>
                  </a:lnTo>
                  <a:lnTo>
                    <a:pt x="1006868" y="1191803"/>
                  </a:lnTo>
                  <a:lnTo>
                    <a:pt x="482886" y="431515"/>
                  </a:lnTo>
                  <a:lnTo>
                    <a:pt x="164387" y="0"/>
                  </a:lnTo>
                  <a:lnTo>
                    <a:pt x="0" y="41097"/>
                  </a:lnTo>
                </a:path>
              </a:pathLst>
            </a:custGeom>
            <a:noFill/>
            <a:ln>
              <a:solidFill>
                <a:srgbClr val="ED1BB6"/>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2" name="Forma libre 11"/>
          <p:cNvSpPr/>
          <p:nvPr/>
        </p:nvSpPr>
        <p:spPr>
          <a:xfrm>
            <a:off x="1075174" y="2029767"/>
            <a:ext cx="1004835" cy="231112"/>
          </a:xfrm>
          <a:custGeom>
            <a:avLst/>
            <a:gdLst>
              <a:gd name="connsiteX0" fmla="*/ 1004835 w 1004835"/>
              <a:gd name="connsiteY0" fmla="*/ 0 h 231112"/>
              <a:gd name="connsiteX1" fmla="*/ 944545 w 1004835"/>
              <a:gd name="connsiteY1" fmla="*/ 40193 h 231112"/>
              <a:gd name="connsiteX2" fmla="*/ 703384 w 1004835"/>
              <a:gd name="connsiteY2" fmla="*/ 130629 h 231112"/>
              <a:gd name="connsiteX3" fmla="*/ 231112 w 1004835"/>
              <a:gd name="connsiteY3" fmla="*/ 200967 h 231112"/>
              <a:gd name="connsiteX4" fmla="*/ 0 w 1004835"/>
              <a:gd name="connsiteY4" fmla="*/ 231112 h 23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835" h="231112">
                <a:moveTo>
                  <a:pt x="1004835" y="0"/>
                </a:moveTo>
                <a:lnTo>
                  <a:pt x="944545" y="40193"/>
                </a:lnTo>
                <a:lnTo>
                  <a:pt x="703384" y="130629"/>
                </a:lnTo>
                <a:lnTo>
                  <a:pt x="231112" y="200967"/>
                </a:lnTo>
                <a:lnTo>
                  <a:pt x="0" y="231112"/>
                </a:lnTo>
              </a:path>
            </a:pathLst>
          </a:cu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1" name="Forma libre 70"/>
          <p:cNvSpPr/>
          <p:nvPr/>
        </p:nvSpPr>
        <p:spPr>
          <a:xfrm>
            <a:off x="1075173" y="2123106"/>
            <a:ext cx="1004835" cy="231112"/>
          </a:xfrm>
          <a:custGeom>
            <a:avLst/>
            <a:gdLst>
              <a:gd name="connsiteX0" fmla="*/ 1004835 w 1004835"/>
              <a:gd name="connsiteY0" fmla="*/ 0 h 231112"/>
              <a:gd name="connsiteX1" fmla="*/ 944545 w 1004835"/>
              <a:gd name="connsiteY1" fmla="*/ 40193 h 231112"/>
              <a:gd name="connsiteX2" fmla="*/ 703384 w 1004835"/>
              <a:gd name="connsiteY2" fmla="*/ 130629 h 231112"/>
              <a:gd name="connsiteX3" fmla="*/ 231112 w 1004835"/>
              <a:gd name="connsiteY3" fmla="*/ 200967 h 231112"/>
              <a:gd name="connsiteX4" fmla="*/ 0 w 1004835"/>
              <a:gd name="connsiteY4" fmla="*/ 231112 h 23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835" h="231112">
                <a:moveTo>
                  <a:pt x="1004835" y="0"/>
                </a:moveTo>
                <a:lnTo>
                  <a:pt x="944545" y="40193"/>
                </a:lnTo>
                <a:lnTo>
                  <a:pt x="703384" y="130629"/>
                </a:lnTo>
                <a:lnTo>
                  <a:pt x="231112" y="200967"/>
                </a:lnTo>
                <a:lnTo>
                  <a:pt x="0" y="231112"/>
                </a:lnTo>
              </a:path>
            </a:pathLst>
          </a:custGeom>
          <a:noFill/>
          <a:ln w="19050">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p:cNvSpPr txBox="1"/>
          <p:nvPr/>
        </p:nvSpPr>
        <p:spPr>
          <a:xfrm>
            <a:off x="6339499" y="5733256"/>
            <a:ext cx="2782261" cy="738664"/>
          </a:xfrm>
          <a:prstGeom prst="rect">
            <a:avLst/>
          </a:prstGeom>
          <a:solidFill>
            <a:schemeClr val="accent4">
              <a:lumMod val="20000"/>
              <a:lumOff val="80000"/>
            </a:schemeClr>
          </a:solidFill>
        </p:spPr>
        <p:txBody>
          <a:bodyPr wrap="square" rtlCol="0">
            <a:spAutoFit/>
          </a:bodyPr>
          <a:lstStyle/>
          <a:p>
            <a:pPr algn="ctr"/>
            <a:r>
              <a:rPr lang="es-EC" sz="1400" dirty="0" smtClean="0"/>
              <a:t>MANTENIMIENTO COMPLETO A LAS CALLE DE LAS HIGUERAS Y CALLE DE LAS BUGAMBILLAS</a:t>
            </a:r>
            <a:endParaRPr lang="es-EC" sz="1400" dirty="0"/>
          </a:p>
        </p:txBody>
      </p:sp>
      <p:sp>
        <p:nvSpPr>
          <p:cNvPr id="87" name="Rectángulo 86"/>
          <p:cNvSpPr/>
          <p:nvPr/>
        </p:nvSpPr>
        <p:spPr>
          <a:xfrm>
            <a:off x="6392727" y="3584633"/>
            <a:ext cx="239743"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8" name="Rectángulo 87"/>
          <p:cNvSpPr/>
          <p:nvPr/>
        </p:nvSpPr>
        <p:spPr>
          <a:xfrm>
            <a:off x="6413989" y="4345612"/>
            <a:ext cx="239743" cy="216024"/>
          </a:xfrm>
          <a:prstGeom prst="rect">
            <a:avLst/>
          </a:prstGeom>
          <a:solidFill>
            <a:srgbClr val="03BF22"/>
          </a:solidFill>
          <a:ln>
            <a:solidFill>
              <a:srgbClr val="03B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orma libre 13"/>
          <p:cNvSpPr/>
          <p:nvPr/>
        </p:nvSpPr>
        <p:spPr>
          <a:xfrm>
            <a:off x="994787" y="4411226"/>
            <a:ext cx="1457011" cy="281354"/>
          </a:xfrm>
          <a:custGeom>
            <a:avLst/>
            <a:gdLst>
              <a:gd name="connsiteX0" fmla="*/ 0 w 1457011"/>
              <a:gd name="connsiteY0" fmla="*/ 0 h 281354"/>
              <a:gd name="connsiteX1" fmla="*/ 130628 w 1457011"/>
              <a:gd name="connsiteY1" fmla="*/ 30145 h 281354"/>
              <a:gd name="connsiteX2" fmla="*/ 1457011 w 1457011"/>
              <a:gd name="connsiteY2" fmla="*/ 281354 h 281354"/>
            </a:gdLst>
            <a:ahLst/>
            <a:cxnLst>
              <a:cxn ang="0">
                <a:pos x="connsiteX0" y="connsiteY0"/>
              </a:cxn>
              <a:cxn ang="0">
                <a:pos x="connsiteX1" y="connsiteY1"/>
              </a:cxn>
              <a:cxn ang="0">
                <a:pos x="connsiteX2" y="connsiteY2"/>
              </a:cxn>
            </a:cxnLst>
            <a:rect l="l" t="t" r="r" b="b"/>
            <a:pathLst>
              <a:path w="1457011" h="281354">
                <a:moveTo>
                  <a:pt x="0" y="0"/>
                </a:moveTo>
                <a:lnTo>
                  <a:pt x="130628" y="30145"/>
                </a:lnTo>
                <a:lnTo>
                  <a:pt x="1457011" y="281354"/>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9" name="Forma libre 88"/>
          <p:cNvSpPr/>
          <p:nvPr/>
        </p:nvSpPr>
        <p:spPr>
          <a:xfrm rot="228279">
            <a:off x="1031626" y="4844146"/>
            <a:ext cx="1457011" cy="281354"/>
          </a:xfrm>
          <a:custGeom>
            <a:avLst/>
            <a:gdLst>
              <a:gd name="connsiteX0" fmla="*/ 0 w 1457011"/>
              <a:gd name="connsiteY0" fmla="*/ 0 h 281354"/>
              <a:gd name="connsiteX1" fmla="*/ 130628 w 1457011"/>
              <a:gd name="connsiteY1" fmla="*/ 30145 h 281354"/>
              <a:gd name="connsiteX2" fmla="*/ 1457011 w 1457011"/>
              <a:gd name="connsiteY2" fmla="*/ 281354 h 281354"/>
            </a:gdLst>
            <a:ahLst/>
            <a:cxnLst>
              <a:cxn ang="0">
                <a:pos x="connsiteX0" y="connsiteY0"/>
              </a:cxn>
              <a:cxn ang="0">
                <a:pos x="connsiteX1" y="connsiteY1"/>
              </a:cxn>
              <a:cxn ang="0">
                <a:pos x="connsiteX2" y="connsiteY2"/>
              </a:cxn>
            </a:cxnLst>
            <a:rect l="l" t="t" r="r" b="b"/>
            <a:pathLst>
              <a:path w="1457011" h="281354">
                <a:moveTo>
                  <a:pt x="0" y="0"/>
                </a:moveTo>
                <a:lnTo>
                  <a:pt x="130628" y="30145"/>
                </a:lnTo>
                <a:lnTo>
                  <a:pt x="1457011" y="281354"/>
                </a:lnTo>
              </a:path>
            </a:pathLst>
          </a:custGeom>
          <a:noFill/>
          <a:ln>
            <a:solidFill>
              <a:schemeClr val="accent6"/>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0" name="Forma libre 89"/>
          <p:cNvSpPr/>
          <p:nvPr/>
        </p:nvSpPr>
        <p:spPr>
          <a:xfrm rot="228279">
            <a:off x="2573229" y="5201473"/>
            <a:ext cx="1066142" cy="69351"/>
          </a:xfrm>
          <a:custGeom>
            <a:avLst/>
            <a:gdLst>
              <a:gd name="connsiteX0" fmla="*/ 0 w 1457011"/>
              <a:gd name="connsiteY0" fmla="*/ 0 h 281354"/>
              <a:gd name="connsiteX1" fmla="*/ 130628 w 1457011"/>
              <a:gd name="connsiteY1" fmla="*/ 30145 h 281354"/>
              <a:gd name="connsiteX2" fmla="*/ 1457011 w 1457011"/>
              <a:gd name="connsiteY2" fmla="*/ 281354 h 281354"/>
            </a:gdLst>
            <a:ahLst/>
            <a:cxnLst>
              <a:cxn ang="0">
                <a:pos x="connsiteX0" y="connsiteY0"/>
              </a:cxn>
              <a:cxn ang="0">
                <a:pos x="connsiteX1" y="connsiteY1"/>
              </a:cxn>
              <a:cxn ang="0">
                <a:pos x="connsiteX2" y="connsiteY2"/>
              </a:cxn>
            </a:cxnLst>
            <a:rect l="l" t="t" r="r" b="b"/>
            <a:pathLst>
              <a:path w="1457011" h="281354">
                <a:moveTo>
                  <a:pt x="0" y="0"/>
                </a:moveTo>
                <a:lnTo>
                  <a:pt x="130628" y="30145"/>
                </a:lnTo>
                <a:lnTo>
                  <a:pt x="1457011" y="281354"/>
                </a:lnTo>
              </a:path>
            </a:pathLst>
          </a:custGeom>
          <a:noFill/>
          <a:ln>
            <a:solidFill>
              <a:schemeClr val="accent6"/>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1" name="Rectángulo 90"/>
          <p:cNvSpPr/>
          <p:nvPr/>
        </p:nvSpPr>
        <p:spPr>
          <a:xfrm>
            <a:off x="6385330" y="5076453"/>
            <a:ext cx="239743"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2" name="Imagen 9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5546" y="3844063"/>
            <a:ext cx="281290" cy="215962"/>
          </a:xfrm>
          <a:prstGeom prst="rect">
            <a:avLst/>
          </a:prstGeom>
        </p:spPr>
      </p:pic>
      <p:pic>
        <p:nvPicPr>
          <p:cNvPr id="93" name="Imagen 9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173" y="3446561"/>
            <a:ext cx="281290" cy="215962"/>
          </a:xfrm>
          <a:prstGeom prst="rect">
            <a:avLst/>
          </a:prstGeom>
        </p:spPr>
      </p:pic>
      <p:pic>
        <p:nvPicPr>
          <p:cNvPr id="94" name="Imagen 9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3985" y="1575440"/>
            <a:ext cx="281290" cy="215962"/>
          </a:xfrm>
          <a:prstGeom prst="rect">
            <a:avLst/>
          </a:prstGeom>
        </p:spPr>
      </p:pic>
    </p:spTree>
    <p:extLst>
      <p:ext uri="{BB962C8B-B14F-4D97-AF65-F5344CB8AC3E}">
        <p14:creationId xmlns:p14="http://schemas.microsoft.com/office/powerpoint/2010/main" val="1139000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5336699" y="1245437"/>
            <a:ext cx="2592288" cy="369332"/>
          </a:xfrm>
          <a:prstGeom prst="rect">
            <a:avLst/>
          </a:prstGeom>
          <a:noFill/>
        </p:spPr>
        <p:txBody>
          <a:bodyPr wrap="square" rtlCol="0">
            <a:spAutoFit/>
          </a:bodyPr>
          <a:lstStyle/>
          <a:p>
            <a:pPr algn="ctr"/>
            <a:r>
              <a:rPr lang="es-EC" b="1" dirty="0" smtClean="0">
                <a:solidFill>
                  <a:schemeClr val="bg1"/>
                </a:solidFill>
              </a:rPr>
              <a:t>LOGÍSTICA</a:t>
            </a:r>
            <a:endParaRPr lang="es-EC" b="1" dirty="0">
              <a:solidFill>
                <a:schemeClr val="bg1"/>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374" y="4646400"/>
            <a:ext cx="1327121" cy="994060"/>
          </a:xfrm>
          <a:prstGeom prst="rect">
            <a:avLst/>
          </a:prstGeom>
        </p:spPr>
      </p:pic>
      <p:pic>
        <p:nvPicPr>
          <p:cNvPr id="6" name="Imagen 5"/>
          <p:cNvPicPr>
            <a:picLocks noChangeAspect="1"/>
          </p:cNvPicPr>
          <p:nvPr/>
        </p:nvPicPr>
        <p:blipFill>
          <a:blip r:embed="rId4" cstate="print">
            <a:extLst>
              <a:ext uri="{BEBA8EAE-BF5A-486C-A8C5-ECC9F3942E4B}">
                <a14:imgProps xmlns:a14="http://schemas.microsoft.com/office/drawing/2010/main">
                  <a14:imgLayer r:embed="rId5">
                    <a14:imgEffect>
                      <a14:backgroundRemoval t="1538" b="100000" l="2326" r="89535"/>
                    </a14:imgEffect>
                  </a14:imgLayer>
                </a14:imgProps>
              </a:ext>
              <a:ext uri="{28A0092B-C50C-407E-A947-70E740481C1C}">
                <a14:useLocalDpi xmlns:a14="http://schemas.microsoft.com/office/drawing/2010/main" val="0"/>
              </a:ext>
            </a:extLst>
          </a:blip>
          <a:stretch>
            <a:fillRect/>
          </a:stretch>
        </p:blipFill>
        <p:spPr>
          <a:xfrm>
            <a:off x="-125745" y="4954960"/>
            <a:ext cx="1619190" cy="1223807"/>
          </a:xfrm>
          <a:prstGeom prst="rect">
            <a:avLst/>
          </a:prstGeom>
        </p:spPr>
      </p:pic>
      <p:pic>
        <p:nvPicPr>
          <p:cNvPr id="7" name="Imagen 6" descr="Resultado de imagen para conos de seguridad">
            <a:hlinkClick r:id="rId6" invalidUrl="http://www.google.com.ec/imgres?imgurl=http://files.securityandsafety.eu/200000154-70806717a6/Traffic cone 1000.png&amp;imgrefurl=http://www.securityandsafety.eu/es/traffic-cones/&amp;h=572&amp;w=755&amp;tbnid=CLYSkqNaQbz5wM:&amp;zoom=1&amp;docid=tlXwUVUkOQ8rLM&amp;ei=1q7cVIPbOsmgNrLNgPAM&amp;tbm=isch&amp;ved=0CHEQMyg3MDc"/>
          </p:cNvPr>
          <p:cNvPicPr/>
          <p:nvPr/>
        </p:nvPicPr>
        <p:blipFill rotWithShape="1">
          <a:blip r:embed="rId7">
            <a:extLst>
              <a:ext uri="{28A0092B-C50C-407E-A947-70E740481C1C}">
                <a14:useLocalDpi xmlns:a14="http://schemas.microsoft.com/office/drawing/2010/main" val="0"/>
              </a:ext>
            </a:extLst>
          </a:blip>
          <a:srcRect r="52326"/>
          <a:stretch/>
        </p:blipFill>
        <p:spPr bwMode="auto">
          <a:xfrm>
            <a:off x="1680338" y="5143430"/>
            <a:ext cx="806799" cy="1144429"/>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rotWithShape="1">
          <a:blip r:embed="rId8">
            <a:extLst>
              <a:ext uri="{28A0092B-C50C-407E-A947-70E740481C1C}">
                <a14:useLocalDpi xmlns:a14="http://schemas.microsoft.com/office/drawing/2010/main" val="0"/>
              </a:ext>
            </a:extLst>
          </a:blip>
          <a:srcRect l="11250" t="5660" r="11875" b="10377"/>
          <a:stretch/>
        </p:blipFill>
        <p:spPr bwMode="auto">
          <a:xfrm>
            <a:off x="5492226" y="4941552"/>
            <a:ext cx="1765895" cy="847725"/>
          </a:xfrm>
          <a:prstGeom prst="rect">
            <a:avLst/>
          </a:prstGeom>
          <a:ln>
            <a:noFill/>
          </a:ln>
          <a:extLst>
            <a:ext uri="{53640926-AAD7-44D8-BBD7-CCE9431645EC}">
              <a14:shadowObscured xmlns:a14="http://schemas.microsoft.com/office/drawing/2010/main"/>
            </a:ext>
          </a:extLst>
        </p:spPr>
      </p:pic>
      <p:sp>
        <p:nvSpPr>
          <p:cNvPr id="9" name="Rectángulo redondeado 8"/>
          <p:cNvSpPr/>
          <p:nvPr/>
        </p:nvSpPr>
        <p:spPr>
          <a:xfrm>
            <a:off x="4903267" y="4052660"/>
            <a:ext cx="3652838" cy="3683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EC" b="1" dirty="0"/>
              <a:t>Total   </a:t>
            </a:r>
            <a:r>
              <a:rPr lang="es-EC" b="1" dirty="0" smtClean="0"/>
              <a:t>77   </a:t>
            </a:r>
            <a:r>
              <a:rPr lang="es-EC" b="1" dirty="0"/>
              <a:t>Elementos Logísticos</a:t>
            </a:r>
          </a:p>
        </p:txBody>
      </p:sp>
      <p:sp>
        <p:nvSpPr>
          <p:cNvPr id="10" name="Rectángulo redondeado 9"/>
          <p:cNvSpPr/>
          <p:nvPr/>
        </p:nvSpPr>
        <p:spPr>
          <a:xfrm>
            <a:off x="367259" y="4052660"/>
            <a:ext cx="3384550" cy="3683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EC" b="1" dirty="0" smtClean="0"/>
              <a:t>Total  </a:t>
            </a:r>
            <a:r>
              <a:rPr lang="es-ES" b="1" dirty="0" smtClean="0"/>
              <a:t>29</a:t>
            </a:r>
            <a:r>
              <a:rPr lang="es-EC" b="1" dirty="0" smtClean="0"/>
              <a:t> </a:t>
            </a:r>
            <a:r>
              <a:rPr lang="es-EC" b="1" dirty="0"/>
              <a:t>Miembros de AMT</a:t>
            </a:r>
          </a:p>
        </p:txBody>
      </p:sp>
      <p:sp>
        <p:nvSpPr>
          <p:cNvPr id="11" name="Rectángulo redondeado 10"/>
          <p:cNvSpPr/>
          <p:nvPr/>
        </p:nvSpPr>
        <p:spPr>
          <a:xfrm>
            <a:off x="5336699" y="1228874"/>
            <a:ext cx="1944688" cy="369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EC" b="1" dirty="0"/>
              <a:t>LOGÍSTICA</a:t>
            </a:r>
          </a:p>
        </p:txBody>
      </p:sp>
      <p:sp>
        <p:nvSpPr>
          <p:cNvPr id="12" name="Rectángulo redondeado 11"/>
          <p:cNvSpPr/>
          <p:nvPr/>
        </p:nvSpPr>
        <p:spPr>
          <a:xfrm>
            <a:off x="1208654" y="1253806"/>
            <a:ext cx="1944687" cy="3698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EC" b="1" dirty="0"/>
              <a:t>PERSONAL</a:t>
            </a:r>
          </a:p>
        </p:txBody>
      </p:sp>
      <p:sp>
        <p:nvSpPr>
          <p:cNvPr id="13" name="CuadroTexto 12"/>
          <p:cNvSpPr txBox="1"/>
          <p:nvPr/>
        </p:nvSpPr>
        <p:spPr>
          <a:xfrm>
            <a:off x="434500" y="1696740"/>
            <a:ext cx="4105275" cy="1754326"/>
          </a:xfrm>
          <a:prstGeom prst="rect">
            <a:avLst/>
          </a:prstGeom>
          <a:noFill/>
        </p:spPr>
        <p:txBody>
          <a:bodyPr>
            <a:spAutoFit/>
          </a:bodyPr>
          <a:lstStyle/>
          <a:p>
            <a:pPr eaLnBrk="1" fontAlgn="auto" hangingPunct="1">
              <a:spcBef>
                <a:spcPts val="0"/>
              </a:spcBef>
              <a:spcAft>
                <a:spcPts val="0"/>
              </a:spcAft>
              <a:defRPr/>
            </a:pPr>
            <a:r>
              <a:rPr lang="es-EC" dirty="0">
                <a:latin typeface="+mn-lt"/>
                <a:cs typeface="+mn-cs"/>
              </a:rPr>
              <a:t>Para el cumplimiento de este Plan la </a:t>
            </a:r>
            <a:endParaRPr lang="es-EC" dirty="0" smtClean="0">
              <a:latin typeface="+mn-lt"/>
              <a:cs typeface="+mn-cs"/>
            </a:endParaRPr>
          </a:p>
          <a:p>
            <a:pPr eaLnBrk="1" fontAlgn="auto" hangingPunct="1">
              <a:spcBef>
                <a:spcPts val="0"/>
              </a:spcBef>
              <a:spcAft>
                <a:spcPts val="0"/>
              </a:spcAft>
              <a:defRPr/>
            </a:pPr>
            <a:r>
              <a:rPr lang="es-EC" dirty="0" smtClean="0">
                <a:latin typeface="+mn-lt"/>
                <a:cs typeface="+mn-cs"/>
              </a:rPr>
              <a:t>AMT </a:t>
            </a:r>
            <a:r>
              <a:rPr lang="es-EC" dirty="0">
                <a:latin typeface="+mn-lt"/>
                <a:cs typeface="+mn-cs"/>
              </a:rPr>
              <a:t>contará con:</a:t>
            </a:r>
          </a:p>
          <a:p>
            <a:pPr marL="742950" indent="-300038">
              <a:buFont typeface="Wingdings" panose="05000000000000000000" pitchFamily="2" charset="2"/>
              <a:buChar char="Ø"/>
              <a:defRPr/>
            </a:pPr>
            <a:r>
              <a:rPr lang="es-EC" dirty="0" smtClean="0"/>
              <a:t>      01</a:t>
            </a:r>
            <a:r>
              <a:rPr lang="es-EC" dirty="0" smtClean="0">
                <a:latin typeface="+mn-lt"/>
                <a:cs typeface="+mn-cs"/>
              </a:rPr>
              <a:t>    Coordinadores</a:t>
            </a:r>
          </a:p>
          <a:p>
            <a:pPr marL="742950" indent="-300038" eaLnBrk="1" fontAlgn="auto" hangingPunct="1">
              <a:spcBef>
                <a:spcPts val="0"/>
              </a:spcBef>
              <a:spcAft>
                <a:spcPts val="0"/>
              </a:spcAft>
              <a:buFont typeface="Wingdings" panose="05000000000000000000" pitchFamily="2" charset="2"/>
              <a:buChar char="Ø"/>
              <a:defRPr/>
            </a:pPr>
            <a:r>
              <a:rPr lang="es-EC" dirty="0"/>
              <a:t> </a:t>
            </a:r>
            <a:r>
              <a:rPr lang="es-EC" dirty="0" smtClean="0"/>
              <a:t>     02</a:t>
            </a:r>
            <a:r>
              <a:rPr lang="es-EC" dirty="0" smtClean="0">
                <a:latin typeface="+mn-lt"/>
                <a:cs typeface="+mn-cs"/>
              </a:rPr>
              <a:t>    </a:t>
            </a:r>
            <a:r>
              <a:rPr lang="es-EC" dirty="0">
                <a:latin typeface="+mn-lt"/>
                <a:cs typeface="+mn-cs"/>
              </a:rPr>
              <a:t>Jefes Zonales</a:t>
            </a:r>
          </a:p>
          <a:p>
            <a:pPr marL="742950" lvl="1" indent="-300038" eaLnBrk="1" fontAlgn="auto" hangingPunct="1">
              <a:spcBef>
                <a:spcPts val="0"/>
              </a:spcBef>
              <a:spcAft>
                <a:spcPts val="0"/>
              </a:spcAft>
              <a:buFont typeface="Wingdings" panose="05000000000000000000" pitchFamily="2" charset="2"/>
              <a:buChar char="Ø"/>
              <a:defRPr/>
            </a:pPr>
            <a:r>
              <a:rPr lang="es-EC" dirty="0">
                <a:latin typeface="+mn-lt"/>
                <a:cs typeface="+mn-cs"/>
              </a:rPr>
              <a:t> </a:t>
            </a:r>
            <a:r>
              <a:rPr lang="es-EC" dirty="0"/>
              <a:t>  </a:t>
            </a:r>
            <a:r>
              <a:rPr lang="es-EC" dirty="0" smtClean="0"/>
              <a:t> </a:t>
            </a:r>
            <a:r>
              <a:rPr lang="es-EC" dirty="0"/>
              <a:t> </a:t>
            </a:r>
            <a:r>
              <a:rPr lang="es-EC" dirty="0" smtClean="0"/>
              <a:t> </a:t>
            </a:r>
            <a:r>
              <a:rPr lang="es-ES" dirty="0" smtClean="0"/>
              <a:t>2</a:t>
            </a:r>
            <a:r>
              <a:rPr lang="es-ES" dirty="0"/>
              <a:t>6</a:t>
            </a:r>
            <a:r>
              <a:rPr lang="es-ES" dirty="0" smtClean="0"/>
              <a:t>    </a:t>
            </a:r>
            <a:r>
              <a:rPr lang="es-EC" dirty="0" smtClean="0">
                <a:latin typeface="+mn-lt"/>
                <a:cs typeface="+mn-cs"/>
              </a:rPr>
              <a:t>Agentes de Tránsito</a:t>
            </a:r>
          </a:p>
          <a:p>
            <a:pPr marL="742950" lvl="1" indent="-300038" eaLnBrk="1" fontAlgn="auto" hangingPunct="1">
              <a:spcBef>
                <a:spcPts val="0"/>
              </a:spcBef>
              <a:spcAft>
                <a:spcPts val="0"/>
              </a:spcAft>
              <a:buFont typeface="Wingdings" panose="05000000000000000000" pitchFamily="2" charset="2"/>
              <a:buChar char="Ø"/>
              <a:defRPr/>
            </a:pPr>
            <a:r>
              <a:rPr lang="es-EC" dirty="0"/>
              <a:t> </a:t>
            </a:r>
            <a:r>
              <a:rPr lang="es-EC" dirty="0" smtClean="0"/>
              <a:t>     </a:t>
            </a:r>
          </a:p>
        </p:txBody>
      </p:sp>
      <p:sp>
        <p:nvSpPr>
          <p:cNvPr id="14" name="CuadroTexto 13"/>
          <p:cNvSpPr txBox="1"/>
          <p:nvPr/>
        </p:nvSpPr>
        <p:spPr>
          <a:xfrm>
            <a:off x="4677842" y="1696740"/>
            <a:ext cx="4103688" cy="1754326"/>
          </a:xfrm>
          <a:prstGeom prst="rect">
            <a:avLst/>
          </a:prstGeom>
          <a:noFill/>
        </p:spPr>
        <p:txBody>
          <a:bodyPr>
            <a:spAutoFit/>
          </a:bodyPr>
          <a:lstStyle/>
          <a:p>
            <a:pPr eaLnBrk="1" fontAlgn="auto" hangingPunct="1">
              <a:spcBef>
                <a:spcPts val="0"/>
              </a:spcBef>
              <a:spcAft>
                <a:spcPts val="0"/>
              </a:spcAft>
              <a:defRPr/>
            </a:pPr>
            <a:r>
              <a:rPr lang="es-EC" dirty="0">
                <a:latin typeface="+mn-lt"/>
                <a:cs typeface="+mn-cs"/>
              </a:rPr>
              <a:t>Para el cumplimiento de este Plan </a:t>
            </a:r>
            <a:r>
              <a:rPr lang="es-EC" dirty="0" smtClean="0">
                <a:latin typeface="+mn-lt"/>
                <a:cs typeface="+mn-cs"/>
              </a:rPr>
              <a:t>la</a:t>
            </a:r>
          </a:p>
          <a:p>
            <a:pPr eaLnBrk="1" fontAlgn="auto" hangingPunct="1">
              <a:spcBef>
                <a:spcPts val="0"/>
              </a:spcBef>
              <a:spcAft>
                <a:spcPts val="0"/>
              </a:spcAft>
              <a:defRPr/>
            </a:pPr>
            <a:r>
              <a:rPr lang="es-EC" dirty="0" smtClean="0">
                <a:latin typeface="+mn-lt"/>
                <a:cs typeface="+mn-cs"/>
              </a:rPr>
              <a:t> AMT </a:t>
            </a:r>
            <a:r>
              <a:rPr lang="es-EC" dirty="0" smtClean="0"/>
              <a:t>contará </a:t>
            </a:r>
            <a:r>
              <a:rPr lang="es-EC" dirty="0"/>
              <a:t>con:</a:t>
            </a:r>
          </a:p>
          <a:p>
            <a:pPr marL="742950" lvl="1" indent="-285750">
              <a:buFont typeface="Wingdings" panose="05000000000000000000" pitchFamily="2" charset="2"/>
              <a:buChar char="Ø"/>
              <a:defRPr/>
            </a:pPr>
            <a:r>
              <a:rPr lang="es-EC" dirty="0"/>
              <a:t>  </a:t>
            </a:r>
            <a:r>
              <a:rPr lang="es-EC" dirty="0" smtClean="0"/>
              <a:t>   01     Patrullero</a:t>
            </a:r>
            <a:endParaRPr lang="es-EC" dirty="0"/>
          </a:p>
          <a:p>
            <a:pPr marL="742950" lvl="1" indent="-300038" eaLnBrk="1" fontAlgn="auto" hangingPunct="1">
              <a:spcBef>
                <a:spcPts val="0"/>
              </a:spcBef>
              <a:spcAft>
                <a:spcPts val="0"/>
              </a:spcAft>
              <a:buFont typeface="Wingdings" panose="05000000000000000000" pitchFamily="2" charset="2"/>
              <a:buChar char="Ø"/>
              <a:defRPr/>
            </a:pPr>
            <a:r>
              <a:rPr lang="es-EC" dirty="0" smtClean="0">
                <a:latin typeface="+mn-lt"/>
                <a:cs typeface="+mn-cs"/>
              </a:rPr>
              <a:t>    </a:t>
            </a:r>
            <a:r>
              <a:rPr lang="es-EC" dirty="0" smtClean="0"/>
              <a:t> 16</a:t>
            </a:r>
            <a:r>
              <a:rPr lang="es-EC" dirty="0" smtClean="0">
                <a:latin typeface="+mn-lt"/>
                <a:cs typeface="+mn-cs"/>
              </a:rPr>
              <a:t>     Motocicletas</a:t>
            </a:r>
          </a:p>
          <a:p>
            <a:pPr marL="742950" lvl="1" indent="-300038" eaLnBrk="1" fontAlgn="auto" hangingPunct="1">
              <a:spcBef>
                <a:spcPts val="0"/>
              </a:spcBef>
              <a:spcAft>
                <a:spcPts val="0"/>
              </a:spcAft>
              <a:buFont typeface="Wingdings" panose="05000000000000000000" pitchFamily="2" charset="2"/>
              <a:buChar char="Ø"/>
              <a:defRPr/>
            </a:pPr>
            <a:r>
              <a:rPr lang="es-EC" dirty="0"/>
              <a:t> </a:t>
            </a:r>
            <a:r>
              <a:rPr lang="es-EC" dirty="0" smtClean="0"/>
              <a:t>  </a:t>
            </a:r>
            <a:r>
              <a:rPr lang="es-EC" dirty="0"/>
              <a:t> </a:t>
            </a:r>
            <a:r>
              <a:rPr lang="es-EC" dirty="0" smtClean="0"/>
              <a:t> 50</a:t>
            </a:r>
            <a:r>
              <a:rPr lang="es-EC" dirty="0" smtClean="0">
                <a:latin typeface="+mn-lt"/>
                <a:cs typeface="+mn-cs"/>
              </a:rPr>
              <a:t>     Conos de Seguridad</a:t>
            </a:r>
          </a:p>
          <a:p>
            <a:pPr marL="742950" lvl="1" indent="-300038" eaLnBrk="1" fontAlgn="auto" hangingPunct="1">
              <a:spcBef>
                <a:spcPts val="0"/>
              </a:spcBef>
              <a:spcAft>
                <a:spcPts val="0"/>
              </a:spcAft>
              <a:buFont typeface="Wingdings" panose="05000000000000000000" pitchFamily="2" charset="2"/>
              <a:buChar char="Ø"/>
              <a:defRPr/>
            </a:pPr>
            <a:r>
              <a:rPr lang="es-EC" dirty="0" smtClean="0"/>
              <a:t>     10</a:t>
            </a:r>
            <a:r>
              <a:rPr lang="es-EC" dirty="0" smtClean="0">
                <a:latin typeface="+mn-lt"/>
                <a:cs typeface="+mn-cs"/>
              </a:rPr>
              <a:t>    Radios de Comunicación</a:t>
            </a:r>
          </a:p>
        </p:txBody>
      </p:sp>
      <p:sp>
        <p:nvSpPr>
          <p:cNvPr id="15" name="Rectángulo redondeado 9"/>
          <p:cNvSpPr/>
          <p:nvPr/>
        </p:nvSpPr>
        <p:spPr>
          <a:xfrm>
            <a:off x="1619672" y="281767"/>
            <a:ext cx="5643563" cy="6477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ES" sz="3200" b="1" dirty="0"/>
              <a:t>PERSONAL Y LOGÍSTICA</a:t>
            </a:r>
          </a:p>
        </p:txBody>
      </p:sp>
      <p:pic>
        <p:nvPicPr>
          <p:cNvPr id="16" name="Imagen 15"/>
          <p:cNvPicPr>
            <a:picLocks noChangeAspect="1"/>
          </p:cNvPicPr>
          <p:nvPr/>
        </p:nvPicPr>
        <p:blipFill rotWithShape="1">
          <a:blip r:embed="rId9" cstate="print">
            <a:extLst>
              <a:ext uri="{28A0092B-C50C-407E-A947-70E740481C1C}">
                <a14:useLocalDpi xmlns:a14="http://schemas.microsoft.com/office/drawing/2010/main" val="0"/>
              </a:ext>
            </a:extLst>
          </a:blip>
          <a:srcRect t="27569" r="-400"/>
          <a:stretch/>
        </p:blipFill>
        <p:spPr>
          <a:xfrm>
            <a:off x="2801819" y="4566277"/>
            <a:ext cx="2534880" cy="1773778"/>
          </a:xfrm>
          <a:prstGeom prst="rect">
            <a:avLst/>
          </a:prstGeom>
        </p:spPr>
      </p:pic>
    </p:spTree>
    <p:extLst>
      <p:ext uri="{BB962C8B-B14F-4D97-AF65-F5344CB8AC3E}">
        <p14:creationId xmlns:p14="http://schemas.microsoft.com/office/powerpoint/2010/main" val="2674821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35019</TotalTime>
  <Words>557</Words>
  <Application>Microsoft Office PowerPoint</Application>
  <PresentationFormat>Presentación en pantalla (4:3)</PresentationFormat>
  <Paragraphs>109</Paragraphs>
  <Slides>10</Slides>
  <Notes>6</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Thème Office</vt:lpstr>
      <vt:lpstr>Presentación de PowerPoint</vt:lpstr>
      <vt:lpstr>ANTECEDENTE</vt:lpstr>
      <vt:lpstr>ANÁLISIS DE SITUACIÓN SIN INTERCAMBIADOR:</vt:lpstr>
      <vt:lpstr>ANÁLISIS DE SITUACIÓN CON INTERCAMBIADOR:</vt:lpstr>
      <vt:lpstr>ANÁLISIS DE SITUACIÓN CON INTERCAMBIADOR:</vt:lpstr>
      <vt:lpstr>COMPARATIVO TIEMPOS DE VIAJE:</vt:lpstr>
      <vt:lpstr>COMPARATIVO CARGAS VEHICULARES:</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dc:creator>
  <cp:lastModifiedBy>Secretaria de Concejo</cp:lastModifiedBy>
  <cp:revision>180</cp:revision>
  <cp:lastPrinted>2016-06-01T14:18:08Z</cp:lastPrinted>
  <dcterms:created xsi:type="dcterms:W3CDTF">2014-06-10T07:54:02Z</dcterms:created>
  <dcterms:modified xsi:type="dcterms:W3CDTF">2017-04-26T16:03:09Z</dcterms:modified>
</cp:coreProperties>
</file>