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4"/>
  </p:notesMasterIdLst>
  <p:sldIdLst>
    <p:sldId id="310" r:id="rId3"/>
    <p:sldId id="299" r:id="rId4"/>
    <p:sldId id="308" r:id="rId5"/>
    <p:sldId id="321" r:id="rId6"/>
    <p:sldId id="322" r:id="rId7"/>
    <p:sldId id="323" r:id="rId8"/>
    <p:sldId id="304" r:id="rId9"/>
    <p:sldId id="328" r:id="rId10"/>
    <p:sldId id="324" r:id="rId11"/>
    <p:sldId id="325" r:id="rId12"/>
    <p:sldId id="326" r:id="rId13"/>
    <p:sldId id="327" r:id="rId14"/>
    <p:sldId id="329" r:id="rId15"/>
    <p:sldId id="298" r:id="rId16"/>
    <p:sldId id="331" r:id="rId17"/>
    <p:sldId id="332" r:id="rId18"/>
    <p:sldId id="336" r:id="rId19"/>
    <p:sldId id="333" r:id="rId20"/>
    <p:sldId id="314" r:id="rId21"/>
    <p:sldId id="306" r:id="rId22"/>
    <p:sldId id="316" r:id="rId23"/>
    <p:sldId id="317" r:id="rId24"/>
    <p:sldId id="334" r:id="rId25"/>
    <p:sldId id="335" r:id="rId26"/>
    <p:sldId id="305" r:id="rId27"/>
    <p:sldId id="313" r:id="rId28"/>
    <p:sldId id="286" r:id="rId29"/>
    <p:sldId id="312" r:id="rId30"/>
    <p:sldId id="315" r:id="rId31"/>
    <p:sldId id="319" r:id="rId32"/>
    <p:sldId id="320" r:id="rId3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2F2F2"/>
    <a:srgbClr val="8AAC46"/>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6" autoAdjust="0"/>
    <p:restoredTop sz="96836" autoAdjust="0"/>
  </p:normalViewPr>
  <p:slideViewPr>
    <p:cSldViewPr>
      <p:cViewPr varScale="1">
        <p:scale>
          <a:sx n="47" d="100"/>
          <a:sy n="47" d="100"/>
        </p:scale>
        <p:origin x="53" y="92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us\Dropbox%20(GSD+)\Quito\Proyecto%203%20-%20Modelo%20Tarifario\3%20Entregables\Modelos%20Finales\Versiones%20de%20los%20productos\Modelo%20Metro%20de%20Quito.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gsdplus\Documents\Distribuci&#243;n%20TT%20Cable.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3" Type="http://schemas.openxmlformats.org/officeDocument/2006/relationships/oleObject" Target="file:///C:\Users\gsdplus\Dropbox%20(GSD+)\Quito\Proyecto%203%20-%20Modelo%20Tarifario\3%20Entregables\Modelos%20Finales\Versiones%20con%20informalidad\Discriminaci&#243;n%20tarifa%20con%20informalida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novo\Dropbox%20(GSD+)\Quito%20(1)\Proyecto%203%20-%20Modelo%20Tarifario\3%20Entregables\Modelos%20Finales\Versiones%20con%20informalidad\Discriminaci&#243;n%20tarifa%20con%20informalida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gsdplus\Dropbox%20(GSD+)\Quito\Proyecto%203%20-%20Modelo%20Tarifario\3%20Entregables\Modelos%20Finales\Versiones%20con%20informalidad\Discriminaci&#243;n%20tarifa%20con%20informalida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gsdplus\Dropbox%20(GSD+)\Quito\Proyecto%203%20-%20Modelo%20Tarifario\3%20Entregables\Modelos%20Finales\Versiones%20con%20informalidad\Discriminaci&#243;n%20tarifa%20con%20informalida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gsdplus\Dropbox%20(GSD+)\Quito\Proyecto%203%20-%20Modelo%20Tarifario\3%20Entregables\Modelos%20Finales\Versiones%20con%20informalidad\Discriminaci&#243;n%20tarifa%20con%20informalidad.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43482064741907"/>
          <c:y val="0.19444444444444445"/>
          <c:w val="0.42222222222222222"/>
          <c:h val="0.70370370370370372"/>
        </c:manualLayout>
      </c:layout>
      <c:pieChart>
        <c:varyColors val="1"/>
        <c:ser>
          <c:idx val="0"/>
          <c:order val="0"/>
          <c:explosion val="13"/>
          <c:dPt>
            <c:idx val="0"/>
            <c:bubble3D val="0"/>
            <c:spPr>
              <a:solidFill>
                <a:srgbClr val="006600"/>
              </a:solidFill>
              <a:ln w="19050">
                <a:solidFill>
                  <a:schemeClr val="lt1"/>
                </a:solidFill>
              </a:ln>
              <a:effectLst/>
            </c:spPr>
            <c:extLst>
              <c:ext xmlns:c16="http://schemas.microsoft.com/office/drawing/2014/chart" uri="{C3380CC4-5D6E-409C-BE32-E72D297353CC}">
                <c16:uniqueId val="{00000001-EA49-47B6-8E1F-240E3624938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49-47B6-8E1F-240E3624938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A49-47B6-8E1F-240E36249382}"/>
              </c:ext>
            </c:extLst>
          </c:dPt>
          <c:dPt>
            <c:idx val="3"/>
            <c:bubble3D val="0"/>
            <c:spPr>
              <a:solidFill>
                <a:srgbClr val="00B050"/>
              </a:solidFill>
              <a:ln w="19050">
                <a:solidFill>
                  <a:schemeClr val="lt1"/>
                </a:solidFill>
              </a:ln>
              <a:effectLst/>
            </c:spPr>
            <c:extLst>
              <c:ext xmlns:c16="http://schemas.microsoft.com/office/drawing/2014/chart" uri="{C3380CC4-5D6E-409C-BE32-E72D297353CC}">
                <c16:uniqueId val="{00000007-EA49-47B6-8E1F-240E3624938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Resultados!$C$60:$C$63</c:f>
              <c:strCache>
                <c:ptCount val="4"/>
                <c:pt idx="0">
                  <c:v>Operación Concesionario</c:v>
                </c:pt>
                <c:pt idx="1">
                  <c:v>Material Rodante</c:v>
                </c:pt>
                <c:pt idx="2">
                  <c:v>Provisión Pública de componentes</c:v>
                </c:pt>
                <c:pt idx="3">
                  <c:v>Recaudo</c:v>
                </c:pt>
              </c:strCache>
            </c:strRef>
          </c:cat>
          <c:val>
            <c:numRef>
              <c:f>Resultados!$D$60:$D$63</c:f>
              <c:numCache>
                <c:formatCode>#.##0000000000</c:formatCode>
                <c:ptCount val="4"/>
                <c:pt idx="0">
                  <c:v>0.29829566788343143</c:v>
                </c:pt>
                <c:pt idx="1">
                  <c:v>0</c:v>
                </c:pt>
                <c:pt idx="2">
                  <c:v>1.7388969442331582E-2</c:v>
                </c:pt>
                <c:pt idx="3">
                  <c:v>2.6859659388289204E-2</c:v>
                </c:pt>
              </c:numCache>
            </c:numRef>
          </c:val>
          <c:extLst>
            <c:ext xmlns:c16="http://schemas.microsoft.com/office/drawing/2014/chart" uri="{C3380CC4-5D6E-409C-BE32-E72D297353CC}">
              <c16:uniqueId val="{00000008-EA49-47B6-8E1F-240E36249382}"/>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5830402449693792"/>
          <c:y val="0.2777121609798775"/>
          <c:w val="0.32502930883639547"/>
          <c:h val="0.5464275298920968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305555555555555"/>
          <c:y val="0.27892060367454075"/>
          <c:w val="0.68055555555555558"/>
          <c:h val="0.54646434820647427"/>
        </c:manualLayout>
      </c:layout>
      <c:pie3DChart>
        <c:varyColors val="1"/>
        <c:ser>
          <c:idx val="0"/>
          <c:order val="0"/>
          <c:dPt>
            <c:idx val="0"/>
            <c:bubble3D val="0"/>
            <c:spPr>
              <a:gradFill rotWithShape="1">
                <a:gsLst>
                  <a:gs pos="0">
                    <a:schemeClr val="accent6">
                      <a:tint val="54000"/>
                      <a:satMod val="103000"/>
                      <a:lumMod val="102000"/>
                      <a:tint val="94000"/>
                    </a:schemeClr>
                  </a:gs>
                  <a:gs pos="50000">
                    <a:schemeClr val="accent6">
                      <a:tint val="54000"/>
                      <a:satMod val="110000"/>
                      <a:lumMod val="100000"/>
                      <a:shade val="100000"/>
                    </a:schemeClr>
                  </a:gs>
                  <a:gs pos="100000">
                    <a:schemeClr val="accent6">
                      <a:tint val="54000"/>
                      <a:lumMod val="99000"/>
                      <a:satMod val="120000"/>
                      <a:shade val="78000"/>
                    </a:schemeClr>
                  </a:gs>
                </a:gsLst>
                <a:lin ang="5400000" scaled="0"/>
              </a:gradFill>
              <a:ln>
                <a:noFill/>
              </a:ln>
              <a:effectLst/>
              <a:sp3d/>
            </c:spPr>
            <c:extLst>
              <c:ext xmlns:c16="http://schemas.microsoft.com/office/drawing/2014/chart" uri="{C3380CC4-5D6E-409C-BE32-E72D297353CC}">
                <c16:uniqueId val="{00000001-6C48-493C-BF94-81DFA40EE587}"/>
              </c:ext>
            </c:extLst>
          </c:dPt>
          <c:dPt>
            <c:idx val="1"/>
            <c:bubble3D val="0"/>
            <c:spPr>
              <a:gradFill rotWithShape="1">
                <a:gsLst>
                  <a:gs pos="0">
                    <a:schemeClr val="accent6">
                      <a:tint val="77000"/>
                      <a:satMod val="103000"/>
                      <a:lumMod val="102000"/>
                      <a:tint val="94000"/>
                    </a:schemeClr>
                  </a:gs>
                  <a:gs pos="50000">
                    <a:schemeClr val="accent6">
                      <a:tint val="77000"/>
                      <a:satMod val="110000"/>
                      <a:lumMod val="100000"/>
                      <a:shade val="100000"/>
                    </a:schemeClr>
                  </a:gs>
                  <a:gs pos="100000">
                    <a:schemeClr val="accent6">
                      <a:tint val="77000"/>
                      <a:lumMod val="99000"/>
                      <a:satMod val="120000"/>
                      <a:shade val="78000"/>
                    </a:schemeClr>
                  </a:gs>
                </a:gsLst>
                <a:lin ang="5400000" scaled="0"/>
              </a:gradFill>
              <a:ln>
                <a:noFill/>
              </a:ln>
              <a:effectLst/>
              <a:sp3d/>
            </c:spPr>
            <c:extLst>
              <c:ext xmlns:c16="http://schemas.microsoft.com/office/drawing/2014/chart" uri="{C3380CC4-5D6E-409C-BE32-E72D297353CC}">
                <c16:uniqueId val="{00000003-6C48-493C-BF94-81DFA40EE587}"/>
              </c:ext>
            </c:extLst>
          </c:dPt>
          <c:dPt>
            <c:idx val="2"/>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5-6C48-493C-BF94-81DFA40EE587}"/>
              </c:ext>
            </c:extLst>
          </c:dPt>
          <c:dPt>
            <c:idx val="3"/>
            <c:bubble3D val="0"/>
            <c:spPr>
              <a:gradFill rotWithShape="1">
                <a:gsLst>
                  <a:gs pos="0">
                    <a:schemeClr val="accent6">
                      <a:shade val="76000"/>
                      <a:satMod val="103000"/>
                      <a:lumMod val="102000"/>
                      <a:tint val="94000"/>
                    </a:schemeClr>
                  </a:gs>
                  <a:gs pos="50000">
                    <a:schemeClr val="accent6">
                      <a:shade val="76000"/>
                      <a:satMod val="110000"/>
                      <a:lumMod val="100000"/>
                      <a:shade val="100000"/>
                    </a:schemeClr>
                  </a:gs>
                  <a:gs pos="100000">
                    <a:schemeClr val="accent6">
                      <a:shade val="76000"/>
                      <a:lumMod val="99000"/>
                      <a:satMod val="120000"/>
                      <a:shade val="78000"/>
                    </a:schemeClr>
                  </a:gs>
                </a:gsLst>
                <a:lin ang="5400000" scaled="0"/>
              </a:gradFill>
              <a:ln>
                <a:noFill/>
              </a:ln>
              <a:effectLst/>
              <a:sp3d/>
            </c:spPr>
            <c:extLst>
              <c:ext xmlns:c16="http://schemas.microsoft.com/office/drawing/2014/chart" uri="{C3380CC4-5D6E-409C-BE32-E72D297353CC}">
                <c16:uniqueId val="{00000007-6C48-493C-BF94-81DFA40EE587}"/>
              </c:ext>
            </c:extLst>
          </c:dPt>
          <c:dPt>
            <c:idx val="4"/>
            <c:bubble3D val="0"/>
            <c:spPr>
              <a:gradFill rotWithShape="1">
                <a:gsLst>
                  <a:gs pos="0">
                    <a:schemeClr val="accent6">
                      <a:shade val="53000"/>
                      <a:satMod val="103000"/>
                      <a:lumMod val="102000"/>
                      <a:tint val="94000"/>
                    </a:schemeClr>
                  </a:gs>
                  <a:gs pos="50000">
                    <a:schemeClr val="accent6">
                      <a:shade val="53000"/>
                      <a:satMod val="110000"/>
                      <a:lumMod val="100000"/>
                      <a:shade val="100000"/>
                    </a:schemeClr>
                  </a:gs>
                  <a:gs pos="100000">
                    <a:schemeClr val="accent6">
                      <a:shade val="53000"/>
                      <a:lumMod val="99000"/>
                      <a:satMod val="120000"/>
                      <a:shade val="78000"/>
                    </a:schemeClr>
                  </a:gs>
                </a:gsLst>
                <a:lin ang="5400000" scaled="0"/>
              </a:gradFill>
              <a:ln>
                <a:noFill/>
              </a:ln>
              <a:effectLst/>
              <a:sp3d/>
            </c:spPr>
            <c:extLst>
              <c:ext xmlns:c16="http://schemas.microsoft.com/office/drawing/2014/chart" uri="{C3380CC4-5D6E-409C-BE32-E72D297353CC}">
                <c16:uniqueId val="{00000009-6C48-493C-BF94-81DFA40EE587}"/>
              </c:ext>
            </c:extLst>
          </c:dPt>
          <c:dLbls>
            <c:dLbl>
              <c:idx val="0"/>
              <c:layout>
                <c:manualLayout>
                  <c:x val="-2.3885608048993874E-2"/>
                  <c:y val="-0.1531787693205016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C48-493C-BF94-81DFA40EE587}"/>
                </c:ext>
              </c:extLst>
            </c:dLbl>
            <c:dLbl>
              <c:idx val="1"/>
              <c:layout>
                <c:manualLayout>
                  <c:x val="-4.4666333370366282E-2"/>
                  <c:y val="-2.571634161010407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C48-493C-BF94-81DFA40EE587}"/>
                </c:ext>
              </c:extLst>
            </c:dLbl>
            <c:dLbl>
              <c:idx val="2"/>
              <c:layout>
                <c:manualLayout>
                  <c:x val="-1.9027374575127723E-2"/>
                  <c:y val="-3.78093049231033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C48-493C-BF94-81DFA40EE587}"/>
                </c:ext>
              </c:extLst>
            </c:dLbl>
            <c:dLbl>
              <c:idx val="3"/>
              <c:layout>
                <c:manualLayout>
                  <c:x val="-1.4576881014873141E-2"/>
                  <c:y val="-1.107101195683872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C48-493C-BF94-81DFA40EE587}"/>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CO"/>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Hoja1!$B$5:$B$9</c:f>
              <c:strCache>
                <c:ptCount val="5"/>
                <c:pt idx="0">
                  <c:v>Costo Operación Privada</c:v>
                </c:pt>
                <c:pt idx="1">
                  <c:v>Provisión Pública de componentes</c:v>
                </c:pt>
                <c:pt idx="2">
                  <c:v>Recaudo</c:v>
                </c:pt>
                <c:pt idx="3">
                  <c:v>Depreciación cabinas</c:v>
                </c:pt>
                <c:pt idx="4">
                  <c:v>Amortización infraestructura</c:v>
                </c:pt>
              </c:strCache>
            </c:strRef>
          </c:cat>
          <c:val>
            <c:numRef>
              <c:f>Hoja1!$C$5:$C$9</c:f>
              <c:numCache>
                <c:formatCode>General</c:formatCode>
                <c:ptCount val="5"/>
                <c:pt idx="0">
                  <c:v>0.34899999999999998</c:v>
                </c:pt>
                <c:pt idx="1">
                  <c:v>0.14399999999999999</c:v>
                </c:pt>
                <c:pt idx="2">
                  <c:v>4.4999999999999998E-2</c:v>
                </c:pt>
                <c:pt idx="3">
                  <c:v>0.10100000000000001</c:v>
                </c:pt>
                <c:pt idx="4">
                  <c:v>7.6999999999999999E-2</c:v>
                </c:pt>
              </c:numCache>
            </c:numRef>
          </c:val>
          <c:extLst>
            <c:ext xmlns:c16="http://schemas.microsoft.com/office/drawing/2014/chart" uri="{C3380CC4-5D6E-409C-BE32-E72D297353CC}">
              <c16:uniqueId val="{0000000A-6C48-493C-BF94-81DFA40EE587}"/>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s-C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Hoja1!$B$5:$B$7</c:f>
              <c:strCache>
                <c:ptCount val="3"/>
                <c:pt idx="0">
                  <c:v>3 o más Etapas</c:v>
                </c:pt>
                <c:pt idx="1">
                  <c:v>2 Etapas</c:v>
                </c:pt>
                <c:pt idx="2">
                  <c:v>1 Etapa</c:v>
                </c:pt>
              </c:strCache>
            </c:strRef>
          </c:cat>
          <c:val>
            <c:numRef>
              <c:f>Hoja1!$D$5:$D$7</c:f>
              <c:numCache>
                <c:formatCode>0.0%</c:formatCode>
                <c:ptCount val="3"/>
                <c:pt idx="0">
                  <c:v>5.1999999999999998E-2</c:v>
                </c:pt>
                <c:pt idx="1">
                  <c:v>0.24</c:v>
                </c:pt>
                <c:pt idx="2">
                  <c:v>0.70799999999999996</c:v>
                </c:pt>
              </c:numCache>
            </c:numRef>
          </c:val>
          <c:extLst>
            <c:ext xmlns:c16="http://schemas.microsoft.com/office/drawing/2014/chart" uri="{C3380CC4-5D6E-409C-BE32-E72D297353CC}">
              <c16:uniqueId val="{00000000-9CA1-4D5E-BCC1-DE92259E2C39}"/>
            </c:ext>
          </c:extLst>
        </c:ser>
        <c:dLbls>
          <c:showLegendKey val="0"/>
          <c:showVal val="0"/>
          <c:showCatName val="0"/>
          <c:showSerName val="0"/>
          <c:showPercent val="0"/>
          <c:showBubbleSize val="0"/>
        </c:dLbls>
        <c:gapWidth val="150"/>
        <c:axId val="82988544"/>
        <c:axId val="73641344"/>
      </c:barChart>
      <c:catAx>
        <c:axId val="82988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O"/>
          </a:p>
        </c:txPr>
        <c:crossAx val="73641344"/>
        <c:crosses val="autoZero"/>
        <c:auto val="1"/>
        <c:lblAlgn val="ctr"/>
        <c:lblOffset val="100"/>
        <c:noMultiLvlLbl val="0"/>
      </c:catAx>
      <c:valAx>
        <c:axId val="73641344"/>
        <c:scaling>
          <c:orientation val="minMax"/>
        </c:scaling>
        <c:delete val="1"/>
        <c:axPos val="b"/>
        <c:numFmt formatCode="0.0%" sourceLinked="1"/>
        <c:majorTickMark val="none"/>
        <c:minorTickMark val="none"/>
        <c:tickLblPos val="nextTo"/>
        <c:crossAx val="8298854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CO"/>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Gráfica!$F$6:$F$8</c:f>
              <c:strCache>
                <c:ptCount val="3"/>
                <c:pt idx="0">
                  <c:v>TOTAL actual + informalidad</c:v>
                </c:pt>
              </c:strCache>
            </c:strRef>
          </c:tx>
          <c:spPr>
            <a:ln w="25400" cap="rnd">
              <a:noFill/>
              <a:round/>
            </a:ln>
            <a:effectLst/>
          </c:spPr>
          <c:marker>
            <c:symbol val="circle"/>
            <c:size val="5"/>
            <c:spPr>
              <a:solidFill>
                <a:schemeClr val="accent2"/>
              </a:solidFill>
              <a:ln w="9525">
                <a:solidFill>
                  <a:schemeClr val="accent2"/>
                </a:solidFill>
              </a:ln>
              <a:effectLst/>
            </c:spPr>
          </c:marker>
          <c:dLbls>
            <c:dLbl>
              <c:idx val="0"/>
              <c:layout>
                <c:manualLayout>
                  <c:x val="1.4754748365152306E-2"/>
                  <c:y val="-0.11333332341790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08-4FDB-8B63-D5F2E10F1791}"/>
                </c:ext>
              </c:extLst>
            </c:dLbl>
            <c:dLbl>
              <c:idx val="1"/>
              <c:layout>
                <c:manualLayout>
                  <c:x val="7.7989384215805035E-2"/>
                  <c:y val="-4.7222218090794566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08-4FDB-8B63-D5F2E10F1791}"/>
                </c:ext>
              </c:extLst>
            </c:dLbl>
            <c:dLbl>
              <c:idx val="2"/>
              <c:layout>
                <c:manualLayout>
                  <c:x val="-5.8007161924790634E-2"/>
                  <c:y val="-0.132222342506139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08-4FDB-8B63-D5F2E10F1791}"/>
                </c:ext>
              </c:extLst>
            </c:dLbl>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xVal>
            <c:numRef>
              <c:f>Gráfica!$G$6:$G$8</c:f>
              <c:numCache>
                <c:formatCode>0.00</c:formatCode>
                <c:ptCount val="3"/>
                <c:pt idx="0">
                  <c:v>0.20345341816262291</c:v>
                </c:pt>
                <c:pt idx="1">
                  <c:v>0</c:v>
                </c:pt>
                <c:pt idx="2">
                  <c:v>0.43905841816262292</c:v>
                </c:pt>
              </c:numCache>
            </c:numRef>
          </c:xVal>
          <c:yVal>
            <c:numRef>
              <c:f>Gráfica!$H$6:$H$8</c:f>
              <c:numCache>
                <c:formatCode>0.00</c:formatCode>
                <c:ptCount val="3"/>
                <c:pt idx="0">
                  <c:v>0.23560500000000001</c:v>
                </c:pt>
                <c:pt idx="1">
                  <c:v>0.43905841816262292</c:v>
                </c:pt>
                <c:pt idx="2">
                  <c:v>0</c:v>
                </c:pt>
              </c:numCache>
            </c:numRef>
          </c:yVal>
          <c:smooth val="0"/>
          <c:extLst>
            <c:ext xmlns:c16="http://schemas.microsoft.com/office/drawing/2014/chart" uri="{C3380CC4-5D6E-409C-BE32-E72D297353CC}">
              <c16:uniqueId val="{00000004-0108-4FDB-8B63-D5F2E10F1791}"/>
            </c:ext>
          </c:extLst>
        </c:ser>
        <c:dLbls>
          <c:showLegendKey val="0"/>
          <c:showVal val="0"/>
          <c:showCatName val="0"/>
          <c:showSerName val="0"/>
          <c:showPercent val="0"/>
          <c:showBubbleSize val="0"/>
        </c:dLbls>
        <c:axId val="41182912"/>
        <c:axId val="41185216"/>
      </c:scatterChart>
      <c:valAx>
        <c:axId val="41182912"/>
        <c:scaling>
          <c:orientation val="minMax"/>
        </c:scaling>
        <c:delete val="1"/>
        <c:axPos val="b"/>
        <c:majorGridlines>
          <c:spPr>
            <a:ln w="9525" cap="flat" cmpd="sng" algn="ctr">
              <a:solidFill>
                <a:schemeClr val="tx1">
                  <a:lumMod val="15000"/>
                  <a:lumOff val="85000"/>
                </a:schemeClr>
              </a:solidFill>
              <a:prstDash val="dash"/>
              <a:round/>
            </a:ln>
            <a:effectLst/>
          </c:spPr>
        </c:majorGridlines>
        <c:title>
          <c:tx>
            <c:rich>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r>
                  <a:rPr lang="es-CO" b="1" dirty="0"/>
                  <a:t>Subsidio Tarifa Usuario</a:t>
                </a:r>
              </a:p>
            </c:rich>
          </c:tx>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41185216"/>
        <c:crosses val="autoZero"/>
        <c:crossBetween val="midCat"/>
      </c:valAx>
      <c:valAx>
        <c:axId val="41185216"/>
        <c:scaling>
          <c:orientation val="minMax"/>
        </c:scaling>
        <c:delete val="1"/>
        <c:axPos val="l"/>
        <c:majorGridlines>
          <c:spPr>
            <a:ln w="9525" cap="flat" cmpd="sng" algn="ctr">
              <a:solidFill>
                <a:srgbClr val="F2F2F2"/>
              </a:solidFill>
              <a:prstDash val="dash"/>
              <a:round/>
            </a:ln>
            <a:effectLst/>
          </c:spPr>
        </c:majorGridlines>
        <c:title>
          <c:tx>
            <c:rich>
              <a:bodyPr rot="-54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r>
                  <a:rPr lang="en-US" b="1"/>
                  <a:t>Tarifa Usuario</a:t>
                </a:r>
              </a:p>
            </c:rich>
          </c:tx>
          <c:layout>
            <c:manualLayout>
              <c:xMode val="edge"/>
              <c:yMode val="edge"/>
              <c:x val="1.6792611251049538E-2"/>
              <c:y val="0.3078124088655585"/>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4118291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s-CO"/>
        </a:p>
      </c:txPr>
    </c:legend>
    <c:plotVisOnly val="1"/>
    <c:dispBlanksAs val="gap"/>
    <c:showDLblsOverMax val="0"/>
  </c:chart>
  <c:spPr>
    <a:solidFill>
      <a:schemeClr val="bg1"/>
    </a:solidFill>
    <a:ln w="9525" cap="flat" cmpd="sng" algn="ctr">
      <a:noFill/>
      <a:round/>
    </a:ln>
    <a:effectLst/>
  </c:spPr>
  <c:txPr>
    <a:bodyPr/>
    <a:lstStyle/>
    <a:p>
      <a:pPr>
        <a:defRPr sz="1100">
          <a:solidFill>
            <a:sysClr val="windowText" lastClr="000000"/>
          </a:solidFill>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Gráfica!$F$9:$F$11</c:f>
              <c:strCache>
                <c:ptCount val="3"/>
                <c:pt idx="0">
                  <c:v>TOTAL propuesta</c:v>
                </c:pt>
              </c:strCache>
            </c:strRef>
          </c:tx>
          <c:spPr>
            <a:ln w="25400" cap="rnd">
              <a:noFill/>
              <a:round/>
            </a:ln>
            <a:effectLst/>
          </c:spPr>
          <c:marker>
            <c:symbol val="circle"/>
            <c:size val="5"/>
            <c:spPr>
              <a:solidFill>
                <a:schemeClr val="accent2"/>
              </a:solidFill>
              <a:ln w="9525">
                <a:solidFill>
                  <a:schemeClr val="accent2"/>
                </a:solidFill>
              </a:ln>
              <a:effectLst/>
            </c:spPr>
          </c:marker>
          <c:dLbls>
            <c:dLbl>
              <c:idx val="0"/>
              <c:layout>
                <c:manualLayout>
                  <c:x val="1.2620887969668988E-2"/>
                  <c:y val="-3.971485912517511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92-4E10-A113-68123E04659D}"/>
                </c:ext>
              </c:extLst>
            </c:dLbl>
            <c:dLbl>
              <c:idx val="1"/>
              <c:layout>
                <c:manualLayout>
                  <c:x val="1.0577829014668525E-3"/>
                  <c:y val="-4.372610997981309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C8-40E9-8D3B-891865E2DB4A}"/>
                </c:ext>
              </c:extLst>
            </c:dLbl>
            <c:dLbl>
              <c:idx val="2"/>
              <c:layout>
                <c:manualLayout>
                  <c:x val="-1.9397041303488047E-3"/>
                  <c:y val="-5.713866774889369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92-4E10-A113-68123E04659D}"/>
                </c:ext>
              </c:extLst>
            </c:dLbl>
            <c:dLbl>
              <c:idx val="3"/>
              <c:layout>
                <c:manualLayout>
                  <c:x val="-3.2659405687394054E-2"/>
                  <c:y val="-0.1257744794941153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92-4E10-A113-68123E04659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xVal>
            <c:numRef>
              <c:f>Gráfica!$G$9:$G$12</c:f>
              <c:numCache>
                <c:formatCode>0.00</c:formatCode>
                <c:ptCount val="4"/>
                <c:pt idx="0">
                  <c:v>8.494878781630609E-2</c:v>
                </c:pt>
                <c:pt idx="1">
                  <c:v>0.26335509286632552</c:v>
                </c:pt>
                <c:pt idx="2">
                  <c:v>0</c:v>
                </c:pt>
                <c:pt idx="3">
                  <c:v>0.6133550928663255</c:v>
                </c:pt>
              </c:numCache>
            </c:numRef>
          </c:xVal>
          <c:yVal>
            <c:numRef>
              <c:f>Gráfica!$H$9:$H$12</c:f>
              <c:numCache>
                <c:formatCode>General</c:formatCode>
                <c:ptCount val="4"/>
                <c:pt idx="0" formatCode="0.00">
                  <c:v>0.5284063050500194</c:v>
                </c:pt>
                <c:pt idx="1">
                  <c:v>0.35</c:v>
                </c:pt>
                <c:pt idx="2" formatCode="0.00">
                  <c:v>0.6133550928663255</c:v>
                </c:pt>
                <c:pt idx="3" formatCode="0.00">
                  <c:v>0</c:v>
                </c:pt>
              </c:numCache>
            </c:numRef>
          </c:yVal>
          <c:smooth val="0"/>
          <c:extLst>
            <c:ext xmlns:c16="http://schemas.microsoft.com/office/drawing/2014/chart" uri="{C3380CC4-5D6E-409C-BE32-E72D297353CC}">
              <c16:uniqueId val="{00000004-1492-4E10-A113-68123E04659D}"/>
            </c:ext>
          </c:extLst>
        </c:ser>
        <c:dLbls>
          <c:showLegendKey val="0"/>
          <c:showVal val="0"/>
          <c:showCatName val="0"/>
          <c:showSerName val="0"/>
          <c:showPercent val="0"/>
          <c:showBubbleSize val="0"/>
        </c:dLbls>
        <c:axId val="83768960"/>
        <c:axId val="83770688"/>
      </c:scatterChart>
      <c:valAx>
        <c:axId val="83768960"/>
        <c:scaling>
          <c:orientation val="minMax"/>
        </c:scaling>
        <c:delete val="1"/>
        <c:axPos val="b"/>
        <c:majorGridlines>
          <c:spPr>
            <a:ln w="9525" cap="flat" cmpd="sng" algn="ctr">
              <a:solidFill>
                <a:srgbClr val="F2F2F2"/>
              </a:solidFill>
              <a:prstDash val="dash"/>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s-CO"/>
                  <a:t>Subsidio Tarifa</a:t>
                </a:r>
                <a:r>
                  <a:rPr lang="es-CO" baseline="0"/>
                  <a:t> Usuario</a:t>
                </a:r>
                <a:endParaRPr lang="es-CO"/>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83770688"/>
        <c:crosses val="autoZero"/>
        <c:crossBetween val="midCat"/>
      </c:valAx>
      <c:valAx>
        <c:axId val="83770688"/>
        <c:scaling>
          <c:orientation val="minMax"/>
        </c:scaling>
        <c:delete val="1"/>
        <c:axPos val="l"/>
        <c:majorGridlines>
          <c:spPr>
            <a:ln w="9525" cap="flat" cmpd="sng" algn="ctr">
              <a:solidFill>
                <a:srgbClr val="F2F2F2"/>
              </a:solidFill>
              <a:prstDash val="dash"/>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Tarifa Usuario</a:t>
                </a:r>
              </a:p>
            </c:rich>
          </c:tx>
          <c:layout>
            <c:manualLayout>
              <c:xMode val="edge"/>
              <c:yMode val="edge"/>
              <c:x val="1.6792611251049538E-2"/>
              <c:y val="0.307812408865558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83768960"/>
        <c:crosses val="autoZero"/>
        <c:crossBetween val="midCat"/>
      </c:valAx>
      <c:spPr>
        <a:noFill/>
        <a:ln>
          <a:noFill/>
        </a:ln>
        <a:effectLst/>
      </c:spPr>
    </c:plotArea>
    <c:legend>
      <c:legendPos val="b"/>
      <c:layout>
        <c:manualLayout>
          <c:xMode val="edge"/>
          <c:yMode val="edge"/>
          <c:x val="0.20418384248791982"/>
          <c:y val="0.9231663324222924"/>
          <c:w val="0.65576642277842145"/>
          <c:h val="5.5830846253835359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CO"/>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Gráfica!$B$6:$B$8</c:f>
              <c:strCache>
                <c:ptCount val="3"/>
                <c:pt idx="0">
                  <c:v>BRT (Troncal)  actual + informalidad</c:v>
                </c:pt>
              </c:strCache>
            </c:strRef>
          </c:tx>
          <c:spPr>
            <a:ln w="25400" cap="rnd">
              <a:noFill/>
              <a:round/>
            </a:ln>
            <a:effectLst/>
          </c:spPr>
          <c:marker>
            <c:symbol val="circle"/>
            <c:size val="5"/>
            <c:spPr>
              <a:solidFill>
                <a:schemeClr val="accent2"/>
              </a:solidFill>
              <a:ln w="9525">
                <a:solidFill>
                  <a:schemeClr val="accent2"/>
                </a:solidFill>
              </a:ln>
              <a:effectLst/>
            </c:spPr>
          </c:marker>
          <c:dLbls>
            <c:dLbl>
              <c:idx val="0"/>
              <c:layout>
                <c:manualLayout>
                  <c:x val="-3.5694655032448355E-2"/>
                  <c:y val="-8.7963093791505353E-2"/>
                </c:manualLayout>
              </c:layout>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CD52-499B-AEDF-FD393559BEE8}"/>
                </c:ext>
              </c:extLst>
            </c:dLbl>
            <c:dLbl>
              <c:idx val="1"/>
              <c:layout>
                <c:manualLayout>
                  <c:x val="1.3888888888888888E-2"/>
                  <c:y val="-1.3888888888888867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CD52-499B-AEDF-FD393559BEE8}"/>
                </c:ext>
              </c:extLst>
            </c:dLbl>
            <c:dLbl>
              <c:idx val="2"/>
              <c:layout>
                <c:manualLayout>
                  <c:x val="-5.8277777777777678E-2"/>
                  <c:y val="-0.1111111111111111"/>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CD52-499B-AEDF-FD393559BEE8}"/>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xVal>
            <c:numRef>
              <c:f>Gráfica!$C$6:$C$8</c:f>
              <c:numCache>
                <c:formatCode>0.00</c:formatCode>
                <c:ptCount val="3"/>
                <c:pt idx="0">
                  <c:v>0.20142938810929512</c:v>
                </c:pt>
                <c:pt idx="1">
                  <c:v>0</c:v>
                </c:pt>
                <c:pt idx="2">
                  <c:v>0.43703438810929512</c:v>
                </c:pt>
              </c:numCache>
            </c:numRef>
          </c:xVal>
          <c:yVal>
            <c:numRef>
              <c:f>Gráfica!$D$6:$D$8</c:f>
              <c:numCache>
                <c:formatCode>0.00</c:formatCode>
                <c:ptCount val="3"/>
                <c:pt idx="0">
                  <c:v>0.23560500000000001</c:v>
                </c:pt>
                <c:pt idx="1">
                  <c:v>0.43703438810929512</c:v>
                </c:pt>
                <c:pt idx="2">
                  <c:v>0</c:v>
                </c:pt>
              </c:numCache>
            </c:numRef>
          </c:yVal>
          <c:smooth val="0"/>
          <c:extLst>
            <c:ext xmlns:c16="http://schemas.microsoft.com/office/drawing/2014/chart" uri="{C3380CC4-5D6E-409C-BE32-E72D297353CC}">
              <c16:uniqueId val="{00000004-CD52-499B-AEDF-FD393559BEE8}"/>
            </c:ext>
          </c:extLst>
        </c:ser>
        <c:dLbls>
          <c:showLegendKey val="0"/>
          <c:showVal val="0"/>
          <c:showCatName val="0"/>
          <c:showSerName val="0"/>
          <c:showPercent val="0"/>
          <c:showBubbleSize val="0"/>
        </c:dLbls>
        <c:axId val="145474112"/>
        <c:axId val="145474688"/>
      </c:scatterChart>
      <c:valAx>
        <c:axId val="145474112"/>
        <c:scaling>
          <c:orientation val="minMax"/>
        </c:scaling>
        <c:delete val="1"/>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s-CO"/>
                  <a:t>Subsidio Medio</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145474688"/>
        <c:crosses val="autoZero"/>
        <c:crossBetween val="midCat"/>
      </c:valAx>
      <c:valAx>
        <c:axId val="14547468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Recaudo Medio</a:t>
                </a:r>
              </a:p>
            </c:rich>
          </c:tx>
          <c:layout>
            <c:manualLayout>
              <c:xMode val="edge"/>
              <c:yMode val="edge"/>
              <c:x val="1.6792611251049538E-2"/>
              <c:y val="0.303182779235928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145474112"/>
        <c:crosses val="autoZero"/>
        <c:crossBetween val="midCat"/>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CO"/>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Gráfica!$B$12:$B$14</c:f>
              <c:strCache>
                <c:ptCount val="3"/>
                <c:pt idx="0">
                  <c:v>BRT (Alimentación) actual + informalidad</c:v>
                </c:pt>
              </c:strCache>
            </c:strRef>
          </c:tx>
          <c:spPr>
            <a:ln w="25400" cap="rnd">
              <a:noFill/>
              <a:round/>
            </a:ln>
            <a:effectLst/>
          </c:spPr>
          <c:marker>
            <c:symbol val="circle"/>
            <c:size val="5"/>
            <c:spPr>
              <a:solidFill>
                <a:schemeClr val="accent2"/>
              </a:solidFill>
              <a:ln w="9525">
                <a:solidFill>
                  <a:schemeClr val="accent2"/>
                </a:solidFill>
              </a:ln>
              <a:effectLst/>
            </c:spPr>
          </c:marker>
          <c:dLbls>
            <c:dLbl>
              <c:idx val="0"/>
              <c:layout>
                <c:manualLayout>
                  <c:x val="-2.8591475571125357E-2"/>
                  <c:y val="-6.611110532711239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8F-48F2-B64F-96866A9924BD}"/>
                </c:ext>
              </c:extLst>
            </c:dLbl>
            <c:dLbl>
              <c:idx val="1"/>
              <c:layout>
                <c:manualLayout>
                  <c:x val="5.480336016628886E-2"/>
                  <c:y val="0"/>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8F-48F2-B64F-96866A9924BD}"/>
                </c:ext>
              </c:extLst>
            </c:dLbl>
            <c:dLbl>
              <c:idx val="2"/>
              <c:layout>
                <c:manualLayout>
                  <c:x val="-5.6911181711146203E-2"/>
                  <c:y val="-0.1416667069481012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8F-48F2-B64F-96866A9924B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xVal>
            <c:numRef>
              <c:f>Gráfica!$C$12:$C$14</c:f>
              <c:numCache>
                <c:formatCode>0.00</c:formatCode>
                <c:ptCount val="3"/>
                <c:pt idx="0">
                  <c:v>0.21920143595832065</c:v>
                </c:pt>
                <c:pt idx="1">
                  <c:v>0</c:v>
                </c:pt>
                <c:pt idx="2">
                  <c:v>0.45480643595832065</c:v>
                </c:pt>
              </c:numCache>
            </c:numRef>
          </c:xVal>
          <c:yVal>
            <c:numRef>
              <c:f>Gráfica!$D$12:$D$14</c:f>
              <c:numCache>
                <c:formatCode>0.00</c:formatCode>
                <c:ptCount val="3"/>
                <c:pt idx="0">
                  <c:v>0.23560500000000001</c:v>
                </c:pt>
                <c:pt idx="1">
                  <c:v>0.45480643595832065</c:v>
                </c:pt>
                <c:pt idx="2">
                  <c:v>0</c:v>
                </c:pt>
              </c:numCache>
            </c:numRef>
          </c:yVal>
          <c:smooth val="0"/>
          <c:extLst>
            <c:ext xmlns:c16="http://schemas.microsoft.com/office/drawing/2014/chart" uri="{C3380CC4-5D6E-409C-BE32-E72D297353CC}">
              <c16:uniqueId val="{00000004-AC8F-48F2-B64F-96866A9924BD}"/>
            </c:ext>
          </c:extLst>
        </c:ser>
        <c:dLbls>
          <c:showLegendKey val="0"/>
          <c:showVal val="0"/>
          <c:showCatName val="0"/>
          <c:showSerName val="0"/>
          <c:showPercent val="0"/>
          <c:showBubbleSize val="0"/>
        </c:dLbls>
        <c:axId val="145479296"/>
        <c:axId val="145480448"/>
      </c:scatterChart>
      <c:valAx>
        <c:axId val="145479296"/>
        <c:scaling>
          <c:orientation val="minMax"/>
        </c:scaling>
        <c:delete val="1"/>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s-CO"/>
                  <a:t>Subsidio Medio</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145480448"/>
        <c:crosses val="autoZero"/>
        <c:crossBetween val="midCat"/>
      </c:valAx>
      <c:valAx>
        <c:axId val="14548044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Recaudo Medio</a:t>
                </a:r>
              </a:p>
            </c:rich>
          </c:tx>
          <c:layout>
            <c:manualLayout>
              <c:xMode val="edge"/>
              <c:yMode val="edge"/>
              <c:x val="1.6792611251049538E-2"/>
              <c:y val="0.303182779235928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14547929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CO"/>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strRef>
              <c:f>Gráfica!$B$18:$B$20</c:f>
              <c:strCache>
                <c:ptCount val="3"/>
                <c:pt idx="0">
                  <c:v>Urbano actual + informalidad</c:v>
                </c:pt>
              </c:strCache>
            </c:strRef>
          </c:tx>
          <c:spPr>
            <a:ln w="25400" cap="rnd">
              <a:noFill/>
              <a:round/>
            </a:ln>
            <a:effectLst/>
          </c:spPr>
          <c:marker>
            <c:symbol val="circle"/>
            <c:size val="5"/>
            <c:spPr>
              <a:solidFill>
                <a:schemeClr val="accent2"/>
              </a:solidFill>
              <a:ln w="9525">
                <a:solidFill>
                  <a:schemeClr val="accent2"/>
                </a:solidFill>
              </a:ln>
              <a:effectLst/>
            </c:spPr>
          </c:marker>
          <c:dLbls>
            <c:dLbl>
              <c:idx val="0"/>
              <c:layout>
                <c:manualLayout>
                  <c:x val="-1.9613152664396455E-3"/>
                  <c:y val="-6.3981643571159832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FCD-42A7-AAA7-5A3729BDF2CD}"/>
                </c:ext>
              </c:extLst>
            </c:dLbl>
            <c:dLbl>
              <c:idx val="1"/>
              <c:layout>
                <c:manualLayout>
                  <c:x val="0.10118484096793988"/>
                  <c:y val="-6.250004880452241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extLst>
                <c:ext xmlns:c15="http://schemas.microsoft.com/office/drawing/2012/chart" uri="{CE6537A1-D6FC-4f65-9D91-7224C49458BB}">
                  <c15:layout>
                    <c:manualLayout>
                      <c:w val="0.17780007523999131"/>
                      <c:h val="0.11567138095613465"/>
                    </c:manualLayout>
                  </c15:layout>
                </c:ext>
                <c:ext xmlns:c16="http://schemas.microsoft.com/office/drawing/2014/chart" uri="{C3380CC4-5D6E-409C-BE32-E72D297353CC}">
                  <c16:uniqueId val="{00000001-3FCD-42A7-AAA7-5A3729BDF2CD}"/>
                </c:ext>
              </c:extLst>
            </c:dLbl>
            <c:dLbl>
              <c:idx val="2"/>
              <c:layout>
                <c:manualLayout>
                  <c:x val="-5.4575986565910999E-2"/>
                  <c:y val="-0.14351851851851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FCD-42A7-AAA7-5A3729BDF2C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s-CO"/>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xVal>
            <c:numRef>
              <c:f>Gráfica!$C$18:$C$20</c:f>
              <c:numCache>
                <c:formatCode>0.00</c:formatCode>
                <c:ptCount val="3"/>
                <c:pt idx="0">
                  <c:v>0.10522624330776034</c:v>
                </c:pt>
                <c:pt idx="1">
                  <c:v>0</c:v>
                </c:pt>
                <c:pt idx="2">
                  <c:v>0.34083124330776038</c:v>
                </c:pt>
              </c:numCache>
            </c:numRef>
          </c:xVal>
          <c:yVal>
            <c:numRef>
              <c:f>Gráfica!$D$18:$D$20</c:f>
              <c:numCache>
                <c:formatCode>0.00</c:formatCode>
                <c:ptCount val="3"/>
                <c:pt idx="0">
                  <c:v>0.23560500000000004</c:v>
                </c:pt>
                <c:pt idx="1">
                  <c:v>0.34083124330776038</c:v>
                </c:pt>
                <c:pt idx="2">
                  <c:v>0</c:v>
                </c:pt>
              </c:numCache>
            </c:numRef>
          </c:yVal>
          <c:smooth val="0"/>
          <c:extLst>
            <c:ext xmlns:c16="http://schemas.microsoft.com/office/drawing/2014/chart" uri="{C3380CC4-5D6E-409C-BE32-E72D297353CC}">
              <c16:uniqueId val="{00000004-3FCD-42A7-AAA7-5A3729BDF2CD}"/>
            </c:ext>
          </c:extLst>
        </c:ser>
        <c:dLbls>
          <c:showLegendKey val="0"/>
          <c:showVal val="0"/>
          <c:showCatName val="0"/>
          <c:showSerName val="0"/>
          <c:showPercent val="0"/>
          <c:showBubbleSize val="0"/>
        </c:dLbls>
        <c:axId val="145476992"/>
        <c:axId val="145477568"/>
      </c:scatterChart>
      <c:valAx>
        <c:axId val="145476992"/>
        <c:scaling>
          <c:orientation val="minMax"/>
        </c:scaling>
        <c:delete val="1"/>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s-CO"/>
                  <a:t>Subsidio Medio</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145477568"/>
        <c:crosses val="autoZero"/>
        <c:crossBetween val="midCat"/>
      </c:valAx>
      <c:valAx>
        <c:axId val="14547756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Recaudo Medio</a:t>
                </a:r>
              </a:p>
            </c:rich>
          </c:tx>
          <c:layout>
            <c:manualLayout>
              <c:xMode val="edge"/>
              <c:yMode val="edge"/>
              <c:x val="1.6792611251049538E-2"/>
              <c:y val="0.307812408865558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00" sourceLinked="1"/>
        <c:majorTickMark val="none"/>
        <c:minorTickMark val="none"/>
        <c:tickLblPos val="nextTo"/>
        <c:crossAx val="14547699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CO"/>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7" name="PlaceHolder 1"/>
          <p:cNvSpPr>
            <a:spLocks noGrp="1"/>
          </p:cNvSpPr>
          <p:nvPr>
            <p:ph type="body"/>
          </p:nvPr>
        </p:nvSpPr>
        <p:spPr>
          <a:xfrm>
            <a:off x="756000" y="5078520"/>
            <a:ext cx="6047640" cy="4811040"/>
          </a:xfrm>
          <a:prstGeom prst="rect">
            <a:avLst/>
          </a:prstGeom>
        </p:spPr>
        <p:txBody>
          <a:bodyPr lIns="0" tIns="0" rIns="0" bIns="0"/>
          <a:lstStyle/>
          <a:p>
            <a:r>
              <a:rPr lang="es-EC" sz="2000" b="0" strike="noStrike" spc="-1">
                <a:solidFill>
                  <a:srgbClr val="000000"/>
                </a:solidFill>
                <a:uFill>
                  <a:solidFill>
                    <a:srgbClr val="FFFFFF"/>
                  </a:solidFill>
                </a:uFill>
                <a:latin typeface="Arial"/>
              </a:rPr>
              <a:t>Pulse para editar el formato de las notas</a:t>
            </a:r>
          </a:p>
        </p:txBody>
      </p:sp>
      <p:sp>
        <p:nvSpPr>
          <p:cNvPr id="128" name="PlaceHolder 2"/>
          <p:cNvSpPr>
            <a:spLocks noGrp="1"/>
          </p:cNvSpPr>
          <p:nvPr>
            <p:ph type="hdr"/>
          </p:nvPr>
        </p:nvSpPr>
        <p:spPr>
          <a:xfrm>
            <a:off x="0" y="0"/>
            <a:ext cx="3280680" cy="534240"/>
          </a:xfrm>
          <a:prstGeom prst="rect">
            <a:avLst/>
          </a:prstGeom>
        </p:spPr>
        <p:txBody>
          <a:bodyPr lIns="0" tIns="0" rIns="0" bIns="0"/>
          <a:lstStyle/>
          <a:p>
            <a:r>
              <a:rPr lang="es-EC" sz="1400" b="0" strike="noStrike" spc="-1">
                <a:solidFill>
                  <a:srgbClr val="000000"/>
                </a:solidFill>
                <a:uFill>
                  <a:solidFill>
                    <a:srgbClr val="FFFFFF"/>
                  </a:solidFill>
                </a:uFill>
                <a:latin typeface="Times New Roman"/>
              </a:rPr>
              <a:t>&lt;encabezamiento&gt;</a:t>
            </a:r>
          </a:p>
        </p:txBody>
      </p:sp>
      <p:sp>
        <p:nvSpPr>
          <p:cNvPr id="129" name="PlaceHolder 3"/>
          <p:cNvSpPr>
            <a:spLocks noGrp="1"/>
          </p:cNvSpPr>
          <p:nvPr>
            <p:ph type="dt"/>
          </p:nvPr>
        </p:nvSpPr>
        <p:spPr>
          <a:xfrm>
            <a:off x="4278960" y="0"/>
            <a:ext cx="3280680" cy="534240"/>
          </a:xfrm>
          <a:prstGeom prst="rect">
            <a:avLst/>
          </a:prstGeom>
        </p:spPr>
        <p:txBody>
          <a:bodyPr lIns="0" tIns="0" rIns="0" bIns="0"/>
          <a:lstStyle/>
          <a:p>
            <a:pPr algn="r"/>
            <a:r>
              <a:rPr lang="es-EC" sz="1400" b="0" strike="noStrike" spc="-1">
                <a:solidFill>
                  <a:srgbClr val="000000"/>
                </a:solidFill>
                <a:uFill>
                  <a:solidFill>
                    <a:srgbClr val="FFFFFF"/>
                  </a:solidFill>
                </a:uFill>
                <a:latin typeface="Times New Roman"/>
              </a:rPr>
              <a:t>&lt;fecha/hora&gt;</a:t>
            </a:r>
          </a:p>
        </p:txBody>
      </p:sp>
      <p:sp>
        <p:nvSpPr>
          <p:cNvPr id="130" name="PlaceHolder 4"/>
          <p:cNvSpPr>
            <a:spLocks noGrp="1"/>
          </p:cNvSpPr>
          <p:nvPr>
            <p:ph type="ftr"/>
          </p:nvPr>
        </p:nvSpPr>
        <p:spPr>
          <a:xfrm>
            <a:off x="0" y="10157400"/>
            <a:ext cx="3280680" cy="534240"/>
          </a:xfrm>
          <a:prstGeom prst="rect">
            <a:avLst/>
          </a:prstGeom>
        </p:spPr>
        <p:txBody>
          <a:bodyPr lIns="0" tIns="0" rIns="0" bIns="0" anchor="b"/>
          <a:lstStyle/>
          <a:p>
            <a:r>
              <a:rPr lang="es-EC" sz="1400" b="0" strike="noStrike" spc="-1">
                <a:solidFill>
                  <a:srgbClr val="000000"/>
                </a:solidFill>
                <a:uFill>
                  <a:solidFill>
                    <a:srgbClr val="FFFFFF"/>
                  </a:solidFill>
                </a:uFill>
                <a:latin typeface="Times New Roman"/>
              </a:rPr>
              <a:t>&lt;pie de página&gt;</a:t>
            </a:r>
          </a:p>
        </p:txBody>
      </p:sp>
      <p:sp>
        <p:nvSpPr>
          <p:cNvPr id="131" name="PlaceHolder 5"/>
          <p:cNvSpPr>
            <a:spLocks noGrp="1"/>
          </p:cNvSpPr>
          <p:nvPr>
            <p:ph type="sldNum"/>
          </p:nvPr>
        </p:nvSpPr>
        <p:spPr>
          <a:xfrm>
            <a:off x="4278960" y="10157400"/>
            <a:ext cx="3280680" cy="534240"/>
          </a:xfrm>
          <a:prstGeom prst="rect">
            <a:avLst/>
          </a:prstGeom>
        </p:spPr>
        <p:txBody>
          <a:bodyPr lIns="0" tIns="0" rIns="0" bIns="0" anchor="b"/>
          <a:lstStyle/>
          <a:p>
            <a:pPr algn="r"/>
            <a:fld id="{5D3D9FC3-D966-42E5-9ECE-2DE22459EB8E}" type="slidenum">
              <a:rPr lang="es-EC" sz="1400" b="0" strike="noStrike" spc="-1">
                <a:solidFill>
                  <a:srgbClr val="000000"/>
                </a:solidFill>
                <a:uFill>
                  <a:solidFill>
                    <a:srgbClr val="FFFFFF"/>
                  </a:solidFill>
                </a:uFill>
                <a:latin typeface="Times New Roman"/>
              </a:rPr>
              <a:t>‹Nº›</a:t>
            </a:fld>
            <a:endParaRPr lang="es-EC"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075372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p:txBody>
          <a:bodyPr/>
          <a:lstStyle/>
          <a:p>
            <a:r>
              <a:rPr lang="es-CO" dirty="0"/>
              <a:t>T</a:t>
            </a:r>
            <a:r>
              <a:rPr lang="es-ES" dirty="0" err="1"/>
              <a:t>ítulo</a:t>
            </a:r>
            <a:r>
              <a:rPr lang="es-ES"/>
              <a:t> de</a:t>
            </a:r>
            <a:r>
              <a:rPr lang="es-ES" baseline="0"/>
              <a:t> la presentación: Arquitectura del Sistema Inteligente para el Transporte Público de Quito. No hablemos de SITI Q</a:t>
            </a:r>
            <a:endParaRPr lang="es-CO" dirty="0"/>
          </a:p>
        </p:txBody>
      </p:sp>
      <p:sp>
        <p:nvSpPr>
          <p:cNvPr id="4" name="Slide Number Placeholder 3"/>
          <p:cNvSpPr>
            <a:spLocks noGrp="1"/>
          </p:cNvSpPr>
          <p:nvPr>
            <p:ph type="sldNum" sz="quarter" idx="10"/>
          </p:nvPr>
        </p:nvSpPr>
        <p:spPr/>
        <p:txBody>
          <a:bodyPr/>
          <a:lstStyle/>
          <a:p>
            <a:fld id="{99573776-0A0F-414B-AFE5-1FF1084959BF}" type="slidenum">
              <a:rPr lang="es-CO" smtClean="0">
                <a:solidFill>
                  <a:prstClr val="black"/>
                </a:solidFill>
              </a:rPr>
              <a:pPr/>
              <a:t>1</a:t>
            </a:fld>
            <a:endParaRPr lang="es-CO">
              <a:solidFill>
                <a:prstClr val="black"/>
              </a:solidFill>
            </a:endParaRPr>
          </a:p>
        </p:txBody>
      </p:sp>
    </p:spTree>
    <p:extLst>
      <p:ext uri="{BB962C8B-B14F-4D97-AF65-F5344CB8AC3E}">
        <p14:creationId xmlns:p14="http://schemas.microsoft.com/office/powerpoint/2010/main" val="1545819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PlaceHolder 1"/>
          <p:cNvSpPr>
            <a:spLocks noGrp="1"/>
          </p:cNvSpPr>
          <p:nvPr>
            <p:ph type="body"/>
          </p:nvPr>
        </p:nvSpPr>
        <p:spPr>
          <a:xfrm>
            <a:off x="685800" y="4400640"/>
            <a:ext cx="5485680" cy="3599640"/>
          </a:xfrm>
          <a:prstGeom prst="rect">
            <a:avLst/>
          </a:prstGeom>
        </p:spPr>
        <p:txBody>
          <a:bodyPr lIns="0" tIns="0" rIns="0" bIns="0"/>
          <a:lstStyle/>
          <a:p>
            <a:r>
              <a:rPr lang="es-EC" sz="2000" b="0" strike="noStrike" spc="-1">
                <a:solidFill>
                  <a:srgbClr val="000000"/>
                </a:solidFill>
                <a:uFill>
                  <a:solidFill>
                    <a:srgbClr val="FFFFFF"/>
                  </a:solidFill>
                </a:uFill>
                <a:latin typeface="Arial"/>
              </a:rPr>
              <a:t>Título de la presentación: Arquitectura del Sistema Inteligente para el Transporte Público de Quito. No hablemos de SITI Q</a:t>
            </a:r>
          </a:p>
        </p:txBody>
      </p:sp>
      <p:sp>
        <p:nvSpPr>
          <p:cNvPr id="381" name="CustomShape 2"/>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5516848-A785-499D-A16C-38D82D4771E5}" type="slidenum">
              <a:rPr lang="es-EC" sz="1200" b="0" strike="noStrike" spc="-1">
                <a:solidFill>
                  <a:srgbClr val="000000"/>
                </a:solidFill>
                <a:uFill>
                  <a:solidFill>
                    <a:srgbClr val="FFFFFF"/>
                  </a:solidFill>
                </a:uFill>
                <a:latin typeface="+mn-lt"/>
                <a:ea typeface="+mn-ea"/>
              </a:rPr>
              <a:t>27</a:t>
            </a:fld>
            <a:endParaRPr lang="es-EC"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68523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40" name="PlaceHolder 2"/>
          <p:cNvSpPr>
            <a:spLocks noGrp="1"/>
          </p:cNvSpPr>
          <p:nvPr>
            <p:ph type="body"/>
          </p:nvPr>
        </p:nvSpPr>
        <p:spPr>
          <a:xfrm>
            <a:off x="609480" y="1604520"/>
            <a:ext cx="1097244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41" name="PlaceHolder 3"/>
          <p:cNvSpPr>
            <a:spLocks noGrp="1"/>
          </p:cNvSpPr>
          <p:nvPr>
            <p:ph type="body"/>
          </p:nvPr>
        </p:nvSpPr>
        <p:spPr>
          <a:xfrm>
            <a:off x="609480" y="3682080"/>
            <a:ext cx="1097244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60948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623196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45" name="PlaceHolder 4"/>
          <p:cNvSpPr>
            <a:spLocks noGrp="1"/>
          </p:cNvSpPr>
          <p:nvPr>
            <p:ph type="body"/>
          </p:nvPr>
        </p:nvSpPr>
        <p:spPr>
          <a:xfrm>
            <a:off x="6231960" y="368208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46" name="PlaceHolder 5"/>
          <p:cNvSpPr>
            <a:spLocks noGrp="1"/>
          </p:cNvSpPr>
          <p:nvPr>
            <p:ph type="body"/>
          </p:nvPr>
        </p:nvSpPr>
        <p:spPr>
          <a:xfrm>
            <a:off x="609480" y="368208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609480" y="1604520"/>
            <a:ext cx="1097244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609480" y="1604520"/>
            <a:ext cx="1097244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pic>
        <p:nvPicPr>
          <p:cNvPr id="50" name="Imagen 49"/>
          <p:cNvPicPr/>
          <p:nvPr/>
        </p:nvPicPr>
        <p:blipFill>
          <a:blip r:embed="rId2"/>
          <a:stretch/>
        </p:blipFill>
        <p:spPr>
          <a:xfrm>
            <a:off x="3602880" y="1604520"/>
            <a:ext cx="4984920" cy="3977280"/>
          </a:xfrm>
          <a:prstGeom prst="rect">
            <a:avLst/>
          </a:prstGeom>
          <a:ln>
            <a:noFill/>
          </a:ln>
        </p:spPr>
      </p:pic>
      <p:pic>
        <p:nvPicPr>
          <p:cNvPr id="51" name="Imagen 50"/>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4" name="Rectángulo 23"/>
          <p:cNvSpPr/>
          <p:nvPr/>
        </p:nvSpPr>
        <p:spPr>
          <a:xfrm>
            <a:off x="0" y="0"/>
            <a:ext cx="1016000" cy="4423966"/>
          </a:xfrm>
          <a:prstGeom prst="rect">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17" name="Rectángulo redondeado 16"/>
          <p:cNvSpPr/>
          <p:nvPr/>
        </p:nvSpPr>
        <p:spPr>
          <a:xfrm>
            <a:off x="7848601" y="0"/>
            <a:ext cx="4374953" cy="4423966"/>
          </a:xfrm>
          <a:prstGeom prst="roundRect">
            <a:avLst>
              <a:gd name="adj" fmla="val 11595"/>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20" name="Rectángulo 19"/>
          <p:cNvSpPr/>
          <p:nvPr/>
        </p:nvSpPr>
        <p:spPr>
          <a:xfrm>
            <a:off x="8749059" y="-1123950"/>
            <a:ext cx="3474495" cy="484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5D7D1C04-F66B-4B4A-8FAB-A5B85C489F2E}" type="datetime1">
              <a:rPr lang="en-GB" smtClean="0"/>
              <a:t>03/02/2017</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95ADC33-E42B-4CC7-A840-275B3106A1B9}" type="slidenum">
              <a:rPr lang="en-GB" smtClean="0"/>
              <a:t>‹Nº›</a:t>
            </a:fld>
            <a:endParaRPr lang="en-GB"/>
          </a:p>
        </p:txBody>
      </p:sp>
      <p:sp>
        <p:nvSpPr>
          <p:cNvPr id="8" name="Rectángulo redondeado 7"/>
          <p:cNvSpPr/>
          <p:nvPr/>
        </p:nvSpPr>
        <p:spPr>
          <a:xfrm>
            <a:off x="0" y="0"/>
            <a:ext cx="7188200" cy="4423966"/>
          </a:xfrm>
          <a:prstGeom prst="roundRect">
            <a:avLst>
              <a:gd name="adj" fmla="val 11595"/>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pic>
        <p:nvPicPr>
          <p:cNvPr id="12" name="Imagen 11"/>
          <p:cNvPicPr>
            <a:picLocks noChangeAspect="1"/>
          </p:cNvPicPr>
          <p:nvPr/>
        </p:nvPicPr>
        <p:blipFill>
          <a:blip r:embed="rId2"/>
          <a:stretch>
            <a:fillRect/>
          </a:stretch>
        </p:blipFill>
        <p:spPr>
          <a:xfrm>
            <a:off x="9168582" y="962493"/>
            <a:ext cx="2635447" cy="674119"/>
          </a:xfrm>
          <a:prstGeom prst="rect">
            <a:avLst/>
          </a:prstGeom>
        </p:spPr>
      </p:pic>
      <p:sp>
        <p:nvSpPr>
          <p:cNvPr id="18" name="Rectángulo redondeado 17"/>
          <p:cNvSpPr/>
          <p:nvPr/>
        </p:nvSpPr>
        <p:spPr>
          <a:xfrm>
            <a:off x="7848601" y="4900216"/>
            <a:ext cx="4374953" cy="1957784"/>
          </a:xfrm>
          <a:prstGeom prst="roundRect">
            <a:avLst>
              <a:gd name="adj" fmla="val 11595"/>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19" name="Rectángulo redondeado 18"/>
          <p:cNvSpPr/>
          <p:nvPr/>
        </p:nvSpPr>
        <p:spPr>
          <a:xfrm>
            <a:off x="0" y="4900216"/>
            <a:ext cx="7188200" cy="1957784"/>
          </a:xfrm>
          <a:prstGeom prst="roundRect">
            <a:avLst>
              <a:gd name="adj" fmla="val 11595"/>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21" name="Rectángulo 20"/>
          <p:cNvSpPr/>
          <p:nvPr/>
        </p:nvSpPr>
        <p:spPr>
          <a:xfrm>
            <a:off x="8749059" y="5443050"/>
            <a:ext cx="3474495" cy="1414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3" name="Subtitle 2"/>
          <p:cNvSpPr>
            <a:spLocks noGrp="1"/>
          </p:cNvSpPr>
          <p:nvPr>
            <p:ph type="subTitle" idx="1"/>
          </p:nvPr>
        </p:nvSpPr>
        <p:spPr>
          <a:xfrm>
            <a:off x="388731" y="2980350"/>
            <a:ext cx="5156200" cy="813587"/>
          </a:xfrm>
        </p:spPr>
        <p:txBody>
          <a:bodyPr>
            <a:normAutofit/>
          </a:bodyPr>
          <a:lstStyle>
            <a:lvl1pPr marL="0" indent="0" algn="l">
              <a:buNone/>
              <a:defRPr sz="2000" i="0">
                <a:solidFill>
                  <a:schemeClr val="bg1"/>
                </a:solidFill>
                <a:latin typeface="Futura Std Light" panose="020B04020202040203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CuadroTexto 22"/>
          <p:cNvSpPr txBox="1"/>
          <p:nvPr/>
        </p:nvSpPr>
        <p:spPr>
          <a:xfrm>
            <a:off x="8886105" y="5956241"/>
            <a:ext cx="3337449" cy="400110"/>
          </a:xfrm>
          <a:prstGeom prst="rect">
            <a:avLst/>
          </a:prstGeom>
          <a:noFill/>
        </p:spPr>
        <p:txBody>
          <a:bodyPr wrap="square" rtlCol="0">
            <a:spAutoFit/>
          </a:bodyPr>
          <a:lstStyle/>
          <a:p>
            <a:r>
              <a:rPr lang="es-CO" sz="2000" dirty="0">
                <a:solidFill>
                  <a:srgbClr val="2B8134"/>
                </a:solidFill>
              </a:rPr>
              <a:t>WWW.GSDPLUS.COM</a:t>
            </a:r>
          </a:p>
        </p:txBody>
      </p:sp>
      <p:sp>
        <p:nvSpPr>
          <p:cNvPr id="25" name="Rectángulo 24"/>
          <p:cNvSpPr/>
          <p:nvPr/>
        </p:nvSpPr>
        <p:spPr>
          <a:xfrm>
            <a:off x="-1" y="4900216"/>
            <a:ext cx="927100" cy="1957784"/>
          </a:xfrm>
          <a:prstGeom prst="rect">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26" name="Rectángulo 25"/>
          <p:cNvSpPr/>
          <p:nvPr/>
        </p:nvSpPr>
        <p:spPr>
          <a:xfrm>
            <a:off x="6172200" y="0"/>
            <a:ext cx="1016000" cy="3924500"/>
          </a:xfrm>
          <a:prstGeom prst="rect">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27" name="Rectángulo 26"/>
          <p:cNvSpPr/>
          <p:nvPr/>
        </p:nvSpPr>
        <p:spPr>
          <a:xfrm>
            <a:off x="7848600" y="0"/>
            <a:ext cx="762000" cy="3793936"/>
          </a:xfrm>
          <a:prstGeom prst="rect">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28" name="Rectángulo 27"/>
          <p:cNvSpPr/>
          <p:nvPr/>
        </p:nvSpPr>
        <p:spPr>
          <a:xfrm>
            <a:off x="7848600" y="5547916"/>
            <a:ext cx="762000" cy="1310084"/>
          </a:xfrm>
          <a:prstGeom prst="rect">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29" name="Rectángulo 28"/>
          <p:cNvSpPr/>
          <p:nvPr/>
        </p:nvSpPr>
        <p:spPr>
          <a:xfrm>
            <a:off x="11804028" y="4900217"/>
            <a:ext cx="419525" cy="542833"/>
          </a:xfrm>
          <a:prstGeom prst="rect">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30" name="Rectángulo 29"/>
          <p:cNvSpPr/>
          <p:nvPr/>
        </p:nvSpPr>
        <p:spPr>
          <a:xfrm>
            <a:off x="11616143" y="3772800"/>
            <a:ext cx="607411" cy="651166"/>
          </a:xfrm>
          <a:prstGeom prst="rect">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31" name="Rectángulo 30"/>
          <p:cNvSpPr/>
          <p:nvPr/>
        </p:nvSpPr>
        <p:spPr>
          <a:xfrm>
            <a:off x="6261101" y="5171632"/>
            <a:ext cx="927100" cy="1686368"/>
          </a:xfrm>
          <a:prstGeom prst="rect">
            <a:avLst/>
          </a:prstGeom>
          <a:solidFill>
            <a:srgbClr val="2B8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
        <p:nvSpPr>
          <p:cNvPr id="2" name="Title 1"/>
          <p:cNvSpPr>
            <a:spLocks noGrp="1"/>
          </p:cNvSpPr>
          <p:nvPr>
            <p:ph type="ctrTitle"/>
          </p:nvPr>
        </p:nvSpPr>
        <p:spPr>
          <a:xfrm>
            <a:off x="388731" y="492110"/>
            <a:ext cx="6342269" cy="2387600"/>
          </a:xfrm>
        </p:spPr>
        <p:txBody>
          <a:bodyPr anchor="b">
            <a:noAutofit/>
          </a:bodyPr>
          <a:lstStyle>
            <a:lvl1pPr algn="l">
              <a:defRPr sz="2800">
                <a:solidFill>
                  <a:schemeClr val="bg1"/>
                </a:solidFill>
                <a:latin typeface="Futura Std Medium" panose="020B0502020204020303"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022523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55"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57" name="PlaceHolder 2"/>
          <p:cNvSpPr>
            <a:spLocks noGrp="1"/>
          </p:cNvSpPr>
          <p:nvPr>
            <p:ph type="body"/>
          </p:nvPr>
        </p:nvSpPr>
        <p:spPr>
          <a:xfrm>
            <a:off x="609480" y="1604520"/>
            <a:ext cx="1097244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59" name="PlaceHolder 2"/>
          <p:cNvSpPr>
            <a:spLocks noGrp="1"/>
          </p:cNvSpPr>
          <p:nvPr>
            <p:ph type="body"/>
          </p:nvPr>
        </p:nvSpPr>
        <p:spPr>
          <a:xfrm>
            <a:off x="609480" y="1604520"/>
            <a:ext cx="535428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60" name="PlaceHolder 3"/>
          <p:cNvSpPr>
            <a:spLocks noGrp="1"/>
          </p:cNvSpPr>
          <p:nvPr>
            <p:ph type="body"/>
          </p:nvPr>
        </p:nvSpPr>
        <p:spPr>
          <a:xfrm>
            <a:off x="6231960" y="1604520"/>
            <a:ext cx="535428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19"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609480" y="368208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66" name="PlaceHolder 4"/>
          <p:cNvSpPr>
            <a:spLocks noGrp="1"/>
          </p:cNvSpPr>
          <p:nvPr>
            <p:ph type="body"/>
          </p:nvPr>
        </p:nvSpPr>
        <p:spPr>
          <a:xfrm>
            <a:off x="6231960" y="1604520"/>
            <a:ext cx="535428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609480" y="1604520"/>
            <a:ext cx="535428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623196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70" name="PlaceHolder 4"/>
          <p:cNvSpPr>
            <a:spLocks noGrp="1"/>
          </p:cNvSpPr>
          <p:nvPr>
            <p:ph type="body"/>
          </p:nvPr>
        </p:nvSpPr>
        <p:spPr>
          <a:xfrm>
            <a:off x="6231960" y="368208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60948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623196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09480" y="3682080"/>
            <a:ext cx="1097244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76" name="PlaceHolder 2"/>
          <p:cNvSpPr>
            <a:spLocks noGrp="1"/>
          </p:cNvSpPr>
          <p:nvPr>
            <p:ph type="body"/>
          </p:nvPr>
        </p:nvSpPr>
        <p:spPr>
          <a:xfrm>
            <a:off x="609480" y="1604520"/>
            <a:ext cx="1097244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77" name="PlaceHolder 3"/>
          <p:cNvSpPr>
            <a:spLocks noGrp="1"/>
          </p:cNvSpPr>
          <p:nvPr>
            <p:ph type="body"/>
          </p:nvPr>
        </p:nvSpPr>
        <p:spPr>
          <a:xfrm>
            <a:off x="609480" y="3682080"/>
            <a:ext cx="1097244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79" name="PlaceHolder 2"/>
          <p:cNvSpPr>
            <a:spLocks noGrp="1"/>
          </p:cNvSpPr>
          <p:nvPr>
            <p:ph type="body"/>
          </p:nvPr>
        </p:nvSpPr>
        <p:spPr>
          <a:xfrm>
            <a:off x="60948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80" name="PlaceHolder 3"/>
          <p:cNvSpPr>
            <a:spLocks noGrp="1"/>
          </p:cNvSpPr>
          <p:nvPr>
            <p:ph type="body"/>
          </p:nvPr>
        </p:nvSpPr>
        <p:spPr>
          <a:xfrm>
            <a:off x="623196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81" name="PlaceHolder 4"/>
          <p:cNvSpPr>
            <a:spLocks noGrp="1"/>
          </p:cNvSpPr>
          <p:nvPr>
            <p:ph type="body"/>
          </p:nvPr>
        </p:nvSpPr>
        <p:spPr>
          <a:xfrm>
            <a:off x="6231960" y="368208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82" name="PlaceHolder 5"/>
          <p:cNvSpPr>
            <a:spLocks noGrp="1"/>
          </p:cNvSpPr>
          <p:nvPr>
            <p:ph type="body"/>
          </p:nvPr>
        </p:nvSpPr>
        <p:spPr>
          <a:xfrm>
            <a:off x="609480" y="368208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84" name="PlaceHolder 2"/>
          <p:cNvSpPr>
            <a:spLocks noGrp="1"/>
          </p:cNvSpPr>
          <p:nvPr>
            <p:ph type="body"/>
          </p:nvPr>
        </p:nvSpPr>
        <p:spPr>
          <a:xfrm>
            <a:off x="609480" y="1604520"/>
            <a:ext cx="1097244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85" name="PlaceHolder 3"/>
          <p:cNvSpPr>
            <a:spLocks noGrp="1"/>
          </p:cNvSpPr>
          <p:nvPr>
            <p:ph type="body"/>
          </p:nvPr>
        </p:nvSpPr>
        <p:spPr>
          <a:xfrm>
            <a:off x="609480" y="1604520"/>
            <a:ext cx="1097244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pic>
        <p:nvPicPr>
          <p:cNvPr id="86" name="Imagen 85"/>
          <p:cNvPicPr/>
          <p:nvPr/>
        </p:nvPicPr>
        <p:blipFill>
          <a:blip r:embed="rId2"/>
          <a:stretch/>
        </p:blipFill>
        <p:spPr>
          <a:xfrm>
            <a:off x="3602880" y="1604520"/>
            <a:ext cx="4984920" cy="3977280"/>
          </a:xfrm>
          <a:prstGeom prst="rect">
            <a:avLst/>
          </a:prstGeom>
          <a:ln>
            <a:noFill/>
          </a:ln>
        </p:spPr>
      </p:pic>
      <p:pic>
        <p:nvPicPr>
          <p:cNvPr id="87" name="Imagen 86"/>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609480" y="1604520"/>
            <a:ext cx="1097244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609480" y="1604520"/>
            <a:ext cx="535428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6231960" y="1604520"/>
            <a:ext cx="535428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60948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609480" y="368208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6231960" y="1604520"/>
            <a:ext cx="535428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609480" y="1604520"/>
            <a:ext cx="5354280" cy="397728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623196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34" name="PlaceHolder 4"/>
          <p:cNvSpPr>
            <a:spLocks noGrp="1"/>
          </p:cNvSpPr>
          <p:nvPr>
            <p:ph type="body"/>
          </p:nvPr>
        </p:nvSpPr>
        <p:spPr>
          <a:xfrm>
            <a:off x="6231960" y="368208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36" name="PlaceHolder 2"/>
          <p:cNvSpPr>
            <a:spLocks noGrp="1"/>
          </p:cNvSpPr>
          <p:nvPr>
            <p:ph type="body"/>
          </p:nvPr>
        </p:nvSpPr>
        <p:spPr>
          <a:xfrm>
            <a:off x="60948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37" name="PlaceHolder 3"/>
          <p:cNvSpPr>
            <a:spLocks noGrp="1"/>
          </p:cNvSpPr>
          <p:nvPr>
            <p:ph type="body"/>
          </p:nvPr>
        </p:nvSpPr>
        <p:spPr>
          <a:xfrm>
            <a:off x="6231960" y="1604520"/>
            <a:ext cx="535428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
        <p:nvSpPr>
          <p:cNvPr id="38" name="PlaceHolder 4"/>
          <p:cNvSpPr>
            <a:spLocks noGrp="1"/>
          </p:cNvSpPr>
          <p:nvPr>
            <p:ph type="body"/>
          </p:nvPr>
        </p:nvSpPr>
        <p:spPr>
          <a:xfrm>
            <a:off x="609480" y="3682080"/>
            <a:ext cx="10972440" cy="1896840"/>
          </a:xfrm>
          <a:prstGeom prst="rect">
            <a:avLst/>
          </a:prstGeom>
        </p:spPr>
        <p:txBody>
          <a:bodyPr lIns="0" tIns="0" rIns="0" bIns="0"/>
          <a:lstStyle/>
          <a:p>
            <a:endParaRPr lang="es-EC"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 name="CustomShape 1"/>
          <p:cNvSpPr/>
          <p:nvPr/>
        </p:nvSpPr>
        <p:spPr>
          <a:xfrm>
            <a:off x="0" y="0"/>
            <a:ext cx="1015200" cy="4423320"/>
          </a:xfrm>
          <a:prstGeom prst="rect">
            <a:avLst/>
          </a:prstGeom>
          <a:solidFill>
            <a:srgbClr val="2B8134"/>
          </a:solidFill>
          <a:ln w="25560">
            <a:noFill/>
          </a:ln>
        </p:spPr>
        <p:style>
          <a:lnRef idx="0">
            <a:scrgbClr r="0" g="0" b="0"/>
          </a:lnRef>
          <a:fillRef idx="0">
            <a:scrgbClr r="0" g="0" b="0"/>
          </a:fillRef>
          <a:effectRef idx="0">
            <a:scrgbClr r="0" g="0" b="0"/>
          </a:effectRef>
          <a:fontRef idx="minor"/>
        </p:style>
      </p:sp>
      <p:sp>
        <p:nvSpPr>
          <p:cNvPr id="19" name="CustomShape 2"/>
          <p:cNvSpPr/>
          <p:nvPr/>
        </p:nvSpPr>
        <p:spPr>
          <a:xfrm>
            <a:off x="7848720" y="0"/>
            <a:ext cx="4374360" cy="4423320"/>
          </a:xfrm>
          <a:prstGeom prst="roundRect">
            <a:avLst>
              <a:gd name="adj" fmla="val 11595"/>
            </a:avLst>
          </a:prstGeom>
          <a:solidFill>
            <a:srgbClr val="2B8134"/>
          </a:solidFill>
          <a:ln w="25560">
            <a:noFill/>
          </a:ln>
        </p:spPr>
        <p:style>
          <a:lnRef idx="0">
            <a:scrgbClr r="0" g="0" b="0"/>
          </a:lnRef>
          <a:fillRef idx="0">
            <a:scrgbClr r="0" g="0" b="0"/>
          </a:fillRef>
          <a:effectRef idx="0">
            <a:scrgbClr r="0" g="0" b="0"/>
          </a:effectRef>
          <a:fontRef idx="minor"/>
        </p:style>
      </p:sp>
      <p:sp>
        <p:nvSpPr>
          <p:cNvPr id="2" name="CustomShape 3"/>
          <p:cNvSpPr/>
          <p:nvPr/>
        </p:nvSpPr>
        <p:spPr>
          <a:xfrm>
            <a:off x="8749080" y="-1123920"/>
            <a:ext cx="3473640" cy="4846320"/>
          </a:xfrm>
          <a:prstGeom prst="rect">
            <a:avLst/>
          </a:prstGeom>
          <a:solidFill>
            <a:srgbClr val="FFFFFF"/>
          </a:solidFill>
          <a:ln w="25560">
            <a:noFill/>
          </a:ln>
        </p:spPr>
        <p:style>
          <a:lnRef idx="0">
            <a:scrgbClr r="0" g="0" b="0"/>
          </a:lnRef>
          <a:fillRef idx="0">
            <a:scrgbClr r="0" g="0" b="0"/>
          </a:fillRef>
          <a:effectRef idx="0">
            <a:scrgbClr r="0" g="0" b="0"/>
          </a:effectRef>
          <a:fontRef idx="minor"/>
        </p:style>
      </p:sp>
      <p:sp>
        <p:nvSpPr>
          <p:cNvPr id="3" name="CustomShape 4"/>
          <p:cNvSpPr/>
          <p:nvPr/>
        </p:nvSpPr>
        <p:spPr>
          <a:xfrm>
            <a:off x="0" y="0"/>
            <a:ext cx="7187400" cy="4423320"/>
          </a:xfrm>
          <a:prstGeom prst="roundRect">
            <a:avLst>
              <a:gd name="adj" fmla="val 11595"/>
            </a:avLst>
          </a:prstGeom>
          <a:solidFill>
            <a:srgbClr val="2B8134"/>
          </a:solidFill>
          <a:ln w="25560">
            <a:noFill/>
          </a:ln>
        </p:spPr>
        <p:style>
          <a:lnRef idx="0">
            <a:scrgbClr r="0" g="0" b="0"/>
          </a:lnRef>
          <a:fillRef idx="0">
            <a:scrgbClr r="0" g="0" b="0"/>
          </a:fillRef>
          <a:effectRef idx="0">
            <a:scrgbClr r="0" g="0" b="0"/>
          </a:effectRef>
          <a:fontRef idx="minor"/>
        </p:style>
      </p:sp>
      <p:pic>
        <p:nvPicPr>
          <p:cNvPr id="4" name="Imagen 11"/>
          <p:cNvPicPr/>
          <p:nvPr/>
        </p:nvPicPr>
        <p:blipFill>
          <a:blip r:embed="rId15"/>
          <a:stretch/>
        </p:blipFill>
        <p:spPr>
          <a:xfrm>
            <a:off x="9168480" y="962640"/>
            <a:ext cx="2634840" cy="673560"/>
          </a:xfrm>
          <a:prstGeom prst="rect">
            <a:avLst/>
          </a:prstGeom>
          <a:ln>
            <a:noFill/>
          </a:ln>
        </p:spPr>
      </p:pic>
      <p:sp>
        <p:nvSpPr>
          <p:cNvPr id="5" name="CustomShape 5"/>
          <p:cNvSpPr/>
          <p:nvPr/>
        </p:nvSpPr>
        <p:spPr>
          <a:xfrm>
            <a:off x="7848720" y="4900320"/>
            <a:ext cx="4374360" cy="1956960"/>
          </a:xfrm>
          <a:prstGeom prst="roundRect">
            <a:avLst>
              <a:gd name="adj" fmla="val 11595"/>
            </a:avLst>
          </a:prstGeom>
          <a:solidFill>
            <a:srgbClr val="2B8134"/>
          </a:solidFill>
          <a:ln w="25560">
            <a:noFill/>
          </a:ln>
        </p:spPr>
        <p:style>
          <a:lnRef idx="0">
            <a:scrgbClr r="0" g="0" b="0"/>
          </a:lnRef>
          <a:fillRef idx="0">
            <a:scrgbClr r="0" g="0" b="0"/>
          </a:fillRef>
          <a:effectRef idx="0">
            <a:scrgbClr r="0" g="0" b="0"/>
          </a:effectRef>
          <a:fontRef idx="minor"/>
        </p:style>
      </p:sp>
      <p:sp>
        <p:nvSpPr>
          <p:cNvPr id="6" name="CustomShape 6"/>
          <p:cNvSpPr/>
          <p:nvPr/>
        </p:nvSpPr>
        <p:spPr>
          <a:xfrm>
            <a:off x="0" y="4900320"/>
            <a:ext cx="7187400" cy="1956960"/>
          </a:xfrm>
          <a:prstGeom prst="roundRect">
            <a:avLst>
              <a:gd name="adj" fmla="val 11595"/>
            </a:avLst>
          </a:prstGeom>
          <a:solidFill>
            <a:srgbClr val="2B8134"/>
          </a:solidFill>
          <a:ln w="25560">
            <a:noFill/>
          </a:ln>
        </p:spPr>
        <p:style>
          <a:lnRef idx="0">
            <a:scrgbClr r="0" g="0" b="0"/>
          </a:lnRef>
          <a:fillRef idx="0">
            <a:scrgbClr r="0" g="0" b="0"/>
          </a:fillRef>
          <a:effectRef idx="0">
            <a:scrgbClr r="0" g="0" b="0"/>
          </a:effectRef>
          <a:fontRef idx="minor"/>
        </p:style>
      </p:sp>
      <p:sp>
        <p:nvSpPr>
          <p:cNvPr id="7" name="CustomShape 7"/>
          <p:cNvSpPr/>
          <p:nvPr/>
        </p:nvSpPr>
        <p:spPr>
          <a:xfrm>
            <a:off x="8749080" y="5443200"/>
            <a:ext cx="3473640" cy="1414080"/>
          </a:xfrm>
          <a:prstGeom prst="rect">
            <a:avLst/>
          </a:prstGeom>
          <a:solidFill>
            <a:srgbClr val="FFFFFF"/>
          </a:solidFill>
          <a:ln w="25560">
            <a:noFill/>
          </a:ln>
        </p:spPr>
        <p:style>
          <a:lnRef idx="0">
            <a:scrgbClr r="0" g="0" b="0"/>
          </a:lnRef>
          <a:fillRef idx="0">
            <a:scrgbClr r="0" g="0" b="0"/>
          </a:fillRef>
          <a:effectRef idx="0">
            <a:scrgbClr r="0" g="0" b="0"/>
          </a:effectRef>
          <a:fontRef idx="minor"/>
        </p:style>
      </p:sp>
      <p:sp>
        <p:nvSpPr>
          <p:cNvPr id="8" name="CustomShape 8"/>
          <p:cNvSpPr/>
          <p:nvPr/>
        </p:nvSpPr>
        <p:spPr>
          <a:xfrm>
            <a:off x="8886240" y="5956200"/>
            <a:ext cx="333684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C" sz="2000" b="0" strike="noStrike" spc="-1">
                <a:solidFill>
                  <a:srgbClr val="2B8134"/>
                </a:solidFill>
                <a:uFill>
                  <a:solidFill>
                    <a:srgbClr val="FFFFFF"/>
                  </a:solidFill>
                </a:uFill>
                <a:latin typeface="Calibri"/>
                <a:ea typeface="DejaVu Sans"/>
              </a:rPr>
              <a:t>WWW.GSDPLUS.COM</a:t>
            </a:r>
            <a:endParaRPr lang="es-EC" sz="1800" b="0" strike="noStrike" spc="-1">
              <a:solidFill>
                <a:srgbClr val="000000"/>
              </a:solidFill>
              <a:uFill>
                <a:solidFill>
                  <a:srgbClr val="FFFFFF"/>
                </a:solidFill>
              </a:uFill>
              <a:latin typeface="Arial"/>
            </a:endParaRPr>
          </a:p>
        </p:txBody>
      </p:sp>
      <p:sp>
        <p:nvSpPr>
          <p:cNvPr id="9" name="CustomShape 9"/>
          <p:cNvSpPr/>
          <p:nvPr/>
        </p:nvSpPr>
        <p:spPr>
          <a:xfrm>
            <a:off x="0" y="4900320"/>
            <a:ext cx="926280" cy="1956960"/>
          </a:xfrm>
          <a:prstGeom prst="rect">
            <a:avLst/>
          </a:prstGeom>
          <a:solidFill>
            <a:srgbClr val="2B8134"/>
          </a:solidFill>
          <a:ln w="25560">
            <a:noFill/>
          </a:ln>
        </p:spPr>
        <p:style>
          <a:lnRef idx="0">
            <a:scrgbClr r="0" g="0" b="0"/>
          </a:lnRef>
          <a:fillRef idx="0">
            <a:scrgbClr r="0" g="0" b="0"/>
          </a:fillRef>
          <a:effectRef idx="0">
            <a:scrgbClr r="0" g="0" b="0"/>
          </a:effectRef>
          <a:fontRef idx="minor"/>
        </p:style>
      </p:sp>
      <p:sp>
        <p:nvSpPr>
          <p:cNvPr id="10" name="CustomShape 10"/>
          <p:cNvSpPr/>
          <p:nvPr/>
        </p:nvSpPr>
        <p:spPr>
          <a:xfrm>
            <a:off x="6172200" y="0"/>
            <a:ext cx="1015200" cy="3923640"/>
          </a:xfrm>
          <a:prstGeom prst="rect">
            <a:avLst/>
          </a:prstGeom>
          <a:solidFill>
            <a:srgbClr val="2B8134"/>
          </a:solidFill>
          <a:ln w="25560">
            <a:noFill/>
          </a:ln>
        </p:spPr>
        <p:style>
          <a:lnRef idx="0">
            <a:scrgbClr r="0" g="0" b="0"/>
          </a:lnRef>
          <a:fillRef idx="0">
            <a:scrgbClr r="0" g="0" b="0"/>
          </a:fillRef>
          <a:effectRef idx="0">
            <a:scrgbClr r="0" g="0" b="0"/>
          </a:effectRef>
          <a:fontRef idx="minor"/>
        </p:style>
      </p:sp>
      <p:sp>
        <p:nvSpPr>
          <p:cNvPr id="11" name="CustomShape 11"/>
          <p:cNvSpPr/>
          <p:nvPr/>
        </p:nvSpPr>
        <p:spPr>
          <a:xfrm>
            <a:off x="7848720" y="0"/>
            <a:ext cx="761400" cy="3793320"/>
          </a:xfrm>
          <a:prstGeom prst="rect">
            <a:avLst/>
          </a:prstGeom>
          <a:solidFill>
            <a:srgbClr val="2B8134"/>
          </a:solidFill>
          <a:ln w="25560">
            <a:noFill/>
          </a:ln>
        </p:spPr>
        <p:style>
          <a:lnRef idx="0">
            <a:scrgbClr r="0" g="0" b="0"/>
          </a:lnRef>
          <a:fillRef idx="0">
            <a:scrgbClr r="0" g="0" b="0"/>
          </a:fillRef>
          <a:effectRef idx="0">
            <a:scrgbClr r="0" g="0" b="0"/>
          </a:effectRef>
          <a:fontRef idx="minor"/>
        </p:style>
      </p:sp>
      <p:sp>
        <p:nvSpPr>
          <p:cNvPr id="12" name="CustomShape 12"/>
          <p:cNvSpPr/>
          <p:nvPr/>
        </p:nvSpPr>
        <p:spPr>
          <a:xfrm>
            <a:off x="7848720" y="5547960"/>
            <a:ext cx="761400" cy="1309320"/>
          </a:xfrm>
          <a:prstGeom prst="rect">
            <a:avLst/>
          </a:prstGeom>
          <a:solidFill>
            <a:srgbClr val="2B8134"/>
          </a:solidFill>
          <a:ln w="25560">
            <a:noFill/>
          </a:ln>
        </p:spPr>
        <p:style>
          <a:lnRef idx="0">
            <a:scrgbClr r="0" g="0" b="0"/>
          </a:lnRef>
          <a:fillRef idx="0">
            <a:scrgbClr r="0" g="0" b="0"/>
          </a:fillRef>
          <a:effectRef idx="0">
            <a:scrgbClr r="0" g="0" b="0"/>
          </a:effectRef>
          <a:fontRef idx="minor"/>
        </p:style>
      </p:sp>
      <p:sp>
        <p:nvSpPr>
          <p:cNvPr id="13" name="CustomShape 13"/>
          <p:cNvSpPr/>
          <p:nvPr/>
        </p:nvSpPr>
        <p:spPr>
          <a:xfrm>
            <a:off x="11804040" y="4900320"/>
            <a:ext cx="418680" cy="542160"/>
          </a:xfrm>
          <a:prstGeom prst="rect">
            <a:avLst/>
          </a:prstGeom>
          <a:solidFill>
            <a:srgbClr val="2B8134"/>
          </a:solidFill>
          <a:ln w="25560">
            <a:noFill/>
          </a:ln>
        </p:spPr>
        <p:style>
          <a:lnRef idx="0">
            <a:scrgbClr r="0" g="0" b="0"/>
          </a:lnRef>
          <a:fillRef idx="0">
            <a:scrgbClr r="0" g="0" b="0"/>
          </a:fillRef>
          <a:effectRef idx="0">
            <a:scrgbClr r="0" g="0" b="0"/>
          </a:effectRef>
          <a:fontRef idx="minor"/>
        </p:style>
      </p:sp>
      <p:sp>
        <p:nvSpPr>
          <p:cNvPr id="14" name="CustomShape 14"/>
          <p:cNvSpPr/>
          <p:nvPr/>
        </p:nvSpPr>
        <p:spPr>
          <a:xfrm>
            <a:off x="11616120" y="3772800"/>
            <a:ext cx="606600" cy="650520"/>
          </a:xfrm>
          <a:prstGeom prst="rect">
            <a:avLst/>
          </a:prstGeom>
          <a:solidFill>
            <a:srgbClr val="2B8134"/>
          </a:solidFill>
          <a:ln w="25560">
            <a:noFill/>
          </a:ln>
        </p:spPr>
        <p:style>
          <a:lnRef idx="0">
            <a:scrgbClr r="0" g="0" b="0"/>
          </a:lnRef>
          <a:fillRef idx="0">
            <a:scrgbClr r="0" g="0" b="0"/>
          </a:fillRef>
          <a:effectRef idx="0">
            <a:scrgbClr r="0" g="0" b="0"/>
          </a:effectRef>
          <a:fontRef idx="minor"/>
        </p:style>
      </p:sp>
      <p:sp>
        <p:nvSpPr>
          <p:cNvPr id="15" name="CustomShape 15"/>
          <p:cNvSpPr/>
          <p:nvPr/>
        </p:nvSpPr>
        <p:spPr>
          <a:xfrm>
            <a:off x="6261120" y="5171760"/>
            <a:ext cx="926280" cy="1685520"/>
          </a:xfrm>
          <a:prstGeom prst="rect">
            <a:avLst/>
          </a:prstGeom>
          <a:solidFill>
            <a:srgbClr val="2B8134"/>
          </a:solidFill>
          <a:ln w="25560">
            <a:noFill/>
          </a:ln>
        </p:spPr>
        <p:style>
          <a:lnRef idx="0">
            <a:scrgbClr r="0" g="0" b="0"/>
          </a:lnRef>
          <a:fillRef idx="0">
            <a:scrgbClr r="0" g="0" b="0"/>
          </a:fillRef>
          <a:effectRef idx="0">
            <a:scrgbClr r="0" g="0" b="0"/>
          </a:effectRef>
          <a:fontRef idx="minor"/>
        </p:style>
      </p:sp>
      <p:sp>
        <p:nvSpPr>
          <p:cNvPr id="16" name="PlaceHolder 16"/>
          <p:cNvSpPr>
            <a:spLocks noGrp="1"/>
          </p:cNvSpPr>
          <p:nvPr>
            <p:ph type="title"/>
          </p:nvPr>
        </p:nvSpPr>
        <p:spPr>
          <a:xfrm>
            <a:off x="388800" y="492120"/>
            <a:ext cx="6341400" cy="2386800"/>
          </a:xfrm>
          <a:prstGeom prst="rect">
            <a:avLst/>
          </a:prstGeom>
        </p:spPr>
        <p:txBody>
          <a:bodyPr lIns="0" tIns="0" rIns="0" bIns="0" anchor="ctr"/>
          <a:lstStyle/>
          <a:p>
            <a:pPr algn="ctr"/>
            <a:endParaRPr lang="es-EC" sz="4400" b="0" strike="noStrike" spc="-1">
              <a:solidFill>
                <a:srgbClr val="000000"/>
              </a:solidFill>
              <a:uFill>
                <a:solidFill>
                  <a:srgbClr val="FFFFFF"/>
                </a:solidFill>
              </a:uFill>
              <a:latin typeface="Arial"/>
            </a:endParaRPr>
          </a:p>
        </p:txBody>
      </p:sp>
      <p:sp>
        <p:nvSpPr>
          <p:cNvPr id="17" name="PlaceHolder 17"/>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s-EC" sz="32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C" sz="2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C" sz="24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C" sz="20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C"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C"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C"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es-EC" sz="4400" b="0" strike="noStrike" spc="-1">
                <a:solidFill>
                  <a:srgbClr val="000000"/>
                </a:solidFill>
                <a:uFill>
                  <a:solidFill>
                    <a:srgbClr val="FFFFFF"/>
                  </a:solidFill>
                </a:uFill>
                <a:latin typeface="Arial"/>
              </a:rPr>
              <a:t>Pulse para editar el formato del texto de título</a:t>
            </a:r>
          </a:p>
        </p:txBody>
      </p:sp>
      <p:sp>
        <p:nvSpPr>
          <p:cNvPr id="53" name="PlaceHolder 2"/>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s-EC" sz="32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C" sz="2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C" sz="24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C" sz="20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C"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C"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C"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4.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4.xml"/><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2523824" y="5448260"/>
            <a:ext cx="2072082" cy="454999"/>
          </a:xfrm>
        </p:spPr>
        <p:txBody>
          <a:bodyPr>
            <a:normAutofit/>
          </a:bodyPr>
          <a:lstStyle/>
          <a:p>
            <a:pPr algn="just">
              <a:lnSpc>
                <a:spcPct val="100000"/>
              </a:lnSpc>
            </a:pPr>
            <a:r>
              <a:rPr lang="es-CO" dirty="0"/>
              <a:t>Enero 2017</a:t>
            </a:r>
          </a:p>
          <a:p>
            <a:endParaRPr lang="es-CO" dirty="0"/>
          </a:p>
        </p:txBody>
      </p:sp>
      <p:sp>
        <p:nvSpPr>
          <p:cNvPr id="3" name="Título 2"/>
          <p:cNvSpPr>
            <a:spLocks noGrp="1"/>
          </p:cNvSpPr>
          <p:nvPr>
            <p:ph type="ctrTitle"/>
          </p:nvPr>
        </p:nvSpPr>
        <p:spPr>
          <a:xfrm>
            <a:off x="388731" y="1326271"/>
            <a:ext cx="6342269" cy="2387600"/>
          </a:xfrm>
        </p:spPr>
        <p:txBody>
          <a:bodyPr anchor="ctr"/>
          <a:lstStyle/>
          <a:p>
            <a:r>
              <a:rPr lang="es-ES" dirty="0"/>
              <a:t>Estructuración del modelo tarifario del Sistema Metropolitano de Transporte Público de Pasajeros del Distrito Metropolitano de Quito</a:t>
            </a:r>
            <a:endParaRPr lang="es-CO" dirty="0"/>
          </a:p>
        </p:txBody>
      </p:sp>
    </p:spTree>
    <p:extLst>
      <p:ext uri="{BB962C8B-B14F-4D97-AF65-F5344CB8AC3E}">
        <p14:creationId xmlns:p14="http://schemas.microsoft.com/office/powerpoint/2010/main" val="3393868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271464" y="188640"/>
            <a:ext cx="10369152"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Se calcula la tarifa técnica por subsistema</a:t>
            </a:r>
          </a:p>
        </p:txBody>
      </p:sp>
      <p:sp>
        <p:nvSpPr>
          <p:cNvPr id="101" name="Marcador de número de diapositiva 2"/>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10</a:t>
            </a:fld>
            <a:endParaRPr lang="es-CO">
              <a:solidFill>
                <a:prstClr val="black">
                  <a:tint val="75000"/>
                </a:prstClr>
              </a:solidFill>
            </a:endParaRPr>
          </a:p>
        </p:txBody>
      </p:sp>
      <p:sp>
        <p:nvSpPr>
          <p:cNvPr id="29" name="Marcador de número de diapositiva 3"/>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10</a:t>
            </a:fld>
            <a:endParaRPr lang="es-CO">
              <a:solidFill>
                <a:prstClr val="black">
                  <a:tint val="75000"/>
                </a:prstClr>
              </a:solidFill>
            </a:endParaRPr>
          </a:p>
        </p:txBody>
      </p:sp>
      <p:sp>
        <p:nvSpPr>
          <p:cNvPr id="31" name="Rectángulo 30"/>
          <p:cNvSpPr/>
          <p:nvPr/>
        </p:nvSpPr>
        <p:spPr>
          <a:xfrm>
            <a:off x="6827164" y="3585234"/>
            <a:ext cx="4224344" cy="256993"/>
          </a:xfrm>
          <a:prstGeom prst="rect">
            <a:avLst/>
          </a:prstGeom>
        </p:spPr>
        <p:txBody>
          <a:bodyPr wrap="square">
            <a:spAutoFit/>
          </a:bodyPr>
          <a:lstStyle/>
          <a:p>
            <a:pPr algn="ctr">
              <a:lnSpc>
                <a:spcPct val="107000"/>
              </a:lnSpc>
              <a:spcBef>
                <a:spcPts val="700"/>
              </a:spcBef>
              <a:spcAft>
                <a:spcPts val="700"/>
              </a:spcAft>
            </a:pPr>
            <a:r>
              <a:rPr lang="es-ES_tradnl" sz="1000" dirty="0">
                <a:solidFill>
                  <a:srgbClr val="000000"/>
                </a:solidFill>
                <a:latin typeface="Calibri" panose="020F0502020204030204" pitchFamily="34" charset="0"/>
                <a:ea typeface="Calibri" panose="020F0502020204030204" pitchFamily="34" charset="0"/>
                <a:cs typeface="Calibri" panose="020F0502020204030204" pitchFamily="34" charset="0"/>
              </a:rPr>
              <a:t>Fuente: Elaboración propia</a:t>
            </a:r>
            <a:endPar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2" name="Marcador de contenido 2"/>
          <p:cNvSpPr txBox="1">
            <a:spLocks/>
          </p:cNvSpPr>
          <p:nvPr/>
        </p:nvSpPr>
        <p:spPr>
          <a:xfrm>
            <a:off x="811488" y="2123798"/>
            <a:ext cx="4996480" cy="4401546"/>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buFont typeface="Arial" panose="020B0604020202020204" pitchFamily="34" charset="0"/>
              <a:buChar char="•"/>
            </a:pPr>
            <a:r>
              <a:rPr lang="es-CO" sz="1600" dirty="0"/>
              <a:t>Se incorpora la rentabilidad de 13% para el concesionario, parámetro para la definición de su remuneración por km.</a:t>
            </a:r>
          </a:p>
          <a:p>
            <a:pPr>
              <a:lnSpc>
                <a:spcPct val="125000"/>
              </a:lnSpc>
              <a:buFont typeface="Arial" panose="020B0604020202020204" pitchFamily="34" charset="0"/>
              <a:buChar char="•"/>
            </a:pPr>
            <a:r>
              <a:rPr lang="es-CO" sz="1600" dirty="0"/>
              <a:t>Se incluye el SITP-Q</a:t>
            </a:r>
          </a:p>
          <a:p>
            <a:pPr>
              <a:lnSpc>
                <a:spcPct val="125000"/>
              </a:lnSpc>
              <a:buFont typeface="Arial" panose="020B0604020202020204" pitchFamily="34" charset="0"/>
              <a:buChar char="•"/>
            </a:pPr>
            <a:r>
              <a:rPr lang="es-CO" sz="1600" dirty="0"/>
              <a:t>Las inversiones en infraestructura e instalaciones adicionales serán cubiertas con recursos públicos.</a:t>
            </a:r>
          </a:p>
          <a:p>
            <a:pPr>
              <a:lnSpc>
                <a:spcPct val="125000"/>
              </a:lnSpc>
              <a:buFont typeface="Arial" panose="020B0604020202020204" pitchFamily="34" charset="0"/>
              <a:buChar char="•"/>
            </a:pPr>
            <a:r>
              <a:rPr lang="es-CO" sz="1600" dirty="0"/>
              <a:t>Se incluye de manera independiente el valor a remunerar para las cabinas adquirida con recursos públicos, considerando su reposición al terminar la vida útil.</a:t>
            </a:r>
            <a:endParaRPr lang="es-CO" sz="1050" dirty="0"/>
          </a:p>
        </p:txBody>
      </p:sp>
      <p:graphicFrame>
        <p:nvGraphicFramePr>
          <p:cNvPr id="34" name="Tabla 33"/>
          <p:cNvGraphicFramePr>
            <a:graphicFrameLocks noGrp="1"/>
          </p:cNvGraphicFramePr>
          <p:nvPr>
            <p:extLst>
              <p:ext uri="{D42A27DB-BD31-4B8C-83A1-F6EECF244321}">
                <p14:modId xmlns:p14="http://schemas.microsoft.com/office/powerpoint/2010/main" val="3047132034"/>
              </p:ext>
            </p:extLst>
          </p:nvPr>
        </p:nvGraphicFramePr>
        <p:xfrm>
          <a:off x="7155039" y="1632869"/>
          <a:ext cx="3736286" cy="1996440"/>
        </p:xfrm>
        <a:graphic>
          <a:graphicData uri="http://schemas.openxmlformats.org/drawingml/2006/table">
            <a:tbl>
              <a:tblPr>
                <a:tableStyleId>{C083E6E3-FA7D-4D7B-A595-EF9225AFEA82}</a:tableStyleId>
              </a:tblPr>
              <a:tblGrid>
                <a:gridCol w="3191341">
                  <a:extLst>
                    <a:ext uri="{9D8B030D-6E8A-4147-A177-3AD203B41FA5}">
                      <a16:colId xmlns:a16="http://schemas.microsoft.com/office/drawing/2014/main" val="431095114"/>
                    </a:ext>
                  </a:extLst>
                </a:gridCol>
                <a:gridCol w="544945">
                  <a:extLst>
                    <a:ext uri="{9D8B030D-6E8A-4147-A177-3AD203B41FA5}">
                      <a16:colId xmlns:a16="http://schemas.microsoft.com/office/drawing/2014/main" val="4132759620"/>
                    </a:ext>
                  </a:extLst>
                </a:gridCol>
              </a:tblGrid>
              <a:tr h="251005">
                <a:tc>
                  <a:txBody>
                    <a:bodyPr/>
                    <a:lstStyle/>
                    <a:p>
                      <a:pPr algn="just" fontAlgn="ctr"/>
                      <a:r>
                        <a:rPr lang="es-ES" sz="1050" b="1" u="none" strike="noStrike" dirty="0">
                          <a:effectLst/>
                        </a:rPr>
                        <a:t>TARIFA TÉCNICA (USD)</a:t>
                      </a:r>
                      <a:endParaRPr lang="es-E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s-ES" sz="1050" b="1" u="none" strike="noStrike" dirty="0">
                          <a:effectLst/>
                        </a:rPr>
                        <a:t>                             0.717 </a:t>
                      </a:r>
                      <a:endParaRPr lang="es-ES" sz="105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643334500"/>
                  </a:ext>
                </a:extLst>
              </a:tr>
              <a:tr h="262957">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Costo Operación Privada</a:t>
                      </a:r>
                    </a:p>
                  </a:txBody>
                  <a:tcPr marL="0" marR="0" marT="0" marB="0" anchor="ctr">
                    <a:solidFill>
                      <a:schemeClr val="bg1">
                        <a:lumMod val="95000"/>
                      </a:schemeClr>
                    </a:solidFill>
                  </a:tcPr>
                </a:tc>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                             0.349 </a:t>
                      </a:r>
                    </a:p>
                  </a:txBody>
                  <a:tcPr marL="0" marR="0" marT="0" marB="0" anchor="ctr">
                    <a:solidFill>
                      <a:schemeClr val="bg1">
                        <a:lumMod val="95000"/>
                      </a:schemeClr>
                    </a:solidFill>
                  </a:tcPr>
                </a:tc>
                <a:extLst>
                  <a:ext uri="{0D108BD9-81ED-4DB2-BD59-A6C34878D82A}">
                    <a16:rowId xmlns:a16="http://schemas.microsoft.com/office/drawing/2014/main" val="2169994049"/>
                  </a:ext>
                </a:extLst>
              </a:tr>
              <a:tr h="262957">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Provisión Pública de componentes</a:t>
                      </a:r>
                    </a:p>
                  </a:txBody>
                  <a:tcPr marL="0" marR="0" marT="0" marB="0" anchor="ctr"/>
                </a:tc>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                             0.144 </a:t>
                      </a:r>
                    </a:p>
                  </a:txBody>
                  <a:tcPr marL="0" marR="0" marT="0" marB="0" anchor="ctr"/>
                </a:tc>
                <a:extLst>
                  <a:ext uri="{0D108BD9-81ED-4DB2-BD59-A6C34878D82A}">
                    <a16:rowId xmlns:a16="http://schemas.microsoft.com/office/drawing/2014/main" val="1588670711"/>
                  </a:ext>
                </a:extLst>
              </a:tr>
              <a:tr h="262957">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Recaudo</a:t>
                      </a:r>
                    </a:p>
                  </a:txBody>
                  <a:tcPr marL="0" marR="0" marT="0" marB="0" anchor="ctr">
                    <a:solidFill>
                      <a:schemeClr val="bg1">
                        <a:lumMod val="95000"/>
                      </a:schemeClr>
                    </a:solidFill>
                  </a:tcPr>
                </a:tc>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                             0.045 </a:t>
                      </a:r>
                    </a:p>
                  </a:txBody>
                  <a:tcPr marL="0" marR="0" marT="0" marB="0" anchor="ctr">
                    <a:solidFill>
                      <a:schemeClr val="bg1">
                        <a:lumMod val="95000"/>
                      </a:schemeClr>
                    </a:solidFill>
                  </a:tcPr>
                </a:tc>
                <a:extLst>
                  <a:ext uri="{0D108BD9-81ED-4DB2-BD59-A6C34878D82A}">
                    <a16:rowId xmlns:a16="http://schemas.microsoft.com/office/drawing/2014/main" val="3956814026"/>
                  </a:ext>
                </a:extLst>
              </a:tr>
              <a:tr h="262957">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Depreciación cabinas</a:t>
                      </a:r>
                    </a:p>
                  </a:txBody>
                  <a:tcPr marL="0" marR="0" marT="0" marB="0" anchor="ctr"/>
                </a:tc>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                             0.101 </a:t>
                      </a:r>
                    </a:p>
                  </a:txBody>
                  <a:tcPr marL="0" marR="0" marT="0" marB="0" anchor="ctr"/>
                </a:tc>
                <a:extLst>
                  <a:ext uri="{0D108BD9-81ED-4DB2-BD59-A6C34878D82A}">
                    <a16:rowId xmlns:a16="http://schemas.microsoft.com/office/drawing/2014/main" val="2743515042"/>
                  </a:ext>
                </a:extLst>
              </a:tr>
              <a:tr h="262957">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Amortización infraestructura</a:t>
                      </a:r>
                    </a:p>
                  </a:txBody>
                  <a:tcPr marL="0" marR="0" marT="0" marB="0" anchor="ctr">
                    <a:solidFill>
                      <a:schemeClr val="bg1">
                        <a:lumMod val="95000"/>
                      </a:schemeClr>
                    </a:solidFill>
                  </a:tcPr>
                </a:tc>
                <a:tc>
                  <a:txBody>
                    <a:bodyPr/>
                    <a:lstStyle/>
                    <a:p>
                      <a:pPr marL="0" algn="just" defTabSz="914400" rtl="0" eaLnBrk="1" fontAlgn="ctr" latinLnBrk="0" hangingPunct="1"/>
                      <a:r>
                        <a:rPr lang="es-ES" sz="1100" u="none" strike="noStrike" kern="1200" dirty="0">
                          <a:solidFill>
                            <a:schemeClr val="tx1"/>
                          </a:solidFill>
                          <a:effectLst/>
                          <a:latin typeface="+mn-lt"/>
                          <a:ea typeface="+mn-ea"/>
                          <a:cs typeface="+mn-cs"/>
                        </a:rPr>
                        <a:t>                             0.077 </a:t>
                      </a:r>
                    </a:p>
                  </a:txBody>
                  <a:tcPr marL="0" marR="0" marT="0" marB="0" anchor="ctr">
                    <a:solidFill>
                      <a:schemeClr val="bg1">
                        <a:lumMod val="95000"/>
                      </a:schemeClr>
                    </a:solidFill>
                  </a:tcPr>
                </a:tc>
                <a:extLst>
                  <a:ext uri="{0D108BD9-81ED-4DB2-BD59-A6C34878D82A}">
                    <a16:rowId xmlns:a16="http://schemas.microsoft.com/office/drawing/2014/main" val="22678134"/>
                  </a:ext>
                </a:extLst>
              </a:tr>
            </a:tbl>
          </a:graphicData>
        </a:graphic>
      </p:graphicFrame>
      <p:sp>
        <p:nvSpPr>
          <p:cNvPr id="35" name="Rectángulo 34"/>
          <p:cNvSpPr/>
          <p:nvPr/>
        </p:nvSpPr>
        <p:spPr>
          <a:xfrm>
            <a:off x="7752184" y="1254672"/>
            <a:ext cx="2374304" cy="338554"/>
          </a:xfrm>
          <a:prstGeom prst="rect">
            <a:avLst/>
          </a:prstGeom>
        </p:spPr>
        <p:txBody>
          <a:bodyPr wrap="none">
            <a:spAutoFit/>
          </a:bodyPr>
          <a:lstStyle/>
          <a:p>
            <a:pPr algn="ctr">
              <a:spcBef>
                <a:spcPts val="1000"/>
              </a:spcBef>
              <a:spcAft>
                <a:spcPts val="1000"/>
              </a:spcAft>
            </a:pPr>
            <a:r>
              <a:rPr lang="es-ES_tradnl" sz="1600" dirty="0">
                <a:solidFill>
                  <a:srgbClr val="006600"/>
                </a:solidFill>
                <a:latin typeface="Calibri" panose="020F0502020204030204" pitchFamily="34" charset="0"/>
                <a:ea typeface="Calibri" panose="020F0502020204030204" pitchFamily="34" charset="0"/>
                <a:cs typeface="Calibri" panose="020F0502020204030204" pitchFamily="34" charset="0"/>
              </a:rPr>
              <a:t>Tarifa técnica por pasajero</a:t>
            </a:r>
            <a:endParaRPr lang="es-CO" sz="1600" dirty="0">
              <a:solidFill>
                <a:srgbClr val="006600"/>
              </a:solidFill>
              <a:latin typeface="Calibri" panose="020F0502020204030204" pitchFamily="34" charset="0"/>
              <a:ea typeface="Calibri" panose="020F0502020204030204" pitchFamily="34" charset="0"/>
              <a:cs typeface="Calibri" panose="020F0502020204030204" pitchFamily="34" charset="0"/>
            </a:endParaRPr>
          </a:p>
        </p:txBody>
      </p:sp>
      <p:sp>
        <p:nvSpPr>
          <p:cNvPr id="37" name="Content Placeholder 2"/>
          <p:cNvSpPr txBox="1">
            <a:spLocks/>
          </p:cNvSpPr>
          <p:nvPr/>
        </p:nvSpPr>
        <p:spPr>
          <a:xfrm>
            <a:off x="398187" y="1651158"/>
            <a:ext cx="3602495" cy="353474"/>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2450" lvl="1" indent="-285750" algn="just">
              <a:lnSpc>
                <a:spcPct val="100000"/>
              </a:lnSpc>
              <a:spcBef>
                <a:spcPts val="0"/>
              </a:spcBef>
              <a:spcAft>
                <a:spcPts val="600"/>
              </a:spcAft>
              <a:buClr>
                <a:prstClr val="white">
                  <a:lumMod val="75000"/>
                </a:prstClr>
              </a:buClr>
              <a:buSzPct val="125000"/>
              <a:buFont typeface="Wingdings" panose="05000000000000000000" pitchFamily="2" charset="2"/>
              <a:buChar char="q"/>
            </a:pPr>
            <a:r>
              <a:rPr lang="es-CO" sz="1800" b="1" cap="small" dirty="0">
                <a:solidFill>
                  <a:srgbClr val="2A8134"/>
                </a:solidFill>
                <a:latin typeface="Calibri" panose="020F0502020204030204" pitchFamily="34" charset="0"/>
              </a:rPr>
              <a:t>Cable</a:t>
            </a:r>
            <a:endParaRPr lang="es-CO" sz="1800" cap="small" dirty="0">
              <a:solidFill>
                <a:srgbClr val="2A8134"/>
              </a:solidFill>
              <a:latin typeface="Calibri" panose="020F0502020204030204" pitchFamily="34" charset="0"/>
            </a:endParaRPr>
          </a:p>
        </p:txBody>
      </p:sp>
      <p:graphicFrame>
        <p:nvGraphicFramePr>
          <p:cNvPr id="14" name="Gráfico 13">
            <a:extLst>
              <a:ext uri="{FF2B5EF4-FFF2-40B4-BE49-F238E27FC236}">
                <a16:creationId xmlns:a16="http://schemas.microsoft.com/office/drawing/2014/main" id="{AE7F9DBB-BDF4-449D-836B-29E72A4DB0B0}"/>
              </a:ext>
            </a:extLst>
          </p:cNvPr>
          <p:cNvGraphicFramePr>
            <a:graphicFrameLocks/>
          </p:cNvGraphicFramePr>
          <p:nvPr>
            <p:extLst>
              <p:ext uri="{D42A27DB-BD31-4B8C-83A1-F6EECF244321}">
                <p14:modId xmlns:p14="http://schemas.microsoft.com/office/powerpoint/2010/main" val="27275246"/>
              </p:ext>
            </p:extLst>
          </p:nvPr>
        </p:nvGraphicFramePr>
        <p:xfrm>
          <a:off x="6672064" y="4260856"/>
          <a:ext cx="4968552" cy="2048464"/>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ángulo 14"/>
          <p:cNvSpPr/>
          <p:nvPr/>
        </p:nvSpPr>
        <p:spPr>
          <a:xfrm>
            <a:off x="7019890" y="3958862"/>
            <a:ext cx="4006584" cy="307777"/>
          </a:xfrm>
          <a:prstGeom prst="rect">
            <a:avLst/>
          </a:prstGeom>
        </p:spPr>
        <p:txBody>
          <a:bodyPr wrap="square">
            <a:spAutoFit/>
          </a:bodyPr>
          <a:lstStyle/>
          <a:p>
            <a:pPr algn="ctr"/>
            <a:r>
              <a:rPr lang="es-ES_tradnl" sz="1400" dirty="0">
                <a:solidFill>
                  <a:srgbClr val="006600"/>
                </a:solidFill>
                <a:ea typeface="Calibri" panose="020F0502020204030204" pitchFamily="34" charset="0"/>
                <a:cs typeface="Calibri" panose="020F0502020204030204" pitchFamily="34" charset="0"/>
              </a:rPr>
              <a:t>Participación por componente sobre la tarifa</a:t>
            </a:r>
            <a:endParaRPr lang="es-CO" sz="1400" dirty="0">
              <a:solidFill>
                <a:srgbClr val="006600"/>
              </a:solidFill>
            </a:endParaRPr>
          </a:p>
        </p:txBody>
      </p:sp>
      <p:sp>
        <p:nvSpPr>
          <p:cNvPr id="16" name="Rectángulo 15"/>
          <p:cNvSpPr/>
          <p:nvPr/>
        </p:nvSpPr>
        <p:spPr>
          <a:xfrm>
            <a:off x="7044168" y="6041429"/>
            <a:ext cx="4224344" cy="256993"/>
          </a:xfrm>
          <a:prstGeom prst="rect">
            <a:avLst/>
          </a:prstGeom>
        </p:spPr>
        <p:txBody>
          <a:bodyPr wrap="square">
            <a:spAutoFit/>
          </a:bodyPr>
          <a:lstStyle/>
          <a:p>
            <a:pPr algn="ctr">
              <a:lnSpc>
                <a:spcPct val="107000"/>
              </a:lnSpc>
              <a:spcBef>
                <a:spcPts val="700"/>
              </a:spcBef>
              <a:spcAft>
                <a:spcPts val="700"/>
              </a:spcAft>
            </a:pPr>
            <a:r>
              <a:rPr lang="es-ES_tradnl" sz="1000" dirty="0">
                <a:solidFill>
                  <a:srgbClr val="000000"/>
                </a:solidFill>
                <a:latin typeface="Calibri" panose="020F0502020204030204" pitchFamily="34" charset="0"/>
                <a:ea typeface="Calibri" panose="020F0502020204030204" pitchFamily="34" charset="0"/>
                <a:cs typeface="Calibri" panose="020F0502020204030204" pitchFamily="34" charset="0"/>
              </a:rPr>
              <a:t>Fuente: Elaboración propia</a:t>
            </a:r>
            <a:endPar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45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271464" y="188640"/>
            <a:ext cx="10369152"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Se calcula la tarifa técnica por subsistema</a:t>
            </a:r>
          </a:p>
        </p:txBody>
      </p:sp>
      <p:sp>
        <p:nvSpPr>
          <p:cNvPr id="101" name="Marcador de número de diapositiva 2"/>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11</a:t>
            </a:fld>
            <a:endParaRPr lang="es-CO">
              <a:solidFill>
                <a:prstClr val="black">
                  <a:tint val="75000"/>
                </a:prstClr>
              </a:solidFill>
            </a:endParaRPr>
          </a:p>
        </p:txBody>
      </p:sp>
      <p:sp>
        <p:nvSpPr>
          <p:cNvPr id="29" name="Marcador de número de diapositiva 3"/>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11</a:t>
            </a:fld>
            <a:endParaRPr lang="es-CO">
              <a:solidFill>
                <a:prstClr val="black">
                  <a:tint val="75000"/>
                </a:prstClr>
              </a:solidFill>
            </a:endParaRPr>
          </a:p>
        </p:txBody>
      </p:sp>
      <p:sp>
        <p:nvSpPr>
          <p:cNvPr id="32" name="Marcador de contenido 2"/>
          <p:cNvSpPr txBox="1">
            <a:spLocks/>
          </p:cNvSpPr>
          <p:nvPr/>
        </p:nvSpPr>
        <p:spPr>
          <a:xfrm>
            <a:off x="460629" y="2123798"/>
            <a:ext cx="4996480" cy="4401546"/>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buFont typeface="Arial" panose="020B0604020202020204" pitchFamily="34" charset="0"/>
              <a:buChar char="•"/>
            </a:pPr>
            <a:r>
              <a:rPr lang="es-CO" sz="1600" dirty="0"/>
              <a:t>Se analizan las condiciones particulares a la operación troncal, y la operación de alimentación.</a:t>
            </a:r>
          </a:p>
          <a:p>
            <a:pPr>
              <a:lnSpc>
                <a:spcPct val="125000"/>
              </a:lnSpc>
              <a:buFont typeface="Arial" panose="020B0604020202020204" pitchFamily="34" charset="0"/>
              <a:buChar char="•"/>
            </a:pPr>
            <a:r>
              <a:rPr lang="es-CO" sz="1600" dirty="0"/>
              <a:t>Se incorpora la rentabilidad de 13% para el concesionario privado.</a:t>
            </a:r>
          </a:p>
          <a:p>
            <a:pPr>
              <a:lnSpc>
                <a:spcPct val="125000"/>
              </a:lnSpc>
              <a:buFont typeface="Arial" panose="020B0604020202020204" pitchFamily="34" charset="0"/>
              <a:buChar char="•"/>
            </a:pPr>
            <a:r>
              <a:rPr lang="es-CO" sz="1600" dirty="0"/>
              <a:t>Se incluye el SITP-Q, reduciendo la planta de recaudo y fiscalización actual. </a:t>
            </a:r>
          </a:p>
          <a:p>
            <a:pPr>
              <a:lnSpc>
                <a:spcPct val="125000"/>
              </a:lnSpc>
              <a:buFont typeface="Arial" panose="020B0604020202020204" pitchFamily="34" charset="0"/>
              <a:buChar char="•"/>
            </a:pPr>
            <a:r>
              <a:rPr lang="es-CO" sz="1600" dirty="0"/>
              <a:t>Para los operadores privados, se incluye la contratación del personal con 100% de vinculación al IESS.</a:t>
            </a:r>
          </a:p>
          <a:p>
            <a:pPr>
              <a:lnSpc>
                <a:spcPct val="125000"/>
              </a:lnSpc>
              <a:buFont typeface="Arial" panose="020B0604020202020204" pitchFamily="34" charset="0"/>
              <a:buChar char="•"/>
            </a:pPr>
            <a:r>
              <a:rPr lang="es-CO" sz="1600" dirty="0"/>
              <a:t>Se incorpora la ejecución de mantenimiento programado.</a:t>
            </a:r>
          </a:p>
          <a:p>
            <a:pPr>
              <a:lnSpc>
                <a:spcPct val="125000"/>
              </a:lnSpc>
              <a:buFont typeface="Arial" panose="020B0604020202020204" pitchFamily="34" charset="0"/>
              <a:buChar char="•"/>
            </a:pPr>
            <a:endParaRPr lang="es-CO" sz="1050" dirty="0"/>
          </a:p>
        </p:txBody>
      </p:sp>
      <p:sp>
        <p:nvSpPr>
          <p:cNvPr id="37" name="Content Placeholder 2"/>
          <p:cNvSpPr txBox="1">
            <a:spLocks/>
          </p:cNvSpPr>
          <p:nvPr/>
        </p:nvSpPr>
        <p:spPr>
          <a:xfrm>
            <a:off x="47328" y="1651158"/>
            <a:ext cx="3602495" cy="353474"/>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2450" lvl="1" indent="-285750" algn="just">
              <a:lnSpc>
                <a:spcPct val="100000"/>
              </a:lnSpc>
              <a:spcBef>
                <a:spcPts val="0"/>
              </a:spcBef>
              <a:spcAft>
                <a:spcPts val="600"/>
              </a:spcAft>
              <a:buClr>
                <a:prstClr val="white">
                  <a:lumMod val="75000"/>
                </a:prstClr>
              </a:buClr>
              <a:buSzPct val="125000"/>
              <a:buFont typeface="Wingdings" panose="05000000000000000000" pitchFamily="2" charset="2"/>
              <a:buChar char="q"/>
            </a:pPr>
            <a:r>
              <a:rPr lang="es-CO" sz="1800" b="1" cap="small" dirty="0" err="1">
                <a:solidFill>
                  <a:srgbClr val="2A8134"/>
                </a:solidFill>
                <a:latin typeface="Calibri" panose="020F0502020204030204" pitchFamily="34" charset="0"/>
              </a:rPr>
              <a:t>Metrobús</a:t>
            </a:r>
            <a:r>
              <a:rPr lang="es-CO" sz="1800" b="1" cap="small" dirty="0">
                <a:solidFill>
                  <a:srgbClr val="2A8134"/>
                </a:solidFill>
                <a:latin typeface="Calibri" panose="020F0502020204030204" pitchFamily="34" charset="0"/>
              </a:rPr>
              <a:t>-q</a:t>
            </a:r>
            <a:endParaRPr lang="es-CO" sz="1800" cap="small" dirty="0">
              <a:solidFill>
                <a:srgbClr val="2A8134"/>
              </a:solidFill>
              <a:latin typeface="Calibri" panose="020F0502020204030204" pitchFamily="34" charset="0"/>
            </a:endParaRPr>
          </a:p>
        </p:txBody>
      </p:sp>
      <p:sp>
        <p:nvSpPr>
          <p:cNvPr id="12" name="Rectángulo 11"/>
          <p:cNvSpPr/>
          <p:nvPr/>
        </p:nvSpPr>
        <p:spPr>
          <a:xfrm>
            <a:off x="7706771" y="2114992"/>
            <a:ext cx="2179058" cy="307777"/>
          </a:xfrm>
          <a:prstGeom prst="rect">
            <a:avLst/>
          </a:prstGeom>
        </p:spPr>
        <p:txBody>
          <a:bodyPr wrap="none">
            <a:spAutoFit/>
          </a:bodyPr>
          <a:lstStyle/>
          <a:p>
            <a:r>
              <a:rPr lang="es-ES" sz="1400" b="1" dirty="0">
                <a:solidFill>
                  <a:srgbClr val="006600"/>
                </a:solidFill>
                <a:latin typeface="Calibri" panose="020F0502020204030204" pitchFamily="34" charset="0"/>
              </a:rPr>
              <a:t>Tarifa Técnica por Corredor</a:t>
            </a:r>
            <a:endParaRPr lang="en-US" sz="1400" b="1" dirty="0">
              <a:solidFill>
                <a:srgbClr val="006600"/>
              </a:solidFill>
            </a:endParaRPr>
          </a:p>
        </p:txBody>
      </p:sp>
      <p:graphicFrame>
        <p:nvGraphicFramePr>
          <p:cNvPr id="13" name="Tabla 12"/>
          <p:cNvGraphicFramePr>
            <a:graphicFrameLocks noGrp="1"/>
          </p:cNvGraphicFramePr>
          <p:nvPr>
            <p:extLst>
              <p:ext uri="{D42A27DB-BD31-4B8C-83A1-F6EECF244321}">
                <p14:modId xmlns:p14="http://schemas.microsoft.com/office/powerpoint/2010/main" val="1088373052"/>
              </p:ext>
            </p:extLst>
          </p:nvPr>
        </p:nvGraphicFramePr>
        <p:xfrm>
          <a:off x="5735960" y="2492896"/>
          <a:ext cx="6120680" cy="2742898"/>
        </p:xfrm>
        <a:graphic>
          <a:graphicData uri="http://schemas.openxmlformats.org/drawingml/2006/table">
            <a:tbl>
              <a:tblPr firstRow="1" firstCol="1" bandRow="1">
                <a:tableStyleId>{C083E6E3-FA7D-4D7B-A595-EF9225AFEA82}</a:tableStyleId>
              </a:tblPr>
              <a:tblGrid>
                <a:gridCol w="2448272">
                  <a:extLst>
                    <a:ext uri="{9D8B030D-6E8A-4147-A177-3AD203B41FA5}">
                      <a16:colId xmlns:a16="http://schemas.microsoft.com/office/drawing/2014/main" val="2818007990"/>
                    </a:ext>
                  </a:extLst>
                </a:gridCol>
                <a:gridCol w="792088">
                  <a:extLst>
                    <a:ext uri="{9D8B030D-6E8A-4147-A177-3AD203B41FA5}">
                      <a16:colId xmlns:a16="http://schemas.microsoft.com/office/drawing/2014/main" val="4151665737"/>
                    </a:ext>
                  </a:extLst>
                </a:gridCol>
                <a:gridCol w="797260">
                  <a:extLst>
                    <a:ext uri="{9D8B030D-6E8A-4147-A177-3AD203B41FA5}">
                      <a16:colId xmlns:a16="http://schemas.microsoft.com/office/drawing/2014/main" val="3284520201"/>
                    </a:ext>
                  </a:extLst>
                </a:gridCol>
                <a:gridCol w="1218964">
                  <a:extLst>
                    <a:ext uri="{9D8B030D-6E8A-4147-A177-3AD203B41FA5}">
                      <a16:colId xmlns:a16="http://schemas.microsoft.com/office/drawing/2014/main" val="485730757"/>
                    </a:ext>
                  </a:extLst>
                </a:gridCol>
                <a:gridCol w="864096">
                  <a:extLst>
                    <a:ext uri="{9D8B030D-6E8A-4147-A177-3AD203B41FA5}">
                      <a16:colId xmlns:a16="http://schemas.microsoft.com/office/drawing/2014/main" val="1502217489"/>
                    </a:ext>
                  </a:extLst>
                </a:gridCol>
              </a:tblGrid>
              <a:tr h="409196">
                <a:tc>
                  <a:txBody>
                    <a:bodyPr/>
                    <a:lstStyle/>
                    <a:p>
                      <a:pPr algn="just"/>
                      <a:endParaRPr lang="es-CO" sz="1100" dirty="0">
                        <a:solidFill>
                          <a:srgbClr val="000000"/>
                        </a:solidFill>
                        <a:effectLst/>
                        <a:latin typeface="Calibri" panose="020F0502020204030204" pitchFamily="34" charset="0"/>
                      </a:endParaRPr>
                    </a:p>
                  </a:txBody>
                  <a:tcPr marL="68580" marR="68580" marT="0" marB="0" anchor="ctr"/>
                </a:tc>
                <a:tc>
                  <a:txBody>
                    <a:bodyPr/>
                    <a:lstStyle/>
                    <a:p>
                      <a:pPr marL="0" algn="ctr" defTabSz="914400" rtl="0" eaLnBrk="1" fontAlgn="ctr" latinLnBrk="0" hangingPunct="1">
                        <a:lnSpc>
                          <a:spcPct val="107000"/>
                        </a:lnSpc>
                        <a:spcBef>
                          <a:spcPts val="700"/>
                        </a:spcBef>
                        <a:spcAft>
                          <a:spcPts val="0"/>
                        </a:spcAft>
                      </a:pPr>
                      <a:r>
                        <a:rPr lang="es-CO" sz="1100" b="1" kern="1200" dirty="0" err="1">
                          <a:solidFill>
                            <a:schemeClr val="tx1"/>
                          </a:solidFill>
                          <a:effectLst/>
                          <a:latin typeface="+mn-lt"/>
                          <a:ea typeface="+mn-ea"/>
                          <a:cs typeface="+mn-cs"/>
                        </a:rPr>
                        <a:t>C.Central</a:t>
                      </a:r>
                      <a:r>
                        <a:rPr lang="es-CO" sz="1100" b="1" kern="1200" dirty="0">
                          <a:solidFill>
                            <a:schemeClr val="tx1"/>
                          </a:solidFill>
                          <a:effectLst/>
                          <a:latin typeface="+mn-lt"/>
                          <a:ea typeface="+mn-ea"/>
                          <a:cs typeface="+mn-cs"/>
                        </a:rPr>
                        <a:t>- Trolebús</a:t>
                      </a:r>
                    </a:p>
                  </a:txBody>
                  <a:tcPr marL="0" marR="0" marT="0" marB="0" anchor="ctr"/>
                </a:tc>
                <a:tc>
                  <a:txBody>
                    <a:bodyPr/>
                    <a:lstStyle/>
                    <a:p>
                      <a:pPr marL="0" algn="ctr" defTabSz="914400" rtl="0" eaLnBrk="1" fontAlgn="ctr" latinLnBrk="0" hangingPunct="1">
                        <a:lnSpc>
                          <a:spcPct val="107000"/>
                        </a:lnSpc>
                        <a:spcBef>
                          <a:spcPts val="700"/>
                        </a:spcBef>
                        <a:spcAft>
                          <a:spcPts val="0"/>
                        </a:spcAft>
                      </a:pPr>
                      <a:r>
                        <a:rPr lang="es-CO" sz="1100" b="1" kern="1200" dirty="0" err="1">
                          <a:solidFill>
                            <a:schemeClr val="tx1"/>
                          </a:solidFill>
                          <a:effectLst/>
                          <a:latin typeface="+mn-lt"/>
                          <a:ea typeface="+mn-ea"/>
                          <a:cs typeface="+mn-cs"/>
                        </a:rPr>
                        <a:t>C.Oriental</a:t>
                      </a:r>
                      <a:endParaRPr lang="es-CO" sz="1100" b="1" kern="1200" dirty="0">
                        <a:solidFill>
                          <a:schemeClr val="tx1"/>
                        </a:solidFill>
                        <a:effectLst/>
                        <a:latin typeface="+mn-lt"/>
                        <a:ea typeface="+mn-ea"/>
                        <a:cs typeface="+mn-cs"/>
                      </a:endParaRPr>
                    </a:p>
                  </a:txBody>
                  <a:tcPr marL="0" marR="0" marT="0" marB="0" anchor="ctr"/>
                </a:tc>
                <a:tc>
                  <a:txBody>
                    <a:bodyPr/>
                    <a:lstStyle/>
                    <a:p>
                      <a:pPr marL="0" algn="ctr" defTabSz="914400" rtl="0" eaLnBrk="1" fontAlgn="ctr" latinLnBrk="0" hangingPunct="1">
                        <a:lnSpc>
                          <a:spcPct val="107000"/>
                        </a:lnSpc>
                        <a:spcBef>
                          <a:spcPts val="700"/>
                        </a:spcBef>
                        <a:spcAft>
                          <a:spcPts val="0"/>
                        </a:spcAft>
                      </a:pPr>
                      <a:r>
                        <a:rPr lang="es-CO" sz="1100" b="1" kern="1200" dirty="0" err="1">
                          <a:solidFill>
                            <a:schemeClr val="tx1"/>
                          </a:solidFill>
                          <a:effectLst/>
                          <a:latin typeface="+mn-lt"/>
                          <a:ea typeface="+mn-ea"/>
                          <a:cs typeface="+mn-cs"/>
                        </a:rPr>
                        <a:t>C.Suroccidental</a:t>
                      </a:r>
                      <a:endParaRPr lang="es-CO" sz="1100" b="1" kern="1200" dirty="0">
                        <a:solidFill>
                          <a:schemeClr val="tx1"/>
                        </a:solidFill>
                        <a:effectLst/>
                        <a:latin typeface="+mn-lt"/>
                        <a:ea typeface="+mn-ea"/>
                        <a:cs typeface="+mn-cs"/>
                      </a:endParaRPr>
                    </a:p>
                  </a:txBody>
                  <a:tcPr marL="0" marR="0" marT="0" marB="0" anchor="ctr"/>
                </a:tc>
                <a:tc>
                  <a:txBody>
                    <a:bodyPr/>
                    <a:lstStyle/>
                    <a:p>
                      <a:pPr marL="0" algn="ctr" defTabSz="914400" rtl="0" eaLnBrk="1" fontAlgn="ctr" latinLnBrk="0" hangingPunct="1">
                        <a:lnSpc>
                          <a:spcPct val="107000"/>
                        </a:lnSpc>
                        <a:spcBef>
                          <a:spcPts val="700"/>
                        </a:spcBef>
                        <a:spcAft>
                          <a:spcPts val="0"/>
                        </a:spcAft>
                      </a:pPr>
                      <a:r>
                        <a:rPr lang="es-CO" sz="1100" b="1" kern="1200" dirty="0" err="1">
                          <a:solidFill>
                            <a:schemeClr val="tx1"/>
                          </a:solidFill>
                          <a:effectLst/>
                          <a:latin typeface="+mn-lt"/>
                          <a:ea typeface="+mn-ea"/>
                          <a:cs typeface="+mn-cs"/>
                        </a:rPr>
                        <a:t>C.Central</a:t>
                      </a:r>
                      <a:r>
                        <a:rPr lang="es-CO" sz="1100" b="1" kern="1200" dirty="0">
                          <a:solidFill>
                            <a:schemeClr val="tx1"/>
                          </a:solidFill>
                          <a:effectLst/>
                          <a:latin typeface="+mn-lt"/>
                          <a:ea typeface="+mn-ea"/>
                          <a:cs typeface="+mn-cs"/>
                        </a:rPr>
                        <a:t> norte</a:t>
                      </a:r>
                    </a:p>
                  </a:txBody>
                  <a:tcPr marL="0" marR="0" marT="0" marB="0" anchor="ctr"/>
                </a:tc>
                <a:extLst>
                  <a:ext uri="{0D108BD9-81ED-4DB2-BD59-A6C34878D82A}">
                    <a16:rowId xmlns:a16="http://schemas.microsoft.com/office/drawing/2014/main" val="416035818"/>
                  </a:ext>
                </a:extLst>
              </a:tr>
              <a:tr h="328651">
                <a:tc>
                  <a:txBody>
                    <a:bodyPr/>
                    <a:lstStyle/>
                    <a:p>
                      <a:pPr algn="l" fontAlgn="b"/>
                      <a:r>
                        <a:rPr lang="es-CO" sz="1100" b="0" i="0" u="none" strike="noStrike" dirty="0">
                          <a:solidFill>
                            <a:srgbClr val="000000"/>
                          </a:solidFill>
                          <a:effectLst/>
                          <a:latin typeface="Calibri" panose="020F0502020204030204" pitchFamily="34" charset="0"/>
                        </a:rPr>
                        <a:t>Demanda Promedio por bus mes (</a:t>
                      </a:r>
                      <a:r>
                        <a:rPr lang="es-CO" sz="1100" b="0" i="0" u="none" strike="noStrike" dirty="0" err="1">
                          <a:solidFill>
                            <a:srgbClr val="000000"/>
                          </a:solidFill>
                          <a:effectLst/>
                          <a:latin typeface="Calibri" panose="020F0502020204030204" pitchFamily="34" charset="0"/>
                        </a:rPr>
                        <a:t>pax</a:t>
                      </a:r>
                      <a:r>
                        <a:rPr lang="es-CO" sz="1100" b="0" i="0" u="none" strike="noStrike" dirty="0">
                          <a:solidFill>
                            <a:srgbClr val="000000"/>
                          </a:solidFill>
                          <a:effectLst/>
                          <a:latin typeface="Calibri" panose="020F0502020204030204" pitchFamily="34" charset="0"/>
                        </a:rPr>
                        <a:t>)</a:t>
                      </a:r>
                    </a:p>
                  </a:txBody>
                  <a:tcPr marL="0" marR="0" marT="0" marB="0" anchor="b"/>
                </a:tc>
                <a:tc>
                  <a:txBody>
                    <a:bodyPr/>
                    <a:lstStyle/>
                    <a:p>
                      <a:pPr algn="ctr" fontAlgn="b"/>
                      <a:r>
                        <a:rPr lang="es-CO" sz="1100" b="0" i="0" u="none" strike="noStrike" dirty="0">
                          <a:solidFill>
                            <a:srgbClr val="000000"/>
                          </a:solidFill>
                          <a:effectLst/>
                          <a:latin typeface="Calibri" panose="020F0502020204030204" pitchFamily="34" charset="0"/>
                        </a:rPr>
                        <a:t>                      31.956 </a:t>
                      </a:r>
                    </a:p>
                  </a:txBody>
                  <a:tcPr marL="0" marR="0" marT="0" marB="0" anchor="b"/>
                </a:tc>
                <a:tc>
                  <a:txBody>
                    <a:bodyPr/>
                    <a:lstStyle/>
                    <a:p>
                      <a:pPr algn="ctr" fontAlgn="b"/>
                      <a:r>
                        <a:rPr lang="es-CO" sz="1100" b="0" i="0" u="none" strike="noStrike" dirty="0">
                          <a:solidFill>
                            <a:srgbClr val="000000"/>
                          </a:solidFill>
                          <a:effectLst/>
                          <a:latin typeface="Calibri" panose="020F0502020204030204" pitchFamily="34" charset="0"/>
                        </a:rPr>
                        <a:t>                      21.065 </a:t>
                      </a:r>
                    </a:p>
                  </a:txBody>
                  <a:tcPr marL="0" marR="0" marT="0" marB="0" anchor="b"/>
                </a:tc>
                <a:tc>
                  <a:txBody>
                    <a:bodyPr/>
                    <a:lstStyle/>
                    <a:p>
                      <a:pPr algn="ctr" fontAlgn="b"/>
                      <a:r>
                        <a:rPr lang="es-CO" sz="1100" b="0" i="0" u="none" strike="noStrike" dirty="0">
                          <a:solidFill>
                            <a:srgbClr val="000000"/>
                          </a:solidFill>
                          <a:effectLst/>
                          <a:latin typeface="Calibri" panose="020F0502020204030204" pitchFamily="34" charset="0"/>
                        </a:rPr>
                        <a:t>20.221 </a:t>
                      </a:r>
                    </a:p>
                  </a:txBody>
                  <a:tcPr marL="0" marR="0" marT="0" marB="0" anchor="b"/>
                </a:tc>
                <a:tc>
                  <a:txBody>
                    <a:bodyPr/>
                    <a:lstStyle/>
                    <a:p>
                      <a:pPr algn="ctr" fontAlgn="b"/>
                      <a:r>
                        <a:rPr lang="es-CO" sz="1100" b="0" i="0" u="none" strike="noStrike">
                          <a:solidFill>
                            <a:srgbClr val="000000"/>
                          </a:solidFill>
                          <a:effectLst/>
                          <a:latin typeface="Calibri" panose="020F0502020204030204" pitchFamily="34" charset="0"/>
                        </a:rPr>
                        <a:t>                      31.556 </a:t>
                      </a:r>
                    </a:p>
                  </a:txBody>
                  <a:tcPr marL="0" marR="0" marT="0" marB="0" anchor="b"/>
                </a:tc>
                <a:extLst>
                  <a:ext uri="{0D108BD9-81ED-4DB2-BD59-A6C34878D82A}">
                    <a16:rowId xmlns:a16="http://schemas.microsoft.com/office/drawing/2014/main" val="3283960341"/>
                  </a:ext>
                </a:extLst>
              </a:tr>
              <a:tr h="328651">
                <a:tc>
                  <a:txBody>
                    <a:bodyPr/>
                    <a:lstStyle/>
                    <a:p>
                      <a:pPr algn="l" fontAlgn="b"/>
                      <a:r>
                        <a:rPr lang="es-CO" sz="1100" b="0" i="0" u="none" strike="noStrike" dirty="0">
                          <a:solidFill>
                            <a:srgbClr val="000000"/>
                          </a:solidFill>
                          <a:effectLst/>
                          <a:latin typeface="Calibri" panose="020F0502020204030204" pitchFamily="34" charset="0"/>
                        </a:rPr>
                        <a:t>Kilometraje Promedio por bus mes</a:t>
                      </a:r>
                    </a:p>
                  </a:txBody>
                  <a:tcPr marL="0" marR="0" marT="0" marB="0" anchor="b"/>
                </a:tc>
                <a:tc>
                  <a:txBody>
                    <a:bodyPr/>
                    <a:lstStyle/>
                    <a:p>
                      <a:pPr algn="ctr" fontAlgn="b"/>
                      <a:r>
                        <a:rPr lang="es-CO" sz="1100" b="0" i="0" u="none" strike="noStrike" dirty="0">
                          <a:solidFill>
                            <a:srgbClr val="000000"/>
                          </a:solidFill>
                          <a:effectLst/>
                          <a:latin typeface="Calibri" panose="020F0502020204030204" pitchFamily="34" charset="0"/>
                        </a:rPr>
                        <a:t>                        5.238 </a:t>
                      </a:r>
                    </a:p>
                  </a:txBody>
                  <a:tcPr marL="0" marR="0" marT="0" marB="0" anchor="b"/>
                </a:tc>
                <a:tc>
                  <a:txBody>
                    <a:bodyPr/>
                    <a:lstStyle/>
                    <a:p>
                      <a:pPr algn="ctr" fontAlgn="b"/>
                      <a:r>
                        <a:rPr lang="es-CO" sz="1100" b="0" i="0" u="none" strike="noStrike" dirty="0">
                          <a:solidFill>
                            <a:srgbClr val="000000"/>
                          </a:solidFill>
                          <a:effectLst/>
                          <a:latin typeface="Calibri" panose="020F0502020204030204" pitchFamily="34" charset="0"/>
                        </a:rPr>
                        <a:t>                        5.878 </a:t>
                      </a:r>
                    </a:p>
                  </a:txBody>
                  <a:tcPr marL="0" marR="0" marT="0" marB="0" anchor="b"/>
                </a:tc>
                <a:tc>
                  <a:txBody>
                    <a:bodyPr/>
                    <a:lstStyle/>
                    <a:p>
                      <a:pPr algn="ctr" fontAlgn="b"/>
                      <a:r>
                        <a:rPr lang="es-CO" sz="1100" b="0" i="0" u="none" strike="noStrike" dirty="0">
                          <a:solidFill>
                            <a:srgbClr val="000000"/>
                          </a:solidFill>
                          <a:effectLst/>
                          <a:latin typeface="Calibri" panose="020F0502020204030204" pitchFamily="34" charset="0"/>
                        </a:rPr>
                        <a:t>5.212 </a:t>
                      </a:r>
                    </a:p>
                  </a:txBody>
                  <a:tcPr marL="0" marR="0" marT="0" marB="0" anchor="b"/>
                </a:tc>
                <a:tc>
                  <a:txBody>
                    <a:bodyPr/>
                    <a:lstStyle/>
                    <a:p>
                      <a:pPr algn="ctr" fontAlgn="b"/>
                      <a:r>
                        <a:rPr lang="es-CO" sz="1100" b="0" i="0" u="none" strike="noStrike">
                          <a:solidFill>
                            <a:srgbClr val="000000"/>
                          </a:solidFill>
                          <a:effectLst/>
                          <a:latin typeface="Calibri" panose="020F0502020204030204" pitchFamily="34" charset="0"/>
                        </a:rPr>
                        <a:t>                        6.046 </a:t>
                      </a:r>
                    </a:p>
                  </a:txBody>
                  <a:tcPr marL="0" marR="0" marT="0" marB="0" anchor="b"/>
                </a:tc>
                <a:extLst>
                  <a:ext uri="{0D108BD9-81ED-4DB2-BD59-A6C34878D82A}">
                    <a16:rowId xmlns:a16="http://schemas.microsoft.com/office/drawing/2014/main" val="504682798"/>
                  </a:ext>
                </a:extLst>
              </a:tr>
              <a:tr h="328651">
                <a:tc>
                  <a:txBody>
                    <a:bodyPr/>
                    <a:lstStyle/>
                    <a:p>
                      <a:pPr algn="l" fontAlgn="b"/>
                      <a:r>
                        <a:rPr lang="es-CO" sz="1100" b="0" i="0" u="none" strike="noStrike">
                          <a:solidFill>
                            <a:srgbClr val="000000"/>
                          </a:solidFill>
                          <a:effectLst/>
                          <a:latin typeface="Calibri" panose="020F0502020204030204" pitchFamily="34" charset="0"/>
                        </a:rPr>
                        <a:t>Costo mensual por bus mes</a:t>
                      </a:r>
                    </a:p>
                  </a:txBody>
                  <a:tcPr marL="0" marR="0" marT="0" marB="0" anchor="b"/>
                </a:tc>
                <a:tc>
                  <a:txBody>
                    <a:bodyPr/>
                    <a:lstStyle/>
                    <a:p>
                      <a:pPr algn="ctr" fontAlgn="b"/>
                      <a:r>
                        <a:rPr lang="es-CO" sz="1100" b="0" i="0" u="none" strike="noStrike">
                          <a:solidFill>
                            <a:srgbClr val="000000"/>
                          </a:solidFill>
                          <a:effectLst/>
                          <a:latin typeface="Calibri" panose="020F0502020204030204" pitchFamily="34" charset="0"/>
                        </a:rPr>
                        <a:t>                      10.428 </a:t>
                      </a:r>
                    </a:p>
                  </a:txBody>
                  <a:tcPr marL="0" marR="0" marT="0" marB="0" anchor="b"/>
                </a:tc>
                <a:tc>
                  <a:txBody>
                    <a:bodyPr/>
                    <a:lstStyle/>
                    <a:p>
                      <a:pPr algn="ctr" fontAlgn="b"/>
                      <a:r>
                        <a:rPr lang="es-CO" sz="1100" b="0" i="0" u="none" strike="noStrike" dirty="0">
                          <a:solidFill>
                            <a:srgbClr val="000000"/>
                          </a:solidFill>
                          <a:effectLst/>
                          <a:latin typeface="Calibri" panose="020F0502020204030204" pitchFamily="34" charset="0"/>
                        </a:rPr>
                        <a:t>                        9.617 </a:t>
                      </a:r>
                    </a:p>
                  </a:txBody>
                  <a:tcPr marL="0" marR="0" marT="0" marB="0" anchor="b"/>
                </a:tc>
                <a:tc>
                  <a:txBody>
                    <a:bodyPr/>
                    <a:lstStyle/>
                    <a:p>
                      <a:pPr algn="ctr" fontAlgn="b"/>
                      <a:r>
                        <a:rPr lang="es-CO" sz="1100" b="0" i="0" u="none" strike="noStrike" dirty="0">
                          <a:solidFill>
                            <a:srgbClr val="000000"/>
                          </a:solidFill>
                          <a:effectLst/>
                          <a:latin typeface="Calibri" panose="020F0502020204030204" pitchFamily="34" charset="0"/>
                        </a:rPr>
                        <a:t>8.505 </a:t>
                      </a:r>
                    </a:p>
                  </a:txBody>
                  <a:tcPr marL="0" marR="0" marT="0" marB="0" anchor="b"/>
                </a:tc>
                <a:tc>
                  <a:txBody>
                    <a:bodyPr/>
                    <a:lstStyle/>
                    <a:p>
                      <a:pPr algn="ctr" fontAlgn="b"/>
                      <a:r>
                        <a:rPr lang="es-CO" sz="1100" b="0" i="0" u="none" strike="noStrike">
                          <a:solidFill>
                            <a:srgbClr val="000000"/>
                          </a:solidFill>
                          <a:effectLst/>
                          <a:latin typeface="Calibri" panose="020F0502020204030204" pitchFamily="34" charset="0"/>
                        </a:rPr>
                        <a:t>                      10.329 </a:t>
                      </a:r>
                    </a:p>
                  </a:txBody>
                  <a:tcPr marL="0" marR="0" marT="0" marB="0" anchor="b"/>
                </a:tc>
                <a:extLst>
                  <a:ext uri="{0D108BD9-81ED-4DB2-BD59-A6C34878D82A}">
                    <a16:rowId xmlns:a16="http://schemas.microsoft.com/office/drawing/2014/main" val="2190116411"/>
                  </a:ext>
                </a:extLst>
              </a:tr>
              <a:tr h="328651">
                <a:tc>
                  <a:txBody>
                    <a:bodyPr/>
                    <a:lstStyle/>
                    <a:p>
                      <a:pPr algn="l" fontAlgn="b"/>
                      <a:r>
                        <a:rPr lang="es-CO" sz="1100" b="1" i="0" u="none" strike="noStrike" dirty="0">
                          <a:solidFill>
                            <a:srgbClr val="000000"/>
                          </a:solidFill>
                          <a:effectLst/>
                          <a:latin typeface="Calibri" panose="020F0502020204030204" pitchFamily="34" charset="0"/>
                        </a:rPr>
                        <a:t>Tarifa por pasajero</a:t>
                      </a:r>
                    </a:p>
                  </a:txBody>
                  <a:tcPr marL="0" marR="0" marT="0" marB="0" anchor="b"/>
                </a:tc>
                <a:tc>
                  <a:txBody>
                    <a:bodyPr/>
                    <a:lstStyle/>
                    <a:p>
                      <a:pPr algn="ctr" fontAlgn="b"/>
                      <a:r>
                        <a:rPr lang="es-CO" sz="1100" b="1" i="0" u="none" strike="noStrike" dirty="0">
                          <a:solidFill>
                            <a:srgbClr val="000000"/>
                          </a:solidFill>
                          <a:effectLst/>
                          <a:latin typeface="Calibri" panose="020F0502020204030204" pitchFamily="34" charset="0"/>
                        </a:rPr>
                        <a:t>                          0,33 </a:t>
                      </a:r>
                    </a:p>
                  </a:txBody>
                  <a:tcPr marL="0" marR="0" marT="0" marB="0" anchor="b"/>
                </a:tc>
                <a:tc>
                  <a:txBody>
                    <a:bodyPr/>
                    <a:lstStyle/>
                    <a:p>
                      <a:pPr algn="ctr" fontAlgn="b"/>
                      <a:r>
                        <a:rPr lang="es-CO" sz="1100" b="1" i="0" u="none" strike="noStrike" dirty="0">
                          <a:solidFill>
                            <a:srgbClr val="000000"/>
                          </a:solidFill>
                          <a:effectLst/>
                          <a:latin typeface="Calibri" panose="020F0502020204030204" pitchFamily="34" charset="0"/>
                        </a:rPr>
                        <a:t>                          0,46 </a:t>
                      </a:r>
                    </a:p>
                  </a:txBody>
                  <a:tcPr marL="0" marR="0" marT="0" marB="0" anchor="b"/>
                </a:tc>
                <a:tc>
                  <a:txBody>
                    <a:bodyPr/>
                    <a:lstStyle/>
                    <a:p>
                      <a:pPr algn="ctr" fontAlgn="b"/>
                      <a:r>
                        <a:rPr lang="es-CO" sz="1100" b="1" i="0" u="none" strike="noStrike" dirty="0">
                          <a:solidFill>
                            <a:srgbClr val="000000"/>
                          </a:solidFill>
                          <a:effectLst/>
                          <a:latin typeface="Calibri" panose="020F0502020204030204" pitchFamily="34" charset="0"/>
                        </a:rPr>
                        <a:t>0,42 </a:t>
                      </a:r>
                    </a:p>
                  </a:txBody>
                  <a:tcPr marL="0" marR="0" marT="0" marB="0" anchor="b"/>
                </a:tc>
                <a:tc>
                  <a:txBody>
                    <a:bodyPr/>
                    <a:lstStyle/>
                    <a:p>
                      <a:pPr algn="ctr" fontAlgn="b"/>
                      <a:r>
                        <a:rPr lang="es-CO" sz="1100" b="1" i="0" u="none" strike="noStrike" dirty="0">
                          <a:solidFill>
                            <a:srgbClr val="000000"/>
                          </a:solidFill>
                          <a:effectLst/>
                          <a:latin typeface="Calibri" panose="020F0502020204030204" pitchFamily="34" charset="0"/>
                        </a:rPr>
                        <a:t>                          0,33 </a:t>
                      </a:r>
                    </a:p>
                  </a:txBody>
                  <a:tcPr marL="0" marR="0" marT="0" marB="0" anchor="b"/>
                </a:tc>
                <a:extLst>
                  <a:ext uri="{0D108BD9-81ED-4DB2-BD59-A6C34878D82A}">
                    <a16:rowId xmlns:a16="http://schemas.microsoft.com/office/drawing/2014/main" val="481903975"/>
                  </a:ext>
                </a:extLst>
              </a:tr>
              <a:tr h="328651">
                <a:tc>
                  <a:txBody>
                    <a:bodyPr/>
                    <a:lstStyle/>
                    <a:p>
                      <a:pPr algn="l" fontAlgn="b"/>
                      <a:r>
                        <a:rPr lang="es-CO" sz="1100" b="1" i="0" u="none" strike="noStrike" dirty="0">
                          <a:solidFill>
                            <a:srgbClr val="000000"/>
                          </a:solidFill>
                          <a:effectLst/>
                          <a:latin typeface="Calibri" panose="020F0502020204030204" pitchFamily="34" charset="0"/>
                        </a:rPr>
                        <a:t>Tarifa por kilómetro</a:t>
                      </a:r>
                    </a:p>
                  </a:txBody>
                  <a:tcPr marL="0" marR="0" marT="0" marB="0" anchor="b"/>
                </a:tc>
                <a:tc>
                  <a:txBody>
                    <a:bodyPr/>
                    <a:lstStyle/>
                    <a:p>
                      <a:pPr algn="ctr" fontAlgn="b"/>
                      <a:r>
                        <a:rPr lang="es-CO" sz="1100" b="1" i="0" u="none" strike="noStrike" dirty="0">
                          <a:solidFill>
                            <a:srgbClr val="000000"/>
                          </a:solidFill>
                          <a:effectLst/>
                          <a:latin typeface="Calibri" panose="020F0502020204030204" pitchFamily="34" charset="0"/>
                        </a:rPr>
                        <a:t>                          1,99 </a:t>
                      </a:r>
                    </a:p>
                  </a:txBody>
                  <a:tcPr marL="0" marR="0" marT="0" marB="0" anchor="b"/>
                </a:tc>
                <a:tc>
                  <a:txBody>
                    <a:bodyPr/>
                    <a:lstStyle/>
                    <a:p>
                      <a:pPr algn="ctr" fontAlgn="b"/>
                      <a:r>
                        <a:rPr lang="es-CO" sz="1100" b="1" i="0" u="none" strike="noStrike" dirty="0">
                          <a:solidFill>
                            <a:srgbClr val="000000"/>
                          </a:solidFill>
                          <a:effectLst/>
                          <a:latin typeface="Calibri" panose="020F0502020204030204" pitchFamily="34" charset="0"/>
                        </a:rPr>
                        <a:t>                          1,64 </a:t>
                      </a:r>
                    </a:p>
                  </a:txBody>
                  <a:tcPr marL="0" marR="0" marT="0" marB="0" anchor="b"/>
                </a:tc>
                <a:tc>
                  <a:txBody>
                    <a:bodyPr/>
                    <a:lstStyle/>
                    <a:p>
                      <a:pPr algn="ctr" fontAlgn="b"/>
                      <a:r>
                        <a:rPr lang="es-CO" sz="1100" b="1" i="0" u="none" strike="noStrike" dirty="0">
                          <a:solidFill>
                            <a:srgbClr val="000000"/>
                          </a:solidFill>
                          <a:effectLst/>
                          <a:latin typeface="Calibri" panose="020F0502020204030204" pitchFamily="34" charset="0"/>
                        </a:rPr>
                        <a:t>1,63 </a:t>
                      </a:r>
                    </a:p>
                  </a:txBody>
                  <a:tcPr marL="0" marR="0" marT="0" marB="0" anchor="b"/>
                </a:tc>
                <a:tc>
                  <a:txBody>
                    <a:bodyPr/>
                    <a:lstStyle/>
                    <a:p>
                      <a:pPr algn="ctr" fontAlgn="b"/>
                      <a:r>
                        <a:rPr lang="es-CO" sz="1100" b="1" i="0" u="none" strike="noStrike" dirty="0">
                          <a:solidFill>
                            <a:srgbClr val="000000"/>
                          </a:solidFill>
                          <a:effectLst/>
                          <a:latin typeface="Calibri" panose="020F0502020204030204" pitchFamily="34" charset="0"/>
                        </a:rPr>
                        <a:t>                          1,71 </a:t>
                      </a:r>
                    </a:p>
                  </a:txBody>
                  <a:tcPr marL="0" marR="0" marT="0" marB="0" anchor="b"/>
                </a:tc>
                <a:extLst>
                  <a:ext uri="{0D108BD9-81ED-4DB2-BD59-A6C34878D82A}">
                    <a16:rowId xmlns:a16="http://schemas.microsoft.com/office/drawing/2014/main" val="3460305841"/>
                  </a:ext>
                </a:extLst>
              </a:tr>
              <a:tr h="328651">
                <a:tc>
                  <a:txBody>
                    <a:bodyPr/>
                    <a:lstStyle/>
                    <a:p>
                      <a:pPr algn="l">
                        <a:lnSpc>
                          <a:spcPct val="107000"/>
                        </a:lnSpc>
                        <a:spcBef>
                          <a:spcPts val="700"/>
                        </a:spcBef>
                        <a:spcAft>
                          <a:spcPts val="0"/>
                        </a:spcAft>
                      </a:pPr>
                      <a:r>
                        <a:rPr lang="es-CO" sz="1100" i="1" dirty="0">
                          <a:solidFill>
                            <a:srgbClr val="000000"/>
                          </a:solidFill>
                          <a:effectLst/>
                          <a:latin typeface="Calibri" panose="020F0502020204030204" pitchFamily="34" charset="0"/>
                          <a:ea typeface="Times New Roman" panose="02020603050405020304" pitchFamily="18" charset="0"/>
                        </a:rPr>
                        <a:t>Tarifa por pasajero Ponderada</a:t>
                      </a:r>
                      <a:endParaRPr lang="es-CO" sz="1100" i="1" dirty="0">
                        <a:solidFill>
                          <a:srgbClr val="000000"/>
                        </a:solidFill>
                        <a:effectLst/>
                        <a:latin typeface="Calibri" panose="020F0502020204030204" pitchFamily="34" charset="0"/>
                        <a:ea typeface="Calibri" panose="020F0502020204030204" pitchFamily="34" charset="0"/>
                      </a:endParaRPr>
                    </a:p>
                  </a:txBody>
                  <a:tcPr marL="44450" marR="44450" marT="0" marB="0" anchor="ctr"/>
                </a:tc>
                <a:tc>
                  <a:txBody>
                    <a:bodyPr/>
                    <a:lstStyle/>
                    <a:p>
                      <a:pPr algn="ctr">
                        <a:lnSpc>
                          <a:spcPct val="107000"/>
                        </a:lnSpc>
                        <a:spcBef>
                          <a:spcPts val="700"/>
                        </a:spcBef>
                        <a:spcAft>
                          <a:spcPts val="0"/>
                        </a:spcAft>
                      </a:pPr>
                      <a:r>
                        <a:rPr lang="es-ES_tradnl" sz="1100" b="1" i="1" dirty="0">
                          <a:solidFill>
                            <a:srgbClr val="000000"/>
                          </a:solidFill>
                          <a:effectLst/>
                          <a:latin typeface="Calibri" panose="020F0502020204030204" pitchFamily="34" charset="0"/>
                          <a:ea typeface="Calibri" panose="020F0502020204030204" pitchFamily="34" charset="0"/>
                        </a:rPr>
                        <a:t>0,38</a:t>
                      </a:r>
                      <a:endParaRPr lang="es-CO" sz="1100" b="1" i="1" dirty="0">
                        <a:solidFill>
                          <a:srgbClr val="000000"/>
                        </a:solidFill>
                        <a:effectLst/>
                        <a:latin typeface="Calibri" panose="020F0502020204030204" pitchFamily="34" charset="0"/>
                        <a:ea typeface="Calibri" panose="020F0502020204030204" pitchFamily="34" charset="0"/>
                      </a:endParaRPr>
                    </a:p>
                  </a:txBody>
                  <a:tcPr marL="44450" marR="44450" marT="0" marB="0" anchor="ctr"/>
                </a:tc>
                <a:tc>
                  <a:txBody>
                    <a:bodyPr/>
                    <a:lstStyle/>
                    <a:p>
                      <a:pPr algn="ctr" fontAlgn="b"/>
                      <a:endParaRPr lang="es-CO"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s-CO"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s-CO" sz="11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04577553"/>
                  </a:ext>
                </a:extLst>
              </a:tr>
              <a:tr h="328651">
                <a:tc>
                  <a:txBody>
                    <a:bodyPr/>
                    <a:lstStyle/>
                    <a:p>
                      <a:pPr algn="l">
                        <a:lnSpc>
                          <a:spcPct val="107000"/>
                        </a:lnSpc>
                        <a:spcBef>
                          <a:spcPts val="700"/>
                        </a:spcBef>
                        <a:spcAft>
                          <a:spcPts val="0"/>
                        </a:spcAft>
                      </a:pPr>
                      <a:r>
                        <a:rPr lang="es-CO" sz="1100" i="1" dirty="0">
                          <a:solidFill>
                            <a:srgbClr val="000000"/>
                          </a:solidFill>
                          <a:effectLst/>
                          <a:latin typeface="Calibri" panose="020F0502020204030204" pitchFamily="34" charset="0"/>
                          <a:ea typeface="Times New Roman" panose="02020603050405020304" pitchFamily="18" charset="0"/>
                        </a:rPr>
                        <a:t>Tarifa por kilómetro Ponderada</a:t>
                      </a:r>
                      <a:endParaRPr lang="es-CO" sz="1100" i="1" dirty="0">
                        <a:solidFill>
                          <a:srgbClr val="000000"/>
                        </a:solidFill>
                        <a:effectLst/>
                        <a:latin typeface="Calibri" panose="020F0502020204030204" pitchFamily="34" charset="0"/>
                        <a:ea typeface="Calibri" panose="020F0502020204030204" pitchFamily="34" charset="0"/>
                      </a:endParaRPr>
                    </a:p>
                  </a:txBody>
                  <a:tcPr marL="44450" marR="44450" marT="0" marB="0" anchor="ctr"/>
                </a:tc>
                <a:tc>
                  <a:txBody>
                    <a:bodyPr/>
                    <a:lstStyle/>
                    <a:p>
                      <a:pPr algn="ctr">
                        <a:lnSpc>
                          <a:spcPct val="107000"/>
                        </a:lnSpc>
                        <a:spcBef>
                          <a:spcPts val="700"/>
                        </a:spcBef>
                        <a:spcAft>
                          <a:spcPts val="0"/>
                        </a:spcAft>
                      </a:pPr>
                      <a:r>
                        <a:rPr lang="es-ES_tradnl" sz="1100" b="1" i="1" dirty="0">
                          <a:solidFill>
                            <a:srgbClr val="000000"/>
                          </a:solidFill>
                          <a:effectLst/>
                          <a:latin typeface="Calibri" panose="020F0502020204030204" pitchFamily="34" charset="0"/>
                          <a:ea typeface="Calibri" panose="020F0502020204030204" pitchFamily="34" charset="0"/>
                        </a:rPr>
                        <a:t>1,72</a:t>
                      </a:r>
                      <a:endParaRPr lang="es-CO" sz="1100" b="1" i="1" dirty="0">
                        <a:solidFill>
                          <a:srgbClr val="000000"/>
                        </a:solidFill>
                        <a:effectLst/>
                        <a:latin typeface="Calibri" panose="020F0502020204030204" pitchFamily="34" charset="0"/>
                        <a:ea typeface="Calibri" panose="020F0502020204030204" pitchFamily="34" charset="0"/>
                      </a:endParaRPr>
                    </a:p>
                  </a:txBody>
                  <a:tcPr marL="44450" marR="44450" marT="0" marB="0" anchor="ctr"/>
                </a:tc>
                <a:tc>
                  <a:txBody>
                    <a:bodyPr/>
                    <a:lstStyle/>
                    <a:p>
                      <a:pPr algn="ctr" fontAlgn="b"/>
                      <a:endParaRPr lang="es-CO"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s-CO" sz="11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s-CO" sz="11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96264942"/>
                  </a:ext>
                </a:extLst>
              </a:tr>
            </a:tbl>
          </a:graphicData>
        </a:graphic>
      </p:graphicFrame>
    </p:spTree>
    <p:extLst>
      <p:ext uri="{BB962C8B-B14F-4D97-AF65-F5344CB8AC3E}">
        <p14:creationId xmlns:p14="http://schemas.microsoft.com/office/powerpoint/2010/main" val="1022425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271464" y="188640"/>
            <a:ext cx="10369152"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Se calcula la tarifa técnica por subsistema</a:t>
            </a:r>
          </a:p>
        </p:txBody>
      </p:sp>
      <p:sp>
        <p:nvSpPr>
          <p:cNvPr id="101" name="Marcador de número de diapositiva 2"/>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12</a:t>
            </a:fld>
            <a:endParaRPr lang="es-CO">
              <a:solidFill>
                <a:prstClr val="black">
                  <a:tint val="75000"/>
                </a:prstClr>
              </a:solidFill>
            </a:endParaRPr>
          </a:p>
        </p:txBody>
      </p:sp>
      <p:sp>
        <p:nvSpPr>
          <p:cNvPr id="29" name="Marcador de número de diapositiva 3"/>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12</a:t>
            </a:fld>
            <a:endParaRPr lang="es-CO">
              <a:solidFill>
                <a:prstClr val="black">
                  <a:tint val="75000"/>
                </a:prstClr>
              </a:solidFill>
            </a:endParaRPr>
          </a:p>
        </p:txBody>
      </p:sp>
      <p:sp>
        <p:nvSpPr>
          <p:cNvPr id="32" name="Marcador de contenido 2"/>
          <p:cNvSpPr txBox="1">
            <a:spLocks/>
          </p:cNvSpPr>
          <p:nvPr/>
        </p:nvSpPr>
        <p:spPr>
          <a:xfrm>
            <a:off x="451448" y="2123798"/>
            <a:ext cx="4996480" cy="4401546"/>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buFont typeface="Arial" panose="020B0604020202020204" pitchFamily="34" charset="0"/>
              <a:buChar char="•"/>
            </a:pPr>
            <a:r>
              <a:rPr lang="es-CO" sz="1600" dirty="0"/>
              <a:t>Se analizan las condiciones particulares para cada tipo de servicio. </a:t>
            </a:r>
            <a:r>
              <a:rPr lang="es-CO" sz="1600" dirty="0" err="1"/>
              <a:t>Intracantonal</a:t>
            </a:r>
            <a:r>
              <a:rPr lang="es-CO" sz="1600" dirty="0"/>
              <a:t> Urbano, </a:t>
            </a:r>
            <a:r>
              <a:rPr lang="es-CO" sz="1600" dirty="0" err="1"/>
              <a:t>Intracantonal</a:t>
            </a:r>
            <a:r>
              <a:rPr lang="es-CO" sz="1600" dirty="0"/>
              <a:t> Combinado, e </a:t>
            </a:r>
            <a:r>
              <a:rPr lang="es-CO" sz="1600" dirty="0" err="1"/>
              <a:t>Intracantonal</a:t>
            </a:r>
            <a:r>
              <a:rPr lang="es-CO" sz="1600" dirty="0"/>
              <a:t> Rural.</a:t>
            </a:r>
          </a:p>
          <a:p>
            <a:pPr>
              <a:lnSpc>
                <a:spcPct val="125000"/>
              </a:lnSpc>
              <a:buFont typeface="Arial" panose="020B0604020202020204" pitchFamily="34" charset="0"/>
              <a:buChar char="•"/>
            </a:pPr>
            <a:r>
              <a:rPr lang="es-CO" sz="1600" dirty="0"/>
              <a:t>Se incorpora la rentabilidad de 13% para el operador.</a:t>
            </a:r>
          </a:p>
          <a:p>
            <a:pPr>
              <a:lnSpc>
                <a:spcPct val="125000"/>
              </a:lnSpc>
              <a:buFont typeface="Arial" panose="020B0604020202020204" pitchFamily="34" charset="0"/>
              <a:buChar char="•"/>
            </a:pPr>
            <a:r>
              <a:rPr lang="es-CO" sz="1600" dirty="0"/>
              <a:t>Se incluye el SITP-Q. </a:t>
            </a:r>
          </a:p>
          <a:p>
            <a:pPr>
              <a:lnSpc>
                <a:spcPct val="125000"/>
              </a:lnSpc>
              <a:buFont typeface="Arial" panose="020B0604020202020204" pitchFamily="34" charset="0"/>
              <a:buChar char="•"/>
            </a:pPr>
            <a:r>
              <a:rPr lang="es-CO" sz="1600" dirty="0"/>
              <a:t>Se incluye la contratación del personal con 100% de vinculación al IESS.</a:t>
            </a:r>
          </a:p>
          <a:p>
            <a:pPr>
              <a:lnSpc>
                <a:spcPct val="125000"/>
              </a:lnSpc>
              <a:buFont typeface="Arial" panose="020B0604020202020204" pitchFamily="34" charset="0"/>
              <a:buChar char="•"/>
            </a:pPr>
            <a:r>
              <a:rPr lang="es-CO" sz="1600" dirty="0"/>
              <a:t>Se incorpora la ejecución de mantenimiento programado.</a:t>
            </a:r>
          </a:p>
          <a:p>
            <a:pPr>
              <a:lnSpc>
                <a:spcPct val="125000"/>
              </a:lnSpc>
              <a:buFont typeface="Arial" panose="020B0604020202020204" pitchFamily="34" charset="0"/>
              <a:buChar char="•"/>
            </a:pPr>
            <a:endParaRPr lang="es-CO" sz="1050" dirty="0"/>
          </a:p>
        </p:txBody>
      </p:sp>
      <p:sp>
        <p:nvSpPr>
          <p:cNvPr id="37" name="Content Placeholder 2"/>
          <p:cNvSpPr txBox="1">
            <a:spLocks/>
          </p:cNvSpPr>
          <p:nvPr/>
        </p:nvSpPr>
        <p:spPr>
          <a:xfrm>
            <a:off x="47328" y="1651158"/>
            <a:ext cx="3602495" cy="353474"/>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2450" lvl="1" indent="-285750" algn="just">
              <a:lnSpc>
                <a:spcPct val="100000"/>
              </a:lnSpc>
              <a:spcBef>
                <a:spcPts val="0"/>
              </a:spcBef>
              <a:spcAft>
                <a:spcPts val="600"/>
              </a:spcAft>
              <a:buClr>
                <a:prstClr val="white">
                  <a:lumMod val="75000"/>
                </a:prstClr>
              </a:buClr>
              <a:buSzPct val="125000"/>
              <a:buFont typeface="Wingdings" panose="05000000000000000000" pitchFamily="2" charset="2"/>
              <a:buChar char="q"/>
            </a:pPr>
            <a:r>
              <a:rPr lang="es-CO" sz="1800" b="1" cap="small" dirty="0">
                <a:solidFill>
                  <a:srgbClr val="2A8134"/>
                </a:solidFill>
                <a:latin typeface="Calibri" panose="020F0502020204030204" pitchFamily="34" charset="0"/>
              </a:rPr>
              <a:t>Transporte Convencional</a:t>
            </a:r>
            <a:endParaRPr lang="es-CO" sz="1800" cap="small" dirty="0">
              <a:solidFill>
                <a:srgbClr val="2A8134"/>
              </a:solidFill>
              <a:latin typeface="Calibri" panose="020F0502020204030204" pitchFamily="34" charset="0"/>
            </a:endParaRPr>
          </a:p>
        </p:txBody>
      </p:sp>
      <p:pic>
        <p:nvPicPr>
          <p:cNvPr id="3" name="Imagen 2"/>
          <p:cNvPicPr>
            <a:picLocks noChangeAspect="1"/>
          </p:cNvPicPr>
          <p:nvPr/>
        </p:nvPicPr>
        <p:blipFill>
          <a:blip r:embed="rId2"/>
          <a:stretch>
            <a:fillRect/>
          </a:stretch>
        </p:blipFill>
        <p:spPr>
          <a:xfrm>
            <a:off x="6096000" y="1827895"/>
            <a:ext cx="5811451" cy="3795934"/>
          </a:xfrm>
          <a:prstGeom prst="rect">
            <a:avLst/>
          </a:prstGeom>
        </p:spPr>
      </p:pic>
      <p:sp>
        <p:nvSpPr>
          <p:cNvPr id="11" name="Rectángulo 10"/>
          <p:cNvSpPr/>
          <p:nvPr/>
        </p:nvSpPr>
        <p:spPr>
          <a:xfrm>
            <a:off x="7471370" y="1443833"/>
            <a:ext cx="3060710" cy="307777"/>
          </a:xfrm>
          <a:prstGeom prst="rect">
            <a:avLst/>
          </a:prstGeom>
        </p:spPr>
        <p:txBody>
          <a:bodyPr wrap="none">
            <a:spAutoFit/>
          </a:bodyPr>
          <a:lstStyle/>
          <a:p>
            <a:r>
              <a:rPr lang="es-ES" sz="1400" b="1" dirty="0">
                <a:solidFill>
                  <a:srgbClr val="006600"/>
                </a:solidFill>
                <a:latin typeface="Calibri" panose="020F0502020204030204" pitchFamily="34" charset="0"/>
              </a:rPr>
              <a:t>Tarifa Técnica Transporte Convencional</a:t>
            </a:r>
            <a:endParaRPr lang="en-US" sz="1400" b="1" dirty="0">
              <a:solidFill>
                <a:srgbClr val="006600"/>
              </a:solidFill>
            </a:endParaRPr>
          </a:p>
        </p:txBody>
      </p:sp>
    </p:spTree>
    <p:extLst>
      <p:ext uri="{BB962C8B-B14F-4D97-AF65-F5344CB8AC3E}">
        <p14:creationId xmlns:p14="http://schemas.microsoft.com/office/powerpoint/2010/main" val="378024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271464" y="188640"/>
            <a:ext cx="10369152"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A partir de los resultados de la tarifa técnica por subsistema se obtiene la tarifa técnica integrada</a:t>
            </a:r>
          </a:p>
        </p:txBody>
      </p:sp>
      <p:sp>
        <p:nvSpPr>
          <p:cNvPr id="101" name="Marcador de número de diapositiva 2"/>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13</a:t>
            </a:fld>
            <a:endParaRPr lang="es-CO">
              <a:solidFill>
                <a:prstClr val="black">
                  <a:tint val="75000"/>
                </a:prstClr>
              </a:solidFill>
            </a:endParaRPr>
          </a:p>
        </p:txBody>
      </p:sp>
      <p:sp>
        <p:nvSpPr>
          <p:cNvPr id="29" name="Marcador de número de diapositiva 3"/>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13</a:t>
            </a:fld>
            <a:endParaRPr lang="es-CO">
              <a:solidFill>
                <a:prstClr val="black">
                  <a:tint val="75000"/>
                </a:prstClr>
              </a:solidFill>
            </a:endParaRPr>
          </a:p>
        </p:txBody>
      </p:sp>
      <p:sp>
        <p:nvSpPr>
          <p:cNvPr id="9" name="Rectángulo redondeado 1"/>
          <p:cNvSpPr/>
          <p:nvPr/>
        </p:nvSpPr>
        <p:spPr>
          <a:xfrm>
            <a:off x="912591" y="1764406"/>
            <a:ext cx="9579441" cy="592428"/>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Tarifa técnica integrada para un viaje a través de los diferentes subsistemas de transporte público</a:t>
            </a:r>
          </a:p>
        </p:txBody>
      </p:sp>
      <p:sp>
        <p:nvSpPr>
          <p:cNvPr id="10" name="Marcador de número de diapositiva 9"/>
          <p:cNvSpPr txBox="1">
            <a:spLocks/>
          </p:cNvSpPr>
          <p:nvPr/>
        </p:nvSpPr>
        <p:spPr>
          <a:xfrm>
            <a:off x="8610600" y="6356352"/>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95ADC33-E42B-4CC7-A840-275B3106A1B9}" type="slidenum">
              <a:rPr lang="en-GB" smtClean="0"/>
              <a:pPr/>
              <a:t>13</a:t>
            </a:fld>
            <a:endParaRPr lang="en-GB"/>
          </a:p>
        </p:txBody>
      </p:sp>
      <mc:AlternateContent xmlns:mc="http://schemas.openxmlformats.org/markup-compatibility/2006" xmlns:a14="http://schemas.microsoft.com/office/drawing/2010/main">
        <mc:Choice Requires="a14">
          <p:sp>
            <p:nvSpPr>
              <p:cNvPr id="12" name="CuadroTexto 11"/>
              <p:cNvSpPr txBox="1"/>
              <p:nvPr/>
            </p:nvSpPr>
            <p:spPr>
              <a:xfrm>
                <a:off x="2884602" y="2703232"/>
                <a:ext cx="6109686" cy="8345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ES" i="1" smtClean="0">
                              <a:latin typeface="Cambria Math" panose="02040503050406030204" pitchFamily="18" charset="0"/>
                            </a:rPr>
                          </m:ctrlPr>
                        </m:sSubPr>
                        <m:e>
                          <m:r>
                            <a:rPr lang="es-ES" b="0" i="1" smtClean="0">
                              <a:latin typeface="Cambria Math" panose="02040503050406030204" pitchFamily="18" charset="0"/>
                            </a:rPr>
                            <m:t>𝑇𝑎𝑟𝑖𝑓𝑎</m:t>
                          </m:r>
                          <m:r>
                            <a:rPr lang="es-ES" b="0" i="1" smtClean="0">
                              <a:latin typeface="Cambria Math" panose="02040503050406030204" pitchFamily="18" charset="0"/>
                            </a:rPr>
                            <m:t> </m:t>
                          </m:r>
                          <m:r>
                            <a:rPr lang="es-ES" b="0" i="1" smtClean="0">
                              <a:latin typeface="Cambria Math" panose="02040503050406030204" pitchFamily="18" charset="0"/>
                            </a:rPr>
                            <m:t>𝑡</m:t>
                          </m:r>
                          <m:r>
                            <a:rPr lang="es-ES" b="0" i="1" smtClean="0">
                              <a:latin typeface="Cambria Math" panose="02040503050406030204" pitchFamily="18" charset="0"/>
                            </a:rPr>
                            <m:t>é</m:t>
                          </m:r>
                          <m:r>
                            <a:rPr lang="es-ES" b="0" i="1" smtClean="0">
                              <a:latin typeface="Cambria Math" panose="02040503050406030204" pitchFamily="18" charset="0"/>
                            </a:rPr>
                            <m:t>𝑐𝑛𝑖𝑐𝑎</m:t>
                          </m:r>
                        </m:e>
                        <m:sub>
                          <m:r>
                            <a:rPr lang="es-ES" b="0" i="1" smtClean="0">
                              <a:latin typeface="Cambria Math" panose="02040503050406030204" pitchFamily="18" charset="0"/>
                            </a:rPr>
                            <m:t>𝑖</m:t>
                          </m:r>
                        </m:sub>
                      </m:sSub>
                      <m:r>
                        <a:rPr lang="es-ES" b="0" i="1" smtClean="0">
                          <a:latin typeface="Cambria Math" panose="02040503050406030204" pitchFamily="18" charset="0"/>
                        </a:rPr>
                        <m:t>= </m:t>
                      </m:r>
                      <m:nary>
                        <m:naryPr>
                          <m:chr m:val="∑"/>
                          <m:ctrlPr>
                            <a:rPr lang="es-ES" b="0" i="1" smtClean="0">
                              <a:latin typeface="Cambria Math" panose="02040503050406030204" pitchFamily="18" charset="0"/>
                            </a:rPr>
                          </m:ctrlPr>
                        </m:naryPr>
                        <m:sub>
                          <m:r>
                            <a:rPr lang="es-CO" b="0" i="1" smtClean="0">
                              <a:latin typeface="Cambria Math" panose="02040503050406030204" pitchFamily="18" charset="0"/>
                            </a:rPr>
                            <m:t>𝑖</m:t>
                          </m:r>
                        </m:sub>
                        <m:sup/>
                        <m:e>
                          <m:r>
                            <a:rPr lang="es-ES" b="0" i="1" smtClean="0">
                              <a:latin typeface="Cambria Math" panose="02040503050406030204" pitchFamily="18" charset="0"/>
                            </a:rPr>
                            <m:t>𝑇𝑎𝑟𝑖𝑓𝑎</m:t>
                          </m:r>
                          <m:r>
                            <a:rPr lang="es-ES" b="0" i="1" smtClean="0">
                              <a:latin typeface="Cambria Math" panose="02040503050406030204" pitchFamily="18" charset="0"/>
                            </a:rPr>
                            <m:t> </m:t>
                          </m:r>
                          <m:r>
                            <a:rPr lang="es-ES" b="0" i="1" smtClean="0">
                              <a:latin typeface="Cambria Math" panose="02040503050406030204" pitchFamily="18" charset="0"/>
                            </a:rPr>
                            <m:t>𝑡</m:t>
                          </m:r>
                          <m:r>
                            <a:rPr lang="es-ES" b="0" i="1" smtClean="0">
                              <a:latin typeface="Cambria Math" panose="02040503050406030204" pitchFamily="18" charset="0"/>
                            </a:rPr>
                            <m:t>é</m:t>
                          </m:r>
                          <m:r>
                            <a:rPr lang="es-ES" b="0" i="1" smtClean="0">
                              <a:latin typeface="Cambria Math" panose="02040503050406030204" pitchFamily="18" charset="0"/>
                            </a:rPr>
                            <m:t>𝑐𝑛𝑖𝑐𝑎</m:t>
                          </m:r>
                          <m:r>
                            <a:rPr lang="es-ES" b="0" i="1" smtClean="0">
                              <a:latin typeface="Cambria Math" panose="02040503050406030204" pitchFamily="18" charset="0"/>
                            </a:rPr>
                            <m:t> </m:t>
                          </m:r>
                          <m:r>
                            <a:rPr lang="es-ES" b="0" i="1" smtClean="0">
                              <a:latin typeface="Cambria Math" panose="02040503050406030204" pitchFamily="18" charset="0"/>
                            </a:rPr>
                            <m:t>𝑑𝑒</m:t>
                          </m:r>
                          <m:r>
                            <a:rPr lang="es-ES" b="0" i="1" smtClean="0">
                              <a:latin typeface="Cambria Math" panose="02040503050406030204" pitchFamily="18" charset="0"/>
                            </a:rPr>
                            <m:t> </m:t>
                          </m:r>
                          <m:r>
                            <a:rPr lang="es-ES" b="0" i="1" smtClean="0">
                              <a:latin typeface="Cambria Math" panose="02040503050406030204" pitchFamily="18" charset="0"/>
                            </a:rPr>
                            <m:t>𝑙𝑎𝑠</m:t>
                          </m:r>
                          <m:r>
                            <a:rPr lang="es-ES" b="0" i="1" smtClean="0">
                              <a:latin typeface="Cambria Math" panose="02040503050406030204" pitchFamily="18" charset="0"/>
                            </a:rPr>
                            <m:t> </m:t>
                          </m:r>
                          <m:r>
                            <a:rPr lang="es-ES" b="0" i="1" smtClean="0">
                              <a:latin typeface="Cambria Math" panose="02040503050406030204" pitchFamily="18" charset="0"/>
                            </a:rPr>
                            <m:t>𝑒𝑡𝑎𝑝𝑎𝑠</m:t>
                          </m:r>
                          <m:r>
                            <a:rPr lang="es-ES" b="0" i="1" smtClean="0">
                              <a:latin typeface="Cambria Math" panose="02040503050406030204" pitchFamily="18" charset="0"/>
                            </a:rPr>
                            <m:t> </m:t>
                          </m:r>
                          <m:r>
                            <a:rPr lang="es-ES" b="0" i="1" smtClean="0">
                              <a:latin typeface="Cambria Math" panose="02040503050406030204" pitchFamily="18" charset="0"/>
                            </a:rPr>
                            <m:t>𝑑𝑒</m:t>
                          </m:r>
                          <m:r>
                            <a:rPr lang="es-ES" b="0" i="1" smtClean="0">
                              <a:latin typeface="Cambria Math" panose="02040503050406030204" pitchFamily="18" charset="0"/>
                            </a:rPr>
                            <m:t> </m:t>
                          </m:r>
                          <m:r>
                            <a:rPr lang="es-ES" b="0" i="1" smtClean="0">
                              <a:latin typeface="Cambria Math" panose="02040503050406030204" pitchFamily="18" charset="0"/>
                            </a:rPr>
                            <m:t>𝑣𝑖𝑎𝑗𝑒</m:t>
                          </m:r>
                        </m:e>
                      </m:nary>
                    </m:oMath>
                  </m:oMathPara>
                </a14:m>
                <a:endParaRPr lang="es-ES"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2884602" y="2703232"/>
                <a:ext cx="6109686" cy="834587"/>
              </a:xfrm>
              <a:prstGeom prst="rect">
                <a:avLst/>
              </a:prstGeom>
              <a:blipFill>
                <a:blip r:embed="rId2"/>
                <a:stretch>
                  <a:fillRect/>
                </a:stretch>
              </a:blipFill>
            </p:spPr>
            <p:txBody>
              <a:bodyPr/>
              <a:lstStyle/>
              <a:p>
                <a:r>
                  <a:rPr lang="es-CO">
                    <a:noFill/>
                  </a:rPr>
                  <a:t> </a:t>
                </a:r>
              </a:p>
            </p:txBody>
          </p:sp>
        </mc:Fallback>
      </mc:AlternateContent>
      <p:sp>
        <p:nvSpPr>
          <p:cNvPr id="13" name="CuadroTexto 12"/>
          <p:cNvSpPr txBox="1"/>
          <p:nvPr/>
        </p:nvSpPr>
        <p:spPr>
          <a:xfrm>
            <a:off x="1242591" y="4116762"/>
            <a:ext cx="5476973" cy="369332"/>
          </a:xfrm>
          <a:prstGeom prst="rect">
            <a:avLst/>
          </a:prstGeom>
          <a:noFill/>
        </p:spPr>
        <p:txBody>
          <a:bodyPr wrap="square" rtlCol="0">
            <a:spAutoFit/>
          </a:bodyPr>
          <a:lstStyle/>
          <a:p>
            <a:r>
              <a:rPr lang="es-ES" dirty="0"/>
              <a:t>Ejemplo: </a:t>
            </a:r>
          </a:p>
        </p:txBody>
      </p:sp>
      <p:pic>
        <p:nvPicPr>
          <p:cNvPr id="14" name="Picture 6" descr="bus, public transportation, transportation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2788" y="4923627"/>
            <a:ext cx="1050758" cy="105075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directions, walk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6385" y="5205285"/>
            <a:ext cx="530955" cy="53095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public transport, tram, vehicles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1300" y="4790018"/>
            <a:ext cx="978451" cy="978452"/>
          </a:xfrm>
          <a:prstGeom prst="rect">
            <a:avLst/>
          </a:prstGeom>
          <a:noFill/>
          <a:extLst>
            <a:ext uri="{909E8E84-426E-40DD-AFC4-6F175D3DCCD1}">
              <a14:hiddenFill xmlns:a14="http://schemas.microsoft.com/office/drawing/2010/main">
                <a:solidFill>
                  <a:srgbClr val="FFFFFF"/>
                </a:solidFill>
              </a14:hiddenFill>
            </a:ext>
          </a:extLst>
        </p:spPr>
      </p:pic>
      <p:sp>
        <p:nvSpPr>
          <p:cNvPr id="17" name="Plus 16"/>
          <p:cNvSpPr/>
          <p:nvPr/>
        </p:nvSpPr>
        <p:spPr>
          <a:xfrm>
            <a:off x="4727848" y="5199461"/>
            <a:ext cx="484094" cy="475113"/>
          </a:xfrm>
          <a:prstGeom prst="mathPlus">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Plus 20"/>
          <p:cNvSpPr/>
          <p:nvPr/>
        </p:nvSpPr>
        <p:spPr>
          <a:xfrm>
            <a:off x="6863477" y="5211449"/>
            <a:ext cx="484094" cy="475113"/>
          </a:xfrm>
          <a:prstGeom prst="mathPlus">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Notched Right Arrow 17"/>
          <p:cNvSpPr/>
          <p:nvPr/>
        </p:nvSpPr>
        <p:spPr>
          <a:xfrm>
            <a:off x="2184993" y="5279244"/>
            <a:ext cx="461146" cy="197729"/>
          </a:xfrm>
          <a:prstGeom prst="notchedRightArrow">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2" descr="Front bus Free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93233" y="4923815"/>
            <a:ext cx="965028" cy="965029"/>
          </a:xfrm>
          <a:prstGeom prst="rect">
            <a:avLst/>
          </a:prstGeom>
          <a:noFill/>
          <a:extLst>
            <a:ext uri="{909E8E84-426E-40DD-AFC4-6F175D3DCCD1}">
              <a14:hiddenFill xmlns:a14="http://schemas.microsoft.com/office/drawing/2010/main">
                <a:solidFill>
                  <a:srgbClr val="FFFFFF"/>
                </a:solidFill>
              </a14:hiddenFill>
            </a:ext>
          </a:extLst>
        </p:spPr>
      </p:pic>
      <p:sp>
        <p:nvSpPr>
          <p:cNvPr id="21" name="CuadroTexto 20"/>
          <p:cNvSpPr txBox="1"/>
          <p:nvPr/>
        </p:nvSpPr>
        <p:spPr>
          <a:xfrm>
            <a:off x="3345592" y="6100654"/>
            <a:ext cx="889866" cy="523220"/>
          </a:xfrm>
          <a:prstGeom prst="rect">
            <a:avLst/>
          </a:prstGeom>
          <a:noFill/>
        </p:spPr>
        <p:txBody>
          <a:bodyPr wrap="square" rtlCol="0">
            <a:spAutoFit/>
          </a:bodyPr>
          <a:lstStyle/>
          <a:p>
            <a:pPr algn="ctr"/>
            <a:r>
              <a:rPr lang="es-ES" sz="1400" dirty="0"/>
              <a:t>Cable</a:t>
            </a:r>
          </a:p>
          <a:p>
            <a:pPr algn="ctr"/>
            <a:r>
              <a:rPr lang="es-ES" sz="1400" dirty="0"/>
              <a:t>TT A</a:t>
            </a:r>
          </a:p>
        </p:txBody>
      </p:sp>
      <p:sp>
        <p:nvSpPr>
          <p:cNvPr id="22" name="CuadroTexto 21"/>
          <p:cNvSpPr txBox="1"/>
          <p:nvPr/>
        </p:nvSpPr>
        <p:spPr>
          <a:xfrm>
            <a:off x="5436207" y="6100654"/>
            <a:ext cx="1279080" cy="523220"/>
          </a:xfrm>
          <a:prstGeom prst="rect">
            <a:avLst/>
          </a:prstGeom>
          <a:noFill/>
        </p:spPr>
        <p:txBody>
          <a:bodyPr wrap="square" rtlCol="0">
            <a:spAutoFit/>
          </a:bodyPr>
          <a:lstStyle/>
          <a:p>
            <a:pPr algn="ctr"/>
            <a:r>
              <a:rPr lang="es-ES" sz="1400" dirty="0"/>
              <a:t>Corredores</a:t>
            </a:r>
          </a:p>
          <a:p>
            <a:pPr algn="ctr"/>
            <a:r>
              <a:rPr lang="es-ES" sz="1400" dirty="0"/>
              <a:t>TT B</a:t>
            </a:r>
          </a:p>
        </p:txBody>
      </p:sp>
      <p:sp>
        <p:nvSpPr>
          <p:cNvPr id="23" name="CuadroTexto 22"/>
          <p:cNvSpPr txBox="1"/>
          <p:nvPr/>
        </p:nvSpPr>
        <p:spPr>
          <a:xfrm>
            <a:off x="7347571" y="6100655"/>
            <a:ext cx="1666311" cy="307777"/>
          </a:xfrm>
          <a:prstGeom prst="rect">
            <a:avLst/>
          </a:prstGeom>
          <a:noFill/>
        </p:spPr>
        <p:txBody>
          <a:bodyPr wrap="square" rtlCol="0">
            <a:spAutoFit/>
          </a:bodyPr>
          <a:lstStyle/>
          <a:p>
            <a:pPr algn="ctr"/>
            <a:r>
              <a:rPr lang="es-ES" sz="1400" dirty="0"/>
              <a:t>Convencional</a:t>
            </a:r>
          </a:p>
        </p:txBody>
      </p:sp>
      <p:sp>
        <p:nvSpPr>
          <p:cNvPr id="24" name="CuadroTexto 23"/>
          <p:cNvSpPr txBox="1"/>
          <p:nvPr/>
        </p:nvSpPr>
        <p:spPr>
          <a:xfrm>
            <a:off x="7538627" y="6316097"/>
            <a:ext cx="1279080" cy="307777"/>
          </a:xfrm>
          <a:prstGeom prst="rect">
            <a:avLst/>
          </a:prstGeom>
          <a:noFill/>
        </p:spPr>
        <p:txBody>
          <a:bodyPr wrap="square" rtlCol="0">
            <a:spAutoFit/>
          </a:bodyPr>
          <a:lstStyle/>
          <a:p>
            <a:pPr algn="ctr"/>
            <a:r>
              <a:rPr lang="es-ES" sz="1400" dirty="0"/>
              <a:t>TT C</a:t>
            </a:r>
          </a:p>
        </p:txBody>
      </p:sp>
      <p:sp>
        <p:nvSpPr>
          <p:cNvPr id="25" name="Rectángulo 24"/>
          <p:cNvSpPr/>
          <p:nvPr/>
        </p:nvSpPr>
        <p:spPr>
          <a:xfrm>
            <a:off x="9008763" y="5333820"/>
            <a:ext cx="338557" cy="65113"/>
          </a:xfrm>
          <a:prstGeom prst="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6" name="Rectángulo 25"/>
          <p:cNvSpPr/>
          <p:nvPr/>
        </p:nvSpPr>
        <p:spPr>
          <a:xfrm>
            <a:off x="9008763" y="5463367"/>
            <a:ext cx="338557" cy="65113"/>
          </a:xfrm>
          <a:prstGeom prst="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7" name="Rectángulo 26"/>
          <p:cNvSpPr/>
          <p:nvPr/>
        </p:nvSpPr>
        <p:spPr>
          <a:xfrm>
            <a:off x="9625676" y="5264339"/>
            <a:ext cx="797013" cy="369332"/>
          </a:xfrm>
          <a:prstGeom prst="rect">
            <a:avLst/>
          </a:prstGeom>
        </p:spPr>
        <p:txBody>
          <a:bodyPr wrap="none">
            <a:spAutoFit/>
          </a:bodyPr>
          <a:lstStyle/>
          <a:p>
            <a:pPr algn="ctr"/>
            <a:r>
              <a:rPr lang="es-ES" dirty="0"/>
              <a:t>A+B+C</a:t>
            </a:r>
          </a:p>
        </p:txBody>
      </p:sp>
    </p:spTree>
    <p:extLst>
      <p:ext uri="{BB962C8B-B14F-4D97-AF65-F5344CB8AC3E}">
        <p14:creationId xmlns:p14="http://schemas.microsoft.com/office/powerpoint/2010/main" val="1635920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983432" y="456440"/>
            <a:ext cx="10899539" cy="5180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C" sz="2800" b="0" strike="noStrike" spc="-1" dirty="0">
                <a:solidFill>
                  <a:srgbClr val="2B8134"/>
                </a:solidFill>
                <a:uFill>
                  <a:solidFill>
                    <a:srgbClr val="FFFFFF"/>
                  </a:solidFill>
                </a:uFill>
                <a:latin typeface="Calibri"/>
              </a:rPr>
              <a:t>La tarifa plena promedio por viaje en el transporte público es de USD 0,34</a:t>
            </a:r>
            <a:endParaRPr lang="es-EC" sz="1800" b="0" strike="noStrike" spc="-1" dirty="0">
              <a:solidFill>
                <a:srgbClr val="FF0000"/>
              </a:solidFill>
              <a:uFill>
                <a:solidFill>
                  <a:srgbClr val="FFFFFF"/>
                </a:solidFill>
              </a:uFill>
              <a:latin typeface="Arial"/>
            </a:endParaRPr>
          </a:p>
        </p:txBody>
      </p:sp>
      <p:sp>
        <p:nvSpPr>
          <p:cNvPr id="19" name="CustomShape 7"/>
          <p:cNvSpPr/>
          <p:nvPr/>
        </p:nvSpPr>
        <p:spPr>
          <a:xfrm>
            <a:off x="695401" y="1666188"/>
            <a:ext cx="4392488" cy="36350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buClr>
                <a:srgbClr val="278E4D"/>
              </a:buClr>
              <a:buFont typeface="Arial"/>
              <a:buChar char="•"/>
            </a:pPr>
            <a:r>
              <a:rPr lang="es-EC" sz="17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De acuerdo a la Encuesta de Movilidad de 2011, cerca del 30% de los 2,2 millones de viajes diarios realizados  en transporte público tienen más de una etapa.</a:t>
            </a:r>
          </a:p>
          <a:p>
            <a:pPr marL="228600" indent="-227880">
              <a:buClr>
                <a:srgbClr val="278E4D"/>
              </a:buClr>
              <a:buFont typeface="Arial"/>
              <a:buChar char="•"/>
            </a:pPr>
            <a:endParaRPr lang="es-EC" sz="1700"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a:p>
            <a:pPr marL="228600" indent="-227880">
              <a:buClr>
                <a:srgbClr val="278E4D"/>
              </a:buClr>
              <a:buFont typeface="Arial"/>
              <a:buChar char="•"/>
            </a:pPr>
            <a:r>
              <a:rPr lang="es-EC" sz="17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El 85% de los usuarios del transporte público son usuarios cautivos que no pueden acceder a otro modo de transporte.</a:t>
            </a:r>
          </a:p>
          <a:p>
            <a:pPr marL="228600" indent="-227880">
              <a:buClr>
                <a:srgbClr val="278E4D"/>
              </a:buClr>
              <a:buFont typeface="Arial"/>
              <a:buChar char="•"/>
            </a:pPr>
            <a:endParaRPr lang="es-EC" sz="17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r>
              <a:rPr lang="es-EC" sz="1700" spc="-1" dirty="0">
                <a:solidFill>
                  <a:srgbClr val="000000"/>
                </a:solidFill>
                <a:uFill>
                  <a:solidFill>
                    <a:srgbClr val="FFFFFF"/>
                  </a:solidFill>
                </a:uFill>
                <a:latin typeface="Calibri" panose="020F0502020204030204" pitchFamily="34" charset="0"/>
                <a:cs typeface="Calibri" panose="020F0502020204030204" pitchFamily="34" charset="0"/>
              </a:rPr>
              <a:t>El análisis de tarifas muestra que el 79% de los usuarios paga una tarifa plena promedio de USD 0,34, debido a que debe pagar USD0,25 en cada etapa de viaje.</a:t>
            </a:r>
          </a:p>
        </p:txBody>
      </p:sp>
      <p:sp>
        <p:nvSpPr>
          <p:cNvPr id="9" name="CustomShape 9"/>
          <p:cNvSpPr/>
          <p:nvPr/>
        </p:nvSpPr>
        <p:spPr>
          <a:xfrm>
            <a:off x="5686464" y="3717032"/>
            <a:ext cx="3024337" cy="97108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spc="-1" dirty="0">
                <a:solidFill>
                  <a:srgbClr val="548235"/>
                </a:solidFill>
                <a:uFill>
                  <a:solidFill>
                    <a:srgbClr val="FFFFFF"/>
                  </a:solidFill>
                </a:uFill>
                <a:latin typeface="Calibri"/>
                <a:ea typeface="Calibri"/>
              </a:rPr>
              <a:t>V</a:t>
            </a:r>
            <a:r>
              <a:rPr lang="es-EC" sz="1400" b="0" strike="noStrike" spc="-1" dirty="0">
                <a:solidFill>
                  <a:srgbClr val="548235"/>
                </a:solidFill>
                <a:uFill>
                  <a:solidFill>
                    <a:srgbClr val="FFFFFF"/>
                  </a:solidFill>
                </a:uFill>
                <a:latin typeface="Calibri"/>
                <a:ea typeface="Calibri"/>
              </a:rPr>
              <a:t>iajes realizados </a:t>
            </a:r>
          </a:p>
          <a:p>
            <a:pPr algn="ctr">
              <a:lnSpc>
                <a:spcPct val="100000"/>
              </a:lnSpc>
            </a:pPr>
            <a:r>
              <a:rPr lang="es-EC" sz="1400" b="0" strike="noStrike" spc="-1" dirty="0">
                <a:solidFill>
                  <a:srgbClr val="548235"/>
                </a:solidFill>
                <a:uFill>
                  <a:solidFill>
                    <a:srgbClr val="FFFFFF"/>
                  </a:solidFill>
                </a:uFill>
                <a:latin typeface="Calibri"/>
                <a:ea typeface="Calibri"/>
              </a:rPr>
              <a:t>con tarifa completa por rangos de costo</a:t>
            </a:r>
            <a:endParaRPr lang="es-EC" sz="1800" b="0" strike="noStrike" spc="-1" dirty="0">
              <a:solidFill>
                <a:srgbClr val="000000"/>
              </a:solidFill>
              <a:uFill>
                <a:solidFill>
                  <a:srgbClr val="FFFFFF"/>
                </a:solidFill>
              </a:uFill>
              <a:latin typeface="Arial"/>
            </a:endParaRPr>
          </a:p>
        </p:txBody>
      </p:sp>
      <p:graphicFrame>
        <p:nvGraphicFramePr>
          <p:cNvPr id="10" name="Table 4"/>
          <p:cNvGraphicFramePr>
            <a:graphicFrameLocks noGrp="1"/>
          </p:cNvGraphicFramePr>
          <p:nvPr>
            <p:extLst>
              <p:ext uri="{D42A27DB-BD31-4B8C-83A1-F6EECF244321}">
                <p14:modId xmlns:p14="http://schemas.microsoft.com/office/powerpoint/2010/main" val="856459741"/>
              </p:ext>
            </p:extLst>
          </p:nvPr>
        </p:nvGraphicFramePr>
        <p:xfrm>
          <a:off x="5758473" y="4302975"/>
          <a:ext cx="2880321" cy="1975368"/>
        </p:xfrm>
        <a:graphic>
          <a:graphicData uri="http://schemas.openxmlformats.org/drawingml/2006/table">
            <a:tbl>
              <a:tblPr firstRow="1" firstCol="1" bandRow="1">
                <a:tableStyleId>{C083E6E3-FA7D-4D7B-A595-EF9225AFEA82}</a:tableStyleId>
              </a:tblPr>
              <a:tblGrid>
                <a:gridCol w="1025199">
                  <a:extLst>
                    <a:ext uri="{9D8B030D-6E8A-4147-A177-3AD203B41FA5}">
                      <a16:colId xmlns:a16="http://schemas.microsoft.com/office/drawing/2014/main" val="20000"/>
                    </a:ext>
                  </a:extLst>
                </a:gridCol>
                <a:gridCol w="927561">
                  <a:extLst>
                    <a:ext uri="{9D8B030D-6E8A-4147-A177-3AD203B41FA5}">
                      <a16:colId xmlns:a16="http://schemas.microsoft.com/office/drawing/2014/main" val="20001"/>
                    </a:ext>
                  </a:extLst>
                </a:gridCol>
                <a:gridCol w="927561">
                  <a:extLst>
                    <a:ext uri="{9D8B030D-6E8A-4147-A177-3AD203B41FA5}">
                      <a16:colId xmlns:a16="http://schemas.microsoft.com/office/drawing/2014/main" val="20002"/>
                    </a:ext>
                  </a:extLst>
                </a:gridCol>
              </a:tblGrid>
              <a:tr h="246921">
                <a:tc gridSpan="3">
                  <a:txBody>
                    <a:bodyPr/>
                    <a:lstStyle/>
                    <a:p>
                      <a:pPr marL="0" marR="0" algn="ctr">
                        <a:lnSpc>
                          <a:spcPct val="107000"/>
                        </a:lnSpc>
                        <a:spcBef>
                          <a:spcPts val="700"/>
                        </a:spcBef>
                        <a:spcAft>
                          <a:spcPts val="0"/>
                        </a:spcAft>
                      </a:pPr>
                      <a:r>
                        <a:rPr lang="es-ES_tradnl" sz="1200" dirty="0">
                          <a:effectLst/>
                          <a:latin typeface="Calibri" panose="020F0502020204030204" pitchFamily="34" charset="0"/>
                        </a:rPr>
                        <a:t>Tarifa completa</a:t>
                      </a:r>
                      <a:endParaRPr lang="es-CO" sz="14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46921">
                <a:tc>
                  <a:txBody>
                    <a:bodyPr/>
                    <a:lstStyle/>
                    <a:p>
                      <a:pPr marL="0" marR="0" algn="ctr">
                        <a:lnSpc>
                          <a:spcPct val="107000"/>
                        </a:lnSpc>
                        <a:spcBef>
                          <a:spcPts val="700"/>
                        </a:spcBef>
                        <a:spcAft>
                          <a:spcPts val="0"/>
                        </a:spcAft>
                      </a:pPr>
                      <a:r>
                        <a:rPr lang="es-ES_tradnl" sz="1200" dirty="0">
                          <a:effectLst/>
                          <a:latin typeface="Calibri" panose="020F0502020204030204" pitchFamily="34" charset="0"/>
                        </a:rPr>
                        <a:t>Precio</a:t>
                      </a:r>
                      <a:endParaRPr lang="es-CO" sz="14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b="1" dirty="0">
                          <a:effectLst/>
                          <a:latin typeface="Calibri" panose="020F0502020204030204" pitchFamily="34" charset="0"/>
                        </a:rPr>
                        <a:t>Viajes</a:t>
                      </a:r>
                      <a:endParaRPr lang="es-CO" sz="1400" b="1"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b="1" dirty="0">
                          <a:effectLst/>
                          <a:latin typeface="Calibri" panose="020F0502020204030204" pitchFamily="34" charset="0"/>
                        </a:rPr>
                        <a:t>Porcentaje</a:t>
                      </a:r>
                      <a:endParaRPr lang="es-CO" sz="1400" b="1" dirty="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246921">
                <a:tc>
                  <a:txBody>
                    <a:bodyPr/>
                    <a:lstStyle/>
                    <a:p>
                      <a:pPr marL="0" marR="0" algn="ctr">
                        <a:lnSpc>
                          <a:spcPct val="107000"/>
                        </a:lnSpc>
                        <a:spcBef>
                          <a:spcPts val="700"/>
                        </a:spcBef>
                        <a:spcAft>
                          <a:spcPts val="0"/>
                        </a:spcAft>
                      </a:pPr>
                      <a:r>
                        <a:rPr lang="es-ES_tradnl" sz="1200" b="0" dirty="0">
                          <a:effectLst/>
                          <a:latin typeface="Calibri" panose="020F0502020204030204" pitchFamily="34" charset="0"/>
                        </a:rPr>
                        <a:t>0,25</a:t>
                      </a:r>
                      <a:endParaRPr lang="es-CO" sz="1400" b="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dirty="0">
                          <a:effectLst/>
                          <a:latin typeface="Calibri" panose="020F0502020204030204" pitchFamily="34" charset="0"/>
                        </a:rPr>
                        <a:t>1.192.373</a:t>
                      </a:r>
                      <a:endParaRPr lang="es-CO" sz="14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dirty="0">
                          <a:effectLst/>
                          <a:latin typeface="Calibri" panose="020F0502020204030204" pitchFamily="34" charset="0"/>
                        </a:rPr>
                        <a:t>67,8%</a:t>
                      </a:r>
                      <a:endParaRPr lang="es-CO" sz="14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246921">
                <a:tc>
                  <a:txBody>
                    <a:bodyPr/>
                    <a:lstStyle/>
                    <a:p>
                      <a:pPr marL="0" marR="0" algn="ctr">
                        <a:lnSpc>
                          <a:spcPct val="107000"/>
                        </a:lnSpc>
                        <a:spcBef>
                          <a:spcPts val="700"/>
                        </a:spcBef>
                        <a:spcAft>
                          <a:spcPts val="0"/>
                        </a:spcAft>
                      </a:pPr>
                      <a:r>
                        <a:rPr lang="es-ES_tradnl" sz="1200" b="0" dirty="0">
                          <a:effectLst/>
                          <a:latin typeface="Calibri" panose="020F0502020204030204" pitchFamily="34" charset="0"/>
                        </a:rPr>
                        <a:t>0,25 – 0,50</a:t>
                      </a:r>
                      <a:endParaRPr lang="es-CO" sz="1400" b="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a:effectLst/>
                          <a:latin typeface="Calibri" panose="020F0502020204030204" pitchFamily="34" charset="0"/>
                        </a:rPr>
                        <a:t>112.081</a:t>
                      </a:r>
                      <a:endParaRPr lang="es-CO" sz="14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a:effectLst/>
                          <a:latin typeface="Calibri" panose="020F0502020204030204" pitchFamily="34" charset="0"/>
                        </a:rPr>
                        <a:t>6,4%</a:t>
                      </a:r>
                      <a:endParaRPr lang="es-CO" sz="14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246921">
                <a:tc>
                  <a:txBody>
                    <a:bodyPr/>
                    <a:lstStyle/>
                    <a:p>
                      <a:pPr marL="0" marR="0" algn="ctr">
                        <a:lnSpc>
                          <a:spcPct val="107000"/>
                        </a:lnSpc>
                        <a:spcBef>
                          <a:spcPts val="700"/>
                        </a:spcBef>
                        <a:spcAft>
                          <a:spcPts val="0"/>
                        </a:spcAft>
                      </a:pPr>
                      <a:r>
                        <a:rPr lang="es-ES_tradnl" sz="1200" b="0" dirty="0">
                          <a:effectLst/>
                          <a:latin typeface="Calibri" panose="020F0502020204030204" pitchFamily="34" charset="0"/>
                        </a:rPr>
                        <a:t>0,50</a:t>
                      </a:r>
                      <a:endParaRPr lang="es-CO" sz="1400" b="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dirty="0">
                          <a:effectLst/>
                          <a:latin typeface="Calibri" panose="020F0502020204030204" pitchFamily="34" charset="0"/>
                        </a:rPr>
                        <a:t>345.967</a:t>
                      </a:r>
                      <a:endParaRPr lang="es-CO" sz="14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a:effectLst/>
                          <a:latin typeface="Calibri" panose="020F0502020204030204" pitchFamily="34" charset="0"/>
                        </a:rPr>
                        <a:t>19,7%</a:t>
                      </a:r>
                      <a:endParaRPr lang="es-CO" sz="14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246921">
                <a:tc>
                  <a:txBody>
                    <a:bodyPr/>
                    <a:lstStyle/>
                    <a:p>
                      <a:pPr marL="0" marR="0" algn="ctr">
                        <a:lnSpc>
                          <a:spcPct val="107000"/>
                        </a:lnSpc>
                        <a:spcBef>
                          <a:spcPts val="700"/>
                        </a:spcBef>
                        <a:spcAft>
                          <a:spcPts val="0"/>
                        </a:spcAft>
                      </a:pPr>
                      <a:r>
                        <a:rPr lang="en-US" sz="1200" b="0" dirty="0" err="1">
                          <a:effectLst/>
                          <a:latin typeface="Calibri" panose="020F0502020204030204" pitchFamily="34" charset="0"/>
                        </a:rPr>
                        <a:t>Más</a:t>
                      </a:r>
                      <a:r>
                        <a:rPr lang="en-US" sz="1200" b="0" baseline="0" dirty="0">
                          <a:effectLst/>
                          <a:latin typeface="Calibri" panose="020F0502020204030204" pitchFamily="34" charset="0"/>
                        </a:rPr>
                        <a:t> de </a:t>
                      </a:r>
                      <a:r>
                        <a:rPr lang="en-US" sz="1200" b="0" dirty="0">
                          <a:effectLst/>
                          <a:latin typeface="Calibri" panose="020F0502020204030204" pitchFamily="34" charset="0"/>
                        </a:rPr>
                        <a:t>0,50</a:t>
                      </a:r>
                      <a:endParaRPr lang="es-CO" sz="1400" b="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a:effectLst/>
                          <a:latin typeface="Calibri" panose="020F0502020204030204" pitchFamily="34" charset="0"/>
                        </a:rPr>
                        <a:t>107.076</a:t>
                      </a:r>
                      <a:endParaRPr lang="es-CO" sz="140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a:effectLst/>
                          <a:latin typeface="Calibri" panose="020F0502020204030204" pitchFamily="34" charset="0"/>
                        </a:rPr>
                        <a:t>6,1%</a:t>
                      </a:r>
                      <a:endParaRPr lang="es-CO" sz="14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246921">
                <a:tc>
                  <a:txBody>
                    <a:bodyPr/>
                    <a:lstStyle/>
                    <a:p>
                      <a:pPr marL="0" marR="0" algn="r">
                        <a:lnSpc>
                          <a:spcPct val="107000"/>
                        </a:lnSpc>
                        <a:spcBef>
                          <a:spcPts val="700"/>
                        </a:spcBef>
                        <a:spcAft>
                          <a:spcPts val="0"/>
                        </a:spcAft>
                      </a:pPr>
                      <a:r>
                        <a:rPr lang="en-US" sz="1200" b="1" dirty="0">
                          <a:effectLst/>
                          <a:latin typeface="Calibri" panose="020F0502020204030204" pitchFamily="34" charset="0"/>
                        </a:rPr>
                        <a:t>Total</a:t>
                      </a:r>
                      <a:endParaRPr lang="es-CO" sz="1400" b="1"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b="0" dirty="0">
                          <a:effectLst/>
                          <a:latin typeface="Calibri" panose="020F0502020204030204" pitchFamily="34" charset="0"/>
                        </a:rPr>
                        <a:t>1.757.497</a:t>
                      </a:r>
                      <a:endParaRPr lang="es-CO" sz="1400" b="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700"/>
                        </a:spcBef>
                        <a:spcAft>
                          <a:spcPts val="0"/>
                        </a:spcAft>
                      </a:pPr>
                      <a:r>
                        <a:rPr lang="es-ES_tradnl" sz="1200">
                          <a:effectLst/>
                          <a:latin typeface="Calibri" panose="020F0502020204030204" pitchFamily="34" charset="0"/>
                        </a:rPr>
                        <a:t>100%</a:t>
                      </a:r>
                      <a:endParaRPr lang="es-CO" sz="140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6"/>
                  </a:ext>
                </a:extLst>
              </a:tr>
              <a:tr h="246921">
                <a:tc gridSpan="2">
                  <a:txBody>
                    <a:bodyPr/>
                    <a:lstStyle/>
                    <a:p>
                      <a:pPr marL="0" marR="0" algn="just">
                        <a:lnSpc>
                          <a:spcPct val="107000"/>
                        </a:lnSpc>
                        <a:spcBef>
                          <a:spcPts val="700"/>
                        </a:spcBef>
                        <a:spcAft>
                          <a:spcPts val="0"/>
                        </a:spcAft>
                      </a:pPr>
                      <a:r>
                        <a:rPr lang="es-ES_tradnl" sz="1200" dirty="0">
                          <a:effectLst/>
                          <a:latin typeface="Calibri" panose="020F0502020204030204" pitchFamily="34" charset="0"/>
                        </a:rPr>
                        <a:t>Tarifa media</a:t>
                      </a:r>
                      <a:endParaRPr lang="es-CO" sz="1400" dirty="0">
                        <a:solidFill>
                          <a:srgbClr val="000000"/>
                        </a:solidFill>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GB"/>
                    </a:p>
                  </a:txBody>
                  <a:tcPr/>
                </a:tc>
                <a:tc>
                  <a:txBody>
                    <a:bodyPr/>
                    <a:lstStyle/>
                    <a:p>
                      <a:pPr marL="0" marR="0" algn="ctr">
                        <a:lnSpc>
                          <a:spcPct val="107000"/>
                        </a:lnSpc>
                        <a:spcBef>
                          <a:spcPts val="700"/>
                        </a:spcBef>
                        <a:spcAft>
                          <a:spcPts val="0"/>
                        </a:spcAft>
                      </a:pPr>
                      <a:r>
                        <a:rPr lang="es-ES_tradnl" sz="1200" b="1" dirty="0">
                          <a:effectLst/>
                          <a:latin typeface="Calibri" panose="020F0502020204030204" pitchFamily="34" charset="0"/>
                        </a:rPr>
                        <a:t>USD 0,34</a:t>
                      </a:r>
                      <a:endParaRPr lang="es-CO" sz="1400" b="1" dirty="0">
                        <a:solidFill>
                          <a:srgbClr val="000000"/>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12" name="CustomShape 7"/>
          <p:cNvSpPr/>
          <p:nvPr/>
        </p:nvSpPr>
        <p:spPr>
          <a:xfrm>
            <a:off x="5492952" y="6294039"/>
            <a:ext cx="3411360" cy="2793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7000"/>
              </a:lnSpc>
            </a:pPr>
            <a:r>
              <a:rPr lang="es-EC" sz="1000" b="0" strike="noStrike" spc="-1" dirty="0">
                <a:solidFill>
                  <a:schemeClr val="bg1">
                    <a:lumMod val="50000"/>
                  </a:schemeClr>
                </a:solidFill>
                <a:uFill>
                  <a:solidFill>
                    <a:srgbClr val="FFFFFF"/>
                  </a:solidFill>
                </a:uFill>
                <a:latin typeface="Calibri"/>
                <a:ea typeface="Calibri"/>
              </a:rPr>
              <a:t>Fuente: elaboración propia con base en la encuesta EDM11</a:t>
            </a:r>
            <a:endParaRPr lang="es-EC" sz="1800" b="0" strike="noStrike" spc="-1" dirty="0">
              <a:solidFill>
                <a:schemeClr val="bg1">
                  <a:lumMod val="50000"/>
                </a:schemeClr>
              </a:solidFill>
              <a:uFill>
                <a:solidFill>
                  <a:srgbClr val="FFFFFF"/>
                </a:solidFill>
              </a:uFill>
              <a:latin typeface="Arial"/>
            </a:endParaRPr>
          </a:p>
        </p:txBody>
      </p:sp>
      <p:sp>
        <p:nvSpPr>
          <p:cNvPr id="13" name="CustomShape 9"/>
          <p:cNvSpPr/>
          <p:nvPr/>
        </p:nvSpPr>
        <p:spPr>
          <a:xfrm>
            <a:off x="6600056" y="1396646"/>
            <a:ext cx="3672408" cy="269542"/>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spc="-1" dirty="0">
                <a:solidFill>
                  <a:srgbClr val="548235"/>
                </a:solidFill>
                <a:uFill>
                  <a:solidFill>
                    <a:srgbClr val="FFFFFF"/>
                  </a:solidFill>
                </a:uFill>
                <a:latin typeface="Calibri"/>
              </a:rPr>
              <a:t>Etapas en la cadena modal del transporte público colectivo</a:t>
            </a:r>
            <a:endParaRPr lang="es-EC" sz="1800" b="0" strike="noStrike" spc="-1" dirty="0">
              <a:solidFill>
                <a:srgbClr val="000000"/>
              </a:solidFill>
              <a:uFill>
                <a:solidFill>
                  <a:srgbClr val="FFFFFF"/>
                </a:solidFill>
              </a:uFill>
              <a:latin typeface="Arial"/>
            </a:endParaRPr>
          </a:p>
        </p:txBody>
      </p:sp>
      <p:graphicFrame>
        <p:nvGraphicFramePr>
          <p:cNvPr id="17" name="Gráfico 16"/>
          <p:cNvGraphicFramePr>
            <a:graphicFrameLocks/>
          </p:cNvGraphicFramePr>
          <p:nvPr>
            <p:extLst>
              <p:ext uri="{D42A27DB-BD31-4B8C-83A1-F6EECF244321}">
                <p14:modId xmlns:p14="http://schemas.microsoft.com/office/powerpoint/2010/main" val="2380954569"/>
              </p:ext>
            </p:extLst>
          </p:nvPr>
        </p:nvGraphicFramePr>
        <p:xfrm>
          <a:off x="6076789" y="1651402"/>
          <a:ext cx="4483707" cy="18464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995038983"/>
              </p:ext>
            </p:extLst>
          </p:nvPr>
        </p:nvGraphicFramePr>
        <p:xfrm>
          <a:off x="9048327" y="4302975"/>
          <a:ext cx="2929303" cy="1975367"/>
        </p:xfrm>
        <a:graphic>
          <a:graphicData uri="http://schemas.openxmlformats.org/drawingml/2006/table">
            <a:tbl>
              <a:tblPr firstRow="1" firstCol="1" bandRow="1"/>
              <a:tblGrid>
                <a:gridCol w="1040408">
                  <a:extLst>
                    <a:ext uri="{9D8B030D-6E8A-4147-A177-3AD203B41FA5}">
                      <a16:colId xmlns:a16="http://schemas.microsoft.com/office/drawing/2014/main" val="198247481"/>
                    </a:ext>
                  </a:extLst>
                </a:gridCol>
                <a:gridCol w="878791">
                  <a:extLst>
                    <a:ext uri="{9D8B030D-6E8A-4147-A177-3AD203B41FA5}">
                      <a16:colId xmlns:a16="http://schemas.microsoft.com/office/drawing/2014/main" val="283739585"/>
                    </a:ext>
                  </a:extLst>
                </a:gridCol>
                <a:gridCol w="1010104">
                  <a:extLst>
                    <a:ext uri="{9D8B030D-6E8A-4147-A177-3AD203B41FA5}">
                      <a16:colId xmlns:a16="http://schemas.microsoft.com/office/drawing/2014/main" val="1251164047"/>
                    </a:ext>
                  </a:extLst>
                </a:gridCol>
              </a:tblGrid>
              <a:tr h="278723">
                <a:tc gridSpan="3">
                  <a:txBody>
                    <a:bodyPr/>
                    <a:lstStyle/>
                    <a:p>
                      <a:pPr algn="ctr">
                        <a:lnSpc>
                          <a:spcPct val="107000"/>
                        </a:lnSpc>
                        <a:spcBef>
                          <a:spcPts val="700"/>
                        </a:spcBef>
                        <a:spcAft>
                          <a:spcPts val="0"/>
                        </a:spcAft>
                      </a:pPr>
                      <a:r>
                        <a:rPr lang="es-ES_tradnl" sz="1200" b="1" dirty="0">
                          <a:solidFill>
                            <a:srgbClr val="000000"/>
                          </a:solidFill>
                          <a:effectLst/>
                          <a:latin typeface="Calibri" panose="020F0502020204030204" pitchFamily="34" charset="0"/>
                          <a:ea typeface="Calibri" panose="020F0502020204030204" pitchFamily="34" charset="0"/>
                        </a:rPr>
                        <a:t>Tarifa reducida</a:t>
                      </a:r>
                      <a:endParaRPr lang="es-CO" sz="1200" dirty="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855621594"/>
                  </a:ext>
                </a:extLst>
              </a:tr>
              <a:tr h="282774">
                <a:tc>
                  <a:txBody>
                    <a:bodyPr/>
                    <a:lstStyle/>
                    <a:p>
                      <a:pPr algn="ctr">
                        <a:lnSpc>
                          <a:spcPct val="107000"/>
                        </a:lnSpc>
                        <a:spcBef>
                          <a:spcPts val="700"/>
                        </a:spcBef>
                        <a:spcAft>
                          <a:spcPts val="0"/>
                        </a:spcAft>
                      </a:pPr>
                      <a:r>
                        <a:rPr lang="es-ES_tradnl" sz="1200" b="1">
                          <a:solidFill>
                            <a:srgbClr val="000000"/>
                          </a:solidFill>
                          <a:effectLst/>
                          <a:latin typeface="Calibri" panose="020F0502020204030204" pitchFamily="34" charset="0"/>
                          <a:ea typeface="Calibri" panose="020F0502020204030204" pitchFamily="34" charset="0"/>
                        </a:rPr>
                        <a:t>Precio</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tc>
                  <a:txBody>
                    <a:bodyPr/>
                    <a:lstStyle/>
                    <a:p>
                      <a:pPr algn="ctr">
                        <a:lnSpc>
                          <a:spcPct val="107000"/>
                        </a:lnSpc>
                        <a:spcBef>
                          <a:spcPts val="700"/>
                        </a:spcBef>
                        <a:spcAft>
                          <a:spcPts val="0"/>
                        </a:spcAft>
                      </a:pPr>
                      <a:r>
                        <a:rPr lang="es-ES_tradnl" sz="1200" b="1">
                          <a:solidFill>
                            <a:srgbClr val="000000"/>
                          </a:solidFill>
                          <a:effectLst/>
                          <a:latin typeface="Calibri" panose="020F0502020204030204" pitchFamily="34" charset="0"/>
                          <a:ea typeface="Calibri" panose="020F0502020204030204" pitchFamily="34" charset="0"/>
                        </a:rPr>
                        <a:t>Viajes</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tc>
                  <a:txBody>
                    <a:bodyPr/>
                    <a:lstStyle/>
                    <a:p>
                      <a:pPr algn="ctr">
                        <a:lnSpc>
                          <a:spcPct val="107000"/>
                        </a:lnSpc>
                        <a:spcBef>
                          <a:spcPts val="700"/>
                        </a:spcBef>
                        <a:spcAft>
                          <a:spcPts val="0"/>
                        </a:spcAft>
                      </a:pPr>
                      <a:r>
                        <a:rPr lang="es-ES_tradnl" sz="1200" b="1">
                          <a:solidFill>
                            <a:srgbClr val="000000"/>
                          </a:solidFill>
                          <a:effectLst/>
                          <a:latin typeface="Calibri" panose="020F0502020204030204" pitchFamily="34" charset="0"/>
                          <a:ea typeface="Calibri" panose="020F0502020204030204" pitchFamily="34" charset="0"/>
                        </a:rPr>
                        <a:t>Porcentaje</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820177915"/>
                  </a:ext>
                </a:extLst>
              </a:tr>
              <a:tr h="282774">
                <a:tc>
                  <a:txBody>
                    <a:bodyPr/>
                    <a:lstStyle/>
                    <a:p>
                      <a:pPr algn="ctr">
                        <a:lnSpc>
                          <a:spcPct val="107000"/>
                        </a:lnSpc>
                        <a:spcBef>
                          <a:spcPts val="700"/>
                        </a:spcBef>
                        <a:spcAft>
                          <a:spcPts val="0"/>
                        </a:spcAft>
                      </a:pPr>
                      <a:r>
                        <a:rPr lang="es-ES_tradnl" sz="1200" b="0">
                          <a:solidFill>
                            <a:srgbClr val="000000"/>
                          </a:solidFill>
                          <a:effectLst/>
                          <a:latin typeface="Calibri" panose="020F0502020204030204" pitchFamily="34" charset="0"/>
                          <a:ea typeface="Calibri" panose="020F0502020204030204" pitchFamily="34" charset="0"/>
                        </a:rPr>
                        <a:t>0,12</a:t>
                      </a:r>
                      <a:endParaRPr lang="es-CO" sz="1200" b="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tc>
                  <a:txBody>
                    <a:bodyPr/>
                    <a:lstStyle/>
                    <a:p>
                      <a:pPr algn="ctr">
                        <a:lnSpc>
                          <a:spcPct val="107000"/>
                        </a:lnSpc>
                        <a:spcBef>
                          <a:spcPts val="700"/>
                        </a:spcBef>
                        <a:spcAft>
                          <a:spcPts val="0"/>
                        </a:spcAft>
                      </a:pPr>
                      <a:r>
                        <a:rPr lang="es-ES_tradnl" sz="1200">
                          <a:solidFill>
                            <a:srgbClr val="000000"/>
                          </a:solidFill>
                          <a:effectLst/>
                          <a:latin typeface="Calibri" panose="020F0502020204030204" pitchFamily="34" charset="0"/>
                          <a:ea typeface="Calibri" panose="020F0502020204030204" pitchFamily="34" charset="0"/>
                        </a:rPr>
                        <a:t>398.090</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tc>
                  <a:txBody>
                    <a:bodyPr/>
                    <a:lstStyle/>
                    <a:p>
                      <a:pPr algn="ctr">
                        <a:lnSpc>
                          <a:spcPct val="107000"/>
                        </a:lnSpc>
                        <a:spcBef>
                          <a:spcPts val="700"/>
                        </a:spcBef>
                        <a:spcAft>
                          <a:spcPts val="0"/>
                        </a:spcAft>
                      </a:pPr>
                      <a:r>
                        <a:rPr lang="es-ES_tradnl" sz="1200">
                          <a:solidFill>
                            <a:srgbClr val="000000"/>
                          </a:solidFill>
                          <a:effectLst/>
                          <a:latin typeface="Calibri" panose="020F0502020204030204" pitchFamily="34" charset="0"/>
                          <a:ea typeface="Calibri" panose="020F0502020204030204" pitchFamily="34" charset="0"/>
                        </a:rPr>
                        <a:t>84,1%</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131157785"/>
                  </a:ext>
                </a:extLst>
              </a:tr>
              <a:tr h="282774">
                <a:tc>
                  <a:txBody>
                    <a:bodyPr/>
                    <a:lstStyle/>
                    <a:p>
                      <a:pPr algn="ctr">
                        <a:lnSpc>
                          <a:spcPct val="107000"/>
                        </a:lnSpc>
                        <a:spcBef>
                          <a:spcPts val="700"/>
                        </a:spcBef>
                        <a:spcAft>
                          <a:spcPts val="0"/>
                        </a:spcAft>
                      </a:pPr>
                      <a:r>
                        <a:rPr lang="es-ES_tradnl" sz="1200" b="0">
                          <a:solidFill>
                            <a:srgbClr val="000000"/>
                          </a:solidFill>
                          <a:effectLst/>
                          <a:latin typeface="Calibri" panose="020F0502020204030204" pitchFamily="34" charset="0"/>
                          <a:ea typeface="Calibri" panose="020F0502020204030204" pitchFamily="34" charset="0"/>
                        </a:rPr>
                        <a:t>0,25</a:t>
                      </a:r>
                      <a:endParaRPr lang="es-CO" sz="1200" b="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solidFill>
                      <a:srgbClr val="F2F2F2"/>
                    </a:solidFill>
                  </a:tcPr>
                </a:tc>
                <a:tc>
                  <a:txBody>
                    <a:bodyPr/>
                    <a:lstStyle/>
                    <a:p>
                      <a:pPr algn="ctr">
                        <a:lnSpc>
                          <a:spcPct val="107000"/>
                        </a:lnSpc>
                        <a:spcBef>
                          <a:spcPts val="700"/>
                        </a:spcBef>
                        <a:spcAft>
                          <a:spcPts val="0"/>
                        </a:spcAft>
                      </a:pPr>
                      <a:r>
                        <a:rPr lang="es-ES_tradnl" sz="1200">
                          <a:solidFill>
                            <a:srgbClr val="000000"/>
                          </a:solidFill>
                          <a:effectLst/>
                          <a:latin typeface="Calibri" panose="020F0502020204030204" pitchFamily="34" charset="0"/>
                          <a:ea typeface="Calibri" panose="020F0502020204030204" pitchFamily="34" charset="0"/>
                        </a:rPr>
                        <a:t>68.789</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solidFill>
                      <a:srgbClr val="F2F2F2"/>
                    </a:solidFill>
                  </a:tcPr>
                </a:tc>
                <a:tc>
                  <a:txBody>
                    <a:bodyPr/>
                    <a:lstStyle/>
                    <a:p>
                      <a:pPr algn="ctr">
                        <a:lnSpc>
                          <a:spcPct val="107000"/>
                        </a:lnSpc>
                        <a:spcBef>
                          <a:spcPts val="700"/>
                        </a:spcBef>
                        <a:spcAft>
                          <a:spcPts val="0"/>
                        </a:spcAft>
                      </a:pPr>
                      <a:r>
                        <a:rPr lang="es-ES_tradnl" sz="1200">
                          <a:solidFill>
                            <a:srgbClr val="000000"/>
                          </a:solidFill>
                          <a:effectLst/>
                          <a:latin typeface="Calibri" panose="020F0502020204030204" pitchFamily="34" charset="0"/>
                          <a:ea typeface="Calibri" panose="020F0502020204030204" pitchFamily="34" charset="0"/>
                        </a:rPr>
                        <a:t>14,5%</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solidFill>
                      <a:srgbClr val="F2F2F2"/>
                    </a:solidFill>
                  </a:tcPr>
                </a:tc>
                <a:extLst>
                  <a:ext uri="{0D108BD9-81ED-4DB2-BD59-A6C34878D82A}">
                    <a16:rowId xmlns:a16="http://schemas.microsoft.com/office/drawing/2014/main" val="2374842836"/>
                  </a:ext>
                </a:extLst>
              </a:tr>
              <a:tr h="282774">
                <a:tc>
                  <a:txBody>
                    <a:bodyPr/>
                    <a:lstStyle/>
                    <a:p>
                      <a:pPr algn="ctr">
                        <a:lnSpc>
                          <a:spcPct val="107000"/>
                        </a:lnSpc>
                        <a:spcBef>
                          <a:spcPts val="700"/>
                        </a:spcBef>
                        <a:spcAft>
                          <a:spcPts val="0"/>
                        </a:spcAft>
                      </a:pPr>
                      <a:r>
                        <a:rPr lang="en-US" sz="1200" b="0" dirty="0">
                          <a:solidFill>
                            <a:srgbClr val="000000"/>
                          </a:solidFill>
                          <a:effectLst/>
                          <a:latin typeface="Calibri" panose="020F0502020204030204" pitchFamily="34" charset="0"/>
                          <a:ea typeface="Calibri" panose="020F0502020204030204" pitchFamily="34" charset="0"/>
                        </a:rPr>
                        <a:t>&gt; 0,25</a:t>
                      </a:r>
                      <a:endParaRPr lang="es-CO" sz="1200" b="0" dirty="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tc>
                  <a:txBody>
                    <a:bodyPr/>
                    <a:lstStyle/>
                    <a:p>
                      <a:pPr algn="ctr">
                        <a:lnSpc>
                          <a:spcPct val="107000"/>
                        </a:lnSpc>
                        <a:spcBef>
                          <a:spcPts val="700"/>
                        </a:spcBef>
                        <a:spcAft>
                          <a:spcPts val="0"/>
                        </a:spcAft>
                      </a:pPr>
                      <a:r>
                        <a:rPr lang="es-ES_tradnl" sz="1200">
                          <a:solidFill>
                            <a:srgbClr val="000000"/>
                          </a:solidFill>
                          <a:effectLst/>
                          <a:latin typeface="Calibri" panose="020F0502020204030204" pitchFamily="34" charset="0"/>
                          <a:ea typeface="Calibri" panose="020F0502020204030204" pitchFamily="34" charset="0"/>
                        </a:rPr>
                        <a:t>6.208</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tc>
                  <a:txBody>
                    <a:bodyPr/>
                    <a:lstStyle/>
                    <a:p>
                      <a:pPr algn="ctr">
                        <a:lnSpc>
                          <a:spcPct val="107000"/>
                        </a:lnSpc>
                        <a:spcBef>
                          <a:spcPts val="700"/>
                        </a:spcBef>
                        <a:spcAft>
                          <a:spcPts val="0"/>
                        </a:spcAft>
                      </a:pPr>
                      <a:r>
                        <a:rPr lang="es-ES_tradnl" sz="1200">
                          <a:solidFill>
                            <a:srgbClr val="000000"/>
                          </a:solidFill>
                          <a:effectLst/>
                          <a:latin typeface="Calibri" panose="020F0502020204030204" pitchFamily="34" charset="0"/>
                          <a:ea typeface="Calibri" panose="020F0502020204030204" pitchFamily="34" charset="0"/>
                        </a:rPr>
                        <a:t>1,3%</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669706822"/>
                  </a:ext>
                </a:extLst>
              </a:tr>
              <a:tr h="282774">
                <a:tc>
                  <a:txBody>
                    <a:bodyPr/>
                    <a:lstStyle/>
                    <a:p>
                      <a:pPr algn="r">
                        <a:lnSpc>
                          <a:spcPct val="107000"/>
                        </a:lnSpc>
                        <a:spcBef>
                          <a:spcPts val="700"/>
                        </a:spcBef>
                        <a:spcAft>
                          <a:spcPts val="0"/>
                        </a:spcAft>
                      </a:pPr>
                      <a:r>
                        <a:rPr lang="en-US" sz="1200" b="1" dirty="0">
                          <a:solidFill>
                            <a:srgbClr val="000000"/>
                          </a:solidFill>
                          <a:effectLst/>
                          <a:latin typeface="Calibri" panose="020F0502020204030204" pitchFamily="34" charset="0"/>
                          <a:ea typeface="Calibri" panose="020F0502020204030204" pitchFamily="34" charset="0"/>
                        </a:rPr>
                        <a:t>Total</a:t>
                      </a:r>
                      <a:endParaRPr lang="es-CO" sz="1200" dirty="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solidFill>
                      <a:srgbClr val="F2F2F2"/>
                    </a:solidFill>
                  </a:tcPr>
                </a:tc>
                <a:tc>
                  <a:txBody>
                    <a:bodyPr/>
                    <a:lstStyle/>
                    <a:p>
                      <a:pPr algn="ctr">
                        <a:lnSpc>
                          <a:spcPct val="107000"/>
                        </a:lnSpc>
                        <a:spcBef>
                          <a:spcPts val="700"/>
                        </a:spcBef>
                        <a:spcAft>
                          <a:spcPts val="0"/>
                        </a:spcAft>
                      </a:pPr>
                      <a:r>
                        <a:rPr lang="es-ES_tradnl" sz="1200">
                          <a:solidFill>
                            <a:srgbClr val="000000"/>
                          </a:solidFill>
                          <a:effectLst/>
                          <a:latin typeface="Calibri" panose="020F0502020204030204" pitchFamily="34" charset="0"/>
                          <a:ea typeface="Calibri" panose="020F0502020204030204" pitchFamily="34" charset="0"/>
                        </a:rPr>
                        <a:t>473.087</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solidFill>
                      <a:srgbClr val="F2F2F2"/>
                    </a:solidFill>
                  </a:tcPr>
                </a:tc>
                <a:tc>
                  <a:txBody>
                    <a:bodyPr/>
                    <a:lstStyle/>
                    <a:p>
                      <a:pPr algn="ctr">
                        <a:lnSpc>
                          <a:spcPct val="107000"/>
                        </a:lnSpc>
                        <a:spcBef>
                          <a:spcPts val="700"/>
                        </a:spcBef>
                        <a:spcAft>
                          <a:spcPts val="0"/>
                        </a:spcAft>
                      </a:pPr>
                      <a:r>
                        <a:rPr lang="es-ES_tradnl" sz="1200">
                          <a:solidFill>
                            <a:srgbClr val="000000"/>
                          </a:solidFill>
                          <a:effectLst/>
                          <a:latin typeface="Calibri" panose="020F0502020204030204" pitchFamily="34" charset="0"/>
                          <a:ea typeface="Calibri" panose="020F0502020204030204" pitchFamily="34" charset="0"/>
                        </a:rPr>
                        <a:t>100%</a:t>
                      </a:r>
                      <a:endParaRPr lang="es-CO" sz="120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a:noFill/>
                    </a:lnB>
                    <a:solidFill>
                      <a:srgbClr val="F2F2F2"/>
                    </a:solidFill>
                  </a:tcPr>
                </a:tc>
                <a:extLst>
                  <a:ext uri="{0D108BD9-81ED-4DB2-BD59-A6C34878D82A}">
                    <a16:rowId xmlns:a16="http://schemas.microsoft.com/office/drawing/2014/main" val="2922643294"/>
                  </a:ext>
                </a:extLst>
              </a:tr>
              <a:tr h="282774">
                <a:tc gridSpan="2">
                  <a:txBody>
                    <a:bodyPr/>
                    <a:lstStyle/>
                    <a:p>
                      <a:pPr algn="just">
                        <a:lnSpc>
                          <a:spcPct val="107000"/>
                        </a:lnSpc>
                        <a:spcBef>
                          <a:spcPts val="700"/>
                        </a:spcBef>
                        <a:spcAft>
                          <a:spcPts val="0"/>
                        </a:spcAft>
                      </a:pPr>
                      <a:r>
                        <a:rPr lang="es-ES_tradnl" sz="1200" b="1" dirty="0">
                          <a:solidFill>
                            <a:srgbClr val="000000"/>
                          </a:solidFill>
                          <a:effectLst/>
                          <a:latin typeface="Calibri" panose="020F0502020204030204" pitchFamily="34" charset="0"/>
                          <a:ea typeface="Calibri" panose="020F0502020204030204" pitchFamily="34" charset="0"/>
                        </a:rPr>
                        <a:t>Tarifa media</a:t>
                      </a:r>
                      <a:endParaRPr lang="es-CO" sz="1200" b="1" dirty="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w="12700" cap="flat" cmpd="sng" algn="ctr">
                      <a:solidFill>
                        <a:schemeClr val="accent3">
                          <a:lumMod val="75000"/>
                        </a:schemeClr>
                      </a:solidFill>
                      <a:prstDash val="solid"/>
                      <a:round/>
                      <a:headEnd type="none" w="med" len="med"/>
                      <a:tailEnd type="none" w="med" len="med"/>
                    </a:lnB>
                  </a:tcPr>
                </a:tc>
                <a:tc hMerge="1">
                  <a:txBody>
                    <a:bodyPr/>
                    <a:lstStyle/>
                    <a:p>
                      <a:endParaRPr lang="es-CO"/>
                    </a:p>
                  </a:txBody>
                  <a:tcPr/>
                </a:tc>
                <a:tc>
                  <a:txBody>
                    <a:bodyPr/>
                    <a:lstStyle/>
                    <a:p>
                      <a:pPr algn="ctr">
                        <a:lnSpc>
                          <a:spcPct val="107000"/>
                        </a:lnSpc>
                        <a:spcBef>
                          <a:spcPts val="700"/>
                        </a:spcBef>
                        <a:spcAft>
                          <a:spcPts val="0"/>
                        </a:spcAft>
                      </a:pPr>
                      <a:r>
                        <a:rPr lang="es-ES_tradnl" sz="1200" b="1" dirty="0">
                          <a:solidFill>
                            <a:srgbClr val="000000"/>
                          </a:solidFill>
                          <a:effectLst/>
                          <a:latin typeface="Calibri" panose="020F0502020204030204" pitchFamily="34" charset="0"/>
                          <a:ea typeface="Calibri" panose="020F0502020204030204" pitchFamily="34" charset="0"/>
                        </a:rPr>
                        <a:t>USD 0,1467</a:t>
                      </a:r>
                      <a:endParaRPr lang="es-CO" sz="1200" b="1" dirty="0">
                        <a:solidFill>
                          <a:srgbClr val="000000"/>
                        </a:solidFill>
                        <a:effectLst/>
                        <a:latin typeface="Calibri" panose="020F0502020204030204" pitchFamily="34" charset="0"/>
                        <a:ea typeface="Calibri" panose="020F0502020204030204" pitchFamily="34" charset="0"/>
                      </a:endParaRPr>
                    </a:p>
                  </a:txBody>
                  <a:tcPr marL="68580" marR="68580" marT="0" marB="0">
                    <a:lnL>
                      <a:noFill/>
                    </a:lnL>
                    <a:lnR>
                      <a:noFill/>
                    </a:lnR>
                    <a:lnT>
                      <a:noFill/>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395246573"/>
                  </a:ext>
                </a:extLst>
              </a:tr>
            </a:tbl>
          </a:graphicData>
        </a:graphic>
      </p:graphicFrame>
      <p:sp>
        <p:nvSpPr>
          <p:cNvPr id="14" name="CustomShape 7"/>
          <p:cNvSpPr/>
          <p:nvPr/>
        </p:nvSpPr>
        <p:spPr>
          <a:xfrm>
            <a:off x="8940743" y="6278342"/>
            <a:ext cx="3411360" cy="2793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7000"/>
              </a:lnSpc>
            </a:pPr>
            <a:r>
              <a:rPr lang="es-EC" sz="1000" b="0" strike="noStrike" spc="-1" dirty="0">
                <a:solidFill>
                  <a:schemeClr val="bg1">
                    <a:lumMod val="50000"/>
                  </a:schemeClr>
                </a:solidFill>
                <a:uFill>
                  <a:solidFill>
                    <a:srgbClr val="FFFFFF"/>
                  </a:solidFill>
                </a:uFill>
                <a:latin typeface="Calibri"/>
                <a:ea typeface="Calibri"/>
              </a:rPr>
              <a:t>Fuente: elaboración propia con base en la encuesta EDM11</a:t>
            </a:r>
            <a:endParaRPr lang="es-EC" sz="1800" b="0" strike="noStrike" spc="-1" dirty="0">
              <a:solidFill>
                <a:schemeClr val="bg1">
                  <a:lumMod val="50000"/>
                </a:schemeClr>
              </a:solidFill>
              <a:uFill>
                <a:solidFill>
                  <a:srgbClr val="FFFFFF"/>
                </a:solidFill>
              </a:uFill>
              <a:latin typeface="Arial"/>
            </a:endParaRPr>
          </a:p>
        </p:txBody>
      </p:sp>
      <p:sp>
        <p:nvSpPr>
          <p:cNvPr id="15" name="CustomShape 9"/>
          <p:cNvSpPr/>
          <p:nvPr/>
        </p:nvSpPr>
        <p:spPr>
          <a:xfrm>
            <a:off x="9000809" y="3689243"/>
            <a:ext cx="3024337" cy="97108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spc="-1" dirty="0">
                <a:solidFill>
                  <a:srgbClr val="548235"/>
                </a:solidFill>
                <a:uFill>
                  <a:solidFill>
                    <a:srgbClr val="FFFFFF"/>
                  </a:solidFill>
                </a:uFill>
                <a:latin typeface="Calibri"/>
                <a:ea typeface="Calibri"/>
              </a:rPr>
              <a:t>V</a:t>
            </a:r>
            <a:r>
              <a:rPr lang="es-EC" sz="1400" b="0" strike="noStrike" spc="-1" dirty="0">
                <a:solidFill>
                  <a:srgbClr val="548235"/>
                </a:solidFill>
                <a:uFill>
                  <a:solidFill>
                    <a:srgbClr val="FFFFFF"/>
                  </a:solidFill>
                </a:uFill>
                <a:latin typeface="Calibri"/>
                <a:ea typeface="Calibri"/>
              </a:rPr>
              <a:t>iajes realizados </a:t>
            </a:r>
          </a:p>
          <a:p>
            <a:pPr algn="ctr">
              <a:lnSpc>
                <a:spcPct val="100000"/>
              </a:lnSpc>
            </a:pPr>
            <a:r>
              <a:rPr lang="es-EC" sz="1400" b="0" strike="noStrike" spc="-1" dirty="0">
                <a:solidFill>
                  <a:srgbClr val="548235"/>
                </a:solidFill>
                <a:uFill>
                  <a:solidFill>
                    <a:srgbClr val="FFFFFF"/>
                  </a:solidFill>
                </a:uFill>
                <a:latin typeface="Calibri"/>
                <a:ea typeface="Calibri"/>
              </a:rPr>
              <a:t>con tarifa reducida por rangos de costo</a:t>
            </a:r>
            <a:endParaRPr lang="es-EC"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744801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2170080" y="270360"/>
            <a:ext cx="9696240" cy="893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C" sz="2800" b="0" strike="noStrike" spc="-1">
                <a:solidFill>
                  <a:srgbClr val="2B8134"/>
                </a:solidFill>
                <a:uFill>
                  <a:solidFill>
                    <a:srgbClr val="FFFFFF"/>
                  </a:solidFill>
                </a:uFill>
                <a:latin typeface="Calibri"/>
              </a:rPr>
              <a:t>Se analiza el nivel socioeconómico de la población en relación con su ubicación</a:t>
            </a:r>
            <a:endParaRPr lang="es-EC" sz="1800" b="0" strike="noStrike" spc="-1">
              <a:solidFill>
                <a:srgbClr val="000000"/>
              </a:solidFill>
              <a:uFill>
                <a:solidFill>
                  <a:srgbClr val="FFFFFF"/>
                </a:solidFill>
              </a:uFill>
              <a:latin typeface="Arial"/>
            </a:endParaRPr>
          </a:p>
        </p:txBody>
      </p:sp>
      <p:sp>
        <p:nvSpPr>
          <p:cNvPr id="195" name="CustomShape 2"/>
          <p:cNvSpPr/>
          <p:nvPr/>
        </p:nvSpPr>
        <p:spPr>
          <a:xfrm>
            <a:off x="375480" y="1618920"/>
            <a:ext cx="4565880" cy="4781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10000"/>
              </a:lnSpc>
            </a:pPr>
            <a:r>
              <a:rPr lang="es-EC" sz="1600" b="1" strike="noStrike" spc="-1">
                <a:solidFill>
                  <a:srgbClr val="548235"/>
                </a:solidFill>
                <a:uFill>
                  <a:solidFill>
                    <a:srgbClr val="FFFFFF"/>
                  </a:solidFill>
                </a:uFill>
                <a:latin typeface="Frutiger LT Std 45 Light"/>
              </a:rPr>
              <a:t>Características</a:t>
            </a:r>
            <a:endParaRPr lang="es-EC" sz="1800" b="0" strike="noStrike" spc="-1">
              <a:solidFill>
                <a:srgbClr val="000000"/>
              </a:solidFill>
              <a:uFill>
                <a:solidFill>
                  <a:srgbClr val="FFFFFF"/>
                </a:solidFill>
              </a:uFill>
              <a:latin typeface="Arial"/>
            </a:endParaRPr>
          </a:p>
          <a:p>
            <a:pPr marL="266760" indent="-181800" algn="just">
              <a:lnSpc>
                <a:spcPct val="100000"/>
              </a:lnSpc>
              <a:buClr>
                <a:srgbClr val="278E4D"/>
              </a:buClr>
              <a:buFont typeface="Arial"/>
              <a:buChar char="•"/>
            </a:pPr>
            <a:r>
              <a:rPr lang="es-EC" sz="1600" b="0" strike="noStrike" spc="-1">
                <a:solidFill>
                  <a:srgbClr val="000000"/>
                </a:solidFill>
                <a:uFill>
                  <a:solidFill>
                    <a:srgbClr val="FFFFFF"/>
                  </a:solidFill>
                </a:uFill>
                <a:latin typeface="Frutiger LT Std 45 Light"/>
              </a:rPr>
              <a:t>En la región norte se encuentra un mayor número de hogares con alta capacidad adquisitiva.</a:t>
            </a:r>
            <a:endParaRPr lang="es-EC" sz="1800" b="0" strike="noStrike" spc="-1">
              <a:solidFill>
                <a:srgbClr val="000000"/>
              </a:solidFill>
              <a:uFill>
                <a:solidFill>
                  <a:srgbClr val="FFFFFF"/>
                </a:solidFill>
              </a:uFill>
              <a:latin typeface="Arial"/>
            </a:endParaRPr>
          </a:p>
          <a:p>
            <a:pPr marL="266760" indent="-181800" algn="just">
              <a:lnSpc>
                <a:spcPct val="100000"/>
              </a:lnSpc>
              <a:buClr>
                <a:srgbClr val="278E4D"/>
              </a:buClr>
              <a:buFont typeface="Arial"/>
              <a:buChar char="•"/>
            </a:pPr>
            <a:r>
              <a:rPr lang="es-EC" sz="1600" b="0" strike="noStrike" spc="-1">
                <a:solidFill>
                  <a:srgbClr val="000000"/>
                </a:solidFill>
                <a:uFill>
                  <a:solidFill>
                    <a:srgbClr val="FFFFFF"/>
                  </a:solidFill>
                </a:uFill>
                <a:latin typeface="Frutiger LT Std 45 Light"/>
              </a:rPr>
              <a:t>La región sur y la mayoría de la periferia de la ciudad está ocupada por hogares de con ingresos bajos.</a:t>
            </a:r>
            <a:endParaRPr lang="es-EC" sz="1800" b="0" strike="noStrike" spc="-1">
              <a:solidFill>
                <a:srgbClr val="000000"/>
              </a:solidFill>
              <a:uFill>
                <a:solidFill>
                  <a:srgbClr val="FFFFFF"/>
                </a:solidFill>
              </a:uFill>
              <a:latin typeface="Arial"/>
            </a:endParaRPr>
          </a:p>
          <a:p>
            <a:pPr marL="266760" indent="-181800" algn="just">
              <a:lnSpc>
                <a:spcPct val="100000"/>
              </a:lnSpc>
              <a:buClr>
                <a:srgbClr val="278E4D"/>
              </a:buClr>
              <a:buFont typeface="Arial"/>
              <a:buChar char="•"/>
            </a:pPr>
            <a:r>
              <a:rPr lang="es-EC" sz="1600" b="0" strike="noStrike" spc="-1">
                <a:solidFill>
                  <a:srgbClr val="000000"/>
                </a:solidFill>
                <a:uFill>
                  <a:solidFill>
                    <a:srgbClr val="FFFFFF"/>
                  </a:solidFill>
                </a:uFill>
                <a:latin typeface="Frutiger LT Std 45 Light"/>
              </a:rPr>
              <a:t>El nivel socioeconómico 2 (nivel C-) predomina en el sur y la periferia de la ciudad.</a:t>
            </a:r>
            <a:endParaRPr lang="es-EC" sz="1800" b="0" strike="noStrike" spc="-1">
              <a:solidFill>
                <a:srgbClr val="000000"/>
              </a:solidFill>
              <a:uFill>
                <a:solidFill>
                  <a:srgbClr val="FFFFFF"/>
                </a:solidFill>
              </a:uFill>
              <a:latin typeface="Arial"/>
            </a:endParaRPr>
          </a:p>
          <a:p>
            <a:pPr algn="just">
              <a:lnSpc>
                <a:spcPct val="100000"/>
              </a:lnSpc>
            </a:pPr>
            <a:endParaRPr lang="es-EC" sz="1800" b="0" strike="noStrike" spc="-1">
              <a:solidFill>
                <a:srgbClr val="000000"/>
              </a:solidFill>
              <a:uFill>
                <a:solidFill>
                  <a:srgbClr val="FFFFFF"/>
                </a:solidFill>
              </a:uFill>
              <a:latin typeface="Arial"/>
            </a:endParaRPr>
          </a:p>
          <a:p>
            <a:pPr marL="84240" algn="just">
              <a:lnSpc>
                <a:spcPct val="100000"/>
              </a:lnSpc>
            </a:pPr>
            <a:r>
              <a:rPr lang="es-EC" sz="1300" b="0" strike="noStrike" spc="-1">
                <a:solidFill>
                  <a:srgbClr val="000000"/>
                </a:solidFill>
                <a:uFill>
                  <a:solidFill>
                    <a:srgbClr val="FFFFFF"/>
                  </a:solidFill>
                </a:uFill>
                <a:latin typeface="Frutiger LT Std 45 Light"/>
              </a:rPr>
              <a:t>Se debe tener en cuenta que:</a:t>
            </a:r>
            <a:endParaRPr lang="es-EC" sz="1800" b="0" strike="noStrike" spc="-1">
              <a:solidFill>
                <a:srgbClr val="000000"/>
              </a:solidFill>
              <a:uFill>
                <a:solidFill>
                  <a:srgbClr val="FFFFFF"/>
                </a:solidFill>
              </a:uFill>
              <a:latin typeface="Arial"/>
            </a:endParaRPr>
          </a:p>
          <a:p>
            <a:pPr marL="266760" indent="-181800" algn="just">
              <a:lnSpc>
                <a:spcPct val="100000"/>
              </a:lnSpc>
              <a:buClr>
                <a:srgbClr val="278E4D"/>
              </a:buClr>
              <a:buFont typeface="Arial"/>
              <a:buChar char="•"/>
            </a:pPr>
            <a:r>
              <a:rPr lang="es-EC" sz="1300" b="0" strike="noStrike" spc="-1">
                <a:solidFill>
                  <a:srgbClr val="000000"/>
                </a:solidFill>
                <a:uFill>
                  <a:solidFill>
                    <a:srgbClr val="FFFFFF"/>
                  </a:solidFill>
                </a:uFill>
                <a:latin typeface="Frutiger LT Std 45 Light"/>
              </a:rPr>
              <a:t>En Quito existe un alto grado de mezcla de niveles socioeconómicos no solo entre zonas, sino también dentro de ellas.</a:t>
            </a:r>
            <a:endParaRPr lang="es-EC" sz="1800" b="0" strike="noStrike" spc="-1">
              <a:solidFill>
                <a:srgbClr val="000000"/>
              </a:solidFill>
              <a:uFill>
                <a:solidFill>
                  <a:srgbClr val="FFFFFF"/>
                </a:solidFill>
              </a:uFill>
              <a:latin typeface="Arial"/>
            </a:endParaRPr>
          </a:p>
          <a:p>
            <a:pPr marL="266760" indent="-181800" algn="just">
              <a:lnSpc>
                <a:spcPct val="100000"/>
              </a:lnSpc>
              <a:buClr>
                <a:srgbClr val="278E4D"/>
              </a:buClr>
              <a:buFont typeface="Arial"/>
              <a:buChar char="•"/>
            </a:pPr>
            <a:r>
              <a:rPr lang="es-EC" sz="1300" b="0" strike="noStrike" spc="-1">
                <a:solidFill>
                  <a:srgbClr val="000000"/>
                </a:solidFill>
                <a:uFill>
                  <a:solidFill>
                    <a:srgbClr val="FFFFFF"/>
                  </a:solidFill>
                </a:uFill>
                <a:latin typeface="Frutiger LT Std 45 Light"/>
              </a:rPr>
              <a:t>La disponibilidad y fecha de la información representan la mayor restricción para el análisis.</a:t>
            </a:r>
            <a:endParaRPr lang="es-EC" sz="1800" b="0" strike="noStrike" spc="-1">
              <a:solidFill>
                <a:srgbClr val="000000"/>
              </a:solidFill>
              <a:uFill>
                <a:solidFill>
                  <a:srgbClr val="FFFFFF"/>
                </a:solidFill>
              </a:uFill>
              <a:latin typeface="Arial"/>
            </a:endParaRPr>
          </a:p>
        </p:txBody>
      </p:sp>
      <p:sp>
        <p:nvSpPr>
          <p:cNvPr id="196" name="CustomShape 3"/>
          <p:cNvSpPr/>
          <p:nvPr/>
        </p:nvSpPr>
        <p:spPr>
          <a:xfrm>
            <a:off x="10742400" y="6038280"/>
            <a:ext cx="1449720" cy="72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7000"/>
              </a:lnSpc>
            </a:pPr>
            <a:r>
              <a:rPr lang="es-EC" sz="1000" b="0" strike="noStrike" spc="-1">
                <a:solidFill>
                  <a:srgbClr val="000000"/>
                </a:solidFill>
                <a:uFill>
                  <a:solidFill>
                    <a:srgbClr val="FFFFFF"/>
                  </a:solidFill>
                </a:uFill>
                <a:latin typeface="Calibri"/>
                <a:ea typeface="Calibri"/>
              </a:rPr>
              <a:t>Fuente: elaboración propia con base en la encuesta NSE 2011</a:t>
            </a:r>
            <a:endParaRPr lang="es-EC" sz="1800" b="0" strike="noStrike" spc="-1">
              <a:solidFill>
                <a:srgbClr val="000000"/>
              </a:solidFill>
              <a:uFill>
                <a:solidFill>
                  <a:srgbClr val="FFFFFF"/>
                </a:solidFill>
              </a:uFill>
              <a:latin typeface="Arial"/>
            </a:endParaRPr>
          </a:p>
        </p:txBody>
      </p:sp>
      <p:sp>
        <p:nvSpPr>
          <p:cNvPr id="197" name="CustomShape 4"/>
          <p:cNvSpPr/>
          <p:nvPr/>
        </p:nvSpPr>
        <p:spPr>
          <a:xfrm>
            <a:off x="0" y="0"/>
            <a:ext cx="12191400" cy="456480"/>
          </a:xfrm>
          <a:prstGeom prst="rect">
            <a:avLst/>
          </a:prstGeom>
          <a:noFill/>
          <a:ln>
            <a:noFill/>
          </a:ln>
        </p:spPr>
        <p:style>
          <a:lnRef idx="0">
            <a:scrgbClr r="0" g="0" b="0"/>
          </a:lnRef>
          <a:fillRef idx="0">
            <a:scrgbClr r="0" g="0" b="0"/>
          </a:fillRef>
          <a:effectRef idx="0">
            <a:scrgbClr r="0" g="0" b="0"/>
          </a:effectRef>
          <a:fontRef idx="minor"/>
        </p:style>
      </p:sp>
      <p:pic>
        <p:nvPicPr>
          <p:cNvPr id="198" name="Picture 8"/>
          <p:cNvPicPr/>
          <p:nvPr/>
        </p:nvPicPr>
        <p:blipFill>
          <a:blip r:embed="rId2"/>
          <a:srcRect l="51613" t="16860" r="18059" b="10605"/>
          <a:stretch/>
        </p:blipFill>
        <p:spPr>
          <a:xfrm>
            <a:off x="6535440" y="1223280"/>
            <a:ext cx="4205520" cy="5636880"/>
          </a:xfrm>
          <a:prstGeom prst="rect">
            <a:avLst/>
          </a:prstGeom>
          <a:ln>
            <a:noFill/>
          </a:ln>
        </p:spPr>
      </p:pic>
    </p:spTree>
    <p:extLst>
      <p:ext uri="{BB962C8B-B14F-4D97-AF65-F5344CB8AC3E}">
        <p14:creationId xmlns:p14="http://schemas.microsoft.com/office/powerpoint/2010/main" val="59874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2047320" y="270360"/>
            <a:ext cx="9819360" cy="893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C" sz="2800" b="0" strike="noStrike" spc="-1">
                <a:solidFill>
                  <a:srgbClr val="2B8134"/>
                </a:solidFill>
                <a:uFill>
                  <a:solidFill>
                    <a:srgbClr val="FFFFFF"/>
                  </a:solidFill>
                </a:uFill>
                <a:latin typeface="Calibri"/>
              </a:rPr>
              <a:t>Se analiza información demográfica y de transporte  en zonas seleccionadas</a:t>
            </a:r>
            <a:endParaRPr lang="es-EC" sz="1800" b="0" strike="noStrike" spc="-1">
              <a:solidFill>
                <a:srgbClr val="000000"/>
              </a:solidFill>
              <a:uFill>
                <a:solidFill>
                  <a:srgbClr val="FFFFFF"/>
                </a:solidFill>
              </a:uFill>
              <a:latin typeface="Arial"/>
            </a:endParaRPr>
          </a:p>
        </p:txBody>
      </p:sp>
      <p:sp>
        <p:nvSpPr>
          <p:cNvPr id="200" name="CustomShape 2"/>
          <p:cNvSpPr/>
          <p:nvPr/>
        </p:nvSpPr>
        <p:spPr>
          <a:xfrm>
            <a:off x="0" y="0"/>
            <a:ext cx="12191400" cy="456480"/>
          </a:xfrm>
          <a:prstGeom prst="rect">
            <a:avLst/>
          </a:prstGeom>
          <a:noFill/>
          <a:ln>
            <a:noFill/>
          </a:ln>
        </p:spPr>
        <p:style>
          <a:lnRef idx="0">
            <a:scrgbClr r="0" g="0" b="0"/>
          </a:lnRef>
          <a:fillRef idx="0">
            <a:scrgbClr r="0" g="0" b="0"/>
          </a:fillRef>
          <a:effectRef idx="0">
            <a:scrgbClr r="0" g="0" b="0"/>
          </a:effectRef>
          <a:fontRef idx="minor"/>
        </p:style>
      </p:sp>
      <p:sp>
        <p:nvSpPr>
          <p:cNvPr id="201" name="CustomShape 3"/>
          <p:cNvSpPr/>
          <p:nvPr/>
        </p:nvSpPr>
        <p:spPr>
          <a:xfrm>
            <a:off x="5520960" y="1080000"/>
            <a:ext cx="5880600" cy="303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b="0" strike="noStrike" spc="-1">
                <a:solidFill>
                  <a:srgbClr val="548235"/>
                </a:solidFill>
                <a:uFill>
                  <a:solidFill>
                    <a:srgbClr val="FFFFFF"/>
                  </a:solidFill>
                </a:uFill>
                <a:latin typeface="Calibri"/>
                <a:ea typeface="Calibri"/>
              </a:rPr>
              <a:t>Distribución modal de viajes generados en zonas seleccionadas</a:t>
            </a:r>
            <a:endParaRPr lang="es-EC" sz="1800" b="0" strike="noStrike" spc="-1">
              <a:solidFill>
                <a:srgbClr val="000000"/>
              </a:solidFill>
              <a:uFill>
                <a:solidFill>
                  <a:srgbClr val="FFFFFF"/>
                </a:solidFill>
              </a:uFill>
              <a:latin typeface="Arial"/>
            </a:endParaRPr>
          </a:p>
        </p:txBody>
      </p:sp>
      <p:sp>
        <p:nvSpPr>
          <p:cNvPr id="202" name="CustomShape 4"/>
          <p:cNvSpPr/>
          <p:nvPr/>
        </p:nvSpPr>
        <p:spPr>
          <a:xfrm>
            <a:off x="694800" y="6599160"/>
            <a:ext cx="3411360" cy="40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7000"/>
              </a:lnSpc>
            </a:pPr>
            <a:r>
              <a:rPr lang="es-EC" sz="1000" b="0" strike="noStrike" spc="-1">
                <a:solidFill>
                  <a:srgbClr val="000000"/>
                </a:solidFill>
                <a:uFill>
                  <a:solidFill>
                    <a:srgbClr val="FFFFFF"/>
                  </a:solidFill>
                </a:uFill>
                <a:latin typeface="Calibri"/>
                <a:ea typeface="Calibri"/>
              </a:rPr>
              <a:t>Fuente: elaboración propia con base en la encuesta ENIGHUR</a:t>
            </a:r>
            <a:endParaRPr lang="es-EC" sz="1800" b="0" strike="noStrike" spc="-1">
              <a:solidFill>
                <a:srgbClr val="000000"/>
              </a:solidFill>
              <a:uFill>
                <a:solidFill>
                  <a:srgbClr val="FFFFFF"/>
                </a:solidFill>
              </a:uFill>
              <a:latin typeface="Arial"/>
            </a:endParaRPr>
          </a:p>
        </p:txBody>
      </p:sp>
      <p:pic>
        <p:nvPicPr>
          <p:cNvPr id="203" name="Picture 6"/>
          <p:cNvPicPr/>
          <p:nvPr/>
        </p:nvPicPr>
        <p:blipFill>
          <a:blip r:embed="rId2"/>
          <a:srcRect l="32937" t="16909" r="37325" b="10822"/>
          <a:stretch/>
        </p:blipFill>
        <p:spPr>
          <a:xfrm>
            <a:off x="496080" y="1289880"/>
            <a:ext cx="3808800" cy="5337000"/>
          </a:xfrm>
          <a:prstGeom prst="rect">
            <a:avLst/>
          </a:prstGeom>
          <a:ln>
            <a:noFill/>
          </a:ln>
        </p:spPr>
      </p:pic>
      <p:graphicFrame>
        <p:nvGraphicFramePr>
          <p:cNvPr id="204" name="Table 5"/>
          <p:cNvGraphicFramePr/>
          <p:nvPr>
            <p:extLst/>
          </p:nvPr>
        </p:nvGraphicFramePr>
        <p:xfrm>
          <a:off x="4619520" y="1416600"/>
          <a:ext cx="7247520" cy="4818941"/>
        </p:xfrm>
        <a:graphic>
          <a:graphicData uri="http://schemas.openxmlformats.org/drawingml/2006/table">
            <a:tbl>
              <a:tblPr/>
              <a:tblGrid>
                <a:gridCol w="472680">
                  <a:extLst>
                    <a:ext uri="{9D8B030D-6E8A-4147-A177-3AD203B41FA5}">
                      <a16:colId xmlns:a16="http://schemas.microsoft.com/office/drawing/2014/main" val="20000"/>
                    </a:ext>
                  </a:extLst>
                </a:gridCol>
                <a:gridCol w="1890720">
                  <a:extLst>
                    <a:ext uri="{9D8B030D-6E8A-4147-A177-3AD203B41FA5}">
                      <a16:colId xmlns:a16="http://schemas.microsoft.com/office/drawing/2014/main" val="20001"/>
                    </a:ext>
                  </a:extLst>
                </a:gridCol>
                <a:gridCol w="1102680">
                  <a:extLst>
                    <a:ext uri="{9D8B030D-6E8A-4147-A177-3AD203B41FA5}">
                      <a16:colId xmlns:a16="http://schemas.microsoft.com/office/drawing/2014/main" val="20002"/>
                    </a:ext>
                  </a:extLst>
                </a:gridCol>
                <a:gridCol w="1023840">
                  <a:extLst>
                    <a:ext uri="{9D8B030D-6E8A-4147-A177-3AD203B41FA5}">
                      <a16:colId xmlns:a16="http://schemas.microsoft.com/office/drawing/2014/main" val="20003"/>
                    </a:ext>
                  </a:extLst>
                </a:gridCol>
                <a:gridCol w="630000">
                  <a:extLst>
                    <a:ext uri="{9D8B030D-6E8A-4147-A177-3AD203B41FA5}">
                      <a16:colId xmlns:a16="http://schemas.microsoft.com/office/drawing/2014/main" val="20004"/>
                    </a:ext>
                  </a:extLst>
                </a:gridCol>
                <a:gridCol w="1102680">
                  <a:extLst>
                    <a:ext uri="{9D8B030D-6E8A-4147-A177-3AD203B41FA5}">
                      <a16:colId xmlns:a16="http://schemas.microsoft.com/office/drawing/2014/main" val="20005"/>
                    </a:ext>
                  </a:extLst>
                </a:gridCol>
                <a:gridCol w="1024920">
                  <a:extLst>
                    <a:ext uri="{9D8B030D-6E8A-4147-A177-3AD203B41FA5}">
                      <a16:colId xmlns:a16="http://schemas.microsoft.com/office/drawing/2014/main" val="20006"/>
                    </a:ext>
                  </a:extLst>
                </a:gridCol>
              </a:tblGrid>
              <a:tr h="507893">
                <a:tc gridSpan="2">
                  <a:txBody>
                    <a:bodyPr/>
                    <a:lstStyle/>
                    <a:p>
                      <a:pPr algn="ctr">
                        <a:lnSpc>
                          <a:spcPct val="107000"/>
                        </a:lnSpc>
                      </a:pPr>
                      <a:r>
                        <a:rPr lang="es-EC" sz="1200" b="1" strike="noStrike" spc="-1">
                          <a:solidFill>
                            <a:srgbClr val="000000"/>
                          </a:solidFill>
                          <a:uFill>
                            <a:solidFill>
                              <a:srgbClr val="FFFFFF"/>
                            </a:solidFill>
                          </a:uFill>
                          <a:latin typeface="Calibri"/>
                        </a:rPr>
                        <a:t>Zona</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hMerge="1">
                  <a:txBody>
                    <a:bodyPr/>
                    <a:lstStyle/>
                    <a:p>
                      <a:endParaRPr lang="en-US"/>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1" strike="noStrike" spc="-1">
                          <a:solidFill>
                            <a:srgbClr val="000000"/>
                          </a:solidFill>
                          <a:uFill>
                            <a:solidFill>
                              <a:srgbClr val="FFFFFF"/>
                            </a:solidFill>
                          </a:uFill>
                          <a:latin typeface="Calibri"/>
                        </a:rPr>
                        <a:t>Viajes generados</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1" strike="noStrike" spc="-1">
                          <a:solidFill>
                            <a:srgbClr val="000000"/>
                          </a:solidFill>
                          <a:uFill>
                            <a:solidFill>
                              <a:srgbClr val="FFFFFF"/>
                            </a:solidFill>
                          </a:uFill>
                          <a:latin typeface="Calibri"/>
                        </a:rPr>
                        <a:t>Escolar o empresarial</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1" strike="noStrike" spc="-1">
                          <a:solidFill>
                            <a:srgbClr val="000000"/>
                          </a:solidFill>
                          <a:uFill>
                            <a:solidFill>
                              <a:srgbClr val="FFFFFF"/>
                            </a:solidFill>
                          </a:uFill>
                          <a:latin typeface="Calibri"/>
                        </a:rPr>
                        <a:t>Taxi</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1" strike="noStrike" spc="-1">
                          <a:solidFill>
                            <a:srgbClr val="000000"/>
                          </a:solidFill>
                          <a:uFill>
                            <a:solidFill>
                              <a:srgbClr val="FFFFFF"/>
                            </a:solidFill>
                          </a:uFill>
                          <a:latin typeface="Calibri"/>
                        </a:rPr>
                        <a:t>Transporte privado</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1" strike="noStrike" spc="-1">
                          <a:solidFill>
                            <a:srgbClr val="000000"/>
                          </a:solidFill>
                          <a:uFill>
                            <a:solidFill>
                              <a:srgbClr val="FFFFFF"/>
                            </a:solidFill>
                          </a:uFill>
                          <a:latin typeface="Calibri"/>
                        </a:rPr>
                        <a:t>Transporte público</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extLst>
                  <a:ext uri="{0D108BD9-81ED-4DB2-BD59-A6C34878D82A}">
                    <a16:rowId xmlns:a16="http://schemas.microsoft.com/office/drawing/2014/main" val="10000"/>
                  </a:ext>
                </a:extLst>
              </a:tr>
              <a:tr h="274680">
                <a:tc>
                  <a:txBody>
                    <a:bodyPr/>
                    <a:lstStyle/>
                    <a:p>
                      <a:pPr algn="ctr">
                        <a:lnSpc>
                          <a:spcPct val="107000"/>
                        </a:lnSpc>
                      </a:pPr>
                      <a:r>
                        <a:rPr lang="es-EC" sz="1200" b="1" strike="noStrike" spc="-1">
                          <a:solidFill>
                            <a:srgbClr val="FF0000"/>
                          </a:solidFill>
                          <a:uFill>
                            <a:solidFill>
                              <a:srgbClr val="FFFFFF"/>
                            </a:solidFill>
                          </a:uFill>
                          <a:latin typeface="Calibri"/>
                        </a:rPr>
                        <a:t>1</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FF0000"/>
                          </a:solidFill>
                          <a:uFill>
                            <a:solidFill>
                              <a:srgbClr val="FFFFFF"/>
                            </a:solidFill>
                          </a:uFill>
                          <a:latin typeface="Calibri"/>
                        </a:rPr>
                        <a:t>Ruta a San Fernando</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FF0000"/>
                          </a:solidFill>
                          <a:uFill>
                            <a:solidFill>
                              <a:srgbClr val="FFFFFF"/>
                            </a:solidFill>
                          </a:uFill>
                          <a:latin typeface="Calibri"/>
                        </a:rPr>
                        <a:t>10.503,62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7,53%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0,44%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14,34%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FF0000"/>
                          </a:solidFill>
                          <a:uFill>
                            <a:solidFill>
                              <a:srgbClr val="FFFFFF"/>
                            </a:solidFill>
                          </a:uFill>
                          <a:latin typeface="Calibri"/>
                        </a:rPr>
                        <a:t>77,68%</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extLst>
                  <a:ext uri="{0D108BD9-81ED-4DB2-BD59-A6C34878D82A}">
                    <a16:rowId xmlns:a16="http://schemas.microsoft.com/office/drawing/2014/main" val="10001"/>
                  </a:ext>
                </a:extLst>
              </a:tr>
              <a:tr h="274680">
                <a:tc>
                  <a:txBody>
                    <a:bodyPr/>
                    <a:lstStyle/>
                    <a:p>
                      <a:pPr algn="ctr">
                        <a:lnSpc>
                          <a:spcPct val="107000"/>
                        </a:lnSpc>
                      </a:pPr>
                      <a:r>
                        <a:rPr lang="es-EC" sz="1200" b="1" strike="noStrike" spc="-1">
                          <a:solidFill>
                            <a:srgbClr val="FF0000"/>
                          </a:solidFill>
                          <a:uFill>
                            <a:solidFill>
                              <a:srgbClr val="FFFFFF"/>
                            </a:solidFill>
                          </a:uFill>
                          <a:latin typeface="Calibri"/>
                        </a:rPr>
                        <a:t>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FF0000"/>
                          </a:solidFill>
                          <a:uFill>
                            <a:solidFill>
                              <a:srgbClr val="FFFFFF"/>
                            </a:solidFill>
                          </a:uFill>
                          <a:latin typeface="Calibri"/>
                        </a:rPr>
                        <a:t>La Ecuatoriana</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11.555,35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9,62%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1,90%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17,50%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70,98%</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extLst>
                  <a:ext uri="{0D108BD9-81ED-4DB2-BD59-A6C34878D82A}">
                    <a16:rowId xmlns:a16="http://schemas.microsoft.com/office/drawing/2014/main" val="10002"/>
                  </a:ext>
                </a:extLst>
              </a:tr>
              <a:tr h="274680">
                <a:tc>
                  <a:txBody>
                    <a:bodyPr/>
                    <a:lstStyle/>
                    <a:p>
                      <a:pPr algn="ctr">
                        <a:lnSpc>
                          <a:spcPct val="107000"/>
                        </a:lnSpc>
                      </a:pPr>
                      <a:r>
                        <a:rPr lang="es-EC" sz="1200" b="1" strike="noStrike" spc="-1">
                          <a:solidFill>
                            <a:srgbClr val="000000"/>
                          </a:solidFill>
                          <a:uFill>
                            <a:solidFill>
                              <a:srgbClr val="FFFFFF"/>
                            </a:solidFill>
                          </a:uFill>
                          <a:latin typeface="Calibri"/>
                        </a:rPr>
                        <a:t>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000000"/>
                          </a:solidFill>
                          <a:uFill>
                            <a:solidFill>
                              <a:srgbClr val="FFFFFF"/>
                            </a:solidFill>
                          </a:uFill>
                          <a:latin typeface="Calibri"/>
                        </a:rPr>
                        <a:t>Ignacio Lecumberry</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8.983,75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10,73%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1,12%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18,32%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69,82%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extLst>
                  <a:ext uri="{0D108BD9-81ED-4DB2-BD59-A6C34878D82A}">
                    <a16:rowId xmlns:a16="http://schemas.microsoft.com/office/drawing/2014/main" val="10003"/>
                  </a:ext>
                </a:extLst>
              </a:tr>
              <a:tr h="274680">
                <a:tc>
                  <a:txBody>
                    <a:bodyPr/>
                    <a:lstStyle/>
                    <a:p>
                      <a:pPr algn="ctr">
                        <a:lnSpc>
                          <a:spcPct val="107000"/>
                        </a:lnSpc>
                      </a:pPr>
                      <a:r>
                        <a:rPr lang="es-EC" sz="1200" b="1" strike="noStrike" spc="-1">
                          <a:solidFill>
                            <a:srgbClr val="FF0000"/>
                          </a:solidFill>
                          <a:uFill>
                            <a:solidFill>
                              <a:srgbClr val="FFFFFF"/>
                            </a:solidFill>
                          </a:uFill>
                          <a:latin typeface="Calibri"/>
                        </a:rPr>
                        <a:t>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FF0000"/>
                          </a:solidFill>
                          <a:uFill>
                            <a:solidFill>
                              <a:srgbClr val="FFFFFF"/>
                            </a:solidFill>
                          </a:uFill>
                          <a:latin typeface="Calibri"/>
                        </a:rPr>
                        <a:t>Primera Calle</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36.246,80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13,87%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3,97%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12,91%</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69,25%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extLst>
                  <a:ext uri="{0D108BD9-81ED-4DB2-BD59-A6C34878D82A}">
                    <a16:rowId xmlns:a16="http://schemas.microsoft.com/office/drawing/2014/main" val="10004"/>
                  </a:ext>
                </a:extLst>
              </a:tr>
              <a:tr h="274680">
                <a:tc>
                  <a:txBody>
                    <a:bodyPr/>
                    <a:lstStyle/>
                    <a:p>
                      <a:pPr algn="ctr">
                        <a:lnSpc>
                          <a:spcPct val="107000"/>
                        </a:lnSpc>
                      </a:pPr>
                      <a:r>
                        <a:rPr lang="es-EC" sz="1200" b="1" strike="noStrike" spc="-1">
                          <a:solidFill>
                            <a:srgbClr val="000000"/>
                          </a:solidFill>
                          <a:uFill>
                            <a:solidFill>
                              <a:srgbClr val="FFFFFF"/>
                            </a:solidFill>
                          </a:uFill>
                          <a:latin typeface="Calibri"/>
                        </a:rPr>
                        <a:t>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000000"/>
                          </a:solidFill>
                          <a:uFill>
                            <a:solidFill>
                              <a:srgbClr val="FFFFFF"/>
                            </a:solidFill>
                          </a:uFill>
                          <a:latin typeface="Calibri"/>
                        </a:rPr>
                        <a:t>Colegio Amazonas</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30.184,34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12,70%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3,62%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17,55%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66,12%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extLst>
                  <a:ext uri="{0D108BD9-81ED-4DB2-BD59-A6C34878D82A}">
                    <a16:rowId xmlns:a16="http://schemas.microsoft.com/office/drawing/2014/main" val="10005"/>
                  </a:ext>
                </a:extLst>
              </a:tr>
              <a:tr h="274680">
                <a:tc>
                  <a:txBody>
                    <a:bodyPr/>
                    <a:lstStyle/>
                    <a:p>
                      <a:pPr algn="ctr">
                        <a:lnSpc>
                          <a:spcPct val="107000"/>
                        </a:lnSpc>
                      </a:pPr>
                      <a:r>
                        <a:rPr lang="es-EC" sz="1200" b="1" strike="noStrike" spc="-1">
                          <a:solidFill>
                            <a:srgbClr val="FF0000"/>
                          </a:solidFill>
                          <a:uFill>
                            <a:solidFill>
                              <a:srgbClr val="FFFFFF"/>
                            </a:solidFill>
                          </a:uFill>
                          <a:latin typeface="Calibri"/>
                        </a:rPr>
                        <a:t>6</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FF0000"/>
                          </a:solidFill>
                          <a:uFill>
                            <a:solidFill>
                              <a:srgbClr val="FFFFFF"/>
                            </a:solidFill>
                          </a:uFill>
                          <a:latin typeface="Calibri"/>
                        </a:rPr>
                        <a:t>24 de Mayo</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81.199,00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7,57%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3,21%</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10,23%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78,99%</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extLst>
                  <a:ext uri="{0D108BD9-81ED-4DB2-BD59-A6C34878D82A}">
                    <a16:rowId xmlns:a16="http://schemas.microsoft.com/office/drawing/2014/main" val="10006"/>
                  </a:ext>
                </a:extLst>
              </a:tr>
              <a:tr h="281020">
                <a:tc>
                  <a:txBody>
                    <a:bodyPr/>
                    <a:lstStyle/>
                    <a:p>
                      <a:pPr algn="ctr">
                        <a:lnSpc>
                          <a:spcPct val="107000"/>
                        </a:lnSpc>
                      </a:pPr>
                      <a:r>
                        <a:rPr lang="es-EC" sz="1200" b="1" strike="noStrike" spc="-1">
                          <a:solidFill>
                            <a:srgbClr val="FF0000"/>
                          </a:solidFill>
                          <a:uFill>
                            <a:solidFill>
                              <a:srgbClr val="FFFFFF"/>
                            </a:solidFill>
                          </a:uFill>
                          <a:latin typeface="Calibri"/>
                        </a:rPr>
                        <a:t>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FF0000"/>
                          </a:solidFill>
                          <a:uFill>
                            <a:solidFill>
                              <a:srgbClr val="FFFFFF"/>
                            </a:solidFill>
                          </a:uFill>
                          <a:latin typeface="Calibri"/>
                        </a:rPr>
                        <a:t>Maria Barreto y Navarrete</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FF0000"/>
                          </a:solidFill>
                          <a:uFill>
                            <a:solidFill>
                              <a:srgbClr val="FFFFFF"/>
                            </a:solidFill>
                          </a:uFill>
                          <a:latin typeface="Calibri"/>
                        </a:rPr>
                        <a:t>9.702,80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13,27%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0,86%</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28,15%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FF0000"/>
                          </a:solidFill>
                          <a:uFill>
                            <a:solidFill>
                              <a:srgbClr val="FFFFFF"/>
                            </a:solidFill>
                          </a:uFill>
                          <a:latin typeface="Calibri"/>
                        </a:rPr>
                        <a:t>57,73%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extLst>
                  <a:ext uri="{0D108BD9-81ED-4DB2-BD59-A6C34878D82A}">
                    <a16:rowId xmlns:a16="http://schemas.microsoft.com/office/drawing/2014/main" val="10007"/>
                  </a:ext>
                </a:extLst>
              </a:tr>
              <a:tr h="274680">
                <a:tc>
                  <a:txBody>
                    <a:bodyPr/>
                    <a:lstStyle/>
                    <a:p>
                      <a:pPr algn="ctr">
                        <a:lnSpc>
                          <a:spcPct val="107000"/>
                        </a:lnSpc>
                      </a:pPr>
                      <a:r>
                        <a:rPr lang="es-EC" sz="1200" b="1" strike="noStrike" spc="-1">
                          <a:solidFill>
                            <a:srgbClr val="FF0000"/>
                          </a:solidFill>
                          <a:uFill>
                            <a:solidFill>
                              <a:srgbClr val="FFFFFF"/>
                            </a:solidFill>
                          </a:uFill>
                          <a:latin typeface="Calibri"/>
                        </a:rPr>
                        <a:t>8</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FF0000"/>
                          </a:solidFill>
                          <a:uFill>
                            <a:solidFill>
                              <a:srgbClr val="FFFFFF"/>
                            </a:solidFill>
                          </a:uFill>
                          <a:latin typeface="Calibri"/>
                        </a:rPr>
                        <a:t>Fuljencio Araujo</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38.205,58</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10,84%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5,96%</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26,30%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56,90%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extLst>
                  <a:ext uri="{0D108BD9-81ED-4DB2-BD59-A6C34878D82A}">
                    <a16:rowId xmlns:a16="http://schemas.microsoft.com/office/drawing/2014/main" val="10008"/>
                  </a:ext>
                </a:extLst>
              </a:tr>
              <a:tr h="274680">
                <a:tc>
                  <a:txBody>
                    <a:bodyPr/>
                    <a:lstStyle/>
                    <a:p>
                      <a:pPr algn="ctr">
                        <a:lnSpc>
                          <a:spcPct val="107000"/>
                        </a:lnSpc>
                      </a:pPr>
                      <a:r>
                        <a:rPr lang="es-EC" sz="1200" b="1" strike="noStrike" spc="-1">
                          <a:solidFill>
                            <a:srgbClr val="000000"/>
                          </a:solidFill>
                          <a:uFill>
                            <a:solidFill>
                              <a:srgbClr val="FFFFFF"/>
                            </a:solidFill>
                          </a:uFill>
                          <a:latin typeface="Calibri"/>
                        </a:rPr>
                        <a:t>9</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000000"/>
                          </a:solidFill>
                          <a:uFill>
                            <a:solidFill>
                              <a:srgbClr val="FFFFFF"/>
                            </a:solidFill>
                          </a:uFill>
                          <a:latin typeface="Calibri"/>
                        </a:rPr>
                        <a:t>Antonio de Herrera</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24.666,63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11,51%</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4,45%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25,66%</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58,38%</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extLst>
                  <a:ext uri="{0D108BD9-81ED-4DB2-BD59-A6C34878D82A}">
                    <a16:rowId xmlns:a16="http://schemas.microsoft.com/office/drawing/2014/main" val="10009"/>
                  </a:ext>
                </a:extLst>
              </a:tr>
              <a:tr h="290990">
                <a:tc>
                  <a:txBody>
                    <a:bodyPr/>
                    <a:lstStyle/>
                    <a:p>
                      <a:pPr algn="ctr">
                        <a:lnSpc>
                          <a:spcPct val="107000"/>
                        </a:lnSpc>
                      </a:pPr>
                      <a:r>
                        <a:rPr lang="es-EC" sz="1200" b="1" strike="noStrike" spc="-1">
                          <a:solidFill>
                            <a:srgbClr val="FF0000"/>
                          </a:solidFill>
                          <a:uFill>
                            <a:solidFill>
                              <a:srgbClr val="FFFFFF"/>
                            </a:solidFill>
                          </a:uFill>
                          <a:latin typeface="Calibri"/>
                        </a:rPr>
                        <a:t>10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FF0000"/>
                          </a:solidFill>
                          <a:uFill>
                            <a:solidFill>
                              <a:srgbClr val="FFFFFF"/>
                            </a:solidFill>
                          </a:uFill>
                          <a:latin typeface="Calibri"/>
                        </a:rPr>
                        <a:t>11 de Noviembre de Pisulí</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21.018,29</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8,98%</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1,33%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9,38%</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FF0000"/>
                          </a:solidFill>
                          <a:uFill>
                            <a:solidFill>
                              <a:srgbClr val="FFFFFF"/>
                            </a:solidFill>
                          </a:uFill>
                          <a:latin typeface="Calibri"/>
                        </a:rPr>
                        <a:t>80,30%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extLst>
                  <a:ext uri="{0D108BD9-81ED-4DB2-BD59-A6C34878D82A}">
                    <a16:rowId xmlns:a16="http://schemas.microsoft.com/office/drawing/2014/main" val="10010"/>
                  </a:ext>
                </a:extLst>
              </a:tr>
              <a:tr h="274680">
                <a:tc>
                  <a:txBody>
                    <a:bodyPr/>
                    <a:lstStyle/>
                    <a:p>
                      <a:pPr algn="ctr">
                        <a:lnSpc>
                          <a:spcPct val="107000"/>
                        </a:lnSpc>
                      </a:pPr>
                      <a:r>
                        <a:rPr lang="es-EC" sz="1200" b="1" strike="noStrike" spc="-1">
                          <a:solidFill>
                            <a:srgbClr val="000000"/>
                          </a:solidFill>
                          <a:uFill>
                            <a:solidFill>
                              <a:srgbClr val="FFFFFF"/>
                            </a:solidFill>
                          </a:uFill>
                          <a:latin typeface="Calibri"/>
                        </a:rPr>
                        <a:t>11</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000000"/>
                          </a:solidFill>
                          <a:uFill>
                            <a:solidFill>
                              <a:srgbClr val="FFFFFF"/>
                            </a:solidFill>
                          </a:uFill>
                          <a:latin typeface="Calibri"/>
                        </a:rPr>
                        <a:t>Comité del Pueblo</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30.735,89</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dirty="0">
                          <a:solidFill>
                            <a:srgbClr val="000000"/>
                          </a:solidFill>
                          <a:uFill>
                            <a:solidFill>
                              <a:srgbClr val="FFFFFF"/>
                            </a:solidFill>
                          </a:uFill>
                          <a:latin typeface="Calibri"/>
                        </a:rPr>
                        <a:t>15,54%</a:t>
                      </a:r>
                      <a:endParaRPr lang="es-EC" sz="1800" b="0" strike="noStrike" spc="-1" dirty="0">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3,95%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17,28%</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63,23%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extLst>
                  <a:ext uri="{0D108BD9-81ED-4DB2-BD59-A6C34878D82A}">
                    <a16:rowId xmlns:a16="http://schemas.microsoft.com/office/drawing/2014/main" val="10011"/>
                  </a:ext>
                </a:extLst>
              </a:tr>
              <a:tr h="279762">
                <a:tc>
                  <a:txBody>
                    <a:bodyPr/>
                    <a:lstStyle/>
                    <a:p>
                      <a:pPr algn="ctr">
                        <a:lnSpc>
                          <a:spcPct val="107000"/>
                        </a:lnSpc>
                      </a:pPr>
                      <a:r>
                        <a:rPr lang="es-EC" sz="1200" b="1" strike="noStrike" spc="-1">
                          <a:solidFill>
                            <a:srgbClr val="000000"/>
                          </a:solidFill>
                          <a:uFill>
                            <a:solidFill>
                              <a:srgbClr val="FFFFFF"/>
                            </a:solidFill>
                          </a:uFill>
                          <a:latin typeface="Calibri"/>
                        </a:rPr>
                        <a:t>12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000000"/>
                          </a:solidFill>
                          <a:uFill>
                            <a:solidFill>
                              <a:srgbClr val="FFFFFF"/>
                            </a:solidFill>
                          </a:uFill>
                          <a:latin typeface="Calibri"/>
                        </a:rPr>
                        <a:t>Manuel Córdova Galarza</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24.094,39</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18,90%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2,07%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22,06%</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56,97%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extLst>
                  <a:ext uri="{0D108BD9-81ED-4DB2-BD59-A6C34878D82A}">
                    <a16:rowId xmlns:a16="http://schemas.microsoft.com/office/drawing/2014/main" val="10012"/>
                  </a:ext>
                </a:extLst>
              </a:tr>
              <a:tr h="274680">
                <a:tc>
                  <a:txBody>
                    <a:bodyPr/>
                    <a:lstStyle/>
                    <a:p>
                      <a:pPr algn="ctr">
                        <a:lnSpc>
                          <a:spcPct val="107000"/>
                        </a:lnSpc>
                      </a:pPr>
                      <a:r>
                        <a:rPr lang="es-EC" sz="1200" b="1" strike="noStrike" spc="-1">
                          <a:solidFill>
                            <a:srgbClr val="FF0000"/>
                          </a:solidFill>
                          <a:uFill>
                            <a:solidFill>
                              <a:srgbClr val="FFFFFF"/>
                            </a:solidFill>
                          </a:uFill>
                          <a:latin typeface="Calibri"/>
                        </a:rPr>
                        <a:t>13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FF0000"/>
                          </a:solidFill>
                          <a:uFill>
                            <a:solidFill>
                              <a:srgbClr val="FFFFFF"/>
                            </a:solidFill>
                          </a:uFill>
                          <a:latin typeface="Calibri"/>
                        </a:rPr>
                        <a:t>Pio XII</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FF0000"/>
                          </a:solidFill>
                          <a:uFill>
                            <a:solidFill>
                              <a:srgbClr val="FFFFFF"/>
                            </a:solidFill>
                          </a:uFill>
                          <a:latin typeface="Calibri"/>
                        </a:rPr>
                        <a:t>32.128,02</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16,44%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1,71%</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20,17%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FF0000"/>
                          </a:solidFill>
                          <a:uFill>
                            <a:solidFill>
                              <a:srgbClr val="FFFFFF"/>
                            </a:solidFill>
                          </a:uFill>
                          <a:latin typeface="Calibri"/>
                        </a:rPr>
                        <a:t>61,69%</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extLst>
                  <a:ext uri="{0D108BD9-81ED-4DB2-BD59-A6C34878D82A}">
                    <a16:rowId xmlns:a16="http://schemas.microsoft.com/office/drawing/2014/main" val="10013"/>
                  </a:ext>
                </a:extLst>
              </a:tr>
              <a:tr h="274680">
                <a:tc>
                  <a:txBody>
                    <a:bodyPr/>
                    <a:lstStyle/>
                    <a:p>
                      <a:pPr algn="ctr">
                        <a:lnSpc>
                          <a:spcPct val="107000"/>
                        </a:lnSpc>
                      </a:pPr>
                      <a:r>
                        <a:rPr lang="es-EC" sz="1200" b="1" strike="noStrike" spc="-1">
                          <a:solidFill>
                            <a:srgbClr val="000000"/>
                          </a:solidFill>
                          <a:uFill>
                            <a:solidFill>
                              <a:srgbClr val="FFFFFF"/>
                            </a:solidFill>
                          </a:uFill>
                          <a:latin typeface="Calibri"/>
                        </a:rPr>
                        <a:t>14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000000"/>
                          </a:solidFill>
                          <a:uFill>
                            <a:solidFill>
                              <a:srgbClr val="FFFFFF"/>
                            </a:solidFill>
                          </a:uFill>
                          <a:latin typeface="Calibri"/>
                        </a:rPr>
                        <a:t>Miguel Medina</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6.170,84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12,90%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0,20%</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12,04%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gn="ctr">
                        <a:lnSpc>
                          <a:spcPct val="107000"/>
                        </a:lnSpc>
                      </a:pPr>
                      <a:r>
                        <a:rPr lang="es-EC" sz="1200" b="0" strike="noStrike" spc="-1">
                          <a:solidFill>
                            <a:srgbClr val="000000"/>
                          </a:solidFill>
                          <a:uFill>
                            <a:solidFill>
                              <a:srgbClr val="FFFFFF"/>
                            </a:solidFill>
                          </a:uFill>
                          <a:latin typeface="Calibri"/>
                        </a:rPr>
                        <a:t>74,85%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extLst>
                  <a:ext uri="{0D108BD9-81ED-4DB2-BD59-A6C34878D82A}">
                    <a16:rowId xmlns:a16="http://schemas.microsoft.com/office/drawing/2014/main" val="10014"/>
                  </a:ext>
                </a:extLst>
              </a:tr>
              <a:tr h="275400">
                <a:tc>
                  <a:txBody>
                    <a:bodyPr/>
                    <a:lstStyle/>
                    <a:p>
                      <a:pPr algn="ctr">
                        <a:lnSpc>
                          <a:spcPct val="107000"/>
                        </a:lnSpc>
                      </a:pPr>
                      <a:r>
                        <a:rPr lang="es-EC" sz="1200" b="1" strike="noStrike" spc="-1">
                          <a:solidFill>
                            <a:srgbClr val="000000"/>
                          </a:solidFill>
                          <a:uFill>
                            <a:solidFill>
                              <a:srgbClr val="FFFFFF"/>
                            </a:solidFill>
                          </a:uFill>
                          <a:latin typeface="Calibri"/>
                        </a:rPr>
                        <a:t>15</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noFill/>
                  </a:tcPr>
                </a:tc>
                <a:tc>
                  <a:txBody>
                    <a:bodyPr/>
                    <a:lstStyle/>
                    <a:p>
                      <a:pPr>
                        <a:lnSpc>
                          <a:spcPct val="107000"/>
                        </a:lnSpc>
                      </a:pPr>
                      <a:r>
                        <a:rPr lang="es-EC" sz="1200" b="0" strike="noStrike" spc="-1">
                          <a:solidFill>
                            <a:srgbClr val="000000"/>
                          </a:solidFill>
                          <a:uFill>
                            <a:solidFill>
                              <a:srgbClr val="FFFFFF"/>
                            </a:solidFill>
                          </a:uFill>
                          <a:latin typeface="Calibri"/>
                        </a:rPr>
                        <a:t>José Miguel Guarderas</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12.290,04</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11,83%</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2,17%</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a:solidFill>
                            <a:srgbClr val="000000"/>
                          </a:solidFill>
                          <a:uFill>
                            <a:solidFill>
                              <a:srgbClr val="FFFFFF"/>
                            </a:solidFill>
                          </a:uFill>
                          <a:latin typeface="Calibri"/>
                        </a:rPr>
                        <a:t>24,81%</a:t>
                      </a:r>
                      <a:endParaRPr lang="es-EC" sz="1800" b="0" strike="noStrike" spc="-1">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tc>
                  <a:txBody>
                    <a:bodyPr/>
                    <a:lstStyle/>
                    <a:p>
                      <a:pPr algn="ctr">
                        <a:lnSpc>
                          <a:spcPct val="107000"/>
                        </a:lnSpc>
                      </a:pPr>
                      <a:r>
                        <a:rPr lang="es-EC" sz="1200" b="0" strike="noStrike" spc="-1" dirty="0">
                          <a:solidFill>
                            <a:srgbClr val="000000"/>
                          </a:solidFill>
                          <a:uFill>
                            <a:solidFill>
                              <a:srgbClr val="FFFFFF"/>
                            </a:solidFill>
                          </a:uFill>
                          <a:latin typeface="Calibri"/>
                        </a:rPr>
                        <a:t>61,20%</a:t>
                      </a:r>
                      <a:endParaRPr lang="es-EC" sz="1800" b="0" strike="noStrike" spc="-1" dirty="0">
                        <a:solidFill>
                          <a:srgbClr val="000000"/>
                        </a:solidFill>
                        <a:uFill>
                          <a:solidFill>
                            <a:srgbClr val="FFFFFF"/>
                          </a:solidFill>
                        </a:uFill>
                        <a:latin typeface="Arial"/>
                      </a:endParaRPr>
                    </a:p>
                  </a:txBody>
                  <a:tcPr marL="68400" marR="68400">
                    <a:lnT w="12240">
                      <a:solidFill>
                        <a:srgbClr val="A5A5A5"/>
                      </a:solidFill>
                    </a:lnT>
                    <a:lnB w="12240">
                      <a:solidFill>
                        <a:srgbClr val="A5A5A5"/>
                      </a:solidFill>
                    </a:lnB>
                    <a:solidFill>
                      <a:srgbClr val="A5A5A5">
                        <a:alpha val="20000"/>
                      </a:srgbClr>
                    </a:solidFill>
                  </a:tcPr>
                </a:tc>
                <a:extLst>
                  <a:ext uri="{0D108BD9-81ED-4DB2-BD59-A6C34878D82A}">
                    <a16:rowId xmlns:a16="http://schemas.microsoft.com/office/drawing/2014/main" val="10015"/>
                  </a:ext>
                </a:extLst>
              </a:tr>
            </a:tbl>
          </a:graphicData>
        </a:graphic>
      </p:graphicFrame>
      <p:sp>
        <p:nvSpPr>
          <p:cNvPr id="205" name="CustomShape 6"/>
          <p:cNvSpPr/>
          <p:nvPr/>
        </p:nvSpPr>
        <p:spPr>
          <a:xfrm>
            <a:off x="6537600" y="6255509"/>
            <a:ext cx="3233721" cy="3713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7000"/>
              </a:lnSpc>
            </a:pPr>
            <a:r>
              <a:rPr lang="es-EC" sz="1000" b="0" strike="noStrike" spc="-1" dirty="0">
                <a:solidFill>
                  <a:srgbClr val="000000"/>
                </a:solidFill>
                <a:uFill>
                  <a:solidFill>
                    <a:srgbClr val="FFFFFF"/>
                  </a:solidFill>
                </a:uFill>
                <a:latin typeface="Calibri"/>
                <a:ea typeface="Calibri"/>
              </a:rPr>
              <a:t>Fuente: elaboración propia con base en la encuesta EDM11</a:t>
            </a:r>
            <a:endParaRPr lang="es-EC"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09352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3520080" y="270360"/>
            <a:ext cx="8346600" cy="893520"/>
          </a:xfrm>
          <a:prstGeom prst="rect">
            <a:avLst/>
          </a:prstGeom>
          <a:noFill/>
          <a:ln>
            <a:noFill/>
          </a:ln>
        </p:spPr>
        <p:txBody>
          <a:bodyPr anchor="b"/>
          <a:lstStyle/>
          <a:p>
            <a:pPr algn="r">
              <a:lnSpc>
                <a:spcPct val="100000"/>
              </a:lnSpc>
            </a:pPr>
            <a:r>
              <a:rPr lang="es-CO" sz="2800" b="0" strike="noStrike" spc="-1">
                <a:solidFill>
                  <a:srgbClr val="2B8134"/>
                </a:solidFill>
                <a:uFill>
                  <a:solidFill>
                    <a:srgbClr val="FFFFFF"/>
                  </a:solidFill>
                </a:uFill>
                <a:latin typeface="Calibri"/>
              </a:rPr>
              <a:t>Se revisan diferentes esquemas tarifarios</a:t>
            </a:r>
            <a:endParaRPr lang="es-CO" sz="1800" b="0" strike="noStrike" spc="-1">
              <a:solidFill>
                <a:srgbClr val="000000"/>
              </a:solidFill>
              <a:uFill>
                <a:solidFill>
                  <a:srgbClr val="FFFFFF"/>
                </a:solidFill>
              </a:uFill>
              <a:latin typeface="Calibri"/>
            </a:endParaRPr>
          </a:p>
        </p:txBody>
      </p:sp>
      <p:sp>
        <p:nvSpPr>
          <p:cNvPr id="151" name="CustomShape 2"/>
          <p:cNvSpPr/>
          <p:nvPr/>
        </p:nvSpPr>
        <p:spPr>
          <a:xfrm>
            <a:off x="5505120" y="6203160"/>
            <a:ext cx="1877400" cy="2426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7000"/>
              </a:lnSpc>
            </a:pPr>
            <a:r>
              <a:rPr lang="es-EC" sz="1000" b="0" strike="noStrike" spc="-1">
                <a:solidFill>
                  <a:srgbClr val="000000"/>
                </a:solidFill>
                <a:uFill>
                  <a:solidFill>
                    <a:srgbClr val="FFFFFF"/>
                  </a:solidFill>
                </a:uFill>
                <a:latin typeface="Calibri"/>
                <a:ea typeface="Calibri"/>
              </a:rPr>
              <a:t>Fuente: elaboración propia</a:t>
            </a:r>
            <a:endParaRPr lang="es-EC" sz="1800" b="0" strike="noStrike" spc="-1">
              <a:solidFill>
                <a:srgbClr val="000000"/>
              </a:solidFill>
              <a:uFill>
                <a:solidFill>
                  <a:srgbClr val="FFFFFF"/>
                </a:solidFill>
              </a:uFill>
              <a:latin typeface="Arial"/>
            </a:endParaRPr>
          </a:p>
        </p:txBody>
      </p:sp>
      <p:grpSp>
        <p:nvGrpSpPr>
          <p:cNvPr id="13" name="Group 24"/>
          <p:cNvGrpSpPr/>
          <p:nvPr/>
        </p:nvGrpSpPr>
        <p:grpSpPr>
          <a:xfrm>
            <a:off x="551384" y="1772816"/>
            <a:ext cx="11315296" cy="2917853"/>
            <a:chOff x="5661530" y="2782025"/>
            <a:chExt cx="5681154" cy="1853393"/>
          </a:xfrm>
        </p:grpSpPr>
        <p:sp>
          <p:nvSpPr>
            <p:cNvPr id="14" name="TextBox 5"/>
            <p:cNvSpPr txBox="1"/>
            <p:nvPr/>
          </p:nvSpPr>
          <p:spPr>
            <a:xfrm>
              <a:off x="7646224" y="2782025"/>
              <a:ext cx="1922929" cy="293245"/>
            </a:xfrm>
            <a:prstGeom prst="rect">
              <a:avLst/>
            </a:prstGeom>
            <a:noFill/>
            <a:ln>
              <a:solidFill>
                <a:srgbClr val="006600"/>
              </a:solidFill>
            </a:ln>
          </p:spPr>
          <p:txBody>
            <a:bodyPr wrap="square" rtlCol="0">
              <a:spAutoFit/>
            </a:bodyPr>
            <a:lstStyle/>
            <a:p>
              <a:pPr algn="ctr"/>
              <a:r>
                <a:rPr lang="es-CO" sz="2400" dirty="0"/>
                <a:t>ESQUEMAS TARIFARIOS</a:t>
              </a:r>
            </a:p>
          </p:txBody>
        </p:sp>
        <p:sp>
          <p:nvSpPr>
            <p:cNvPr id="15" name="TextBox 8"/>
            <p:cNvSpPr txBox="1"/>
            <p:nvPr/>
          </p:nvSpPr>
          <p:spPr>
            <a:xfrm>
              <a:off x="10381219" y="3789618"/>
              <a:ext cx="961465" cy="840636"/>
            </a:xfrm>
            <a:prstGeom prst="rect">
              <a:avLst/>
            </a:prstGeom>
            <a:noFill/>
            <a:ln>
              <a:solidFill>
                <a:srgbClr val="006600"/>
              </a:solidFill>
            </a:ln>
          </p:spPr>
          <p:txBody>
            <a:bodyPr wrap="square" rtlCol="0">
              <a:spAutoFit/>
            </a:bodyPr>
            <a:lstStyle/>
            <a:p>
              <a:pPr algn="ctr"/>
              <a:endParaRPr lang="es-CO" sz="2000" dirty="0"/>
            </a:p>
            <a:p>
              <a:pPr algn="ctr"/>
              <a:r>
                <a:rPr lang="es-CO" sz="2000" dirty="0"/>
                <a:t>Tarifa por zonas</a:t>
              </a:r>
            </a:p>
            <a:p>
              <a:pPr algn="ctr"/>
              <a:endParaRPr lang="es-CO" sz="2000" dirty="0"/>
            </a:p>
          </p:txBody>
        </p:sp>
        <p:sp>
          <p:nvSpPr>
            <p:cNvPr id="16" name="TextBox 9"/>
            <p:cNvSpPr txBox="1"/>
            <p:nvPr/>
          </p:nvSpPr>
          <p:spPr>
            <a:xfrm>
              <a:off x="8607689" y="3794782"/>
              <a:ext cx="1679314" cy="840636"/>
            </a:xfrm>
            <a:prstGeom prst="rect">
              <a:avLst/>
            </a:prstGeom>
            <a:noFill/>
            <a:ln>
              <a:solidFill>
                <a:srgbClr val="006600"/>
              </a:solidFill>
            </a:ln>
          </p:spPr>
          <p:txBody>
            <a:bodyPr wrap="square" rtlCol="0">
              <a:spAutoFit/>
            </a:bodyPr>
            <a:lstStyle/>
            <a:p>
              <a:pPr algn="ctr"/>
              <a:endParaRPr lang="es-CO" sz="2000" dirty="0"/>
            </a:p>
            <a:p>
              <a:pPr algn="ctr"/>
              <a:r>
                <a:rPr lang="es-CO" sz="2000" dirty="0"/>
                <a:t>Tarifa variable por etapas o transferencias</a:t>
              </a:r>
            </a:p>
            <a:p>
              <a:pPr algn="ctr"/>
              <a:endParaRPr lang="es-CO" sz="2000" dirty="0"/>
            </a:p>
          </p:txBody>
        </p:sp>
        <p:sp>
          <p:nvSpPr>
            <p:cNvPr id="17" name="TextBox 10"/>
            <p:cNvSpPr txBox="1"/>
            <p:nvPr/>
          </p:nvSpPr>
          <p:spPr>
            <a:xfrm>
              <a:off x="7357431" y="3789618"/>
              <a:ext cx="1154560" cy="840636"/>
            </a:xfrm>
            <a:prstGeom prst="rect">
              <a:avLst/>
            </a:prstGeom>
            <a:noFill/>
            <a:ln>
              <a:solidFill>
                <a:srgbClr val="006600"/>
              </a:solidFill>
            </a:ln>
          </p:spPr>
          <p:txBody>
            <a:bodyPr wrap="square" rtlCol="0">
              <a:spAutoFit/>
            </a:bodyPr>
            <a:lstStyle/>
            <a:p>
              <a:pPr algn="ctr"/>
              <a:endParaRPr lang="es-CO" sz="2000" dirty="0"/>
            </a:p>
            <a:p>
              <a:pPr algn="ctr"/>
              <a:r>
                <a:rPr lang="es-CO" sz="2000" dirty="0"/>
                <a:t>Tarifa plana o única</a:t>
              </a:r>
            </a:p>
            <a:p>
              <a:pPr algn="ctr"/>
              <a:endParaRPr lang="es-CO" sz="2000" dirty="0"/>
            </a:p>
          </p:txBody>
        </p:sp>
        <p:sp>
          <p:nvSpPr>
            <p:cNvPr id="18" name="TextBox 11"/>
            <p:cNvSpPr txBox="1"/>
            <p:nvPr/>
          </p:nvSpPr>
          <p:spPr>
            <a:xfrm>
              <a:off x="5661530" y="3794782"/>
              <a:ext cx="1586435" cy="840636"/>
            </a:xfrm>
            <a:prstGeom prst="rect">
              <a:avLst/>
            </a:prstGeom>
            <a:noFill/>
            <a:ln>
              <a:solidFill>
                <a:srgbClr val="006600"/>
              </a:solidFill>
            </a:ln>
          </p:spPr>
          <p:txBody>
            <a:bodyPr wrap="square" rtlCol="0">
              <a:spAutoFit/>
            </a:bodyPr>
            <a:lstStyle/>
            <a:p>
              <a:pPr algn="ctr"/>
              <a:endParaRPr lang="es-CO" sz="2000" dirty="0"/>
            </a:p>
            <a:p>
              <a:pPr algn="ctr"/>
              <a:r>
                <a:rPr lang="es-CO" sz="2000" dirty="0"/>
                <a:t>Tarifa variable por distancia de recorrido</a:t>
              </a:r>
            </a:p>
            <a:p>
              <a:pPr algn="ctr"/>
              <a:endParaRPr lang="es-CO" sz="2000" dirty="0"/>
            </a:p>
          </p:txBody>
        </p:sp>
        <p:cxnSp>
          <p:nvCxnSpPr>
            <p:cNvPr id="19" name="Elbow Connector 13"/>
            <p:cNvCxnSpPr>
              <a:stCxn id="14" idx="2"/>
              <a:endCxn id="18" idx="0"/>
            </p:cNvCxnSpPr>
            <p:nvPr/>
          </p:nvCxnSpPr>
          <p:spPr>
            <a:xfrm rot="5400000">
              <a:off x="7171463" y="2358555"/>
              <a:ext cx="719512" cy="2152941"/>
            </a:xfrm>
            <a:prstGeom prst="bentConnector3">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20" name="Elbow Connector 15"/>
            <p:cNvCxnSpPr>
              <a:stCxn id="14" idx="2"/>
              <a:endCxn id="17" idx="0"/>
            </p:cNvCxnSpPr>
            <p:nvPr/>
          </p:nvCxnSpPr>
          <p:spPr>
            <a:xfrm rot="5400000">
              <a:off x="7914027" y="3095955"/>
              <a:ext cx="714347" cy="672977"/>
            </a:xfrm>
            <a:prstGeom prst="bentConnector3">
              <a:avLst>
                <a:gd name="adj1" fmla="val 50000"/>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21" name="Elbow Connector 18"/>
            <p:cNvCxnSpPr>
              <a:stCxn id="14" idx="2"/>
              <a:endCxn id="16" idx="0"/>
            </p:cNvCxnSpPr>
            <p:nvPr/>
          </p:nvCxnSpPr>
          <p:spPr>
            <a:xfrm rot="16200000" flipH="1">
              <a:off x="8667762" y="3015197"/>
              <a:ext cx="719512" cy="839657"/>
            </a:xfrm>
            <a:prstGeom prst="bentConnector3">
              <a:avLst>
                <a:gd name="adj1" fmla="val 50000"/>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4" idx="2"/>
              <a:endCxn id="15" idx="0"/>
            </p:cNvCxnSpPr>
            <p:nvPr/>
          </p:nvCxnSpPr>
          <p:spPr>
            <a:xfrm rot="16200000" flipH="1">
              <a:off x="9377646" y="2305312"/>
              <a:ext cx="714347" cy="2254263"/>
            </a:xfrm>
            <a:prstGeom prst="bentConnector3">
              <a:avLst>
                <a:gd name="adj1" fmla="val 50000"/>
              </a:avLst>
            </a:prstGeom>
            <a:ln>
              <a:solidFill>
                <a:srgbClr val="0066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28628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2" name="Rectángulo 7"/>
          <p:cNvSpPr/>
          <p:nvPr/>
        </p:nvSpPr>
        <p:spPr>
          <a:xfrm>
            <a:off x="5446981" y="6529392"/>
            <a:ext cx="1583353" cy="256993"/>
          </a:xfrm>
          <a:prstGeom prst="rect">
            <a:avLst/>
          </a:prstGeom>
        </p:spPr>
        <p:txBody>
          <a:bodyPr wrap="square">
            <a:spAutoFit/>
          </a:bodyPr>
          <a:lstStyle/>
          <a:p>
            <a:pPr algn="ctr">
              <a:lnSpc>
                <a:spcPct val="107000"/>
              </a:lnSpc>
              <a:spcBef>
                <a:spcPts val="700"/>
              </a:spcBef>
              <a:spcAft>
                <a:spcPts val="700"/>
              </a:spcAft>
            </a:pPr>
            <a:r>
              <a:rPr lang="es-ES_tradnl" sz="1000" dirty="0">
                <a:solidFill>
                  <a:srgbClr val="000000"/>
                </a:solidFill>
                <a:latin typeface="Calibri" panose="020F0502020204030204" pitchFamily="34" charset="0"/>
                <a:ea typeface="Calibri" panose="020F0502020204030204" pitchFamily="34" charset="0"/>
                <a:cs typeface="Calibri" panose="020F0502020204030204" pitchFamily="34" charset="0"/>
              </a:rPr>
              <a:t>Fuente: elaboración propia</a:t>
            </a:r>
            <a:endPar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grpSp>
        <p:nvGrpSpPr>
          <p:cNvPr id="99" name="Group 98"/>
          <p:cNvGrpSpPr/>
          <p:nvPr/>
        </p:nvGrpSpPr>
        <p:grpSpPr>
          <a:xfrm>
            <a:off x="1873335" y="1588609"/>
            <a:ext cx="10127849" cy="4802391"/>
            <a:chOff x="657595" y="1588609"/>
            <a:chExt cx="10127849" cy="4802391"/>
          </a:xfrm>
        </p:grpSpPr>
        <p:sp>
          <p:nvSpPr>
            <p:cNvPr id="75" name="Rectangle 74"/>
            <p:cNvSpPr/>
            <p:nvPr/>
          </p:nvSpPr>
          <p:spPr>
            <a:xfrm>
              <a:off x="657595" y="5277001"/>
              <a:ext cx="7751929" cy="1113999"/>
            </a:xfrm>
            <a:prstGeom prst="rect">
              <a:avLst/>
            </a:prstGeom>
            <a:solidFill>
              <a:srgbClr val="0070C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p:cNvSpPr/>
            <p:nvPr/>
          </p:nvSpPr>
          <p:spPr>
            <a:xfrm>
              <a:off x="671555" y="4059237"/>
              <a:ext cx="7751929" cy="1113999"/>
            </a:xfrm>
            <a:prstGeom prst="rect">
              <a:avLst/>
            </a:prstGeom>
            <a:solidFill>
              <a:srgbClr val="7030A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657595" y="2819084"/>
              <a:ext cx="7751929" cy="1113999"/>
            </a:xfrm>
            <a:prstGeom prst="rect">
              <a:avLst/>
            </a:prstGeom>
            <a:solidFill>
              <a:srgbClr val="FFC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p:cNvSpPr/>
            <p:nvPr/>
          </p:nvSpPr>
          <p:spPr>
            <a:xfrm>
              <a:off x="668740" y="1588609"/>
              <a:ext cx="7751929" cy="111399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4" name="Group 23"/>
            <p:cNvGrpSpPr/>
            <p:nvPr/>
          </p:nvGrpSpPr>
          <p:grpSpPr>
            <a:xfrm>
              <a:off x="2511189" y="1675172"/>
              <a:ext cx="1669768" cy="946990"/>
              <a:chOff x="2100478" y="985696"/>
              <a:chExt cx="557609" cy="557609"/>
            </a:xfrm>
            <a:solidFill>
              <a:schemeClr val="bg1"/>
            </a:solidFill>
          </p:grpSpPr>
          <p:sp>
            <p:nvSpPr>
              <p:cNvPr id="46" name="Oval 45"/>
              <p:cNvSpPr/>
              <p:nvPr/>
            </p:nvSpPr>
            <p:spPr>
              <a:xfrm>
                <a:off x="2100478" y="985696"/>
                <a:ext cx="557609" cy="557609"/>
              </a:xfrm>
              <a:prstGeom prst="ellipse">
                <a:avLst/>
              </a:prstGeom>
              <a:grpFill/>
              <a:ln>
                <a:solidFill>
                  <a:srgbClr val="70AD47"/>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7" name="Oval 4"/>
              <p:cNvSpPr/>
              <p:nvPr/>
            </p:nvSpPr>
            <p:spPr>
              <a:xfrm>
                <a:off x="2182138" y="1067356"/>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chemeClr val="accent6">
                        <a:lumMod val="75000"/>
                      </a:schemeClr>
                    </a:solidFill>
                  </a:rPr>
                  <a:t>Prioridades de las autoridades</a:t>
                </a:r>
                <a:endParaRPr lang="en-GB" sz="1200" kern="1200" dirty="0">
                  <a:solidFill>
                    <a:schemeClr val="accent6">
                      <a:lumMod val="75000"/>
                    </a:schemeClr>
                  </a:solidFill>
                </a:endParaRPr>
              </a:p>
            </p:txBody>
          </p:sp>
        </p:grpSp>
        <p:grpSp>
          <p:nvGrpSpPr>
            <p:cNvPr id="25" name="Group 24"/>
            <p:cNvGrpSpPr/>
            <p:nvPr/>
          </p:nvGrpSpPr>
          <p:grpSpPr>
            <a:xfrm>
              <a:off x="4265215" y="2069433"/>
              <a:ext cx="182880" cy="182880"/>
              <a:chOff x="2729308" y="1065518"/>
              <a:chExt cx="323413" cy="323413"/>
            </a:xfrm>
            <a:solidFill>
              <a:schemeClr val="bg1">
                <a:lumMod val="65000"/>
              </a:schemeClr>
            </a:solidFill>
          </p:grpSpPr>
          <p:sp>
            <p:nvSpPr>
              <p:cNvPr id="44" name="Plus 43"/>
              <p:cNvSpPr/>
              <p:nvPr/>
            </p:nvSpPr>
            <p:spPr>
              <a:xfrm>
                <a:off x="2729308" y="1065518"/>
                <a:ext cx="323413" cy="323413"/>
              </a:xfrm>
              <a:prstGeom prst="mathPlus">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5" name="Plus 6"/>
              <p:cNvSpPr/>
              <p:nvPr/>
            </p:nvSpPr>
            <p:spPr>
              <a:xfrm>
                <a:off x="2772176" y="1189191"/>
                <a:ext cx="237677" cy="760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p:txBody>
          </p:sp>
        </p:grpSp>
        <p:grpSp>
          <p:nvGrpSpPr>
            <p:cNvPr id="26" name="Group 25"/>
            <p:cNvGrpSpPr/>
            <p:nvPr/>
          </p:nvGrpSpPr>
          <p:grpSpPr>
            <a:xfrm>
              <a:off x="6529472" y="2881612"/>
              <a:ext cx="1669768" cy="946990"/>
              <a:chOff x="3022201" y="973160"/>
              <a:chExt cx="557609" cy="557609"/>
            </a:xfrm>
            <a:solidFill>
              <a:schemeClr val="bg1"/>
            </a:solidFill>
          </p:grpSpPr>
          <p:sp>
            <p:nvSpPr>
              <p:cNvPr id="42" name="Oval 41"/>
              <p:cNvSpPr/>
              <p:nvPr/>
            </p:nvSpPr>
            <p:spPr>
              <a:xfrm>
                <a:off x="3022201" y="973160"/>
                <a:ext cx="557609" cy="557609"/>
              </a:xfrm>
              <a:prstGeom prst="ellipse">
                <a:avLst/>
              </a:prstGeom>
              <a:grp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3" name="Oval 8"/>
              <p:cNvSpPr/>
              <p:nvPr/>
            </p:nvSpPr>
            <p:spPr>
              <a:xfrm>
                <a:off x="3103861" y="1054820"/>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chemeClr val="accent2"/>
                    </a:solidFill>
                  </a:rPr>
                  <a:t>Topografía</a:t>
                </a:r>
                <a:endParaRPr lang="en-GB" sz="1200" kern="1200" dirty="0">
                  <a:solidFill>
                    <a:schemeClr val="accent2"/>
                  </a:solidFill>
                </a:endParaRPr>
              </a:p>
            </p:txBody>
          </p:sp>
        </p:grpSp>
        <p:grpSp>
          <p:nvGrpSpPr>
            <p:cNvPr id="27" name="Group 26"/>
            <p:cNvGrpSpPr/>
            <p:nvPr/>
          </p:nvGrpSpPr>
          <p:grpSpPr>
            <a:xfrm>
              <a:off x="6529008" y="4132798"/>
              <a:ext cx="1669768" cy="946990"/>
              <a:chOff x="3022201" y="1944739"/>
              <a:chExt cx="557609" cy="557609"/>
            </a:xfrm>
            <a:solidFill>
              <a:schemeClr val="bg1"/>
            </a:solidFill>
          </p:grpSpPr>
          <p:sp>
            <p:nvSpPr>
              <p:cNvPr id="40" name="Oval 39"/>
              <p:cNvSpPr/>
              <p:nvPr/>
            </p:nvSpPr>
            <p:spPr>
              <a:xfrm>
                <a:off x="3022201" y="1944739"/>
                <a:ext cx="557609" cy="557609"/>
              </a:xfrm>
              <a:prstGeom prst="ellipse">
                <a:avLst/>
              </a:prstGeom>
              <a:grpFill/>
              <a:ln>
                <a:solidFill>
                  <a:srgbClr val="7030A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1" name="Oval 10"/>
              <p:cNvSpPr/>
              <p:nvPr/>
            </p:nvSpPr>
            <p:spPr>
              <a:xfrm>
                <a:off x="3103861" y="2026399"/>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rgbClr val="7030A0"/>
                    </a:solidFill>
                  </a:rPr>
                  <a:t>Tasa de motorización</a:t>
                </a:r>
                <a:endParaRPr lang="en-GB" sz="1200" kern="1200" dirty="0">
                  <a:solidFill>
                    <a:srgbClr val="7030A0"/>
                  </a:solidFill>
                </a:endParaRPr>
              </a:p>
            </p:txBody>
          </p:sp>
        </p:grpSp>
        <p:grpSp>
          <p:nvGrpSpPr>
            <p:cNvPr id="28" name="Group 27"/>
            <p:cNvGrpSpPr/>
            <p:nvPr/>
          </p:nvGrpSpPr>
          <p:grpSpPr>
            <a:xfrm>
              <a:off x="2511188" y="4123886"/>
              <a:ext cx="1669768" cy="946990"/>
              <a:chOff x="2029740" y="1957274"/>
              <a:chExt cx="557609" cy="557609"/>
            </a:xfrm>
            <a:solidFill>
              <a:schemeClr val="bg1"/>
            </a:solidFill>
          </p:grpSpPr>
          <p:sp>
            <p:nvSpPr>
              <p:cNvPr id="38" name="Oval 37"/>
              <p:cNvSpPr/>
              <p:nvPr/>
            </p:nvSpPr>
            <p:spPr>
              <a:xfrm>
                <a:off x="2029740" y="1957274"/>
                <a:ext cx="557609" cy="557609"/>
              </a:xfrm>
              <a:prstGeom prst="ellipse">
                <a:avLst/>
              </a:prstGeom>
              <a:grpFill/>
              <a:ln>
                <a:solidFill>
                  <a:srgbClr val="7030A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9" name="Oval 12"/>
              <p:cNvSpPr/>
              <p:nvPr/>
            </p:nvSpPr>
            <p:spPr>
              <a:xfrm>
                <a:off x="2111400" y="2038934"/>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rgbClr val="7030A0"/>
                    </a:solidFill>
                  </a:rPr>
                  <a:t>Ingreso medio por hogar y capacidad de pago</a:t>
                </a:r>
                <a:endParaRPr lang="en-GB" sz="1200" kern="1200" dirty="0">
                  <a:solidFill>
                    <a:srgbClr val="7030A0"/>
                  </a:solidFill>
                </a:endParaRPr>
              </a:p>
            </p:txBody>
          </p:sp>
        </p:grpSp>
        <p:grpSp>
          <p:nvGrpSpPr>
            <p:cNvPr id="29" name="Group 28"/>
            <p:cNvGrpSpPr/>
            <p:nvPr/>
          </p:nvGrpSpPr>
          <p:grpSpPr>
            <a:xfrm>
              <a:off x="2511187" y="5348243"/>
              <a:ext cx="1669768" cy="946990"/>
              <a:chOff x="2054894" y="2940139"/>
              <a:chExt cx="557609" cy="557609"/>
            </a:xfrm>
            <a:solidFill>
              <a:schemeClr val="bg1"/>
            </a:solidFill>
          </p:grpSpPr>
          <p:sp>
            <p:nvSpPr>
              <p:cNvPr id="36" name="Oval 35"/>
              <p:cNvSpPr/>
              <p:nvPr/>
            </p:nvSpPr>
            <p:spPr>
              <a:xfrm>
                <a:off x="2054894" y="2940139"/>
                <a:ext cx="557609" cy="557609"/>
              </a:xfrm>
              <a:prstGeom prst="ellipse">
                <a:avLst/>
              </a:prstGeom>
              <a:grpFill/>
              <a:ln>
                <a:solidFill>
                  <a:srgbClr val="0070C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7" name="Oval 14"/>
              <p:cNvSpPr/>
              <p:nvPr/>
            </p:nvSpPr>
            <p:spPr>
              <a:xfrm>
                <a:off x="2136554" y="3021799"/>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rgbClr val="0070C0"/>
                    </a:solidFill>
                  </a:rPr>
                  <a:t>Cobertura</a:t>
                </a:r>
                <a:endParaRPr lang="en-GB" sz="1200" kern="1200" dirty="0">
                  <a:solidFill>
                    <a:srgbClr val="0070C0"/>
                  </a:solidFill>
                </a:endParaRPr>
              </a:p>
            </p:txBody>
          </p:sp>
        </p:grpSp>
        <p:grpSp>
          <p:nvGrpSpPr>
            <p:cNvPr id="30" name="Group 29"/>
            <p:cNvGrpSpPr/>
            <p:nvPr/>
          </p:nvGrpSpPr>
          <p:grpSpPr>
            <a:xfrm>
              <a:off x="4547520" y="2881259"/>
              <a:ext cx="1669768" cy="946990"/>
              <a:chOff x="2988343" y="2930643"/>
              <a:chExt cx="557609" cy="557609"/>
            </a:xfrm>
            <a:solidFill>
              <a:schemeClr val="bg1"/>
            </a:solidFill>
          </p:grpSpPr>
          <p:sp>
            <p:nvSpPr>
              <p:cNvPr id="34" name="Oval 33"/>
              <p:cNvSpPr/>
              <p:nvPr/>
            </p:nvSpPr>
            <p:spPr>
              <a:xfrm>
                <a:off x="2988343" y="2930643"/>
                <a:ext cx="557609" cy="557609"/>
              </a:xfrm>
              <a:prstGeom prst="ellipse">
                <a:avLst/>
              </a:prstGeom>
              <a:grp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5" name="Oval 16"/>
              <p:cNvSpPr/>
              <p:nvPr/>
            </p:nvSpPr>
            <p:spPr>
              <a:xfrm>
                <a:off x="3070003" y="3012303"/>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dirty="0">
                    <a:solidFill>
                      <a:schemeClr val="accent2"/>
                    </a:solidFill>
                  </a:rPr>
                  <a:t>Principales </a:t>
                </a:r>
                <a:r>
                  <a:rPr lang="es-CO" sz="1200" kern="1200" dirty="0">
                    <a:solidFill>
                      <a:schemeClr val="accent2"/>
                    </a:solidFill>
                  </a:rPr>
                  <a:t>orígenes y destinos</a:t>
                </a:r>
                <a:endParaRPr lang="en-GB" sz="1200" kern="1200" dirty="0">
                  <a:solidFill>
                    <a:schemeClr val="accent2"/>
                  </a:solidFill>
                </a:endParaRPr>
              </a:p>
            </p:txBody>
          </p:sp>
        </p:grpSp>
        <p:grpSp>
          <p:nvGrpSpPr>
            <p:cNvPr id="31" name="Group 30"/>
            <p:cNvGrpSpPr/>
            <p:nvPr/>
          </p:nvGrpSpPr>
          <p:grpSpPr>
            <a:xfrm>
              <a:off x="8780258" y="2939441"/>
              <a:ext cx="2005186" cy="1893979"/>
              <a:chOff x="3749839" y="2151724"/>
              <a:chExt cx="1115218" cy="1115218"/>
            </a:xfrm>
            <a:solidFill>
              <a:schemeClr val="accent6"/>
            </a:solidFill>
          </p:grpSpPr>
          <p:sp>
            <p:nvSpPr>
              <p:cNvPr id="32" name="Oval 31"/>
              <p:cNvSpPr/>
              <p:nvPr/>
            </p:nvSpPr>
            <p:spPr>
              <a:xfrm>
                <a:off x="3749839" y="2151724"/>
                <a:ext cx="1115218" cy="1115218"/>
              </a:xfrm>
              <a:prstGeom prst="ellipse">
                <a:avLst/>
              </a:prstGeom>
              <a:solidFill>
                <a:srgbClr val="0066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Oval 18"/>
              <p:cNvSpPr/>
              <p:nvPr/>
            </p:nvSpPr>
            <p:spPr>
              <a:xfrm>
                <a:off x="3940469" y="2364563"/>
                <a:ext cx="733958" cy="724268"/>
              </a:xfrm>
              <a:prstGeom prst="rect">
                <a:avLst/>
              </a:prstGeom>
              <a:solidFill>
                <a:srgbClr val="006600"/>
              </a:solid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O" sz="1600" kern="1200" dirty="0"/>
                  <a:t>Esquema de </a:t>
                </a:r>
                <a:r>
                  <a:rPr lang="es-CO" sz="1600" b="1" kern="1200" dirty="0"/>
                  <a:t>tarifa por transferencia</a:t>
                </a:r>
                <a:endParaRPr lang="en-GB" sz="1600" b="1" kern="1200" dirty="0"/>
              </a:p>
            </p:txBody>
          </p:sp>
        </p:grpSp>
        <p:grpSp>
          <p:nvGrpSpPr>
            <p:cNvPr id="48" name="Group 47"/>
            <p:cNvGrpSpPr/>
            <p:nvPr/>
          </p:nvGrpSpPr>
          <p:grpSpPr>
            <a:xfrm>
              <a:off x="4539649" y="5348243"/>
              <a:ext cx="1669768" cy="946990"/>
              <a:chOff x="2054894" y="2940139"/>
              <a:chExt cx="557609" cy="557609"/>
            </a:xfrm>
            <a:solidFill>
              <a:schemeClr val="bg1"/>
            </a:solidFill>
          </p:grpSpPr>
          <p:sp>
            <p:nvSpPr>
              <p:cNvPr id="49" name="Oval 48"/>
              <p:cNvSpPr/>
              <p:nvPr/>
            </p:nvSpPr>
            <p:spPr>
              <a:xfrm>
                <a:off x="2054894" y="2940139"/>
                <a:ext cx="557609" cy="557609"/>
              </a:xfrm>
              <a:prstGeom prst="ellipse">
                <a:avLst/>
              </a:prstGeom>
              <a:grpFill/>
              <a:ln>
                <a:solidFill>
                  <a:srgbClr val="0070C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0" name="Oval 14"/>
              <p:cNvSpPr/>
              <p:nvPr/>
            </p:nvSpPr>
            <p:spPr>
              <a:xfrm>
                <a:off x="2136554" y="3021799"/>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rgbClr val="0070C0"/>
                    </a:solidFill>
                  </a:rPr>
                  <a:t>Costos de </a:t>
                </a:r>
                <a:r>
                  <a:rPr lang="es-CO" sz="1200" dirty="0">
                    <a:solidFill>
                      <a:srgbClr val="0070C0"/>
                    </a:solidFill>
                  </a:rPr>
                  <a:t>operación e inversiones en infraestructura</a:t>
                </a:r>
                <a:endParaRPr lang="en-GB" sz="1200" kern="1200" dirty="0">
                  <a:solidFill>
                    <a:srgbClr val="0070C0"/>
                  </a:solidFill>
                </a:endParaRPr>
              </a:p>
            </p:txBody>
          </p:sp>
        </p:grpSp>
        <p:grpSp>
          <p:nvGrpSpPr>
            <p:cNvPr id="51" name="Group 50"/>
            <p:cNvGrpSpPr/>
            <p:nvPr/>
          </p:nvGrpSpPr>
          <p:grpSpPr>
            <a:xfrm>
              <a:off x="6538739" y="5348243"/>
              <a:ext cx="1669768" cy="946990"/>
              <a:chOff x="2054894" y="2940139"/>
              <a:chExt cx="557609" cy="557609"/>
            </a:xfrm>
            <a:solidFill>
              <a:schemeClr val="bg1"/>
            </a:solidFill>
          </p:grpSpPr>
          <p:sp>
            <p:nvSpPr>
              <p:cNvPr id="52" name="Oval 51"/>
              <p:cNvSpPr/>
              <p:nvPr/>
            </p:nvSpPr>
            <p:spPr>
              <a:xfrm>
                <a:off x="2054894" y="2940139"/>
                <a:ext cx="557609" cy="557609"/>
              </a:xfrm>
              <a:prstGeom prst="ellipse">
                <a:avLst/>
              </a:prstGeom>
              <a:grpFill/>
              <a:ln>
                <a:solidFill>
                  <a:srgbClr val="0070C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3" name="Oval 14"/>
              <p:cNvSpPr/>
              <p:nvPr/>
            </p:nvSpPr>
            <p:spPr>
              <a:xfrm>
                <a:off x="2136554" y="3021799"/>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rgbClr val="0070C0"/>
                    </a:solidFill>
                  </a:rPr>
                  <a:t>Capacidad</a:t>
                </a:r>
                <a:endParaRPr lang="en-GB" sz="1200" kern="1200" dirty="0">
                  <a:solidFill>
                    <a:srgbClr val="0070C0"/>
                  </a:solidFill>
                </a:endParaRPr>
              </a:p>
            </p:txBody>
          </p:sp>
        </p:grpSp>
        <p:grpSp>
          <p:nvGrpSpPr>
            <p:cNvPr id="54" name="Group 53"/>
            <p:cNvGrpSpPr/>
            <p:nvPr/>
          </p:nvGrpSpPr>
          <p:grpSpPr>
            <a:xfrm>
              <a:off x="2511188" y="2899529"/>
              <a:ext cx="1669768" cy="946990"/>
              <a:chOff x="2100478" y="985696"/>
              <a:chExt cx="557609" cy="557609"/>
            </a:xfrm>
            <a:solidFill>
              <a:schemeClr val="bg1"/>
            </a:solidFill>
          </p:grpSpPr>
          <p:sp>
            <p:nvSpPr>
              <p:cNvPr id="55" name="Oval 54"/>
              <p:cNvSpPr/>
              <p:nvPr/>
            </p:nvSpPr>
            <p:spPr>
              <a:xfrm>
                <a:off x="2100478" y="985696"/>
                <a:ext cx="557609" cy="557609"/>
              </a:xfrm>
              <a:prstGeom prst="ellipse">
                <a:avLst/>
              </a:prstGeom>
              <a:grp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6" name="Oval 4"/>
              <p:cNvSpPr/>
              <p:nvPr/>
            </p:nvSpPr>
            <p:spPr>
              <a:xfrm>
                <a:off x="2182138" y="1067356"/>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chemeClr val="accent2"/>
                    </a:solidFill>
                  </a:rPr>
                  <a:t>Concentración de actividades y principales usos del suelo</a:t>
                </a:r>
                <a:endParaRPr lang="en-GB" sz="1200" kern="1200" dirty="0">
                  <a:solidFill>
                    <a:schemeClr val="accent2"/>
                  </a:solidFill>
                </a:endParaRPr>
              </a:p>
            </p:txBody>
          </p:sp>
        </p:grpSp>
        <p:grpSp>
          <p:nvGrpSpPr>
            <p:cNvPr id="57" name="Group 56"/>
            <p:cNvGrpSpPr/>
            <p:nvPr/>
          </p:nvGrpSpPr>
          <p:grpSpPr>
            <a:xfrm>
              <a:off x="6557139" y="1661117"/>
              <a:ext cx="1669768" cy="946990"/>
              <a:chOff x="2100478" y="985696"/>
              <a:chExt cx="557609" cy="557609"/>
            </a:xfrm>
            <a:solidFill>
              <a:schemeClr val="bg1"/>
            </a:solidFill>
          </p:grpSpPr>
          <p:sp>
            <p:nvSpPr>
              <p:cNvPr id="58" name="Oval 57"/>
              <p:cNvSpPr/>
              <p:nvPr/>
            </p:nvSpPr>
            <p:spPr>
              <a:xfrm>
                <a:off x="2100478" y="985696"/>
                <a:ext cx="557609" cy="557609"/>
              </a:xfrm>
              <a:prstGeom prst="ellipse">
                <a:avLst/>
              </a:prstGeom>
              <a:grpFill/>
              <a:ln>
                <a:solidFill>
                  <a:srgbClr val="70AD47"/>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9" name="Oval 4"/>
              <p:cNvSpPr/>
              <p:nvPr/>
            </p:nvSpPr>
            <p:spPr>
              <a:xfrm>
                <a:off x="2182138" y="1067356"/>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chemeClr val="accent6">
                        <a:lumMod val="75000"/>
                      </a:schemeClr>
                    </a:solidFill>
                  </a:rPr>
                  <a:t>Principios del sistema actual</a:t>
                </a:r>
                <a:endParaRPr lang="en-GB" sz="1200" kern="1200" dirty="0">
                  <a:solidFill>
                    <a:schemeClr val="accent6">
                      <a:lumMod val="75000"/>
                    </a:schemeClr>
                  </a:solidFill>
                </a:endParaRPr>
              </a:p>
            </p:txBody>
          </p:sp>
        </p:grpSp>
        <p:grpSp>
          <p:nvGrpSpPr>
            <p:cNvPr id="63" name="Group 62"/>
            <p:cNvGrpSpPr/>
            <p:nvPr/>
          </p:nvGrpSpPr>
          <p:grpSpPr>
            <a:xfrm>
              <a:off x="4533560" y="4127011"/>
              <a:ext cx="1669768" cy="946990"/>
              <a:chOff x="2029740" y="1957274"/>
              <a:chExt cx="557609" cy="557609"/>
            </a:xfrm>
            <a:solidFill>
              <a:schemeClr val="bg1"/>
            </a:solidFill>
          </p:grpSpPr>
          <p:sp>
            <p:nvSpPr>
              <p:cNvPr id="64" name="Oval 63"/>
              <p:cNvSpPr/>
              <p:nvPr/>
            </p:nvSpPr>
            <p:spPr>
              <a:xfrm>
                <a:off x="2029740" y="1957274"/>
                <a:ext cx="557609" cy="557609"/>
              </a:xfrm>
              <a:prstGeom prst="ellipse">
                <a:avLst/>
              </a:prstGeom>
              <a:grpFill/>
              <a:ln>
                <a:solidFill>
                  <a:srgbClr val="7030A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5" name="Oval 12"/>
              <p:cNvSpPr/>
              <p:nvPr/>
            </p:nvSpPr>
            <p:spPr>
              <a:xfrm>
                <a:off x="2111400" y="2038934"/>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rgbClr val="7030A0"/>
                    </a:solidFill>
                  </a:rPr>
                  <a:t>Situaci</a:t>
                </a:r>
                <a:r>
                  <a:rPr lang="es-CO" sz="1200" dirty="0">
                    <a:solidFill>
                      <a:srgbClr val="7030A0"/>
                    </a:solidFill>
                  </a:rPr>
                  <a:t>ón de hogares más vulnerables</a:t>
                </a:r>
                <a:endParaRPr lang="en-GB" sz="1200" kern="1200" dirty="0">
                  <a:solidFill>
                    <a:srgbClr val="7030A0"/>
                  </a:solidFill>
                </a:endParaRPr>
              </a:p>
            </p:txBody>
          </p:sp>
        </p:grpSp>
        <p:grpSp>
          <p:nvGrpSpPr>
            <p:cNvPr id="66" name="Group 65"/>
            <p:cNvGrpSpPr/>
            <p:nvPr/>
          </p:nvGrpSpPr>
          <p:grpSpPr>
            <a:xfrm>
              <a:off x="4533560" y="1687378"/>
              <a:ext cx="1669768" cy="946990"/>
              <a:chOff x="2100478" y="985696"/>
              <a:chExt cx="557609" cy="557609"/>
            </a:xfrm>
            <a:solidFill>
              <a:schemeClr val="bg1"/>
            </a:solidFill>
          </p:grpSpPr>
          <p:sp>
            <p:nvSpPr>
              <p:cNvPr id="67" name="Oval 66"/>
              <p:cNvSpPr/>
              <p:nvPr/>
            </p:nvSpPr>
            <p:spPr>
              <a:xfrm>
                <a:off x="2100478" y="985696"/>
                <a:ext cx="557609" cy="557609"/>
              </a:xfrm>
              <a:prstGeom prst="ellipse">
                <a:avLst/>
              </a:prstGeom>
              <a:grpFill/>
              <a:ln>
                <a:solidFill>
                  <a:srgbClr val="70AD47"/>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8" name="Oval 4"/>
              <p:cNvSpPr/>
              <p:nvPr/>
            </p:nvSpPr>
            <p:spPr>
              <a:xfrm>
                <a:off x="2182138" y="1067356"/>
                <a:ext cx="394289" cy="3942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1200" kern="1200" dirty="0">
                    <a:solidFill>
                      <a:schemeClr val="accent6">
                        <a:lumMod val="75000"/>
                      </a:schemeClr>
                    </a:solidFill>
                  </a:rPr>
                  <a:t>Normatividad vigente</a:t>
                </a:r>
                <a:endParaRPr lang="en-GB" sz="1200" kern="1200" dirty="0">
                  <a:solidFill>
                    <a:schemeClr val="accent6">
                      <a:lumMod val="75000"/>
                    </a:schemeClr>
                  </a:solidFill>
                </a:endParaRPr>
              </a:p>
            </p:txBody>
          </p:sp>
        </p:grpSp>
        <p:sp>
          <p:nvSpPr>
            <p:cNvPr id="70" name="TextBox 69"/>
            <p:cNvSpPr txBox="1"/>
            <p:nvPr/>
          </p:nvSpPr>
          <p:spPr>
            <a:xfrm>
              <a:off x="857092" y="1873002"/>
              <a:ext cx="1300286" cy="523220"/>
            </a:xfrm>
            <a:prstGeom prst="rect">
              <a:avLst/>
            </a:prstGeom>
            <a:noFill/>
          </p:spPr>
          <p:txBody>
            <a:bodyPr wrap="square" rtlCol="0">
              <a:spAutoFit/>
            </a:bodyPr>
            <a:lstStyle/>
            <a:p>
              <a:r>
                <a:rPr lang="es-CO" sz="1400" dirty="0"/>
                <a:t>Factores normativos</a:t>
              </a:r>
              <a:endParaRPr lang="en-GB" sz="1400" dirty="0"/>
            </a:p>
          </p:txBody>
        </p:sp>
        <p:sp>
          <p:nvSpPr>
            <p:cNvPr id="72" name="TextBox 71"/>
            <p:cNvSpPr txBox="1"/>
            <p:nvPr/>
          </p:nvSpPr>
          <p:spPr>
            <a:xfrm>
              <a:off x="845947" y="3103477"/>
              <a:ext cx="1300286" cy="523220"/>
            </a:xfrm>
            <a:prstGeom prst="rect">
              <a:avLst/>
            </a:prstGeom>
            <a:noFill/>
          </p:spPr>
          <p:txBody>
            <a:bodyPr wrap="square" rtlCol="0">
              <a:spAutoFit/>
            </a:bodyPr>
            <a:lstStyle/>
            <a:p>
              <a:r>
                <a:rPr lang="es-CO" sz="1400" dirty="0"/>
                <a:t>Factores urbanos</a:t>
              </a:r>
              <a:endParaRPr lang="en-GB" sz="1400" dirty="0"/>
            </a:p>
          </p:txBody>
        </p:sp>
        <p:sp>
          <p:nvSpPr>
            <p:cNvPr id="74" name="TextBox 73"/>
            <p:cNvSpPr txBox="1"/>
            <p:nvPr/>
          </p:nvSpPr>
          <p:spPr>
            <a:xfrm>
              <a:off x="859907" y="4343630"/>
              <a:ext cx="1300286" cy="523220"/>
            </a:xfrm>
            <a:prstGeom prst="rect">
              <a:avLst/>
            </a:prstGeom>
            <a:noFill/>
          </p:spPr>
          <p:txBody>
            <a:bodyPr wrap="square" rtlCol="0">
              <a:spAutoFit/>
            </a:bodyPr>
            <a:lstStyle/>
            <a:p>
              <a:r>
                <a:rPr lang="es-CO" sz="1400" dirty="0"/>
                <a:t>Factores demográficos</a:t>
              </a:r>
              <a:endParaRPr lang="en-GB" sz="1400" dirty="0"/>
            </a:p>
          </p:txBody>
        </p:sp>
        <p:sp>
          <p:nvSpPr>
            <p:cNvPr id="76" name="TextBox 75"/>
            <p:cNvSpPr txBox="1"/>
            <p:nvPr/>
          </p:nvSpPr>
          <p:spPr>
            <a:xfrm>
              <a:off x="845947" y="5561394"/>
              <a:ext cx="1300286" cy="523220"/>
            </a:xfrm>
            <a:prstGeom prst="rect">
              <a:avLst/>
            </a:prstGeom>
            <a:noFill/>
          </p:spPr>
          <p:txBody>
            <a:bodyPr wrap="square" rtlCol="0">
              <a:spAutoFit/>
            </a:bodyPr>
            <a:lstStyle/>
            <a:p>
              <a:r>
                <a:rPr lang="es-CO" sz="1400" dirty="0"/>
                <a:t>Factores </a:t>
              </a:r>
            </a:p>
            <a:p>
              <a:r>
                <a:rPr lang="es-CO" sz="1400" dirty="0"/>
                <a:t>del transporte</a:t>
              </a:r>
              <a:endParaRPr lang="en-GB" sz="1400" dirty="0"/>
            </a:p>
          </p:txBody>
        </p:sp>
        <p:grpSp>
          <p:nvGrpSpPr>
            <p:cNvPr id="77" name="Group 76"/>
            <p:cNvGrpSpPr/>
            <p:nvPr/>
          </p:nvGrpSpPr>
          <p:grpSpPr>
            <a:xfrm>
              <a:off x="6291248" y="2055685"/>
              <a:ext cx="182880" cy="182880"/>
              <a:chOff x="2729308" y="1065518"/>
              <a:chExt cx="323413" cy="323413"/>
            </a:xfrm>
            <a:solidFill>
              <a:schemeClr val="bg1">
                <a:lumMod val="65000"/>
              </a:schemeClr>
            </a:solidFill>
          </p:grpSpPr>
          <p:sp>
            <p:nvSpPr>
              <p:cNvPr id="78" name="Plus 77"/>
              <p:cNvSpPr/>
              <p:nvPr/>
            </p:nvSpPr>
            <p:spPr>
              <a:xfrm>
                <a:off x="2729308" y="1065518"/>
                <a:ext cx="323413" cy="323413"/>
              </a:xfrm>
              <a:prstGeom prst="mathPlus">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9" name="Plus 6"/>
              <p:cNvSpPr/>
              <p:nvPr/>
            </p:nvSpPr>
            <p:spPr>
              <a:xfrm>
                <a:off x="2772176" y="1189191"/>
                <a:ext cx="237677" cy="760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p:txBody>
          </p:sp>
        </p:grpSp>
        <p:grpSp>
          <p:nvGrpSpPr>
            <p:cNvPr id="80" name="Group 79"/>
            <p:cNvGrpSpPr/>
            <p:nvPr/>
          </p:nvGrpSpPr>
          <p:grpSpPr>
            <a:xfrm>
              <a:off x="4253370" y="3342248"/>
              <a:ext cx="182880" cy="182880"/>
              <a:chOff x="2729308" y="1065518"/>
              <a:chExt cx="323413" cy="323413"/>
            </a:xfrm>
            <a:solidFill>
              <a:schemeClr val="bg1">
                <a:lumMod val="65000"/>
              </a:schemeClr>
            </a:solidFill>
          </p:grpSpPr>
          <p:sp>
            <p:nvSpPr>
              <p:cNvPr id="81" name="Plus 80"/>
              <p:cNvSpPr/>
              <p:nvPr/>
            </p:nvSpPr>
            <p:spPr>
              <a:xfrm>
                <a:off x="2729308" y="1065518"/>
                <a:ext cx="323413" cy="323413"/>
              </a:xfrm>
              <a:prstGeom prst="mathPlus">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2" name="Plus 6"/>
              <p:cNvSpPr/>
              <p:nvPr/>
            </p:nvSpPr>
            <p:spPr>
              <a:xfrm>
                <a:off x="2772176" y="1189191"/>
                <a:ext cx="237677" cy="760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p:txBody>
          </p:sp>
        </p:grpSp>
        <p:grpSp>
          <p:nvGrpSpPr>
            <p:cNvPr id="83" name="Group 82"/>
            <p:cNvGrpSpPr/>
            <p:nvPr/>
          </p:nvGrpSpPr>
          <p:grpSpPr>
            <a:xfrm>
              <a:off x="6279403" y="3328500"/>
              <a:ext cx="182880" cy="182880"/>
              <a:chOff x="2729308" y="1065518"/>
              <a:chExt cx="323413" cy="323413"/>
            </a:xfrm>
            <a:solidFill>
              <a:schemeClr val="bg1">
                <a:lumMod val="65000"/>
              </a:schemeClr>
            </a:solidFill>
          </p:grpSpPr>
          <p:sp>
            <p:nvSpPr>
              <p:cNvPr id="84" name="Plus 83"/>
              <p:cNvSpPr/>
              <p:nvPr/>
            </p:nvSpPr>
            <p:spPr>
              <a:xfrm>
                <a:off x="2729308" y="1065518"/>
                <a:ext cx="323413" cy="323413"/>
              </a:xfrm>
              <a:prstGeom prst="mathPlus">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5" name="Plus 6"/>
              <p:cNvSpPr/>
              <p:nvPr/>
            </p:nvSpPr>
            <p:spPr>
              <a:xfrm>
                <a:off x="2772176" y="1189191"/>
                <a:ext cx="237677" cy="760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p:txBody>
          </p:sp>
        </p:grpSp>
        <p:grpSp>
          <p:nvGrpSpPr>
            <p:cNvPr id="86" name="Group 85"/>
            <p:cNvGrpSpPr/>
            <p:nvPr/>
          </p:nvGrpSpPr>
          <p:grpSpPr>
            <a:xfrm>
              <a:off x="4258526" y="4572275"/>
              <a:ext cx="182880" cy="182880"/>
              <a:chOff x="2729308" y="1065518"/>
              <a:chExt cx="323413" cy="323413"/>
            </a:xfrm>
            <a:solidFill>
              <a:schemeClr val="bg1">
                <a:lumMod val="65000"/>
              </a:schemeClr>
            </a:solidFill>
          </p:grpSpPr>
          <p:sp>
            <p:nvSpPr>
              <p:cNvPr id="87" name="Plus 86"/>
              <p:cNvSpPr/>
              <p:nvPr/>
            </p:nvSpPr>
            <p:spPr>
              <a:xfrm>
                <a:off x="2729308" y="1065518"/>
                <a:ext cx="323413" cy="323413"/>
              </a:xfrm>
              <a:prstGeom prst="mathPlus">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8" name="Plus 6"/>
              <p:cNvSpPr/>
              <p:nvPr/>
            </p:nvSpPr>
            <p:spPr>
              <a:xfrm>
                <a:off x="2772176" y="1189191"/>
                <a:ext cx="237677" cy="760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p:txBody>
          </p:sp>
        </p:grpSp>
        <p:grpSp>
          <p:nvGrpSpPr>
            <p:cNvPr id="89" name="Group 88"/>
            <p:cNvGrpSpPr/>
            <p:nvPr/>
          </p:nvGrpSpPr>
          <p:grpSpPr>
            <a:xfrm>
              <a:off x="6284559" y="4558527"/>
              <a:ext cx="182880" cy="182880"/>
              <a:chOff x="2729308" y="1065518"/>
              <a:chExt cx="323413" cy="323413"/>
            </a:xfrm>
            <a:solidFill>
              <a:schemeClr val="bg1">
                <a:lumMod val="65000"/>
              </a:schemeClr>
            </a:solidFill>
          </p:grpSpPr>
          <p:sp>
            <p:nvSpPr>
              <p:cNvPr id="90" name="Plus 89"/>
              <p:cNvSpPr/>
              <p:nvPr/>
            </p:nvSpPr>
            <p:spPr>
              <a:xfrm>
                <a:off x="2729308" y="1065518"/>
                <a:ext cx="323413" cy="323413"/>
              </a:xfrm>
              <a:prstGeom prst="mathPlus">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1" name="Plus 6"/>
              <p:cNvSpPr/>
              <p:nvPr/>
            </p:nvSpPr>
            <p:spPr>
              <a:xfrm>
                <a:off x="2772176" y="1189191"/>
                <a:ext cx="237677" cy="760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p:txBody>
          </p:sp>
        </p:grpSp>
        <p:grpSp>
          <p:nvGrpSpPr>
            <p:cNvPr id="92" name="Group 91"/>
            <p:cNvGrpSpPr/>
            <p:nvPr/>
          </p:nvGrpSpPr>
          <p:grpSpPr>
            <a:xfrm>
              <a:off x="4274794" y="5706562"/>
              <a:ext cx="182880" cy="182880"/>
              <a:chOff x="2729308" y="1065518"/>
              <a:chExt cx="323413" cy="323413"/>
            </a:xfrm>
            <a:solidFill>
              <a:schemeClr val="bg1">
                <a:lumMod val="65000"/>
              </a:schemeClr>
            </a:solidFill>
          </p:grpSpPr>
          <p:sp>
            <p:nvSpPr>
              <p:cNvPr id="93" name="Plus 92"/>
              <p:cNvSpPr/>
              <p:nvPr/>
            </p:nvSpPr>
            <p:spPr>
              <a:xfrm>
                <a:off x="2729308" y="1065518"/>
                <a:ext cx="323413" cy="323413"/>
              </a:xfrm>
              <a:prstGeom prst="mathPlus">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4" name="Plus 6"/>
              <p:cNvSpPr/>
              <p:nvPr/>
            </p:nvSpPr>
            <p:spPr>
              <a:xfrm>
                <a:off x="2772176" y="1189191"/>
                <a:ext cx="237677" cy="760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p:txBody>
          </p:sp>
        </p:grpSp>
        <p:grpSp>
          <p:nvGrpSpPr>
            <p:cNvPr id="95" name="Group 94"/>
            <p:cNvGrpSpPr/>
            <p:nvPr/>
          </p:nvGrpSpPr>
          <p:grpSpPr>
            <a:xfrm>
              <a:off x="6300827" y="5692814"/>
              <a:ext cx="182880" cy="182880"/>
              <a:chOff x="2729308" y="1065518"/>
              <a:chExt cx="323413" cy="323413"/>
            </a:xfrm>
            <a:solidFill>
              <a:schemeClr val="bg1">
                <a:lumMod val="65000"/>
              </a:schemeClr>
            </a:solidFill>
          </p:grpSpPr>
          <p:sp>
            <p:nvSpPr>
              <p:cNvPr id="96" name="Plus 95"/>
              <p:cNvSpPr/>
              <p:nvPr/>
            </p:nvSpPr>
            <p:spPr>
              <a:xfrm>
                <a:off x="2729308" y="1065518"/>
                <a:ext cx="323413" cy="323413"/>
              </a:xfrm>
              <a:prstGeom prst="mathPlus">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7" name="Plus 6"/>
              <p:cNvSpPr/>
              <p:nvPr/>
            </p:nvSpPr>
            <p:spPr>
              <a:xfrm>
                <a:off x="2772176" y="1189191"/>
                <a:ext cx="237677" cy="760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GB" sz="400" kern="1200"/>
              </a:p>
            </p:txBody>
          </p:sp>
        </p:grpSp>
        <p:sp>
          <p:nvSpPr>
            <p:cNvPr id="98" name="Equal 97"/>
            <p:cNvSpPr/>
            <p:nvPr/>
          </p:nvSpPr>
          <p:spPr>
            <a:xfrm>
              <a:off x="8493681" y="3886431"/>
              <a:ext cx="274320" cy="182880"/>
            </a:xfrm>
            <a:prstGeom prst="mathEqual">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 name="Rounded Rectangle 2"/>
          <p:cNvSpPr/>
          <p:nvPr/>
        </p:nvSpPr>
        <p:spPr>
          <a:xfrm>
            <a:off x="322482" y="1654790"/>
            <a:ext cx="1372750" cy="981636"/>
          </a:xfrm>
          <a:prstGeom prst="round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s-CO" sz="1200" dirty="0">
                <a:solidFill>
                  <a:schemeClr val="tx1">
                    <a:lumMod val="50000"/>
                    <a:lumOff val="50000"/>
                  </a:schemeClr>
                </a:solidFill>
              </a:rPr>
              <a:t>Equidad  </a:t>
            </a:r>
          </a:p>
        </p:txBody>
      </p:sp>
      <p:sp>
        <p:nvSpPr>
          <p:cNvPr id="100" name="Rounded Rectangle 99"/>
          <p:cNvSpPr/>
          <p:nvPr/>
        </p:nvSpPr>
        <p:spPr>
          <a:xfrm>
            <a:off x="322482" y="2846613"/>
            <a:ext cx="1372750" cy="981636"/>
          </a:xfrm>
          <a:prstGeom prst="round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s-CO" sz="1200" dirty="0">
                <a:solidFill>
                  <a:schemeClr val="tx1">
                    <a:lumMod val="50000"/>
                    <a:lumOff val="50000"/>
                  </a:schemeClr>
                </a:solidFill>
              </a:rPr>
              <a:t>Comprensión del sistema </a:t>
            </a:r>
          </a:p>
          <a:p>
            <a:pPr marL="171450" indent="-171450">
              <a:buFont typeface="Arial" panose="020B0604020202020204" pitchFamily="34" charset="0"/>
              <a:buChar char="•"/>
            </a:pPr>
            <a:r>
              <a:rPr lang="es-CO" sz="1200" dirty="0">
                <a:solidFill>
                  <a:schemeClr val="tx1">
                    <a:lumMod val="50000"/>
                    <a:lumOff val="50000"/>
                  </a:schemeClr>
                </a:solidFill>
              </a:rPr>
              <a:t>Atracción de usuarios </a:t>
            </a:r>
          </a:p>
        </p:txBody>
      </p:sp>
      <p:sp>
        <p:nvSpPr>
          <p:cNvPr id="101" name="Rounded Rectangle 100"/>
          <p:cNvSpPr/>
          <p:nvPr/>
        </p:nvSpPr>
        <p:spPr>
          <a:xfrm>
            <a:off x="322482" y="4098152"/>
            <a:ext cx="1372750" cy="981636"/>
          </a:xfrm>
          <a:prstGeom prst="round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s-CO" sz="1200" dirty="0">
                <a:solidFill>
                  <a:schemeClr val="tx1">
                    <a:lumMod val="50000"/>
                    <a:lumOff val="50000"/>
                  </a:schemeClr>
                </a:solidFill>
              </a:rPr>
              <a:t>Equidad</a:t>
            </a:r>
          </a:p>
          <a:p>
            <a:pPr marL="171450" indent="-171450">
              <a:buFont typeface="Arial" panose="020B0604020202020204" pitchFamily="34" charset="0"/>
              <a:buChar char="•"/>
            </a:pPr>
            <a:r>
              <a:rPr lang="es-CO" sz="1200" dirty="0">
                <a:solidFill>
                  <a:schemeClr val="tx1">
                    <a:lumMod val="50000"/>
                    <a:lumOff val="50000"/>
                  </a:schemeClr>
                </a:solidFill>
              </a:rPr>
              <a:t>Comprensión del sistema</a:t>
            </a:r>
          </a:p>
          <a:p>
            <a:pPr marL="171450" indent="-171450">
              <a:buFont typeface="Arial" panose="020B0604020202020204" pitchFamily="34" charset="0"/>
              <a:buChar char="•"/>
            </a:pPr>
            <a:r>
              <a:rPr lang="es-CO" sz="1200" dirty="0">
                <a:solidFill>
                  <a:schemeClr val="tx1">
                    <a:lumMod val="50000"/>
                    <a:lumOff val="50000"/>
                  </a:schemeClr>
                </a:solidFill>
              </a:rPr>
              <a:t>Atracción de usuarios</a:t>
            </a:r>
          </a:p>
        </p:txBody>
      </p:sp>
      <p:sp>
        <p:nvSpPr>
          <p:cNvPr id="102" name="Rounded Rectangle 101"/>
          <p:cNvSpPr/>
          <p:nvPr/>
        </p:nvSpPr>
        <p:spPr>
          <a:xfrm>
            <a:off x="322482" y="5348243"/>
            <a:ext cx="1372750" cy="981636"/>
          </a:xfrm>
          <a:prstGeom prst="round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s-CO" sz="1200" dirty="0">
                <a:solidFill>
                  <a:schemeClr val="tx1">
                    <a:lumMod val="50000"/>
                    <a:lumOff val="50000"/>
                  </a:schemeClr>
                </a:solidFill>
              </a:rPr>
              <a:t>Relación tarifa-costo</a:t>
            </a:r>
          </a:p>
          <a:p>
            <a:pPr marL="171450" indent="-171450">
              <a:buFont typeface="Arial" panose="020B0604020202020204" pitchFamily="34" charset="0"/>
              <a:buChar char="•"/>
            </a:pPr>
            <a:r>
              <a:rPr lang="es-CO" sz="1200" dirty="0">
                <a:solidFill>
                  <a:schemeClr val="tx1">
                    <a:lumMod val="50000"/>
                    <a:lumOff val="50000"/>
                  </a:schemeClr>
                </a:solidFill>
              </a:rPr>
              <a:t>Impacto en operación</a:t>
            </a:r>
          </a:p>
        </p:txBody>
      </p:sp>
      <p:sp>
        <p:nvSpPr>
          <p:cNvPr id="103" name="CustomShape 1"/>
          <p:cNvSpPr/>
          <p:nvPr/>
        </p:nvSpPr>
        <p:spPr>
          <a:xfrm>
            <a:off x="703994" y="121597"/>
            <a:ext cx="11305256"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CO" sz="2800" spc="-1" dirty="0">
                <a:solidFill>
                  <a:srgbClr val="2B8134"/>
                </a:solidFill>
                <a:uFill>
                  <a:solidFill>
                    <a:srgbClr val="FFFFFF"/>
                  </a:solidFill>
                </a:uFill>
                <a:latin typeface="Calibri"/>
              </a:rPr>
              <a:t>De acuerdo a los factores a considerar, y los criterios de evaluación se selecciona el esquema tarifario por transferencia</a:t>
            </a:r>
            <a:endParaRPr lang="es-EC" sz="1800" b="0" strike="noStrike" spc="-1" dirty="0">
              <a:solidFill>
                <a:srgbClr val="FF0000"/>
              </a:solidFill>
              <a:uFill>
                <a:solidFill>
                  <a:srgbClr val="FFFFFF"/>
                </a:solidFill>
              </a:uFill>
              <a:latin typeface="Arial"/>
            </a:endParaRPr>
          </a:p>
        </p:txBody>
      </p:sp>
    </p:spTree>
    <p:extLst>
      <p:ext uri="{BB962C8B-B14F-4D97-AF65-F5344CB8AC3E}">
        <p14:creationId xmlns:p14="http://schemas.microsoft.com/office/powerpoint/2010/main" val="836208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echa: a la derecha 20"/>
          <p:cNvSpPr/>
          <p:nvPr/>
        </p:nvSpPr>
        <p:spPr>
          <a:xfrm>
            <a:off x="2927648" y="1885521"/>
            <a:ext cx="378070" cy="219808"/>
          </a:xfrm>
          <a:prstGeom prst="rightArrow">
            <a:avLst/>
          </a:prstGeom>
          <a:solidFill>
            <a:schemeClr val="bg1"/>
          </a:solidFill>
          <a:ln w="3175">
            <a:solidFill>
              <a:srgbClr val="8AA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Calibri" panose="020F0502020204030204" pitchFamily="34" charset="0"/>
              <a:cs typeface="Calibri" panose="020F0502020204030204" pitchFamily="34" charset="0"/>
            </a:endParaRPr>
          </a:p>
        </p:txBody>
      </p:sp>
      <p:sp>
        <p:nvSpPr>
          <p:cNvPr id="81" name="Flecha: a la derecha 80"/>
          <p:cNvSpPr/>
          <p:nvPr/>
        </p:nvSpPr>
        <p:spPr>
          <a:xfrm>
            <a:off x="2927648" y="2671501"/>
            <a:ext cx="378070" cy="219808"/>
          </a:xfrm>
          <a:prstGeom prst="rightArrow">
            <a:avLst/>
          </a:prstGeom>
          <a:solidFill>
            <a:schemeClr val="bg1"/>
          </a:solidFill>
          <a:ln w="3175">
            <a:solidFill>
              <a:srgbClr val="8AA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Calibri" panose="020F0502020204030204" pitchFamily="34" charset="0"/>
              <a:cs typeface="Calibri" panose="020F0502020204030204" pitchFamily="34" charset="0"/>
            </a:endParaRPr>
          </a:p>
        </p:txBody>
      </p:sp>
      <p:sp>
        <p:nvSpPr>
          <p:cNvPr id="82" name="Flecha: a la derecha 81"/>
          <p:cNvSpPr/>
          <p:nvPr/>
        </p:nvSpPr>
        <p:spPr>
          <a:xfrm>
            <a:off x="2927648" y="3531083"/>
            <a:ext cx="378070" cy="219808"/>
          </a:xfrm>
          <a:prstGeom prst="rightArrow">
            <a:avLst/>
          </a:prstGeom>
          <a:solidFill>
            <a:schemeClr val="bg1"/>
          </a:solidFill>
          <a:ln w="3175">
            <a:solidFill>
              <a:srgbClr val="8AA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Calibri" panose="020F0502020204030204" pitchFamily="34" charset="0"/>
              <a:cs typeface="Calibri" panose="020F0502020204030204" pitchFamily="34" charset="0"/>
            </a:endParaRPr>
          </a:p>
        </p:txBody>
      </p:sp>
      <p:sp>
        <p:nvSpPr>
          <p:cNvPr id="83" name="Flecha: a la derecha 82"/>
          <p:cNvSpPr/>
          <p:nvPr/>
        </p:nvSpPr>
        <p:spPr>
          <a:xfrm>
            <a:off x="2927648" y="4388566"/>
            <a:ext cx="378070" cy="219808"/>
          </a:xfrm>
          <a:prstGeom prst="rightArrow">
            <a:avLst/>
          </a:prstGeom>
          <a:solidFill>
            <a:schemeClr val="bg1"/>
          </a:solidFill>
          <a:ln w="3175">
            <a:solidFill>
              <a:srgbClr val="8AA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Calibri" panose="020F0502020204030204" pitchFamily="34" charset="0"/>
              <a:cs typeface="Calibri" panose="020F0502020204030204" pitchFamily="34" charset="0"/>
            </a:endParaRPr>
          </a:p>
        </p:txBody>
      </p:sp>
      <p:sp>
        <p:nvSpPr>
          <p:cNvPr id="84" name="Flecha: a la derecha 83"/>
          <p:cNvSpPr/>
          <p:nvPr/>
        </p:nvSpPr>
        <p:spPr>
          <a:xfrm>
            <a:off x="2927648" y="5216717"/>
            <a:ext cx="378070" cy="219808"/>
          </a:xfrm>
          <a:prstGeom prst="rightArrow">
            <a:avLst/>
          </a:prstGeom>
          <a:solidFill>
            <a:schemeClr val="bg1"/>
          </a:solidFill>
          <a:ln w="3175">
            <a:solidFill>
              <a:srgbClr val="8AA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Calibri" panose="020F0502020204030204" pitchFamily="34" charset="0"/>
              <a:cs typeface="Calibri" panose="020F0502020204030204" pitchFamily="34" charset="0"/>
            </a:endParaRPr>
          </a:p>
        </p:txBody>
      </p:sp>
      <p:sp>
        <p:nvSpPr>
          <p:cNvPr id="85" name="Flecha: a la derecha 84"/>
          <p:cNvSpPr/>
          <p:nvPr/>
        </p:nvSpPr>
        <p:spPr>
          <a:xfrm>
            <a:off x="2927647" y="5972740"/>
            <a:ext cx="378070" cy="219808"/>
          </a:xfrm>
          <a:prstGeom prst="rightArrow">
            <a:avLst/>
          </a:prstGeom>
          <a:solidFill>
            <a:schemeClr val="bg1"/>
          </a:solidFill>
          <a:ln w="3175">
            <a:solidFill>
              <a:srgbClr val="8AA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Calibri" panose="020F0502020204030204" pitchFamily="34" charset="0"/>
              <a:cs typeface="Calibri" panose="020F0502020204030204" pitchFamily="34" charset="0"/>
            </a:endParaRPr>
          </a:p>
        </p:txBody>
      </p:sp>
      <p:sp>
        <p:nvSpPr>
          <p:cNvPr id="2" name="Título 1"/>
          <p:cNvSpPr>
            <a:spLocks noGrp="1"/>
          </p:cNvSpPr>
          <p:nvPr>
            <p:ph type="title"/>
          </p:nvPr>
        </p:nvSpPr>
        <p:spPr>
          <a:xfrm>
            <a:off x="1555845" y="154112"/>
            <a:ext cx="10311267" cy="894049"/>
          </a:xfrm>
        </p:spPr>
        <p:txBody>
          <a:bodyPr anchor="ctr">
            <a:noAutofit/>
          </a:bodyPr>
          <a:lstStyle/>
          <a:p>
            <a:pPr algn="r">
              <a:lnSpc>
                <a:spcPct val="100000"/>
              </a:lnSpc>
            </a:pPr>
            <a:r>
              <a:rPr lang="es-CO" sz="2800" spc="-1" dirty="0">
                <a:solidFill>
                  <a:srgbClr val="2B8134"/>
                </a:solidFill>
                <a:uFill>
                  <a:solidFill>
                    <a:srgbClr val="FFFFFF"/>
                  </a:solidFill>
                </a:uFill>
                <a:latin typeface="Calibri"/>
                <a:ea typeface="+mn-ea"/>
                <a:cs typeface="+mn-cs"/>
              </a:rPr>
              <a:t>Se recomienda que el DMQ implemente una tarifa con un cobro base más un pago menor por cada transferencia debido a que…</a:t>
            </a: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ángulo 2"/>
          <p:cNvSpPr/>
          <p:nvPr/>
        </p:nvSpPr>
        <p:spPr>
          <a:xfrm>
            <a:off x="3431704" y="1719895"/>
            <a:ext cx="7776863" cy="523220"/>
          </a:xfrm>
          <a:prstGeom prst="rect">
            <a:avLst/>
          </a:prstGeom>
        </p:spPr>
        <p:txBody>
          <a:bodyPr wrap="square">
            <a:spAutoFit/>
          </a:bodyPr>
          <a:lstStyle/>
          <a:p>
            <a:pPr marL="109538" indent="-109538">
              <a:buFont typeface="Arial" panose="020B0604020202020204" pitchFamily="34" charset="0"/>
              <a:buChar char="•"/>
            </a:pPr>
            <a:r>
              <a:rPr lang="es-CO" sz="1400" dirty="0">
                <a:latin typeface="Calibri" panose="020F0502020204030204" pitchFamily="34" charset="0"/>
                <a:cs typeface="Calibri" panose="020F0502020204030204" pitchFamily="34" charset="0"/>
              </a:rPr>
              <a:t>Hay gran concentración de servicios en el centro y existe un anillo de hogares con bajos ingresos en la periferia</a:t>
            </a:r>
          </a:p>
        </p:txBody>
      </p:sp>
      <p:sp>
        <p:nvSpPr>
          <p:cNvPr id="5" name="Rectángulo 4"/>
          <p:cNvSpPr/>
          <p:nvPr/>
        </p:nvSpPr>
        <p:spPr>
          <a:xfrm>
            <a:off x="3431704" y="2402304"/>
            <a:ext cx="8053752" cy="523220"/>
          </a:xfrm>
          <a:prstGeom prst="rect">
            <a:avLst/>
          </a:prstGeom>
        </p:spPr>
        <p:txBody>
          <a:bodyPr wrap="square">
            <a:spAutoFit/>
          </a:bodyPr>
          <a:lstStyle/>
          <a:p>
            <a:pPr marL="109538" indent="-109538">
              <a:buFont typeface="Arial" panose="020B0604020202020204" pitchFamily="34" charset="0"/>
              <a:buChar char="•"/>
            </a:pPr>
            <a:r>
              <a:rPr lang="es-CO" sz="1400" dirty="0">
                <a:latin typeface="Calibri" panose="020F0502020204030204" pitchFamily="34" charset="0"/>
                <a:cs typeface="Calibri" panose="020F0502020204030204" pitchFamily="34" charset="0"/>
              </a:rPr>
              <a:t>Cada subsistema tiene una estructura de costos particular, y un nivel de servicio asociado.</a:t>
            </a:r>
          </a:p>
          <a:p>
            <a:pPr marL="109538" indent="-109538">
              <a:buFont typeface="Arial" panose="020B0604020202020204" pitchFamily="34" charset="0"/>
              <a:buChar char="•"/>
            </a:pPr>
            <a:r>
              <a:rPr lang="es-CO" sz="1400" dirty="0">
                <a:latin typeface="Calibri" panose="020F0502020204030204" pitchFamily="34" charset="0"/>
                <a:cs typeface="Calibri" panose="020F0502020204030204" pitchFamily="34" charset="0"/>
              </a:rPr>
              <a:t>La tarifa con cobro por transferencias permite reconocer las diferencias de costos entre los subsistemas.</a:t>
            </a:r>
          </a:p>
        </p:txBody>
      </p:sp>
      <p:sp>
        <p:nvSpPr>
          <p:cNvPr id="6" name="Rectángulo 5"/>
          <p:cNvSpPr/>
          <p:nvPr/>
        </p:nvSpPr>
        <p:spPr>
          <a:xfrm>
            <a:off x="3431703" y="3338408"/>
            <a:ext cx="8053752" cy="523220"/>
          </a:xfrm>
          <a:prstGeom prst="rect">
            <a:avLst/>
          </a:prstGeom>
        </p:spPr>
        <p:txBody>
          <a:bodyPr wrap="square">
            <a:spAutoFit/>
          </a:bodyPr>
          <a:lstStyle/>
          <a:p>
            <a:pPr marL="109538" indent="-109538">
              <a:buFont typeface="Arial" panose="020B0604020202020204" pitchFamily="34" charset="0"/>
              <a:buChar char="•"/>
            </a:pPr>
            <a:r>
              <a:rPr lang="es-CO" sz="1400" dirty="0">
                <a:latin typeface="Calibri" panose="020F0502020204030204" pitchFamily="34" charset="0"/>
                <a:cs typeface="Calibri" panose="020F0502020204030204" pitchFamily="34" charset="0"/>
              </a:rPr>
              <a:t>Existe la necesidad de desarrollar la integración tarifaria entre los subsistemas, debido al alto porcentaje de usuarios (32%) que en la actualidad están gastando más de los USD 0,25.</a:t>
            </a:r>
            <a:endParaRPr lang="es-ES_tradnl" sz="1400" dirty="0">
              <a:latin typeface="Calibri" panose="020F0502020204030204" pitchFamily="34" charset="0"/>
              <a:cs typeface="Calibri" panose="020F0502020204030204" pitchFamily="34" charset="0"/>
            </a:endParaRPr>
          </a:p>
        </p:txBody>
      </p:sp>
      <p:sp>
        <p:nvSpPr>
          <p:cNvPr id="7" name="Rectángulo 6"/>
          <p:cNvSpPr/>
          <p:nvPr/>
        </p:nvSpPr>
        <p:spPr>
          <a:xfrm>
            <a:off x="3431703" y="4326775"/>
            <a:ext cx="8053752" cy="307777"/>
          </a:xfrm>
          <a:prstGeom prst="rect">
            <a:avLst/>
          </a:prstGeom>
        </p:spPr>
        <p:txBody>
          <a:bodyPr wrap="square">
            <a:spAutoFit/>
          </a:bodyPr>
          <a:lstStyle/>
          <a:p>
            <a:pPr marL="109538" indent="-109538">
              <a:buFont typeface="Arial" panose="020B0604020202020204" pitchFamily="34" charset="0"/>
              <a:buChar char="•"/>
            </a:pPr>
            <a:r>
              <a:rPr lang="es-ES_tradnl" sz="1400" dirty="0">
                <a:latin typeface="Calibri" panose="020F0502020204030204" pitchFamily="34" charset="0"/>
                <a:cs typeface="Calibri" panose="020F0502020204030204" pitchFamily="34" charset="0"/>
              </a:rPr>
              <a:t>Es un sistema fácil de entender por los usuarios.</a:t>
            </a:r>
          </a:p>
        </p:txBody>
      </p:sp>
      <p:sp>
        <p:nvSpPr>
          <p:cNvPr id="8" name="Rectángulo 7"/>
          <p:cNvSpPr/>
          <p:nvPr/>
        </p:nvSpPr>
        <p:spPr>
          <a:xfrm>
            <a:off x="3431703" y="5146767"/>
            <a:ext cx="8053752" cy="307777"/>
          </a:xfrm>
          <a:prstGeom prst="rect">
            <a:avLst/>
          </a:prstGeom>
        </p:spPr>
        <p:txBody>
          <a:bodyPr wrap="square">
            <a:spAutoFit/>
          </a:bodyPr>
          <a:lstStyle/>
          <a:p>
            <a:pPr marL="109538" indent="-109538">
              <a:buFont typeface="Arial" panose="020B0604020202020204" pitchFamily="34" charset="0"/>
              <a:buChar char="•"/>
            </a:pPr>
            <a:r>
              <a:rPr lang="es-ES_tradnl" sz="1400" dirty="0">
                <a:latin typeface="Calibri" panose="020F0502020204030204" pitchFamily="34" charset="0"/>
                <a:cs typeface="Calibri" panose="020F0502020204030204" pitchFamily="34" charset="0"/>
              </a:rPr>
              <a:t>No modifica las condiciones de operación actual de los subsistemas Metrobús y Convencional.</a:t>
            </a:r>
          </a:p>
        </p:txBody>
      </p:sp>
      <p:sp>
        <p:nvSpPr>
          <p:cNvPr id="19" name="Rectángulo: esquinas redondeadas 18"/>
          <p:cNvSpPr/>
          <p:nvPr/>
        </p:nvSpPr>
        <p:spPr>
          <a:xfrm>
            <a:off x="1055441" y="2485439"/>
            <a:ext cx="2111016" cy="540000"/>
          </a:xfrm>
          <a:prstGeom prst="roundRect">
            <a:avLst/>
          </a:prstGeom>
          <a:solidFill>
            <a:schemeClr val="accent3">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sz="1400" dirty="0">
                <a:latin typeface="Calibri" panose="020F0502020204030204" pitchFamily="34" charset="0"/>
                <a:cs typeface="Calibri" panose="020F0502020204030204" pitchFamily="34" charset="0"/>
              </a:rPr>
              <a:t>Relación con costos de operación</a:t>
            </a:r>
          </a:p>
        </p:txBody>
      </p:sp>
      <p:sp>
        <p:nvSpPr>
          <p:cNvPr id="72" name="Rectángulo: esquinas redondeadas 71"/>
          <p:cNvSpPr/>
          <p:nvPr/>
        </p:nvSpPr>
        <p:spPr>
          <a:xfrm>
            <a:off x="1055441" y="1699460"/>
            <a:ext cx="2111016" cy="540000"/>
          </a:xfrm>
          <a:prstGeom prst="roundRect">
            <a:avLst/>
          </a:prstGeom>
          <a:solidFill>
            <a:schemeClr val="accent3">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sz="1400" dirty="0">
                <a:latin typeface="Calibri" panose="020F0502020204030204" pitchFamily="34" charset="0"/>
                <a:cs typeface="Calibri" panose="020F0502020204030204" pitchFamily="34" charset="0"/>
              </a:rPr>
              <a:t>Equidad</a:t>
            </a:r>
          </a:p>
        </p:txBody>
      </p:sp>
      <p:sp>
        <p:nvSpPr>
          <p:cNvPr id="73" name="Rectángulo: esquinas redondeadas 72"/>
          <p:cNvSpPr/>
          <p:nvPr/>
        </p:nvSpPr>
        <p:spPr>
          <a:xfrm>
            <a:off x="1055440" y="3343117"/>
            <a:ext cx="2111016" cy="540000"/>
          </a:xfrm>
          <a:prstGeom prst="roundRect">
            <a:avLst/>
          </a:prstGeom>
          <a:solidFill>
            <a:schemeClr val="accent3">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sz="1400" dirty="0">
                <a:latin typeface="Calibri" panose="020F0502020204030204" pitchFamily="34" charset="0"/>
                <a:cs typeface="Calibri" panose="020F0502020204030204" pitchFamily="34" charset="0"/>
              </a:rPr>
              <a:t>Integración tarifaria</a:t>
            </a:r>
          </a:p>
        </p:txBody>
      </p:sp>
      <p:sp>
        <p:nvSpPr>
          <p:cNvPr id="74" name="Rectángulo: esquinas redondeadas 73"/>
          <p:cNvSpPr/>
          <p:nvPr/>
        </p:nvSpPr>
        <p:spPr>
          <a:xfrm>
            <a:off x="1055440" y="4202504"/>
            <a:ext cx="2111016" cy="540000"/>
          </a:xfrm>
          <a:prstGeom prst="roundRect">
            <a:avLst/>
          </a:prstGeom>
          <a:solidFill>
            <a:schemeClr val="accent3">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latin typeface="Calibri" panose="020F0502020204030204" pitchFamily="34" charset="0"/>
                <a:cs typeface="Calibri" panose="020F0502020204030204" pitchFamily="34" charset="0"/>
              </a:rPr>
              <a:t>Recaudo y sistema de información al usuario</a:t>
            </a:r>
          </a:p>
        </p:txBody>
      </p:sp>
      <p:sp>
        <p:nvSpPr>
          <p:cNvPr id="75" name="Rectángulo: esquinas redondeadas 74"/>
          <p:cNvSpPr/>
          <p:nvPr/>
        </p:nvSpPr>
        <p:spPr>
          <a:xfrm>
            <a:off x="1055440" y="5030656"/>
            <a:ext cx="2111016" cy="540000"/>
          </a:xfrm>
          <a:prstGeom prst="roundRect">
            <a:avLst/>
          </a:prstGeom>
          <a:solidFill>
            <a:schemeClr val="accent3">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latin typeface="Calibri" panose="020F0502020204030204" pitchFamily="34" charset="0"/>
                <a:cs typeface="Calibri" panose="020F0502020204030204" pitchFamily="34" charset="0"/>
              </a:rPr>
              <a:t>Impacto sobre la operación</a:t>
            </a:r>
          </a:p>
        </p:txBody>
      </p:sp>
      <p:sp>
        <p:nvSpPr>
          <p:cNvPr id="76" name="Rectángulo: esquinas redondeadas 75"/>
          <p:cNvSpPr/>
          <p:nvPr/>
        </p:nvSpPr>
        <p:spPr>
          <a:xfrm>
            <a:off x="1055439" y="5786680"/>
            <a:ext cx="2111016" cy="540000"/>
          </a:xfrm>
          <a:prstGeom prst="roundRect">
            <a:avLst/>
          </a:prstGeom>
          <a:solidFill>
            <a:schemeClr val="accent3">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latin typeface="Calibri" panose="020F0502020204030204" pitchFamily="34" charset="0"/>
                <a:cs typeface="Calibri" panose="020F0502020204030204" pitchFamily="34" charset="0"/>
              </a:rPr>
              <a:t>Características de la implementación</a:t>
            </a:r>
          </a:p>
        </p:txBody>
      </p:sp>
      <p:sp>
        <p:nvSpPr>
          <p:cNvPr id="20" name="Rectángulo 19"/>
          <p:cNvSpPr/>
          <p:nvPr/>
        </p:nvSpPr>
        <p:spPr>
          <a:xfrm>
            <a:off x="3435351" y="5786680"/>
            <a:ext cx="8053752" cy="523220"/>
          </a:xfrm>
          <a:prstGeom prst="rect">
            <a:avLst/>
          </a:prstGeom>
        </p:spPr>
        <p:txBody>
          <a:bodyPr wrap="square">
            <a:spAutoFit/>
          </a:bodyPr>
          <a:lstStyle/>
          <a:p>
            <a:pPr marL="109538" indent="-109538">
              <a:buFont typeface="Arial" panose="020B0604020202020204" pitchFamily="34" charset="0"/>
              <a:buChar char="•"/>
            </a:pPr>
            <a:r>
              <a:rPr lang="es-CO" sz="1400" dirty="0">
                <a:latin typeface="Calibri" panose="020F0502020204030204" pitchFamily="34" charset="0"/>
                <a:cs typeface="Calibri" panose="020F0502020204030204" pitchFamily="34" charset="0"/>
              </a:rPr>
              <a:t>El cambio de esquema tarifario implica el desarrollo y la implementación de una campaña de información, para facilitar la transición.</a:t>
            </a:r>
          </a:p>
        </p:txBody>
      </p:sp>
      <p:sp>
        <p:nvSpPr>
          <p:cNvPr id="23" name="CustomShape 9"/>
          <p:cNvSpPr/>
          <p:nvPr/>
        </p:nvSpPr>
        <p:spPr>
          <a:xfrm>
            <a:off x="1291821" y="1340768"/>
            <a:ext cx="1707836" cy="237517"/>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b="1" i="1" strike="noStrike" spc="-1" dirty="0">
                <a:solidFill>
                  <a:srgbClr val="548235"/>
                </a:solidFill>
                <a:uFill>
                  <a:solidFill>
                    <a:srgbClr val="FFFFFF"/>
                  </a:solidFill>
                </a:uFill>
                <a:latin typeface="Calibri" panose="020F0502020204030204" pitchFamily="34" charset="0"/>
                <a:cs typeface="Calibri" panose="020F0502020204030204" pitchFamily="34" charset="0"/>
              </a:rPr>
              <a:t>CRITERIO</a:t>
            </a:r>
            <a:endParaRPr lang="es-EC" sz="1800" b="1" i="1"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802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580760" y="216000"/>
            <a:ext cx="9915840" cy="777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s-EC" sz="2800" b="0" strike="noStrike" spc="-1" dirty="0">
                <a:solidFill>
                  <a:srgbClr val="2B8134"/>
                </a:solidFill>
                <a:uFill>
                  <a:solidFill>
                    <a:srgbClr val="FFFFFF"/>
                  </a:solidFill>
                </a:uFill>
                <a:latin typeface="Calibri"/>
              </a:rPr>
              <a:t>Contenido</a:t>
            </a:r>
            <a:endParaRPr lang="es-EC" sz="1800" b="0" strike="noStrike" spc="-1" dirty="0">
              <a:solidFill>
                <a:srgbClr val="000000"/>
              </a:solidFill>
              <a:uFill>
                <a:solidFill>
                  <a:srgbClr val="FFFFFF"/>
                </a:solidFill>
              </a:uFill>
              <a:latin typeface="Arial"/>
            </a:endParaRPr>
          </a:p>
        </p:txBody>
      </p:sp>
      <p:sp>
        <p:nvSpPr>
          <p:cNvPr id="8" name="CustomShape 7"/>
          <p:cNvSpPr/>
          <p:nvPr/>
        </p:nvSpPr>
        <p:spPr>
          <a:xfrm>
            <a:off x="1580760" y="1700808"/>
            <a:ext cx="9051744" cy="25517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620" indent="-342900" algn="just">
              <a:spcAft>
                <a:spcPts val="2000"/>
              </a:spcAft>
              <a:buClr>
                <a:srgbClr val="278E4D"/>
              </a:buClr>
              <a:buFont typeface="+mj-lt"/>
              <a:buAutoNum type="arabicPeriod"/>
            </a:pPr>
            <a:r>
              <a:rPr lang="es-EC" sz="20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Alcance de la Consultoría</a:t>
            </a:r>
          </a:p>
          <a:p>
            <a:pPr marL="343620" indent="-342900" algn="just">
              <a:spcAft>
                <a:spcPts val="2000"/>
              </a:spcAft>
              <a:buClr>
                <a:srgbClr val="278E4D"/>
              </a:buClr>
              <a:buFont typeface="+mj-lt"/>
              <a:buAutoNum type="arabicPeriod"/>
            </a:pPr>
            <a:r>
              <a:rPr lang="es-EC" sz="20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Diagnóstico de la situación actual</a:t>
            </a:r>
          </a:p>
          <a:p>
            <a:pPr marL="343620" indent="-342900" algn="just">
              <a:spcAft>
                <a:spcPts val="2000"/>
              </a:spcAft>
              <a:buClr>
                <a:srgbClr val="278E4D"/>
              </a:buClr>
              <a:buFont typeface="+mj-lt"/>
              <a:buAutoNum type="arabicPeriod"/>
            </a:pPr>
            <a:r>
              <a:rPr lang="es-EC" sz="20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Transformación para </a:t>
            </a:r>
            <a:r>
              <a:rPr lang="es-EC" sz="2000" spc="-1" dirty="0">
                <a:solidFill>
                  <a:srgbClr val="000000"/>
                </a:solidFill>
                <a:uFill>
                  <a:solidFill>
                    <a:srgbClr val="FFFFFF"/>
                  </a:solidFill>
                </a:uFill>
                <a:latin typeface="Calibri" panose="020F0502020204030204" pitchFamily="34" charset="0"/>
                <a:cs typeface="Calibri" panose="020F0502020204030204" pitchFamily="34" charset="0"/>
              </a:rPr>
              <a:t>conseguir el Sistema Metropolitano de Transporte Público de Pasajeros </a:t>
            </a:r>
          </a:p>
          <a:p>
            <a:pPr marL="343620" indent="-342900" algn="just">
              <a:spcAft>
                <a:spcPts val="2000"/>
              </a:spcAft>
              <a:buClr>
                <a:srgbClr val="278E4D"/>
              </a:buClr>
              <a:buFont typeface="+mj-lt"/>
              <a:buAutoNum type="arabicPeriod"/>
            </a:pPr>
            <a:r>
              <a:rPr lang="es-EC" sz="20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Tarifa para el escenario propuesto</a:t>
            </a:r>
          </a:p>
          <a:p>
            <a:pPr marL="343620" indent="-342900" algn="just">
              <a:spcAft>
                <a:spcPts val="2000"/>
              </a:spcAft>
              <a:buClr>
                <a:srgbClr val="278E4D"/>
              </a:buClr>
              <a:buFont typeface="+mj-lt"/>
              <a:buAutoNum type="arabicPeriod"/>
            </a:pPr>
            <a:r>
              <a:rPr lang="es-EC" sz="20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Conclusiones</a:t>
            </a:r>
          </a:p>
          <a:p>
            <a:pPr marL="343620" indent="-342900" algn="just">
              <a:spcAft>
                <a:spcPts val="2000"/>
              </a:spcAft>
              <a:buClr>
                <a:srgbClr val="278E4D"/>
              </a:buClr>
              <a:buFont typeface="+mj-lt"/>
              <a:buAutoNum type="arabicPeriod"/>
            </a:pPr>
            <a:r>
              <a:rPr lang="es-EC" sz="20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Recomendaciones y próximo pasos</a:t>
            </a:r>
          </a:p>
          <a:p>
            <a:pPr marL="343620" indent="-342900" algn="just">
              <a:spcAft>
                <a:spcPts val="2000"/>
              </a:spcAft>
              <a:buClr>
                <a:srgbClr val="278E4D"/>
              </a:buClr>
              <a:buFont typeface="+mj-lt"/>
              <a:buAutoNum type="arabicPeriod"/>
            </a:pPr>
            <a:endParaRPr lang="es-EC" sz="20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a:p>
            <a:pPr marL="343620" indent="-342900" algn="just">
              <a:spcAft>
                <a:spcPts val="2000"/>
              </a:spcAft>
              <a:buClr>
                <a:srgbClr val="278E4D"/>
              </a:buClr>
              <a:buFont typeface="+mj-lt"/>
              <a:buAutoNum type="arabicPeriod"/>
            </a:pPr>
            <a:endParaRPr lang="es-EC" sz="2000"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a:p>
            <a:pPr marL="343620" indent="-342900" algn="just">
              <a:spcAft>
                <a:spcPts val="2000"/>
              </a:spcAft>
              <a:buClr>
                <a:srgbClr val="278E4D"/>
              </a:buClr>
              <a:buFont typeface="+mj-lt"/>
              <a:buAutoNum type="arabicPeriod"/>
            </a:pPr>
            <a:endParaRPr lang="es-EC" sz="2000" b="0" strike="noStrike" spc="-1" dirty="0">
              <a:solidFill>
                <a:srgbClr val="FF0000"/>
              </a:solidFill>
              <a:uFill>
                <a:solidFill>
                  <a:srgbClr val="FFFFFF"/>
                </a:solidFill>
              </a:uFill>
              <a:latin typeface="Calibri" panose="020F0502020204030204" pitchFamily="34" charset="0"/>
              <a:ea typeface="DejaVu Sans"/>
              <a:cs typeface="Calibri" panose="020F0502020204030204" pitchFamily="34" charset="0"/>
            </a:endParaRPr>
          </a:p>
          <a:p>
            <a:pPr marL="343620" indent="-342900" algn="just">
              <a:spcAft>
                <a:spcPts val="2000"/>
              </a:spcAft>
              <a:buClr>
                <a:srgbClr val="278E4D"/>
              </a:buClr>
              <a:buFont typeface="+mj-lt"/>
              <a:buAutoNum type="arabicPeriod"/>
            </a:pPr>
            <a:endParaRPr lang="es-EC" sz="20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p:txBody>
      </p:sp>
    </p:spTree>
    <p:extLst>
      <p:ext uri="{BB962C8B-B14F-4D97-AF65-F5344CB8AC3E}">
        <p14:creationId xmlns:p14="http://schemas.microsoft.com/office/powerpoint/2010/main" val="4275891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703994" y="121597"/>
            <a:ext cx="11305256"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C" sz="2800" spc="-1" dirty="0">
                <a:solidFill>
                  <a:srgbClr val="2B8134"/>
                </a:solidFill>
                <a:uFill>
                  <a:solidFill>
                    <a:srgbClr val="FFFFFF"/>
                  </a:solidFill>
                </a:uFill>
                <a:latin typeface="Calibri"/>
              </a:rPr>
              <a:t>El Sistema Metropolitano del Transporte Público de Pasajeros de Quito se encuentra en proceso de transformación</a:t>
            </a:r>
            <a:endParaRPr lang="es-EC" sz="1800" b="0" strike="noStrike" spc="-1" dirty="0">
              <a:solidFill>
                <a:srgbClr val="FF0000"/>
              </a:solidFill>
              <a:uFill>
                <a:solidFill>
                  <a:srgbClr val="FFFFFF"/>
                </a:solidFill>
              </a:uFill>
              <a:latin typeface="Arial"/>
            </a:endParaRPr>
          </a:p>
        </p:txBody>
      </p:sp>
      <p:sp>
        <p:nvSpPr>
          <p:cNvPr id="19" name="CustomShape 7"/>
          <p:cNvSpPr/>
          <p:nvPr/>
        </p:nvSpPr>
        <p:spPr>
          <a:xfrm>
            <a:off x="674640" y="1741320"/>
            <a:ext cx="10677944" cy="478402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25000"/>
              </a:lnSpc>
              <a:buClr>
                <a:srgbClr val="278E4D"/>
              </a:buClr>
            </a:pPr>
            <a:endParaRPr lang="es-EC" sz="1600" spc="-1" dirty="0">
              <a:solidFill>
                <a:srgbClr val="000000"/>
              </a:solidFill>
              <a:uFill>
                <a:solidFill>
                  <a:srgbClr val="FFFFFF"/>
                </a:solidFill>
              </a:uFill>
              <a:latin typeface="Frutiger LT Std 45 Light"/>
            </a:endParaRPr>
          </a:p>
          <a:p>
            <a:pPr marL="228600" indent="-227880">
              <a:lnSpc>
                <a:spcPct val="125000"/>
              </a:lnSpc>
              <a:buClr>
                <a:srgbClr val="278E4D"/>
              </a:buClr>
              <a:buFont typeface="Arial"/>
              <a:buChar char="•"/>
            </a:pPr>
            <a:endParaRPr lang="es-EC" sz="1600" b="0" strike="noStrike" spc="-1" dirty="0">
              <a:solidFill>
                <a:srgbClr val="000000"/>
              </a:solidFill>
              <a:uFill>
                <a:solidFill>
                  <a:srgbClr val="FFFFFF"/>
                </a:solidFill>
              </a:uFill>
              <a:latin typeface="Frutiger LT Std 45 Light"/>
            </a:endParaRPr>
          </a:p>
          <a:p>
            <a:pPr marL="228600" indent="-227880">
              <a:lnSpc>
                <a:spcPct val="125000"/>
              </a:lnSpc>
              <a:buClr>
                <a:srgbClr val="278E4D"/>
              </a:buClr>
              <a:buFont typeface="Arial"/>
              <a:buChar char="•"/>
            </a:pPr>
            <a:endParaRPr lang="es-EC" sz="1600" spc="-1" dirty="0">
              <a:solidFill>
                <a:srgbClr val="000000"/>
              </a:solidFill>
              <a:uFill>
                <a:solidFill>
                  <a:srgbClr val="FFFFFF"/>
                </a:solidFill>
              </a:uFill>
              <a:latin typeface="Frutiger LT Std 45 Light"/>
            </a:endParaRPr>
          </a:p>
        </p:txBody>
      </p:sp>
      <p:sp>
        <p:nvSpPr>
          <p:cNvPr id="25" name="CuadroTexto 24"/>
          <p:cNvSpPr txBox="1"/>
          <p:nvPr/>
        </p:nvSpPr>
        <p:spPr>
          <a:xfrm>
            <a:off x="10056440" y="6184500"/>
            <a:ext cx="2160240" cy="430887"/>
          </a:xfrm>
          <a:prstGeom prst="rect">
            <a:avLst/>
          </a:prstGeom>
          <a:noFill/>
        </p:spPr>
        <p:txBody>
          <a:bodyPr wrap="square" rtlCol="0">
            <a:spAutoFit/>
          </a:bodyPr>
          <a:lstStyle/>
          <a:p>
            <a:r>
              <a:rPr lang="es-ES" sz="1050" dirty="0"/>
              <a:t>Recomendación para la integración del subsistema</a:t>
            </a:r>
          </a:p>
        </p:txBody>
      </p:sp>
      <p:sp>
        <p:nvSpPr>
          <p:cNvPr id="28" name="CustomShape 7"/>
          <p:cNvSpPr/>
          <p:nvPr/>
        </p:nvSpPr>
        <p:spPr>
          <a:xfrm>
            <a:off x="7904231" y="5732557"/>
            <a:ext cx="1788068" cy="2341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7000"/>
              </a:lnSpc>
            </a:pPr>
            <a:r>
              <a:rPr lang="es-EC" sz="1000" b="0" strike="noStrike" spc="-1" dirty="0">
                <a:solidFill>
                  <a:schemeClr val="bg1">
                    <a:lumMod val="50000"/>
                  </a:schemeClr>
                </a:solidFill>
                <a:uFill>
                  <a:solidFill>
                    <a:srgbClr val="FFFFFF"/>
                  </a:solidFill>
                </a:uFill>
                <a:latin typeface="Calibri"/>
                <a:ea typeface="Calibri"/>
              </a:rPr>
              <a:t>Fuente: elaboración propia</a:t>
            </a:r>
            <a:endParaRPr lang="es-EC" sz="1800" b="0" strike="noStrike" spc="-1" dirty="0">
              <a:solidFill>
                <a:schemeClr val="bg1">
                  <a:lumMod val="50000"/>
                </a:schemeClr>
              </a:solidFill>
              <a:uFill>
                <a:solidFill>
                  <a:srgbClr val="FFFFFF"/>
                </a:solidFill>
              </a:uFill>
              <a:latin typeface="Arial"/>
            </a:endParaRPr>
          </a:p>
        </p:txBody>
      </p:sp>
      <p:sp>
        <p:nvSpPr>
          <p:cNvPr id="29" name="CustomShape 9"/>
          <p:cNvSpPr/>
          <p:nvPr/>
        </p:nvSpPr>
        <p:spPr>
          <a:xfrm>
            <a:off x="5528875" y="1662061"/>
            <a:ext cx="4279765" cy="303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s-EC" sz="1400" b="1" strike="noStrike" spc="-1" dirty="0">
                <a:solidFill>
                  <a:srgbClr val="548235"/>
                </a:solidFill>
                <a:uFill>
                  <a:solidFill>
                    <a:srgbClr val="FFFFFF"/>
                  </a:solidFill>
                </a:uFill>
                <a:latin typeface="Calibri"/>
              </a:rPr>
              <a:t>Cronograma de hitos</a:t>
            </a:r>
            <a:endParaRPr lang="es-EC" sz="1800" b="1" strike="noStrike" spc="-1" dirty="0">
              <a:solidFill>
                <a:srgbClr val="000000"/>
              </a:solidFill>
              <a:uFill>
                <a:solidFill>
                  <a:srgbClr val="FFFFFF"/>
                </a:solidFill>
              </a:uFill>
              <a:latin typeface="Arial"/>
            </a:endParaRPr>
          </a:p>
        </p:txBody>
      </p:sp>
      <p:sp>
        <p:nvSpPr>
          <p:cNvPr id="23" name="Estrella: 5 puntas 22"/>
          <p:cNvSpPr/>
          <p:nvPr/>
        </p:nvSpPr>
        <p:spPr>
          <a:xfrm>
            <a:off x="9898929" y="6365688"/>
            <a:ext cx="144016" cy="144016"/>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8" name="Grupo 17"/>
          <p:cNvGrpSpPr/>
          <p:nvPr/>
        </p:nvGrpSpPr>
        <p:grpSpPr>
          <a:xfrm>
            <a:off x="5364127" y="1651277"/>
            <a:ext cx="6374605" cy="3963563"/>
            <a:chOff x="2367947" y="2208743"/>
            <a:chExt cx="6374605" cy="3963563"/>
          </a:xfrm>
        </p:grpSpPr>
        <p:grpSp>
          <p:nvGrpSpPr>
            <p:cNvPr id="14" name="Grupo 13"/>
            <p:cNvGrpSpPr/>
            <p:nvPr/>
          </p:nvGrpSpPr>
          <p:grpSpPr>
            <a:xfrm>
              <a:off x="4854120" y="2208743"/>
              <a:ext cx="3888432" cy="3963563"/>
              <a:chOff x="4854120" y="2208743"/>
              <a:chExt cx="3888432" cy="3963563"/>
            </a:xfrm>
          </p:grpSpPr>
          <p:grpSp>
            <p:nvGrpSpPr>
              <p:cNvPr id="7" name="Grupo 6"/>
              <p:cNvGrpSpPr/>
              <p:nvPr/>
            </p:nvGrpSpPr>
            <p:grpSpPr>
              <a:xfrm>
                <a:off x="4854120" y="2208743"/>
                <a:ext cx="3888432" cy="3963563"/>
                <a:chOff x="4854120" y="2208743"/>
                <a:chExt cx="3888432" cy="3963563"/>
              </a:xfrm>
            </p:grpSpPr>
            <p:grpSp>
              <p:nvGrpSpPr>
                <p:cNvPr id="6" name="Grupo 5"/>
                <p:cNvGrpSpPr/>
                <p:nvPr/>
              </p:nvGrpSpPr>
              <p:grpSpPr>
                <a:xfrm>
                  <a:off x="4854120" y="2208743"/>
                  <a:ext cx="3888432" cy="3963563"/>
                  <a:chOff x="4854120" y="2208743"/>
                  <a:chExt cx="3888432" cy="3963563"/>
                </a:xfrm>
              </p:grpSpPr>
              <p:sp>
                <p:nvSpPr>
                  <p:cNvPr id="2" name="Rectángulo 1"/>
                  <p:cNvSpPr/>
                  <p:nvPr/>
                </p:nvSpPr>
                <p:spPr>
                  <a:xfrm>
                    <a:off x="4854120" y="2701918"/>
                    <a:ext cx="3888432"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p:nvSpPr>
                <p:spPr>
                  <a:xfrm>
                    <a:off x="4854120" y="3663880"/>
                    <a:ext cx="3888432" cy="57606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p:nvSpPr>
                <p:spPr>
                  <a:xfrm>
                    <a:off x="5807968" y="4568488"/>
                    <a:ext cx="2934584" cy="5760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p:nvSpPr>
                <p:spPr>
                  <a:xfrm>
                    <a:off x="6847748" y="5402900"/>
                    <a:ext cx="1894803" cy="5760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4" name="Conector recto 3"/>
                  <p:cNvCxnSpPr/>
                  <p:nvPr/>
                </p:nvCxnSpPr>
                <p:spPr>
                  <a:xfrm>
                    <a:off x="5807968" y="2208743"/>
                    <a:ext cx="0" cy="3963563"/>
                  </a:xfrm>
                  <a:prstGeom prst="line">
                    <a:avLst/>
                  </a:prstGeom>
                  <a:ln w="381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6847749" y="2208743"/>
                    <a:ext cx="0" cy="3963563"/>
                  </a:xfrm>
                  <a:prstGeom prst="line">
                    <a:avLst/>
                  </a:prstGeom>
                  <a:ln w="381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7752184" y="2208743"/>
                    <a:ext cx="0" cy="3963563"/>
                  </a:xfrm>
                  <a:prstGeom prst="line">
                    <a:avLst/>
                  </a:prstGeom>
                  <a:ln w="381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 name="Estrella: 5 puntas 4"/>
                <p:cNvSpPr/>
                <p:nvPr/>
              </p:nvSpPr>
              <p:spPr>
                <a:xfrm>
                  <a:off x="6774741" y="5644863"/>
                  <a:ext cx="144016" cy="144016"/>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Estrella: 5 puntas 19"/>
                <p:cNvSpPr/>
                <p:nvPr/>
              </p:nvSpPr>
              <p:spPr>
                <a:xfrm>
                  <a:off x="6237080" y="4738449"/>
                  <a:ext cx="144016" cy="144016"/>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Estrella: 5 puntas 20"/>
                <p:cNvSpPr/>
                <p:nvPr/>
              </p:nvSpPr>
              <p:spPr>
                <a:xfrm>
                  <a:off x="5187443" y="2917942"/>
                  <a:ext cx="144016" cy="144016"/>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Estrella: 5 puntas 21"/>
                <p:cNvSpPr/>
                <p:nvPr/>
              </p:nvSpPr>
              <p:spPr>
                <a:xfrm>
                  <a:off x="6237080" y="3857368"/>
                  <a:ext cx="144016" cy="144016"/>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 name="Grupo 9"/>
              <p:cNvGrpSpPr/>
              <p:nvPr/>
            </p:nvGrpSpPr>
            <p:grpSpPr>
              <a:xfrm>
                <a:off x="4879904" y="2224284"/>
                <a:ext cx="3798939" cy="261610"/>
                <a:chOff x="4879904" y="2224284"/>
                <a:chExt cx="3798939" cy="261610"/>
              </a:xfrm>
            </p:grpSpPr>
            <p:sp>
              <p:nvSpPr>
                <p:cNvPr id="8" name="CuadroTexto 7"/>
                <p:cNvSpPr txBox="1"/>
                <p:nvPr/>
              </p:nvSpPr>
              <p:spPr>
                <a:xfrm>
                  <a:off x="4879904" y="2224284"/>
                  <a:ext cx="784048" cy="261610"/>
                </a:xfrm>
                <a:prstGeom prst="rect">
                  <a:avLst/>
                </a:prstGeom>
                <a:noFill/>
                <a:ln>
                  <a:noFill/>
                </a:ln>
              </p:spPr>
              <p:txBody>
                <a:bodyPr wrap="square" rtlCol="0">
                  <a:spAutoFit/>
                </a:bodyPr>
                <a:lstStyle/>
                <a:p>
                  <a:pPr algn="ctr"/>
                  <a:r>
                    <a:rPr lang="es-ES" sz="1100" dirty="0"/>
                    <a:t>Año 2017</a:t>
                  </a:r>
                </a:p>
              </p:txBody>
            </p:sp>
            <p:sp>
              <p:nvSpPr>
                <p:cNvPr id="27" name="CuadroTexto 26"/>
                <p:cNvSpPr txBox="1"/>
                <p:nvPr/>
              </p:nvSpPr>
              <p:spPr>
                <a:xfrm>
                  <a:off x="5899331" y="2224284"/>
                  <a:ext cx="784048" cy="261610"/>
                </a:xfrm>
                <a:prstGeom prst="rect">
                  <a:avLst/>
                </a:prstGeom>
                <a:noFill/>
                <a:ln>
                  <a:noFill/>
                </a:ln>
              </p:spPr>
              <p:txBody>
                <a:bodyPr wrap="square" rtlCol="0">
                  <a:spAutoFit/>
                </a:bodyPr>
                <a:lstStyle/>
                <a:p>
                  <a:pPr algn="ctr"/>
                  <a:r>
                    <a:rPr lang="es-ES" sz="1100" dirty="0"/>
                    <a:t>Año 2018</a:t>
                  </a:r>
                </a:p>
              </p:txBody>
            </p:sp>
            <p:sp>
              <p:nvSpPr>
                <p:cNvPr id="30" name="CuadroTexto 29"/>
                <p:cNvSpPr txBox="1"/>
                <p:nvPr/>
              </p:nvSpPr>
              <p:spPr>
                <a:xfrm>
                  <a:off x="6932847" y="2224284"/>
                  <a:ext cx="784048" cy="261610"/>
                </a:xfrm>
                <a:prstGeom prst="rect">
                  <a:avLst/>
                </a:prstGeom>
                <a:noFill/>
                <a:ln>
                  <a:noFill/>
                </a:ln>
              </p:spPr>
              <p:txBody>
                <a:bodyPr wrap="square" rtlCol="0">
                  <a:spAutoFit/>
                </a:bodyPr>
                <a:lstStyle/>
                <a:p>
                  <a:pPr algn="ctr"/>
                  <a:r>
                    <a:rPr lang="es-ES" sz="1100" dirty="0"/>
                    <a:t>Año 2019</a:t>
                  </a:r>
                </a:p>
              </p:txBody>
            </p:sp>
            <p:sp>
              <p:nvSpPr>
                <p:cNvPr id="31" name="CuadroTexto 30"/>
                <p:cNvSpPr txBox="1"/>
                <p:nvPr/>
              </p:nvSpPr>
              <p:spPr>
                <a:xfrm>
                  <a:off x="7894795" y="2224284"/>
                  <a:ext cx="784048" cy="261610"/>
                </a:xfrm>
                <a:prstGeom prst="rect">
                  <a:avLst/>
                </a:prstGeom>
                <a:noFill/>
                <a:ln>
                  <a:noFill/>
                </a:ln>
              </p:spPr>
              <p:txBody>
                <a:bodyPr wrap="square" rtlCol="0">
                  <a:spAutoFit/>
                </a:bodyPr>
                <a:lstStyle/>
                <a:p>
                  <a:pPr algn="ctr"/>
                  <a:r>
                    <a:rPr lang="es-ES" sz="1100" dirty="0"/>
                    <a:t>Año 2020</a:t>
                  </a:r>
                </a:p>
              </p:txBody>
            </p:sp>
          </p:grpSp>
        </p:grpSp>
        <p:grpSp>
          <p:nvGrpSpPr>
            <p:cNvPr id="15" name="Grupo 14"/>
            <p:cNvGrpSpPr/>
            <p:nvPr/>
          </p:nvGrpSpPr>
          <p:grpSpPr>
            <a:xfrm>
              <a:off x="2367947" y="2856500"/>
              <a:ext cx="2052842" cy="3101667"/>
              <a:chOff x="2367947" y="2856500"/>
              <a:chExt cx="2052842" cy="3101667"/>
            </a:xfrm>
          </p:grpSpPr>
          <p:pic>
            <p:nvPicPr>
              <p:cNvPr id="32" name="Imagen 31"/>
              <p:cNvPicPr/>
              <p:nvPr/>
            </p:nvPicPr>
            <p:blipFill rotWithShape="1">
              <a:blip r:embed="rId2" cstate="print">
                <a:extLst>
                  <a:ext uri="{28A0092B-C50C-407E-A947-70E740481C1C}">
                    <a14:useLocalDpi xmlns:a14="http://schemas.microsoft.com/office/drawing/2010/main" val="0"/>
                  </a:ext>
                </a:extLst>
              </a:blip>
              <a:srcRect l="10000" t="34188" r="11025" b="48205"/>
              <a:stretch/>
            </p:blipFill>
            <p:spPr>
              <a:xfrm>
                <a:off x="3674664" y="2856500"/>
                <a:ext cx="746125" cy="275590"/>
              </a:xfrm>
              <a:prstGeom prst="rect">
                <a:avLst/>
              </a:prstGeom>
            </p:spPr>
          </p:pic>
          <p:pic>
            <p:nvPicPr>
              <p:cNvPr id="33" name="Picture 43" descr="C:\Users\Carlos\AppData\Local\Temp\Rar$DRa0.168\icon_61\icon_61.png"/>
              <p:cNvPicPr/>
              <p:nvPr/>
            </p:nvPicPr>
            <p:blipFill rotWithShape="1">
              <a:blip r:embed="rId3" cstate="print">
                <a:extLst>
                  <a:ext uri="{28A0092B-C50C-407E-A947-70E740481C1C}">
                    <a14:useLocalDpi xmlns:a14="http://schemas.microsoft.com/office/drawing/2010/main" val="0"/>
                  </a:ext>
                </a:extLst>
              </a:blip>
              <a:srcRect t="30882" b="30490"/>
              <a:stretch/>
            </p:blipFill>
            <p:spPr bwMode="auto">
              <a:xfrm>
                <a:off x="3725146" y="3791474"/>
                <a:ext cx="645160" cy="32956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34" name="Imagen 33"/>
              <p:cNvPicPr/>
              <p:nvPr/>
            </p:nvPicPr>
            <p:blipFill rotWithShape="1">
              <a:blip r:embed="rId4" cstate="print">
                <a:extLst>
                  <a:ext uri="{28A0092B-C50C-407E-A947-70E740481C1C}">
                    <a14:useLocalDpi xmlns:a14="http://schemas.microsoft.com/office/drawing/2010/main" val="0"/>
                  </a:ext>
                </a:extLst>
              </a:blip>
              <a:srcRect l="8307" t="5714" r="12116" b="20212"/>
              <a:stretch/>
            </p:blipFill>
            <p:spPr>
              <a:xfrm>
                <a:off x="3814046" y="4573759"/>
                <a:ext cx="467360" cy="575310"/>
              </a:xfrm>
              <a:prstGeom prst="rect">
                <a:avLst/>
              </a:prstGeom>
            </p:spPr>
          </p:pic>
          <p:pic>
            <p:nvPicPr>
              <p:cNvPr id="35" name="Imagen 34"/>
              <p:cNvPicPr/>
              <p:nvPr/>
            </p:nvPicPr>
            <p:blipFill rotWithShape="1">
              <a:blip r:embed="rId5" cstate="print">
                <a:extLst>
                  <a:ext uri="{28A0092B-C50C-407E-A947-70E740481C1C}">
                    <a14:useLocalDpi xmlns:a14="http://schemas.microsoft.com/office/drawing/2010/main" val="0"/>
                  </a:ext>
                </a:extLst>
              </a:blip>
              <a:srcRect l="18376" t="1709" r="18547" b="16239"/>
              <a:stretch/>
            </p:blipFill>
            <p:spPr>
              <a:xfrm>
                <a:off x="3895008" y="5432387"/>
                <a:ext cx="305435" cy="525780"/>
              </a:xfrm>
              <a:prstGeom prst="rect">
                <a:avLst/>
              </a:prstGeom>
            </p:spPr>
          </p:pic>
          <p:sp>
            <p:nvSpPr>
              <p:cNvPr id="36" name="CuadroTexto 35"/>
              <p:cNvSpPr txBox="1"/>
              <p:nvPr/>
            </p:nvSpPr>
            <p:spPr>
              <a:xfrm>
                <a:off x="2371104" y="2863490"/>
                <a:ext cx="1074055" cy="261610"/>
              </a:xfrm>
              <a:prstGeom prst="rect">
                <a:avLst/>
              </a:prstGeom>
              <a:noFill/>
              <a:ln>
                <a:noFill/>
              </a:ln>
            </p:spPr>
            <p:txBody>
              <a:bodyPr wrap="square" rtlCol="0">
                <a:spAutoFit/>
              </a:bodyPr>
              <a:lstStyle/>
              <a:p>
                <a:r>
                  <a:rPr lang="es-ES" sz="1100" b="1" dirty="0"/>
                  <a:t>Corredores</a:t>
                </a:r>
              </a:p>
            </p:txBody>
          </p:sp>
          <p:sp>
            <p:nvSpPr>
              <p:cNvPr id="37" name="CuadroTexto 36"/>
              <p:cNvSpPr txBox="1"/>
              <p:nvPr/>
            </p:nvSpPr>
            <p:spPr>
              <a:xfrm>
                <a:off x="2370887" y="3740812"/>
                <a:ext cx="1114935" cy="430887"/>
              </a:xfrm>
              <a:prstGeom prst="rect">
                <a:avLst/>
              </a:prstGeom>
              <a:noFill/>
              <a:ln>
                <a:noFill/>
              </a:ln>
            </p:spPr>
            <p:txBody>
              <a:bodyPr wrap="square" rtlCol="0">
                <a:spAutoFit/>
              </a:bodyPr>
              <a:lstStyle/>
              <a:p>
                <a:r>
                  <a:rPr lang="es-ES" sz="1100" b="1" dirty="0"/>
                  <a:t>Convencional urbano</a:t>
                </a:r>
              </a:p>
            </p:txBody>
          </p:sp>
          <p:sp>
            <p:nvSpPr>
              <p:cNvPr id="38" name="CuadroTexto 37"/>
              <p:cNvSpPr txBox="1"/>
              <p:nvPr/>
            </p:nvSpPr>
            <p:spPr>
              <a:xfrm>
                <a:off x="2368463" y="4792539"/>
                <a:ext cx="1074055" cy="261610"/>
              </a:xfrm>
              <a:prstGeom prst="rect">
                <a:avLst/>
              </a:prstGeom>
              <a:noFill/>
              <a:ln>
                <a:noFill/>
              </a:ln>
            </p:spPr>
            <p:txBody>
              <a:bodyPr wrap="square" rtlCol="0">
                <a:spAutoFit/>
              </a:bodyPr>
              <a:lstStyle/>
              <a:p>
                <a:r>
                  <a:rPr lang="es-ES" sz="1100" b="1" dirty="0"/>
                  <a:t>Cable</a:t>
                </a:r>
              </a:p>
            </p:txBody>
          </p:sp>
          <p:sp>
            <p:nvSpPr>
              <p:cNvPr id="39" name="CuadroTexto 38"/>
              <p:cNvSpPr txBox="1"/>
              <p:nvPr/>
            </p:nvSpPr>
            <p:spPr>
              <a:xfrm>
                <a:off x="2367947" y="5518403"/>
                <a:ext cx="1074055" cy="261610"/>
              </a:xfrm>
              <a:prstGeom prst="rect">
                <a:avLst/>
              </a:prstGeom>
              <a:noFill/>
              <a:ln>
                <a:noFill/>
              </a:ln>
            </p:spPr>
            <p:txBody>
              <a:bodyPr wrap="square" rtlCol="0">
                <a:spAutoFit/>
              </a:bodyPr>
              <a:lstStyle/>
              <a:p>
                <a:r>
                  <a:rPr lang="es-ES" sz="1100" b="1" dirty="0"/>
                  <a:t>Metro</a:t>
                </a:r>
              </a:p>
            </p:txBody>
          </p:sp>
        </p:grpSp>
      </p:grpSp>
      <p:sp>
        <p:nvSpPr>
          <p:cNvPr id="40" name="CustomShape 7"/>
          <p:cNvSpPr/>
          <p:nvPr/>
        </p:nvSpPr>
        <p:spPr>
          <a:xfrm>
            <a:off x="364000" y="1484784"/>
            <a:ext cx="4948210" cy="504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105000"/>
              </a:lnSpc>
              <a:buClr>
                <a:srgbClr val="278E4D"/>
              </a:buClr>
              <a:buFont typeface="Arial"/>
              <a:buChar char="•"/>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Se espera el inicio de operación de la primera línea del Metro en 2019 y de la línea Ofelia-Roldós del Quito Cable en 2018.</a:t>
            </a:r>
          </a:p>
          <a:p>
            <a:pPr marL="228600" indent="-227880">
              <a:lnSpc>
                <a:spcPct val="105000"/>
              </a:lnSpc>
              <a:buClr>
                <a:srgbClr val="278E4D"/>
              </a:buClr>
              <a:buFont typeface="Arial"/>
              <a:buChar char="•"/>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lnSpc>
                <a:spcPct val="105000"/>
              </a:lnSpc>
              <a:buClr>
                <a:srgbClr val="278E4D"/>
              </a:buClr>
              <a:buFont typeface="Arial"/>
              <a:buChar char="•"/>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El DMQ avanza en el proceso de diseño e implementación del Sistema Inteligente de Transporte Público (SITP) para conseguir la integración tarifaria. </a:t>
            </a:r>
          </a:p>
          <a:p>
            <a:pPr marL="228600" indent="-227880">
              <a:lnSpc>
                <a:spcPct val="105000"/>
              </a:lnSpc>
              <a:buClr>
                <a:srgbClr val="278E4D"/>
              </a:buClr>
              <a:buFont typeface="Arial"/>
              <a:buChar char="•"/>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lnSpc>
                <a:spcPct val="105000"/>
              </a:lnSpc>
              <a:buClr>
                <a:srgbClr val="278E4D"/>
              </a:buClr>
              <a:buFont typeface="Arial"/>
              <a:buChar char="•"/>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El SITP disminuirá los costos de personal directo en el subsistema convencional y en el componente de alimentación de </a:t>
            </a:r>
            <a:r>
              <a:rPr lang="es-EC" sz="1600" spc="-1" dirty="0" err="1">
                <a:solidFill>
                  <a:srgbClr val="000000"/>
                </a:solidFill>
                <a:uFill>
                  <a:solidFill>
                    <a:srgbClr val="FFFFFF"/>
                  </a:solidFill>
                </a:uFill>
                <a:latin typeface="Calibri" panose="020F0502020204030204" pitchFamily="34" charset="0"/>
                <a:cs typeface="Calibri" panose="020F0502020204030204" pitchFamily="34" charset="0"/>
              </a:rPr>
              <a:t>Metrobus</a:t>
            </a: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-Q, pero deberá destinarse un monto por viaje para remunerar las inversiones y el mantenimiento de los nuevos equipos.</a:t>
            </a:r>
          </a:p>
          <a:p>
            <a:pPr marL="228600" indent="-227880">
              <a:lnSpc>
                <a:spcPct val="105000"/>
              </a:lnSpc>
              <a:buClr>
                <a:srgbClr val="278E4D"/>
              </a:buClr>
              <a:buFont typeface="Arial"/>
              <a:buChar char="•"/>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lnSpc>
                <a:spcPct val="105000"/>
              </a:lnSpc>
              <a:buClr>
                <a:srgbClr val="278E4D"/>
              </a:buClr>
              <a:buFont typeface="Arial"/>
              <a:buChar char="•"/>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Como parte del proceso de transformación se debe incluir formalizar la operación actual. Considerando regulación sobre contratación de personal, mantenimiento, presentación de información operacional y financiera entre otros aspectos.</a:t>
            </a:r>
          </a:p>
        </p:txBody>
      </p:sp>
    </p:spTree>
    <p:extLst>
      <p:ext uri="{BB962C8B-B14F-4D97-AF65-F5344CB8AC3E}">
        <p14:creationId xmlns:p14="http://schemas.microsoft.com/office/powerpoint/2010/main" val="533145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Gráfico 11">
            <a:extLst>
              <a:ext uri="{FF2B5EF4-FFF2-40B4-BE49-F238E27FC236}">
                <a16:creationId xmlns:a16="http://schemas.microsoft.com/office/drawing/2014/main" id="{AB90875D-9EFC-476B-9046-D72D5F181001}"/>
              </a:ext>
            </a:extLst>
          </p:cNvPr>
          <p:cNvGraphicFramePr>
            <a:graphicFrameLocks/>
          </p:cNvGraphicFramePr>
          <p:nvPr>
            <p:extLst>
              <p:ext uri="{D42A27DB-BD31-4B8C-83A1-F6EECF244321}">
                <p14:modId xmlns:p14="http://schemas.microsoft.com/office/powerpoint/2010/main" val="2913562244"/>
              </p:ext>
            </p:extLst>
          </p:nvPr>
        </p:nvGraphicFramePr>
        <p:xfrm>
          <a:off x="6168008" y="1724052"/>
          <a:ext cx="5400600"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137" name="CustomShape 1"/>
          <p:cNvSpPr/>
          <p:nvPr/>
        </p:nvSpPr>
        <p:spPr>
          <a:xfrm>
            <a:off x="767408" y="288008"/>
            <a:ext cx="11270360"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Nivel actual de tarifa de usuario y subsidios a la operación</a:t>
            </a:r>
          </a:p>
        </p:txBody>
      </p:sp>
      <p:sp>
        <p:nvSpPr>
          <p:cNvPr id="6" name="CustomShape 7"/>
          <p:cNvSpPr/>
          <p:nvPr/>
        </p:nvSpPr>
        <p:spPr>
          <a:xfrm>
            <a:off x="591126" y="1433342"/>
            <a:ext cx="4925870" cy="431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buClr>
                <a:srgbClr val="278E4D"/>
              </a:buClr>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La tarifa usuario depende de los siguientes elementos:</a:t>
            </a:r>
          </a:p>
          <a:p>
            <a:pPr marL="720">
              <a:buClr>
                <a:srgbClr val="278E4D"/>
              </a:buClr>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Los costos de operación.</a:t>
            </a:r>
          </a:p>
          <a:p>
            <a:pPr marL="286470" indent="-285750">
              <a:buClr>
                <a:srgbClr val="278E4D"/>
              </a:buClr>
              <a:buFont typeface="Courier New" panose="02070309020205020404" pitchFamily="49" charset="0"/>
              <a:buChar char="o"/>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Consideraciones sobre niveles tarifarios asociados a los diferentes niveles de servicio (tiempo, comodidad, seguridad, etc.)</a:t>
            </a:r>
          </a:p>
          <a:p>
            <a:pPr marL="286470" indent="-285750">
              <a:buClr>
                <a:srgbClr val="278E4D"/>
              </a:buClr>
              <a:buFont typeface="Courier New" panose="02070309020205020404" pitchFamily="49" charset="0"/>
              <a:buChar char="o"/>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El dinero disponible o ejecutado* para subsidios de la operación e inversiones de los subsistemas. Teniendo en cuenta que cada 10 millones de dólares equivale a USD0,012 de reducción en la tarifa usuario.</a:t>
            </a:r>
            <a:endParaRPr lang="es-EC" sz="1600" spc="-1" dirty="0">
              <a:solidFill>
                <a:srgbClr val="FF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Las disposiciones legales determinan tarifas reducidas para algunos grupos poblacionales.</a:t>
            </a:r>
          </a:p>
          <a:p>
            <a:pPr marL="286470" indent="-285750">
              <a:buClr>
                <a:srgbClr val="278E4D"/>
              </a:buClr>
              <a:buFont typeface="Courier New" panose="02070309020205020404" pitchFamily="49" charset="0"/>
              <a:buChar char="o"/>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145224825"/>
              </p:ext>
            </p:extLst>
          </p:nvPr>
        </p:nvGraphicFramePr>
        <p:xfrm>
          <a:off x="12864752" y="5836408"/>
          <a:ext cx="3924434" cy="987207"/>
        </p:xfrm>
        <a:graphic>
          <a:graphicData uri="http://schemas.openxmlformats.org/drawingml/2006/table">
            <a:tbl>
              <a:tblPr/>
              <a:tblGrid>
                <a:gridCol w="1548170">
                  <a:extLst>
                    <a:ext uri="{9D8B030D-6E8A-4147-A177-3AD203B41FA5}">
                      <a16:colId xmlns:a16="http://schemas.microsoft.com/office/drawing/2014/main" val="3095213931"/>
                    </a:ext>
                  </a:extLst>
                </a:gridCol>
                <a:gridCol w="792088">
                  <a:extLst>
                    <a:ext uri="{9D8B030D-6E8A-4147-A177-3AD203B41FA5}">
                      <a16:colId xmlns:a16="http://schemas.microsoft.com/office/drawing/2014/main" val="3676364571"/>
                    </a:ext>
                  </a:extLst>
                </a:gridCol>
                <a:gridCol w="792088">
                  <a:extLst>
                    <a:ext uri="{9D8B030D-6E8A-4147-A177-3AD203B41FA5}">
                      <a16:colId xmlns:a16="http://schemas.microsoft.com/office/drawing/2014/main" val="539724388"/>
                    </a:ext>
                  </a:extLst>
                </a:gridCol>
                <a:gridCol w="792088">
                  <a:extLst>
                    <a:ext uri="{9D8B030D-6E8A-4147-A177-3AD203B41FA5}">
                      <a16:colId xmlns:a16="http://schemas.microsoft.com/office/drawing/2014/main" val="2289056726"/>
                    </a:ext>
                  </a:extLst>
                </a:gridCol>
              </a:tblGrid>
              <a:tr h="386571">
                <a:tc>
                  <a:txBody>
                    <a:bodyPr/>
                    <a:lstStyle/>
                    <a:p>
                      <a:pPr algn="ctr" fontAlgn="ctr"/>
                      <a:r>
                        <a:rPr lang="es-CO" sz="1100" b="1" i="0" u="none" strike="noStrike" dirty="0">
                          <a:solidFill>
                            <a:srgbClr val="000000"/>
                          </a:solidFill>
                          <a:effectLst/>
                          <a:latin typeface="Calibri" panose="020F0502020204030204" pitchFamily="34" charset="0"/>
                        </a:rPr>
                        <a:t>Servicio</a:t>
                      </a:r>
                    </a:p>
                  </a:txBody>
                  <a:tcPr marL="0" marR="0" marT="0" marB="0" anchor="ctr">
                    <a:lnL>
                      <a:noFill/>
                    </a:lnL>
                    <a:lnR>
                      <a:noFill/>
                    </a:lnR>
                    <a:lnT>
                      <a:noFill/>
                    </a:lnT>
                    <a:lnB>
                      <a:noFill/>
                    </a:lnB>
                  </a:tcPr>
                </a:tc>
                <a:tc>
                  <a:txBody>
                    <a:bodyPr/>
                    <a:lstStyle/>
                    <a:p>
                      <a:pPr algn="ctr" fontAlgn="ctr"/>
                      <a:r>
                        <a:rPr lang="es-CO" sz="1100" b="1" i="0" u="none" strike="noStrike" dirty="0">
                          <a:solidFill>
                            <a:srgbClr val="000000"/>
                          </a:solidFill>
                          <a:effectLst/>
                          <a:latin typeface="Calibri" panose="020F0502020204030204" pitchFamily="34" charset="0"/>
                        </a:rPr>
                        <a:t>Troncal</a:t>
                      </a:r>
                    </a:p>
                  </a:txBody>
                  <a:tcPr marL="0" marR="0" marT="0" marB="0" anchor="ctr">
                    <a:lnL>
                      <a:noFill/>
                    </a:lnL>
                    <a:lnR>
                      <a:noFill/>
                    </a:lnR>
                    <a:lnT>
                      <a:noFill/>
                    </a:lnT>
                    <a:lnB>
                      <a:noFill/>
                    </a:lnB>
                  </a:tcPr>
                </a:tc>
                <a:tc>
                  <a:txBody>
                    <a:bodyPr/>
                    <a:lstStyle/>
                    <a:p>
                      <a:pPr algn="ctr" fontAlgn="ctr"/>
                      <a:r>
                        <a:rPr lang="es-CO" sz="1100" b="1" i="0" u="none" strike="noStrike" dirty="0">
                          <a:solidFill>
                            <a:srgbClr val="000000"/>
                          </a:solidFill>
                          <a:effectLst/>
                          <a:latin typeface="Calibri" panose="020F0502020204030204" pitchFamily="34" charset="0"/>
                        </a:rPr>
                        <a:t>Alimentación</a:t>
                      </a:r>
                    </a:p>
                  </a:txBody>
                  <a:tcPr marL="0" marR="0" marT="0" marB="0" anchor="ctr">
                    <a:lnL>
                      <a:noFill/>
                    </a:lnL>
                    <a:lnR>
                      <a:noFill/>
                    </a:lnR>
                    <a:lnT>
                      <a:noFill/>
                    </a:lnT>
                    <a:lnB>
                      <a:noFill/>
                    </a:lnB>
                  </a:tcPr>
                </a:tc>
                <a:tc>
                  <a:txBody>
                    <a:bodyPr/>
                    <a:lstStyle/>
                    <a:p>
                      <a:pPr algn="ctr" fontAlgn="ctr"/>
                      <a:r>
                        <a:rPr lang="es-CO" sz="1100" b="1" i="0" u="none" strike="noStrike">
                          <a:solidFill>
                            <a:srgbClr val="000000"/>
                          </a:solidFill>
                          <a:effectLst/>
                          <a:latin typeface="Calibri" panose="020F0502020204030204" pitchFamily="34" charset="0"/>
                        </a:rPr>
                        <a:t>Intracantonal urbano</a:t>
                      </a:r>
                    </a:p>
                  </a:txBody>
                  <a:tcPr marL="0" marR="0" marT="0" marB="0" anchor="ctr">
                    <a:lnL>
                      <a:noFill/>
                    </a:lnL>
                    <a:lnR>
                      <a:noFill/>
                    </a:lnR>
                    <a:lnT>
                      <a:noFill/>
                    </a:lnT>
                    <a:lnB>
                      <a:noFill/>
                    </a:lnB>
                  </a:tcPr>
                </a:tc>
                <a:extLst>
                  <a:ext uri="{0D108BD9-81ED-4DB2-BD59-A6C34878D82A}">
                    <a16:rowId xmlns:a16="http://schemas.microsoft.com/office/drawing/2014/main" val="4060345654"/>
                  </a:ext>
                </a:extLst>
              </a:tr>
              <a:tr h="167514">
                <a:tc>
                  <a:txBody>
                    <a:bodyPr/>
                    <a:lstStyle/>
                    <a:p>
                      <a:pPr algn="l" fontAlgn="ctr"/>
                      <a:r>
                        <a:rPr lang="es-CO" sz="1100" b="0" i="0" u="none" strike="noStrike" dirty="0">
                          <a:solidFill>
                            <a:srgbClr val="000000"/>
                          </a:solidFill>
                          <a:effectLst/>
                          <a:latin typeface="Calibri" panose="020F0502020204030204" pitchFamily="34" charset="0"/>
                        </a:rPr>
                        <a:t>Subsidios e Informalidad</a:t>
                      </a:r>
                    </a:p>
                  </a:txBody>
                  <a:tcPr marL="0" marR="0" marT="0" marB="0" anchor="ctr">
                    <a:lnL>
                      <a:noFill/>
                    </a:lnL>
                    <a:lnR>
                      <a:noFill/>
                    </a:lnR>
                    <a:lnT>
                      <a:noFill/>
                    </a:lnT>
                    <a:lnB>
                      <a:noFill/>
                    </a:lnB>
                    <a:solidFill>
                      <a:srgbClr val="F2F2F2"/>
                    </a:solidFill>
                  </a:tcPr>
                </a:tc>
                <a:tc>
                  <a:txBody>
                    <a:bodyPr/>
                    <a:lstStyle/>
                    <a:p>
                      <a:pPr algn="ctr" fontAlgn="b"/>
                      <a:r>
                        <a:rPr lang="es-CO" sz="1050" b="0" i="0" u="none" strike="noStrike" dirty="0">
                          <a:solidFill>
                            <a:srgbClr val="000000"/>
                          </a:solidFill>
                          <a:effectLst/>
                          <a:latin typeface="Calibri" panose="020F0502020204030204" pitchFamily="34" charset="0"/>
                        </a:rPr>
                        <a:t>0,201</a:t>
                      </a:r>
                    </a:p>
                  </a:txBody>
                  <a:tcPr marL="0" marR="0" marT="0" marB="0" anchor="b">
                    <a:lnL>
                      <a:noFill/>
                    </a:lnL>
                    <a:lnR>
                      <a:noFill/>
                    </a:lnR>
                    <a:lnT>
                      <a:noFill/>
                    </a:lnT>
                    <a:lnB>
                      <a:noFill/>
                    </a:lnB>
                    <a:solidFill>
                      <a:srgbClr val="F2F2F2"/>
                    </a:solidFill>
                  </a:tcPr>
                </a:tc>
                <a:tc>
                  <a:txBody>
                    <a:bodyPr/>
                    <a:lstStyle/>
                    <a:p>
                      <a:pPr algn="ctr" fontAlgn="b"/>
                      <a:r>
                        <a:rPr lang="es-CO" sz="1050" b="0" i="0" u="none" strike="noStrike" dirty="0">
                          <a:solidFill>
                            <a:srgbClr val="000000"/>
                          </a:solidFill>
                          <a:effectLst/>
                          <a:latin typeface="Calibri" panose="020F0502020204030204" pitchFamily="34" charset="0"/>
                        </a:rPr>
                        <a:t>0,219</a:t>
                      </a:r>
                    </a:p>
                  </a:txBody>
                  <a:tcPr marL="0" marR="0" marT="0" marB="0" anchor="b">
                    <a:lnL>
                      <a:noFill/>
                    </a:lnL>
                    <a:lnR>
                      <a:noFill/>
                    </a:lnR>
                    <a:lnT>
                      <a:noFill/>
                    </a:lnT>
                    <a:lnB>
                      <a:noFill/>
                    </a:lnB>
                    <a:solidFill>
                      <a:srgbClr val="F2F2F2"/>
                    </a:solidFill>
                  </a:tcPr>
                </a:tc>
                <a:tc>
                  <a:txBody>
                    <a:bodyPr/>
                    <a:lstStyle/>
                    <a:p>
                      <a:pPr algn="ctr" fontAlgn="b"/>
                      <a:r>
                        <a:rPr lang="es-CO" sz="1050" b="0" i="0" u="none" strike="noStrike">
                          <a:solidFill>
                            <a:srgbClr val="000000"/>
                          </a:solidFill>
                          <a:effectLst/>
                          <a:latin typeface="Calibri" panose="020F0502020204030204" pitchFamily="34" charset="0"/>
                        </a:rPr>
                        <a:t>0,105</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2596402474"/>
                  </a:ext>
                </a:extLst>
              </a:tr>
              <a:tr h="239711">
                <a:tc>
                  <a:txBody>
                    <a:bodyPr/>
                    <a:lstStyle/>
                    <a:p>
                      <a:pPr algn="l" fontAlgn="ctr"/>
                      <a:r>
                        <a:rPr lang="es-CO" sz="1100" b="0" i="0" u="none" strike="noStrike" dirty="0">
                          <a:solidFill>
                            <a:srgbClr val="000000"/>
                          </a:solidFill>
                          <a:effectLst/>
                          <a:latin typeface="Calibri" panose="020F0502020204030204" pitchFamily="34" charset="0"/>
                        </a:rPr>
                        <a:t>Recaudo medio</a:t>
                      </a:r>
                    </a:p>
                  </a:txBody>
                  <a:tcPr marL="0" marR="0" marT="0" marB="0" anchor="ctr">
                    <a:lnL>
                      <a:noFill/>
                    </a:lnL>
                    <a:lnR>
                      <a:noFill/>
                    </a:lnR>
                    <a:lnT>
                      <a:noFill/>
                    </a:lnT>
                    <a:lnB>
                      <a:noFill/>
                    </a:lnB>
                  </a:tcPr>
                </a:tc>
                <a:tc>
                  <a:txBody>
                    <a:bodyPr/>
                    <a:lstStyle/>
                    <a:p>
                      <a:pPr algn="ctr" fontAlgn="b"/>
                      <a:r>
                        <a:rPr lang="es-CO" sz="1050" b="0" i="0" u="none" strike="noStrike">
                          <a:solidFill>
                            <a:srgbClr val="000000"/>
                          </a:solidFill>
                          <a:effectLst/>
                          <a:latin typeface="Calibri" panose="020F0502020204030204" pitchFamily="34" charset="0"/>
                        </a:rPr>
                        <a:t>0,236</a:t>
                      </a:r>
                    </a:p>
                  </a:txBody>
                  <a:tcPr marL="0" marR="0" marT="0" marB="0" anchor="b">
                    <a:lnL>
                      <a:noFill/>
                    </a:lnL>
                    <a:lnR>
                      <a:noFill/>
                    </a:lnR>
                    <a:lnT>
                      <a:noFill/>
                    </a:lnT>
                    <a:lnB>
                      <a:noFill/>
                    </a:lnB>
                  </a:tcPr>
                </a:tc>
                <a:tc>
                  <a:txBody>
                    <a:bodyPr/>
                    <a:lstStyle/>
                    <a:p>
                      <a:pPr algn="ctr" fontAlgn="b"/>
                      <a:r>
                        <a:rPr lang="es-CO" sz="1050" b="0" i="0" u="none" strike="noStrike" dirty="0">
                          <a:solidFill>
                            <a:srgbClr val="000000"/>
                          </a:solidFill>
                          <a:effectLst/>
                          <a:latin typeface="Calibri" panose="020F0502020204030204" pitchFamily="34" charset="0"/>
                        </a:rPr>
                        <a:t>0,236</a:t>
                      </a:r>
                    </a:p>
                  </a:txBody>
                  <a:tcPr marL="0" marR="0" marT="0" marB="0" anchor="b">
                    <a:lnL>
                      <a:noFill/>
                    </a:lnL>
                    <a:lnR>
                      <a:noFill/>
                    </a:lnR>
                    <a:lnT>
                      <a:noFill/>
                    </a:lnT>
                    <a:lnB>
                      <a:noFill/>
                    </a:lnB>
                  </a:tcPr>
                </a:tc>
                <a:tc>
                  <a:txBody>
                    <a:bodyPr/>
                    <a:lstStyle/>
                    <a:p>
                      <a:pPr algn="ctr" fontAlgn="b"/>
                      <a:r>
                        <a:rPr lang="es-CO" sz="1050" b="0" i="0" u="none" strike="noStrike" dirty="0">
                          <a:solidFill>
                            <a:srgbClr val="000000"/>
                          </a:solidFill>
                          <a:effectLst/>
                          <a:latin typeface="Calibri" panose="020F0502020204030204" pitchFamily="34" charset="0"/>
                        </a:rPr>
                        <a:t>0,236</a:t>
                      </a:r>
                    </a:p>
                  </a:txBody>
                  <a:tcPr marL="0" marR="0" marT="0" marB="0" anchor="b">
                    <a:lnL>
                      <a:noFill/>
                    </a:lnL>
                    <a:lnR>
                      <a:noFill/>
                    </a:lnR>
                    <a:lnT>
                      <a:noFill/>
                    </a:lnT>
                    <a:lnB>
                      <a:noFill/>
                    </a:lnB>
                  </a:tcPr>
                </a:tc>
                <a:extLst>
                  <a:ext uri="{0D108BD9-81ED-4DB2-BD59-A6C34878D82A}">
                    <a16:rowId xmlns:a16="http://schemas.microsoft.com/office/drawing/2014/main" val="3920872640"/>
                  </a:ext>
                </a:extLst>
              </a:tr>
              <a:tr h="193285">
                <a:tc>
                  <a:txBody>
                    <a:bodyPr/>
                    <a:lstStyle/>
                    <a:p>
                      <a:pPr algn="l" fontAlgn="ctr"/>
                      <a:r>
                        <a:rPr lang="es-CO" sz="1100" b="1" i="0" u="none" strike="noStrike">
                          <a:solidFill>
                            <a:srgbClr val="000000"/>
                          </a:solidFill>
                          <a:effectLst/>
                          <a:latin typeface="Calibri" panose="020F0502020204030204" pitchFamily="34" charset="0"/>
                        </a:rPr>
                        <a:t>Total costos por etapa</a:t>
                      </a:r>
                    </a:p>
                  </a:txBody>
                  <a:tcPr marL="0" marR="0" marT="0" marB="0" anchor="ctr">
                    <a:lnL>
                      <a:noFill/>
                    </a:lnL>
                    <a:lnR>
                      <a:noFill/>
                    </a:lnR>
                    <a:lnT>
                      <a:noFill/>
                    </a:lnT>
                    <a:lnB>
                      <a:noFill/>
                    </a:lnB>
                    <a:solidFill>
                      <a:srgbClr val="F2F2F2"/>
                    </a:solidFill>
                  </a:tcPr>
                </a:tc>
                <a:tc>
                  <a:txBody>
                    <a:bodyPr/>
                    <a:lstStyle/>
                    <a:p>
                      <a:pPr algn="ctr" fontAlgn="b"/>
                      <a:r>
                        <a:rPr lang="es-CO" sz="1050" b="1" i="0" u="none" strike="noStrike" dirty="0">
                          <a:solidFill>
                            <a:srgbClr val="000000"/>
                          </a:solidFill>
                          <a:effectLst/>
                          <a:latin typeface="Calibri" panose="020F0502020204030204" pitchFamily="34" charset="0"/>
                        </a:rPr>
                        <a:t>0,437</a:t>
                      </a:r>
                    </a:p>
                  </a:txBody>
                  <a:tcPr marL="0" marR="0" marT="0" marB="0" anchor="b">
                    <a:lnL>
                      <a:noFill/>
                    </a:lnL>
                    <a:lnR>
                      <a:noFill/>
                    </a:lnR>
                    <a:lnT>
                      <a:noFill/>
                    </a:lnT>
                    <a:lnB>
                      <a:noFill/>
                    </a:lnB>
                    <a:solidFill>
                      <a:srgbClr val="F2F2F2"/>
                    </a:solidFill>
                  </a:tcPr>
                </a:tc>
                <a:tc>
                  <a:txBody>
                    <a:bodyPr/>
                    <a:lstStyle/>
                    <a:p>
                      <a:pPr algn="ctr" fontAlgn="b"/>
                      <a:r>
                        <a:rPr lang="es-CO" sz="1050" b="1" i="0" u="none" strike="noStrike" dirty="0">
                          <a:solidFill>
                            <a:srgbClr val="000000"/>
                          </a:solidFill>
                          <a:effectLst/>
                          <a:latin typeface="Calibri" panose="020F0502020204030204" pitchFamily="34" charset="0"/>
                        </a:rPr>
                        <a:t>0,455</a:t>
                      </a:r>
                    </a:p>
                  </a:txBody>
                  <a:tcPr marL="0" marR="0" marT="0" marB="0" anchor="b">
                    <a:lnL>
                      <a:noFill/>
                    </a:lnL>
                    <a:lnR>
                      <a:noFill/>
                    </a:lnR>
                    <a:lnT>
                      <a:noFill/>
                    </a:lnT>
                    <a:lnB>
                      <a:noFill/>
                    </a:lnB>
                    <a:solidFill>
                      <a:srgbClr val="F2F2F2"/>
                    </a:solidFill>
                  </a:tcPr>
                </a:tc>
                <a:tc>
                  <a:txBody>
                    <a:bodyPr/>
                    <a:lstStyle/>
                    <a:p>
                      <a:pPr algn="ctr" fontAlgn="b"/>
                      <a:r>
                        <a:rPr lang="es-CO" sz="1050" b="1" i="0" u="none" strike="noStrike" dirty="0">
                          <a:solidFill>
                            <a:srgbClr val="000000"/>
                          </a:solidFill>
                          <a:effectLst/>
                          <a:latin typeface="Calibri" panose="020F0502020204030204" pitchFamily="34" charset="0"/>
                        </a:rPr>
                        <a:t>0,341</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2910250672"/>
                  </a:ext>
                </a:extLst>
              </a:tr>
            </a:tbl>
          </a:graphicData>
        </a:graphic>
      </p:graphicFrame>
      <p:sp>
        <p:nvSpPr>
          <p:cNvPr id="15" name="CustomShape 9"/>
          <p:cNvSpPr/>
          <p:nvPr/>
        </p:nvSpPr>
        <p:spPr>
          <a:xfrm>
            <a:off x="7140116" y="1453996"/>
            <a:ext cx="3312367" cy="40867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spc="-1" dirty="0">
                <a:solidFill>
                  <a:srgbClr val="548235"/>
                </a:solidFill>
                <a:uFill>
                  <a:solidFill>
                    <a:srgbClr val="FFFFFF"/>
                  </a:solidFill>
                </a:uFill>
                <a:latin typeface="Calibri"/>
                <a:ea typeface="Calibri"/>
              </a:rPr>
              <a:t>Costos medios por etapa por servicio actual</a:t>
            </a:r>
            <a:endParaRPr lang="es-EC" sz="1800" b="0" strike="noStrike" spc="-1" dirty="0">
              <a:solidFill>
                <a:srgbClr val="000000"/>
              </a:solidFill>
              <a:uFill>
                <a:solidFill>
                  <a:srgbClr val="FFFFFF"/>
                </a:solidFill>
              </a:uFill>
              <a:latin typeface="Arial"/>
            </a:endParaRPr>
          </a:p>
        </p:txBody>
      </p:sp>
      <p:sp>
        <p:nvSpPr>
          <p:cNvPr id="10" name="CuadroTexto 9"/>
          <p:cNvSpPr txBox="1"/>
          <p:nvPr/>
        </p:nvSpPr>
        <p:spPr>
          <a:xfrm>
            <a:off x="6402588" y="5534338"/>
            <a:ext cx="4824536" cy="430887"/>
          </a:xfrm>
          <a:prstGeom prst="rect">
            <a:avLst/>
          </a:prstGeom>
          <a:noFill/>
        </p:spPr>
        <p:txBody>
          <a:bodyPr wrap="square" rtlCol="0">
            <a:spAutoFit/>
          </a:bodyPr>
          <a:lstStyle/>
          <a:p>
            <a:r>
              <a:rPr lang="es-CO" sz="1100" dirty="0"/>
              <a:t>* En el caso de inversiones iniciales como por ejemplo la compra de flota troncal en el </a:t>
            </a:r>
            <a:r>
              <a:rPr lang="es-CO" sz="1100" dirty="0" err="1"/>
              <a:t>Metrobús</a:t>
            </a:r>
            <a:r>
              <a:rPr lang="es-CO" sz="1100" dirty="0"/>
              <a:t>-Q</a:t>
            </a:r>
          </a:p>
        </p:txBody>
      </p:sp>
    </p:spTree>
    <p:extLst>
      <p:ext uri="{BB962C8B-B14F-4D97-AF65-F5344CB8AC3E}">
        <p14:creationId xmlns:p14="http://schemas.microsoft.com/office/powerpoint/2010/main" val="38599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áfico 7">
            <a:extLst>
              <a:ext uri="{FF2B5EF4-FFF2-40B4-BE49-F238E27FC236}">
                <a16:creationId xmlns:a16="http://schemas.microsoft.com/office/drawing/2014/main" id="{ED920EC4-CB0B-4D93-A351-E0217548AF13}"/>
              </a:ext>
            </a:extLst>
          </p:cNvPr>
          <p:cNvGraphicFramePr>
            <a:graphicFrameLocks/>
          </p:cNvGraphicFramePr>
          <p:nvPr>
            <p:extLst>
              <p:ext uri="{D42A27DB-BD31-4B8C-83A1-F6EECF244321}">
                <p14:modId xmlns:p14="http://schemas.microsoft.com/office/powerpoint/2010/main" val="821981640"/>
              </p:ext>
            </p:extLst>
          </p:nvPr>
        </p:nvGraphicFramePr>
        <p:xfrm>
          <a:off x="6096001" y="1961156"/>
          <a:ext cx="5544616" cy="3628084"/>
        </p:xfrm>
        <a:graphic>
          <a:graphicData uri="http://schemas.openxmlformats.org/drawingml/2006/chart">
            <c:chart xmlns:c="http://schemas.openxmlformats.org/drawingml/2006/chart" xmlns:r="http://schemas.openxmlformats.org/officeDocument/2006/relationships" r:id="rId2"/>
          </a:graphicData>
        </a:graphic>
      </p:graphicFrame>
      <p:sp>
        <p:nvSpPr>
          <p:cNvPr id="137" name="CustomShape 1"/>
          <p:cNvSpPr/>
          <p:nvPr/>
        </p:nvSpPr>
        <p:spPr>
          <a:xfrm>
            <a:off x="2063552" y="288008"/>
            <a:ext cx="9974216"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Nivel de tarifa de usuario y subsidios a la operación para el escenario propuesto</a:t>
            </a:r>
          </a:p>
        </p:txBody>
      </p:sp>
      <p:sp>
        <p:nvSpPr>
          <p:cNvPr id="6" name="CustomShape 7"/>
          <p:cNvSpPr/>
          <p:nvPr/>
        </p:nvSpPr>
        <p:spPr>
          <a:xfrm>
            <a:off x="551384" y="1484784"/>
            <a:ext cx="4585759" cy="431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buClr>
                <a:srgbClr val="278E4D"/>
              </a:buClr>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El escenario de tarifa usuario considera:</a:t>
            </a:r>
          </a:p>
          <a:p>
            <a:pPr marL="720">
              <a:buClr>
                <a:srgbClr val="278E4D"/>
              </a:buClr>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La integración tarifaria de los servicios de transporte urbano Metro, Cable, Metrobús-Q, y transporte intracantonal urbano en el año 2019.</a:t>
            </a:r>
          </a:p>
          <a:p>
            <a:pPr marL="286470" indent="-285750">
              <a:buClr>
                <a:srgbClr val="278E4D"/>
              </a:buClr>
              <a:buFont typeface="Courier New" panose="02070309020205020404" pitchFamily="49" charset="0"/>
              <a:buChar char="o"/>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Se formaliza la operación de transporte público mediante la vinculación de personal conforme a las disposiciones legales en materia laboral.</a:t>
            </a:r>
          </a:p>
          <a:p>
            <a:pPr marL="286470" indent="-285750">
              <a:buClr>
                <a:srgbClr val="278E4D"/>
              </a:buClr>
              <a:buFont typeface="Courier New" panose="02070309020205020404" pitchFamily="49" charset="0"/>
              <a:buChar char="o"/>
            </a:pP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r>
              <a:rPr lang="es-CO" sz="1600" spc="-1" dirty="0">
                <a:solidFill>
                  <a:srgbClr val="000000"/>
                </a:solidFill>
                <a:uFill>
                  <a:solidFill>
                    <a:srgbClr val="FFFFFF"/>
                  </a:solidFill>
                </a:uFill>
                <a:latin typeface="Calibri" panose="020F0502020204030204" pitchFamily="34" charset="0"/>
                <a:cs typeface="Calibri" panose="020F0502020204030204" pitchFamily="34" charset="0"/>
              </a:rPr>
              <a:t>La tarifa de usuario propuesta para el Metro cubre el costo de la operación (pago a privados) y de la gestión y supervisión del subsistema. Se incluyen también las inversiones para la adquisición del material rodante adicional. </a:t>
            </a:r>
          </a:p>
          <a:p>
            <a:pPr marL="720">
              <a:buClr>
                <a:srgbClr val="278E4D"/>
              </a:buClr>
            </a:pPr>
            <a:endParaRPr lang="es-CO" sz="16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68288">
              <a:buClr>
                <a:srgbClr val="278E4D"/>
              </a:buClr>
            </a:pPr>
            <a:r>
              <a:rPr lang="es-CO" sz="1600" spc="-1" dirty="0">
                <a:solidFill>
                  <a:srgbClr val="000000"/>
                </a:solidFill>
                <a:uFill>
                  <a:solidFill>
                    <a:srgbClr val="FFFFFF"/>
                  </a:solidFill>
                </a:uFill>
                <a:latin typeface="Calibri" panose="020F0502020204030204" pitchFamily="34" charset="0"/>
                <a:cs typeface="Calibri" panose="020F0502020204030204" pitchFamily="34" charset="0"/>
              </a:rPr>
              <a:t>En este caso, la amortización de inversiones iniciales del mismo no sería cubierta por la tarifa de usuario sino vía subsidios a la tarifa.</a:t>
            </a:r>
            <a:endParaRPr lang="es-EC" sz="1600"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15" name="CustomShape 9"/>
          <p:cNvSpPr/>
          <p:nvPr/>
        </p:nvSpPr>
        <p:spPr>
          <a:xfrm>
            <a:off x="7392144" y="1522521"/>
            <a:ext cx="3312367" cy="40867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spc="-1" dirty="0">
                <a:solidFill>
                  <a:srgbClr val="548235"/>
                </a:solidFill>
                <a:uFill>
                  <a:solidFill>
                    <a:srgbClr val="FFFFFF"/>
                  </a:solidFill>
                </a:uFill>
                <a:latin typeface="Calibri"/>
                <a:ea typeface="Calibri"/>
              </a:rPr>
              <a:t>Tarifa usuario escenario propuesto</a:t>
            </a:r>
            <a:r>
              <a:rPr lang="es-EC" sz="1400" spc="-1" baseline="30000" dirty="0">
                <a:solidFill>
                  <a:srgbClr val="548235"/>
                </a:solidFill>
                <a:uFill>
                  <a:solidFill>
                    <a:srgbClr val="FFFFFF"/>
                  </a:solidFill>
                </a:uFill>
                <a:latin typeface="Calibri"/>
                <a:ea typeface="Calibri"/>
              </a:rPr>
              <a:t>1</a:t>
            </a:r>
            <a:endParaRPr lang="es-EC" sz="1800" b="0" strike="noStrike" spc="-1" baseline="30000" dirty="0">
              <a:solidFill>
                <a:srgbClr val="000000"/>
              </a:solidFill>
              <a:uFill>
                <a:solidFill>
                  <a:srgbClr val="FFFFFF"/>
                </a:solidFill>
              </a:uFill>
              <a:latin typeface="Arial"/>
            </a:endParaRPr>
          </a:p>
        </p:txBody>
      </p:sp>
      <p:sp>
        <p:nvSpPr>
          <p:cNvPr id="2" name="Rectángulo 1"/>
          <p:cNvSpPr/>
          <p:nvPr/>
        </p:nvSpPr>
        <p:spPr>
          <a:xfrm>
            <a:off x="407368" y="6483413"/>
            <a:ext cx="2070310" cy="276999"/>
          </a:xfrm>
          <a:prstGeom prst="rect">
            <a:avLst/>
          </a:prstGeom>
        </p:spPr>
        <p:txBody>
          <a:bodyPr wrap="none">
            <a:spAutoFit/>
          </a:bodyPr>
          <a:lstStyle/>
          <a:p>
            <a:r>
              <a:rPr lang="es-EC" sz="1200" spc="-1" dirty="0">
                <a:solidFill>
                  <a:srgbClr val="000000"/>
                </a:solidFill>
                <a:uFill>
                  <a:solidFill>
                    <a:srgbClr val="FFFFFF"/>
                  </a:solidFill>
                </a:uFill>
                <a:latin typeface="Calibri" panose="020F0502020204030204" pitchFamily="34" charset="0"/>
                <a:cs typeface="Calibri" panose="020F0502020204030204" pitchFamily="34" charset="0"/>
              </a:rPr>
              <a:t>1. Cifras en precios constantes</a:t>
            </a:r>
            <a:endParaRPr lang="en-US" sz="1200" dirty="0"/>
          </a:p>
        </p:txBody>
      </p:sp>
    </p:spTree>
    <p:extLst>
      <p:ext uri="{BB962C8B-B14F-4D97-AF65-F5344CB8AC3E}">
        <p14:creationId xmlns:p14="http://schemas.microsoft.com/office/powerpoint/2010/main" val="2151110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6"/>
          <p:cNvGraphicFramePr>
            <a:graphicFrameLocks/>
          </p:cNvGraphicFramePr>
          <p:nvPr>
            <p:extLst>
              <p:ext uri="{D42A27DB-BD31-4B8C-83A1-F6EECF244321}">
                <p14:modId xmlns:p14="http://schemas.microsoft.com/office/powerpoint/2010/main" val="3828912151"/>
              </p:ext>
            </p:extLst>
          </p:nvPr>
        </p:nvGraphicFramePr>
        <p:xfrm>
          <a:off x="1487488" y="2204864"/>
          <a:ext cx="9361042" cy="3600399"/>
        </p:xfrm>
        <a:graphic>
          <a:graphicData uri="http://schemas.openxmlformats.org/drawingml/2006/table">
            <a:tbl>
              <a:tblPr firstRow="1" firstCol="1" bandRow="1"/>
              <a:tblGrid>
                <a:gridCol w="2053972">
                  <a:extLst>
                    <a:ext uri="{9D8B030D-6E8A-4147-A177-3AD203B41FA5}">
                      <a16:colId xmlns:a16="http://schemas.microsoft.com/office/drawing/2014/main" val="3655067956"/>
                    </a:ext>
                  </a:extLst>
                </a:gridCol>
                <a:gridCol w="1461414">
                  <a:extLst>
                    <a:ext uri="{9D8B030D-6E8A-4147-A177-3AD203B41FA5}">
                      <a16:colId xmlns:a16="http://schemas.microsoft.com/office/drawing/2014/main" val="3830202044"/>
                    </a:ext>
                  </a:extLst>
                </a:gridCol>
                <a:gridCol w="1461414">
                  <a:extLst>
                    <a:ext uri="{9D8B030D-6E8A-4147-A177-3AD203B41FA5}">
                      <a16:colId xmlns:a16="http://schemas.microsoft.com/office/drawing/2014/main" val="607640593"/>
                    </a:ext>
                  </a:extLst>
                </a:gridCol>
                <a:gridCol w="1461414">
                  <a:extLst>
                    <a:ext uri="{9D8B030D-6E8A-4147-A177-3AD203B41FA5}">
                      <a16:colId xmlns:a16="http://schemas.microsoft.com/office/drawing/2014/main" val="3798804029"/>
                    </a:ext>
                  </a:extLst>
                </a:gridCol>
                <a:gridCol w="1461414">
                  <a:extLst>
                    <a:ext uri="{9D8B030D-6E8A-4147-A177-3AD203B41FA5}">
                      <a16:colId xmlns:a16="http://schemas.microsoft.com/office/drawing/2014/main" val="2428918073"/>
                    </a:ext>
                  </a:extLst>
                </a:gridCol>
                <a:gridCol w="1461414">
                  <a:extLst>
                    <a:ext uri="{9D8B030D-6E8A-4147-A177-3AD203B41FA5}">
                      <a16:colId xmlns:a16="http://schemas.microsoft.com/office/drawing/2014/main" val="1007939587"/>
                    </a:ext>
                  </a:extLst>
                </a:gridCol>
              </a:tblGrid>
              <a:tr h="795245">
                <a:tc>
                  <a:txBody>
                    <a:bodyPr/>
                    <a:lstStyle/>
                    <a:p>
                      <a:pPr algn="ctr">
                        <a:lnSpc>
                          <a:spcPct val="107000"/>
                        </a:lnSpc>
                        <a:spcAft>
                          <a:spcPts val="0"/>
                        </a:spcAft>
                      </a:pPr>
                      <a:r>
                        <a:rPr lang="es-CO" sz="1800" b="1" dirty="0">
                          <a:ln>
                            <a:noFill/>
                          </a:ln>
                          <a:solidFill>
                            <a:schemeClr val="accent3">
                              <a:lumMod val="50000"/>
                            </a:schemeClr>
                          </a:solidFill>
                          <a:effectLst/>
                          <a:latin typeface="Calibri" panose="020F0502020204030204" pitchFamily="34" charset="0"/>
                          <a:ea typeface="Times New Roman" panose="02020603050405020304" pitchFamily="18" charset="0"/>
                        </a:rPr>
                        <a:t>Tarifa</a:t>
                      </a:r>
                      <a:endParaRPr lang="es-CO" sz="1800" dirty="0">
                        <a:ln>
                          <a:noFill/>
                        </a:ln>
                        <a:solidFill>
                          <a:schemeClr val="accent3">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lnSpc>
                          <a:spcPct val="107000"/>
                        </a:lnSpc>
                        <a:spcAft>
                          <a:spcPts val="0"/>
                        </a:spcAft>
                      </a:pPr>
                      <a:r>
                        <a:rPr lang="es-CO" sz="1800" b="1" dirty="0">
                          <a:ln>
                            <a:noFill/>
                          </a:ln>
                          <a:solidFill>
                            <a:schemeClr val="accent3">
                              <a:lumMod val="50000"/>
                            </a:schemeClr>
                          </a:solidFill>
                          <a:effectLst/>
                          <a:latin typeface="Calibri" panose="020F0502020204030204" pitchFamily="34" charset="0"/>
                          <a:ea typeface="Times New Roman" panose="02020603050405020304" pitchFamily="18" charset="0"/>
                        </a:rPr>
                        <a:t>Escenario</a:t>
                      </a:r>
                      <a:endParaRPr lang="es-CO" sz="1800" dirty="0">
                        <a:ln>
                          <a:noFill/>
                        </a:ln>
                        <a:solidFill>
                          <a:schemeClr val="accent3">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lnSpc>
                          <a:spcPct val="107000"/>
                        </a:lnSpc>
                        <a:spcAft>
                          <a:spcPts val="0"/>
                        </a:spcAft>
                      </a:pPr>
                      <a:r>
                        <a:rPr lang="es-CO" sz="1800" b="1" dirty="0">
                          <a:ln>
                            <a:noFill/>
                          </a:ln>
                          <a:solidFill>
                            <a:schemeClr val="accent3">
                              <a:lumMod val="50000"/>
                            </a:schemeClr>
                          </a:solidFill>
                          <a:effectLst/>
                          <a:latin typeface="Calibri" panose="020F0502020204030204" pitchFamily="34" charset="0"/>
                          <a:ea typeface="Times New Roman" panose="02020603050405020304" pitchFamily="18" charset="0"/>
                        </a:rPr>
                        <a:t>Metro</a:t>
                      </a:r>
                      <a:endParaRPr lang="es-CO" sz="1800" dirty="0">
                        <a:ln>
                          <a:noFill/>
                        </a:ln>
                        <a:solidFill>
                          <a:schemeClr val="accent3">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lnSpc>
                          <a:spcPct val="107000"/>
                        </a:lnSpc>
                        <a:spcAft>
                          <a:spcPts val="0"/>
                        </a:spcAft>
                      </a:pPr>
                      <a:r>
                        <a:rPr lang="es-CO" sz="1800" b="1" dirty="0">
                          <a:ln>
                            <a:noFill/>
                          </a:ln>
                          <a:solidFill>
                            <a:schemeClr val="accent3">
                              <a:lumMod val="50000"/>
                            </a:schemeClr>
                          </a:solidFill>
                          <a:effectLst/>
                          <a:latin typeface="Calibri" panose="020F0502020204030204" pitchFamily="34" charset="0"/>
                          <a:ea typeface="Times New Roman" panose="02020603050405020304" pitchFamily="18" charset="0"/>
                        </a:rPr>
                        <a:t>Cable</a:t>
                      </a:r>
                      <a:endParaRPr lang="es-CO" sz="1800" dirty="0">
                        <a:ln>
                          <a:noFill/>
                        </a:ln>
                        <a:solidFill>
                          <a:schemeClr val="accent3">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lnSpc>
                          <a:spcPct val="107000"/>
                        </a:lnSpc>
                        <a:spcAft>
                          <a:spcPts val="0"/>
                        </a:spcAft>
                      </a:pPr>
                      <a:r>
                        <a:rPr lang="es-CO" sz="1800" b="1" dirty="0">
                          <a:ln>
                            <a:noFill/>
                          </a:ln>
                          <a:solidFill>
                            <a:schemeClr val="accent3">
                              <a:lumMod val="50000"/>
                            </a:schemeClr>
                          </a:solidFill>
                          <a:effectLst/>
                          <a:latin typeface="Calibri" panose="020F0502020204030204" pitchFamily="34" charset="0"/>
                          <a:ea typeface="Times New Roman" panose="02020603050405020304" pitchFamily="18" charset="0"/>
                        </a:rPr>
                        <a:t>Corredores</a:t>
                      </a:r>
                      <a:endParaRPr lang="es-CO" sz="1800" dirty="0">
                        <a:ln>
                          <a:noFill/>
                        </a:ln>
                        <a:solidFill>
                          <a:schemeClr val="accent3">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tc>
                  <a:txBody>
                    <a:bodyPr/>
                    <a:lstStyle/>
                    <a:p>
                      <a:pPr algn="ctr">
                        <a:lnSpc>
                          <a:spcPct val="107000"/>
                        </a:lnSpc>
                        <a:spcAft>
                          <a:spcPts val="0"/>
                        </a:spcAft>
                      </a:pPr>
                      <a:r>
                        <a:rPr lang="es-CO" sz="1800" b="1" dirty="0">
                          <a:ln>
                            <a:noFill/>
                          </a:ln>
                          <a:solidFill>
                            <a:schemeClr val="accent3">
                              <a:lumMod val="50000"/>
                            </a:schemeClr>
                          </a:solidFill>
                          <a:effectLst/>
                          <a:latin typeface="Calibri" panose="020F0502020204030204" pitchFamily="34" charset="0"/>
                          <a:ea typeface="Times New Roman" panose="02020603050405020304" pitchFamily="18" charset="0"/>
                        </a:rPr>
                        <a:t>Convencional (urbano)</a:t>
                      </a:r>
                      <a:endParaRPr lang="es-CO" sz="1800" dirty="0">
                        <a:ln>
                          <a:noFill/>
                        </a:ln>
                        <a:solidFill>
                          <a:schemeClr val="accent3">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3964920446"/>
                  </a:ext>
                </a:extLst>
              </a:tr>
              <a:tr h="293865">
                <a:tc rowSpan="3">
                  <a:txBody>
                    <a:bodyPr/>
                    <a:lstStyle/>
                    <a:p>
                      <a:pPr algn="ctr">
                        <a:lnSpc>
                          <a:spcPct val="107000"/>
                        </a:lnSpc>
                        <a:spcAft>
                          <a:spcPts val="0"/>
                        </a:spcAft>
                      </a:pPr>
                      <a:r>
                        <a:rPr lang="es-CO" sz="1800" b="1" dirty="0">
                          <a:solidFill>
                            <a:srgbClr val="000000"/>
                          </a:solidFill>
                          <a:effectLst/>
                          <a:latin typeface="Calibri" panose="020F0502020204030204" pitchFamily="34" charset="0"/>
                          <a:ea typeface="Times New Roman" panose="02020603050405020304" pitchFamily="18" charset="0"/>
                        </a:rPr>
                        <a:t>Plana</a:t>
                      </a:r>
                      <a:endParaRPr lang="es-CO" sz="180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1</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0,39</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0,39</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w="12700" cap="flat" cmpd="sng" algn="ctr">
                      <a:solidFill>
                        <a:schemeClr val="accent3">
                          <a:lumMod val="75000"/>
                        </a:schemeClr>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97385520"/>
                  </a:ext>
                </a:extLst>
              </a:tr>
              <a:tr h="293865">
                <a:tc vMerge="1">
                  <a:txBody>
                    <a:bodyPr/>
                    <a:lstStyle/>
                    <a:p>
                      <a:endParaRPr lang="es-CO"/>
                    </a:p>
                  </a:txBody>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2</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dirty="0">
                          <a:solidFill>
                            <a:srgbClr val="000000"/>
                          </a:solidFill>
                          <a:effectLst/>
                          <a:latin typeface="Calibri" panose="020F0502020204030204" pitchFamily="34" charset="0"/>
                          <a:ea typeface="Times New Roman" panose="02020603050405020304" pitchFamily="18" charset="0"/>
                        </a:rPr>
                        <a:t>-</a:t>
                      </a:r>
                      <a:endParaRPr lang="es-CO" sz="180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0,49</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0,49</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0,49</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1834317602"/>
                  </a:ext>
                </a:extLst>
              </a:tr>
              <a:tr h="293865">
                <a:tc vMerge="1">
                  <a:txBody>
                    <a:bodyPr/>
                    <a:lstStyle/>
                    <a:p>
                      <a:endParaRPr lang="es-CO"/>
                    </a:p>
                  </a:txBody>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3</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0,54</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0,54</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0,54</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0,54</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extLst>
                  <a:ext uri="{0D108BD9-81ED-4DB2-BD59-A6C34878D82A}">
                    <a16:rowId xmlns:a16="http://schemas.microsoft.com/office/drawing/2014/main" val="1754304768"/>
                  </a:ext>
                </a:extLst>
              </a:tr>
              <a:tr h="293865">
                <a:tc rowSpan="6">
                  <a:txBody>
                    <a:bodyPr/>
                    <a:lstStyle/>
                    <a:p>
                      <a:pPr algn="ctr">
                        <a:lnSpc>
                          <a:spcPct val="107000"/>
                        </a:lnSpc>
                        <a:spcAft>
                          <a:spcPts val="0"/>
                        </a:spcAft>
                      </a:pPr>
                      <a:r>
                        <a:rPr lang="es-CO" sz="1800" b="1">
                          <a:solidFill>
                            <a:srgbClr val="000000"/>
                          </a:solidFill>
                          <a:effectLst/>
                          <a:latin typeface="Calibri" panose="020F0502020204030204" pitchFamily="34" charset="0"/>
                          <a:ea typeface="Times New Roman" panose="02020603050405020304" pitchFamily="18" charset="0"/>
                        </a:rPr>
                        <a:t>Transferencia</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1 base</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dirty="0">
                          <a:solidFill>
                            <a:srgbClr val="000000"/>
                          </a:solidFill>
                          <a:effectLst/>
                          <a:latin typeface="Calibri" panose="020F0502020204030204" pitchFamily="34" charset="0"/>
                          <a:ea typeface="Times New Roman" panose="02020603050405020304" pitchFamily="18" charset="0"/>
                        </a:rPr>
                        <a:t>0,39</a:t>
                      </a:r>
                      <a:endParaRPr lang="es-CO" sz="180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dirty="0">
                          <a:solidFill>
                            <a:srgbClr val="000000"/>
                          </a:solidFill>
                          <a:effectLst/>
                          <a:latin typeface="Calibri" panose="020F0502020204030204" pitchFamily="34" charset="0"/>
                          <a:ea typeface="Times New Roman" panose="02020603050405020304" pitchFamily="18" charset="0"/>
                        </a:rPr>
                        <a:t>0,39</a:t>
                      </a:r>
                      <a:endParaRPr lang="es-CO" sz="180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extLst>
                  <a:ext uri="{0D108BD9-81ED-4DB2-BD59-A6C34878D82A}">
                    <a16:rowId xmlns:a16="http://schemas.microsoft.com/office/drawing/2014/main" val="18464885"/>
                  </a:ext>
                </a:extLst>
              </a:tr>
              <a:tr h="454234">
                <a:tc vMerge="1">
                  <a:txBody>
                    <a:bodyPr/>
                    <a:lstStyle/>
                    <a:p>
                      <a:endParaRPr lang="es-CO"/>
                    </a:p>
                  </a:txBody>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1 transf.</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just">
                        <a:lnSpc>
                          <a:spcPct val="107000"/>
                        </a:lnSpc>
                      </a:pPr>
                      <a:endParaRPr lang="es-CO" sz="1800">
                        <a:solidFill>
                          <a:srgbClr val="000000"/>
                        </a:solidFill>
                        <a:effectLst/>
                        <a:latin typeface="Calibri" panose="020F0502020204030204" pitchFamily="34"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0,15</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0,15</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1505097624"/>
                  </a:ext>
                </a:extLst>
              </a:tr>
              <a:tr h="293865">
                <a:tc vMerge="1">
                  <a:txBody>
                    <a:bodyPr/>
                    <a:lstStyle/>
                    <a:p>
                      <a:endParaRPr lang="es-CO"/>
                    </a:p>
                  </a:txBody>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2 base</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0,46</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0,46</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dirty="0">
                          <a:solidFill>
                            <a:srgbClr val="000000"/>
                          </a:solidFill>
                          <a:effectLst/>
                          <a:latin typeface="Calibri" panose="020F0502020204030204" pitchFamily="34" charset="0"/>
                          <a:ea typeface="Times New Roman" panose="02020603050405020304" pitchFamily="18" charset="0"/>
                        </a:rPr>
                        <a:t>0,46</a:t>
                      </a:r>
                      <a:endParaRPr lang="es-CO" sz="180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extLst>
                  <a:ext uri="{0D108BD9-81ED-4DB2-BD59-A6C34878D82A}">
                    <a16:rowId xmlns:a16="http://schemas.microsoft.com/office/drawing/2014/main" val="3157923702"/>
                  </a:ext>
                </a:extLst>
              </a:tr>
              <a:tr h="293865">
                <a:tc vMerge="1">
                  <a:txBody>
                    <a:bodyPr/>
                    <a:lstStyle/>
                    <a:p>
                      <a:endParaRPr lang="es-CO"/>
                    </a:p>
                  </a:txBody>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2 transf</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0,15</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0,15</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0,15</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743066235"/>
                  </a:ext>
                </a:extLst>
              </a:tr>
              <a:tr h="293865">
                <a:tc vMerge="1">
                  <a:txBody>
                    <a:bodyPr/>
                    <a:lstStyle/>
                    <a:p>
                      <a:endParaRPr lang="es-CO"/>
                    </a:p>
                  </a:txBody>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3 base</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0,53</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0,48</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0,48</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0,48</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solidFill>
                      <a:srgbClr val="F2F2F2"/>
                    </a:solidFill>
                  </a:tcPr>
                </a:tc>
                <a:extLst>
                  <a:ext uri="{0D108BD9-81ED-4DB2-BD59-A6C34878D82A}">
                    <a16:rowId xmlns:a16="http://schemas.microsoft.com/office/drawing/2014/main" val="2869729446"/>
                  </a:ext>
                </a:extLst>
              </a:tr>
              <a:tr h="293865">
                <a:tc vMerge="1">
                  <a:txBody>
                    <a:bodyPr/>
                    <a:lstStyle/>
                    <a:p>
                      <a:endParaRPr lang="es-CO"/>
                    </a:p>
                  </a:txBody>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3 transf.</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0,20</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0,15</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a:solidFill>
                            <a:srgbClr val="000000"/>
                          </a:solidFill>
                          <a:effectLst/>
                          <a:latin typeface="Calibri" panose="020F0502020204030204" pitchFamily="34" charset="0"/>
                          <a:ea typeface="Times New Roman" panose="02020603050405020304" pitchFamily="18" charset="0"/>
                        </a:rPr>
                        <a:t>0,15</a:t>
                      </a:r>
                      <a:endParaRPr lang="es-CO" sz="180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tc>
                  <a:txBody>
                    <a:bodyPr/>
                    <a:lstStyle/>
                    <a:p>
                      <a:pPr algn="ctr">
                        <a:lnSpc>
                          <a:spcPct val="107000"/>
                        </a:lnSpc>
                        <a:spcAft>
                          <a:spcPts val="0"/>
                        </a:spcAft>
                      </a:pPr>
                      <a:r>
                        <a:rPr lang="es-CO" sz="1800" dirty="0">
                          <a:solidFill>
                            <a:srgbClr val="000000"/>
                          </a:solidFill>
                          <a:effectLst/>
                          <a:latin typeface="Calibri" panose="020F0502020204030204" pitchFamily="34" charset="0"/>
                          <a:ea typeface="Times New Roman" panose="02020603050405020304" pitchFamily="18" charset="0"/>
                        </a:rPr>
                        <a:t>0,15</a:t>
                      </a:r>
                      <a:endParaRPr lang="es-CO" sz="180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2215026744"/>
                  </a:ext>
                </a:extLst>
              </a:tr>
            </a:tbl>
          </a:graphicData>
        </a:graphic>
      </p:graphicFrame>
      <p:sp>
        <p:nvSpPr>
          <p:cNvPr id="6" name="CustomShape 1"/>
          <p:cNvSpPr/>
          <p:nvPr/>
        </p:nvSpPr>
        <p:spPr>
          <a:xfrm>
            <a:off x="2063552" y="288008"/>
            <a:ext cx="9974216"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CO" sz="2800" spc="-1" dirty="0">
                <a:solidFill>
                  <a:srgbClr val="2B8134"/>
                </a:solidFill>
                <a:uFill>
                  <a:solidFill>
                    <a:srgbClr val="FFFFFF"/>
                  </a:solidFill>
                </a:uFill>
                <a:latin typeface="Calibri" panose="020F0502020204030204" pitchFamily="34" charset="0"/>
                <a:cs typeface="Calibri" panose="020F0502020204030204" pitchFamily="34" charset="0"/>
              </a:rPr>
              <a:t>Resumen de tarifas por esquema tarifario en cada escenario</a:t>
            </a:r>
            <a:endParaRPr lang="es-EC" sz="2800" spc="-1" dirty="0">
              <a:solidFill>
                <a:srgbClr val="2B8134"/>
              </a:solidFill>
              <a:uFill>
                <a:solidFill>
                  <a:srgbClr val="FFFFFF"/>
                </a:solidFill>
              </a:uFill>
              <a:latin typeface="Calibri" panose="020F0502020204030204" pitchFamily="34" charset="0"/>
              <a:cs typeface="Calibri" panose="020F0502020204030204" pitchFamily="34" charset="0"/>
            </a:endParaRPr>
          </a:p>
        </p:txBody>
      </p:sp>
      <p:sp>
        <p:nvSpPr>
          <p:cNvPr id="7" name="CuadroTexto 6"/>
          <p:cNvSpPr txBox="1"/>
          <p:nvPr/>
        </p:nvSpPr>
        <p:spPr>
          <a:xfrm>
            <a:off x="4563785" y="5909275"/>
            <a:ext cx="3208446" cy="261610"/>
          </a:xfrm>
          <a:prstGeom prst="rect">
            <a:avLst/>
          </a:prstGeom>
          <a:noFill/>
        </p:spPr>
        <p:txBody>
          <a:bodyPr wrap="square" rtlCol="0">
            <a:spAutoFit/>
          </a:bodyPr>
          <a:lstStyle/>
          <a:p>
            <a:pPr algn="ctr"/>
            <a:r>
              <a:rPr lang="es-ES" sz="1100" dirty="0">
                <a:solidFill>
                  <a:schemeClr val="bg1">
                    <a:lumMod val="50000"/>
                  </a:schemeClr>
                </a:solidFill>
              </a:rPr>
              <a:t>Fuente: elaboración propia</a:t>
            </a:r>
          </a:p>
        </p:txBody>
      </p:sp>
      <p:sp>
        <p:nvSpPr>
          <p:cNvPr id="8" name="CuadroTexto 7"/>
          <p:cNvSpPr txBox="1"/>
          <p:nvPr/>
        </p:nvSpPr>
        <p:spPr>
          <a:xfrm>
            <a:off x="2958508" y="1845081"/>
            <a:ext cx="6418999" cy="307777"/>
          </a:xfrm>
          <a:prstGeom prst="rect">
            <a:avLst/>
          </a:prstGeom>
          <a:noFill/>
        </p:spPr>
        <p:txBody>
          <a:bodyPr wrap="square" rtlCol="0">
            <a:spAutoFit/>
          </a:bodyPr>
          <a:lstStyle/>
          <a:p>
            <a:pPr algn="ctr"/>
            <a:r>
              <a:rPr lang="es-ES" sz="1400" dirty="0">
                <a:solidFill>
                  <a:schemeClr val="accent3">
                    <a:lumMod val="50000"/>
                  </a:schemeClr>
                </a:solidFill>
              </a:rPr>
              <a:t>Resumen de tarifas por esquema tarifario</a:t>
            </a:r>
          </a:p>
        </p:txBody>
      </p:sp>
    </p:spTree>
    <p:extLst>
      <p:ext uri="{BB962C8B-B14F-4D97-AF65-F5344CB8AC3E}">
        <p14:creationId xmlns:p14="http://schemas.microsoft.com/office/powerpoint/2010/main" val="2826165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1"/>
          <p:cNvSpPr/>
          <p:nvPr/>
        </p:nvSpPr>
        <p:spPr>
          <a:xfrm>
            <a:off x="2063552" y="288008"/>
            <a:ext cx="9974216"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CO" sz="2800" spc="-1" dirty="0">
                <a:solidFill>
                  <a:srgbClr val="2B8134"/>
                </a:solidFill>
                <a:uFill>
                  <a:solidFill>
                    <a:srgbClr val="FFFFFF"/>
                  </a:solidFill>
                </a:uFill>
                <a:latin typeface="Calibri" panose="020F0502020204030204" pitchFamily="34" charset="0"/>
                <a:cs typeface="Calibri" panose="020F0502020204030204" pitchFamily="34" charset="0"/>
              </a:rPr>
              <a:t>Combinación de tarifas para viajes de dos etapas en el esquema de cobro por transferencia</a:t>
            </a:r>
            <a:endParaRPr lang="es-EC" sz="2800" spc="-1" dirty="0">
              <a:solidFill>
                <a:srgbClr val="2B8134"/>
              </a:solidFill>
              <a:uFill>
                <a:solidFill>
                  <a:srgbClr val="FFFFFF"/>
                </a:solidFill>
              </a:uFill>
              <a:latin typeface="Calibri" panose="020F0502020204030204" pitchFamily="34" charset="0"/>
              <a:cs typeface="Calibri" panose="020F0502020204030204" pitchFamily="34" charset="0"/>
            </a:endParaRPr>
          </a:p>
        </p:txBody>
      </p:sp>
      <p:sp>
        <p:nvSpPr>
          <p:cNvPr id="4" name="CuadroTexto 3"/>
          <p:cNvSpPr txBox="1"/>
          <p:nvPr/>
        </p:nvSpPr>
        <p:spPr>
          <a:xfrm>
            <a:off x="4412442" y="5095703"/>
            <a:ext cx="3208446" cy="261610"/>
          </a:xfrm>
          <a:prstGeom prst="rect">
            <a:avLst/>
          </a:prstGeom>
          <a:noFill/>
        </p:spPr>
        <p:txBody>
          <a:bodyPr wrap="square" rtlCol="0">
            <a:spAutoFit/>
          </a:bodyPr>
          <a:lstStyle/>
          <a:p>
            <a:pPr algn="ctr"/>
            <a:r>
              <a:rPr lang="es-ES" sz="1100" dirty="0">
                <a:solidFill>
                  <a:schemeClr val="bg1">
                    <a:lumMod val="50000"/>
                  </a:schemeClr>
                </a:solidFill>
              </a:rPr>
              <a:t>Fuente: elaboración propia</a:t>
            </a:r>
          </a:p>
        </p:txBody>
      </p:sp>
      <p:sp>
        <p:nvSpPr>
          <p:cNvPr id="7" name="CuadroTexto 6"/>
          <p:cNvSpPr txBox="1"/>
          <p:nvPr/>
        </p:nvSpPr>
        <p:spPr>
          <a:xfrm>
            <a:off x="2807165" y="1947711"/>
            <a:ext cx="6418999" cy="307777"/>
          </a:xfrm>
          <a:prstGeom prst="rect">
            <a:avLst/>
          </a:prstGeom>
          <a:noFill/>
        </p:spPr>
        <p:txBody>
          <a:bodyPr wrap="square" rtlCol="0">
            <a:spAutoFit/>
          </a:bodyPr>
          <a:lstStyle/>
          <a:p>
            <a:r>
              <a:rPr lang="es-ES" sz="1400" dirty="0">
                <a:solidFill>
                  <a:schemeClr val="accent3">
                    <a:lumMod val="50000"/>
                  </a:schemeClr>
                </a:solidFill>
              </a:rPr>
              <a:t>Ejemplo – Esquema cobro por transferencia – Combinación: Troncal y Metro</a:t>
            </a:r>
          </a:p>
        </p:txBody>
      </p:sp>
      <p:graphicFrame>
        <p:nvGraphicFramePr>
          <p:cNvPr id="8" name="Tabla 7"/>
          <p:cNvGraphicFramePr>
            <a:graphicFrameLocks noGrp="1"/>
          </p:cNvGraphicFramePr>
          <p:nvPr>
            <p:extLst>
              <p:ext uri="{D42A27DB-BD31-4B8C-83A1-F6EECF244321}">
                <p14:modId xmlns:p14="http://schemas.microsoft.com/office/powerpoint/2010/main" val="235376419"/>
              </p:ext>
            </p:extLst>
          </p:nvPr>
        </p:nvGraphicFramePr>
        <p:xfrm>
          <a:off x="2198866" y="2312066"/>
          <a:ext cx="7635600" cy="2670481"/>
        </p:xfrm>
        <a:graphic>
          <a:graphicData uri="http://schemas.openxmlformats.org/drawingml/2006/table">
            <a:tbl>
              <a:tblPr firstRow="1" firstCol="1" bandRow="1">
                <a:tableStyleId>{C083E6E3-FA7D-4D7B-A595-EF9225AFEA82}</a:tableStyleId>
              </a:tblPr>
              <a:tblGrid>
                <a:gridCol w="1756575">
                  <a:extLst>
                    <a:ext uri="{9D8B030D-6E8A-4147-A177-3AD203B41FA5}">
                      <a16:colId xmlns:a16="http://schemas.microsoft.com/office/drawing/2014/main" val="20000"/>
                    </a:ext>
                  </a:extLst>
                </a:gridCol>
                <a:gridCol w="1175805">
                  <a:extLst>
                    <a:ext uri="{9D8B030D-6E8A-4147-A177-3AD203B41FA5}">
                      <a16:colId xmlns:a16="http://schemas.microsoft.com/office/drawing/2014/main" val="20001"/>
                    </a:ext>
                  </a:extLst>
                </a:gridCol>
                <a:gridCol w="1175805">
                  <a:extLst>
                    <a:ext uri="{9D8B030D-6E8A-4147-A177-3AD203B41FA5}">
                      <a16:colId xmlns:a16="http://schemas.microsoft.com/office/drawing/2014/main" val="20002"/>
                    </a:ext>
                  </a:extLst>
                </a:gridCol>
                <a:gridCol w="1175805">
                  <a:extLst>
                    <a:ext uri="{9D8B030D-6E8A-4147-A177-3AD203B41FA5}">
                      <a16:colId xmlns:a16="http://schemas.microsoft.com/office/drawing/2014/main" val="20003"/>
                    </a:ext>
                  </a:extLst>
                </a:gridCol>
                <a:gridCol w="1175805">
                  <a:extLst>
                    <a:ext uri="{9D8B030D-6E8A-4147-A177-3AD203B41FA5}">
                      <a16:colId xmlns:a16="http://schemas.microsoft.com/office/drawing/2014/main" val="20004"/>
                    </a:ext>
                  </a:extLst>
                </a:gridCol>
                <a:gridCol w="1175805">
                  <a:extLst>
                    <a:ext uri="{9D8B030D-6E8A-4147-A177-3AD203B41FA5}">
                      <a16:colId xmlns:a16="http://schemas.microsoft.com/office/drawing/2014/main" val="20005"/>
                    </a:ext>
                  </a:extLst>
                </a:gridCol>
              </a:tblGrid>
              <a:tr h="301308">
                <a:tc gridSpan="6">
                  <a:txBody>
                    <a:bodyPr/>
                    <a:lstStyle/>
                    <a:p>
                      <a:pPr algn="ctr">
                        <a:spcAft>
                          <a:spcPts val="0"/>
                        </a:spcAft>
                      </a:pPr>
                      <a:r>
                        <a:rPr lang="es-CO" sz="1400" dirty="0">
                          <a:effectLst/>
                        </a:rPr>
                        <a:t>Pago de la combinación</a:t>
                      </a:r>
                      <a:endParaRPr lang="es-E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602617">
                <a:tc>
                  <a:txBody>
                    <a:bodyPr/>
                    <a:lstStyle/>
                    <a:p>
                      <a:pPr algn="just"/>
                      <a:endParaRPr lang="es-ES" sz="1400" dirty="0">
                        <a:solidFill>
                          <a:srgbClr val="000000"/>
                        </a:solidFill>
                        <a:effectLst/>
                        <a:latin typeface="Calibri" panose="020F0502020204030204" pitchFamily="34" charset="0"/>
                      </a:endParaRPr>
                    </a:p>
                  </a:txBody>
                  <a:tcPr marL="68580" marR="68580" marT="0" marB="0" anchor="ctr"/>
                </a:tc>
                <a:tc>
                  <a:txBody>
                    <a:bodyPr/>
                    <a:lstStyle/>
                    <a:p>
                      <a:pPr algn="ctr">
                        <a:spcAft>
                          <a:spcPts val="0"/>
                        </a:spcAft>
                      </a:pPr>
                      <a:r>
                        <a:rPr lang="es-CO" sz="1400" b="1" dirty="0">
                          <a:effectLst/>
                        </a:rPr>
                        <a:t>Metro</a:t>
                      </a:r>
                      <a:endParaRPr lang="es-ES" sz="1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CO" sz="1400" b="1" dirty="0">
                          <a:effectLst/>
                        </a:rPr>
                        <a:t>Cable</a:t>
                      </a:r>
                      <a:endParaRPr lang="es-ES" sz="1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CO" sz="1400" b="1" dirty="0">
                          <a:effectLst/>
                        </a:rPr>
                        <a:t>Troncal</a:t>
                      </a:r>
                      <a:endParaRPr lang="es-ES" sz="1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CO" sz="1400" b="1" dirty="0">
                          <a:effectLst/>
                        </a:rPr>
                        <a:t>Alimentación</a:t>
                      </a:r>
                      <a:endParaRPr lang="es-ES" sz="1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s-CO" sz="1400" b="1" dirty="0" err="1">
                          <a:effectLst/>
                        </a:rPr>
                        <a:t>Intracantonal</a:t>
                      </a:r>
                      <a:r>
                        <a:rPr lang="es-CO" sz="1400" b="1" dirty="0">
                          <a:effectLst/>
                        </a:rPr>
                        <a:t> Urbano</a:t>
                      </a:r>
                      <a:endParaRPr lang="es-ES" sz="1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16033">
                <a:tc>
                  <a:txBody>
                    <a:bodyPr/>
                    <a:lstStyle/>
                    <a:p>
                      <a:pPr algn="ctr">
                        <a:spcAft>
                          <a:spcPts val="0"/>
                        </a:spcAft>
                      </a:pPr>
                      <a:r>
                        <a:rPr lang="es-CO" sz="1400">
                          <a:effectLst/>
                        </a:rPr>
                        <a:t>Metro</a:t>
                      </a:r>
                      <a:endParaRPr lang="es-E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fontAlgn="b"/>
                      <a:r>
                        <a:rPr lang="es-CO" sz="1400" b="0" i="0" u="none" strike="noStrike" dirty="0">
                          <a:solidFill>
                            <a:srgbClr val="000000"/>
                          </a:solidFill>
                          <a:effectLst/>
                          <a:latin typeface="Calibri" panose="020F0502020204030204" pitchFamily="34" charset="0"/>
                        </a:rPr>
                        <a:t>0,53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0,68 </a:t>
                      </a:r>
                    </a:p>
                  </a:txBody>
                  <a:tcPr marL="0" marR="0" marT="0" marB="0" anchor="ctr"/>
                </a:tc>
                <a:extLst>
                  <a:ext uri="{0D108BD9-81ED-4DB2-BD59-A6C34878D82A}">
                    <a16:rowId xmlns:a16="http://schemas.microsoft.com/office/drawing/2014/main" val="10002"/>
                  </a:ext>
                </a:extLst>
              </a:tr>
              <a:tr h="316033">
                <a:tc>
                  <a:txBody>
                    <a:bodyPr/>
                    <a:lstStyle/>
                    <a:p>
                      <a:pPr algn="ctr">
                        <a:spcAft>
                          <a:spcPts val="0"/>
                        </a:spcAft>
                      </a:pPr>
                      <a:r>
                        <a:rPr lang="es-CO" sz="1400">
                          <a:effectLst/>
                        </a:rPr>
                        <a:t>Cable</a:t>
                      </a:r>
                      <a:endParaRPr lang="es-E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fontAlgn="b"/>
                      <a:r>
                        <a:rPr lang="es-CO" sz="1400" b="0" i="0" u="none" strike="noStrike" dirty="0">
                          <a:solidFill>
                            <a:srgbClr val="000000"/>
                          </a:solidFill>
                          <a:effectLst/>
                          <a:latin typeface="Calibri" panose="020F0502020204030204" pitchFamily="34" charset="0"/>
                        </a:rPr>
                        <a:t>0,68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0,48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extLst>
                  <a:ext uri="{0D108BD9-81ED-4DB2-BD59-A6C34878D82A}">
                    <a16:rowId xmlns:a16="http://schemas.microsoft.com/office/drawing/2014/main" val="10003"/>
                  </a:ext>
                </a:extLst>
              </a:tr>
              <a:tr h="316033">
                <a:tc>
                  <a:txBody>
                    <a:bodyPr/>
                    <a:lstStyle/>
                    <a:p>
                      <a:pPr algn="ctr">
                        <a:spcAft>
                          <a:spcPts val="0"/>
                        </a:spcAft>
                      </a:pPr>
                      <a:r>
                        <a:rPr lang="es-CO" sz="1400">
                          <a:effectLst/>
                        </a:rPr>
                        <a:t>Troncal</a:t>
                      </a:r>
                      <a:endParaRPr lang="es-E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fontAlgn="b"/>
                      <a:r>
                        <a:rPr lang="es-CO" sz="1400" b="0" i="0" u="none" strike="noStrike" dirty="0">
                          <a:solidFill>
                            <a:srgbClr val="000000"/>
                          </a:solidFill>
                          <a:effectLst/>
                          <a:latin typeface="Calibri" panose="020F0502020204030204" pitchFamily="34" charset="0"/>
                        </a:rPr>
                        <a:t>0,68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0,48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0,48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extLst>
                  <a:ext uri="{0D108BD9-81ED-4DB2-BD59-A6C34878D82A}">
                    <a16:rowId xmlns:a16="http://schemas.microsoft.com/office/drawing/2014/main" val="10004"/>
                  </a:ext>
                </a:extLst>
              </a:tr>
              <a:tr h="316033">
                <a:tc>
                  <a:txBody>
                    <a:bodyPr/>
                    <a:lstStyle/>
                    <a:p>
                      <a:pPr algn="ctr">
                        <a:spcAft>
                          <a:spcPts val="0"/>
                        </a:spcAft>
                      </a:pPr>
                      <a:r>
                        <a:rPr lang="es-CO" sz="1400">
                          <a:effectLst/>
                        </a:rPr>
                        <a:t>Alimentación</a:t>
                      </a:r>
                      <a:endParaRPr lang="es-E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fontAlgn="b"/>
                      <a:r>
                        <a:rPr lang="es-CO" sz="1400" b="0" i="0" u="none" strike="noStrike" dirty="0">
                          <a:solidFill>
                            <a:srgbClr val="000000"/>
                          </a:solidFill>
                          <a:effectLst/>
                          <a:latin typeface="Calibri" panose="020F0502020204030204" pitchFamily="34" charset="0"/>
                        </a:rPr>
                        <a:t>0,68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0,48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0,48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extLst>
                  <a:ext uri="{0D108BD9-81ED-4DB2-BD59-A6C34878D82A}">
                    <a16:rowId xmlns:a16="http://schemas.microsoft.com/office/drawing/2014/main" val="10005"/>
                  </a:ext>
                </a:extLst>
              </a:tr>
              <a:tr h="502424">
                <a:tc>
                  <a:txBody>
                    <a:bodyPr/>
                    <a:lstStyle/>
                    <a:p>
                      <a:pPr algn="ctr">
                        <a:spcAft>
                          <a:spcPts val="0"/>
                        </a:spcAft>
                      </a:pPr>
                      <a:r>
                        <a:rPr lang="es-CO" sz="1400">
                          <a:effectLst/>
                        </a:rPr>
                        <a:t>Intracantonal Urbano</a:t>
                      </a:r>
                      <a:endParaRPr lang="es-ES" sz="1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fontAlgn="b"/>
                      <a:r>
                        <a:rPr lang="es-CO" sz="1400" b="0" i="0" u="none" strike="noStrike" dirty="0">
                          <a:solidFill>
                            <a:srgbClr val="000000"/>
                          </a:solidFill>
                          <a:effectLst/>
                          <a:latin typeface="Calibri" panose="020F0502020204030204" pitchFamily="34" charset="0"/>
                        </a:rPr>
                        <a:t>0,68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tc>
                  <a:txBody>
                    <a:bodyPr/>
                    <a:lstStyle/>
                    <a:p>
                      <a:pPr algn="ctr" fontAlgn="b"/>
                      <a:r>
                        <a:rPr lang="es-CO" sz="1400" b="0" i="0" u="none" strike="noStrike" dirty="0">
                          <a:solidFill>
                            <a:srgbClr val="000000"/>
                          </a:solidFill>
                          <a:effectLst/>
                          <a:latin typeface="Calibri" panose="020F0502020204030204" pitchFamily="34" charset="0"/>
                        </a:rPr>
                        <a:t>0,63 </a:t>
                      </a:r>
                    </a:p>
                  </a:txBody>
                  <a:tcPr marL="0" marR="0" marT="0" marB="0" anchor="ctr"/>
                </a:tc>
                <a:extLst>
                  <a:ext uri="{0D108BD9-81ED-4DB2-BD59-A6C34878D82A}">
                    <a16:rowId xmlns:a16="http://schemas.microsoft.com/office/drawing/2014/main" val="10006"/>
                  </a:ext>
                </a:extLst>
              </a:tr>
            </a:tbl>
          </a:graphicData>
        </a:graphic>
      </p:graphicFrame>
      <p:sp>
        <p:nvSpPr>
          <p:cNvPr id="9" name="Rectángulo 8"/>
          <p:cNvSpPr/>
          <p:nvPr/>
        </p:nvSpPr>
        <p:spPr>
          <a:xfrm>
            <a:off x="4113370" y="3872930"/>
            <a:ext cx="850448" cy="2663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520130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335360" y="404664"/>
            <a:ext cx="11161240" cy="777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s-EC" sz="2800" spc="-1" dirty="0">
                <a:solidFill>
                  <a:srgbClr val="2B8134"/>
                </a:solidFill>
                <a:uFill>
                  <a:solidFill>
                    <a:srgbClr val="FFFFFF"/>
                  </a:solidFill>
                </a:uFill>
                <a:latin typeface="Calibri"/>
              </a:rPr>
              <a:t>Conclusiones y Recomendaciones</a:t>
            </a:r>
            <a:endParaRPr lang="es-EC" sz="1800" b="0" strike="noStrike" spc="-1" dirty="0">
              <a:solidFill>
                <a:srgbClr val="FF0000"/>
              </a:solidFill>
              <a:uFill>
                <a:solidFill>
                  <a:srgbClr val="FFFFFF"/>
                </a:solidFill>
              </a:uFill>
              <a:latin typeface="Arial"/>
            </a:endParaRPr>
          </a:p>
        </p:txBody>
      </p:sp>
      <p:sp>
        <p:nvSpPr>
          <p:cNvPr id="19" name="CustomShape 7"/>
          <p:cNvSpPr/>
          <p:nvPr/>
        </p:nvSpPr>
        <p:spPr>
          <a:xfrm>
            <a:off x="1056548" y="1484784"/>
            <a:ext cx="10317904" cy="478402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buClr>
                <a:srgbClr val="278E4D"/>
              </a:buClr>
              <a:buFont typeface="Arial"/>
              <a:buChar char="•"/>
            </a:pPr>
            <a:r>
              <a:rPr lang="es-EC" spc="-1" dirty="0">
                <a:solidFill>
                  <a:srgbClr val="000000"/>
                </a:solidFill>
                <a:uFill>
                  <a:solidFill>
                    <a:srgbClr val="FFFFFF"/>
                  </a:solidFill>
                </a:uFill>
                <a:latin typeface="Calibri" panose="020F0502020204030204" pitchFamily="34" charset="0"/>
                <a:cs typeface="Calibri" panose="020F0502020204030204" pitchFamily="34" charset="0"/>
              </a:rPr>
              <a:t>El nivel de tarifa de usuario en cada uno de los subsistemas dependerá de los recursos de los que disponga el DMQ para subsidiar la operación de transporte público.</a:t>
            </a: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r>
              <a:rPr lang="es-EC" spc="-1" dirty="0">
                <a:solidFill>
                  <a:srgbClr val="000000"/>
                </a:solidFill>
                <a:uFill>
                  <a:solidFill>
                    <a:srgbClr val="FFFFFF"/>
                  </a:solidFill>
                </a:uFill>
                <a:latin typeface="Calibri" panose="020F0502020204030204" pitchFamily="34" charset="0"/>
                <a:cs typeface="Calibri" panose="020F0502020204030204" pitchFamily="34" charset="0"/>
              </a:rPr>
              <a:t>Con el objetivo de mejorar el nivel de servicio de los usuarios y garantizar las condiciones mínimas de seguridad en la operación, se requiere formalizar las áreas de transporte público asociadas a la vinculación de personal de las empresas operadoras de transporte convencional. Concretamente, mediante el ajuste a 8 horas diarias de la jornada laboral de conductores, la vinculación del personal al IESS y el pago de recargos nocturnos.</a:t>
            </a: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r>
              <a:rPr lang="es-EC" spc="-1" dirty="0">
                <a:solidFill>
                  <a:srgbClr val="000000"/>
                </a:solidFill>
                <a:uFill>
                  <a:solidFill>
                    <a:srgbClr val="FFFFFF"/>
                  </a:solidFill>
                </a:uFill>
                <a:latin typeface="Calibri" panose="020F0502020204030204" pitchFamily="34" charset="0"/>
                <a:cs typeface="Calibri" panose="020F0502020204030204" pitchFamily="34" charset="0"/>
              </a:rPr>
              <a:t>Las mejoras en el nivel de servicios y en las condiciones de operación de los subsistemas de transporte público hacen necesario aumentar los ingresos de los operadores.</a:t>
            </a: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r>
              <a:rPr lang="es-EC" spc="-1" dirty="0">
                <a:solidFill>
                  <a:srgbClr val="000000"/>
                </a:solidFill>
                <a:uFill>
                  <a:solidFill>
                    <a:srgbClr val="FFFFFF"/>
                  </a:solidFill>
                </a:uFill>
                <a:latin typeface="Calibri" panose="020F0502020204030204" pitchFamily="34" charset="0"/>
                <a:cs typeface="Calibri" panose="020F0502020204030204" pitchFamily="34" charset="0"/>
              </a:rPr>
              <a:t>Lo anterior, genera la necesidad de fortalecer la autoridad con personal técnic</a:t>
            </a:r>
            <a:r>
              <a:rPr lang="es-EC" spc="-1" dirty="0">
                <a:solidFill>
                  <a:srgbClr val="FF0000"/>
                </a:solidFill>
                <a:uFill>
                  <a:solidFill>
                    <a:srgbClr val="FFFFFF"/>
                  </a:solidFill>
                </a:uFill>
                <a:latin typeface="Calibri" panose="020F0502020204030204" pitchFamily="34" charset="0"/>
                <a:cs typeface="Calibri" panose="020F0502020204030204" pitchFamily="34" charset="0"/>
              </a:rPr>
              <a:t>o</a:t>
            </a:r>
            <a:r>
              <a:rPr lang="es-EC" spc="-1" dirty="0">
                <a:solidFill>
                  <a:srgbClr val="000000"/>
                </a:solidFill>
                <a:uFill>
                  <a:solidFill>
                    <a:srgbClr val="FFFFFF"/>
                  </a:solidFill>
                </a:uFill>
                <a:latin typeface="Calibri" panose="020F0502020204030204" pitchFamily="34" charset="0"/>
                <a:cs typeface="Calibri" panose="020F0502020204030204" pitchFamily="34" charset="0"/>
              </a:rPr>
              <a:t> y herramientas que le permitan monitorear el cumplimiento con los estándares de calidad y las condiciones de operación que se están remunerando.</a:t>
            </a: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endParaRPr lang="es-EC"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312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335360" y="476672"/>
            <a:ext cx="11037984" cy="5165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s-EC" sz="2800" spc="-1" dirty="0">
                <a:solidFill>
                  <a:srgbClr val="2B8134"/>
                </a:solidFill>
                <a:uFill>
                  <a:solidFill>
                    <a:srgbClr val="FFFFFF"/>
                  </a:solidFill>
                </a:uFill>
                <a:latin typeface="Calibri"/>
              </a:rPr>
              <a:t>Próximos Pasos</a:t>
            </a:r>
            <a:endParaRPr lang="es-EC" sz="1800" b="0" strike="noStrike" spc="-1" dirty="0">
              <a:solidFill>
                <a:srgbClr val="FF0000"/>
              </a:solidFill>
              <a:uFill>
                <a:solidFill>
                  <a:srgbClr val="FFFFFF"/>
                </a:solidFill>
              </a:uFill>
              <a:latin typeface="Arial"/>
            </a:endParaRPr>
          </a:p>
        </p:txBody>
      </p:sp>
      <p:sp>
        <p:nvSpPr>
          <p:cNvPr id="19" name="CustomShape 7"/>
          <p:cNvSpPr/>
          <p:nvPr/>
        </p:nvSpPr>
        <p:spPr>
          <a:xfrm>
            <a:off x="1127448" y="1484784"/>
            <a:ext cx="10245896" cy="478402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buClr>
                <a:srgbClr val="278E4D"/>
              </a:buClr>
              <a:buFont typeface="Arial"/>
              <a:buChar char="•"/>
            </a:pPr>
            <a:r>
              <a:rPr lang="es-EC" spc="-1" dirty="0">
                <a:solidFill>
                  <a:srgbClr val="000000"/>
                </a:solidFill>
                <a:uFill>
                  <a:solidFill>
                    <a:srgbClr val="FFFFFF"/>
                  </a:solidFill>
                </a:uFill>
                <a:latin typeface="Calibri" panose="020F0502020204030204" pitchFamily="34" charset="0"/>
                <a:cs typeface="Calibri" panose="020F0502020204030204" pitchFamily="34" charset="0"/>
              </a:rPr>
              <a:t>Se debe avanzar en definir un esquema de remuneración de los operadores de transporte público, que tenga en cuenta los incentivos que se desean generar en torno al cumplimiento del nivel de servicio y las características de la operación. Así, es deseable que se remunere la prestación del servicio de acuerdo a indicadores como kilómetros operados, vehículos disponibles, entre otros, y preferiblemente reducir la remuneración asociada a la cantidad de pasajeros transportados. Adicionalmente, para incentivar el cumplimiento de nivel de servicio pueden generarse desincentivos asociados a diferentes índices como el cumplimiento, la puntualidad, el aseo de las unidades, entre otros.</a:t>
            </a:r>
            <a:r>
              <a:rPr lang="es-EC" spc="-1" dirty="0">
                <a:solidFill>
                  <a:srgbClr val="FF0000"/>
                </a:solidFill>
                <a:uFill>
                  <a:solidFill>
                    <a:srgbClr val="FFFFFF"/>
                  </a:solidFill>
                </a:uFill>
                <a:latin typeface="Calibri" panose="020F0502020204030204" pitchFamily="34" charset="0"/>
                <a:cs typeface="Calibri" panose="020F0502020204030204" pitchFamily="34" charset="0"/>
              </a:rPr>
              <a:t> </a:t>
            </a: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r>
              <a:rPr lang="es-EC" spc="-1" dirty="0">
                <a:solidFill>
                  <a:srgbClr val="000000"/>
                </a:solidFill>
                <a:uFill>
                  <a:solidFill>
                    <a:srgbClr val="FFFFFF"/>
                  </a:solidFill>
                </a:uFill>
                <a:latin typeface="Calibri" panose="020F0502020204030204" pitchFamily="34" charset="0"/>
                <a:cs typeface="Calibri" panose="020F0502020204030204" pitchFamily="34" charset="0"/>
              </a:rPr>
              <a:t>Debe evaluarse la necesidad de constituir un fondo de reposición de infraestructura y material rodante,  a donde se destine el porcentaje de la tarifa requerido para la actualización o sustitución de activos.</a:t>
            </a: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r>
              <a:rPr lang="es-EC" spc="-1" dirty="0">
                <a:solidFill>
                  <a:srgbClr val="000000"/>
                </a:solidFill>
                <a:uFill>
                  <a:solidFill>
                    <a:srgbClr val="FFFFFF"/>
                  </a:solidFill>
                </a:uFill>
                <a:latin typeface="Calibri" panose="020F0502020204030204" pitchFamily="34" charset="0"/>
                <a:cs typeface="Calibri" panose="020F0502020204030204" pitchFamily="34" charset="0"/>
              </a:rPr>
              <a:t>Los beneficios para los usuarios de contar con cuatro subsistemas de transporte público se verán potenciados con la implementación de un sistema integrado de recaudo. De tal forma, que el DMQ debe avanzar el la implementación del Sistema Inteligente de Transporte Público.</a:t>
            </a: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endParaRPr lang="es-EC"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28600" indent="-227880">
              <a:buClr>
                <a:srgbClr val="278E4D"/>
              </a:buClr>
              <a:buFont typeface="Arial"/>
              <a:buChar char="•"/>
            </a:pPr>
            <a:endParaRPr lang="es-EC"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2718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ustomShape 1"/>
          <p:cNvSpPr/>
          <p:nvPr/>
        </p:nvSpPr>
        <p:spPr>
          <a:xfrm>
            <a:off x="388800" y="2072880"/>
            <a:ext cx="6341400" cy="626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s-EC" sz="2800" b="0" strike="noStrike" spc="-1">
                <a:solidFill>
                  <a:srgbClr val="FFFFFF"/>
                </a:solidFill>
                <a:uFill>
                  <a:solidFill>
                    <a:srgbClr val="FFFFFF"/>
                  </a:solidFill>
                </a:uFill>
                <a:latin typeface="Futura Std Medium"/>
              </a:rPr>
              <a:t>Gracias</a:t>
            </a:r>
            <a:endParaRPr lang="es-EC" sz="1800" b="0" strike="noStrike" spc="-1">
              <a:solidFill>
                <a:srgbClr val="000000"/>
              </a:solidFill>
              <a:uFill>
                <a:solidFill>
                  <a:srgbClr val="FFFFFF"/>
                </a:solidFill>
              </a:uFill>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692116" y="2204864"/>
            <a:ext cx="11760280" cy="777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r>
              <a:rPr lang="es-EC" sz="4000" b="1" spc="-1" dirty="0">
                <a:solidFill>
                  <a:srgbClr val="2B8134"/>
                </a:solidFill>
                <a:uFill>
                  <a:solidFill>
                    <a:srgbClr val="FFFFFF"/>
                  </a:solidFill>
                </a:uFill>
                <a:latin typeface="Calibri"/>
              </a:rPr>
              <a:t>Anexos</a:t>
            </a:r>
            <a:endParaRPr lang="es-EC" sz="2800" b="1" spc="-1" dirty="0">
              <a:solidFill>
                <a:srgbClr val="FF0000"/>
              </a:solidFill>
              <a:uFill>
                <a:solidFill>
                  <a:srgbClr val="FFFFFF"/>
                </a:solidFill>
              </a:uFill>
            </a:endParaRPr>
          </a:p>
        </p:txBody>
      </p:sp>
      <p:sp>
        <p:nvSpPr>
          <p:cNvPr id="19" name="CustomShape 7"/>
          <p:cNvSpPr/>
          <p:nvPr/>
        </p:nvSpPr>
        <p:spPr>
          <a:xfrm>
            <a:off x="674640" y="1741320"/>
            <a:ext cx="10677944" cy="478402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125000"/>
              </a:lnSpc>
              <a:buClr>
                <a:srgbClr val="278E4D"/>
              </a:buClr>
              <a:buFont typeface="Arial"/>
              <a:buChar char="•"/>
            </a:pPr>
            <a:endParaRPr lang="es-EC" sz="1600" spc="-1" dirty="0">
              <a:solidFill>
                <a:srgbClr val="000000"/>
              </a:solidFill>
              <a:uFill>
                <a:solidFill>
                  <a:srgbClr val="FFFFFF"/>
                </a:solidFill>
              </a:uFill>
              <a:latin typeface="Frutiger LT Std 45 Light"/>
            </a:endParaRPr>
          </a:p>
          <a:p>
            <a:pPr marL="228600" indent="-227880">
              <a:lnSpc>
                <a:spcPct val="125000"/>
              </a:lnSpc>
              <a:buClr>
                <a:srgbClr val="278E4D"/>
              </a:buClr>
              <a:buFont typeface="Arial"/>
              <a:buChar char="•"/>
            </a:pPr>
            <a:endParaRPr lang="es-EC" sz="1600" spc="-1" dirty="0">
              <a:solidFill>
                <a:srgbClr val="000000"/>
              </a:solidFill>
              <a:uFill>
                <a:solidFill>
                  <a:srgbClr val="FFFFFF"/>
                </a:solidFill>
              </a:uFill>
              <a:latin typeface="Frutiger LT Std 45 Light"/>
            </a:endParaRPr>
          </a:p>
        </p:txBody>
      </p:sp>
    </p:spTree>
    <p:extLst>
      <p:ext uri="{BB962C8B-B14F-4D97-AF65-F5344CB8AC3E}">
        <p14:creationId xmlns:p14="http://schemas.microsoft.com/office/powerpoint/2010/main" val="127360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983432" y="404664"/>
            <a:ext cx="11054336"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La estimación de tarifa técnica de la situación actual considera los subsidios que se otorgan al servicio troncal del </a:t>
            </a:r>
            <a:r>
              <a:rPr lang="es-EC" sz="2800" spc="-1" dirty="0" err="1">
                <a:solidFill>
                  <a:srgbClr val="2B8134"/>
                </a:solidFill>
                <a:uFill>
                  <a:solidFill>
                    <a:srgbClr val="FFFFFF"/>
                  </a:solidFill>
                </a:uFill>
                <a:latin typeface="Calibri" panose="020F0502020204030204" pitchFamily="34" charset="0"/>
                <a:cs typeface="Calibri" panose="020F0502020204030204" pitchFamily="34" charset="0"/>
              </a:rPr>
              <a:t>Metrobús</a:t>
            </a: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-Q</a:t>
            </a:r>
          </a:p>
        </p:txBody>
      </p:sp>
      <p:graphicFrame>
        <p:nvGraphicFramePr>
          <p:cNvPr id="3" name="Gráfico 2">
            <a:extLst>
              <a:ext uri="{FF2B5EF4-FFF2-40B4-BE49-F238E27FC236}">
                <a16:creationId xmlns:a16="http://schemas.microsoft.com/office/drawing/2014/main" id="{E7864786-89A5-4437-B982-233AE9FA39D7}"/>
              </a:ext>
            </a:extLst>
          </p:cNvPr>
          <p:cNvGraphicFramePr>
            <a:graphicFrameLocks/>
          </p:cNvGraphicFramePr>
          <p:nvPr>
            <p:extLst>
              <p:ext uri="{D42A27DB-BD31-4B8C-83A1-F6EECF244321}">
                <p14:modId xmlns:p14="http://schemas.microsoft.com/office/powerpoint/2010/main" val="3952689698"/>
              </p:ext>
            </p:extLst>
          </p:nvPr>
        </p:nvGraphicFramePr>
        <p:xfrm>
          <a:off x="479376" y="2737737"/>
          <a:ext cx="6120680"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6" name="CustomShape 7"/>
          <p:cNvSpPr/>
          <p:nvPr/>
        </p:nvSpPr>
        <p:spPr>
          <a:xfrm>
            <a:off x="479376" y="1516288"/>
            <a:ext cx="10873208" cy="360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6470" indent="-285750">
              <a:buClr>
                <a:srgbClr val="278E4D"/>
              </a:buClr>
              <a:buFont typeface="Courier New" panose="02070309020205020404" pitchFamily="49" charset="0"/>
              <a:buChar char="o"/>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En el caso en que no existiesen subsidios, y se contara con las prestaciones sociales y compensaciones legales para todos los trabajadores del servicio troncal, se requeriría un recaudo medio por pasajero de USD 44 centavos.</a:t>
            </a:r>
          </a:p>
          <a:p>
            <a:pPr marL="286470" indent="-285750">
              <a:buClr>
                <a:srgbClr val="278E4D"/>
              </a:buClr>
              <a:buFont typeface="Courier New" panose="02070309020205020404" pitchFamily="49" charset="0"/>
              <a:buChar char="o"/>
            </a:pPr>
            <a:endParaRPr lang="es-EC" sz="1400"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
        <p:nvSpPr>
          <p:cNvPr id="7" name="CustomShape 9"/>
          <p:cNvSpPr/>
          <p:nvPr/>
        </p:nvSpPr>
        <p:spPr>
          <a:xfrm>
            <a:off x="1883532" y="2276872"/>
            <a:ext cx="3312367" cy="40867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spc="-1" dirty="0">
                <a:solidFill>
                  <a:srgbClr val="548235"/>
                </a:solidFill>
                <a:uFill>
                  <a:solidFill>
                    <a:srgbClr val="FFFFFF"/>
                  </a:solidFill>
                </a:uFill>
                <a:latin typeface="Calibri"/>
                <a:ea typeface="Calibri"/>
              </a:rPr>
              <a:t>Tarifa Técnica Actual Componente</a:t>
            </a:r>
          </a:p>
          <a:p>
            <a:pPr algn="ctr">
              <a:lnSpc>
                <a:spcPct val="100000"/>
              </a:lnSpc>
            </a:pPr>
            <a:r>
              <a:rPr lang="es-EC" sz="1400" spc="-1" dirty="0">
                <a:solidFill>
                  <a:srgbClr val="548235"/>
                </a:solidFill>
                <a:uFill>
                  <a:solidFill>
                    <a:srgbClr val="FFFFFF"/>
                  </a:solidFill>
                </a:uFill>
                <a:latin typeface="Calibri"/>
                <a:ea typeface="Calibri"/>
              </a:rPr>
              <a:t> Troncal </a:t>
            </a:r>
            <a:r>
              <a:rPr lang="es-EC" sz="1400" spc="-1" dirty="0" err="1">
                <a:solidFill>
                  <a:srgbClr val="548235"/>
                </a:solidFill>
                <a:uFill>
                  <a:solidFill>
                    <a:srgbClr val="FFFFFF"/>
                  </a:solidFill>
                </a:uFill>
                <a:latin typeface="Calibri"/>
                <a:ea typeface="Calibri"/>
              </a:rPr>
              <a:t>Metrobús</a:t>
            </a:r>
            <a:r>
              <a:rPr lang="es-EC" sz="1400" spc="-1" dirty="0">
                <a:solidFill>
                  <a:srgbClr val="548235"/>
                </a:solidFill>
                <a:uFill>
                  <a:solidFill>
                    <a:srgbClr val="FFFFFF"/>
                  </a:solidFill>
                </a:uFill>
                <a:latin typeface="Calibri"/>
                <a:ea typeface="Calibri"/>
              </a:rPr>
              <a:t>-Q</a:t>
            </a:r>
            <a:endParaRPr lang="es-EC" sz="1800" b="0" strike="noStrike" spc="-1" dirty="0">
              <a:solidFill>
                <a:srgbClr val="000000"/>
              </a:solidFill>
              <a:uFill>
                <a:solidFill>
                  <a:srgbClr val="FFFFFF"/>
                </a:solidFill>
              </a:uFill>
              <a:latin typeface="Arial"/>
            </a:endParaRPr>
          </a:p>
        </p:txBody>
      </p:sp>
      <p:sp>
        <p:nvSpPr>
          <p:cNvPr id="14" name="Elipse 13"/>
          <p:cNvSpPr/>
          <p:nvPr/>
        </p:nvSpPr>
        <p:spPr>
          <a:xfrm>
            <a:off x="2711624" y="3685918"/>
            <a:ext cx="1008112"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Rectángulo 1"/>
          <p:cNvSpPr/>
          <p:nvPr/>
        </p:nvSpPr>
        <p:spPr>
          <a:xfrm>
            <a:off x="6510600" y="3284984"/>
            <a:ext cx="5472608" cy="2677656"/>
          </a:xfrm>
          <a:prstGeom prst="rect">
            <a:avLst/>
          </a:prstGeom>
        </p:spPr>
        <p:txBody>
          <a:bodyPr wrap="square">
            <a:spAutoFit/>
          </a:bodyPr>
          <a:lstStyle/>
          <a:p>
            <a:pPr marL="743670" lvl="1" indent="-285750">
              <a:buClr>
                <a:srgbClr val="278E4D"/>
              </a:buClr>
              <a:buFont typeface="Arial" panose="020B0604020202020204" pitchFamily="34" charset="0"/>
              <a:buChar char="•"/>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El recaudo medio por pasajero es de USD 24 centavos en la actualidad, esto implica que el valor subsidiado e informalidad del servicio representan USD 20 centavos por pasajero.</a:t>
            </a:r>
          </a:p>
          <a:p>
            <a:pPr marL="743670" lvl="1" indent="-285750">
              <a:buClr>
                <a:srgbClr val="278E4D"/>
              </a:buClr>
              <a:buFont typeface="Arial" panose="020B0604020202020204" pitchFamily="34" charset="0"/>
              <a:buChar char="•"/>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La operación del corredor suroccidental se produce bajo las condiciones de operación del transporte convencional. Esto implica la contratación de personal operativo sin prestaciones sociales (informalidad).</a:t>
            </a:r>
          </a:p>
          <a:p>
            <a:pPr marL="743670" lvl="1" indent="-285750">
              <a:buClr>
                <a:srgbClr val="278E4D"/>
              </a:buClr>
              <a:buFont typeface="Arial" panose="020B0604020202020204" pitchFamily="34" charset="0"/>
              <a:buChar char="•"/>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Los vehículos de la operación pública son financiados con recursos públicos.</a:t>
            </a:r>
          </a:p>
          <a:p>
            <a:pPr marL="743670" lvl="1" indent="-285750">
              <a:buClr>
                <a:srgbClr val="278E4D"/>
              </a:buClr>
              <a:buFont typeface="Arial" panose="020B0604020202020204" pitchFamily="34" charset="0"/>
              <a:buChar char="•"/>
            </a:pPr>
            <a:endParaRPr lang="es-EC" sz="14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743670" lvl="1" indent="-285750">
              <a:buClr>
                <a:srgbClr val="278E4D"/>
              </a:buClr>
              <a:buFont typeface="Arial" panose="020B0604020202020204" pitchFamily="34" charset="0"/>
              <a:buChar char="•"/>
            </a:pPr>
            <a:endParaRPr lang="es-EC" sz="14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743670" lvl="1" indent="-285750">
              <a:buClr>
                <a:srgbClr val="278E4D"/>
              </a:buClr>
              <a:buFont typeface="Arial" panose="020B0604020202020204" pitchFamily="34" charset="0"/>
              <a:buChar char="•"/>
            </a:pPr>
            <a:endParaRPr lang="es-EC" sz="1400"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9239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951547" y="332656"/>
            <a:ext cx="10514880" cy="777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r>
              <a:rPr lang="es-EC" sz="2800" spc="-1" dirty="0">
                <a:solidFill>
                  <a:srgbClr val="2B8134"/>
                </a:solidFill>
                <a:uFill>
                  <a:solidFill>
                    <a:srgbClr val="FFFFFF"/>
                  </a:solidFill>
                </a:uFill>
                <a:latin typeface="Calibri"/>
              </a:rPr>
              <a:t>Alcance de la Consultoría</a:t>
            </a:r>
            <a:endParaRPr lang="es-EC" sz="1800" b="0" strike="noStrike" spc="-1" dirty="0">
              <a:solidFill>
                <a:srgbClr val="000000"/>
              </a:solidFill>
              <a:uFill>
                <a:solidFill>
                  <a:srgbClr val="FFFFFF"/>
                </a:solidFill>
              </a:uFill>
              <a:latin typeface="Arial"/>
            </a:endParaRPr>
          </a:p>
        </p:txBody>
      </p:sp>
      <p:sp>
        <p:nvSpPr>
          <p:cNvPr id="15" name="CustomShape 7"/>
          <p:cNvSpPr/>
          <p:nvPr/>
        </p:nvSpPr>
        <p:spPr>
          <a:xfrm>
            <a:off x="1055440" y="1556792"/>
            <a:ext cx="9793088" cy="48965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6470" indent="-285750" algn="just">
              <a:buClr>
                <a:srgbClr val="278E4D"/>
              </a:buClr>
              <a:buSzPct val="80000"/>
              <a:buFont typeface="Wingdings" panose="05000000000000000000" pitchFamily="2" charset="2"/>
              <a:buChar char="q"/>
            </a:pPr>
            <a:r>
              <a:rPr lang="es-EC" sz="17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En el marco del Convenio de Cooperación Técnica entre la Cooperación Andina de Fomento y el Municipio del Distrito Metropolitano de Quito, se contrató a GSD Plus para la Estructuración del Modelo Tarifario del Sistema Metropolitano del Transporte Público de Pasajeros de Quito.</a:t>
            </a:r>
          </a:p>
          <a:p>
            <a:pPr marL="286470" indent="-285750" algn="just">
              <a:spcBef>
                <a:spcPts val="1500"/>
              </a:spcBef>
              <a:buClr>
                <a:srgbClr val="278E4D"/>
              </a:buClr>
              <a:buSzPct val="80000"/>
              <a:buFont typeface="Wingdings" panose="05000000000000000000" pitchFamily="2" charset="2"/>
              <a:buChar char="q"/>
            </a:pPr>
            <a:r>
              <a:rPr lang="es-EC" sz="1700" spc="-1" dirty="0">
                <a:solidFill>
                  <a:srgbClr val="000000"/>
                </a:solidFill>
                <a:uFill>
                  <a:solidFill>
                    <a:srgbClr val="FFFFFF"/>
                  </a:solidFill>
                </a:uFill>
                <a:latin typeface="Calibri" panose="020F0502020204030204" pitchFamily="34" charset="0"/>
                <a:cs typeface="Calibri" panose="020F0502020204030204" pitchFamily="34" charset="0"/>
              </a:rPr>
              <a:t>Los objetivos de la Consultoría fueron:</a:t>
            </a:r>
          </a:p>
          <a:p>
            <a:pPr marL="538163" lvl="1" indent="-93663" algn="just">
              <a:lnSpc>
                <a:spcPct val="100000"/>
              </a:lnSpc>
              <a:spcBef>
                <a:spcPts val="1500"/>
              </a:spcBef>
              <a:buFont typeface="Arial" panose="020B0604020202020204" pitchFamily="34" charset="0"/>
              <a:buChar char="•"/>
            </a:pPr>
            <a:r>
              <a:rPr lang="es-CO" sz="17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Definir la estructura de costos operacionales y tarifa técnica para los cuatro subsistemas de transporte púbico del DMQ: Corredores Metrobús; Transporte Convencional en los servicios intracantonal urbano, rural y combinado; </a:t>
            </a:r>
            <a:r>
              <a:rPr lang="es-CO" sz="1700" spc="-1" dirty="0">
                <a:solidFill>
                  <a:srgbClr val="000000"/>
                </a:solidFill>
                <a:uFill>
                  <a:solidFill>
                    <a:srgbClr val="FFFFFF"/>
                  </a:solidFill>
                </a:uFill>
                <a:latin typeface="Calibri" panose="020F0502020204030204" pitchFamily="34" charset="0"/>
                <a:cs typeface="Calibri" panose="020F0502020204030204" pitchFamily="34" charset="0"/>
              </a:rPr>
              <a:t> primera línea del Metro de Quito</a:t>
            </a:r>
            <a:r>
              <a:rPr lang="es-CO" sz="17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 y primera línea de Quito Cable.</a:t>
            </a:r>
          </a:p>
          <a:p>
            <a:pPr marL="538163" lvl="1" indent="-93663" algn="just">
              <a:lnSpc>
                <a:spcPct val="100000"/>
              </a:lnSpc>
              <a:spcBef>
                <a:spcPts val="1500"/>
              </a:spcBef>
              <a:buFont typeface="Arial" panose="020B0604020202020204" pitchFamily="34" charset="0"/>
              <a:buChar char="•"/>
            </a:pPr>
            <a:r>
              <a:rPr lang="es-CO" sz="17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Recomendar la estrategia de tarifa de usuario a implementar en el DMQ, teniendo en cuenta los objetivos que desean alcanzar las autoridades y las condiciones demográficas, de movilidad y de la operación de transporte público.</a:t>
            </a:r>
          </a:p>
          <a:p>
            <a:pPr marL="538163" lvl="1" indent="-93663" algn="just">
              <a:lnSpc>
                <a:spcPct val="100000"/>
              </a:lnSpc>
              <a:spcBef>
                <a:spcPts val="1500"/>
              </a:spcBef>
              <a:buFont typeface="Arial" panose="020B0604020202020204" pitchFamily="34" charset="0"/>
              <a:buChar char="•"/>
            </a:pPr>
            <a:r>
              <a:rPr lang="es-CO" sz="17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Construir los modelos de tarifa técnica y de tarifa integrada de usuario para simular el escenario actual o escenarios futuros, a partir de un conjunto de parámetros de entrada y de </a:t>
            </a:r>
            <a:r>
              <a:rPr lang="es-CO" sz="1700" spc="-1" dirty="0">
                <a:solidFill>
                  <a:srgbClr val="000000"/>
                </a:solidFill>
                <a:uFill>
                  <a:solidFill>
                    <a:srgbClr val="FFFFFF"/>
                  </a:solidFill>
                </a:uFill>
                <a:latin typeface="Calibri" panose="020F0502020204030204" pitchFamily="34" charset="0"/>
                <a:cs typeface="Calibri" panose="020F0502020204030204" pitchFamily="34" charset="0"/>
              </a:rPr>
              <a:t>asignación de responsabilidades entre los operadores privados y la autoridad.</a:t>
            </a:r>
            <a:endParaRPr lang="es-CO" sz="1700"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a:p>
            <a:pPr marL="285750" indent="-285750" algn="just">
              <a:lnSpc>
                <a:spcPct val="100000"/>
              </a:lnSpc>
              <a:spcBef>
                <a:spcPts val="0"/>
              </a:spcBef>
              <a:buFont typeface="Wingdings" panose="05000000000000000000" pitchFamily="2" charset="2"/>
              <a:buChar char="q"/>
            </a:pPr>
            <a:endParaRPr lang="es-CO" sz="1700" b="1" dirty="0">
              <a:solidFill>
                <a:srgbClr val="009900"/>
              </a:solidFill>
              <a:latin typeface="Calibri" panose="020F0502020204030204" pitchFamily="34" charset="0"/>
              <a:cs typeface="Calibri" panose="020F0502020204030204" pitchFamily="34" charset="0"/>
            </a:endParaRPr>
          </a:p>
          <a:p>
            <a:pPr marL="228600" indent="-227880" algn="just">
              <a:buClr>
                <a:srgbClr val="278E4D"/>
              </a:buClr>
              <a:buFont typeface="Arial"/>
              <a:buChar char="•"/>
            </a:pPr>
            <a:endParaRPr lang="es-EC" sz="17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p:txBody>
      </p:sp>
    </p:spTree>
    <p:extLst>
      <p:ext uri="{BB962C8B-B14F-4D97-AF65-F5344CB8AC3E}">
        <p14:creationId xmlns:p14="http://schemas.microsoft.com/office/powerpoint/2010/main" val="2105160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983432" y="404664"/>
            <a:ext cx="11054336"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La estimación de tarifa técnica de la situación actual considera la informalidad en la operación del servicio de alimentación del </a:t>
            </a:r>
            <a:r>
              <a:rPr lang="es-EC" sz="2800" spc="-1" dirty="0" err="1">
                <a:solidFill>
                  <a:srgbClr val="2B8134"/>
                </a:solidFill>
                <a:uFill>
                  <a:solidFill>
                    <a:srgbClr val="FFFFFF"/>
                  </a:solidFill>
                </a:uFill>
                <a:latin typeface="Calibri" panose="020F0502020204030204" pitchFamily="34" charset="0"/>
                <a:cs typeface="Calibri" panose="020F0502020204030204" pitchFamily="34" charset="0"/>
              </a:rPr>
              <a:t>Metrobús</a:t>
            </a: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-Q</a:t>
            </a:r>
          </a:p>
        </p:txBody>
      </p:sp>
      <p:graphicFrame>
        <p:nvGraphicFramePr>
          <p:cNvPr id="5" name="Gráfico 4">
            <a:extLst>
              <a:ext uri="{FF2B5EF4-FFF2-40B4-BE49-F238E27FC236}">
                <a16:creationId xmlns:a16="http://schemas.microsoft.com/office/drawing/2014/main" id="{F41F3049-B359-4B2B-B296-AF78D099E2D1}"/>
              </a:ext>
            </a:extLst>
          </p:cNvPr>
          <p:cNvGraphicFramePr>
            <a:graphicFrameLocks/>
          </p:cNvGraphicFramePr>
          <p:nvPr>
            <p:extLst>
              <p:ext uri="{D42A27DB-BD31-4B8C-83A1-F6EECF244321}">
                <p14:modId xmlns:p14="http://schemas.microsoft.com/office/powerpoint/2010/main" val="2560608821"/>
              </p:ext>
            </p:extLst>
          </p:nvPr>
        </p:nvGraphicFramePr>
        <p:xfrm>
          <a:off x="623392" y="2996952"/>
          <a:ext cx="6192688"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6" name="CustomShape 7"/>
          <p:cNvSpPr/>
          <p:nvPr/>
        </p:nvSpPr>
        <p:spPr>
          <a:xfrm>
            <a:off x="479376" y="1516288"/>
            <a:ext cx="10873208" cy="360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6470" indent="-285750">
              <a:buClr>
                <a:srgbClr val="278E4D"/>
              </a:buClr>
              <a:buFont typeface="Courier New" panose="02070309020205020404" pitchFamily="49" charset="0"/>
              <a:buChar char="o"/>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En el caso en que se contara con las prestaciones sociales y compensaciones legales para todos los trabajadores del transporte público, y cumpliera con disposiciones tributarias, se requeriría un recaudo medio por pasajero de USD 45 centavos.</a:t>
            </a:r>
          </a:p>
        </p:txBody>
      </p:sp>
      <p:sp>
        <p:nvSpPr>
          <p:cNvPr id="8" name="CustomShape 9"/>
          <p:cNvSpPr/>
          <p:nvPr/>
        </p:nvSpPr>
        <p:spPr>
          <a:xfrm>
            <a:off x="2063552" y="2487334"/>
            <a:ext cx="3312367" cy="40867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spc="-1" dirty="0">
                <a:solidFill>
                  <a:srgbClr val="548235"/>
                </a:solidFill>
                <a:uFill>
                  <a:solidFill>
                    <a:srgbClr val="FFFFFF"/>
                  </a:solidFill>
                </a:uFill>
                <a:latin typeface="Calibri"/>
                <a:ea typeface="Calibri"/>
              </a:rPr>
              <a:t>Tarifa Técnica Actual Componente</a:t>
            </a:r>
          </a:p>
          <a:p>
            <a:pPr algn="ctr">
              <a:lnSpc>
                <a:spcPct val="100000"/>
              </a:lnSpc>
            </a:pPr>
            <a:r>
              <a:rPr lang="es-EC" sz="1400" spc="-1" dirty="0">
                <a:solidFill>
                  <a:srgbClr val="548235"/>
                </a:solidFill>
                <a:uFill>
                  <a:solidFill>
                    <a:srgbClr val="FFFFFF"/>
                  </a:solidFill>
                </a:uFill>
                <a:latin typeface="Calibri"/>
                <a:ea typeface="Calibri"/>
              </a:rPr>
              <a:t> Alimentación </a:t>
            </a:r>
            <a:r>
              <a:rPr lang="es-EC" sz="1400" spc="-1" dirty="0" err="1">
                <a:solidFill>
                  <a:srgbClr val="548235"/>
                </a:solidFill>
                <a:uFill>
                  <a:solidFill>
                    <a:srgbClr val="FFFFFF"/>
                  </a:solidFill>
                </a:uFill>
                <a:latin typeface="Calibri"/>
                <a:ea typeface="Calibri"/>
              </a:rPr>
              <a:t>Metrobús</a:t>
            </a:r>
            <a:r>
              <a:rPr lang="es-EC" sz="1400" spc="-1" dirty="0">
                <a:solidFill>
                  <a:srgbClr val="548235"/>
                </a:solidFill>
                <a:uFill>
                  <a:solidFill>
                    <a:srgbClr val="FFFFFF"/>
                  </a:solidFill>
                </a:uFill>
                <a:latin typeface="Calibri"/>
                <a:ea typeface="Calibri"/>
              </a:rPr>
              <a:t>-Q</a:t>
            </a:r>
            <a:endParaRPr lang="es-EC" sz="1800" b="0" strike="noStrike" spc="-1" dirty="0">
              <a:solidFill>
                <a:srgbClr val="000000"/>
              </a:solidFill>
              <a:uFill>
                <a:solidFill>
                  <a:srgbClr val="FFFFFF"/>
                </a:solidFill>
              </a:uFill>
              <a:latin typeface="Arial"/>
            </a:endParaRPr>
          </a:p>
        </p:txBody>
      </p:sp>
      <p:sp>
        <p:nvSpPr>
          <p:cNvPr id="13" name="Elipse 12"/>
          <p:cNvSpPr/>
          <p:nvPr/>
        </p:nvSpPr>
        <p:spPr>
          <a:xfrm>
            <a:off x="3143672" y="3789040"/>
            <a:ext cx="1008112"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Rectángulo 14"/>
          <p:cNvSpPr/>
          <p:nvPr/>
        </p:nvSpPr>
        <p:spPr>
          <a:xfrm>
            <a:off x="6692026" y="3284984"/>
            <a:ext cx="4841984" cy="2462213"/>
          </a:xfrm>
          <a:prstGeom prst="rect">
            <a:avLst/>
          </a:prstGeom>
        </p:spPr>
        <p:txBody>
          <a:bodyPr wrap="square">
            <a:spAutoFit/>
          </a:bodyPr>
          <a:lstStyle/>
          <a:p>
            <a:pPr marL="743670" lvl="1" indent="-285750">
              <a:buClr>
                <a:srgbClr val="278E4D"/>
              </a:buClr>
              <a:buFont typeface="Arial" panose="020B0604020202020204" pitchFamily="34" charset="0"/>
              <a:buChar char="•"/>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El recaudo medio por pasajero es de USD 24 centavos en la actualidad, esto implica que el valor subsidiado e informalidad del servicio representan USD 22 centavos por pasajero, de los cuales USD 8 centavos corresponden a la informalidad laboral.</a:t>
            </a:r>
          </a:p>
          <a:p>
            <a:pPr marL="743670" lvl="1" indent="-285750">
              <a:buClr>
                <a:srgbClr val="278E4D"/>
              </a:buClr>
              <a:buFont typeface="Arial" panose="020B0604020202020204" pitchFamily="34" charset="0"/>
              <a:buChar char="•"/>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La alimentación se produce bajo las condiciones de operación del transporte convencional. Esto implica la contratación de personal operativo sin prestaciones sociales (informalidad).</a:t>
            </a:r>
          </a:p>
          <a:p>
            <a:pPr marL="743670" lvl="1" indent="-285750">
              <a:buClr>
                <a:srgbClr val="278E4D"/>
              </a:buClr>
              <a:buFont typeface="Arial" panose="020B0604020202020204" pitchFamily="34" charset="0"/>
              <a:buChar char="•"/>
            </a:pPr>
            <a:endParaRPr lang="es-EC" sz="14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743670" lvl="1" indent="-285750">
              <a:buClr>
                <a:srgbClr val="278E4D"/>
              </a:buClr>
              <a:buFont typeface="Arial" panose="020B0604020202020204" pitchFamily="34" charset="0"/>
              <a:buChar char="•"/>
            </a:pPr>
            <a:endParaRPr lang="es-EC" sz="1400"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3098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983432" y="404664"/>
            <a:ext cx="11054336"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La estimación de tarifa técnica de la situación actual considera los subsidios e informalidad con los que opera el transporte </a:t>
            </a:r>
            <a:r>
              <a:rPr lang="es-EC" sz="2800" spc="-1" dirty="0" err="1">
                <a:solidFill>
                  <a:srgbClr val="2B8134"/>
                </a:solidFill>
                <a:uFill>
                  <a:solidFill>
                    <a:srgbClr val="FFFFFF"/>
                  </a:solidFill>
                </a:uFill>
                <a:latin typeface="Calibri" panose="020F0502020204030204" pitchFamily="34" charset="0"/>
                <a:cs typeface="Calibri" panose="020F0502020204030204" pitchFamily="34" charset="0"/>
              </a:rPr>
              <a:t>intracantonal</a:t>
            </a: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 urbano</a:t>
            </a:r>
          </a:p>
        </p:txBody>
      </p:sp>
      <p:graphicFrame>
        <p:nvGraphicFramePr>
          <p:cNvPr id="4" name="Gráfico 3">
            <a:extLst>
              <a:ext uri="{FF2B5EF4-FFF2-40B4-BE49-F238E27FC236}">
                <a16:creationId xmlns:a16="http://schemas.microsoft.com/office/drawing/2014/main" id="{14526B4B-1751-4BF3-BBF2-7220AAD2B033}"/>
              </a:ext>
            </a:extLst>
          </p:cNvPr>
          <p:cNvGraphicFramePr>
            <a:graphicFrameLocks/>
          </p:cNvGraphicFramePr>
          <p:nvPr>
            <p:extLst>
              <p:ext uri="{D42A27DB-BD31-4B8C-83A1-F6EECF244321}">
                <p14:modId xmlns:p14="http://schemas.microsoft.com/office/powerpoint/2010/main" val="1808262884"/>
              </p:ext>
            </p:extLst>
          </p:nvPr>
        </p:nvGraphicFramePr>
        <p:xfrm>
          <a:off x="767408" y="3068960"/>
          <a:ext cx="6264696"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6" name="CustomShape 7"/>
          <p:cNvSpPr/>
          <p:nvPr/>
        </p:nvSpPr>
        <p:spPr>
          <a:xfrm>
            <a:off x="479376" y="1516288"/>
            <a:ext cx="10873208" cy="360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6470" indent="-285750">
              <a:buClr>
                <a:srgbClr val="278E4D"/>
              </a:buClr>
              <a:buFont typeface="Courier New" panose="02070309020205020404" pitchFamily="49" charset="0"/>
              <a:buChar char="o"/>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En el caso en que se contara con las prestaciones sociales y compensaciones legales para todos los trabajadores del transporte público, y cumpliera con disposiciones tributarias, se requeriría un recaudo medio por pasajero de USD 34 centavos.</a:t>
            </a:r>
          </a:p>
        </p:txBody>
      </p:sp>
      <p:sp>
        <p:nvSpPr>
          <p:cNvPr id="9" name="CustomShape 9"/>
          <p:cNvSpPr/>
          <p:nvPr/>
        </p:nvSpPr>
        <p:spPr>
          <a:xfrm>
            <a:off x="2207568" y="2496144"/>
            <a:ext cx="3312367" cy="40867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C" sz="1400" spc="-1" dirty="0">
                <a:solidFill>
                  <a:srgbClr val="548235"/>
                </a:solidFill>
                <a:uFill>
                  <a:solidFill>
                    <a:srgbClr val="FFFFFF"/>
                  </a:solidFill>
                </a:uFill>
                <a:latin typeface="Calibri"/>
                <a:ea typeface="Calibri"/>
              </a:rPr>
              <a:t>Tarifa Técnica Actual</a:t>
            </a:r>
          </a:p>
          <a:p>
            <a:pPr algn="ctr">
              <a:lnSpc>
                <a:spcPct val="100000"/>
              </a:lnSpc>
            </a:pPr>
            <a:r>
              <a:rPr lang="es-EC" sz="1400" spc="-1" dirty="0">
                <a:solidFill>
                  <a:srgbClr val="548235"/>
                </a:solidFill>
                <a:uFill>
                  <a:solidFill>
                    <a:srgbClr val="FFFFFF"/>
                  </a:solidFill>
                </a:uFill>
                <a:latin typeface="Calibri"/>
                <a:ea typeface="Calibri"/>
              </a:rPr>
              <a:t>Transporte Convencional Urbano</a:t>
            </a:r>
            <a:endParaRPr lang="es-EC" sz="1800" b="0" strike="noStrike" spc="-1" dirty="0">
              <a:solidFill>
                <a:srgbClr val="000000"/>
              </a:solidFill>
              <a:uFill>
                <a:solidFill>
                  <a:srgbClr val="FFFFFF"/>
                </a:solidFill>
              </a:uFill>
              <a:latin typeface="Arial"/>
            </a:endParaRPr>
          </a:p>
        </p:txBody>
      </p:sp>
      <p:sp>
        <p:nvSpPr>
          <p:cNvPr id="12" name="Elipse 11"/>
          <p:cNvSpPr/>
          <p:nvPr/>
        </p:nvSpPr>
        <p:spPr>
          <a:xfrm>
            <a:off x="2423592" y="3789040"/>
            <a:ext cx="1008112"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Rectángulo 14"/>
          <p:cNvSpPr/>
          <p:nvPr/>
        </p:nvSpPr>
        <p:spPr>
          <a:xfrm>
            <a:off x="6816080" y="3097703"/>
            <a:ext cx="4807089" cy="2246769"/>
          </a:xfrm>
          <a:prstGeom prst="rect">
            <a:avLst/>
          </a:prstGeom>
        </p:spPr>
        <p:txBody>
          <a:bodyPr wrap="square">
            <a:spAutoFit/>
          </a:bodyPr>
          <a:lstStyle/>
          <a:p>
            <a:pPr marL="743670" lvl="1" indent="-285750">
              <a:buClr>
                <a:srgbClr val="278E4D"/>
              </a:buClr>
              <a:buFont typeface="Arial" panose="020B0604020202020204" pitchFamily="34" charset="0"/>
              <a:buChar char="•"/>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El recaudo medio por pasajero es de USD 24 centavos en la actualidad, esto implica que el valor subsidiado e informalidad del servicio representan USD 11 centavos por pasajero.</a:t>
            </a:r>
          </a:p>
          <a:p>
            <a:pPr marL="743670" lvl="1" indent="-285750">
              <a:buClr>
                <a:srgbClr val="278E4D"/>
              </a:buClr>
              <a:buFont typeface="Arial" panose="020B0604020202020204" pitchFamily="34" charset="0"/>
              <a:buChar char="•"/>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En el transporte </a:t>
            </a:r>
            <a:r>
              <a:rPr lang="es-EC" sz="1400" spc="-1" dirty="0" err="1">
                <a:solidFill>
                  <a:srgbClr val="000000"/>
                </a:solidFill>
                <a:uFill>
                  <a:solidFill>
                    <a:srgbClr val="FFFFFF"/>
                  </a:solidFill>
                </a:uFill>
                <a:latin typeface="Calibri" panose="020F0502020204030204" pitchFamily="34" charset="0"/>
                <a:cs typeface="Calibri" panose="020F0502020204030204" pitchFamily="34" charset="0"/>
              </a:rPr>
              <a:t>intracantonal</a:t>
            </a: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 urbano se contrata personal operativo sin prestaciones sociales se estima que la informalidad laboral costaría USD 6,7 centavos por pasajero.</a:t>
            </a:r>
          </a:p>
          <a:p>
            <a:pPr marL="743670" lvl="1" indent="-285750">
              <a:buClr>
                <a:srgbClr val="278E4D"/>
              </a:buClr>
              <a:buFont typeface="Arial" panose="020B0604020202020204" pitchFamily="34" charset="0"/>
              <a:buChar char="•"/>
            </a:pPr>
            <a:r>
              <a:rPr lang="es-EC" sz="1400" spc="-1" dirty="0">
                <a:solidFill>
                  <a:srgbClr val="000000"/>
                </a:solidFill>
                <a:uFill>
                  <a:solidFill>
                    <a:srgbClr val="FFFFFF"/>
                  </a:solidFill>
                </a:uFill>
                <a:latin typeface="Calibri" panose="020F0502020204030204" pitchFamily="34" charset="0"/>
                <a:cs typeface="Calibri" panose="020F0502020204030204" pitchFamily="34" charset="0"/>
              </a:rPr>
              <a:t>La existencia del incentivo de caja común implica un ingreso de USD 3,8 centavos por pasajero.</a:t>
            </a:r>
          </a:p>
        </p:txBody>
      </p:sp>
    </p:spTree>
    <p:extLst>
      <p:ext uri="{BB962C8B-B14F-4D97-AF65-F5344CB8AC3E}">
        <p14:creationId xmlns:p14="http://schemas.microsoft.com/office/powerpoint/2010/main" val="193314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479376" y="404664"/>
            <a:ext cx="11558392"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El nivel de tarifa de usuario se ha mantenido gracias a los incentivos y subsidios que se otorgan a los subsistemas y a las condiciones de informalidad en las que se presta el servicio.</a:t>
            </a:r>
          </a:p>
        </p:txBody>
      </p:sp>
      <p:sp>
        <p:nvSpPr>
          <p:cNvPr id="19" name="CustomShape 7"/>
          <p:cNvSpPr/>
          <p:nvPr/>
        </p:nvSpPr>
        <p:spPr>
          <a:xfrm>
            <a:off x="3143672" y="3469512"/>
            <a:ext cx="8334372" cy="276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6470" indent="-285750">
              <a:spcAft>
                <a:spcPts val="1000"/>
              </a:spcAft>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Las condiciones de los conductores y ayudantes del transporte convencional y del corredor suroccidental </a:t>
            </a: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no se ajustan a lo definido en el régimen </a:t>
            </a:r>
            <a:r>
              <a:rPr lang="es-EC" sz="16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laboral local. </a:t>
            </a:r>
          </a:p>
          <a:p>
            <a:pPr marL="712788" indent="-174625">
              <a:spcAft>
                <a:spcPts val="1000"/>
              </a:spcAft>
              <a:buClr>
                <a:srgbClr val="278E4D"/>
              </a:buClr>
              <a:buSzPct val="50000"/>
              <a:buFont typeface="Calibri" panose="020F0502020204030204" pitchFamily="34" charset="0"/>
              <a:buChar char="−"/>
            </a:pPr>
            <a:r>
              <a:rPr lang="es-EC" sz="16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Los conductores del subsistema laboran jornadas de entre 13 y 16 horas diarias, por lo que en promedio se asignan 1,14 conductores/bus. </a:t>
            </a:r>
            <a:endParaRPr lang="es-EC" sz="16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a:p>
            <a:pPr marL="712788" indent="-174625">
              <a:spcAft>
                <a:spcPts val="1000"/>
              </a:spcAft>
              <a:buClr>
                <a:srgbClr val="278E4D"/>
              </a:buClr>
              <a:buSzPct val="50000"/>
              <a:buFont typeface="Calibri" panose="020F0502020204030204" pitchFamily="34" charset="0"/>
              <a:buChar char="−"/>
            </a:pPr>
            <a:r>
              <a:rPr lang="es-EC" sz="16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Solo e</a:t>
            </a:r>
            <a:r>
              <a:rPr lang="es-EC" sz="16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 50% de los conductores </a:t>
            </a:r>
            <a:r>
              <a:rPr lang="es-EC" sz="16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está vinculado al IESS y recibe las prestaciones y compensaciones legales.</a:t>
            </a:r>
            <a:endParaRPr lang="es-EC" sz="1600" b="0" strike="noStrike"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a:p>
            <a:pPr marL="712788" indent="-174625">
              <a:spcAft>
                <a:spcPts val="1000"/>
              </a:spcAft>
              <a:buClr>
                <a:srgbClr val="278E4D"/>
              </a:buClr>
              <a:buSzPct val="50000"/>
              <a:buFont typeface="Calibri" panose="020F0502020204030204" pitchFamily="34" charset="0"/>
              <a:buChar char="−"/>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No se remuneran horas extras o recargos por horas nocturnas.</a:t>
            </a:r>
          </a:p>
          <a:p>
            <a:pPr marL="268288" indent="-268288">
              <a:spcAft>
                <a:spcPts val="1000"/>
              </a:spcAft>
              <a:buClr>
                <a:srgbClr val="278E4D"/>
              </a:buClr>
              <a:buFont typeface="Courier New" panose="02070309020205020404" pitchFamily="49" charset="0"/>
              <a:buChar char="o"/>
            </a:pPr>
            <a:endParaRPr lang="es-EC" sz="100" spc="-1" dirty="0">
              <a:solidFill>
                <a:srgbClr val="000000"/>
              </a:solidFill>
              <a:uFill>
                <a:solidFill>
                  <a:srgbClr val="FFFFFF"/>
                </a:solidFill>
              </a:uFill>
              <a:latin typeface="Calibri" panose="020F0502020204030204" pitchFamily="34" charset="0"/>
              <a:ea typeface="DejaVu Sans"/>
              <a:cs typeface="Calibri" panose="020F0502020204030204" pitchFamily="34" charset="0"/>
            </a:endParaRPr>
          </a:p>
          <a:p>
            <a:pPr marL="268288" indent="-268288">
              <a:spcAft>
                <a:spcPts val="1000"/>
              </a:spcAft>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Los</a:t>
            </a: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 operadores no cumplen con la normativa de impuestos, en relación a pago de impuesto a la renta y a la distribución de utilidades entre los empleados.</a:t>
            </a:r>
          </a:p>
        </p:txBody>
      </p:sp>
      <p:sp>
        <p:nvSpPr>
          <p:cNvPr id="2" name="Rectángulo redondeado 1"/>
          <p:cNvSpPr/>
          <p:nvPr/>
        </p:nvSpPr>
        <p:spPr>
          <a:xfrm>
            <a:off x="767408" y="3501008"/>
            <a:ext cx="2160240" cy="576064"/>
          </a:xfrm>
          <a:prstGeom prst="roundRect">
            <a:avLst/>
          </a:prstGeom>
          <a:solidFill>
            <a:schemeClr val="accent2">
              <a:lumMod val="20000"/>
              <a:lumOff val="8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2">
                    <a:lumMod val="75000"/>
                  </a:schemeClr>
                </a:solidFill>
                <a:latin typeface="Calibri" panose="020F0502020204030204" pitchFamily="34" charset="0"/>
                <a:cs typeface="Calibri" panose="020F0502020204030204" pitchFamily="34" charset="0"/>
              </a:rPr>
              <a:t>Informalidad</a:t>
            </a:r>
            <a:endParaRPr lang="en-US" b="1" dirty="0">
              <a:solidFill>
                <a:schemeClr val="accent2">
                  <a:lumMod val="75000"/>
                </a:schemeClr>
              </a:solidFill>
              <a:latin typeface="Calibri" panose="020F0502020204030204" pitchFamily="34" charset="0"/>
              <a:cs typeface="Calibri" panose="020F0502020204030204" pitchFamily="34" charset="0"/>
            </a:endParaRPr>
          </a:p>
        </p:txBody>
      </p:sp>
      <p:sp>
        <p:nvSpPr>
          <p:cNvPr id="7" name="Rectángulo redondeado 6"/>
          <p:cNvSpPr/>
          <p:nvPr/>
        </p:nvSpPr>
        <p:spPr>
          <a:xfrm>
            <a:off x="767408" y="1779392"/>
            <a:ext cx="2160240" cy="576064"/>
          </a:xfrm>
          <a:prstGeom prst="roundRect">
            <a:avLst/>
          </a:prstGeom>
          <a:solidFill>
            <a:schemeClr val="accent3">
              <a:lumMod val="20000"/>
              <a:lumOff val="8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700" b="1" dirty="0">
                <a:solidFill>
                  <a:srgbClr val="8AAC46"/>
                </a:solidFill>
                <a:latin typeface="Calibri" panose="020F0502020204030204" pitchFamily="34" charset="0"/>
                <a:cs typeface="Calibri" panose="020F0502020204030204" pitchFamily="34" charset="0"/>
              </a:rPr>
              <a:t>Subsidios/Incentivos</a:t>
            </a:r>
            <a:endParaRPr lang="en-US" sz="1700" b="1" dirty="0">
              <a:solidFill>
                <a:srgbClr val="8AAC46"/>
              </a:solidFill>
              <a:latin typeface="Calibri" panose="020F0502020204030204" pitchFamily="34" charset="0"/>
              <a:cs typeface="Calibri" panose="020F0502020204030204" pitchFamily="34" charset="0"/>
            </a:endParaRPr>
          </a:p>
        </p:txBody>
      </p:sp>
      <p:sp>
        <p:nvSpPr>
          <p:cNvPr id="8" name="CustomShape 7"/>
          <p:cNvSpPr/>
          <p:nvPr/>
        </p:nvSpPr>
        <p:spPr>
          <a:xfrm>
            <a:off x="3287688" y="1772816"/>
            <a:ext cx="7830316" cy="138183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6470" indent="-285750">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ea typeface="DejaVu Sans"/>
                <a:cs typeface="Calibri" panose="020F0502020204030204" pitchFamily="34" charset="0"/>
              </a:rPr>
              <a:t>Se destinan incentivos a los operadores del transporte intracantonal urbano que cumplen con los requerimientos de caja común de USD 1,000 mensuales por bus.</a:t>
            </a:r>
          </a:p>
          <a:p>
            <a:pPr marL="286470" indent="-285750">
              <a:buClr>
                <a:srgbClr val="278E4D"/>
              </a:buClr>
              <a:buFont typeface="Courier New" panose="02070309020205020404" pitchFamily="49" charset="0"/>
              <a:buChar char="o"/>
            </a:pPr>
            <a:endParaRPr lang="es-EC" sz="12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6470" indent="-285750">
              <a:buClr>
                <a:srgbClr val="278E4D"/>
              </a:buClr>
              <a:buFont typeface="Courier New" panose="02070309020205020404" pitchFamily="49" charset="0"/>
              <a:buChar char="o"/>
            </a:pPr>
            <a:r>
              <a:rPr lang="es-EC" sz="1600" spc="-1" dirty="0">
                <a:solidFill>
                  <a:srgbClr val="000000"/>
                </a:solidFill>
                <a:uFill>
                  <a:solidFill>
                    <a:srgbClr val="FFFFFF"/>
                  </a:solidFill>
                </a:uFill>
                <a:latin typeface="Calibri" panose="020F0502020204030204" pitchFamily="34" charset="0"/>
                <a:cs typeface="Calibri" panose="020F0502020204030204" pitchFamily="34" charset="0"/>
              </a:rPr>
              <a:t>Se destinan subsidios a la operación de la EPMTPQ a través de la adquisición de flota; la provisión de espacios para estacionamientos, talleres y oficinas; entre otros.</a:t>
            </a:r>
          </a:p>
        </p:txBody>
      </p:sp>
    </p:spTree>
    <p:extLst>
      <p:ext uri="{BB962C8B-B14F-4D97-AF65-F5344CB8AC3E}">
        <p14:creationId xmlns:p14="http://schemas.microsoft.com/office/powerpoint/2010/main" val="269493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271464" y="188640"/>
            <a:ext cx="10766304"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Se evaluaron los componentes de costo para la definición de tarifa técnica por subsistema</a:t>
            </a:r>
          </a:p>
        </p:txBody>
      </p:sp>
      <p:grpSp>
        <p:nvGrpSpPr>
          <p:cNvPr id="28" name="Grupo 27"/>
          <p:cNvGrpSpPr/>
          <p:nvPr/>
        </p:nvGrpSpPr>
        <p:grpSpPr>
          <a:xfrm rot="5400000">
            <a:off x="5994478" y="-232120"/>
            <a:ext cx="450882" cy="3553507"/>
            <a:chOff x="1" y="868845"/>
            <a:chExt cx="450882" cy="3553507"/>
          </a:xfrm>
          <a:solidFill>
            <a:srgbClr val="70AD47">
              <a:lumMod val="40000"/>
              <a:lumOff val="60000"/>
            </a:srgbClr>
          </a:solidFill>
          <a:scene3d>
            <a:camera prst="orthographicFront"/>
            <a:lightRig rig="flat" dir="t"/>
          </a:scene3d>
        </p:grpSpPr>
        <p:sp>
          <p:nvSpPr>
            <p:cNvPr id="29" name="Rectángulo 28"/>
            <p:cNvSpPr/>
            <p:nvPr/>
          </p:nvSpPr>
          <p:spPr>
            <a:xfrm rot="16200000">
              <a:off x="-1551312" y="2420158"/>
              <a:ext cx="3553507" cy="450882"/>
            </a:xfrm>
            <a:prstGeom prst="rect">
              <a:avLst/>
            </a:prstGeom>
            <a:grpFill/>
            <a:ln>
              <a:noFill/>
            </a:ln>
            <a:effectLst/>
            <a:sp3d prstMaterial="dkEdge">
              <a:bevelT w="8200" h="38100"/>
            </a:sp3d>
          </p:spPr>
        </p:sp>
        <p:sp>
          <p:nvSpPr>
            <p:cNvPr id="30" name="Rectángulo 29"/>
            <p:cNvSpPr/>
            <p:nvPr/>
          </p:nvSpPr>
          <p:spPr>
            <a:xfrm rot="16200000">
              <a:off x="-1551312" y="2420158"/>
              <a:ext cx="3553507" cy="450882"/>
            </a:xfrm>
            <a:prstGeom prst="rect">
              <a:avLst/>
            </a:prstGeom>
            <a:grpFill/>
            <a:ln>
              <a:noFill/>
            </a:ln>
            <a:effectLst/>
            <a:sp3d/>
          </p:spPr>
          <p:txBody>
            <a:bodyPr spcFirstLastPara="0" vert="horz" wrap="square" lIns="10160" tIns="10160" rIns="10160" bIns="1016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kumimoji="0" lang="en-US" sz="1600" b="1" i="0" u="none" strike="noStrike" kern="0" cap="none" spc="0" normalizeH="0" baseline="0" noProof="0" dirty="0" err="1">
                  <a:ln>
                    <a:noFill/>
                  </a:ln>
                  <a:solidFill>
                    <a:prstClr val="black"/>
                  </a:solidFill>
                  <a:effectLst/>
                  <a:uLnTx/>
                  <a:uFillTx/>
                  <a:latin typeface="Calibri" panose="020F0502020204030204"/>
                  <a:ea typeface="+mn-ea"/>
                  <a:cs typeface="+mn-cs"/>
                </a:rPr>
                <a:t>Estructura</a:t>
              </a:r>
              <a:r>
                <a:rPr kumimoji="0" lang="en-US" sz="1600" b="1" i="0" u="none" strike="noStrike" kern="0" cap="none" spc="0" normalizeH="0" baseline="0" noProof="0" dirty="0">
                  <a:ln>
                    <a:noFill/>
                  </a:ln>
                  <a:solidFill>
                    <a:prstClr val="black"/>
                  </a:solidFill>
                  <a:effectLst/>
                  <a:uLnTx/>
                  <a:uFillTx/>
                  <a:latin typeface="Calibri" panose="020F0502020204030204"/>
                  <a:ea typeface="+mn-ea"/>
                  <a:cs typeface="+mn-cs"/>
                </a:rPr>
                <a:t> de </a:t>
              </a:r>
              <a:r>
                <a:rPr kumimoji="0" lang="en-US" sz="1600" b="1" i="0" u="none" strike="noStrike" kern="0" cap="none" spc="0" normalizeH="0" baseline="0" noProof="0" dirty="0" err="1">
                  <a:ln>
                    <a:noFill/>
                  </a:ln>
                  <a:solidFill>
                    <a:prstClr val="black"/>
                  </a:solidFill>
                  <a:effectLst/>
                  <a:uLnTx/>
                  <a:uFillTx/>
                  <a:latin typeface="Calibri" panose="020F0502020204030204"/>
                  <a:ea typeface="+mn-ea"/>
                  <a:cs typeface="+mn-cs"/>
                </a:rPr>
                <a:t>costos</a:t>
              </a:r>
              <a:r>
                <a:rPr kumimoji="0" lang="en-US" sz="1600" b="1" i="0" u="none" strike="noStrike" kern="0" cap="none" spc="0" normalizeH="0" baseline="0" noProof="0" dirty="0">
                  <a:ln>
                    <a:noFill/>
                  </a:ln>
                  <a:solidFill>
                    <a:prstClr val="black"/>
                  </a:solidFill>
                  <a:effectLst/>
                  <a:uLnTx/>
                  <a:uFillTx/>
                  <a:latin typeface="Calibri" panose="020F0502020204030204"/>
                  <a:ea typeface="+mn-ea"/>
                  <a:cs typeface="+mn-cs"/>
                </a:rPr>
                <a:t> Metro de Quito</a:t>
              </a:r>
            </a:p>
          </p:txBody>
        </p:sp>
      </p:grpSp>
      <p:grpSp>
        <p:nvGrpSpPr>
          <p:cNvPr id="31" name="Grupo 30"/>
          <p:cNvGrpSpPr/>
          <p:nvPr/>
        </p:nvGrpSpPr>
        <p:grpSpPr>
          <a:xfrm>
            <a:off x="1493456" y="2163470"/>
            <a:ext cx="1800000" cy="468000"/>
            <a:chOff x="3093879" y="521183"/>
            <a:chExt cx="1734742" cy="555884"/>
          </a:xfrm>
          <a:solidFill>
            <a:srgbClr val="70AD47">
              <a:lumMod val="40000"/>
              <a:lumOff val="60000"/>
            </a:srgbClr>
          </a:solidFill>
          <a:scene3d>
            <a:camera prst="orthographicFront"/>
            <a:lightRig rig="flat" dir="t"/>
          </a:scene3d>
        </p:grpSpPr>
        <p:sp>
          <p:nvSpPr>
            <p:cNvPr id="32" name="Rectángulo 31"/>
            <p:cNvSpPr/>
            <p:nvPr/>
          </p:nvSpPr>
          <p:spPr>
            <a:xfrm>
              <a:off x="3093879" y="521183"/>
              <a:ext cx="1734742" cy="555884"/>
            </a:xfrm>
            <a:prstGeom prst="rect">
              <a:avLst/>
            </a:prstGeom>
            <a:grpFill/>
            <a:ln>
              <a:solidFill>
                <a:srgbClr val="70AD47"/>
              </a:solidFill>
            </a:ln>
            <a:effectLst/>
            <a:sp3d prstMaterial="dkEdge">
              <a:bevelT w="8200" h="38100"/>
            </a:sp3d>
          </p:spPr>
        </p:sp>
        <p:sp>
          <p:nvSpPr>
            <p:cNvPr id="33" name="Rectángulo 32"/>
            <p:cNvSpPr/>
            <p:nvPr/>
          </p:nvSpPr>
          <p:spPr>
            <a:xfrm>
              <a:off x="3093879" y="521183"/>
              <a:ext cx="1734742" cy="555884"/>
            </a:xfrm>
            <a:prstGeom prst="rect">
              <a:avLst/>
            </a:prstGeom>
            <a:grpFill/>
            <a:ln>
              <a:solidFill>
                <a:srgbClr val="70AD47"/>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Calibri" panose="020F0502020204030204"/>
                  <a:ea typeface="+mn-ea"/>
                  <a:cs typeface="+mn-cs"/>
                </a:rPr>
                <a:t>Costos</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0" cap="none" spc="0" normalizeH="0" baseline="0" noProof="0" dirty="0" err="1">
                  <a:ln>
                    <a:noFill/>
                  </a:ln>
                  <a:solidFill>
                    <a:prstClr val="black"/>
                  </a:solidFill>
                  <a:effectLst/>
                  <a:uLnTx/>
                  <a:uFillTx/>
                  <a:latin typeface="Calibri" panose="020F0502020204030204"/>
                  <a:ea typeface="+mn-ea"/>
                  <a:cs typeface="+mn-cs"/>
                </a:rPr>
                <a:t>operacionales</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4" name="Grupo 33"/>
          <p:cNvGrpSpPr/>
          <p:nvPr/>
        </p:nvGrpSpPr>
        <p:grpSpPr>
          <a:xfrm>
            <a:off x="8902129" y="2168912"/>
            <a:ext cx="1800000" cy="468000"/>
            <a:chOff x="3079817" y="2584450"/>
            <a:chExt cx="1734742" cy="555884"/>
          </a:xfrm>
          <a:solidFill>
            <a:srgbClr val="70AD47">
              <a:lumMod val="40000"/>
              <a:lumOff val="60000"/>
            </a:srgbClr>
          </a:solidFill>
          <a:scene3d>
            <a:camera prst="orthographicFront"/>
            <a:lightRig rig="flat" dir="t"/>
          </a:scene3d>
        </p:grpSpPr>
        <p:sp>
          <p:nvSpPr>
            <p:cNvPr id="60" name="Rectángulo 59"/>
            <p:cNvSpPr/>
            <p:nvPr/>
          </p:nvSpPr>
          <p:spPr>
            <a:xfrm>
              <a:off x="3079817" y="2584450"/>
              <a:ext cx="1734742" cy="555884"/>
            </a:xfrm>
            <a:prstGeom prst="rect">
              <a:avLst/>
            </a:prstGeom>
            <a:grpFill/>
            <a:ln>
              <a:solidFill>
                <a:srgbClr val="70AD47"/>
              </a:solidFill>
            </a:ln>
            <a:effectLst/>
            <a:sp3d prstMaterial="dkEdge">
              <a:bevelT w="8200" h="38100"/>
            </a:sp3d>
          </p:spPr>
        </p:sp>
        <p:sp>
          <p:nvSpPr>
            <p:cNvPr id="61" name="Rectángulo 60"/>
            <p:cNvSpPr/>
            <p:nvPr/>
          </p:nvSpPr>
          <p:spPr>
            <a:xfrm>
              <a:off x="3079817" y="2584450"/>
              <a:ext cx="1734742" cy="555884"/>
            </a:xfrm>
            <a:prstGeom prst="rect">
              <a:avLst/>
            </a:prstGeom>
            <a:grpFill/>
            <a:ln>
              <a:solidFill>
                <a:srgbClr val="70AD47"/>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Calibri" panose="020F0502020204030204"/>
                  <a:ea typeface="+mn-ea"/>
                  <a:cs typeface="+mn-cs"/>
                </a:rPr>
                <a:t>Costos</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0" cap="none" spc="0" normalizeH="0" baseline="0" noProof="0" dirty="0" err="1">
                  <a:ln>
                    <a:noFill/>
                  </a:ln>
                  <a:solidFill>
                    <a:prstClr val="black"/>
                  </a:solidFill>
                  <a:effectLst/>
                  <a:uLnTx/>
                  <a:uFillTx/>
                  <a:latin typeface="Calibri" panose="020F0502020204030204"/>
                  <a:ea typeface="+mn-ea"/>
                  <a:cs typeface="+mn-cs"/>
                </a:rPr>
                <a:t>financieros</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62" name="Grupo 61"/>
          <p:cNvGrpSpPr/>
          <p:nvPr/>
        </p:nvGrpSpPr>
        <p:grpSpPr>
          <a:xfrm>
            <a:off x="8902129" y="3006915"/>
            <a:ext cx="1800000" cy="468000"/>
            <a:chOff x="5257468" y="2222112"/>
            <a:chExt cx="2369563" cy="555884"/>
          </a:xfrm>
          <a:solidFill>
            <a:srgbClr val="70AD47">
              <a:lumMod val="40000"/>
              <a:lumOff val="60000"/>
            </a:srgbClr>
          </a:solidFill>
          <a:scene3d>
            <a:camera prst="orthographicFront"/>
            <a:lightRig rig="flat" dir="t"/>
          </a:scene3d>
        </p:grpSpPr>
        <p:sp>
          <p:nvSpPr>
            <p:cNvPr id="63" name="Rectángulo 62"/>
            <p:cNvSpPr/>
            <p:nvPr/>
          </p:nvSpPr>
          <p:spPr>
            <a:xfrm>
              <a:off x="5257468" y="2222112"/>
              <a:ext cx="2369563" cy="555884"/>
            </a:xfrm>
            <a:prstGeom prst="rect">
              <a:avLst/>
            </a:prstGeom>
            <a:grpFill/>
            <a:ln>
              <a:solidFill>
                <a:srgbClr val="70AD47"/>
              </a:solidFill>
            </a:ln>
            <a:effectLst/>
            <a:sp3d prstMaterial="dkEdge">
              <a:bevelT w="8200" h="38100"/>
            </a:sp3d>
          </p:spPr>
        </p:sp>
        <p:sp>
          <p:nvSpPr>
            <p:cNvPr id="64" name="Rectángulo 63"/>
            <p:cNvSpPr/>
            <p:nvPr/>
          </p:nvSpPr>
          <p:spPr>
            <a:xfrm>
              <a:off x="5257468" y="2222112"/>
              <a:ext cx="2369563" cy="555884"/>
            </a:xfrm>
            <a:prstGeom prst="rect">
              <a:avLst/>
            </a:prstGeom>
            <a:grpFill/>
            <a:ln>
              <a:solidFill>
                <a:srgbClr val="70AD47"/>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Calibri" panose="020F0502020204030204"/>
                  <a:ea typeface="+mn-ea"/>
                  <a:cs typeface="+mn-cs"/>
                </a:rPr>
                <a:t>Margen</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65" name="Grupo 64"/>
          <p:cNvGrpSpPr/>
          <p:nvPr/>
        </p:nvGrpSpPr>
        <p:grpSpPr>
          <a:xfrm>
            <a:off x="8902129" y="3649710"/>
            <a:ext cx="1800000" cy="468000"/>
            <a:chOff x="5257468" y="2946789"/>
            <a:chExt cx="2369563" cy="555884"/>
          </a:xfrm>
          <a:solidFill>
            <a:srgbClr val="70AD47">
              <a:lumMod val="40000"/>
              <a:lumOff val="60000"/>
            </a:srgbClr>
          </a:solidFill>
          <a:scene3d>
            <a:camera prst="orthographicFront"/>
            <a:lightRig rig="flat" dir="t"/>
          </a:scene3d>
        </p:grpSpPr>
        <p:sp>
          <p:nvSpPr>
            <p:cNvPr id="66" name="Rectángulo 65"/>
            <p:cNvSpPr/>
            <p:nvPr/>
          </p:nvSpPr>
          <p:spPr>
            <a:xfrm>
              <a:off x="5257468" y="2946789"/>
              <a:ext cx="2369563" cy="555884"/>
            </a:xfrm>
            <a:prstGeom prst="rect">
              <a:avLst/>
            </a:prstGeom>
            <a:grpFill/>
            <a:ln>
              <a:solidFill>
                <a:srgbClr val="70AD47"/>
              </a:solidFill>
            </a:ln>
            <a:effectLst/>
            <a:sp3d prstMaterial="dkEdge">
              <a:bevelT w="8200" h="38100"/>
            </a:sp3d>
          </p:spPr>
        </p:sp>
        <p:sp>
          <p:nvSpPr>
            <p:cNvPr id="67" name="Rectángulo 66"/>
            <p:cNvSpPr/>
            <p:nvPr/>
          </p:nvSpPr>
          <p:spPr>
            <a:xfrm>
              <a:off x="5257468" y="2946789"/>
              <a:ext cx="2369563" cy="555884"/>
            </a:xfrm>
            <a:prstGeom prst="rect">
              <a:avLst/>
            </a:prstGeom>
            <a:grpFill/>
            <a:ln>
              <a:solidFill>
                <a:srgbClr val="70AD47"/>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a:ln>
                    <a:noFill/>
                  </a:ln>
                  <a:solidFill>
                    <a:prstClr val="black"/>
                  </a:solidFill>
                  <a:effectLst/>
                  <a:uLnTx/>
                  <a:uFillTx/>
                  <a:latin typeface="Calibri" panose="020F0502020204030204"/>
                  <a:ea typeface="+mn-ea"/>
                  <a:cs typeface="+mn-cs"/>
                </a:rPr>
                <a:t>Costos de </a:t>
              </a:r>
            </a:p>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a:ln>
                    <a:noFill/>
                  </a:ln>
                  <a:solidFill>
                    <a:prstClr val="black"/>
                  </a:solidFill>
                  <a:effectLst/>
                  <a:uLnTx/>
                  <a:uFillTx/>
                  <a:latin typeface="Calibri" panose="020F0502020204030204"/>
                  <a:ea typeface="+mn-ea"/>
                  <a:cs typeface="+mn-cs"/>
                </a:rPr>
                <a:t>financiación</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68" name="Grupo 67"/>
          <p:cNvGrpSpPr/>
          <p:nvPr/>
        </p:nvGrpSpPr>
        <p:grpSpPr>
          <a:xfrm>
            <a:off x="3733465" y="2149024"/>
            <a:ext cx="1800000" cy="468000"/>
            <a:chOff x="917114" y="3945623"/>
            <a:chExt cx="1734742" cy="555884"/>
          </a:xfrm>
          <a:solidFill>
            <a:srgbClr val="70AD47">
              <a:lumMod val="40000"/>
              <a:lumOff val="60000"/>
            </a:srgbClr>
          </a:solidFill>
          <a:scene3d>
            <a:camera prst="orthographicFront"/>
            <a:lightRig rig="flat" dir="t"/>
          </a:scene3d>
        </p:grpSpPr>
        <p:sp>
          <p:nvSpPr>
            <p:cNvPr id="69" name="Rectángulo 68"/>
            <p:cNvSpPr/>
            <p:nvPr/>
          </p:nvSpPr>
          <p:spPr>
            <a:xfrm>
              <a:off x="917114" y="3945623"/>
              <a:ext cx="1734742" cy="555884"/>
            </a:xfrm>
            <a:prstGeom prst="rect">
              <a:avLst/>
            </a:prstGeom>
            <a:grpFill/>
            <a:ln>
              <a:solidFill>
                <a:srgbClr val="70AD47"/>
              </a:solidFill>
            </a:ln>
            <a:effectLst/>
            <a:sp3d prstMaterial="dkEdge">
              <a:bevelT w="8200" h="38100"/>
            </a:sp3d>
          </p:spPr>
        </p:sp>
        <p:sp>
          <p:nvSpPr>
            <p:cNvPr id="70" name="Rectángulo 69"/>
            <p:cNvSpPr/>
            <p:nvPr/>
          </p:nvSpPr>
          <p:spPr>
            <a:xfrm>
              <a:off x="917114" y="3945623"/>
              <a:ext cx="1734742" cy="555884"/>
            </a:xfrm>
            <a:prstGeom prst="rect">
              <a:avLst/>
            </a:prstGeom>
            <a:grpFill/>
            <a:ln>
              <a:solidFill>
                <a:srgbClr val="70AD47"/>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baseline="0" noProof="0" dirty="0">
                  <a:ln>
                    <a:noFill/>
                  </a:ln>
                  <a:solidFill>
                    <a:prstClr val="black"/>
                  </a:solidFill>
                  <a:effectLst/>
                  <a:uLnTx/>
                  <a:uFillTx/>
                  <a:latin typeface="Calibri" panose="020F0502020204030204"/>
                  <a:ea typeface="+mn-ea"/>
                  <a:cs typeface="+mn-cs"/>
                </a:rPr>
                <a:t>Costos de supervisión y control</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71" name="Grupo 70"/>
          <p:cNvGrpSpPr/>
          <p:nvPr/>
        </p:nvGrpSpPr>
        <p:grpSpPr>
          <a:xfrm>
            <a:off x="6219919" y="2168912"/>
            <a:ext cx="1800000" cy="468000"/>
            <a:chOff x="3079817" y="4451535"/>
            <a:chExt cx="1734742" cy="555884"/>
          </a:xfrm>
          <a:solidFill>
            <a:srgbClr val="70AD47">
              <a:lumMod val="40000"/>
              <a:lumOff val="60000"/>
            </a:srgbClr>
          </a:solidFill>
          <a:scene3d>
            <a:camera prst="orthographicFront"/>
            <a:lightRig rig="flat" dir="t"/>
          </a:scene3d>
        </p:grpSpPr>
        <p:sp>
          <p:nvSpPr>
            <p:cNvPr id="72" name="Rectángulo 71"/>
            <p:cNvSpPr/>
            <p:nvPr/>
          </p:nvSpPr>
          <p:spPr>
            <a:xfrm>
              <a:off x="3079817" y="4451535"/>
              <a:ext cx="1734742" cy="555884"/>
            </a:xfrm>
            <a:prstGeom prst="rect">
              <a:avLst/>
            </a:prstGeom>
            <a:grpFill/>
            <a:ln>
              <a:solidFill>
                <a:srgbClr val="70AD47"/>
              </a:solidFill>
            </a:ln>
            <a:effectLst/>
            <a:sp3d prstMaterial="dkEdge">
              <a:bevelT w="8200" h="38100"/>
            </a:sp3d>
          </p:spPr>
        </p:sp>
        <p:sp>
          <p:nvSpPr>
            <p:cNvPr id="73" name="Rectángulo 72"/>
            <p:cNvSpPr/>
            <p:nvPr/>
          </p:nvSpPr>
          <p:spPr>
            <a:xfrm>
              <a:off x="3079817" y="4451535"/>
              <a:ext cx="1734742" cy="555884"/>
            </a:xfrm>
            <a:prstGeom prst="rect">
              <a:avLst/>
            </a:prstGeom>
            <a:grpFill/>
            <a:ln>
              <a:solidFill>
                <a:srgbClr val="70AD47"/>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baseline="0" noProof="0" dirty="0">
                  <a:ln>
                    <a:noFill/>
                  </a:ln>
                  <a:solidFill>
                    <a:prstClr val="black"/>
                  </a:solidFill>
                  <a:effectLst/>
                  <a:uLnTx/>
                  <a:uFillTx/>
                  <a:latin typeface="Calibri" panose="020F0502020204030204"/>
                  <a:ea typeface="+mn-ea"/>
                  <a:cs typeface="+mn-cs"/>
                </a:rPr>
                <a:t>Inversiones</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74" name="Grupo 73"/>
          <p:cNvGrpSpPr/>
          <p:nvPr/>
        </p:nvGrpSpPr>
        <p:grpSpPr>
          <a:xfrm>
            <a:off x="6219919" y="3006915"/>
            <a:ext cx="1800000" cy="468000"/>
            <a:chOff x="5265843" y="4024179"/>
            <a:chExt cx="2369563" cy="555884"/>
          </a:xfrm>
          <a:solidFill>
            <a:srgbClr val="70AD47">
              <a:lumMod val="40000"/>
              <a:lumOff val="60000"/>
            </a:srgbClr>
          </a:solidFill>
          <a:scene3d>
            <a:camera prst="orthographicFront"/>
            <a:lightRig rig="flat" dir="t"/>
          </a:scene3d>
        </p:grpSpPr>
        <p:sp>
          <p:nvSpPr>
            <p:cNvPr id="75" name="Rectángulo 74"/>
            <p:cNvSpPr/>
            <p:nvPr/>
          </p:nvSpPr>
          <p:spPr>
            <a:xfrm>
              <a:off x="5265843" y="4024179"/>
              <a:ext cx="2369563" cy="555884"/>
            </a:xfrm>
            <a:prstGeom prst="rect">
              <a:avLst/>
            </a:prstGeom>
            <a:grpFill/>
            <a:ln>
              <a:solidFill>
                <a:srgbClr val="70AD47"/>
              </a:solidFill>
            </a:ln>
            <a:effectLst/>
            <a:sp3d prstMaterial="dkEdge">
              <a:bevelT w="8200" h="38100"/>
            </a:sp3d>
          </p:spPr>
        </p:sp>
        <p:sp>
          <p:nvSpPr>
            <p:cNvPr id="76" name="Rectángulo 75"/>
            <p:cNvSpPr/>
            <p:nvPr/>
          </p:nvSpPr>
          <p:spPr>
            <a:xfrm>
              <a:off x="5265843" y="4024179"/>
              <a:ext cx="2369563" cy="555884"/>
            </a:xfrm>
            <a:prstGeom prst="rect">
              <a:avLst/>
            </a:prstGeom>
            <a:grpFill/>
            <a:ln>
              <a:solidFill>
                <a:srgbClr val="70AD47"/>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Calibri" panose="020F0502020204030204"/>
                  <a:ea typeface="+mn-ea"/>
                  <a:cs typeface="+mn-cs"/>
                </a:rPr>
                <a:t>Adquisición</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0" cap="none" spc="0" normalizeH="0" baseline="0" noProof="0" dirty="0" err="1">
                  <a:ln>
                    <a:noFill/>
                  </a:ln>
                  <a:solidFill>
                    <a:prstClr val="black"/>
                  </a:solidFill>
                  <a:effectLst/>
                  <a:uLnTx/>
                  <a:uFillTx/>
                  <a:latin typeface="Calibri" panose="020F0502020204030204"/>
                  <a:ea typeface="+mn-ea"/>
                  <a:cs typeface="+mn-cs"/>
                </a:rPr>
                <a:t>dematerial</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0" cap="none" spc="0" normalizeH="0" baseline="0" noProof="0" dirty="0" err="1">
                  <a:ln>
                    <a:noFill/>
                  </a:ln>
                  <a:solidFill>
                    <a:prstClr val="black"/>
                  </a:solidFill>
                  <a:effectLst/>
                  <a:uLnTx/>
                  <a:uFillTx/>
                  <a:latin typeface="Calibri" panose="020F0502020204030204"/>
                  <a:ea typeface="+mn-ea"/>
                  <a:cs typeface="+mn-cs"/>
                </a:rPr>
                <a:t>rodante</a:t>
              </a:r>
              <a:r>
                <a:rPr lang="en-US" sz="1200" kern="0" noProof="0" dirty="0">
                  <a:solidFill>
                    <a:prstClr val="black"/>
                  </a:solidFill>
                  <a:latin typeface="Calibri" panose="020F0502020204030204"/>
                </a:rPr>
                <a:t> </a:t>
              </a:r>
              <a:r>
                <a:rPr lang="en-US" sz="1200" kern="0" noProof="0" dirty="0" err="1">
                  <a:solidFill>
                    <a:prstClr val="black"/>
                  </a:solidFill>
                  <a:latin typeface="Calibri" panose="020F0502020204030204"/>
                </a:rPr>
                <a:t>adicional</a:t>
              </a:r>
              <a:r>
                <a:rPr lang="en-US" sz="1200" kern="0" noProof="0" dirty="0">
                  <a:solidFill>
                    <a:prstClr val="black"/>
                  </a:solidFill>
                  <a:latin typeface="Calibri" panose="020F0502020204030204"/>
                </a:rPr>
                <a:t>*</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77" name="Grupo 76"/>
          <p:cNvGrpSpPr/>
          <p:nvPr/>
        </p:nvGrpSpPr>
        <p:grpSpPr>
          <a:xfrm>
            <a:off x="6219919" y="3755357"/>
            <a:ext cx="1800000" cy="468000"/>
            <a:chOff x="5265843" y="4772621"/>
            <a:chExt cx="2369563" cy="555884"/>
          </a:xfrm>
          <a:solidFill>
            <a:schemeClr val="accent3">
              <a:lumMod val="40000"/>
              <a:lumOff val="60000"/>
            </a:schemeClr>
          </a:solidFill>
          <a:scene3d>
            <a:camera prst="orthographicFront"/>
            <a:lightRig rig="flat" dir="t"/>
          </a:scene3d>
        </p:grpSpPr>
        <p:sp>
          <p:nvSpPr>
            <p:cNvPr id="78" name="Rectángulo 77"/>
            <p:cNvSpPr/>
            <p:nvPr/>
          </p:nvSpPr>
          <p:spPr>
            <a:xfrm>
              <a:off x="5265843" y="4772621"/>
              <a:ext cx="2369563" cy="555884"/>
            </a:xfrm>
            <a:prstGeom prst="rect">
              <a:avLst/>
            </a:prstGeom>
            <a:grpFill/>
            <a:ln>
              <a:solidFill>
                <a:srgbClr val="70AD47"/>
              </a:solidFill>
            </a:ln>
            <a:effectLst/>
            <a:sp3d prstMaterial="dkEdge">
              <a:bevelT w="8200" h="38100"/>
            </a:sp3d>
          </p:spPr>
        </p:sp>
        <p:sp>
          <p:nvSpPr>
            <p:cNvPr id="79" name="Rectángulo 78"/>
            <p:cNvSpPr/>
            <p:nvPr/>
          </p:nvSpPr>
          <p:spPr>
            <a:xfrm>
              <a:off x="5265843" y="4772621"/>
              <a:ext cx="2369563" cy="555884"/>
            </a:xfrm>
            <a:prstGeom prst="rect">
              <a:avLst/>
            </a:prstGeom>
            <a:grpFill/>
            <a:ln>
              <a:solidFill>
                <a:srgbClr val="70AD47"/>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baseline="0" noProof="0" dirty="0">
                  <a:ln>
                    <a:noFill/>
                  </a:ln>
                  <a:solidFill>
                    <a:prstClr val="black"/>
                  </a:solidFill>
                  <a:effectLst/>
                  <a:uLnTx/>
                  <a:uFillTx/>
                  <a:latin typeface="Calibri" panose="020F0502020204030204"/>
                  <a:ea typeface="+mn-ea"/>
                  <a:cs typeface="+mn-cs"/>
                </a:rPr>
                <a:t>Reposición de infraestructura e instalaciones</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80" name="Grupo 79"/>
          <p:cNvGrpSpPr/>
          <p:nvPr/>
        </p:nvGrpSpPr>
        <p:grpSpPr>
          <a:xfrm>
            <a:off x="1466405" y="4677926"/>
            <a:ext cx="1800000" cy="468001"/>
            <a:chOff x="887218" y="4874233"/>
            <a:chExt cx="1734742" cy="555885"/>
          </a:xfrm>
          <a:solidFill>
            <a:srgbClr val="70AD47">
              <a:lumMod val="40000"/>
              <a:lumOff val="60000"/>
            </a:srgbClr>
          </a:solidFill>
          <a:scene3d>
            <a:camera prst="orthographicFront"/>
            <a:lightRig rig="flat" dir="t"/>
          </a:scene3d>
        </p:grpSpPr>
        <p:sp>
          <p:nvSpPr>
            <p:cNvPr id="81" name="Rectángulo 80"/>
            <p:cNvSpPr/>
            <p:nvPr/>
          </p:nvSpPr>
          <p:spPr>
            <a:xfrm>
              <a:off x="887218" y="4874233"/>
              <a:ext cx="1734742" cy="555884"/>
            </a:xfrm>
            <a:prstGeom prst="rect">
              <a:avLst/>
            </a:prstGeom>
            <a:grpFill/>
            <a:ln>
              <a:solidFill>
                <a:schemeClr val="accent3">
                  <a:lumMod val="75000"/>
                </a:schemeClr>
              </a:solidFill>
            </a:ln>
            <a:effectLst/>
            <a:sp3d prstMaterial="dkEdge">
              <a:bevelT w="8200" h="38100"/>
            </a:sp3d>
          </p:spPr>
        </p:sp>
        <p:sp>
          <p:nvSpPr>
            <p:cNvPr id="82" name="Rectángulo 81"/>
            <p:cNvSpPr/>
            <p:nvPr/>
          </p:nvSpPr>
          <p:spPr>
            <a:xfrm>
              <a:off x="887218" y="4874234"/>
              <a:ext cx="1734742" cy="555884"/>
            </a:xfrm>
            <a:prstGeom prst="rect">
              <a:avLst/>
            </a:prstGeom>
            <a:grpFill/>
            <a:ln>
              <a:solidFill>
                <a:schemeClr val="accent3">
                  <a:lumMod val="75000"/>
                </a:schemeClr>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baseline="0" noProof="0" dirty="0">
                  <a:ln>
                    <a:noFill/>
                  </a:ln>
                  <a:solidFill>
                    <a:prstClr val="black"/>
                  </a:solidFill>
                  <a:effectLst/>
                  <a:uLnTx/>
                  <a:uFillTx/>
                  <a:latin typeface="Calibri" panose="020F0502020204030204"/>
                  <a:ea typeface="+mn-ea"/>
                  <a:cs typeface="+mn-cs"/>
                </a:rPr>
                <a:t>Costos del Sistema de Recaudo</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cxnSp>
        <p:nvCxnSpPr>
          <p:cNvPr id="83" name="Conector angular 77"/>
          <p:cNvCxnSpPr>
            <a:stCxn id="30" idx="2"/>
            <a:endCxn id="61" idx="0"/>
          </p:cNvCxnSpPr>
          <p:nvPr/>
        </p:nvCxnSpPr>
        <p:spPr>
          <a:xfrm rot="16200000" flipH="1">
            <a:off x="7811605" y="178388"/>
            <a:ext cx="398838" cy="3582210"/>
          </a:xfrm>
          <a:prstGeom prst="bentConnector3">
            <a:avLst>
              <a:gd name="adj1" fmla="val 50000"/>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4" name="Conector angular 80"/>
          <p:cNvCxnSpPr>
            <a:stCxn id="70" idx="0"/>
            <a:endCxn id="30" idx="2"/>
          </p:cNvCxnSpPr>
          <p:nvPr/>
        </p:nvCxnSpPr>
        <p:spPr>
          <a:xfrm rot="5400000" flipH="1" flipV="1">
            <a:off x="5237217" y="1166322"/>
            <a:ext cx="378950" cy="1586454"/>
          </a:xfrm>
          <a:prstGeom prst="bentConnector3">
            <a:avLst>
              <a:gd name="adj1" fmla="val 50000"/>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5" name="Conector angular 82"/>
          <p:cNvCxnSpPr>
            <a:stCxn id="33" idx="0"/>
            <a:endCxn id="30" idx="2"/>
          </p:cNvCxnSpPr>
          <p:nvPr/>
        </p:nvCxnSpPr>
        <p:spPr>
          <a:xfrm rot="5400000" flipH="1" flipV="1">
            <a:off x="4109989" y="53541"/>
            <a:ext cx="393396" cy="3826463"/>
          </a:xfrm>
          <a:prstGeom prst="bentConnector3">
            <a:avLst>
              <a:gd name="adj1" fmla="val 50000"/>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6" name="Conector angular 85"/>
          <p:cNvCxnSpPr>
            <a:stCxn id="73" idx="0"/>
            <a:endCxn id="30" idx="2"/>
          </p:cNvCxnSpPr>
          <p:nvPr/>
        </p:nvCxnSpPr>
        <p:spPr>
          <a:xfrm rot="16200000" flipV="1">
            <a:off x="6470500" y="1519493"/>
            <a:ext cx="398838" cy="900000"/>
          </a:xfrm>
          <a:prstGeom prst="bentConnector3">
            <a:avLst>
              <a:gd name="adj1" fmla="val 50000"/>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7" name="Flecha a la derecha con bandas 99"/>
          <p:cNvSpPr/>
          <p:nvPr/>
        </p:nvSpPr>
        <p:spPr>
          <a:xfrm rot="5400000">
            <a:off x="2222376" y="2688294"/>
            <a:ext cx="288059" cy="289933"/>
          </a:xfrm>
          <a:prstGeom prst="striped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lecha a la derecha con bandas 100"/>
          <p:cNvSpPr/>
          <p:nvPr/>
        </p:nvSpPr>
        <p:spPr>
          <a:xfrm rot="5400000">
            <a:off x="6948840" y="2693736"/>
            <a:ext cx="288059" cy="289933"/>
          </a:xfrm>
          <a:prstGeom prst="striped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lecha a la derecha con bandas 101"/>
          <p:cNvSpPr/>
          <p:nvPr/>
        </p:nvSpPr>
        <p:spPr>
          <a:xfrm rot="5400000">
            <a:off x="9630931" y="2693735"/>
            <a:ext cx="288058" cy="289933"/>
          </a:xfrm>
          <a:prstGeom prst="striped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adroTexto 89"/>
          <p:cNvSpPr txBox="1"/>
          <p:nvPr/>
        </p:nvSpPr>
        <p:spPr>
          <a:xfrm>
            <a:off x="1089212" y="6441141"/>
            <a:ext cx="8888506" cy="276999"/>
          </a:xfrm>
          <a:prstGeom prst="rect">
            <a:avLst/>
          </a:prstGeom>
          <a:noFill/>
        </p:spPr>
        <p:txBody>
          <a:bodyPr wrap="square" rtlCol="0">
            <a:spAutoFit/>
          </a:bodyPr>
          <a:lstStyle/>
          <a:p>
            <a:r>
              <a:rPr lang="es-ES" sz="1200" dirty="0"/>
              <a:t>* Unidades adicionales a las contempladas en el contrato con CAF que provendrían de recursos públicos</a:t>
            </a:r>
            <a:endParaRPr lang="en-US" sz="1200" dirty="0"/>
          </a:p>
        </p:txBody>
      </p:sp>
      <p:grpSp>
        <p:nvGrpSpPr>
          <p:cNvPr id="91" name="Grupo 90"/>
          <p:cNvGrpSpPr/>
          <p:nvPr/>
        </p:nvGrpSpPr>
        <p:grpSpPr>
          <a:xfrm>
            <a:off x="1466405" y="3029084"/>
            <a:ext cx="1800000" cy="468000"/>
            <a:chOff x="887218" y="4874233"/>
            <a:chExt cx="1734742" cy="555884"/>
          </a:xfrm>
          <a:solidFill>
            <a:srgbClr val="70AD47">
              <a:lumMod val="40000"/>
              <a:lumOff val="60000"/>
            </a:srgbClr>
          </a:solidFill>
          <a:scene3d>
            <a:camera prst="orthographicFront"/>
            <a:lightRig rig="flat" dir="t"/>
          </a:scene3d>
        </p:grpSpPr>
        <p:sp>
          <p:nvSpPr>
            <p:cNvPr id="92" name="Rectángulo 91"/>
            <p:cNvSpPr/>
            <p:nvPr/>
          </p:nvSpPr>
          <p:spPr>
            <a:xfrm>
              <a:off x="887218" y="4874233"/>
              <a:ext cx="1734742" cy="555884"/>
            </a:xfrm>
            <a:prstGeom prst="rect">
              <a:avLst/>
            </a:prstGeom>
            <a:grpFill/>
            <a:ln>
              <a:solidFill>
                <a:schemeClr val="accent3">
                  <a:lumMod val="75000"/>
                </a:schemeClr>
              </a:solidFill>
            </a:ln>
            <a:effectLst/>
            <a:sp3d prstMaterial="dkEdge">
              <a:bevelT w="8200" h="38100"/>
            </a:sp3d>
          </p:spPr>
        </p:sp>
        <p:sp>
          <p:nvSpPr>
            <p:cNvPr id="93" name="Rectángulo 92"/>
            <p:cNvSpPr/>
            <p:nvPr/>
          </p:nvSpPr>
          <p:spPr>
            <a:xfrm>
              <a:off x="887218" y="4874233"/>
              <a:ext cx="1734742" cy="555884"/>
            </a:xfrm>
            <a:prstGeom prst="rect">
              <a:avLst/>
            </a:prstGeom>
            <a:grpFill/>
            <a:ln>
              <a:solidFill>
                <a:schemeClr val="accent3">
                  <a:lumMod val="75000"/>
                </a:schemeClr>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baseline="0" noProof="0" dirty="0">
                  <a:ln>
                    <a:noFill/>
                  </a:ln>
                  <a:solidFill>
                    <a:prstClr val="black"/>
                  </a:solidFill>
                  <a:effectLst/>
                  <a:uLnTx/>
                  <a:uFillTx/>
                  <a:latin typeface="Calibri" panose="020F0502020204030204"/>
                  <a:ea typeface="+mn-ea"/>
                  <a:cs typeface="+mn-cs"/>
                </a:rPr>
                <a:t>Mantenimiento</a:t>
              </a:r>
            </a:p>
          </p:txBody>
        </p:sp>
      </p:grpSp>
      <p:grpSp>
        <p:nvGrpSpPr>
          <p:cNvPr id="94" name="Grupo 93"/>
          <p:cNvGrpSpPr/>
          <p:nvPr/>
        </p:nvGrpSpPr>
        <p:grpSpPr>
          <a:xfrm>
            <a:off x="1466405" y="4127308"/>
            <a:ext cx="1800000" cy="468000"/>
            <a:chOff x="887218" y="4874233"/>
            <a:chExt cx="1734742" cy="555884"/>
          </a:xfrm>
          <a:solidFill>
            <a:srgbClr val="70AD47">
              <a:lumMod val="40000"/>
              <a:lumOff val="60000"/>
            </a:srgbClr>
          </a:solidFill>
          <a:scene3d>
            <a:camera prst="orthographicFront"/>
            <a:lightRig rig="flat" dir="t"/>
          </a:scene3d>
        </p:grpSpPr>
        <p:sp>
          <p:nvSpPr>
            <p:cNvPr id="95" name="Rectángulo 94"/>
            <p:cNvSpPr/>
            <p:nvPr/>
          </p:nvSpPr>
          <p:spPr>
            <a:xfrm>
              <a:off x="887218" y="4874233"/>
              <a:ext cx="1734742" cy="555884"/>
            </a:xfrm>
            <a:prstGeom prst="rect">
              <a:avLst/>
            </a:prstGeom>
            <a:grpFill/>
            <a:ln>
              <a:solidFill>
                <a:schemeClr val="accent3">
                  <a:lumMod val="75000"/>
                </a:schemeClr>
              </a:solidFill>
            </a:ln>
            <a:effectLst/>
            <a:sp3d prstMaterial="dkEdge">
              <a:bevelT w="8200" h="38100"/>
            </a:sp3d>
          </p:spPr>
        </p:sp>
        <p:sp>
          <p:nvSpPr>
            <p:cNvPr id="96" name="Rectángulo 95"/>
            <p:cNvSpPr/>
            <p:nvPr/>
          </p:nvSpPr>
          <p:spPr>
            <a:xfrm>
              <a:off x="887218" y="4874233"/>
              <a:ext cx="1734742" cy="555884"/>
            </a:xfrm>
            <a:prstGeom prst="rect">
              <a:avLst/>
            </a:prstGeom>
            <a:grpFill/>
            <a:ln>
              <a:solidFill>
                <a:schemeClr val="accent3">
                  <a:lumMod val="75000"/>
                </a:schemeClr>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baseline="0" noProof="0" dirty="0">
                  <a:ln>
                    <a:noFill/>
                  </a:ln>
                  <a:solidFill>
                    <a:prstClr val="black"/>
                  </a:solidFill>
                  <a:effectLst/>
                  <a:uLnTx/>
                  <a:uFillTx/>
                  <a:latin typeface="Calibri" panose="020F0502020204030204"/>
                  <a:ea typeface="+mn-ea"/>
                  <a:cs typeface="+mn-cs"/>
                </a:rPr>
                <a:t>Energía</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7" name="Grupo 96"/>
          <p:cNvGrpSpPr/>
          <p:nvPr/>
        </p:nvGrpSpPr>
        <p:grpSpPr>
          <a:xfrm>
            <a:off x="1466405" y="5229694"/>
            <a:ext cx="1800000" cy="468000"/>
            <a:chOff x="887218" y="4874233"/>
            <a:chExt cx="1734742" cy="555884"/>
          </a:xfrm>
          <a:solidFill>
            <a:srgbClr val="70AD47">
              <a:lumMod val="40000"/>
              <a:lumOff val="60000"/>
            </a:srgbClr>
          </a:solidFill>
          <a:scene3d>
            <a:camera prst="orthographicFront"/>
            <a:lightRig rig="flat" dir="t"/>
          </a:scene3d>
        </p:grpSpPr>
        <p:sp>
          <p:nvSpPr>
            <p:cNvPr id="98" name="Rectángulo 97"/>
            <p:cNvSpPr/>
            <p:nvPr/>
          </p:nvSpPr>
          <p:spPr>
            <a:xfrm>
              <a:off x="887218" y="4874233"/>
              <a:ext cx="1734742" cy="555884"/>
            </a:xfrm>
            <a:prstGeom prst="rect">
              <a:avLst/>
            </a:prstGeom>
            <a:grpFill/>
            <a:ln>
              <a:solidFill>
                <a:schemeClr val="accent3">
                  <a:lumMod val="75000"/>
                </a:schemeClr>
              </a:solidFill>
            </a:ln>
            <a:effectLst/>
            <a:sp3d prstMaterial="dkEdge">
              <a:bevelT w="8200" h="38100"/>
            </a:sp3d>
          </p:spPr>
        </p:sp>
        <p:sp>
          <p:nvSpPr>
            <p:cNvPr id="99" name="Rectángulo 98"/>
            <p:cNvSpPr/>
            <p:nvPr/>
          </p:nvSpPr>
          <p:spPr>
            <a:xfrm>
              <a:off x="887218" y="4874233"/>
              <a:ext cx="1734742" cy="555884"/>
            </a:xfrm>
            <a:prstGeom prst="rect">
              <a:avLst/>
            </a:prstGeom>
            <a:grpFill/>
            <a:ln>
              <a:solidFill>
                <a:schemeClr val="accent3">
                  <a:lumMod val="75000"/>
                </a:schemeClr>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baseline="0" noProof="0" dirty="0">
                  <a:ln>
                    <a:noFill/>
                  </a:ln>
                  <a:solidFill>
                    <a:prstClr val="black"/>
                  </a:solidFill>
                  <a:effectLst/>
                  <a:uLnTx/>
                  <a:uFillTx/>
                  <a:latin typeface="Calibri" panose="020F0502020204030204"/>
                  <a:ea typeface="+mn-ea"/>
                  <a:cs typeface="+mn-cs"/>
                </a:rPr>
                <a:t>Personal</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sp>
        <p:nvSpPr>
          <p:cNvPr id="100" name="Rectángulo 99"/>
          <p:cNvSpPr/>
          <p:nvPr/>
        </p:nvSpPr>
        <p:spPr>
          <a:xfrm>
            <a:off x="1466405" y="5781464"/>
            <a:ext cx="1800000" cy="468000"/>
          </a:xfrm>
          <a:prstGeom prst="rect">
            <a:avLst/>
          </a:prstGeom>
          <a:solidFill>
            <a:srgbClr val="70AD47">
              <a:lumMod val="40000"/>
              <a:lumOff val="60000"/>
            </a:srgbClr>
          </a:solidFill>
          <a:ln>
            <a:solidFill>
              <a:schemeClr val="accent3">
                <a:lumMod val="75000"/>
              </a:schemeClr>
            </a:solidFill>
          </a:ln>
          <a:effectLst/>
          <a:scene3d>
            <a:camera prst="orthographicFront"/>
            <a:lightRig rig="flat" dir="t"/>
          </a:scene3d>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baseline="0" noProof="0" dirty="0">
                <a:ln>
                  <a:noFill/>
                </a:ln>
                <a:solidFill>
                  <a:prstClr val="black"/>
                </a:solidFill>
                <a:effectLst/>
                <a:uLnTx/>
                <a:uFillTx/>
                <a:latin typeface="Calibri" panose="020F0502020204030204"/>
                <a:ea typeface="+mn-ea"/>
                <a:cs typeface="+mn-cs"/>
              </a:rPr>
              <a:t>Seguros,</a:t>
            </a:r>
            <a:r>
              <a:rPr kumimoji="0" lang="es-ES" sz="1200" b="0" i="0" u="none" strike="noStrike" kern="0" cap="none" spc="0" normalizeH="0" noProof="0" dirty="0">
                <a:ln>
                  <a:noFill/>
                </a:ln>
                <a:solidFill>
                  <a:prstClr val="black"/>
                </a:solidFill>
                <a:effectLst/>
                <a:uLnTx/>
                <a:uFillTx/>
                <a:latin typeface="Calibri" panose="020F0502020204030204"/>
                <a:ea typeface="+mn-ea"/>
                <a:cs typeface="+mn-cs"/>
              </a:rPr>
              <a:t> Impuestos</a:t>
            </a:r>
          </a:p>
          <a:p>
            <a:pPr marL="0" marR="0" lvl="0" indent="0" algn="ctr" defTabSz="533400" eaLnBrk="1" fontAlgn="auto" latinLnBrk="0" hangingPunct="1">
              <a:lnSpc>
                <a:spcPct val="90000"/>
              </a:lnSpc>
              <a:spcBef>
                <a:spcPct val="0"/>
              </a:spcBef>
              <a:spcAft>
                <a:spcPct val="35000"/>
              </a:spcAft>
              <a:buClrTx/>
              <a:buSzTx/>
              <a:buFontTx/>
              <a:buNone/>
              <a:tabLst/>
              <a:defRPr/>
            </a:pPr>
            <a:r>
              <a:rPr kumimoji="0" lang="es-ES" sz="1200" b="0" i="0" u="none" strike="noStrike" kern="0" cap="none" spc="0" normalizeH="0" noProof="0" dirty="0">
                <a:ln>
                  <a:noFill/>
                </a:ln>
                <a:solidFill>
                  <a:prstClr val="black"/>
                </a:solidFill>
                <a:effectLst/>
                <a:uLnTx/>
                <a:uFillTx/>
                <a:latin typeface="Calibri" panose="020F0502020204030204"/>
                <a:ea typeface="+mn-ea"/>
                <a:cs typeface="+mn-cs"/>
              </a:rPr>
              <a:t>Gastos administrativos</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01" name="Marcador de número de diapositiva 2"/>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5</a:t>
            </a:fld>
            <a:endParaRPr lang="es-CO">
              <a:solidFill>
                <a:prstClr val="black">
                  <a:tint val="75000"/>
                </a:prstClr>
              </a:solidFill>
            </a:endParaRPr>
          </a:p>
        </p:txBody>
      </p:sp>
      <p:grpSp>
        <p:nvGrpSpPr>
          <p:cNvPr id="102" name="Grupo 101"/>
          <p:cNvGrpSpPr/>
          <p:nvPr/>
        </p:nvGrpSpPr>
        <p:grpSpPr>
          <a:xfrm>
            <a:off x="1466405" y="3578196"/>
            <a:ext cx="1800000" cy="468000"/>
            <a:chOff x="887218" y="4874233"/>
            <a:chExt cx="1734742" cy="555884"/>
          </a:xfrm>
          <a:solidFill>
            <a:srgbClr val="70AD47">
              <a:lumMod val="40000"/>
              <a:lumOff val="60000"/>
            </a:srgbClr>
          </a:solidFill>
          <a:scene3d>
            <a:camera prst="orthographicFront"/>
            <a:lightRig rig="flat" dir="t"/>
          </a:scene3d>
        </p:grpSpPr>
        <p:sp>
          <p:nvSpPr>
            <p:cNvPr id="103" name="Rectángulo 102"/>
            <p:cNvSpPr/>
            <p:nvPr/>
          </p:nvSpPr>
          <p:spPr>
            <a:xfrm>
              <a:off x="887218" y="4874233"/>
              <a:ext cx="1734742" cy="555884"/>
            </a:xfrm>
            <a:prstGeom prst="rect">
              <a:avLst/>
            </a:prstGeom>
            <a:grpFill/>
            <a:ln>
              <a:solidFill>
                <a:schemeClr val="accent3">
                  <a:lumMod val="75000"/>
                </a:schemeClr>
              </a:solidFill>
            </a:ln>
            <a:effectLst/>
            <a:sp3d prstMaterial="dkEdge">
              <a:bevelT w="8200" h="38100"/>
            </a:sp3d>
          </p:spPr>
        </p:sp>
        <p:sp>
          <p:nvSpPr>
            <p:cNvPr id="104" name="Rectángulo 103"/>
            <p:cNvSpPr/>
            <p:nvPr/>
          </p:nvSpPr>
          <p:spPr>
            <a:xfrm>
              <a:off x="887218" y="4874233"/>
              <a:ext cx="1734742" cy="555884"/>
            </a:xfrm>
            <a:prstGeom prst="rect">
              <a:avLst/>
            </a:prstGeom>
            <a:grpFill/>
            <a:ln>
              <a:solidFill>
                <a:schemeClr val="accent3">
                  <a:lumMod val="75000"/>
                </a:schemeClr>
              </a:solidFill>
            </a:ln>
            <a:effectLst/>
            <a:sp3d/>
          </p:spPr>
          <p:txBody>
            <a:bodyPr spcFirstLastPara="0" vert="horz" wrap="square" lIns="7620" tIns="7620" rIns="7620" bIns="76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lang="es-ES" sz="1200" kern="0" dirty="0">
                  <a:solidFill>
                    <a:prstClr val="black"/>
                  </a:solidFill>
                  <a:latin typeface="Calibri" panose="020F0502020204030204"/>
                </a:rPr>
                <a:t>Limpieza</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sp>
        <p:nvSpPr>
          <p:cNvPr id="105" name="Rectángulo 104"/>
          <p:cNvSpPr/>
          <p:nvPr/>
        </p:nvSpPr>
        <p:spPr>
          <a:xfrm>
            <a:off x="9498843" y="5983406"/>
            <a:ext cx="2388358" cy="38153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33400">
              <a:lnSpc>
                <a:spcPct val="90000"/>
              </a:lnSpc>
              <a:spcBef>
                <a:spcPct val="0"/>
              </a:spcBef>
              <a:spcAft>
                <a:spcPct val="35000"/>
              </a:spcAft>
            </a:pPr>
            <a:r>
              <a:rPr lang="es-ES" sz="1200" kern="0" dirty="0">
                <a:solidFill>
                  <a:prstClr val="black"/>
                </a:solidFill>
                <a:latin typeface="Calibri" panose="020F0502020204030204"/>
              </a:rPr>
              <a:t>Elementos contemplados dentro de la tarifa técnica</a:t>
            </a:r>
            <a:endParaRPr lang="en-US" sz="1200" kern="0" dirty="0">
              <a:solidFill>
                <a:prstClr val="black"/>
              </a:solidFill>
              <a:latin typeface="Calibri" panose="020F0502020204030204"/>
            </a:endParaRPr>
          </a:p>
        </p:txBody>
      </p:sp>
    </p:spTree>
    <p:extLst>
      <p:ext uri="{BB962C8B-B14F-4D97-AF65-F5344CB8AC3E}">
        <p14:creationId xmlns:p14="http://schemas.microsoft.com/office/powerpoint/2010/main" val="2843042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271464" y="188640"/>
            <a:ext cx="10766304"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Se evaluaron los componentes de costo para la definición de tarifa técnica por subsistema</a:t>
            </a:r>
          </a:p>
        </p:txBody>
      </p:sp>
      <p:sp>
        <p:nvSpPr>
          <p:cNvPr id="101" name="Marcador de número de diapositiva 2"/>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6</a:t>
            </a:fld>
            <a:endParaRPr lang="es-CO">
              <a:solidFill>
                <a:prstClr val="black">
                  <a:tint val="75000"/>
                </a:prstClr>
              </a:solidFill>
            </a:endParaRPr>
          </a:p>
        </p:txBody>
      </p:sp>
      <p:sp>
        <p:nvSpPr>
          <p:cNvPr id="129" name="Rectángulo: esquinas redondeadas 128"/>
          <p:cNvSpPr/>
          <p:nvPr/>
        </p:nvSpPr>
        <p:spPr>
          <a:xfrm>
            <a:off x="4748342" y="1261354"/>
            <a:ext cx="2303929" cy="796774"/>
          </a:xfrm>
          <a:prstGeom prst="round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Estructura de Costos del Quito-Cable </a:t>
            </a:r>
          </a:p>
        </p:txBody>
      </p:sp>
      <p:sp>
        <p:nvSpPr>
          <p:cNvPr id="130" name="Rectángulo: esquinas redondeadas 129"/>
          <p:cNvSpPr/>
          <p:nvPr/>
        </p:nvSpPr>
        <p:spPr>
          <a:xfrm>
            <a:off x="2187283" y="2134948"/>
            <a:ext cx="1936379" cy="663388"/>
          </a:xfrm>
          <a:prstGeom prst="round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Componente Financiero</a:t>
            </a:r>
          </a:p>
        </p:txBody>
      </p:sp>
      <p:sp>
        <p:nvSpPr>
          <p:cNvPr id="131" name="Rectángulo: esquinas redondeadas 130"/>
          <p:cNvSpPr/>
          <p:nvPr/>
        </p:nvSpPr>
        <p:spPr>
          <a:xfrm>
            <a:off x="7465963" y="2134948"/>
            <a:ext cx="1936379" cy="663388"/>
          </a:xfrm>
          <a:prstGeom prst="round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Componentes Operacionales</a:t>
            </a:r>
          </a:p>
        </p:txBody>
      </p:sp>
      <p:cxnSp>
        <p:nvCxnSpPr>
          <p:cNvPr id="132" name="Conector: angular 131"/>
          <p:cNvCxnSpPr>
            <a:stCxn id="129" idx="3"/>
            <a:endCxn id="131" idx="0"/>
          </p:cNvCxnSpPr>
          <p:nvPr/>
        </p:nvCxnSpPr>
        <p:spPr>
          <a:xfrm>
            <a:off x="7052271" y="1659741"/>
            <a:ext cx="1381882" cy="475207"/>
          </a:xfrm>
          <a:prstGeom prst="bentConnector2">
            <a:avLst/>
          </a:prstGeom>
          <a:ln>
            <a:solidFill>
              <a:srgbClr val="006600"/>
            </a:solidFill>
            <a:tailEnd type="triangle"/>
          </a:ln>
        </p:spPr>
        <p:style>
          <a:lnRef idx="1">
            <a:schemeClr val="accent1"/>
          </a:lnRef>
          <a:fillRef idx="0">
            <a:schemeClr val="accent1"/>
          </a:fillRef>
          <a:effectRef idx="0">
            <a:schemeClr val="accent1"/>
          </a:effectRef>
          <a:fontRef idx="minor">
            <a:schemeClr val="tx1"/>
          </a:fontRef>
        </p:style>
      </p:cxnSp>
      <p:sp>
        <p:nvSpPr>
          <p:cNvPr id="133" name="Rectángulo: esquinas redondeadas 132"/>
          <p:cNvSpPr/>
          <p:nvPr/>
        </p:nvSpPr>
        <p:spPr>
          <a:xfrm>
            <a:off x="2187283" y="2986590"/>
            <a:ext cx="1936379"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Costos de Financiación</a:t>
            </a:r>
          </a:p>
        </p:txBody>
      </p:sp>
      <p:sp>
        <p:nvSpPr>
          <p:cNvPr id="134" name="Rectángulo: esquinas redondeadas 133"/>
          <p:cNvSpPr/>
          <p:nvPr/>
        </p:nvSpPr>
        <p:spPr>
          <a:xfrm>
            <a:off x="2187283" y="3918920"/>
            <a:ext cx="1936379"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Margen del Concesionario</a:t>
            </a:r>
          </a:p>
        </p:txBody>
      </p:sp>
      <p:sp>
        <p:nvSpPr>
          <p:cNvPr id="135" name="Rectángulo: esquinas redondeadas 134"/>
          <p:cNvSpPr/>
          <p:nvPr/>
        </p:nvSpPr>
        <p:spPr>
          <a:xfrm>
            <a:off x="6765335" y="4769856"/>
            <a:ext cx="1541933"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Energía</a:t>
            </a:r>
          </a:p>
        </p:txBody>
      </p:sp>
      <p:sp>
        <p:nvSpPr>
          <p:cNvPr id="136" name="Rectángulo: esquinas redondeadas 135"/>
          <p:cNvSpPr/>
          <p:nvPr/>
        </p:nvSpPr>
        <p:spPr>
          <a:xfrm>
            <a:off x="6765335" y="2985886"/>
            <a:ext cx="1541933"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Alimentación</a:t>
            </a:r>
          </a:p>
        </p:txBody>
      </p:sp>
      <p:sp>
        <p:nvSpPr>
          <p:cNvPr id="138" name="Rectángulo: esquinas redondeadas 137"/>
          <p:cNvSpPr/>
          <p:nvPr/>
        </p:nvSpPr>
        <p:spPr>
          <a:xfrm>
            <a:off x="6798574" y="5573924"/>
            <a:ext cx="1541933"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Mantenimiento</a:t>
            </a:r>
          </a:p>
        </p:txBody>
      </p:sp>
      <p:sp>
        <p:nvSpPr>
          <p:cNvPr id="139" name="Rectángulo: esquinas redondeadas 138"/>
          <p:cNvSpPr/>
          <p:nvPr/>
        </p:nvSpPr>
        <p:spPr>
          <a:xfrm>
            <a:off x="8554935" y="2988385"/>
            <a:ext cx="1541933"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Aseo</a:t>
            </a:r>
          </a:p>
        </p:txBody>
      </p:sp>
      <p:sp>
        <p:nvSpPr>
          <p:cNvPr id="140" name="Rectángulo: esquinas redondeadas 139"/>
          <p:cNvSpPr/>
          <p:nvPr/>
        </p:nvSpPr>
        <p:spPr>
          <a:xfrm>
            <a:off x="8586515" y="4769856"/>
            <a:ext cx="1541933"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Recaudo</a:t>
            </a:r>
          </a:p>
        </p:txBody>
      </p:sp>
      <p:sp>
        <p:nvSpPr>
          <p:cNvPr id="141" name="Rectángulo: esquinas redondeadas 140"/>
          <p:cNvSpPr/>
          <p:nvPr/>
        </p:nvSpPr>
        <p:spPr>
          <a:xfrm>
            <a:off x="6765335" y="3918920"/>
            <a:ext cx="1541933"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Personal</a:t>
            </a:r>
          </a:p>
        </p:txBody>
      </p:sp>
      <p:sp>
        <p:nvSpPr>
          <p:cNvPr id="142" name="Rectángulo: esquinas redondeadas 141"/>
          <p:cNvSpPr/>
          <p:nvPr/>
        </p:nvSpPr>
        <p:spPr>
          <a:xfrm>
            <a:off x="8559070" y="3918920"/>
            <a:ext cx="1541933"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Seguros e Impuestos</a:t>
            </a:r>
          </a:p>
        </p:txBody>
      </p:sp>
      <p:sp>
        <p:nvSpPr>
          <p:cNvPr id="143" name="Rectángulo: esquinas redondeadas 142"/>
          <p:cNvSpPr/>
          <p:nvPr/>
        </p:nvSpPr>
        <p:spPr>
          <a:xfrm>
            <a:off x="8586515" y="5573924"/>
            <a:ext cx="1541933" cy="663388"/>
          </a:xfrm>
          <a:prstGeom prst="roundRect">
            <a:avLst/>
          </a:prstGeom>
          <a:ln>
            <a:solidFill>
              <a:srgbClr val="00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00" dirty="0"/>
              <a:t>Gastos de Administración</a:t>
            </a:r>
          </a:p>
        </p:txBody>
      </p:sp>
      <p:cxnSp>
        <p:nvCxnSpPr>
          <p:cNvPr id="144" name="Conector: angular 143"/>
          <p:cNvCxnSpPr>
            <a:stCxn id="130" idx="1"/>
            <a:endCxn id="133" idx="1"/>
          </p:cNvCxnSpPr>
          <p:nvPr/>
        </p:nvCxnSpPr>
        <p:spPr>
          <a:xfrm rot="10800000" flipV="1">
            <a:off x="2187283" y="2466642"/>
            <a:ext cx="12700" cy="851642"/>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145" name="Conector: angular 144"/>
          <p:cNvCxnSpPr>
            <a:stCxn id="130" idx="1"/>
            <a:endCxn id="134" idx="1"/>
          </p:cNvCxnSpPr>
          <p:nvPr/>
        </p:nvCxnSpPr>
        <p:spPr>
          <a:xfrm rot="10800000" flipV="1">
            <a:off x="2187283" y="2466642"/>
            <a:ext cx="12700" cy="1783972"/>
          </a:xfrm>
          <a:prstGeom prst="bentConnector3">
            <a:avLst>
              <a:gd name="adj1" fmla="val 1800000"/>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6" name="Conector: angular 145"/>
          <p:cNvCxnSpPr>
            <a:stCxn id="129" idx="1"/>
            <a:endCxn id="130" idx="0"/>
          </p:cNvCxnSpPr>
          <p:nvPr/>
        </p:nvCxnSpPr>
        <p:spPr>
          <a:xfrm rot="10800000" flipV="1">
            <a:off x="3155474" y="1659740"/>
            <a:ext cx="1592869" cy="475207"/>
          </a:xfrm>
          <a:prstGeom prst="bentConnector2">
            <a:avLst/>
          </a:prstGeom>
          <a:ln>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Conector: angular 146"/>
          <p:cNvCxnSpPr>
            <a:stCxn id="131" idx="2"/>
            <a:endCxn id="139" idx="1"/>
          </p:cNvCxnSpPr>
          <p:nvPr/>
        </p:nvCxnSpPr>
        <p:spPr>
          <a:xfrm rot="16200000" flipH="1">
            <a:off x="8233673" y="2998816"/>
            <a:ext cx="521743" cy="120782"/>
          </a:xfrm>
          <a:prstGeom prst="bentConnector2">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8" name="Conector: angular 147"/>
          <p:cNvCxnSpPr>
            <a:stCxn id="131" idx="2"/>
            <a:endCxn id="136" idx="3"/>
          </p:cNvCxnSpPr>
          <p:nvPr/>
        </p:nvCxnSpPr>
        <p:spPr>
          <a:xfrm rot="5400000">
            <a:off x="8111089" y="2994516"/>
            <a:ext cx="519244" cy="126885"/>
          </a:xfrm>
          <a:prstGeom prst="bentConnector2">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49" name="Conector: angular 148"/>
          <p:cNvCxnSpPr>
            <a:endCxn id="142" idx="1"/>
          </p:cNvCxnSpPr>
          <p:nvPr/>
        </p:nvCxnSpPr>
        <p:spPr>
          <a:xfrm rot="16200000" flipH="1">
            <a:off x="8030094" y="3721638"/>
            <a:ext cx="933034" cy="124918"/>
          </a:xfrm>
          <a:prstGeom prst="bentConnector2">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0" name="Conector: angular 149"/>
          <p:cNvCxnSpPr>
            <a:endCxn id="141" idx="3"/>
          </p:cNvCxnSpPr>
          <p:nvPr/>
        </p:nvCxnSpPr>
        <p:spPr>
          <a:xfrm rot="5400000">
            <a:off x="7902126" y="3722721"/>
            <a:ext cx="933035" cy="122750"/>
          </a:xfrm>
          <a:prstGeom prst="bentConnector2">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1" name="Conector angular 3"/>
          <p:cNvCxnSpPr>
            <a:stCxn id="131" idx="2"/>
            <a:endCxn id="135" idx="3"/>
          </p:cNvCxnSpPr>
          <p:nvPr/>
        </p:nvCxnSpPr>
        <p:spPr>
          <a:xfrm rot="5400000">
            <a:off x="7219104" y="3886501"/>
            <a:ext cx="2303214" cy="126885"/>
          </a:xfrm>
          <a:prstGeom prst="bentConnector2">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2" name="Conector angular 7"/>
          <p:cNvCxnSpPr>
            <a:stCxn id="131" idx="2"/>
            <a:endCxn id="140" idx="1"/>
          </p:cNvCxnSpPr>
          <p:nvPr/>
        </p:nvCxnSpPr>
        <p:spPr>
          <a:xfrm rot="16200000" flipH="1">
            <a:off x="7358727" y="3873762"/>
            <a:ext cx="2303214" cy="152362"/>
          </a:xfrm>
          <a:prstGeom prst="bentConnector2">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3" name="Conector angular 13"/>
          <p:cNvCxnSpPr>
            <a:stCxn id="131" idx="2"/>
            <a:endCxn id="138" idx="3"/>
          </p:cNvCxnSpPr>
          <p:nvPr/>
        </p:nvCxnSpPr>
        <p:spPr>
          <a:xfrm rot="5400000">
            <a:off x="6833689" y="4305154"/>
            <a:ext cx="3107282" cy="93646"/>
          </a:xfrm>
          <a:prstGeom prst="bentConnector2">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4" name="Conector angular 18"/>
          <p:cNvCxnSpPr>
            <a:stCxn id="131" idx="2"/>
            <a:endCxn id="143" idx="1"/>
          </p:cNvCxnSpPr>
          <p:nvPr/>
        </p:nvCxnSpPr>
        <p:spPr>
          <a:xfrm rot="16200000" flipH="1">
            <a:off x="6956693" y="4275796"/>
            <a:ext cx="3107282" cy="152362"/>
          </a:xfrm>
          <a:prstGeom prst="bentConnector2">
            <a:avLst/>
          </a:prstGeom>
          <a:ln>
            <a:solidFill>
              <a:srgbClr val="00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35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271464" y="404664"/>
            <a:ext cx="10766304"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Se evaluaron los componentes de costo para la definición de tarifa técnica por subsistema</a:t>
            </a:r>
          </a:p>
        </p:txBody>
      </p:sp>
      <p:sp>
        <p:nvSpPr>
          <p:cNvPr id="35" name="Content Placeholder 2"/>
          <p:cNvSpPr txBox="1">
            <a:spLocks/>
          </p:cNvSpPr>
          <p:nvPr/>
        </p:nvSpPr>
        <p:spPr>
          <a:xfrm>
            <a:off x="261257" y="1412776"/>
            <a:ext cx="10248561" cy="353474"/>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2450" lvl="1" indent="-285750" algn="just">
              <a:lnSpc>
                <a:spcPct val="100000"/>
              </a:lnSpc>
              <a:spcBef>
                <a:spcPts val="0"/>
              </a:spcBef>
              <a:spcAft>
                <a:spcPts val="600"/>
              </a:spcAft>
              <a:buClr>
                <a:prstClr val="white">
                  <a:lumMod val="75000"/>
                </a:prstClr>
              </a:buClr>
              <a:buSzPct val="125000"/>
              <a:buFont typeface="Wingdings" panose="05000000000000000000" pitchFamily="2" charset="2"/>
              <a:buChar char="q"/>
            </a:pPr>
            <a:r>
              <a:rPr lang="es-CO" sz="1500" b="1" cap="small" dirty="0">
                <a:solidFill>
                  <a:srgbClr val="2A8134"/>
                </a:solidFill>
                <a:latin typeface="Calibri" panose="020F0502020204030204" pitchFamily="34" charset="0"/>
              </a:rPr>
              <a:t>Componentes de la tarifa técnica </a:t>
            </a:r>
            <a:r>
              <a:rPr lang="es-CO" sz="1500" b="1" cap="small" dirty="0" err="1">
                <a:solidFill>
                  <a:srgbClr val="2A8134"/>
                </a:solidFill>
                <a:latin typeface="Calibri" panose="020F0502020204030204" pitchFamily="34" charset="0"/>
              </a:rPr>
              <a:t>Metrobús</a:t>
            </a:r>
            <a:r>
              <a:rPr lang="es-CO" sz="1500" b="1" cap="small" dirty="0">
                <a:solidFill>
                  <a:srgbClr val="2A8134"/>
                </a:solidFill>
                <a:latin typeface="Calibri" panose="020F0502020204030204" pitchFamily="34" charset="0"/>
              </a:rPr>
              <a:t>-Q y Transporte Convencional</a:t>
            </a:r>
            <a:endParaRPr lang="es-CO" sz="1500" cap="small" dirty="0">
              <a:solidFill>
                <a:srgbClr val="2A8134"/>
              </a:solidFill>
              <a:latin typeface="Calibri" panose="020F0502020204030204" pitchFamily="34" charset="0"/>
            </a:endParaRPr>
          </a:p>
        </p:txBody>
      </p:sp>
      <p:sp>
        <p:nvSpPr>
          <p:cNvPr id="36" name="Conector 7"/>
          <p:cNvSpPr/>
          <p:nvPr/>
        </p:nvSpPr>
        <p:spPr>
          <a:xfrm>
            <a:off x="1248470" y="2085729"/>
            <a:ext cx="216000" cy="21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a:solidFill>
                  <a:srgbClr val="2A8134"/>
                </a:solidFill>
                <a:latin typeface="Calibri" panose="020F0502020204030204" pitchFamily="34" charset="0"/>
              </a:rPr>
              <a:t>1</a:t>
            </a:r>
            <a:endParaRPr lang="en-US" sz="1200" b="1" dirty="0">
              <a:solidFill>
                <a:srgbClr val="2A8134"/>
              </a:solidFill>
              <a:latin typeface="Calibri" panose="020F0502020204030204" pitchFamily="34" charset="0"/>
            </a:endParaRPr>
          </a:p>
        </p:txBody>
      </p:sp>
      <p:sp>
        <p:nvSpPr>
          <p:cNvPr id="37" name="Rectángulo redondeado 19"/>
          <p:cNvSpPr/>
          <p:nvPr/>
        </p:nvSpPr>
        <p:spPr>
          <a:xfrm>
            <a:off x="1537835" y="2043614"/>
            <a:ext cx="1524680" cy="36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rgbClr val="2A8134"/>
                </a:solidFill>
                <a:latin typeface="Calibri" panose="020F0502020204030204" pitchFamily="34" charset="0"/>
              </a:rPr>
              <a:t>Vehículo</a:t>
            </a:r>
          </a:p>
        </p:txBody>
      </p:sp>
      <p:sp>
        <p:nvSpPr>
          <p:cNvPr id="38" name="Conector 20"/>
          <p:cNvSpPr/>
          <p:nvPr/>
        </p:nvSpPr>
        <p:spPr>
          <a:xfrm>
            <a:off x="1248470" y="2644529"/>
            <a:ext cx="216000" cy="21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a:solidFill>
                  <a:srgbClr val="2A8134"/>
                </a:solidFill>
                <a:latin typeface="Calibri" panose="020F0502020204030204" pitchFamily="34" charset="0"/>
              </a:rPr>
              <a:t>2</a:t>
            </a:r>
            <a:endParaRPr lang="en-US" sz="1200" b="1" dirty="0">
              <a:solidFill>
                <a:srgbClr val="2A8134"/>
              </a:solidFill>
              <a:latin typeface="Calibri" panose="020F0502020204030204" pitchFamily="34" charset="0"/>
            </a:endParaRPr>
          </a:p>
        </p:txBody>
      </p:sp>
      <p:sp>
        <p:nvSpPr>
          <p:cNvPr id="39" name="Rectángulo redondeado 21"/>
          <p:cNvSpPr/>
          <p:nvPr/>
        </p:nvSpPr>
        <p:spPr>
          <a:xfrm>
            <a:off x="1537835" y="2602414"/>
            <a:ext cx="1524680" cy="36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rgbClr val="2A8134"/>
                </a:solidFill>
                <a:latin typeface="Calibri" panose="020F0502020204030204" pitchFamily="34" charset="0"/>
              </a:rPr>
              <a:t>Combustible</a:t>
            </a:r>
          </a:p>
        </p:txBody>
      </p:sp>
      <p:sp>
        <p:nvSpPr>
          <p:cNvPr id="40" name="Rectángulo redondeado 22"/>
          <p:cNvSpPr/>
          <p:nvPr/>
        </p:nvSpPr>
        <p:spPr>
          <a:xfrm>
            <a:off x="3145040" y="3725754"/>
            <a:ext cx="7364778" cy="4614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a:solidFill>
                  <a:prstClr val="black"/>
                </a:solidFill>
                <a:latin typeface="Calibri" panose="020F0502020204030204" pitchFamily="34" charset="0"/>
              </a:rPr>
              <a:t>Personal directo -  conductores y ayudantes</a:t>
            </a:r>
          </a:p>
          <a:p>
            <a:r>
              <a:rPr lang="es-ES" sz="1600" dirty="0">
                <a:solidFill>
                  <a:prstClr val="black"/>
                </a:solidFill>
                <a:latin typeface="Calibri" panose="020F0502020204030204" pitchFamily="34" charset="0"/>
              </a:rPr>
              <a:t>Personal indirecto - Operación, Administración y Mantenimiento</a:t>
            </a:r>
          </a:p>
        </p:txBody>
      </p:sp>
      <p:sp>
        <p:nvSpPr>
          <p:cNvPr id="41" name="Rectángulo redondeado 23"/>
          <p:cNvSpPr/>
          <p:nvPr/>
        </p:nvSpPr>
        <p:spPr>
          <a:xfrm>
            <a:off x="1537835" y="3140152"/>
            <a:ext cx="1524680" cy="36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rgbClr val="2A8134"/>
                </a:solidFill>
                <a:latin typeface="Calibri" panose="020F0502020204030204" pitchFamily="34" charset="0"/>
              </a:rPr>
              <a:t>Mantenimiento</a:t>
            </a:r>
          </a:p>
        </p:txBody>
      </p:sp>
      <p:sp>
        <p:nvSpPr>
          <p:cNvPr id="42" name="Rectángulo redondeado 24"/>
          <p:cNvSpPr/>
          <p:nvPr/>
        </p:nvSpPr>
        <p:spPr>
          <a:xfrm>
            <a:off x="1537835" y="4323220"/>
            <a:ext cx="1524680" cy="36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rgbClr val="2A8134"/>
                </a:solidFill>
                <a:latin typeface="Calibri" panose="020F0502020204030204" pitchFamily="34" charset="0"/>
              </a:rPr>
              <a:t>SITP-Q</a:t>
            </a:r>
          </a:p>
        </p:txBody>
      </p:sp>
      <p:sp>
        <p:nvSpPr>
          <p:cNvPr id="43" name="Rectángulo redondeado 25"/>
          <p:cNvSpPr/>
          <p:nvPr/>
        </p:nvSpPr>
        <p:spPr>
          <a:xfrm>
            <a:off x="1537835" y="3679379"/>
            <a:ext cx="1524680" cy="36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rgbClr val="2A8134"/>
                </a:solidFill>
                <a:latin typeface="Calibri" panose="020F0502020204030204" pitchFamily="34" charset="0"/>
              </a:rPr>
              <a:t>Personal</a:t>
            </a:r>
          </a:p>
        </p:txBody>
      </p:sp>
      <p:sp>
        <p:nvSpPr>
          <p:cNvPr id="44" name="Rectángulo redondeado 26"/>
          <p:cNvSpPr/>
          <p:nvPr/>
        </p:nvSpPr>
        <p:spPr>
          <a:xfrm>
            <a:off x="1537836" y="5500165"/>
            <a:ext cx="1524680" cy="36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rgbClr val="2A8134"/>
                </a:solidFill>
                <a:latin typeface="Calibri" panose="020F0502020204030204" pitchFamily="34" charset="0"/>
              </a:rPr>
              <a:t>Gastos </a:t>
            </a:r>
            <a:r>
              <a:rPr lang="es-ES" sz="1400" b="1" dirty="0" err="1">
                <a:solidFill>
                  <a:srgbClr val="2A8134"/>
                </a:solidFill>
                <a:latin typeface="Calibri" panose="020F0502020204030204" pitchFamily="34" charset="0"/>
              </a:rPr>
              <a:t>Admón</a:t>
            </a:r>
            <a:endParaRPr lang="es-ES" sz="1400" b="1" dirty="0">
              <a:solidFill>
                <a:srgbClr val="2A8134"/>
              </a:solidFill>
              <a:latin typeface="Calibri" panose="020F0502020204030204" pitchFamily="34" charset="0"/>
            </a:endParaRPr>
          </a:p>
        </p:txBody>
      </p:sp>
      <p:sp>
        <p:nvSpPr>
          <p:cNvPr id="45" name="Conector 28"/>
          <p:cNvSpPr/>
          <p:nvPr/>
        </p:nvSpPr>
        <p:spPr>
          <a:xfrm>
            <a:off x="1248470" y="3182266"/>
            <a:ext cx="216000" cy="21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dirty="0">
              <a:solidFill>
                <a:srgbClr val="2A8134"/>
              </a:solidFill>
              <a:latin typeface="Calibri" panose="020F0502020204030204" pitchFamily="34" charset="0"/>
            </a:endParaRPr>
          </a:p>
          <a:p>
            <a:pPr algn="ctr"/>
            <a:r>
              <a:rPr lang="es-ES" sz="1200" b="1" dirty="0">
                <a:solidFill>
                  <a:srgbClr val="2A8134"/>
                </a:solidFill>
                <a:latin typeface="Calibri" panose="020F0502020204030204" pitchFamily="34" charset="0"/>
              </a:rPr>
              <a:t>3</a:t>
            </a:r>
          </a:p>
          <a:p>
            <a:pPr algn="ctr"/>
            <a:endParaRPr lang="en-US" sz="1200" b="1" dirty="0">
              <a:solidFill>
                <a:srgbClr val="2A8134"/>
              </a:solidFill>
              <a:latin typeface="Calibri" panose="020F0502020204030204" pitchFamily="34" charset="0"/>
            </a:endParaRPr>
          </a:p>
        </p:txBody>
      </p:sp>
      <p:sp>
        <p:nvSpPr>
          <p:cNvPr id="46" name="Conector 29"/>
          <p:cNvSpPr/>
          <p:nvPr/>
        </p:nvSpPr>
        <p:spPr>
          <a:xfrm>
            <a:off x="1248470" y="4364241"/>
            <a:ext cx="216000" cy="21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dirty="0">
              <a:solidFill>
                <a:srgbClr val="2A8134"/>
              </a:solidFill>
              <a:latin typeface="Calibri" panose="020F0502020204030204" pitchFamily="34" charset="0"/>
            </a:endParaRPr>
          </a:p>
          <a:p>
            <a:pPr algn="ctr"/>
            <a:r>
              <a:rPr lang="es-ES" sz="1200" b="1" dirty="0">
                <a:solidFill>
                  <a:srgbClr val="2A8134"/>
                </a:solidFill>
                <a:latin typeface="Calibri" panose="020F0502020204030204" pitchFamily="34" charset="0"/>
              </a:rPr>
              <a:t>5</a:t>
            </a:r>
          </a:p>
          <a:p>
            <a:pPr algn="ctr"/>
            <a:endParaRPr lang="en-US" sz="1200" b="1" dirty="0">
              <a:solidFill>
                <a:srgbClr val="2A8134"/>
              </a:solidFill>
              <a:latin typeface="Calibri" panose="020F0502020204030204" pitchFamily="34" charset="0"/>
            </a:endParaRPr>
          </a:p>
        </p:txBody>
      </p:sp>
      <p:sp>
        <p:nvSpPr>
          <p:cNvPr id="47" name="Conector 30"/>
          <p:cNvSpPr/>
          <p:nvPr/>
        </p:nvSpPr>
        <p:spPr>
          <a:xfrm>
            <a:off x="1248470" y="3739090"/>
            <a:ext cx="216000" cy="21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dirty="0">
              <a:solidFill>
                <a:srgbClr val="2A8134"/>
              </a:solidFill>
              <a:latin typeface="Calibri" panose="020F0502020204030204" pitchFamily="34" charset="0"/>
            </a:endParaRPr>
          </a:p>
          <a:p>
            <a:pPr algn="ctr"/>
            <a:r>
              <a:rPr lang="es-ES" sz="1200" b="1" dirty="0">
                <a:solidFill>
                  <a:srgbClr val="2A8134"/>
                </a:solidFill>
                <a:latin typeface="Calibri" panose="020F0502020204030204" pitchFamily="34" charset="0"/>
              </a:rPr>
              <a:t>4</a:t>
            </a:r>
          </a:p>
          <a:p>
            <a:pPr algn="ctr"/>
            <a:endParaRPr lang="en-US" sz="1200" b="1" dirty="0">
              <a:solidFill>
                <a:srgbClr val="2A8134"/>
              </a:solidFill>
              <a:latin typeface="Calibri" panose="020F0502020204030204" pitchFamily="34" charset="0"/>
            </a:endParaRPr>
          </a:p>
        </p:txBody>
      </p:sp>
      <p:sp>
        <p:nvSpPr>
          <p:cNvPr id="48" name="Conector 31"/>
          <p:cNvSpPr/>
          <p:nvPr/>
        </p:nvSpPr>
        <p:spPr>
          <a:xfrm>
            <a:off x="1248470" y="5572735"/>
            <a:ext cx="216000" cy="21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dirty="0">
              <a:solidFill>
                <a:srgbClr val="2A8134"/>
              </a:solidFill>
              <a:latin typeface="Calibri" panose="020F0502020204030204" pitchFamily="34" charset="0"/>
            </a:endParaRPr>
          </a:p>
          <a:p>
            <a:pPr algn="ctr"/>
            <a:r>
              <a:rPr lang="es-ES" sz="1200" b="1" dirty="0">
                <a:solidFill>
                  <a:srgbClr val="2A8134"/>
                </a:solidFill>
                <a:latin typeface="Calibri" panose="020F0502020204030204" pitchFamily="34" charset="0"/>
              </a:rPr>
              <a:t>7</a:t>
            </a:r>
          </a:p>
          <a:p>
            <a:pPr algn="ctr"/>
            <a:endParaRPr lang="en-US" sz="1200" b="1" dirty="0">
              <a:solidFill>
                <a:srgbClr val="2A8134"/>
              </a:solidFill>
              <a:latin typeface="Calibri" panose="020F0502020204030204" pitchFamily="34" charset="0"/>
            </a:endParaRPr>
          </a:p>
        </p:txBody>
      </p:sp>
      <p:sp>
        <p:nvSpPr>
          <p:cNvPr id="49" name="Rectángulo 48"/>
          <p:cNvSpPr/>
          <p:nvPr/>
        </p:nvSpPr>
        <p:spPr>
          <a:xfrm>
            <a:off x="3159554" y="1985178"/>
            <a:ext cx="4451347" cy="461665"/>
          </a:xfrm>
          <a:prstGeom prst="rect">
            <a:avLst/>
          </a:prstGeom>
        </p:spPr>
        <p:txBody>
          <a:bodyPr wrap="none">
            <a:spAutoFit/>
          </a:bodyPr>
          <a:lstStyle/>
          <a:p>
            <a:pPr marL="457200" indent="-457200">
              <a:lnSpc>
                <a:spcPct val="150000"/>
              </a:lnSpc>
            </a:pPr>
            <a:r>
              <a:rPr lang="es-CL" sz="1600" dirty="0">
                <a:solidFill>
                  <a:prstClr val="black"/>
                </a:solidFill>
                <a:latin typeface="Calibri" panose="020F0502020204030204" pitchFamily="34" charset="0"/>
              </a:rPr>
              <a:t>Remunera la inversión del operador en el vehículo </a:t>
            </a:r>
            <a:endParaRPr lang="en-US" sz="1600" dirty="0">
              <a:solidFill>
                <a:prstClr val="black"/>
              </a:solidFill>
              <a:latin typeface="Calibri" panose="020F0502020204030204" pitchFamily="34" charset="0"/>
              <a:ea typeface="Times New Roman" panose="02020603050405020304" pitchFamily="18" charset="0"/>
            </a:endParaRPr>
          </a:p>
        </p:txBody>
      </p:sp>
      <p:sp>
        <p:nvSpPr>
          <p:cNvPr id="50" name="Rectángulo 49"/>
          <p:cNvSpPr/>
          <p:nvPr/>
        </p:nvSpPr>
        <p:spPr>
          <a:xfrm>
            <a:off x="3159554" y="2499228"/>
            <a:ext cx="2904513" cy="461665"/>
          </a:xfrm>
          <a:prstGeom prst="rect">
            <a:avLst/>
          </a:prstGeom>
        </p:spPr>
        <p:txBody>
          <a:bodyPr wrap="none">
            <a:spAutoFit/>
          </a:bodyPr>
          <a:lstStyle/>
          <a:p>
            <a:pPr marL="457200" indent="-457200">
              <a:lnSpc>
                <a:spcPct val="150000"/>
              </a:lnSpc>
            </a:pPr>
            <a:r>
              <a:rPr lang="es-CL" sz="1600" dirty="0">
                <a:solidFill>
                  <a:prstClr val="black"/>
                </a:solidFill>
                <a:latin typeface="Calibri" panose="020F0502020204030204" pitchFamily="34" charset="0"/>
              </a:rPr>
              <a:t>Costo energético según tipología</a:t>
            </a:r>
          </a:p>
        </p:txBody>
      </p:sp>
      <p:sp>
        <p:nvSpPr>
          <p:cNvPr id="51" name="Rectángulo 50"/>
          <p:cNvSpPr/>
          <p:nvPr/>
        </p:nvSpPr>
        <p:spPr>
          <a:xfrm>
            <a:off x="3179503" y="3040943"/>
            <a:ext cx="8504497" cy="584775"/>
          </a:xfrm>
          <a:prstGeom prst="rect">
            <a:avLst/>
          </a:prstGeom>
        </p:spPr>
        <p:txBody>
          <a:bodyPr wrap="square">
            <a:spAutoFit/>
          </a:bodyPr>
          <a:lstStyle/>
          <a:p>
            <a:r>
              <a:rPr lang="es-ES" sz="1600" dirty="0">
                <a:solidFill>
                  <a:prstClr val="black"/>
                </a:solidFill>
                <a:latin typeface="Calibri" panose="020F0502020204030204" pitchFamily="34" charset="0"/>
              </a:rPr>
              <a:t>Costo promedio de mantenimiento correctivo y preventivo, incluyendo </a:t>
            </a:r>
            <a:r>
              <a:rPr lang="es-ES" sz="1600" i="1" dirty="0" err="1">
                <a:solidFill>
                  <a:prstClr val="black"/>
                </a:solidFill>
                <a:latin typeface="Calibri" panose="020F0502020204030204" pitchFamily="34" charset="0"/>
              </a:rPr>
              <a:t>overhaul</a:t>
            </a:r>
            <a:r>
              <a:rPr lang="es-ES" sz="1600" dirty="0">
                <a:solidFill>
                  <a:prstClr val="black"/>
                </a:solidFill>
                <a:latin typeface="Calibri" panose="020F0502020204030204" pitchFamily="34" charset="0"/>
              </a:rPr>
              <a:t> de partes clave según tipología.</a:t>
            </a:r>
          </a:p>
        </p:txBody>
      </p:sp>
      <p:sp>
        <p:nvSpPr>
          <p:cNvPr id="52" name="Rectángulo 51"/>
          <p:cNvSpPr/>
          <p:nvPr/>
        </p:nvSpPr>
        <p:spPr>
          <a:xfrm>
            <a:off x="3179503" y="4344545"/>
            <a:ext cx="8504497" cy="338554"/>
          </a:xfrm>
          <a:prstGeom prst="rect">
            <a:avLst/>
          </a:prstGeom>
        </p:spPr>
        <p:txBody>
          <a:bodyPr wrap="square">
            <a:spAutoFit/>
          </a:bodyPr>
          <a:lstStyle/>
          <a:p>
            <a:r>
              <a:rPr lang="es-ES" sz="1600" dirty="0">
                <a:solidFill>
                  <a:prstClr val="black"/>
                </a:solidFill>
                <a:latin typeface="Calibri" panose="020F0502020204030204" pitchFamily="34" charset="0"/>
              </a:rPr>
              <a:t>Sistema de recaudo, sistema de ayuda a la explotación y sistema de información al usuario.</a:t>
            </a:r>
          </a:p>
        </p:txBody>
      </p:sp>
      <p:sp>
        <p:nvSpPr>
          <p:cNvPr id="53" name="Rectángulo 52"/>
          <p:cNvSpPr/>
          <p:nvPr/>
        </p:nvSpPr>
        <p:spPr>
          <a:xfrm>
            <a:off x="3179503" y="5510888"/>
            <a:ext cx="8504497" cy="338554"/>
          </a:xfrm>
          <a:prstGeom prst="rect">
            <a:avLst/>
          </a:prstGeom>
        </p:spPr>
        <p:txBody>
          <a:bodyPr wrap="square">
            <a:spAutoFit/>
          </a:bodyPr>
          <a:lstStyle/>
          <a:p>
            <a:r>
              <a:rPr lang="es-ES" sz="1600" dirty="0">
                <a:solidFill>
                  <a:prstClr val="black"/>
                </a:solidFill>
                <a:latin typeface="Calibri" panose="020F0502020204030204" pitchFamily="34" charset="0"/>
              </a:rPr>
              <a:t>Gastos fijos y variables de de administración, servicios públicos, y arriendos de patios y oficinas.</a:t>
            </a:r>
          </a:p>
        </p:txBody>
      </p:sp>
      <p:sp>
        <p:nvSpPr>
          <p:cNvPr id="54" name="Rectángulo redondeado 42"/>
          <p:cNvSpPr/>
          <p:nvPr/>
        </p:nvSpPr>
        <p:spPr>
          <a:xfrm>
            <a:off x="1545094" y="4838505"/>
            <a:ext cx="1524680" cy="36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a:solidFill>
                  <a:srgbClr val="2A8134"/>
                </a:solidFill>
                <a:latin typeface="Calibri" panose="020F0502020204030204" pitchFamily="34" charset="0"/>
              </a:rPr>
              <a:t>Seguros + Impuestos</a:t>
            </a:r>
          </a:p>
        </p:txBody>
      </p:sp>
      <p:sp>
        <p:nvSpPr>
          <p:cNvPr id="55" name="Conector 43"/>
          <p:cNvSpPr/>
          <p:nvPr/>
        </p:nvSpPr>
        <p:spPr>
          <a:xfrm>
            <a:off x="1255728" y="4911075"/>
            <a:ext cx="216000" cy="21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dirty="0">
              <a:solidFill>
                <a:srgbClr val="2A8134"/>
              </a:solidFill>
              <a:latin typeface="Calibri" panose="020F0502020204030204" pitchFamily="34" charset="0"/>
            </a:endParaRPr>
          </a:p>
          <a:p>
            <a:pPr algn="ctr"/>
            <a:r>
              <a:rPr lang="es-ES" sz="1200" b="1" dirty="0">
                <a:solidFill>
                  <a:srgbClr val="2A8134"/>
                </a:solidFill>
                <a:latin typeface="Calibri" panose="020F0502020204030204" pitchFamily="34" charset="0"/>
              </a:rPr>
              <a:t>6</a:t>
            </a:r>
          </a:p>
          <a:p>
            <a:pPr algn="ctr"/>
            <a:endParaRPr lang="en-US" sz="1200" b="1" dirty="0">
              <a:solidFill>
                <a:srgbClr val="2A8134"/>
              </a:solidFill>
              <a:latin typeface="Calibri" panose="020F0502020204030204" pitchFamily="34" charset="0"/>
            </a:endParaRPr>
          </a:p>
        </p:txBody>
      </p:sp>
      <p:sp>
        <p:nvSpPr>
          <p:cNvPr id="56" name="Rectángulo 55"/>
          <p:cNvSpPr/>
          <p:nvPr/>
        </p:nvSpPr>
        <p:spPr>
          <a:xfrm>
            <a:off x="3186761" y="4849228"/>
            <a:ext cx="8504497" cy="584775"/>
          </a:xfrm>
          <a:prstGeom prst="rect">
            <a:avLst/>
          </a:prstGeom>
        </p:spPr>
        <p:txBody>
          <a:bodyPr wrap="square">
            <a:spAutoFit/>
          </a:bodyPr>
          <a:lstStyle/>
          <a:p>
            <a:r>
              <a:rPr lang="es-ES" sz="1600" dirty="0">
                <a:solidFill>
                  <a:prstClr val="black"/>
                </a:solidFill>
                <a:latin typeface="Calibri" panose="020F0502020204030204" pitchFamily="34" charset="0"/>
              </a:rPr>
              <a:t>Seguros de vehículos que incluyen responsabilidad civil, accidentes, entre otros. Los impuestos de renta, distribución de utilidades, IVA y otros se aplican únicamente a la operación privada.</a:t>
            </a:r>
          </a:p>
        </p:txBody>
      </p:sp>
      <p:sp>
        <p:nvSpPr>
          <p:cNvPr id="57" name="Rectángulo redondeado 27"/>
          <p:cNvSpPr/>
          <p:nvPr/>
        </p:nvSpPr>
        <p:spPr>
          <a:xfrm>
            <a:off x="1537835" y="6045521"/>
            <a:ext cx="1524680" cy="36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rgbClr val="2A8134"/>
                </a:solidFill>
                <a:latin typeface="Calibri" panose="020F0502020204030204" pitchFamily="34" charset="0"/>
              </a:rPr>
              <a:t>Margen</a:t>
            </a:r>
          </a:p>
        </p:txBody>
      </p:sp>
      <p:sp>
        <p:nvSpPr>
          <p:cNvPr id="58" name="Conector 32"/>
          <p:cNvSpPr/>
          <p:nvPr/>
        </p:nvSpPr>
        <p:spPr>
          <a:xfrm>
            <a:off x="1248470" y="6105893"/>
            <a:ext cx="216000" cy="21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dirty="0">
              <a:solidFill>
                <a:srgbClr val="2A8134"/>
              </a:solidFill>
              <a:latin typeface="Calibri" panose="020F0502020204030204" pitchFamily="34" charset="0"/>
            </a:endParaRPr>
          </a:p>
          <a:p>
            <a:pPr algn="ctr"/>
            <a:endParaRPr lang="es-ES" sz="1200" b="1" dirty="0">
              <a:solidFill>
                <a:srgbClr val="2A8134"/>
              </a:solidFill>
              <a:latin typeface="Calibri" panose="020F0502020204030204" pitchFamily="34" charset="0"/>
            </a:endParaRPr>
          </a:p>
          <a:p>
            <a:pPr algn="ctr"/>
            <a:r>
              <a:rPr lang="es-ES" sz="1200" b="1" dirty="0">
                <a:solidFill>
                  <a:srgbClr val="2A8134"/>
                </a:solidFill>
                <a:latin typeface="Calibri" panose="020F0502020204030204" pitchFamily="34" charset="0"/>
              </a:rPr>
              <a:t>8</a:t>
            </a:r>
          </a:p>
          <a:p>
            <a:pPr algn="ctr"/>
            <a:endParaRPr lang="es-ES" sz="1200" b="1" dirty="0">
              <a:solidFill>
                <a:srgbClr val="2A8134"/>
              </a:solidFill>
              <a:latin typeface="Calibri" panose="020F0502020204030204" pitchFamily="34" charset="0"/>
            </a:endParaRPr>
          </a:p>
          <a:p>
            <a:pPr algn="ctr"/>
            <a:endParaRPr lang="en-US" sz="1200" b="1" dirty="0">
              <a:solidFill>
                <a:srgbClr val="2A8134"/>
              </a:solidFill>
              <a:latin typeface="Calibri" panose="020F0502020204030204" pitchFamily="34" charset="0"/>
            </a:endParaRPr>
          </a:p>
        </p:txBody>
      </p:sp>
      <p:sp>
        <p:nvSpPr>
          <p:cNvPr id="59" name="Rectángulo 58"/>
          <p:cNvSpPr/>
          <p:nvPr/>
        </p:nvSpPr>
        <p:spPr>
          <a:xfrm>
            <a:off x="3179503" y="6044244"/>
            <a:ext cx="8504497" cy="338554"/>
          </a:xfrm>
          <a:prstGeom prst="rect">
            <a:avLst/>
          </a:prstGeom>
        </p:spPr>
        <p:txBody>
          <a:bodyPr wrap="square">
            <a:spAutoFit/>
          </a:bodyPr>
          <a:lstStyle/>
          <a:p>
            <a:r>
              <a:rPr lang="es-ES" sz="1600" dirty="0">
                <a:solidFill>
                  <a:prstClr val="black"/>
                </a:solidFill>
                <a:latin typeface="Calibri" panose="020F0502020204030204" pitchFamily="34" charset="0"/>
              </a:rPr>
              <a:t>Remuneración por la operación al propietario del vehículo , aplica para la operación privada.</a:t>
            </a:r>
          </a:p>
        </p:txBody>
      </p:sp>
    </p:spTree>
    <p:extLst>
      <p:ext uri="{BB962C8B-B14F-4D97-AF65-F5344CB8AC3E}">
        <p14:creationId xmlns:p14="http://schemas.microsoft.com/office/powerpoint/2010/main" val="246166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1271464" y="288008"/>
            <a:ext cx="10369152"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La tarifa técnica es referencial</a:t>
            </a:r>
          </a:p>
        </p:txBody>
      </p:sp>
      <p:sp>
        <p:nvSpPr>
          <p:cNvPr id="101" name="Marcador de número de diapositiva 2"/>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8</a:t>
            </a:fld>
            <a:endParaRPr lang="es-CO">
              <a:solidFill>
                <a:prstClr val="black">
                  <a:tint val="75000"/>
                </a:prstClr>
              </a:solidFill>
            </a:endParaRPr>
          </a:p>
        </p:txBody>
      </p:sp>
      <p:sp>
        <p:nvSpPr>
          <p:cNvPr id="29" name="Marcador de número de diapositiva 3"/>
          <p:cNvSpPr txBox="1">
            <a:spLocks/>
          </p:cNvSpPr>
          <p:nvPr/>
        </p:nvSpPr>
        <p:spPr>
          <a:xfrm>
            <a:off x="8610600" y="6356354"/>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8</a:t>
            </a:fld>
            <a:endParaRPr lang="es-CO">
              <a:solidFill>
                <a:prstClr val="black">
                  <a:tint val="75000"/>
                </a:prstClr>
              </a:solidFill>
            </a:endParaRPr>
          </a:p>
        </p:txBody>
      </p:sp>
      <p:sp>
        <p:nvSpPr>
          <p:cNvPr id="9" name="Marcador de contenido 2"/>
          <p:cNvSpPr txBox="1">
            <a:spLocks/>
          </p:cNvSpPr>
          <p:nvPr/>
        </p:nvSpPr>
        <p:spPr>
          <a:xfrm>
            <a:off x="838200" y="1270884"/>
            <a:ext cx="10515600" cy="10137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1600"/>
              <a:t>Es el valor medio por viaje requerido para cubrir los costos de inversión, operación y el retorno sobre la inversión (si aplica) de los operadores y agentes del sistema de transporte público.</a:t>
            </a:r>
          </a:p>
          <a:p>
            <a:endParaRPr lang="es-CO" sz="1600" dirty="0"/>
          </a:p>
        </p:txBody>
      </p:sp>
      <mc:AlternateContent xmlns:mc="http://schemas.openxmlformats.org/markup-compatibility/2006" xmlns:a14="http://schemas.microsoft.com/office/drawing/2010/main">
        <mc:Choice Requires="a14">
          <p:sp>
            <p:nvSpPr>
              <p:cNvPr id="10" name="Rectángulo 9"/>
              <p:cNvSpPr/>
              <p:nvPr/>
            </p:nvSpPr>
            <p:spPr>
              <a:xfrm>
                <a:off x="4180088" y="2509960"/>
                <a:ext cx="4167103" cy="6667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smtClean="0">
                              <a:latin typeface="Cambria Math" panose="02040503050406030204" pitchFamily="18" charset="0"/>
                            </a:rPr>
                          </m:ctrlPr>
                        </m:sSubPr>
                        <m:e>
                          <m:r>
                            <a:rPr lang="es-CO" i="1">
                              <a:latin typeface="Cambria Math" panose="02040503050406030204" pitchFamily="18" charset="0"/>
                            </a:rPr>
                            <m:t>𝑇𝑇𝑅</m:t>
                          </m:r>
                        </m:e>
                        <m:sub>
                          <m:r>
                            <a:rPr lang="es-CO" i="1">
                              <a:latin typeface="Cambria Math" panose="02040503050406030204" pitchFamily="18" charset="0"/>
                            </a:rPr>
                            <m:t>𝑖𝑡</m:t>
                          </m:r>
                        </m:sub>
                      </m:sSub>
                      <m:r>
                        <a:rPr lang="es-CO" i="0">
                          <a:latin typeface="Cambria Math" panose="02040503050406030204" pitchFamily="18" charset="0"/>
                        </a:rPr>
                        <m:t>= </m:t>
                      </m:r>
                      <m:f>
                        <m:fPr>
                          <m:ctrlPr>
                            <a:rPr lang="es-CO" i="1">
                              <a:latin typeface="Cambria Math" panose="02040503050406030204" pitchFamily="18" charset="0"/>
                            </a:rPr>
                          </m:ctrlPr>
                        </m:fPr>
                        <m:num>
                          <m:sSub>
                            <m:sSubPr>
                              <m:ctrlPr>
                                <a:rPr lang="es-CO" i="1">
                                  <a:latin typeface="Cambria Math" panose="02040503050406030204" pitchFamily="18" charset="0"/>
                                </a:rPr>
                              </m:ctrlPr>
                            </m:sSubPr>
                            <m:e>
                              <m:r>
                                <a:rPr lang="es-CO" i="1">
                                  <a:latin typeface="Cambria Math" panose="02040503050406030204" pitchFamily="18" charset="0"/>
                                </a:rPr>
                                <m:t>𝐶𝑜𝑠𝑡𝑜</m:t>
                              </m:r>
                              <m:r>
                                <a:rPr lang="es-CO" i="0">
                                  <a:latin typeface="Cambria Math" panose="02040503050406030204" pitchFamily="18" charset="0"/>
                                </a:rPr>
                                <m:t> </m:t>
                              </m:r>
                              <m:r>
                                <a:rPr lang="es-CO" i="1">
                                  <a:latin typeface="Cambria Math" panose="02040503050406030204" pitchFamily="18" charset="0"/>
                                </a:rPr>
                                <m:t>𝑒𝑠𝑡𝑖𝑚𝑎𝑑𝑜</m:t>
                              </m:r>
                              <m:r>
                                <a:rPr lang="es-CO" i="0">
                                  <a:latin typeface="Cambria Math" panose="02040503050406030204" pitchFamily="18" charset="0"/>
                                </a:rPr>
                                <m:t> </m:t>
                              </m:r>
                              <m:r>
                                <a:rPr lang="es-CO" i="1">
                                  <a:latin typeface="Cambria Math" panose="02040503050406030204" pitchFamily="18" charset="0"/>
                                </a:rPr>
                                <m:t>𝑑𝑒𝑙</m:t>
                              </m:r>
                              <m:r>
                                <a:rPr lang="es-CO" i="0">
                                  <a:latin typeface="Cambria Math" panose="02040503050406030204" pitchFamily="18" charset="0"/>
                                </a:rPr>
                                <m:t> </m:t>
                              </m:r>
                              <m:r>
                                <a:rPr lang="es-CO" i="1">
                                  <a:latin typeface="Cambria Math" panose="02040503050406030204" pitchFamily="18" charset="0"/>
                                </a:rPr>
                                <m:t>𝑠𝑒𝑟𝑣𝑖𝑐𝑖𝑜</m:t>
                              </m:r>
                            </m:e>
                            <m:sub>
                              <m:r>
                                <a:rPr lang="es-CO" i="1">
                                  <a:latin typeface="Cambria Math" panose="02040503050406030204" pitchFamily="18" charset="0"/>
                                </a:rPr>
                                <m:t>𝑖𝑡</m:t>
                              </m:r>
                            </m:sub>
                          </m:sSub>
                        </m:num>
                        <m:den>
                          <m:sSub>
                            <m:sSubPr>
                              <m:ctrlPr>
                                <a:rPr lang="es-CO" i="1">
                                  <a:latin typeface="Cambria Math" panose="02040503050406030204" pitchFamily="18" charset="0"/>
                                </a:rPr>
                              </m:ctrlPr>
                            </m:sSubPr>
                            <m:e>
                              <m:r>
                                <a:rPr lang="es-CO" i="1">
                                  <a:latin typeface="Cambria Math" panose="02040503050406030204" pitchFamily="18" charset="0"/>
                                </a:rPr>
                                <m:t>𝐷𝑒𝑚𝑎𝑛𝑑𝑎</m:t>
                              </m:r>
                              <m:r>
                                <a:rPr lang="es-CO" i="0">
                                  <a:latin typeface="Cambria Math" panose="02040503050406030204" pitchFamily="18" charset="0"/>
                                </a:rPr>
                                <m:t> </m:t>
                              </m:r>
                              <m:r>
                                <a:rPr lang="es-CO" i="1">
                                  <a:latin typeface="Cambria Math" panose="02040503050406030204" pitchFamily="18" charset="0"/>
                                </a:rPr>
                                <m:t>𝑑𝑒</m:t>
                              </m:r>
                              <m:r>
                                <a:rPr lang="es-CO" i="0">
                                  <a:latin typeface="Cambria Math" panose="02040503050406030204" pitchFamily="18" charset="0"/>
                                </a:rPr>
                                <m:t> </m:t>
                              </m:r>
                              <m:r>
                                <a:rPr lang="es-CO" i="1">
                                  <a:latin typeface="Cambria Math" panose="02040503050406030204" pitchFamily="18" charset="0"/>
                                </a:rPr>
                                <m:t>𝑣𝑖𝑎𝑗𝑒𝑠</m:t>
                              </m:r>
                            </m:e>
                            <m:sub>
                              <m:r>
                                <a:rPr lang="es-CO" i="1">
                                  <a:latin typeface="Cambria Math" panose="02040503050406030204" pitchFamily="18" charset="0"/>
                                </a:rPr>
                                <m:t>𝑖𝑡</m:t>
                              </m:r>
                            </m:sub>
                          </m:sSub>
                          <m:r>
                            <a:rPr lang="es-CO" i="0">
                              <a:latin typeface="Cambria Math" panose="02040503050406030204" pitchFamily="18" charset="0"/>
                            </a:rPr>
                            <m:t> </m:t>
                          </m:r>
                        </m:den>
                      </m:f>
                    </m:oMath>
                  </m:oMathPara>
                </a14:m>
                <a:endParaRPr lang="es-CO" dirty="0"/>
              </a:p>
            </p:txBody>
          </p:sp>
        </mc:Choice>
        <mc:Fallback xmlns="">
          <p:sp>
            <p:nvSpPr>
              <p:cNvPr id="10" name="Rectángulo 9"/>
              <p:cNvSpPr>
                <a:spLocks noRot="1" noChangeAspect="1" noMove="1" noResize="1" noEditPoints="1" noAdjustHandles="1" noChangeArrowheads="1" noChangeShapeType="1" noTextEdit="1"/>
              </p:cNvSpPr>
              <p:nvPr/>
            </p:nvSpPr>
            <p:spPr>
              <a:xfrm>
                <a:off x="4180088" y="2509960"/>
                <a:ext cx="4167103" cy="666786"/>
              </a:xfrm>
              <a:prstGeom prst="rect">
                <a:avLst/>
              </a:prstGeom>
              <a:blipFill>
                <a:blip r:embed="rId2"/>
                <a:stretch>
                  <a:fillRect/>
                </a:stretch>
              </a:blipFill>
            </p:spPr>
            <p:txBody>
              <a:bodyPr/>
              <a:lstStyle/>
              <a:p>
                <a:r>
                  <a:rPr lang="es-CO">
                    <a:noFill/>
                  </a:rPr>
                  <a:t> </a:t>
                </a:r>
              </a:p>
            </p:txBody>
          </p:sp>
        </mc:Fallback>
      </mc:AlternateContent>
      <p:sp>
        <p:nvSpPr>
          <p:cNvPr id="12" name="Rectángulo 11"/>
          <p:cNvSpPr/>
          <p:nvPr/>
        </p:nvSpPr>
        <p:spPr>
          <a:xfrm>
            <a:off x="838200" y="3283557"/>
            <a:ext cx="10850880" cy="3097771"/>
          </a:xfrm>
          <a:prstGeom prst="rect">
            <a:avLst/>
          </a:prstGeom>
        </p:spPr>
        <p:txBody>
          <a:bodyPr wrap="square">
            <a:spAutoFit/>
          </a:bodyPr>
          <a:lstStyle/>
          <a:p>
            <a:pPr marL="457200" marR="269875" algn="just">
              <a:lnSpc>
                <a:spcPct val="107000"/>
              </a:lnSpc>
              <a:spcBef>
                <a:spcPts val="700"/>
              </a:spcBef>
              <a:spcAft>
                <a:spcPts val="700"/>
              </a:spcAft>
            </a:pPr>
            <a:r>
              <a:rPr lang="es-CO" sz="1600" dirty="0">
                <a:latin typeface="Calibri" panose="020F0502020204030204" pitchFamily="34" charset="0"/>
                <a:ea typeface="Calibri" panose="020F0502020204030204" pitchFamily="34" charset="0"/>
              </a:rPr>
              <a:t>Donde</a:t>
            </a:r>
          </a:p>
          <a:p>
            <a:pPr marL="457200" marR="269875" algn="just">
              <a:lnSpc>
                <a:spcPct val="107000"/>
              </a:lnSpc>
              <a:spcBef>
                <a:spcPts val="700"/>
              </a:spcBef>
              <a:spcAft>
                <a:spcPts val="700"/>
              </a:spcAft>
            </a:pPr>
            <a:r>
              <a:rPr lang="es-CO" sz="1600" dirty="0">
                <a:latin typeface="Calibri" panose="020F0502020204030204" pitchFamily="34" charset="0"/>
                <a:ea typeface="Calibri" panose="020F0502020204030204" pitchFamily="34" charset="0"/>
              </a:rPr>
              <a:t>i - corresponde al subsistema de transporte para el cuál se está calculando la tarifa técnica referencial.</a:t>
            </a:r>
            <a:endParaRPr lang="es-CO" sz="1600" dirty="0">
              <a:latin typeface="Times New Roman" panose="02020603050405020304" pitchFamily="18" charset="0"/>
              <a:ea typeface="Times New Roman" panose="02020603050405020304" pitchFamily="18" charset="0"/>
            </a:endParaRPr>
          </a:p>
          <a:p>
            <a:pPr marL="457200" marR="269875" algn="just">
              <a:lnSpc>
                <a:spcPct val="107000"/>
              </a:lnSpc>
              <a:spcBef>
                <a:spcPts val="700"/>
              </a:spcBef>
              <a:spcAft>
                <a:spcPts val="700"/>
              </a:spcAft>
            </a:pPr>
            <a:r>
              <a:rPr lang="es-CO" sz="1600" dirty="0">
                <a:latin typeface="Calibri" panose="020F0502020204030204" pitchFamily="34" charset="0"/>
                <a:ea typeface="Calibri" panose="020F0502020204030204" pitchFamily="34" charset="0"/>
              </a:rPr>
              <a:t>t - periodo para el cuál se agregan los datos de costos y demanda.</a:t>
            </a:r>
            <a:endParaRPr lang="es-CO" sz="1600" dirty="0">
              <a:latin typeface="Times New Roman" panose="02020603050405020304" pitchFamily="18" charset="0"/>
              <a:ea typeface="Times New Roman" panose="02020603050405020304" pitchFamily="18" charset="0"/>
            </a:endParaRPr>
          </a:p>
          <a:p>
            <a:pPr marL="457200" marR="269875" algn="just">
              <a:lnSpc>
                <a:spcPct val="107000"/>
              </a:lnSpc>
              <a:spcBef>
                <a:spcPts val="700"/>
              </a:spcBef>
              <a:spcAft>
                <a:spcPts val="700"/>
              </a:spcAft>
            </a:pPr>
            <a:r>
              <a:rPr lang="es-CO" sz="1600" dirty="0">
                <a:latin typeface="Calibri" panose="020F0502020204030204" pitchFamily="34" charset="0"/>
                <a:ea typeface="Calibri" panose="020F0502020204030204" pitchFamily="34" charset="0"/>
              </a:rPr>
              <a:t>TTR - es la tarifa técnica referencial del subsistema i</a:t>
            </a:r>
            <a:endParaRPr lang="es-CO" sz="1600" dirty="0">
              <a:latin typeface="Times New Roman" panose="02020603050405020304" pitchFamily="18" charset="0"/>
              <a:ea typeface="Times New Roman" panose="02020603050405020304" pitchFamily="18" charset="0"/>
            </a:endParaRPr>
          </a:p>
          <a:p>
            <a:pPr marL="457200" marR="269875" algn="just">
              <a:lnSpc>
                <a:spcPct val="107000"/>
              </a:lnSpc>
              <a:spcBef>
                <a:spcPts val="700"/>
              </a:spcBef>
              <a:spcAft>
                <a:spcPts val="700"/>
              </a:spcAft>
            </a:pPr>
            <a:r>
              <a:rPr lang="es-CO" sz="1600" dirty="0">
                <a:latin typeface="Calibri" panose="020F0502020204030204" pitchFamily="34" charset="0"/>
                <a:ea typeface="Calibri" panose="020F0502020204030204" pitchFamily="34" charset="0"/>
              </a:rPr>
              <a:t>Demanda de viajes para el subsistema i durante el periodo t.</a:t>
            </a:r>
            <a:endParaRPr lang="es-CO" sz="1600" dirty="0">
              <a:latin typeface="Times New Roman" panose="02020603050405020304" pitchFamily="18" charset="0"/>
              <a:ea typeface="Times New Roman" panose="02020603050405020304" pitchFamily="18" charset="0"/>
            </a:endParaRPr>
          </a:p>
          <a:p>
            <a:pPr marL="457200" marR="269875" algn="just">
              <a:lnSpc>
                <a:spcPct val="107000"/>
              </a:lnSpc>
              <a:spcBef>
                <a:spcPts val="700"/>
              </a:spcBef>
              <a:spcAft>
                <a:spcPts val="700"/>
              </a:spcAft>
            </a:pPr>
            <a:r>
              <a:rPr lang="es-CO" sz="1600" dirty="0">
                <a:latin typeface="Calibri" panose="020F0502020204030204" pitchFamily="34" charset="0"/>
                <a:ea typeface="Calibri" panose="020F0502020204030204" pitchFamily="34" charset="0"/>
              </a:rPr>
              <a:t>Costo estimado del servicio - es el costo estimado de inversión, operación y el retorno sobre las inversiones (si aplica) en el subsistema i. Los costos son estimados para los operadores de transporte público, el concesionario del Sistema Integrado de Recaudo y los entes de control y gestión.</a:t>
            </a:r>
            <a:endParaRPr lang="es-CO"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6463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Gráfico 42">
            <a:extLst/>
          </p:cNvPr>
          <p:cNvGraphicFramePr>
            <a:graphicFrameLocks/>
          </p:cNvGraphicFramePr>
          <p:nvPr>
            <p:extLst>
              <p:ext uri="{D42A27DB-BD31-4B8C-83A1-F6EECF244321}">
                <p14:modId xmlns:p14="http://schemas.microsoft.com/office/powerpoint/2010/main" val="2117322508"/>
              </p:ext>
            </p:extLst>
          </p:nvPr>
        </p:nvGraphicFramePr>
        <p:xfrm>
          <a:off x="6065207" y="3577574"/>
          <a:ext cx="4737439" cy="2649682"/>
        </p:xfrm>
        <a:graphic>
          <a:graphicData uri="http://schemas.openxmlformats.org/drawingml/2006/chart">
            <c:chart xmlns:c="http://schemas.openxmlformats.org/drawingml/2006/chart" xmlns:r="http://schemas.openxmlformats.org/officeDocument/2006/relationships" r:id="rId2"/>
          </a:graphicData>
        </a:graphic>
      </p:graphicFrame>
      <p:sp>
        <p:nvSpPr>
          <p:cNvPr id="137" name="CustomShape 1"/>
          <p:cNvSpPr/>
          <p:nvPr/>
        </p:nvSpPr>
        <p:spPr>
          <a:xfrm>
            <a:off x="1271464" y="188640"/>
            <a:ext cx="10369152" cy="90874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es-EC" sz="2800" spc="-1" dirty="0">
                <a:solidFill>
                  <a:srgbClr val="2B8134"/>
                </a:solidFill>
                <a:uFill>
                  <a:solidFill>
                    <a:srgbClr val="FFFFFF"/>
                  </a:solidFill>
                </a:uFill>
                <a:latin typeface="Calibri" panose="020F0502020204030204" pitchFamily="34" charset="0"/>
                <a:cs typeface="Calibri" panose="020F0502020204030204" pitchFamily="34" charset="0"/>
              </a:rPr>
              <a:t>Se calcula la tarifa técnica por subsistema</a:t>
            </a:r>
          </a:p>
        </p:txBody>
      </p:sp>
      <p:sp>
        <p:nvSpPr>
          <p:cNvPr id="101" name="Marcador de número de diapositiva 2"/>
          <p:cNvSpPr txBox="1">
            <a:spLocks/>
          </p:cNvSpPr>
          <p:nvPr/>
        </p:nvSpPr>
        <p:spPr>
          <a:xfrm>
            <a:off x="8616280" y="6442926"/>
            <a:ext cx="2743200"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CDF97B-D693-4882-A99B-7CDAC64A7FB5}" type="slidenum">
              <a:rPr lang="es-CO" smtClean="0">
                <a:solidFill>
                  <a:prstClr val="black">
                    <a:tint val="75000"/>
                  </a:prstClr>
                </a:solidFill>
              </a:rPr>
              <a:pPr/>
              <a:t>9</a:t>
            </a:fld>
            <a:endParaRPr lang="es-CO" dirty="0">
              <a:solidFill>
                <a:prstClr val="black">
                  <a:tint val="75000"/>
                </a:prstClr>
              </a:solidFill>
            </a:endParaRPr>
          </a:p>
        </p:txBody>
      </p:sp>
      <p:sp>
        <p:nvSpPr>
          <p:cNvPr id="37" name="Content Placeholder 2"/>
          <p:cNvSpPr txBox="1">
            <a:spLocks/>
          </p:cNvSpPr>
          <p:nvPr/>
        </p:nvSpPr>
        <p:spPr>
          <a:xfrm>
            <a:off x="398187" y="1651158"/>
            <a:ext cx="3602495" cy="353474"/>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2450" lvl="1" indent="-285750" algn="just">
              <a:lnSpc>
                <a:spcPct val="100000"/>
              </a:lnSpc>
              <a:spcBef>
                <a:spcPts val="0"/>
              </a:spcBef>
              <a:spcAft>
                <a:spcPts val="600"/>
              </a:spcAft>
              <a:buClr>
                <a:prstClr val="white">
                  <a:lumMod val="75000"/>
                </a:prstClr>
              </a:buClr>
              <a:buSzPct val="125000"/>
              <a:buFont typeface="Wingdings" panose="05000000000000000000" pitchFamily="2" charset="2"/>
              <a:buChar char="q"/>
            </a:pPr>
            <a:r>
              <a:rPr lang="es-CO" sz="1800" b="1" cap="small" dirty="0">
                <a:solidFill>
                  <a:srgbClr val="2A8134"/>
                </a:solidFill>
                <a:latin typeface="Calibri" panose="020F0502020204030204" pitchFamily="34" charset="0"/>
              </a:rPr>
              <a:t>Metro</a:t>
            </a:r>
            <a:endParaRPr lang="es-CO" sz="1800" cap="small" dirty="0">
              <a:solidFill>
                <a:srgbClr val="2A8134"/>
              </a:solidFill>
              <a:latin typeface="Calibri" panose="020F0502020204030204" pitchFamily="34" charset="0"/>
            </a:endParaRPr>
          </a:p>
        </p:txBody>
      </p:sp>
      <p:graphicFrame>
        <p:nvGraphicFramePr>
          <p:cNvPr id="38" name="Tabla 37"/>
          <p:cNvGraphicFramePr>
            <a:graphicFrameLocks noGrp="1"/>
          </p:cNvGraphicFramePr>
          <p:nvPr>
            <p:extLst>
              <p:ext uri="{D42A27DB-BD31-4B8C-83A1-F6EECF244321}">
                <p14:modId xmlns:p14="http://schemas.microsoft.com/office/powerpoint/2010/main" val="79858884"/>
              </p:ext>
            </p:extLst>
          </p:nvPr>
        </p:nvGraphicFramePr>
        <p:xfrm>
          <a:off x="5479126" y="1680774"/>
          <a:ext cx="5688105" cy="1672026"/>
        </p:xfrm>
        <a:graphic>
          <a:graphicData uri="http://schemas.openxmlformats.org/drawingml/2006/table">
            <a:tbl>
              <a:tblPr firstRow="1" firstCol="1" bandRow="1">
                <a:tableStyleId>{C083E6E3-FA7D-4D7B-A595-EF9225AFEA82}</a:tableStyleId>
              </a:tblPr>
              <a:tblGrid>
                <a:gridCol w="2783541">
                  <a:extLst>
                    <a:ext uri="{9D8B030D-6E8A-4147-A177-3AD203B41FA5}">
                      <a16:colId xmlns:a16="http://schemas.microsoft.com/office/drawing/2014/main" val="2740012959"/>
                    </a:ext>
                  </a:extLst>
                </a:gridCol>
                <a:gridCol w="1573305">
                  <a:extLst>
                    <a:ext uri="{9D8B030D-6E8A-4147-A177-3AD203B41FA5}">
                      <a16:colId xmlns:a16="http://schemas.microsoft.com/office/drawing/2014/main" val="3586751214"/>
                    </a:ext>
                  </a:extLst>
                </a:gridCol>
                <a:gridCol w="1331259">
                  <a:extLst>
                    <a:ext uri="{9D8B030D-6E8A-4147-A177-3AD203B41FA5}">
                      <a16:colId xmlns:a16="http://schemas.microsoft.com/office/drawing/2014/main" val="20002"/>
                    </a:ext>
                  </a:extLst>
                </a:gridCol>
              </a:tblGrid>
              <a:tr h="278671">
                <a:tc>
                  <a:txBody>
                    <a:bodyPr/>
                    <a:lstStyle/>
                    <a:p>
                      <a:pPr algn="just">
                        <a:lnSpc>
                          <a:spcPct val="107000"/>
                        </a:lnSpc>
                        <a:spcBef>
                          <a:spcPts val="700"/>
                        </a:spcBef>
                        <a:spcAft>
                          <a:spcPts val="0"/>
                        </a:spcAft>
                      </a:pPr>
                      <a:r>
                        <a:rPr lang="es-ES_tradnl" sz="1400" dirty="0">
                          <a:effectLst/>
                        </a:rPr>
                        <a:t>Componente</a:t>
                      </a:r>
                      <a:endParaRPr lang="es-C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700"/>
                        </a:spcBef>
                        <a:spcAft>
                          <a:spcPts val="0"/>
                        </a:spcAft>
                        <a:buClrTx/>
                        <a:buSzTx/>
                        <a:buFontTx/>
                        <a:buNone/>
                        <a:tabLst/>
                        <a:defRPr/>
                      </a:pPr>
                      <a:r>
                        <a:rPr lang="es-ES_tradnl" sz="1400" dirty="0">
                          <a:effectLst/>
                        </a:rPr>
                        <a:t>Costo vagón-km</a:t>
                      </a:r>
                      <a:endParaRPr lang="es-C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Bef>
                          <a:spcPts val="700"/>
                        </a:spcBef>
                        <a:spcAft>
                          <a:spcPts val="0"/>
                        </a:spcAft>
                      </a:pPr>
                      <a:r>
                        <a:rPr lang="es-C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Tarifa Técnica</a:t>
                      </a:r>
                    </a:p>
                  </a:txBody>
                  <a:tcPr marL="68580" marR="68580" marT="0" marB="0" anchor="ctr"/>
                </a:tc>
                <a:extLst>
                  <a:ext uri="{0D108BD9-81ED-4DB2-BD59-A6C34878D82A}">
                    <a16:rowId xmlns:a16="http://schemas.microsoft.com/office/drawing/2014/main" val="571771199"/>
                  </a:ext>
                </a:extLst>
              </a:tr>
              <a:tr h="278671">
                <a:tc>
                  <a:txBody>
                    <a:bodyPr/>
                    <a:lstStyle/>
                    <a:p>
                      <a:pPr algn="just" fontAlgn="ctr"/>
                      <a:r>
                        <a:rPr lang="es-CO" sz="1400" b="1" i="0" u="none" strike="noStrike" dirty="0">
                          <a:solidFill>
                            <a:schemeClr val="tx1"/>
                          </a:solidFill>
                          <a:effectLst/>
                          <a:latin typeface="Frutiger LT Std 45 Light" panose="020B0402020204020204"/>
                        </a:rPr>
                        <a:t>Total</a:t>
                      </a:r>
                    </a:p>
                  </a:txBody>
                  <a:tcPr marL="0" marR="0" marT="0" marB="0" anchor="ctr"/>
                </a:tc>
                <a:tc>
                  <a:txBody>
                    <a:bodyPr/>
                    <a:lstStyle/>
                    <a:p>
                      <a:pPr algn="ctr" fontAlgn="ctr"/>
                      <a:r>
                        <a:rPr lang="es-CO" sz="1200" b="1" i="0" u="none" strike="noStrike" dirty="0">
                          <a:solidFill>
                            <a:schemeClr val="tx1"/>
                          </a:solidFill>
                          <a:effectLst/>
                          <a:latin typeface="Frutiger LT Std 45 Light" panose="020B0402020204020204"/>
                        </a:rPr>
                        <a:t>2,69</a:t>
                      </a:r>
                    </a:p>
                  </a:txBody>
                  <a:tcPr marL="0" marR="0" marT="0" marB="0" anchor="ctr"/>
                </a:tc>
                <a:tc>
                  <a:txBody>
                    <a:bodyPr/>
                    <a:lstStyle/>
                    <a:p>
                      <a:pPr algn="ctr" fontAlgn="ctr"/>
                      <a:r>
                        <a:rPr lang="es-CO" sz="1200" b="1" i="0" u="none" strike="noStrike" dirty="0">
                          <a:solidFill>
                            <a:schemeClr val="tx1"/>
                          </a:solidFill>
                          <a:effectLst/>
                          <a:latin typeface="Frutiger LT Std 45 Light" panose="020B0402020204020204"/>
                        </a:rPr>
                        <a:t>0,34</a:t>
                      </a:r>
                    </a:p>
                  </a:txBody>
                  <a:tcPr marL="0" marR="0" marT="0" marB="0" anchor="ctr"/>
                </a:tc>
                <a:extLst>
                  <a:ext uri="{0D108BD9-81ED-4DB2-BD59-A6C34878D82A}">
                    <a16:rowId xmlns:a16="http://schemas.microsoft.com/office/drawing/2014/main" val="1258178922"/>
                  </a:ext>
                </a:extLst>
              </a:tr>
              <a:tr h="278671">
                <a:tc>
                  <a:txBody>
                    <a:bodyPr/>
                    <a:lstStyle/>
                    <a:p>
                      <a:pPr algn="just" fontAlgn="ctr"/>
                      <a:r>
                        <a:rPr lang="es-CO" sz="1400" b="0" i="0" u="none" strike="noStrike" dirty="0">
                          <a:solidFill>
                            <a:schemeClr val="tx1"/>
                          </a:solidFill>
                          <a:effectLst/>
                          <a:latin typeface="Frutiger LT Std 45 Light" panose="020B0402020204020204"/>
                        </a:rPr>
                        <a:t>Operación Concesionario</a:t>
                      </a:r>
                    </a:p>
                  </a:txBody>
                  <a:tcPr marL="0" marR="0" marT="0" marB="0" anchor="ctr"/>
                </a:tc>
                <a:tc>
                  <a:txBody>
                    <a:bodyPr/>
                    <a:lstStyle/>
                    <a:p>
                      <a:pPr algn="ctr" fontAlgn="ctr"/>
                      <a:r>
                        <a:rPr lang="es-CO" sz="1200" b="0" i="0" u="none" strike="noStrike" dirty="0">
                          <a:solidFill>
                            <a:schemeClr val="tx1"/>
                          </a:solidFill>
                          <a:effectLst/>
                          <a:latin typeface="Frutiger LT Std 45 Light" panose="020B0402020204020204"/>
                        </a:rPr>
                        <a:t>2,34</a:t>
                      </a:r>
                    </a:p>
                  </a:txBody>
                  <a:tcPr marL="0" marR="0" marT="0" marB="0" anchor="ctr"/>
                </a:tc>
                <a:tc>
                  <a:txBody>
                    <a:bodyPr/>
                    <a:lstStyle/>
                    <a:p>
                      <a:pPr algn="ctr" fontAlgn="ctr"/>
                      <a:r>
                        <a:rPr lang="es-CO" sz="1200" b="0" i="0" u="none" strike="noStrike" dirty="0">
                          <a:solidFill>
                            <a:schemeClr val="tx1"/>
                          </a:solidFill>
                          <a:effectLst/>
                          <a:latin typeface="Frutiger LT Std 45 Light" panose="020B0402020204020204"/>
                        </a:rPr>
                        <a:t>0,30</a:t>
                      </a:r>
                    </a:p>
                  </a:txBody>
                  <a:tcPr marL="0" marR="0" marT="0" marB="0" anchor="ctr"/>
                </a:tc>
                <a:extLst>
                  <a:ext uri="{0D108BD9-81ED-4DB2-BD59-A6C34878D82A}">
                    <a16:rowId xmlns:a16="http://schemas.microsoft.com/office/drawing/2014/main" val="4026893545"/>
                  </a:ext>
                </a:extLst>
              </a:tr>
              <a:tr h="278671">
                <a:tc>
                  <a:txBody>
                    <a:bodyPr/>
                    <a:lstStyle/>
                    <a:p>
                      <a:pPr algn="just" fontAlgn="ctr"/>
                      <a:r>
                        <a:rPr lang="es-CO" sz="1400" b="0" i="0" u="none" strike="noStrike" dirty="0">
                          <a:solidFill>
                            <a:schemeClr val="tx1"/>
                          </a:solidFill>
                          <a:effectLst/>
                          <a:latin typeface="Frutiger LT Std 45 Light" panose="020B0402020204020204"/>
                        </a:rPr>
                        <a:t>Material Rodante</a:t>
                      </a:r>
                    </a:p>
                  </a:txBody>
                  <a:tcPr marL="0" marR="0" marT="0" marB="0" anchor="ctr"/>
                </a:tc>
                <a:tc>
                  <a:txBody>
                    <a:bodyPr/>
                    <a:lstStyle/>
                    <a:p>
                      <a:pPr algn="ctr" fontAlgn="ctr"/>
                      <a:r>
                        <a:rPr lang="es-CO" sz="1200" b="0" i="0" u="none" strike="noStrike" dirty="0">
                          <a:solidFill>
                            <a:schemeClr val="tx1"/>
                          </a:solidFill>
                          <a:effectLst/>
                          <a:latin typeface="Frutiger LT Std 45 Light" panose="020B0402020204020204"/>
                        </a:rPr>
                        <a:t>0,00</a:t>
                      </a:r>
                    </a:p>
                  </a:txBody>
                  <a:tcPr marL="0" marR="0" marT="0" marB="0" anchor="ctr"/>
                </a:tc>
                <a:tc>
                  <a:txBody>
                    <a:bodyPr/>
                    <a:lstStyle/>
                    <a:p>
                      <a:pPr algn="ctr" fontAlgn="ctr"/>
                      <a:r>
                        <a:rPr lang="es-CO" sz="1200" b="0" i="0" u="none" strike="noStrike" dirty="0">
                          <a:solidFill>
                            <a:schemeClr val="tx1"/>
                          </a:solidFill>
                          <a:effectLst/>
                          <a:latin typeface="Frutiger LT Std 45 Light" panose="020B0402020204020204"/>
                        </a:rPr>
                        <a:t>0,00</a:t>
                      </a:r>
                    </a:p>
                  </a:txBody>
                  <a:tcPr marL="0" marR="0" marT="0" marB="0" anchor="ctr"/>
                </a:tc>
                <a:extLst>
                  <a:ext uri="{0D108BD9-81ED-4DB2-BD59-A6C34878D82A}">
                    <a16:rowId xmlns:a16="http://schemas.microsoft.com/office/drawing/2014/main" val="1417025963"/>
                  </a:ext>
                </a:extLst>
              </a:tr>
              <a:tr h="278671">
                <a:tc>
                  <a:txBody>
                    <a:bodyPr/>
                    <a:lstStyle/>
                    <a:p>
                      <a:pPr algn="just" fontAlgn="ctr"/>
                      <a:r>
                        <a:rPr lang="es-CO" sz="1400" b="0" i="0" u="none" strike="noStrike">
                          <a:solidFill>
                            <a:schemeClr val="tx1"/>
                          </a:solidFill>
                          <a:effectLst/>
                          <a:latin typeface="Frutiger LT Std 45 Light" panose="020B0402020204020204"/>
                        </a:rPr>
                        <a:t>Provisión Pública de componentes</a:t>
                      </a:r>
                    </a:p>
                  </a:txBody>
                  <a:tcPr marL="0" marR="0" marT="0" marB="0" anchor="ctr"/>
                </a:tc>
                <a:tc>
                  <a:txBody>
                    <a:bodyPr/>
                    <a:lstStyle/>
                    <a:p>
                      <a:pPr algn="ctr" fontAlgn="ctr"/>
                      <a:r>
                        <a:rPr lang="es-CO" sz="1200" b="0" i="0" u="none" strike="noStrike" dirty="0">
                          <a:solidFill>
                            <a:schemeClr val="tx1"/>
                          </a:solidFill>
                          <a:effectLst/>
                          <a:latin typeface="Frutiger LT Std 45 Light" panose="020B0402020204020204"/>
                        </a:rPr>
                        <a:t>0,14</a:t>
                      </a:r>
                    </a:p>
                  </a:txBody>
                  <a:tcPr marL="0" marR="0" marT="0" marB="0" anchor="ctr"/>
                </a:tc>
                <a:tc>
                  <a:txBody>
                    <a:bodyPr/>
                    <a:lstStyle/>
                    <a:p>
                      <a:pPr algn="ctr" fontAlgn="ctr"/>
                      <a:r>
                        <a:rPr lang="es-CO" sz="1200" b="0" i="0" u="none" strike="noStrike" dirty="0">
                          <a:solidFill>
                            <a:schemeClr val="tx1"/>
                          </a:solidFill>
                          <a:effectLst/>
                          <a:latin typeface="Frutiger LT Std 45 Light" panose="020B0402020204020204"/>
                        </a:rPr>
                        <a:t>0,02</a:t>
                      </a:r>
                    </a:p>
                  </a:txBody>
                  <a:tcPr marL="0" marR="0" marT="0" marB="0" anchor="ctr"/>
                </a:tc>
                <a:extLst>
                  <a:ext uri="{0D108BD9-81ED-4DB2-BD59-A6C34878D82A}">
                    <a16:rowId xmlns:a16="http://schemas.microsoft.com/office/drawing/2014/main" val="577885670"/>
                  </a:ext>
                </a:extLst>
              </a:tr>
              <a:tr h="278671">
                <a:tc>
                  <a:txBody>
                    <a:bodyPr/>
                    <a:lstStyle/>
                    <a:p>
                      <a:pPr algn="just" fontAlgn="ctr"/>
                      <a:r>
                        <a:rPr lang="es-CO" sz="1400" b="0" i="0" u="none" strike="noStrike">
                          <a:solidFill>
                            <a:schemeClr val="tx1"/>
                          </a:solidFill>
                          <a:effectLst/>
                          <a:latin typeface="Frutiger LT Std 45 Light" panose="020B0402020204020204"/>
                        </a:rPr>
                        <a:t>Recaudo</a:t>
                      </a:r>
                    </a:p>
                  </a:txBody>
                  <a:tcPr marL="0" marR="0" marT="0" marB="0" anchor="ctr"/>
                </a:tc>
                <a:tc>
                  <a:txBody>
                    <a:bodyPr/>
                    <a:lstStyle/>
                    <a:p>
                      <a:pPr algn="ctr" fontAlgn="ctr"/>
                      <a:r>
                        <a:rPr lang="es-CO" sz="1200" b="0" i="0" u="none" strike="noStrike" dirty="0">
                          <a:solidFill>
                            <a:schemeClr val="tx1"/>
                          </a:solidFill>
                          <a:effectLst/>
                          <a:latin typeface="Frutiger LT Std 45 Light" panose="020B0402020204020204"/>
                        </a:rPr>
                        <a:t>0,21</a:t>
                      </a:r>
                    </a:p>
                  </a:txBody>
                  <a:tcPr marL="0" marR="0" marT="0" marB="0" anchor="ctr"/>
                </a:tc>
                <a:tc>
                  <a:txBody>
                    <a:bodyPr/>
                    <a:lstStyle/>
                    <a:p>
                      <a:pPr algn="ctr" fontAlgn="ctr"/>
                      <a:r>
                        <a:rPr lang="es-CO" sz="1200" b="0" i="0" u="none" strike="noStrike" dirty="0">
                          <a:solidFill>
                            <a:schemeClr val="tx1"/>
                          </a:solidFill>
                          <a:effectLst/>
                          <a:latin typeface="Frutiger LT Std 45 Light" panose="020B0402020204020204"/>
                        </a:rPr>
                        <a:t>0,03</a:t>
                      </a:r>
                    </a:p>
                  </a:txBody>
                  <a:tcPr marL="0" marR="0" marT="0" marB="0" anchor="ctr"/>
                </a:tc>
                <a:extLst>
                  <a:ext uri="{0D108BD9-81ED-4DB2-BD59-A6C34878D82A}">
                    <a16:rowId xmlns:a16="http://schemas.microsoft.com/office/drawing/2014/main" val="2071165888"/>
                  </a:ext>
                </a:extLst>
              </a:tr>
            </a:tbl>
          </a:graphicData>
        </a:graphic>
      </p:graphicFrame>
      <p:sp>
        <p:nvSpPr>
          <p:cNvPr id="39" name="Rectángulo 38"/>
          <p:cNvSpPr/>
          <p:nvPr/>
        </p:nvSpPr>
        <p:spPr>
          <a:xfrm>
            <a:off x="5631525" y="1303010"/>
            <a:ext cx="5291543" cy="307777"/>
          </a:xfrm>
          <a:prstGeom prst="rect">
            <a:avLst/>
          </a:prstGeom>
        </p:spPr>
        <p:txBody>
          <a:bodyPr wrap="square">
            <a:spAutoFit/>
          </a:bodyPr>
          <a:lstStyle/>
          <a:p>
            <a:pPr algn="ctr"/>
            <a:r>
              <a:rPr lang="es-ES_tradnl" sz="1400" dirty="0">
                <a:solidFill>
                  <a:srgbClr val="006600"/>
                </a:solidFill>
                <a:ea typeface="Calibri" panose="020F0502020204030204" pitchFamily="34" charset="0"/>
                <a:cs typeface="Calibri" panose="020F0502020204030204" pitchFamily="34" charset="0"/>
              </a:rPr>
              <a:t>Costos por unidad de producción Año 1 (</a:t>
            </a:r>
            <a:r>
              <a:rPr lang="es-ES_tradnl" sz="1400" dirty="0">
                <a:solidFill>
                  <a:srgbClr val="006600"/>
                </a:solidFill>
                <a:cs typeface="Calibri" panose="020F0502020204030204" pitchFamily="34" charset="0"/>
              </a:rPr>
              <a:t>Cifras  en USD)</a:t>
            </a:r>
            <a:endParaRPr lang="es-CO" sz="1400" dirty="0">
              <a:solidFill>
                <a:srgbClr val="006600"/>
              </a:solidFill>
            </a:endParaRPr>
          </a:p>
        </p:txBody>
      </p:sp>
      <p:sp>
        <p:nvSpPr>
          <p:cNvPr id="40" name="Marcador de contenido 2"/>
          <p:cNvSpPr txBox="1">
            <a:spLocks/>
          </p:cNvSpPr>
          <p:nvPr/>
        </p:nvSpPr>
        <p:spPr>
          <a:xfrm>
            <a:off x="710624" y="2276872"/>
            <a:ext cx="3555698" cy="2346506"/>
          </a:xfrm>
          <a:prstGeom prst="rect">
            <a:avLst/>
          </a:prstGeom>
        </p:spPr>
        <p:txBody>
          <a:bodyPr vert="horz" lIns="91440" tIns="45720" rIns="91440" bIns="45720" rtlCol="0">
            <a:noAutofit/>
          </a:bodyPr>
          <a:lstStyle>
            <a:lvl1pPr marL="228600" indent="-228600" algn="l" defTabSz="914400" rtl="0" eaLnBrk="1" latinLnBrk="0" hangingPunct="1">
              <a:lnSpc>
                <a:spcPct val="150000"/>
              </a:lnSpc>
              <a:spcBef>
                <a:spcPts val="1000"/>
              </a:spcBef>
              <a:buClr>
                <a:srgbClr val="278E4D"/>
              </a:buClr>
              <a:buFont typeface="Calibri" panose="020F0502020204030204" pitchFamily="34" charset="0"/>
              <a:buChar char="–"/>
              <a:defRPr sz="2400" kern="1200">
                <a:solidFill>
                  <a:schemeClr val="tx1"/>
                </a:solidFill>
                <a:latin typeface="Frutiger LT Std 45 Light" panose="020B0402020204020204" pitchFamily="34" charset="0"/>
                <a:ea typeface="+mn-ea"/>
                <a:cs typeface="+mn-cs"/>
              </a:defRPr>
            </a:lvl1pPr>
            <a:lvl2pPr marL="685800" indent="-228600" algn="l" defTabSz="914400" rtl="0" eaLnBrk="1" latinLnBrk="0" hangingPunct="1">
              <a:lnSpc>
                <a:spcPct val="150000"/>
              </a:lnSpc>
              <a:spcBef>
                <a:spcPts val="500"/>
              </a:spcBef>
              <a:buClr>
                <a:schemeClr val="bg1">
                  <a:lumMod val="75000"/>
                </a:schemeClr>
              </a:buClr>
              <a:buFont typeface="Calibri" panose="020F0502020204030204" pitchFamily="34" charset="0"/>
              <a:buChar char="‒"/>
              <a:defRPr sz="2000" kern="1200">
                <a:solidFill>
                  <a:schemeClr val="tx1"/>
                </a:solidFill>
                <a:latin typeface="Frutiger LT Std 45 Light" panose="020B0402020204020204" pitchFamily="34" charset="0"/>
                <a:ea typeface="+mn-ea"/>
                <a:cs typeface="+mn-cs"/>
              </a:defRPr>
            </a:lvl2pPr>
            <a:lvl3pPr marL="1143000" indent="-228600" algn="l" defTabSz="914400" rtl="0" eaLnBrk="1" latinLnBrk="0" hangingPunct="1">
              <a:lnSpc>
                <a:spcPct val="150000"/>
              </a:lnSpc>
              <a:spcBef>
                <a:spcPts val="500"/>
              </a:spcBef>
              <a:buClr>
                <a:schemeClr val="accent6"/>
              </a:buClr>
              <a:buFont typeface="Calibri" panose="020F0502020204030204" pitchFamily="34" charset="0"/>
              <a:buChar char="‒"/>
              <a:defRPr sz="1800" kern="1200">
                <a:solidFill>
                  <a:schemeClr val="tx1"/>
                </a:solidFill>
                <a:latin typeface="Frutiger LT Std 45 Light" panose="020B0402020204020204" pitchFamily="34" charset="0"/>
                <a:ea typeface="+mn-ea"/>
                <a:cs typeface="+mn-cs"/>
              </a:defRPr>
            </a:lvl3pPr>
            <a:lvl4pPr marL="1600200" indent="-228600" algn="l" defTabSz="914400" rtl="0" eaLnBrk="1" latinLnBrk="0" hangingPunct="1">
              <a:lnSpc>
                <a:spcPct val="150000"/>
              </a:lnSpc>
              <a:spcBef>
                <a:spcPts val="500"/>
              </a:spcBef>
              <a:buClr>
                <a:schemeClr val="accent6">
                  <a:lumMod val="60000"/>
                  <a:lumOff val="40000"/>
                </a:schemeClr>
              </a:buClr>
              <a:buFont typeface="Calibri" panose="020F0502020204030204" pitchFamily="34" charset="0"/>
              <a:buChar char="‒"/>
              <a:defRPr sz="1600" kern="1200">
                <a:solidFill>
                  <a:schemeClr val="tx1"/>
                </a:solidFill>
                <a:latin typeface="Frutiger LT Std 45 Light" panose="020B0402020204020204" pitchFamily="34" charset="0"/>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Frutiger LT Std 45 Light" panose="020B04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buFont typeface="Arial" panose="020B0604020202020204" pitchFamily="34" charset="0"/>
              <a:buChar char="•"/>
            </a:pPr>
            <a:r>
              <a:rPr lang="es-CO" sz="1600" dirty="0"/>
              <a:t>Se incorpora la rentabilidad de 13% para el concesionario, parámetro para la definición de su remuneración por vagón-km.</a:t>
            </a:r>
          </a:p>
          <a:p>
            <a:pPr>
              <a:lnSpc>
                <a:spcPct val="125000"/>
              </a:lnSpc>
              <a:buFont typeface="Arial" panose="020B0604020202020204" pitchFamily="34" charset="0"/>
              <a:buChar char="•"/>
            </a:pPr>
            <a:r>
              <a:rPr lang="es-CO" sz="1600" dirty="0"/>
              <a:t>Se incluye el SITP-Q</a:t>
            </a:r>
          </a:p>
          <a:p>
            <a:pPr>
              <a:lnSpc>
                <a:spcPct val="125000"/>
              </a:lnSpc>
              <a:buFont typeface="Arial" panose="020B0604020202020204" pitchFamily="34" charset="0"/>
              <a:buChar char="•"/>
            </a:pPr>
            <a:r>
              <a:rPr lang="es-CO" sz="1600" dirty="0"/>
              <a:t>Con un recorrido de 17,59 millones de kilómetros en el primer año se calculan los costos por km.</a:t>
            </a:r>
          </a:p>
          <a:p>
            <a:pPr>
              <a:lnSpc>
                <a:spcPct val="125000"/>
              </a:lnSpc>
              <a:buFont typeface="Arial" panose="020B0604020202020204" pitchFamily="34" charset="0"/>
              <a:buChar char="•"/>
            </a:pPr>
            <a:endParaRPr lang="es-CO" sz="1050" dirty="0"/>
          </a:p>
        </p:txBody>
      </p:sp>
      <p:sp>
        <p:nvSpPr>
          <p:cNvPr id="41" name="Rectángulo 40"/>
          <p:cNvSpPr/>
          <p:nvPr/>
        </p:nvSpPr>
        <p:spPr>
          <a:xfrm>
            <a:off x="6321754" y="6143224"/>
            <a:ext cx="4224344" cy="256993"/>
          </a:xfrm>
          <a:prstGeom prst="rect">
            <a:avLst/>
          </a:prstGeom>
        </p:spPr>
        <p:txBody>
          <a:bodyPr wrap="square">
            <a:spAutoFit/>
          </a:bodyPr>
          <a:lstStyle/>
          <a:p>
            <a:pPr algn="ctr">
              <a:lnSpc>
                <a:spcPct val="107000"/>
              </a:lnSpc>
              <a:spcBef>
                <a:spcPts val="700"/>
              </a:spcBef>
              <a:spcAft>
                <a:spcPts val="700"/>
              </a:spcAft>
            </a:pPr>
            <a:r>
              <a:rPr lang="es-ES_tradnl" sz="1000" dirty="0">
                <a:solidFill>
                  <a:srgbClr val="000000"/>
                </a:solidFill>
                <a:latin typeface="Calibri" panose="020F0502020204030204" pitchFamily="34" charset="0"/>
                <a:ea typeface="Calibri" panose="020F0502020204030204" pitchFamily="34" charset="0"/>
                <a:cs typeface="Calibri" panose="020F0502020204030204" pitchFamily="34" charset="0"/>
              </a:rPr>
              <a:t>Fuente: Elaboración propia</a:t>
            </a:r>
            <a:endParaRPr lang="es-CO"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2" name="Rectángulo 41"/>
          <p:cNvSpPr/>
          <p:nvPr/>
        </p:nvSpPr>
        <p:spPr>
          <a:xfrm>
            <a:off x="6430635" y="3573016"/>
            <a:ext cx="4006584" cy="307777"/>
          </a:xfrm>
          <a:prstGeom prst="rect">
            <a:avLst/>
          </a:prstGeom>
        </p:spPr>
        <p:txBody>
          <a:bodyPr wrap="square">
            <a:spAutoFit/>
          </a:bodyPr>
          <a:lstStyle/>
          <a:p>
            <a:pPr algn="ctr"/>
            <a:r>
              <a:rPr lang="es-ES_tradnl" sz="1400" dirty="0">
                <a:solidFill>
                  <a:srgbClr val="006600"/>
                </a:solidFill>
                <a:ea typeface="Calibri" panose="020F0502020204030204" pitchFamily="34" charset="0"/>
                <a:cs typeface="Calibri" panose="020F0502020204030204" pitchFamily="34" charset="0"/>
              </a:rPr>
              <a:t>Participación por componente sobre la tarifa</a:t>
            </a:r>
            <a:endParaRPr lang="es-CO" sz="1400" dirty="0">
              <a:solidFill>
                <a:srgbClr val="006600"/>
              </a:solidFill>
            </a:endParaRPr>
          </a:p>
        </p:txBody>
      </p:sp>
    </p:spTree>
    <p:extLst>
      <p:ext uri="{BB962C8B-B14F-4D97-AF65-F5344CB8AC3E}">
        <p14:creationId xmlns:p14="http://schemas.microsoft.com/office/powerpoint/2010/main" val="1681794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1829</TotalTime>
  <Words>3821</Words>
  <Application>Microsoft Office PowerPoint</Application>
  <PresentationFormat>Panorámica</PresentationFormat>
  <Paragraphs>683</Paragraphs>
  <Slides>31</Slides>
  <Notes>2</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31</vt:i4>
      </vt:variant>
    </vt:vector>
  </HeadingPairs>
  <TitlesOfParts>
    <vt:vector size="44" baseType="lpstr">
      <vt:lpstr>Arial</vt:lpstr>
      <vt:lpstr>Calibri</vt:lpstr>
      <vt:lpstr>Cambria Math</vt:lpstr>
      <vt:lpstr>Courier New</vt:lpstr>
      <vt:lpstr>DejaVu Sans</vt:lpstr>
      <vt:lpstr>Frutiger LT Std 45 Light</vt:lpstr>
      <vt:lpstr>Futura Std Light</vt:lpstr>
      <vt:lpstr>Futura Std Medium</vt:lpstr>
      <vt:lpstr>Symbol</vt:lpstr>
      <vt:lpstr>Times New Roman</vt:lpstr>
      <vt:lpstr>Wingdings</vt:lpstr>
      <vt:lpstr>Office Theme</vt:lpstr>
      <vt:lpstr>Office Theme</vt:lpstr>
      <vt:lpstr>Estructuración del modelo tarifario del Sistema Metropolitano de Transporte Público de Pasajeros del Distrito Metropolitano de Quito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Se recomienda que el DMQ implemente una tarifa con un cobro base más un pago menor por cada transferencia debido a que…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Estructuración del modelo tarifario del Sistema Metropolitano de Transporte Público de Pasajeros del Distrito Metropolitano de Quito</dc:title>
  <dc:creator>David Gomez</dc:creator>
  <cp:lastModifiedBy>Leonardo Bustos</cp:lastModifiedBy>
  <cp:revision>206</cp:revision>
  <dcterms:created xsi:type="dcterms:W3CDTF">2016-12-09T15:36:50Z</dcterms:created>
  <dcterms:modified xsi:type="dcterms:W3CDTF">2017-02-03T23:59:22Z</dcterms:modified>
  <dc:language>es-EC</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4</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28</vt:i4>
  </property>
</Properties>
</file>