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7" r:id="rId4"/>
    <p:sldId id="265" r:id="rId5"/>
    <p:sldId id="268" r:id="rId6"/>
    <p:sldId id="266" r:id="rId7"/>
    <p:sldId id="269" r:id="rId8"/>
    <p:sldId id="260" r:id="rId9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5DB"/>
    <a:srgbClr val="019FDE"/>
    <a:srgbClr val="F07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3"/>
    <p:restoredTop sz="94697"/>
  </p:normalViewPr>
  <p:slideViewPr>
    <p:cSldViewPr snapToGrid="0" snapToObjects="1">
      <p:cViewPr>
        <p:scale>
          <a:sx n="90" d="100"/>
          <a:sy n="90" d="100"/>
        </p:scale>
        <p:origin x="-120" y="-3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AE88-A3BC-A646-A2D7-69488DA6FC69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30FA-F21B-4148-8944-726BE602587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07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0D32C-FCF7-460B-83C3-FD3FEBFC385B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44D6-4618-404F-B662-DBA95C2A44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22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44D6-4618-404F-B662-DBA95C2A444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042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44D6-4618-404F-B662-DBA95C2A444A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20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44D6-4618-404F-B662-DBA95C2A444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24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5FF0-86E0-4749-A140-052615D7A26E}" type="datetimeFigureOut">
              <a:rPr lang="es-ES_tradnl" smtClean="0"/>
              <a:t>05/04/2017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F538-B8A5-6744-B6FC-251A085224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dondear rectángulo de esquina diagonal 5"/>
          <p:cNvSpPr/>
          <p:nvPr/>
        </p:nvSpPr>
        <p:spPr>
          <a:xfrm>
            <a:off x="1233256" y="4880784"/>
            <a:ext cx="7439487" cy="10209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-878889" y="2618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233256" y="5050048"/>
            <a:ext cx="7439487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s-ES" sz="2800" b="1" i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PLAN DE MITIGACIÓN DE MOVILIDAD:  </a:t>
            </a:r>
            <a:r>
              <a:rPr lang="es-ES" sz="3600" b="1" i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Plataformas Gubernamentales </a:t>
            </a:r>
            <a:endParaRPr lang="es-ES_tradnl" sz="3600" b="1" i="1" dirty="0">
              <a:solidFill>
                <a:schemeClr val="accent1">
                  <a:lumMod val="50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1"/>
            <a:ext cx="9906000" cy="6858000"/>
          </a:xfrm>
          <a:prstGeom prst="rect">
            <a:avLst/>
          </a:prstGeom>
        </p:spPr>
      </p:pic>
      <p:sp>
        <p:nvSpPr>
          <p:cNvPr id="20" name="Paralelogramo 19"/>
          <p:cNvSpPr/>
          <p:nvPr/>
        </p:nvSpPr>
        <p:spPr>
          <a:xfrm flipH="1">
            <a:off x="3980237" y="1329282"/>
            <a:ext cx="7074449" cy="5212735"/>
          </a:xfrm>
          <a:prstGeom prst="parallelogram">
            <a:avLst/>
          </a:prstGeom>
          <a:solidFill>
            <a:srgbClr val="ADC5DB"/>
          </a:solidFill>
          <a:ln>
            <a:solidFill>
              <a:srgbClr val="ADC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22" name="Rectángulo 21"/>
          <p:cNvSpPr/>
          <p:nvPr/>
        </p:nvSpPr>
        <p:spPr>
          <a:xfrm>
            <a:off x="4190260" y="1479484"/>
            <a:ext cx="6113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i="1" dirty="0" smtClean="0"/>
              <a:t>ORDENANZA 0021 – 7 de nov 2014</a:t>
            </a:r>
            <a:endParaRPr lang="es-ES_tradnl" sz="3000" b="1" i="1" dirty="0"/>
          </a:p>
        </p:txBody>
      </p:sp>
      <p:sp>
        <p:nvSpPr>
          <p:cNvPr id="23" name="Rectángulo 22"/>
          <p:cNvSpPr/>
          <p:nvPr/>
        </p:nvSpPr>
        <p:spPr>
          <a:xfrm>
            <a:off x="4953000" y="2179460"/>
            <a:ext cx="482830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Art. 16: 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253 parqueaderos para funcionarios. Y 194 estacionamientos públicos, adicional 36 estacionamientos para bicicletas.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Del total de estacionamiento se contemplará, al menos, uno para personas con discapacidad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El proyecto contemplará carriles de espera en los ingresos y salidas de estacionamientos</a:t>
            </a:r>
          </a:p>
          <a:p>
            <a:pPr marL="342900" indent="-342900">
              <a:buFontTx/>
              <a:buChar char="-"/>
            </a:pPr>
            <a:endParaRPr lang="es-ES" sz="2000" dirty="0"/>
          </a:p>
          <a:p>
            <a:r>
              <a:rPr lang="es-ES" sz="2000" dirty="0" smtClean="0"/>
              <a:t>	</a:t>
            </a:r>
            <a:r>
              <a:rPr lang="es-ES" sz="2000" b="1" i="1" dirty="0" smtClean="0"/>
              <a:t>Verificación competencia AMC 	(Agencia Metropolitana de control </a:t>
            </a:r>
          </a:p>
          <a:p>
            <a:pPr marL="342900" indent="-342900">
              <a:buFontTx/>
              <a:buChar char="-"/>
            </a:pPr>
            <a:endParaRPr lang="es-E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" y="1329282"/>
            <a:ext cx="3978631" cy="258111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Rectángulo 15"/>
          <p:cNvSpPr/>
          <p:nvPr/>
        </p:nvSpPr>
        <p:spPr>
          <a:xfrm>
            <a:off x="517119" y="122527"/>
            <a:ext cx="5869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tx2">
                    <a:lumMod val="75000"/>
                  </a:schemeClr>
                </a:solidFill>
              </a:rPr>
              <a:t>PLATAFORMA JUDICIAL</a:t>
            </a:r>
            <a:endParaRPr lang="es-ES_tradnl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1"/>
            <a:ext cx="9906000" cy="6858000"/>
          </a:xfrm>
          <a:prstGeom prst="rect">
            <a:avLst/>
          </a:prstGeom>
        </p:spPr>
      </p:pic>
      <p:sp>
        <p:nvSpPr>
          <p:cNvPr id="20" name="Paralelogramo 19"/>
          <p:cNvSpPr/>
          <p:nvPr/>
        </p:nvSpPr>
        <p:spPr>
          <a:xfrm flipH="1">
            <a:off x="3903857" y="969818"/>
            <a:ext cx="7346033" cy="5541499"/>
          </a:xfrm>
          <a:prstGeom prst="parallelogram">
            <a:avLst/>
          </a:prstGeom>
          <a:solidFill>
            <a:srgbClr val="ADC5DB"/>
          </a:solidFill>
          <a:ln>
            <a:solidFill>
              <a:srgbClr val="ADC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 dirty="0"/>
          </a:p>
        </p:txBody>
      </p:sp>
      <p:sp>
        <p:nvSpPr>
          <p:cNvPr id="22" name="Rectángulo 21"/>
          <p:cNvSpPr/>
          <p:nvPr/>
        </p:nvSpPr>
        <p:spPr>
          <a:xfrm>
            <a:off x="5210358" y="969818"/>
            <a:ext cx="45898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Las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/>
              <a:t>instalaciones contemplan: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Tribunal Penal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Unidad de Contravenciones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Área Administrativa Consejo de la Judicatura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Defensoría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Juzgados de la Niñez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Tribunal Contencioso Tributario, Unidad de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Unidad de lo Civil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Dirección Provincial de Pichincha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Centro Nacional de Mediación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Operaciones </a:t>
            </a:r>
            <a:r>
              <a:rPr lang="es-ES" sz="2400" b="1" dirty="0"/>
              <a:t>en un 80%</a:t>
            </a:r>
            <a:endParaRPr lang="es-ES_tradnl" sz="2400" b="1" dirty="0"/>
          </a:p>
          <a:p>
            <a:r>
              <a:rPr lang="es-ES" sz="2000" b="1" dirty="0" smtClean="0"/>
              <a:t>Funcionarios: </a:t>
            </a:r>
            <a:r>
              <a:rPr lang="es-ES" sz="2000" dirty="0" smtClean="0"/>
              <a:t>720 funcionarios</a:t>
            </a:r>
          </a:p>
          <a:p>
            <a:r>
              <a:rPr lang="es-ES" sz="2000" b="1" dirty="0" smtClean="0"/>
              <a:t>Usuarios: </a:t>
            </a:r>
            <a:r>
              <a:rPr lang="es-ES" sz="2000" dirty="0" smtClean="0"/>
              <a:t>3000 diarios</a:t>
            </a:r>
            <a:endParaRPr lang="es-ES" sz="2000" dirty="0"/>
          </a:p>
          <a:p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210358" y="2179460"/>
            <a:ext cx="4589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400" b="1" i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7119" y="122527"/>
            <a:ext cx="5869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tx2">
                    <a:lumMod val="75000"/>
                  </a:schemeClr>
                </a:solidFill>
              </a:rPr>
              <a:t>PLATAFORMA JUDICIAL</a:t>
            </a:r>
            <a:endParaRPr lang="es-ES_tradnl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Resultado de imagen para complejo judicial norte q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808" b="1019"/>
          <a:stretch/>
        </p:blipFill>
        <p:spPr bwMode="auto">
          <a:xfrm>
            <a:off x="0" y="1208523"/>
            <a:ext cx="4885899" cy="286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Paralelogramo 5"/>
          <p:cNvSpPr/>
          <p:nvPr/>
        </p:nvSpPr>
        <p:spPr>
          <a:xfrm flipH="1">
            <a:off x="-1014454" y="902432"/>
            <a:ext cx="8264465" cy="5648493"/>
          </a:xfrm>
          <a:prstGeom prst="parallelogram">
            <a:avLst/>
          </a:prstGeom>
          <a:solidFill>
            <a:srgbClr val="ADC5DB"/>
          </a:solidFill>
          <a:ln>
            <a:solidFill>
              <a:srgbClr val="ADC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2"/>
          <a:stretch/>
        </p:blipFill>
        <p:spPr>
          <a:xfrm>
            <a:off x="5842727" y="1539556"/>
            <a:ext cx="3656175" cy="2739800"/>
          </a:xfrm>
          <a:prstGeom prst="rect">
            <a:avLst/>
          </a:prstGeom>
          <a:effectLst>
            <a:reflection blurRad="76200" stA="45000" endPos="14000" dist="50800" dir="5400000" sy="-100000" algn="bl" rotWithShape="0"/>
          </a:effectLst>
        </p:spPr>
      </p:pic>
      <p:grpSp>
        <p:nvGrpSpPr>
          <p:cNvPr id="4" name="Grupo 3"/>
          <p:cNvGrpSpPr/>
          <p:nvPr/>
        </p:nvGrpSpPr>
        <p:grpSpPr>
          <a:xfrm>
            <a:off x="-45462" y="1247711"/>
            <a:ext cx="5668170" cy="5456777"/>
            <a:chOff x="-61263" y="194891"/>
            <a:chExt cx="4518013" cy="1857433"/>
          </a:xfrm>
        </p:grpSpPr>
        <p:sp>
          <p:nvSpPr>
            <p:cNvPr id="19" name="Rectángulo 18"/>
            <p:cNvSpPr/>
            <p:nvPr/>
          </p:nvSpPr>
          <p:spPr>
            <a:xfrm>
              <a:off x="-61263" y="194891"/>
              <a:ext cx="4502616" cy="17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800" b="1" i="1" dirty="0" smtClean="0"/>
                <a:t>ORDENANZA 0559 – 9 de Mayo 2014</a:t>
              </a:r>
              <a:endParaRPr lang="es-ES_tradnl" sz="2800" b="1" i="1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3799" y="418004"/>
              <a:ext cx="4366853" cy="163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dirty="0" smtClean="0"/>
                <a:t>Art. 12: </a:t>
              </a:r>
            </a:p>
            <a:p>
              <a:pPr marL="342900" indent="-342900">
                <a:buFontTx/>
                <a:buChar char="-"/>
              </a:pPr>
              <a:r>
                <a:rPr lang="es-ES_tradnl" dirty="0" smtClean="0"/>
                <a:t>536 estacionamientos ubicados en subsuelos para su adecuado funcionamiento, 356 para público</a:t>
              </a:r>
            </a:p>
            <a:p>
              <a:pPr marL="342900" indent="-342900">
                <a:buFontTx/>
                <a:buChar char="-"/>
              </a:pPr>
              <a:r>
                <a:rPr lang="es-ES_tradnl" dirty="0" smtClean="0"/>
                <a:t>Los estacionamientos para buses institucionales, motos y bicicletas se ubicaran independiente en el perdió 801592</a:t>
              </a:r>
            </a:p>
            <a:p>
              <a:pPr marL="342900" indent="-342900">
                <a:buFontTx/>
                <a:buChar char="-"/>
              </a:pPr>
              <a:r>
                <a:rPr lang="es-ES_tradnl" dirty="0" smtClean="0"/>
                <a:t>En el futuro se podrá construir un edificio para parqueadero público cuando la demanda lo requiera.</a:t>
              </a:r>
            </a:p>
            <a:p>
              <a:pPr marL="342900" indent="-342900">
                <a:buFontTx/>
                <a:buChar char="-"/>
              </a:pPr>
              <a:r>
                <a:rPr lang="es-ES_tradnl" dirty="0"/>
                <a:t>Del total de estacionamientos se         </a:t>
              </a:r>
            </a:p>
            <a:p>
              <a:r>
                <a:rPr lang="es-ES_tradnl" dirty="0" smtClean="0"/>
                <a:t>      contemplará uno por cada 25 plazas para  personas con  discapacidad</a:t>
              </a:r>
            </a:p>
            <a:p>
              <a:endParaRPr lang="es-ES" sz="2000" b="1" i="1" dirty="0" smtClean="0"/>
            </a:p>
            <a:p>
              <a:r>
                <a:rPr lang="es-ES" sz="2000" b="1" i="1" dirty="0" smtClean="0"/>
                <a:t>Verificación </a:t>
              </a:r>
              <a:r>
                <a:rPr lang="es-ES" sz="2000" b="1" i="1" dirty="0"/>
                <a:t>competencia AMC </a:t>
              </a:r>
              <a:r>
                <a:rPr lang="es-ES" sz="2000" b="1" i="1" dirty="0" smtClean="0"/>
                <a:t>(</a:t>
              </a:r>
              <a:r>
                <a:rPr lang="es-ES" sz="2000" b="1" i="1" dirty="0"/>
                <a:t>Agencia Metropolitana de control </a:t>
              </a:r>
            </a:p>
            <a:p>
              <a:endParaRPr lang="es-ES_tradnl" sz="2000" dirty="0" smtClean="0"/>
            </a:p>
            <a:p>
              <a:pPr marL="342900" indent="-342900">
                <a:buFontTx/>
                <a:buChar char="-"/>
              </a:pPr>
              <a:endParaRPr lang="es-ES_tradnl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50709" y="1215043"/>
              <a:ext cx="38060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_tradnl" sz="32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82083" y="69868"/>
            <a:ext cx="5221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tx2">
                    <a:lumMod val="75000"/>
                  </a:schemeClr>
                </a:solidFill>
              </a:rPr>
              <a:t>PLATAFORMA </a:t>
            </a:r>
            <a:r>
              <a:rPr lang="es-ES" sz="3200" b="1" i="1" dirty="0">
                <a:solidFill>
                  <a:schemeClr val="tx2">
                    <a:lumMod val="75000"/>
                  </a:schemeClr>
                </a:solidFill>
              </a:rPr>
              <a:t>FINANCIERA</a:t>
            </a:r>
            <a:endParaRPr lang="es-ES_tradnl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79677" y="1863310"/>
            <a:ext cx="5263050" cy="4099364"/>
            <a:chOff x="650709" y="404435"/>
            <a:chExt cx="4195097" cy="1395383"/>
          </a:xfrm>
        </p:grpSpPr>
        <p:sp>
          <p:nvSpPr>
            <p:cNvPr id="21" name="Rectángulo 20"/>
            <p:cNvSpPr/>
            <p:nvPr/>
          </p:nvSpPr>
          <p:spPr>
            <a:xfrm>
              <a:off x="822232" y="404435"/>
              <a:ext cx="4023574" cy="17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_tradnl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50709" y="1215043"/>
              <a:ext cx="38060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_tradnl" sz="32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82083" y="69868"/>
            <a:ext cx="5221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tx2">
                    <a:lumMod val="75000"/>
                  </a:schemeClr>
                </a:solidFill>
              </a:rPr>
              <a:t>PLATAFORMA </a:t>
            </a:r>
            <a:r>
              <a:rPr lang="es-ES" sz="3200" b="1" i="1" dirty="0">
                <a:solidFill>
                  <a:schemeClr val="tx2">
                    <a:lumMod val="75000"/>
                  </a:schemeClr>
                </a:solidFill>
              </a:rPr>
              <a:t>FINANCIERA</a:t>
            </a:r>
            <a:endParaRPr lang="es-ES_tradnl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28699"/>
              </p:ext>
            </p:extLst>
          </p:nvPr>
        </p:nvGraphicFramePr>
        <p:xfrm>
          <a:off x="220816" y="1201764"/>
          <a:ext cx="5377861" cy="422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7861">
                  <a:extLst>
                    <a:ext uri="{9D8B030D-6E8A-4147-A177-3AD203B41FA5}">
                      <a16:colId xmlns:a16="http://schemas.microsoft.com/office/drawing/2014/main" xmlns="" val="3609783513"/>
                    </a:ext>
                  </a:extLst>
                </a:gridCol>
              </a:tblGrid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Banco Central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942277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>
                          <a:solidFill>
                            <a:schemeClr val="tx1"/>
                          </a:solidFill>
                          <a:effectLst/>
                        </a:rPr>
                        <a:t>Banco del IESS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0484614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COSEDE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084149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Ministerio Coordinador de Política Económica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576696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Banco del Ecuador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11079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Corporación de Finanzas Populares y Solidarias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799247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>
                          <a:solidFill>
                            <a:schemeClr val="tx1"/>
                          </a:solidFill>
                          <a:effectLst/>
                        </a:rPr>
                        <a:t>Banco del Estado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900784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>
                          <a:solidFill>
                            <a:schemeClr val="tx1"/>
                          </a:solidFill>
                          <a:effectLst/>
                        </a:rPr>
                        <a:t>SRI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518801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>
                          <a:solidFill>
                            <a:schemeClr val="tx1"/>
                          </a:solidFill>
                          <a:effectLst/>
                        </a:rPr>
                        <a:t>Ministerio de Finanzas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046303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>
                          <a:solidFill>
                            <a:schemeClr val="tx1"/>
                          </a:solidFill>
                          <a:effectLst/>
                        </a:rPr>
                        <a:t>CFN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44363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</a:rPr>
                        <a:t>Aduana del Ecuador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362625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79677" y="5763491"/>
            <a:ext cx="8439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Funcionarios: </a:t>
            </a:r>
            <a:r>
              <a:rPr lang="es-ES" sz="2800" dirty="0" smtClean="0"/>
              <a:t>3.800 </a:t>
            </a:r>
            <a:r>
              <a:rPr lang="es-ES" sz="2800" dirty="0"/>
              <a:t>funcionarios</a:t>
            </a:r>
          </a:p>
          <a:p>
            <a:r>
              <a:rPr lang="es-ES" sz="2800" b="1" dirty="0"/>
              <a:t>Usuarios: </a:t>
            </a:r>
            <a:r>
              <a:rPr lang="es-ES" sz="2800" dirty="0" smtClean="0"/>
              <a:t>Se espera 15.000 personas diarias</a:t>
            </a:r>
            <a:endParaRPr lang="es-ES" sz="2800" dirty="0"/>
          </a:p>
          <a:p>
            <a:endParaRPr lang="es-EC" sz="2800" b="1" dirty="0"/>
          </a:p>
        </p:txBody>
      </p:sp>
      <p:pic>
        <p:nvPicPr>
          <p:cNvPr id="1026" name="Picture 2" descr="Resultado de imagen para plataforma financiera u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27" y="1437765"/>
            <a:ext cx="3850616" cy="288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8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18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1364" y="137517"/>
            <a:ext cx="687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i="1" dirty="0" smtClean="0">
                <a:solidFill>
                  <a:schemeClr val="bg1"/>
                </a:solidFill>
              </a:rPr>
              <a:t>DIAGNÓSTICO DE SITUACIÓN ACTUAL</a:t>
            </a:r>
            <a:endParaRPr lang="es-ES_tradnl" sz="2800" b="1" i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7975" y="1174625"/>
            <a:ext cx="9477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400" b="1" dirty="0"/>
              <a:t>46.713 autos circulan diariamente </a:t>
            </a:r>
            <a:r>
              <a:rPr lang="es-EC" sz="2400" dirty="0"/>
              <a:t>desde la Av. NN.UU hasta la Av. Gaspar de Villarroel en ambos sentidos durante las 24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84908" y="6126949"/>
            <a:ext cx="435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Fuente: </a:t>
            </a:r>
            <a:r>
              <a:rPr lang="es-EC" sz="1600" dirty="0" smtClean="0"/>
              <a:t>Centro de Gestión de la Movilidad</a:t>
            </a:r>
            <a:endParaRPr lang="es-EC" sz="1600" dirty="0"/>
          </a:p>
        </p:txBody>
      </p:sp>
      <p:sp>
        <p:nvSpPr>
          <p:cNvPr id="4" name="AutoShape 2" descr="blob:https://web.whatsapp.com/31766e88-7c69-4d68-a52f-3e15566e61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4" y="2429266"/>
            <a:ext cx="3997657" cy="299824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21478" y="2250404"/>
            <a:ext cx="4953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dirty="0"/>
              <a:t>En la zona se contempla alrededor de </a:t>
            </a:r>
            <a:r>
              <a:rPr lang="es-EC" b="1" dirty="0"/>
              <a:t>780 plazas de estacionamiento</a:t>
            </a:r>
            <a:r>
              <a:rPr lang="es-EC" dirty="0"/>
              <a:t> públicas y privadas, tomando en cuenta el perímetro de influencia es decir:  Desde la Av. Naciones Unidad, la calle Iñaquito, la </a:t>
            </a:r>
            <a:r>
              <a:rPr lang="es-EC" dirty="0" err="1"/>
              <a:t>Av</a:t>
            </a:r>
            <a:r>
              <a:rPr lang="es-EC" dirty="0"/>
              <a:t> Gaspar de Villarroel y Japón </a:t>
            </a: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En horarios pico desde la Av. Gaspar de Villarroel hasta la NN.UU </a:t>
            </a:r>
            <a:r>
              <a:rPr lang="es-EC" b="1" dirty="0"/>
              <a:t>existe aproximadamente un tiempo de viaje de 3 min 5 </a:t>
            </a:r>
            <a:r>
              <a:rPr lang="es-EC" b="1" dirty="0" err="1"/>
              <a:t>seg</a:t>
            </a:r>
            <a:r>
              <a:rPr lang="es-EC" b="1" dirty="0"/>
              <a:t> </a:t>
            </a:r>
            <a:r>
              <a:rPr lang="es-EC" dirty="0"/>
              <a:t>y en sentido contrario </a:t>
            </a:r>
            <a:r>
              <a:rPr lang="es-EC" b="1" dirty="0"/>
              <a:t>1 min 40 </a:t>
            </a:r>
            <a:r>
              <a:rPr lang="es-EC" b="1" dirty="0" err="1"/>
              <a:t>seg</a:t>
            </a:r>
            <a:endParaRPr lang="es-EC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tramo de influencia está catalogada como una vía de </a:t>
            </a:r>
            <a:r>
              <a:rPr lang="es-EC" b="1" dirty="0"/>
              <a:t>nivel de servicio D: Velocidad de 10 a 15 km/h </a:t>
            </a:r>
            <a:r>
              <a:rPr lang="es-EC" dirty="0"/>
              <a:t>(NNUU hasta la G. de Villarroel</a:t>
            </a:r>
            <a:r>
              <a:rPr lang="es-EC" sz="1600" dirty="0"/>
              <a:t>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96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99"/>
            <a:ext cx="9906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2929" y="131164"/>
            <a:ext cx="453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i="1" dirty="0" smtClean="0">
                <a:solidFill>
                  <a:schemeClr val="bg1"/>
                </a:solidFill>
              </a:rPr>
              <a:t>PLAN DE MITIGACIÓN </a:t>
            </a:r>
            <a:endParaRPr lang="es-ES_tradnl" sz="2800" b="1" i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4908" y="1449241"/>
            <a:ext cx="875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39894" y="898538"/>
            <a:ext cx="46104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b="1" i="1" dirty="0" smtClean="0"/>
              <a:t>A Corto </a:t>
            </a:r>
            <a:r>
              <a:rPr lang="es-ES_tradnl" sz="2400" b="1" i="1" dirty="0"/>
              <a:t>P</a:t>
            </a:r>
            <a:r>
              <a:rPr lang="es-ES_tradnl" sz="2400" b="1" i="1" dirty="0" smtClean="0"/>
              <a:t>lazo: Priorizar el Transporte Público y peatonal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pPr marL="457200" indent="-457200" algn="just">
              <a:buFontTx/>
              <a:buChar char="-"/>
            </a:pPr>
            <a:r>
              <a:rPr lang="es-ES_tradnl" dirty="0" smtClean="0"/>
              <a:t>Establecer la prioridad de bahías de alojamiento para embarque y desembarque de usuarios de transporte público y comercial sobre la Av. Amazonas.</a:t>
            </a:r>
          </a:p>
          <a:p>
            <a:pPr marL="457200" indent="-457200" algn="just">
              <a:buFontTx/>
              <a:buChar char="-"/>
            </a:pPr>
            <a:endParaRPr lang="es-ES_tradnl" dirty="0" smtClean="0"/>
          </a:p>
          <a:p>
            <a:pPr marL="457200" indent="-457200" algn="just">
              <a:buFontTx/>
              <a:buChar char="-"/>
            </a:pPr>
            <a:r>
              <a:rPr lang="es-ES_tradnl" dirty="0" smtClean="0"/>
              <a:t>Recomendar horarios de ingreso diferenciados para el personal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4" y="1398540"/>
            <a:ext cx="4741781" cy="266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/>
          <p:cNvSpPr/>
          <p:nvPr/>
        </p:nvSpPr>
        <p:spPr>
          <a:xfrm>
            <a:off x="132936" y="4119276"/>
            <a:ext cx="9543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s-ES_tradnl" dirty="0"/>
              <a:t>Analizar la ubicación actual de las paradas de transporte público a fin de trasladarlas hacia los punto de las bahías de alojamiento existentes</a:t>
            </a:r>
            <a:r>
              <a:rPr lang="es-ES_tradnl" dirty="0" smtClean="0"/>
              <a:t>.</a:t>
            </a:r>
            <a:endParaRPr lang="es-ES_tradnl" dirty="0"/>
          </a:p>
          <a:p>
            <a:pPr marL="457200" indent="-457200" algn="just">
              <a:buFontTx/>
              <a:buChar char="-"/>
            </a:pPr>
            <a:r>
              <a:rPr lang="es-ES_tradnl" dirty="0"/>
              <a:t>Generar paradas de transporte </a:t>
            </a:r>
            <a:r>
              <a:rPr lang="es-ES_tradnl" dirty="0" smtClean="0"/>
              <a:t>comercial (taxis) </a:t>
            </a:r>
            <a:r>
              <a:rPr lang="es-ES_tradnl" dirty="0"/>
              <a:t>en las zonas aledañas sin afectar el flujo normal vehicular </a:t>
            </a:r>
          </a:p>
          <a:p>
            <a:pPr marL="457200" indent="-457200" algn="just">
              <a:buFontTx/>
              <a:buChar char="-"/>
            </a:pPr>
            <a:r>
              <a:rPr lang="es-ES_tradnl" dirty="0"/>
              <a:t>Se recomienda un análisis de los ciclos semafóricos del entorno </a:t>
            </a:r>
          </a:p>
          <a:p>
            <a:pPr marL="457200" indent="-457200" algn="just">
              <a:buFontTx/>
              <a:buChar char="-"/>
            </a:pPr>
            <a:r>
              <a:rPr lang="es-ES_tradnl" dirty="0"/>
              <a:t>Fortalecer la presencia de Agentes Civiles de Tránsito en las principales intersecciones</a:t>
            </a:r>
          </a:p>
          <a:p>
            <a:pPr marL="457200" indent="-457200" algn="just">
              <a:buFontTx/>
              <a:buChar char="-"/>
            </a:pPr>
            <a:r>
              <a:rPr lang="es-ES_tradnl" dirty="0"/>
              <a:t>Mantener control del buen uso de espacio público para evitar obstáculos en las vías y alterar el flujo vehicular</a:t>
            </a:r>
          </a:p>
        </p:txBody>
      </p:sp>
    </p:spTree>
    <p:extLst>
      <p:ext uri="{BB962C8B-B14F-4D97-AF65-F5344CB8AC3E}">
        <p14:creationId xmlns:p14="http://schemas.microsoft.com/office/powerpoint/2010/main" val="2025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2928" y="138586"/>
            <a:ext cx="743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chemeClr val="bg1"/>
                </a:solidFill>
              </a:rPr>
              <a:t>MEDIDAS DE GESTIÓN Y CONTROL</a:t>
            </a:r>
            <a:endParaRPr lang="es-ES_tradnl" sz="3200" b="1" i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3446" y="918799"/>
            <a:ext cx="93391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b="1" i="1" dirty="0"/>
              <a:t>A mediano plazo: </a:t>
            </a:r>
            <a:r>
              <a:rPr lang="es-ES_tradnl" sz="2800" b="1" i="1" dirty="0" smtClean="0"/>
              <a:t>Transporte integral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b="1" i="1" dirty="0"/>
          </a:p>
          <a:p>
            <a:pPr marL="342900" indent="-342900">
              <a:buFontTx/>
              <a:buChar char="-"/>
            </a:pPr>
            <a:r>
              <a:rPr lang="es-ES_tradnl" sz="2400" dirty="0"/>
              <a:t>Análisis y optimización de líneas de transporte público convencionales en función de la implementación del Metro de </a:t>
            </a:r>
            <a:r>
              <a:rPr lang="es-ES_tradnl" sz="2400" dirty="0" smtClean="0"/>
              <a:t>Quito</a:t>
            </a:r>
            <a:endParaRPr lang="es-ES_tradnl" sz="2400" dirty="0"/>
          </a:p>
          <a:p>
            <a:pPr marL="342900" indent="-342900">
              <a:buFontTx/>
              <a:buChar char="-"/>
            </a:pPr>
            <a:r>
              <a:rPr lang="es-ES_tradnl" sz="2400" dirty="0"/>
              <a:t>Establecer mediante la Empresa de Pasajeros rutas </a:t>
            </a:r>
            <a:r>
              <a:rPr lang="es-ES_tradnl" sz="2400" dirty="0" err="1"/>
              <a:t>express</a:t>
            </a:r>
            <a:r>
              <a:rPr lang="es-ES_tradnl" sz="2400" dirty="0"/>
              <a:t> de integración con los sistemas de trasporte ECOVÍA y </a:t>
            </a:r>
            <a:r>
              <a:rPr lang="es-ES_tradnl" sz="2400" dirty="0" smtClean="0"/>
              <a:t>TROLE. </a:t>
            </a:r>
          </a:p>
          <a:p>
            <a:pPr marL="342900" indent="-342900">
              <a:buFontTx/>
              <a:buChar char="-"/>
            </a:pPr>
            <a:r>
              <a:rPr lang="es-ES_tradnl" sz="2400" dirty="0" smtClean="0"/>
              <a:t>Fortalecer las paradas del transporte público municipal más cercanas a la zona </a:t>
            </a:r>
            <a:endParaRPr lang="es-ES_tradnl" sz="2400" dirty="0"/>
          </a:p>
          <a:p>
            <a:pPr marL="342900" indent="-342900">
              <a:buFontTx/>
              <a:buChar char="-"/>
            </a:pPr>
            <a:endParaRPr lang="es-ES_trad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i="1" dirty="0"/>
              <a:t>A largo </a:t>
            </a:r>
            <a:r>
              <a:rPr lang="es-ES_tradnl" sz="2800" b="1" i="1" dirty="0" smtClean="0"/>
              <a:t>plazo: Cambios viales</a:t>
            </a:r>
            <a:endParaRPr lang="es-ES_tradnl" sz="2800" b="1" i="1" dirty="0"/>
          </a:p>
          <a:p>
            <a:pPr marL="342900" indent="-342900">
              <a:buFontTx/>
              <a:buChar char="-"/>
            </a:pPr>
            <a:r>
              <a:rPr lang="es-ES_tradnl" sz="2400" dirty="0"/>
              <a:t>En caso de que la demanda amerite y ninguna de las medidas de promoción de transporte público sea efectiva se podría establecer un Paso Deprimido para flujo de la Av. Amazonas</a:t>
            </a:r>
          </a:p>
          <a:p>
            <a:pPr marL="342900" indent="-342900">
              <a:buFontTx/>
              <a:buChar char="-"/>
            </a:pPr>
            <a:r>
              <a:rPr lang="es-ES_tradnl" sz="2400" dirty="0"/>
              <a:t>Creación de edificios de parqueaderos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50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621</Words>
  <Application>Microsoft Office PowerPoint</Application>
  <PresentationFormat>A4 (210 x 297 mm)</PresentationFormat>
  <Paragraphs>81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Campuzano Jaramillo</dc:creator>
  <cp:lastModifiedBy>Marisela Caleño Quinte</cp:lastModifiedBy>
  <cp:revision>96</cp:revision>
  <cp:lastPrinted>2017-02-21T15:58:48Z</cp:lastPrinted>
  <dcterms:created xsi:type="dcterms:W3CDTF">2017-02-14T15:42:48Z</dcterms:created>
  <dcterms:modified xsi:type="dcterms:W3CDTF">2017-04-05T15:56:22Z</dcterms:modified>
</cp:coreProperties>
</file>