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83" r:id="rId3"/>
    <p:sldId id="383" r:id="rId4"/>
    <p:sldId id="385" r:id="rId5"/>
    <p:sldId id="384" r:id="rId6"/>
    <p:sldId id="380" r:id="rId7"/>
    <p:sldId id="382" r:id="rId8"/>
  </p:sldIdLst>
  <p:sldSz cx="9144000" cy="6858000" type="screen4x3"/>
  <p:notesSz cx="7023100"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2" autoAdjust="0"/>
  </p:normalViewPr>
  <p:slideViewPr>
    <p:cSldViewPr>
      <p:cViewPr varScale="1">
        <p:scale>
          <a:sx n="68" d="100"/>
          <a:sy n="68"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44053" cy="466793"/>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977410" y="0"/>
            <a:ext cx="3044052" cy="466793"/>
          </a:xfrm>
          <a:prstGeom prst="rect">
            <a:avLst/>
          </a:prstGeom>
        </p:spPr>
        <p:txBody>
          <a:bodyPr vert="horz" lIns="91440" tIns="45720" rIns="91440" bIns="45720" rtlCol="0"/>
          <a:lstStyle>
            <a:lvl1pPr algn="r">
              <a:defRPr sz="1200"/>
            </a:lvl1pPr>
          </a:lstStyle>
          <a:p>
            <a:fld id="{B100F918-29CC-4FE9-AA2E-1345CF3C1D04}" type="datetimeFigureOut">
              <a:rPr lang="es-EC" smtClean="0"/>
              <a:t>21/3/2017</a:t>
            </a:fld>
            <a:endParaRPr lang="es-EC"/>
          </a:p>
        </p:txBody>
      </p:sp>
      <p:sp>
        <p:nvSpPr>
          <p:cNvPr id="4" name="Marcador de pie de página 3"/>
          <p:cNvSpPr>
            <a:spLocks noGrp="1"/>
          </p:cNvSpPr>
          <p:nvPr>
            <p:ph type="ftr" sz="quarter" idx="2"/>
          </p:nvPr>
        </p:nvSpPr>
        <p:spPr>
          <a:xfrm>
            <a:off x="1" y="8842307"/>
            <a:ext cx="3044053" cy="466793"/>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977410" y="8842307"/>
            <a:ext cx="3044052" cy="466793"/>
          </a:xfrm>
          <a:prstGeom prst="rect">
            <a:avLst/>
          </a:prstGeom>
        </p:spPr>
        <p:txBody>
          <a:bodyPr vert="horz" lIns="91440" tIns="45720" rIns="91440" bIns="45720" rtlCol="0" anchor="b"/>
          <a:lstStyle>
            <a:lvl1pPr algn="r">
              <a:defRPr sz="1200"/>
            </a:lvl1pPr>
          </a:lstStyle>
          <a:p>
            <a:fld id="{AC8672B8-EA5E-445E-9F6A-66FC62C6EB0D}" type="slidenum">
              <a:rPr lang="es-EC" smtClean="0"/>
              <a:t>‹Nº›</a:t>
            </a:fld>
            <a:endParaRPr lang="es-EC"/>
          </a:p>
        </p:txBody>
      </p:sp>
    </p:spTree>
    <p:extLst>
      <p:ext uri="{BB962C8B-B14F-4D97-AF65-F5344CB8AC3E}">
        <p14:creationId xmlns:p14="http://schemas.microsoft.com/office/powerpoint/2010/main" val="962082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44053" cy="466793"/>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7410" y="0"/>
            <a:ext cx="3044052" cy="466793"/>
          </a:xfrm>
          <a:prstGeom prst="rect">
            <a:avLst/>
          </a:prstGeom>
        </p:spPr>
        <p:txBody>
          <a:bodyPr vert="horz" lIns="91440" tIns="45720" rIns="91440" bIns="45720" rtlCol="0"/>
          <a:lstStyle>
            <a:lvl1pPr algn="r">
              <a:defRPr sz="1200"/>
            </a:lvl1pPr>
          </a:lstStyle>
          <a:p>
            <a:fld id="{2B4E05AD-F8A6-4674-B857-18D794CFBD30}" type="datetimeFigureOut">
              <a:rPr lang="es-EC" smtClean="0"/>
              <a:t>20/3/2017</a:t>
            </a:fld>
            <a:endParaRPr lang="es-EC"/>
          </a:p>
        </p:txBody>
      </p:sp>
      <p:sp>
        <p:nvSpPr>
          <p:cNvPr id="4" name="Marcador de imagen de diapositiva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2474" y="4480617"/>
            <a:ext cx="5618152" cy="366447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1" y="8842307"/>
            <a:ext cx="3044053" cy="466793"/>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7410" y="8842307"/>
            <a:ext cx="3044052" cy="466793"/>
          </a:xfrm>
          <a:prstGeom prst="rect">
            <a:avLst/>
          </a:prstGeom>
        </p:spPr>
        <p:txBody>
          <a:bodyPr vert="horz" lIns="91440" tIns="45720" rIns="91440" bIns="45720" rtlCol="0" anchor="b"/>
          <a:lstStyle>
            <a:lvl1pPr algn="r">
              <a:defRPr sz="1200"/>
            </a:lvl1pPr>
          </a:lstStyle>
          <a:p>
            <a:fld id="{4AB81137-79F3-4088-B42D-D3194AF7939C}" type="slidenum">
              <a:rPr lang="es-EC" smtClean="0"/>
              <a:t>‹Nº›</a:t>
            </a:fld>
            <a:endParaRPr lang="es-EC"/>
          </a:p>
        </p:txBody>
      </p:sp>
    </p:spTree>
    <p:extLst>
      <p:ext uri="{BB962C8B-B14F-4D97-AF65-F5344CB8AC3E}">
        <p14:creationId xmlns:p14="http://schemas.microsoft.com/office/powerpoint/2010/main" val="254715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B81137-79F3-4088-B42D-D3194AF7939C}" type="slidenum">
              <a:rPr lang="es-EC" smtClean="0"/>
              <a:t>3</a:t>
            </a:fld>
            <a:endParaRPr lang="es-EC"/>
          </a:p>
        </p:txBody>
      </p:sp>
    </p:spTree>
    <p:extLst>
      <p:ext uri="{BB962C8B-B14F-4D97-AF65-F5344CB8AC3E}">
        <p14:creationId xmlns:p14="http://schemas.microsoft.com/office/powerpoint/2010/main" val="23996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B81137-79F3-4088-B42D-D3194AF7939C}" type="slidenum">
              <a:rPr lang="es-EC" smtClean="0"/>
              <a:t>4</a:t>
            </a:fld>
            <a:endParaRPr lang="es-EC"/>
          </a:p>
        </p:txBody>
      </p:sp>
    </p:spTree>
    <p:extLst>
      <p:ext uri="{BB962C8B-B14F-4D97-AF65-F5344CB8AC3E}">
        <p14:creationId xmlns:p14="http://schemas.microsoft.com/office/powerpoint/2010/main" val="134656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B81137-79F3-4088-B42D-D3194AF7939C}" type="slidenum">
              <a:rPr lang="es-EC" smtClean="0"/>
              <a:t>5</a:t>
            </a:fld>
            <a:endParaRPr lang="es-EC"/>
          </a:p>
        </p:txBody>
      </p:sp>
    </p:spTree>
    <p:extLst>
      <p:ext uri="{BB962C8B-B14F-4D97-AF65-F5344CB8AC3E}">
        <p14:creationId xmlns:p14="http://schemas.microsoft.com/office/powerpoint/2010/main" val="986101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C45AE6-7C1C-4243-BBC9-D7FA033EC349}" type="datetimeFigureOut">
              <a:rPr lang="es-ES" smtClean="0"/>
              <a:pPr/>
              <a:t>20/03/2017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10D9BB-9D72-424A-BF3C-65A574465FE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45AE6-7C1C-4243-BBC9-D7FA033EC349}" type="datetimeFigureOut">
              <a:rPr lang="es-ES" smtClean="0"/>
              <a:pPr/>
              <a:t>20/03/2017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0D9BB-9D72-424A-BF3C-65A574465FE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emf"/><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package" Target="../embeddings/Hoja_de_c_lculo_de_Microsoft_Excel1.xlsx"/><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Subtítulo"/>
          <p:cNvSpPr>
            <a:spLocks noGrp="1"/>
          </p:cNvSpPr>
          <p:nvPr>
            <p:ph type="subTitle" idx="1"/>
          </p:nvPr>
        </p:nvSpPr>
        <p:spPr>
          <a:xfrm>
            <a:off x="1371600" y="4340225"/>
            <a:ext cx="6400800" cy="1176338"/>
          </a:xfrm>
        </p:spPr>
        <p:txBody>
          <a:bodyPr>
            <a:normAutofit/>
          </a:bodyPr>
          <a:lstStyle/>
          <a:p>
            <a:pPr>
              <a:defRPr/>
            </a:pPr>
            <a:r>
              <a:rPr lang="es-ES" sz="4400" b="1" dirty="0" smtClean="0"/>
              <a:t> </a:t>
            </a:r>
            <a:endParaRPr lang="es-EC" sz="4400" b="1" dirty="0" smtClean="0"/>
          </a:p>
          <a:p>
            <a:pPr eaLnBrk="1" hangingPunct="1">
              <a:defRPr/>
            </a:pPr>
            <a:endParaRPr lang="es-ES" altLang="es-ES" sz="2000" dirty="0" smtClean="0">
              <a:solidFill>
                <a:srgbClr val="898989"/>
              </a:solidFill>
              <a:ea typeface="ＭＳ Ｐゴシック" pitchFamily="34" charset="-128"/>
            </a:endParaRPr>
          </a:p>
        </p:txBody>
      </p:sp>
      <p:sp>
        <p:nvSpPr>
          <p:cNvPr id="2052"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2053" name="Picture 1"/>
          <p:cNvPicPr>
            <a:picLocks noChangeAspect="1"/>
          </p:cNvPicPr>
          <p:nvPr/>
        </p:nvPicPr>
        <p:blipFill>
          <a:blip r:embed="rId2"/>
          <a:srcRect/>
          <a:stretch>
            <a:fillRect/>
          </a:stretch>
        </p:blipFill>
        <p:spPr bwMode="auto">
          <a:xfrm>
            <a:off x="0" y="6572250"/>
            <a:ext cx="9144000" cy="285750"/>
          </a:xfrm>
          <a:prstGeom prst="rect">
            <a:avLst/>
          </a:prstGeom>
          <a:noFill/>
          <a:ln w="9525">
            <a:noFill/>
            <a:miter lim="800000"/>
            <a:headEnd/>
            <a:tailEnd/>
          </a:ln>
        </p:spPr>
      </p:pic>
      <p:pic>
        <p:nvPicPr>
          <p:cNvPr id="2054" name="6 Imagen"/>
          <p:cNvPicPr>
            <a:picLocks noChangeAspect="1" noChangeArrowheads="1"/>
          </p:cNvPicPr>
          <p:nvPr/>
        </p:nvPicPr>
        <p:blipFill>
          <a:blip r:embed="rId3"/>
          <a:srcRect/>
          <a:stretch>
            <a:fillRect/>
          </a:stretch>
        </p:blipFill>
        <p:spPr bwMode="auto">
          <a:xfrm>
            <a:off x="3348037" y="524373"/>
            <a:ext cx="2808287" cy="1295400"/>
          </a:xfrm>
          <a:prstGeom prst="rect">
            <a:avLst/>
          </a:prstGeom>
          <a:noFill/>
          <a:ln w="9525">
            <a:noFill/>
            <a:miter lim="800000"/>
            <a:headEnd/>
            <a:tailEnd/>
          </a:ln>
        </p:spPr>
      </p:pic>
      <p:sp>
        <p:nvSpPr>
          <p:cNvPr id="7" name="6 Título"/>
          <p:cNvSpPr>
            <a:spLocks noGrp="1"/>
          </p:cNvSpPr>
          <p:nvPr>
            <p:ph type="ctrTitle"/>
          </p:nvPr>
        </p:nvSpPr>
        <p:spPr>
          <a:xfrm>
            <a:off x="699447" y="1663181"/>
            <a:ext cx="7702624" cy="2972146"/>
          </a:xfrm>
        </p:spPr>
        <p:txBody>
          <a:bodyPr>
            <a:normAutofit/>
          </a:bodyPr>
          <a:lstStyle/>
          <a:p>
            <a:pPr algn="l"/>
            <a:r>
              <a:rPr lang="es-ES" sz="2800" b="1" dirty="0" smtClean="0">
                <a:latin typeface="Arial Black" pitchFamily="34" charset="0"/>
              </a:rPr>
              <a:t>CORREDOR </a:t>
            </a:r>
            <a:r>
              <a:rPr lang="es-ES" sz="2800" b="1" dirty="0" smtClean="0">
                <a:latin typeface="Arial Black" pitchFamily="34" charset="0"/>
              </a:rPr>
              <a:t>CENTRAL </a:t>
            </a:r>
            <a:r>
              <a:rPr lang="es-ES" sz="2800" b="1" dirty="0" smtClean="0">
                <a:latin typeface="Arial Black" pitchFamily="34" charset="0"/>
              </a:rPr>
              <a:t>NORTE</a:t>
            </a:r>
            <a:br>
              <a:rPr lang="es-ES" sz="2800" b="1" dirty="0" smtClean="0">
                <a:latin typeface="Arial Black" pitchFamily="34" charset="0"/>
              </a:rPr>
            </a:br>
            <a:r>
              <a:rPr lang="es-ES" sz="2800" b="1" dirty="0" smtClean="0">
                <a:latin typeface="Arial Black" pitchFamily="34" charset="0"/>
              </a:rPr>
              <a:t/>
            </a:r>
            <a:br>
              <a:rPr lang="es-ES" sz="2800" b="1" dirty="0" smtClean="0">
                <a:latin typeface="Arial Black" pitchFamily="34" charset="0"/>
              </a:rPr>
            </a:br>
            <a:r>
              <a:rPr lang="es-ES" sz="2800" b="1" dirty="0" smtClean="0">
                <a:latin typeface="Arial Black" pitchFamily="34" charset="0"/>
              </a:rPr>
              <a:t>1. </a:t>
            </a:r>
            <a:r>
              <a:rPr lang="es-ES" sz="2800" b="1" dirty="0" smtClean="0">
                <a:latin typeface="Arial Black" pitchFamily="34" charset="0"/>
              </a:rPr>
              <a:t>Modelo financiero operacional</a:t>
            </a:r>
            <a:br>
              <a:rPr lang="es-ES" sz="2800" b="1" dirty="0" smtClean="0">
                <a:latin typeface="Arial Black" pitchFamily="34" charset="0"/>
              </a:rPr>
            </a:br>
            <a:r>
              <a:rPr lang="es-ES" sz="2800" b="1" dirty="0" smtClean="0">
                <a:latin typeface="Arial Black" pitchFamily="34" charset="0"/>
              </a:rPr>
              <a:t>2. Plan emergente </a:t>
            </a:r>
            <a:endParaRPr lang="es-ES" sz="2800" dirty="0">
              <a:latin typeface="Arial Black"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55" y="4624067"/>
            <a:ext cx="3355933" cy="1826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7 Imagen" descr="ESTACION OFELIA 021.jpg"/>
          <p:cNvPicPr>
            <a:picLocks noChangeAspect="1"/>
          </p:cNvPicPr>
          <p:nvPr/>
        </p:nvPicPr>
        <p:blipFill rotWithShape="1">
          <a:blip r:embed="rId5" cstate="print">
            <a:lum bright="20000" contrast="20000"/>
          </a:blip>
          <a:srcRect l="7407" t="24457" r="9605" b="13580"/>
          <a:stretch/>
        </p:blipFill>
        <p:spPr>
          <a:xfrm>
            <a:off x="6593157" y="4624066"/>
            <a:ext cx="2443339" cy="1901277"/>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3"/>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1"/>
            </p:custDataLst>
          </p:nvPr>
        </p:nvSpPr>
        <p:spPr bwMode="auto">
          <a:xfrm>
            <a:off x="1187450" y="312738"/>
            <a:ext cx="7742238" cy="552450"/>
          </a:xfrm>
          <a:prstGeom prst="rect">
            <a:avLst/>
          </a:prstGeom>
          <a:solidFill>
            <a:srgbClr val="0055A4"/>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3200" b="1" kern="0" dirty="0" smtClean="0">
                <a:solidFill>
                  <a:srgbClr val="FFFFFF"/>
                </a:solidFill>
                <a:latin typeface="Arial"/>
              </a:rPr>
              <a:t>ANTECEDENTES</a:t>
            </a:r>
            <a:endParaRPr lang="es-EC" altLang="es-ES" sz="3200" b="1" kern="0" dirty="0" smtClean="0">
              <a:solidFill>
                <a:srgbClr val="FFFFFF"/>
              </a:solidFill>
              <a:latin typeface="Arial"/>
            </a:endParaRPr>
          </a:p>
        </p:txBody>
      </p:sp>
      <p:pic>
        <p:nvPicPr>
          <p:cNvPr id="3078" name="6 Imagen"/>
          <p:cNvPicPr>
            <a:picLocks noChangeAspect="1" noChangeArrowheads="1"/>
          </p:cNvPicPr>
          <p:nvPr/>
        </p:nvPicPr>
        <p:blipFill>
          <a:blip r:embed="rId4"/>
          <a:srcRect/>
          <a:stretch>
            <a:fillRect/>
          </a:stretch>
        </p:blipFill>
        <p:spPr bwMode="auto">
          <a:xfrm>
            <a:off x="0" y="287338"/>
            <a:ext cx="1187450" cy="554037"/>
          </a:xfrm>
          <a:prstGeom prst="rect">
            <a:avLst/>
          </a:prstGeom>
          <a:noFill/>
          <a:ln w="9525">
            <a:noFill/>
            <a:miter lim="800000"/>
            <a:headEnd/>
            <a:tailEnd/>
          </a:ln>
        </p:spPr>
      </p:pic>
      <p:sp>
        <p:nvSpPr>
          <p:cNvPr id="4" name="3 Marcador de contenido"/>
          <p:cNvSpPr>
            <a:spLocks noGrp="1"/>
          </p:cNvSpPr>
          <p:nvPr>
            <p:ph sz="half" idx="1"/>
          </p:nvPr>
        </p:nvSpPr>
        <p:spPr>
          <a:xfrm>
            <a:off x="179511" y="931743"/>
            <a:ext cx="8750177" cy="5305569"/>
          </a:xfrm>
        </p:spPr>
        <p:txBody>
          <a:bodyPr>
            <a:normAutofit fontScale="92500" lnSpcReduction="20000"/>
          </a:bodyPr>
          <a:lstStyle/>
          <a:p>
            <a:pPr marL="0" indent="0" algn="just">
              <a:buNone/>
            </a:pPr>
            <a:r>
              <a:rPr lang="es-EC" sz="2000" dirty="0" smtClean="0"/>
              <a:t>La Secretaría </a:t>
            </a:r>
            <a:r>
              <a:rPr lang="es-EC" sz="2000" dirty="0" smtClean="0"/>
              <a:t>de Movilidad solicitó apoyo técnico a la Empresa de Pasajeros para la definición de un nuevo modelo de gestión de los corredores.</a:t>
            </a:r>
          </a:p>
          <a:p>
            <a:pPr marL="0" indent="0" algn="just">
              <a:buNone/>
            </a:pPr>
            <a:endParaRPr lang="es-EC" sz="2000" dirty="0" smtClean="0"/>
          </a:p>
          <a:p>
            <a:pPr marL="0" indent="0" algn="just">
              <a:buNone/>
            </a:pPr>
            <a:r>
              <a:rPr lang="es-EC" sz="2000" dirty="0" smtClean="0"/>
              <a:t>El contrato actua</a:t>
            </a:r>
            <a:r>
              <a:rPr lang="es-EC" sz="2000" dirty="0" smtClean="0"/>
              <a:t>l de delegación suscrito entre el MDMQ y los operadores privados del corredor concluye el 20 de mayo de 2017, por tal razón se iniciaron reuniones con los actuales operadores desde el mes de abril de 2016, en la que participaron la Secretaría de Movilidad y la EPMTPQ.</a:t>
            </a:r>
          </a:p>
          <a:p>
            <a:pPr marL="0" indent="0" algn="just">
              <a:buNone/>
            </a:pPr>
            <a:endParaRPr lang="es-EC" sz="2000" dirty="0" smtClean="0"/>
          </a:p>
          <a:p>
            <a:pPr marL="0" indent="0" algn="just">
              <a:buNone/>
            </a:pPr>
            <a:r>
              <a:rPr lang="es-EC" sz="2000" dirty="0" smtClean="0"/>
              <a:t>La Secretaría de Movilidad definió la delegación del corredor central norte mediante la suscripción de un nuevo contrato de operación aplicando la Ley Orgánica de Tránsito, Transporte Terrestre y Seguridad Vial y la Ordenanza No. 194.</a:t>
            </a:r>
          </a:p>
          <a:p>
            <a:pPr marL="0" indent="0" algn="just">
              <a:buNone/>
            </a:pPr>
            <a:endParaRPr lang="es-EC" sz="2000" dirty="0"/>
          </a:p>
          <a:p>
            <a:pPr marL="0" indent="0" algn="just">
              <a:buNone/>
            </a:pPr>
            <a:r>
              <a:rPr lang="es-EC" sz="2000" dirty="0" smtClean="0"/>
              <a:t>Para establecer las principales condiciones que incluirá el contrato se ha construido un modelo financiero operacional que </a:t>
            </a:r>
            <a:r>
              <a:rPr lang="es-EC" sz="2000" dirty="0" smtClean="0"/>
              <a:t>permite proyectar ingresos y costos y realizar simulaciones de flujos.</a:t>
            </a:r>
            <a:endParaRPr lang="es-EC" sz="2000" dirty="0" smtClean="0"/>
          </a:p>
          <a:p>
            <a:pPr marL="0" indent="0" algn="just">
              <a:buNone/>
            </a:pPr>
            <a:r>
              <a:rPr lang="es-EC" sz="2000" dirty="0" smtClean="0"/>
              <a:t>La Secretaría de Movilidad se encuentra desarrollando dos consultorías que complementan este trabajo: </a:t>
            </a:r>
          </a:p>
          <a:p>
            <a:pPr algn="just"/>
            <a:r>
              <a:rPr lang="es-EC" sz="2000" dirty="0" smtClean="0"/>
              <a:t>Definición de la aplicaci</a:t>
            </a:r>
            <a:r>
              <a:rPr lang="es-EC" sz="2000" dirty="0" smtClean="0"/>
              <a:t>ón de la tarifa técnica y modelo de integración tarifaria</a:t>
            </a:r>
          </a:p>
          <a:p>
            <a:pPr algn="just"/>
            <a:r>
              <a:rPr lang="es-EC" sz="2000" dirty="0" smtClean="0"/>
              <a:t>Reorganización de la red de transporte convencional por la implementación del proyecto Metro de Quito.</a:t>
            </a:r>
            <a:endParaRPr lang="es-EC" sz="2000" dirty="0"/>
          </a:p>
        </p:txBody>
      </p:sp>
    </p:spTree>
    <p:extLst>
      <p:ext uri="{BB962C8B-B14F-4D97-AF65-F5344CB8AC3E}">
        <p14:creationId xmlns:p14="http://schemas.microsoft.com/office/powerpoint/2010/main" val="1617698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4"/>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1"/>
            </p:custDataLst>
          </p:nvPr>
        </p:nvSpPr>
        <p:spPr bwMode="auto">
          <a:xfrm>
            <a:off x="1187450" y="36513"/>
            <a:ext cx="7742238" cy="296143"/>
          </a:xfrm>
          <a:prstGeom prst="rect">
            <a:avLst/>
          </a:prstGeom>
          <a:solidFill>
            <a:srgbClr val="0055A4"/>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1800" b="1" kern="0" dirty="0" smtClean="0">
                <a:solidFill>
                  <a:srgbClr val="FFFFFF"/>
                </a:solidFill>
                <a:latin typeface="Arial"/>
              </a:rPr>
              <a:t>ASIGNACIÓN DE COMPETENCIAS</a:t>
            </a:r>
            <a:endParaRPr lang="es-EC" altLang="es-ES" sz="1800" b="1" kern="0" dirty="0" smtClean="0">
              <a:solidFill>
                <a:srgbClr val="FFFFFF"/>
              </a:solidFill>
              <a:latin typeface="Arial"/>
            </a:endParaRPr>
          </a:p>
        </p:txBody>
      </p:sp>
      <p:pic>
        <p:nvPicPr>
          <p:cNvPr id="3078" name="6 Imagen"/>
          <p:cNvPicPr>
            <a:picLocks noChangeAspect="1" noChangeArrowheads="1"/>
          </p:cNvPicPr>
          <p:nvPr/>
        </p:nvPicPr>
        <p:blipFill>
          <a:blip r:embed="rId5"/>
          <a:srcRect/>
          <a:stretch>
            <a:fillRect/>
          </a:stretch>
        </p:blipFill>
        <p:spPr bwMode="auto">
          <a:xfrm>
            <a:off x="-40943" y="8650"/>
            <a:ext cx="1187450" cy="554037"/>
          </a:xfrm>
          <a:prstGeom prst="rect">
            <a:avLst/>
          </a:prstGeom>
          <a:noFill/>
          <a:ln w="9525">
            <a:noFill/>
            <a:miter lim="800000"/>
            <a:headEnd/>
            <a:tailEnd/>
          </a:ln>
        </p:spPr>
      </p:pic>
      <p:sp>
        <p:nvSpPr>
          <p:cNvPr id="3094" name="CuadroTexto 3093"/>
          <p:cNvSpPr txBox="1"/>
          <p:nvPr/>
        </p:nvSpPr>
        <p:spPr>
          <a:xfrm>
            <a:off x="3563888" y="404664"/>
            <a:ext cx="1722395" cy="369332"/>
          </a:xfrm>
          <a:prstGeom prst="rect">
            <a:avLst/>
          </a:prstGeom>
          <a:noFill/>
          <a:ln w="3175">
            <a:solidFill>
              <a:schemeClr val="tx1"/>
            </a:solidFill>
          </a:ln>
        </p:spPr>
        <p:txBody>
          <a:bodyPr wrap="none" rtlCol="0">
            <a:spAutoFit/>
          </a:bodyPr>
          <a:lstStyle/>
          <a:p>
            <a:r>
              <a:rPr lang="es-EC" dirty="0" smtClean="0"/>
              <a:t>MUNICIPALIDAD</a:t>
            </a:r>
            <a:endParaRPr lang="es-EC" dirty="0"/>
          </a:p>
        </p:txBody>
      </p:sp>
      <p:sp>
        <p:nvSpPr>
          <p:cNvPr id="3095" name="CuadroTexto 3094"/>
          <p:cNvSpPr txBox="1"/>
          <p:nvPr/>
        </p:nvSpPr>
        <p:spPr>
          <a:xfrm>
            <a:off x="395536" y="3710542"/>
            <a:ext cx="2133951" cy="369332"/>
          </a:xfrm>
          <a:prstGeom prst="rect">
            <a:avLst/>
          </a:prstGeom>
          <a:noFill/>
          <a:ln w="3175">
            <a:solidFill>
              <a:schemeClr val="tx1"/>
            </a:solidFill>
          </a:ln>
        </p:spPr>
        <p:txBody>
          <a:bodyPr wrap="square" rtlCol="0">
            <a:spAutoFit/>
          </a:bodyPr>
          <a:lstStyle/>
          <a:p>
            <a:r>
              <a:rPr lang="es-EC" dirty="0" smtClean="0"/>
              <a:t>OPERADOR PRIVADO</a:t>
            </a:r>
            <a:endParaRPr lang="es-EC" dirty="0"/>
          </a:p>
        </p:txBody>
      </p:sp>
      <p:sp>
        <p:nvSpPr>
          <p:cNvPr id="3096" name="CuadroTexto 3095"/>
          <p:cNvSpPr txBox="1"/>
          <p:nvPr/>
        </p:nvSpPr>
        <p:spPr>
          <a:xfrm>
            <a:off x="6742386" y="3707740"/>
            <a:ext cx="997966" cy="369332"/>
          </a:xfrm>
          <a:prstGeom prst="rect">
            <a:avLst/>
          </a:prstGeom>
          <a:noFill/>
          <a:ln w="3175">
            <a:solidFill>
              <a:schemeClr val="tx1"/>
            </a:solidFill>
          </a:ln>
        </p:spPr>
        <p:txBody>
          <a:bodyPr wrap="none" rtlCol="0">
            <a:spAutoFit/>
          </a:bodyPr>
          <a:lstStyle/>
          <a:p>
            <a:r>
              <a:rPr lang="es-EC" dirty="0" smtClean="0"/>
              <a:t>EMPTPQ</a:t>
            </a:r>
            <a:endParaRPr lang="es-EC" dirty="0"/>
          </a:p>
        </p:txBody>
      </p:sp>
      <p:cxnSp>
        <p:nvCxnSpPr>
          <p:cNvPr id="3099" name="Conector recto de flecha 3098"/>
          <p:cNvCxnSpPr>
            <a:stCxn id="3095" idx="0"/>
          </p:cNvCxnSpPr>
          <p:nvPr/>
        </p:nvCxnSpPr>
        <p:spPr>
          <a:xfrm flipV="1">
            <a:off x="1462512" y="776379"/>
            <a:ext cx="2094719" cy="2934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01" name="Conector recto 3100"/>
          <p:cNvCxnSpPr>
            <a:endCxn id="3096" idx="0"/>
          </p:cNvCxnSpPr>
          <p:nvPr/>
        </p:nvCxnSpPr>
        <p:spPr>
          <a:xfrm>
            <a:off x="5286283" y="773996"/>
            <a:ext cx="1955086" cy="2933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03" name="Conector recto 3102"/>
          <p:cNvCxnSpPr>
            <a:stCxn id="3095" idx="3"/>
            <a:endCxn id="3096" idx="1"/>
          </p:cNvCxnSpPr>
          <p:nvPr/>
        </p:nvCxnSpPr>
        <p:spPr>
          <a:xfrm flipV="1">
            <a:off x="2529487" y="3892406"/>
            <a:ext cx="4212899" cy="2802"/>
          </a:xfrm>
          <a:prstGeom prst="line">
            <a:avLst/>
          </a:prstGeom>
        </p:spPr>
        <p:style>
          <a:lnRef idx="1">
            <a:schemeClr val="accent1"/>
          </a:lnRef>
          <a:fillRef idx="0">
            <a:schemeClr val="accent1"/>
          </a:fillRef>
          <a:effectRef idx="0">
            <a:schemeClr val="accent1"/>
          </a:effectRef>
          <a:fontRef idx="minor">
            <a:schemeClr val="tx1"/>
          </a:fontRef>
        </p:style>
      </p:cxnSp>
      <p:sp>
        <p:nvSpPr>
          <p:cNvPr id="3104" name="CuadroTexto 3103"/>
          <p:cNvSpPr txBox="1"/>
          <p:nvPr/>
        </p:nvSpPr>
        <p:spPr>
          <a:xfrm>
            <a:off x="5652120" y="692696"/>
            <a:ext cx="2081147" cy="523220"/>
          </a:xfrm>
          <a:prstGeom prst="rect">
            <a:avLst/>
          </a:prstGeom>
          <a:noFill/>
        </p:spPr>
        <p:txBody>
          <a:bodyPr wrap="none" rtlCol="0">
            <a:spAutoFit/>
          </a:bodyPr>
          <a:lstStyle/>
          <a:p>
            <a:pPr marL="285750" indent="-285750">
              <a:buFont typeface="Arial" panose="020B0604020202020204" pitchFamily="34" charset="0"/>
              <a:buChar char="•"/>
            </a:pPr>
            <a:r>
              <a:rPr lang="es-EC" sz="1400" dirty="0" smtClean="0"/>
              <a:t>Gestor </a:t>
            </a:r>
          </a:p>
          <a:p>
            <a:pPr marL="285750" indent="-285750">
              <a:buFont typeface="Arial" panose="020B0604020202020204" pitchFamily="34" charset="0"/>
              <a:buChar char="•"/>
            </a:pPr>
            <a:r>
              <a:rPr lang="es-EC" sz="1400" dirty="0" smtClean="0"/>
              <a:t>Definición de políticas</a:t>
            </a:r>
            <a:endParaRPr lang="es-EC" sz="1400" dirty="0"/>
          </a:p>
        </p:txBody>
      </p:sp>
      <p:sp>
        <p:nvSpPr>
          <p:cNvPr id="3105" name="CuadroTexto 3104"/>
          <p:cNvSpPr txBox="1"/>
          <p:nvPr/>
        </p:nvSpPr>
        <p:spPr>
          <a:xfrm>
            <a:off x="6372200" y="4149080"/>
            <a:ext cx="2653868" cy="738664"/>
          </a:xfrm>
          <a:prstGeom prst="rect">
            <a:avLst/>
          </a:prstGeom>
          <a:noFill/>
        </p:spPr>
        <p:txBody>
          <a:bodyPr wrap="none" rtlCol="0">
            <a:spAutoFit/>
          </a:bodyPr>
          <a:lstStyle/>
          <a:p>
            <a:pPr marL="285750" indent="-285750">
              <a:buFont typeface="Arial" panose="020B0604020202020204" pitchFamily="34" charset="0"/>
              <a:buChar char="•"/>
            </a:pPr>
            <a:r>
              <a:rPr lang="es-EC" sz="1400" dirty="0" smtClean="0"/>
              <a:t>Operador público</a:t>
            </a:r>
          </a:p>
          <a:p>
            <a:pPr marL="285750" indent="-285750">
              <a:buFont typeface="Arial" panose="020B0604020202020204" pitchFamily="34" charset="0"/>
              <a:buChar char="•"/>
            </a:pPr>
            <a:r>
              <a:rPr lang="es-EC" sz="1400" dirty="0" smtClean="0"/>
              <a:t>Administra y fiscaliza contrato</a:t>
            </a:r>
          </a:p>
          <a:p>
            <a:pPr marL="285750" indent="-285750">
              <a:buFont typeface="Arial" panose="020B0604020202020204" pitchFamily="34" charset="0"/>
              <a:buChar char="•"/>
            </a:pPr>
            <a:r>
              <a:rPr lang="es-EC" sz="1400" dirty="0" smtClean="0"/>
              <a:t>Regulador del sistema</a:t>
            </a:r>
            <a:endParaRPr lang="es-EC" sz="1400" dirty="0"/>
          </a:p>
        </p:txBody>
      </p:sp>
      <p:sp>
        <p:nvSpPr>
          <p:cNvPr id="3106" name="CuadroTexto 3105"/>
          <p:cNvSpPr txBox="1"/>
          <p:nvPr/>
        </p:nvSpPr>
        <p:spPr>
          <a:xfrm>
            <a:off x="395536" y="4203085"/>
            <a:ext cx="2075003" cy="954107"/>
          </a:xfrm>
          <a:prstGeom prst="rect">
            <a:avLst/>
          </a:prstGeom>
          <a:noFill/>
        </p:spPr>
        <p:txBody>
          <a:bodyPr wrap="square" rtlCol="0">
            <a:spAutoFit/>
          </a:bodyPr>
          <a:lstStyle/>
          <a:p>
            <a:pPr marL="285750" indent="-285750">
              <a:buFont typeface="Arial" panose="020B0604020202020204" pitchFamily="34" charset="0"/>
              <a:buChar char="•"/>
            </a:pPr>
            <a:r>
              <a:rPr lang="es-EC" sz="1400" dirty="0" smtClean="0"/>
              <a:t>Invierte y opera</a:t>
            </a:r>
          </a:p>
          <a:p>
            <a:pPr marL="285750" indent="-285750">
              <a:buFont typeface="Arial" panose="020B0604020202020204" pitchFamily="34" charset="0"/>
              <a:buChar char="•"/>
            </a:pPr>
            <a:r>
              <a:rPr lang="es-EC" sz="1400" dirty="0" smtClean="0"/>
              <a:t>Asume riego demanda</a:t>
            </a:r>
          </a:p>
          <a:p>
            <a:pPr marL="285750" indent="-285750">
              <a:buFont typeface="Arial" panose="020B0604020202020204" pitchFamily="34" charset="0"/>
              <a:buChar char="•"/>
            </a:pPr>
            <a:r>
              <a:rPr lang="es-EC" sz="1400" dirty="0" smtClean="0"/>
              <a:t>Obtiene rentabilidad</a:t>
            </a:r>
            <a:endParaRPr lang="es-EC" sz="1400" dirty="0"/>
          </a:p>
        </p:txBody>
      </p:sp>
      <p:sp>
        <p:nvSpPr>
          <p:cNvPr id="3109" name="CuadroTexto 3108"/>
          <p:cNvSpPr txBox="1"/>
          <p:nvPr/>
        </p:nvSpPr>
        <p:spPr>
          <a:xfrm flipH="1">
            <a:off x="2987824" y="2303161"/>
            <a:ext cx="2895539" cy="646331"/>
          </a:xfrm>
          <a:prstGeom prst="rect">
            <a:avLst/>
          </a:prstGeom>
          <a:noFill/>
        </p:spPr>
        <p:txBody>
          <a:bodyPr wrap="square" rtlCol="0">
            <a:spAutoFit/>
          </a:bodyPr>
          <a:lstStyle/>
          <a:p>
            <a:r>
              <a:rPr lang="es-EC" dirty="0" smtClean="0"/>
              <a:t>RECAUDACIÓN Y DISTRIBUCIÓN DE INGRESOS</a:t>
            </a:r>
            <a:endParaRPr lang="es-EC" dirty="0"/>
          </a:p>
        </p:txBody>
      </p:sp>
    </p:spTree>
    <p:extLst>
      <p:ext uri="{BB962C8B-B14F-4D97-AF65-F5344CB8AC3E}">
        <p14:creationId xmlns:p14="http://schemas.microsoft.com/office/powerpoint/2010/main" val="268029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4"/>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1"/>
            </p:custDataLst>
          </p:nvPr>
        </p:nvSpPr>
        <p:spPr bwMode="auto">
          <a:xfrm>
            <a:off x="1187450" y="36513"/>
            <a:ext cx="7742238" cy="296143"/>
          </a:xfrm>
          <a:prstGeom prst="rect">
            <a:avLst/>
          </a:prstGeom>
          <a:solidFill>
            <a:srgbClr val="0055A4"/>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1800" b="1" kern="0" dirty="0" smtClean="0">
                <a:solidFill>
                  <a:srgbClr val="FFFFFF"/>
                </a:solidFill>
                <a:latin typeface="Arial"/>
              </a:rPr>
              <a:t>COMPONENTES DEL MODELO FINANCIERO</a:t>
            </a:r>
            <a:endParaRPr lang="es-EC" altLang="es-ES" sz="1800" b="1" kern="0" dirty="0" smtClean="0">
              <a:solidFill>
                <a:srgbClr val="FFFFFF"/>
              </a:solidFill>
              <a:latin typeface="Arial"/>
            </a:endParaRPr>
          </a:p>
        </p:txBody>
      </p:sp>
      <p:pic>
        <p:nvPicPr>
          <p:cNvPr id="3078" name="6 Imagen"/>
          <p:cNvPicPr>
            <a:picLocks noChangeAspect="1" noChangeArrowheads="1"/>
          </p:cNvPicPr>
          <p:nvPr/>
        </p:nvPicPr>
        <p:blipFill>
          <a:blip r:embed="rId5"/>
          <a:srcRect/>
          <a:stretch>
            <a:fillRect/>
          </a:stretch>
        </p:blipFill>
        <p:spPr bwMode="auto">
          <a:xfrm>
            <a:off x="0" y="66651"/>
            <a:ext cx="1187450" cy="554037"/>
          </a:xfrm>
          <a:prstGeom prst="rect">
            <a:avLst/>
          </a:prstGeom>
          <a:noFill/>
          <a:ln w="9525">
            <a:noFill/>
            <a:miter lim="800000"/>
            <a:headEnd/>
            <a:tailEnd/>
          </a:ln>
        </p:spPr>
      </p:pic>
      <p:sp>
        <p:nvSpPr>
          <p:cNvPr id="4" name="Rectángulo 3"/>
          <p:cNvSpPr/>
          <p:nvPr/>
        </p:nvSpPr>
        <p:spPr>
          <a:xfrm>
            <a:off x="3635896" y="1988840"/>
            <a:ext cx="2504073" cy="103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CuadroTexto 4"/>
          <p:cNvSpPr txBox="1"/>
          <p:nvPr/>
        </p:nvSpPr>
        <p:spPr>
          <a:xfrm>
            <a:off x="1547490" y="602003"/>
            <a:ext cx="5544790" cy="1200329"/>
          </a:xfrm>
          <a:prstGeom prst="rect">
            <a:avLst/>
          </a:prstGeom>
          <a:noFill/>
          <a:ln w="6350">
            <a:solidFill>
              <a:schemeClr val="tx1"/>
            </a:solidFill>
          </a:ln>
        </p:spPr>
        <p:txBody>
          <a:bodyPr wrap="square" rtlCol="0">
            <a:spAutoFit/>
          </a:bodyPr>
          <a:lstStyle/>
          <a:p>
            <a:pPr algn="ctr"/>
            <a:r>
              <a:rPr lang="es-EC" dirty="0" smtClean="0"/>
              <a:t>RED DE SERVICIOS:</a:t>
            </a:r>
          </a:p>
          <a:p>
            <a:pPr marL="285750" indent="-285750" algn="ctr">
              <a:buFont typeface="Arial" panose="020B0604020202020204" pitchFamily="34" charset="0"/>
              <a:buChar char="•"/>
            </a:pPr>
            <a:r>
              <a:rPr lang="es-EC" dirty="0" smtClean="0"/>
              <a:t>Troncal </a:t>
            </a:r>
          </a:p>
          <a:p>
            <a:pPr marL="285750" indent="-285750" algn="ctr">
              <a:buFont typeface="Arial" panose="020B0604020202020204" pitchFamily="34" charset="0"/>
              <a:buChar char="•"/>
            </a:pPr>
            <a:r>
              <a:rPr lang="es-EC" dirty="0" smtClean="0"/>
              <a:t>Alimentadores</a:t>
            </a:r>
          </a:p>
          <a:p>
            <a:pPr algn="ctr"/>
            <a:r>
              <a:rPr lang="es-EC" dirty="0" smtClean="0"/>
              <a:t>La cual define flota, inversiones, costos de operación.</a:t>
            </a:r>
            <a:endParaRPr lang="es-EC" dirty="0"/>
          </a:p>
        </p:txBody>
      </p:sp>
      <p:cxnSp>
        <p:nvCxnSpPr>
          <p:cNvPr id="7" name="Conector recto de flecha 6"/>
          <p:cNvCxnSpPr/>
          <p:nvPr/>
        </p:nvCxnSpPr>
        <p:spPr>
          <a:xfrm>
            <a:off x="7108487" y="1184268"/>
            <a:ext cx="7758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7843473" y="999602"/>
            <a:ext cx="904991" cy="369332"/>
          </a:xfrm>
          <a:prstGeom prst="rect">
            <a:avLst/>
          </a:prstGeom>
          <a:noFill/>
        </p:spPr>
        <p:txBody>
          <a:bodyPr wrap="none" rtlCol="0">
            <a:spAutoFit/>
          </a:bodyPr>
          <a:lstStyle/>
          <a:p>
            <a:r>
              <a:rPr lang="es-EC" dirty="0" smtClean="0"/>
              <a:t>OFERTA</a:t>
            </a:r>
            <a:endParaRPr lang="es-EC" dirty="0"/>
          </a:p>
        </p:txBody>
      </p:sp>
      <p:cxnSp>
        <p:nvCxnSpPr>
          <p:cNvPr id="3" name="Conector recto de flecha 2"/>
          <p:cNvCxnSpPr/>
          <p:nvPr/>
        </p:nvCxnSpPr>
        <p:spPr>
          <a:xfrm>
            <a:off x="3361320" y="1844824"/>
            <a:ext cx="0" cy="977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2195736" y="2852936"/>
            <a:ext cx="2307235" cy="369332"/>
          </a:xfrm>
          <a:prstGeom prst="rect">
            <a:avLst/>
          </a:prstGeom>
          <a:noFill/>
          <a:ln w="6350">
            <a:solidFill>
              <a:schemeClr val="tx1"/>
            </a:solidFill>
          </a:ln>
        </p:spPr>
        <p:txBody>
          <a:bodyPr wrap="none" rtlCol="0">
            <a:spAutoFit/>
          </a:bodyPr>
          <a:lstStyle/>
          <a:p>
            <a:r>
              <a:rPr lang="es-EC" dirty="0" smtClean="0"/>
              <a:t>AQUISICIÓN DE FLOTA </a:t>
            </a:r>
            <a:endParaRPr lang="es-EC" dirty="0"/>
          </a:p>
        </p:txBody>
      </p:sp>
      <p:cxnSp>
        <p:nvCxnSpPr>
          <p:cNvPr id="13" name="Conector recto de flecha 12"/>
          <p:cNvCxnSpPr/>
          <p:nvPr/>
        </p:nvCxnSpPr>
        <p:spPr>
          <a:xfrm>
            <a:off x="733230" y="3037602"/>
            <a:ext cx="0" cy="494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14"/>
          <p:cNvCxnSpPr>
            <a:stCxn id="6" idx="1"/>
          </p:cNvCxnSpPr>
          <p:nvPr/>
        </p:nvCxnSpPr>
        <p:spPr>
          <a:xfrm flipH="1">
            <a:off x="755576" y="3037602"/>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6" idx="3"/>
          </p:cNvCxnSpPr>
          <p:nvPr/>
        </p:nvCxnSpPr>
        <p:spPr>
          <a:xfrm>
            <a:off x="4502971" y="3037602"/>
            <a:ext cx="163699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CuadroTexto 18"/>
          <p:cNvSpPr txBox="1"/>
          <p:nvPr/>
        </p:nvSpPr>
        <p:spPr>
          <a:xfrm>
            <a:off x="107504" y="3574757"/>
            <a:ext cx="1296144" cy="923330"/>
          </a:xfrm>
          <a:prstGeom prst="rect">
            <a:avLst/>
          </a:prstGeom>
          <a:noFill/>
          <a:ln w="9525">
            <a:solidFill>
              <a:schemeClr val="tx1"/>
            </a:solidFill>
          </a:ln>
        </p:spPr>
        <p:txBody>
          <a:bodyPr wrap="square" rtlCol="0">
            <a:spAutoFit/>
          </a:bodyPr>
          <a:lstStyle/>
          <a:p>
            <a:pPr algn="ctr"/>
            <a:r>
              <a:rPr lang="es-EC" dirty="0" smtClean="0"/>
              <a:t>CAPITAL PROPIO (30%)</a:t>
            </a:r>
            <a:endParaRPr lang="es-EC" dirty="0"/>
          </a:p>
        </p:txBody>
      </p:sp>
      <p:cxnSp>
        <p:nvCxnSpPr>
          <p:cNvPr id="21" name="Conector recto de flecha 20"/>
          <p:cNvCxnSpPr/>
          <p:nvPr/>
        </p:nvCxnSpPr>
        <p:spPr>
          <a:xfrm>
            <a:off x="6139969" y="3037602"/>
            <a:ext cx="0" cy="494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CuadroTexto 21"/>
          <p:cNvSpPr txBox="1"/>
          <p:nvPr/>
        </p:nvSpPr>
        <p:spPr>
          <a:xfrm>
            <a:off x="5148064" y="3574757"/>
            <a:ext cx="2017504" cy="646331"/>
          </a:xfrm>
          <a:prstGeom prst="rect">
            <a:avLst/>
          </a:prstGeom>
          <a:noFill/>
          <a:ln w="6350">
            <a:solidFill>
              <a:schemeClr val="tx1"/>
            </a:solidFill>
          </a:ln>
        </p:spPr>
        <p:txBody>
          <a:bodyPr wrap="square" rtlCol="0">
            <a:spAutoFit/>
          </a:bodyPr>
          <a:lstStyle/>
          <a:p>
            <a:pPr algn="ctr"/>
            <a:r>
              <a:rPr lang="es-EC" dirty="0" smtClean="0"/>
              <a:t>APALANCAMIENTO (70%)</a:t>
            </a:r>
            <a:endParaRPr lang="es-EC" dirty="0"/>
          </a:p>
        </p:txBody>
      </p:sp>
      <p:sp>
        <p:nvSpPr>
          <p:cNvPr id="27" name="CuadroTexto 26"/>
          <p:cNvSpPr txBox="1"/>
          <p:nvPr/>
        </p:nvSpPr>
        <p:spPr>
          <a:xfrm>
            <a:off x="7596336" y="4129916"/>
            <a:ext cx="1621384" cy="523220"/>
          </a:xfrm>
          <a:prstGeom prst="rect">
            <a:avLst/>
          </a:prstGeom>
          <a:noFill/>
        </p:spPr>
        <p:txBody>
          <a:bodyPr wrap="square" rtlCol="0">
            <a:spAutoFit/>
          </a:bodyPr>
          <a:lstStyle/>
          <a:p>
            <a:pPr algn="ctr"/>
            <a:r>
              <a:rPr lang="es-EC" sz="1400" dirty="0" smtClean="0"/>
              <a:t> RENDIMIENTO (RIESGOS)</a:t>
            </a:r>
            <a:endParaRPr lang="es-EC" sz="1400" dirty="0"/>
          </a:p>
        </p:txBody>
      </p:sp>
      <p:sp>
        <p:nvSpPr>
          <p:cNvPr id="31" name="Cerrar llave 30"/>
          <p:cNvSpPr/>
          <p:nvPr/>
        </p:nvSpPr>
        <p:spPr>
          <a:xfrm>
            <a:off x="7165567" y="2856803"/>
            <a:ext cx="611399" cy="29484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cxnSp>
        <p:nvCxnSpPr>
          <p:cNvPr id="29" name="Conector recto de flecha 28"/>
          <p:cNvCxnSpPr/>
          <p:nvPr/>
        </p:nvCxnSpPr>
        <p:spPr>
          <a:xfrm>
            <a:off x="4386918" y="3807182"/>
            <a:ext cx="7274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CuadroTexto 29"/>
          <p:cNvSpPr txBox="1"/>
          <p:nvPr/>
        </p:nvSpPr>
        <p:spPr>
          <a:xfrm>
            <a:off x="3022984" y="3645024"/>
            <a:ext cx="1405000" cy="307777"/>
          </a:xfrm>
          <a:prstGeom prst="rect">
            <a:avLst/>
          </a:prstGeom>
          <a:noFill/>
        </p:spPr>
        <p:txBody>
          <a:bodyPr wrap="none" rtlCol="0">
            <a:spAutoFit/>
          </a:bodyPr>
          <a:lstStyle/>
          <a:p>
            <a:r>
              <a:rPr lang="es-EC" sz="1400" dirty="0" smtClean="0"/>
              <a:t>PAGO DE DEUDA</a:t>
            </a:r>
            <a:endParaRPr lang="es-EC" sz="1400" dirty="0"/>
          </a:p>
        </p:txBody>
      </p:sp>
      <p:cxnSp>
        <p:nvCxnSpPr>
          <p:cNvPr id="3077" name="Conector recto 3076"/>
          <p:cNvCxnSpPr>
            <a:stCxn id="22" idx="2"/>
          </p:cNvCxnSpPr>
          <p:nvPr/>
        </p:nvCxnSpPr>
        <p:spPr>
          <a:xfrm flipH="1">
            <a:off x="6139969" y="4221088"/>
            <a:ext cx="16847"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82" name="Conector recto 3081"/>
          <p:cNvCxnSpPr>
            <a:stCxn id="19" idx="2"/>
          </p:cNvCxnSpPr>
          <p:nvPr/>
        </p:nvCxnSpPr>
        <p:spPr>
          <a:xfrm>
            <a:off x="755576" y="4498087"/>
            <a:ext cx="0" cy="587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84" name="Conector recto 3083"/>
          <p:cNvCxnSpPr/>
          <p:nvPr/>
        </p:nvCxnSpPr>
        <p:spPr>
          <a:xfrm flipH="1">
            <a:off x="755575" y="5091440"/>
            <a:ext cx="5401242" cy="203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91" name="Conector recto de flecha 3090"/>
          <p:cNvCxnSpPr/>
          <p:nvPr/>
        </p:nvCxnSpPr>
        <p:spPr>
          <a:xfrm>
            <a:off x="3456196" y="5101603"/>
            <a:ext cx="0" cy="559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92" name="CuadroTexto 3091"/>
          <p:cNvSpPr txBox="1"/>
          <p:nvPr/>
        </p:nvSpPr>
        <p:spPr>
          <a:xfrm>
            <a:off x="2833248" y="5723964"/>
            <a:ext cx="1306704" cy="369332"/>
          </a:xfrm>
          <a:prstGeom prst="rect">
            <a:avLst/>
          </a:prstGeom>
          <a:noFill/>
          <a:ln w="6350">
            <a:solidFill>
              <a:schemeClr val="tx1"/>
            </a:solidFill>
          </a:ln>
        </p:spPr>
        <p:txBody>
          <a:bodyPr wrap="none" rtlCol="0">
            <a:spAutoFit/>
          </a:bodyPr>
          <a:lstStyle/>
          <a:p>
            <a:r>
              <a:rPr lang="es-EC" dirty="0" smtClean="0"/>
              <a:t>OPERACIÓN</a:t>
            </a:r>
            <a:endParaRPr lang="es-EC" dirty="0"/>
          </a:p>
        </p:txBody>
      </p:sp>
      <p:sp>
        <p:nvSpPr>
          <p:cNvPr id="2" name="CuadroTexto 1"/>
          <p:cNvSpPr txBox="1"/>
          <p:nvPr/>
        </p:nvSpPr>
        <p:spPr>
          <a:xfrm>
            <a:off x="-36512" y="827420"/>
            <a:ext cx="1191160" cy="369332"/>
          </a:xfrm>
          <a:prstGeom prst="rect">
            <a:avLst/>
          </a:prstGeom>
          <a:noFill/>
        </p:spPr>
        <p:txBody>
          <a:bodyPr wrap="none" rtlCol="0">
            <a:spAutoFit/>
          </a:bodyPr>
          <a:lstStyle/>
          <a:p>
            <a:r>
              <a:rPr lang="es-EC" dirty="0" smtClean="0"/>
              <a:t>DEMANDA</a:t>
            </a:r>
            <a:endParaRPr lang="es-EC" dirty="0"/>
          </a:p>
        </p:txBody>
      </p:sp>
      <p:cxnSp>
        <p:nvCxnSpPr>
          <p:cNvPr id="10" name="Conector recto de flecha 9"/>
          <p:cNvCxnSpPr/>
          <p:nvPr/>
        </p:nvCxnSpPr>
        <p:spPr>
          <a:xfrm>
            <a:off x="676318" y="1196752"/>
            <a:ext cx="8280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925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4"/>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1"/>
            </p:custDataLst>
          </p:nvPr>
        </p:nvSpPr>
        <p:spPr bwMode="auto">
          <a:xfrm>
            <a:off x="1187450" y="36513"/>
            <a:ext cx="7742238" cy="296143"/>
          </a:xfrm>
          <a:prstGeom prst="rect">
            <a:avLst/>
          </a:prstGeom>
          <a:solidFill>
            <a:srgbClr val="0055A4"/>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1800" b="1" kern="0" dirty="0" smtClean="0">
                <a:solidFill>
                  <a:srgbClr val="FFFFFF"/>
                </a:solidFill>
                <a:latin typeface="Arial"/>
              </a:rPr>
              <a:t>COMPONENTES DEL MODELO FINANCIERO</a:t>
            </a:r>
            <a:endParaRPr lang="es-EC" altLang="es-ES" sz="1800" b="1" kern="0" dirty="0" smtClean="0">
              <a:solidFill>
                <a:srgbClr val="FFFFFF"/>
              </a:solidFill>
              <a:latin typeface="Arial"/>
            </a:endParaRPr>
          </a:p>
        </p:txBody>
      </p:sp>
      <p:pic>
        <p:nvPicPr>
          <p:cNvPr id="3078" name="6 Imagen"/>
          <p:cNvPicPr>
            <a:picLocks noChangeAspect="1" noChangeArrowheads="1"/>
          </p:cNvPicPr>
          <p:nvPr/>
        </p:nvPicPr>
        <p:blipFill>
          <a:blip r:embed="rId5"/>
          <a:srcRect/>
          <a:stretch>
            <a:fillRect/>
          </a:stretch>
        </p:blipFill>
        <p:spPr bwMode="auto">
          <a:xfrm>
            <a:off x="0" y="66651"/>
            <a:ext cx="1187450" cy="554037"/>
          </a:xfrm>
          <a:prstGeom prst="rect">
            <a:avLst/>
          </a:prstGeom>
          <a:noFill/>
          <a:ln w="9525">
            <a:noFill/>
            <a:miter lim="800000"/>
            <a:headEnd/>
            <a:tailEnd/>
          </a:ln>
        </p:spPr>
      </p:pic>
      <p:sp>
        <p:nvSpPr>
          <p:cNvPr id="4" name="Rectángulo 3"/>
          <p:cNvSpPr/>
          <p:nvPr/>
        </p:nvSpPr>
        <p:spPr>
          <a:xfrm>
            <a:off x="3635896" y="1988840"/>
            <a:ext cx="2504073" cy="103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CuadroTexto 4"/>
          <p:cNvSpPr txBox="1"/>
          <p:nvPr/>
        </p:nvSpPr>
        <p:spPr>
          <a:xfrm>
            <a:off x="1547664" y="619357"/>
            <a:ext cx="3456384" cy="369332"/>
          </a:xfrm>
          <a:prstGeom prst="rect">
            <a:avLst/>
          </a:prstGeom>
          <a:noFill/>
          <a:ln w="6350">
            <a:solidFill>
              <a:schemeClr val="tx1"/>
            </a:solidFill>
          </a:ln>
        </p:spPr>
        <p:txBody>
          <a:bodyPr wrap="square" rtlCol="0">
            <a:spAutoFit/>
          </a:bodyPr>
          <a:lstStyle/>
          <a:p>
            <a:pPr algn="ctr"/>
            <a:r>
              <a:rPr lang="es-EC" dirty="0" smtClean="0"/>
              <a:t>OPERACIÓN</a:t>
            </a:r>
            <a:endParaRPr lang="es-EC" dirty="0"/>
          </a:p>
        </p:txBody>
      </p:sp>
      <p:cxnSp>
        <p:nvCxnSpPr>
          <p:cNvPr id="15" name="Conector recto 14"/>
          <p:cNvCxnSpPr/>
          <p:nvPr/>
        </p:nvCxnSpPr>
        <p:spPr>
          <a:xfrm flipH="1">
            <a:off x="683568" y="1196752"/>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3275856" y="1196752"/>
            <a:ext cx="2864113"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Cerrar llave 30"/>
          <p:cNvSpPr/>
          <p:nvPr/>
        </p:nvSpPr>
        <p:spPr>
          <a:xfrm>
            <a:off x="6623721" y="1196752"/>
            <a:ext cx="827488" cy="42679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92" name="CuadroTexto 3091"/>
          <p:cNvSpPr txBox="1"/>
          <p:nvPr/>
        </p:nvSpPr>
        <p:spPr>
          <a:xfrm>
            <a:off x="35496" y="1772816"/>
            <a:ext cx="1296144" cy="307777"/>
          </a:xfrm>
          <a:prstGeom prst="rect">
            <a:avLst/>
          </a:prstGeom>
          <a:noFill/>
          <a:ln w="6350">
            <a:solidFill>
              <a:schemeClr val="tx1"/>
            </a:solidFill>
          </a:ln>
        </p:spPr>
        <p:txBody>
          <a:bodyPr wrap="square" rtlCol="0">
            <a:spAutoFit/>
          </a:bodyPr>
          <a:lstStyle/>
          <a:p>
            <a:pPr algn="ctr"/>
            <a:r>
              <a:rPr lang="es-EC" sz="1400" dirty="0" smtClean="0"/>
              <a:t>COSTOS FIJOS </a:t>
            </a:r>
            <a:endParaRPr lang="es-EC" sz="1400" dirty="0"/>
          </a:p>
        </p:txBody>
      </p:sp>
      <p:cxnSp>
        <p:nvCxnSpPr>
          <p:cNvPr id="18" name="Conector recto de flecha 17"/>
          <p:cNvCxnSpPr>
            <a:endCxn id="52" idx="0"/>
          </p:cNvCxnSpPr>
          <p:nvPr/>
        </p:nvCxnSpPr>
        <p:spPr>
          <a:xfrm>
            <a:off x="2699792" y="1196752"/>
            <a:ext cx="0" cy="577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683568" y="1196752"/>
            <a:ext cx="0" cy="561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24"/>
          <p:cNvCxnSpPr>
            <a:stCxn id="5" idx="2"/>
          </p:cNvCxnSpPr>
          <p:nvPr/>
        </p:nvCxnSpPr>
        <p:spPr>
          <a:xfrm>
            <a:off x="3275856" y="988689"/>
            <a:ext cx="0" cy="208063"/>
          </a:xfrm>
          <a:prstGeom prst="line">
            <a:avLst/>
          </a:prstGeom>
        </p:spPr>
        <p:style>
          <a:lnRef idx="1">
            <a:schemeClr val="accent1"/>
          </a:lnRef>
          <a:fillRef idx="0">
            <a:schemeClr val="accent1"/>
          </a:fillRef>
          <a:effectRef idx="0">
            <a:schemeClr val="accent1"/>
          </a:effectRef>
          <a:fontRef idx="minor">
            <a:schemeClr val="tx1"/>
          </a:fontRef>
        </p:style>
      </p:cxnSp>
      <p:sp>
        <p:nvSpPr>
          <p:cNvPr id="27" name="CuadroTexto 26"/>
          <p:cNvSpPr txBox="1"/>
          <p:nvPr/>
        </p:nvSpPr>
        <p:spPr>
          <a:xfrm>
            <a:off x="7308304" y="2495865"/>
            <a:ext cx="1621384" cy="523220"/>
          </a:xfrm>
          <a:prstGeom prst="rect">
            <a:avLst/>
          </a:prstGeom>
          <a:noFill/>
          <a:ln w="3175">
            <a:solidFill>
              <a:schemeClr val="tx1"/>
            </a:solidFill>
          </a:ln>
        </p:spPr>
        <p:txBody>
          <a:bodyPr wrap="square" rtlCol="0">
            <a:spAutoFit/>
          </a:bodyPr>
          <a:lstStyle/>
          <a:p>
            <a:pPr algn="ctr"/>
            <a:r>
              <a:rPr lang="es-EC" sz="1400" dirty="0" smtClean="0"/>
              <a:t> DEMANDA ATENDIDA</a:t>
            </a:r>
            <a:endParaRPr lang="es-EC" sz="1400" dirty="0"/>
          </a:p>
        </p:txBody>
      </p:sp>
      <p:cxnSp>
        <p:nvCxnSpPr>
          <p:cNvPr id="28" name="Conector recto de flecha 27"/>
          <p:cNvCxnSpPr>
            <a:stCxn id="27" idx="2"/>
          </p:cNvCxnSpPr>
          <p:nvPr/>
        </p:nvCxnSpPr>
        <p:spPr>
          <a:xfrm>
            <a:off x="8118996" y="3019085"/>
            <a:ext cx="0" cy="674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72" name="CuadroTexto 3071"/>
          <p:cNvSpPr txBox="1"/>
          <p:nvPr/>
        </p:nvSpPr>
        <p:spPr>
          <a:xfrm>
            <a:off x="7323930" y="3718773"/>
            <a:ext cx="1593353" cy="584775"/>
          </a:xfrm>
          <a:prstGeom prst="rect">
            <a:avLst/>
          </a:prstGeom>
          <a:noFill/>
          <a:ln w="3175">
            <a:solidFill>
              <a:schemeClr val="tx1"/>
            </a:solidFill>
          </a:ln>
        </p:spPr>
        <p:txBody>
          <a:bodyPr wrap="square" rtlCol="0">
            <a:spAutoFit/>
          </a:bodyPr>
          <a:lstStyle/>
          <a:p>
            <a:pPr algn="ctr"/>
            <a:r>
              <a:rPr lang="es-EC" sz="1600" dirty="0" smtClean="0"/>
              <a:t>COSTO DEL SERVICIO</a:t>
            </a:r>
            <a:endParaRPr lang="es-EC" sz="1600" dirty="0"/>
          </a:p>
        </p:txBody>
      </p:sp>
      <p:sp>
        <p:nvSpPr>
          <p:cNvPr id="3076" name="Rectángulo 3075"/>
          <p:cNvSpPr/>
          <p:nvPr/>
        </p:nvSpPr>
        <p:spPr>
          <a:xfrm>
            <a:off x="-335841" y="2276337"/>
            <a:ext cx="4572000" cy="830997"/>
          </a:xfrm>
          <a:prstGeom prst="rect">
            <a:avLst/>
          </a:prstGeom>
        </p:spPr>
        <p:txBody>
          <a:bodyPr>
            <a:spAutoFit/>
          </a:bodyPr>
          <a:lstStyle/>
          <a:p>
            <a:pPr marL="742950" lvl="1" indent="-285750">
              <a:buFont typeface="Arial" panose="020B0604020202020204" pitchFamily="34" charset="0"/>
              <a:buChar char="•"/>
            </a:pPr>
            <a:r>
              <a:rPr lang="es-EC" sz="1200" dirty="0"/>
              <a:t>Mano de obra </a:t>
            </a:r>
          </a:p>
          <a:p>
            <a:pPr marL="742950" lvl="1" indent="-285750">
              <a:buFont typeface="Arial" panose="020B0604020202020204" pitchFamily="34" charset="0"/>
              <a:buChar char="•"/>
            </a:pPr>
            <a:r>
              <a:rPr lang="es-EC" sz="1200" dirty="0"/>
              <a:t>Seguros</a:t>
            </a:r>
          </a:p>
          <a:p>
            <a:pPr marL="742950" lvl="1" indent="-285750">
              <a:buFont typeface="Arial" panose="020B0604020202020204" pitchFamily="34" charset="0"/>
              <a:buChar char="•"/>
            </a:pPr>
            <a:r>
              <a:rPr lang="es-EC" sz="1200" dirty="0"/>
              <a:t>Matrículas</a:t>
            </a:r>
          </a:p>
          <a:p>
            <a:pPr marL="742950" lvl="1" indent="-285750">
              <a:buFont typeface="Arial" panose="020B0604020202020204" pitchFamily="34" charset="0"/>
              <a:buChar char="•"/>
            </a:pPr>
            <a:r>
              <a:rPr lang="es-EC" sz="1200" dirty="0"/>
              <a:t>Administrativo</a:t>
            </a:r>
          </a:p>
        </p:txBody>
      </p:sp>
      <p:cxnSp>
        <p:nvCxnSpPr>
          <p:cNvPr id="50" name="Conector recto de flecha 49"/>
          <p:cNvCxnSpPr/>
          <p:nvPr/>
        </p:nvCxnSpPr>
        <p:spPr>
          <a:xfrm>
            <a:off x="4427984" y="1196752"/>
            <a:ext cx="0" cy="561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p:nvPr/>
        </p:nvCxnSpPr>
        <p:spPr>
          <a:xfrm>
            <a:off x="6155065" y="1196752"/>
            <a:ext cx="1111" cy="585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CuadroTexto 51"/>
          <p:cNvSpPr txBox="1"/>
          <p:nvPr/>
        </p:nvSpPr>
        <p:spPr>
          <a:xfrm>
            <a:off x="2051720" y="1774557"/>
            <a:ext cx="1296144" cy="523220"/>
          </a:xfrm>
          <a:prstGeom prst="rect">
            <a:avLst/>
          </a:prstGeom>
          <a:noFill/>
          <a:ln w="6350">
            <a:solidFill>
              <a:schemeClr val="tx1"/>
            </a:solidFill>
          </a:ln>
        </p:spPr>
        <p:txBody>
          <a:bodyPr wrap="square" rtlCol="0">
            <a:spAutoFit/>
          </a:bodyPr>
          <a:lstStyle/>
          <a:p>
            <a:pPr algn="ctr"/>
            <a:r>
              <a:rPr lang="es-EC" sz="1400" dirty="0" smtClean="0"/>
              <a:t>COSTOS VARIABLES </a:t>
            </a:r>
            <a:endParaRPr lang="es-EC" sz="1400" dirty="0"/>
          </a:p>
        </p:txBody>
      </p:sp>
      <p:sp>
        <p:nvSpPr>
          <p:cNvPr id="54" name="CuadroTexto 53"/>
          <p:cNvSpPr txBox="1"/>
          <p:nvPr/>
        </p:nvSpPr>
        <p:spPr>
          <a:xfrm>
            <a:off x="5220072" y="1774556"/>
            <a:ext cx="1728192" cy="523220"/>
          </a:xfrm>
          <a:prstGeom prst="rect">
            <a:avLst/>
          </a:prstGeom>
          <a:noFill/>
          <a:ln w="6350">
            <a:solidFill>
              <a:schemeClr val="tx1"/>
            </a:solidFill>
          </a:ln>
        </p:spPr>
        <p:txBody>
          <a:bodyPr wrap="square" rtlCol="0">
            <a:spAutoFit/>
          </a:bodyPr>
          <a:lstStyle/>
          <a:p>
            <a:pPr algn="ctr"/>
            <a:r>
              <a:rPr lang="es-EC" sz="1400" dirty="0" smtClean="0"/>
              <a:t>GASTOS COMPLEMENTARIOS</a:t>
            </a:r>
            <a:endParaRPr lang="es-EC" sz="1400" dirty="0"/>
          </a:p>
        </p:txBody>
      </p:sp>
      <p:sp>
        <p:nvSpPr>
          <p:cNvPr id="55" name="CuadroTexto 54"/>
          <p:cNvSpPr txBox="1"/>
          <p:nvPr/>
        </p:nvSpPr>
        <p:spPr>
          <a:xfrm>
            <a:off x="3779912" y="1774557"/>
            <a:ext cx="1296144" cy="307777"/>
          </a:xfrm>
          <a:prstGeom prst="rect">
            <a:avLst/>
          </a:prstGeom>
          <a:noFill/>
          <a:ln w="6350">
            <a:solidFill>
              <a:schemeClr val="tx1"/>
            </a:solidFill>
          </a:ln>
        </p:spPr>
        <p:txBody>
          <a:bodyPr wrap="square" rtlCol="0">
            <a:spAutoFit/>
          </a:bodyPr>
          <a:lstStyle/>
          <a:p>
            <a:pPr algn="ctr"/>
            <a:r>
              <a:rPr lang="es-EC" sz="1400" dirty="0" smtClean="0"/>
              <a:t>RECAUDACIÓN </a:t>
            </a:r>
            <a:endParaRPr lang="es-EC" sz="1400" dirty="0"/>
          </a:p>
        </p:txBody>
      </p:sp>
      <p:sp>
        <p:nvSpPr>
          <p:cNvPr id="3093" name="Rectángulo 3092"/>
          <p:cNvSpPr/>
          <p:nvPr/>
        </p:nvSpPr>
        <p:spPr>
          <a:xfrm>
            <a:off x="1889449" y="2383464"/>
            <a:ext cx="1458416" cy="830997"/>
          </a:xfrm>
          <a:prstGeom prst="rect">
            <a:avLst/>
          </a:prstGeom>
        </p:spPr>
        <p:txBody>
          <a:bodyPr wrap="square">
            <a:spAutoFit/>
          </a:bodyPr>
          <a:lstStyle/>
          <a:p>
            <a:pPr marL="171450" indent="-171450">
              <a:buFont typeface="Arial" panose="020B0604020202020204" pitchFamily="34" charset="0"/>
              <a:buChar char="•"/>
            </a:pPr>
            <a:r>
              <a:rPr lang="es-EC" sz="1200" dirty="0" smtClean="0"/>
              <a:t>Combustible</a:t>
            </a:r>
          </a:p>
          <a:p>
            <a:pPr marL="171450" indent="-171450">
              <a:buFont typeface="Arial" panose="020B0604020202020204" pitchFamily="34" charset="0"/>
              <a:buChar char="•"/>
            </a:pPr>
            <a:r>
              <a:rPr lang="es-EC" sz="1200" dirty="0" smtClean="0"/>
              <a:t>Mantenimiento</a:t>
            </a:r>
          </a:p>
          <a:p>
            <a:pPr marL="171450" indent="-171450">
              <a:buFont typeface="Arial" panose="020B0604020202020204" pitchFamily="34" charset="0"/>
              <a:buChar char="•"/>
            </a:pPr>
            <a:r>
              <a:rPr lang="es-EC" sz="1200" dirty="0" smtClean="0"/>
              <a:t>Insumos</a:t>
            </a:r>
          </a:p>
          <a:p>
            <a:endParaRPr lang="es-EC" sz="1200" dirty="0"/>
          </a:p>
        </p:txBody>
      </p:sp>
      <p:sp>
        <p:nvSpPr>
          <p:cNvPr id="3094" name="Rectángulo 3093"/>
          <p:cNvSpPr/>
          <p:nvPr/>
        </p:nvSpPr>
        <p:spPr>
          <a:xfrm>
            <a:off x="3488801" y="2132856"/>
            <a:ext cx="1731271" cy="1200329"/>
          </a:xfrm>
          <a:prstGeom prst="rect">
            <a:avLst/>
          </a:prstGeom>
        </p:spPr>
        <p:txBody>
          <a:bodyPr wrap="square">
            <a:spAutoFit/>
          </a:bodyPr>
          <a:lstStyle/>
          <a:p>
            <a:pPr marL="285750" indent="-285750">
              <a:buFont typeface="Arial" panose="020B0604020202020204" pitchFamily="34" charset="0"/>
              <a:buChar char="•"/>
            </a:pPr>
            <a:r>
              <a:rPr lang="es-EC" sz="1200" dirty="0"/>
              <a:t>Manual durante los dos primeros años</a:t>
            </a:r>
          </a:p>
          <a:p>
            <a:pPr marL="285750" indent="-285750" algn="just">
              <a:buFont typeface="Arial" panose="020B0604020202020204" pitchFamily="34" charset="0"/>
              <a:buChar char="•"/>
            </a:pPr>
            <a:r>
              <a:rPr lang="es-EC" sz="1200" dirty="0"/>
              <a:t>Automática contratada por </a:t>
            </a:r>
            <a:r>
              <a:rPr lang="es-EC" sz="1200" dirty="0" smtClean="0"/>
              <a:t>el MDMQ a </a:t>
            </a:r>
            <a:r>
              <a:rPr lang="es-EC" sz="1200" dirty="0"/>
              <a:t>partir del </a:t>
            </a:r>
            <a:r>
              <a:rPr lang="es-EC" sz="1200" dirty="0" smtClean="0"/>
              <a:t>tercer </a:t>
            </a:r>
            <a:r>
              <a:rPr lang="es-EC" sz="1200" dirty="0"/>
              <a:t>año.</a:t>
            </a:r>
          </a:p>
        </p:txBody>
      </p:sp>
      <p:sp>
        <p:nvSpPr>
          <p:cNvPr id="3095" name="CuadroTexto 3094"/>
          <p:cNvSpPr txBox="1"/>
          <p:nvPr/>
        </p:nvSpPr>
        <p:spPr>
          <a:xfrm>
            <a:off x="5364088" y="2350621"/>
            <a:ext cx="1738809" cy="646331"/>
          </a:xfrm>
          <a:prstGeom prst="rect">
            <a:avLst/>
          </a:prstGeom>
          <a:noFill/>
        </p:spPr>
        <p:txBody>
          <a:bodyPr wrap="none" rtlCol="0">
            <a:spAutoFit/>
          </a:bodyPr>
          <a:lstStyle/>
          <a:p>
            <a:pPr marL="285750" indent="-285750">
              <a:buFont typeface="Arial" panose="020B0604020202020204" pitchFamily="34" charset="0"/>
              <a:buChar char="•"/>
            </a:pPr>
            <a:r>
              <a:rPr lang="es-EC" sz="1200" dirty="0" smtClean="0"/>
              <a:t>Limpieza</a:t>
            </a:r>
          </a:p>
          <a:p>
            <a:pPr marL="285750" indent="-285750">
              <a:buFont typeface="Arial" panose="020B0604020202020204" pitchFamily="34" charset="0"/>
              <a:buChar char="•"/>
            </a:pPr>
            <a:r>
              <a:rPr lang="es-EC" sz="1200" dirty="0" smtClean="0"/>
              <a:t>Seguridad</a:t>
            </a:r>
          </a:p>
          <a:p>
            <a:pPr marL="285750" indent="-285750">
              <a:buFont typeface="Arial" panose="020B0604020202020204" pitchFamily="34" charset="0"/>
              <a:buChar char="•"/>
            </a:pPr>
            <a:r>
              <a:rPr lang="es-EC" sz="1200" dirty="0" err="1" smtClean="0"/>
              <a:t>Mto</a:t>
            </a:r>
            <a:r>
              <a:rPr lang="es-EC" sz="1200" dirty="0" smtClean="0"/>
              <a:t>. Infraestructura</a:t>
            </a:r>
            <a:endParaRPr lang="es-EC" sz="1200" dirty="0"/>
          </a:p>
        </p:txBody>
      </p:sp>
      <p:sp>
        <p:nvSpPr>
          <p:cNvPr id="3098" name="CuadroTexto 3097"/>
          <p:cNvSpPr txBox="1"/>
          <p:nvPr/>
        </p:nvSpPr>
        <p:spPr>
          <a:xfrm>
            <a:off x="395536" y="4053619"/>
            <a:ext cx="5328592" cy="646331"/>
          </a:xfrm>
          <a:prstGeom prst="rect">
            <a:avLst/>
          </a:prstGeom>
          <a:noFill/>
        </p:spPr>
        <p:txBody>
          <a:bodyPr wrap="square" rtlCol="0">
            <a:spAutoFit/>
          </a:bodyPr>
          <a:lstStyle/>
          <a:p>
            <a:r>
              <a:rPr lang="es-EC" dirty="0" smtClean="0"/>
              <a:t>INGRESOS – COSTOS = RESULTADO</a:t>
            </a:r>
          </a:p>
          <a:p>
            <a:r>
              <a:rPr lang="es-EC" dirty="0" smtClean="0"/>
              <a:t>Escenarios para la delegación</a:t>
            </a:r>
            <a:endParaRPr lang="es-EC" dirty="0"/>
          </a:p>
        </p:txBody>
      </p:sp>
      <p:sp>
        <p:nvSpPr>
          <p:cNvPr id="3099" name="CuadroTexto 3098"/>
          <p:cNvSpPr txBox="1"/>
          <p:nvPr/>
        </p:nvSpPr>
        <p:spPr>
          <a:xfrm>
            <a:off x="119694" y="5445224"/>
            <a:ext cx="8809994" cy="646331"/>
          </a:xfrm>
          <a:prstGeom prst="rect">
            <a:avLst/>
          </a:prstGeom>
          <a:noFill/>
        </p:spPr>
        <p:txBody>
          <a:bodyPr wrap="square" rtlCol="0">
            <a:spAutoFit/>
          </a:bodyPr>
          <a:lstStyle/>
          <a:p>
            <a:pPr algn="just"/>
            <a:r>
              <a:rPr lang="es-EC" dirty="0" smtClean="0"/>
              <a:t>El detalle de cálculos forman parte de la consultoría para la determinación de la tarifa técnica que está desarrollando la Secretaría de Movilidad.</a:t>
            </a:r>
          </a:p>
        </p:txBody>
      </p:sp>
      <p:sp>
        <p:nvSpPr>
          <p:cNvPr id="69" name="CuadroTexto 68"/>
          <p:cNvSpPr txBox="1"/>
          <p:nvPr/>
        </p:nvSpPr>
        <p:spPr>
          <a:xfrm>
            <a:off x="7308304" y="4726885"/>
            <a:ext cx="1593353" cy="338554"/>
          </a:xfrm>
          <a:prstGeom prst="rect">
            <a:avLst/>
          </a:prstGeom>
          <a:noFill/>
          <a:ln w="3175">
            <a:solidFill>
              <a:schemeClr val="tx1"/>
            </a:solidFill>
          </a:ln>
        </p:spPr>
        <p:txBody>
          <a:bodyPr wrap="square" rtlCol="0">
            <a:spAutoFit/>
          </a:bodyPr>
          <a:lstStyle/>
          <a:p>
            <a:r>
              <a:rPr lang="es-EC" sz="1600" dirty="0" smtClean="0"/>
              <a:t>TARIFA TECNICA</a:t>
            </a:r>
            <a:endParaRPr lang="es-EC" sz="1600" dirty="0"/>
          </a:p>
        </p:txBody>
      </p:sp>
      <p:cxnSp>
        <p:nvCxnSpPr>
          <p:cNvPr id="3102" name="Conector recto de flecha 3101"/>
          <p:cNvCxnSpPr>
            <a:stCxn id="3072" idx="2"/>
            <a:endCxn id="69" idx="0"/>
          </p:cNvCxnSpPr>
          <p:nvPr/>
        </p:nvCxnSpPr>
        <p:spPr>
          <a:xfrm flipH="1">
            <a:off x="8104981" y="4303548"/>
            <a:ext cx="15626" cy="423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03" name="Rectángulo 3102"/>
          <p:cNvSpPr/>
          <p:nvPr/>
        </p:nvSpPr>
        <p:spPr>
          <a:xfrm>
            <a:off x="263710" y="6093296"/>
            <a:ext cx="8484754" cy="369332"/>
          </a:xfrm>
          <a:prstGeom prst="rect">
            <a:avLst/>
          </a:prstGeom>
          <a:solidFill>
            <a:srgbClr val="FFFF00"/>
          </a:solidFill>
          <a:ln w="3175">
            <a:solidFill>
              <a:schemeClr val="tx1"/>
            </a:solidFill>
          </a:ln>
        </p:spPr>
        <p:txBody>
          <a:bodyPr wrap="square">
            <a:spAutoFit/>
          </a:bodyPr>
          <a:lstStyle/>
          <a:p>
            <a:pPr algn="just"/>
            <a:r>
              <a:rPr lang="es-EC" b="1" dirty="0"/>
              <a:t>TARIFA TÉCNICA</a:t>
            </a:r>
            <a:r>
              <a:rPr lang="es-EC" dirty="0"/>
              <a:t>= VALOR DE TARIFA AL USUARIO + VALOR SUBSIDIO (si existe necesidad) </a:t>
            </a:r>
            <a:endParaRPr lang="es-EC" dirty="0"/>
          </a:p>
        </p:txBody>
      </p:sp>
    </p:spTree>
    <p:extLst>
      <p:ext uri="{BB962C8B-B14F-4D97-AF65-F5344CB8AC3E}">
        <p14:creationId xmlns:p14="http://schemas.microsoft.com/office/powerpoint/2010/main" val="2433621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4"/>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2"/>
            </p:custDataLst>
          </p:nvPr>
        </p:nvSpPr>
        <p:spPr bwMode="auto">
          <a:xfrm>
            <a:off x="1187450" y="312738"/>
            <a:ext cx="7742238" cy="552450"/>
          </a:xfrm>
          <a:prstGeom prst="rect">
            <a:avLst/>
          </a:prstGeom>
          <a:solidFill>
            <a:srgbClr val="0055A4"/>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2400" b="1" kern="0" dirty="0" smtClean="0">
                <a:solidFill>
                  <a:srgbClr val="FFFFFF"/>
                </a:solidFill>
                <a:latin typeface="Arial"/>
              </a:rPr>
              <a:t>RED DE SERVICIOS PROPUESTA</a:t>
            </a:r>
            <a:endParaRPr lang="es-EC" altLang="es-ES" sz="2400" b="1" kern="0" dirty="0" smtClean="0">
              <a:solidFill>
                <a:srgbClr val="FFFFFF"/>
              </a:solidFill>
              <a:latin typeface="Arial"/>
            </a:endParaRPr>
          </a:p>
        </p:txBody>
      </p:sp>
      <p:pic>
        <p:nvPicPr>
          <p:cNvPr id="3078" name="6 Imagen"/>
          <p:cNvPicPr>
            <a:picLocks noChangeAspect="1" noChangeArrowheads="1"/>
          </p:cNvPicPr>
          <p:nvPr/>
        </p:nvPicPr>
        <p:blipFill>
          <a:blip r:embed="rId5"/>
          <a:srcRect/>
          <a:stretch>
            <a:fillRect/>
          </a:stretch>
        </p:blipFill>
        <p:spPr bwMode="auto">
          <a:xfrm>
            <a:off x="0" y="287338"/>
            <a:ext cx="1187450" cy="554037"/>
          </a:xfrm>
          <a:prstGeom prst="rect">
            <a:avLst/>
          </a:prstGeom>
          <a:noFill/>
          <a:ln w="9525">
            <a:noFill/>
            <a:miter lim="800000"/>
            <a:headEnd/>
            <a:tailEnd/>
          </a:ln>
        </p:spPr>
      </p:pic>
      <p:graphicFrame>
        <p:nvGraphicFramePr>
          <p:cNvPr id="6" name="5 Objeto"/>
          <p:cNvGraphicFramePr>
            <a:graphicFrameLocks noChangeAspect="1"/>
          </p:cNvGraphicFramePr>
          <p:nvPr>
            <p:extLst>
              <p:ext uri="{D42A27DB-BD31-4B8C-83A1-F6EECF244321}">
                <p14:modId xmlns:p14="http://schemas.microsoft.com/office/powerpoint/2010/main" val="1701289416"/>
              </p:ext>
            </p:extLst>
          </p:nvPr>
        </p:nvGraphicFramePr>
        <p:xfrm>
          <a:off x="596977" y="980728"/>
          <a:ext cx="6999360" cy="4226238"/>
        </p:xfrm>
        <a:graphic>
          <a:graphicData uri="http://schemas.openxmlformats.org/presentationml/2006/ole">
            <mc:AlternateContent xmlns:mc="http://schemas.openxmlformats.org/markup-compatibility/2006">
              <mc:Choice xmlns:v="urn:schemas-microsoft-com:vml" Requires="v">
                <p:oleObj spid="_x0000_s2075" name="Hoja de cálculo" r:id="rId6" imgW="6010234" imgH="3628987" progId="Excel.Sheet.12">
                  <p:embed/>
                </p:oleObj>
              </mc:Choice>
              <mc:Fallback>
                <p:oleObj name="Hoja de cálculo" r:id="rId6" imgW="6010234" imgH="3628987" progId="Excel.Sheet.12">
                  <p:embed/>
                  <p:pic>
                    <p:nvPicPr>
                      <p:cNvPr id="0" name=""/>
                      <p:cNvPicPr/>
                      <p:nvPr/>
                    </p:nvPicPr>
                    <p:blipFill>
                      <a:blip r:embed="rId7"/>
                      <a:stretch>
                        <a:fillRect/>
                      </a:stretch>
                    </p:blipFill>
                    <p:spPr>
                      <a:xfrm>
                        <a:off x="596977" y="980728"/>
                        <a:ext cx="6999360" cy="4226238"/>
                      </a:xfrm>
                      <a:prstGeom prst="rect">
                        <a:avLst/>
                      </a:prstGeom>
                    </p:spPr>
                  </p:pic>
                </p:oleObj>
              </mc:Fallback>
            </mc:AlternateContent>
          </a:graphicData>
        </a:graphic>
      </p:graphicFrame>
      <p:graphicFrame>
        <p:nvGraphicFramePr>
          <p:cNvPr id="2" name="1 Tabla"/>
          <p:cNvGraphicFramePr>
            <a:graphicFrameLocks noGrp="1"/>
          </p:cNvGraphicFramePr>
          <p:nvPr>
            <p:extLst>
              <p:ext uri="{D42A27DB-BD31-4B8C-83A1-F6EECF244321}">
                <p14:modId xmlns:p14="http://schemas.microsoft.com/office/powerpoint/2010/main" val="2269771668"/>
              </p:ext>
            </p:extLst>
          </p:nvPr>
        </p:nvGraphicFramePr>
        <p:xfrm>
          <a:off x="611559" y="5173176"/>
          <a:ext cx="5112569" cy="1280160"/>
        </p:xfrm>
        <a:graphic>
          <a:graphicData uri="http://schemas.openxmlformats.org/drawingml/2006/table">
            <a:tbl>
              <a:tblPr firstRow="1" bandRow="1">
                <a:tableStyleId>{5C22544A-7EE6-4342-B048-85BDC9FD1C3A}</a:tableStyleId>
              </a:tblPr>
              <a:tblGrid>
                <a:gridCol w="1407809"/>
                <a:gridCol w="592762"/>
                <a:gridCol w="1037333"/>
                <a:gridCol w="2074665"/>
              </a:tblGrid>
              <a:tr h="144016">
                <a:tc>
                  <a:txBody>
                    <a:bodyPr/>
                    <a:lstStyle/>
                    <a:p>
                      <a:pPr algn="ctr">
                        <a:spcAft>
                          <a:spcPts val="0"/>
                        </a:spcAft>
                      </a:pPr>
                      <a:r>
                        <a:rPr lang="es-ES" sz="1100" dirty="0">
                          <a:effectLst/>
                        </a:rPr>
                        <a:t>CIRCUITOS TRONCALES</a:t>
                      </a:r>
                      <a:endParaRPr lang="es-ES" sz="1200" dirty="0">
                        <a:effectLst/>
                        <a:latin typeface="Times New Roman"/>
                        <a:ea typeface="Times New Roman"/>
                      </a:endParaRPr>
                    </a:p>
                  </a:txBody>
                  <a:tcPr/>
                </a:tc>
                <a:tc>
                  <a:txBody>
                    <a:bodyPr/>
                    <a:lstStyle/>
                    <a:p>
                      <a:pPr algn="ctr">
                        <a:spcAft>
                          <a:spcPts val="0"/>
                        </a:spcAft>
                      </a:pPr>
                      <a:r>
                        <a:rPr lang="es-ES" sz="1100">
                          <a:effectLst/>
                        </a:rPr>
                        <a:t>FLOTA</a:t>
                      </a:r>
                      <a:endParaRPr lang="es-ES" sz="1200">
                        <a:effectLst/>
                        <a:latin typeface="Times New Roman"/>
                        <a:ea typeface="Times New Roman"/>
                      </a:endParaRPr>
                    </a:p>
                  </a:txBody>
                  <a:tcPr/>
                </a:tc>
                <a:tc>
                  <a:txBody>
                    <a:bodyPr/>
                    <a:lstStyle/>
                    <a:p>
                      <a:pPr algn="ctr">
                        <a:spcAft>
                          <a:spcPts val="0"/>
                        </a:spcAft>
                      </a:pPr>
                      <a:r>
                        <a:rPr lang="es-ES" sz="1100">
                          <a:effectLst/>
                        </a:rPr>
                        <a:t>INTERVALO (minutos)</a:t>
                      </a:r>
                      <a:endParaRPr lang="es-ES" sz="1200">
                        <a:effectLst/>
                        <a:latin typeface="Times New Roman"/>
                        <a:ea typeface="Times New Roman"/>
                      </a:endParaRPr>
                    </a:p>
                  </a:txBody>
                  <a:tcPr/>
                </a:tc>
                <a:tc>
                  <a:txBody>
                    <a:bodyPr/>
                    <a:lstStyle/>
                    <a:p>
                      <a:pPr algn="ctr">
                        <a:spcAft>
                          <a:spcPts val="0"/>
                        </a:spcAft>
                      </a:pPr>
                      <a:r>
                        <a:rPr lang="es-ES" sz="1100">
                          <a:effectLst/>
                        </a:rPr>
                        <a:t>MODALIDAD</a:t>
                      </a:r>
                      <a:endParaRPr lang="es-ES" sz="1200">
                        <a:effectLst/>
                        <a:latin typeface="Times New Roman"/>
                        <a:ea typeface="Times New Roman"/>
                      </a:endParaRPr>
                    </a:p>
                  </a:txBody>
                  <a:tcPr/>
                </a:tc>
              </a:tr>
              <a:tr h="382905">
                <a:tc>
                  <a:txBody>
                    <a:bodyPr/>
                    <a:lstStyle/>
                    <a:p>
                      <a:pPr algn="just">
                        <a:spcAft>
                          <a:spcPts val="0"/>
                        </a:spcAft>
                      </a:pPr>
                      <a:r>
                        <a:rPr lang="es-ES" sz="1100">
                          <a:effectLst/>
                        </a:rPr>
                        <a:t>Ofelia – Marín</a:t>
                      </a:r>
                      <a:endParaRPr lang="es-ES" sz="1200">
                        <a:effectLst/>
                        <a:latin typeface="Times New Roman"/>
                        <a:ea typeface="Times New Roman"/>
                      </a:endParaRPr>
                    </a:p>
                  </a:txBody>
                  <a:tcPr/>
                </a:tc>
                <a:tc>
                  <a:txBody>
                    <a:bodyPr/>
                    <a:lstStyle/>
                    <a:p>
                      <a:pPr algn="ctr">
                        <a:spcAft>
                          <a:spcPts val="0"/>
                        </a:spcAft>
                      </a:pPr>
                      <a:r>
                        <a:rPr lang="es-ES" sz="1100">
                          <a:effectLst/>
                        </a:rPr>
                        <a:t>45</a:t>
                      </a:r>
                      <a:endParaRPr lang="es-ES" sz="1200">
                        <a:effectLst/>
                        <a:latin typeface="Times New Roman"/>
                        <a:ea typeface="Times New Roman"/>
                      </a:endParaRPr>
                    </a:p>
                  </a:txBody>
                  <a:tcPr/>
                </a:tc>
                <a:tc>
                  <a:txBody>
                    <a:bodyPr/>
                    <a:lstStyle/>
                    <a:p>
                      <a:pPr algn="ctr">
                        <a:spcAft>
                          <a:spcPts val="0"/>
                        </a:spcAft>
                      </a:pPr>
                      <a:r>
                        <a:rPr lang="es-ES" sz="1100">
                          <a:effectLst/>
                        </a:rPr>
                        <a:t>2</a:t>
                      </a:r>
                      <a:endParaRPr lang="es-ES" sz="1200">
                        <a:effectLst/>
                        <a:latin typeface="Times New Roman"/>
                        <a:ea typeface="Times New Roman"/>
                      </a:endParaRPr>
                    </a:p>
                  </a:txBody>
                  <a:tcPr/>
                </a:tc>
                <a:tc>
                  <a:txBody>
                    <a:bodyPr/>
                    <a:lstStyle/>
                    <a:p>
                      <a:pPr algn="just">
                        <a:spcAft>
                          <a:spcPts val="0"/>
                        </a:spcAft>
                      </a:pPr>
                      <a:r>
                        <a:rPr lang="es-ES" sz="1100">
                          <a:effectLst/>
                        </a:rPr>
                        <a:t>Normal (se detiene en todas las paradas)</a:t>
                      </a:r>
                      <a:endParaRPr lang="es-ES" sz="1200">
                        <a:effectLst/>
                        <a:latin typeface="Times New Roman"/>
                        <a:ea typeface="Times New Roman"/>
                      </a:endParaRPr>
                    </a:p>
                  </a:txBody>
                  <a:tcPr/>
                </a:tc>
              </a:tr>
              <a:tr h="382905">
                <a:tc>
                  <a:txBody>
                    <a:bodyPr/>
                    <a:lstStyle/>
                    <a:p>
                      <a:pPr algn="just">
                        <a:spcAft>
                          <a:spcPts val="0"/>
                        </a:spcAft>
                      </a:pPr>
                      <a:r>
                        <a:rPr lang="es-ES" sz="1100">
                          <a:effectLst/>
                        </a:rPr>
                        <a:t>Ofelia – Seminario</a:t>
                      </a:r>
                      <a:endParaRPr lang="es-ES" sz="1200">
                        <a:effectLst/>
                        <a:latin typeface="Times New Roman"/>
                        <a:ea typeface="Times New Roman"/>
                      </a:endParaRPr>
                    </a:p>
                  </a:txBody>
                  <a:tcPr/>
                </a:tc>
                <a:tc>
                  <a:txBody>
                    <a:bodyPr/>
                    <a:lstStyle/>
                    <a:p>
                      <a:pPr algn="ctr">
                        <a:spcAft>
                          <a:spcPts val="0"/>
                        </a:spcAft>
                      </a:pPr>
                      <a:r>
                        <a:rPr lang="es-ES" sz="1100">
                          <a:effectLst/>
                        </a:rPr>
                        <a:t>15</a:t>
                      </a:r>
                      <a:endParaRPr lang="es-ES" sz="1200">
                        <a:effectLst/>
                        <a:latin typeface="Times New Roman"/>
                        <a:ea typeface="Times New Roman"/>
                      </a:endParaRPr>
                    </a:p>
                  </a:txBody>
                  <a:tcPr/>
                </a:tc>
                <a:tc>
                  <a:txBody>
                    <a:bodyPr/>
                    <a:lstStyle/>
                    <a:p>
                      <a:pPr algn="ctr">
                        <a:spcAft>
                          <a:spcPts val="0"/>
                        </a:spcAft>
                      </a:pPr>
                      <a:r>
                        <a:rPr lang="es-ES" sz="1100">
                          <a:effectLst/>
                        </a:rPr>
                        <a:t>4,5</a:t>
                      </a:r>
                      <a:endParaRPr lang="es-ES" sz="1200">
                        <a:effectLst/>
                        <a:latin typeface="Times New Roman"/>
                        <a:ea typeface="Times New Roman"/>
                      </a:endParaRPr>
                    </a:p>
                  </a:txBody>
                  <a:tcPr/>
                </a:tc>
                <a:tc>
                  <a:txBody>
                    <a:bodyPr/>
                    <a:lstStyle/>
                    <a:p>
                      <a:pPr algn="just">
                        <a:spcAft>
                          <a:spcPts val="0"/>
                        </a:spcAft>
                      </a:pPr>
                      <a:r>
                        <a:rPr lang="es-ES" sz="1100" dirty="0" err="1" smtClean="0">
                          <a:effectLst/>
                        </a:rPr>
                        <a:t>Semiexpreso</a:t>
                      </a:r>
                      <a:r>
                        <a:rPr lang="es-ES" sz="1100" dirty="0" smtClean="0">
                          <a:effectLst/>
                        </a:rPr>
                        <a:t> (se </a:t>
                      </a:r>
                      <a:r>
                        <a:rPr lang="es-ES" sz="1100" dirty="0">
                          <a:effectLst/>
                        </a:rPr>
                        <a:t>detiene en 5 paradas)</a:t>
                      </a:r>
                      <a:endParaRPr lang="es-ES" sz="1200" dirty="0">
                        <a:effectLst/>
                        <a:latin typeface="Times New Roman"/>
                        <a:ea typeface="Times New Roman"/>
                      </a:endParaRPr>
                    </a:p>
                  </a:txBody>
                  <a:tcPr/>
                </a:tc>
              </a:tr>
            </a:tbl>
          </a:graphicData>
        </a:graphic>
      </p:graphicFrame>
      <p:sp>
        <p:nvSpPr>
          <p:cNvPr id="3" name="2 CuadroTexto"/>
          <p:cNvSpPr txBox="1"/>
          <p:nvPr/>
        </p:nvSpPr>
        <p:spPr>
          <a:xfrm>
            <a:off x="6156176" y="5589240"/>
            <a:ext cx="2798715" cy="369332"/>
          </a:xfrm>
          <a:prstGeom prst="rect">
            <a:avLst/>
          </a:prstGeom>
          <a:noFill/>
        </p:spPr>
        <p:txBody>
          <a:bodyPr wrap="none" rtlCol="0">
            <a:spAutoFit/>
          </a:bodyPr>
          <a:lstStyle/>
          <a:p>
            <a:r>
              <a:rPr lang="es-ES" dirty="0" smtClean="0"/>
              <a:t>Flota troncal: 60 articulados</a:t>
            </a:r>
            <a:endParaRPr lang="es-ES" dirty="0"/>
          </a:p>
        </p:txBody>
      </p:sp>
    </p:spTree>
    <p:extLst>
      <p:ext uri="{BB962C8B-B14F-4D97-AF65-F5344CB8AC3E}">
        <p14:creationId xmlns:p14="http://schemas.microsoft.com/office/powerpoint/2010/main" val="1109119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C" altLang="es-ES">
              <a:latin typeface="Calibri" pitchFamily="34" charset="0"/>
            </a:endParaRPr>
          </a:p>
        </p:txBody>
      </p:sp>
      <p:pic>
        <p:nvPicPr>
          <p:cNvPr id="3075" name="Picture 1"/>
          <p:cNvPicPr>
            <a:picLocks noChangeAspect="1"/>
          </p:cNvPicPr>
          <p:nvPr/>
        </p:nvPicPr>
        <p:blipFill>
          <a:blip r:embed="rId3"/>
          <a:srcRect/>
          <a:stretch>
            <a:fillRect/>
          </a:stretch>
        </p:blipFill>
        <p:spPr bwMode="auto">
          <a:xfrm>
            <a:off x="0" y="6572250"/>
            <a:ext cx="9144000" cy="285750"/>
          </a:xfrm>
          <a:prstGeom prst="rect">
            <a:avLst/>
          </a:prstGeom>
          <a:noFill/>
          <a:ln w="9525">
            <a:noFill/>
            <a:miter lim="800000"/>
            <a:headEnd/>
            <a:tailEnd/>
          </a:ln>
        </p:spPr>
      </p:pic>
      <p:sp>
        <p:nvSpPr>
          <p:cNvPr id="12" name="1 Título"/>
          <p:cNvSpPr txBox="1">
            <a:spLocks/>
          </p:cNvSpPr>
          <p:nvPr>
            <p:custDataLst>
              <p:tags r:id="rId1"/>
            </p:custDataLst>
          </p:nvPr>
        </p:nvSpPr>
        <p:spPr bwMode="auto">
          <a:xfrm>
            <a:off x="1187450" y="36909"/>
            <a:ext cx="7742238" cy="383381"/>
          </a:xfrm>
          <a:prstGeom prst="rect">
            <a:avLst/>
          </a:prstGeom>
          <a:solidFill>
            <a:srgbClr val="0070C0"/>
          </a:solidFill>
          <a:ln>
            <a:noFill/>
          </a:ln>
          <a:extLst/>
        </p:spPr>
        <p:txBody>
          <a:bodyPr anchor="ctr"/>
          <a:lstStyle>
            <a:lvl1pPr algn="ctr" rtl="0" eaLnBrk="0" fontAlgn="base" hangingPunct="0">
              <a:spcBef>
                <a:spcPct val="0"/>
              </a:spcBef>
              <a:spcAft>
                <a:spcPct val="0"/>
              </a:spcAft>
              <a:defRPr sz="4000">
                <a:solidFill>
                  <a:schemeClr val="bg1"/>
                </a:solidFill>
                <a:latin typeface="+mj-lt"/>
                <a:ea typeface="ＭＳ Ｐゴシック" pitchFamily="34" charset="-128"/>
                <a:cs typeface="ＭＳ Ｐゴシック" pitchFamily="-65" charset="-128"/>
              </a:defRPr>
            </a:lvl1pPr>
            <a:lvl2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2pPr>
            <a:lvl3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3pPr>
            <a:lvl4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4pPr>
            <a:lvl5pPr algn="ctr" rtl="0" eaLnBrk="0" fontAlgn="base" hangingPunct="0">
              <a:spcBef>
                <a:spcPct val="0"/>
              </a:spcBef>
              <a:spcAft>
                <a:spcPct val="0"/>
              </a:spcAft>
              <a:defRPr sz="4000">
                <a:solidFill>
                  <a:schemeClr val="bg1"/>
                </a:solidFill>
                <a:latin typeface="Arial" charset="0"/>
                <a:ea typeface="ＭＳ Ｐゴシック" pitchFamily="34" charset="-128"/>
                <a:cs typeface="ＭＳ Ｐゴシック" pitchFamily="-65" charset="-128"/>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a:lstStyle>
          <a:p>
            <a:pPr eaLnBrk="1" hangingPunct="1">
              <a:defRPr/>
            </a:pPr>
            <a:r>
              <a:rPr lang="es-ES" altLang="es-ES" sz="2000" b="1" kern="0" dirty="0" smtClean="0">
                <a:latin typeface="Arial"/>
              </a:rPr>
              <a:t>PLAN EMERGENTE PARA EL CORREDOR CENTRAL NORTE</a:t>
            </a:r>
            <a:r>
              <a:rPr lang="es-ES" altLang="es-ES" sz="2000" b="1" kern="0" dirty="0" smtClean="0">
                <a:latin typeface="Arial"/>
              </a:rPr>
              <a:t> </a:t>
            </a:r>
            <a:endParaRPr lang="es-EC" altLang="es-ES" sz="2000" b="1" kern="0" dirty="0" smtClean="0">
              <a:latin typeface="Arial"/>
            </a:endParaRPr>
          </a:p>
        </p:txBody>
      </p:sp>
      <p:pic>
        <p:nvPicPr>
          <p:cNvPr id="3078" name="6 Imagen"/>
          <p:cNvPicPr>
            <a:picLocks noChangeAspect="1" noChangeArrowheads="1"/>
          </p:cNvPicPr>
          <p:nvPr/>
        </p:nvPicPr>
        <p:blipFill>
          <a:blip r:embed="rId4"/>
          <a:srcRect/>
          <a:stretch>
            <a:fillRect/>
          </a:stretch>
        </p:blipFill>
        <p:spPr bwMode="auto">
          <a:xfrm>
            <a:off x="0" y="36909"/>
            <a:ext cx="1187450" cy="554037"/>
          </a:xfrm>
          <a:prstGeom prst="rect">
            <a:avLst/>
          </a:prstGeom>
          <a:noFill/>
          <a:ln w="9525">
            <a:noFill/>
            <a:miter lim="800000"/>
            <a:headEnd/>
            <a:tailEnd/>
          </a:ln>
        </p:spPr>
      </p:pic>
      <p:sp>
        <p:nvSpPr>
          <p:cNvPr id="3" name="CuadroTexto 2"/>
          <p:cNvSpPr txBox="1"/>
          <p:nvPr/>
        </p:nvSpPr>
        <p:spPr>
          <a:xfrm>
            <a:off x="2987824" y="590946"/>
            <a:ext cx="1944216" cy="646331"/>
          </a:xfrm>
          <a:prstGeom prst="rect">
            <a:avLst/>
          </a:prstGeom>
          <a:noFill/>
          <a:ln w="3175">
            <a:solidFill>
              <a:schemeClr val="tx1"/>
            </a:solidFill>
          </a:ln>
        </p:spPr>
        <p:txBody>
          <a:bodyPr wrap="square" rtlCol="0">
            <a:spAutoFit/>
          </a:bodyPr>
          <a:lstStyle/>
          <a:p>
            <a:r>
              <a:rPr lang="es-EC" dirty="0" smtClean="0"/>
              <a:t>PROYECTO CON RED DE SERVICIOS</a:t>
            </a:r>
            <a:endParaRPr lang="es-EC" dirty="0"/>
          </a:p>
        </p:txBody>
      </p:sp>
      <p:cxnSp>
        <p:nvCxnSpPr>
          <p:cNvPr id="13" name="Conector recto de flecha 12"/>
          <p:cNvCxnSpPr>
            <a:stCxn id="3" idx="2"/>
          </p:cNvCxnSpPr>
          <p:nvPr/>
        </p:nvCxnSpPr>
        <p:spPr>
          <a:xfrm>
            <a:off x="3965101" y="1237277"/>
            <a:ext cx="13400" cy="391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251520" y="1990581"/>
            <a:ext cx="1944216" cy="646331"/>
          </a:xfrm>
          <a:prstGeom prst="rect">
            <a:avLst/>
          </a:prstGeom>
          <a:noFill/>
          <a:ln w="3175">
            <a:solidFill>
              <a:schemeClr val="tx1"/>
            </a:solidFill>
          </a:ln>
        </p:spPr>
        <p:txBody>
          <a:bodyPr wrap="square" rtlCol="0">
            <a:spAutoFit/>
          </a:bodyPr>
          <a:lstStyle/>
          <a:p>
            <a:pPr algn="ctr"/>
            <a:r>
              <a:rPr lang="es-EC" dirty="0" smtClean="0"/>
              <a:t>ACUERDO ENTRE OPERADORAS</a:t>
            </a:r>
            <a:endParaRPr lang="es-EC" dirty="0"/>
          </a:p>
        </p:txBody>
      </p:sp>
      <p:sp>
        <p:nvSpPr>
          <p:cNvPr id="20" name="CuadroTexto 19"/>
          <p:cNvSpPr txBox="1"/>
          <p:nvPr/>
        </p:nvSpPr>
        <p:spPr>
          <a:xfrm>
            <a:off x="4860032" y="1844824"/>
            <a:ext cx="2088232" cy="923330"/>
          </a:xfrm>
          <a:prstGeom prst="rect">
            <a:avLst/>
          </a:prstGeom>
          <a:noFill/>
          <a:ln w="3175">
            <a:solidFill>
              <a:schemeClr val="tx1"/>
            </a:solidFill>
          </a:ln>
        </p:spPr>
        <p:txBody>
          <a:bodyPr wrap="square" rtlCol="0">
            <a:spAutoFit/>
          </a:bodyPr>
          <a:lstStyle/>
          <a:p>
            <a:pPr algn="ctr"/>
            <a:r>
              <a:rPr lang="es-EC" dirty="0" smtClean="0"/>
              <a:t> NO HAY ACUERDO ENTRE OPERADORAS</a:t>
            </a:r>
            <a:endParaRPr lang="es-EC" dirty="0"/>
          </a:p>
        </p:txBody>
      </p:sp>
      <p:cxnSp>
        <p:nvCxnSpPr>
          <p:cNvPr id="19" name="Conector recto 18"/>
          <p:cNvCxnSpPr/>
          <p:nvPr/>
        </p:nvCxnSpPr>
        <p:spPr>
          <a:xfrm>
            <a:off x="1187450" y="1628800"/>
            <a:ext cx="47166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a:endCxn id="20" idx="0"/>
          </p:cNvCxnSpPr>
          <p:nvPr/>
        </p:nvCxnSpPr>
        <p:spPr>
          <a:xfrm>
            <a:off x="5904148" y="1628800"/>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1179904" y="1628800"/>
            <a:ext cx="5915" cy="361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CuadroTexto 27"/>
          <p:cNvSpPr txBox="1"/>
          <p:nvPr/>
        </p:nvSpPr>
        <p:spPr>
          <a:xfrm>
            <a:off x="251520" y="3068960"/>
            <a:ext cx="1944216" cy="1200329"/>
          </a:xfrm>
          <a:prstGeom prst="rect">
            <a:avLst/>
          </a:prstGeom>
          <a:noFill/>
          <a:ln w="3175">
            <a:solidFill>
              <a:schemeClr val="tx1"/>
            </a:solidFill>
          </a:ln>
        </p:spPr>
        <p:txBody>
          <a:bodyPr wrap="square" rtlCol="0">
            <a:spAutoFit/>
          </a:bodyPr>
          <a:lstStyle/>
          <a:p>
            <a:pPr algn="ctr"/>
            <a:r>
              <a:rPr lang="es-EC" dirty="0" smtClean="0"/>
              <a:t>SUSCRIPCIÓN CONTRATO LOTTTSV</a:t>
            </a:r>
          </a:p>
          <a:p>
            <a:pPr algn="ctr"/>
            <a:r>
              <a:rPr lang="es-EC" dirty="0" smtClean="0"/>
              <a:t>Ord. 194</a:t>
            </a:r>
            <a:endParaRPr lang="es-EC" dirty="0"/>
          </a:p>
        </p:txBody>
      </p:sp>
      <p:cxnSp>
        <p:nvCxnSpPr>
          <p:cNvPr id="30" name="Conector recto de flecha 29"/>
          <p:cNvCxnSpPr>
            <a:stCxn id="14" idx="2"/>
            <a:endCxn id="28" idx="0"/>
          </p:cNvCxnSpPr>
          <p:nvPr/>
        </p:nvCxnSpPr>
        <p:spPr>
          <a:xfrm>
            <a:off x="1223628" y="2636912"/>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CuadroTexto 30"/>
          <p:cNvSpPr txBox="1"/>
          <p:nvPr/>
        </p:nvSpPr>
        <p:spPr>
          <a:xfrm flipH="1">
            <a:off x="4860032" y="3229819"/>
            <a:ext cx="2088232" cy="2092881"/>
          </a:xfrm>
          <a:prstGeom prst="rect">
            <a:avLst/>
          </a:prstGeom>
          <a:noFill/>
          <a:ln w="3175">
            <a:solidFill>
              <a:schemeClr val="tx1"/>
            </a:solidFill>
          </a:ln>
        </p:spPr>
        <p:txBody>
          <a:bodyPr wrap="square" rtlCol="0">
            <a:spAutoFit/>
          </a:bodyPr>
          <a:lstStyle/>
          <a:p>
            <a:pPr algn="ctr"/>
            <a:r>
              <a:rPr lang="es-EC" dirty="0" smtClean="0"/>
              <a:t> </a:t>
            </a:r>
            <a:r>
              <a:rPr lang="es-EC" sz="1600" dirty="0" smtClean="0"/>
              <a:t>SECRETARÍA DE MOVILIDAD AMPLÍA CONTRATO ACTUAL 9 MESES (TIEMPO ESTIMADO PARA REALIZAR PROCESO DE SELECCIÓN Y ADQ. DE BUSES)</a:t>
            </a:r>
            <a:endParaRPr lang="es-EC" sz="1600" dirty="0"/>
          </a:p>
        </p:txBody>
      </p:sp>
      <p:cxnSp>
        <p:nvCxnSpPr>
          <p:cNvPr id="3073" name="Conector recto de flecha 3072"/>
          <p:cNvCxnSpPr>
            <a:stCxn id="20" idx="2"/>
            <a:endCxn id="31" idx="0"/>
          </p:cNvCxnSpPr>
          <p:nvPr/>
        </p:nvCxnSpPr>
        <p:spPr>
          <a:xfrm>
            <a:off x="5904148" y="2768154"/>
            <a:ext cx="0" cy="461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80" name="CuadroTexto 3079"/>
          <p:cNvSpPr txBox="1"/>
          <p:nvPr/>
        </p:nvSpPr>
        <p:spPr>
          <a:xfrm>
            <a:off x="7305896" y="3861048"/>
            <a:ext cx="1730600" cy="830997"/>
          </a:xfrm>
          <a:prstGeom prst="rect">
            <a:avLst/>
          </a:prstGeom>
          <a:noFill/>
          <a:ln w="3175">
            <a:solidFill>
              <a:schemeClr val="tx1"/>
            </a:solidFill>
          </a:ln>
        </p:spPr>
        <p:txBody>
          <a:bodyPr wrap="square" rtlCol="0">
            <a:spAutoFit/>
          </a:bodyPr>
          <a:lstStyle/>
          <a:p>
            <a:r>
              <a:rPr lang="es-EC" sz="1200" dirty="0" smtClean="0"/>
              <a:t>POSIBILIDAD DE APOYO HASTA CON 15 BUSES ARTICULADOS DE LA EPMTPQ</a:t>
            </a:r>
            <a:endParaRPr lang="es-EC" sz="1200" dirty="0"/>
          </a:p>
        </p:txBody>
      </p:sp>
      <p:cxnSp>
        <p:nvCxnSpPr>
          <p:cNvPr id="3087" name="Conector recto 3086"/>
          <p:cNvCxnSpPr/>
          <p:nvPr/>
        </p:nvCxnSpPr>
        <p:spPr>
          <a:xfrm flipH="1">
            <a:off x="3635897" y="2891131"/>
            <a:ext cx="2268251" cy="136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89" name="Conector recto 3088"/>
          <p:cNvCxnSpPr>
            <a:endCxn id="3092" idx="0"/>
          </p:cNvCxnSpPr>
          <p:nvPr/>
        </p:nvCxnSpPr>
        <p:spPr>
          <a:xfrm flipH="1">
            <a:off x="3612159" y="2904830"/>
            <a:ext cx="11471" cy="504425"/>
          </a:xfrm>
          <a:prstGeom prst="line">
            <a:avLst/>
          </a:prstGeom>
        </p:spPr>
        <p:style>
          <a:lnRef idx="1">
            <a:schemeClr val="accent1"/>
          </a:lnRef>
          <a:fillRef idx="0">
            <a:schemeClr val="accent1"/>
          </a:fillRef>
          <a:effectRef idx="0">
            <a:schemeClr val="accent1"/>
          </a:effectRef>
          <a:fontRef idx="minor">
            <a:schemeClr val="tx1"/>
          </a:fontRef>
        </p:style>
      </p:cxnSp>
      <p:sp>
        <p:nvSpPr>
          <p:cNvPr id="3092" name="CuadroTexto 3091"/>
          <p:cNvSpPr txBox="1"/>
          <p:nvPr/>
        </p:nvSpPr>
        <p:spPr>
          <a:xfrm>
            <a:off x="2483768" y="3409255"/>
            <a:ext cx="2232249" cy="523220"/>
          </a:xfrm>
          <a:prstGeom prst="rect">
            <a:avLst/>
          </a:prstGeom>
          <a:noFill/>
          <a:ln w="3175">
            <a:solidFill>
              <a:schemeClr val="tx1"/>
            </a:solidFill>
          </a:ln>
        </p:spPr>
        <p:txBody>
          <a:bodyPr wrap="square" rtlCol="0">
            <a:spAutoFit/>
          </a:bodyPr>
          <a:lstStyle/>
          <a:p>
            <a:pPr algn="ctr"/>
            <a:r>
              <a:rPr lang="es-EC" sz="1400" dirty="0" smtClean="0"/>
              <a:t>PROCESO DE SELECCIÓN (SM)</a:t>
            </a:r>
            <a:endParaRPr lang="es-EC" sz="1400" dirty="0"/>
          </a:p>
        </p:txBody>
      </p:sp>
      <p:sp>
        <p:nvSpPr>
          <p:cNvPr id="3093" name="CuadroTexto 3092"/>
          <p:cNvSpPr txBox="1"/>
          <p:nvPr/>
        </p:nvSpPr>
        <p:spPr>
          <a:xfrm>
            <a:off x="1907705" y="4725144"/>
            <a:ext cx="2808312" cy="584775"/>
          </a:xfrm>
          <a:prstGeom prst="rect">
            <a:avLst/>
          </a:prstGeom>
          <a:noFill/>
          <a:ln w="3175">
            <a:solidFill>
              <a:schemeClr val="tx1"/>
            </a:solidFill>
          </a:ln>
        </p:spPr>
        <p:txBody>
          <a:bodyPr wrap="square" rtlCol="0">
            <a:spAutoFit/>
          </a:bodyPr>
          <a:lstStyle/>
          <a:p>
            <a:r>
              <a:rPr lang="es-EC" sz="1600" dirty="0" smtClean="0"/>
              <a:t>ELABORACIÓN Y SUSCRIPCIÓN DE NUEVO CONTRATO (SM)</a:t>
            </a:r>
            <a:endParaRPr lang="es-EC" sz="1600" dirty="0"/>
          </a:p>
        </p:txBody>
      </p:sp>
      <p:cxnSp>
        <p:nvCxnSpPr>
          <p:cNvPr id="3095" name="Conector recto de flecha 3094"/>
          <p:cNvCxnSpPr>
            <a:stCxn id="3092" idx="2"/>
          </p:cNvCxnSpPr>
          <p:nvPr/>
        </p:nvCxnSpPr>
        <p:spPr>
          <a:xfrm>
            <a:off x="3610954" y="3932475"/>
            <a:ext cx="13880" cy="759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02" name="Conector recto de flecha 3101"/>
          <p:cNvCxnSpPr>
            <a:stCxn id="31" idx="1"/>
            <a:endCxn id="3080" idx="1"/>
          </p:cNvCxnSpPr>
          <p:nvPr/>
        </p:nvCxnSpPr>
        <p:spPr>
          <a:xfrm>
            <a:off x="6948264" y="4276260"/>
            <a:ext cx="357632" cy="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05" name="CuadroTexto 3104"/>
          <p:cNvSpPr txBox="1"/>
          <p:nvPr/>
        </p:nvSpPr>
        <p:spPr>
          <a:xfrm>
            <a:off x="2195736" y="5284365"/>
            <a:ext cx="4032448" cy="1384995"/>
          </a:xfrm>
          <a:prstGeom prst="rect">
            <a:avLst/>
          </a:prstGeom>
          <a:noFill/>
        </p:spPr>
        <p:txBody>
          <a:bodyPr wrap="square" rtlCol="0">
            <a:spAutoFit/>
          </a:bodyPr>
          <a:lstStyle/>
          <a:p>
            <a:pPr marL="285750" indent="-285750">
              <a:buFont typeface="Arial" panose="020B0604020202020204" pitchFamily="34" charset="0"/>
              <a:buChar char="•"/>
            </a:pPr>
            <a:r>
              <a:rPr lang="es-EC" sz="1400" dirty="0" smtClean="0"/>
              <a:t>Plazo 10 años</a:t>
            </a:r>
          </a:p>
          <a:p>
            <a:pPr marL="285750" indent="-285750">
              <a:buFont typeface="Arial" panose="020B0604020202020204" pitchFamily="34" charset="0"/>
              <a:buChar char="•"/>
            </a:pPr>
            <a:r>
              <a:rPr lang="es-EC" sz="1400" dirty="0" smtClean="0"/>
              <a:t>Una sola persona jurídica</a:t>
            </a:r>
          </a:p>
          <a:p>
            <a:pPr marL="285750" indent="-285750">
              <a:buFont typeface="Arial" panose="020B0604020202020204" pitchFamily="34" charset="0"/>
              <a:buChar char="•"/>
            </a:pPr>
            <a:r>
              <a:rPr lang="es-EC" sz="1400" dirty="0" smtClean="0"/>
              <a:t>Centralización del recaudo troncal y alimentadores</a:t>
            </a:r>
          </a:p>
          <a:p>
            <a:pPr marL="285750" indent="-285750">
              <a:buFont typeface="Arial" panose="020B0604020202020204" pitchFamily="34" charset="0"/>
              <a:buChar char="•"/>
            </a:pPr>
            <a:r>
              <a:rPr lang="es-EC" sz="1400" dirty="0" smtClean="0"/>
              <a:t>Tarifa técnica </a:t>
            </a:r>
          </a:p>
          <a:p>
            <a:pPr marL="285750" indent="-285750">
              <a:buFont typeface="Arial" panose="020B0604020202020204" pitchFamily="34" charset="0"/>
              <a:buChar char="•"/>
            </a:pPr>
            <a:r>
              <a:rPr lang="es-EC" sz="1400" dirty="0" smtClean="0"/>
              <a:t>Régimen de sanciones y multas</a:t>
            </a:r>
            <a:endParaRPr lang="es-EC" sz="1400" dirty="0"/>
          </a:p>
        </p:txBody>
      </p:sp>
    </p:spTree>
    <p:extLst>
      <p:ext uri="{BB962C8B-B14F-4D97-AF65-F5344CB8AC3E}">
        <p14:creationId xmlns:p14="http://schemas.microsoft.com/office/powerpoint/2010/main" val="34172024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ags/tag2.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ags/tag3.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ags/tag4.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ags/tag5.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ags/tag6.xml><?xml version="1.0" encoding="utf-8"?>
<p:tagLst xmlns:a="http://schemas.openxmlformats.org/drawingml/2006/main" xmlns:r="http://schemas.openxmlformats.org/officeDocument/2006/relationships" xmlns:p="http://schemas.openxmlformats.org/presentationml/2006/main">
  <p:tag name="DVSHAPEID" val="JIlda3yC41VWL3D9x8XR43"/>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19276</TotalTime>
  <Words>512</Words>
  <Application>Microsoft Office PowerPoint</Application>
  <PresentationFormat>Presentación en pantalla (4:3)</PresentationFormat>
  <Paragraphs>96</Paragraphs>
  <Slides>7</Slides>
  <Notes>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14" baseType="lpstr">
      <vt:lpstr>ＭＳ Ｐゴシック</vt:lpstr>
      <vt:lpstr>Arial</vt:lpstr>
      <vt:lpstr>Arial Black</vt:lpstr>
      <vt:lpstr>Calibri</vt:lpstr>
      <vt:lpstr>Times New Roman</vt:lpstr>
      <vt:lpstr>Tema de Office</vt:lpstr>
      <vt:lpstr>Hoja de cálculo</vt:lpstr>
      <vt:lpstr>CORREDOR CENTRAL NORTE  1. Modelo financiero operacional 2. Plan emergente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Señalética</dc:title>
  <dc:creator>rcampana</dc:creator>
  <cp:lastModifiedBy>Rubén Lozano Reinoso</cp:lastModifiedBy>
  <cp:revision>259</cp:revision>
  <cp:lastPrinted>2017-03-21T22:55:29Z</cp:lastPrinted>
  <dcterms:created xsi:type="dcterms:W3CDTF">2015-06-10T19:39:55Z</dcterms:created>
  <dcterms:modified xsi:type="dcterms:W3CDTF">2017-03-22T12:53:54Z</dcterms:modified>
</cp:coreProperties>
</file>