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72" r:id="rId3"/>
    <p:sldId id="259" r:id="rId4"/>
    <p:sldId id="291" r:id="rId5"/>
    <p:sldId id="292" r:id="rId6"/>
    <p:sldId id="274" r:id="rId7"/>
    <p:sldId id="276" r:id="rId8"/>
    <p:sldId id="288" r:id="rId9"/>
    <p:sldId id="267" r:id="rId10"/>
  </p:sldIdLst>
  <p:sldSz cx="9906000" cy="6858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072"/>
    <a:srgbClr val="A64078"/>
    <a:srgbClr val="846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0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99E0ABD-960F-4E02-A963-33C9705495EC}" type="datetimeFigureOut">
              <a:rPr lang="es-EC" smtClean="0"/>
              <a:t>22/01/2018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D7206F4-B088-4AA3-8DA5-784784C1A9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72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DADFC14-3EE2-4C89-B35F-53BA31CE5865}" type="datetimeFigureOut">
              <a:rPr lang="es-EC" smtClean="0"/>
              <a:t>22/01/2018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1173163"/>
            <a:ext cx="45783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A815AF2-E273-4013-A148-AC7A937CC5A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246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62063" y="1173163"/>
            <a:ext cx="45783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5AF2-E273-4013-A148-AC7A937CC5AE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366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2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6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8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0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9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5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2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educación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792" y="2116668"/>
            <a:ext cx="6382075" cy="238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8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86258" y="1616560"/>
            <a:ext cx="706399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b="1" dirty="0" smtClean="0">
                <a:ln/>
                <a:latin typeface="Arial Black" panose="020B0A04020102020204" pitchFamily="34" charset="0"/>
              </a:rPr>
              <a:t>Capacitación </a:t>
            </a:r>
            <a:r>
              <a:rPr lang="es-ES" sz="2000" b="1" dirty="0">
                <a:ln/>
                <a:latin typeface="Arial Black" panose="020B0A04020102020204" pitchFamily="34" charset="0"/>
              </a:rPr>
              <a:t>Quito </a:t>
            </a:r>
            <a:r>
              <a:rPr lang="es-ES" sz="2000" b="1" dirty="0" smtClean="0">
                <a:ln/>
                <a:latin typeface="Arial Black" panose="020B0A04020102020204" pitchFamily="34" charset="0"/>
              </a:rPr>
              <a:t>Listo</a:t>
            </a:r>
          </a:p>
          <a:p>
            <a:pPr algn="ctr"/>
            <a:endParaRPr lang="es-ES" sz="2000" b="1" dirty="0">
              <a:ln/>
              <a:latin typeface="Arial Black" panose="020B0A04020102020204" pitchFamily="34" charset="0"/>
            </a:endParaRPr>
          </a:p>
          <a:p>
            <a:pPr algn="ctr"/>
            <a:r>
              <a:rPr lang="es-ES" sz="2000" dirty="0">
                <a:ln/>
                <a:latin typeface="Arial"/>
                <a:cs typeface="Arial"/>
              </a:rPr>
              <a:t>De manera conjunta, la Secretaría de Educación, Recreación y Deporte y la Secretaría General de Seguridad y Gobernabilidad, coordinaron la </a:t>
            </a:r>
            <a:r>
              <a:rPr lang="es-ES" sz="2000" dirty="0" smtClean="0">
                <a:ln/>
                <a:latin typeface="Arial"/>
                <a:cs typeface="Arial"/>
              </a:rPr>
              <a:t>capacitación de </a:t>
            </a:r>
            <a:r>
              <a:rPr lang="es-ES" sz="2000" dirty="0">
                <a:ln/>
                <a:latin typeface="Arial"/>
                <a:cs typeface="Arial"/>
              </a:rPr>
              <a:t>establecimientos educativos municipales, la </a:t>
            </a:r>
            <a:r>
              <a:rPr lang="es-ES" sz="2000" dirty="0" smtClean="0">
                <a:ln/>
                <a:latin typeface="Arial"/>
                <a:cs typeface="Arial"/>
              </a:rPr>
              <a:t>misma que </a:t>
            </a:r>
            <a:r>
              <a:rPr lang="es-ES" sz="2000" dirty="0">
                <a:ln/>
                <a:latin typeface="Arial"/>
                <a:cs typeface="Arial"/>
              </a:rPr>
              <a:t>inició en el mes </a:t>
            </a:r>
            <a:r>
              <a:rPr lang="es-ES" sz="2000" dirty="0" smtClean="0">
                <a:ln/>
                <a:latin typeface="Arial"/>
                <a:cs typeface="Arial"/>
              </a:rPr>
              <a:t>de </a:t>
            </a:r>
            <a:r>
              <a:rPr lang="es-ES" sz="2000" dirty="0">
                <a:ln/>
                <a:latin typeface="Arial"/>
                <a:cs typeface="Arial"/>
              </a:rPr>
              <a:t>abril  del </a:t>
            </a:r>
            <a:r>
              <a:rPr lang="es-ES" sz="2000" dirty="0" smtClean="0">
                <a:ln/>
                <a:latin typeface="Arial"/>
                <a:cs typeface="Arial"/>
              </a:rPr>
              <a:t>2017, y que llego a más de 17.500 estudiantes, docentes, administrativos, padres de familia y comunidad cercana.</a:t>
            </a:r>
            <a:endParaRPr lang="es-ES" sz="2000" dirty="0">
              <a:ln/>
              <a:latin typeface="Arial"/>
              <a:cs typeface="Arial"/>
            </a:endParaRPr>
          </a:p>
          <a:p>
            <a:pPr algn="ctr"/>
            <a:endParaRPr lang="es-ES" sz="2000" dirty="0">
              <a:ln/>
              <a:latin typeface="Arial Black" panose="020B0A04020102020204" pitchFamily="34" charset="0"/>
            </a:endParaRPr>
          </a:p>
          <a:p>
            <a:pPr algn="ctr"/>
            <a:r>
              <a:rPr lang="es-ES" sz="2000" cap="none" spc="0" dirty="0" smtClean="0">
                <a:ln/>
                <a:effectLst/>
                <a:latin typeface="Arial Black" panose="020B0A04020102020204" pitchFamily="34" charset="0"/>
              </a:rPr>
              <a:t> </a:t>
            </a:r>
            <a:endParaRPr lang="es-ES" sz="2000" cap="none" spc="0" dirty="0">
              <a:ln/>
              <a:effectLst/>
              <a:latin typeface="Arial Black" panose="020B0A04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4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logo educación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032260" y="1348451"/>
            <a:ext cx="7787188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dirty="0">
                <a:ln/>
                <a:latin typeface="Arial"/>
                <a:cs typeface="Arial"/>
              </a:rPr>
              <a:t>En este período de trabajo, en las instituciones educativas, los estudiantes </a:t>
            </a:r>
            <a:r>
              <a:rPr lang="es-ES" sz="2000" dirty="0" smtClean="0">
                <a:ln/>
                <a:latin typeface="Arial"/>
                <a:cs typeface="Arial"/>
              </a:rPr>
              <a:t>y </a:t>
            </a:r>
            <a:r>
              <a:rPr lang="es-ES" sz="2000" dirty="0">
                <a:ln/>
                <a:latin typeface="Arial"/>
                <a:cs typeface="Arial"/>
              </a:rPr>
              <a:t>funcionarios entre docentes y personal administrativo formaron parte de este proceso en el cual recibieron información sobre los ejes temáticos del proyecto que son: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endParaRPr lang="es-ES" sz="2000" dirty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Gestión </a:t>
            </a:r>
            <a:r>
              <a:rPr lang="es-ES" sz="2000" dirty="0">
                <a:ln/>
                <a:latin typeface="Arial"/>
                <a:cs typeface="Arial"/>
              </a:rPr>
              <a:t>de Riesgos,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Prevención </a:t>
            </a:r>
            <a:r>
              <a:rPr lang="es-ES" sz="2000" dirty="0">
                <a:ln/>
                <a:latin typeface="Arial"/>
                <a:cs typeface="Arial"/>
              </a:rPr>
              <a:t>y Convivencia Pacífica,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Seguridad </a:t>
            </a:r>
            <a:r>
              <a:rPr lang="es-ES" sz="2000" dirty="0">
                <a:ln/>
                <a:latin typeface="Arial"/>
                <a:cs typeface="Arial"/>
              </a:rPr>
              <a:t>Integral y Fauna Urbana,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Violencia </a:t>
            </a:r>
            <a:r>
              <a:rPr lang="es-ES" sz="2000" dirty="0">
                <a:ln/>
                <a:latin typeface="Arial"/>
                <a:cs typeface="Arial"/>
              </a:rPr>
              <a:t>Intrafamiliar,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Seguridad </a:t>
            </a:r>
            <a:r>
              <a:rPr lang="es-ES" sz="2000" dirty="0">
                <a:ln/>
                <a:latin typeface="Arial"/>
                <a:cs typeface="Arial"/>
              </a:rPr>
              <a:t>Vial y </a:t>
            </a:r>
            <a:r>
              <a:rPr lang="es-ES" sz="2000" dirty="0" smtClean="0">
                <a:ln/>
                <a:latin typeface="Arial"/>
                <a:cs typeface="Arial"/>
              </a:rPr>
              <a:t>Prevención, </a:t>
            </a: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Control </a:t>
            </a:r>
            <a:r>
              <a:rPr lang="es-ES" sz="2000" dirty="0">
                <a:ln/>
                <a:latin typeface="Arial"/>
                <a:cs typeface="Arial"/>
              </a:rPr>
              <a:t>de Normas constructivas.</a:t>
            </a:r>
          </a:p>
          <a:p>
            <a:pPr algn="ctr"/>
            <a:endParaRPr lang="es-ES" sz="2000" dirty="0">
              <a:ln/>
              <a:latin typeface="Arial Black" panose="020B0A04020102020204" pitchFamily="34" charset="0"/>
            </a:endParaRPr>
          </a:p>
          <a:p>
            <a:pPr algn="ctr"/>
            <a:r>
              <a:rPr lang="es-ES" sz="2000" cap="none" spc="0" dirty="0" smtClean="0">
                <a:ln/>
                <a:effectLst/>
                <a:latin typeface="Arial Black" panose="020B0A04020102020204" pitchFamily="34" charset="0"/>
              </a:rPr>
              <a:t> </a:t>
            </a:r>
            <a:endParaRPr lang="es-ES" sz="2000" cap="none" spc="0" dirty="0">
              <a:ln/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32260" y="1348451"/>
            <a:ext cx="778718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dirty="0">
                <a:ln/>
                <a:latin typeface="Arial"/>
                <a:cs typeface="Arial"/>
              </a:rPr>
              <a:t>Mediante la implementación de casas abiertas, los establecimientos </a:t>
            </a:r>
            <a:r>
              <a:rPr lang="es-ES" sz="2000" dirty="0" smtClean="0">
                <a:ln/>
                <a:latin typeface="Arial"/>
                <a:cs typeface="Arial"/>
              </a:rPr>
              <a:t>educativos recibieron al </a:t>
            </a:r>
            <a:r>
              <a:rPr lang="es-ES" sz="2000" dirty="0">
                <a:ln/>
                <a:latin typeface="Arial"/>
                <a:cs typeface="Arial"/>
              </a:rPr>
              <a:t>personal de: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Secretaría </a:t>
            </a:r>
            <a:r>
              <a:rPr lang="es-ES" sz="2000" dirty="0">
                <a:ln/>
                <a:latin typeface="Arial"/>
                <a:cs typeface="Arial"/>
              </a:rPr>
              <a:t>General de Seguridad y Gobernabilidad,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Policía </a:t>
            </a:r>
            <a:r>
              <a:rPr lang="es-ES" sz="2000" dirty="0">
                <a:ln/>
                <a:latin typeface="Arial"/>
                <a:cs typeface="Arial"/>
              </a:rPr>
              <a:t>Metropolitana,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Bomberos</a:t>
            </a:r>
            <a:r>
              <a:rPr lang="es-ES" sz="2000" dirty="0">
                <a:ln/>
                <a:latin typeface="Arial"/>
                <a:cs typeface="Arial"/>
              </a:rPr>
              <a:t>, 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Centro </a:t>
            </a:r>
            <a:r>
              <a:rPr lang="es-ES" sz="2000" dirty="0">
                <a:ln/>
                <a:latin typeface="Arial"/>
                <a:cs typeface="Arial"/>
              </a:rPr>
              <a:t>de Equidad y </a:t>
            </a:r>
            <a:r>
              <a:rPr lang="es-ES" sz="2000" dirty="0" smtClean="0">
                <a:ln/>
                <a:latin typeface="Arial"/>
                <a:cs typeface="Arial"/>
              </a:rPr>
              <a:t>Justicia</a:t>
            </a:r>
            <a:r>
              <a:rPr lang="es-ES" sz="2000" dirty="0">
                <a:ln/>
                <a:latin typeface="Arial"/>
                <a:cs typeface="Arial"/>
              </a:rPr>
              <a:t>,</a:t>
            </a:r>
            <a:endParaRPr lang="es-ES" sz="2000" dirty="0" smtClean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COE.</a:t>
            </a:r>
          </a:p>
          <a:p>
            <a:pPr algn="ctr"/>
            <a:endParaRPr lang="es-ES" sz="2000" dirty="0">
              <a:ln/>
              <a:latin typeface="Arial"/>
              <a:cs typeface="Arial"/>
            </a:endParaRPr>
          </a:p>
          <a:p>
            <a:pPr algn="ctr"/>
            <a:r>
              <a:rPr lang="es-ES" sz="2000" dirty="0" smtClean="0">
                <a:ln/>
                <a:latin typeface="Arial"/>
                <a:cs typeface="Arial"/>
              </a:rPr>
              <a:t> </a:t>
            </a:r>
            <a:r>
              <a:rPr lang="es-ES" sz="2000" dirty="0">
                <a:ln/>
                <a:latin typeface="Arial"/>
                <a:cs typeface="Arial"/>
              </a:rPr>
              <a:t>Q</a:t>
            </a:r>
            <a:r>
              <a:rPr lang="es-ES" sz="2000" dirty="0" smtClean="0">
                <a:ln/>
                <a:latin typeface="Arial"/>
                <a:cs typeface="Arial"/>
              </a:rPr>
              <a:t>uienes desarrollaron </a:t>
            </a:r>
            <a:r>
              <a:rPr lang="es-ES" sz="2000" dirty="0">
                <a:ln/>
                <a:latin typeface="Arial"/>
                <a:cs typeface="Arial"/>
              </a:rPr>
              <a:t>una serie de actividades lúdicas y recreativas, compartieron con los estudiantes espacios educativos y de información para promover el empoderamiento de la ciudadanía </a:t>
            </a:r>
            <a:r>
              <a:rPr lang="es-ES" sz="2000" dirty="0" smtClean="0">
                <a:ln/>
                <a:latin typeface="Arial"/>
                <a:cs typeface="Arial"/>
              </a:rPr>
              <a:t>para </a:t>
            </a:r>
            <a:r>
              <a:rPr lang="es-ES" sz="2000" dirty="0">
                <a:ln/>
                <a:latin typeface="Arial"/>
                <a:cs typeface="Arial"/>
              </a:rPr>
              <a:t>que cuente con una cultura de prevención y respuesta ante cualquier emergencia.</a:t>
            </a:r>
          </a:p>
          <a:p>
            <a:pPr algn="ctr"/>
            <a:endParaRPr lang="es-ES" sz="2000" dirty="0">
              <a:ln/>
              <a:latin typeface="Arial"/>
              <a:cs typeface="Arial"/>
            </a:endParaRPr>
          </a:p>
          <a:p>
            <a:pPr algn="ctr"/>
            <a:endParaRPr lang="es-ES" sz="2000" dirty="0">
              <a:ln/>
              <a:latin typeface="Arial Black" panose="020B0A04020102020204" pitchFamily="34" charset="0"/>
            </a:endParaRPr>
          </a:p>
          <a:p>
            <a:pPr algn="ctr"/>
            <a:r>
              <a:rPr lang="es-ES" sz="2000" cap="none" spc="0" dirty="0" smtClean="0">
                <a:ln/>
                <a:effectLst/>
                <a:latin typeface="Arial Black" panose="020B0A04020102020204" pitchFamily="34" charset="0"/>
              </a:rPr>
              <a:t> </a:t>
            </a:r>
            <a:endParaRPr lang="es-ES" sz="2000" cap="none" spc="0" dirty="0">
              <a:ln/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74593" y="2251562"/>
            <a:ext cx="77871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dirty="0">
                <a:ln/>
                <a:latin typeface="Arial"/>
                <a:cs typeface="Arial"/>
              </a:rPr>
              <a:t>Un factor importante de esta primera fase, es que, en varias instituciones educativas, se logró la incorporación de los padres de familia y comunidad cercana a los establecimientos, con lo cual el espectro de difusión y conocimiento de este proyecto fue muy amplio, </a:t>
            </a:r>
            <a:r>
              <a:rPr lang="es-ES" sz="2000" dirty="0" smtClean="0">
                <a:ln/>
                <a:latin typeface="Arial"/>
                <a:cs typeface="Arial"/>
              </a:rPr>
              <a:t>concientizando </a:t>
            </a:r>
            <a:r>
              <a:rPr lang="es-ES" sz="2000" dirty="0">
                <a:ln/>
                <a:latin typeface="Arial"/>
                <a:cs typeface="Arial"/>
              </a:rPr>
              <a:t>así a familias y barrios de este importante tema de seguridad. </a:t>
            </a:r>
          </a:p>
          <a:p>
            <a:pPr algn="ctr"/>
            <a:endParaRPr lang="es-ES" sz="2000" dirty="0">
              <a:ln/>
              <a:latin typeface="Arial Black" panose="020B0A04020102020204" pitchFamily="34" charset="0"/>
            </a:endParaRPr>
          </a:p>
          <a:p>
            <a:pPr algn="ctr"/>
            <a:r>
              <a:rPr lang="es-ES" sz="2000" cap="none" spc="0" dirty="0" smtClean="0">
                <a:ln/>
                <a:effectLst/>
                <a:latin typeface="Arial Black" panose="020B0A04020102020204" pitchFamily="34" charset="0"/>
              </a:rPr>
              <a:t> </a:t>
            </a:r>
            <a:endParaRPr lang="es-ES" sz="2000" cap="none" spc="0" dirty="0">
              <a:ln/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426149"/>
              </p:ext>
            </p:extLst>
          </p:nvPr>
        </p:nvGraphicFramePr>
        <p:xfrm>
          <a:off x="351366" y="1208282"/>
          <a:ext cx="9244189" cy="4684092"/>
        </p:xfrm>
        <a:graphic>
          <a:graphicData uri="http://schemas.openxmlformats.org/drawingml/2006/table">
            <a:tbl>
              <a:tblPr/>
              <a:tblGrid>
                <a:gridCol w="3848060"/>
                <a:gridCol w="1939141"/>
                <a:gridCol w="3456988"/>
              </a:tblGrid>
              <a:tr h="12788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Institución Educativa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Fechas</a:t>
                      </a:r>
                      <a:r>
                        <a:rPr lang="es-ES" sz="2000" b="1" i="0" u="none" strike="noStrike" baseline="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 de las actividades</a:t>
                      </a:r>
                      <a:endParaRPr lang="es-ES" sz="2000" b="1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Número  de </a:t>
                      </a:r>
                      <a:r>
                        <a:rPr lang="es-ES" sz="20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participantes</a:t>
                      </a:r>
                      <a:endParaRPr lang="es-ES" sz="2000" b="1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U.E. 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SEBASTIÁN DE BENALCÁZAR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de mayo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1300 estudiantes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E. EUGENIO ESPEJO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2850 estudiantes y 120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U.E. SAN FRANCISCO DE QUITO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de mayo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aproximadamente 1000 estudiantes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E. OSWALDO LOMBEYDA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aproximadamente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 estudiantes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E. ANTONIO JOSÉ DE SUCRE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de mayo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1627 estudiantes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E. QUITUMBE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de mayo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1550 estudiantes y 68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5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86719"/>
              </p:ext>
            </p:extLst>
          </p:nvPr>
        </p:nvGraphicFramePr>
        <p:xfrm>
          <a:off x="252589" y="1246097"/>
          <a:ext cx="9357078" cy="4661313"/>
        </p:xfrm>
        <a:graphic>
          <a:graphicData uri="http://schemas.openxmlformats.org/drawingml/2006/table">
            <a:tbl>
              <a:tblPr/>
              <a:tblGrid>
                <a:gridCol w="3895052"/>
                <a:gridCol w="1737379"/>
                <a:gridCol w="3724647"/>
              </a:tblGrid>
              <a:tr h="11609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Institución Educativa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Fechas</a:t>
                      </a:r>
                      <a:r>
                        <a:rPr lang="es-ES" sz="2000" b="1" i="0" u="none" strike="noStrike" baseline="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 de las actividades</a:t>
                      </a:r>
                      <a:endParaRPr lang="es-ES" sz="2000" b="1" i="0" u="none" strike="noStrike" dirty="0">
                        <a:solidFill>
                          <a:srgbClr val="3366FF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Número  de </a:t>
                      </a:r>
                      <a:r>
                        <a:rPr lang="es-ES" sz="20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participantes</a:t>
                      </a:r>
                      <a:endParaRPr lang="es-ES" sz="2000" b="1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8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E. JULIO E. MORENO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 estudiantes y 120 docentes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8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E. BICENTENARIO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de mayo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1800 estudiantes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8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 E CALDERON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2100 estudantes y 100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JUAN WISNETH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 estudiantes  jornada matutina y 108 estudiantes jornada vespertina.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8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COTOCOLLAO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 alumnos  y 16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8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ALFREDO PÉREZ GUERRERO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 estudiantes y 10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3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2" y="98780"/>
            <a:ext cx="1617422" cy="6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862953"/>
              </p:ext>
            </p:extLst>
          </p:nvPr>
        </p:nvGraphicFramePr>
        <p:xfrm>
          <a:off x="596902" y="985468"/>
          <a:ext cx="8885766" cy="5046601"/>
        </p:xfrm>
        <a:graphic>
          <a:graphicData uri="http://schemas.openxmlformats.org/drawingml/2006/table">
            <a:tbl>
              <a:tblPr/>
              <a:tblGrid>
                <a:gridCol w="3262257"/>
                <a:gridCol w="2019492"/>
                <a:gridCol w="3604017"/>
              </a:tblGrid>
              <a:tr h="768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Institución Educativa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Fechas</a:t>
                      </a:r>
                      <a:r>
                        <a:rPr lang="es-ES" sz="2000" b="1" i="0" u="none" strike="noStrike" baseline="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</a:rPr>
                        <a:t> de las actividades</a:t>
                      </a:r>
                      <a:endParaRPr lang="es-ES" sz="2000" b="1" i="0" u="none" strike="noStrike" dirty="0">
                        <a:solidFill>
                          <a:srgbClr val="3366FF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Número  de </a:t>
                      </a:r>
                      <a:r>
                        <a:rPr lang="es-ES" sz="20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participantes</a:t>
                      </a:r>
                      <a:endParaRPr lang="es-ES" sz="2000" b="1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8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HUMBERTO MATA MARTÍNEZ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 estudiantes y 20 funcionarios entre docentes y personal administrativo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8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RAFAEL ALVARADO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de noviembre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 estudisntes y 23 docentes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0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NUEVE DE OCTUBRE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estudiantes jornada vespertina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MANUEL CABEZA DE VACA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  y 11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0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 JULIO MORENO PEÑAHERRERA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de mayo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estudiantes 9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6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C.PEDRO PABLO TRAVERSAR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 abril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 estudiantes y 10 docentes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9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6"/>
            <a:ext cx="9906000" cy="1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 descr="logo educació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347" y="2116668"/>
            <a:ext cx="6382075" cy="238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3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9386</TotalTime>
  <Words>521</Words>
  <Application>Microsoft Office PowerPoint</Application>
  <PresentationFormat>A4 (210 x 297 mm)</PresentationFormat>
  <Paragraphs>93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Secretaria de Concejo</cp:lastModifiedBy>
  <cp:revision>207</cp:revision>
  <cp:lastPrinted>2016-07-15T01:12:22Z</cp:lastPrinted>
  <dcterms:created xsi:type="dcterms:W3CDTF">2016-07-15T00:19:12Z</dcterms:created>
  <dcterms:modified xsi:type="dcterms:W3CDTF">2018-01-22T21:08:30Z</dcterms:modified>
</cp:coreProperties>
</file>