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8" r:id="rId4"/>
    <p:sldId id="269" r:id="rId5"/>
    <p:sldId id="272" r:id="rId6"/>
    <p:sldId id="270" r:id="rId7"/>
    <p:sldId id="271" r:id="rId8"/>
    <p:sldId id="266" r:id="rId9"/>
    <p:sldId id="273" r:id="rId10"/>
    <p:sldId id="274" r:id="rId11"/>
  </p:sldIdLst>
  <p:sldSz cx="12192000" cy="6858000"/>
  <p:notesSz cx="6797675" cy="992822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58" d="100"/>
          <a:sy n="58" d="100"/>
        </p:scale>
        <p:origin x="-78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BE79-C8BA-4A51-BCDC-E872FDC4DCD1}" type="datetimeFigureOut">
              <a:rPr lang="es-MX" smtClean="0"/>
              <a:t>16/01/2018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773B-B17C-4BDA-BF03-A30F2505B05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68096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BE79-C8BA-4A51-BCDC-E872FDC4DCD1}" type="datetimeFigureOut">
              <a:rPr lang="es-MX" smtClean="0"/>
              <a:t>16/01/2018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773B-B17C-4BDA-BF03-A30F2505B05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89086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BE79-C8BA-4A51-BCDC-E872FDC4DCD1}" type="datetimeFigureOut">
              <a:rPr lang="es-MX" smtClean="0"/>
              <a:t>16/01/2018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773B-B17C-4BDA-BF03-A30F2505B05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6666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BE79-C8BA-4A51-BCDC-E872FDC4DCD1}" type="datetimeFigureOut">
              <a:rPr lang="es-MX" smtClean="0"/>
              <a:t>16/01/2018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773B-B17C-4BDA-BF03-A30F2505B05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2794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BE79-C8BA-4A51-BCDC-E872FDC4DCD1}" type="datetimeFigureOut">
              <a:rPr lang="es-MX" smtClean="0"/>
              <a:t>16/01/2018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773B-B17C-4BDA-BF03-A30F2505B05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7969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BE79-C8BA-4A51-BCDC-E872FDC4DCD1}" type="datetimeFigureOut">
              <a:rPr lang="es-MX" smtClean="0"/>
              <a:t>16/01/2018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773B-B17C-4BDA-BF03-A30F2505B05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6207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BE79-C8BA-4A51-BCDC-E872FDC4DCD1}" type="datetimeFigureOut">
              <a:rPr lang="es-MX" smtClean="0"/>
              <a:t>16/01/2018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773B-B17C-4BDA-BF03-A30F2505B05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6626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BE79-C8BA-4A51-BCDC-E872FDC4DCD1}" type="datetimeFigureOut">
              <a:rPr lang="es-MX" smtClean="0"/>
              <a:t>16/01/2018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773B-B17C-4BDA-BF03-A30F2505B05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64399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BE79-C8BA-4A51-BCDC-E872FDC4DCD1}" type="datetimeFigureOut">
              <a:rPr lang="es-MX" smtClean="0"/>
              <a:t>16/01/2018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773B-B17C-4BDA-BF03-A30F2505B05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76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BE79-C8BA-4A51-BCDC-E872FDC4DCD1}" type="datetimeFigureOut">
              <a:rPr lang="es-MX" smtClean="0"/>
              <a:t>16/01/2018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773B-B17C-4BDA-BF03-A30F2505B05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8539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CBE79-C8BA-4A51-BCDC-E872FDC4DCD1}" type="datetimeFigureOut">
              <a:rPr lang="es-MX" smtClean="0"/>
              <a:t>16/01/2018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6773B-B17C-4BDA-BF03-A30F2505B05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8538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CBE79-C8BA-4A51-BCDC-E872FDC4DCD1}" type="datetimeFigureOut">
              <a:rPr lang="es-MX" smtClean="0"/>
              <a:t>16/01/2018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6773B-B17C-4BDA-BF03-A30F2505B05E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656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87044" y="1117637"/>
            <a:ext cx="4757738" cy="528638"/>
          </a:xfrm>
        </p:spPr>
        <p:txBody>
          <a:bodyPr>
            <a:noAutofit/>
          </a:bodyPr>
          <a:lstStyle/>
          <a:p>
            <a:r>
              <a:rPr lang="es-MX" sz="1800" dirty="0" smtClean="0">
                <a:latin typeface="Arial Narrow" panose="020B0606020202030204" pitchFamily="34" charset="0"/>
              </a:rPr>
              <a:t>ADMINISTRACIÓN MUNICIPAL ZONA TUMBACO</a:t>
            </a:r>
          </a:p>
          <a:p>
            <a:r>
              <a:rPr lang="es-MX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UNIDAD DE OBRAS PUBLICAS</a:t>
            </a:r>
            <a:endParaRPr lang="es-MX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10" name="2 Imagen" descr="logo"/>
          <p:cNvPicPr/>
          <p:nvPr/>
        </p:nvPicPr>
        <p:blipFill>
          <a:blip r:embed="rId2"/>
          <a:srcRect l="3028" r="21947" b="17241"/>
          <a:stretch>
            <a:fillRect/>
          </a:stretch>
        </p:blipFill>
        <p:spPr bwMode="auto">
          <a:xfrm>
            <a:off x="5066263" y="116586"/>
            <a:ext cx="2251734" cy="924691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661737" y="2125360"/>
            <a:ext cx="109968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C" sz="5400" dirty="0"/>
          </a:p>
        </p:txBody>
      </p:sp>
      <p:sp>
        <p:nvSpPr>
          <p:cNvPr id="2" name="1 Rectángulo"/>
          <p:cNvSpPr/>
          <p:nvPr/>
        </p:nvSpPr>
        <p:spPr>
          <a:xfrm>
            <a:off x="1624411" y="1965921"/>
            <a:ext cx="926188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6000" dirty="0" smtClean="0">
                <a:latin typeface="Arial" pitchFamily="34" charset="0"/>
                <a:cs typeface="Arial" pitchFamily="34" charset="0"/>
              </a:rPr>
              <a:t>IMPLEMENTACIÓN ESTACIÓN </a:t>
            </a:r>
            <a:r>
              <a:rPr lang="es-EC" sz="6000" dirty="0">
                <a:latin typeface="Arial" pitchFamily="34" charset="0"/>
                <a:cs typeface="Arial" pitchFamily="34" charset="0"/>
              </a:rPr>
              <a:t>DE TRANSFERENCIA CUMBAYÁ</a:t>
            </a:r>
            <a:endParaRPr lang="es-EC" sz="6000" dirty="0"/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-773488" y="6618395"/>
            <a:ext cx="4757738" cy="528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dirty="0" smtClean="0">
                <a:latin typeface="Arial Narrow" panose="020B0606020202030204" pitchFamily="34" charset="0"/>
              </a:rPr>
              <a:t>FUENTE: Secretaría De Movilidad Alcaldía_2017</a:t>
            </a:r>
            <a:endParaRPr lang="es-MX" sz="11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3994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87044" y="1117637"/>
            <a:ext cx="4757738" cy="528638"/>
          </a:xfrm>
        </p:spPr>
        <p:txBody>
          <a:bodyPr>
            <a:noAutofit/>
          </a:bodyPr>
          <a:lstStyle/>
          <a:p>
            <a:r>
              <a:rPr lang="es-MX" sz="1800" dirty="0" smtClean="0">
                <a:latin typeface="Arial Narrow" panose="020B0606020202030204" pitchFamily="34" charset="0"/>
              </a:rPr>
              <a:t>ADMINISTRACIÓN MUNICIPAL ZONA TUMBACO</a:t>
            </a:r>
          </a:p>
          <a:p>
            <a:r>
              <a:rPr lang="es-MX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UNIDAD DE OBRAS PUBLICAS</a:t>
            </a:r>
            <a:endParaRPr lang="es-MX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10" name="2 Imagen" descr="logo"/>
          <p:cNvPicPr/>
          <p:nvPr/>
        </p:nvPicPr>
        <p:blipFill>
          <a:blip r:embed="rId2"/>
          <a:srcRect l="3028" r="21947" b="17241"/>
          <a:stretch>
            <a:fillRect/>
          </a:stretch>
        </p:blipFill>
        <p:spPr bwMode="auto">
          <a:xfrm>
            <a:off x="5066263" y="116586"/>
            <a:ext cx="2251734" cy="924691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661736" y="2587025"/>
            <a:ext cx="109968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C" sz="5400" dirty="0"/>
          </a:p>
        </p:txBody>
      </p:sp>
      <p:sp>
        <p:nvSpPr>
          <p:cNvPr id="7" name="6 Rectángulo"/>
          <p:cNvSpPr/>
          <p:nvPr/>
        </p:nvSpPr>
        <p:spPr>
          <a:xfrm>
            <a:off x="142872" y="175155"/>
            <a:ext cx="31810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3200" b="1" dirty="0" smtClean="0">
                <a:latin typeface="Arial" pitchFamily="34" charset="0"/>
                <a:cs typeface="Arial" pitchFamily="34" charset="0"/>
              </a:rPr>
              <a:t>ACTUALIDAD:</a:t>
            </a:r>
            <a:endParaRPr lang="es-EC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61736" y="2083122"/>
            <a:ext cx="1114579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C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Se indica mediante </a:t>
            </a:r>
            <a:r>
              <a:rPr lang="es-EC" sz="2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Oficio No. SM-1835-2016 </a:t>
            </a:r>
            <a:r>
              <a:rPr lang="es-EC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que: </a:t>
            </a:r>
            <a:r>
              <a:rPr lang="es-EC" sz="20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“…se manifiesta y concluye que la Unidad Administrativa de Territorio y Vivienda y la Unidad de Catastro de la Administración Zonal de Tumbaco, verifica que el área a ocupar para el proyecto “Estación de Transferencia Cumbayá”, y el predio expropiado, no tienen relación entre si; en este sentido nos indica que es procedente continuar con los estudios del anteproyecto”</a:t>
            </a:r>
            <a:endParaRPr lang="es-EC" sz="24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661735" y="4348428"/>
            <a:ext cx="11145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C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Se dispone de 1 levantamiento topográfico del terreno, 1 Informe de espesores y características mecánicas (1 MUESTRA) y 1 estudio de suelos (1 Pozo), 1 clasificación AASHTO, 1 Ensayo CBR (1 Muestra). </a:t>
            </a:r>
            <a:endParaRPr lang="es-EC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27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87044" y="1117637"/>
            <a:ext cx="4757738" cy="528638"/>
          </a:xfrm>
        </p:spPr>
        <p:txBody>
          <a:bodyPr>
            <a:noAutofit/>
          </a:bodyPr>
          <a:lstStyle/>
          <a:p>
            <a:r>
              <a:rPr lang="es-MX" sz="1800" dirty="0" smtClean="0">
                <a:latin typeface="Arial Narrow" panose="020B0606020202030204" pitchFamily="34" charset="0"/>
              </a:rPr>
              <a:t>ADMINISTRACIÓN MUNICIPAL ZONA TUMBACO</a:t>
            </a:r>
          </a:p>
          <a:p>
            <a:r>
              <a:rPr lang="es-MX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UNIDAD DE OBRAS PUBLICAS</a:t>
            </a:r>
            <a:endParaRPr lang="es-MX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10" name="2 Imagen" descr="logo"/>
          <p:cNvPicPr/>
          <p:nvPr/>
        </p:nvPicPr>
        <p:blipFill>
          <a:blip r:embed="rId2"/>
          <a:srcRect l="3028" r="21947" b="17241"/>
          <a:stretch>
            <a:fillRect/>
          </a:stretch>
        </p:blipFill>
        <p:spPr bwMode="auto">
          <a:xfrm>
            <a:off x="5066263" y="116586"/>
            <a:ext cx="2251734" cy="924691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661737" y="2125360"/>
            <a:ext cx="109968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C" sz="5400" dirty="0"/>
          </a:p>
        </p:txBody>
      </p:sp>
      <p:sp>
        <p:nvSpPr>
          <p:cNvPr id="4" name="3 Rectángulo"/>
          <p:cNvSpPr/>
          <p:nvPr/>
        </p:nvSpPr>
        <p:spPr>
          <a:xfrm>
            <a:off x="-176478" y="1650013"/>
            <a:ext cx="3437021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500" b="1" dirty="0" smtClean="0">
                <a:latin typeface="Arial" pitchFamily="34" charset="0"/>
                <a:cs typeface="Arial" pitchFamily="34" charset="0"/>
              </a:rPr>
              <a:t>ANTECEDENTES:</a:t>
            </a:r>
            <a:endParaRPr lang="es-EC" sz="2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-773488" y="6618395"/>
            <a:ext cx="4757738" cy="528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dirty="0" smtClean="0">
                <a:latin typeface="Arial Narrow" panose="020B0606020202030204" pitchFamily="34" charset="0"/>
              </a:rPr>
              <a:t>FUENTE: Secretaría De Movilidad Alcaldía_2017</a:t>
            </a:r>
            <a:endParaRPr lang="es-MX" sz="11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9232" y="2303505"/>
            <a:ext cx="1114579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C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Mediante MEMORANDO No. AMZT-DGT-2017-0900, UNIDAD DE TERRITORIO Y VIVIENDA (AMZT) remite copia Informe Técnico S</a:t>
            </a:r>
            <a:r>
              <a:rPr lang="es-EC" sz="28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M-DPPM-095/2017</a:t>
            </a:r>
            <a:r>
              <a:rPr lang="es-EC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(14 de junio del 2017) </a:t>
            </a:r>
            <a:r>
              <a:rPr lang="es-EC" sz="20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SECRETARIA DE MOVILIDAD MUNICIPIO DEL DISTRITO METROPOLITANO DE QUITO-Mesa de Trabajo</a:t>
            </a:r>
            <a:r>
              <a:rPr lang="es-EC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  <a:endParaRPr lang="es-EC" sz="28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314368" y="3969621"/>
            <a:ext cx="5085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C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1. Propuestas de solución de la Reforma Geométrica de la intersección calles Alba Calderón y Ma. Angélica Idrobo.</a:t>
            </a:r>
            <a:endParaRPr lang="es-EC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332237" y="5406805"/>
            <a:ext cx="5085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C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2. Pre Diseño de la implementación de la Estación Provisional Cumbaya</a:t>
            </a:r>
            <a:endParaRPr lang="es-EC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05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87044" y="1117637"/>
            <a:ext cx="4757738" cy="528638"/>
          </a:xfrm>
        </p:spPr>
        <p:txBody>
          <a:bodyPr>
            <a:noAutofit/>
          </a:bodyPr>
          <a:lstStyle/>
          <a:p>
            <a:r>
              <a:rPr lang="es-MX" sz="1800" dirty="0" smtClean="0">
                <a:latin typeface="Arial Narrow" panose="020B0606020202030204" pitchFamily="34" charset="0"/>
              </a:rPr>
              <a:t>ADMINISTRACIÓN MUNICIPAL ZONA TUMBACO</a:t>
            </a:r>
          </a:p>
          <a:p>
            <a:r>
              <a:rPr lang="es-MX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UNIDAD DE OBRAS PUBLICAS</a:t>
            </a:r>
            <a:endParaRPr lang="es-MX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10" name="2 Imagen" descr="logo"/>
          <p:cNvPicPr/>
          <p:nvPr/>
        </p:nvPicPr>
        <p:blipFill>
          <a:blip r:embed="rId2"/>
          <a:srcRect l="3028" r="21947" b="17241"/>
          <a:stretch>
            <a:fillRect/>
          </a:stretch>
        </p:blipFill>
        <p:spPr bwMode="auto">
          <a:xfrm>
            <a:off x="5066263" y="116586"/>
            <a:ext cx="2251734" cy="924691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661737" y="2125360"/>
            <a:ext cx="109968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C" sz="5400" dirty="0"/>
          </a:p>
        </p:txBody>
      </p:sp>
      <p:sp>
        <p:nvSpPr>
          <p:cNvPr id="4" name="3 Rectángulo"/>
          <p:cNvSpPr/>
          <p:nvPr/>
        </p:nvSpPr>
        <p:spPr>
          <a:xfrm>
            <a:off x="157155" y="225669"/>
            <a:ext cx="343702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800" b="1" dirty="0" smtClean="0">
                <a:latin typeface="Arial" pitchFamily="34" charset="0"/>
                <a:cs typeface="Arial" pitchFamily="34" charset="0"/>
              </a:rPr>
              <a:t>ESTACIÓN PROVISIONAL DE TRANSFERENCIA CUMBAYA:</a:t>
            </a:r>
            <a:endParaRPr lang="es-EC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-773488" y="6618395"/>
            <a:ext cx="4757738" cy="528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dirty="0" smtClean="0">
                <a:latin typeface="Arial Narrow" panose="020B0606020202030204" pitchFamily="34" charset="0"/>
              </a:rPr>
              <a:t>FUENTE: Secretaría De Movilidad Alcaldía_2017</a:t>
            </a:r>
            <a:endParaRPr lang="es-MX" sz="11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9232" y="2810142"/>
            <a:ext cx="111457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C" sz="3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Transporte  intracantonal combinado (intraparroquial) del Distrito Metropolitano de Quito. </a:t>
            </a:r>
            <a:endParaRPr lang="es-EC" sz="32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10991" y="3963459"/>
            <a:ext cx="111457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C" sz="3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En razón de que es necesario dar una solución a la operación del transporte intracantonal combinado que inicia su recorrido en la intersección de las calles Alba Calderón y Ma. Angélica Idrobo.</a:t>
            </a:r>
            <a:endParaRPr lang="es-EC" sz="32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38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87044" y="1117637"/>
            <a:ext cx="4757738" cy="528638"/>
          </a:xfrm>
        </p:spPr>
        <p:txBody>
          <a:bodyPr>
            <a:noAutofit/>
          </a:bodyPr>
          <a:lstStyle/>
          <a:p>
            <a:r>
              <a:rPr lang="es-MX" sz="1800" dirty="0" smtClean="0">
                <a:latin typeface="Arial Narrow" panose="020B0606020202030204" pitchFamily="34" charset="0"/>
              </a:rPr>
              <a:t>ADMINISTRACIÓN MUNICIPAL ZONA TUMBACO</a:t>
            </a:r>
          </a:p>
          <a:p>
            <a:r>
              <a:rPr lang="es-MX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UNIDAD DE OBRAS PUBLICAS</a:t>
            </a:r>
            <a:endParaRPr lang="es-MX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10" name="2 Imagen" descr="logo"/>
          <p:cNvPicPr/>
          <p:nvPr/>
        </p:nvPicPr>
        <p:blipFill>
          <a:blip r:embed="rId2"/>
          <a:srcRect l="3028" r="21947" b="17241"/>
          <a:stretch>
            <a:fillRect/>
          </a:stretch>
        </p:blipFill>
        <p:spPr bwMode="auto">
          <a:xfrm>
            <a:off x="5066263" y="116586"/>
            <a:ext cx="2251734" cy="924691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661737" y="2125360"/>
            <a:ext cx="109968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C" sz="5400" dirty="0"/>
          </a:p>
        </p:txBody>
      </p:sp>
      <p:sp>
        <p:nvSpPr>
          <p:cNvPr id="4" name="3 Rectángulo"/>
          <p:cNvSpPr/>
          <p:nvPr/>
        </p:nvSpPr>
        <p:spPr>
          <a:xfrm>
            <a:off x="157155" y="225669"/>
            <a:ext cx="343702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800" b="1" dirty="0" smtClean="0">
                <a:latin typeface="Arial" pitchFamily="34" charset="0"/>
                <a:cs typeface="Arial" pitchFamily="34" charset="0"/>
              </a:rPr>
              <a:t>ESTACIÓN PROVISIONAL DE TRANSFERENCIA CUMBAYA:</a:t>
            </a:r>
            <a:endParaRPr lang="es-EC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-773488" y="6618395"/>
            <a:ext cx="4757738" cy="528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dirty="0" smtClean="0">
                <a:latin typeface="Arial Narrow" panose="020B0606020202030204" pitchFamily="34" charset="0"/>
              </a:rPr>
              <a:t>FUENTE: Secretaría De Movilidad Alcaldía_2017</a:t>
            </a:r>
            <a:endParaRPr lang="es-MX" sz="11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9232" y="3160364"/>
            <a:ext cx="1114579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C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AREA                      : 3.739,644 m2 (Levantamiento EPMMOP)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C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PROPIEDAD          : Municipal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C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OBSERVACIONES: Expropiaciones correspondientes a predios colindantes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C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TOPOGRAFIA        : No se precisa definición total de linderos (EPMMOP)</a:t>
            </a:r>
          </a:p>
          <a:p>
            <a:pPr algn="just"/>
            <a:endParaRPr lang="es-EC" sz="28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C" sz="32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19232" y="2303505"/>
            <a:ext cx="11145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C" sz="28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PARÁMETROS TÉCNICOS</a:t>
            </a:r>
            <a:r>
              <a:rPr lang="es-EC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:</a:t>
            </a:r>
            <a:endParaRPr lang="es-EC" sz="28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86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87044" y="1117637"/>
            <a:ext cx="4757738" cy="528638"/>
          </a:xfrm>
        </p:spPr>
        <p:txBody>
          <a:bodyPr>
            <a:noAutofit/>
          </a:bodyPr>
          <a:lstStyle/>
          <a:p>
            <a:r>
              <a:rPr lang="es-MX" sz="1800" dirty="0" smtClean="0">
                <a:latin typeface="Arial Narrow" panose="020B0606020202030204" pitchFamily="34" charset="0"/>
              </a:rPr>
              <a:t>ADMINISTRACIÓN MUNICIPAL ZONA TUMBACO</a:t>
            </a:r>
          </a:p>
          <a:p>
            <a:r>
              <a:rPr lang="es-MX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UNIDAD DE OBRAS PUBLICAS</a:t>
            </a:r>
            <a:endParaRPr lang="es-MX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10" name="2 Imagen" descr="logo"/>
          <p:cNvPicPr/>
          <p:nvPr/>
        </p:nvPicPr>
        <p:blipFill>
          <a:blip r:embed="rId2"/>
          <a:srcRect l="3028" r="21947" b="17241"/>
          <a:stretch>
            <a:fillRect/>
          </a:stretch>
        </p:blipFill>
        <p:spPr bwMode="auto">
          <a:xfrm>
            <a:off x="5066263" y="116586"/>
            <a:ext cx="2251734" cy="924691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661737" y="2125360"/>
            <a:ext cx="109968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C" sz="5400" dirty="0"/>
          </a:p>
        </p:txBody>
      </p:sp>
      <p:sp>
        <p:nvSpPr>
          <p:cNvPr id="4" name="3 Rectángulo"/>
          <p:cNvSpPr/>
          <p:nvPr/>
        </p:nvSpPr>
        <p:spPr>
          <a:xfrm>
            <a:off x="157155" y="225669"/>
            <a:ext cx="343702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800" b="1" dirty="0" smtClean="0">
                <a:latin typeface="Arial" pitchFamily="34" charset="0"/>
                <a:cs typeface="Arial" pitchFamily="34" charset="0"/>
              </a:rPr>
              <a:t>ESTACIÓN PROVISIONAL DE TRANSFERENCIA CUMBAYA:</a:t>
            </a:r>
            <a:endParaRPr lang="es-EC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-353350" y="6618395"/>
            <a:ext cx="4757738" cy="528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dirty="0" smtClean="0">
                <a:latin typeface="Arial Narrow" panose="020B0606020202030204" pitchFamily="34" charset="0"/>
              </a:rPr>
              <a:t>FUENTE: Dirección Metropolitana de Gestión de la Movilidad</a:t>
            </a:r>
            <a:endParaRPr lang="es-MX" sz="11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9232" y="3160364"/>
            <a:ext cx="111457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C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VEHICULO DE DISEÑO          : Microbús (7.00 m de longitud)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C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RUTAS ESTIMADAS               : Desde Cumbaya hacia el Sur de Quito </a:t>
            </a:r>
            <a:r>
              <a:rPr lang="es-EC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(S. Bolivar)</a:t>
            </a:r>
            <a:endParaRPr lang="es-EC" sz="2800" dirty="0" smtClean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C" sz="32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19232" y="2303505"/>
            <a:ext cx="11145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C" sz="28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CONSIDERACIÓN RUTAS-TRÁFICO VEHICULAR</a:t>
            </a:r>
            <a:r>
              <a:rPr lang="es-EC" sz="28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  <a:endParaRPr lang="es-EC" sz="28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093686"/>
              </p:ext>
            </p:extLst>
          </p:nvPr>
        </p:nvGraphicFramePr>
        <p:xfrm>
          <a:off x="445167" y="4134855"/>
          <a:ext cx="10455443" cy="22539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56930"/>
                <a:gridCol w="2777227"/>
                <a:gridCol w="1633663"/>
                <a:gridCol w="1987623"/>
              </a:tblGrid>
              <a:tr h="281739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Operadora</a:t>
                      </a:r>
                      <a:endParaRPr lang="es-EC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Rutas</a:t>
                      </a:r>
                      <a:endParaRPr lang="es-EC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Flota</a:t>
                      </a:r>
                      <a:endParaRPr lang="es-EC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Intervalos: min</a:t>
                      </a:r>
                      <a:endParaRPr lang="es-EC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1739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TRNSFLORESTA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Cumbayá-La Floresta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5-8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173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SOTRANOR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Cumbayá-La Floresta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12-20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1739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Santa Inés-Cumbayá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15-30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1739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 Juan-Cumbayá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1739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Santa Rosa-Cumbaya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10-30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1739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Carapungo-Cumbayá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1739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PROCESO DE REGULARIZACIÓN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Quitumbe-Cumbayá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  <a:endParaRPr lang="es-EC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01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87044" y="1117637"/>
            <a:ext cx="4757738" cy="528638"/>
          </a:xfrm>
        </p:spPr>
        <p:txBody>
          <a:bodyPr>
            <a:noAutofit/>
          </a:bodyPr>
          <a:lstStyle/>
          <a:p>
            <a:r>
              <a:rPr lang="es-MX" sz="1800" dirty="0" smtClean="0">
                <a:latin typeface="Arial Narrow" panose="020B0606020202030204" pitchFamily="34" charset="0"/>
              </a:rPr>
              <a:t>ADMINISTRACIÓN MUNICIPAL ZONA TUMBACO</a:t>
            </a:r>
          </a:p>
          <a:p>
            <a:r>
              <a:rPr lang="es-MX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UNIDAD DE OBRAS PUBLICAS</a:t>
            </a:r>
            <a:endParaRPr lang="es-MX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10" name="2 Imagen" descr="logo"/>
          <p:cNvPicPr/>
          <p:nvPr/>
        </p:nvPicPr>
        <p:blipFill>
          <a:blip r:embed="rId2"/>
          <a:srcRect l="3028" r="21947" b="17241"/>
          <a:stretch>
            <a:fillRect/>
          </a:stretch>
        </p:blipFill>
        <p:spPr bwMode="auto">
          <a:xfrm>
            <a:off x="5066263" y="116586"/>
            <a:ext cx="2251734" cy="924691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661737" y="2125360"/>
            <a:ext cx="109968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C" sz="5400" dirty="0"/>
          </a:p>
        </p:txBody>
      </p:sp>
      <p:sp>
        <p:nvSpPr>
          <p:cNvPr id="4" name="3 Rectángulo"/>
          <p:cNvSpPr/>
          <p:nvPr/>
        </p:nvSpPr>
        <p:spPr>
          <a:xfrm>
            <a:off x="157155" y="225669"/>
            <a:ext cx="343702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800" b="1" dirty="0" smtClean="0">
                <a:latin typeface="Arial" pitchFamily="34" charset="0"/>
                <a:cs typeface="Arial" pitchFamily="34" charset="0"/>
              </a:rPr>
              <a:t>ESTACIÓN PROVISIONAL DE TRANSFERENCIA CUMBAYA:</a:t>
            </a:r>
            <a:endParaRPr lang="es-EC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-773488" y="6618395"/>
            <a:ext cx="4757738" cy="528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dirty="0" smtClean="0">
                <a:latin typeface="Arial Narrow" panose="020B0606020202030204" pitchFamily="34" charset="0"/>
              </a:rPr>
              <a:t>FUENTE: Secretaría De Movilidad Alcaldía_2017</a:t>
            </a:r>
            <a:endParaRPr lang="es-MX" sz="11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33629" y="2303505"/>
            <a:ext cx="309990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b="1" dirty="0">
                <a:latin typeface="Arial" pitchFamily="34" charset="0"/>
                <a:cs typeface="Arial" pitchFamily="34" charset="0"/>
              </a:rPr>
              <a:t>ESQUEMA IMPLANTACIÓN GENERAL</a:t>
            </a:r>
            <a:r>
              <a:rPr lang="es-EC" sz="36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:</a:t>
            </a:r>
            <a:endParaRPr lang="es-EC" sz="36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020" y="1801769"/>
            <a:ext cx="7779579" cy="4874993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34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87044" y="1117637"/>
            <a:ext cx="4757738" cy="528638"/>
          </a:xfrm>
        </p:spPr>
        <p:txBody>
          <a:bodyPr>
            <a:noAutofit/>
          </a:bodyPr>
          <a:lstStyle/>
          <a:p>
            <a:r>
              <a:rPr lang="es-MX" sz="1800" dirty="0" smtClean="0">
                <a:latin typeface="Arial Narrow" panose="020B0606020202030204" pitchFamily="34" charset="0"/>
              </a:rPr>
              <a:t>ADMINISTRACIÓN MUNICIPAL ZONA TUMBACO</a:t>
            </a:r>
          </a:p>
          <a:p>
            <a:r>
              <a:rPr lang="es-MX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UNIDAD DE OBRAS PUBLICAS</a:t>
            </a:r>
            <a:endParaRPr lang="es-MX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10" name="2 Imagen" descr="logo"/>
          <p:cNvPicPr/>
          <p:nvPr/>
        </p:nvPicPr>
        <p:blipFill>
          <a:blip r:embed="rId2"/>
          <a:srcRect l="3028" r="21947" b="17241"/>
          <a:stretch>
            <a:fillRect/>
          </a:stretch>
        </p:blipFill>
        <p:spPr bwMode="auto">
          <a:xfrm>
            <a:off x="5066263" y="116586"/>
            <a:ext cx="2251734" cy="924691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661737" y="2125360"/>
            <a:ext cx="109968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C" sz="5400" dirty="0"/>
          </a:p>
        </p:txBody>
      </p:sp>
      <p:sp>
        <p:nvSpPr>
          <p:cNvPr id="4" name="3 Rectángulo"/>
          <p:cNvSpPr/>
          <p:nvPr/>
        </p:nvSpPr>
        <p:spPr>
          <a:xfrm>
            <a:off x="157155" y="225669"/>
            <a:ext cx="343702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800" b="1" dirty="0" smtClean="0">
                <a:latin typeface="Arial" pitchFamily="34" charset="0"/>
                <a:cs typeface="Arial" pitchFamily="34" charset="0"/>
              </a:rPr>
              <a:t>ESTACIÓN PROVISIONAL DE TRANSFERENCIA CUMBAYA:</a:t>
            </a:r>
            <a:endParaRPr lang="es-EC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Subtítulo 2"/>
          <p:cNvSpPr txBox="1">
            <a:spLocks/>
          </p:cNvSpPr>
          <p:nvPr/>
        </p:nvSpPr>
        <p:spPr>
          <a:xfrm>
            <a:off x="-773488" y="6618395"/>
            <a:ext cx="4757738" cy="528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dirty="0" smtClean="0">
                <a:latin typeface="Arial Narrow" panose="020B0606020202030204" pitchFamily="34" charset="0"/>
              </a:rPr>
              <a:t>FUENTE: Secretaría De Movilidad Alcaldía_2017</a:t>
            </a:r>
            <a:endParaRPr lang="es-MX" sz="11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384856" y="1809225"/>
            <a:ext cx="794539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800" b="1" dirty="0" smtClean="0">
                <a:latin typeface="Arial" pitchFamily="34" charset="0"/>
                <a:cs typeface="Arial" pitchFamily="34" charset="0"/>
              </a:rPr>
              <a:t>COSTO REFERENCIAL-PRE DISEÑO PAVIMENTO FLEXIBLE: </a:t>
            </a:r>
            <a:r>
              <a:rPr lang="es-EC" b="1" dirty="0" smtClean="0">
                <a:latin typeface="Arial" pitchFamily="34" charset="0"/>
                <a:cs typeface="Arial" pitchFamily="34" charset="0"/>
              </a:rPr>
              <a:t>10% Inst. Eléctricas y Sanitarias</a:t>
            </a:r>
          </a:p>
          <a:p>
            <a:pPr algn="ctr"/>
            <a:r>
              <a:rPr lang="es-MX" sz="1100" dirty="0">
                <a:latin typeface="Arial Narrow" panose="020B0606020202030204" pitchFamily="34" charset="0"/>
              </a:rPr>
              <a:t>FUENTE: Secretaría De Movilidad Alcaldía_2017</a:t>
            </a:r>
            <a:endParaRPr lang="es-MX" sz="10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algn="ctr"/>
            <a:r>
              <a:rPr lang="es-EC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EC" sz="36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319647" y="3335061"/>
            <a:ext cx="80758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C" sz="3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PAVIMENTO FLEXIBLE-CAPA DE RODADURA ADOQUIN: 252.317,29 + 10% = </a:t>
            </a:r>
            <a:r>
              <a:rPr lang="es-EC" sz="40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277549.02</a:t>
            </a:r>
            <a:r>
              <a:rPr lang="es-EC" sz="3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endParaRPr lang="es-EC" sz="40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286692" y="4587212"/>
            <a:ext cx="80758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C" sz="32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PAVIMENTO FLEXIBLE-CAPA DE RODADURA ASFALTO: 261.862,41 + 10% = </a:t>
            </a:r>
            <a:r>
              <a:rPr lang="es-EC" sz="4000" b="1" dirty="0">
                <a:latin typeface="Arial Narrow" panose="020B0606020202030204" pitchFamily="34" charset="0"/>
                <a:cs typeface="Arial" panose="020B0604020202020204" pitchFamily="34" charset="0"/>
              </a:rPr>
              <a:t>288048.65 </a:t>
            </a:r>
          </a:p>
        </p:txBody>
      </p:sp>
    </p:spTree>
    <p:extLst>
      <p:ext uri="{BB962C8B-B14F-4D97-AF65-F5344CB8AC3E}">
        <p14:creationId xmlns:p14="http://schemas.microsoft.com/office/powerpoint/2010/main" val="325716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87044" y="1117637"/>
            <a:ext cx="4757738" cy="528638"/>
          </a:xfrm>
        </p:spPr>
        <p:txBody>
          <a:bodyPr>
            <a:noAutofit/>
          </a:bodyPr>
          <a:lstStyle/>
          <a:p>
            <a:r>
              <a:rPr lang="es-MX" sz="1800" dirty="0" smtClean="0">
                <a:latin typeface="Arial Narrow" panose="020B0606020202030204" pitchFamily="34" charset="0"/>
              </a:rPr>
              <a:t>ADMINISTRACIÓN MUNICIPAL ZONA TUMBACO</a:t>
            </a:r>
          </a:p>
          <a:p>
            <a:r>
              <a:rPr lang="es-MX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UNIDAD DE OBRAS PUBLICAS</a:t>
            </a:r>
            <a:endParaRPr lang="es-MX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10" name="2 Imagen" descr="logo"/>
          <p:cNvPicPr/>
          <p:nvPr/>
        </p:nvPicPr>
        <p:blipFill>
          <a:blip r:embed="rId2"/>
          <a:srcRect l="3028" r="21947" b="17241"/>
          <a:stretch>
            <a:fillRect/>
          </a:stretch>
        </p:blipFill>
        <p:spPr bwMode="auto">
          <a:xfrm>
            <a:off x="5066263" y="116586"/>
            <a:ext cx="2251734" cy="924691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661736" y="2587025"/>
            <a:ext cx="109968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C" sz="5400" dirty="0"/>
          </a:p>
        </p:txBody>
      </p:sp>
      <p:sp>
        <p:nvSpPr>
          <p:cNvPr id="7" name="6 Rectángulo"/>
          <p:cNvSpPr/>
          <p:nvPr/>
        </p:nvSpPr>
        <p:spPr>
          <a:xfrm>
            <a:off x="142873" y="175155"/>
            <a:ext cx="24644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3200" b="1" dirty="0" smtClean="0">
                <a:latin typeface="Arial" pitchFamily="34" charset="0"/>
                <a:cs typeface="Arial" pitchFamily="34" charset="0"/>
              </a:rPr>
              <a:t>GESTIÓN:</a:t>
            </a:r>
            <a:endParaRPr lang="es-EC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Subtítulo 2"/>
          <p:cNvSpPr txBox="1">
            <a:spLocks/>
          </p:cNvSpPr>
          <p:nvPr/>
        </p:nvSpPr>
        <p:spPr>
          <a:xfrm>
            <a:off x="-773488" y="6618395"/>
            <a:ext cx="4757738" cy="528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dirty="0" smtClean="0">
                <a:latin typeface="Arial Narrow" panose="020B0606020202030204" pitchFamily="34" charset="0"/>
              </a:rPr>
              <a:t>FUENTE: Secretaría De Movilidad Alcaldía_2017</a:t>
            </a:r>
            <a:endParaRPr lang="es-MX" sz="11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19232" y="1772154"/>
            <a:ext cx="111457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C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Mediante Oficio con Ticket </a:t>
            </a:r>
            <a:r>
              <a:rPr lang="es-EC" sz="2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GDOC 2017-092416</a:t>
            </a:r>
            <a:r>
              <a:rPr lang="es-EC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la AMZT solicita un exhaustivo estudio de trafico a la Secretaria de Movilidad (13 de septiembre del 2017)</a:t>
            </a:r>
            <a:endParaRPr lang="es-EC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587269" y="2655782"/>
            <a:ext cx="111457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C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Mediante Oficio con Ticket </a:t>
            </a:r>
            <a:r>
              <a:rPr lang="es-EC" sz="2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GDOC 2017-135055</a:t>
            </a:r>
            <a:r>
              <a:rPr lang="es-EC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la AMZT solicita un exhaustivo y completo estudio de suelos (Geología y geotecnia): Ensayos Triaxiales (SPT), Ensayos CBR; Clasificación de suelos (SUCS) y Hidrosanitaria a la Gerencia General EPMMOP (14 de septiembre del 2017) Dada la ubicación del predio, plataforma conformada con material de relleno, quebrada “El Tejar”</a:t>
            </a:r>
            <a:endParaRPr lang="es-EC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12804" y="4639964"/>
            <a:ext cx="1114579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C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Mediante Oficio con Ticket </a:t>
            </a:r>
            <a:r>
              <a:rPr lang="es-EC" sz="24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GDOC 2017-187155</a:t>
            </a:r>
            <a:r>
              <a:rPr lang="es-EC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, la AMZT </a:t>
            </a:r>
            <a:r>
              <a:rPr lang="es-EC" sz="2400" dirty="0">
                <a:latin typeface="Arial Narrow" panose="020B0606020202030204" pitchFamily="34" charset="0"/>
                <a:cs typeface="Arial" panose="020B0604020202020204" pitchFamily="34" charset="0"/>
              </a:rPr>
              <a:t>solicita un exhaustivo y completo estudio de suelos (Geología y geotecnia): Ensayos Triaxiales (SPT), Ensayos CBR; Clasificación de suelos (SUCS) y Hidrosanitaria </a:t>
            </a:r>
            <a:r>
              <a:rPr lang="es-EC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al Secretario General de Coordinación Territorial y Participación Ciudadana (05 </a:t>
            </a:r>
            <a:r>
              <a:rPr lang="es-EC" sz="2400" dirty="0">
                <a:latin typeface="Arial Narrow" panose="020B0606020202030204" pitchFamily="34" charset="0"/>
                <a:cs typeface="Arial" panose="020B0604020202020204" pitchFamily="34" charset="0"/>
              </a:rPr>
              <a:t>de </a:t>
            </a:r>
            <a:r>
              <a:rPr lang="es-EC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enero </a:t>
            </a:r>
            <a:r>
              <a:rPr lang="es-EC" sz="2400" dirty="0">
                <a:latin typeface="Arial Narrow" panose="020B0606020202030204" pitchFamily="34" charset="0"/>
                <a:cs typeface="Arial" panose="020B0604020202020204" pitchFamily="34" charset="0"/>
              </a:rPr>
              <a:t>del </a:t>
            </a:r>
            <a:r>
              <a:rPr lang="es-EC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2018). </a:t>
            </a:r>
            <a:r>
              <a:rPr lang="es-EC" sz="2400" dirty="0">
                <a:latin typeface="Arial Narrow" panose="020B0606020202030204" pitchFamily="34" charset="0"/>
                <a:cs typeface="Arial" panose="020B0604020202020204" pitchFamily="34" charset="0"/>
              </a:rPr>
              <a:t>Dada la ubicación del predio, plataforma conformada con material de relleno, quebrada “El Tejar”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EC" sz="28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83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87044" y="1117637"/>
            <a:ext cx="4757738" cy="528638"/>
          </a:xfrm>
        </p:spPr>
        <p:txBody>
          <a:bodyPr>
            <a:noAutofit/>
          </a:bodyPr>
          <a:lstStyle/>
          <a:p>
            <a:r>
              <a:rPr lang="es-MX" sz="1800" dirty="0" smtClean="0">
                <a:latin typeface="Arial Narrow" panose="020B0606020202030204" pitchFamily="34" charset="0"/>
              </a:rPr>
              <a:t>ADMINISTRACIÓN MUNICIPAL ZONA TUMBACO</a:t>
            </a:r>
          </a:p>
          <a:p>
            <a:r>
              <a:rPr lang="es-MX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UNIDAD DE OBRAS PUBLICAS</a:t>
            </a:r>
            <a:endParaRPr lang="es-MX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pic>
        <p:nvPicPr>
          <p:cNvPr id="10" name="2 Imagen" descr="logo"/>
          <p:cNvPicPr/>
          <p:nvPr/>
        </p:nvPicPr>
        <p:blipFill>
          <a:blip r:embed="rId2"/>
          <a:srcRect l="3028" r="21947" b="17241"/>
          <a:stretch>
            <a:fillRect/>
          </a:stretch>
        </p:blipFill>
        <p:spPr bwMode="auto">
          <a:xfrm>
            <a:off x="5066263" y="116586"/>
            <a:ext cx="2251734" cy="924691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661736" y="2587025"/>
            <a:ext cx="109968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C" sz="5400" dirty="0"/>
          </a:p>
        </p:txBody>
      </p:sp>
      <p:sp>
        <p:nvSpPr>
          <p:cNvPr id="7" name="6 Rectángulo"/>
          <p:cNvSpPr/>
          <p:nvPr/>
        </p:nvSpPr>
        <p:spPr>
          <a:xfrm>
            <a:off x="142872" y="175155"/>
            <a:ext cx="31810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3200" b="1" dirty="0" smtClean="0">
                <a:latin typeface="Arial" pitchFamily="34" charset="0"/>
                <a:cs typeface="Arial" pitchFamily="34" charset="0"/>
              </a:rPr>
              <a:t>ACTUALIDAD:</a:t>
            </a:r>
            <a:endParaRPr lang="es-EC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19232" y="1611513"/>
            <a:ext cx="111457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C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Para que se concrete la propuesta, es necesario que el pre diseño prosiga a la siguiente fase de diseños definitivos tanto de arquitectura como de las diferentes ingenierías (estructurales, hidrosanitarias, eléctricas y pavimentos) una vez se disponga de todos los estudios completos, necesarios para el diseño definitivo o de detalle para la construcción.</a:t>
            </a:r>
            <a:endParaRPr lang="es-EC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86945" y="3226711"/>
            <a:ext cx="11145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C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Dada la condición del sitio, es necesaria la reconformación del material del cual se compone actualmente la plataforma, para permitir la adecuada cimentación de estructuras de edificios y pavimentos.</a:t>
            </a:r>
            <a:endParaRPr lang="es-EC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75367" y="4376568"/>
            <a:ext cx="11145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C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Dada la envergadura y funcionalidad del proyecto, se recomienda como alternativa de diseño, el considerar la implementación de pavimento rígido por la característica de relleno y la posible afluencia vehicular a futuro.</a:t>
            </a:r>
            <a:endParaRPr lang="es-EC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563003" y="5483846"/>
            <a:ext cx="110955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C" sz="2400" dirty="0">
                <a:latin typeface="Arial Narrow" panose="020B0606020202030204" pitchFamily="34" charset="0"/>
                <a:cs typeface="Arial" panose="020B0604020202020204" pitchFamily="34" charset="0"/>
              </a:rPr>
              <a:t>Dada la envergadura y funcionalidad del proyecto, se </a:t>
            </a:r>
            <a:r>
              <a:rPr lang="es-EC" sz="24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recomienda un estudio de laboratorio de suelos así como una prospección geológica a detalle dada la magnitud física que se tiene planificado para la Estación.</a:t>
            </a:r>
            <a:endParaRPr lang="es-EC" sz="2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86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883</Words>
  <Application>Microsoft Office PowerPoint</Application>
  <PresentationFormat>Personalizado</PresentationFormat>
  <Paragraphs>94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Vilma Alexandra Reyes Tonguino</cp:lastModifiedBy>
  <cp:revision>51</cp:revision>
  <cp:lastPrinted>2018-01-15T21:03:53Z</cp:lastPrinted>
  <dcterms:created xsi:type="dcterms:W3CDTF">2017-01-16T01:03:50Z</dcterms:created>
  <dcterms:modified xsi:type="dcterms:W3CDTF">2018-01-16T14:27:09Z</dcterms:modified>
</cp:coreProperties>
</file>