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4" r:id="rId2"/>
    <p:sldId id="269" r:id="rId3"/>
    <p:sldId id="270" r:id="rId4"/>
    <p:sldId id="272" r:id="rId5"/>
    <p:sldId id="261" r:id="rId6"/>
    <p:sldId id="259" r:id="rId7"/>
    <p:sldId id="271" r:id="rId8"/>
    <p:sldId id="275" r:id="rId9"/>
    <p:sldId id="276" r:id="rId10"/>
    <p:sldId id="277" r:id="rId11"/>
    <p:sldId id="273" r:id="rId12"/>
    <p:sldId id="264" r:id="rId13"/>
  </p:sldIdLst>
  <p:sldSz cx="9144000" cy="6858000" type="screen4x3"/>
  <p:notesSz cx="6797675" cy="992822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19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snapToGrid="0" snapToObjects="1">
      <p:cViewPr>
        <p:scale>
          <a:sx n="89" d="100"/>
          <a:sy n="89" d="100"/>
        </p:scale>
        <p:origin x="-2274"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374889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56489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08983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12083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24864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73646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316865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89617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424785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64952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16/01/2018</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79111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62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1657954" y="2355437"/>
            <a:ext cx="5654518" cy="2928945"/>
          </a:xfrm>
          <a:prstGeom prst="rect">
            <a:avLst/>
          </a:prstGeom>
          <a:solidFill>
            <a:schemeClr val="bg1">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solidFill>
                <a:prstClr val="white"/>
              </a:solidFill>
            </a:endParaRPr>
          </a:p>
        </p:txBody>
      </p:sp>
      <p:sp>
        <p:nvSpPr>
          <p:cNvPr id="19" name="CuadroTexto 18"/>
          <p:cNvSpPr txBox="1"/>
          <p:nvPr/>
        </p:nvSpPr>
        <p:spPr>
          <a:xfrm>
            <a:off x="2002443" y="2562706"/>
            <a:ext cx="4965535" cy="2600712"/>
          </a:xfrm>
          <a:prstGeom prst="rect">
            <a:avLst/>
          </a:prstGeom>
          <a:noFill/>
        </p:spPr>
        <p:txBody>
          <a:bodyPr wrap="square" rtlCol="0">
            <a:spAutoFit/>
          </a:bodyPr>
          <a:lstStyle/>
          <a:p>
            <a:pPr algn="ctr"/>
            <a:r>
              <a:rPr lang="es-ES" b="1" dirty="0" smtClean="0">
                <a:solidFill>
                  <a:srgbClr val="0070C0"/>
                </a:solidFill>
                <a:latin typeface="Arial" panose="020B0604020202020204" pitchFamily="34" charset="0"/>
                <a:cs typeface="Arial" panose="020B0604020202020204" pitchFamily="34" charset="0"/>
              </a:rPr>
              <a:t>INFORME PREDIO 352578 </a:t>
            </a:r>
          </a:p>
          <a:p>
            <a:pPr algn="ctr"/>
            <a:r>
              <a:rPr lang="es-ES" b="1" dirty="0" smtClean="0">
                <a:solidFill>
                  <a:srgbClr val="0070C0"/>
                </a:solidFill>
                <a:latin typeface="Arial" panose="020B0604020202020204" pitchFamily="34" charset="0"/>
                <a:cs typeface="Arial" panose="020B0604020202020204" pitchFamily="34" charset="0"/>
              </a:rPr>
              <a:t>CADENA FLORES CARMEN JANET</a:t>
            </a:r>
          </a:p>
          <a:p>
            <a:pPr algn="ctr"/>
            <a:r>
              <a:rPr lang="es-ES" b="1" dirty="0" smtClean="0">
                <a:solidFill>
                  <a:srgbClr val="0070C0"/>
                </a:solidFill>
                <a:latin typeface="Arial" panose="020B0604020202020204" pitchFamily="34" charset="0"/>
                <a:cs typeface="Arial" panose="020B0604020202020204" pitchFamily="34" charset="0"/>
              </a:rPr>
              <a:t> CLAVE CATASTRAL 10415 05 007</a:t>
            </a:r>
          </a:p>
          <a:p>
            <a:pPr algn="ctr"/>
            <a:endParaRPr lang="es-ES" b="1" dirty="0" smtClean="0">
              <a:solidFill>
                <a:srgbClr val="F79646">
                  <a:lumMod val="75000"/>
                </a:srgbClr>
              </a:solidFill>
              <a:latin typeface="Arial" panose="020B0604020202020204" pitchFamily="34" charset="0"/>
              <a:cs typeface="Arial" panose="020B0604020202020204" pitchFamily="34" charset="0"/>
            </a:endParaRPr>
          </a:p>
          <a:p>
            <a:pPr algn="ctr"/>
            <a:r>
              <a:rPr lang="es-ES" sz="1600" b="1" dirty="0" smtClean="0">
                <a:solidFill>
                  <a:srgbClr val="F79646">
                    <a:lumMod val="75000"/>
                  </a:srgbClr>
                </a:solidFill>
                <a:latin typeface="Arial" panose="020B0604020202020204" pitchFamily="34" charset="0"/>
                <a:cs typeface="Arial" panose="020B0604020202020204" pitchFamily="34" charset="0"/>
              </a:rPr>
              <a:t>PARROQUIA CUMBAYA </a:t>
            </a:r>
          </a:p>
          <a:p>
            <a:pPr algn="ctr"/>
            <a:endParaRPr lang="es-ES" sz="1600" b="1" dirty="0">
              <a:solidFill>
                <a:prstClr val="black"/>
              </a:solidFill>
              <a:latin typeface="Arial" panose="020B0604020202020204" pitchFamily="34" charset="0"/>
              <a:cs typeface="Arial" panose="020B0604020202020204" pitchFamily="34" charset="0"/>
            </a:endParaRPr>
          </a:p>
          <a:p>
            <a:pPr algn="ctr"/>
            <a:r>
              <a:rPr lang="es-ES" sz="1600" b="1" dirty="0" smtClean="0">
                <a:solidFill>
                  <a:prstClr val="black"/>
                </a:solidFill>
                <a:latin typeface="Arial" panose="020B0604020202020204" pitchFamily="34" charset="0"/>
                <a:cs typeface="Arial" panose="020B0604020202020204" pitchFamily="34" charset="0"/>
              </a:rPr>
              <a:t>AMZT/ UNIDAD DE CATASTRO</a:t>
            </a:r>
          </a:p>
          <a:p>
            <a:pPr algn="ctr"/>
            <a:endParaRPr lang="es-ES" sz="1600" b="1" dirty="0" smtClean="0">
              <a:solidFill>
                <a:prstClr val="black"/>
              </a:solidFill>
              <a:latin typeface="Arial" panose="020B0604020202020204" pitchFamily="34" charset="0"/>
              <a:cs typeface="Arial" panose="020B0604020202020204" pitchFamily="34" charset="0"/>
            </a:endParaRPr>
          </a:p>
          <a:p>
            <a:pPr algn="ctr"/>
            <a:r>
              <a:rPr lang="es-ES" sz="1100" b="1" dirty="0" smtClean="0">
                <a:solidFill>
                  <a:prstClr val="black"/>
                </a:solidFill>
                <a:latin typeface="Arial" panose="020B0604020202020204" pitchFamily="34" charset="0"/>
                <a:cs typeface="Arial" panose="020B0604020202020204" pitchFamily="34" charset="0"/>
              </a:rPr>
              <a:t>16 enero 2018</a:t>
            </a:r>
          </a:p>
          <a:p>
            <a:pPr algn="ctr"/>
            <a:endParaRPr lang="es-ES" sz="1600" b="1" dirty="0">
              <a:solidFill>
                <a:prstClr val="black"/>
              </a:solidFill>
              <a:latin typeface="Arial" panose="020B0604020202020204" pitchFamily="34" charset="0"/>
              <a:cs typeface="Arial" panose="020B0604020202020204" pitchFamily="34" charset="0"/>
            </a:endParaRPr>
          </a:p>
        </p:txBody>
      </p:sp>
      <p:pic>
        <p:nvPicPr>
          <p:cNvPr id="7" name="Imagen 6"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8" name="Imagen 7"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89225"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454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sp>
        <p:nvSpPr>
          <p:cNvPr id="2" name="1 Rectángulo"/>
          <p:cNvSpPr/>
          <p:nvPr/>
        </p:nvSpPr>
        <p:spPr>
          <a:xfrm>
            <a:off x="824471" y="334495"/>
            <a:ext cx="7381875" cy="923330"/>
          </a:xfrm>
          <a:prstGeom prst="rect">
            <a:avLst/>
          </a:prstGeom>
        </p:spPr>
        <p:txBody>
          <a:bodyPr wrap="square">
            <a:spAutoFit/>
          </a:bodyPr>
          <a:lstStyle/>
          <a:p>
            <a:pPr algn="ctr"/>
            <a:endParaRPr lang="es-ES" b="1" dirty="0">
              <a:solidFill>
                <a:srgbClr val="0070C0"/>
              </a:solidFill>
            </a:endParaRPr>
          </a:p>
          <a:p>
            <a:pPr algn="ctr"/>
            <a:r>
              <a:rPr lang="es-ES" b="1" dirty="0">
                <a:solidFill>
                  <a:srgbClr val="0070C0"/>
                </a:solidFill>
              </a:rPr>
              <a:t>     </a:t>
            </a:r>
            <a:r>
              <a:rPr lang="es-ES" b="1" dirty="0" smtClean="0">
                <a:solidFill>
                  <a:srgbClr val="0070C0"/>
                </a:solidFill>
              </a:rPr>
              <a:t>FOTOGRAFIA DEL LOTE DONDE SE TIENE PREVISTO EL PROYECTO DE ESTACIÒN DE TRANSFERENCIA AUQUI PRIMAVERA</a:t>
            </a:r>
            <a:endParaRPr lang="es-ES" b="1" dirty="0">
              <a:solidFill>
                <a:srgbClr val="0070C0"/>
              </a:solidFill>
            </a:endParaRPr>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71" y="1937433"/>
            <a:ext cx="7381875" cy="4152305"/>
          </a:xfrm>
          <a:prstGeom prst="rect">
            <a:avLst/>
          </a:prstGeom>
          <a:ln>
            <a:solidFill>
              <a:schemeClr val="tx1"/>
            </a:solidFill>
          </a:ln>
        </p:spPr>
      </p:pic>
    </p:spTree>
    <p:extLst>
      <p:ext uri="{BB962C8B-B14F-4D97-AF65-F5344CB8AC3E}">
        <p14:creationId xmlns:p14="http://schemas.microsoft.com/office/powerpoint/2010/main" val="1064504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sp>
        <p:nvSpPr>
          <p:cNvPr id="2" name="1 CuadroTexto"/>
          <p:cNvSpPr txBox="1"/>
          <p:nvPr/>
        </p:nvSpPr>
        <p:spPr>
          <a:xfrm>
            <a:off x="1743342" y="401652"/>
            <a:ext cx="5870961" cy="369332"/>
          </a:xfrm>
          <a:prstGeom prst="rect">
            <a:avLst/>
          </a:prstGeom>
          <a:noFill/>
        </p:spPr>
        <p:txBody>
          <a:bodyPr wrap="square" rtlCol="0">
            <a:spAutoFit/>
          </a:bodyPr>
          <a:lstStyle/>
          <a:p>
            <a:pPr algn="ctr"/>
            <a:r>
              <a:rPr lang="es-ES" b="1" dirty="0" smtClean="0">
                <a:solidFill>
                  <a:srgbClr val="0070C0"/>
                </a:solidFill>
              </a:rPr>
              <a:t>REGISTRO CATASTRAL</a:t>
            </a:r>
            <a:endParaRPr lang="es-ES" b="1" dirty="0">
              <a:solidFill>
                <a:srgbClr val="0070C0"/>
              </a:solidFill>
            </a:endParaRPr>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82" y="2037674"/>
            <a:ext cx="8656890" cy="2948562"/>
          </a:xfrm>
          <a:prstGeom prst="rect">
            <a:avLst/>
          </a:prstGeom>
          <a:ln>
            <a:solidFill>
              <a:schemeClr val="tx1"/>
            </a:solidFill>
          </a:ln>
        </p:spPr>
      </p:pic>
    </p:spTree>
    <p:extLst>
      <p:ext uri="{BB962C8B-B14F-4D97-AF65-F5344CB8AC3E}">
        <p14:creationId xmlns:p14="http://schemas.microsoft.com/office/powerpoint/2010/main" val="157247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sp>
        <p:nvSpPr>
          <p:cNvPr id="2" name="1 CuadroTexto"/>
          <p:cNvSpPr txBox="1"/>
          <p:nvPr/>
        </p:nvSpPr>
        <p:spPr>
          <a:xfrm>
            <a:off x="301211" y="1434982"/>
            <a:ext cx="8170223" cy="1323439"/>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smtClean="0"/>
              <a:t>Mediante oficio N° GEN-01309-3444-14-DMGBI, la Dirección Metropolitana de Gestión Bienes Inmuebles del MDMQ, informa que de acuerdo a los informes emitidos por Procuraduría Metropolitana mediante oficio expediente No. 1646-2012 y Empresa Pública Metropolitana de Movilidad y Obras Públicas EPMMOP, aun no culmina el juicio de </a:t>
            </a:r>
            <a:r>
              <a:rPr lang="es-EC" sz="1600" dirty="0" smtClean="0"/>
              <a:t>expropiación.  </a:t>
            </a:r>
            <a:endParaRPr lang="es-EC" sz="1600" dirty="0"/>
          </a:p>
        </p:txBody>
      </p:sp>
    </p:spTree>
    <p:extLst>
      <p:ext uri="{BB962C8B-B14F-4D97-AF65-F5344CB8AC3E}">
        <p14:creationId xmlns:p14="http://schemas.microsoft.com/office/powerpoint/2010/main" val="338127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896" y="884926"/>
            <a:ext cx="7188612" cy="5743737"/>
          </a:xfrm>
          <a:prstGeom prst="rect">
            <a:avLst/>
          </a:prstGeom>
        </p:spPr>
      </p:pic>
      <p:sp>
        <p:nvSpPr>
          <p:cNvPr id="7" name="6 CuadroTexto"/>
          <p:cNvSpPr txBox="1"/>
          <p:nvPr/>
        </p:nvSpPr>
        <p:spPr>
          <a:xfrm>
            <a:off x="1110953" y="273465"/>
            <a:ext cx="6922093" cy="707886"/>
          </a:xfrm>
          <a:prstGeom prst="rect">
            <a:avLst/>
          </a:prstGeom>
          <a:noFill/>
        </p:spPr>
        <p:txBody>
          <a:bodyPr wrap="square" rtlCol="0">
            <a:spAutoFit/>
          </a:bodyPr>
          <a:lstStyle/>
          <a:p>
            <a:r>
              <a:rPr lang="es-ES" sz="2000" b="1" dirty="0" smtClean="0">
                <a:solidFill>
                  <a:srgbClr val="0070C0"/>
                </a:solidFill>
              </a:rPr>
              <a:t>                                           PREDIO 352578</a:t>
            </a:r>
          </a:p>
          <a:p>
            <a:r>
              <a:rPr lang="es-ES" sz="2000" b="1" dirty="0" smtClean="0">
                <a:solidFill>
                  <a:srgbClr val="0070C0"/>
                </a:solidFill>
              </a:rPr>
              <a:t>                           CADENA FLORES CARMEN JANET</a:t>
            </a:r>
            <a:endParaRPr lang="es-ES" sz="2000" b="1" dirty="0">
              <a:solidFill>
                <a:srgbClr val="0070C0"/>
              </a:solidFill>
            </a:endParaRPr>
          </a:p>
        </p:txBody>
      </p:sp>
    </p:spTree>
    <p:extLst>
      <p:ext uri="{BB962C8B-B14F-4D97-AF65-F5344CB8AC3E}">
        <p14:creationId xmlns:p14="http://schemas.microsoft.com/office/powerpoint/2010/main" val="166849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sp>
        <p:nvSpPr>
          <p:cNvPr id="2" name="1 Rectángulo"/>
          <p:cNvSpPr/>
          <p:nvPr/>
        </p:nvSpPr>
        <p:spPr>
          <a:xfrm>
            <a:off x="1225278" y="1958069"/>
            <a:ext cx="6580262" cy="3416320"/>
          </a:xfrm>
          <a:prstGeom prst="rect">
            <a:avLst/>
          </a:prstGeom>
        </p:spPr>
        <p:txBody>
          <a:bodyPr wrap="square">
            <a:spAutoFit/>
          </a:bodyPr>
          <a:lstStyle/>
          <a:p>
            <a:r>
              <a:rPr lang="es-ES" b="1" dirty="0"/>
              <a:t> </a:t>
            </a:r>
            <a:endParaRPr lang="es-ES" dirty="0"/>
          </a:p>
          <a:p>
            <a:pPr algn="just"/>
            <a:r>
              <a:rPr lang="es-ES" dirty="0"/>
              <a:t>Mediante correo institucional, la Dra. Andrade envió el certificado No. C180441172001 del 01 de agosto del 2016, en el cual consta que CARMEN JANET CADENA FLORES, es propietaria del lote de terreno signado con la letra D, perteneciente a la entonces </a:t>
            </a:r>
            <a:r>
              <a:rPr lang="es-ES" dirty="0" err="1"/>
              <a:t>Lotizaciòn</a:t>
            </a:r>
            <a:r>
              <a:rPr lang="es-ES" dirty="0"/>
              <a:t> La </a:t>
            </a:r>
            <a:r>
              <a:rPr lang="es-ES" dirty="0" err="1"/>
              <a:t>Concepciòn</a:t>
            </a:r>
            <a:r>
              <a:rPr lang="es-ES" dirty="0"/>
              <a:t>, ubicado en la </a:t>
            </a:r>
            <a:r>
              <a:rPr lang="es-ES" dirty="0" err="1"/>
              <a:t>vìa</a:t>
            </a:r>
            <a:r>
              <a:rPr lang="es-ES" dirty="0"/>
              <a:t> </a:t>
            </a:r>
            <a:r>
              <a:rPr lang="es-ES" dirty="0" err="1"/>
              <a:t>Inteoceànica</a:t>
            </a:r>
            <a:r>
              <a:rPr lang="es-ES" dirty="0"/>
              <a:t> de la Parroquia </a:t>
            </a:r>
            <a:r>
              <a:rPr lang="es-ES" dirty="0" err="1"/>
              <a:t>Cumbaya</a:t>
            </a:r>
            <a:r>
              <a:rPr lang="es-ES" dirty="0"/>
              <a:t> del Distrito Metropolitano de Quito.</a:t>
            </a:r>
          </a:p>
          <a:p>
            <a:pPr algn="just"/>
            <a:r>
              <a:rPr lang="es-ES" dirty="0"/>
              <a:t> </a:t>
            </a:r>
          </a:p>
          <a:p>
            <a:pPr algn="just"/>
            <a:r>
              <a:rPr lang="es-ES" dirty="0"/>
              <a:t>Los linderos del lote son: Norte: Quebrada el </a:t>
            </a:r>
            <a:r>
              <a:rPr lang="es-ES" dirty="0" err="1"/>
              <a:t>Panteòn</a:t>
            </a:r>
            <a:r>
              <a:rPr lang="es-ES" dirty="0"/>
              <a:t> en 120 m; Sureste: Quebrada </a:t>
            </a:r>
            <a:r>
              <a:rPr lang="es-ES" dirty="0" err="1"/>
              <a:t>Cruzhuaico</a:t>
            </a:r>
            <a:r>
              <a:rPr lang="es-ES" dirty="0"/>
              <a:t> en 60 m; Suroeste: con la carretera pavimentada </a:t>
            </a:r>
            <a:r>
              <a:rPr lang="es-ES" dirty="0" err="1"/>
              <a:t>Cumbayà</a:t>
            </a:r>
            <a:r>
              <a:rPr lang="es-ES" dirty="0"/>
              <a:t>-Tumbaco en 90 m, siendo la superficie total del lote de 2.700 m2.</a:t>
            </a:r>
          </a:p>
        </p:txBody>
      </p:sp>
      <p:sp>
        <p:nvSpPr>
          <p:cNvPr id="6" name="5 CuadroTexto"/>
          <p:cNvSpPr txBox="1"/>
          <p:nvPr/>
        </p:nvSpPr>
        <p:spPr>
          <a:xfrm>
            <a:off x="1338774" y="1034739"/>
            <a:ext cx="6386623" cy="646331"/>
          </a:xfrm>
          <a:prstGeom prst="rect">
            <a:avLst/>
          </a:prstGeom>
          <a:noFill/>
        </p:spPr>
        <p:txBody>
          <a:bodyPr wrap="square" rtlCol="0">
            <a:spAutoFit/>
          </a:bodyPr>
          <a:lstStyle/>
          <a:p>
            <a:endParaRPr lang="es-ES" b="1" dirty="0" smtClean="0"/>
          </a:p>
          <a:p>
            <a:r>
              <a:rPr lang="es-ES" b="1" dirty="0" smtClean="0">
                <a:solidFill>
                  <a:srgbClr val="0070C0"/>
                </a:solidFill>
              </a:rPr>
              <a:t>CERTIFICADO </a:t>
            </a:r>
            <a:r>
              <a:rPr lang="es-ES" b="1" dirty="0">
                <a:solidFill>
                  <a:srgbClr val="0070C0"/>
                </a:solidFill>
              </a:rPr>
              <a:t>DE GRAVAMENES DEL REGISTRO DE LA PROPIEDAD</a:t>
            </a:r>
            <a:endParaRPr lang="es-ES" dirty="0">
              <a:solidFill>
                <a:srgbClr val="0070C0"/>
              </a:solidFill>
            </a:endParaRPr>
          </a:p>
        </p:txBody>
      </p:sp>
    </p:spTree>
    <p:extLst>
      <p:ext uri="{BB962C8B-B14F-4D97-AF65-F5344CB8AC3E}">
        <p14:creationId xmlns:p14="http://schemas.microsoft.com/office/powerpoint/2010/main" val="9000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1293946"/>
            <a:ext cx="54260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858963" y="4272897"/>
            <a:ext cx="5516058" cy="1200329"/>
          </a:xfrm>
          <a:prstGeom prst="rect">
            <a:avLst/>
          </a:prstGeom>
          <a:noFill/>
        </p:spPr>
        <p:txBody>
          <a:bodyPr wrap="square" rtlCol="0">
            <a:spAutoFit/>
          </a:bodyPr>
          <a:lstStyle/>
          <a:p>
            <a:r>
              <a:rPr lang="es-ES" b="1" dirty="0"/>
              <a:t> </a:t>
            </a:r>
            <a:endParaRPr lang="es-ES" dirty="0"/>
          </a:p>
          <a:p>
            <a:r>
              <a:rPr lang="en-US" b="1" dirty="0"/>
              <a:t>AREA 1: 1666,28 m2</a:t>
            </a:r>
            <a:endParaRPr lang="es-ES" dirty="0"/>
          </a:p>
          <a:p>
            <a:r>
              <a:rPr lang="en-US" b="1" dirty="0"/>
              <a:t>AREA 2: 2826,20 m2 </a:t>
            </a:r>
            <a:r>
              <a:rPr lang="en-US" b="1" dirty="0" smtClean="0"/>
              <a:t>(</a:t>
            </a:r>
            <a:r>
              <a:rPr lang="en-US" b="1" dirty="0" err="1" smtClean="0"/>
              <a:t>Segùn</a:t>
            </a:r>
            <a:r>
              <a:rPr lang="en-US" b="1" dirty="0" smtClean="0"/>
              <a:t> </a:t>
            </a:r>
            <a:r>
              <a:rPr lang="en-US" b="1" dirty="0" err="1" smtClean="0"/>
              <a:t>escrituras</a:t>
            </a:r>
            <a:r>
              <a:rPr lang="en-US" b="1" dirty="0" smtClean="0"/>
              <a:t>)</a:t>
            </a:r>
            <a:endParaRPr lang="es-ES" dirty="0"/>
          </a:p>
          <a:p>
            <a:r>
              <a:rPr lang="en-US" b="1" dirty="0"/>
              <a:t>TOTAL: 4492,48 m2</a:t>
            </a:r>
            <a:endParaRPr lang="es-ES" dirty="0"/>
          </a:p>
        </p:txBody>
      </p:sp>
    </p:spTree>
    <p:extLst>
      <p:ext uri="{BB962C8B-B14F-4D97-AF65-F5344CB8AC3E}">
        <p14:creationId xmlns:p14="http://schemas.microsoft.com/office/powerpoint/2010/main" val="403735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pic>
        <p:nvPicPr>
          <p:cNvPr id="7" name="Picture 3"/>
          <p:cNvPicPr>
            <a:picLocks noChangeAspect="1" noChangeArrowheads="1"/>
          </p:cNvPicPr>
          <p:nvPr/>
        </p:nvPicPr>
        <p:blipFill rotWithShape="1">
          <a:blip r:embed="rId4"/>
          <a:srcRect l="8104" t="35190" r="4633" b="25176"/>
          <a:stretch/>
        </p:blipFill>
        <p:spPr bwMode="auto">
          <a:xfrm>
            <a:off x="254612" y="3257668"/>
            <a:ext cx="8634775" cy="3137449"/>
          </a:xfrm>
          <a:prstGeom prst="rect">
            <a:avLst/>
          </a:prstGeom>
          <a:noFill/>
          <a:ln w="28575">
            <a:solidFill>
              <a:schemeClr val="tx1"/>
            </a:solidFill>
            <a:miter lim="800000"/>
            <a:headEnd/>
            <a:tailEnd/>
          </a:ln>
        </p:spPr>
      </p:pic>
      <p:sp>
        <p:nvSpPr>
          <p:cNvPr id="11" name="10 CuadroTexto"/>
          <p:cNvSpPr txBox="1"/>
          <p:nvPr/>
        </p:nvSpPr>
        <p:spPr>
          <a:xfrm>
            <a:off x="576943" y="499000"/>
            <a:ext cx="7815943" cy="2554545"/>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smtClean="0"/>
              <a:t>Mediante oficio N° 0267-GG de fecha 18 de febrero de 2015, informa que se debe definir los linderos del terreno, así como la propiedad de  mismo, ya que los moradores del sector dicen que dichos terrenos son de propiedad privada.  </a:t>
            </a:r>
          </a:p>
          <a:p>
            <a:pPr marL="285750" indent="-285750" algn="just">
              <a:buFont typeface="Arial" panose="020B0604020202020204" pitchFamily="34" charset="0"/>
              <a:buChar char="•"/>
            </a:pPr>
            <a:endParaRPr lang="es-EC" sz="1600" dirty="0" smtClean="0"/>
          </a:p>
          <a:p>
            <a:pPr marL="285750" indent="-285750" algn="just">
              <a:buFont typeface="Arial" panose="020B0604020202020204" pitchFamily="34" charset="0"/>
              <a:buChar char="•"/>
            </a:pPr>
            <a:r>
              <a:rPr lang="es-EC" sz="1600" dirty="0" smtClean="0"/>
              <a:t> Mediante </a:t>
            </a:r>
            <a:r>
              <a:rPr lang="es-EC" sz="1600" b="1" dirty="0" smtClean="0"/>
              <a:t>oficio N° 510-AMZT-2016</a:t>
            </a:r>
            <a:r>
              <a:rPr lang="es-EC" sz="1600" dirty="0" smtClean="0"/>
              <a:t>,  la Administración Municipal Zonal Tumbaco, da atención al oficio GEN-01309-00137-14-DMGBI,  de fecha 22 de enero 2016, donde solicita “…</a:t>
            </a:r>
            <a:r>
              <a:rPr lang="es-EC" sz="1600" i="1" dirty="0" smtClean="0"/>
              <a:t>que se realice un levantamiento topográfico del área a ocupar y se delimite áreas de expropiación como área de relleno de quebrada…”, </a:t>
            </a:r>
            <a:r>
              <a:rPr lang="es-EC" sz="1600" dirty="0" smtClean="0"/>
              <a:t>para lo cual se envía levantamiento topográfico </a:t>
            </a:r>
            <a:r>
              <a:rPr lang="es-EC" sz="1600" dirty="0" err="1" smtClean="0"/>
              <a:t>georeferenciado</a:t>
            </a:r>
            <a:r>
              <a:rPr lang="es-EC" sz="1600" dirty="0" smtClean="0"/>
              <a:t>, partiendo de dos puntos satelitales GPS,  colocados por la Dirección de Catastros en la cual se determina el área a ocupar.             </a:t>
            </a:r>
            <a:endParaRPr lang="es-EC" sz="1600" i="1" dirty="0"/>
          </a:p>
        </p:txBody>
      </p:sp>
    </p:spTree>
    <p:extLst>
      <p:ext uri="{BB962C8B-B14F-4D97-AF65-F5344CB8AC3E}">
        <p14:creationId xmlns:p14="http://schemas.microsoft.com/office/powerpoint/2010/main" val="3381276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919614" y="2968416"/>
            <a:ext cx="1506157" cy="923330"/>
          </a:xfrm>
          <a:prstGeom prst="rect">
            <a:avLst/>
          </a:prstGeom>
          <a:noFill/>
        </p:spPr>
        <p:txBody>
          <a:bodyPr wrap="square" rtlCol="0">
            <a:spAutoFit/>
          </a:bodyPr>
          <a:lstStyle/>
          <a:p>
            <a:pPr algn="ctr"/>
            <a:r>
              <a:rPr lang="es-ES" dirty="0" smtClean="0">
                <a:latin typeface="Calibri"/>
                <a:cs typeface="Calibri"/>
              </a:rPr>
              <a:t>ESPACIO PARA IMAGEN</a:t>
            </a:r>
            <a:endParaRPr lang="es-ES" dirty="0">
              <a:latin typeface="Calibri"/>
              <a:cs typeface="Calibri"/>
            </a:endParaRPr>
          </a:p>
        </p:txBody>
      </p:sp>
      <p:pic>
        <p:nvPicPr>
          <p:cNvPr id="6" name="Imagen 5"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11" name="Imagen 10"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7" name="Título 1"/>
          <p:cNvSpPr txBox="1">
            <a:spLocks/>
          </p:cNvSpPr>
          <p:nvPr/>
        </p:nvSpPr>
        <p:spPr>
          <a:xfrm>
            <a:off x="419101" y="365124"/>
            <a:ext cx="8411454" cy="250507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C" sz="1800" dirty="0" smtClean="0"/>
              <a:t>La Administración Zonal Tumbaco, informa que el predio al que se hace referencia colinda con el predio N°352578, catastrado a nombre de la Sra. Carmen Cadena, el cual se encuentra en un proceso de expropiación,  y no se a delimitado las áreas de expropiación.</a:t>
            </a:r>
            <a:endParaRPr lang="es-EC" sz="1800" dirty="0"/>
          </a:p>
        </p:txBody>
      </p:sp>
      <p:pic>
        <p:nvPicPr>
          <p:cNvPr id="12" name="Picture 2"/>
          <p:cNvPicPr>
            <a:picLocks noChangeAspect="1" noChangeArrowheads="1"/>
          </p:cNvPicPr>
          <p:nvPr/>
        </p:nvPicPr>
        <p:blipFill>
          <a:blip r:embed="rId4"/>
          <a:srcRect l="33285" t="62775" r="30193" b="18044"/>
          <a:stretch>
            <a:fillRect/>
          </a:stretch>
        </p:blipFill>
        <p:spPr bwMode="auto">
          <a:xfrm>
            <a:off x="594777" y="2885756"/>
            <a:ext cx="7914290" cy="3325211"/>
          </a:xfrm>
          <a:prstGeom prst="rect">
            <a:avLst/>
          </a:prstGeom>
          <a:noFill/>
          <a:ln w="28575">
            <a:solidFill>
              <a:schemeClr val="tx1"/>
            </a:solidFill>
            <a:miter lim="800000"/>
            <a:headEnd/>
            <a:tailEnd/>
          </a:ln>
        </p:spPr>
      </p:pic>
      <p:sp>
        <p:nvSpPr>
          <p:cNvPr id="13" name="12 Forma libre"/>
          <p:cNvSpPr/>
          <p:nvPr/>
        </p:nvSpPr>
        <p:spPr>
          <a:xfrm>
            <a:off x="2278380" y="4095750"/>
            <a:ext cx="2667000" cy="685800"/>
          </a:xfrm>
          <a:custGeom>
            <a:avLst/>
            <a:gdLst>
              <a:gd name="connsiteX0" fmla="*/ 0 w 2667000"/>
              <a:gd name="connsiteY0" fmla="*/ 678180 h 685800"/>
              <a:gd name="connsiteX1" fmla="*/ 45720 w 2667000"/>
              <a:gd name="connsiteY1" fmla="*/ 655320 h 685800"/>
              <a:gd name="connsiteX2" fmla="*/ 60960 w 2667000"/>
              <a:gd name="connsiteY2" fmla="*/ 601980 h 685800"/>
              <a:gd name="connsiteX3" fmla="*/ 91440 w 2667000"/>
              <a:gd name="connsiteY3" fmla="*/ 548640 h 685800"/>
              <a:gd name="connsiteX4" fmla="*/ 106680 w 2667000"/>
              <a:gd name="connsiteY4" fmla="*/ 518160 h 685800"/>
              <a:gd name="connsiteX5" fmla="*/ 83820 w 2667000"/>
              <a:gd name="connsiteY5" fmla="*/ 403860 h 685800"/>
              <a:gd name="connsiteX6" fmla="*/ 60960 w 2667000"/>
              <a:gd name="connsiteY6" fmla="*/ 388620 h 685800"/>
              <a:gd name="connsiteX7" fmla="*/ 53340 w 2667000"/>
              <a:gd name="connsiteY7" fmla="*/ 312420 h 685800"/>
              <a:gd name="connsiteX8" fmla="*/ 99060 w 2667000"/>
              <a:gd name="connsiteY8" fmla="*/ 281940 h 685800"/>
              <a:gd name="connsiteX9" fmla="*/ 121920 w 2667000"/>
              <a:gd name="connsiteY9" fmla="*/ 266700 h 685800"/>
              <a:gd name="connsiteX10" fmla="*/ 144780 w 2667000"/>
              <a:gd name="connsiteY10" fmla="*/ 259080 h 685800"/>
              <a:gd name="connsiteX11" fmla="*/ 190500 w 2667000"/>
              <a:gd name="connsiteY11" fmla="*/ 236220 h 685800"/>
              <a:gd name="connsiteX12" fmla="*/ 243840 w 2667000"/>
              <a:gd name="connsiteY12" fmla="*/ 220980 h 685800"/>
              <a:gd name="connsiteX13" fmla="*/ 266700 w 2667000"/>
              <a:gd name="connsiteY13" fmla="*/ 205740 h 685800"/>
              <a:gd name="connsiteX14" fmla="*/ 312420 w 2667000"/>
              <a:gd name="connsiteY14" fmla="*/ 190500 h 685800"/>
              <a:gd name="connsiteX15" fmla="*/ 358140 w 2667000"/>
              <a:gd name="connsiteY15" fmla="*/ 175260 h 685800"/>
              <a:gd name="connsiteX16" fmla="*/ 403860 w 2667000"/>
              <a:gd name="connsiteY16" fmla="*/ 160020 h 685800"/>
              <a:gd name="connsiteX17" fmla="*/ 426720 w 2667000"/>
              <a:gd name="connsiteY17" fmla="*/ 152400 h 685800"/>
              <a:gd name="connsiteX18" fmla="*/ 472440 w 2667000"/>
              <a:gd name="connsiteY18" fmla="*/ 129540 h 685800"/>
              <a:gd name="connsiteX19" fmla="*/ 518160 w 2667000"/>
              <a:gd name="connsiteY19" fmla="*/ 91440 h 685800"/>
              <a:gd name="connsiteX20" fmla="*/ 541020 w 2667000"/>
              <a:gd name="connsiteY20" fmla="*/ 83820 h 685800"/>
              <a:gd name="connsiteX21" fmla="*/ 586740 w 2667000"/>
              <a:gd name="connsiteY21" fmla="*/ 53340 h 685800"/>
              <a:gd name="connsiteX22" fmla="*/ 609600 w 2667000"/>
              <a:gd name="connsiteY22" fmla="*/ 45720 h 685800"/>
              <a:gd name="connsiteX23" fmla="*/ 632460 w 2667000"/>
              <a:gd name="connsiteY23" fmla="*/ 30480 h 685800"/>
              <a:gd name="connsiteX24" fmla="*/ 685800 w 2667000"/>
              <a:gd name="connsiteY24" fmla="*/ 15240 h 685800"/>
              <a:gd name="connsiteX25" fmla="*/ 708660 w 2667000"/>
              <a:gd name="connsiteY25" fmla="*/ 7620 h 685800"/>
              <a:gd name="connsiteX26" fmla="*/ 906780 w 2667000"/>
              <a:gd name="connsiteY26" fmla="*/ 0 h 685800"/>
              <a:gd name="connsiteX27" fmla="*/ 1531620 w 2667000"/>
              <a:gd name="connsiteY27" fmla="*/ 22860 h 685800"/>
              <a:gd name="connsiteX28" fmla="*/ 1630680 w 2667000"/>
              <a:gd name="connsiteY28" fmla="*/ 38100 h 685800"/>
              <a:gd name="connsiteX29" fmla="*/ 1661160 w 2667000"/>
              <a:gd name="connsiteY29" fmla="*/ 53340 h 685800"/>
              <a:gd name="connsiteX30" fmla="*/ 1729740 w 2667000"/>
              <a:gd name="connsiteY30" fmla="*/ 76200 h 685800"/>
              <a:gd name="connsiteX31" fmla="*/ 1752600 w 2667000"/>
              <a:gd name="connsiteY31" fmla="*/ 83820 h 685800"/>
              <a:gd name="connsiteX32" fmla="*/ 1821180 w 2667000"/>
              <a:gd name="connsiteY32" fmla="*/ 106680 h 685800"/>
              <a:gd name="connsiteX33" fmla="*/ 1874520 w 2667000"/>
              <a:gd name="connsiteY33" fmla="*/ 137160 h 685800"/>
              <a:gd name="connsiteX34" fmla="*/ 1905000 w 2667000"/>
              <a:gd name="connsiteY34" fmla="*/ 144780 h 685800"/>
              <a:gd name="connsiteX35" fmla="*/ 1935480 w 2667000"/>
              <a:gd name="connsiteY35" fmla="*/ 160020 h 685800"/>
              <a:gd name="connsiteX36" fmla="*/ 1958340 w 2667000"/>
              <a:gd name="connsiteY36" fmla="*/ 167640 h 685800"/>
              <a:gd name="connsiteX37" fmla="*/ 1981200 w 2667000"/>
              <a:gd name="connsiteY37" fmla="*/ 182880 h 685800"/>
              <a:gd name="connsiteX38" fmla="*/ 2026920 w 2667000"/>
              <a:gd name="connsiteY38" fmla="*/ 198120 h 685800"/>
              <a:gd name="connsiteX39" fmla="*/ 2049780 w 2667000"/>
              <a:gd name="connsiteY39" fmla="*/ 205740 h 685800"/>
              <a:gd name="connsiteX40" fmla="*/ 2072640 w 2667000"/>
              <a:gd name="connsiteY40" fmla="*/ 213360 h 685800"/>
              <a:gd name="connsiteX41" fmla="*/ 2103120 w 2667000"/>
              <a:gd name="connsiteY41" fmla="*/ 228600 h 685800"/>
              <a:gd name="connsiteX42" fmla="*/ 2141220 w 2667000"/>
              <a:gd name="connsiteY42" fmla="*/ 236220 h 685800"/>
              <a:gd name="connsiteX43" fmla="*/ 2171700 w 2667000"/>
              <a:gd name="connsiteY43" fmla="*/ 243840 h 685800"/>
              <a:gd name="connsiteX44" fmla="*/ 2217420 w 2667000"/>
              <a:gd name="connsiteY44" fmla="*/ 266700 h 685800"/>
              <a:gd name="connsiteX45" fmla="*/ 2263140 w 2667000"/>
              <a:gd name="connsiteY45" fmla="*/ 281940 h 685800"/>
              <a:gd name="connsiteX46" fmla="*/ 2286000 w 2667000"/>
              <a:gd name="connsiteY46" fmla="*/ 289560 h 685800"/>
              <a:gd name="connsiteX47" fmla="*/ 2377440 w 2667000"/>
              <a:gd name="connsiteY47" fmla="*/ 297180 h 685800"/>
              <a:gd name="connsiteX48" fmla="*/ 2446020 w 2667000"/>
              <a:gd name="connsiteY48" fmla="*/ 312420 h 685800"/>
              <a:gd name="connsiteX49" fmla="*/ 2468880 w 2667000"/>
              <a:gd name="connsiteY49" fmla="*/ 320040 h 685800"/>
              <a:gd name="connsiteX50" fmla="*/ 2606040 w 2667000"/>
              <a:gd name="connsiteY50" fmla="*/ 335280 h 685800"/>
              <a:gd name="connsiteX51" fmla="*/ 2651760 w 2667000"/>
              <a:gd name="connsiteY51" fmla="*/ 358140 h 685800"/>
              <a:gd name="connsiteX52" fmla="*/ 2667000 w 2667000"/>
              <a:gd name="connsiteY52" fmla="*/ 381000 h 685800"/>
              <a:gd name="connsiteX53" fmla="*/ 2659380 w 2667000"/>
              <a:gd name="connsiteY53" fmla="*/ 419100 h 685800"/>
              <a:gd name="connsiteX54" fmla="*/ 2651760 w 2667000"/>
              <a:gd name="connsiteY54" fmla="*/ 472440 h 685800"/>
              <a:gd name="connsiteX55" fmla="*/ 2628900 w 2667000"/>
              <a:gd name="connsiteY55" fmla="*/ 480060 h 685800"/>
              <a:gd name="connsiteX56" fmla="*/ 2537460 w 2667000"/>
              <a:gd name="connsiteY56" fmla="*/ 472440 h 685800"/>
              <a:gd name="connsiteX57" fmla="*/ 2499360 w 2667000"/>
              <a:gd name="connsiteY57" fmla="*/ 464820 h 685800"/>
              <a:gd name="connsiteX58" fmla="*/ 2453640 w 2667000"/>
              <a:gd name="connsiteY58" fmla="*/ 457200 h 685800"/>
              <a:gd name="connsiteX59" fmla="*/ 2392680 w 2667000"/>
              <a:gd name="connsiteY59" fmla="*/ 441960 h 685800"/>
              <a:gd name="connsiteX60" fmla="*/ 2369820 w 2667000"/>
              <a:gd name="connsiteY60" fmla="*/ 434340 h 685800"/>
              <a:gd name="connsiteX61" fmla="*/ 2217420 w 2667000"/>
              <a:gd name="connsiteY61" fmla="*/ 426720 h 685800"/>
              <a:gd name="connsiteX62" fmla="*/ 2080260 w 2667000"/>
              <a:gd name="connsiteY62" fmla="*/ 419100 h 685800"/>
              <a:gd name="connsiteX63" fmla="*/ 2034540 w 2667000"/>
              <a:gd name="connsiteY63" fmla="*/ 411480 h 685800"/>
              <a:gd name="connsiteX64" fmla="*/ 2011680 w 2667000"/>
              <a:gd name="connsiteY64" fmla="*/ 403860 h 685800"/>
              <a:gd name="connsiteX65" fmla="*/ 1958340 w 2667000"/>
              <a:gd name="connsiteY65" fmla="*/ 396240 h 685800"/>
              <a:gd name="connsiteX66" fmla="*/ 1912620 w 2667000"/>
              <a:gd name="connsiteY66" fmla="*/ 388620 h 685800"/>
              <a:gd name="connsiteX67" fmla="*/ 1836420 w 2667000"/>
              <a:gd name="connsiteY67" fmla="*/ 381000 h 685800"/>
              <a:gd name="connsiteX68" fmla="*/ 1783080 w 2667000"/>
              <a:gd name="connsiteY68" fmla="*/ 373380 h 685800"/>
              <a:gd name="connsiteX69" fmla="*/ 1699260 w 2667000"/>
              <a:gd name="connsiteY69" fmla="*/ 365760 h 685800"/>
              <a:gd name="connsiteX70" fmla="*/ 1623060 w 2667000"/>
              <a:gd name="connsiteY70" fmla="*/ 350520 h 685800"/>
              <a:gd name="connsiteX71" fmla="*/ 1569720 w 2667000"/>
              <a:gd name="connsiteY71" fmla="*/ 342900 h 685800"/>
              <a:gd name="connsiteX72" fmla="*/ 1272540 w 2667000"/>
              <a:gd name="connsiteY72" fmla="*/ 342900 h 685800"/>
              <a:gd name="connsiteX73" fmla="*/ 1097280 w 2667000"/>
              <a:gd name="connsiteY73" fmla="*/ 350520 h 685800"/>
              <a:gd name="connsiteX74" fmla="*/ 891540 w 2667000"/>
              <a:gd name="connsiteY74" fmla="*/ 358140 h 685800"/>
              <a:gd name="connsiteX75" fmla="*/ 830580 w 2667000"/>
              <a:gd name="connsiteY75" fmla="*/ 373380 h 685800"/>
              <a:gd name="connsiteX76" fmla="*/ 800100 w 2667000"/>
              <a:gd name="connsiteY76" fmla="*/ 381000 h 685800"/>
              <a:gd name="connsiteX77" fmla="*/ 754380 w 2667000"/>
              <a:gd name="connsiteY77" fmla="*/ 396240 h 685800"/>
              <a:gd name="connsiteX78" fmla="*/ 731520 w 2667000"/>
              <a:gd name="connsiteY78" fmla="*/ 411480 h 685800"/>
              <a:gd name="connsiteX79" fmla="*/ 655320 w 2667000"/>
              <a:gd name="connsiteY79" fmla="*/ 426720 h 685800"/>
              <a:gd name="connsiteX80" fmla="*/ 579120 w 2667000"/>
              <a:gd name="connsiteY80" fmla="*/ 441960 h 685800"/>
              <a:gd name="connsiteX81" fmla="*/ 533400 w 2667000"/>
              <a:gd name="connsiteY81" fmla="*/ 457200 h 685800"/>
              <a:gd name="connsiteX82" fmla="*/ 480060 w 2667000"/>
              <a:gd name="connsiteY82" fmla="*/ 472440 h 685800"/>
              <a:gd name="connsiteX83" fmla="*/ 434340 w 2667000"/>
              <a:gd name="connsiteY83" fmla="*/ 495300 h 685800"/>
              <a:gd name="connsiteX84" fmla="*/ 388620 w 2667000"/>
              <a:gd name="connsiteY84" fmla="*/ 510540 h 685800"/>
              <a:gd name="connsiteX85" fmla="*/ 335280 w 2667000"/>
              <a:gd name="connsiteY85" fmla="*/ 525780 h 685800"/>
              <a:gd name="connsiteX86" fmla="*/ 312420 w 2667000"/>
              <a:gd name="connsiteY86" fmla="*/ 541020 h 685800"/>
              <a:gd name="connsiteX87" fmla="*/ 289560 w 2667000"/>
              <a:gd name="connsiteY87" fmla="*/ 563880 h 685800"/>
              <a:gd name="connsiteX88" fmla="*/ 259080 w 2667000"/>
              <a:gd name="connsiteY88" fmla="*/ 571500 h 685800"/>
              <a:gd name="connsiteX89" fmla="*/ 236220 w 2667000"/>
              <a:gd name="connsiteY89" fmla="*/ 579120 h 685800"/>
              <a:gd name="connsiteX90" fmla="*/ 190500 w 2667000"/>
              <a:gd name="connsiteY90" fmla="*/ 609600 h 685800"/>
              <a:gd name="connsiteX91" fmla="*/ 167640 w 2667000"/>
              <a:gd name="connsiteY91" fmla="*/ 617220 h 685800"/>
              <a:gd name="connsiteX92" fmla="*/ 144780 w 2667000"/>
              <a:gd name="connsiteY92" fmla="*/ 632460 h 685800"/>
              <a:gd name="connsiteX93" fmla="*/ 99060 w 2667000"/>
              <a:gd name="connsiteY93" fmla="*/ 647700 h 685800"/>
              <a:gd name="connsiteX94" fmla="*/ 53340 w 2667000"/>
              <a:gd name="connsiteY94" fmla="*/ 662940 h 685800"/>
              <a:gd name="connsiteX95" fmla="*/ 30480 w 2667000"/>
              <a:gd name="connsiteY95" fmla="*/ 670560 h 685800"/>
              <a:gd name="connsiteX96" fmla="*/ 7620 w 2667000"/>
              <a:gd name="connsiteY96" fmla="*/ 685800 h 685800"/>
              <a:gd name="connsiteX97" fmla="*/ 0 w 2667000"/>
              <a:gd name="connsiteY97" fmla="*/ 678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667000" h="685800">
                <a:moveTo>
                  <a:pt x="0" y="678180"/>
                </a:moveTo>
                <a:cubicBezTo>
                  <a:pt x="15059" y="673160"/>
                  <a:pt x="34977" y="668749"/>
                  <a:pt x="45720" y="655320"/>
                </a:cubicBezTo>
                <a:cubicBezTo>
                  <a:pt x="50055" y="649902"/>
                  <a:pt x="59994" y="604557"/>
                  <a:pt x="60960" y="601980"/>
                </a:cubicBezTo>
                <a:cubicBezTo>
                  <a:pt x="73520" y="568486"/>
                  <a:pt x="75362" y="576777"/>
                  <a:pt x="91440" y="548640"/>
                </a:cubicBezTo>
                <a:cubicBezTo>
                  <a:pt x="97076" y="538777"/>
                  <a:pt x="101600" y="528320"/>
                  <a:pt x="106680" y="518160"/>
                </a:cubicBezTo>
                <a:cubicBezTo>
                  <a:pt x="106312" y="514844"/>
                  <a:pt x="100030" y="414666"/>
                  <a:pt x="83820" y="403860"/>
                </a:cubicBezTo>
                <a:lnTo>
                  <a:pt x="60960" y="388620"/>
                </a:lnTo>
                <a:cubicBezTo>
                  <a:pt x="54591" y="369513"/>
                  <a:pt x="33882" y="334658"/>
                  <a:pt x="53340" y="312420"/>
                </a:cubicBezTo>
                <a:cubicBezTo>
                  <a:pt x="65401" y="298636"/>
                  <a:pt x="83820" y="292100"/>
                  <a:pt x="99060" y="281940"/>
                </a:cubicBezTo>
                <a:cubicBezTo>
                  <a:pt x="106680" y="276860"/>
                  <a:pt x="113232" y="269596"/>
                  <a:pt x="121920" y="266700"/>
                </a:cubicBezTo>
                <a:cubicBezTo>
                  <a:pt x="129540" y="264160"/>
                  <a:pt x="137596" y="262672"/>
                  <a:pt x="144780" y="259080"/>
                </a:cubicBezTo>
                <a:cubicBezTo>
                  <a:pt x="189308" y="236816"/>
                  <a:pt x="145809" y="248989"/>
                  <a:pt x="190500" y="236220"/>
                </a:cubicBezTo>
                <a:cubicBezTo>
                  <a:pt x="201893" y="232965"/>
                  <a:pt x="231660" y="227070"/>
                  <a:pt x="243840" y="220980"/>
                </a:cubicBezTo>
                <a:cubicBezTo>
                  <a:pt x="252031" y="216884"/>
                  <a:pt x="258331" y="209459"/>
                  <a:pt x="266700" y="205740"/>
                </a:cubicBezTo>
                <a:cubicBezTo>
                  <a:pt x="281380" y="199216"/>
                  <a:pt x="297180" y="195580"/>
                  <a:pt x="312420" y="190500"/>
                </a:cubicBezTo>
                <a:lnTo>
                  <a:pt x="358140" y="175260"/>
                </a:lnTo>
                <a:lnTo>
                  <a:pt x="403860" y="160020"/>
                </a:lnTo>
                <a:cubicBezTo>
                  <a:pt x="411480" y="157480"/>
                  <a:pt x="420037" y="156855"/>
                  <a:pt x="426720" y="152400"/>
                </a:cubicBezTo>
                <a:cubicBezTo>
                  <a:pt x="456263" y="132705"/>
                  <a:pt x="440892" y="140056"/>
                  <a:pt x="472440" y="129540"/>
                </a:cubicBezTo>
                <a:cubicBezTo>
                  <a:pt x="489292" y="112688"/>
                  <a:pt x="496942" y="102049"/>
                  <a:pt x="518160" y="91440"/>
                </a:cubicBezTo>
                <a:cubicBezTo>
                  <a:pt x="525344" y="87848"/>
                  <a:pt x="533999" y="87721"/>
                  <a:pt x="541020" y="83820"/>
                </a:cubicBezTo>
                <a:cubicBezTo>
                  <a:pt x="557031" y="74925"/>
                  <a:pt x="569364" y="59132"/>
                  <a:pt x="586740" y="53340"/>
                </a:cubicBezTo>
                <a:cubicBezTo>
                  <a:pt x="594360" y="50800"/>
                  <a:pt x="602416" y="49312"/>
                  <a:pt x="609600" y="45720"/>
                </a:cubicBezTo>
                <a:cubicBezTo>
                  <a:pt x="617791" y="41624"/>
                  <a:pt x="624269" y="34576"/>
                  <a:pt x="632460" y="30480"/>
                </a:cubicBezTo>
                <a:cubicBezTo>
                  <a:pt x="644640" y="24390"/>
                  <a:pt x="674407" y="18495"/>
                  <a:pt x="685800" y="15240"/>
                </a:cubicBezTo>
                <a:cubicBezTo>
                  <a:pt x="693523" y="13033"/>
                  <a:pt x="700647" y="8173"/>
                  <a:pt x="708660" y="7620"/>
                </a:cubicBezTo>
                <a:cubicBezTo>
                  <a:pt x="774592" y="3073"/>
                  <a:pt x="840740" y="2540"/>
                  <a:pt x="906780" y="0"/>
                </a:cubicBezTo>
                <a:lnTo>
                  <a:pt x="1531620" y="22860"/>
                </a:lnTo>
                <a:cubicBezTo>
                  <a:pt x="1555685" y="25534"/>
                  <a:pt x="1602894" y="27680"/>
                  <a:pt x="1630680" y="38100"/>
                </a:cubicBezTo>
                <a:cubicBezTo>
                  <a:pt x="1641316" y="42088"/>
                  <a:pt x="1650558" y="49262"/>
                  <a:pt x="1661160" y="53340"/>
                </a:cubicBezTo>
                <a:cubicBezTo>
                  <a:pt x="1683650" y="61990"/>
                  <a:pt x="1706880" y="68580"/>
                  <a:pt x="1729740" y="76200"/>
                </a:cubicBezTo>
                <a:cubicBezTo>
                  <a:pt x="1737360" y="78740"/>
                  <a:pt x="1745142" y="80837"/>
                  <a:pt x="1752600" y="83820"/>
                </a:cubicBezTo>
                <a:cubicBezTo>
                  <a:pt x="1800424" y="102949"/>
                  <a:pt x="1777430" y="95743"/>
                  <a:pt x="1821180" y="106680"/>
                </a:cubicBezTo>
                <a:cubicBezTo>
                  <a:pt x="1840130" y="119313"/>
                  <a:pt x="1852422" y="128873"/>
                  <a:pt x="1874520" y="137160"/>
                </a:cubicBezTo>
                <a:cubicBezTo>
                  <a:pt x="1884326" y="140837"/>
                  <a:pt x="1895194" y="141103"/>
                  <a:pt x="1905000" y="144780"/>
                </a:cubicBezTo>
                <a:cubicBezTo>
                  <a:pt x="1915636" y="148768"/>
                  <a:pt x="1925039" y="155545"/>
                  <a:pt x="1935480" y="160020"/>
                </a:cubicBezTo>
                <a:cubicBezTo>
                  <a:pt x="1942863" y="163184"/>
                  <a:pt x="1951156" y="164048"/>
                  <a:pt x="1958340" y="167640"/>
                </a:cubicBezTo>
                <a:cubicBezTo>
                  <a:pt x="1966531" y="171736"/>
                  <a:pt x="1972831" y="179161"/>
                  <a:pt x="1981200" y="182880"/>
                </a:cubicBezTo>
                <a:cubicBezTo>
                  <a:pt x="1995880" y="189404"/>
                  <a:pt x="2011680" y="193040"/>
                  <a:pt x="2026920" y="198120"/>
                </a:cubicBezTo>
                <a:lnTo>
                  <a:pt x="2049780" y="205740"/>
                </a:lnTo>
                <a:cubicBezTo>
                  <a:pt x="2057400" y="208280"/>
                  <a:pt x="2065456" y="209768"/>
                  <a:pt x="2072640" y="213360"/>
                </a:cubicBezTo>
                <a:cubicBezTo>
                  <a:pt x="2082800" y="218440"/>
                  <a:pt x="2092344" y="225008"/>
                  <a:pt x="2103120" y="228600"/>
                </a:cubicBezTo>
                <a:cubicBezTo>
                  <a:pt x="2115407" y="232696"/>
                  <a:pt x="2128577" y="233410"/>
                  <a:pt x="2141220" y="236220"/>
                </a:cubicBezTo>
                <a:cubicBezTo>
                  <a:pt x="2151443" y="238492"/>
                  <a:pt x="2161630" y="240963"/>
                  <a:pt x="2171700" y="243840"/>
                </a:cubicBezTo>
                <a:cubicBezTo>
                  <a:pt x="2230059" y="260514"/>
                  <a:pt x="2157307" y="239983"/>
                  <a:pt x="2217420" y="266700"/>
                </a:cubicBezTo>
                <a:cubicBezTo>
                  <a:pt x="2232100" y="273224"/>
                  <a:pt x="2247900" y="276860"/>
                  <a:pt x="2263140" y="281940"/>
                </a:cubicBezTo>
                <a:cubicBezTo>
                  <a:pt x="2270760" y="284480"/>
                  <a:pt x="2277996" y="288893"/>
                  <a:pt x="2286000" y="289560"/>
                </a:cubicBezTo>
                <a:lnTo>
                  <a:pt x="2377440" y="297180"/>
                </a:lnTo>
                <a:cubicBezTo>
                  <a:pt x="2403629" y="302418"/>
                  <a:pt x="2420911" y="305246"/>
                  <a:pt x="2446020" y="312420"/>
                </a:cubicBezTo>
                <a:cubicBezTo>
                  <a:pt x="2453743" y="314627"/>
                  <a:pt x="2460929" y="318904"/>
                  <a:pt x="2468880" y="320040"/>
                </a:cubicBezTo>
                <a:cubicBezTo>
                  <a:pt x="2514419" y="326546"/>
                  <a:pt x="2606040" y="335280"/>
                  <a:pt x="2606040" y="335280"/>
                </a:cubicBezTo>
                <a:cubicBezTo>
                  <a:pt x="2624633" y="341478"/>
                  <a:pt x="2636988" y="343368"/>
                  <a:pt x="2651760" y="358140"/>
                </a:cubicBezTo>
                <a:cubicBezTo>
                  <a:pt x="2658236" y="364616"/>
                  <a:pt x="2661920" y="373380"/>
                  <a:pt x="2667000" y="381000"/>
                </a:cubicBezTo>
                <a:cubicBezTo>
                  <a:pt x="2664460" y="393700"/>
                  <a:pt x="2661509" y="406325"/>
                  <a:pt x="2659380" y="419100"/>
                </a:cubicBezTo>
                <a:cubicBezTo>
                  <a:pt x="2656427" y="436816"/>
                  <a:pt x="2659792" y="456376"/>
                  <a:pt x="2651760" y="472440"/>
                </a:cubicBezTo>
                <a:cubicBezTo>
                  <a:pt x="2648168" y="479624"/>
                  <a:pt x="2636520" y="477520"/>
                  <a:pt x="2628900" y="480060"/>
                </a:cubicBezTo>
                <a:cubicBezTo>
                  <a:pt x="2598420" y="477520"/>
                  <a:pt x="2567836" y="476014"/>
                  <a:pt x="2537460" y="472440"/>
                </a:cubicBezTo>
                <a:cubicBezTo>
                  <a:pt x="2524597" y="470927"/>
                  <a:pt x="2512103" y="467137"/>
                  <a:pt x="2499360" y="464820"/>
                </a:cubicBezTo>
                <a:cubicBezTo>
                  <a:pt x="2484159" y="462056"/>
                  <a:pt x="2468747" y="460437"/>
                  <a:pt x="2453640" y="457200"/>
                </a:cubicBezTo>
                <a:cubicBezTo>
                  <a:pt x="2433160" y="452811"/>
                  <a:pt x="2412551" y="448584"/>
                  <a:pt x="2392680" y="441960"/>
                </a:cubicBezTo>
                <a:cubicBezTo>
                  <a:pt x="2385060" y="439420"/>
                  <a:pt x="2377822" y="435036"/>
                  <a:pt x="2369820" y="434340"/>
                </a:cubicBezTo>
                <a:cubicBezTo>
                  <a:pt x="2319148" y="429934"/>
                  <a:pt x="2268213" y="429393"/>
                  <a:pt x="2217420" y="426720"/>
                </a:cubicBezTo>
                <a:lnTo>
                  <a:pt x="2080260" y="419100"/>
                </a:lnTo>
                <a:cubicBezTo>
                  <a:pt x="2065020" y="416560"/>
                  <a:pt x="2049622" y="414832"/>
                  <a:pt x="2034540" y="411480"/>
                </a:cubicBezTo>
                <a:cubicBezTo>
                  <a:pt x="2026699" y="409738"/>
                  <a:pt x="2019556" y="405435"/>
                  <a:pt x="2011680" y="403860"/>
                </a:cubicBezTo>
                <a:cubicBezTo>
                  <a:pt x="1994068" y="400338"/>
                  <a:pt x="1976092" y="398971"/>
                  <a:pt x="1958340" y="396240"/>
                </a:cubicBezTo>
                <a:cubicBezTo>
                  <a:pt x="1943069" y="393891"/>
                  <a:pt x="1927951" y="390536"/>
                  <a:pt x="1912620" y="388620"/>
                </a:cubicBezTo>
                <a:cubicBezTo>
                  <a:pt x="1887290" y="385454"/>
                  <a:pt x="1861772" y="383983"/>
                  <a:pt x="1836420" y="381000"/>
                </a:cubicBezTo>
                <a:cubicBezTo>
                  <a:pt x="1818583" y="378901"/>
                  <a:pt x="1800931" y="375363"/>
                  <a:pt x="1783080" y="373380"/>
                </a:cubicBezTo>
                <a:cubicBezTo>
                  <a:pt x="1755196" y="370282"/>
                  <a:pt x="1727123" y="369038"/>
                  <a:pt x="1699260" y="365760"/>
                </a:cubicBezTo>
                <a:cubicBezTo>
                  <a:pt x="1614754" y="355818"/>
                  <a:pt x="1687817" y="362294"/>
                  <a:pt x="1623060" y="350520"/>
                </a:cubicBezTo>
                <a:cubicBezTo>
                  <a:pt x="1605389" y="347307"/>
                  <a:pt x="1587500" y="345440"/>
                  <a:pt x="1569720" y="342900"/>
                </a:cubicBezTo>
                <a:cubicBezTo>
                  <a:pt x="1460492" y="306491"/>
                  <a:pt x="1550183" y="333488"/>
                  <a:pt x="1272540" y="342900"/>
                </a:cubicBezTo>
                <a:lnTo>
                  <a:pt x="1097280" y="350520"/>
                </a:lnTo>
                <a:lnTo>
                  <a:pt x="891540" y="358140"/>
                </a:lnTo>
                <a:lnTo>
                  <a:pt x="830580" y="373380"/>
                </a:lnTo>
                <a:cubicBezTo>
                  <a:pt x="820420" y="375920"/>
                  <a:pt x="810035" y="377688"/>
                  <a:pt x="800100" y="381000"/>
                </a:cubicBezTo>
                <a:cubicBezTo>
                  <a:pt x="784860" y="386080"/>
                  <a:pt x="767746" y="387329"/>
                  <a:pt x="754380" y="396240"/>
                </a:cubicBezTo>
                <a:cubicBezTo>
                  <a:pt x="746760" y="401320"/>
                  <a:pt x="739711" y="407384"/>
                  <a:pt x="731520" y="411480"/>
                </a:cubicBezTo>
                <a:cubicBezTo>
                  <a:pt x="710241" y="422120"/>
                  <a:pt x="674977" y="423912"/>
                  <a:pt x="655320" y="426720"/>
                </a:cubicBezTo>
                <a:cubicBezTo>
                  <a:pt x="591927" y="447851"/>
                  <a:pt x="692947" y="415692"/>
                  <a:pt x="579120" y="441960"/>
                </a:cubicBezTo>
                <a:cubicBezTo>
                  <a:pt x="563467" y="445572"/>
                  <a:pt x="548640" y="452120"/>
                  <a:pt x="533400" y="457200"/>
                </a:cubicBezTo>
                <a:cubicBezTo>
                  <a:pt x="478590" y="475470"/>
                  <a:pt x="547037" y="453304"/>
                  <a:pt x="480060" y="472440"/>
                </a:cubicBezTo>
                <a:cubicBezTo>
                  <a:pt x="421701" y="489114"/>
                  <a:pt x="494453" y="468583"/>
                  <a:pt x="434340" y="495300"/>
                </a:cubicBezTo>
                <a:cubicBezTo>
                  <a:pt x="419660" y="501824"/>
                  <a:pt x="403860" y="505460"/>
                  <a:pt x="388620" y="510540"/>
                </a:cubicBezTo>
                <a:cubicBezTo>
                  <a:pt x="355825" y="521472"/>
                  <a:pt x="373552" y="516212"/>
                  <a:pt x="335280" y="525780"/>
                </a:cubicBezTo>
                <a:cubicBezTo>
                  <a:pt x="327660" y="530860"/>
                  <a:pt x="319455" y="535157"/>
                  <a:pt x="312420" y="541020"/>
                </a:cubicBezTo>
                <a:cubicBezTo>
                  <a:pt x="304141" y="547919"/>
                  <a:pt x="298916" y="558533"/>
                  <a:pt x="289560" y="563880"/>
                </a:cubicBezTo>
                <a:cubicBezTo>
                  <a:pt x="280467" y="569076"/>
                  <a:pt x="269150" y="568623"/>
                  <a:pt x="259080" y="571500"/>
                </a:cubicBezTo>
                <a:cubicBezTo>
                  <a:pt x="251357" y="573707"/>
                  <a:pt x="243241" y="575219"/>
                  <a:pt x="236220" y="579120"/>
                </a:cubicBezTo>
                <a:cubicBezTo>
                  <a:pt x="220209" y="588015"/>
                  <a:pt x="207876" y="603808"/>
                  <a:pt x="190500" y="609600"/>
                </a:cubicBezTo>
                <a:cubicBezTo>
                  <a:pt x="182880" y="612140"/>
                  <a:pt x="174824" y="613628"/>
                  <a:pt x="167640" y="617220"/>
                </a:cubicBezTo>
                <a:cubicBezTo>
                  <a:pt x="159449" y="621316"/>
                  <a:pt x="153149" y="628741"/>
                  <a:pt x="144780" y="632460"/>
                </a:cubicBezTo>
                <a:cubicBezTo>
                  <a:pt x="130100" y="638984"/>
                  <a:pt x="114300" y="642620"/>
                  <a:pt x="99060" y="647700"/>
                </a:cubicBezTo>
                <a:lnTo>
                  <a:pt x="53340" y="662940"/>
                </a:lnTo>
                <a:cubicBezTo>
                  <a:pt x="45720" y="665480"/>
                  <a:pt x="37163" y="666105"/>
                  <a:pt x="30480" y="670560"/>
                </a:cubicBezTo>
                <a:lnTo>
                  <a:pt x="7620" y="685800"/>
                </a:lnTo>
                <a:lnTo>
                  <a:pt x="0" y="67818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300260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pic>
        <p:nvPicPr>
          <p:cNvPr id="6" name="0 Imagen"/>
          <p:cNvPicPr/>
          <p:nvPr/>
        </p:nvPicPr>
        <p:blipFill>
          <a:blip r:embed="rId4" cstate="print">
            <a:extLst>
              <a:ext uri="{28A0092B-C50C-407E-A947-70E740481C1C}">
                <a14:useLocalDpi xmlns:a14="http://schemas.microsoft.com/office/drawing/2010/main" val="0"/>
              </a:ext>
            </a:extLst>
          </a:blip>
          <a:stretch>
            <a:fillRect/>
          </a:stretch>
        </p:blipFill>
        <p:spPr>
          <a:xfrm>
            <a:off x="1871980" y="1537017"/>
            <a:ext cx="5400040" cy="3783965"/>
          </a:xfrm>
          <a:prstGeom prst="rect">
            <a:avLst/>
          </a:prstGeom>
          <a:ln>
            <a:solidFill>
              <a:schemeClr val="tx1"/>
            </a:solidFill>
          </a:ln>
        </p:spPr>
      </p:pic>
    </p:spTree>
    <p:extLst>
      <p:ext uri="{BB962C8B-B14F-4D97-AF65-F5344CB8AC3E}">
        <p14:creationId xmlns:p14="http://schemas.microsoft.com/office/powerpoint/2010/main" val="3340383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pic>
        <p:nvPicPr>
          <p:cNvPr id="1026" name="Picture 2" descr="C:\AMZT_2018\CASO_ESTACIÒN_TRANSFERENCIA\FOTOS CADENA CARMEN\DSC_0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59" y="2213803"/>
            <a:ext cx="7746481" cy="24548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2353734" y="334495"/>
            <a:ext cx="4572000" cy="923330"/>
          </a:xfrm>
          <a:prstGeom prst="rect">
            <a:avLst/>
          </a:prstGeom>
        </p:spPr>
        <p:txBody>
          <a:bodyPr>
            <a:spAutoFit/>
          </a:bodyPr>
          <a:lstStyle/>
          <a:p>
            <a:pPr algn="ctr"/>
            <a:r>
              <a:rPr lang="es-ES" b="1" dirty="0">
                <a:solidFill>
                  <a:srgbClr val="0070C0"/>
                </a:solidFill>
              </a:rPr>
              <a:t>PREDIO 352578</a:t>
            </a:r>
          </a:p>
          <a:p>
            <a:r>
              <a:rPr lang="es-ES" b="1" dirty="0">
                <a:solidFill>
                  <a:srgbClr val="0070C0"/>
                </a:solidFill>
              </a:rPr>
              <a:t>              </a:t>
            </a:r>
            <a:r>
              <a:rPr lang="es-ES" b="1" dirty="0" smtClean="0">
                <a:solidFill>
                  <a:srgbClr val="0070C0"/>
                </a:solidFill>
              </a:rPr>
              <a:t> </a:t>
            </a:r>
            <a:r>
              <a:rPr lang="es-ES" b="1" dirty="0">
                <a:solidFill>
                  <a:srgbClr val="0070C0"/>
                </a:solidFill>
              </a:rPr>
              <a:t>CADENA FLORES CARMEN </a:t>
            </a:r>
            <a:r>
              <a:rPr lang="es-ES" b="1" dirty="0" smtClean="0">
                <a:solidFill>
                  <a:srgbClr val="0070C0"/>
                </a:solidFill>
              </a:rPr>
              <a:t>JANET</a:t>
            </a:r>
          </a:p>
          <a:p>
            <a:pPr algn="ctr"/>
            <a:r>
              <a:rPr lang="es-ES" b="1" dirty="0" smtClean="0">
                <a:solidFill>
                  <a:srgbClr val="0070C0"/>
                </a:solidFill>
              </a:rPr>
              <a:t>FOTOGRAFIA DEL LOTE</a:t>
            </a:r>
            <a:endParaRPr lang="es-ES" b="1" dirty="0">
              <a:solidFill>
                <a:srgbClr val="0070C0"/>
              </a:solidFill>
            </a:endParaRPr>
          </a:p>
        </p:txBody>
      </p:sp>
    </p:spTree>
    <p:extLst>
      <p:ext uri="{BB962C8B-B14F-4D97-AF65-F5344CB8AC3E}">
        <p14:creationId xmlns:p14="http://schemas.microsoft.com/office/powerpoint/2010/main" val="213973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ranja-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8836"/>
            <a:ext cx="9144000" cy="169164"/>
          </a:xfrm>
          <a:prstGeom prst="rect">
            <a:avLst/>
          </a:prstGeom>
        </p:spPr>
      </p:pic>
      <p:pic>
        <p:nvPicPr>
          <p:cNvPr id="4" name="Imagen 3" descr="plantilla AMZ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5117"/>
            <a:ext cx="1338774" cy="239270"/>
          </a:xfrm>
          <a:prstGeom prst="rect">
            <a:avLst/>
          </a:prstGeom>
        </p:spPr>
      </p:pic>
      <p:sp>
        <p:nvSpPr>
          <p:cNvPr id="5" name="Título 1"/>
          <p:cNvSpPr txBox="1">
            <a:spLocks/>
          </p:cNvSpPr>
          <p:nvPr/>
        </p:nvSpPr>
        <p:spPr>
          <a:xfrm>
            <a:off x="-751355" y="136526"/>
            <a:ext cx="10533529" cy="659634"/>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s-EC" sz="3200" dirty="0"/>
          </a:p>
        </p:txBody>
      </p:sp>
      <p:sp>
        <p:nvSpPr>
          <p:cNvPr id="2" name="1 Rectángulo"/>
          <p:cNvSpPr/>
          <p:nvPr/>
        </p:nvSpPr>
        <p:spPr>
          <a:xfrm>
            <a:off x="2353734" y="334495"/>
            <a:ext cx="4572000" cy="1477328"/>
          </a:xfrm>
          <a:prstGeom prst="rect">
            <a:avLst/>
          </a:prstGeom>
        </p:spPr>
        <p:txBody>
          <a:bodyPr>
            <a:spAutoFit/>
          </a:bodyPr>
          <a:lstStyle/>
          <a:p>
            <a:pPr algn="ctr"/>
            <a:endParaRPr lang="es-ES" b="1" dirty="0">
              <a:solidFill>
                <a:srgbClr val="0070C0"/>
              </a:solidFill>
            </a:endParaRPr>
          </a:p>
          <a:p>
            <a:r>
              <a:rPr lang="es-ES" b="1" dirty="0">
                <a:solidFill>
                  <a:srgbClr val="0070C0"/>
                </a:solidFill>
              </a:rPr>
              <a:t>              </a:t>
            </a:r>
            <a:r>
              <a:rPr lang="es-ES" b="1" dirty="0" smtClean="0">
                <a:solidFill>
                  <a:srgbClr val="0070C0"/>
                </a:solidFill>
              </a:rPr>
              <a:t> </a:t>
            </a:r>
            <a:r>
              <a:rPr lang="es-ES" b="1" dirty="0">
                <a:solidFill>
                  <a:srgbClr val="0070C0"/>
                </a:solidFill>
              </a:rPr>
              <a:t>CADENA FLORES CARMEN </a:t>
            </a:r>
            <a:r>
              <a:rPr lang="es-ES" b="1" dirty="0" smtClean="0">
                <a:solidFill>
                  <a:srgbClr val="0070C0"/>
                </a:solidFill>
              </a:rPr>
              <a:t>JANET</a:t>
            </a:r>
          </a:p>
          <a:p>
            <a:pPr algn="ctr"/>
            <a:r>
              <a:rPr lang="es-ES" b="1" dirty="0" smtClean="0">
                <a:solidFill>
                  <a:srgbClr val="0070C0"/>
                </a:solidFill>
              </a:rPr>
              <a:t>FOTOGRAFIA DEL LOTE QUE NO SE JUSTIFICA CON ESCRITURAS INSCRITAS EN EL REGISTRO DE LA PROPIEDAD (HOY PARTE DE LA VIA)</a:t>
            </a:r>
            <a:endParaRPr lang="es-ES" b="1" dirty="0">
              <a:solidFill>
                <a:srgbClr val="0070C0"/>
              </a:solidFill>
            </a:endParaRPr>
          </a:p>
        </p:txBody>
      </p:sp>
      <p:pic>
        <p:nvPicPr>
          <p:cNvPr id="2050" name="Picture 2" descr="C:\AMZT_2018\CASO_ESTACIÒN_TRANSFERENCIA\FOTOS CADENA CARMEN\DSC_01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409" y="2044842"/>
            <a:ext cx="7303182" cy="410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550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TotalTime>
  <Words>329</Words>
  <Application>Microsoft Office PowerPoint</Application>
  <PresentationFormat>Presentación en pantalla (4:3)</PresentationFormat>
  <Paragraphs>36</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Yepez</dc:creator>
  <cp:lastModifiedBy>Marco Ernesto Pilaluiza Zúñiga</cp:lastModifiedBy>
  <cp:revision>48</cp:revision>
  <cp:lastPrinted>2018-01-16T00:13:35Z</cp:lastPrinted>
  <dcterms:created xsi:type="dcterms:W3CDTF">2015-07-19T03:49:41Z</dcterms:created>
  <dcterms:modified xsi:type="dcterms:W3CDTF">2018-01-16T13:47:51Z</dcterms:modified>
</cp:coreProperties>
</file>