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335" r:id="rId2"/>
    <p:sldId id="424" r:id="rId3"/>
    <p:sldId id="340" r:id="rId4"/>
    <p:sldId id="408" r:id="rId5"/>
    <p:sldId id="404" r:id="rId6"/>
    <p:sldId id="462" r:id="rId7"/>
    <p:sldId id="439" r:id="rId8"/>
    <p:sldId id="438" r:id="rId9"/>
    <p:sldId id="444" r:id="rId10"/>
    <p:sldId id="409" r:id="rId11"/>
    <p:sldId id="403" r:id="rId12"/>
    <p:sldId id="448" r:id="rId13"/>
    <p:sldId id="456" r:id="rId14"/>
    <p:sldId id="465" r:id="rId15"/>
    <p:sldId id="457" r:id="rId16"/>
    <p:sldId id="410" r:id="rId17"/>
    <p:sldId id="442" r:id="rId18"/>
    <p:sldId id="454" r:id="rId19"/>
    <p:sldId id="451" r:id="rId20"/>
    <p:sldId id="452" r:id="rId21"/>
    <p:sldId id="427" r:id="rId22"/>
    <p:sldId id="446" r:id="rId23"/>
    <p:sldId id="463" r:id="rId24"/>
    <p:sldId id="464" r:id="rId25"/>
    <p:sldId id="407" r:id="rId26"/>
    <p:sldId id="428" r:id="rId27"/>
    <p:sldId id="421" r:id="rId28"/>
    <p:sldId id="450" r:id="rId29"/>
    <p:sldId id="455" r:id="rId30"/>
    <p:sldId id="447" r:id="rId31"/>
    <p:sldId id="414" r:id="rId32"/>
    <p:sldId id="412" r:id="rId33"/>
    <p:sldId id="445" r:id="rId34"/>
    <p:sldId id="431" r:id="rId35"/>
    <p:sldId id="461" r:id="rId36"/>
    <p:sldId id="338" r:id="rId37"/>
  </p:sldIdLst>
  <p:sldSz cx="9144000" cy="6858000" type="screen4x3"/>
  <p:notesSz cx="7010400" cy="92964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E-DJURADO" initials="C" lastIdx="1" clrIdx="0">
    <p:extLst>
      <p:ext uri="{19B8F6BF-5375-455C-9EA6-DF929625EA0E}">
        <p15:presenceInfo xmlns:p15="http://schemas.microsoft.com/office/powerpoint/2012/main" xmlns="" userId="COE-DJURAD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CF1F"/>
    <a:srgbClr val="FF6600"/>
    <a:srgbClr val="944685"/>
    <a:srgbClr val="D60093"/>
    <a:srgbClr val="BC1014"/>
    <a:srgbClr val="AC0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12" autoAdjust="0"/>
    <p:restoredTop sz="93011" autoAdjust="0"/>
  </p:normalViewPr>
  <p:slideViewPr>
    <p:cSldViewPr snapToGrid="0">
      <p:cViewPr varScale="1">
        <p:scale>
          <a:sx n="68" d="100"/>
          <a:sy n="68" d="100"/>
        </p:scale>
        <p:origin x="-16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E60FF496-9539-4F07-826C-42F075D38AB5}" type="datetimeFigureOut">
              <a:rPr lang="es-EC" smtClean="0"/>
              <a:pPr/>
              <a:t>6/3/2018</a:t>
            </a:fld>
            <a:endParaRPr lang="es-EC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s-EC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289132AF-F4B7-4C16-A11D-05A58301888E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5745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36CE-E755-4D35-BC3D-E30A1197443F}" type="datetimeFigureOut">
              <a:rPr lang="es-EC" smtClean="0"/>
              <a:pPr/>
              <a:t>6/3/2018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6363-121F-4ED1-A4DB-6DA8FC894152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68596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36CE-E755-4D35-BC3D-E30A1197443F}" type="datetimeFigureOut">
              <a:rPr lang="es-EC" smtClean="0"/>
              <a:pPr/>
              <a:t>6/3/2018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6363-121F-4ED1-A4DB-6DA8FC894152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4852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36CE-E755-4D35-BC3D-E30A1197443F}" type="datetimeFigureOut">
              <a:rPr lang="es-EC" smtClean="0"/>
              <a:pPr/>
              <a:t>6/3/2018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6363-121F-4ED1-A4DB-6DA8FC894152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6620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36CE-E755-4D35-BC3D-E30A1197443F}" type="datetimeFigureOut">
              <a:rPr lang="es-EC" smtClean="0"/>
              <a:pPr/>
              <a:t>6/3/2018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6363-121F-4ED1-A4DB-6DA8FC894152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93513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36CE-E755-4D35-BC3D-E30A1197443F}" type="datetimeFigureOut">
              <a:rPr lang="es-EC" smtClean="0"/>
              <a:pPr/>
              <a:t>6/3/2018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6363-121F-4ED1-A4DB-6DA8FC894152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44245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36CE-E755-4D35-BC3D-E30A1197443F}" type="datetimeFigureOut">
              <a:rPr lang="es-EC" smtClean="0"/>
              <a:pPr/>
              <a:t>6/3/2018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6363-121F-4ED1-A4DB-6DA8FC894152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7809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36CE-E755-4D35-BC3D-E30A1197443F}" type="datetimeFigureOut">
              <a:rPr lang="es-EC" smtClean="0"/>
              <a:pPr/>
              <a:t>6/3/2018</a:t>
            </a:fld>
            <a:endParaRPr lang="es-EC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6363-121F-4ED1-A4DB-6DA8FC894152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0686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36CE-E755-4D35-BC3D-E30A1197443F}" type="datetimeFigureOut">
              <a:rPr lang="es-EC" smtClean="0"/>
              <a:pPr/>
              <a:t>6/3/2018</a:t>
            </a:fld>
            <a:endParaRPr lang="es-EC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6363-121F-4ED1-A4DB-6DA8FC894152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8107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36CE-E755-4D35-BC3D-E30A1197443F}" type="datetimeFigureOut">
              <a:rPr lang="es-EC" smtClean="0"/>
              <a:pPr/>
              <a:t>6/3/2018</a:t>
            </a:fld>
            <a:endParaRPr lang="es-EC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6363-121F-4ED1-A4DB-6DA8FC894152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22170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36CE-E755-4D35-BC3D-E30A1197443F}" type="datetimeFigureOut">
              <a:rPr lang="es-EC" smtClean="0"/>
              <a:pPr/>
              <a:t>6/3/2018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6363-121F-4ED1-A4DB-6DA8FC894152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34056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36CE-E755-4D35-BC3D-E30A1197443F}" type="datetimeFigureOut">
              <a:rPr lang="es-EC" smtClean="0"/>
              <a:pPr/>
              <a:t>6/3/2018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6363-121F-4ED1-A4DB-6DA8FC894152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094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936CE-E755-4D35-BC3D-E30A1197443F}" type="datetimeFigureOut">
              <a:rPr lang="es-EC" smtClean="0"/>
              <a:pPr/>
              <a:t>6/3/2018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66363-121F-4ED1-A4DB-6DA8FC894152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5119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Videos/secom/TOMAS%20SOBREVUELO%204.mov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g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g"/><Relationship Id="rId5" Type="http://schemas.openxmlformats.org/officeDocument/2006/relationships/image" Target="../media/image40.jpeg"/><Relationship Id="rId4" Type="http://schemas.openxmlformats.org/officeDocument/2006/relationships/image" Target="../media/image39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Videos/Ejercito/DJI_0367.MOV" TargetMode="External"/><Relationship Id="rId5" Type="http://schemas.openxmlformats.org/officeDocument/2006/relationships/hyperlink" Target="DJI_0368.MOV" TargetMode="External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VID-20171206-WA0229.mp4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2565" y="1834175"/>
            <a:ext cx="6391320" cy="319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52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9"/>
          <p:cNvGrpSpPr/>
          <p:nvPr/>
        </p:nvGrpSpPr>
        <p:grpSpPr>
          <a:xfrm>
            <a:off x="0" y="6672984"/>
            <a:ext cx="9144000" cy="199175"/>
            <a:chOff x="332035" y="6175532"/>
            <a:chExt cx="11844467" cy="222198"/>
          </a:xfrm>
        </p:grpSpPr>
        <p:sp>
          <p:nvSpPr>
            <p:cNvPr id="13" name="Rectángulo 12"/>
            <p:cNvSpPr/>
            <p:nvPr/>
          </p:nvSpPr>
          <p:spPr>
            <a:xfrm>
              <a:off x="332035" y="6175532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BC1014">
                    <a:shade val="30000"/>
                    <a:satMod val="115000"/>
                  </a:srgbClr>
                </a:gs>
                <a:gs pos="50000">
                  <a:srgbClr val="BC1014">
                    <a:shade val="67500"/>
                    <a:satMod val="115000"/>
                  </a:srgbClr>
                </a:gs>
                <a:gs pos="100000">
                  <a:srgbClr val="BC1014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2004075" y="617553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3691172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5ECF1F">
                    <a:shade val="30000"/>
                    <a:satMod val="115000"/>
                  </a:srgbClr>
                </a:gs>
                <a:gs pos="50000">
                  <a:srgbClr val="5ECF1F">
                    <a:shade val="67500"/>
                    <a:satMod val="115000"/>
                  </a:srgbClr>
                </a:gs>
                <a:gs pos="100000">
                  <a:srgbClr val="5ECF1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5390818" y="6178760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7085304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944685">
                    <a:shade val="30000"/>
                    <a:satMod val="115000"/>
                  </a:srgbClr>
                </a:gs>
                <a:gs pos="50000">
                  <a:srgbClr val="944685">
                    <a:shade val="67500"/>
                    <a:satMod val="115000"/>
                  </a:srgbClr>
                </a:gs>
                <a:gs pos="100000">
                  <a:srgbClr val="944685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8782370" y="618075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D60093">
                    <a:shade val="30000"/>
                    <a:satMod val="115000"/>
                  </a:srgbClr>
                </a:gs>
                <a:gs pos="50000">
                  <a:srgbClr val="D60093">
                    <a:shade val="67500"/>
                    <a:satMod val="115000"/>
                  </a:srgbClr>
                </a:gs>
                <a:gs pos="100000">
                  <a:srgbClr val="D60093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10479436" y="6178171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</p:grpSp>
      <p:pic>
        <p:nvPicPr>
          <p:cNvPr id="22" name="23 Imagen" descr="logo s.png"/>
          <p:cNvPicPr>
            <a:picLocks noChangeAspect="1"/>
          </p:cNvPicPr>
          <p:nvPr/>
        </p:nvPicPr>
        <p:blipFill rotWithShape="1">
          <a:blip r:embed="rId2" cstate="print"/>
          <a:srcRect l="6232" t="16277" r="7224" b="37237"/>
          <a:stretch/>
        </p:blipFill>
        <p:spPr>
          <a:xfrm>
            <a:off x="6332561" y="129412"/>
            <a:ext cx="2729712" cy="622863"/>
          </a:xfrm>
          <a:prstGeom prst="rect">
            <a:avLst/>
          </a:prstGeom>
        </p:spPr>
      </p:pic>
      <p:sp>
        <p:nvSpPr>
          <p:cNvPr id="11" name="10 Redondear rectángulo de esquina diagonal"/>
          <p:cNvSpPr/>
          <p:nvPr/>
        </p:nvSpPr>
        <p:spPr>
          <a:xfrm>
            <a:off x="1" y="246617"/>
            <a:ext cx="5691352" cy="413725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B9D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MOVIMIENTO EN MASA </a:t>
            </a:r>
            <a:r>
              <a:rPr lang="es-EC" sz="1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EL TROJE </a:t>
            </a:r>
            <a:endParaRPr lang="es-EC" sz="18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23194" y="1828801"/>
            <a:ext cx="69940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5179695" algn="l"/>
              </a:tabLst>
            </a:pPr>
            <a:endParaRPr lang="es-EC" sz="2400" dirty="0">
              <a:latin typeface="Century" panose="020406040505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b="1" dirty="0">
              <a:latin typeface="Eras Light ITC" panose="020B04020305040208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b="1" dirty="0">
              <a:latin typeface="Eras Light ITC" panose="020B04020305040208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b="1" dirty="0">
              <a:latin typeface="Eras Light ITC" panose="020B04020305040208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096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C" sz="2400" b="1" dirty="0">
              <a:latin typeface="Eras Light ITC" panose="020B04020305040208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096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057732"/>
            <a:ext cx="3842238" cy="255169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886" y="1057733"/>
            <a:ext cx="4076121" cy="255169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605" y="3841848"/>
            <a:ext cx="4243755" cy="238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8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9"/>
          <p:cNvGrpSpPr/>
          <p:nvPr/>
        </p:nvGrpSpPr>
        <p:grpSpPr>
          <a:xfrm>
            <a:off x="0" y="6672984"/>
            <a:ext cx="9144000" cy="199175"/>
            <a:chOff x="332035" y="6175532"/>
            <a:chExt cx="11844467" cy="222198"/>
          </a:xfrm>
        </p:grpSpPr>
        <p:sp>
          <p:nvSpPr>
            <p:cNvPr id="13" name="Rectángulo 12"/>
            <p:cNvSpPr/>
            <p:nvPr/>
          </p:nvSpPr>
          <p:spPr>
            <a:xfrm>
              <a:off x="332035" y="6175532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BC1014">
                    <a:shade val="30000"/>
                    <a:satMod val="115000"/>
                  </a:srgbClr>
                </a:gs>
                <a:gs pos="50000">
                  <a:srgbClr val="BC1014">
                    <a:shade val="67500"/>
                    <a:satMod val="115000"/>
                  </a:srgbClr>
                </a:gs>
                <a:gs pos="100000">
                  <a:srgbClr val="BC1014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2004075" y="617553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3691172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5ECF1F">
                    <a:shade val="30000"/>
                    <a:satMod val="115000"/>
                  </a:srgbClr>
                </a:gs>
                <a:gs pos="50000">
                  <a:srgbClr val="5ECF1F">
                    <a:shade val="67500"/>
                    <a:satMod val="115000"/>
                  </a:srgbClr>
                </a:gs>
                <a:gs pos="100000">
                  <a:srgbClr val="5ECF1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5390818" y="6178760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7085304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944685">
                    <a:shade val="30000"/>
                    <a:satMod val="115000"/>
                  </a:srgbClr>
                </a:gs>
                <a:gs pos="50000">
                  <a:srgbClr val="944685">
                    <a:shade val="67500"/>
                    <a:satMod val="115000"/>
                  </a:srgbClr>
                </a:gs>
                <a:gs pos="100000">
                  <a:srgbClr val="944685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8782370" y="618075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D60093">
                    <a:shade val="30000"/>
                    <a:satMod val="115000"/>
                  </a:srgbClr>
                </a:gs>
                <a:gs pos="50000">
                  <a:srgbClr val="D60093">
                    <a:shade val="67500"/>
                    <a:satMod val="115000"/>
                  </a:srgbClr>
                </a:gs>
                <a:gs pos="100000">
                  <a:srgbClr val="D60093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10479436" y="6178171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</p:grpSp>
      <p:pic>
        <p:nvPicPr>
          <p:cNvPr id="22" name="23 Imagen" descr="logo s.png"/>
          <p:cNvPicPr>
            <a:picLocks noChangeAspect="1"/>
          </p:cNvPicPr>
          <p:nvPr/>
        </p:nvPicPr>
        <p:blipFill rotWithShape="1">
          <a:blip r:embed="rId2" cstate="print"/>
          <a:srcRect l="6232" t="16277" r="7224" b="37237"/>
          <a:stretch/>
        </p:blipFill>
        <p:spPr>
          <a:xfrm>
            <a:off x="6332561" y="129412"/>
            <a:ext cx="2729712" cy="622863"/>
          </a:xfrm>
          <a:prstGeom prst="rect">
            <a:avLst/>
          </a:prstGeom>
        </p:spPr>
      </p:pic>
      <p:sp>
        <p:nvSpPr>
          <p:cNvPr id="11" name="10 Redondear rectángulo de esquina diagonal"/>
          <p:cNvSpPr/>
          <p:nvPr/>
        </p:nvSpPr>
        <p:spPr>
          <a:xfrm>
            <a:off x="1" y="246617"/>
            <a:ext cx="5691352" cy="413725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B9D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ETAPA 2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80292" y="1046286"/>
            <a:ext cx="79834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69725" y="1427382"/>
            <a:ext cx="81939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En la Sala de Crisis del COE Metropolitano se activó el Comité de Operaciones de Emergencia, dirigido por el Alcalde de Quito, Mauricio Rodas, y el Secretario de Seguridad y Gobernabilidad, Juan Zapata Silva, María Augusta Montalvo Subsecretaria de Educación. Asistieron empresas municipales, Dirección Provincial de Salud de Pichincha, Secretaría de Riesgos, Fuerzas Armadas y Policía Nacional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279" y="3120447"/>
            <a:ext cx="3310494" cy="2473787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59161" y="765663"/>
            <a:ext cx="88256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2.1 ACTIVACIÓN COMITÉ DE OPERACIONES DE EMERGENCIA</a:t>
            </a:r>
          </a:p>
          <a:p>
            <a:pPr algn="ctr"/>
            <a:r>
              <a:rPr lang="es-EC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 DE DICIEMBRE 15H00 (1)</a:t>
            </a:r>
          </a:p>
          <a:p>
            <a:endParaRPr lang="es-EC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10632" y="2750821"/>
            <a:ext cx="527009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700" b="1" dirty="0">
                <a:latin typeface="Arial" panose="020B0604020202020204" pitchFamily="34" charset="0"/>
                <a:cs typeface="Arial" panose="020B0604020202020204" pitchFamily="34" charset="0"/>
              </a:rPr>
              <a:t>CONCLUSIONES GENERALES: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700" dirty="0">
                <a:latin typeface="Arial" panose="020B0604020202020204" pitchFamily="34" charset="0"/>
                <a:cs typeface="Arial" panose="020B0604020202020204" pitchFamily="34" charset="0"/>
              </a:rPr>
              <a:t>Recomendaciones para el uso responsable del agua en sectores afectados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700" dirty="0">
                <a:latin typeface="Arial" panose="020B0604020202020204" pitchFamily="34" charset="0"/>
                <a:cs typeface="Arial" panose="020B0604020202020204" pitchFamily="34" charset="0"/>
              </a:rPr>
              <a:t>Desabastecimiento de Agua desde la Morán Valverde hasta las NNUU, Conocoto, Miravalle y Tanda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700" dirty="0">
                <a:latin typeface="Arial" panose="020B0604020202020204" pitchFamily="34" charset="0"/>
                <a:cs typeface="Arial" panose="020B0604020202020204" pitchFamily="34" charset="0"/>
              </a:rPr>
              <a:t>300 metros de afectación en el canal Pita Tambo por deslizamiento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700" dirty="0">
                <a:latin typeface="Arial" panose="020B0604020202020204" pitchFamily="34" charset="0"/>
                <a:cs typeface="Arial" panose="020B0604020202020204" pitchFamily="34" charset="0"/>
              </a:rPr>
              <a:t>Se suspendió las clases en 646 establecimientos públicos, municipales y particulares (</a:t>
            </a:r>
            <a:r>
              <a:rPr lang="es-EC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355.667 estudiantes</a:t>
            </a:r>
            <a:r>
              <a:rPr lang="es-EC" sz="1700" dirty="0">
                <a:latin typeface="Arial" panose="020B0604020202020204" pitchFamily="34" charset="0"/>
                <a:cs typeface="Arial" panose="020B0604020202020204" pitchFamily="34" charset="0"/>
              </a:rPr>
              <a:t>); y en 65 Guagua Centros (</a:t>
            </a:r>
            <a:r>
              <a:rPr lang="es-EC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7.700 usuarios</a:t>
            </a:r>
            <a:r>
              <a:rPr lang="es-EC" sz="1700" dirty="0">
                <a:latin typeface="Arial" panose="020B0604020202020204" pitchFamily="34" charset="0"/>
                <a:cs typeface="Arial" panose="020B0604020202020204" pitchFamily="34" charset="0"/>
              </a:rPr>
              <a:t>) y guarderías de la zona de afectación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700" dirty="0">
                <a:latin typeface="Arial" panose="020B0604020202020204" pitchFamily="34" charset="0"/>
                <a:cs typeface="Arial" panose="020B0604020202020204" pitchFamily="34" charset="0"/>
              </a:rPr>
              <a:t>Se coordinó la distribución de agua con tanqueros de CBQ, EPMAPS, EPMMOP, EMASEO.</a:t>
            </a:r>
          </a:p>
        </p:txBody>
      </p:sp>
    </p:spTree>
    <p:extLst>
      <p:ext uri="{BB962C8B-B14F-4D97-AF65-F5344CB8AC3E}">
        <p14:creationId xmlns:p14="http://schemas.microsoft.com/office/powerpoint/2010/main" val="395758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9"/>
          <p:cNvGrpSpPr/>
          <p:nvPr/>
        </p:nvGrpSpPr>
        <p:grpSpPr>
          <a:xfrm>
            <a:off x="0" y="6672984"/>
            <a:ext cx="9144000" cy="199175"/>
            <a:chOff x="332035" y="6175532"/>
            <a:chExt cx="11844467" cy="222198"/>
          </a:xfrm>
        </p:grpSpPr>
        <p:sp>
          <p:nvSpPr>
            <p:cNvPr id="13" name="Rectángulo 12"/>
            <p:cNvSpPr/>
            <p:nvPr/>
          </p:nvSpPr>
          <p:spPr>
            <a:xfrm>
              <a:off x="332035" y="6175532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BC1014">
                    <a:shade val="30000"/>
                    <a:satMod val="115000"/>
                  </a:srgbClr>
                </a:gs>
                <a:gs pos="50000">
                  <a:srgbClr val="BC1014">
                    <a:shade val="67500"/>
                    <a:satMod val="115000"/>
                  </a:srgbClr>
                </a:gs>
                <a:gs pos="100000">
                  <a:srgbClr val="BC1014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2004075" y="617553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3691172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5ECF1F">
                    <a:shade val="30000"/>
                    <a:satMod val="115000"/>
                  </a:srgbClr>
                </a:gs>
                <a:gs pos="50000">
                  <a:srgbClr val="5ECF1F">
                    <a:shade val="67500"/>
                    <a:satMod val="115000"/>
                  </a:srgbClr>
                </a:gs>
                <a:gs pos="100000">
                  <a:srgbClr val="5ECF1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5390818" y="6178760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7085304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944685">
                    <a:shade val="30000"/>
                    <a:satMod val="115000"/>
                  </a:srgbClr>
                </a:gs>
                <a:gs pos="50000">
                  <a:srgbClr val="944685">
                    <a:shade val="67500"/>
                    <a:satMod val="115000"/>
                  </a:srgbClr>
                </a:gs>
                <a:gs pos="100000">
                  <a:srgbClr val="944685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8782370" y="618075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D60093">
                    <a:shade val="30000"/>
                    <a:satMod val="115000"/>
                  </a:srgbClr>
                </a:gs>
                <a:gs pos="50000">
                  <a:srgbClr val="D60093">
                    <a:shade val="67500"/>
                    <a:satMod val="115000"/>
                  </a:srgbClr>
                </a:gs>
                <a:gs pos="100000">
                  <a:srgbClr val="D60093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10479436" y="6178171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</p:grpSp>
      <p:pic>
        <p:nvPicPr>
          <p:cNvPr id="22" name="23 Imagen" descr="logo s.png"/>
          <p:cNvPicPr>
            <a:picLocks noChangeAspect="1"/>
          </p:cNvPicPr>
          <p:nvPr/>
        </p:nvPicPr>
        <p:blipFill rotWithShape="1">
          <a:blip r:embed="rId2" cstate="print"/>
          <a:srcRect l="6232" t="16277" r="7224" b="37237"/>
          <a:stretch/>
        </p:blipFill>
        <p:spPr>
          <a:xfrm>
            <a:off x="6332561" y="129412"/>
            <a:ext cx="2729712" cy="622863"/>
          </a:xfrm>
          <a:prstGeom prst="rect">
            <a:avLst/>
          </a:prstGeom>
        </p:spPr>
      </p:pic>
      <p:sp>
        <p:nvSpPr>
          <p:cNvPr id="11" name="10 Redondear rectángulo de esquina diagonal"/>
          <p:cNvSpPr/>
          <p:nvPr/>
        </p:nvSpPr>
        <p:spPr>
          <a:xfrm>
            <a:off x="1" y="246617"/>
            <a:ext cx="5691352" cy="413725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B9D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ETAPA 2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80292" y="1046286"/>
            <a:ext cx="79834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7BA849A3-8BDB-472E-946E-3B0D255561DE}"/>
              </a:ext>
            </a:extLst>
          </p:cNvPr>
          <p:cNvSpPr/>
          <p:nvPr/>
        </p:nvSpPr>
        <p:spPr>
          <a:xfrm>
            <a:off x="346386" y="1821041"/>
            <a:ext cx="3326056" cy="5905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C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COMITÉ DE OPERACIONES DE EMERGENCIA</a:t>
            </a:r>
          </a:p>
          <a:p>
            <a:pPr algn="ctr"/>
            <a:endParaRPr lang="es-EC" dirty="0"/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xmlns="" id="{4337EE8A-11D6-401B-93F5-499FB10CFCB9}"/>
              </a:ext>
            </a:extLst>
          </p:cNvPr>
          <p:cNvSpPr/>
          <p:nvPr/>
        </p:nvSpPr>
        <p:spPr>
          <a:xfrm>
            <a:off x="4116493" y="1918716"/>
            <a:ext cx="1019175" cy="5354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14862AF0-204B-431F-BBF3-8AA6F8EA4A09}"/>
              </a:ext>
            </a:extLst>
          </p:cNvPr>
          <p:cNvSpPr txBox="1"/>
          <p:nvPr/>
        </p:nvSpPr>
        <p:spPr>
          <a:xfrm>
            <a:off x="4038599" y="2001777"/>
            <a:ext cx="1174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activación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87C0B185-99A1-4DE4-954C-2658062A4A82}"/>
              </a:ext>
            </a:extLst>
          </p:cNvPr>
          <p:cNvSpPr/>
          <p:nvPr/>
        </p:nvSpPr>
        <p:spPr>
          <a:xfrm>
            <a:off x="5900440" y="1440924"/>
            <a:ext cx="1246538" cy="5429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Mesa 2  Salud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D43C83AD-3A78-4959-A0E8-A1E8A306485C}"/>
              </a:ext>
            </a:extLst>
          </p:cNvPr>
          <p:cNvSpPr/>
          <p:nvPr/>
        </p:nvSpPr>
        <p:spPr>
          <a:xfrm>
            <a:off x="5900439" y="2130855"/>
            <a:ext cx="1246539" cy="5429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Mesa 3  Educación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9631AC4D-3C64-42BF-8C2E-C1D252E012D0}"/>
              </a:ext>
            </a:extLst>
          </p:cNvPr>
          <p:cNvSpPr/>
          <p:nvPr/>
        </p:nvSpPr>
        <p:spPr>
          <a:xfrm>
            <a:off x="351403" y="1046286"/>
            <a:ext cx="3326056" cy="3443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Línea Estratégica</a:t>
            </a:r>
            <a:endParaRPr lang="es-EC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5A597F49-2E7B-4C73-988B-41DAEDA20D43}"/>
              </a:ext>
            </a:extLst>
          </p:cNvPr>
          <p:cNvSpPr/>
          <p:nvPr/>
        </p:nvSpPr>
        <p:spPr>
          <a:xfrm>
            <a:off x="351403" y="3163981"/>
            <a:ext cx="3326056" cy="3443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Línea de Acción</a:t>
            </a:r>
            <a:endParaRPr lang="es-EC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38FCF041-51C5-4D2D-A7B7-F20885B00EF8}"/>
              </a:ext>
            </a:extLst>
          </p:cNvPr>
          <p:cNvSpPr/>
          <p:nvPr/>
        </p:nvSpPr>
        <p:spPr>
          <a:xfrm>
            <a:off x="288499" y="4506632"/>
            <a:ext cx="3326056" cy="5905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C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COMITÉ DE OPERACIONES DE EMERGENCIA</a:t>
            </a:r>
          </a:p>
          <a:p>
            <a:pPr algn="ctr"/>
            <a:endParaRPr lang="es-EC" dirty="0"/>
          </a:p>
        </p:txBody>
      </p:sp>
      <p:sp>
        <p:nvSpPr>
          <p:cNvPr id="26" name="Flecha: a la derecha 25">
            <a:extLst>
              <a:ext uri="{FF2B5EF4-FFF2-40B4-BE49-F238E27FC236}">
                <a16:creationId xmlns:a16="http://schemas.microsoft.com/office/drawing/2014/main" xmlns="" id="{8E6516B3-F1E2-4E10-8CB3-6AB0FB2DB27B}"/>
              </a:ext>
            </a:extLst>
          </p:cNvPr>
          <p:cNvSpPr/>
          <p:nvPr/>
        </p:nvSpPr>
        <p:spPr>
          <a:xfrm>
            <a:off x="4117146" y="4632545"/>
            <a:ext cx="816804" cy="398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xmlns="" id="{2E23F94C-04B0-4842-B147-87F599D975DD}"/>
              </a:ext>
            </a:extLst>
          </p:cNvPr>
          <p:cNvSpPr/>
          <p:nvPr/>
        </p:nvSpPr>
        <p:spPr>
          <a:xfrm>
            <a:off x="5621216" y="3459495"/>
            <a:ext cx="2987916" cy="718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Garantizar provisión de agua en Establecimientos de Salud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xmlns="" id="{0A5384E5-17BC-4C7B-8BF5-C18BF752EB9F}"/>
              </a:ext>
            </a:extLst>
          </p:cNvPr>
          <p:cNvSpPr/>
          <p:nvPr/>
        </p:nvSpPr>
        <p:spPr>
          <a:xfrm>
            <a:off x="5621216" y="4409252"/>
            <a:ext cx="2987916" cy="86520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Considerar la suspensión de clases en Establecimientos educativos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xmlns="" id="{5A7729B3-96F6-4376-AFAC-6557E25B7C85}"/>
              </a:ext>
            </a:extLst>
          </p:cNvPr>
          <p:cNvSpPr/>
          <p:nvPr/>
        </p:nvSpPr>
        <p:spPr>
          <a:xfrm>
            <a:off x="5587076" y="5486182"/>
            <a:ext cx="2987916" cy="86520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Coordinación para el abastecimiento agua  a la población afectada</a:t>
            </a:r>
          </a:p>
        </p:txBody>
      </p:sp>
    </p:spTree>
    <p:extLst>
      <p:ext uri="{BB962C8B-B14F-4D97-AF65-F5344CB8AC3E}">
        <p14:creationId xmlns:p14="http://schemas.microsoft.com/office/powerpoint/2010/main" val="179787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69527" y="193403"/>
            <a:ext cx="76049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2.1 SALUD – 48 Casas de Salud atendidas (100 litros x cama)</a:t>
            </a:r>
          </a:p>
        </p:txBody>
      </p:sp>
      <p:grpSp>
        <p:nvGrpSpPr>
          <p:cNvPr id="5" name="Grupo 19">
            <a:extLst>
              <a:ext uri="{FF2B5EF4-FFF2-40B4-BE49-F238E27FC236}">
                <a16:creationId xmlns:a16="http://schemas.microsoft.com/office/drawing/2014/main" xmlns="" id="{0FCE64B4-BC55-4E27-B3A2-3D1648E3C737}"/>
              </a:ext>
            </a:extLst>
          </p:cNvPr>
          <p:cNvGrpSpPr/>
          <p:nvPr/>
        </p:nvGrpSpPr>
        <p:grpSpPr>
          <a:xfrm>
            <a:off x="0" y="6672984"/>
            <a:ext cx="9144000" cy="199175"/>
            <a:chOff x="332035" y="6175532"/>
            <a:chExt cx="11844467" cy="222198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xmlns="" id="{718372EE-2D52-449F-8AEA-77C736CAED94}"/>
                </a:ext>
              </a:extLst>
            </p:cNvPr>
            <p:cNvSpPr/>
            <p:nvPr/>
          </p:nvSpPr>
          <p:spPr>
            <a:xfrm>
              <a:off x="332035" y="6175532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BC1014">
                    <a:shade val="30000"/>
                    <a:satMod val="115000"/>
                  </a:srgbClr>
                </a:gs>
                <a:gs pos="50000">
                  <a:srgbClr val="BC1014">
                    <a:shade val="67500"/>
                    <a:satMod val="115000"/>
                  </a:srgbClr>
                </a:gs>
                <a:gs pos="100000">
                  <a:srgbClr val="BC1014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xmlns="" id="{F6BCD389-83FA-4D7E-A40B-DC898DED08D2}"/>
                </a:ext>
              </a:extLst>
            </p:cNvPr>
            <p:cNvSpPr/>
            <p:nvPr/>
          </p:nvSpPr>
          <p:spPr>
            <a:xfrm>
              <a:off x="2004075" y="617553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xmlns="" id="{8A6D5FDC-447E-46D9-B8CF-C47DC80D725C}"/>
                </a:ext>
              </a:extLst>
            </p:cNvPr>
            <p:cNvSpPr/>
            <p:nvPr/>
          </p:nvSpPr>
          <p:spPr>
            <a:xfrm>
              <a:off x="3691172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5ECF1F">
                    <a:shade val="30000"/>
                    <a:satMod val="115000"/>
                  </a:srgbClr>
                </a:gs>
                <a:gs pos="50000">
                  <a:srgbClr val="5ECF1F">
                    <a:shade val="67500"/>
                    <a:satMod val="115000"/>
                  </a:srgbClr>
                </a:gs>
                <a:gs pos="100000">
                  <a:srgbClr val="5ECF1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xmlns="" id="{B599617E-3A8F-44DF-8065-C6F65709302C}"/>
                </a:ext>
              </a:extLst>
            </p:cNvPr>
            <p:cNvSpPr/>
            <p:nvPr/>
          </p:nvSpPr>
          <p:spPr>
            <a:xfrm>
              <a:off x="5390818" y="6178760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xmlns="" id="{8996BD32-DD01-4514-AAE9-32B4F9C90DE9}"/>
                </a:ext>
              </a:extLst>
            </p:cNvPr>
            <p:cNvSpPr/>
            <p:nvPr/>
          </p:nvSpPr>
          <p:spPr>
            <a:xfrm>
              <a:off x="7085304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944685">
                    <a:shade val="30000"/>
                    <a:satMod val="115000"/>
                  </a:srgbClr>
                </a:gs>
                <a:gs pos="50000">
                  <a:srgbClr val="944685">
                    <a:shade val="67500"/>
                    <a:satMod val="115000"/>
                  </a:srgbClr>
                </a:gs>
                <a:gs pos="100000">
                  <a:srgbClr val="944685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xmlns="" id="{80105CB7-4E2E-4FE1-BE5D-34888C4EBC35}"/>
                </a:ext>
              </a:extLst>
            </p:cNvPr>
            <p:cNvSpPr/>
            <p:nvPr/>
          </p:nvSpPr>
          <p:spPr>
            <a:xfrm>
              <a:off x="8782370" y="618075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D60093">
                    <a:shade val="30000"/>
                    <a:satMod val="115000"/>
                  </a:srgbClr>
                </a:gs>
                <a:gs pos="50000">
                  <a:srgbClr val="D60093">
                    <a:shade val="67500"/>
                    <a:satMod val="115000"/>
                  </a:srgbClr>
                </a:gs>
                <a:gs pos="100000">
                  <a:srgbClr val="D60093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xmlns="" id="{7A5C2C03-5FDA-4F0D-8E65-5A73EEE4873B}"/>
                </a:ext>
              </a:extLst>
            </p:cNvPr>
            <p:cNvSpPr/>
            <p:nvPr/>
          </p:nvSpPr>
          <p:spPr>
            <a:xfrm>
              <a:off x="10479436" y="6178171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</p:grp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A22A8FC4-81C4-4F81-8DA7-36591BEBE05B}"/>
              </a:ext>
            </a:extLst>
          </p:cNvPr>
          <p:cNvSpPr/>
          <p:nvPr/>
        </p:nvSpPr>
        <p:spPr>
          <a:xfrm>
            <a:off x="161925" y="2171699"/>
            <a:ext cx="1524000" cy="809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/>
              <a:t>Hospital Carlos Andrade Marín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2550BC03-02AB-4FEA-831E-F3F0AF141CDF}"/>
              </a:ext>
            </a:extLst>
          </p:cNvPr>
          <p:cNvSpPr/>
          <p:nvPr/>
        </p:nvSpPr>
        <p:spPr>
          <a:xfrm>
            <a:off x="2200275" y="2171700"/>
            <a:ext cx="1524000" cy="809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600 camas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7AC37AB0-3847-42C4-A0BE-4C421F81792E}"/>
              </a:ext>
            </a:extLst>
          </p:cNvPr>
          <p:cNvSpPr/>
          <p:nvPr/>
        </p:nvSpPr>
        <p:spPr>
          <a:xfrm>
            <a:off x="4171950" y="2171700"/>
            <a:ext cx="1524000" cy="809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100 litros x cama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391F6F49-37FA-4066-90B2-A4644A6B17A3}"/>
              </a:ext>
            </a:extLst>
          </p:cNvPr>
          <p:cNvSpPr/>
          <p:nvPr/>
        </p:nvSpPr>
        <p:spPr>
          <a:xfrm>
            <a:off x="6275143" y="2169326"/>
            <a:ext cx="1934016" cy="811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10 tanqueros CBQ 1500 galones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A7780FC-09AA-41C1-8642-A8BF26142AE6}"/>
              </a:ext>
            </a:extLst>
          </p:cNvPr>
          <p:cNvSpPr txBox="1"/>
          <p:nvPr/>
        </p:nvSpPr>
        <p:spPr>
          <a:xfrm>
            <a:off x="492047" y="179999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Salud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9767D0DE-3883-4BD1-93E2-767B0ECB11A6}"/>
              </a:ext>
            </a:extLst>
          </p:cNvPr>
          <p:cNvSpPr txBox="1"/>
          <p:nvPr/>
        </p:nvSpPr>
        <p:spPr>
          <a:xfrm>
            <a:off x="2479435" y="1799476"/>
            <a:ext cx="989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Logística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0803FB44-3C4B-4804-9C2A-7999BD818C0E}"/>
              </a:ext>
            </a:extLst>
          </p:cNvPr>
          <p:cNvSpPr txBox="1"/>
          <p:nvPr/>
        </p:nvSpPr>
        <p:spPr>
          <a:xfrm>
            <a:off x="4199134" y="1799476"/>
            <a:ext cx="1582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Requerimiento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5E766F91-36A0-4AEC-82E5-FF6DAB2A420F}"/>
              </a:ext>
            </a:extLst>
          </p:cNvPr>
          <p:cNvSpPr txBox="1"/>
          <p:nvPr/>
        </p:nvSpPr>
        <p:spPr>
          <a:xfrm>
            <a:off x="6697653" y="1798727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Recurso</a:t>
            </a:r>
          </a:p>
        </p:txBody>
      </p: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xmlns="" id="{DBAA26ED-61D2-4ADD-87B7-7428BE57E65B}"/>
              </a:ext>
            </a:extLst>
          </p:cNvPr>
          <p:cNvCxnSpPr>
            <a:cxnSpLocks/>
            <a:stCxn id="3" idx="3"/>
            <a:endCxn id="15" idx="1"/>
          </p:cNvCxnSpPr>
          <p:nvPr/>
        </p:nvCxnSpPr>
        <p:spPr>
          <a:xfrm>
            <a:off x="1685925" y="2576512"/>
            <a:ext cx="5143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xmlns="" id="{89D20EF3-50EB-4DA0-B35E-00F411636036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>
            <a:off x="3724275" y="2576512"/>
            <a:ext cx="4476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xmlns="" id="{A591584B-875C-4FBD-A974-1CCADC9E73A9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 flipV="1">
            <a:off x="5695950" y="2575325"/>
            <a:ext cx="579193" cy="1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198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69527" y="193403"/>
            <a:ext cx="76049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2.1 SALUD – 48 Casas de Salud atendidas (150litros x cama)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443344" y="704301"/>
          <a:ext cx="8257310" cy="5848899"/>
        </p:xfrm>
        <a:graphic>
          <a:graphicData uri="http://schemas.openxmlformats.org/drawingml/2006/table">
            <a:tbl>
              <a:tblPr/>
              <a:tblGrid>
                <a:gridCol w="7352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38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52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101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6728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15429"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FECHA</a:t>
                      </a:r>
                    </a:p>
                  </a:txBody>
                  <a:tcPr marL="8014" marR="8014" marT="80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</a:t>
                      </a:r>
                    </a:p>
                  </a:txBody>
                  <a:tcPr marL="8014" marR="8014" marT="80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HORA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LUGAR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NOVEDAD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542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06/12/2017</a:t>
                      </a: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14" marR="8014" marT="8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21:00</a:t>
                      </a:r>
                    </a:p>
                  </a:txBody>
                  <a:tcPr marL="8014" marR="8014" marT="8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SALUD # 4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CUENTAN CON CISTERNA SE ABASTECE EN RECIPIENTES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5429"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07/12/2017</a:t>
                      </a:r>
                    </a:p>
                  </a:txBody>
                  <a:tcPr marL="8014" marR="8014" marT="80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7:20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SALUD CHILLOGALLO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ABASTECIMIENTO DE AGUA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5429"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07/12/2017</a:t>
                      </a:r>
                    </a:p>
                  </a:txBody>
                  <a:tcPr marL="8014" marR="8014" marT="80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7:15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SALUD CONOCOTO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ABASTECIMIENTO DE AGUA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5429"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07/12/2017</a:t>
                      </a:r>
                    </a:p>
                  </a:txBody>
                  <a:tcPr marL="8014" marR="8014" marT="80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8:12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SALUD LA TOLA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ABASTECIMIENTO DE AGUA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5429"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07/12/2017</a:t>
                      </a:r>
                    </a:p>
                  </a:txBody>
                  <a:tcPr marL="8014" marR="8014" marT="80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9:01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IESS CENTRAL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ABASTECIMIENTO DE AGUA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0859"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07/12/2017</a:t>
                      </a: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14" marR="8014" marT="8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13:14</a:t>
                      </a:r>
                    </a:p>
                  </a:txBody>
                  <a:tcPr marL="8014" marR="8014" marT="8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SALUD LUCHA DE LOS POBRES</a:t>
                      </a:r>
                    </a:p>
                  </a:txBody>
                  <a:tcPr marL="8014" marR="8014" marT="8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ABASTECIMIENTO DE AGUA. AL MOMENTO TANQ, PARTICULARES HAN ABASTECIDO</a:t>
                      </a:r>
                    </a:p>
                  </a:txBody>
                  <a:tcPr marL="8014" marR="8014" marT="8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5429"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07/12/2017</a:t>
                      </a:r>
                    </a:p>
                  </a:txBody>
                  <a:tcPr marL="8014" marR="8014" marT="80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12:16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IESS CHIMBACALLE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ABASTECIMIENTO DE AGUA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5429"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07/12/2017</a:t>
                      </a:r>
                    </a:p>
                  </a:txBody>
                  <a:tcPr marL="8014" marR="8014" marT="80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9:10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IESS ELOY ALFARO 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ABASTECIMIENTO DE AGUA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5429"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07/12/2017</a:t>
                      </a:r>
                    </a:p>
                  </a:txBody>
                  <a:tcPr marL="8014" marR="8014" marT="80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10:37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CLINICA DE DIALISIS SOLANDA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ABASTECIMIENTO DE AGUA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5429"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07/12/2017</a:t>
                      </a:r>
                    </a:p>
                  </a:txBody>
                  <a:tcPr marL="8014" marR="8014" marT="80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9:58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SANTA CRUZ CENTRO DE SALUD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ABASTECIMIENTO DE AGUA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5429"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07/12/2017</a:t>
                      </a:r>
                    </a:p>
                  </a:txBody>
                  <a:tcPr marL="8014" marR="8014" marT="80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014" marR="8014" marT="8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9:58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SALUD EL ROCIO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ABASTECIMIENTO DE AGUA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5429"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07/12/2017</a:t>
                      </a:r>
                    </a:p>
                  </a:txBody>
                  <a:tcPr marL="8014" marR="8014" marT="80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11:51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SALUD LA GASCA 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CENTRO DE SALUD EN REMODELACION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5429"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07/12/2017</a:t>
                      </a:r>
                    </a:p>
                  </a:txBody>
                  <a:tcPr marL="8014" marR="8014" marT="80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10:04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SALUD  PUENGASI 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 PERSONA DEL MSP ABSTECIENDO CENTROS DE SALUD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5429"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07/12/2017</a:t>
                      </a:r>
                    </a:p>
                  </a:txBody>
                  <a:tcPr marL="8014" marR="8014" marT="80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13:26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SALUD MSP JUNTO X-6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ABASTECIENDO HIDRICO A LA CIUDADANIA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5429"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07/12/2017</a:t>
                      </a:r>
                    </a:p>
                  </a:txBody>
                  <a:tcPr marL="8014" marR="8014" marT="80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13:39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SALUD DE LA ARGELIA C. CALUMA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ABASTECIMIENTO DE AGUA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5429"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07/12/2017</a:t>
                      </a:r>
                    </a:p>
                  </a:txBody>
                  <a:tcPr marL="8014" marR="8014" marT="80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014" marR="8014" marT="8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14:00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PUENTE 8 . HOSP. JULIO ENDARA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ABASTECIMIENTO DE AGUA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5429"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07/12/2017</a:t>
                      </a:r>
                    </a:p>
                  </a:txBody>
                  <a:tcPr marL="8014" marR="8014" marT="80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17:00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HOSPITAL POLICIA NACIONAL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ABASTECIMIENTO DE AGUA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5429"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07/12/2017</a:t>
                      </a:r>
                    </a:p>
                  </a:txBody>
                  <a:tcPr marL="8014" marR="8014" marT="80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14:58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SALUD MAYORISTA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ABASTECIMIENTO DE AGUA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5429"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07/12/2017</a:t>
                      </a:r>
                    </a:p>
                  </a:txBody>
                  <a:tcPr marL="8014" marR="8014" marT="80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14:58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CASA CUNA MSP ROCAFUERTE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ABASTECIMIENTO DE AGUA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15429"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07/12/2017</a:t>
                      </a:r>
                    </a:p>
                  </a:txBody>
                  <a:tcPr marL="8014" marR="8014" marT="80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15:51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SALUD LUCHA DE LOS POBRES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ABASTECIMIENTO DE AGUA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15429"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07/12/2017</a:t>
                      </a:r>
                    </a:p>
                  </a:txBody>
                  <a:tcPr marL="8014" marR="8014" marT="80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014" marR="8014" marT="8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19:11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SALUD DE LA MAGDALENA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ABASTECIMIENTO DE AGUA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47744"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07/12/2017</a:t>
                      </a:r>
                    </a:p>
                  </a:txBody>
                  <a:tcPr marL="8014" marR="8014" marT="80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16:19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DIALISIS IESS COLON Y AMAZONAS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ABASTECIMIENTO DE AGUA MAÑANA 6:30 AM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15429"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07/12/2017</a:t>
                      </a:r>
                    </a:p>
                  </a:txBody>
                  <a:tcPr marL="8014" marR="8014" marT="80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19:00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PUENTE 8 /3/CENTRO DE SALUD DE CHIMBACALLE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ABASTECIMIENTO DE AGUA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15429"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07/12/2017</a:t>
                      </a:r>
                    </a:p>
                  </a:txBody>
                  <a:tcPr marL="8014" marR="8014" marT="80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21:39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IESS CHIMBACALLE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ABASTECIMIENTO DE AGUA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215429"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07/12/2017</a:t>
                      </a:r>
                    </a:p>
                  </a:txBody>
                  <a:tcPr marL="8014" marR="8014" marT="80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23:08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DIALISIS IESS COLON Y AMAZONAS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ABASTECIMIENTO DE AGUA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</a:tbl>
          </a:graphicData>
        </a:graphic>
      </p:graphicFrame>
      <p:grpSp>
        <p:nvGrpSpPr>
          <p:cNvPr id="5" name="Grupo 19">
            <a:extLst>
              <a:ext uri="{FF2B5EF4-FFF2-40B4-BE49-F238E27FC236}">
                <a16:creationId xmlns:a16="http://schemas.microsoft.com/office/drawing/2014/main" xmlns="" id="{0FCE64B4-BC55-4E27-B3A2-3D1648E3C737}"/>
              </a:ext>
            </a:extLst>
          </p:cNvPr>
          <p:cNvGrpSpPr/>
          <p:nvPr/>
        </p:nvGrpSpPr>
        <p:grpSpPr>
          <a:xfrm>
            <a:off x="0" y="6672984"/>
            <a:ext cx="9144000" cy="199175"/>
            <a:chOff x="332035" y="6175532"/>
            <a:chExt cx="11844467" cy="222198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xmlns="" id="{718372EE-2D52-449F-8AEA-77C736CAED94}"/>
                </a:ext>
              </a:extLst>
            </p:cNvPr>
            <p:cNvSpPr/>
            <p:nvPr/>
          </p:nvSpPr>
          <p:spPr>
            <a:xfrm>
              <a:off x="332035" y="6175532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BC1014">
                    <a:shade val="30000"/>
                    <a:satMod val="115000"/>
                  </a:srgbClr>
                </a:gs>
                <a:gs pos="50000">
                  <a:srgbClr val="BC1014">
                    <a:shade val="67500"/>
                    <a:satMod val="115000"/>
                  </a:srgbClr>
                </a:gs>
                <a:gs pos="100000">
                  <a:srgbClr val="BC1014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xmlns="" id="{F6BCD389-83FA-4D7E-A40B-DC898DED08D2}"/>
                </a:ext>
              </a:extLst>
            </p:cNvPr>
            <p:cNvSpPr/>
            <p:nvPr/>
          </p:nvSpPr>
          <p:spPr>
            <a:xfrm>
              <a:off x="2004075" y="617553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xmlns="" id="{8A6D5FDC-447E-46D9-B8CF-C47DC80D725C}"/>
                </a:ext>
              </a:extLst>
            </p:cNvPr>
            <p:cNvSpPr/>
            <p:nvPr/>
          </p:nvSpPr>
          <p:spPr>
            <a:xfrm>
              <a:off x="3691172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5ECF1F">
                    <a:shade val="30000"/>
                    <a:satMod val="115000"/>
                  </a:srgbClr>
                </a:gs>
                <a:gs pos="50000">
                  <a:srgbClr val="5ECF1F">
                    <a:shade val="67500"/>
                    <a:satMod val="115000"/>
                  </a:srgbClr>
                </a:gs>
                <a:gs pos="100000">
                  <a:srgbClr val="5ECF1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xmlns="" id="{B599617E-3A8F-44DF-8065-C6F65709302C}"/>
                </a:ext>
              </a:extLst>
            </p:cNvPr>
            <p:cNvSpPr/>
            <p:nvPr/>
          </p:nvSpPr>
          <p:spPr>
            <a:xfrm>
              <a:off x="5390818" y="6178760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xmlns="" id="{8996BD32-DD01-4514-AAE9-32B4F9C90DE9}"/>
                </a:ext>
              </a:extLst>
            </p:cNvPr>
            <p:cNvSpPr/>
            <p:nvPr/>
          </p:nvSpPr>
          <p:spPr>
            <a:xfrm>
              <a:off x="7085304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944685">
                    <a:shade val="30000"/>
                    <a:satMod val="115000"/>
                  </a:srgbClr>
                </a:gs>
                <a:gs pos="50000">
                  <a:srgbClr val="944685">
                    <a:shade val="67500"/>
                    <a:satMod val="115000"/>
                  </a:srgbClr>
                </a:gs>
                <a:gs pos="100000">
                  <a:srgbClr val="944685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xmlns="" id="{80105CB7-4E2E-4FE1-BE5D-34888C4EBC35}"/>
                </a:ext>
              </a:extLst>
            </p:cNvPr>
            <p:cNvSpPr/>
            <p:nvPr/>
          </p:nvSpPr>
          <p:spPr>
            <a:xfrm>
              <a:off x="8782370" y="618075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D60093">
                    <a:shade val="30000"/>
                    <a:satMod val="115000"/>
                  </a:srgbClr>
                </a:gs>
                <a:gs pos="50000">
                  <a:srgbClr val="D60093">
                    <a:shade val="67500"/>
                    <a:satMod val="115000"/>
                  </a:srgbClr>
                </a:gs>
                <a:gs pos="100000">
                  <a:srgbClr val="D60093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xmlns="" id="{7A5C2C03-5FDA-4F0D-8E65-5A73EEE4873B}"/>
                </a:ext>
              </a:extLst>
            </p:cNvPr>
            <p:cNvSpPr/>
            <p:nvPr/>
          </p:nvSpPr>
          <p:spPr>
            <a:xfrm>
              <a:off x="10479436" y="6178171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783430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458919" y="202196"/>
            <a:ext cx="42261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 CASAS DE SALUD ATENDIDAS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85798" y="6015436"/>
            <a:ext cx="9052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DISTRIBUCIÓN DE </a:t>
            </a:r>
            <a:r>
              <a:rPr lang="es-EC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103.500</a:t>
            </a:r>
            <a:r>
              <a:rPr lang="es-EC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GALONES AGUA EN CASAS DE SALUD POR CBQ 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213014" y="510184"/>
          <a:ext cx="8598478" cy="5471976"/>
        </p:xfrm>
        <a:graphic>
          <a:graphicData uri="http://schemas.openxmlformats.org/drawingml/2006/table">
            <a:tbl>
              <a:tblPr/>
              <a:tblGrid>
                <a:gridCol w="7655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4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5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262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8245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21911"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08/12/2017</a:t>
                      </a:r>
                    </a:p>
                  </a:txBody>
                  <a:tcPr marL="9374" marR="9374" marT="9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374" marR="9374" marT="9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5:46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IESS PINTADO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ABASTECIMIENTO DE AGUA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3591"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08/12/2017</a:t>
                      </a:r>
                    </a:p>
                  </a:txBody>
                  <a:tcPr marL="9374" marR="9374" marT="9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5:46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IESS MAYORISTA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ABASTECIMIENTO DE AGUA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3591"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08/12/2017</a:t>
                      </a:r>
                    </a:p>
                  </a:txBody>
                  <a:tcPr marL="9374" marR="9374" marT="9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6:37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NOVACLINICA Y PASTEUR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ABASTECIMIENTO DE AGUA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3591"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08/12/2017</a:t>
                      </a:r>
                    </a:p>
                  </a:txBody>
                  <a:tcPr marL="9374" marR="9374" marT="9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7:57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DISPENSARIO DE CHIMBACALLE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ABASTECIMIENTO DE AGUA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3591"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08/12/2017</a:t>
                      </a:r>
                    </a:p>
                  </a:txBody>
                  <a:tcPr marL="9374" marR="9374" marT="9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8:20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SALUD N· 1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ABASTECIMIENTO DE AGUA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3591"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08/12/2017</a:t>
                      </a:r>
                    </a:p>
                  </a:txBody>
                  <a:tcPr marL="9374" marR="9374" marT="9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374" marR="9374" marT="9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8:35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DISPENSARIO DE CHIMBACALLE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REQUIREN AGUA POTABLE, NO DE HIDRANTE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3591"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08/12/2017</a:t>
                      </a:r>
                    </a:p>
                  </a:txBody>
                  <a:tcPr marL="9374" marR="9374" marT="9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8:20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SALUD AYAPAMBA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ABASTECIMIENTO DE AGUA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3591"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08/12/2017</a:t>
                      </a:r>
                    </a:p>
                  </a:txBody>
                  <a:tcPr marL="9374" marR="9374" marT="9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8:20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SALUD N 4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REFIEREN QUE SI TIENEN AGUA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3591"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08/12/2017</a:t>
                      </a:r>
                    </a:p>
                  </a:txBody>
                  <a:tcPr marL="9374" marR="9374" marT="9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9:08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IESS MORASPUNGO Y PINLLOPATA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ABASTECIMIENTO DE AGUA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3591"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08/12/2017</a:t>
                      </a:r>
                    </a:p>
                  </a:txBody>
                  <a:tcPr marL="9374" marR="9374" marT="9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9:39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SALUD DEL SUR DE QUITO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ABASTECIMIENTO DE AGUA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3591"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08/12/2017</a:t>
                      </a:r>
                    </a:p>
                  </a:txBody>
                  <a:tcPr marL="9374" marR="9374" marT="9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374" marR="9374" marT="9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9:41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CLINICA PASTEUR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REFIEREN QUE SI TIENEN AGUA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3591"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08/12/2017</a:t>
                      </a:r>
                    </a:p>
                  </a:txBody>
                  <a:tcPr marL="9374" marR="9374" marT="9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10:05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DISPENSARIO EDEN DEL VALLE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ABASTECIMIENTO DE AGUA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3591"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08/12/2017</a:t>
                      </a:r>
                    </a:p>
                  </a:txBody>
                  <a:tcPr marL="9374" marR="9374" marT="9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10:08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MEDICO LA CAROLINA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ABASTECIMIENTO DE AGUA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3591"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08/12/2017</a:t>
                      </a:r>
                    </a:p>
                  </a:txBody>
                  <a:tcPr marL="9374" marR="9374" marT="9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12:31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CRIMINALISICA 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ABASTECIMIENTO DE AGUA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3591"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08/12/2017</a:t>
                      </a:r>
                    </a:p>
                  </a:txBody>
                  <a:tcPr marL="9374" marR="9374" marT="9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11:28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CENTRO REHABILITACION INTEGRAL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ABASTECIMIENTO DE AGUA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3591"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08/12/2017</a:t>
                      </a:r>
                    </a:p>
                  </a:txBody>
                  <a:tcPr marL="9374" marR="9374" marT="9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374" marR="9374" marT="9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11:41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IESS DE LA VILLAFLORA/DIAL CENTER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ABASTECIMIENTO DE AGUA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33591"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08/12/2017</a:t>
                      </a:r>
                    </a:p>
                  </a:txBody>
                  <a:tcPr marL="9374" marR="9374" marT="9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12:12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HOSPITAL JULIO ENDARA / PUENTE 8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ABASTECIMIENTO DE AGUA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33591"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08/12/2017</a:t>
                      </a:r>
                    </a:p>
                  </a:txBody>
                  <a:tcPr marL="9374" marR="9374" marT="9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13:00</a:t>
                      </a:r>
                    </a:p>
                  </a:txBody>
                  <a:tcPr marL="9374" marR="9374" marT="9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DIALISIS  DIALCENTER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ABASTECIMIENTO DE AGUA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33591"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08/12/2017</a:t>
                      </a:r>
                    </a:p>
                  </a:txBody>
                  <a:tcPr marL="9374" marR="9374" marT="9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13:28</a:t>
                      </a:r>
                    </a:p>
                  </a:txBody>
                  <a:tcPr marL="9374" marR="9374" marT="9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HOSPITAL QUITO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ABASTECIMIENTO DE AGUA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33591"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08/12/2017</a:t>
                      </a:r>
                    </a:p>
                  </a:txBody>
                  <a:tcPr marL="9374" marR="9374" marT="9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13:28</a:t>
                      </a:r>
                    </a:p>
                  </a:txBody>
                  <a:tcPr marL="9374" marR="9374" marT="9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RECORRIDO CHILLOGALLO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ABASTECIMIENTO DE AGUA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33591"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08/12/2017</a:t>
                      </a:r>
                    </a:p>
                  </a:txBody>
                  <a:tcPr marL="9374" marR="9374" marT="9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374" marR="9374" marT="9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13:28</a:t>
                      </a:r>
                    </a:p>
                  </a:txBody>
                  <a:tcPr marL="9374" marR="9374" marT="9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HOSPITAL METROPOLITANO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ABASTECIMIENTO DE AGUA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33591"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08/12/2017</a:t>
                      </a:r>
                    </a:p>
                  </a:txBody>
                  <a:tcPr marL="9374" marR="9374" marT="9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15:00</a:t>
                      </a:r>
                    </a:p>
                  </a:txBody>
                  <a:tcPr marL="9374" marR="9374" marT="9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HOSPITAL MILITAR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ABASTECIMIENTO DE AGUA</a:t>
                      </a:r>
                    </a:p>
                  </a:txBody>
                  <a:tcPr marL="9374" marR="9374" marT="9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9095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08/12/2017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374" marR="9374" marT="9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17:04</a:t>
                      </a:r>
                    </a:p>
                  </a:txBody>
                  <a:tcPr marL="9374" marR="9374" marT="9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NOVA CLINICA</a:t>
                      </a:r>
                    </a:p>
                  </a:txBody>
                  <a:tcPr marL="9374" marR="9374" marT="9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ABASTECIMIENTO DE AGUA</a:t>
                      </a:r>
                    </a:p>
                    <a:p>
                      <a:pPr algn="ct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4" marR="9374" marT="9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  <p:grpSp>
        <p:nvGrpSpPr>
          <p:cNvPr id="6" name="Grupo 19">
            <a:extLst>
              <a:ext uri="{FF2B5EF4-FFF2-40B4-BE49-F238E27FC236}">
                <a16:creationId xmlns:a16="http://schemas.microsoft.com/office/drawing/2014/main" xmlns="" id="{5833E74E-21BA-4C6E-9EFA-9B3C4AF5F62F}"/>
              </a:ext>
            </a:extLst>
          </p:cNvPr>
          <p:cNvGrpSpPr/>
          <p:nvPr/>
        </p:nvGrpSpPr>
        <p:grpSpPr>
          <a:xfrm>
            <a:off x="0" y="6672984"/>
            <a:ext cx="9144000" cy="199175"/>
            <a:chOff x="332035" y="6175532"/>
            <a:chExt cx="11844467" cy="222198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xmlns="" id="{52D97B7C-25B5-475F-BBEA-9F63373F042F}"/>
                </a:ext>
              </a:extLst>
            </p:cNvPr>
            <p:cNvSpPr/>
            <p:nvPr/>
          </p:nvSpPr>
          <p:spPr>
            <a:xfrm>
              <a:off x="332035" y="6175532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BC1014">
                    <a:shade val="30000"/>
                    <a:satMod val="115000"/>
                  </a:srgbClr>
                </a:gs>
                <a:gs pos="50000">
                  <a:srgbClr val="BC1014">
                    <a:shade val="67500"/>
                    <a:satMod val="115000"/>
                  </a:srgbClr>
                </a:gs>
                <a:gs pos="100000">
                  <a:srgbClr val="BC1014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xmlns="" id="{DE9DC589-0832-43EB-9B51-F465EC09EADA}"/>
                </a:ext>
              </a:extLst>
            </p:cNvPr>
            <p:cNvSpPr/>
            <p:nvPr/>
          </p:nvSpPr>
          <p:spPr>
            <a:xfrm>
              <a:off x="2004075" y="617553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xmlns="" id="{447CC38D-028F-4DA2-8B7E-D83AB6D6269A}"/>
                </a:ext>
              </a:extLst>
            </p:cNvPr>
            <p:cNvSpPr/>
            <p:nvPr/>
          </p:nvSpPr>
          <p:spPr>
            <a:xfrm>
              <a:off x="3691172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5ECF1F">
                    <a:shade val="30000"/>
                    <a:satMod val="115000"/>
                  </a:srgbClr>
                </a:gs>
                <a:gs pos="50000">
                  <a:srgbClr val="5ECF1F">
                    <a:shade val="67500"/>
                    <a:satMod val="115000"/>
                  </a:srgbClr>
                </a:gs>
                <a:gs pos="100000">
                  <a:srgbClr val="5ECF1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xmlns="" id="{9061DF83-1D5F-46B2-B643-1EF1C5379CD4}"/>
                </a:ext>
              </a:extLst>
            </p:cNvPr>
            <p:cNvSpPr/>
            <p:nvPr/>
          </p:nvSpPr>
          <p:spPr>
            <a:xfrm>
              <a:off x="5390818" y="6178760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xmlns="" id="{80B2F9B0-A554-4401-838D-7E2835844222}"/>
                </a:ext>
              </a:extLst>
            </p:cNvPr>
            <p:cNvSpPr/>
            <p:nvPr/>
          </p:nvSpPr>
          <p:spPr>
            <a:xfrm>
              <a:off x="7085304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944685">
                    <a:shade val="30000"/>
                    <a:satMod val="115000"/>
                  </a:srgbClr>
                </a:gs>
                <a:gs pos="50000">
                  <a:srgbClr val="944685">
                    <a:shade val="67500"/>
                    <a:satMod val="115000"/>
                  </a:srgbClr>
                </a:gs>
                <a:gs pos="100000">
                  <a:srgbClr val="944685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xmlns="" id="{02F6A28D-7CF2-4B80-B57C-A30A91D02250}"/>
                </a:ext>
              </a:extLst>
            </p:cNvPr>
            <p:cNvSpPr/>
            <p:nvPr/>
          </p:nvSpPr>
          <p:spPr>
            <a:xfrm>
              <a:off x="8782370" y="618075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D60093">
                    <a:shade val="30000"/>
                    <a:satMod val="115000"/>
                  </a:srgbClr>
                </a:gs>
                <a:gs pos="50000">
                  <a:srgbClr val="D60093">
                    <a:shade val="67500"/>
                    <a:satMod val="115000"/>
                  </a:srgbClr>
                </a:gs>
                <a:gs pos="100000">
                  <a:srgbClr val="D60093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xmlns="" id="{73EBF0C9-7DD3-4D55-BFEA-B51E40FA2E49}"/>
                </a:ext>
              </a:extLst>
            </p:cNvPr>
            <p:cNvSpPr/>
            <p:nvPr/>
          </p:nvSpPr>
          <p:spPr>
            <a:xfrm>
              <a:off x="10479436" y="6178171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47519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9"/>
          <p:cNvGrpSpPr/>
          <p:nvPr/>
        </p:nvGrpSpPr>
        <p:grpSpPr>
          <a:xfrm>
            <a:off x="0" y="6672984"/>
            <a:ext cx="9144000" cy="199175"/>
            <a:chOff x="332035" y="6175532"/>
            <a:chExt cx="11844467" cy="222198"/>
          </a:xfrm>
        </p:grpSpPr>
        <p:sp>
          <p:nvSpPr>
            <p:cNvPr id="13" name="Rectángulo 12"/>
            <p:cNvSpPr/>
            <p:nvPr/>
          </p:nvSpPr>
          <p:spPr>
            <a:xfrm>
              <a:off x="332035" y="6175532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BC1014">
                    <a:shade val="30000"/>
                    <a:satMod val="115000"/>
                  </a:srgbClr>
                </a:gs>
                <a:gs pos="50000">
                  <a:srgbClr val="BC1014">
                    <a:shade val="67500"/>
                    <a:satMod val="115000"/>
                  </a:srgbClr>
                </a:gs>
                <a:gs pos="100000">
                  <a:srgbClr val="BC1014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2004075" y="617553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3691172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5ECF1F">
                    <a:shade val="30000"/>
                    <a:satMod val="115000"/>
                  </a:srgbClr>
                </a:gs>
                <a:gs pos="50000">
                  <a:srgbClr val="5ECF1F">
                    <a:shade val="67500"/>
                    <a:satMod val="115000"/>
                  </a:srgbClr>
                </a:gs>
                <a:gs pos="100000">
                  <a:srgbClr val="5ECF1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5390818" y="6178760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7085304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944685">
                    <a:shade val="30000"/>
                    <a:satMod val="115000"/>
                  </a:srgbClr>
                </a:gs>
                <a:gs pos="50000">
                  <a:srgbClr val="944685">
                    <a:shade val="67500"/>
                    <a:satMod val="115000"/>
                  </a:srgbClr>
                </a:gs>
                <a:gs pos="100000">
                  <a:srgbClr val="944685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8782370" y="618075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D60093">
                    <a:shade val="30000"/>
                    <a:satMod val="115000"/>
                  </a:srgbClr>
                </a:gs>
                <a:gs pos="50000">
                  <a:srgbClr val="D60093">
                    <a:shade val="67500"/>
                    <a:satMod val="115000"/>
                  </a:srgbClr>
                </a:gs>
                <a:gs pos="100000">
                  <a:srgbClr val="D60093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10479436" y="6178171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</p:grpSp>
      <p:pic>
        <p:nvPicPr>
          <p:cNvPr id="22" name="23 Imagen" descr="logo s.png"/>
          <p:cNvPicPr>
            <a:picLocks noChangeAspect="1"/>
          </p:cNvPicPr>
          <p:nvPr/>
        </p:nvPicPr>
        <p:blipFill rotWithShape="1">
          <a:blip r:embed="rId2" cstate="print"/>
          <a:srcRect l="6232" t="16277" r="7224" b="37237"/>
          <a:stretch/>
        </p:blipFill>
        <p:spPr>
          <a:xfrm>
            <a:off x="6332561" y="129412"/>
            <a:ext cx="2729712" cy="622863"/>
          </a:xfrm>
          <a:prstGeom prst="rect">
            <a:avLst/>
          </a:prstGeom>
        </p:spPr>
      </p:pic>
      <p:sp>
        <p:nvSpPr>
          <p:cNvPr id="11" name="10 Redondear rectángulo de esquina diagonal"/>
          <p:cNvSpPr/>
          <p:nvPr/>
        </p:nvSpPr>
        <p:spPr>
          <a:xfrm>
            <a:off x="1" y="246617"/>
            <a:ext cx="5691352" cy="413725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B9D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ETAPA 2</a:t>
            </a:r>
            <a:endParaRPr lang="es-EC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80292" y="1046286"/>
            <a:ext cx="79834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98989" y="1306272"/>
            <a:ext cx="76077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2.2 ACTIVACIÓN COMITÉ DE OPERACIONES DE EMERGENCIA</a:t>
            </a:r>
          </a:p>
          <a:p>
            <a:pPr algn="just"/>
            <a:r>
              <a:rPr lang="es-EC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 DE DICIEMBRE 08H00 (2)</a:t>
            </a:r>
          </a:p>
          <a:p>
            <a:pPr algn="just"/>
            <a:endParaRPr lang="es-EC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instaló con la presencia del señor Alcalde Mauricio Rodas, y autoridades del Ministerio de Salud, Educación, Obras Publicas, Defensa, Secretario Nacional del Agua.</a:t>
            </a:r>
            <a:endParaRPr lang="es-EC" sz="2000" dirty="0"/>
          </a:p>
        </p:txBody>
      </p:sp>
      <p:sp>
        <p:nvSpPr>
          <p:cNvPr id="20" name="Rectángulo 19"/>
          <p:cNvSpPr/>
          <p:nvPr/>
        </p:nvSpPr>
        <p:spPr>
          <a:xfrm>
            <a:off x="861646" y="3141336"/>
            <a:ext cx="38451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C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CONCLUSIONES GENERALES: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suspendió las actividades en los sectores públicos municipales a partir de las 12h00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realizaron coordinaciones interinstitucionales entre el Gobierno y el Municipio de Quito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establecieron los sitios prioritarios para abastecimiento de agua con Ministerio de Salud Pública.</a:t>
            </a:r>
            <a:endParaRPr lang="es-EC" sz="2000" dirty="0"/>
          </a:p>
        </p:txBody>
      </p:sp>
      <p:sp>
        <p:nvSpPr>
          <p:cNvPr id="5" name="AutoShape 2" descr="blob:https://web.whatsapp.com/42ae0858-e62c-4e0b-adf8-316ccfd8e5c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4" descr="blob:https://web.whatsapp.com/42ae0858-e62c-4e0b-adf8-316ccfd8e5c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6" descr="blob:https://web.whatsapp.com/42ae0858-e62c-4e0b-adf8-316ccfd8e5c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" name="AutoShape 8" descr="blob:https://web.whatsapp.com/42ae0858-e62c-4e0b-adf8-316ccfd8e5c1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9" name="AutoShape 10" descr="blob:https://web.whatsapp.com/42ae0858-e62c-4e0b-adf8-316ccfd8e5c1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508" y="3486204"/>
            <a:ext cx="3632200" cy="294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2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9"/>
          <p:cNvGrpSpPr/>
          <p:nvPr/>
        </p:nvGrpSpPr>
        <p:grpSpPr>
          <a:xfrm>
            <a:off x="0" y="6672984"/>
            <a:ext cx="9144000" cy="199175"/>
            <a:chOff x="332035" y="6175532"/>
            <a:chExt cx="11844467" cy="222198"/>
          </a:xfrm>
        </p:grpSpPr>
        <p:sp>
          <p:nvSpPr>
            <p:cNvPr id="13" name="Rectángulo 12"/>
            <p:cNvSpPr/>
            <p:nvPr/>
          </p:nvSpPr>
          <p:spPr>
            <a:xfrm>
              <a:off x="332035" y="6175532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BC1014">
                    <a:shade val="30000"/>
                    <a:satMod val="115000"/>
                  </a:srgbClr>
                </a:gs>
                <a:gs pos="50000">
                  <a:srgbClr val="BC1014">
                    <a:shade val="67500"/>
                    <a:satMod val="115000"/>
                  </a:srgbClr>
                </a:gs>
                <a:gs pos="100000">
                  <a:srgbClr val="BC1014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2004075" y="617553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3691172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5ECF1F">
                    <a:shade val="30000"/>
                    <a:satMod val="115000"/>
                  </a:srgbClr>
                </a:gs>
                <a:gs pos="50000">
                  <a:srgbClr val="5ECF1F">
                    <a:shade val="67500"/>
                    <a:satMod val="115000"/>
                  </a:srgbClr>
                </a:gs>
                <a:gs pos="100000">
                  <a:srgbClr val="5ECF1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5390818" y="6178760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7085304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944685">
                    <a:shade val="30000"/>
                    <a:satMod val="115000"/>
                  </a:srgbClr>
                </a:gs>
                <a:gs pos="50000">
                  <a:srgbClr val="944685">
                    <a:shade val="67500"/>
                    <a:satMod val="115000"/>
                  </a:srgbClr>
                </a:gs>
                <a:gs pos="100000">
                  <a:srgbClr val="944685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8782370" y="618075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D60093">
                    <a:shade val="30000"/>
                    <a:satMod val="115000"/>
                  </a:srgbClr>
                </a:gs>
                <a:gs pos="50000">
                  <a:srgbClr val="D60093">
                    <a:shade val="67500"/>
                    <a:satMod val="115000"/>
                  </a:srgbClr>
                </a:gs>
                <a:gs pos="100000">
                  <a:srgbClr val="D60093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10479436" y="6178171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</p:grpSp>
      <p:pic>
        <p:nvPicPr>
          <p:cNvPr id="22" name="23 Imagen" descr="logo s.png"/>
          <p:cNvPicPr>
            <a:picLocks noChangeAspect="1"/>
          </p:cNvPicPr>
          <p:nvPr/>
        </p:nvPicPr>
        <p:blipFill rotWithShape="1">
          <a:blip r:embed="rId2" cstate="print"/>
          <a:srcRect l="6232" t="16277" r="7224" b="37237"/>
          <a:stretch/>
        </p:blipFill>
        <p:spPr>
          <a:xfrm>
            <a:off x="6332561" y="129412"/>
            <a:ext cx="2729712" cy="622863"/>
          </a:xfrm>
          <a:prstGeom prst="rect">
            <a:avLst/>
          </a:prstGeom>
        </p:spPr>
      </p:pic>
      <p:sp>
        <p:nvSpPr>
          <p:cNvPr id="11" name="10 Redondear rectángulo de esquina diagonal"/>
          <p:cNvSpPr/>
          <p:nvPr/>
        </p:nvSpPr>
        <p:spPr>
          <a:xfrm>
            <a:off x="1" y="246617"/>
            <a:ext cx="5691352" cy="413725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B9D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ETAPA 2</a:t>
            </a:r>
            <a:endParaRPr lang="es-EC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68775" y="1238912"/>
            <a:ext cx="79834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94591" y="733452"/>
            <a:ext cx="76405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2.3 ACTIVACIÓN COMITÉ DE OPERACIONES DE EMERGENCIA</a:t>
            </a:r>
          </a:p>
          <a:p>
            <a:pPr algn="just"/>
            <a:r>
              <a:rPr lang="es-EC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 DE DICIEMBRE 17h00 (3)</a:t>
            </a:r>
          </a:p>
          <a:p>
            <a:pPr algn="just"/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instaló con la presencia del señor Alcalde Mauricio Rodas, y autoridades del Ministerio de Salud, Educación, Obras Publicas, Defensa, Secretario Nacional del Agua.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s-EC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CONCLUSIONES GENERALES:</a:t>
            </a:r>
          </a:p>
          <a:p>
            <a:pPr algn="just"/>
            <a:endParaRPr lang="es-EC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Por Decreto Presidencial se suspendió las actividades en todo el sector público para el día viernes 8 de diciembre en todo el DMQ.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Se suspendió las clases en todos los establecimientos educativos del DMQ.</a:t>
            </a:r>
            <a:endParaRPr lang="es-EC" sz="2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962" y="3974379"/>
            <a:ext cx="4193747" cy="246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1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7" y="1315060"/>
            <a:ext cx="4172304" cy="2080621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7" y="3628048"/>
            <a:ext cx="4172304" cy="205178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010" y="1666099"/>
            <a:ext cx="2974524" cy="3459163"/>
          </a:xfrm>
          <a:prstGeom prst="rect">
            <a:avLst/>
          </a:prstGeom>
        </p:spPr>
      </p:pic>
      <p:pic>
        <p:nvPicPr>
          <p:cNvPr id="7" name="23 Imagen" descr="logo s.png"/>
          <p:cNvPicPr>
            <a:picLocks noChangeAspect="1"/>
          </p:cNvPicPr>
          <p:nvPr/>
        </p:nvPicPr>
        <p:blipFill rotWithShape="1">
          <a:blip r:embed="rId5" cstate="print"/>
          <a:srcRect l="6232" t="16277" r="7224" b="37237"/>
          <a:stretch/>
        </p:blipFill>
        <p:spPr>
          <a:xfrm>
            <a:off x="6332561" y="129412"/>
            <a:ext cx="2729712" cy="622863"/>
          </a:xfrm>
          <a:prstGeom prst="rect">
            <a:avLst/>
          </a:prstGeom>
        </p:spPr>
      </p:pic>
      <p:grpSp>
        <p:nvGrpSpPr>
          <p:cNvPr id="8" name="Grupo 19"/>
          <p:cNvGrpSpPr/>
          <p:nvPr/>
        </p:nvGrpSpPr>
        <p:grpSpPr>
          <a:xfrm>
            <a:off x="0" y="6672984"/>
            <a:ext cx="9144000" cy="199175"/>
            <a:chOff x="332035" y="6175532"/>
            <a:chExt cx="11844467" cy="222198"/>
          </a:xfrm>
        </p:grpSpPr>
        <p:sp>
          <p:nvSpPr>
            <p:cNvPr id="9" name="Rectángulo 8"/>
            <p:cNvSpPr/>
            <p:nvPr/>
          </p:nvSpPr>
          <p:spPr>
            <a:xfrm>
              <a:off x="332035" y="6175532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BC1014">
                    <a:shade val="30000"/>
                    <a:satMod val="115000"/>
                  </a:srgbClr>
                </a:gs>
                <a:gs pos="50000">
                  <a:srgbClr val="BC1014">
                    <a:shade val="67500"/>
                    <a:satMod val="115000"/>
                  </a:srgbClr>
                </a:gs>
                <a:gs pos="100000">
                  <a:srgbClr val="BC1014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2004075" y="617553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3691172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5ECF1F">
                    <a:shade val="30000"/>
                    <a:satMod val="115000"/>
                  </a:srgbClr>
                </a:gs>
                <a:gs pos="50000">
                  <a:srgbClr val="5ECF1F">
                    <a:shade val="67500"/>
                    <a:satMod val="115000"/>
                  </a:srgbClr>
                </a:gs>
                <a:gs pos="100000">
                  <a:srgbClr val="5ECF1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5390818" y="6178760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7085304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944685">
                    <a:shade val="30000"/>
                    <a:satMod val="115000"/>
                  </a:srgbClr>
                </a:gs>
                <a:gs pos="50000">
                  <a:srgbClr val="944685">
                    <a:shade val="67500"/>
                    <a:satMod val="115000"/>
                  </a:srgbClr>
                </a:gs>
                <a:gs pos="100000">
                  <a:srgbClr val="944685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782370" y="618075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D60093">
                    <a:shade val="30000"/>
                    <a:satMod val="115000"/>
                  </a:srgbClr>
                </a:gs>
                <a:gs pos="50000">
                  <a:srgbClr val="D60093">
                    <a:shade val="67500"/>
                    <a:satMod val="115000"/>
                  </a:srgbClr>
                </a:gs>
                <a:gs pos="100000">
                  <a:srgbClr val="D60093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10479436" y="6178171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</p:grpSp>
      <p:sp>
        <p:nvSpPr>
          <p:cNvPr id="16" name="10 Redondear rectángulo de esquina diagonal"/>
          <p:cNvSpPr/>
          <p:nvPr/>
        </p:nvSpPr>
        <p:spPr>
          <a:xfrm>
            <a:off x="1" y="246617"/>
            <a:ext cx="5691352" cy="413725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B9D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ETAPA 2</a:t>
            </a:r>
            <a:endParaRPr lang="es-EC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368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9"/>
          <p:cNvGrpSpPr/>
          <p:nvPr/>
        </p:nvGrpSpPr>
        <p:grpSpPr>
          <a:xfrm>
            <a:off x="0" y="6672984"/>
            <a:ext cx="9144000" cy="199175"/>
            <a:chOff x="332035" y="6175532"/>
            <a:chExt cx="11844467" cy="222198"/>
          </a:xfrm>
        </p:grpSpPr>
        <p:sp>
          <p:nvSpPr>
            <p:cNvPr id="13" name="Rectángulo 12"/>
            <p:cNvSpPr/>
            <p:nvPr/>
          </p:nvSpPr>
          <p:spPr>
            <a:xfrm>
              <a:off x="332035" y="6175532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BC1014">
                    <a:shade val="30000"/>
                    <a:satMod val="115000"/>
                  </a:srgbClr>
                </a:gs>
                <a:gs pos="50000">
                  <a:srgbClr val="BC1014">
                    <a:shade val="67500"/>
                    <a:satMod val="115000"/>
                  </a:srgbClr>
                </a:gs>
                <a:gs pos="100000">
                  <a:srgbClr val="BC1014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2004075" y="617553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3691172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5ECF1F">
                    <a:shade val="30000"/>
                    <a:satMod val="115000"/>
                  </a:srgbClr>
                </a:gs>
                <a:gs pos="50000">
                  <a:srgbClr val="5ECF1F">
                    <a:shade val="67500"/>
                    <a:satMod val="115000"/>
                  </a:srgbClr>
                </a:gs>
                <a:gs pos="100000">
                  <a:srgbClr val="5ECF1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5390818" y="6178760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7085304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944685">
                    <a:shade val="30000"/>
                    <a:satMod val="115000"/>
                  </a:srgbClr>
                </a:gs>
                <a:gs pos="50000">
                  <a:srgbClr val="944685">
                    <a:shade val="67500"/>
                    <a:satMod val="115000"/>
                  </a:srgbClr>
                </a:gs>
                <a:gs pos="100000">
                  <a:srgbClr val="944685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8782370" y="618075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D60093">
                    <a:shade val="30000"/>
                    <a:satMod val="115000"/>
                  </a:srgbClr>
                </a:gs>
                <a:gs pos="50000">
                  <a:srgbClr val="D60093">
                    <a:shade val="67500"/>
                    <a:satMod val="115000"/>
                  </a:srgbClr>
                </a:gs>
                <a:gs pos="100000">
                  <a:srgbClr val="D60093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10479436" y="6178171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</p:grpSp>
      <p:pic>
        <p:nvPicPr>
          <p:cNvPr id="22" name="23 Imagen" descr="logo s.png"/>
          <p:cNvPicPr>
            <a:picLocks noChangeAspect="1"/>
          </p:cNvPicPr>
          <p:nvPr/>
        </p:nvPicPr>
        <p:blipFill rotWithShape="1">
          <a:blip r:embed="rId2" cstate="print"/>
          <a:srcRect l="6232" t="16277" r="7224" b="37237"/>
          <a:stretch/>
        </p:blipFill>
        <p:spPr>
          <a:xfrm>
            <a:off x="6332561" y="129412"/>
            <a:ext cx="2729712" cy="622863"/>
          </a:xfrm>
          <a:prstGeom prst="rect">
            <a:avLst/>
          </a:prstGeom>
        </p:spPr>
      </p:pic>
      <p:sp>
        <p:nvSpPr>
          <p:cNvPr id="11" name="10 Redondear rectángulo de esquina diagonal"/>
          <p:cNvSpPr/>
          <p:nvPr/>
        </p:nvSpPr>
        <p:spPr>
          <a:xfrm>
            <a:off x="1" y="246617"/>
            <a:ext cx="5691352" cy="413725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B9D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ETAPA 2</a:t>
            </a:r>
            <a:endParaRPr lang="es-EC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68775" y="1238912"/>
            <a:ext cx="79834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55072" y="876673"/>
            <a:ext cx="762390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2.4 CIERRE DELCOMITÉ DE OPERACIONES DE EMERGENCIA</a:t>
            </a:r>
          </a:p>
          <a:p>
            <a:pPr algn="just"/>
            <a:r>
              <a:rPr lang="es-EC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 DE DICIEMBRE 12h00</a:t>
            </a:r>
          </a:p>
          <a:p>
            <a:pPr algn="just"/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 la presencia del señor Alcalde Mauricio Rodas, y autoridades del Ministerio de Salud, Educación, Obras Publicas, Defensa, Secretario Nacional del Agua, Policía Nacional, Cuerpo de Bomberos, EPMAPS, EMGIRS, Secretaría de Seguridad y Gobernabilidad, Dirección Metropolitana de Gestión de Riegos, Policía Metropolitana, Agencia Metropolitana de Tránsito.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s-EC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CONCLUSIONES GENERALES:</a:t>
            </a:r>
          </a:p>
          <a:p>
            <a:pPr algn="just"/>
            <a:endParaRPr lang="es-EC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ALCALDE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12h15 del sábado 9 de diciembre un 99.5% de los sectores afectados cuentan con servicio de agua potable.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Barrios La Armenia, Monjas Alto y Los Pinos y calles puntuales de estos sectores no cuentan aún con servicio de agua potable, el mismo que será restablecido en las próximas horas.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60 horas de trabajo ininterrumpido.</a:t>
            </a:r>
          </a:p>
        </p:txBody>
      </p:sp>
    </p:spTree>
    <p:extLst>
      <p:ext uri="{BB962C8B-B14F-4D97-AF65-F5344CB8AC3E}">
        <p14:creationId xmlns:p14="http://schemas.microsoft.com/office/powerpoint/2010/main" val="265710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9"/>
          <p:cNvGrpSpPr/>
          <p:nvPr/>
        </p:nvGrpSpPr>
        <p:grpSpPr>
          <a:xfrm>
            <a:off x="0" y="6672984"/>
            <a:ext cx="9144000" cy="199175"/>
            <a:chOff x="332035" y="6175532"/>
            <a:chExt cx="11844467" cy="222198"/>
          </a:xfrm>
        </p:grpSpPr>
        <p:sp>
          <p:nvSpPr>
            <p:cNvPr id="13" name="Rectángulo 12"/>
            <p:cNvSpPr/>
            <p:nvPr/>
          </p:nvSpPr>
          <p:spPr>
            <a:xfrm>
              <a:off x="332035" y="6175532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BC1014">
                    <a:shade val="30000"/>
                    <a:satMod val="115000"/>
                  </a:srgbClr>
                </a:gs>
                <a:gs pos="50000">
                  <a:srgbClr val="BC1014">
                    <a:shade val="67500"/>
                    <a:satMod val="115000"/>
                  </a:srgbClr>
                </a:gs>
                <a:gs pos="100000">
                  <a:srgbClr val="BC1014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2004075" y="617553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3691172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5ECF1F">
                    <a:shade val="30000"/>
                    <a:satMod val="115000"/>
                  </a:srgbClr>
                </a:gs>
                <a:gs pos="50000">
                  <a:srgbClr val="5ECF1F">
                    <a:shade val="67500"/>
                    <a:satMod val="115000"/>
                  </a:srgbClr>
                </a:gs>
                <a:gs pos="100000">
                  <a:srgbClr val="5ECF1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5390818" y="6178760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7085304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944685">
                    <a:shade val="30000"/>
                    <a:satMod val="115000"/>
                  </a:srgbClr>
                </a:gs>
                <a:gs pos="50000">
                  <a:srgbClr val="944685">
                    <a:shade val="67500"/>
                    <a:satMod val="115000"/>
                  </a:srgbClr>
                </a:gs>
                <a:gs pos="100000">
                  <a:srgbClr val="944685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8782370" y="618075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D60093">
                    <a:shade val="30000"/>
                    <a:satMod val="115000"/>
                  </a:srgbClr>
                </a:gs>
                <a:gs pos="50000">
                  <a:srgbClr val="D60093">
                    <a:shade val="67500"/>
                    <a:satMod val="115000"/>
                  </a:srgbClr>
                </a:gs>
                <a:gs pos="100000">
                  <a:srgbClr val="D60093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10479436" y="6178171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</p:grpSp>
      <p:sp>
        <p:nvSpPr>
          <p:cNvPr id="4" name="Rectángulo 3"/>
          <p:cNvSpPr/>
          <p:nvPr/>
        </p:nvSpPr>
        <p:spPr>
          <a:xfrm>
            <a:off x="1459361" y="2664863"/>
            <a:ext cx="63866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C" sz="2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MOVIMIENTO EN MASA – Nivel 3</a:t>
            </a:r>
          </a:p>
        </p:txBody>
      </p:sp>
      <p:sp>
        <p:nvSpPr>
          <p:cNvPr id="23" name="5 CuadroTexto"/>
          <p:cNvSpPr txBox="1"/>
          <p:nvPr/>
        </p:nvSpPr>
        <p:spPr>
          <a:xfrm>
            <a:off x="386472" y="966899"/>
            <a:ext cx="85324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5400" b="1" dirty="0">
                <a:solidFill>
                  <a:srgbClr val="002060"/>
                </a:solidFill>
              </a:rPr>
              <a:t>INTERVENCIÓN</a:t>
            </a:r>
          </a:p>
          <a:p>
            <a:pPr algn="ctr"/>
            <a:r>
              <a:rPr lang="es-EC" sz="5400" b="1" dirty="0">
                <a:solidFill>
                  <a:srgbClr val="002060"/>
                </a:solidFill>
              </a:rPr>
              <a:t>EMERGENCIA EL TROJE 4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0" t="26249" r="1050" b="34486"/>
          <a:stretch/>
        </p:blipFill>
        <p:spPr>
          <a:xfrm>
            <a:off x="6749035" y="231604"/>
            <a:ext cx="2016224" cy="79165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41" y="3412448"/>
            <a:ext cx="4358464" cy="25146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43" y="3412448"/>
            <a:ext cx="4311082" cy="25146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266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9"/>
          <p:cNvGrpSpPr/>
          <p:nvPr/>
        </p:nvGrpSpPr>
        <p:grpSpPr>
          <a:xfrm>
            <a:off x="0" y="6672984"/>
            <a:ext cx="9144000" cy="199175"/>
            <a:chOff x="332035" y="6175532"/>
            <a:chExt cx="11844467" cy="222198"/>
          </a:xfrm>
        </p:grpSpPr>
        <p:sp>
          <p:nvSpPr>
            <p:cNvPr id="13" name="Rectángulo 12"/>
            <p:cNvSpPr/>
            <p:nvPr/>
          </p:nvSpPr>
          <p:spPr>
            <a:xfrm>
              <a:off x="332035" y="6175532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BC1014">
                    <a:shade val="30000"/>
                    <a:satMod val="115000"/>
                  </a:srgbClr>
                </a:gs>
                <a:gs pos="50000">
                  <a:srgbClr val="BC1014">
                    <a:shade val="67500"/>
                    <a:satMod val="115000"/>
                  </a:srgbClr>
                </a:gs>
                <a:gs pos="100000">
                  <a:srgbClr val="BC1014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2004075" y="617553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3691172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5ECF1F">
                    <a:shade val="30000"/>
                    <a:satMod val="115000"/>
                  </a:srgbClr>
                </a:gs>
                <a:gs pos="50000">
                  <a:srgbClr val="5ECF1F">
                    <a:shade val="67500"/>
                    <a:satMod val="115000"/>
                  </a:srgbClr>
                </a:gs>
                <a:gs pos="100000">
                  <a:srgbClr val="5ECF1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5390818" y="6178760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7085304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944685">
                    <a:shade val="30000"/>
                    <a:satMod val="115000"/>
                  </a:srgbClr>
                </a:gs>
                <a:gs pos="50000">
                  <a:srgbClr val="944685">
                    <a:shade val="67500"/>
                    <a:satMod val="115000"/>
                  </a:srgbClr>
                </a:gs>
                <a:gs pos="100000">
                  <a:srgbClr val="944685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8782370" y="618075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D60093">
                    <a:shade val="30000"/>
                    <a:satMod val="115000"/>
                  </a:srgbClr>
                </a:gs>
                <a:gs pos="50000">
                  <a:srgbClr val="D60093">
                    <a:shade val="67500"/>
                    <a:satMod val="115000"/>
                  </a:srgbClr>
                </a:gs>
                <a:gs pos="100000">
                  <a:srgbClr val="D60093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10479436" y="6178171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</p:grpSp>
      <p:pic>
        <p:nvPicPr>
          <p:cNvPr id="22" name="23 Imagen" descr="logo s.png"/>
          <p:cNvPicPr>
            <a:picLocks noChangeAspect="1"/>
          </p:cNvPicPr>
          <p:nvPr/>
        </p:nvPicPr>
        <p:blipFill rotWithShape="1">
          <a:blip r:embed="rId2" cstate="print"/>
          <a:srcRect l="6232" t="16277" r="7224" b="37237"/>
          <a:stretch/>
        </p:blipFill>
        <p:spPr>
          <a:xfrm>
            <a:off x="6332561" y="129412"/>
            <a:ext cx="2729712" cy="622863"/>
          </a:xfrm>
          <a:prstGeom prst="rect">
            <a:avLst/>
          </a:prstGeom>
        </p:spPr>
      </p:pic>
      <p:sp>
        <p:nvSpPr>
          <p:cNvPr id="11" name="10 Redondear rectángulo de esquina diagonal"/>
          <p:cNvSpPr/>
          <p:nvPr/>
        </p:nvSpPr>
        <p:spPr>
          <a:xfrm>
            <a:off x="1" y="246617"/>
            <a:ext cx="5691352" cy="413725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B9D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ETAPA 2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68775" y="1238912"/>
            <a:ext cx="79834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31801" y="752275"/>
            <a:ext cx="765810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C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91 tanqueros circularon en la ciudad, esto con el apoyo de otros cantones y provincias. Cerca de 1200 viajes para distribución de agua.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Ministerio de Educación reanuda clases el lunes 11 de diciembre en todos los establecimientos educativos. Mediante el cronograma de la Sierra se establecerá los días de recuperación.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Se dispone de la contratación de una auditoría externa para que se investigue los hechos; además de la conformación de una comisión multisectorial para que se investigue lo ocurrido, se llegue a conclusiones contundentes respecto a los responsables y se establezca las sanciones de acuerdo a la ley.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La escombrera el Troje permanecerá cerrada hasta que finalicen las investigaciones. Habilitadas Oyacoto y </a:t>
            </a:r>
            <a:r>
              <a:rPr lang="es-EC" dirty="0" err="1">
                <a:latin typeface="Arial" panose="020B0604020202020204" pitchFamily="34" charset="0"/>
                <a:cs typeface="Arial" panose="020B0604020202020204" pitchFamily="34" charset="0"/>
              </a:rPr>
              <a:t>Cocotog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Se da por finalizada la emergencia y se levanta el Comité de Operaciones de Emergencia.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278119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7" b="17654"/>
          <a:stretch/>
        </p:blipFill>
        <p:spPr>
          <a:xfrm>
            <a:off x="6732240" y="188640"/>
            <a:ext cx="2198903" cy="741182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852352"/>
              </p:ext>
            </p:extLst>
          </p:nvPr>
        </p:nvGraphicFramePr>
        <p:xfrm>
          <a:off x="518745" y="1278304"/>
          <a:ext cx="3508131" cy="53862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96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784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982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effectLst/>
                        </a:rPr>
                        <a:t>1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 dirty="0">
                          <a:effectLst/>
                        </a:rPr>
                        <a:t>RECREO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982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>
                          <a:effectLst/>
                        </a:rPr>
                        <a:t>2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>
                          <a:effectLst/>
                        </a:rPr>
                        <a:t>EL CALZADO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982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>
                          <a:effectLst/>
                        </a:rPr>
                        <a:t>3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>
                          <a:effectLst/>
                        </a:rPr>
                        <a:t>CIUDADELA MEXICO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982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>
                          <a:effectLst/>
                        </a:rPr>
                        <a:t>4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>
                          <a:effectLst/>
                        </a:rPr>
                        <a:t>NARIZ DEL DIABLO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982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>
                          <a:effectLst/>
                        </a:rPr>
                        <a:t>5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>
                          <a:effectLst/>
                        </a:rPr>
                        <a:t>FERROVIARIA ALTA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982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>
                          <a:effectLst/>
                        </a:rPr>
                        <a:t>6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>
                          <a:effectLst/>
                        </a:rPr>
                        <a:t>PATRIMONIO FAMILIAR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982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>
                          <a:effectLst/>
                        </a:rPr>
                        <a:t>7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 dirty="0">
                          <a:effectLst/>
                        </a:rPr>
                        <a:t>ESTADIO DEL AUCAS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982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>
                          <a:effectLst/>
                        </a:rPr>
                        <a:t>8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>
                          <a:effectLst/>
                        </a:rPr>
                        <a:t>CHAGUARQUINGO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982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>
                          <a:effectLst/>
                        </a:rPr>
                        <a:t>9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 dirty="0">
                          <a:effectLst/>
                        </a:rPr>
                        <a:t>BARRIO EL CONDE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982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>
                          <a:effectLst/>
                        </a:rPr>
                        <a:t>10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>
                          <a:effectLst/>
                        </a:rPr>
                        <a:t>ALPAHUASI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982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>
                          <a:effectLst/>
                        </a:rPr>
                        <a:t>11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>
                          <a:effectLst/>
                        </a:rPr>
                        <a:t>CHILLOGALLO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982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>
                          <a:effectLst/>
                        </a:rPr>
                        <a:t>12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>
                          <a:effectLst/>
                        </a:rPr>
                        <a:t>QUITUMBE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982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>
                          <a:effectLst/>
                        </a:rPr>
                        <a:t>13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>
                          <a:effectLst/>
                        </a:rPr>
                        <a:t>TURUBAMBA ALTO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982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>
                          <a:effectLst/>
                        </a:rPr>
                        <a:t>14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>
                          <a:effectLst/>
                        </a:rPr>
                        <a:t>ARMENIA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982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>
                          <a:effectLst/>
                        </a:rPr>
                        <a:t>15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>
                          <a:effectLst/>
                        </a:rPr>
                        <a:t>LA MARIN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954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>
                          <a:effectLst/>
                        </a:rPr>
                        <a:t>16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 dirty="0">
                          <a:effectLst/>
                        </a:rPr>
                        <a:t>LA ARGELIA ALTA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6982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>
                          <a:effectLst/>
                        </a:rPr>
                        <a:t>17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>
                          <a:effectLst/>
                        </a:rPr>
                        <a:t>AYMESA 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6982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>
                          <a:effectLst/>
                        </a:rPr>
                        <a:t>18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>
                          <a:effectLst/>
                        </a:rPr>
                        <a:t>CHIMBACALLE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6982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>
                          <a:effectLst/>
                        </a:rPr>
                        <a:t>19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>
                          <a:effectLst/>
                        </a:rPr>
                        <a:t>SIMÓN BOLIVAR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6982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>
                          <a:effectLst/>
                        </a:rPr>
                        <a:t>20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 dirty="0">
                          <a:effectLst/>
                        </a:rPr>
                        <a:t>AV. RUMIÑAHUI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464700"/>
              </p:ext>
            </p:extLst>
          </p:nvPr>
        </p:nvGraphicFramePr>
        <p:xfrm>
          <a:off x="4363118" y="1266100"/>
          <a:ext cx="3409282" cy="54060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19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973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911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effectLst/>
                        </a:rPr>
                        <a:t>21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>
                          <a:effectLst/>
                        </a:rPr>
                        <a:t>TERMINAL TERRESTRE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11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>
                          <a:effectLst/>
                        </a:rPr>
                        <a:t>22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>
                          <a:effectLst/>
                        </a:rPr>
                        <a:t>GUAMANÍ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911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>
                          <a:effectLst/>
                        </a:rPr>
                        <a:t>23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>
                          <a:effectLst/>
                        </a:rPr>
                        <a:t>SOLANDA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911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effectLst/>
                        </a:rPr>
                        <a:t>24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>
                          <a:effectLst/>
                        </a:rPr>
                        <a:t>LA TOLA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911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effectLst/>
                        </a:rPr>
                        <a:t>25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>
                          <a:effectLst/>
                        </a:rPr>
                        <a:t>SAN JOSÉ DE MONJAS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911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effectLst/>
                        </a:rPr>
                        <a:t>26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>
                          <a:effectLst/>
                        </a:rPr>
                        <a:t>SAN BLAS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368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effectLst/>
                        </a:rPr>
                        <a:t>27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u="none" strike="noStrike">
                          <a:effectLst/>
                        </a:rPr>
                        <a:t>AIDA LEÓN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911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effectLst/>
                        </a:rPr>
                        <a:t>28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 dirty="0">
                          <a:effectLst/>
                        </a:rPr>
                        <a:t>LUCHA DE LOS POBRES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911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effectLst/>
                        </a:rPr>
                        <a:t>29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>
                          <a:effectLst/>
                        </a:rPr>
                        <a:t>SANTA RITA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911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effectLst/>
                        </a:rPr>
                        <a:t>30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>
                          <a:effectLst/>
                        </a:rPr>
                        <a:t>CONOCOTO ALTO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911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effectLst/>
                        </a:rPr>
                        <a:t>31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>
                          <a:effectLst/>
                        </a:rPr>
                        <a:t>LOMA GRANDE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911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effectLst/>
                        </a:rPr>
                        <a:t>32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>
                          <a:effectLst/>
                        </a:rPr>
                        <a:t>EDEN DEL VALLE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911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effectLst/>
                        </a:rPr>
                        <a:t>33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>
                          <a:effectLst/>
                        </a:rPr>
                        <a:t>ORIENTE QUITEÑO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911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effectLst/>
                        </a:rPr>
                        <a:t>34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>
                          <a:effectLst/>
                        </a:rPr>
                        <a:t>RANCHO LOS PINOS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911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effectLst/>
                        </a:rPr>
                        <a:t>35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>
                          <a:effectLst/>
                        </a:rPr>
                        <a:t>SANTA BÁRBARA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911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effectLst/>
                        </a:rPr>
                        <a:t>36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>
                          <a:effectLst/>
                        </a:rPr>
                        <a:t>LA MENA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911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effectLst/>
                        </a:rPr>
                        <a:t>37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 dirty="0">
                          <a:effectLst/>
                        </a:rPr>
                        <a:t>BALCÓN DEL VALLE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5911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effectLst/>
                        </a:rPr>
                        <a:t>38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>
                          <a:effectLst/>
                        </a:rPr>
                        <a:t>11 DE DICIEMBRE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5911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effectLst/>
                        </a:rPr>
                        <a:t>39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>
                          <a:effectLst/>
                        </a:rPr>
                        <a:t>BARRIO NUEVO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5911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effectLst/>
                        </a:rPr>
                        <a:t>40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 dirty="0">
                          <a:effectLst/>
                        </a:rPr>
                        <a:t>JARDIN DEL VALLE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5911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effectLst/>
                        </a:rPr>
                        <a:t>41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 dirty="0">
                          <a:effectLst/>
                        </a:rPr>
                        <a:t>FORESTAL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326126" y="533548"/>
            <a:ext cx="6238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EC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 PUNTOS CRÍTICOS IDENTIFICADOS POR DESABASTECIMIENTO </a:t>
            </a:r>
          </a:p>
        </p:txBody>
      </p:sp>
      <p:sp>
        <p:nvSpPr>
          <p:cNvPr id="8" name="10 Redondear rectángulo de esquina diagonal"/>
          <p:cNvSpPr/>
          <p:nvPr/>
        </p:nvSpPr>
        <p:spPr>
          <a:xfrm>
            <a:off x="218718" y="59841"/>
            <a:ext cx="5691352" cy="413725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B9D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ETAPA 3</a:t>
            </a:r>
          </a:p>
        </p:txBody>
      </p:sp>
      <p:grpSp>
        <p:nvGrpSpPr>
          <p:cNvPr id="9" name="Grupo 19">
            <a:extLst>
              <a:ext uri="{FF2B5EF4-FFF2-40B4-BE49-F238E27FC236}">
                <a16:creationId xmlns:a16="http://schemas.microsoft.com/office/drawing/2014/main" xmlns="" id="{C93D21A6-A280-4E9F-A195-4077968FD960}"/>
              </a:ext>
            </a:extLst>
          </p:cNvPr>
          <p:cNvGrpSpPr/>
          <p:nvPr/>
        </p:nvGrpSpPr>
        <p:grpSpPr>
          <a:xfrm>
            <a:off x="0" y="6672984"/>
            <a:ext cx="9144000" cy="199175"/>
            <a:chOff x="332035" y="6175532"/>
            <a:chExt cx="11844467" cy="222198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xmlns="" id="{AC06610F-FBE2-487D-A51D-048BAEC7BA4E}"/>
                </a:ext>
              </a:extLst>
            </p:cNvPr>
            <p:cNvSpPr/>
            <p:nvPr/>
          </p:nvSpPr>
          <p:spPr>
            <a:xfrm>
              <a:off x="332035" y="6175532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BC1014">
                    <a:shade val="30000"/>
                    <a:satMod val="115000"/>
                  </a:srgbClr>
                </a:gs>
                <a:gs pos="50000">
                  <a:srgbClr val="BC1014">
                    <a:shade val="67500"/>
                    <a:satMod val="115000"/>
                  </a:srgbClr>
                </a:gs>
                <a:gs pos="100000">
                  <a:srgbClr val="BC1014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xmlns="" id="{565BF73A-20FA-4CD8-96B1-45F0639F0257}"/>
                </a:ext>
              </a:extLst>
            </p:cNvPr>
            <p:cNvSpPr/>
            <p:nvPr/>
          </p:nvSpPr>
          <p:spPr>
            <a:xfrm>
              <a:off x="2004075" y="617553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xmlns="" id="{A2FB49AA-0A1F-47BA-B002-51E9BD6EB9AA}"/>
                </a:ext>
              </a:extLst>
            </p:cNvPr>
            <p:cNvSpPr/>
            <p:nvPr/>
          </p:nvSpPr>
          <p:spPr>
            <a:xfrm>
              <a:off x="3691172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5ECF1F">
                    <a:shade val="30000"/>
                    <a:satMod val="115000"/>
                  </a:srgbClr>
                </a:gs>
                <a:gs pos="50000">
                  <a:srgbClr val="5ECF1F">
                    <a:shade val="67500"/>
                    <a:satMod val="115000"/>
                  </a:srgbClr>
                </a:gs>
                <a:gs pos="100000">
                  <a:srgbClr val="5ECF1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xmlns="" id="{0AA1FC5D-B400-472F-A182-639BA85903EF}"/>
                </a:ext>
              </a:extLst>
            </p:cNvPr>
            <p:cNvSpPr/>
            <p:nvPr/>
          </p:nvSpPr>
          <p:spPr>
            <a:xfrm>
              <a:off x="5390818" y="6178760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xmlns="" id="{0F366E92-2224-4BB9-BE01-662C1994714F}"/>
                </a:ext>
              </a:extLst>
            </p:cNvPr>
            <p:cNvSpPr/>
            <p:nvPr/>
          </p:nvSpPr>
          <p:spPr>
            <a:xfrm>
              <a:off x="7085304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944685">
                    <a:shade val="30000"/>
                    <a:satMod val="115000"/>
                  </a:srgbClr>
                </a:gs>
                <a:gs pos="50000">
                  <a:srgbClr val="944685">
                    <a:shade val="67500"/>
                    <a:satMod val="115000"/>
                  </a:srgbClr>
                </a:gs>
                <a:gs pos="100000">
                  <a:srgbClr val="944685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xmlns="" id="{1967E19D-FAA2-4C07-9B5E-5D754BF4A8DD}"/>
                </a:ext>
              </a:extLst>
            </p:cNvPr>
            <p:cNvSpPr/>
            <p:nvPr/>
          </p:nvSpPr>
          <p:spPr>
            <a:xfrm>
              <a:off x="8782370" y="618075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D60093">
                    <a:shade val="30000"/>
                    <a:satMod val="115000"/>
                  </a:srgbClr>
                </a:gs>
                <a:gs pos="50000">
                  <a:srgbClr val="D60093">
                    <a:shade val="67500"/>
                    <a:satMod val="115000"/>
                  </a:srgbClr>
                </a:gs>
                <a:gs pos="100000">
                  <a:srgbClr val="D60093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xmlns="" id="{61135E67-88FF-4F5A-A192-DA697F31DFF0}"/>
                </a:ext>
              </a:extLst>
            </p:cNvPr>
            <p:cNvSpPr/>
            <p:nvPr/>
          </p:nvSpPr>
          <p:spPr>
            <a:xfrm>
              <a:off x="10479436" y="6178171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606770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9"/>
          <p:cNvGrpSpPr/>
          <p:nvPr/>
        </p:nvGrpSpPr>
        <p:grpSpPr>
          <a:xfrm>
            <a:off x="0" y="6658825"/>
            <a:ext cx="9144000" cy="199175"/>
            <a:chOff x="332035" y="6175532"/>
            <a:chExt cx="11844467" cy="222198"/>
          </a:xfrm>
        </p:grpSpPr>
        <p:sp>
          <p:nvSpPr>
            <p:cNvPr id="13" name="Rectángulo 12"/>
            <p:cNvSpPr/>
            <p:nvPr/>
          </p:nvSpPr>
          <p:spPr>
            <a:xfrm>
              <a:off x="332035" y="6175532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BC1014">
                    <a:shade val="30000"/>
                    <a:satMod val="115000"/>
                  </a:srgbClr>
                </a:gs>
                <a:gs pos="50000">
                  <a:srgbClr val="BC1014">
                    <a:shade val="67500"/>
                    <a:satMod val="115000"/>
                  </a:srgbClr>
                </a:gs>
                <a:gs pos="100000">
                  <a:srgbClr val="BC1014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2004075" y="617553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3691172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5ECF1F">
                    <a:shade val="30000"/>
                    <a:satMod val="115000"/>
                  </a:srgbClr>
                </a:gs>
                <a:gs pos="50000">
                  <a:srgbClr val="5ECF1F">
                    <a:shade val="67500"/>
                    <a:satMod val="115000"/>
                  </a:srgbClr>
                </a:gs>
                <a:gs pos="100000">
                  <a:srgbClr val="5ECF1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5390818" y="6178760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7085304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944685">
                    <a:shade val="30000"/>
                    <a:satMod val="115000"/>
                  </a:srgbClr>
                </a:gs>
                <a:gs pos="50000">
                  <a:srgbClr val="944685">
                    <a:shade val="67500"/>
                    <a:satMod val="115000"/>
                  </a:srgbClr>
                </a:gs>
                <a:gs pos="100000">
                  <a:srgbClr val="944685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8782370" y="618075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D60093">
                    <a:shade val="30000"/>
                    <a:satMod val="115000"/>
                  </a:srgbClr>
                </a:gs>
                <a:gs pos="50000">
                  <a:srgbClr val="D60093">
                    <a:shade val="67500"/>
                    <a:satMod val="115000"/>
                  </a:srgbClr>
                </a:gs>
                <a:gs pos="100000">
                  <a:srgbClr val="D60093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10479436" y="6178171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</p:grpSp>
      <p:pic>
        <p:nvPicPr>
          <p:cNvPr id="22" name="23 Imagen" descr="logo s.png"/>
          <p:cNvPicPr>
            <a:picLocks noChangeAspect="1"/>
          </p:cNvPicPr>
          <p:nvPr/>
        </p:nvPicPr>
        <p:blipFill rotWithShape="1">
          <a:blip r:embed="rId2" cstate="print"/>
          <a:srcRect l="6232" t="16277" r="7224" b="37237"/>
          <a:stretch/>
        </p:blipFill>
        <p:spPr>
          <a:xfrm>
            <a:off x="6332561" y="129412"/>
            <a:ext cx="2729712" cy="622863"/>
          </a:xfrm>
          <a:prstGeom prst="rect">
            <a:avLst/>
          </a:prstGeom>
        </p:spPr>
      </p:pic>
      <p:sp>
        <p:nvSpPr>
          <p:cNvPr id="11" name="10 Redondear rectángulo de esquina diagonal"/>
          <p:cNvSpPr/>
          <p:nvPr/>
        </p:nvSpPr>
        <p:spPr>
          <a:xfrm>
            <a:off x="1" y="246617"/>
            <a:ext cx="5691352" cy="413725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B9D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MOVIMIENTO EN MASA – EL TROJE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80292" y="1046286"/>
            <a:ext cx="79834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80292" y="660342"/>
            <a:ext cx="78305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COE METROPOLITANO – COORDINACIÓN PARA LA DISTRIBUCIÓN DE TANQUEROS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algn="just"/>
            <a:r>
              <a:rPr lang="es-EC" dirty="0"/>
              <a:t>         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45" y="1909905"/>
            <a:ext cx="3634602" cy="204446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45" y="4093674"/>
            <a:ext cx="3634602" cy="2195473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600" y="4093673"/>
            <a:ext cx="3811422" cy="219547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600" y="1915889"/>
            <a:ext cx="3634995" cy="204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7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7" b="17654"/>
          <a:stretch/>
        </p:blipFill>
        <p:spPr>
          <a:xfrm>
            <a:off x="6732240" y="188640"/>
            <a:ext cx="2198903" cy="74118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645197" y="2551816"/>
            <a:ext cx="249880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VOLQUETAS </a:t>
            </a:r>
          </a:p>
          <a:p>
            <a:r>
              <a:rPr lang="es-EC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SSG – COEM</a:t>
            </a:r>
          </a:p>
          <a:p>
            <a:endParaRPr lang="es-EC" sz="19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1200 BOTELLONES</a:t>
            </a:r>
          </a:p>
          <a:p>
            <a:r>
              <a:rPr lang="es-EC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DONADOS POR TESALIA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776025" y="804192"/>
            <a:ext cx="404375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EC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 RECURSOS (TANQUEROS)</a:t>
            </a:r>
          </a:p>
        </p:txBody>
      </p:sp>
      <p:sp>
        <p:nvSpPr>
          <p:cNvPr id="8" name="10 Redondear rectángulo de esquina diagonal"/>
          <p:cNvSpPr/>
          <p:nvPr/>
        </p:nvSpPr>
        <p:spPr>
          <a:xfrm>
            <a:off x="218718" y="59841"/>
            <a:ext cx="5691352" cy="413725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B9D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ETAPA 3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E2B7B1F1-3964-48FB-98F2-5F891288698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6726" y="1254125"/>
          <a:ext cx="5977114" cy="51253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7647">
                  <a:extLst>
                    <a:ext uri="{9D8B030D-6E8A-4147-A177-3AD203B41FA5}">
                      <a16:colId xmlns:a16="http://schemas.microsoft.com/office/drawing/2014/main" xmlns="" val="1533620152"/>
                    </a:ext>
                  </a:extLst>
                </a:gridCol>
                <a:gridCol w="2063921">
                  <a:extLst>
                    <a:ext uri="{9D8B030D-6E8A-4147-A177-3AD203B41FA5}">
                      <a16:colId xmlns:a16="http://schemas.microsoft.com/office/drawing/2014/main" xmlns="" val="2276173068"/>
                    </a:ext>
                  </a:extLst>
                </a:gridCol>
                <a:gridCol w="2245546">
                  <a:extLst>
                    <a:ext uri="{9D8B030D-6E8A-4147-A177-3AD203B41FA5}">
                      <a16:colId xmlns:a16="http://schemas.microsoft.com/office/drawing/2014/main" xmlns="" val="3469164551"/>
                    </a:ext>
                  </a:extLst>
                </a:gridCol>
              </a:tblGrid>
              <a:tr h="309347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INSTITUCIÓN</a:t>
                      </a:r>
                      <a:endParaRPr lang="es-EC" sz="16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7" marR="6207" marT="6207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RECURSO</a:t>
                      </a:r>
                      <a:endParaRPr lang="es-EC" sz="16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7" marR="6207" marT="6207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CANTIDAD</a:t>
                      </a:r>
                      <a:endParaRPr lang="es-EC" sz="16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7" marR="6207" marT="6207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7648145"/>
                  </a:ext>
                </a:extLst>
              </a:tr>
              <a:tr h="154674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300" u="none" strike="noStrike" dirty="0">
                          <a:effectLst/>
                        </a:rPr>
                        <a:t>EPMAPS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7" marR="6207" marT="62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300" u="none" strike="noStrike">
                          <a:effectLst/>
                        </a:rPr>
                        <a:t>TANQUEROS</a:t>
                      </a:r>
                      <a:endParaRPr lang="es-EC" sz="13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7" marR="6207" marT="62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300" u="none" strike="noStrike" dirty="0">
                          <a:effectLst/>
                        </a:rPr>
                        <a:t>23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7" marR="6207" marT="6207" marB="0" anchor="b"/>
                </a:tc>
                <a:extLst>
                  <a:ext uri="{0D108BD9-81ED-4DB2-BD59-A6C34878D82A}">
                    <a16:rowId xmlns:a16="http://schemas.microsoft.com/office/drawing/2014/main" xmlns="" val="548067137"/>
                  </a:ext>
                </a:extLst>
              </a:tr>
              <a:tr h="154674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300" u="none" strike="noStrike">
                          <a:effectLst/>
                        </a:rPr>
                        <a:t>EMGIRS</a:t>
                      </a:r>
                      <a:endParaRPr lang="es-EC" sz="13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7" marR="6207" marT="62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300" u="none" strike="noStrike">
                          <a:effectLst/>
                        </a:rPr>
                        <a:t>TANQUEROS</a:t>
                      </a:r>
                      <a:endParaRPr lang="es-EC" sz="13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7" marR="6207" marT="62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300" u="none" strike="noStrike">
                          <a:effectLst/>
                        </a:rPr>
                        <a:t>2</a:t>
                      </a:r>
                      <a:endParaRPr lang="es-EC" sz="13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7" marR="6207" marT="6207" marB="0" anchor="b"/>
                </a:tc>
                <a:extLst>
                  <a:ext uri="{0D108BD9-81ED-4DB2-BD59-A6C34878D82A}">
                    <a16:rowId xmlns:a16="http://schemas.microsoft.com/office/drawing/2014/main" xmlns="" val="862407712"/>
                  </a:ext>
                </a:extLst>
              </a:tr>
              <a:tr h="309347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300" u="none" strike="noStrike" dirty="0">
                          <a:effectLst/>
                        </a:rPr>
                        <a:t>CUERPO DE BOMBEROS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7" marR="6207" marT="62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300" u="none" strike="noStrike">
                          <a:effectLst/>
                        </a:rPr>
                        <a:t>TANQUEROS</a:t>
                      </a:r>
                      <a:endParaRPr lang="es-EC" sz="13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7" marR="6207" marT="62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300" u="none" strike="noStrike">
                          <a:effectLst/>
                        </a:rPr>
                        <a:t>17</a:t>
                      </a:r>
                      <a:endParaRPr lang="es-EC" sz="13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7" marR="6207" marT="6207" marB="0" anchor="b"/>
                </a:tc>
                <a:extLst>
                  <a:ext uri="{0D108BD9-81ED-4DB2-BD59-A6C34878D82A}">
                    <a16:rowId xmlns:a16="http://schemas.microsoft.com/office/drawing/2014/main" xmlns="" val="3431374488"/>
                  </a:ext>
                </a:extLst>
              </a:tr>
              <a:tr h="309347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300" u="none" strike="noStrike">
                          <a:effectLst/>
                        </a:rPr>
                        <a:t>PREFECTURA</a:t>
                      </a:r>
                      <a:endParaRPr lang="es-EC" sz="13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7" marR="6207" marT="62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300" u="none" strike="noStrike">
                          <a:effectLst/>
                        </a:rPr>
                        <a:t>TANQUEROS</a:t>
                      </a:r>
                      <a:endParaRPr lang="es-EC" sz="13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7" marR="6207" marT="62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300" u="none" strike="noStrike" dirty="0">
                          <a:effectLst/>
                        </a:rPr>
                        <a:t>3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7" marR="6207" marT="6207" marB="0" anchor="b"/>
                </a:tc>
                <a:extLst>
                  <a:ext uri="{0D108BD9-81ED-4DB2-BD59-A6C34878D82A}">
                    <a16:rowId xmlns:a16="http://schemas.microsoft.com/office/drawing/2014/main" xmlns="" val="3720067689"/>
                  </a:ext>
                </a:extLst>
              </a:tr>
              <a:tr h="154674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300" u="none" strike="noStrike">
                          <a:effectLst/>
                        </a:rPr>
                        <a:t>EMASEO</a:t>
                      </a:r>
                      <a:endParaRPr lang="es-EC" sz="13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7" marR="6207" marT="62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300" u="none" strike="noStrike">
                          <a:effectLst/>
                        </a:rPr>
                        <a:t>TANQUEROS</a:t>
                      </a:r>
                      <a:endParaRPr lang="es-EC" sz="13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7" marR="6207" marT="62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300" u="none" strike="noStrike">
                          <a:effectLst/>
                        </a:rPr>
                        <a:t>4</a:t>
                      </a:r>
                      <a:endParaRPr lang="es-EC" sz="13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7" marR="6207" marT="6207" marB="0" anchor="b"/>
                </a:tc>
                <a:extLst>
                  <a:ext uri="{0D108BD9-81ED-4DB2-BD59-A6C34878D82A}">
                    <a16:rowId xmlns:a16="http://schemas.microsoft.com/office/drawing/2014/main" xmlns="" val="390999667"/>
                  </a:ext>
                </a:extLst>
              </a:tr>
              <a:tr h="154674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300" u="none" strike="noStrike">
                          <a:effectLst/>
                        </a:rPr>
                        <a:t>EPMMOP</a:t>
                      </a:r>
                      <a:endParaRPr lang="es-EC" sz="13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7" marR="6207" marT="62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300" u="none" strike="noStrike">
                          <a:effectLst/>
                        </a:rPr>
                        <a:t>TANQUEROS</a:t>
                      </a:r>
                      <a:endParaRPr lang="es-EC" sz="13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7" marR="6207" marT="62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300" u="none" strike="noStrike">
                          <a:effectLst/>
                        </a:rPr>
                        <a:t>4</a:t>
                      </a:r>
                      <a:endParaRPr lang="es-EC" sz="13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7" marR="6207" marT="6207" marB="0" anchor="b"/>
                </a:tc>
                <a:extLst>
                  <a:ext uri="{0D108BD9-81ED-4DB2-BD59-A6C34878D82A}">
                    <a16:rowId xmlns:a16="http://schemas.microsoft.com/office/drawing/2014/main" xmlns="" val="3211254460"/>
                  </a:ext>
                </a:extLst>
              </a:tr>
              <a:tr h="154674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300" u="none" strike="noStrike">
                          <a:effectLst/>
                        </a:rPr>
                        <a:t>SENAGUA</a:t>
                      </a:r>
                      <a:endParaRPr lang="es-EC" sz="13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7" marR="6207" marT="62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300" u="none" strike="noStrike">
                          <a:effectLst/>
                        </a:rPr>
                        <a:t>TANQUEROS</a:t>
                      </a:r>
                      <a:endParaRPr lang="es-EC" sz="13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7" marR="6207" marT="62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300" u="none" strike="noStrike">
                          <a:effectLst/>
                        </a:rPr>
                        <a:t>10</a:t>
                      </a:r>
                      <a:endParaRPr lang="es-EC" sz="13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7" marR="6207" marT="6207" marB="0" anchor="b"/>
                </a:tc>
                <a:extLst>
                  <a:ext uri="{0D108BD9-81ED-4DB2-BD59-A6C34878D82A}">
                    <a16:rowId xmlns:a16="http://schemas.microsoft.com/office/drawing/2014/main" xmlns="" val="2312750754"/>
                  </a:ext>
                </a:extLst>
              </a:tr>
              <a:tr h="154674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300" u="none" strike="noStrike" dirty="0">
                          <a:effectLst/>
                        </a:rPr>
                        <a:t>MUNICIPIO LATACUNGA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7" marR="6207" marT="62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300" u="none" strike="noStrike">
                          <a:effectLst/>
                        </a:rPr>
                        <a:t>TANQUEROS</a:t>
                      </a:r>
                      <a:endParaRPr lang="es-EC" sz="13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7" marR="6207" marT="62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300" u="none" strike="noStrike">
                          <a:effectLst/>
                        </a:rPr>
                        <a:t>1</a:t>
                      </a:r>
                      <a:endParaRPr lang="es-EC" sz="13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7" marR="6207" marT="6207" marB="0" anchor="b"/>
                </a:tc>
                <a:extLst>
                  <a:ext uri="{0D108BD9-81ED-4DB2-BD59-A6C34878D82A}">
                    <a16:rowId xmlns:a16="http://schemas.microsoft.com/office/drawing/2014/main" xmlns="" val="1645959683"/>
                  </a:ext>
                </a:extLst>
              </a:tr>
              <a:tr h="464022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300" u="none" strike="noStrike">
                          <a:effectLst/>
                        </a:rPr>
                        <a:t>CUERPO BOMBEROS IBARRA</a:t>
                      </a:r>
                      <a:endParaRPr lang="es-EC" sz="13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7" marR="6207" marT="62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300" u="none" strike="noStrike">
                          <a:effectLst/>
                        </a:rPr>
                        <a:t>TANQUEROS</a:t>
                      </a:r>
                      <a:endParaRPr lang="es-EC" sz="13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7" marR="6207" marT="62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300" u="none" strike="noStrike">
                          <a:effectLst/>
                        </a:rPr>
                        <a:t>2</a:t>
                      </a:r>
                      <a:endParaRPr lang="es-EC" sz="13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7" marR="6207" marT="6207" marB="0" anchor="b"/>
                </a:tc>
                <a:extLst>
                  <a:ext uri="{0D108BD9-81ED-4DB2-BD59-A6C34878D82A}">
                    <a16:rowId xmlns:a16="http://schemas.microsoft.com/office/drawing/2014/main" xmlns="" val="4205726757"/>
                  </a:ext>
                </a:extLst>
              </a:tr>
              <a:tr h="464022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300" u="none" strike="noStrike">
                          <a:effectLst/>
                        </a:rPr>
                        <a:t>SANTO DOMINGO-CONTRATADOS POR EPMAPS</a:t>
                      </a:r>
                      <a:endParaRPr lang="es-EC" sz="13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7" marR="6207" marT="62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300" u="none" strike="noStrike">
                          <a:effectLst/>
                        </a:rPr>
                        <a:t>TANQUEROS</a:t>
                      </a:r>
                      <a:endParaRPr lang="es-EC" sz="13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7" marR="6207" marT="62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300" u="none" strike="noStrike">
                          <a:effectLst/>
                        </a:rPr>
                        <a:t>13</a:t>
                      </a:r>
                      <a:endParaRPr lang="es-EC" sz="13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7" marR="6207" marT="6207" marB="0" anchor="b"/>
                </a:tc>
                <a:extLst>
                  <a:ext uri="{0D108BD9-81ED-4DB2-BD59-A6C34878D82A}">
                    <a16:rowId xmlns:a16="http://schemas.microsoft.com/office/drawing/2014/main" xmlns="" val="1491168261"/>
                  </a:ext>
                </a:extLst>
              </a:tr>
              <a:tr h="464022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300" u="none" strike="noStrike">
                          <a:effectLst/>
                        </a:rPr>
                        <a:t>CUERPO DE BOMBEROS  ESMERALDAS</a:t>
                      </a:r>
                      <a:endParaRPr lang="es-EC" sz="13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7" marR="6207" marT="62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300" u="none" strike="noStrike">
                          <a:effectLst/>
                        </a:rPr>
                        <a:t>TANQUEROS</a:t>
                      </a:r>
                      <a:endParaRPr lang="es-EC" sz="13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7" marR="6207" marT="62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300" u="none" strike="noStrike">
                          <a:effectLst/>
                        </a:rPr>
                        <a:t>2</a:t>
                      </a:r>
                      <a:endParaRPr lang="es-EC" sz="13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7" marR="6207" marT="6207" marB="0" anchor="b"/>
                </a:tc>
                <a:extLst>
                  <a:ext uri="{0D108BD9-81ED-4DB2-BD59-A6C34878D82A}">
                    <a16:rowId xmlns:a16="http://schemas.microsoft.com/office/drawing/2014/main" xmlns="" val="3731532458"/>
                  </a:ext>
                </a:extLst>
              </a:tr>
              <a:tr h="309347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300" u="none" strike="noStrike">
                          <a:effectLst/>
                        </a:rPr>
                        <a:t>CUERPO DE BOMBEROS PELILEO</a:t>
                      </a:r>
                      <a:endParaRPr lang="es-EC" sz="13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7" marR="6207" marT="62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300" u="none" strike="noStrike">
                          <a:effectLst/>
                        </a:rPr>
                        <a:t>TANQUEROS</a:t>
                      </a:r>
                      <a:endParaRPr lang="es-EC" sz="13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7" marR="6207" marT="62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300" u="none" strike="noStrike">
                          <a:effectLst/>
                        </a:rPr>
                        <a:t>1</a:t>
                      </a:r>
                      <a:endParaRPr lang="es-EC" sz="13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7" marR="6207" marT="6207" marB="0" anchor="b"/>
                </a:tc>
                <a:extLst>
                  <a:ext uri="{0D108BD9-81ED-4DB2-BD59-A6C34878D82A}">
                    <a16:rowId xmlns:a16="http://schemas.microsoft.com/office/drawing/2014/main" xmlns="" val="3626414129"/>
                  </a:ext>
                </a:extLst>
              </a:tr>
              <a:tr h="464022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300" u="none" strike="noStrike">
                          <a:effectLst/>
                        </a:rPr>
                        <a:t>CUERPO DE BOMBEROS RIUMIÑAHUI</a:t>
                      </a:r>
                      <a:endParaRPr lang="es-EC" sz="13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7" marR="6207" marT="62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300" u="none" strike="noStrike">
                          <a:effectLst/>
                        </a:rPr>
                        <a:t>TANQUEROS</a:t>
                      </a:r>
                      <a:endParaRPr lang="es-EC" sz="13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7" marR="6207" marT="62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300" u="none" strike="noStrike">
                          <a:effectLst/>
                        </a:rPr>
                        <a:t>1</a:t>
                      </a:r>
                      <a:endParaRPr lang="es-EC" sz="13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7" marR="6207" marT="6207" marB="0" anchor="b"/>
                </a:tc>
                <a:extLst>
                  <a:ext uri="{0D108BD9-81ED-4DB2-BD59-A6C34878D82A}">
                    <a16:rowId xmlns:a16="http://schemas.microsoft.com/office/drawing/2014/main" xmlns="" val="4269741836"/>
                  </a:ext>
                </a:extLst>
              </a:tr>
              <a:tr h="154674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300" u="none" strike="noStrike">
                          <a:effectLst/>
                        </a:rPr>
                        <a:t>EJERCITO</a:t>
                      </a:r>
                      <a:endParaRPr lang="es-EC" sz="13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7" marR="6207" marT="62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300" u="none" strike="noStrike">
                          <a:effectLst/>
                        </a:rPr>
                        <a:t>TANQUEROS</a:t>
                      </a:r>
                      <a:endParaRPr lang="es-EC" sz="13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7" marR="6207" marT="62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300" u="none" strike="noStrike">
                          <a:effectLst/>
                        </a:rPr>
                        <a:t>8</a:t>
                      </a:r>
                      <a:endParaRPr lang="es-EC" sz="13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7" marR="6207" marT="6207" marB="0" anchor="b"/>
                </a:tc>
                <a:extLst>
                  <a:ext uri="{0D108BD9-81ED-4DB2-BD59-A6C34878D82A}">
                    <a16:rowId xmlns:a16="http://schemas.microsoft.com/office/drawing/2014/main" xmlns="" val="2151525104"/>
                  </a:ext>
                </a:extLst>
              </a:tr>
              <a:tr h="160861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2400" u="none" strike="noStrike" dirty="0">
                          <a:effectLst/>
                        </a:rPr>
                        <a:t>TOTAL</a:t>
                      </a:r>
                      <a:endParaRPr lang="es-EC" sz="24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7" marR="6207" marT="62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2400" u="none" strike="noStrike" dirty="0">
                          <a:effectLst/>
                        </a:rPr>
                        <a:t> </a:t>
                      </a:r>
                      <a:endParaRPr lang="es-EC" sz="24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7" marR="6207" marT="62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2400" b="1" u="none" strike="noStrike" dirty="0">
                          <a:effectLst/>
                        </a:rPr>
                        <a:t>91</a:t>
                      </a:r>
                      <a:endParaRPr lang="es-EC" sz="24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207" marR="6207" marT="6207" marB="0" anchor="b"/>
                </a:tc>
                <a:extLst>
                  <a:ext uri="{0D108BD9-81ED-4DB2-BD59-A6C34878D82A}">
                    <a16:rowId xmlns:a16="http://schemas.microsoft.com/office/drawing/2014/main" xmlns="" val="1679637461"/>
                  </a:ext>
                </a:extLst>
              </a:tr>
            </a:tbl>
          </a:graphicData>
        </a:graphic>
      </p:graphicFrame>
      <p:grpSp>
        <p:nvGrpSpPr>
          <p:cNvPr id="10" name="Grupo 19">
            <a:extLst>
              <a:ext uri="{FF2B5EF4-FFF2-40B4-BE49-F238E27FC236}">
                <a16:creationId xmlns:a16="http://schemas.microsoft.com/office/drawing/2014/main" xmlns="" id="{2C61BFB3-EFC7-49FE-998E-AB3ADC536BBC}"/>
              </a:ext>
            </a:extLst>
          </p:cNvPr>
          <p:cNvGrpSpPr/>
          <p:nvPr/>
        </p:nvGrpSpPr>
        <p:grpSpPr>
          <a:xfrm>
            <a:off x="0" y="6672984"/>
            <a:ext cx="9144000" cy="199175"/>
            <a:chOff x="332035" y="6175532"/>
            <a:chExt cx="11844467" cy="222198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xmlns="" id="{34D86C03-ADC8-4125-9975-D8EC4360D95B}"/>
                </a:ext>
              </a:extLst>
            </p:cNvPr>
            <p:cNvSpPr/>
            <p:nvPr/>
          </p:nvSpPr>
          <p:spPr>
            <a:xfrm>
              <a:off x="332035" y="6175532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BC1014">
                    <a:shade val="30000"/>
                    <a:satMod val="115000"/>
                  </a:srgbClr>
                </a:gs>
                <a:gs pos="50000">
                  <a:srgbClr val="BC1014">
                    <a:shade val="67500"/>
                    <a:satMod val="115000"/>
                  </a:srgbClr>
                </a:gs>
                <a:gs pos="100000">
                  <a:srgbClr val="BC1014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xmlns="" id="{3D8C3CD3-606E-48BB-ACA3-EF908B91B677}"/>
                </a:ext>
              </a:extLst>
            </p:cNvPr>
            <p:cNvSpPr/>
            <p:nvPr/>
          </p:nvSpPr>
          <p:spPr>
            <a:xfrm>
              <a:off x="2004075" y="617553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xmlns="" id="{48DAA11D-A665-43D1-A157-81837B210B0C}"/>
                </a:ext>
              </a:extLst>
            </p:cNvPr>
            <p:cNvSpPr/>
            <p:nvPr/>
          </p:nvSpPr>
          <p:spPr>
            <a:xfrm>
              <a:off x="3691172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5ECF1F">
                    <a:shade val="30000"/>
                    <a:satMod val="115000"/>
                  </a:srgbClr>
                </a:gs>
                <a:gs pos="50000">
                  <a:srgbClr val="5ECF1F">
                    <a:shade val="67500"/>
                    <a:satMod val="115000"/>
                  </a:srgbClr>
                </a:gs>
                <a:gs pos="100000">
                  <a:srgbClr val="5ECF1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xmlns="" id="{CF223529-1A3D-4429-B652-073D9D207DBF}"/>
                </a:ext>
              </a:extLst>
            </p:cNvPr>
            <p:cNvSpPr/>
            <p:nvPr/>
          </p:nvSpPr>
          <p:spPr>
            <a:xfrm>
              <a:off x="5390818" y="6178760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xmlns="" id="{BEB80F7C-656C-42AA-BBBB-978E2EE6E168}"/>
                </a:ext>
              </a:extLst>
            </p:cNvPr>
            <p:cNvSpPr/>
            <p:nvPr/>
          </p:nvSpPr>
          <p:spPr>
            <a:xfrm>
              <a:off x="7085304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944685">
                    <a:shade val="30000"/>
                    <a:satMod val="115000"/>
                  </a:srgbClr>
                </a:gs>
                <a:gs pos="50000">
                  <a:srgbClr val="944685">
                    <a:shade val="67500"/>
                    <a:satMod val="115000"/>
                  </a:srgbClr>
                </a:gs>
                <a:gs pos="100000">
                  <a:srgbClr val="944685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xmlns="" id="{7139F967-6EB4-47AA-88F3-7BCD7391BCA7}"/>
                </a:ext>
              </a:extLst>
            </p:cNvPr>
            <p:cNvSpPr/>
            <p:nvPr/>
          </p:nvSpPr>
          <p:spPr>
            <a:xfrm>
              <a:off x="8782370" y="618075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D60093">
                    <a:shade val="30000"/>
                    <a:satMod val="115000"/>
                  </a:srgbClr>
                </a:gs>
                <a:gs pos="50000">
                  <a:srgbClr val="D60093">
                    <a:shade val="67500"/>
                    <a:satMod val="115000"/>
                  </a:srgbClr>
                </a:gs>
                <a:gs pos="100000">
                  <a:srgbClr val="D60093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xmlns="" id="{777FA57A-D66F-4659-8DAF-515D3058DA2E}"/>
                </a:ext>
              </a:extLst>
            </p:cNvPr>
            <p:cNvSpPr/>
            <p:nvPr/>
          </p:nvSpPr>
          <p:spPr>
            <a:xfrm>
              <a:off x="10479436" y="6178171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072437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7" b="17654"/>
          <a:stretch/>
        </p:blipFill>
        <p:spPr>
          <a:xfrm>
            <a:off x="6732240" y="188640"/>
            <a:ext cx="2198903" cy="741182"/>
          </a:xfrm>
          <a:prstGeom prst="rect">
            <a:avLst/>
          </a:prstGeom>
        </p:spPr>
      </p:pic>
      <p:sp>
        <p:nvSpPr>
          <p:cNvPr id="8" name="10 Redondear rectángulo de esquina diagonal"/>
          <p:cNvSpPr/>
          <p:nvPr/>
        </p:nvSpPr>
        <p:spPr>
          <a:xfrm>
            <a:off x="218718" y="59841"/>
            <a:ext cx="5691352" cy="413725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B9D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ETAPA 3</a:t>
            </a:r>
          </a:p>
        </p:txBody>
      </p:sp>
      <p:grpSp>
        <p:nvGrpSpPr>
          <p:cNvPr id="9" name="Grupo 19">
            <a:extLst>
              <a:ext uri="{FF2B5EF4-FFF2-40B4-BE49-F238E27FC236}">
                <a16:creationId xmlns:a16="http://schemas.microsoft.com/office/drawing/2014/main" xmlns="" id="{AADEF917-7CB3-43F9-AAF4-4752177BDD1C}"/>
              </a:ext>
            </a:extLst>
          </p:cNvPr>
          <p:cNvGrpSpPr/>
          <p:nvPr/>
        </p:nvGrpSpPr>
        <p:grpSpPr>
          <a:xfrm>
            <a:off x="0" y="6672984"/>
            <a:ext cx="9144000" cy="199175"/>
            <a:chOff x="332035" y="6175532"/>
            <a:chExt cx="11844467" cy="222198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xmlns="" id="{700CA95F-7601-4F4F-BA56-C607ABE997CC}"/>
                </a:ext>
              </a:extLst>
            </p:cNvPr>
            <p:cNvSpPr/>
            <p:nvPr/>
          </p:nvSpPr>
          <p:spPr>
            <a:xfrm>
              <a:off x="332035" y="6175532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BC1014">
                    <a:shade val="30000"/>
                    <a:satMod val="115000"/>
                  </a:srgbClr>
                </a:gs>
                <a:gs pos="50000">
                  <a:srgbClr val="BC1014">
                    <a:shade val="67500"/>
                    <a:satMod val="115000"/>
                  </a:srgbClr>
                </a:gs>
                <a:gs pos="100000">
                  <a:srgbClr val="BC1014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xmlns="" id="{4714E751-8E8D-4906-89A1-FDB9326CE5DE}"/>
                </a:ext>
              </a:extLst>
            </p:cNvPr>
            <p:cNvSpPr/>
            <p:nvPr/>
          </p:nvSpPr>
          <p:spPr>
            <a:xfrm>
              <a:off x="2004075" y="617553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xmlns="" id="{E01ACCF4-3648-4FDD-B3C5-87B20A240A7D}"/>
                </a:ext>
              </a:extLst>
            </p:cNvPr>
            <p:cNvSpPr/>
            <p:nvPr/>
          </p:nvSpPr>
          <p:spPr>
            <a:xfrm>
              <a:off x="3691172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5ECF1F">
                    <a:shade val="30000"/>
                    <a:satMod val="115000"/>
                  </a:srgbClr>
                </a:gs>
                <a:gs pos="50000">
                  <a:srgbClr val="5ECF1F">
                    <a:shade val="67500"/>
                    <a:satMod val="115000"/>
                  </a:srgbClr>
                </a:gs>
                <a:gs pos="100000">
                  <a:srgbClr val="5ECF1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xmlns="" id="{B92C1FFB-B914-4B0F-8AED-97B4BDDE1103}"/>
                </a:ext>
              </a:extLst>
            </p:cNvPr>
            <p:cNvSpPr/>
            <p:nvPr/>
          </p:nvSpPr>
          <p:spPr>
            <a:xfrm>
              <a:off x="5390818" y="6178760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xmlns="" id="{691F84C1-DDB3-4408-891B-4B00888FFAF8}"/>
                </a:ext>
              </a:extLst>
            </p:cNvPr>
            <p:cNvSpPr/>
            <p:nvPr/>
          </p:nvSpPr>
          <p:spPr>
            <a:xfrm>
              <a:off x="7085304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944685">
                    <a:shade val="30000"/>
                    <a:satMod val="115000"/>
                  </a:srgbClr>
                </a:gs>
                <a:gs pos="50000">
                  <a:srgbClr val="944685">
                    <a:shade val="67500"/>
                    <a:satMod val="115000"/>
                  </a:srgbClr>
                </a:gs>
                <a:gs pos="100000">
                  <a:srgbClr val="944685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xmlns="" id="{998EB23B-8CA7-4739-97BD-EDDB032DBF17}"/>
                </a:ext>
              </a:extLst>
            </p:cNvPr>
            <p:cNvSpPr/>
            <p:nvPr/>
          </p:nvSpPr>
          <p:spPr>
            <a:xfrm>
              <a:off x="8782370" y="618075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D60093">
                    <a:shade val="30000"/>
                    <a:satMod val="115000"/>
                  </a:srgbClr>
                </a:gs>
                <a:gs pos="50000">
                  <a:srgbClr val="D60093">
                    <a:shade val="67500"/>
                    <a:satMod val="115000"/>
                  </a:srgbClr>
                </a:gs>
                <a:gs pos="100000">
                  <a:srgbClr val="D60093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xmlns="" id="{B69055A8-B291-44D8-AFE4-8710029E8E7A}"/>
                </a:ext>
              </a:extLst>
            </p:cNvPr>
            <p:cNvSpPr/>
            <p:nvPr/>
          </p:nvSpPr>
          <p:spPr>
            <a:xfrm>
              <a:off x="10479436" y="6178171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A76556C5-4EC9-46B5-A88B-E3CBFC1E41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" t="3750" r="4527" b="3750"/>
          <a:stretch/>
        </p:blipFill>
        <p:spPr>
          <a:xfrm>
            <a:off x="2132315" y="583656"/>
            <a:ext cx="4599926" cy="601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08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9"/>
          <p:cNvGrpSpPr/>
          <p:nvPr/>
        </p:nvGrpSpPr>
        <p:grpSpPr>
          <a:xfrm>
            <a:off x="0" y="6672984"/>
            <a:ext cx="9144000" cy="199175"/>
            <a:chOff x="332035" y="6175532"/>
            <a:chExt cx="11844467" cy="222198"/>
          </a:xfrm>
        </p:grpSpPr>
        <p:sp>
          <p:nvSpPr>
            <p:cNvPr id="13" name="Rectángulo 12"/>
            <p:cNvSpPr/>
            <p:nvPr/>
          </p:nvSpPr>
          <p:spPr>
            <a:xfrm>
              <a:off x="332035" y="6175532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BC1014">
                    <a:shade val="30000"/>
                    <a:satMod val="115000"/>
                  </a:srgbClr>
                </a:gs>
                <a:gs pos="50000">
                  <a:srgbClr val="BC1014">
                    <a:shade val="67500"/>
                    <a:satMod val="115000"/>
                  </a:srgbClr>
                </a:gs>
                <a:gs pos="100000">
                  <a:srgbClr val="BC1014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2004075" y="617553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3691172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5ECF1F">
                    <a:shade val="30000"/>
                    <a:satMod val="115000"/>
                  </a:srgbClr>
                </a:gs>
                <a:gs pos="50000">
                  <a:srgbClr val="5ECF1F">
                    <a:shade val="67500"/>
                    <a:satMod val="115000"/>
                  </a:srgbClr>
                </a:gs>
                <a:gs pos="100000">
                  <a:srgbClr val="5ECF1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5390818" y="6178760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7085304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944685">
                    <a:shade val="30000"/>
                    <a:satMod val="115000"/>
                  </a:srgbClr>
                </a:gs>
                <a:gs pos="50000">
                  <a:srgbClr val="944685">
                    <a:shade val="67500"/>
                    <a:satMod val="115000"/>
                  </a:srgbClr>
                </a:gs>
                <a:gs pos="100000">
                  <a:srgbClr val="944685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8782370" y="618075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D60093">
                    <a:shade val="30000"/>
                    <a:satMod val="115000"/>
                  </a:srgbClr>
                </a:gs>
                <a:gs pos="50000">
                  <a:srgbClr val="D60093">
                    <a:shade val="67500"/>
                    <a:satMod val="115000"/>
                  </a:srgbClr>
                </a:gs>
                <a:gs pos="100000">
                  <a:srgbClr val="D60093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10479436" y="6178171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</p:grpSp>
      <p:pic>
        <p:nvPicPr>
          <p:cNvPr id="22" name="23 Imagen" descr="logo s.png"/>
          <p:cNvPicPr>
            <a:picLocks noChangeAspect="1"/>
          </p:cNvPicPr>
          <p:nvPr/>
        </p:nvPicPr>
        <p:blipFill rotWithShape="1">
          <a:blip r:embed="rId2" cstate="print"/>
          <a:srcRect l="6232" t="16277" r="7224" b="37237"/>
          <a:stretch/>
        </p:blipFill>
        <p:spPr>
          <a:xfrm>
            <a:off x="6332561" y="129412"/>
            <a:ext cx="2729712" cy="622863"/>
          </a:xfrm>
          <a:prstGeom prst="rect">
            <a:avLst/>
          </a:prstGeom>
        </p:spPr>
      </p:pic>
      <p:sp>
        <p:nvSpPr>
          <p:cNvPr id="11" name="10 Redondear rectángulo de esquina diagonal"/>
          <p:cNvSpPr/>
          <p:nvPr/>
        </p:nvSpPr>
        <p:spPr>
          <a:xfrm>
            <a:off x="1" y="246617"/>
            <a:ext cx="5691352" cy="413725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B9D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MOVIMIENTO EN MASA – EL TROJE</a:t>
            </a:r>
            <a:endParaRPr lang="es-EC" sz="18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80292" y="1046286"/>
            <a:ext cx="7983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algn="just">
              <a:spcAft>
                <a:spcPts val="0"/>
              </a:spcAft>
            </a:pPr>
            <a:r>
              <a:rPr lang="es-EC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ZONAS DE ABASTECIMIENTO:</a:t>
            </a: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67358" y="1958503"/>
            <a:ext cx="247831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Para la distribución de agua se dividió en 4 zonas:</a:t>
            </a:r>
          </a:p>
          <a:p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ZONA 1: </a:t>
            </a:r>
          </a:p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NACIONES UNIDAS </a:t>
            </a:r>
          </a:p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ZONA 2: </a:t>
            </a:r>
          </a:p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BANCO CENTRAL</a:t>
            </a:r>
          </a:p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ZONA 3: </a:t>
            </a:r>
          </a:p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EL RECREO</a:t>
            </a:r>
          </a:p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ZONA 4:</a:t>
            </a:r>
          </a:p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CONOCOTO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799" y="1740407"/>
            <a:ext cx="5803831" cy="409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1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950208" y="210987"/>
            <a:ext cx="32435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PUNTOS INTERVENIDOS</a:t>
            </a:r>
            <a:endParaRPr lang="es-EC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o 19">
            <a:extLst>
              <a:ext uri="{FF2B5EF4-FFF2-40B4-BE49-F238E27FC236}">
                <a16:creationId xmlns:a16="http://schemas.microsoft.com/office/drawing/2014/main" xmlns="" id="{80D97394-507F-48FE-A2E3-F5B5223BAD4D}"/>
              </a:ext>
            </a:extLst>
          </p:cNvPr>
          <p:cNvGrpSpPr/>
          <p:nvPr/>
        </p:nvGrpSpPr>
        <p:grpSpPr>
          <a:xfrm>
            <a:off x="0" y="6672984"/>
            <a:ext cx="9144000" cy="199175"/>
            <a:chOff x="332035" y="6175532"/>
            <a:chExt cx="11844467" cy="222198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xmlns="" id="{8C575F38-5436-42DC-A2F7-B6AD83399ED4}"/>
                </a:ext>
              </a:extLst>
            </p:cNvPr>
            <p:cNvSpPr/>
            <p:nvPr/>
          </p:nvSpPr>
          <p:spPr>
            <a:xfrm>
              <a:off x="332035" y="6175532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BC1014">
                    <a:shade val="30000"/>
                    <a:satMod val="115000"/>
                  </a:srgbClr>
                </a:gs>
                <a:gs pos="50000">
                  <a:srgbClr val="BC1014">
                    <a:shade val="67500"/>
                    <a:satMod val="115000"/>
                  </a:srgbClr>
                </a:gs>
                <a:gs pos="100000">
                  <a:srgbClr val="BC1014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xmlns="" id="{010830E0-2956-461E-B2C4-09C49F1C8F13}"/>
                </a:ext>
              </a:extLst>
            </p:cNvPr>
            <p:cNvSpPr/>
            <p:nvPr/>
          </p:nvSpPr>
          <p:spPr>
            <a:xfrm>
              <a:off x="2004075" y="617553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xmlns="" id="{D0970A4F-6851-4318-BF65-CC2539549078}"/>
                </a:ext>
              </a:extLst>
            </p:cNvPr>
            <p:cNvSpPr/>
            <p:nvPr/>
          </p:nvSpPr>
          <p:spPr>
            <a:xfrm>
              <a:off x="3691172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5ECF1F">
                    <a:shade val="30000"/>
                    <a:satMod val="115000"/>
                  </a:srgbClr>
                </a:gs>
                <a:gs pos="50000">
                  <a:srgbClr val="5ECF1F">
                    <a:shade val="67500"/>
                    <a:satMod val="115000"/>
                  </a:srgbClr>
                </a:gs>
                <a:gs pos="100000">
                  <a:srgbClr val="5ECF1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xmlns="" id="{8C426A40-B5D4-47CB-B50C-A97BAC973119}"/>
                </a:ext>
              </a:extLst>
            </p:cNvPr>
            <p:cNvSpPr/>
            <p:nvPr/>
          </p:nvSpPr>
          <p:spPr>
            <a:xfrm>
              <a:off x="5390818" y="6178760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xmlns="" id="{3E1D1EDC-9D9A-4816-B8BB-19C7B230FBBE}"/>
                </a:ext>
              </a:extLst>
            </p:cNvPr>
            <p:cNvSpPr/>
            <p:nvPr/>
          </p:nvSpPr>
          <p:spPr>
            <a:xfrm>
              <a:off x="7085304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944685">
                    <a:shade val="30000"/>
                    <a:satMod val="115000"/>
                  </a:srgbClr>
                </a:gs>
                <a:gs pos="50000">
                  <a:srgbClr val="944685">
                    <a:shade val="67500"/>
                    <a:satMod val="115000"/>
                  </a:srgbClr>
                </a:gs>
                <a:gs pos="100000">
                  <a:srgbClr val="944685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xmlns="" id="{0437D541-043E-4400-AAA0-66D672950039}"/>
                </a:ext>
              </a:extLst>
            </p:cNvPr>
            <p:cNvSpPr/>
            <p:nvPr/>
          </p:nvSpPr>
          <p:spPr>
            <a:xfrm>
              <a:off x="8782370" y="618075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D60093">
                    <a:shade val="30000"/>
                    <a:satMod val="115000"/>
                  </a:srgbClr>
                </a:gs>
                <a:gs pos="50000">
                  <a:srgbClr val="D60093">
                    <a:shade val="67500"/>
                    <a:satMod val="115000"/>
                  </a:srgbClr>
                </a:gs>
                <a:gs pos="100000">
                  <a:srgbClr val="D60093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xmlns="" id="{6B4E7A22-9D93-433F-A111-6DFA8A8AEF21}"/>
                </a:ext>
              </a:extLst>
            </p:cNvPr>
            <p:cNvSpPr/>
            <p:nvPr/>
          </p:nvSpPr>
          <p:spPr>
            <a:xfrm>
              <a:off x="10479436" y="6178171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</p:grpSp>
      <p:sp>
        <p:nvSpPr>
          <p:cNvPr id="18" name="CuadroTexto 17"/>
          <p:cNvSpPr txBox="1"/>
          <p:nvPr/>
        </p:nvSpPr>
        <p:spPr>
          <a:xfrm>
            <a:off x="956063" y="1122665"/>
            <a:ext cx="7208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C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TOTAL: 11.580 m3 DE AGUA (3´059.112 galones)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735" y="3863444"/>
            <a:ext cx="3766038" cy="2259623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91073" y="2553736"/>
            <a:ext cx="86748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DISTRIBUCIÓN DE </a:t>
            </a:r>
            <a:r>
              <a:rPr lang="es-EC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103.500</a:t>
            </a:r>
            <a:r>
              <a:rPr lang="es-EC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GALONES AGUA EN 48 CASAS DE SALUD ENTRE HOSPITALES Y CENTROS DE SALUD PÚBLICOS Y PRIVADOS POR CBQ 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7" b="17654"/>
          <a:stretch/>
        </p:blipFill>
        <p:spPr>
          <a:xfrm>
            <a:off x="6945097" y="-17613"/>
            <a:ext cx="2198903" cy="74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48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9"/>
          <p:cNvGrpSpPr/>
          <p:nvPr/>
        </p:nvGrpSpPr>
        <p:grpSpPr>
          <a:xfrm>
            <a:off x="0" y="6672984"/>
            <a:ext cx="9144000" cy="199175"/>
            <a:chOff x="332035" y="6175532"/>
            <a:chExt cx="11844467" cy="222198"/>
          </a:xfrm>
        </p:grpSpPr>
        <p:sp>
          <p:nvSpPr>
            <p:cNvPr id="13" name="Rectángulo 12"/>
            <p:cNvSpPr/>
            <p:nvPr/>
          </p:nvSpPr>
          <p:spPr>
            <a:xfrm>
              <a:off x="332035" y="6175532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BC1014">
                    <a:shade val="30000"/>
                    <a:satMod val="115000"/>
                  </a:srgbClr>
                </a:gs>
                <a:gs pos="50000">
                  <a:srgbClr val="BC1014">
                    <a:shade val="67500"/>
                    <a:satMod val="115000"/>
                  </a:srgbClr>
                </a:gs>
                <a:gs pos="100000">
                  <a:srgbClr val="BC1014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2004075" y="617553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3691172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5ECF1F">
                    <a:shade val="30000"/>
                    <a:satMod val="115000"/>
                  </a:srgbClr>
                </a:gs>
                <a:gs pos="50000">
                  <a:srgbClr val="5ECF1F">
                    <a:shade val="67500"/>
                    <a:satMod val="115000"/>
                  </a:srgbClr>
                </a:gs>
                <a:gs pos="100000">
                  <a:srgbClr val="5ECF1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5390818" y="6178760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7085304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944685">
                    <a:shade val="30000"/>
                    <a:satMod val="115000"/>
                  </a:srgbClr>
                </a:gs>
                <a:gs pos="50000">
                  <a:srgbClr val="944685">
                    <a:shade val="67500"/>
                    <a:satMod val="115000"/>
                  </a:srgbClr>
                </a:gs>
                <a:gs pos="100000">
                  <a:srgbClr val="944685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8782370" y="618075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D60093">
                    <a:shade val="30000"/>
                    <a:satMod val="115000"/>
                  </a:srgbClr>
                </a:gs>
                <a:gs pos="50000">
                  <a:srgbClr val="D60093">
                    <a:shade val="67500"/>
                    <a:satMod val="115000"/>
                  </a:srgbClr>
                </a:gs>
                <a:gs pos="100000">
                  <a:srgbClr val="D60093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10479436" y="6178171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</p:grpSp>
      <p:pic>
        <p:nvPicPr>
          <p:cNvPr id="22" name="23 Imagen" descr="logo s.png"/>
          <p:cNvPicPr>
            <a:picLocks noChangeAspect="1"/>
          </p:cNvPicPr>
          <p:nvPr/>
        </p:nvPicPr>
        <p:blipFill rotWithShape="1">
          <a:blip r:embed="rId2" cstate="print"/>
          <a:srcRect l="6232" t="16277" r="7224" b="37237"/>
          <a:stretch/>
        </p:blipFill>
        <p:spPr>
          <a:xfrm>
            <a:off x="6332561" y="129412"/>
            <a:ext cx="2729712" cy="622863"/>
          </a:xfrm>
          <a:prstGeom prst="rect">
            <a:avLst/>
          </a:prstGeom>
        </p:spPr>
      </p:pic>
      <p:sp>
        <p:nvSpPr>
          <p:cNvPr id="11" name="10 Redondear rectángulo de esquina diagonal"/>
          <p:cNvSpPr/>
          <p:nvPr/>
        </p:nvSpPr>
        <p:spPr>
          <a:xfrm>
            <a:off x="1" y="246617"/>
            <a:ext cx="5691352" cy="413725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B9D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MOVIMIENTO EN MASA – EL TROJE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80292" y="1046286"/>
            <a:ext cx="79834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69066" y="1069542"/>
            <a:ext cx="8730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DATOS DESTACADOS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560862" y="1214898"/>
            <a:ext cx="79834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1290825" y="1615008"/>
            <a:ext cx="704004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150 mil metros cúbicos de tierra deslizados.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167 barrios afectados en 61 sectores.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91 tanqueros activos y 2 volquetas.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Suspensión de clases en 646 instituciones educativas fiscales, fiscomisionales, particulares y municipales ubicadas en los distritos 4, 5, 6, 7 y 8.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Suspensión de labores en las instituciones públicas.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AMC, Policía Metropolitana y las Administraciones Zonales ejecutaron control de uso responsable de agua, especialmente en locales comerciales como lavadoras de autos, etc.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Se ejecutó el Control en Quebradas por AMC.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99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9"/>
          <p:cNvGrpSpPr/>
          <p:nvPr/>
        </p:nvGrpSpPr>
        <p:grpSpPr>
          <a:xfrm>
            <a:off x="0" y="6672984"/>
            <a:ext cx="9144000" cy="199175"/>
            <a:chOff x="332035" y="6175532"/>
            <a:chExt cx="11844467" cy="222198"/>
          </a:xfrm>
        </p:grpSpPr>
        <p:sp>
          <p:nvSpPr>
            <p:cNvPr id="13" name="Rectángulo 12"/>
            <p:cNvSpPr/>
            <p:nvPr/>
          </p:nvSpPr>
          <p:spPr>
            <a:xfrm>
              <a:off x="332035" y="6175532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BC1014">
                    <a:shade val="30000"/>
                    <a:satMod val="115000"/>
                  </a:srgbClr>
                </a:gs>
                <a:gs pos="50000">
                  <a:srgbClr val="BC1014">
                    <a:shade val="67500"/>
                    <a:satMod val="115000"/>
                  </a:srgbClr>
                </a:gs>
                <a:gs pos="100000">
                  <a:srgbClr val="BC1014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2004075" y="617553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3691172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5ECF1F">
                    <a:shade val="30000"/>
                    <a:satMod val="115000"/>
                  </a:srgbClr>
                </a:gs>
                <a:gs pos="50000">
                  <a:srgbClr val="5ECF1F">
                    <a:shade val="67500"/>
                    <a:satMod val="115000"/>
                  </a:srgbClr>
                </a:gs>
                <a:gs pos="100000">
                  <a:srgbClr val="5ECF1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5390818" y="6178760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7085304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944685">
                    <a:shade val="30000"/>
                    <a:satMod val="115000"/>
                  </a:srgbClr>
                </a:gs>
                <a:gs pos="50000">
                  <a:srgbClr val="944685">
                    <a:shade val="67500"/>
                    <a:satMod val="115000"/>
                  </a:srgbClr>
                </a:gs>
                <a:gs pos="100000">
                  <a:srgbClr val="944685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8782370" y="618075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D60093">
                    <a:shade val="30000"/>
                    <a:satMod val="115000"/>
                  </a:srgbClr>
                </a:gs>
                <a:gs pos="50000">
                  <a:srgbClr val="D60093">
                    <a:shade val="67500"/>
                    <a:satMod val="115000"/>
                  </a:srgbClr>
                </a:gs>
                <a:gs pos="100000">
                  <a:srgbClr val="D60093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10479436" y="6178171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</p:grpSp>
      <p:pic>
        <p:nvPicPr>
          <p:cNvPr id="22" name="23 Imagen" descr="logo s.png"/>
          <p:cNvPicPr>
            <a:picLocks noChangeAspect="1"/>
          </p:cNvPicPr>
          <p:nvPr/>
        </p:nvPicPr>
        <p:blipFill rotWithShape="1">
          <a:blip r:embed="rId2" cstate="print"/>
          <a:srcRect l="6232" t="16277" r="7224" b="37237"/>
          <a:stretch/>
        </p:blipFill>
        <p:spPr>
          <a:xfrm>
            <a:off x="6332561" y="129412"/>
            <a:ext cx="2729712" cy="622863"/>
          </a:xfrm>
          <a:prstGeom prst="rect">
            <a:avLst/>
          </a:prstGeom>
        </p:spPr>
      </p:pic>
      <p:sp>
        <p:nvSpPr>
          <p:cNvPr id="11" name="10 Redondear rectángulo de esquina diagonal"/>
          <p:cNvSpPr/>
          <p:nvPr/>
        </p:nvSpPr>
        <p:spPr>
          <a:xfrm>
            <a:off x="1" y="246617"/>
            <a:ext cx="5691352" cy="413725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B9D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MOVIMIENTO EN MASA – EL TROJE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80292" y="1046286"/>
            <a:ext cx="79834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60862" y="1214898"/>
            <a:ext cx="79834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DA181DC-E56D-4976-AB6C-E40134E44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15" y="752275"/>
            <a:ext cx="5643102" cy="564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5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9"/>
          <p:cNvGrpSpPr/>
          <p:nvPr/>
        </p:nvGrpSpPr>
        <p:grpSpPr>
          <a:xfrm>
            <a:off x="0" y="6658825"/>
            <a:ext cx="9144000" cy="199175"/>
            <a:chOff x="332035" y="6175532"/>
            <a:chExt cx="11844467" cy="222198"/>
          </a:xfrm>
        </p:grpSpPr>
        <p:sp>
          <p:nvSpPr>
            <p:cNvPr id="13" name="Rectángulo 12"/>
            <p:cNvSpPr/>
            <p:nvPr/>
          </p:nvSpPr>
          <p:spPr>
            <a:xfrm>
              <a:off x="332035" y="6175532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BC1014">
                    <a:shade val="30000"/>
                    <a:satMod val="115000"/>
                  </a:srgbClr>
                </a:gs>
                <a:gs pos="50000">
                  <a:srgbClr val="BC1014">
                    <a:shade val="67500"/>
                    <a:satMod val="115000"/>
                  </a:srgbClr>
                </a:gs>
                <a:gs pos="100000">
                  <a:srgbClr val="BC1014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2004075" y="617553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3691172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5ECF1F">
                    <a:shade val="30000"/>
                    <a:satMod val="115000"/>
                  </a:srgbClr>
                </a:gs>
                <a:gs pos="50000">
                  <a:srgbClr val="5ECF1F">
                    <a:shade val="67500"/>
                    <a:satMod val="115000"/>
                  </a:srgbClr>
                </a:gs>
                <a:gs pos="100000">
                  <a:srgbClr val="5ECF1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5390818" y="6178760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7085304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944685">
                    <a:shade val="30000"/>
                    <a:satMod val="115000"/>
                  </a:srgbClr>
                </a:gs>
                <a:gs pos="50000">
                  <a:srgbClr val="944685">
                    <a:shade val="67500"/>
                    <a:satMod val="115000"/>
                  </a:srgbClr>
                </a:gs>
                <a:gs pos="100000">
                  <a:srgbClr val="944685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8782370" y="618075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D60093">
                    <a:shade val="30000"/>
                    <a:satMod val="115000"/>
                  </a:srgbClr>
                </a:gs>
                <a:gs pos="50000">
                  <a:srgbClr val="D60093">
                    <a:shade val="67500"/>
                    <a:satMod val="115000"/>
                  </a:srgbClr>
                </a:gs>
                <a:gs pos="100000">
                  <a:srgbClr val="D60093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10479436" y="6178171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</p:grpSp>
      <p:pic>
        <p:nvPicPr>
          <p:cNvPr id="22" name="23 Imagen" descr="logo s.png"/>
          <p:cNvPicPr>
            <a:picLocks noChangeAspect="1"/>
          </p:cNvPicPr>
          <p:nvPr/>
        </p:nvPicPr>
        <p:blipFill rotWithShape="1">
          <a:blip r:embed="rId2" cstate="print"/>
          <a:srcRect l="6232" t="16277" r="7224" b="37237"/>
          <a:stretch/>
        </p:blipFill>
        <p:spPr>
          <a:xfrm>
            <a:off x="6332561" y="129412"/>
            <a:ext cx="2729712" cy="622863"/>
          </a:xfrm>
          <a:prstGeom prst="rect">
            <a:avLst/>
          </a:prstGeom>
        </p:spPr>
      </p:pic>
      <p:sp>
        <p:nvSpPr>
          <p:cNvPr id="11" name="10 Redondear rectángulo de esquina diagonal"/>
          <p:cNvSpPr/>
          <p:nvPr/>
        </p:nvSpPr>
        <p:spPr>
          <a:xfrm>
            <a:off x="0" y="282219"/>
            <a:ext cx="5691352" cy="413725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B9D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ETAPA 4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18746" y="978901"/>
            <a:ext cx="38070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80292" y="660342"/>
            <a:ext cx="783056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ACCIONES EJECUTADAS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000" dirty="0"/>
              <a:t>Abastecimiento de forma prioritaria a hospitales y centros de salud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000" dirty="0"/>
              <a:t>Trabajo ininterrumpido durante 60 horas.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000" dirty="0"/>
              <a:t>Controles para evitar especulación en la distribución del agua.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000" dirty="0"/>
              <a:t>Control para establecimientos de lavadoras de carros, para solicitar la racionalización.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2000" dirty="0"/>
              <a:t>Cerca de 1200 viajes para distribución de agua.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000" dirty="0"/>
              <a:t>Apoyo psicológico a la familia de la persona fallecida por parte de VIF</a:t>
            </a:r>
          </a:p>
          <a:p>
            <a:pPr algn="just"/>
            <a:endParaRPr lang="es-EC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2000" dirty="0"/>
          </a:p>
          <a:p>
            <a:pPr algn="just"/>
            <a:r>
              <a:rPr lang="es-EC" sz="2000" dirty="0"/>
              <a:t>         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671146" y="1131301"/>
            <a:ext cx="38070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143" y="3943349"/>
            <a:ext cx="3023415" cy="271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9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9"/>
          <p:cNvGrpSpPr/>
          <p:nvPr/>
        </p:nvGrpSpPr>
        <p:grpSpPr>
          <a:xfrm>
            <a:off x="0" y="6672984"/>
            <a:ext cx="9144000" cy="199175"/>
            <a:chOff x="332035" y="6175532"/>
            <a:chExt cx="11844467" cy="222198"/>
          </a:xfrm>
        </p:grpSpPr>
        <p:sp>
          <p:nvSpPr>
            <p:cNvPr id="13" name="Rectángulo 12"/>
            <p:cNvSpPr/>
            <p:nvPr/>
          </p:nvSpPr>
          <p:spPr>
            <a:xfrm>
              <a:off x="332035" y="6175532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BC1014">
                    <a:shade val="30000"/>
                    <a:satMod val="115000"/>
                  </a:srgbClr>
                </a:gs>
                <a:gs pos="50000">
                  <a:srgbClr val="BC1014">
                    <a:shade val="67500"/>
                    <a:satMod val="115000"/>
                  </a:srgbClr>
                </a:gs>
                <a:gs pos="100000">
                  <a:srgbClr val="BC1014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2004075" y="617553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3691172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5ECF1F">
                    <a:shade val="30000"/>
                    <a:satMod val="115000"/>
                  </a:srgbClr>
                </a:gs>
                <a:gs pos="50000">
                  <a:srgbClr val="5ECF1F">
                    <a:shade val="67500"/>
                    <a:satMod val="115000"/>
                  </a:srgbClr>
                </a:gs>
                <a:gs pos="100000">
                  <a:srgbClr val="5ECF1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5390818" y="6178760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7085304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944685">
                    <a:shade val="30000"/>
                    <a:satMod val="115000"/>
                  </a:srgbClr>
                </a:gs>
                <a:gs pos="50000">
                  <a:srgbClr val="944685">
                    <a:shade val="67500"/>
                    <a:satMod val="115000"/>
                  </a:srgbClr>
                </a:gs>
                <a:gs pos="100000">
                  <a:srgbClr val="944685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8782370" y="618075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D60093">
                    <a:shade val="30000"/>
                    <a:satMod val="115000"/>
                  </a:srgbClr>
                </a:gs>
                <a:gs pos="50000">
                  <a:srgbClr val="D60093">
                    <a:shade val="67500"/>
                    <a:satMod val="115000"/>
                  </a:srgbClr>
                </a:gs>
                <a:gs pos="100000">
                  <a:srgbClr val="D60093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10479436" y="6178171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</p:grpSp>
      <p:pic>
        <p:nvPicPr>
          <p:cNvPr id="22" name="23 Imagen" descr="logo s.png"/>
          <p:cNvPicPr>
            <a:picLocks noChangeAspect="1"/>
          </p:cNvPicPr>
          <p:nvPr/>
        </p:nvPicPr>
        <p:blipFill rotWithShape="1">
          <a:blip r:embed="rId2" cstate="print"/>
          <a:srcRect l="6232" t="16277" r="7224" b="37237"/>
          <a:stretch/>
        </p:blipFill>
        <p:spPr>
          <a:xfrm>
            <a:off x="6332561" y="129412"/>
            <a:ext cx="2729712" cy="622863"/>
          </a:xfrm>
          <a:prstGeom prst="rect">
            <a:avLst/>
          </a:prstGeom>
        </p:spPr>
      </p:pic>
      <p:sp>
        <p:nvSpPr>
          <p:cNvPr id="11" name="10 Redondear rectángulo de esquina diagonal"/>
          <p:cNvSpPr/>
          <p:nvPr/>
        </p:nvSpPr>
        <p:spPr>
          <a:xfrm>
            <a:off x="1" y="246617"/>
            <a:ext cx="5691352" cy="413725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B9D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MOVIMIENTO EN MASA </a:t>
            </a:r>
            <a:r>
              <a:rPr lang="es-EC" sz="1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EL TROJE </a:t>
            </a:r>
            <a:endParaRPr lang="es-EC" sz="18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02926" y="1129502"/>
            <a:ext cx="8186001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5179695" algn="l"/>
              </a:tabLst>
            </a:pPr>
            <a:r>
              <a:rPr lang="es-EC" sz="19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ANTECEDENTES</a:t>
            </a:r>
            <a:r>
              <a:rPr lang="es-EC" sz="1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just">
              <a:spcAft>
                <a:spcPts val="0"/>
              </a:spcAft>
              <a:tabLst>
                <a:tab pos="5179695" algn="l"/>
              </a:tabLst>
            </a:pPr>
            <a:endParaRPr lang="es-EC" sz="19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23900" indent="-457200" algn="just">
              <a:buFont typeface="Arial" panose="020B0604020202020204" pitchFamily="34" charset="0"/>
              <a:buChar char="•"/>
            </a:pPr>
            <a:r>
              <a:rPr lang="es-EC" sz="1900" dirty="0">
                <a:latin typeface="Arial" panose="020B0604020202020204" pitchFamily="34" charset="0"/>
                <a:cs typeface="Arial" panose="020B0604020202020204" pitchFamily="34" charset="0"/>
              </a:rPr>
              <a:t>A las 23:20 del martes 5 de diciembre, la plataforma sur de la escombrera El Troje IV cedió. </a:t>
            </a:r>
          </a:p>
          <a:p>
            <a:pPr marL="723900" indent="-457200" algn="just">
              <a:buFont typeface="Arial" panose="020B0604020202020204" pitchFamily="34" charset="0"/>
              <a:buChar char="•"/>
            </a:pPr>
            <a:r>
              <a:rPr lang="es-EC" sz="1900" dirty="0">
                <a:latin typeface="Arial" panose="020B0604020202020204" pitchFamily="34" charset="0"/>
                <a:cs typeface="Arial" panose="020B0604020202020204" pitchFamily="34" charset="0"/>
              </a:rPr>
              <a:t>Producto del deslizamiento, 150.000 m3 de lodo de la escombrera El Troje provocó el taponamiento de aproximadamente 2500 litros de agua por segundo a las plantas de tratamiento Puengasí y Conocoto, ocasionando la suspensión del servicio en varios barrios del DMQ. </a:t>
            </a:r>
          </a:p>
          <a:p>
            <a:pPr marL="723900" indent="-457200" algn="just">
              <a:buFont typeface="Arial" panose="020B0604020202020204" pitchFamily="34" charset="0"/>
              <a:buChar char="•"/>
            </a:pPr>
            <a:r>
              <a:rPr lang="es-EC" sz="1900" dirty="0">
                <a:latin typeface="Arial" panose="020B0604020202020204" pitchFamily="34" charset="0"/>
                <a:cs typeface="Arial" panose="020B0604020202020204" pitchFamily="34" charset="0"/>
              </a:rPr>
              <a:t>Se produjo el volcamiento de una plataforma y una volqueta en la escombrera de El Troje, </a:t>
            </a:r>
          </a:p>
          <a:p>
            <a:pPr marL="723900" indent="-457200" algn="just">
              <a:buFont typeface="Arial" panose="020B0604020202020204" pitchFamily="34" charset="0"/>
              <a:buChar char="•"/>
            </a:pPr>
            <a:r>
              <a:rPr lang="es-EC" sz="1900" dirty="0">
                <a:latin typeface="Arial" panose="020B0604020202020204" pitchFamily="34" charset="0"/>
                <a:cs typeface="Arial" panose="020B0604020202020204" pitchFamily="34" charset="0"/>
              </a:rPr>
              <a:t>3 personas quedaron atrapadas. </a:t>
            </a:r>
          </a:p>
          <a:p>
            <a:pPr marL="723900" indent="-457200" algn="just">
              <a:buFont typeface="Arial" panose="020B0604020202020204" pitchFamily="34" charset="0"/>
              <a:buChar char="•"/>
            </a:pPr>
            <a:r>
              <a:rPr lang="es-EC" sz="1900" dirty="0">
                <a:latin typeface="Arial" panose="020B0604020202020204" pitchFamily="34" charset="0"/>
                <a:cs typeface="Arial" panose="020B0604020202020204" pitchFamily="34" charset="0"/>
              </a:rPr>
              <a:t>Personal de CBQ rescató a 2 personas que fueron trasladadas a casas de salud, se registró 1 persona desaparecida </a:t>
            </a:r>
          </a:p>
          <a:p>
            <a:pPr marL="723900" indent="-457200" algn="just">
              <a:buFont typeface="Arial" panose="020B0604020202020204" pitchFamily="34" charset="0"/>
              <a:buChar char="•"/>
            </a:pPr>
            <a:r>
              <a:rPr lang="es-EC" sz="1900" dirty="0">
                <a:latin typeface="Arial" panose="020B0604020202020204" pitchFamily="34" charset="0"/>
                <a:cs typeface="Arial" panose="020B0604020202020204" pitchFamily="34" charset="0"/>
              </a:rPr>
              <a:t>El 7 de diciembre a las 16h00, fue encontrado el cadáver de la persona desaparecida. Medicina Legal procedió con el levantamiento del cadáver. </a:t>
            </a:r>
          </a:p>
        </p:txBody>
      </p:sp>
      <p:sp>
        <p:nvSpPr>
          <p:cNvPr id="20" name="Rectángulo: una sola esquina cortada 19">
            <a:hlinkClick r:id="rId3" action="ppaction://hlinkfile"/>
            <a:extLst>
              <a:ext uri="{FF2B5EF4-FFF2-40B4-BE49-F238E27FC236}">
                <a16:creationId xmlns:a16="http://schemas.microsoft.com/office/drawing/2014/main" xmlns="" id="{C8D08EC5-1D23-4B5B-9545-22A9257388A1}"/>
              </a:ext>
            </a:extLst>
          </p:cNvPr>
          <p:cNvSpPr/>
          <p:nvPr/>
        </p:nvSpPr>
        <p:spPr>
          <a:xfrm>
            <a:off x="7841960" y="6019800"/>
            <a:ext cx="1024395" cy="523875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127033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9"/>
          <p:cNvGrpSpPr/>
          <p:nvPr/>
        </p:nvGrpSpPr>
        <p:grpSpPr>
          <a:xfrm>
            <a:off x="0" y="6672984"/>
            <a:ext cx="9144000" cy="199175"/>
            <a:chOff x="332035" y="6175532"/>
            <a:chExt cx="11844467" cy="222198"/>
          </a:xfrm>
        </p:grpSpPr>
        <p:sp>
          <p:nvSpPr>
            <p:cNvPr id="13" name="Rectángulo 12"/>
            <p:cNvSpPr/>
            <p:nvPr/>
          </p:nvSpPr>
          <p:spPr>
            <a:xfrm>
              <a:off x="332035" y="6175532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BC1014">
                    <a:shade val="30000"/>
                    <a:satMod val="115000"/>
                  </a:srgbClr>
                </a:gs>
                <a:gs pos="50000">
                  <a:srgbClr val="BC1014">
                    <a:shade val="67500"/>
                    <a:satMod val="115000"/>
                  </a:srgbClr>
                </a:gs>
                <a:gs pos="100000">
                  <a:srgbClr val="BC1014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2004075" y="617553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3691172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5ECF1F">
                    <a:shade val="30000"/>
                    <a:satMod val="115000"/>
                  </a:srgbClr>
                </a:gs>
                <a:gs pos="50000">
                  <a:srgbClr val="5ECF1F">
                    <a:shade val="67500"/>
                    <a:satMod val="115000"/>
                  </a:srgbClr>
                </a:gs>
                <a:gs pos="100000">
                  <a:srgbClr val="5ECF1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5390818" y="6178760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7085304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944685">
                    <a:shade val="30000"/>
                    <a:satMod val="115000"/>
                  </a:srgbClr>
                </a:gs>
                <a:gs pos="50000">
                  <a:srgbClr val="944685">
                    <a:shade val="67500"/>
                    <a:satMod val="115000"/>
                  </a:srgbClr>
                </a:gs>
                <a:gs pos="100000">
                  <a:srgbClr val="944685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8782370" y="618075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D60093">
                    <a:shade val="30000"/>
                    <a:satMod val="115000"/>
                  </a:srgbClr>
                </a:gs>
                <a:gs pos="50000">
                  <a:srgbClr val="D60093">
                    <a:shade val="67500"/>
                    <a:satMod val="115000"/>
                  </a:srgbClr>
                </a:gs>
                <a:gs pos="100000">
                  <a:srgbClr val="D60093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10479436" y="6178171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</p:grpSp>
      <p:pic>
        <p:nvPicPr>
          <p:cNvPr id="22" name="23 Imagen" descr="logo s.png"/>
          <p:cNvPicPr>
            <a:picLocks noChangeAspect="1"/>
          </p:cNvPicPr>
          <p:nvPr/>
        </p:nvPicPr>
        <p:blipFill rotWithShape="1">
          <a:blip r:embed="rId2" cstate="print"/>
          <a:srcRect l="6232" t="16277" r="7224" b="37237"/>
          <a:stretch/>
        </p:blipFill>
        <p:spPr>
          <a:xfrm>
            <a:off x="6332561" y="129412"/>
            <a:ext cx="2729712" cy="622863"/>
          </a:xfrm>
          <a:prstGeom prst="rect">
            <a:avLst/>
          </a:prstGeom>
        </p:spPr>
      </p:pic>
      <p:sp>
        <p:nvSpPr>
          <p:cNvPr id="11" name="10 Redondear rectángulo de esquina diagonal"/>
          <p:cNvSpPr/>
          <p:nvPr/>
        </p:nvSpPr>
        <p:spPr>
          <a:xfrm>
            <a:off x="1" y="246617"/>
            <a:ext cx="5691352" cy="413725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B9D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MOVIMIENTO EN MASA – EL TROJE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80292" y="1046286"/>
            <a:ext cx="79834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55072" y="799209"/>
            <a:ext cx="80042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Los equipos de respuesta y maquinaria trabajaron arduamente para reestablecer el servicio de agua potable: Realizaron la</a:t>
            </a: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 limpieza total del canal de riego Pita-Tambo.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1" y="2323472"/>
            <a:ext cx="4243986" cy="40191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283" y="2323472"/>
            <a:ext cx="4032739" cy="392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4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9"/>
          <p:cNvGrpSpPr/>
          <p:nvPr/>
        </p:nvGrpSpPr>
        <p:grpSpPr>
          <a:xfrm>
            <a:off x="0" y="6672984"/>
            <a:ext cx="9144000" cy="199175"/>
            <a:chOff x="332035" y="6175532"/>
            <a:chExt cx="11844467" cy="222198"/>
          </a:xfrm>
        </p:grpSpPr>
        <p:sp>
          <p:nvSpPr>
            <p:cNvPr id="13" name="Rectángulo 12"/>
            <p:cNvSpPr/>
            <p:nvPr/>
          </p:nvSpPr>
          <p:spPr>
            <a:xfrm>
              <a:off x="332035" y="6175532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BC1014">
                    <a:shade val="30000"/>
                    <a:satMod val="115000"/>
                  </a:srgbClr>
                </a:gs>
                <a:gs pos="50000">
                  <a:srgbClr val="BC1014">
                    <a:shade val="67500"/>
                    <a:satMod val="115000"/>
                  </a:srgbClr>
                </a:gs>
                <a:gs pos="100000">
                  <a:srgbClr val="BC1014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2004075" y="617553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3691172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5ECF1F">
                    <a:shade val="30000"/>
                    <a:satMod val="115000"/>
                  </a:srgbClr>
                </a:gs>
                <a:gs pos="50000">
                  <a:srgbClr val="5ECF1F">
                    <a:shade val="67500"/>
                    <a:satMod val="115000"/>
                  </a:srgbClr>
                </a:gs>
                <a:gs pos="100000">
                  <a:srgbClr val="5ECF1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5390818" y="6178760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7085304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944685">
                    <a:shade val="30000"/>
                    <a:satMod val="115000"/>
                  </a:srgbClr>
                </a:gs>
                <a:gs pos="50000">
                  <a:srgbClr val="944685">
                    <a:shade val="67500"/>
                    <a:satMod val="115000"/>
                  </a:srgbClr>
                </a:gs>
                <a:gs pos="100000">
                  <a:srgbClr val="944685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8782370" y="618075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D60093">
                    <a:shade val="30000"/>
                    <a:satMod val="115000"/>
                  </a:srgbClr>
                </a:gs>
                <a:gs pos="50000">
                  <a:srgbClr val="D60093">
                    <a:shade val="67500"/>
                    <a:satMod val="115000"/>
                  </a:srgbClr>
                </a:gs>
                <a:gs pos="100000">
                  <a:srgbClr val="D60093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10479436" y="6178171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</p:grpSp>
      <p:pic>
        <p:nvPicPr>
          <p:cNvPr id="22" name="23 Imagen" descr="logo s.png"/>
          <p:cNvPicPr>
            <a:picLocks noChangeAspect="1"/>
          </p:cNvPicPr>
          <p:nvPr/>
        </p:nvPicPr>
        <p:blipFill rotWithShape="1">
          <a:blip r:embed="rId2" cstate="print"/>
          <a:srcRect l="6232" t="16277" r="7224" b="37237"/>
          <a:stretch/>
        </p:blipFill>
        <p:spPr>
          <a:xfrm>
            <a:off x="6332561" y="129412"/>
            <a:ext cx="2729712" cy="622863"/>
          </a:xfrm>
          <a:prstGeom prst="rect">
            <a:avLst/>
          </a:prstGeom>
        </p:spPr>
      </p:pic>
      <p:sp>
        <p:nvSpPr>
          <p:cNvPr id="11" name="10 Redondear rectángulo de esquina diagonal"/>
          <p:cNvSpPr/>
          <p:nvPr/>
        </p:nvSpPr>
        <p:spPr>
          <a:xfrm>
            <a:off x="1" y="246617"/>
            <a:ext cx="5691352" cy="413725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B9D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MOVIMIENTO EN MASA </a:t>
            </a:r>
            <a:r>
              <a:rPr lang="es-EC" sz="1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EL TROJE </a:t>
            </a:r>
            <a:endParaRPr lang="es-EC" sz="18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23194" y="1828801"/>
            <a:ext cx="69940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5179695" algn="l"/>
              </a:tabLst>
            </a:pPr>
            <a:endParaRPr lang="es-EC" sz="2400" dirty="0">
              <a:latin typeface="Century" panose="020406040505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b="1" dirty="0">
              <a:latin typeface="Eras Light ITC" panose="020B04020305040208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b="1" dirty="0">
              <a:latin typeface="Eras Light ITC" panose="020B04020305040208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b="1" dirty="0">
              <a:latin typeface="Eras Light ITC" panose="020B04020305040208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096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C" sz="2400" b="1" dirty="0">
              <a:latin typeface="Eras Light ITC" panose="020B04020305040208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096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47" y="2762251"/>
            <a:ext cx="3337975" cy="2134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438" y="1695001"/>
            <a:ext cx="3273372" cy="2134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Rectángulo 24"/>
          <p:cNvSpPr/>
          <p:nvPr/>
        </p:nvSpPr>
        <p:spPr>
          <a:xfrm>
            <a:off x="655072" y="795306"/>
            <a:ext cx="8004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A primeras horas del 7 de diciembre se realizó el encofrado y fundición de hormigón para reconstruir 20 metros afectados del canal Pita Tambo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438" y="3898361"/>
            <a:ext cx="3273372" cy="24770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6466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9"/>
          <p:cNvGrpSpPr/>
          <p:nvPr/>
        </p:nvGrpSpPr>
        <p:grpSpPr>
          <a:xfrm>
            <a:off x="0" y="6658825"/>
            <a:ext cx="9144000" cy="199175"/>
            <a:chOff x="332035" y="6175532"/>
            <a:chExt cx="11844467" cy="222198"/>
          </a:xfrm>
        </p:grpSpPr>
        <p:sp>
          <p:nvSpPr>
            <p:cNvPr id="13" name="Rectángulo 12"/>
            <p:cNvSpPr/>
            <p:nvPr/>
          </p:nvSpPr>
          <p:spPr>
            <a:xfrm>
              <a:off x="332035" y="6175532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BC1014">
                    <a:shade val="30000"/>
                    <a:satMod val="115000"/>
                  </a:srgbClr>
                </a:gs>
                <a:gs pos="50000">
                  <a:srgbClr val="BC1014">
                    <a:shade val="67500"/>
                    <a:satMod val="115000"/>
                  </a:srgbClr>
                </a:gs>
                <a:gs pos="100000">
                  <a:srgbClr val="BC1014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2004075" y="617553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3691172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5ECF1F">
                    <a:shade val="30000"/>
                    <a:satMod val="115000"/>
                  </a:srgbClr>
                </a:gs>
                <a:gs pos="50000">
                  <a:srgbClr val="5ECF1F">
                    <a:shade val="67500"/>
                    <a:satMod val="115000"/>
                  </a:srgbClr>
                </a:gs>
                <a:gs pos="100000">
                  <a:srgbClr val="5ECF1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5390818" y="6178760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7085304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944685">
                    <a:shade val="30000"/>
                    <a:satMod val="115000"/>
                  </a:srgbClr>
                </a:gs>
                <a:gs pos="50000">
                  <a:srgbClr val="944685">
                    <a:shade val="67500"/>
                    <a:satMod val="115000"/>
                  </a:srgbClr>
                </a:gs>
                <a:gs pos="100000">
                  <a:srgbClr val="944685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8782370" y="618075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D60093">
                    <a:shade val="30000"/>
                    <a:satMod val="115000"/>
                  </a:srgbClr>
                </a:gs>
                <a:gs pos="50000">
                  <a:srgbClr val="D60093">
                    <a:shade val="67500"/>
                    <a:satMod val="115000"/>
                  </a:srgbClr>
                </a:gs>
                <a:gs pos="100000">
                  <a:srgbClr val="D60093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10479436" y="6178171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</p:grpSp>
      <p:pic>
        <p:nvPicPr>
          <p:cNvPr id="22" name="23 Imagen" descr="logo s.png"/>
          <p:cNvPicPr>
            <a:picLocks noChangeAspect="1"/>
          </p:cNvPicPr>
          <p:nvPr/>
        </p:nvPicPr>
        <p:blipFill rotWithShape="1">
          <a:blip r:embed="rId2" cstate="print"/>
          <a:srcRect l="6232" t="16277" r="7224" b="37237"/>
          <a:stretch/>
        </p:blipFill>
        <p:spPr>
          <a:xfrm>
            <a:off x="6332561" y="129412"/>
            <a:ext cx="2729712" cy="622863"/>
          </a:xfrm>
          <a:prstGeom prst="rect">
            <a:avLst/>
          </a:prstGeom>
        </p:spPr>
      </p:pic>
      <p:sp>
        <p:nvSpPr>
          <p:cNvPr id="11" name="10 Redondear rectángulo de esquina diagonal"/>
          <p:cNvSpPr/>
          <p:nvPr/>
        </p:nvSpPr>
        <p:spPr>
          <a:xfrm>
            <a:off x="1" y="246617"/>
            <a:ext cx="5691352" cy="413725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B9D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MOVIMIENTO EN MASA – EL TROJE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80292" y="1046286"/>
            <a:ext cx="79834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80292" y="660342"/>
            <a:ext cx="78305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REGISTRO FOTOGRÁFICO ABASTECIMIENTO: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739" y="1541649"/>
            <a:ext cx="3284461" cy="184435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35585" y="1541649"/>
            <a:ext cx="3376247" cy="189589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78" y="3699649"/>
            <a:ext cx="3442429" cy="226458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821" y="3699649"/>
            <a:ext cx="3091776" cy="231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3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9"/>
          <p:cNvGrpSpPr/>
          <p:nvPr/>
        </p:nvGrpSpPr>
        <p:grpSpPr>
          <a:xfrm>
            <a:off x="0" y="6658825"/>
            <a:ext cx="9144000" cy="199175"/>
            <a:chOff x="332035" y="6175532"/>
            <a:chExt cx="11844467" cy="222198"/>
          </a:xfrm>
        </p:grpSpPr>
        <p:sp>
          <p:nvSpPr>
            <p:cNvPr id="13" name="Rectángulo 12"/>
            <p:cNvSpPr/>
            <p:nvPr/>
          </p:nvSpPr>
          <p:spPr>
            <a:xfrm>
              <a:off x="332035" y="6175532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BC1014">
                    <a:shade val="30000"/>
                    <a:satMod val="115000"/>
                  </a:srgbClr>
                </a:gs>
                <a:gs pos="50000">
                  <a:srgbClr val="BC1014">
                    <a:shade val="67500"/>
                    <a:satMod val="115000"/>
                  </a:srgbClr>
                </a:gs>
                <a:gs pos="100000">
                  <a:srgbClr val="BC1014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2004075" y="617553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3691172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5ECF1F">
                    <a:shade val="30000"/>
                    <a:satMod val="115000"/>
                  </a:srgbClr>
                </a:gs>
                <a:gs pos="50000">
                  <a:srgbClr val="5ECF1F">
                    <a:shade val="67500"/>
                    <a:satMod val="115000"/>
                  </a:srgbClr>
                </a:gs>
                <a:gs pos="100000">
                  <a:srgbClr val="5ECF1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5390818" y="6178760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7085304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944685">
                    <a:shade val="30000"/>
                    <a:satMod val="115000"/>
                  </a:srgbClr>
                </a:gs>
                <a:gs pos="50000">
                  <a:srgbClr val="944685">
                    <a:shade val="67500"/>
                    <a:satMod val="115000"/>
                  </a:srgbClr>
                </a:gs>
                <a:gs pos="100000">
                  <a:srgbClr val="944685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8782370" y="618075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D60093">
                    <a:shade val="30000"/>
                    <a:satMod val="115000"/>
                  </a:srgbClr>
                </a:gs>
                <a:gs pos="50000">
                  <a:srgbClr val="D60093">
                    <a:shade val="67500"/>
                    <a:satMod val="115000"/>
                  </a:srgbClr>
                </a:gs>
                <a:gs pos="100000">
                  <a:srgbClr val="D60093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10479436" y="6178171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</p:grpSp>
      <p:pic>
        <p:nvPicPr>
          <p:cNvPr id="22" name="23 Imagen" descr="logo s.png"/>
          <p:cNvPicPr>
            <a:picLocks noChangeAspect="1"/>
          </p:cNvPicPr>
          <p:nvPr/>
        </p:nvPicPr>
        <p:blipFill rotWithShape="1">
          <a:blip r:embed="rId2" cstate="print"/>
          <a:srcRect l="6232" t="16277" r="7224" b="37237"/>
          <a:stretch/>
        </p:blipFill>
        <p:spPr>
          <a:xfrm>
            <a:off x="6332561" y="129412"/>
            <a:ext cx="2729712" cy="622863"/>
          </a:xfrm>
          <a:prstGeom prst="rect">
            <a:avLst/>
          </a:prstGeom>
        </p:spPr>
      </p:pic>
      <p:sp>
        <p:nvSpPr>
          <p:cNvPr id="11" name="10 Redondear rectángulo de esquina diagonal"/>
          <p:cNvSpPr/>
          <p:nvPr/>
        </p:nvSpPr>
        <p:spPr>
          <a:xfrm>
            <a:off x="1" y="246617"/>
            <a:ext cx="5691352" cy="413725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B9D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MOVIMIENTO EN MASA – EL TROJE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80292" y="1046286"/>
            <a:ext cx="79834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80292" y="660342"/>
            <a:ext cx="78305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COE METROPOLITANO – COORDINACIÓN DISTRIBUCIÓN DE DONACIONES – PATRONATO SAN JOSÉ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algn="just"/>
            <a:r>
              <a:rPr lang="es-EC" dirty="0"/>
              <a:t>         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69" y="1644161"/>
            <a:ext cx="3414345" cy="2312377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675" y="1648558"/>
            <a:ext cx="3279533" cy="230798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69" y="4185607"/>
            <a:ext cx="3464210" cy="207852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30" y="4185607"/>
            <a:ext cx="3279678" cy="214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4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9"/>
          <p:cNvGrpSpPr/>
          <p:nvPr/>
        </p:nvGrpSpPr>
        <p:grpSpPr>
          <a:xfrm>
            <a:off x="0" y="6658825"/>
            <a:ext cx="9144000" cy="199175"/>
            <a:chOff x="332035" y="6175532"/>
            <a:chExt cx="11844467" cy="222198"/>
          </a:xfrm>
        </p:grpSpPr>
        <p:sp>
          <p:nvSpPr>
            <p:cNvPr id="13" name="Rectángulo 12"/>
            <p:cNvSpPr/>
            <p:nvPr/>
          </p:nvSpPr>
          <p:spPr>
            <a:xfrm>
              <a:off x="332035" y="6175532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BC1014">
                    <a:shade val="30000"/>
                    <a:satMod val="115000"/>
                  </a:srgbClr>
                </a:gs>
                <a:gs pos="50000">
                  <a:srgbClr val="BC1014">
                    <a:shade val="67500"/>
                    <a:satMod val="115000"/>
                  </a:srgbClr>
                </a:gs>
                <a:gs pos="100000">
                  <a:srgbClr val="BC1014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2004075" y="617553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3691172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5ECF1F">
                    <a:shade val="30000"/>
                    <a:satMod val="115000"/>
                  </a:srgbClr>
                </a:gs>
                <a:gs pos="50000">
                  <a:srgbClr val="5ECF1F">
                    <a:shade val="67500"/>
                    <a:satMod val="115000"/>
                  </a:srgbClr>
                </a:gs>
                <a:gs pos="100000">
                  <a:srgbClr val="5ECF1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5390818" y="6178760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7085304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944685">
                    <a:shade val="30000"/>
                    <a:satMod val="115000"/>
                  </a:srgbClr>
                </a:gs>
                <a:gs pos="50000">
                  <a:srgbClr val="944685">
                    <a:shade val="67500"/>
                    <a:satMod val="115000"/>
                  </a:srgbClr>
                </a:gs>
                <a:gs pos="100000">
                  <a:srgbClr val="944685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8782370" y="618075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D60093">
                    <a:shade val="30000"/>
                    <a:satMod val="115000"/>
                  </a:srgbClr>
                </a:gs>
                <a:gs pos="50000">
                  <a:srgbClr val="D60093">
                    <a:shade val="67500"/>
                    <a:satMod val="115000"/>
                  </a:srgbClr>
                </a:gs>
                <a:gs pos="100000">
                  <a:srgbClr val="D60093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10479436" y="6178171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</p:grpSp>
      <p:pic>
        <p:nvPicPr>
          <p:cNvPr id="22" name="23 Imagen" descr="logo s.png"/>
          <p:cNvPicPr>
            <a:picLocks noChangeAspect="1"/>
          </p:cNvPicPr>
          <p:nvPr/>
        </p:nvPicPr>
        <p:blipFill rotWithShape="1">
          <a:blip r:embed="rId2" cstate="print"/>
          <a:srcRect l="6232" t="16277" r="7224" b="37237"/>
          <a:stretch/>
        </p:blipFill>
        <p:spPr>
          <a:xfrm>
            <a:off x="6332561" y="129412"/>
            <a:ext cx="2729712" cy="622863"/>
          </a:xfrm>
          <a:prstGeom prst="rect">
            <a:avLst/>
          </a:prstGeom>
        </p:spPr>
      </p:pic>
      <p:sp>
        <p:nvSpPr>
          <p:cNvPr id="11" name="10 Redondear rectángulo de esquina diagonal"/>
          <p:cNvSpPr/>
          <p:nvPr/>
        </p:nvSpPr>
        <p:spPr>
          <a:xfrm>
            <a:off x="0" y="188015"/>
            <a:ext cx="5691352" cy="413725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B9D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ETAPA 5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80292" y="1046286"/>
            <a:ext cx="79834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80292" y="827489"/>
            <a:ext cx="7232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5.1 RESILIENCIA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70742" y="1366798"/>
            <a:ext cx="798341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dato inicial de recuperación por la afectación referente al desabastecimiento del agua se calculó en 4 días. Pero gracias a la intervención oportuna y al cumplimiento de protocolos y procedimientos se logró restablecer al 100% el abastecimiento de agua en los 167 barrios que fueron afectados en 2 días.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3" y="3747028"/>
            <a:ext cx="3449305" cy="194023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14" y="3680746"/>
            <a:ext cx="3381989" cy="1902369"/>
          </a:xfrm>
          <a:prstGeom prst="rect">
            <a:avLst/>
          </a:prstGeom>
        </p:spPr>
      </p:pic>
      <p:sp>
        <p:nvSpPr>
          <p:cNvPr id="7" name="Rectángulo: una sola esquina cortada 6">
            <a:hlinkClick r:id="rId5" action="ppaction://hlinkfile"/>
            <a:extLst>
              <a:ext uri="{FF2B5EF4-FFF2-40B4-BE49-F238E27FC236}">
                <a16:creationId xmlns:a16="http://schemas.microsoft.com/office/drawing/2014/main" xmlns="" id="{1FEB4E40-B61A-4D05-880D-0E0D08A5D75A}"/>
              </a:ext>
            </a:extLst>
          </p:cNvPr>
          <p:cNvSpPr/>
          <p:nvPr/>
        </p:nvSpPr>
        <p:spPr>
          <a:xfrm>
            <a:off x="6787970" y="6061524"/>
            <a:ext cx="1024395" cy="523875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Video</a:t>
            </a:r>
          </a:p>
        </p:txBody>
      </p:sp>
      <p:sp>
        <p:nvSpPr>
          <p:cNvPr id="20" name="Rectángulo: una sola esquina cortada 19">
            <a:extLst>
              <a:ext uri="{FF2B5EF4-FFF2-40B4-BE49-F238E27FC236}">
                <a16:creationId xmlns:a16="http://schemas.microsoft.com/office/drawing/2014/main" xmlns="" id="{9CB7E684-DD26-4203-AE18-D91444AEE5EF}"/>
              </a:ext>
            </a:extLst>
          </p:cNvPr>
          <p:cNvSpPr/>
          <p:nvPr/>
        </p:nvSpPr>
        <p:spPr>
          <a:xfrm>
            <a:off x="8029570" y="6061523"/>
            <a:ext cx="1024395" cy="523875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hlinkClick r:id="rId6" action="ppaction://hlinkfile"/>
              </a:rPr>
              <a:t>Video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4714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9ABD6E1D-1899-4790-AD22-E7AB101D5F71}"/>
              </a:ext>
            </a:extLst>
          </p:cNvPr>
          <p:cNvSpPr/>
          <p:nvPr/>
        </p:nvSpPr>
        <p:spPr>
          <a:xfrm>
            <a:off x="151751" y="2784543"/>
            <a:ext cx="2638425" cy="1754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EB03FA3E-B341-4FD4-8AE7-5C2F42A41401}"/>
              </a:ext>
            </a:extLst>
          </p:cNvPr>
          <p:cNvSpPr/>
          <p:nvPr/>
        </p:nvSpPr>
        <p:spPr>
          <a:xfrm>
            <a:off x="161925" y="854910"/>
            <a:ext cx="2638425" cy="1754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2" name="Grupo 19"/>
          <p:cNvGrpSpPr/>
          <p:nvPr/>
        </p:nvGrpSpPr>
        <p:grpSpPr>
          <a:xfrm>
            <a:off x="0" y="6658825"/>
            <a:ext cx="9144000" cy="199175"/>
            <a:chOff x="332035" y="6175532"/>
            <a:chExt cx="11844467" cy="222198"/>
          </a:xfrm>
        </p:grpSpPr>
        <p:sp>
          <p:nvSpPr>
            <p:cNvPr id="13" name="Rectángulo 12"/>
            <p:cNvSpPr/>
            <p:nvPr/>
          </p:nvSpPr>
          <p:spPr>
            <a:xfrm>
              <a:off x="332035" y="6175532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BC1014">
                    <a:shade val="30000"/>
                    <a:satMod val="115000"/>
                  </a:srgbClr>
                </a:gs>
                <a:gs pos="50000">
                  <a:srgbClr val="BC1014">
                    <a:shade val="67500"/>
                    <a:satMod val="115000"/>
                  </a:srgbClr>
                </a:gs>
                <a:gs pos="100000">
                  <a:srgbClr val="BC1014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2004075" y="617553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3691172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5ECF1F">
                    <a:shade val="30000"/>
                    <a:satMod val="115000"/>
                  </a:srgbClr>
                </a:gs>
                <a:gs pos="50000">
                  <a:srgbClr val="5ECF1F">
                    <a:shade val="67500"/>
                    <a:satMod val="115000"/>
                  </a:srgbClr>
                </a:gs>
                <a:gs pos="100000">
                  <a:srgbClr val="5ECF1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5390818" y="6178760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7085304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944685">
                    <a:shade val="30000"/>
                    <a:satMod val="115000"/>
                  </a:srgbClr>
                </a:gs>
                <a:gs pos="50000">
                  <a:srgbClr val="944685">
                    <a:shade val="67500"/>
                    <a:satMod val="115000"/>
                  </a:srgbClr>
                </a:gs>
                <a:gs pos="100000">
                  <a:srgbClr val="944685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8782370" y="618075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D60093">
                    <a:shade val="30000"/>
                    <a:satMod val="115000"/>
                  </a:srgbClr>
                </a:gs>
                <a:gs pos="50000">
                  <a:srgbClr val="D60093">
                    <a:shade val="67500"/>
                    <a:satMod val="115000"/>
                  </a:srgbClr>
                </a:gs>
                <a:gs pos="100000">
                  <a:srgbClr val="D60093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10479436" y="6178171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</p:grpSp>
      <p:pic>
        <p:nvPicPr>
          <p:cNvPr id="22" name="23 Imagen" descr="logo s.png"/>
          <p:cNvPicPr>
            <a:picLocks noChangeAspect="1"/>
          </p:cNvPicPr>
          <p:nvPr/>
        </p:nvPicPr>
        <p:blipFill rotWithShape="1">
          <a:blip r:embed="rId2" cstate="print"/>
          <a:srcRect l="6232" t="16277" r="7224" b="37237"/>
          <a:stretch/>
        </p:blipFill>
        <p:spPr>
          <a:xfrm>
            <a:off x="6332561" y="129412"/>
            <a:ext cx="2729712" cy="622863"/>
          </a:xfrm>
          <a:prstGeom prst="rect">
            <a:avLst/>
          </a:prstGeom>
        </p:spPr>
      </p:pic>
      <p:sp>
        <p:nvSpPr>
          <p:cNvPr id="11" name="10 Redondear rectángulo de esquina diagonal"/>
          <p:cNvSpPr/>
          <p:nvPr/>
        </p:nvSpPr>
        <p:spPr>
          <a:xfrm>
            <a:off x="0" y="188015"/>
            <a:ext cx="5691352" cy="413725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B9D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COSTO INTERVENCIÓN MUNICIPAL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08892" y="717024"/>
            <a:ext cx="79834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E105AC06-A238-4D7D-B047-F61784CC2E6D}"/>
              </a:ext>
            </a:extLst>
          </p:cNvPr>
          <p:cNvSpPr txBox="1"/>
          <p:nvPr/>
        </p:nvSpPr>
        <p:spPr>
          <a:xfrm>
            <a:off x="165522" y="854910"/>
            <a:ext cx="269484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Tanqueros</a:t>
            </a:r>
          </a:p>
          <a:p>
            <a:r>
              <a:rPr lang="es-EC" dirty="0"/>
              <a:t>1 tanquero = $200 x día</a:t>
            </a:r>
          </a:p>
          <a:p>
            <a:r>
              <a:rPr lang="es-EC" dirty="0"/>
              <a:t>91 tanqueros x 3 días= 273</a:t>
            </a:r>
          </a:p>
          <a:p>
            <a:r>
              <a:rPr lang="es-EC" dirty="0"/>
              <a:t>273 x $200= </a:t>
            </a:r>
          </a:p>
          <a:p>
            <a:endParaRPr lang="es-EC" dirty="0"/>
          </a:p>
          <a:p>
            <a:r>
              <a:rPr lang="es-EC" sz="2000" b="1" dirty="0"/>
              <a:t>$54.600.</a:t>
            </a:r>
          </a:p>
          <a:p>
            <a:endParaRPr lang="es-EC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C5780D5E-AAFB-49FE-BDE6-64DF5D092B1B}"/>
              </a:ext>
            </a:extLst>
          </p:cNvPr>
          <p:cNvSpPr txBox="1"/>
          <p:nvPr/>
        </p:nvSpPr>
        <p:spPr>
          <a:xfrm>
            <a:off x="250315" y="2800851"/>
            <a:ext cx="2081019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Agua</a:t>
            </a:r>
          </a:p>
          <a:p>
            <a:r>
              <a:rPr lang="es-EC" dirty="0"/>
              <a:t>3 días= 11.972m3</a:t>
            </a:r>
          </a:p>
          <a:p>
            <a:r>
              <a:rPr lang="es-EC" dirty="0"/>
              <a:t>$0,72 el m3 de agua</a:t>
            </a:r>
          </a:p>
          <a:p>
            <a:r>
              <a:rPr lang="es-EC" dirty="0"/>
              <a:t>11.972m3 x $0,72=</a:t>
            </a:r>
          </a:p>
          <a:p>
            <a:endParaRPr lang="es-EC" dirty="0"/>
          </a:p>
          <a:p>
            <a:r>
              <a:rPr lang="es-EC" sz="2000" b="1" dirty="0"/>
              <a:t>$8.619</a:t>
            </a:r>
          </a:p>
          <a:p>
            <a:endParaRPr lang="es-EC" dirty="0"/>
          </a:p>
          <a:p>
            <a:endParaRPr lang="es-EC" dirty="0"/>
          </a:p>
          <a:p>
            <a:endParaRPr lang="es-EC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D15FEF2D-6651-4645-8C50-9D134A9BFB8D}"/>
              </a:ext>
            </a:extLst>
          </p:cNvPr>
          <p:cNvSpPr/>
          <p:nvPr/>
        </p:nvSpPr>
        <p:spPr>
          <a:xfrm>
            <a:off x="3130327" y="854910"/>
            <a:ext cx="3393382" cy="2402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F7146271-52D3-435D-B17F-839E93807B03}"/>
              </a:ext>
            </a:extLst>
          </p:cNvPr>
          <p:cNvSpPr txBox="1"/>
          <p:nvPr/>
        </p:nvSpPr>
        <p:spPr>
          <a:xfrm>
            <a:off x="3130327" y="919138"/>
            <a:ext cx="3517501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Personal</a:t>
            </a:r>
          </a:p>
          <a:p>
            <a:r>
              <a:rPr lang="es-EC" dirty="0"/>
              <a:t>60 horas de trabajo</a:t>
            </a:r>
          </a:p>
          <a:p>
            <a:r>
              <a:rPr lang="es-EC" dirty="0"/>
              <a:t>Ingreso promedio hogar= $700 mes</a:t>
            </a:r>
          </a:p>
          <a:p>
            <a:r>
              <a:rPr lang="es-EC" dirty="0"/>
              <a:t>$700mes=$35día=$4,37 hora</a:t>
            </a:r>
          </a:p>
          <a:p>
            <a:r>
              <a:rPr lang="es-EC" dirty="0"/>
              <a:t>$4,37 x 60h= $262  persona</a:t>
            </a:r>
          </a:p>
          <a:p>
            <a:r>
              <a:rPr lang="es-EC" dirty="0"/>
              <a:t>1.630 personas x 262=</a:t>
            </a:r>
          </a:p>
          <a:p>
            <a:endParaRPr lang="es-EC" dirty="0"/>
          </a:p>
          <a:p>
            <a:r>
              <a:rPr lang="es-EC" sz="2000" b="1" dirty="0"/>
              <a:t>$427.060</a:t>
            </a:r>
          </a:p>
          <a:p>
            <a:endParaRPr lang="es-EC" dirty="0"/>
          </a:p>
          <a:p>
            <a:endParaRPr lang="es-EC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5A0BBFB4-4FE4-4457-9A2D-5E055DE45C83}"/>
              </a:ext>
            </a:extLst>
          </p:cNvPr>
          <p:cNvSpPr/>
          <p:nvPr/>
        </p:nvSpPr>
        <p:spPr>
          <a:xfrm>
            <a:off x="151751" y="4729192"/>
            <a:ext cx="4324999" cy="1754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F3E1A23C-BA88-4D9D-BB31-DA7F1AF2D3A1}"/>
              </a:ext>
            </a:extLst>
          </p:cNvPr>
          <p:cNvSpPr txBox="1"/>
          <p:nvPr/>
        </p:nvSpPr>
        <p:spPr>
          <a:xfrm>
            <a:off x="151750" y="4739538"/>
            <a:ext cx="4090672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Maquinaria pesada y liviana, helicóptero, </a:t>
            </a:r>
          </a:p>
          <a:p>
            <a:r>
              <a:rPr lang="es-EC" dirty="0" err="1"/>
              <a:t>Drone</a:t>
            </a:r>
            <a:r>
              <a:rPr lang="es-EC" dirty="0"/>
              <a:t>, autos y motos</a:t>
            </a:r>
          </a:p>
          <a:p>
            <a:endParaRPr lang="es-EC" dirty="0"/>
          </a:p>
          <a:p>
            <a:r>
              <a:rPr lang="es-EC" sz="2000" b="1" dirty="0"/>
              <a:t>$478.064</a:t>
            </a:r>
          </a:p>
          <a:p>
            <a:endParaRPr lang="es-EC" dirty="0"/>
          </a:p>
          <a:p>
            <a:r>
              <a:rPr lang="es-EC" b="1" dirty="0"/>
              <a:t>60 horas promedio de trabajo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C788C3C2-C050-4245-ADDF-2C391B4E4DA8}"/>
              </a:ext>
            </a:extLst>
          </p:cNvPr>
          <p:cNvSpPr txBox="1"/>
          <p:nvPr/>
        </p:nvSpPr>
        <p:spPr>
          <a:xfrm>
            <a:off x="4086225" y="3819152"/>
            <a:ext cx="3672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600" dirty="0"/>
              <a:t>Total: $968.343,oo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43C8B6F-D90C-4420-9CBA-84CFCD4748EC}"/>
              </a:ext>
            </a:extLst>
          </p:cNvPr>
          <p:cNvSpPr txBox="1"/>
          <p:nvPr/>
        </p:nvSpPr>
        <p:spPr>
          <a:xfrm>
            <a:off x="4629646" y="4509590"/>
            <a:ext cx="33001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/>
              <a:t>Dato aproximado, requiere estudio técnico</a:t>
            </a:r>
          </a:p>
        </p:txBody>
      </p:sp>
    </p:spTree>
    <p:extLst>
      <p:ext uri="{BB962C8B-B14F-4D97-AF65-F5344CB8AC3E}">
        <p14:creationId xmlns:p14="http://schemas.microsoft.com/office/powerpoint/2010/main" val="167792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8423" y="2027103"/>
            <a:ext cx="6005462" cy="300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52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9"/>
          <p:cNvGrpSpPr/>
          <p:nvPr/>
        </p:nvGrpSpPr>
        <p:grpSpPr>
          <a:xfrm>
            <a:off x="0" y="6672984"/>
            <a:ext cx="9144000" cy="199175"/>
            <a:chOff x="332035" y="6175532"/>
            <a:chExt cx="11844467" cy="222198"/>
          </a:xfrm>
        </p:grpSpPr>
        <p:sp>
          <p:nvSpPr>
            <p:cNvPr id="13" name="Rectángulo 12"/>
            <p:cNvSpPr/>
            <p:nvPr/>
          </p:nvSpPr>
          <p:spPr>
            <a:xfrm>
              <a:off x="332035" y="6175532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BC1014">
                    <a:shade val="30000"/>
                    <a:satMod val="115000"/>
                  </a:srgbClr>
                </a:gs>
                <a:gs pos="50000">
                  <a:srgbClr val="BC1014">
                    <a:shade val="67500"/>
                    <a:satMod val="115000"/>
                  </a:srgbClr>
                </a:gs>
                <a:gs pos="100000">
                  <a:srgbClr val="BC1014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2004075" y="617553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3691172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5ECF1F">
                    <a:shade val="30000"/>
                    <a:satMod val="115000"/>
                  </a:srgbClr>
                </a:gs>
                <a:gs pos="50000">
                  <a:srgbClr val="5ECF1F">
                    <a:shade val="67500"/>
                    <a:satMod val="115000"/>
                  </a:srgbClr>
                </a:gs>
                <a:gs pos="100000">
                  <a:srgbClr val="5ECF1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5390818" y="6178760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7085304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944685">
                    <a:shade val="30000"/>
                    <a:satMod val="115000"/>
                  </a:srgbClr>
                </a:gs>
                <a:gs pos="50000">
                  <a:srgbClr val="944685">
                    <a:shade val="67500"/>
                    <a:satMod val="115000"/>
                  </a:srgbClr>
                </a:gs>
                <a:gs pos="100000">
                  <a:srgbClr val="944685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8782370" y="618075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D60093">
                    <a:shade val="30000"/>
                    <a:satMod val="115000"/>
                  </a:srgbClr>
                </a:gs>
                <a:gs pos="50000">
                  <a:srgbClr val="D60093">
                    <a:shade val="67500"/>
                    <a:satMod val="115000"/>
                  </a:srgbClr>
                </a:gs>
                <a:gs pos="100000">
                  <a:srgbClr val="D60093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10479436" y="6178171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</p:grpSp>
      <p:pic>
        <p:nvPicPr>
          <p:cNvPr id="22" name="23 Imagen" descr="logo s.png"/>
          <p:cNvPicPr>
            <a:picLocks noChangeAspect="1"/>
          </p:cNvPicPr>
          <p:nvPr/>
        </p:nvPicPr>
        <p:blipFill rotWithShape="1">
          <a:blip r:embed="rId2" cstate="print"/>
          <a:srcRect l="6232" t="16277" r="7224" b="37237"/>
          <a:stretch/>
        </p:blipFill>
        <p:spPr>
          <a:xfrm>
            <a:off x="6332561" y="129412"/>
            <a:ext cx="2729712" cy="622863"/>
          </a:xfrm>
          <a:prstGeom prst="rect">
            <a:avLst/>
          </a:prstGeom>
        </p:spPr>
      </p:pic>
      <p:sp>
        <p:nvSpPr>
          <p:cNvPr id="11" name="10 Redondear rectángulo de esquina diagonal"/>
          <p:cNvSpPr/>
          <p:nvPr/>
        </p:nvSpPr>
        <p:spPr>
          <a:xfrm>
            <a:off x="1" y="246617"/>
            <a:ext cx="5691352" cy="413725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B9D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MOVIMIENTO EN MASA </a:t>
            </a:r>
            <a:r>
              <a:rPr lang="es-EC" sz="1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EL TROJE </a:t>
            </a:r>
            <a:endParaRPr lang="es-EC" sz="18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48640" y="937260"/>
            <a:ext cx="80150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C" sz="2400" b="1" dirty="0">
              <a:latin typeface="Eras Light ITC" panose="020B04020305040208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b="1" dirty="0">
              <a:latin typeface="Eras Light ITC" panose="020B04020305040208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b="1" dirty="0">
              <a:latin typeface="Eras Light ITC" panose="020B04020305040208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b="1" dirty="0">
              <a:latin typeface="Eras Light ITC" panose="020B04020305040208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b="1" dirty="0">
              <a:latin typeface="Eras Light ITC" panose="020B04020305040208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b="1" dirty="0">
              <a:latin typeface="Eras Light ITC" panose="020B04020305040208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b="1" dirty="0">
              <a:latin typeface="Eras Light ITC" panose="020B04020305040208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b="1" dirty="0">
              <a:latin typeface="Eras Light ITC" panose="020B04020305040208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096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C" sz="2400" b="1" dirty="0">
              <a:latin typeface="Eras Light ITC" panose="020B04020305040208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096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146968"/>
              </p:ext>
            </p:extLst>
          </p:nvPr>
        </p:nvGraphicFramePr>
        <p:xfrm>
          <a:off x="548640" y="1222131"/>
          <a:ext cx="7395863" cy="48224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4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975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638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87901">
                <a:tc gridSpan="3">
                  <a:txBody>
                    <a:bodyPr/>
                    <a:lstStyle/>
                    <a:p>
                      <a:pPr marL="457200" marR="49784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44475" algn="l"/>
                          <a:tab pos="2769235" algn="ctr"/>
                          <a:tab pos="4752340" algn="l"/>
                        </a:tabLs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	</a:t>
                      </a:r>
                    </a:p>
                    <a:p>
                      <a:pPr marL="457200" marR="49784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44475" algn="l"/>
                          <a:tab pos="2769235" algn="ctr"/>
                          <a:tab pos="4752340" algn="l"/>
                        </a:tabLs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PERSONAS</a:t>
                      </a:r>
                    </a:p>
                    <a:p>
                      <a:pPr marL="457200" marR="49784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44475" algn="l"/>
                          <a:tab pos="2769235" algn="ctr"/>
                          <a:tab pos="4752340" algn="l"/>
                        </a:tabLst>
                      </a:pPr>
                      <a:endParaRPr lang="es-ES" sz="1600" baseline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49784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44475" algn="l"/>
                          <a:tab pos="2769235" algn="ctr"/>
                          <a:tab pos="4752340" algn="l"/>
                        </a:tabLst>
                      </a:pPr>
                      <a:r>
                        <a:rPr lang="es-ES" sz="16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AFECTADAS</a:t>
                      </a: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wordArtVert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740">
                <a:tc>
                  <a:txBody>
                    <a:bodyPr/>
                    <a:lstStyle/>
                    <a:p>
                      <a:pPr marR="4978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No.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49784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6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Datos 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R="4978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46352">
                <a:tc>
                  <a:txBody>
                    <a:bodyPr/>
                    <a:lstStyle/>
                    <a:p>
                      <a:pPr marR="49784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98145" algn="l"/>
                        </a:tabLst>
                      </a:pPr>
                      <a:endParaRPr lang="es-E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49784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98145" algn="l"/>
                        </a:tabLs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  fallecida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978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4978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Señor Jorge Taboada</a:t>
                      </a:r>
                      <a:r>
                        <a:rPr lang="es-ES" sz="16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</a:t>
                      </a: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58 años. 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35420">
                <a:tc>
                  <a:txBody>
                    <a:bodyPr/>
                    <a:lstStyle/>
                    <a:p>
                      <a:pPr marR="49784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98145" algn="l"/>
                        </a:tabLst>
                      </a:pPr>
                      <a:endParaRPr lang="es-E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49784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98145" algn="l"/>
                        </a:tabLst>
                      </a:pPr>
                      <a:endParaRPr lang="es-E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49784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98145" algn="l"/>
                        </a:tabLst>
                      </a:pPr>
                      <a:endParaRPr lang="es-E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49784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98145" algn="l"/>
                        </a:tabLs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Trabajadores</a:t>
                      </a:r>
                      <a:r>
                        <a:rPr lang="es-ES" sz="16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rescatados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978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4978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4978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4978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Atendidos por CBQ.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126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3627" y="780650"/>
            <a:ext cx="81153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1.1 ACCIONES DE PRIMERA RESPUESTA:</a:t>
            </a:r>
          </a:p>
          <a:p>
            <a:endParaRPr lang="es-EC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A28E8168-E6C2-4F76-A025-936269476A58}"/>
              </a:ext>
            </a:extLst>
          </p:cNvPr>
          <p:cNvSpPr txBox="1"/>
          <p:nvPr/>
        </p:nvSpPr>
        <p:spPr>
          <a:xfrm>
            <a:off x="4770474" y="1500905"/>
            <a:ext cx="921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/>
              <a:t>activación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8681979C-17A1-484A-83E2-C3AEC6B88717}"/>
              </a:ext>
            </a:extLst>
          </p:cNvPr>
          <p:cNvSpPr txBox="1"/>
          <p:nvPr/>
        </p:nvSpPr>
        <p:spPr>
          <a:xfrm>
            <a:off x="2199957" y="1500905"/>
            <a:ext cx="1134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/>
              <a:t>SIS 911</a:t>
            </a:r>
          </a:p>
        </p:txBody>
      </p:sp>
      <p:grpSp>
        <p:nvGrpSpPr>
          <p:cNvPr id="2" name="Grupo 19"/>
          <p:cNvGrpSpPr/>
          <p:nvPr/>
        </p:nvGrpSpPr>
        <p:grpSpPr>
          <a:xfrm>
            <a:off x="0" y="6672984"/>
            <a:ext cx="9144000" cy="199175"/>
            <a:chOff x="332035" y="6175532"/>
            <a:chExt cx="11844467" cy="222198"/>
          </a:xfrm>
        </p:grpSpPr>
        <p:sp>
          <p:nvSpPr>
            <p:cNvPr id="13" name="Rectángulo 12"/>
            <p:cNvSpPr/>
            <p:nvPr/>
          </p:nvSpPr>
          <p:spPr>
            <a:xfrm>
              <a:off x="332035" y="6175532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BC1014">
                    <a:shade val="30000"/>
                    <a:satMod val="115000"/>
                  </a:srgbClr>
                </a:gs>
                <a:gs pos="50000">
                  <a:srgbClr val="BC1014">
                    <a:shade val="67500"/>
                    <a:satMod val="115000"/>
                  </a:srgbClr>
                </a:gs>
                <a:gs pos="100000">
                  <a:srgbClr val="BC1014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2004075" y="617553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3691172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5ECF1F">
                    <a:shade val="30000"/>
                    <a:satMod val="115000"/>
                  </a:srgbClr>
                </a:gs>
                <a:gs pos="50000">
                  <a:srgbClr val="5ECF1F">
                    <a:shade val="67500"/>
                    <a:satMod val="115000"/>
                  </a:srgbClr>
                </a:gs>
                <a:gs pos="100000">
                  <a:srgbClr val="5ECF1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5390818" y="6178760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7085304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944685">
                    <a:shade val="30000"/>
                    <a:satMod val="115000"/>
                  </a:srgbClr>
                </a:gs>
                <a:gs pos="50000">
                  <a:srgbClr val="944685">
                    <a:shade val="67500"/>
                    <a:satMod val="115000"/>
                  </a:srgbClr>
                </a:gs>
                <a:gs pos="100000">
                  <a:srgbClr val="944685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8782370" y="618075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D60093">
                    <a:shade val="30000"/>
                    <a:satMod val="115000"/>
                  </a:srgbClr>
                </a:gs>
                <a:gs pos="50000">
                  <a:srgbClr val="D60093">
                    <a:shade val="67500"/>
                    <a:satMod val="115000"/>
                  </a:srgbClr>
                </a:gs>
                <a:gs pos="100000">
                  <a:srgbClr val="D60093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10479436" y="6178171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</p:grpSp>
      <p:pic>
        <p:nvPicPr>
          <p:cNvPr id="22" name="23 Imagen" descr="logo s.png"/>
          <p:cNvPicPr>
            <a:picLocks noChangeAspect="1"/>
          </p:cNvPicPr>
          <p:nvPr/>
        </p:nvPicPr>
        <p:blipFill rotWithShape="1">
          <a:blip r:embed="rId2" cstate="print"/>
          <a:srcRect l="6232" t="16277" r="7224" b="37237"/>
          <a:stretch/>
        </p:blipFill>
        <p:spPr>
          <a:xfrm>
            <a:off x="6332561" y="129412"/>
            <a:ext cx="2729712" cy="622863"/>
          </a:xfrm>
          <a:prstGeom prst="rect">
            <a:avLst/>
          </a:prstGeom>
        </p:spPr>
      </p:pic>
      <p:sp>
        <p:nvSpPr>
          <p:cNvPr id="11" name="10 Redondear rectángulo de esquina diagonal"/>
          <p:cNvSpPr/>
          <p:nvPr/>
        </p:nvSpPr>
        <p:spPr>
          <a:xfrm>
            <a:off x="1" y="246617"/>
            <a:ext cx="5691352" cy="413725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B9D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ETAPA 1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80292" y="1046286"/>
            <a:ext cx="79834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Explosión: 8 puntos 5">
            <a:extLst>
              <a:ext uri="{FF2B5EF4-FFF2-40B4-BE49-F238E27FC236}">
                <a16:creationId xmlns:a16="http://schemas.microsoft.com/office/drawing/2014/main" xmlns="" id="{2F973B25-80E7-4AAC-AEBC-CCEAE841CE71}"/>
              </a:ext>
            </a:extLst>
          </p:cNvPr>
          <p:cNvSpPr/>
          <p:nvPr/>
        </p:nvSpPr>
        <p:spPr>
          <a:xfrm>
            <a:off x="187981" y="1324976"/>
            <a:ext cx="1757916" cy="993155"/>
          </a:xfrm>
          <a:prstGeom prst="irregularSeal1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300" dirty="0"/>
              <a:t>Emergencia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xmlns="" id="{E6120D75-AC3F-47F4-8F4D-F1B3668ADF4A}"/>
              </a:ext>
            </a:extLst>
          </p:cNvPr>
          <p:cNvCxnSpPr/>
          <p:nvPr/>
        </p:nvCxnSpPr>
        <p:spPr>
          <a:xfrm>
            <a:off x="2086455" y="1827298"/>
            <a:ext cx="10136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BA0ECB39-C180-458B-8854-A9DD73342F39}"/>
              </a:ext>
            </a:extLst>
          </p:cNvPr>
          <p:cNvSpPr/>
          <p:nvPr/>
        </p:nvSpPr>
        <p:spPr>
          <a:xfrm>
            <a:off x="3248346" y="1453111"/>
            <a:ext cx="1522128" cy="652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CBQ, MSP, PPNN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BE87B2E5-9F27-463B-A6F0-1C0243D76ADD}"/>
              </a:ext>
            </a:extLst>
          </p:cNvPr>
          <p:cNvSpPr txBox="1"/>
          <p:nvPr/>
        </p:nvSpPr>
        <p:spPr>
          <a:xfrm>
            <a:off x="2034467" y="1849929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 err="1"/>
              <a:t>Multidespacho</a:t>
            </a:r>
            <a:endParaRPr lang="es-EC" sz="1200" dirty="0"/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xmlns="" id="{B560CB69-85C1-4031-8705-D66045A3809D}"/>
              </a:ext>
            </a:extLst>
          </p:cNvPr>
          <p:cNvCxnSpPr/>
          <p:nvPr/>
        </p:nvCxnSpPr>
        <p:spPr>
          <a:xfrm>
            <a:off x="4863118" y="1813121"/>
            <a:ext cx="7088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ángulo 27">
            <a:extLst>
              <a:ext uri="{FF2B5EF4-FFF2-40B4-BE49-F238E27FC236}">
                <a16:creationId xmlns:a16="http://schemas.microsoft.com/office/drawing/2014/main" xmlns="" id="{8469A51A-DDC2-49DB-BC07-49EB392869BB}"/>
              </a:ext>
            </a:extLst>
          </p:cNvPr>
          <p:cNvSpPr/>
          <p:nvPr/>
        </p:nvSpPr>
        <p:spPr>
          <a:xfrm>
            <a:off x="5757601" y="1524422"/>
            <a:ext cx="2452576" cy="602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/>
              <a:t>Manual de Procedimientos de las Instituciones Municipales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xmlns="" id="{822500E8-7298-42F4-9CA9-FB0C23492199}"/>
              </a:ext>
            </a:extLst>
          </p:cNvPr>
          <p:cNvSpPr/>
          <p:nvPr/>
        </p:nvSpPr>
        <p:spPr>
          <a:xfrm>
            <a:off x="5776469" y="2386518"/>
            <a:ext cx="2438954" cy="485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Procedimiento General Movimientos en Masa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xmlns="" id="{B1A160E6-B10D-4720-B918-1598B62B6602}"/>
              </a:ext>
            </a:extLst>
          </p:cNvPr>
          <p:cNvSpPr txBox="1"/>
          <p:nvPr/>
        </p:nvSpPr>
        <p:spPr>
          <a:xfrm>
            <a:off x="4848680" y="1834539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/>
              <a:t>MDMQ</a:t>
            </a:r>
          </a:p>
        </p:txBody>
      </p: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xmlns="" id="{E85FF674-F574-45E1-A38B-0F3C3F882AA7}"/>
              </a:ext>
            </a:extLst>
          </p:cNvPr>
          <p:cNvCxnSpPr>
            <a:cxnSpLocks/>
            <a:stCxn id="28" idx="2"/>
            <a:endCxn id="30" idx="0"/>
          </p:cNvCxnSpPr>
          <p:nvPr/>
        </p:nvCxnSpPr>
        <p:spPr>
          <a:xfrm>
            <a:off x="6983889" y="2126928"/>
            <a:ext cx="12057" cy="259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ángulo 34">
            <a:extLst>
              <a:ext uri="{FF2B5EF4-FFF2-40B4-BE49-F238E27FC236}">
                <a16:creationId xmlns:a16="http://schemas.microsoft.com/office/drawing/2014/main" xmlns="" id="{D7E22060-A994-47C0-9E37-9FB8ED04FBCC}"/>
              </a:ext>
            </a:extLst>
          </p:cNvPr>
          <p:cNvSpPr/>
          <p:nvPr/>
        </p:nvSpPr>
        <p:spPr>
          <a:xfrm>
            <a:off x="1272514" y="3928273"/>
            <a:ext cx="1494512" cy="309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Prioridades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xmlns="" id="{91F4F471-FB79-48BC-96A8-14D2128CE9C6}"/>
              </a:ext>
            </a:extLst>
          </p:cNvPr>
          <p:cNvSpPr/>
          <p:nvPr/>
        </p:nvSpPr>
        <p:spPr>
          <a:xfrm>
            <a:off x="1624208" y="3093855"/>
            <a:ext cx="12502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/>
              <a:t>Aplicación del Procedimiento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xmlns="" id="{C64BB6BD-D33D-4A71-B418-A20CF378BE24}"/>
              </a:ext>
            </a:extLst>
          </p:cNvPr>
          <p:cNvSpPr txBox="1"/>
          <p:nvPr/>
        </p:nvSpPr>
        <p:spPr>
          <a:xfrm>
            <a:off x="905116" y="4364127"/>
            <a:ext cx="22645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C" sz="1200" dirty="0"/>
              <a:t>Salvar vidas, guardar la calma y evacuar el área si es necesario, utilizando las rutas de emergencia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C" sz="1200" dirty="0"/>
              <a:t>Garantizar la seguridad del personal de primera respuesta, personas afectadas y del área afectada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C" sz="1200" dirty="0"/>
              <a:t>Evaluación de zonas de riesgo y toma de decisiones</a:t>
            </a:r>
          </a:p>
        </p:txBody>
      </p: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xmlns="" id="{FEFFF881-88DD-449C-B3DE-C6D8DED2BE6B}"/>
              </a:ext>
            </a:extLst>
          </p:cNvPr>
          <p:cNvCxnSpPr/>
          <p:nvPr/>
        </p:nvCxnSpPr>
        <p:spPr>
          <a:xfrm>
            <a:off x="2874505" y="3434067"/>
            <a:ext cx="70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uadroTexto 44">
            <a:extLst>
              <a:ext uri="{FF2B5EF4-FFF2-40B4-BE49-F238E27FC236}">
                <a16:creationId xmlns:a16="http://schemas.microsoft.com/office/drawing/2014/main" xmlns="" id="{F070C41C-A339-4C97-BC04-08CF6C4C10F0}"/>
              </a:ext>
            </a:extLst>
          </p:cNvPr>
          <p:cNvSpPr txBox="1"/>
          <p:nvPr/>
        </p:nvSpPr>
        <p:spPr>
          <a:xfrm>
            <a:off x="2825902" y="3093855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100" dirty="0"/>
              <a:t>definición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xmlns="" id="{4EA6C68E-AE42-4D0F-8D2D-C8586297F657}"/>
              </a:ext>
            </a:extLst>
          </p:cNvPr>
          <p:cNvSpPr txBox="1"/>
          <p:nvPr/>
        </p:nvSpPr>
        <p:spPr>
          <a:xfrm>
            <a:off x="3552319" y="3084282"/>
            <a:ext cx="1885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>
                <a:solidFill>
                  <a:schemeClr val="accent6">
                    <a:lumMod val="75000"/>
                  </a:schemeClr>
                </a:solidFill>
              </a:rPr>
              <a:t>Movimiento en Masa Flujo de Lodo</a:t>
            </a:r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xmlns="" id="{56AEF298-9BD3-4950-BBC3-2990E6654BCF}"/>
              </a:ext>
            </a:extLst>
          </p:cNvPr>
          <p:cNvGrpSpPr/>
          <p:nvPr/>
        </p:nvGrpSpPr>
        <p:grpSpPr>
          <a:xfrm>
            <a:off x="3552319" y="3914095"/>
            <a:ext cx="1757916" cy="2132861"/>
            <a:chOff x="1849798" y="3967817"/>
            <a:chExt cx="1757916" cy="2132861"/>
          </a:xfrm>
        </p:grpSpPr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xmlns="" id="{285FA580-C99F-4D5B-A183-4F610AC64295}"/>
                </a:ext>
              </a:extLst>
            </p:cNvPr>
            <p:cNvSpPr/>
            <p:nvPr/>
          </p:nvSpPr>
          <p:spPr>
            <a:xfrm>
              <a:off x="1893002" y="3967817"/>
              <a:ext cx="1671508" cy="3096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Niveles</a:t>
              </a:r>
            </a:p>
          </p:txBody>
        </p:sp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xmlns="" id="{246B428E-9147-47D9-A1E5-5F2FD8983E2D}"/>
                </a:ext>
              </a:extLst>
            </p:cNvPr>
            <p:cNvSpPr txBox="1"/>
            <p:nvPr/>
          </p:nvSpPr>
          <p:spPr>
            <a:xfrm>
              <a:off x="1849798" y="4438685"/>
              <a:ext cx="1757916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C" sz="1200" dirty="0"/>
                <a:t>Emergencia de Nivel 3:</a:t>
              </a:r>
            </a:p>
            <a:p>
              <a:pPr algn="just"/>
              <a:r>
                <a:rPr lang="es-EC" sz="1200" dirty="0"/>
                <a:t>Factores a considerar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s-EC" sz="1200" dirty="0"/>
                <a:t>Volumen de masa removida más de 500m3: </a:t>
              </a:r>
              <a:r>
                <a:rPr lang="es-EC" sz="1400" dirty="0">
                  <a:solidFill>
                    <a:srgbClr val="FF0000"/>
                  </a:solidFill>
                </a:rPr>
                <a:t>150.000m3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s-EC" sz="1200" dirty="0"/>
                <a:t>Daños a edificaciones esenciales: </a:t>
              </a:r>
              <a:r>
                <a:rPr lang="es-EC" sz="1400" dirty="0">
                  <a:solidFill>
                    <a:srgbClr val="FF0000"/>
                  </a:solidFill>
                </a:rPr>
                <a:t>Canal Pita Tambo</a:t>
              </a:r>
              <a:endParaRPr lang="es-EC" sz="12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xmlns="" id="{43863778-1EA2-4FF6-9894-8F4DFFB9CEF9}"/>
              </a:ext>
            </a:extLst>
          </p:cNvPr>
          <p:cNvCxnSpPr/>
          <p:nvPr/>
        </p:nvCxnSpPr>
        <p:spPr>
          <a:xfrm>
            <a:off x="5571955" y="4890727"/>
            <a:ext cx="70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ángulo 51">
            <a:extLst>
              <a:ext uri="{FF2B5EF4-FFF2-40B4-BE49-F238E27FC236}">
                <a16:creationId xmlns:a16="http://schemas.microsoft.com/office/drawing/2014/main" xmlns="" id="{54AFC64B-3024-4D7A-833A-F71C15739C0D}"/>
              </a:ext>
            </a:extLst>
          </p:cNvPr>
          <p:cNvSpPr/>
          <p:nvPr/>
        </p:nvSpPr>
        <p:spPr>
          <a:xfrm>
            <a:off x="6400800" y="4237918"/>
            <a:ext cx="1729563" cy="1383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Acciones por cada entidad inmersas en el Procedimiento 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xmlns="" id="{098888CB-525B-4921-A63F-66FA5F36DD7A}"/>
              </a:ext>
            </a:extLst>
          </p:cNvPr>
          <p:cNvSpPr txBox="1"/>
          <p:nvPr/>
        </p:nvSpPr>
        <p:spPr>
          <a:xfrm>
            <a:off x="5461604" y="4608004"/>
            <a:ext cx="8156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/>
              <a:t>Ejecutan</a:t>
            </a:r>
          </a:p>
        </p:txBody>
      </p:sp>
    </p:spTree>
    <p:extLst>
      <p:ext uri="{BB962C8B-B14F-4D97-AF65-F5344CB8AC3E}">
        <p14:creationId xmlns:p14="http://schemas.microsoft.com/office/powerpoint/2010/main" val="256711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9"/>
          <p:cNvGrpSpPr/>
          <p:nvPr/>
        </p:nvGrpSpPr>
        <p:grpSpPr>
          <a:xfrm>
            <a:off x="0" y="6672984"/>
            <a:ext cx="9144000" cy="199175"/>
            <a:chOff x="332035" y="6175532"/>
            <a:chExt cx="11844467" cy="222198"/>
          </a:xfrm>
        </p:grpSpPr>
        <p:sp>
          <p:nvSpPr>
            <p:cNvPr id="13" name="Rectángulo 12"/>
            <p:cNvSpPr/>
            <p:nvPr/>
          </p:nvSpPr>
          <p:spPr>
            <a:xfrm>
              <a:off x="332035" y="6175532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BC1014">
                    <a:shade val="30000"/>
                    <a:satMod val="115000"/>
                  </a:srgbClr>
                </a:gs>
                <a:gs pos="50000">
                  <a:srgbClr val="BC1014">
                    <a:shade val="67500"/>
                    <a:satMod val="115000"/>
                  </a:srgbClr>
                </a:gs>
                <a:gs pos="100000">
                  <a:srgbClr val="BC1014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2004075" y="617553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3691172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5ECF1F">
                    <a:shade val="30000"/>
                    <a:satMod val="115000"/>
                  </a:srgbClr>
                </a:gs>
                <a:gs pos="50000">
                  <a:srgbClr val="5ECF1F">
                    <a:shade val="67500"/>
                    <a:satMod val="115000"/>
                  </a:srgbClr>
                </a:gs>
                <a:gs pos="100000">
                  <a:srgbClr val="5ECF1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5390818" y="6178760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7085304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944685">
                    <a:shade val="30000"/>
                    <a:satMod val="115000"/>
                  </a:srgbClr>
                </a:gs>
                <a:gs pos="50000">
                  <a:srgbClr val="944685">
                    <a:shade val="67500"/>
                    <a:satMod val="115000"/>
                  </a:srgbClr>
                </a:gs>
                <a:gs pos="100000">
                  <a:srgbClr val="944685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8782370" y="618075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D60093">
                    <a:shade val="30000"/>
                    <a:satMod val="115000"/>
                  </a:srgbClr>
                </a:gs>
                <a:gs pos="50000">
                  <a:srgbClr val="D60093">
                    <a:shade val="67500"/>
                    <a:satMod val="115000"/>
                  </a:srgbClr>
                </a:gs>
                <a:gs pos="100000">
                  <a:srgbClr val="D60093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10479436" y="6178171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</p:grpSp>
      <p:pic>
        <p:nvPicPr>
          <p:cNvPr id="22" name="23 Imagen" descr="logo s.png"/>
          <p:cNvPicPr>
            <a:picLocks noChangeAspect="1"/>
          </p:cNvPicPr>
          <p:nvPr/>
        </p:nvPicPr>
        <p:blipFill rotWithShape="1">
          <a:blip r:embed="rId2" cstate="print"/>
          <a:srcRect l="6232" t="16277" r="7224" b="37237"/>
          <a:stretch/>
        </p:blipFill>
        <p:spPr>
          <a:xfrm>
            <a:off x="6332561" y="129412"/>
            <a:ext cx="2729712" cy="622863"/>
          </a:xfrm>
          <a:prstGeom prst="rect">
            <a:avLst/>
          </a:prstGeom>
        </p:spPr>
      </p:pic>
      <p:sp>
        <p:nvSpPr>
          <p:cNvPr id="11" name="10 Redondear rectángulo de esquina diagonal"/>
          <p:cNvSpPr/>
          <p:nvPr/>
        </p:nvSpPr>
        <p:spPr>
          <a:xfrm>
            <a:off x="1" y="246617"/>
            <a:ext cx="5691352" cy="413725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B9D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ETAPA 1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80292" y="1046286"/>
            <a:ext cx="79834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73627" y="740479"/>
            <a:ext cx="81153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1.1 ACCIONES DE PRIMERA RESPUESTA:</a:t>
            </a:r>
          </a:p>
          <a:p>
            <a:endParaRPr lang="es-EC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Maquinaria y técnicos especializados de las diferentes entidades municipales trabajaron desde las 05h00 del 6 de diciembre en la zona para evacuar el material acumulado sobre el canal.</a:t>
            </a:r>
          </a:p>
          <a:p>
            <a:pPr algn="just"/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</p:txBody>
      </p:sp>
      <p:pic>
        <p:nvPicPr>
          <p:cNvPr id="20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8269" y="2318992"/>
            <a:ext cx="5184737" cy="388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1545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9"/>
          <p:cNvGrpSpPr/>
          <p:nvPr/>
        </p:nvGrpSpPr>
        <p:grpSpPr>
          <a:xfrm>
            <a:off x="0" y="6672984"/>
            <a:ext cx="9144000" cy="199175"/>
            <a:chOff x="332035" y="6175532"/>
            <a:chExt cx="11844467" cy="222198"/>
          </a:xfrm>
        </p:grpSpPr>
        <p:sp>
          <p:nvSpPr>
            <p:cNvPr id="13" name="Rectángulo 12"/>
            <p:cNvSpPr/>
            <p:nvPr/>
          </p:nvSpPr>
          <p:spPr>
            <a:xfrm>
              <a:off x="332035" y="6175532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BC1014">
                    <a:shade val="30000"/>
                    <a:satMod val="115000"/>
                  </a:srgbClr>
                </a:gs>
                <a:gs pos="50000">
                  <a:srgbClr val="BC1014">
                    <a:shade val="67500"/>
                    <a:satMod val="115000"/>
                  </a:srgbClr>
                </a:gs>
                <a:gs pos="100000">
                  <a:srgbClr val="BC1014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2004075" y="617553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3691172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5ECF1F">
                    <a:shade val="30000"/>
                    <a:satMod val="115000"/>
                  </a:srgbClr>
                </a:gs>
                <a:gs pos="50000">
                  <a:srgbClr val="5ECF1F">
                    <a:shade val="67500"/>
                    <a:satMod val="115000"/>
                  </a:srgbClr>
                </a:gs>
                <a:gs pos="100000">
                  <a:srgbClr val="5ECF1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5390818" y="6178760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7085304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944685">
                    <a:shade val="30000"/>
                    <a:satMod val="115000"/>
                  </a:srgbClr>
                </a:gs>
                <a:gs pos="50000">
                  <a:srgbClr val="944685">
                    <a:shade val="67500"/>
                    <a:satMod val="115000"/>
                  </a:srgbClr>
                </a:gs>
                <a:gs pos="100000">
                  <a:srgbClr val="944685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8782370" y="618075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D60093">
                    <a:shade val="30000"/>
                    <a:satMod val="115000"/>
                  </a:srgbClr>
                </a:gs>
                <a:gs pos="50000">
                  <a:srgbClr val="D60093">
                    <a:shade val="67500"/>
                    <a:satMod val="115000"/>
                  </a:srgbClr>
                </a:gs>
                <a:gs pos="100000">
                  <a:srgbClr val="D60093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10479436" y="6178171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</p:grpSp>
      <p:pic>
        <p:nvPicPr>
          <p:cNvPr id="22" name="23 Imagen" descr="logo s.png"/>
          <p:cNvPicPr>
            <a:picLocks noChangeAspect="1"/>
          </p:cNvPicPr>
          <p:nvPr/>
        </p:nvPicPr>
        <p:blipFill rotWithShape="1">
          <a:blip r:embed="rId2" cstate="print"/>
          <a:srcRect l="6232" t="16277" r="7224" b="37237"/>
          <a:stretch/>
        </p:blipFill>
        <p:spPr>
          <a:xfrm>
            <a:off x="6332561" y="129412"/>
            <a:ext cx="2729712" cy="622863"/>
          </a:xfrm>
          <a:prstGeom prst="rect">
            <a:avLst/>
          </a:prstGeom>
        </p:spPr>
      </p:pic>
      <p:sp>
        <p:nvSpPr>
          <p:cNvPr id="11" name="10 Redondear rectángulo de esquina diagonal"/>
          <p:cNvSpPr/>
          <p:nvPr/>
        </p:nvSpPr>
        <p:spPr>
          <a:xfrm>
            <a:off x="1" y="246617"/>
            <a:ext cx="5691352" cy="413725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B9D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ETAPA 1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67843" y="752275"/>
            <a:ext cx="82222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5179695" algn="l"/>
              </a:tabLst>
            </a:pPr>
            <a:endParaRPr lang="es-EC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tabLst>
                <a:tab pos="5179695" algn="l"/>
              </a:tabLst>
            </a:pPr>
            <a:r>
              <a:rPr lang="es-EC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1.2 INSTALACIÓN PUESTO COMANDO</a:t>
            </a:r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just">
              <a:spcAft>
                <a:spcPts val="0"/>
              </a:spcAft>
              <a:tabLst>
                <a:tab pos="5179695" algn="l"/>
              </a:tabLst>
            </a:pPr>
            <a:endParaRPr lang="es-EC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Se instaló el Puesto Comando a partir de las 06h00 para  coordinación, centralización de información y desarrollo de actividades durante el operativo de rescate de la persona reportada como desaparecida, con la presencia del Sr. Alcalde Mauricio Rodas y el Sr. Secretario de Seguridad y Gobernabilidad Juan Zapata Silva.</a:t>
            </a:r>
          </a:p>
          <a:p>
            <a:pPr marL="266700" algn="just">
              <a:spcAft>
                <a:spcPts val="0"/>
              </a:spcAft>
            </a:pPr>
            <a:endParaRPr lang="es-EC" sz="2400" b="1" dirty="0">
              <a:latin typeface="Eras Light ITC" panose="020B04020305040208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b="1" dirty="0">
              <a:latin typeface="Eras Light ITC" panose="020B04020305040208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b="1" dirty="0">
              <a:latin typeface="Eras Light ITC" panose="020B04020305040208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096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C" sz="2400" b="1" dirty="0">
              <a:latin typeface="Eras Light ITC" panose="020B04020305040208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096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467" y="3182817"/>
            <a:ext cx="5009662" cy="311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7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9"/>
          <p:cNvGrpSpPr/>
          <p:nvPr/>
        </p:nvGrpSpPr>
        <p:grpSpPr>
          <a:xfrm>
            <a:off x="0" y="6672984"/>
            <a:ext cx="9144000" cy="199175"/>
            <a:chOff x="332035" y="6175532"/>
            <a:chExt cx="11844467" cy="222198"/>
          </a:xfrm>
        </p:grpSpPr>
        <p:sp>
          <p:nvSpPr>
            <p:cNvPr id="13" name="Rectángulo 12"/>
            <p:cNvSpPr/>
            <p:nvPr/>
          </p:nvSpPr>
          <p:spPr>
            <a:xfrm>
              <a:off x="332035" y="6175532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BC1014">
                    <a:shade val="30000"/>
                    <a:satMod val="115000"/>
                  </a:srgbClr>
                </a:gs>
                <a:gs pos="50000">
                  <a:srgbClr val="BC1014">
                    <a:shade val="67500"/>
                    <a:satMod val="115000"/>
                  </a:srgbClr>
                </a:gs>
                <a:gs pos="100000">
                  <a:srgbClr val="BC1014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2004075" y="617553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3691172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5ECF1F">
                    <a:shade val="30000"/>
                    <a:satMod val="115000"/>
                  </a:srgbClr>
                </a:gs>
                <a:gs pos="50000">
                  <a:srgbClr val="5ECF1F">
                    <a:shade val="67500"/>
                    <a:satMod val="115000"/>
                  </a:srgbClr>
                </a:gs>
                <a:gs pos="100000">
                  <a:srgbClr val="5ECF1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5390818" y="6178760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7085304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944685">
                    <a:shade val="30000"/>
                    <a:satMod val="115000"/>
                  </a:srgbClr>
                </a:gs>
                <a:gs pos="50000">
                  <a:srgbClr val="944685">
                    <a:shade val="67500"/>
                    <a:satMod val="115000"/>
                  </a:srgbClr>
                </a:gs>
                <a:gs pos="100000">
                  <a:srgbClr val="944685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8782370" y="618075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D60093">
                    <a:shade val="30000"/>
                    <a:satMod val="115000"/>
                  </a:srgbClr>
                </a:gs>
                <a:gs pos="50000">
                  <a:srgbClr val="D60093">
                    <a:shade val="67500"/>
                    <a:satMod val="115000"/>
                  </a:srgbClr>
                </a:gs>
                <a:gs pos="100000">
                  <a:srgbClr val="D60093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10479436" y="6178171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</p:grpSp>
      <p:pic>
        <p:nvPicPr>
          <p:cNvPr id="22" name="23 Imagen" descr="logo s.png"/>
          <p:cNvPicPr>
            <a:picLocks noChangeAspect="1"/>
          </p:cNvPicPr>
          <p:nvPr/>
        </p:nvPicPr>
        <p:blipFill rotWithShape="1">
          <a:blip r:embed="rId2" cstate="print"/>
          <a:srcRect l="6232" t="16277" r="7224" b="37237"/>
          <a:stretch/>
        </p:blipFill>
        <p:spPr>
          <a:xfrm>
            <a:off x="6332561" y="129412"/>
            <a:ext cx="2729712" cy="622863"/>
          </a:xfrm>
          <a:prstGeom prst="rect">
            <a:avLst/>
          </a:prstGeom>
        </p:spPr>
      </p:pic>
      <p:sp>
        <p:nvSpPr>
          <p:cNvPr id="11" name="10 Redondear rectángulo de esquina diagonal"/>
          <p:cNvSpPr/>
          <p:nvPr/>
        </p:nvSpPr>
        <p:spPr>
          <a:xfrm>
            <a:off x="1" y="246617"/>
            <a:ext cx="5691352" cy="413725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B9D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ETAPA 1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84639" y="857782"/>
            <a:ext cx="79834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>
              <a:spcAft>
                <a:spcPts val="0"/>
              </a:spcAft>
            </a:pPr>
            <a:r>
              <a:rPr lang="es-EC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1.3 RECURSOS DISTRIBUIDOS EN LA EMERGENCIA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xmlns="" id="{88D8EE5F-5635-4D0A-A32E-6CB3A7933A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776885"/>
              </p:ext>
            </p:extLst>
          </p:nvPr>
        </p:nvGraphicFramePr>
        <p:xfrm>
          <a:off x="670560" y="1196335"/>
          <a:ext cx="8191500" cy="54124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7787">
                  <a:extLst>
                    <a:ext uri="{9D8B030D-6E8A-4147-A177-3AD203B41FA5}">
                      <a16:colId xmlns:a16="http://schemas.microsoft.com/office/drawing/2014/main" xmlns="" val="3374873270"/>
                    </a:ext>
                  </a:extLst>
                </a:gridCol>
                <a:gridCol w="1571182">
                  <a:extLst>
                    <a:ext uri="{9D8B030D-6E8A-4147-A177-3AD203B41FA5}">
                      <a16:colId xmlns:a16="http://schemas.microsoft.com/office/drawing/2014/main" xmlns="" val="3629036248"/>
                    </a:ext>
                  </a:extLst>
                </a:gridCol>
                <a:gridCol w="945760">
                  <a:extLst>
                    <a:ext uri="{9D8B030D-6E8A-4147-A177-3AD203B41FA5}">
                      <a16:colId xmlns:a16="http://schemas.microsoft.com/office/drawing/2014/main" xmlns="" val="892510876"/>
                    </a:ext>
                  </a:extLst>
                </a:gridCol>
                <a:gridCol w="2806771">
                  <a:extLst>
                    <a:ext uri="{9D8B030D-6E8A-4147-A177-3AD203B41FA5}">
                      <a16:colId xmlns:a16="http://schemas.microsoft.com/office/drawing/2014/main" xmlns="" val="102616621"/>
                    </a:ext>
                  </a:extLst>
                </a:gridCol>
              </a:tblGrid>
              <a:tr h="150646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>
                          <a:effectLst/>
                        </a:rPr>
                        <a:t>INSTITUCIONES QUE INTEGRAN EL PUESTO COMANDO</a:t>
                      </a:r>
                      <a:endParaRPr lang="es-EC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9532925"/>
                  </a:ext>
                </a:extLst>
              </a:tr>
              <a:tr h="3675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>
                          <a:effectLst/>
                        </a:rPr>
                        <a:t>INSTITUCIÓN</a:t>
                      </a:r>
                      <a:endParaRPr lang="es-EC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 dirty="0">
                          <a:effectLst/>
                        </a:rPr>
                        <a:t>RESPONSABLE</a:t>
                      </a:r>
                      <a:endParaRPr lang="es-EC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>
                          <a:effectLst/>
                        </a:rPr>
                        <a:t>PERSONAL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>
                          <a:effectLst/>
                        </a:rPr>
                        <a:t>LOGÍSTICA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ctr"/>
                </a:tc>
                <a:extLst>
                  <a:ext uri="{0D108BD9-81ED-4DB2-BD59-A6C34878D82A}">
                    <a16:rowId xmlns:a16="http://schemas.microsoft.com/office/drawing/2014/main" xmlns="" val="1174222725"/>
                  </a:ext>
                </a:extLst>
              </a:tr>
              <a:tr h="3374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>
                          <a:effectLst/>
                        </a:rPr>
                        <a:t>Cuerpo de Bomberos</a:t>
                      </a:r>
                      <a:endParaRPr lang="es-EC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>
                          <a:effectLst/>
                        </a:rPr>
                        <a:t>Capitán Arce 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>
                          <a:effectLst/>
                        </a:rPr>
                        <a:t>108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>
                          <a:effectLst/>
                        </a:rPr>
                        <a:t>20 unidades y 17 tanqueros entre fuerza de tarea, 8 camionetas, autobombas, ambulancias, helicóptero (Argus)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ctr"/>
                </a:tc>
                <a:extLst>
                  <a:ext uri="{0D108BD9-81ED-4DB2-BD59-A6C34878D82A}">
                    <a16:rowId xmlns:a16="http://schemas.microsoft.com/office/drawing/2014/main" xmlns="" val="3438845004"/>
                  </a:ext>
                </a:extLst>
              </a:tr>
              <a:tr h="518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>
                          <a:effectLst/>
                        </a:rPr>
                        <a:t>Administración Zonal Quitumbe, Eugenio Espejo, Mariscal, Eloy Alfaro, Los Chillos, Manuela Sáenz</a:t>
                      </a:r>
                      <a:endParaRPr lang="es-EC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>
                          <a:effectLst/>
                        </a:rPr>
                        <a:t>Fabián Siza, Fausto Hidalgo, Juan Carlos Álvarez, César Muñoz, Luis Aguilera, Fabio Vélez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>
                          <a:effectLst/>
                        </a:rPr>
                        <a:t>25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>
                          <a:effectLst/>
                        </a:rPr>
                        <a:t>6 camionetas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ctr"/>
                </a:tc>
                <a:extLst>
                  <a:ext uri="{0D108BD9-81ED-4DB2-BD59-A6C34878D82A}">
                    <a16:rowId xmlns:a16="http://schemas.microsoft.com/office/drawing/2014/main" xmlns="" val="428547803"/>
                  </a:ext>
                </a:extLst>
              </a:tr>
              <a:tr h="2470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>
                          <a:effectLst/>
                        </a:rPr>
                        <a:t>DMGR</a:t>
                      </a:r>
                      <a:endParaRPr lang="es-EC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>
                          <a:effectLst/>
                        </a:rPr>
                        <a:t>Christian Rivera 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>
                          <a:effectLst/>
                        </a:rPr>
                        <a:t>10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>
                          <a:effectLst/>
                        </a:rPr>
                        <a:t>3 camionetas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ctr"/>
                </a:tc>
                <a:extLst>
                  <a:ext uri="{0D108BD9-81ED-4DB2-BD59-A6C34878D82A}">
                    <a16:rowId xmlns:a16="http://schemas.microsoft.com/office/drawing/2014/main" xmlns="" val="3955238609"/>
                  </a:ext>
                </a:extLst>
              </a:tr>
              <a:tr h="5845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>
                          <a:effectLst/>
                        </a:rPr>
                        <a:t>Policía Metropolitana</a:t>
                      </a:r>
                      <a:endParaRPr lang="es-EC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 dirty="0" err="1">
                          <a:effectLst/>
                        </a:rPr>
                        <a:t>Insp</a:t>
                      </a:r>
                      <a:r>
                        <a:rPr lang="es-EC" sz="700" u="none" strike="noStrike" dirty="0">
                          <a:effectLst/>
                        </a:rPr>
                        <a:t>. Ponce</a:t>
                      </a:r>
                      <a:endParaRPr lang="es-EC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>
                          <a:effectLst/>
                        </a:rPr>
                        <a:t>500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>
                          <a:effectLst/>
                        </a:rPr>
                        <a:t>Efectivos en turnos rotativos   80 motos, 40 vehículos, 500 radios, 300 vallas, 2 drone, CMC móvil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ctr"/>
                </a:tc>
                <a:extLst>
                  <a:ext uri="{0D108BD9-81ED-4DB2-BD59-A6C34878D82A}">
                    <a16:rowId xmlns:a16="http://schemas.microsoft.com/office/drawing/2014/main" xmlns="" val="681496808"/>
                  </a:ext>
                </a:extLst>
              </a:tr>
              <a:tr h="1506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>
                          <a:effectLst/>
                        </a:rPr>
                        <a:t>AMT</a:t>
                      </a:r>
                      <a:endParaRPr lang="es-EC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>
                          <a:effectLst/>
                        </a:rPr>
                        <a:t>Julio Puga 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>
                          <a:effectLst/>
                        </a:rPr>
                        <a:t>150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>
                          <a:effectLst/>
                        </a:rPr>
                        <a:t>100 motos, 150 radios, 200 conos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ctr"/>
                </a:tc>
                <a:extLst>
                  <a:ext uri="{0D108BD9-81ED-4DB2-BD59-A6C34878D82A}">
                    <a16:rowId xmlns:a16="http://schemas.microsoft.com/office/drawing/2014/main" xmlns="" val="712026688"/>
                  </a:ext>
                </a:extLst>
              </a:tr>
              <a:tr h="4278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>
                          <a:effectLst/>
                        </a:rPr>
                        <a:t>Centro de Operaciones de Emergencia Metropolitano</a:t>
                      </a:r>
                      <a:endParaRPr lang="es-EC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>
                          <a:effectLst/>
                        </a:rPr>
                        <a:t>Juan Carlos Suárez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>
                          <a:effectLst/>
                        </a:rPr>
                        <a:t>26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>
                          <a:effectLst/>
                        </a:rPr>
                        <a:t>(10 personas) 3 conductores, 4 operadores 2 volquetas 1 retroexcavadoras y 1 minicargadora.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ctr"/>
                </a:tc>
                <a:extLst>
                  <a:ext uri="{0D108BD9-81ED-4DB2-BD59-A6C34878D82A}">
                    <a16:rowId xmlns:a16="http://schemas.microsoft.com/office/drawing/2014/main" xmlns="" val="2836654128"/>
                  </a:ext>
                </a:extLst>
              </a:tr>
              <a:tr h="4218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>
                          <a:effectLst/>
                        </a:rPr>
                        <a:t>EMGIRS</a:t>
                      </a:r>
                      <a:endParaRPr lang="es-EC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>
                          <a:effectLst/>
                        </a:rPr>
                        <a:t>Santiago Andrade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>
                          <a:effectLst/>
                        </a:rPr>
                        <a:t>15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>
                          <a:effectLst/>
                        </a:rPr>
                        <a:t>2 bulldozer, 1 tanquero; 3 turnos de 8 horas hasta implementar bermas y cunetas de coronación en zona afectada, 4 excavadoras, 1 volqueta, 1 retroexcavadora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ctr"/>
                </a:tc>
                <a:extLst>
                  <a:ext uri="{0D108BD9-81ED-4DB2-BD59-A6C34878D82A}">
                    <a16:rowId xmlns:a16="http://schemas.microsoft.com/office/drawing/2014/main" xmlns="" val="1170045540"/>
                  </a:ext>
                </a:extLst>
              </a:tr>
              <a:tr h="4218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>
                          <a:effectLst/>
                        </a:rPr>
                        <a:t>EPMAPS</a:t>
                      </a:r>
                      <a:endParaRPr lang="es-EC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>
                          <a:effectLst/>
                        </a:rPr>
                        <a:t>Ing. Marco Antonio Cevallos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>
                          <a:effectLst/>
                        </a:rPr>
                        <a:t>300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>
                          <a:effectLst/>
                        </a:rPr>
                        <a:t>8 tanqueros, 34 tanqueros contratados, 16 camionetas, 2 excavadoras, 2 retroexcavadoras, 4 volquetas, 4 torres de iluminación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ctr"/>
                </a:tc>
                <a:extLst>
                  <a:ext uri="{0D108BD9-81ED-4DB2-BD59-A6C34878D82A}">
                    <a16:rowId xmlns:a16="http://schemas.microsoft.com/office/drawing/2014/main" xmlns="" val="2540488997"/>
                  </a:ext>
                </a:extLst>
              </a:tr>
              <a:tr h="3916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>
                          <a:effectLst/>
                        </a:rPr>
                        <a:t>EMASEO</a:t>
                      </a:r>
                      <a:endParaRPr lang="es-EC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>
                          <a:effectLst/>
                        </a:rPr>
                        <a:t>Ing. Antonio Sáenz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>
                          <a:effectLst/>
                        </a:rPr>
                        <a:t>21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>
                          <a:effectLst/>
                        </a:rPr>
                        <a:t>4 volquetas, 2 minicargadoras, 5 tanqueros 4 baterías sanitarias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ctr"/>
                </a:tc>
                <a:extLst>
                  <a:ext uri="{0D108BD9-81ED-4DB2-BD59-A6C34878D82A}">
                    <a16:rowId xmlns:a16="http://schemas.microsoft.com/office/drawing/2014/main" xmlns="" val="3986151868"/>
                  </a:ext>
                </a:extLst>
              </a:tr>
              <a:tr h="4097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>
                          <a:effectLst/>
                        </a:rPr>
                        <a:t>EPMMOP</a:t>
                      </a:r>
                      <a:endParaRPr lang="es-EC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>
                          <a:effectLst/>
                        </a:rPr>
                        <a:t>Juan Pablo Solórzano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>
                          <a:effectLst/>
                        </a:rPr>
                        <a:t>129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700" u="none" strike="noStrike">
                          <a:effectLst/>
                        </a:rPr>
                        <a:t>14 personas (2 volquetas, 2 minicargadoras, 2 excavadoras, 2 retroexcavadoras, 1 cuadrilla, 1 tráiler). 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ctr"/>
                </a:tc>
                <a:extLst>
                  <a:ext uri="{0D108BD9-81ED-4DB2-BD59-A6C34878D82A}">
                    <a16:rowId xmlns:a16="http://schemas.microsoft.com/office/drawing/2014/main" xmlns="" val="755130957"/>
                  </a:ext>
                </a:extLst>
              </a:tr>
              <a:tr h="2289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>
                          <a:effectLst/>
                        </a:rPr>
                        <a:t>Fuerzas Armadas</a:t>
                      </a:r>
                      <a:endParaRPr lang="es-EC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>
                          <a:effectLst/>
                        </a:rPr>
                        <a:t>Coronel Luis Acosta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>
                          <a:effectLst/>
                        </a:rPr>
                        <a:t>90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>
                          <a:effectLst/>
                        </a:rPr>
                        <a:t>8 tanqueros , 1 Jeep SZ, 3 camionetas, 3 camiones Sinotruck 4x4, 1 camión NPR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ctr"/>
                </a:tc>
                <a:extLst>
                  <a:ext uri="{0D108BD9-81ED-4DB2-BD59-A6C34878D82A}">
                    <a16:rowId xmlns:a16="http://schemas.microsoft.com/office/drawing/2014/main" xmlns="" val="769119036"/>
                  </a:ext>
                </a:extLst>
              </a:tr>
              <a:tr h="1506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>
                          <a:effectLst/>
                        </a:rPr>
                        <a:t>Agencia Metropolitana de Control</a:t>
                      </a:r>
                      <a:endParaRPr lang="es-EC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>
                          <a:effectLst/>
                        </a:rPr>
                        <a:t>Johanna Aguirre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>
                          <a:effectLst/>
                        </a:rPr>
                        <a:t>176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>
                          <a:effectLst/>
                        </a:rPr>
                        <a:t>26 camionetas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ctr"/>
                </a:tc>
                <a:extLst>
                  <a:ext uri="{0D108BD9-81ED-4DB2-BD59-A6C34878D82A}">
                    <a16:rowId xmlns:a16="http://schemas.microsoft.com/office/drawing/2014/main" xmlns="" val="2348407201"/>
                  </a:ext>
                </a:extLst>
              </a:tr>
              <a:tr h="2350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>
                          <a:effectLst/>
                        </a:rPr>
                        <a:t>Unidad Patronato San José</a:t>
                      </a:r>
                      <a:endParaRPr lang="es-EC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>
                          <a:effectLst/>
                        </a:rPr>
                        <a:t>María Fernanda Pacheco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>
                          <a:effectLst/>
                        </a:rPr>
                        <a:t>60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>
                          <a:effectLst/>
                        </a:rPr>
                        <a:t>7 camionetas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ctr"/>
                </a:tc>
                <a:extLst>
                  <a:ext uri="{0D108BD9-81ED-4DB2-BD59-A6C34878D82A}">
                    <a16:rowId xmlns:a16="http://schemas.microsoft.com/office/drawing/2014/main" xmlns="" val="3636086225"/>
                  </a:ext>
                </a:extLst>
              </a:tr>
              <a:tr h="1506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>
                          <a:effectLst/>
                        </a:rPr>
                        <a:t>Alcaldía</a:t>
                      </a:r>
                      <a:endParaRPr lang="es-EC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>
                          <a:effectLst/>
                        </a:rPr>
                        <a:t>Dr. Mauricio Rodas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 dirty="0">
                          <a:effectLst/>
                        </a:rPr>
                        <a:t>20</a:t>
                      </a:r>
                      <a:endParaRPr lang="es-EC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>
                          <a:effectLst/>
                        </a:rPr>
                        <a:t>8 camionetas</a:t>
                      </a:r>
                      <a:endParaRPr lang="es-EC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ctr"/>
                </a:tc>
                <a:extLst>
                  <a:ext uri="{0D108BD9-81ED-4DB2-BD59-A6C34878D82A}">
                    <a16:rowId xmlns:a16="http://schemas.microsoft.com/office/drawing/2014/main" xmlns="" val="330804658"/>
                  </a:ext>
                </a:extLst>
              </a:tr>
              <a:tr h="192827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 dirty="0">
                          <a:effectLst/>
                        </a:rPr>
                        <a:t>TOTAL</a:t>
                      </a:r>
                      <a:endParaRPr lang="es-EC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1630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700" u="none" strike="noStrike" dirty="0">
                          <a:effectLst/>
                        </a:rPr>
                        <a:t> </a:t>
                      </a:r>
                      <a:endParaRPr lang="es-EC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ctr"/>
                </a:tc>
                <a:extLst>
                  <a:ext uri="{0D108BD9-81ED-4DB2-BD59-A6C34878D82A}">
                    <a16:rowId xmlns:a16="http://schemas.microsoft.com/office/drawing/2014/main" xmlns="" val="1447728918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37236903-0C50-4982-9544-904A25758D99}"/>
              </a:ext>
            </a:extLst>
          </p:cNvPr>
          <p:cNvSpPr txBox="1"/>
          <p:nvPr/>
        </p:nvSpPr>
        <p:spPr>
          <a:xfrm>
            <a:off x="6816042" y="6317004"/>
            <a:ext cx="2020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434 </a:t>
            </a:r>
            <a:r>
              <a:rPr lang="es-EC" sz="1200" dirty="0"/>
              <a:t>maquinaria y vehículos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6417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9"/>
          <p:cNvGrpSpPr/>
          <p:nvPr/>
        </p:nvGrpSpPr>
        <p:grpSpPr>
          <a:xfrm>
            <a:off x="0" y="6672984"/>
            <a:ext cx="9144000" cy="199175"/>
            <a:chOff x="332035" y="6175532"/>
            <a:chExt cx="11844467" cy="222198"/>
          </a:xfrm>
        </p:grpSpPr>
        <p:sp>
          <p:nvSpPr>
            <p:cNvPr id="13" name="Rectángulo 12"/>
            <p:cNvSpPr/>
            <p:nvPr/>
          </p:nvSpPr>
          <p:spPr>
            <a:xfrm>
              <a:off x="332035" y="6175532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BC1014">
                    <a:shade val="30000"/>
                    <a:satMod val="115000"/>
                  </a:srgbClr>
                </a:gs>
                <a:gs pos="50000">
                  <a:srgbClr val="BC1014">
                    <a:shade val="67500"/>
                    <a:satMod val="115000"/>
                  </a:srgbClr>
                </a:gs>
                <a:gs pos="100000">
                  <a:srgbClr val="BC1014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2004075" y="617553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3691172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5ECF1F">
                    <a:shade val="30000"/>
                    <a:satMod val="115000"/>
                  </a:srgbClr>
                </a:gs>
                <a:gs pos="50000">
                  <a:srgbClr val="5ECF1F">
                    <a:shade val="67500"/>
                    <a:satMod val="115000"/>
                  </a:srgbClr>
                </a:gs>
                <a:gs pos="100000">
                  <a:srgbClr val="5ECF1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5390818" y="6178760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7085304" y="6178759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944685">
                    <a:shade val="30000"/>
                    <a:satMod val="115000"/>
                  </a:srgbClr>
                </a:gs>
                <a:gs pos="50000">
                  <a:srgbClr val="944685">
                    <a:shade val="67500"/>
                    <a:satMod val="115000"/>
                  </a:srgbClr>
                </a:gs>
                <a:gs pos="100000">
                  <a:srgbClr val="944685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8782370" y="6180753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D60093">
                    <a:shade val="30000"/>
                    <a:satMod val="115000"/>
                  </a:srgbClr>
                </a:gs>
                <a:gs pos="50000">
                  <a:srgbClr val="D60093">
                    <a:shade val="67500"/>
                    <a:satMod val="115000"/>
                  </a:srgbClr>
                </a:gs>
                <a:gs pos="100000">
                  <a:srgbClr val="D60093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10479436" y="6178171"/>
              <a:ext cx="1697066" cy="216977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sz="1350" dirty="0"/>
            </a:p>
          </p:txBody>
        </p:sp>
      </p:grpSp>
      <p:pic>
        <p:nvPicPr>
          <p:cNvPr id="22" name="23 Imagen" descr="logo s.png"/>
          <p:cNvPicPr>
            <a:picLocks noChangeAspect="1"/>
          </p:cNvPicPr>
          <p:nvPr/>
        </p:nvPicPr>
        <p:blipFill rotWithShape="1">
          <a:blip r:embed="rId2" cstate="print"/>
          <a:srcRect l="6232" t="16277" r="7224" b="37237"/>
          <a:stretch/>
        </p:blipFill>
        <p:spPr>
          <a:xfrm>
            <a:off x="6332561" y="129412"/>
            <a:ext cx="2729712" cy="622863"/>
          </a:xfrm>
          <a:prstGeom prst="rect">
            <a:avLst/>
          </a:prstGeom>
        </p:spPr>
      </p:pic>
      <p:sp>
        <p:nvSpPr>
          <p:cNvPr id="11" name="10 Redondear rectángulo de esquina diagonal"/>
          <p:cNvSpPr/>
          <p:nvPr/>
        </p:nvSpPr>
        <p:spPr>
          <a:xfrm>
            <a:off x="1" y="246617"/>
            <a:ext cx="5691352" cy="413725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B9D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ETAPA 1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96585" y="1201432"/>
            <a:ext cx="7930661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5179695" algn="l"/>
              </a:tabLst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Un equipo de geólogos de la Dirección Metropolitana de Gestión de Riesgos a bordo del helicóptero del Cuerpo de Bomberos realizó un sobrevuelo para identificar el área afectada.</a:t>
            </a:r>
            <a:endParaRPr lang="es-EC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b="1" dirty="0">
              <a:latin typeface="Eras Light ITC" panose="020B04020305040208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b="1" dirty="0">
              <a:latin typeface="Eras Light ITC" panose="020B04020305040208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66700" algn="just">
              <a:spcAft>
                <a:spcPts val="0"/>
              </a:spcAft>
            </a:pPr>
            <a:endParaRPr lang="es-EC" sz="2400" b="1" dirty="0">
              <a:latin typeface="Eras Light ITC" panose="020B04020305040208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096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C" sz="2400" b="1" dirty="0">
              <a:latin typeface="Eras Light ITC" panose="020B04020305040208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096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59677" y="818452"/>
            <a:ext cx="4572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1.4 TAREAS DE INTERVENCIÓN:</a:t>
            </a:r>
            <a:endParaRPr lang="es-EC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22" y="2169521"/>
            <a:ext cx="2991095" cy="1683202"/>
          </a:xfrm>
          <a:prstGeom prst="rect">
            <a:avLst/>
          </a:prstGeom>
        </p:spPr>
      </p:pic>
      <p:sp>
        <p:nvSpPr>
          <p:cNvPr id="6" name="AutoShape 2" descr="blob:https://web.whatsapp.com/68ed9b13-a5f6-4a4f-94ea-4d219b0a682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9" name="AutoShape 4" descr="blob:https://web.whatsapp.com/68ed9b13-a5f6-4a4f-94ea-4d219b0a682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0" name="AutoShape 6" descr="blob:https://web.whatsapp.com/68ed9b13-a5f6-4a4f-94ea-4d219b0a682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7" name="Rectángulo 26"/>
          <p:cNvSpPr/>
          <p:nvPr/>
        </p:nvSpPr>
        <p:spPr>
          <a:xfrm>
            <a:off x="460375" y="3950202"/>
            <a:ext cx="7966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DMGR inspeccionó el Barrio Miranda Alto ubicado bajo el deslave, verificando que el mismo no tiene afectaciones. (Gobernabilidad)</a:t>
            </a:r>
          </a:p>
        </p:txBody>
      </p:sp>
      <p:pic>
        <p:nvPicPr>
          <p:cNvPr id="28" name="Picture 2" descr="C:\Users\userAL\Desktop\troj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1282" y="4742234"/>
            <a:ext cx="3121269" cy="17994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05354" y="2059770"/>
            <a:ext cx="3272690" cy="184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16818</TotalTime>
  <Words>2782</Words>
  <Application>Microsoft Office PowerPoint</Application>
  <PresentationFormat>Presentación en pantalla (4:3)</PresentationFormat>
  <Paragraphs>913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Secretaria de Concejo</cp:lastModifiedBy>
  <cp:revision>520</cp:revision>
  <cp:lastPrinted>2017-12-13T19:11:08Z</cp:lastPrinted>
  <dcterms:created xsi:type="dcterms:W3CDTF">2014-07-27T20:44:01Z</dcterms:created>
  <dcterms:modified xsi:type="dcterms:W3CDTF">2018-03-06T19:58:00Z</dcterms:modified>
</cp:coreProperties>
</file>