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60" r:id="rId2"/>
    <p:sldId id="361" r:id="rId3"/>
    <p:sldId id="367" r:id="rId4"/>
    <p:sldId id="368" r:id="rId5"/>
    <p:sldId id="369" r:id="rId6"/>
    <p:sldId id="370" r:id="rId7"/>
    <p:sldId id="371" r:id="rId8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25"/>
    <a:srgbClr val="2957A4"/>
    <a:srgbClr val="05238B"/>
    <a:srgbClr val="DD0864"/>
    <a:srgbClr val="EAF0F7"/>
    <a:srgbClr val="1D90D5"/>
    <a:srgbClr val="4C1489"/>
    <a:srgbClr val="44A345"/>
    <a:srgbClr val="F9682D"/>
    <a:srgbClr val="B31D5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43"/>
  </p:normalViewPr>
  <p:slideViewPr>
    <p:cSldViewPr snapToGrid="0" snapToObjects="1">
      <p:cViewPr varScale="1">
        <p:scale>
          <a:sx n="78" d="100"/>
          <a:sy n="78" d="100"/>
        </p:scale>
        <p:origin x="-84" y="-1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0CD73-35F3-4A44-9950-47C4E4E14027}" type="datetimeFigureOut">
              <a:rPr lang="es-ES" smtClean="0"/>
              <a:pPr/>
              <a:t>09/03/2018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F2C08-0878-7244-A9C9-5019D60E463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81743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09/03/2018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/>
          <a:srcRect l="22432" t="18066" r="16599" b="11426"/>
          <a:stretch/>
        </p:blipFill>
        <p:spPr>
          <a:xfrm>
            <a:off x="0" y="5089064"/>
            <a:ext cx="9144000" cy="744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9211" y="4719306"/>
            <a:ext cx="1194789" cy="32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4481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09/03/2018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37271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09/03/2018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74056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09/03/2018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96390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09/03/2018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94819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09/03/2018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8501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09/03/2018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22227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09/03/2018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46360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09/03/2018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76314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09/03/2018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84974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09/03/2018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65237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5C0B-76F4-B34E-A5F6-535CAB637EA4}" type="datetimeFigureOut">
              <a:rPr lang="es-ES" smtClean="0"/>
              <a:pPr/>
              <a:t>09/03/2018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E2F0A-CB8C-FA49-8A3A-4241F28DBB4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24436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alphaModFix amt="4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000"/>
          <a:stretch/>
        </p:blipFill>
        <p:spPr>
          <a:xfrm>
            <a:off x="0" y="0"/>
            <a:ext cx="9143998" cy="51435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5302" y="902308"/>
            <a:ext cx="5053529" cy="2604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3938764" y="4381812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pc="-150" dirty="0" smtClean="0">
                <a:latin typeface="Arial" charset="0"/>
                <a:ea typeface="Arial" charset="0"/>
                <a:cs typeface="Arial" charset="0"/>
              </a:rPr>
              <a:t>Febrero 14, 2017</a:t>
            </a:r>
            <a:endParaRPr lang="es-ES_tradnl" spc="-1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22828" y="3993927"/>
            <a:ext cx="7078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spc="-150" dirty="0" smtClean="0">
                <a:latin typeface="Arial" charset="0"/>
                <a:ea typeface="Arial" charset="0"/>
                <a:cs typeface="Arial" charset="0"/>
              </a:rPr>
              <a:t>Sesión Extraordinaria de la Comisión Especial  - TROJE IV</a:t>
            </a:r>
            <a:endParaRPr lang="es-ES_tradnl" sz="2400" spc="-15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12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000"/>
          <a:stretch/>
        </p:blipFill>
        <p:spPr>
          <a:xfrm>
            <a:off x="0" y="0"/>
            <a:ext cx="9143998" cy="51435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0" y="1238341"/>
            <a:ext cx="4572000" cy="415972"/>
          </a:xfrm>
          <a:solidFill>
            <a:srgbClr val="2957A4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Contenidos</a:t>
            </a: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905435" y="1914525"/>
            <a:ext cx="6624918" cy="2872628"/>
          </a:xfrm>
        </p:spPr>
        <p:txBody>
          <a:bodyPr>
            <a:noAutofit/>
          </a:bodyPr>
          <a:lstStyle/>
          <a:p>
            <a:pPr algn="l"/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Respuesta de EMIGRS a oficio 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Oficio N°: 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SGC-0470, sobre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457200" indent="-457200" algn="l">
              <a:buFont typeface="Arial" charset="0"/>
              <a:buChar char="•"/>
            </a:pPr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Copia </a:t>
            </a:r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certificada de todas las actas de las sesiones del </a:t>
            </a:r>
            <a:r>
              <a:rPr lang="es-EC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Directorio de la EMGIRS-EP</a:t>
            </a:r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donde se haya conocido temas relacionados con la escombrera “El Troje 4</a:t>
            </a:r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”.</a:t>
            </a:r>
          </a:p>
          <a:p>
            <a:pPr marL="457200" indent="-457200" algn="l">
              <a:buFont typeface="Arial" charset="0"/>
              <a:buChar char="•"/>
            </a:pPr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</a:t>
            </a:r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respuesta que dio la EMGIRS-EP al informe emitido por la</a:t>
            </a:r>
            <a:r>
              <a:rPr lang="es-EC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Dirección de Riesgos de Administración Zonal Quitumbe </a:t>
            </a:r>
            <a:endParaRPr lang="es-EC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disponibilidad </a:t>
            </a:r>
            <a:r>
              <a:rPr lang="es-EC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presupuestaria</a:t>
            </a:r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compensar a la </a:t>
            </a:r>
            <a:r>
              <a:rPr lang="es-EC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EPMAPS</a:t>
            </a:r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por el perjuicio en la facturación de los días que no se prestó el servicio de agua </a:t>
            </a:r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potable”</a:t>
            </a:r>
            <a:r>
              <a: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457200" indent="-457200" algn="l">
              <a:buFont typeface="Arial" charset="0"/>
              <a:buChar char="•"/>
            </a:pPr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Informe </a:t>
            </a:r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sobre la participación y documentos relacionados con las gestiones realizadas por los </a:t>
            </a:r>
            <a:r>
              <a:rPr lang="es-EC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organismos </a:t>
            </a:r>
            <a:r>
              <a:rPr lang="es-EC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multilaterales</a:t>
            </a:r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s-ES_tradn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457200" algn="l">
              <a:buFont typeface="+mj-lt"/>
              <a:buAutoNum type="arabicPeriod"/>
            </a:pPr>
            <a:endParaRPr lang="es-ES_tradn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x-non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78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255146" y="1782911"/>
            <a:ext cx="19893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latin typeface="Arial Narrow" charset="0"/>
                <a:ea typeface="Arial Narrow" charset="0"/>
                <a:cs typeface="Arial Narrow" charset="0"/>
              </a:rPr>
              <a:t>I Sesión Ordinaria</a:t>
            </a:r>
          </a:p>
          <a:p>
            <a:endParaRPr lang="es-EC" dirty="0" smtClean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s-EC" dirty="0" smtClean="0">
                <a:latin typeface="Arial Narrow" charset="0"/>
                <a:ea typeface="Arial Narrow" charset="0"/>
                <a:cs typeface="Arial Narrow" charset="0"/>
              </a:rPr>
              <a:t>29 /01/2015 y</a:t>
            </a:r>
          </a:p>
          <a:p>
            <a:r>
              <a:rPr lang="es-EC" dirty="0" smtClean="0">
                <a:latin typeface="Arial Narrow" charset="0"/>
                <a:ea typeface="Arial Narrow" charset="0"/>
                <a:cs typeface="Arial Narrow" charset="0"/>
              </a:rPr>
              <a:t>13/05/2015</a:t>
            </a:r>
            <a:endParaRPr lang="es-ES_tradnl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315179" y="1782911"/>
            <a:ext cx="2022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Arial Narrow" charset="0"/>
                <a:ea typeface="Arial Narrow" charset="0"/>
                <a:cs typeface="Arial Narrow" charset="0"/>
              </a:rPr>
              <a:t>IV  Sesión Ordinaria</a:t>
            </a:r>
          </a:p>
          <a:p>
            <a:endParaRPr lang="es-EC" dirty="0" smtClean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s-EC" dirty="0" smtClean="0">
                <a:latin typeface="Arial Narrow" charset="0"/>
                <a:ea typeface="Arial Narrow" charset="0"/>
                <a:cs typeface="Arial Narrow" charset="0"/>
              </a:rPr>
              <a:t>28/12/2015 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4401484" y="1782911"/>
            <a:ext cx="2592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latin typeface="Arial Narrow" charset="0"/>
                <a:ea typeface="Arial Narrow" charset="0"/>
                <a:cs typeface="Arial Narrow" charset="0"/>
              </a:rPr>
              <a:t>III Sesión</a:t>
            </a:r>
            <a:r>
              <a:rPr lang="es-EC" b="1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s-EC" b="1" dirty="0" smtClean="0">
                <a:latin typeface="Arial Narrow" charset="0"/>
                <a:ea typeface="Arial Narrow" charset="0"/>
                <a:cs typeface="Arial Narrow" charset="0"/>
              </a:rPr>
              <a:t>Extraordinaria</a:t>
            </a:r>
          </a:p>
          <a:p>
            <a:endParaRPr lang="es-EC" dirty="0" smtClean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s-EC" dirty="0" smtClean="0">
                <a:latin typeface="Arial Narrow" charset="0"/>
                <a:ea typeface="Arial Narrow" charset="0"/>
                <a:cs typeface="Arial Narrow" charset="0"/>
              </a:rPr>
              <a:t>29/07/2016 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7167771" y="1782911"/>
            <a:ext cx="1989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latin typeface="Arial Narrow" charset="0"/>
                <a:ea typeface="Arial Narrow" charset="0"/>
                <a:cs typeface="Arial Narrow" charset="0"/>
              </a:rPr>
              <a:t>I Sesión Ordianria</a:t>
            </a:r>
          </a:p>
          <a:p>
            <a:endParaRPr lang="es-EC" dirty="0" smtClean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s-EC" dirty="0" smtClean="0">
                <a:latin typeface="Arial Narrow" charset="0"/>
                <a:ea typeface="Arial Narrow" charset="0"/>
                <a:cs typeface="Arial Narrow" charset="0"/>
              </a:rPr>
              <a:t>20/04/2017 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0476" y="127673"/>
            <a:ext cx="8797269" cy="351295"/>
          </a:xfrm>
        </p:spPr>
        <p:txBody>
          <a:bodyPr>
            <a:noAutofit/>
          </a:bodyPr>
          <a:lstStyle/>
          <a:p>
            <a:pPr lvl="0" algn="r"/>
            <a:r>
              <a:rPr lang="es-EC" sz="1800" b="1" i="1" spc="-150" dirty="0" smtClean="0">
                <a:solidFill>
                  <a:srgbClr val="05238B"/>
                </a:solidFill>
              </a:rPr>
              <a:t>Actas </a:t>
            </a:r>
            <a:r>
              <a:rPr lang="es-EC" sz="1800" b="1" i="1" spc="-150" dirty="0">
                <a:solidFill>
                  <a:srgbClr val="05238B"/>
                </a:solidFill>
              </a:rPr>
              <a:t>de las sesiones del Directorio de la EMGIRS-EP, </a:t>
            </a:r>
            <a:r>
              <a:rPr lang="es-EC" sz="1800" b="1" i="1" spc="-150" dirty="0" smtClean="0">
                <a:solidFill>
                  <a:srgbClr val="05238B"/>
                </a:solidFill>
              </a:rPr>
              <a:t> relacionados con “El </a:t>
            </a:r>
            <a:r>
              <a:rPr lang="es-EC" sz="1800" b="1" i="1" spc="-150" dirty="0">
                <a:solidFill>
                  <a:srgbClr val="05238B"/>
                </a:solidFill>
              </a:rPr>
              <a:t>Troje </a:t>
            </a:r>
            <a:r>
              <a:rPr lang="es-EC" sz="1800" b="1" i="1" spc="-150" dirty="0" smtClean="0">
                <a:solidFill>
                  <a:srgbClr val="05238B"/>
                </a:solidFill>
              </a:rPr>
              <a:t>4</a:t>
            </a:r>
            <a:r>
              <a:rPr lang="es-EC" sz="1800" b="1" i="1" spc="-150" dirty="0">
                <a:solidFill>
                  <a:srgbClr val="05238B"/>
                </a:solidFill>
              </a:rPr>
              <a:t>`</a:t>
            </a:r>
            <a:r>
              <a:rPr lang="es-EC" sz="1800" b="1" i="1" spc="-150" dirty="0" smtClean="0">
                <a:solidFill>
                  <a:srgbClr val="05238B"/>
                </a:solidFill>
              </a:rPr>
              <a:t>”</a:t>
            </a:r>
            <a:endParaRPr lang="es-ES_tradnl" sz="1800" spc="-150" dirty="0">
              <a:solidFill>
                <a:srgbClr val="05238B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-4186990" y="731856"/>
            <a:ext cx="1875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 smtClean="0">
                <a:solidFill>
                  <a:srgbClr val="05238B"/>
                </a:solidFill>
                <a:latin typeface="Arial Narrow" charset="0"/>
                <a:ea typeface="Arial Narrow" charset="0"/>
                <a:cs typeface="Arial Narrow" charset="0"/>
              </a:rPr>
              <a:t>DIRECTORIO y ACTA</a:t>
            </a:r>
            <a:endParaRPr lang="es-ES_tradnl" sz="1600" b="1" dirty="0">
              <a:solidFill>
                <a:srgbClr val="05238B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6255" y="3457050"/>
            <a:ext cx="1589409" cy="279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Nro. 01-EMGIRS-EP</a:t>
            </a:r>
            <a:endParaRPr lang="es-ES_tradnl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25" name="Conector recto 24"/>
          <p:cNvCxnSpPr/>
          <p:nvPr/>
        </p:nvCxnSpPr>
        <p:spPr>
          <a:xfrm>
            <a:off x="345571" y="4221295"/>
            <a:ext cx="8360457" cy="0"/>
          </a:xfrm>
          <a:prstGeom prst="line">
            <a:avLst/>
          </a:prstGeom>
          <a:ln w="3175">
            <a:solidFill>
              <a:srgbClr val="2957A4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5216779" y="470018"/>
            <a:ext cx="3760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Acción: Entrega de actas de Directorio certificadas</a:t>
            </a:r>
            <a:endParaRPr lang="es-ES_tradnl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32" name="Conector recto 31"/>
          <p:cNvCxnSpPr/>
          <p:nvPr/>
        </p:nvCxnSpPr>
        <p:spPr>
          <a:xfrm>
            <a:off x="-443363" y="2157791"/>
            <a:ext cx="9754001" cy="0"/>
          </a:xfrm>
          <a:prstGeom prst="line">
            <a:avLst/>
          </a:prstGeom>
          <a:ln w="9525">
            <a:solidFill>
              <a:srgbClr val="DE0025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Elipse 32"/>
          <p:cNvSpPr/>
          <p:nvPr/>
        </p:nvSpPr>
        <p:spPr>
          <a:xfrm>
            <a:off x="811836" y="2067254"/>
            <a:ext cx="169039" cy="169039"/>
          </a:xfrm>
          <a:prstGeom prst="ellipse">
            <a:avLst/>
          </a:prstGeom>
          <a:solidFill>
            <a:schemeClr val="bg1"/>
          </a:solidFill>
          <a:ln>
            <a:solidFill>
              <a:srgbClr val="DE0025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 dirty="0"/>
          </a:p>
        </p:txBody>
      </p:sp>
      <p:sp>
        <p:nvSpPr>
          <p:cNvPr id="34" name="Elipse 33"/>
          <p:cNvSpPr/>
          <p:nvPr/>
        </p:nvSpPr>
        <p:spPr>
          <a:xfrm>
            <a:off x="4902570" y="2067254"/>
            <a:ext cx="169039" cy="169039"/>
          </a:xfrm>
          <a:prstGeom prst="ellipse">
            <a:avLst/>
          </a:prstGeom>
          <a:solidFill>
            <a:schemeClr val="bg1"/>
          </a:solidFill>
          <a:ln>
            <a:solidFill>
              <a:srgbClr val="DE0025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 dirty="0"/>
          </a:p>
        </p:txBody>
      </p:sp>
      <p:sp>
        <p:nvSpPr>
          <p:cNvPr id="35" name="Elipse 34"/>
          <p:cNvSpPr/>
          <p:nvPr/>
        </p:nvSpPr>
        <p:spPr>
          <a:xfrm>
            <a:off x="2772979" y="2067254"/>
            <a:ext cx="169039" cy="169039"/>
          </a:xfrm>
          <a:prstGeom prst="ellipse">
            <a:avLst/>
          </a:prstGeom>
          <a:solidFill>
            <a:schemeClr val="bg1"/>
          </a:solidFill>
          <a:ln>
            <a:solidFill>
              <a:srgbClr val="DE0025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 dirty="0"/>
          </a:p>
        </p:txBody>
      </p:sp>
      <p:sp>
        <p:nvSpPr>
          <p:cNvPr id="37" name="Elipse 36"/>
          <p:cNvSpPr/>
          <p:nvPr/>
        </p:nvSpPr>
        <p:spPr>
          <a:xfrm>
            <a:off x="7621710" y="2067254"/>
            <a:ext cx="169039" cy="169039"/>
          </a:xfrm>
          <a:prstGeom prst="ellipse">
            <a:avLst/>
          </a:prstGeom>
          <a:solidFill>
            <a:schemeClr val="bg1"/>
          </a:solidFill>
          <a:ln>
            <a:solidFill>
              <a:srgbClr val="DE0025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 dirty="0"/>
          </a:p>
        </p:txBody>
      </p:sp>
      <p:sp>
        <p:nvSpPr>
          <p:cNvPr id="40" name="CuadroTexto 39"/>
          <p:cNvSpPr txBox="1"/>
          <p:nvPr/>
        </p:nvSpPr>
        <p:spPr>
          <a:xfrm>
            <a:off x="2407119" y="3359946"/>
            <a:ext cx="1681509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Nro. 04-SOD-EMGIRS-EP-2016</a:t>
            </a:r>
            <a:endParaRPr lang="es-ES_tradnl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4514902" y="3359946"/>
            <a:ext cx="1693390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Nro. Nro. 03-EMGIRS-EP-2016</a:t>
            </a:r>
            <a:endParaRPr lang="es-ES_tradnl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7258196" y="3359946"/>
            <a:ext cx="1609078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Nro.SOD-EMGIRS-EP-2017-01</a:t>
            </a:r>
            <a:endParaRPr lang="es-ES_tradnl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46" name="Conector recto 45"/>
          <p:cNvCxnSpPr/>
          <p:nvPr/>
        </p:nvCxnSpPr>
        <p:spPr>
          <a:xfrm>
            <a:off x="0" y="466936"/>
            <a:ext cx="9144000" cy="0"/>
          </a:xfrm>
          <a:prstGeom prst="line">
            <a:avLst/>
          </a:prstGeom>
          <a:ln w="3175">
            <a:solidFill>
              <a:srgbClr val="2957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entágono 5"/>
          <p:cNvSpPr/>
          <p:nvPr/>
        </p:nvSpPr>
        <p:spPr>
          <a:xfrm>
            <a:off x="-37143" y="3017957"/>
            <a:ext cx="1983347" cy="294302"/>
          </a:xfrm>
          <a:prstGeom prst="homePlate">
            <a:avLst/>
          </a:prstGeom>
          <a:solidFill>
            <a:srgbClr val="2957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600" b="1" i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RESOLUCIONES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617839" y="4039427"/>
            <a:ext cx="443486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2000" i="1" dirty="0" smtClean="0">
                <a:solidFill>
                  <a:srgbClr val="2957A4"/>
                </a:solidFill>
                <a:latin typeface="Arial Narrow" charset="0"/>
                <a:ea typeface="Arial Narrow" charset="0"/>
                <a:cs typeface="Arial Narrow" charset="0"/>
              </a:rPr>
              <a:t>Temas tarifarios respecto de las escombreras</a:t>
            </a:r>
            <a:endParaRPr lang="es-ES_tradnl" sz="2000" i="1" dirty="0">
              <a:solidFill>
                <a:srgbClr val="2957A4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73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127" y="115641"/>
            <a:ext cx="8977745" cy="35129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s-EC" sz="1800" b="1" i="1" spc="-150" dirty="0">
                <a:solidFill>
                  <a:srgbClr val="05238B"/>
                </a:solidFill>
              </a:rPr>
              <a:t>Acciones sobre el informe D.R de Administración Zonal Quitumbe</a:t>
            </a:r>
            <a:endParaRPr lang="es-ES_tradnl" sz="1800" b="1" i="1" spc="-150" dirty="0">
              <a:solidFill>
                <a:srgbClr val="05238B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43316" y="457536"/>
            <a:ext cx="3736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solidFill>
                  <a:srgbClr val="05238B"/>
                </a:solidFill>
                <a:latin typeface="Arial Narrow" charset="0"/>
                <a:ea typeface="Arial Narrow" charset="0"/>
                <a:cs typeface="Arial Narrow" charset="0"/>
              </a:rPr>
              <a:t>INFORME Nº </a:t>
            </a:r>
            <a:r>
              <a:rPr lang="es-ES_tradnl" sz="1600" b="1" dirty="0" smtClean="0">
                <a:solidFill>
                  <a:srgbClr val="05238B"/>
                </a:solidFill>
                <a:latin typeface="Arial Narrow" charset="0"/>
                <a:ea typeface="Arial Narrow" charset="0"/>
                <a:cs typeface="Arial Narrow" charset="0"/>
              </a:rPr>
              <a:t>USC-AZQ/GRD-013 | </a:t>
            </a:r>
            <a:r>
              <a:rPr lang="es-ES_tradnl" sz="1600" b="1" dirty="0" smtClean="0">
                <a:solidFill>
                  <a:srgbClr val="DE0025"/>
                </a:solidFill>
                <a:latin typeface="Arial Narrow" charset="0"/>
                <a:ea typeface="Arial Narrow" charset="0"/>
                <a:cs typeface="Arial Narrow" charset="0"/>
              </a:rPr>
              <a:t>25/03/2017</a:t>
            </a:r>
            <a:endParaRPr lang="es-ES_tradnl" sz="1600" b="1" dirty="0">
              <a:solidFill>
                <a:srgbClr val="DE0025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endParaRPr lang="es-ES_tradnl" sz="1600" b="1" dirty="0">
              <a:solidFill>
                <a:srgbClr val="05238B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3934782" y="457536"/>
            <a:ext cx="5094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solidFill>
                  <a:srgbClr val="05238B"/>
                </a:solidFill>
                <a:latin typeface="Arial Narrow" charset="0"/>
                <a:ea typeface="Arial Narrow" charset="0"/>
                <a:cs typeface="Arial Narrow" charset="0"/>
              </a:rPr>
              <a:t>ACCIONES EMGIRS | Oficio No. </a:t>
            </a:r>
            <a:r>
              <a:rPr lang="es-ES_tradnl" sz="1600" b="1" dirty="0" smtClean="0">
                <a:solidFill>
                  <a:srgbClr val="05238B"/>
                </a:solidFill>
                <a:latin typeface="Arial Narrow" charset="0"/>
                <a:ea typeface="Arial Narrow" charset="0"/>
                <a:cs typeface="Arial Narrow" charset="0"/>
              </a:rPr>
              <a:t>CTO-Q-2017-1 (Constructora)</a:t>
            </a:r>
            <a:endParaRPr lang="es-ES_tradnl" sz="1600" b="1" dirty="0">
              <a:solidFill>
                <a:srgbClr val="05238B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31" name="Conector recto 30"/>
          <p:cNvCxnSpPr/>
          <p:nvPr/>
        </p:nvCxnSpPr>
        <p:spPr>
          <a:xfrm>
            <a:off x="0" y="466936"/>
            <a:ext cx="9144000" cy="0"/>
          </a:xfrm>
          <a:prstGeom prst="line">
            <a:avLst/>
          </a:prstGeom>
          <a:ln w="3175">
            <a:solidFill>
              <a:srgbClr val="2957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0" y="796090"/>
            <a:ext cx="9144000" cy="0"/>
          </a:xfrm>
          <a:prstGeom prst="line">
            <a:avLst/>
          </a:prstGeom>
          <a:ln w="9525">
            <a:solidFill>
              <a:srgbClr val="DE0025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uadroTexto 35"/>
          <p:cNvSpPr txBox="1"/>
          <p:nvPr/>
        </p:nvSpPr>
        <p:spPr>
          <a:xfrm>
            <a:off x="526158" y="836016"/>
            <a:ext cx="3088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latin typeface="Arial Narrow" charset="0"/>
                <a:ea typeface="Arial Narrow" charset="0"/>
                <a:cs typeface="Arial Narrow" charset="0"/>
              </a:rPr>
              <a:t>Cumplimiento de la </a:t>
            </a:r>
            <a:r>
              <a:rPr lang="es-EC" sz="1600" b="1" dirty="0">
                <a:latin typeface="Arial Narrow" charset="0"/>
                <a:ea typeface="Arial Narrow" charset="0"/>
                <a:cs typeface="Arial Narrow" charset="0"/>
              </a:rPr>
              <a:t>normativa de </a:t>
            </a:r>
            <a:r>
              <a:rPr lang="es-EC" sz="1600" b="1" dirty="0" smtClean="0">
                <a:latin typeface="Arial Narrow" charset="0"/>
                <a:ea typeface="Arial Narrow" charset="0"/>
                <a:cs typeface="Arial Narrow" charset="0"/>
              </a:rPr>
              <a:t>riesgo | </a:t>
            </a:r>
            <a:r>
              <a:rPr lang="es-EC" sz="1600" dirty="0" smtClean="0">
                <a:latin typeface="Arial Narrow" charset="0"/>
                <a:ea typeface="Arial Narrow" charset="0"/>
                <a:cs typeface="Arial Narrow" charset="0"/>
              </a:rPr>
              <a:t>Presencia de cambios geomorfológicos </a:t>
            </a:r>
            <a:r>
              <a:rPr lang="es-EC" sz="1600" b="1" dirty="0" smtClean="0">
                <a:latin typeface="Arial Narrow" charset="0"/>
                <a:ea typeface="Arial Narrow" charset="0"/>
                <a:cs typeface="Arial Narrow" charset="0"/>
                <a:sym typeface="Wingdings"/>
              </a:rPr>
              <a:t> </a:t>
            </a:r>
            <a:r>
              <a:rPr lang="es-EC" sz="1600" dirty="0" smtClean="0">
                <a:latin typeface="Arial Narrow" charset="0"/>
                <a:ea typeface="Arial Narrow" charset="0"/>
                <a:cs typeface="Arial Narrow" charset="0"/>
                <a:sym typeface="Wingdings"/>
              </a:rPr>
              <a:t>a</a:t>
            </a:r>
            <a:r>
              <a:rPr lang="es-EC" sz="1600" dirty="0" smtClean="0">
                <a:latin typeface="Arial Narrow" charset="0"/>
                <a:ea typeface="Arial Narrow" charset="0"/>
                <a:cs typeface="Arial Narrow" charset="0"/>
              </a:rPr>
              <a:t>poyo </a:t>
            </a:r>
            <a:r>
              <a:rPr lang="es-EC" sz="1600" dirty="0">
                <a:latin typeface="Arial Narrow" charset="0"/>
                <a:ea typeface="Arial Narrow" charset="0"/>
                <a:cs typeface="Arial Narrow" charset="0"/>
              </a:rPr>
              <a:t>de un </a:t>
            </a:r>
            <a:r>
              <a:rPr lang="es-EC" sz="1600" dirty="0" smtClean="0">
                <a:latin typeface="Arial Narrow" charset="0"/>
                <a:ea typeface="Arial Narrow" charset="0"/>
                <a:cs typeface="Arial Narrow" charset="0"/>
              </a:rPr>
              <a:t>geólogo y</a:t>
            </a:r>
            <a:r>
              <a:rPr lang="es-EC" sz="1600" dirty="0" smtClean="0">
                <a:latin typeface="Arial Narrow" charset="0"/>
                <a:ea typeface="Arial Narrow" charset="0"/>
                <a:cs typeface="Arial Narrow" charset="0"/>
                <a:sym typeface="Wingdings"/>
              </a:rPr>
              <a:t> garantice la estabilidadad / mitigación de riesgo</a:t>
            </a:r>
            <a:endParaRPr lang="es-EC" sz="1600" dirty="0" smtClean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27" y="892684"/>
            <a:ext cx="444752" cy="466553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1680" y="1174674"/>
            <a:ext cx="393843" cy="32418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27" y="2334601"/>
            <a:ext cx="444752" cy="466553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3335960" y="2323837"/>
            <a:ext cx="5755392" cy="584775"/>
            <a:chOff x="3305481" y="2342424"/>
            <a:chExt cx="5755392" cy="584775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05481" y="2418515"/>
              <a:ext cx="393843" cy="324184"/>
            </a:xfrm>
            <a:prstGeom prst="rect">
              <a:avLst/>
            </a:prstGeom>
          </p:spPr>
        </p:pic>
        <p:sp>
          <p:nvSpPr>
            <p:cNvPr id="19" name="CuadroTexto 18"/>
            <p:cNvSpPr txBox="1"/>
            <p:nvPr/>
          </p:nvSpPr>
          <p:spPr>
            <a:xfrm>
              <a:off x="3912685" y="2342424"/>
              <a:ext cx="51481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dirty="0">
                  <a:latin typeface="Arial Narrow" charset="0"/>
                  <a:ea typeface="Arial Narrow" charset="0"/>
                  <a:cs typeface="Arial Narrow" charset="0"/>
                </a:rPr>
                <a:t>EMIGRS recepción provisional a </a:t>
              </a:r>
              <a:r>
                <a:rPr lang="es-EC" sz="1600" dirty="0" smtClean="0">
                  <a:latin typeface="Arial Narrow" charset="0"/>
                  <a:ea typeface="Arial Narrow" charset="0"/>
                  <a:cs typeface="Arial Narrow" charset="0"/>
                </a:rPr>
                <a:t>06/2017. 8/11/2017: EPMAPS responde sin observaciones informa que la obra está concluida. </a:t>
              </a:r>
            </a:p>
          </p:txBody>
        </p:sp>
      </p:grpSp>
      <p:sp>
        <p:nvSpPr>
          <p:cNvPr id="21" name="CuadroTexto 20"/>
          <p:cNvSpPr txBox="1"/>
          <p:nvPr/>
        </p:nvSpPr>
        <p:spPr>
          <a:xfrm>
            <a:off x="545207" y="4569284"/>
            <a:ext cx="2669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Arial Narrow" charset="0"/>
                <a:ea typeface="Arial Narrow" charset="0"/>
                <a:cs typeface="Arial Narrow" charset="0"/>
              </a:rPr>
              <a:t>Este informe </a:t>
            </a:r>
            <a:r>
              <a:rPr lang="es-EC" sz="1600" dirty="0" smtClean="0">
                <a:latin typeface="Arial Narrow" charset="0"/>
                <a:ea typeface="Arial Narrow" charset="0"/>
                <a:cs typeface="Arial Narrow" charset="0"/>
                <a:sym typeface="Wingdings"/>
              </a:rPr>
              <a:t> de conocimiento a STHV</a:t>
            </a:r>
            <a:endParaRPr lang="es-EC" sz="1600" dirty="0" smtClean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27" y="4625952"/>
            <a:ext cx="444752" cy="466553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1680" y="3507014"/>
            <a:ext cx="393843" cy="324184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3912685" y="4683129"/>
            <a:ext cx="5810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Arial Narrow" charset="0"/>
                <a:ea typeface="Arial Narrow" charset="0"/>
                <a:cs typeface="Arial Narrow" charset="0"/>
              </a:rPr>
              <a:t>No se socializó</a:t>
            </a:r>
          </a:p>
          <a:p>
            <a:endParaRPr lang="es-EC" sz="1600" dirty="0" smtClean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545207" y="3134819"/>
            <a:ext cx="2669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Arial Narrow" charset="0"/>
                <a:ea typeface="Arial Narrow" charset="0"/>
                <a:cs typeface="Arial Narrow" charset="0"/>
              </a:rPr>
              <a:t>De existir condiciones desfavorables </a:t>
            </a:r>
            <a:r>
              <a:rPr lang="es-EC" sz="1600" dirty="0" smtClean="0">
                <a:latin typeface="Arial Narrow" charset="0"/>
                <a:ea typeface="Arial Narrow" charset="0"/>
                <a:cs typeface="Arial Narrow" charset="0"/>
                <a:sym typeface="Wingdings"/>
              </a:rPr>
              <a:t> obras de protección y mitigación de riesgos</a:t>
            </a:r>
            <a:endParaRPr lang="es-EC" sz="1600" dirty="0" smtClean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3943165" y="828408"/>
            <a:ext cx="58104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Arial Narrow" charset="0"/>
                <a:ea typeface="Arial Narrow" charset="0"/>
                <a:cs typeface="Arial Narrow" charset="0"/>
              </a:rPr>
              <a:t>FASE I </a:t>
            </a:r>
          </a:p>
          <a:p>
            <a:r>
              <a:rPr lang="es-EC" sz="1600" dirty="0" smtClean="0">
                <a:latin typeface="Arial Narrow" charset="0"/>
                <a:ea typeface="Arial Narrow" charset="0"/>
                <a:cs typeface="Arial Narrow" charset="0"/>
              </a:rPr>
              <a:t>04/2017: Informe Geotécnico </a:t>
            </a:r>
          </a:p>
          <a:p>
            <a:r>
              <a:rPr lang="es-EC" sz="1600" dirty="0" smtClean="0">
                <a:latin typeface="Arial Narrow" charset="0"/>
                <a:ea typeface="Arial Narrow" charset="0"/>
                <a:cs typeface="Arial Narrow" charset="0"/>
              </a:rPr>
              <a:t>06/06/2017: Estudio Ambiental (Evaluación de Riesgos Ambientales)</a:t>
            </a:r>
          </a:p>
          <a:p>
            <a:r>
              <a:rPr lang="es-EC" sz="1600" dirty="0" smtClean="0">
                <a:latin typeface="Arial Narrow" charset="0"/>
                <a:ea typeface="Arial Narrow" charset="0"/>
                <a:cs typeface="Arial Narrow" charset="0"/>
              </a:rPr>
              <a:t>16/11/2017: Licencia Ambiental.</a:t>
            </a: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27" y="3171312"/>
            <a:ext cx="444752" cy="466553"/>
          </a:xfrm>
          <a:prstGeom prst="rect">
            <a:avLst/>
          </a:prstGeom>
        </p:spPr>
      </p:pic>
      <p:sp>
        <p:nvSpPr>
          <p:cNvPr id="42" name="CuadroTexto 41"/>
          <p:cNvSpPr txBox="1"/>
          <p:nvPr/>
        </p:nvSpPr>
        <p:spPr>
          <a:xfrm>
            <a:off x="3612041" y="3128686"/>
            <a:ext cx="5531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C" sz="1600" dirty="0">
                <a:latin typeface="Arial Narrow" charset="0"/>
                <a:ea typeface="Arial Narrow" charset="0"/>
                <a:cs typeface="Arial Narrow" charset="0"/>
              </a:rPr>
              <a:t>Reconformación de pendientes de las bermas para poder conducir el agua</a:t>
            </a:r>
            <a:r>
              <a:rPr lang="es-EC" sz="1600" dirty="0" smtClean="0">
                <a:latin typeface="Arial Narrow" charset="0"/>
                <a:ea typeface="Arial Narrow" charset="0"/>
                <a:cs typeface="Arial Narrow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s-EC" sz="1600" dirty="0">
                <a:latin typeface="Arial Narrow" charset="0"/>
                <a:ea typeface="Arial Narrow" charset="0"/>
                <a:cs typeface="Arial Narrow" charset="0"/>
              </a:rPr>
              <a:t>Recepción de material conforme </a:t>
            </a:r>
            <a:r>
              <a:rPr lang="es-EC" sz="1600" dirty="0" smtClean="0">
                <a:latin typeface="Arial Narrow" charset="0"/>
                <a:ea typeface="Arial Narrow" charset="0"/>
                <a:cs typeface="Arial Narrow" charset="0"/>
              </a:rPr>
              <a:t>a: una volqueta </a:t>
            </a:r>
            <a:r>
              <a:rPr lang="es-EC" sz="1600" dirty="0">
                <a:latin typeface="Arial Narrow" charset="0"/>
                <a:ea typeface="Arial Narrow" charset="0"/>
                <a:cs typeface="Arial Narrow" charset="0"/>
              </a:rPr>
              <a:t>de material saturado por cada tres de material seco</a:t>
            </a:r>
            <a:r>
              <a:rPr lang="es-EC" sz="1600" dirty="0" smtClean="0">
                <a:latin typeface="Arial Narrow" charset="0"/>
                <a:ea typeface="Arial Narrow" charset="0"/>
                <a:cs typeface="Arial Narrow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s-EC" sz="1600" dirty="0">
                <a:latin typeface="Arial Narrow" charset="0"/>
                <a:ea typeface="Arial Narrow" charset="0"/>
                <a:cs typeface="Arial Narrow" charset="0"/>
              </a:rPr>
              <a:t>Construcción de un dique en la parte baja de la escombrera para prevenir el deslizamiento de material.</a:t>
            </a:r>
            <a:endParaRPr lang="es-EC" sz="1600" dirty="0" smtClean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26159" y="2277933"/>
            <a:ext cx="2855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Arial Narrow" charset="0"/>
                <a:ea typeface="Arial Narrow" charset="0"/>
                <a:cs typeface="Arial Narrow" charset="0"/>
              </a:rPr>
              <a:t>Solicite un informe a EPMAPS </a:t>
            </a:r>
            <a:r>
              <a:rPr lang="es-EC" sz="1600" dirty="0" smtClean="0">
                <a:latin typeface="Arial Narrow" charset="0"/>
                <a:ea typeface="Arial Narrow" charset="0"/>
                <a:cs typeface="Arial Narrow" charset="0"/>
                <a:sym typeface="Wingdings"/>
              </a:rPr>
              <a:t> supervicen la construcción del colector aguas lluvia</a:t>
            </a:r>
            <a:r>
              <a:rPr lang="es-EC" sz="1600" dirty="0" smtClean="0">
                <a:latin typeface="Arial Narrow" charset="0"/>
                <a:ea typeface="Arial Narrow" charset="0"/>
                <a:cs typeface="Arial Narrow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00966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2821" y="272054"/>
            <a:ext cx="8664924" cy="351295"/>
          </a:xfrm>
        </p:spPr>
        <p:txBody>
          <a:bodyPr>
            <a:noAutofit/>
          </a:bodyPr>
          <a:lstStyle/>
          <a:p>
            <a:pPr lvl="0" algn="r"/>
            <a:r>
              <a:rPr lang="es-EC" sz="1800" b="1" i="1" spc="-150" dirty="0" smtClean="0">
                <a:solidFill>
                  <a:srgbClr val="05238B"/>
                </a:solidFill>
              </a:rPr>
              <a:t>Disponibilidad </a:t>
            </a:r>
            <a:r>
              <a:rPr lang="es-EC" sz="1800" b="1" i="1" spc="-150" dirty="0">
                <a:solidFill>
                  <a:srgbClr val="05238B"/>
                </a:solidFill>
              </a:rPr>
              <a:t>presupuestaria para compensación EPMAPS por el perjuicio en la </a:t>
            </a:r>
            <a:r>
              <a:rPr lang="es-EC" sz="1800" b="1" i="1" spc="-150" dirty="0" smtClean="0">
                <a:solidFill>
                  <a:srgbClr val="05238B"/>
                </a:solidFill>
              </a:rPr>
              <a:t>facturación</a:t>
            </a:r>
            <a:endParaRPr lang="es-ES_tradnl" sz="1800" b="1" i="1" spc="-150" dirty="0">
              <a:solidFill>
                <a:srgbClr val="05238B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90008" y="1053855"/>
            <a:ext cx="2708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Arial Narrow" charset="0"/>
                <a:ea typeface="Arial Narrow" charset="0"/>
                <a:cs typeface="Arial Narrow" charset="0"/>
              </a:rPr>
              <a:t>V  Sesión </a:t>
            </a:r>
            <a:r>
              <a:rPr lang="es-EC" sz="1400" dirty="0">
                <a:latin typeface="Arial Narrow" charset="0"/>
                <a:ea typeface="Arial Narrow" charset="0"/>
                <a:cs typeface="Arial Narrow" charset="0"/>
              </a:rPr>
              <a:t>Ordinaria</a:t>
            </a:r>
            <a:endParaRPr lang="es-EC" sz="1400" dirty="0" smtClean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s-EC" sz="1400" dirty="0" smtClean="0">
                <a:latin typeface="Arial Narrow" charset="0"/>
                <a:ea typeface="Arial Narrow" charset="0"/>
                <a:cs typeface="Arial Narrow" charset="0"/>
              </a:rPr>
              <a:t>18/12/2017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905094" y="1217106"/>
            <a:ext cx="6552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s-EC" sz="1400" dirty="0" smtClean="0">
                <a:latin typeface="Arial Narrow" charset="0"/>
                <a:ea typeface="Arial Narrow" charset="0"/>
                <a:cs typeface="Arial Narrow" charset="0"/>
              </a:rPr>
              <a:t>“Aprobación Plan Operativo Anual EMGIRS EP, valor </a:t>
            </a:r>
            <a:r>
              <a:rPr lang="es-EC" sz="1400" dirty="0">
                <a:latin typeface="Arial Narrow" charset="0"/>
                <a:ea typeface="Arial Narrow" charset="0"/>
                <a:cs typeface="Arial Narrow" charset="0"/>
              </a:rPr>
              <a:t>total </a:t>
            </a:r>
            <a:r>
              <a:rPr lang="es-EC" sz="1400" b="1" dirty="0">
                <a:solidFill>
                  <a:srgbClr val="05238B"/>
                </a:solidFill>
                <a:latin typeface="Arial Narrow" charset="0"/>
                <a:ea typeface="Arial Narrow" charset="0"/>
                <a:cs typeface="Arial Narrow" charset="0"/>
              </a:rPr>
              <a:t>USD$ </a:t>
            </a:r>
            <a:r>
              <a:rPr lang="es-EC" sz="1400" b="1" dirty="0" smtClean="0">
                <a:solidFill>
                  <a:srgbClr val="05238B"/>
                </a:solidFill>
                <a:latin typeface="Arial Narrow" charset="0"/>
                <a:ea typeface="Arial Narrow" charset="0"/>
                <a:cs typeface="Arial Narrow" charset="0"/>
              </a:rPr>
              <a:t>39.214.588,91</a:t>
            </a:r>
            <a:r>
              <a:rPr lang="es-EC" sz="1400" dirty="0" smtClean="0">
                <a:latin typeface="Arial Narrow" charset="0"/>
                <a:ea typeface="Arial Narrow" charset="0"/>
                <a:cs typeface="Arial Narrow" charset="0"/>
              </a:rPr>
              <a:t>”. </a:t>
            </a:r>
            <a:r>
              <a:rPr lang="es-EC" sz="1400" b="1" dirty="0" smtClean="0">
                <a:solidFill>
                  <a:srgbClr val="05238B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endParaRPr lang="es-ES_tradnl" sz="14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96255" y="1564303"/>
            <a:ext cx="89777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89231" y="1609680"/>
            <a:ext cx="29982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Arial Narrow" charset="0"/>
                <a:ea typeface="Arial Narrow" charset="0"/>
                <a:cs typeface="Arial Narrow" charset="0"/>
              </a:rPr>
              <a:t>Oficio Circular No. EMGIRS EP-GGE-2017-CJU-081</a:t>
            </a:r>
          </a:p>
          <a:p>
            <a:r>
              <a:rPr lang="es-EC" sz="1400" dirty="0" smtClean="0">
                <a:latin typeface="Arial Narrow" charset="0"/>
                <a:ea typeface="Arial Narrow" charset="0"/>
                <a:cs typeface="Arial Narrow" charset="0"/>
              </a:rPr>
              <a:t>28/12/2017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905094" y="1684970"/>
            <a:ext cx="655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s-EC" sz="1400" dirty="0" smtClean="0">
                <a:latin typeface="Arial Narrow" charset="0"/>
                <a:ea typeface="Arial Narrow" charset="0"/>
                <a:cs typeface="Arial Narrow" charset="0"/>
              </a:rPr>
              <a:t>“EMGIRS-EP solicita a</a:t>
            </a:r>
            <a:r>
              <a:rPr lang="es-MX" sz="1400" dirty="0" smtClean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s-MX" sz="1400" b="1" dirty="0" smtClean="0">
                <a:solidFill>
                  <a:srgbClr val="05238B"/>
                </a:solidFill>
                <a:latin typeface="Arial Narrow" charset="0"/>
                <a:ea typeface="Arial Narrow" charset="0"/>
                <a:cs typeface="Arial Narrow" charset="0"/>
              </a:rPr>
              <a:t>EPMAPS</a:t>
            </a:r>
            <a:r>
              <a:rPr lang="es-MX" sz="1400" dirty="0" smtClean="0">
                <a:latin typeface="Arial Narrow" charset="0"/>
                <a:ea typeface="Arial Narrow" charset="0"/>
                <a:cs typeface="Arial Narrow" charset="0"/>
              </a:rPr>
              <a:t>, </a:t>
            </a:r>
            <a:r>
              <a:rPr lang="es-MX" sz="1400" b="1" dirty="0" smtClean="0">
                <a:solidFill>
                  <a:srgbClr val="05238B"/>
                </a:solidFill>
                <a:latin typeface="Arial Narrow" charset="0"/>
                <a:ea typeface="Arial Narrow" charset="0"/>
                <a:cs typeface="Arial Narrow" charset="0"/>
              </a:rPr>
              <a:t>EPMOP</a:t>
            </a:r>
            <a:r>
              <a:rPr lang="es-MX" sz="1400" dirty="0" smtClean="0">
                <a:latin typeface="Arial Narrow" charset="0"/>
                <a:ea typeface="Arial Narrow" charset="0"/>
                <a:cs typeface="Arial Narrow" charset="0"/>
              </a:rPr>
              <a:t>, </a:t>
            </a:r>
            <a:r>
              <a:rPr lang="es-MX" sz="1400" dirty="0">
                <a:latin typeface="Arial Narrow" charset="0"/>
                <a:ea typeface="Arial Narrow" charset="0"/>
                <a:cs typeface="Arial Narrow" charset="0"/>
              </a:rPr>
              <a:t>y </a:t>
            </a:r>
            <a:r>
              <a:rPr lang="es-MX" sz="1400" b="1" dirty="0" smtClean="0">
                <a:solidFill>
                  <a:srgbClr val="05238B"/>
                </a:solidFill>
                <a:latin typeface="Arial Narrow" charset="0"/>
                <a:ea typeface="Arial Narrow" charset="0"/>
                <a:cs typeface="Arial Narrow" charset="0"/>
              </a:rPr>
              <a:t>EMSEGURIDAD</a:t>
            </a:r>
            <a:r>
              <a:rPr lang="es-EC" sz="1400" dirty="0" smtClean="0">
                <a:latin typeface="Arial Narrow" charset="0"/>
                <a:ea typeface="Arial Narrow" charset="0"/>
                <a:cs typeface="Arial Narrow" charset="0"/>
              </a:rPr>
              <a:t>, informe sobre valores incurridos durante colaboración en la contingencia del evento suscitado en Troje IV”. </a:t>
            </a:r>
            <a:r>
              <a:rPr lang="es-EC" sz="1400" b="1" dirty="0" smtClean="0">
                <a:solidFill>
                  <a:srgbClr val="05238B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endParaRPr lang="es-ES_tradnl" sz="14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96255" y="2348344"/>
            <a:ext cx="89777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89230" y="2490119"/>
            <a:ext cx="2614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Arial Narrow" charset="0"/>
                <a:ea typeface="Arial Narrow" charset="0"/>
                <a:cs typeface="Arial Narrow" charset="0"/>
              </a:rPr>
              <a:t>Oficio No. </a:t>
            </a:r>
            <a:r>
              <a:rPr lang="es-EC" sz="1400" dirty="0" smtClean="0">
                <a:latin typeface="Arial Narrow" charset="0"/>
                <a:ea typeface="Arial Narrow" charset="0"/>
                <a:cs typeface="Arial Narrow" charset="0"/>
              </a:rPr>
              <a:t>EPMAPS-GG-001</a:t>
            </a:r>
          </a:p>
          <a:p>
            <a:r>
              <a:rPr lang="es-EC" sz="1400" dirty="0" smtClean="0">
                <a:latin typeface="Arial Narrow" charset="0"/>
                <a:ea typeface="Arial Narrow" charset="0"/>
                <a:cs typeface="Arial Narrow" charset="0"/>
              </a:rPr>
              <a:t>04/01/2018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898069" y="2376767"/>
            <a:ext cx="6552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s-EC" sz="1400" dirty="0" smtClean="0">
                <a:latin typeface="Arial Narrow" charset="0"/>
                <a:ea typeface="Arial Narrow" charset="0"/>
                <a:cs typeface="Arial Narrow" charset="0"/>
              </a:rPr>
              <a:t>“</a:t>
            </a:r>
            <a:r>
              <a:rPr lang="es-EC" sz="1400" b="1" dirty="0" smtClean="0">
                <a:solidFill>
                  <a:srgbClr val="05238B"/>
                </a:solidFill>
                <a:latin typeface="Arial Narrow" charset="0"/>
                <a:ea typeface="Arial Narrow" charset="0"/>
                <a:cs typeface="Arial Narrow" charset="0"/>
              </a:rPr>
              <a:t>EPMAPS</a:t>
            </a:r>
            <a:r>
              <a:rPr lang="es-EC" sz="1400" dirty="0" smtClean="0">
                <a:latin typeface="Arial Narrow" charset="0"/>
                <a:ea typeface="Arial Narrow" charset="0"/>
                <a:cs typeface="Arial Narrow" charset="0"/>
              </a:rPr>
              <a:t> entrega informe sobre actividades y valores ejecutados durante el evento suscitado en Troje y solicita reembolso por </a:t>
            </a:r>
            <a:r>
              <a:rPr lang="es-EC" sz="1400" dirty="0">
                <a:latin typeface="Arial Narrow" charset="0"/>
                <a:ea typeface="Arial Narrow" charset="0"/>
                <a:cs typeface="Arial Narrow" charset="0"/>
              </a:rPr>
              <a:t>un monto total de </a:t>
            </a:r>
            <a:r>
              <a:rPr lang="es-EC" sz="1400" b="1" dirty="0">
                <a:solidFill>
                  <a:srgbClr val="05238B"/>
                </a:solidFill>
                <a:latin typeface="Arial Narrow" charset="0"/>
                <a:ea typeface="Arial Narrow" charset="0"/>
                <a:cs typeface="Arial Narrow" charset="0"/>
              </a:rPr>
              <a:t>USD$ </a:t>
            </a:r>
            <a:r>
              <a:rPr lang="es-EC" sz="1400" b="1" dirty="0" smtClean="0">
                <a:solidFill>
                  <a:srgbClr val="05238B"/>
                </a:solidFill>
                <a:latin typeface="Arial Narrow" charset="0"/>
                <a:ea typeface="Arial Narrow" charset="0"/>
                <a:cs typeface="Arial Narrow" charset="0"/>
              </a:rPr>
              <a:t>326.594,50</a:t>
            </a:r>
            <a:r>
              <a:rPr lang="es-EC" sz="1400" dirty="0" smtClean="0">
                <a:latin typeface="Arial Narrow" charset="0"/>
                <a:ea typeface="Arial Narrow" charset="0"/>
                <a:cs typeface="Arial Narrow" charset="0"/>
              </a:rPr>
              <a:t>”. </a:t>
            </a:r>
          </a:p>
          <a:p>
            <a:pPr marL="342900" indent="-342900">
              <a:buFont typeface="Arial" charset="0"/>
              <a:buChar char="•"/>
            </a:pPr>
            <a:r>
              <a:rPr lang="es-EC" sz="1400" dirty="0" smtClean="0">
                <a:latin typeface="Arial Narrow" charset="0"/>
                <a:ea typeface="Arial Narrow" charset="0"/>
                <a:cs typeface="Arial Narrow" charset="0"/>
              </a:rPr>
              <a:t>Este valor no fue considerado en la </a:t>
            </a:r>
            <a:r>
              <a:rPr lang="es-EC" sz="1400" b="1" dirty="0" smtClean="0">
                <a:solidFill>
                  <a:srgbClr val="05238B"/>
                </a:solidFill>
                <a:latin typeface="Arial Narrow" charset="0"/>
                <a:ea typeface="Arial Narrow" charset="0"/>
                <a:cs typeface="Arial Narrow" charset="0"/>
              </a:rPr>
              <a:t>planificación inicial </a:t>
            </a:r>
            <a:r>
              <a:rPr lang="es-EC" sz="1400" dirty="0" smtClean="0">
                <a:latin typeface="Arial Narrow" charset="0"/>
                <a:ea typeface="Arial Narrow" charset="0"/>
                <a:cs typeface="Arial Narrow" charset="0"/>
              </a:rPr>
              <a:t>de EMGIRS-EP. </a:t>
            </a:r>
            <a:endParaRPr lang="es-ES_tradnl" sz="14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12821" y="710846"/>
            <a:ext cx="12862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 smtClean="0">
                <a:solidFill>
                  <a:srgbClr val="05238B"/>
                </a:solidFill>
                <a:latin typeface="Arial Narrow" charset="0"/>
                <a:ea typeface="Arial Narrow" charset="0"/>
                <a:cs typeface="Arial Narrow" charset="0"/>
              </a:rPr>
              <a:t>DOCUMENTO</a:t>
            </a:r>
            <a:endParaRPr lang="es-ES_tradnl" sz="1600" b="1" dirty="0">
              <a:solidFill>
                <a:srgbClr val="05238B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641488" y="710846"/>
            <a:ext cx="1360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rgbClr val="05238B"/>
                </a:solidFill>
                <a:latin typeface="Arial Narrow" charset="0"/>
                <a:ea typeface="Arial Narrow" charset="0"/>
                <a:cs typeface="Arial Narrow" charset="0"/>
              </a:rPr>
              <a:t>ACCIÓN</a:t>
            </a:r>
            <a:endParaRPr lang="es-ES_tradnl" sz="1600" b="1" dirty="0">
              <a:solidFill>
                <a:srgbClr val="05238B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15" name="Conector recto 14"/>
          <p:cNvCxnSpPr/>
          <p:nvPr/>
        </p:nvCxnSpPr>
        <p:spPr>
          <a:xfrm>
            <a:off x="0" y="3129858"/>
            <a:ext cx="907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96255" y="3158280"/>
            <a:ext cx="2621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Arial Narrow" charset="0"/>
                <a:ea typeface="Arial Narrow" charset="0"/>
                <a:cs typeface="Arial Narrow" charset="0"/>
              </a:rPr>
              <a:t>Oficio No. </a:t>
            </a:r>
            <a:r>
              <a:rPr lang="es-EC" sz="1400" dirty="0" smtClean="0">
                <a:latin typeface="Arial Narrow" charset="0"/>
                <a:ea typeface="Arial Narrow" charset="0"/>
                <a:cs typeface="Arial Narrow" charset="0"/>
              </a:rPr>
              <a:t>EMS-DCOE-2018-0012</a:t>
            </a:r>
          </a:p>
          <a:p>
            <a:r>
              <a:rPr lang="es-EC" sz="1400" dirty="0" smtClean="0">
                <a:latin typeface="Arial Narrow" charset="0"/>
                <a:ea typeface="Arial Narrow" charset="0"/>
                <a:cs typeface="Arial Narrow" charset="0"/>
              </a:rPr>
              <a:t>31/01/2018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905095" y="3158280"/>
            <a:ext cx="655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s-EC" sz="1400" dirty="0" smtClean="0">
                <a:latin typeface="Arial Narrow" charset="0"/>
                <a:ea typeface="Arial Narrow" charset="0"/>
                <a:cs typeface="Arial Narrow" charset="0"/>
              </a:rPr>
              <a:t>“</a:t>
            </a:r>
            <a:r>
              <a:rPr lang="es-EC" sz="1400" b="1" dirty="0" smtClean="0">
                <a:solidFill>
                  <a:srgbClr val="05238B"/>
                </a:solidFill>
                <a:latin typeface="Arial Narrow" charset="0"/>
                <a:ea typeface="Arial Narrow" charset="0"/>
                <a:cs typeface="Arial Narrow" charset="0"/>
              </a:rPr>
              <a:t>EMSEGURIDAD</a:t>
            </a:r>
            <a:r>
              <a:rPr lang="es-EC" sz="1400" dirty="0" smtClean="0">
                <a:latin typeface="Arial Narrow" charset="0"/>
                <a:ea typeface="Arial Narrow" charset="0"/>
                <a:cs typeface="Arial Narrow" charset="0"/>
              </a:rPr>
              <a:t> remite matriz de actividades de maquinaria pesada sin presupuesto, gestionada durante el evento de emergencia”. </a:t>
            </a:r>
            <a:endParaRPr lang="es-ES_tradnl" sz="14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497175" y="4031391"/>
            <a:ext cx="7649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i="1" dirty="0" smtClean="0">
                <a:solidFill>
                  <a:srgbClr val="05238B"/>
                </a:solidFill>
                <a:latin typeface="Arial Narrow" charset="0"/>
                <a:ea typeface="Arial Narrow" charset="0"/>
                <a:cs typeface="Arial Narrow" charset="0"/>
              </a:rPr>
              <a:t>La Empresa necesita un </a:t>
            </a:r>
            <a:r>
              <a:rPr lang="es-ES_tradnl" i="1" dirty="0" smtClean="0">
                <a:solidFill>
                  <a:srgbClr val="DE0025"/>
                </a:solidFill>
                <a:latin typeface="Arial Narrow" charset="0"/>
                <a:ea typeface="Arial Narrow" charset="0"/>
                <a:cs typeface="Arial Narrow" charset="0"/>
              </a:rPr>
              <a:t>INCREMENTO DE TECHO PRESUPUESTARIO </a:t>
            </a:r>
            <a:r>
              <a:rPr lang="en-US" b="1" i="1" dirty="0" smtClean="0">
                <a:solidFill>
                  <a:srgbClr val="05238B"/>
                </a:solidFill>
                <a:latin typeface="Arial Narrow" charset="0"/>
                <a:ea typeface="Arial Narrow" charset="0"/>
                <a:cs typeface="Arial Narrow" charset="0"/>
              </a:rPr>
              <a:t>para la </a:t>
            </a:r>
            <a:r>
              <a:rPr lang="es-MX" b="1" i="1" dirty="0" smtClean="0">
                <a:solidFill>
                  <a:srgbClr val="05238B"/>
                </a:solidFill>
                <a:latin typeface="Arial Narrow" charset="0"/>
                <a:ea typeface="Arial Narrow" charset="0"/>
                <a:cs typeface="Arial Narrow" charset="0"/>
              </a:rPr>
              <a:t>compensación </a:t>
            </a:r>
            <a:r>
              <a:rPr lang="es-MX" b="1" i="1" dirty="0">
                <a:solidFill>
                  <a:srgbClr val="05238B"/>
                </a:solidFill>
                <a:latin typeface="Arial Narrow" charset="0"/>
                <a:ea typeface="Arial Narrow" charset="0"/>
                <a:cs typeface="Arial Narrow" charset="0"/>
              </a:rPr>
              <a:t>a la </a:t>
            </a:r>
            <a:r>
              <a:rPr lang="es-MX" b="1" i="1" dirty="0" smtClean="0">
                <a:solidFill>
                  <a:srgbClr val="05238B"/>
                </a:solidFill>
                <a:latin typeface="Arial Narrow" charset="0"/>
                <a:ea typeface="Arial Narrow" charset="0"/>
                <a:cs typeface="Arial Narrow" charset="0"/>
              </a:rPr>
              <a:t>EPMAPS.</a:t>
            </a:r>
            <a:endParaRPr lang="es-ES_tradnl" dirty="0">
              <a:solidFill>
                <a:srgbClr val="05238B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19" name="Conector recto 18"/>
          <p:cNvCxnSpPr/>
          <p:nvPr/>
        </p:nvCxnSpPr>
        <p:spPr>
          <a:xfrm>
            <a:off x="0" y="623349"/>
            <a:ext cx="9144000" cy="0"/>
          </a:xfrm>
          <a:prstGeom prst="line">
            <a:avLst/>
          </a:prstGeom>
          <a:ln w="3175">
            <a:solidFill>
              <a:srgbClr val="2957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499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15" b="11727"/>
          <a:stretch/>
        </p:blipFill>
        <p:spPr>
          <a:xfrm>
            <a:off x="4565867" y="663237"/>
            <a:ext cx="802940" cy="4298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8206" y="709891"/>
            <a:ext cx="793360" cy="3819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1086" y="657551"/>
            <a:ext cx="1240212" cy="396743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73684" y="94533"/>
            <a:ext cx="8664924" cy="351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1800" b="1" i="1" spc="-150" dirty="0" smtClean="0">
                <a:solidFill>
                  <a:srgbClr val="05238B"/>
                </a:solidFill>
                <a:latin typeface="Arial" charset="0"/>
                <a:ea typeface="Arial" charset="0"/>
                <a:cs typeface="Arial" charset="0"/>
              </a:rPr>
              <a:t>Gestiones </a:t>
            </a:r>
            <a:r>
              <a:rPr lang="es-EC" sz="1800" b="1" i="1" spc="-150" dirty="0">
                <a:solidFill>
                  <a:srgbClr val="05238B"/>
                </a:solidFill>
                <a:latin typeface="Arial" charset="0"/>
                <a:ea typeface="Arial" charset="0"/>
                <a:cs typeface="Arial" charset="0"/>
              </a:rPr>
              <a:t>con Organismos Multilaterales </a:t>
            </a:r>
            <a:r>
              <a:rPr lang="es-EC" sz="1800" b="1" i="1" spc="-150" dirty="0" smtClean="0">
                <a:solidFill>
                  <a:srgbClr val="05238B"/>
                </a:solidFill>
                <a:latin typeface="Arial" charset="0"/>
                <a:ea typeface="Arial" charset="0"/>
                <a:cs typeface="Arial" charset="0"/>
              </a:rPr>
              <a:t>con relación a la </a:t>
            </a:r>
            <a:r>
              <a:rPr lang="es-EC" sz="1800" b="1" i="1" spc="-150" dirty="0">
                <a:solidFill>
                  <a:srgbClr val="05238B"/>
                </a:solidFill>
                <a:latin typeface="Arial" charset="0"/>
                <a:ea typeface="Arial" charset="0"/>
                <a:cs typeface="Arial" charset="0"/>
              </a:rPr>
              <a:t>escombrera “El Troje </a:t>
            </a:r>
            <a:r>
              <a:rPr lang="es-EC" sz="1800" b="1" i="1" spc="-150" dirty="0" smtClean="0">
                <a:solidFill>
                  <a:srgbClr val="05238B"/>
                </a:solidFill>
                <a:latin typeface="Arial" charset="0"/>
                <a:ea typeface="Arial" charset="0"/>
                <a:cs typeface="Arial" charset="0"/>
              </a:rPr>
              <a:t>4”</a:t>
            </a:r>
            <a:endParaRPr lang="es-ES_tradnl" sz="1800" b="1" i="1" spc="-150" dirty="0">
              <a:solidFill>
                <a:srgbClr val="05238B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312821" y="1741434"/>
            <a:ext cx="8671917" cy="0"/>
          </a:xfrm>
          <a:prstGeom prst="line">
            <a:avLst/>
          </a:prstGeom>
          <a:ln w="9525">
            <a:solidFill>
              <a:srgbClr val="DE0025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1357119" y="1625601"/>
            <a:ext cx="204537" cy="204537"/>
          </a:xfrm>
          <a:prstGeom prst="ellipse">
            <a:avLst/>
          </a:prstGeom>
          <a:solidFill>
            <a:schemeClr val="bg1"/>
          </a:solidFill>
          <a:ln>
            <a:solidFill>
              <a:srgbClr val="DE0025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1" name="Elipse 10"/>
          <p:cNvSpPr/>
          <p:nvPr/>
        </p:nvSpPr>
        <p:spPr>
          <a:xfrm>
            <a:off x="4002370" y="1633148"/>
            <a:ext cx="204537" cy="204537"/>
          </a:xfrm>
          <a:prstGeom prst="ellipse">
            <a:avLst/>
          </a:prstGeom>
          <a:solidFill>
            <a:schemeClr val="bg1"/>
          </a:solidFill>
          <a:ln>
            <a:solidFill>
              <a:srgbClr val="DE0025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777" y="575012"/>
            <a:ext cx="1124164" cy="608154"/>
          </a:xfrm>
          <a:prstGeom prst="rect">
            <a:avLst/>
          </a:prstGeom>
        </p:spPr>
      </p:pic>
      <p:sp>
        <p:nvSpPr>
          <p:cNvPr id="15" name="Abrir corchete 14"/>
          <p:cNvSpPr/>
          <p:nvPr/>
        </p:nvSpPr>
        <p:spPr>
          <a:xfrm>
            <a:off x="3179549" y="610052"/>
            <a:ext cx="79548" cy="495071"/>
          </a:xfrm>
          <a:prstGeom prst="leftBracket">
            <a:avLst/>
          </a:prstGeom>
          <a:ln w="3175">
            <a:solidFill>
              <a:srgbClr val="DE00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" name="Cerrar corchete 16"/>
          <p:cNvSpPr/>
          <p:nvPr/>
        </p:nvSpPr>
        <p:spPr>
          <a:xfrm>
            <a:off x="7969223" y="599231"/>
            <a:ext cx="79547" cy="456915"/>
          </a:xfrm>
          <a:prstGeom prst="rightBracket">
            <a:avLst/>
          </a:prstGeom>
          <a:ln w="3175">
            <a:solidFill>
              <a:srgbClr val="DE00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8" name="CuadroTexto 17"/>
          <p:cNvSpPr txBox="1"/>
          <p:nvPr/>
        </p:nvSpPr>
        <p:spPr>
          <a:xfrm>
            <a:off x="428986" y="670249"/>
            <a:ext cx="2198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i="1" dirty="0" smtClean="0">
                <a:latin typeface="Arial Narrow" charset="0"/>
                <a:ea typeface="Arial Narrow" charset="0"/>
                <a:cs typeface="Arial Narrow" charset="0"/>
              </a:rPr>
              <a:t>Multilaterales involucradas</a:t>
            </a:r>
            <a:endParaRPr lang="es-ES_tradnl" sz="1600" i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73367" y="1155042"/>
            <a:ext cx="1722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 smtClean="0">
                <a:latin typeface="Arial Narrow" charset="0"/>
                <a:ea typeface="Arial Narrow" charset="0"/>
                <a:cs typeface="Arial Narrow" charset="0"/>
              </a:rPr>
              <a:t>JUL</a:t>
            </a:r>
          </a:p>
          <a:p>
            <a:pPr algn="ctr"/>
            <a:r>
              <a:rPr lang="es-ES_tradnl" sz="1200" dirty="0" smtClean="0">
                <a:latin typeface="Arial Narrow" charset="0"/>
                <a:ea typeface="Arial Narrow" charset="0"/>
                <a:cs typeface="Arial Narrow" charset="0"/>
              </a:rPr>
              <a:t>2017</a:t>
            </a:r>
            <a:endParaRPr lang="es-ES_tradnl" sz="12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557026" y="1148163"/>
            <a:ext cx="2894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>
                <a:latin typeface="Arial Narrow" charset="0"/>
                <a:ea typeface="Arial Narrow" charset="0"/>
                <a:cs typeface="Arial Narrow" charset="0"/>
              </a:rPr>
              <a:t>Requerimiento</a:t>
            </a:r>
            <a:r>
              <a:rPr lang="es-EC" sz="1200" b="1" dirty="0" smtClean="0">
                <a:latin typeface="Arial Narrow" charset="0"/>
                <a:ea typeface="Arial Narrow" charset="0"/>
                <a:cs typeface="Arial Narrow" charset="0"/>
              </a:rPr>
              <a:t>:</a:t>
            </a:r>
          </a:p>
          <a:p>
            <a:r>
              <a:rPr lang="es-EC" sz="1200" b="1" dirty="0" smtClean="0">
                <a:latin typeface="Arial Narrow" charset="0"/>
                <a:ea typeface="Arial Narrow" charset="0"/>
                <a:cs typeface="Arial Narrow" charset="0"/>
              </a:rPr>
              <a:t>OFICIO EPPMQ-GG-1104-2017</a:t>
            </a:r>
            <a:endParaRPr lang="es-EC" sz="1200" b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84397" y="4171031"/>
            <a:ext cx="3719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ATENDIDOS</a:t>
            </a:r>
          </a:p>
          <a:p>
            <a:pPr algn="ctr"/>
            <a:r>
              <a:rPr lang="es-ES_tradnl" sz="1100" dirty="0">
                <a:latin typeface="Arial Narrow" charset="0"/>
                <a:ea typeface="Arial Narrow" charset="0"/>
                <a:cs typeface="Arial Narrow" charset="0"/>
              </a:rPr>
              <a:t>OFICIO No. EMGIRS </a:t>
            </a:r>
            <a:r>
              <a:rPr lang="es-ES_tradnl" sz="1100" dirty="0" smtClean="0">
                <a:latin typeface="Arial Narrow" charset="0"/>
                <a:ea typeface="Arial Narrow" charset="0"/>
                <a:cs typeface="Arial Narrow" charset="0"/>
              </a:rPr>
              <a:t>EP-GGE-2017-GOP-S-576</a:t>
            </a:r>
            <a:endParaRPr lang="es-ES_tradnl" sz="1100" dirty="0">
              <a:latin typeface="Arial Narrow" charset="0"/>
              <a:ea typeface="Arial Narrow" charset="0"/>
              <a:cs typeface="Arial Narrow" charset="0"/>
            </a:endParaRPr>
          </a:p>
          <a:p>
            <a:pPr algn="ctr"/>
            <a:r>
              <a:rPr lang="es-ES_tradnl" sz="1100" dirty="0">
                <a:latin typeface="Arial Narrow" charset="0"/>
                <a:ea typeface="Arial Narrow" charset="0"/>
                <a:cs typeface="Arial Narrow" charset="0"/>
              </a:rPr>
              <a:t>OFICIO No. EMGIRS </a:t>
            </a:r>
            <a:r>
              <a:rPr lang="es-ES_tradnl" sz="1100" dirty="0" smtClean="0">
                <a:latin typeface="Arial Narrow" charset="0"/>
                <a:ea typeface="Arial Narrow" charset="0"/>
                <a:cs typeface="Arial Narrow" charset="0"/>
              </a:rPr>
              <a:t>EP-GGE-2017-GOP-652</a:t>
            </a:r>
            <a:endParaRPr lang="es-ES_tradnl" sz="1100" dirty="0">
              <a:latin typeface="Arial Narrow" charset="0"/>
              <a:ea typeface="Arial Narrow" charset="0"/>
              <a:cs typeface="Arial Narrow" charset="0"/>
            </a:endParaRPr>
          </a:p>
          <a:p>
            <a:pPr algn="ctr"/>
            <a:r>
              <a:rPr lang="es-ES_tradnl" sz="1100" dirty="0">
                <a:latin typeface="Arial Narrow" charset="0"/>
                <a:ea typeface="Arial Narrow" charset="0"/>
                <a:cs typeface="Arial Narrow" charset="0"/>
              </a:rPr>
              <a:t>OFICIO No. EMGIRS </a:t>
            </a:r>
            <a:r>
              <a:rPr lang="es-ES_tradnl" sz="1100" dirty="0" smtClean="0">
                <a:latin typeface="Arial Narrow" charset="0"/>
                <a:ea typeface="Arial Narrow" charset="0"/>
                <a:cs typeface="Arial Narrow" charset="0"/>
              </a:rPr>
              <a:t>EP-GGE-2017-GOP-760</a:t>
            </a:r>
            <a:endParaRPr lang="es-ES_tradnl" sz="11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184397" y="1869903"/>
            <a:ext cx="31684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C" sz="1400" dirty="0" smtClean="0">
                <a:latin typeface="Arial Narrow" charset="0"/>
                <a:ea typeface="Arial Narrow" charset="0"/>
                <a:cs typeface="Arial Narrow" charset="0"/>
              </a:rPr>
              <a:t>Viabilidad implantación escombrera en sitio actual (riesgos de deslizamiento de masas). </a:t>
            </a:r>
          </a:p>
          <a:p>
            <a:pPr marL="285750" indent="-285750">
              <a:buFont typeface="Arial" charset="0"/>
              <a:buChar char="•"/>
            </a:pPr>
            <a:r>
              <a:rPr lang="es-EC" sz="1400" dirty="0" smtClean="0">
                <a:latin typeface="Arial Narrow" charset="0"/>
                <a:ea typeface="Arial Narrow" charset="0"/>
                <a:cs typeface="Arial Narrow" charset="0"/>
              </a:rPr>
              <a:t>Plan de Mitigación de Riesgos de Desastres. </a:t>
            </a:r>
          </a:p>
          <a:p>
            <a:pPr marL="285750" indent="-285750">
              <a:buFont typeface="Arial" charset="0"/>
              <a:buChar char="•"/>
            </a:pPr>
            <a:r>
              <a:rPr lang="es-EC" sz="1400" dirty="0" smtClean="0">
                <a:latin typeface="Arial Narrow" charset="0"/>
                <a:ea typeface="Arial Narrow" charset="0"/>
                <a:cs typeface="Arial Narrow" charset="0"/>
              </a:rPr>
              <a:t>Diseño cubeto para lodos del Proyecto Metro de Quito. </a:t>
            </a:r>
          </a:p>
          <a:p>
            <a:pPr marL="285750" indent="-285750">
              <a:buFont typeface="Arial" charset="0"/>
              <a:buChar char="•"/>
            </a:pPr>
            <a:r>
              <a:rPr lang="es-EC" sz="1400" dirty="0" smtClean="0">
                <a:latin typeface="Arial Narrow" charset="0"/>
                <a:ea typeface="Arial Narrow" charset="0"/>
                <a:cs typeface="Arial Narrow" charset="0"/>
              </a:rPr>
              <a:t>Informes y estudios de monitoreos de aguas.  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3770267" y="1890338"/>
            <a:ext cx="536834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C" sz="1400" dirty="0" smtClean="0">
                <a:latin typeface="Arial Narrow" charset="0"/>
                <a:ea typeface="Arial Narrow" charset="0"/>
                <a:cs typeface="Arial Narrow" charset="0"/>
              </a:rPr>
              <a:t>Monitoreo de aguas canal del río Pita, aguas de infiltración y aguas de escorrentía. </a:t>
            </a:r>
          </a:p>
          <a:p>
            <a:pPr marL="285750" indent="-285750">
              <a:buFont typeface="Arial" charset="0"/>
              <a:buChar char="•"/>
            </a:pPr>
            <a:r>
              <a:rPr lang="es-EC" sz="1400" dirty="0" smtClean="0">
                <a:latin typeface="Arial Narrow" charset="0"/>
                <a:ea typeface="Arial Narrow" charset="0"/>
                <a:cs typeface="Arial Narrow" charset="0"/>
              </a:rPr>
              <a:t>Evidencia licencia ambiental. </a:t>
            </a:r>
          </a:p>
          <a:p>
            <a:pPr marL="285750" indent="-285750">
              <a:buFont typeface="Arial" charset="0"/>
              <a:buChar char="•"/>
            </a:pPr>
            <a:r>
              <a:rPr lang="es-MX" sz="1400" dirty="0" smtClean="0">
                <a:latin typeface="Arial Narrow" charset="0"/>
                <a:ea typeface="Arial Narrow" charset="0"/>
                <a:cs typeface="Arial Narrow" charset="0"/>
              </a:rPr>
              <a:t>Plan </a:t>
            </a:r>
            <a:r>
              <a:rPr lang="es-MX" sz="1400" dirty="0">
                <a:latin typeface="Arial Narrow" charset="0"/>
                <a:ea typeface="Arial Narrow" charset="0"/>
                <a:cs typeface="Arial Narrow" charset="0"/>
              </a:rPr>
              <a:t>de Capacitación enfocado en SSA (recicladores</a:t>
            </a:r>
            <a:r>
              <a:rPr lang="es-MX" sz="1400" dirty="0" smtClean="0">
                <a:latin typeface="Arial Narrow" charset="0"/>
                <a:ea typeface="Arial Narrow" charset="0"/>
                <a:cs typeface="Arial Narrow" charset="0"/>
              </a:rPr>
              <a:t>).</a:t>
            </a:r>
          </a:p>
          <a:p>
            <a:pPr marL="285750" indent="-285750">
              <a:buFont typeface="Arial" charset="0"/>
              <a:buChar char="•"/>
            </a:pPr>
            <a:r>
              <a:rPr lang="es-MX" sz="1400" dirty="0" smtClean="0">
                <a:latin typeface="Arial Narrow" charset="0"/>
                <a:ea typeface="Arial Narrow" charset="0"/>
                <a:cs typeface="Arial Narrow" charset="0"/>
              </a:rPr>
              <a:t>Proporcionar </a:t>
            </a:r>
            <a:r>
              <a:rPr lang="es-MX" sz="1400" dirty="0">
                <a:latin typeface="Arial Narrow" charset="0"/>
                <a:ea typeface="Arial Narrow" charset="0"/>
                <a:cs typeface="Arial Narrow" charset="0"/>
              </a:rPr>
              <a:t>evidencia de viabilidad de la ubicación del Troje IV</a:t>
            </a:r>
            <a:r>
              <a:rPr lang="es-MX" sz="1400" dirty="0" smtClean="0">
                <a:latin typeface="Arial Narrow" charset="0"/>
                <a:ea typeface="Arial Narrow" charset="0"/>
                <a:cs typeface="Arial Narrow" charset="0"/>
              </a:rPr>
              <a:t>.</a:t>
            </a:r>
            <a:endParaRPr lang="es-EC" sz="1400" dirty="0" smtClean="0">
              <a:latin typeface="Arial Narrow" charset="0"/>
              <a:ea typeface="Arial Narrow" charset="0"/>
              <a:cs typeface="Arial Narrow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MX" sz="1400" dirty="0" smtClean="0">
                <a:latin typeface="Arial Narrow" charset="0"/>
                <a:ea typeface="Arial Narrow" charset="0"/>
                <a:cs typeface="Arial Narrow" charset="0"/>
              </a:rPr>
              <a:t>Desarrollar </a:t>
            </a:r>
            <a:r>
              <a:rPr lang="es-MX" sz="1400" dirty="0">
                <a:latin typeface="Arial Narrow" charset="0"/>
                <a:ea typeface="Arial Narrow" charset="0"/>
                <a:cs typeface="Arial Narrow" charset="0"/>
              </a:rPr>
              <a:t>un Plan de Mitigación de Riesgos de Desastres</a:t>
            </a:r>
            <a:r>
              <a:rPr lang="es-MX" sz="1400" dirty="0" smtClean="0">
                <a:latin typeface="Arial Narrow" charset="0"/>
                <a:ea typeface="Arial Narrow" charset="0"/>
                <a:cs typeface="Arial Narrow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s-MX" sz="1400" dirty="0" smtClean="0">
                <a:latin typeface="Arial Narrow" charset="0"/>
                <a:ea typeface="Arial Narrow" charset="0"/>
                <a:cs typeface="Arial Narrow" charset="0"/>
              </a:rPr>
              <a:t>Informes </a:t>
            </a:r>
            <a:r>
              <a:rPr lang="es-MX" sz="1400" dirty="0">
                <a:latin typeface="Arial Narrow" charset="0"/>
                <a:ea typeface="Arial Narrow" charset="0"/>
                <a:cs typeface="Arial Narrow" charset="0"/>
              </a:rPr>
              <a:t>de EMGIRS referente al monitoreo</a:t>
            </a:r>
            <a:r>
              <a:rPr lang="es-MX" sz="1400" dirty="0" smtClean="0">
                <a:latin typeface="Arial Narrow" charset="0"/>
                <a:ea typeface="Arial Narrow" charset="0"/>
                <a:cs typeface="Arial Narrow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s-MX" sz="1400" dirty="0" smtClean="0">
                <a:latin typeface="Arial Narrow" charset="0"/>
                <a:ea typeface="Arial Narrow" charset="0"/>
                <a:cs typeface="Arial Narrow" charset="0"/>
              </a:rPr>
              <a:t>Presupuesto </a:t>
            </a:r>
            <a:r>
              <a:rPr lang="es-MX" sz="1400" dirty="0">
                <a:latin typeface="Arial Narrow" charset="0"/>
                <a:ea typeface="Arial Narrow" charset="0"/>
                <a:cs typeface="Arial Narrow" charset="0"/>
              </a:rPr>
              <a:t>anual que garantice el cumplimiento de salvaguardas ambientales y sociales</a:t>
            </a:r>
          </a:p>
          <a:p>
            <a:pPr marL="285750" indent="-285750">
              <a:buFont typeface="Arial" charset="0"/>
              <a:buChar char="•"/>
            </a:pPr>
            <a:endParaRPr lang="es-MX" sz="1400" dirty="0" smtClean="0">
              <a:latin typeface="Arial Narrow" charset="0"/>
              <a:ea typeface="Arial Narrow" charset="0"/>
              <a:cs typeface="Arial Narrow" charset="0"/>
            </a:endParaRPr>
          </a:p>
          <a:p>
            <a:pPr marL="285750" indent="-285750">
              <a:buFont typeface="Arial" charset="0"/>
              <a:buChar char="•"/>
            </a:pPr>
            <a:endParaRPr lang="es-MX" sz="14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4447006" y="1223681"/>
            <a:ext cx="2894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>
                <a:latin typeface="Arial Narrow" charset="0"/>
                <a:ea typeface="Arial Narrow" charset="0"/>
                <a:cs typeface="Arial Narrow" charset="0"/>
              </a:rPr>
              <a:t>Requerimiento</a:t>
            </a:r>
            <a:r>
              <a:rPr lang="es-EC" sz="1200" b="1" dirty="0" smtClean="0">
                <a:latin typeface="Arial Narrow" charset="0"/>
                <a:ea typeface="Arial Narrow" charset="0"/>
                <a:cs typeface="Arial Narrow" charset="0"/>
              </a:rPr>
              <a:t>:</a:t>
            </a:r>
          </a:p>
          <a:p>
            <a:r>
              <a:rPr lang="es-EC" sz="1200" b="1" dirty="0">
                <a:latin typeface="Arial Narrow" charset="0"/>
                <a:ea typeface="Arial Narrow" charset="0"/>
                <a:cs typeface="Arial Narrow" charset="0"/>
              </a:rPr>
              <a:t>OFICIO </a:t>
            </a:r>
            <a:r>
              <a:rPr lang="es-EC" sz="1200" b="1" dirty="0" smtClean="0">
                <a:latin typeface="Arial Narrow" charset="0"/>
                <a:ea typeface="Arial Narrow" charset="0"/>
                <a:cs typeface="Arial Narrow" charset="0"/>
              </a:rPr>
              <a:t>EPMMQ-GG-1739-2017</a:t>
            </a:r>
            <a:endParaRPr lang="es-EC" sz="1200" b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3745205" y="4248098"/>
            <a:ext cx="3719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ATENDIDO</a:t>
            </a:r>
          </a:p>
          <a:p>
            <a:pPr algn="ctr"/>
            <a:r>
              <a:rPr lang="es-ES_tradnl" sz="1100" dirty="0">
                <a:latin typeface="Arial Narrow" charset="0"/>
                <a:ea typeface="Arial Narrow" charset="0"/>
                <a:cs typeface="Arial Narrow" charset="0"/>
              </a:rPr>
              <a:t>OFICIO No. GGE-EMGIRS EP-2017-GOP-880</a:t>
            </a:r>
          </a:p>
          <a:p>
            <a:pPr algn="ctr"/>
            <a:r>
              <a:rPr lang="es-ES_tradnl" sz="1100" dirty="0" smtClean="0">
                <a:latin typeface="Arial Narrow" charset="0"/>
                <a:ea typeface="Arial Narrow" charset="0"/>
                <a:cs typeface="Arial Narrow" charset="0"/>
              </a:rPr>
              <a:t>OFICIO </a:t>
            </a:r>
            <a:r>
              <a:rPr lang="es-ES_tradnl" sz="1100" dirty="0">
                <a:latin typeface="Arial Narrow" charset="0"/>
                <a:ea typeface="Arial Narrow" charset="0"/>
                <a:cs typeface="Arial Narrow" charset="0"/>
              </a:rPr>
              <a:t>No. EMGIRS </a:t>
            </a:r>
            <a:r>
              <a:rPr lang="es-ES_tradnl" sz="1100" dirty="0" smtClean="0">
                <a:latin typeface="Arial Narrow" charset="0"/>
                <a:ea typeface="Arial Narrow" charset="0"/>
                <a:cs typeface="Arial Narrow" charset="0"/>
              </a:rPr>
              <a:t>EP-GGE-2017-GOP-892</a:t>
            </a:r>
            <a:endParaRPr lang="es-ES_tradnl" sz="1100" dirty="0">
              <a:latin typeface="Arial Narrow" charset="0"/>
              <a:ea typeface="Arial Narrow" charset="0"/>
              <a:cs typeface="Arial Narrow" charset="0"/>
            </a:endParaRPr>
          </a:p>
          <a:p>
            <a:pPr algn="ctr"/>
            <a:r>
              <a:rPr lang="es-ES_tradnl" sz="1100" dirty="0">
                <a:latin typeface="Arial Narrow" charset="0"/>
                <a:ea typeface="Arial Narrow" charset="0"/>
                <a:cs typeface="Arial Narrow" charset="0"/>
              </a:rPr>
              <a:t>OFICIO No. EMGIRS </a:t>
            </a:r>
            <a:r>
              <a:rPr lang="es-ES_tradnl" sz="1100" dirty="0" smtClean="0">
                <a:latin typeface="Arial Narrow" charset="0"/>
                <a:ea typeface="Arial Narrow" charset="0"/>
                <a:cs typeface="Arial Narrow" charset="0"/>
              </a:rPr>
              <a:t>EP-GGE-2017-GOP-910</a:t>
            </a:r>
            <a:endParaRPr lang="es-ES_tradnl" sz="11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3745205" y="1202703"/>
            <a:ext cx="816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 smtClean="0">
                <a:latin typeface="Arial Narrow" charset="0"/>
                <a:ea typeface="Arial Narrow" charset="0"/>
                <a:cs typeface="Arial Narrow" charset="0"/>
              </a:rPr>
              <a:t>NOV</a:t>
            </a:r>
          </a:p>
          <a:p>
            <a:pPr algn="ctr"/>
            <a:r>
              <a:rPr lang="es-ES_tradnl" sz="1200" dirty="0" smtClean="0">
                <a:latin typeface="Arial Narrow" charset="0"/>
                <a:ea typeface="Arial Narrow" charset="0"/>
                <a:cs typeface="Arial Narrow" charset="0"/>
              </a:rPr>
              <a:t>2017</a:t>
            </a:r>
            <a:endParaRPr lang="es-ES_tradnl" sz="12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48" name="Conector recto 47"/>
          <p:cNvCxnSpPr/>
          <p:nvPr/>
        </p:nvCxnSpPr>
        <p:spPr>
          <a:xfrm>
            <a:off x="0" y="414000"/>
            <a:ext cx="9144000" cy="0"/>
          </a:xfrm>
          <a:prstGeom prst="line">
            <a:avLst/>
          </a:prstGeom>
          <a:ln w="3175">
            <a:solidFill>
              <a:srgbClr val="2957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0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15" b="11727"/>
          <a:stretch/>
        </p:blipFill>
        <p:spPr>
          <a:xfrm>
            <a:off x="4565867" y="663237"/>
            <a:ext cx="802940" cy="4298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8206" y="709891"/>
            <a:ext cx="793360" cy="3819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1086" y="657551"/>
            <a:ext cx="1240212" cy="396743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>
            <a:off x="312821" y="1741434"/>
            <a:ext cx="8671917" cy="0"/>
          </a:xfrm>
          <a:prstGeom prst="line">
            <a:avLst/>
          </a:prstGeom>
          <a:ln w="9525">
            <a:solidFill>
              <a:srgbClr val="DE0025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1019748" y="1675818"/>
            <a:ext cx="204537" cy="204537"/>
          </a:xfrm>
          <a:prstGeom prst="ellipse">
            <a:avLst/>
          </a:prstGeom>
          <a:solidFill>
            <a:schemeClr val="bg1"/>
          </a:solidFill>
          <a:ln>
            <a:solidFill>
              <a:srgbClr val="DE0025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777" y="575012"/>
            <a:ext cx="1124164" cy="608154"/>
          </a:xfrm>
          <a:prstGeom prst="rect">
            <a:avLst/>
          </a:prstGeom>
        </p:spPr>
      </p:pic>
      <p:sp>
        <p:nvSpPr>
          <p:cNvPr id="15" name="Abrir corchete 14"/>
          <p:cNvSpPr/>
          <p:nvPr/>
        </p:nvSpPr>
        <p:spPr>
          <a:xfrm>
            <a:off x="3179549" y="610052"/>
            <a:ext cx="79548" cy="495071"/>
          </a:xfrm>
          <a:prstGeom prst="leftBracket">
            <a:avLst/>
          </a:prstGeom>
          <a:ln w="3175">
            <a:solidFill>
              <a:srgbClr val="DE00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" name="Cerrar corchete 16"/>
          <p:cNvSpPr/>
          <p:nvPr/>
        </p:nvSpPr>
        <p:spPr>
          <a:xfrm>
            <a:off x="7969223" y="599231"/>
            <a:ext cx="79547" cy="456915"/>
          </a:xfrm>
          <a:prstGeom prst="rightBracket">
            <a:avLst/>
          </a:prstGeom>
          <a:ln w="3175">
            <a:solidFill>
              <a:srgbClr val="DE00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8" name="CuadroTexto 17"/>
          <p:cNvSpPr txBox="1"/>
          <p:nvPr/>
        </p:nvSpPr>
        <p:spPr>
          <a:xfrm>
            <a:off x="428986" y="670249"/>
            <a:ext cx="2198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i="1" dirty="0" smtClean="0">
                <a:latin typeface="Arial Narrow" charset="0"/>
                <a:ea typeface="Arial Narrow" charset="0"/>
                <a:cs typeface="Arial Narrow" charset="0"/>
              </a:rPr>
              <a:t>Multilaterales involucradas</a:t>
            </a:r>
            <a:endParaRPr lang="es-ES_tradnl" sz="1600" i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34679" y="1197286"/>
            <a:ext cx="1722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 smtClean="0">
                <a:latin typeface="Arial Narrow" charset="0"/>
                <a:ea typeface="Arial Narrow" charset="0"/>
                <a:cs typeface="Arial Narrow" charset="0"/>
              </a:rPr>
              <a:t>DIC</a:t>
            </a:r>
          </a:p>
          <a:p>
            <a:pPr algn="ctr"/>
            <a:r>
              <a:rPr lang="es-ES_tradnl" sz="1200" dirty="0" smtClean="0">
                <a:latin typeface="Arial Narrow" charset="0"/>
                <a:ea typeface="Arial Narrow" charset="0"/>
                <a:cs typeface="Arial Narrow" charset="0"/>
              </a:rPr>
              <a:t>2017</a:t>
            </a:r>
            <a:endParaRPr lang="es-ES_tradnl" sz="12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278791" y="1196934"/>
            <a:ext cx="3478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>
                <a:latin typeface="Arial Narrow" charset="0"/>
                <a:ea typeface="Arial Narrow" charset="0"/>
                <a:cs typeface="Arial Narrow" charset="0"/>
              </a:rPr>
              <a:t>Requerimiento</a:t>
            </a:r>
            <a:r>
              <a:rPr lang="es-EC" sz="1200" b="1" dirty="0" smtClean="0">
                <a:latin typeface="Arial Narrow" charset="0"/>
                <a:ea typeface="Arial Narrow" charset="0"/>
                <a:cs typeface="Arial Narrow" charset="0"/>
              </a:rPr>
              <a:t>:</a:t>
            </a:r>
          </a:p>
          <a:p>
            <a:r>
              <a:rPr lang="es-EC" sz="1200" b="1" dirty="0">
                <a:latin typeface="Arial Narrow" charset="0"/>
                <a:ea typeface="Arial Narrow" charset="0"/>
                <a:cs typeface="Arial Narrow" charset="0"/>
              </a:rPr>
              <a:t>OFICIO EPMMQ-GG-1919-2017 (21 </a:t>
            </a:r>
            <a:r>
              <a:rPr lang="es-EC" sz="1200" b="1" dirty="0" smtClean="0">
                <a:latin typeface="Arial Narrow" charset="0"/>
                <a:ea typeface="Arial Narrow" charset="0"/>
                <a:cs typeface="Arial Narrow" charset="0"/>
              </a:rPr>
              <a:t>DIC 2017)</a:t>
            </a:r>
            <a:endParaRPr lang="es-EC" sz="1200" b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1506759" y="4644912"/>
            <a:ext cx="6592793" cy="369332"/>
          </a:xfrm>
          <a:prstGeom prst="rect">
            <a:avLst/>
          </a:prstGeom>
          <a:solidFill>
            <a:srgbClr val="DE0025">
              <a:alpha val="3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i="1" dirty="0" smtClean="0">
                <a:latin typeface="Arial Narrow" charset="0"/>
                <a:ea typeface="Arial Narrow" charset="0"/>
                <a:cs typeface="Arial Narrow" charset="0"/>
              </a:rPr>
              <a:t>TODOS LOS REQUERIMIENTOS HAN SIDO </a:t>
            </a:r>
            <a:r>
              <a:rPr lang="es-ES_tradnl" sz="1600" i="1" dirty="0" smtClean="0">
                <a:latin typeface="Arial Narrow" charset="0"/>
                <a:ea typeface="Arial Narrow" charset="0"/>
                <a:cs typeface="Arial Narrow" charset="0"/>
              </a:rPr>
              <a:t>ATENDIDOS</a:t>
            </a:r>
            <a:endParaRPr lang="es-ES_tradnl" i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663855" y="2021799"/>
            <a:ext cx="65840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s-EC" sz="1200" dirty="0" smtClean="0">
                <a:latin typeface="Arial Narrow" charset="0"/>
                <a:ea typeface="Arial Narrow" charset="0"/>
                <a:cs typeface="Arial Narrow" charset="0"/>
              </a:rPr>
              <a:t>Estudio Geotécnico de Estabilidad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s-EC" sz="1200" dirty="0" smtClean="0">
                <a:latin typeface="Arial Narrow" charset="0"/>
                <a:ea typeface="Arial Narrow" charset="0"/>
                <a:cs typeface="Arial Narrow" charset="0"/>
              </a:rPr>
              <a:t>Plan de acción con respecto al desplazamiento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s-EC" sz="1200" dirty="0" smtClean="0">
                <a:latin typeface="Arial Narrow" charset="0"/>
                <a:ea typeface="Arial Narrow" charset="0"/>
                <a:cs typeface="Arial Narrow" charset="0"/>
              </a:rPr>
              <a:t>Plan de contingencia aplicado y </a:t>
            </a:r>
            <a:r>
              <a:rPr lang="es-EC" sz="12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s-EC" sz="1200" dirty="0" smtClean="0">
                <a:latin typeface="Arial Narrow" charset="0"/>
                <a:ea typeface="Arial Narrow" charset="0"/>
                <a:cs typeface="Arial Narrow" charset="0"/>
              </a:rPr>
              <a:t>Plan de rehabilitación de áreas afectadas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s-EC" sz="1200" dirty="0" smtClean="0">
                <a:latin typeface="Arial Narrow" charset="0"/>
                <a:ea typeface="Arial Narrow" charset="0"/>
                <a:cs typeface="Arial Narrow" charset="0"/>
              </a:rPr>
              <a:t>Informe de Comisión: Causas de desplazamiento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s-EC" sz="1200" dirty="0" smtClean="0">
                <a:latin typeface="Arial Narrow" charset="0"/>
                <a:ea typeface="Arial Narrow" charset="0"/>
                <a:cs typeface="Arial Narrow" charset="0"/>
              </a:rPr>
              <a:t>Estudio de factibilidad de riesgo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s-EC" sz="1200" dirty="0" smtClean="0">
                <a:latin typeface="Arial Narrow" charset="0"/>
                <a:ea typeface="Arial Narrow" charset="0"/>
                <a:cs typeface="Arial Narrow" charset="0"/>
              </a:rPr>
              <a:t>Muestreo y resultados de calidad de agua de área afectada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s-EC" sz="1200" dirty="0" smtClean="0">
                <a:latin typeface="Arial Narrow" charset="0"/>
                <a:ea typeface="Arial Narrow" charset="0"/>
                <a:cs typeface="Arial Narrow" charset="0"/>
              </a:rPr>
              <a:t>Informes de Riesgos de la Secretaría de Seguridad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s-EC" sz="1200" dirty="0" smtClean="0">
                <a:latin typeface="Arial Narrow" charset="0"/>
                <a:ea typeface="Arial Narrow" charset="0"/>
                <a:cs typeface="Arial Narrow" charset="0"/>
              </a:rPr>
              <a:t>Informe de fiscalización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s-EC" sz="1200" dirty="0" smtClean="0">
                <a:latin typeface="Arial Narrow" charset="0"/>
                <a:ea typeface="Arial Narrow" charset="0"/>
                <a:cs typeface="Arial Narrow" charset="0"/>
              </a:rPr>
              <a:t>Informe Laboral de personas afectadas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s-MX" sz="1200" dirty="0">
                <a:latin typeface="Arial Narrow" charset="0"/>
                <a:ea typeface="Arial Narrow" charset="0"/>
                <a:cs typeface="Arial Narrow" charset="0"/>
              </a:rPr>
              <a:t>Informe de acciones tomadas por EMGIRS antes y después del evento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s-MX" sz="1200" dirty="0">
                <a:latin typeface="Arial Narrow" charset="0"/>
                <a:ea typeface="Arial Narrow" charset="0"/>
                <a:cs typeface="Arial Narrow" charset="0"/>
              </a:rPr>
              <a:t>Topografía del área de la escombrera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s-MX" sz="1200" dirty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TDR: Viabilidad operativa del Troje </a:t>
            </a:r>
            <a:r>
              <a:rPr lang="es-MX" sz="1200" dirty="0" smtClean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4</a:t>
            </a:r>
            <a:endParaRPr lang="es-MX" sz="1200" dirty="0">
              <a:solidFill>
                <a:srgbClr val="0070C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5231219" y="3037041"/>
            <a:ext cx="3719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ATENDIDO</a:t>
            </a:r>
          </a:p>
          <a:p>
            <a:pPr algn="ctr"/>
            <a:r>
              <a:rPr lang="es-ES_tradnl" sz="1200" dirty="0">
                <a:latin typeface="Arial Narrow" charset="0"/>
                <a:ea typeface="Arial Narrow" charset="0"/>
                <a:cs typeface="Arial Narrow" charset="0"/>
              </a:rPr>
              <a:t>OFICIO No. EMGIRS EP-GGE-2017-CES-1017</a:t>
            </a:r>
          </a:p>
        </p:txBody>
      </p:sp>
      <p:cxnSp>
        <p:nvCxnSpPr>
          <p:cNvPr id="48" name="Conector recto 47"/>
          <p:cNvCxnSpPr/>
          <p:nvPr/>
        </p:nvCxnSpPr>
        <p:spPr>
          <a:xfrm>
            <a:off x="0" y="414000"/>
            <a:ext cx="9144000" cy="0"/>
          </a:xfrm>
          <a:prstGeom prst="line">
            <a:avLst/>
          </a:prstGeom>
          <a:ln w="3175">
            <a:solidFill>
              <a:srgbClr val="2957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ítulo 1"/>
          <p:cNvSpPr txBox="1">
            <a:spLocks/>
          </p:cNvSpPr>
          <p:nvPr/>
        </p:nvSpPr>
        <p:spPr>
          <a:xfrm>
            <a:off x="473684" y="94533"/>
            <a:ext cx="8664924" cy="351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1800" b="1" i="1" spc="-150" dirty="0" smtClean="0">
                <a:solidFill>
                  <a:srgbClr val="05238B"/>
                </a:solidFill>
                <a:latin typeface="Arial" charset="0"/>
                <a:ea typeface="Arial" charset="0"/>
                <a:cs typeface="Arial" charset="0"/>
              </a:rPr>
              <a:t>Gestiones </a:t>
            </a:r>
            <a:r>
              <a:rPr lang="es-EC" sz="1800" b="1" i="1" spc="-150" dirty="0">
                <a:solidFill>
                  <a:srgbClr val="05238B"/>
                </a:solidFill>
                <a:latin typeface="Arial" charset="0"/>
                <a:ea typeface="Arial" charset="0"/>
                <a:cs typeface="Arial" charset="0"/>
              </a:rPr>
              <a:t>con Organismos Multilaterales </a:t>
            </a:r>
            <a:r>
              <a:rPr lang="es-EC" sz="1800" b="1" i="1" spc="-150" dirty="0" smtClean="0">
                <a:solidFill>
                  <a:srgbClr val="05238B"/>
                </a:solidFill>
                <a:latin typeface="Arial" charset="0"/>
                <a:ea typeface="Arial" charset="0"/>
                <a:cs typeface="Arial" charset="0"/>
              </a:rPr>
              <a:t>con relación a la </a:t>
            </a:r>
            <a:r>
              <a:rPr lang="es-EC" sz="1800" b="1" i="1" spc="-150" dirty="0">
                <a:solidFill>
                  <a:srgbClr val="05238B"/>
                </a:solidFill>
                <a:latin typeface="Arial" charset="0"/>
                <a:ea typeface="Arial" charset="0"/>
                <a:cs typeface="Arial" charset="0"/>
              </a:rPr>
              <a:t>escombrera “El Troje </a:t>
            </a:r>
            <a:r>
              <a:rPr lang="es-EC" sz="1800" b="1" i="1" spc="-150" dirty="0" smtClean="0">
                <a:solidFill>
                  <a:srgbClr val="05238B"/>
                </a:solidFill>
                <a:latin typeface="Arial" charset="0"/>
                <a:ea typeface="Arial" charset="0"/>
                <a:cs typeface="Arial" charset="0"/>
              </a:rPr>
              <a:t>4”</a:t>
            </a:r>
            <a:endParaRPr lang="es-ES_tradnl" sz="1800" b="1" i="1" spc="-150" dirty="0">
              <a:solidFill>
                <a:srgbClr val="05238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27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7446</TotalTime>
  <Words>792</Words>
  <Application>Microsoft Office PowerPoint</Application>
  <PresentationFormat>Presentación en pantalla (16:9)</PresentationFormat>
  <Paragraphs>113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Diapositiva 1</vt:lpstr>
      <vt:lpstr>Contenidos</vt:lpstr>
      <vt:lpstr>Actas de las sesiones del Directorio de la EMGIRS-EP,  relacionados con “El Troje 4`”</vt:lpstr>
      <vt:lpstr>Acciones sobre el informe D.R de Administración Zonal Quitumbe</vt:lpstr>
      <vt:lpstr>Disponibilidad presupuestaria para compensación EPMAPS por el perjuicio en la facturación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Catalina Lescano</dc:creator>
  <cp:lastModifiedBy>alalvarez</cp:lastModifiedBy>
  <cp:revision>214</cp:revision>
  <dcterms:created xsi:type="dcterms:W3CDTF">2014-07-07T16:10:06Z</dcterms:created>
  <dcterms:modified xsi:type="dcterms:W3CDTF">2018-03-09T17:45:21Z</dcterms:modified>
</cp:coreProperties>
</file>