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19" r:id="rId2"/>
    <p:sldMasterId id="2147483778" r:id="rId3"/>
    <p:sldMasterId id="2147483837" r:id="rId4"/>
  </p:sldMasterIdLst>
  <p:notesMasterIdLst>
    <p:notesMasterId r:id="rId22"/>
  </p:notesMasterIdLst>
  <p:handoutMasterIdLst>
    <p:handoutMasterId r:id="rId23"/>
  </p:handoutMasterIdLst>
  <p:sldIdLst>
    <p:sldId id="406" r:id="rId5"/>
    <p:sldId id="491" r:id="rId6"/>
    <p:sldId id="480" r:id="rId7"/>
    <p:sldId id="494" r:id="rId8"/>
    <p:sldId id="498" r:id="rId9"/>
    <p:sldId id="495" r:id="rId10"/>
    <p:sldId id="496" r:id="rId11"/>
    <p:sldId id="497" r:id="rId12"/>
    <p:sldId id="493" r:id="rId13"/>
    <p:sldId id="488" r:id="rId14"/>
    <p:sldId id="487" r:id="rId15"/>
    <p:sldId id="419" r:id="rId16"/>
    <p:sldId id="485" r:id="rId17"/>
    <p:sldId id="489" r:id="rId18"/>
    <p:sldId id="470" r:id="rId19"/>
    <p:sldId id="486" r:id="rId20"/>
    <p:sldId id="490" r:id="rId21"/>
  </p:sldIdLst>
  <p:sldSz cx="12192000" cy="6858000"/>
  <p:notesSz cx="6797675" cy="985678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a Vargas" initials="DV" lastIdx="1" clrIdx="0">
    <p:extLst>
      <p:ext uri="{19B8F6BF-5375-455C-9EA6-DF929625EA0E}">
        <p15:presenceInfo xmlns:p15="http://schemas.microsoft.com/office/powerpoint/2012/main" userId="S-1-5-21-2530911909-4187349442-2532414957-2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5050"/>
    <a:srgbClr val="99FFCC"/>
    <a:srgbClr val="D60093"/>
    <a:srgbClr val="99CCFF"/>
    <a:srgbClr val="008FC9"/>
    <a:srgbClr val="0033CC"/>
    <a:srgbClr val="3366FF"/>
    <a:srgbClr val="0066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FBD20-67ED-4D35-91F9-DFFA92551A0A}" v="790" dt="2018-08-23T03:32:14.09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5332" autoAdjust="0"/>
  </p:normalViewPr>
  <p:slideViewPr>
    <p:cSldViewPr snapToGrid="0">
      <p:cViewPr varScale="1">
        <p:scale>
          <a:sx n="83" d="100"/>
          <a:sy n="83" d="100"/>
        </p:scale>
        <p:origin x="682" y="101"/>
      </p:cViewPr>
      <p:guideLst>
        <p:guide orient="horz" pos="2160"/>
        <p:guide pos="3885"/>
      </p:guideLst>
    </p:cSldViewPr>
  </p:slideViewPr>
  <p:outlineViewPr>
    <p:cViewPr>
      <p:scale>
        <a:sx n="33" d="100"/>
        <a:sy n="33" d="100"/>
      </p:scale>
      <p:origin x="0" y="-2814"/>
    </p:cViewPr>
  </p:outlineViewPr>
  <p:notesTextViewPr>
    <p:cViewPr>
      <p:scale>
        <a:sx n="3" d="2"/>
        <a:sy n="3" d="2"/>
      </p:scale>
      <p:origin x="0" y="0"/>
    </p:cViewPr>
  </p:notesTextViewPr>
  <p:notesViewPr>
    <p:cSldViewPr snapToGrid="0">
      <p:cViewPr varScale="1">
        <p:scale>
          <a:sx n="53" d="100"/>
          <a:sy n="53"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5" y="0"/>
            <a:ext cx="2945659" cy="494551"/>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50447" y="0"/>
            <a:ext cx="2945659" cy="494551"/>
          </a:xfrm>
          <a:prstGeom prst="rect">
            <a:avLst/>
          </a:prstGeom>
        </p:spPr>
        <p:txBody>
          <a:bodyPr vert="horz" lIns="91440" tIns="45720" rIns="91440" bIns="45720" rtlCol="0"/>
          <a:lstStyle>
            <a:lvl1pPr algn="r">
              <a:defRPr sz="1200"/>
            </a:lvl1pPr>
          </a:lstStyle>
          <a:p>
            <a:fld id="{497CD453-759D-4A8C-88F2-4A091B59EE90}" type="datetimeFigureOut">
              <a:rPr lang="es-EC" smtClean="0"/>
              <a:t>16/10/2018</a:t>
            </a:fld>
            <a:endParaRPr lang="es-EC"/>
          </a:p>
        </p:txBody>
      </p:sp>
      <p:sp>
        <p:nvSpPr>
          <p:cNvPr id="4" name="Marcador de pie de página 3"/>
          <p:cNvSpPr>
            <a:spLocks noGrp="1"/>
          </p:cNvSpPr>
          <p:nvPr>
            <p:ph type="ftr" sz="quarter" idx="2"/>
          </p:nvPr>
        </p:nvSpPr>
        <p:spPr>
          <a:xfrm>
            <a:off x="5" y="9362240"/>
            <a:ext cx="2945659" cy="494550"/>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50447" y="9362240"/>
            <a:ext cx="2945659" cy="494550"/>
          </a:xfrm>
          <a:prstGeom prst="rect">
            <a:avLst/>
          </a:prstGeom>
        </p:spPr>
        <p:txBody>
          <a:bodyPr vert="horz" lIns="91440" tIns="45720" rIns="91440" bIns="45720" rtlCol="0" anchor="b"/>
          <a:lstStyle>
            <a:lvl1pPr algn="r">
              <a:defRPr sz="1200"/>
            </a:lvl1pPr>
          </a:lstStyle>
          <a:p>
            <a:fld id="{5FD54623-8A99-439D-9A2E-5936C62467B8}" type="slidenum">
              <a:rPr lang="es-EC" smtClean="0"/>
              <a:t>‹Nº›</a:t>
            </a:fld>
            <a:endParaRPr lang="es-EC"/>
          </a:p>
        </p:txBody>
      </p:sp>
    </p:spTree>
    <p:extLst>
      <p:ext uri="{BB962C8B-B14F-4D97-AF65-F5344CB8AC3E}">
        <p14:creationId xmlns:p14="http://schemas.microsoft.com/office/powerpoint/2010/main" val="25455096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5" y="0"/>
            <a:ext cx="2945659" cy="494551"/>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50447" y="0"/>
            <a:ext cx="2945659" cy="494551"/>
          </a:xfrm>
          <a:prstGeom prst="rect">
            <a:avLst/>
          </a:prstGeom>
        </p:spPr>
        <p:txBody>
          <a:bodyPr vert="horz" lIns="91440" tIns="45720" rIns="91440" bIns="45720" rtlCol="0"/>
          <a:lstStyle>
            <a:lvl1pPr algn="r">
              <a:defRPr sz="1200"/>
            </a:lvl1pPr>
          </a:lstStyle>
          <a:p>
            <a:fld id="{8FC38656-AE0C-4D2F-B08D-569219E3AECB}" type="datetimeFigureOut">
              <a:rPr lang="es-EC" smtClean="0"/>
              <a:t>16/10/2018</a:t>
            </a:fld>
            <a:endParaRPr lang="es-EC"/>
          </a:p>
        </p:txBody>
      </p:sp>
      <p:sp>
        <p:nvSpPr>
          <p:cNvPr id="4" name="Marcador de imagen de diapositiva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79768" y="4743578"/>
            <a:ext cx="5438140" cy="3881111"/>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5" y="9362240"/>
            <a:ext cx="2945659" cy="494550"/>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50447" y="9362240"/>
            <a:ext cx="2945659" cy="494550"/>
          </a:xfrm>
          <a:prstGeom prst="rect">
            <a:avLst/>
          </a:prstGeom>
        </p:spPr>
        <p:txBody>
          <a:bodyPr vert="horz" lIns="91440" tIns="45720" rIns="91440" bIns="45720" rtlCol="0" anchor="b"/>
          <a:lstStyle>
            <a:lvl1pPr algn="r">
              <a:defRPr sz="1200"/>
            </a:lvl1pPr>
          </a:lstStyle>
          <a:p>
            <a:fld id="{ADFF7ED2-DCF2-4512-BD8D-DFB445CF1A7D}" type="slidenum">
              <a:rPr lang="es-EC" smtClean="0"/>
              <a:t>‹Nº›</a:t>
            </a:fld>
            <a:endParaRPr lang="es-EC"/>
          </a:p>
        </p:txBody>
      </p:sp>
    </p:spTree>
    <p:extLst>
      <p:ext uri="{BB962C8B-B14F-4D97-AF65-F5344CB8AC3E}">
        <p14:creationId xmlns:p14="http://schemas.microsoft.com/office/powerpoint/2010/main" val="3667597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DFF7ED2-DCF2-4512-BD8D-DFB445CF1A7D}" type="slidenum">
              <a:rPr lang="es-EC" smtClean="0"/>
              <a:t>10</a:t>
            </a:fld>
            <a:endParaRPr lang="es-EC"/>
          </a:p>
        </p:txBody>
      </p:sp>
    </p:spTree>
    <p:extLst>
      <p:ext uri="{BB962C8B-B14F-4D97-AF65-F5344CB8AC3E}">
        <p14:creationId xmlns:p14="http://schemas.microsoft.com/office/powerpoint/2010/main" val="284044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DFF7ED2-DCF2-4512-BD8D-DFB445CF1A7D}" type="slidenum">
              <a:rPr lang="es-EC" smtClean="0"/>
              <a:t>11</a:t>
            </a:fld>
            <a:endParaRPr lang="es-EC"/>
          </a:p>
        </p:txBody>
      </p:sp>
    </p:spTree>
    <p:extLst>
      <p:ext uri="{BB962C8B-B14F-4D97-AF65-F5344CB8AC3E}">
        <p14:creationId xmlns:p14="http://schemas.microsoft.com/office/powerpoint/2010/main" val="187201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DFF7ED2-DCF2-4512-BD8D-DFB445CF1A7D}" type="slidenum">
              <a:rPr lang="es-EC" smtClean="0"/>
              <a:t>13</a:t>
            </a:fld>
            <a:endParaRPr lang="es-EC"/>
          </a:p>
        </p:txBody>
      </p:sp>
    </p:spTree>
    <p:extLst>
      <p:ext uri="{BB962C8B-B14F-4D97-AF65-F5344CB8AC3E}">
        <p14:creationId xmlns:p14="http://schemas.microsoft.com/office/powerpoint/2010/main" val="16656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ADFF7ED2-DCF2-4512-BD8D-DFB445CF1A7D}" type="slidenum">
              <a:rPr lang="es-EC" smtClean="0"/>
              <a:t>14</a:t>
            </a:fld>
            <a:endParaRPr lang="es-EC"/>
          </a:p>
        </p:txBody>
      </p:sp>
    </p:spTree>
    <p:extLst>
      <p:ext uri="{BB962C8B-B14F-4D97-AF65-F5344CB8AC3E}">
        <p14:creationId xmlns:p14="http://schemas.microsoft.com/office/powerpoint/2010/main" val="205790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156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00434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9018281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95330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33553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1444484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8409826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2764466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355764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0722240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500994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3635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810890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972759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139136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783634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237271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1761393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1381481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467708"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914400" y="4980565"/>
            <a:ext cx="50331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6257971" y="4980565"/>
            <a:ext cx="501962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63039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733276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87651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6331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08828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36276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5572162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734571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58183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33427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9259892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8253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pic>
        <p:nvPicPr>
          <p:cNvPr id="4" name="Imagen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0729" y="169722"/>
            <a:ext cx="1792406" cy="1038037"/>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6769602"/>
            <a:ext cx="12191999" cy="96381"/>
          </a:xfrm>
          <a:prstGeom prst="rect">
            <a:avLst/>
          </a:prstGeom>
        </p:spPr>
      </p:pic>
    </p:spTree>
    <p:extLst>
      <p:ext uri="{BB962C8B-B14F-4D97-AF65-F5344CB8AC3E}">
        <p14:creationId xmlns:p14="http://schemas.microsoft.com/office/powerpoint/2010/main" val="4268700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6761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07762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826624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134786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7898158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7880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09338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02646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834639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509525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2540090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4599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185597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023585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62511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271589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21251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888150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3879488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6826080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2583111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92896488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6192482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031883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5757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761688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2602672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448427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5970400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478549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399400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28990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5758758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4576703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8306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14625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14209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095245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8849581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945291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658057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8321339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71819803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591984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2080014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083917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23877911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9775233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6330452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0643131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150282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467708"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914400" y="4980565"/>
            <a:ext cx="50331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6257971" y="4980565"/>
            <a:ext cx="501962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06571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7994407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11221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5311433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861415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42953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67277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0228754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19949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2744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5755696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152708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232569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9915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65194532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7299293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989604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18439489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40303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73973844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43913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78754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3402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1854971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602643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269123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16548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64330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6182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13960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9953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93223528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88775590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8659448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12159310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3061571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22875420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605116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899765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32068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0852475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606590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04375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2341502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5588806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09118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0004402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1221215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8721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551882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632667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46717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9343699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32974491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8503282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1730618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13286639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4184190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05104927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89891135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9277994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061202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25914824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23721136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92572054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467708"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914400" y="4980565"/>
            <a:ext cx="50331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6257971" y="4980565"/>
            <a:ext cx="501962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2443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5244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18573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651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81794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348802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996673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712781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818144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156266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4220331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37869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11050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052418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694735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93586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56048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586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62907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6929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751934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3549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2982317"/>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2982317"/>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2982317"/>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914400"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4431792"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7949184" y="4212305"/>
            <a:ext cx="3328416" cy="175069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7943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079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7000"/>
            <a:ext cx="5085589"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3290093"/>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3290093"/>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914400"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6193536" y="4212305"/>
            <a:ext cx="5084064" cy="1703066"/>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280559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101869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3483710"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546239"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392033"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7454562"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9300356"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32" name="Content Placeholder 13"/>
          <p:cNvSpPr>
            <a:spLocks noGrp="1"/>
          </p:cNvSpPr>
          <p:nvPr>
            <p:ph sz="quarter" idx="24" hasCustomPrompt="1"/>
          </p:nvPr>
        </p:nvSpPr>
        <p:spPr>
          <a:xfrm>
            <a:off x="10362885" y="1639789"/>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3483710"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4546239"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6392033"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7454562"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9300356"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0" name="Content Placeholder 13"/>
          <p:cNvSpPr>
            <a:spLocks noGrp="1"/>
          </p:cNvSpPr>
          <p:nvPr>
            <p:ph sz="quarter" idx="32" hasCustomPrompt="1"/>
          </p:nvPr>
        </p:nvSpPr>
        <p:spPr>
          <a:xfrm>
            <a:off x="10362885" y="3153547"/>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3483710"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4546239"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6392033"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7454562"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9300356"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1050"/>
            </a:lvl1pPr>
          </a:lstStyle>
          <a:p>
            <a:endParaRPr lang="en-US" dirty="0"/>
          </a:p>
        </p:txBody>
      </p:sp>
      <p:sp>
        <p:nvSpPr>
          <p:cNvPr id="48" name="Content Placeholder 13"/>
          <p:cNvSpPr>
            <a:spLocks noGrp="1"/>
          </p:cNvSpPr>
          <p:nvPr>
            <p:ph sz="quarter" idx="40" hasCustomPrompt="1"/>
          </p:nvPr>
        </p:nvSpPr>
        <p:spPr>
          <a:xfrm>
            <a:off x="10362885" y="4667304"/>
            <a:ext cx="137922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5490663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092094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9"/>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153548"/>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15354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153547"/>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575387"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42" name="Content Placeholder 13"/>
          <p:cNvSpPr>
            <a:spLocks noGrp="1"/>
          </p:cNvSpPr>
          <p:nvPr>
            <p:ph sz="quarter" idx="34" hasCustomPrompt="1"/>
          </p:nvPr>
        </p:nvSpPr>
        <p:spPr>
          <a:xfrm>
            <a:off x="1637916"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4360325" y="4667305"/>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44" name="Content Placeholder 13"/>
          <p:cNvSpPr>
            <a:spLocks noGrp="1"/>
          </p:cNvSpPr>
          <p:nvPr>
            <p:ph sz="quarter" idx="36" hasCustomPrompt="1"/>
          </p:nvPr>
        </p:nvSpPr>
        <p:spPr>
          <a:xfrm>
            <a:off x="5426633"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8145262" y="4667304"/>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46" name="Content Placeholder 13"/>
          <p:cNvSpPr>
            <a:spLocks noGrp="1"/>
          </p:cNvSpPr>
          <p:nvPr>
            <p:ph sz="quarter" idx="38" hasCustomPrompt="1"/>
          </p:nvPr>
        </p:nvSpPr>
        <p:spPr>
          <a:xfrm>
            <a:off x="9215349" y="4667304"/>
            <a:ext cx="2314408" cy="978408"/>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01614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988768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442361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1637916"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360325" y="1639790"/>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5426633"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8145262" y="1639789"/>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9215349" y="1639788"/>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1637916"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4360325" y="3886577"/>
            <a:ext cx="91440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5426633"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8145262" y="3886576"/>
            <a:ext cx="91440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8" name="Content Placeholder 13"/>
          <p:cNvSpPr>
            <a:spLocks noGrp="1"/>
          </p:cNvSpPr>
          <p:nvPr>
            <p:ph sz="quarter" idx="30" hasCustomPrompt="1"/>
          </p:nvPr>
        </p:nvSpPr>
        <p:spPr>
          <a:xfrm>
            <a:off x="9215349" y="3886575"/>
            <a:ext cx="231440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1386734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138496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575387"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2295374"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6279803" y="1639790"/>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8003569" y="1639788"/>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575387"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34" name="Content Placeholder 13"/>
          <p:cNvSpPr>
            <a:spLocks noGrp="1"/>
          </p:cNvSpPr>
          <p:nvPr>
            <p:ph sz="quarter" idx="26" hasCustomPrompt="1"/>
          </p:nvPr>
        </p:nvSpPr>
        <p:spPr>
          <a:xfrm>
            <a:off x="2295374"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6279803" y="3886577"/>
            <a:ext cx="1534154"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36" name="Content Placeholder 13"/>
          <p:cNvSpPr>
            <a:spLocks noGrp="1"/>
          </p:cNvSpPr>
          <p:nvPr>
            <p:ph sz="quarter" idx="28" hasCustomPrompt="1"/>
          </p:nvPr>
        </p:nvSpPr>
        <p:spPr>
          <a:xfrm>
            <a:off x="8003569" y="3886575"/>
            <a:ext cx="3558678" cy="1942241"/>
          </a:xfrm>
        </p:spPr>
        <p:txBody>
          <a:bodyPr/>
          <a:lstStyle>
            <a:lvl1pPr marL="0" indent="0">
              <a:lnSpc>
                <a:spcPct val="80000"/>
              </a:lnSpc>
              <a:buNone/>
              <a:defRPr sz="14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800"/>
              </a:spcAft>
              <a:buFont typeface="Arial" panose="020B0604020202020204" pitchFamily="34" charset="0"/>
              <a:buNone/>
              <a:defRPr sz="1200" i="1"/>
            </a:lvl2pPr>
            <a:lvl3pPr marL="0" indent="0">
              <a:buNone/>
              <a:defRPr sz="12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1986950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534645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564225"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575387"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5349163"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4360325"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9134100"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8145262" y="3256992"/>
            <a:ext cx="3376937"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0503273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35241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1221602"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1050"/>
            </a:lvl1pPr>
          </a:lstStyle>
          <a:p>
            <a:endParaRPr lang="en-US" dirty="0"/>
          </a:p>
        </p:txBody>
      </p:sp>
      <p:sp>
        <p:nvSpPr>
          <p:cNvPr id="14" name="Content Placeholder 13"/>
          <p:cNvSpPr>
            <a:spLocks noGrp="1"/>
          </p:cNvSpPr>
          <p:nvPr>
            <p:ph sz="quarter" idx="18" hasCustomPrompt="1"/>
          </p:nvPr>
        </p:nvSpPr>
        <p:spPr>
          <a:xfrm>
            <a:off x="719254"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4025464"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1050"/>
            </a:lvl1pPr>
          </a:lstStyle>
          <a:p>
            <a:endParaRPr lang="en-US" dirty="0"/>
          </a:p>
        </p:txBody>
      </p:sp>
      <p:sp>
        <p:nvSpPr>
          <p:cNvPr id="28" name="Content Placeholder 13"/>
          <p:cNvSpPr>
            <a:spLocks noGrp="1"/>
          </p:cNvSpPr>
          <p:nvPr>
            <p:ph sz="quarter" idx="20" hasCustomPrompt="1"/>
          </p:nvPr>
        </p:nvSpPr>
        <p:spPr>
          <a:xfrm>
            <a:off x="3523116"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6829326" y="1639790"/>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1050"/>
            </a:lvl1pPr>
          </a:lstStyle>
          <a:p>
            <a:endParaRPr lang="en-US" dirty="0"/>
          </a:p>
        </p:txBody>
      </p:sp>
      <p:sp>
        <p:nvSpPr>
          <p:cNvPr id="30" name="Content Placeholder 13"/>
          <p:cNvSpPr>
            <a:spLocks noGrp="1"/>
          </p:cNvSpPr>
          <p:nvPr>
            <p:ph sz="quarter" idx="22" hasCustomPrompt="1"/>
          </p:nvPr>
        </p:nvSpPr>
        <p:spPr>
          <a:xfrm>
            <a:off x="6326978"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9633189" y="1639789"/>
            <a:ext cx="1399260" cy="139926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1050"/>
            </a:lvl1pPr>
          </a:lstStyle>
          <a:p>
            <a:endParaRPr lang="en-US" dirty="0"/>
          </a:p>
        </p:txBody>
      </p:sp>
      <p:sp>
        <p:nvSpPr>
          <p:cNvPr id="11" name="Content Placeholder 13"/>
          <p:cNvSpPr>
            <a:spLocks noGrp="1"/>
          </p:cNvSpPr>
          <p:nvPr>
            <p:ph sz="quarter" idx="43" hasCustomPrompt="1"/>
          </p:nvPr>
        </p:nvSpPr>
        <p:spPr>
          <a:xfrm>
            <a:off x="9130841" y="3256992"/>
            <a:ext cx="2403956" cy="2403219"/>
          </a:xfrm>
        </p:spPr>
        <p:txBody>
          <a:bodyPr>
            <a:normAutofit/>
          </a:bodyPr>
          <a:lstStyle>
            <a:lvl1pPr marL="0" indent="0" algn="ctr">
              <a:lnSpc>
                <a:spcPct val="80000"/>
              </a:lnSpc>
              <a:buNone/>
              <a:defRPr sz="2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800"/>
              </a:spcAft>
              <a:buFont typeface="Arial" panose="020B0604020202020204" pitchFamily="34" charset="0"/>
              <a:buNone/>
              <a:defRPr sz="1400" i="1"/>
            </a:lvl2pPr>
            <a:lvl3pPr marL="0" indent="0" algn="ctr">
              <a:buNone/>
              <a:defRPr sz="1400"/>
            </a:lvl3pPr>
            <a:lvl4pPr marL="514350" indent="-171450">
              <a:defRPr sz="1200"/>
            </a:lvl4pPr>
            <a:lvl5pPr>
              <a:defRPr sz="12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58645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5" name="Picture Placeholder 3"/>
          <p:cNvSpPr>
            <a:spLocks noGrp="1"/>
          </p:cNvSpPr>
          <p:nvPr>
            <p:ph type="pic" sz="quarter" idx="11"/>
          </p:nvPr>
        </p:nvSpPr>
        <p:spPr>
          <a:xfrm>
            <a:off x="6257971" y="1268759"/>
            <a:ext cx="2352260" cy="3535680"/>
          </a:xfrm>
          <a:solidFill>
            <a:schemeClr val="bg1">
              <a:lumMod val="95000"/>
            </a:schemeClr>
          </a:solidFill>
        </p:spPr>
        <p:txBody>
          <a:bodyPr anchor="ctr">
            <a:normAutofit/>
          </a:bodyPr>
          <a:lstStyle>
            <a:lvl1pPr marL="0" indent="0" algn="ctr">
              <a:buNone/>
              <a:defRPr sz="1400"/>
            </a:lvl1pPr>
          </a:lstStyle>
          <a:p>
            <a:endParaRPr lang="en-US"/>
          </a:p>
        </p:txBody>
      </p:sp>
      <p:sp>
        <p:nvSpPr>
          <p:cNvPr id="8" name="Text Placeholder 9"/>
          <p:cNvSpPr>
            <a:spLocks noGrp="1"/>
          </p:cNvSpPr>
          <p:nvPr>
            <p:ph type="body" sz="quarter" idx="14"/>
          </p:nvPr>
        </p:nvSpPr>
        <p:spPr>
          <a:xfrm>
            <a:off x="3467708"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8797789" y="1268759"/>
            <a:ext cx="2479811" cy="3535680"/>
          </a:xfrm>
        </p:spPr>
        <p:txBody>
          <a:bodyPr>
            <a:noAutofit/>
          </a:bodyPr>
          <a:lstStyle>
            <a:lvl1pPr marL="0" indent="0">
              <a:buNone/>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1400"/>
            </a:lvl2pPr>
            <a:lvl3pPr marL="150813" indent="-150813">
              <a:defRPr sz="1400"/>
            </a:lvl3pPr>
            <a:lvl4pPr marL="401638" indent="-207963">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914400" y="4980565"/>
            <a:ext cx="503311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6257971" y="4980565"/>
            <a:ext cx="501962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6478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0762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5272313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86014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6184614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76239" indent="-24764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21430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452420"/>
            <a:ext cx="10363200" cy="4627563"/>
          </a:xfrm>
        </p:spPr>
        <p:txBody>
          <a:bodyPr numCol="2" spcCol="274320">
            <a:normAutofit/>
          </a:bodyPr>
          <a:lstStyle>
            <a:lvl1pPr marL="0" indent="0">
              <a:spcBef>
                <a:spcPts val="1200"/>
              </a:spcBef>
              <a:buNone/>
              <a:defRPr sz="1600"/>
            </a:lvl1pPr>
            <a:lvl2pPr marL="228594" indent="-228594">
              <a:spcBef>
                <a:spcPts val="1200"/>
              </a:spcBef>
              <a:buFont typeface="Arial" panose="020B0604020202020204" pitchFamily="34" charset="0"/>
              <a:buChar char="•"/>
              <a:defRPr sz="1600"/>
            </a:lvl2pPr>
            <a:lvl3pPr marL="457189" indent="-228594">
              <a:spcBef>
                <a:spcPts val="1200"/>
              </a:spcBef>
              <a:buFont typeface="Open Sans Light" panose="020B0306030504020204" pitchFamily="34" charset="0"/>
              <a:buChar char="–"/>
              <a:defRPr sz="1600"/>
            </a:lvl3pPr>
            <a:lvl4pPr marL="685783" indent="-228594">
              <a:spcBef>
                <a:spcPts val="1200"/>
              </a:spcBef>
              <a:buFont typeface="Arial" panose="020B0604020202020204" pitchFamily="34" charset="0"/>
              <a:buChar char="•"/>
              <a:defRPr sz="1600"/>
            </a:lvl4pPr>
            <a:lvl5pPr marL="914377" indent="-228594">
              <a:spcBef>
                <a:spcPts val="1200"/>
              </a:spcBef>
              <a:buFont typeface="Open Sans Light" panose="020B0306030504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8491066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242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5836817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5447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0490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4377057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1596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55508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0"/>
            <a:ext cx="5080000" cy="4525963"/>
          </a:xfrm>
        </p:spPr>
        <p:txBody>
          <a:bodyPr>
            <a:normAutofit/>
          </a:bodyPr>
          <a:lstStyle>
            <a:lvl1pPr>
              <a:defRPr sz="20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30469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8520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63240"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3049016" y="0"/>
            <a:ext cx="3063240"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6098032" y="0"/>
            <a:ext cx="3063240"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9147048" y="0"/>
            <a:ext cx="3063240"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3419856"/>
            <a:ext cx="3063240"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3049016" y="3419856"/>
            <a:ext cx="3063240"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6098032" y="3419856"/>
            <a:ext cx="3063240"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9147048" y="3419856"/>
            <a:ext cx="3063240"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84962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41448" cy="2295144"/>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2437638" y="0"/>
            <a:ext cx="2441448"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875276" y="0"/>
            <a:ext cx="2441448"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312914" y="0"/>
            <a:ext cx="2441448"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9750552" y="0"/>
            <a:ext cx="2441448"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2281428"/>
            <a:ext cx="2441448" cy="2295144"/>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2437638" y="2281428"/>
            <a:ext cx="2441448"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875276" y="2281428"/>
            <a:ext cx="2441448"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312914" y="2281428"/>
            <a:ext cx="2441448"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9750552" y="2281428"/>
            <a:ext cx="2441448"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4562856"/>
            <a:ext cx="2441448"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2437638" y="4562856"/>
            <a:ext cx="2441448"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4875276" y="4562856"/>
            <a:ext cx="2441448"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7312914" y="4562856"/>
            <a:ext cx="2441448"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9750552" y="4562856"/>
            <a:ext cx="2441448"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7303722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048256"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028749" y="0"/>
            <a:ext cx="2048256"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057498" y="0"/>
            <a:ext cx="2048256"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6086247" y="0"/>
            <a:ext cx="2048256"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10143744" y="0"/>
            <a:ext cx="2048256"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8114996" y="0"/>
            <a:ext cx="2048256"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2048256"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2028749" y="1709928"/>
            <a:ext cx="2048256"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4057498" y="1709928"/>
            <a:ext cx="2048256"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6086247" y="1709928"/>
            <a:ext cx="2048256"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10143744" y="1709928"/>
            <a:ext cx="2048256"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8114996" y="1709928"/>
            <a:ext cx="2048256"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2048256"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2028749" y="3419856"/>
            <a:ext cx="2048256"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4057498" y="3419856"/>
            <a:ext cx="2048256"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6086247" y="3419856"/>
            <a:ext cx="2048256"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10143744" y="3419856"/>
            <a:ext cx="2048256"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8114996" y="3419856"/>
            <a:ext cx="2048256"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2048256"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2028749" y="5129784"/>
            <a:ext cx="2048256"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4057498" y="5129784"/>
            <a:ext cx="2048256"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6086247" y="5129784"/>
            <a:ext cx="2048256"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10143744" y="5129784"/>
            <a:ext cx="2048256"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8114996" y="5129784"/>
            <a:ext cx="2048256"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230762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682424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35560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61976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Picture Placeholder 3"/>
          <p:cNvSpPr>
            <a:spLocks noGrp="1"/>
          </p:cNvSpPr>
          <p:nvPr>
            <p:ph type="pic" sz="quarter" idx="13"/>
          </p:nvPr>
        </p:nvSpPr>
        <p:spPr>
          <a:xfrm>
            <a:off x="8839200" y="1397000"/>
            <a:ext cx="24384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0" name="Text Placeholder 9"/>
          <p:cNvSpPr>
            <a:spLocks noGrp="1"/>
          </p:cNvSpPr>
          <p:nvPr>
            <p:ph type="body" sz="quarter" idx="14"/>
          </p:nvPr>
        </p:nvSpPr>
        <p:spPr>
          <a:xfrm>
            <a:off x="9144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35560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61976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8839200" y="4980565"/>
            <a:ext cx="2438400"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0996035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3957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6999"/>
            <a:ext cx="3328416"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4" y="4980565"/>
            <a:ext cx="3328416"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7145683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62754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6999"/>
            <a:ext cx="5085589"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8" name="Text Placeholder 9"/>
          <p:cNvSpPr>
            <a:spLocks noGrp="1"/>
          </p:cNvSpPr>
          <p:nvPr>
            <p:ph type="body" sz="quarter" idx="14"/>
          </p:nvPr>
        </p:nvSpPr>
        <p:spPr>
          <a:xfrm>
            <a:off x="914400"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6192011" y="4980565"/>
            <a:ext cx="5085589" cy="958851"/>
          </a:xfrm>
        </p:spPr>
        <p:txBody>
          <a:bodyPr>
            <a:noAutofit/>
          </a:bodyPr>
          <a:lstStyle>
            <a:lvl1pPr marL="0" indent="0">
              <a:buNone/>
              <a:defRPr sz="1400"/>
            </a:lvl1pPr>
            <a:lvl2pPr marL="152396" indent="-152396">
              <a:buFont typeface="Arial" panose="020B0604020202020204" pitchFamily="34" charset="0"/>
              <a:buChar char="•"/>
              <a:defRPr sz="1400"/>
            </a:lvl2pPr>
            <a:lvl3pPr marL="304792" indent="-152396">
              <a:defRPr sz="1400"/>
            </a:lvl3pPr>
            <a:lvl4pPr marL="533387" indent="-228594">
              <a:defRPr sz="1400"/>
            </a:lvl4pPr>
            <a:lvl5pPr marL="761981" indent="-228594">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46438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219200"/>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560285"/>
            <a:ext cx="5082117"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219200"/>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560285"/>
            <a:ext cx="5084232" cy="4565877"/>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95883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22318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400"/>
            </a:lvl1pPr>
          </a:lstStyle>
          <a:p>
            <a:endParaRPr lang="en-US" dirty="0"/>
          </a:p>
        </p:txBody>
      </p:sp>
      <p:sp>
        <p:nvSpPr>
          <p:cNvPr id="5" name="Picture Placeholder 3"/>
          <p:cNvSpPr>
            <a:spLocks noGrp="1"/>
          </p:cNvSpPr>
          <p:nvPr>
            <p:ph type="pic" sz="quarter" idx="11"/>
          </p:nvPr>
        </p:nvSpPr>
        <p:spPr>
          <a:xfrm>
            <a:off x="35560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400"/>
            </a:lvl1pPr>
          </a:lstStyle>
          <a:p>
            <a:endParaRPr lang="en-US"/>
          </a:p>
        </p:txBody>
      </p:sp>
      <p:sp>
        <p:nvSpPr>
          <p:cNvPr id="6" name="Picture Placeholder 3"/>
          <p:cNvSpPr>
            <a:spLocks noGrp="1"/>
          </p:cNvSpPr>
          <p:nvPr>
            <p:ph type="pic" sz="quarter" idx="12"/>
          </p:nvPr>
        </p:nvSpPr>
        <p:spPr>
          <a:xfrm>
            <a:off x="61976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400"/>
            </a:lvl1pPr>
          </a:lstStyle>
          <a:p>
            <a:endParaRPr lang="en-US"/>
          </a:p>
        </p:txBody>
      </p:sp>
      <p:sp>
        <p:nvSpPr>
          <p:cNvPr id="7" name="Picture Placeholder 3"/>
          <p:cNvSpPr>
            <a:spLocks noGrp="1"/>
          </p:cNvSpPr>
          <p:nvPr>
            <p:ph type="pic" sz="quarter" idx="13"/>
          </p:nvPr>
        </p:nvSpPr>
        <p:spPr>
          <a:xfrm>
            <a:off x="8839200" y="1397000"/>
            <a:ext cx="24384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400"/>
            </a:lvl1pPr>
          </a:lstStyle>
          <a:p>
            <a:endParaRPr lang="en-US"/>
          </a:p>
        </p:txBody>
      </p:sp>
      <p:sp>
        <p:nvSpPr>
          <p:cNvPr id="14" name="Content Placeholder 13"/>
          <p:cNvSpPr>
            <a:spLocks noGrp="1"/>
          </p:cNvSpPr>
          <p:nvPr>
            <p:ph sz="quarter" idx="18"/>
          </p:nvPr>
        </p:nvSpPr>
        <p:spPr>
          <a:xfrm>
            <a:off x="914400"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4984"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5568"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6152" y="3055281"/>
            <a:ext cx="2441448"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7887568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29318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400"/>
            </a:lvl1pPr>
          </a:lstStyle>
          <a:p>
            <a:pPr lvl="0"/>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11" name="Content Placeholder 13"/>
          <p:cNvSpPr>
            <a:spLocks noGrp="1"/>
          </p:cNvSpPr>
          <p:nvPr>
            <p:ph sz="quarter" idx="18"/>
          </p:nvPr>
        </p:nvSpPr>
        <p:spPr>
          <a:xfrm>
            <a:off x="914400"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3055281"/>
            <a:ext cx="3328416"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051012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20600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400"/>
            </a:lvl1pPr>
          </a:lstStyle>
          <a:p>
            <a:pPr lvl="0"/>
            <a:endParaRPr lang="en-US"/>
          </a:p>
        </p:txBody>
      </p:sp>
      <p:sp>
        <p:nvSpPr>
          <p:cNvPr id="5" name="Picture Placeholder 3"/>
          <p:cNvSpPr>
            <a:spLocks noGrp="1"/>
          </p:cNvSpPr>
          <p:nvPr>
            <p:ph type="pic" sz="quarter" idx="11"/>
          </p:nvPr>
        </p:nvSpPr>
        <p:spPr>
          <a:xfrm>
            <a:off x="6192011" y="1397000"/>
            <a:ext cx="5085589"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400"/>
            </a:lvl1pPr>
          </a:lstStyle>
          <a:p>
            <a:pPr lvl="0"/>
            <a:endParaRPr lang="en-US"/>
          </a:p>
        </p:txBody>
      </p:sp>
      <p:sp>
        <p:nvSpPr>
          <p:cNvPr id="7" name="Content Placeholder 13"/>
          <p:cNvSpPr>
            <a:spLocks noGrp="1"/>
          </p:cNvSpPr>
          <p:nvPr>
            <p:ph sz="quarter" idx="18"/>
          </p:nvPr>
        </p:nvSpPr>
        <p:spPr>
          <a:xfrm>
            <a:off x="914400"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3055281"/>
            <a:ext cx="5084064" cy="2988332"/>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828184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22748759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3384" y="1397000"/>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49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65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8184" y="1397000"/>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4" name="Content Placeholder 13"/>
          <p:cNvSpPr>
            <a:spLocks noGrp="1"/>
          </p:cNvSpPr>
          <p:nvPr>
            <p:ph sz="quarter" idx="18"/>
          </p:nvPr>
        </p:nvSpPr>
        <p:spPr>
          <a:xfrm>
            <a:off x="913384" y="4717007"/>
            <a:ext cx="2441448" cy="1326605"/>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3553968"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6194552"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8835136" y="4717007"/>
            <a:ext cx="2441448" cy="1326605"/>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913384" y="3057004"/>
            <a:ext cx="2438400" cy="1476165"/>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12" name="Picture Placeholder 3"/>
          <p:cNvSpPr>
            <a:spLocks noGrp="1"/>
          </p:cNvSpPr>
          <p:nvPr>
            <p:ph type="pic" sz="quarter" idx="23"/>
          </p:nvPr>
        </p:nvSpPr>
        <p:spPr>
          <a:xfrm>
            <a:off x="35549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3" name="Picture Placeholder 3"/>
          <p:cNvSpPr>
            <a:spLocks noGrp="1"/>
          </p:cNvSpPr>
          <p:nvPr>
            <p:ph type="pic" sz="quarter" idx="24"/>
          </p:nvPr>
        </p:nvSpPr>
        <p:spPr>
          <a:xfrm>
            <a:off x="61965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8838184" y="3057004"/>
            <a:ext cx="2438400" cy="1476165"/>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938277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621598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4431792"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7000"/>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Content Placeholder 13"/>
          <p:cNvSpPr>
            <a:spLocks noGrp="1"/>
          </p:cNvSpPr>
          <p:nvPr>
            <p:ph sz="quarter" idx="18"/>
          </p:nvPr>
        </p:nvSpPr>
        <p:spPr>
          <a:xfrm>
            <a:off x="914400"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4431792"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7949184" y="4720990"/>
            <a:ext cx="3328416" cy="1370248"/>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914400"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5" name="Picture Placeholder 3"/>
          <p:cNvSpPr>
            <a:spLocks noGrp="1"/>
          </p:cNvSpPr>
          <p:nvPr>
            <p:ph type="pic" sz="quarter" idx="24"/>
          </p:nvPr>
        </p:nvSpPr>
        <p:spPr>
          <a:xfrm>
            <a:off x="4431792"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6" name="Picture Placeholder 3"/>
          <p:cNvSpPr>
            <a:spLocks noGrp="1"/>
          </p:cNvSpPr>
          <p:nvPr>
            <p:ph type="pic" sz="quarter" idx="25"/>
          </p:nvPr>
        </p:nvSpPr>
        <p:spPr>
          <a:xfrm>
            <a:off x="7949184" y="3060985"/>
            <a:ext cx="3328416"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7"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33300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62284"/>
            <a:ext cx="5082117"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914400" y="1803370"/>
            <a:ext cx="5082117"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462284"/>
            <a:ext cx="5084232" cy="307776"/>
          </a:xfrm>
        </p:spPr>
        <p:txBody>
          <a:bodyPr wrap="square" anchor="b">
            <a:spAutoFit/>
          </a:bodyPr>
          <a:lstStyle>
            <a:lvl1pPr marL="0" indent="0">
              <a:spcBef>
                <a:spcPts val="0"/>
              </a:spcBef>
              <a:buNone/>
              <a:defRPr sz="20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69" y="1803370"/>
            <a:ext cx="5084232" cy="4368831"/>
          </a:xfrm>
        </p:spPr>
        <p:txBody>
          <a:bodyPr>
            <a:normAutofit/>
          </a:bodyPr>
          <a:lstStyle>
            <a:lvl1pPr>
              <a:defRPr sz="20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4470397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Tree>
    <p:extLst>
      <p:ext uri="{BB962C8B-B14F-4D97-AF65-F5344CB8AC3E}">
        <p14:creationId xmlns:p14="http://schemas.microsoft.com/office/powerpoint/2010/main" val="1804594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5925"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3536" y="1397000"/>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Content Placeholder 13"/>
          <p:cNvSpPr>
            <a:spLocks noGrp="1"/>
          </p:cNvSpPr>
          <p:nvPr>
            <p:ph sz="quarter" idx="18"/>
          </p:nvPr>
        </p:nvSpPr>
        <p:spPr>
          <a:xfrm>
            <a:off x="914400"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6193536" y="4704405"/>
            <a:ext cx="5084064" cy="1339207"/>
          </a:xfrm>
        </p:spPr>
        <p:txBody>
          <a:bodyPr/>
          <a:lstStyle>
            <a:lvl1pPr marL="0" indent="0">
              <a:buNone/>
              <a:defRPr sz="21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915925"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1" name="Picture Placeholder 3"/>
          <p:cNvSpPr>
            <a:spLocks noGrp="1"/>
          </p:cNvSpPr>
          <p:nvPr>
            <p:ph type="pic" sz="quarter" idx="25"/>
          </p:nvPr>
        </p:nvSpPr>
        <p:spPr>
          <a:xfrm>
            <a:off x="6193536" y="3060985"/>
            <a:ext cx="5085589" cy="1472184"/>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12" name="Text Placeholder 4"/>
          <p:cNvSpPr>
            <a:spLocks noGrp="1"/>
          </p:cNvSpPr>
          <p:nvPr>
            <p:ph type="body" sz="quarter" idx="26"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4931507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054799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2438400"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6999"/>
            <a:ext cx="2438400"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4604358"/>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4604358"/>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4604358"/>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4604358"/>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2394621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555022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3328416" cy="4266109"/>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4431792"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7949184" y="1396999"/>
            <a:ext cx="3328416"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9" name="Text Placeholder 7"/>
          <p:cNvSpPr>
            <a:spLocks noGrp="1"/>
          </p:cNvSpPr>
          <p:nvPr>
            <p:ph type="body" sz="quarter" idx="21"/>
          </p:nvPr>
        </p:nvSpPr>
        <p:spPr>
          <a:xfrm>
            <a:off x="914400" y="4604358"/>
            <a:ext cx="3328416"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4431792" y="4604358"/>
            <a:ext cx="3328416" cy="1058751"/>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7949184" y="4604358"/>
            <a:ext cx="3328416"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39503099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8830380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5" name="Picture Placeholder 3"/>
          <p:cNvSpPr>
            <a:spLocks noGrp="1"/>
          </p:cNvSpPr>
          <p:nvPr>
            <p:ph type="pic" sz="quarter" idx="11"/>
          </p:nvPr>
        </p:nvSpPr>
        <p:spPr>
          <a:xfrm>
            <a:off x="6192011" y="1396999"/>
            <a:ext cx="5085589" cy="4266109"/>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21"/>
          </p:nvPr>
        </p:nvSpPr>
        <p:spPr>
          <a:xfrm>
            <a:off x="914400" y="4912134"/>
            <a:ext cx="5084064" cy="750975"/>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6193536" y="4912134"/>
            <a:ext cx="5084064" cy="750975"/>
          </a:xfrm>
          <a:solidFill>
            <a:schemeClr val="accent4">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341625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55390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279961"/>
            <a:ext cx="10363200" cy="817561"/>
          </a:xfrm>
        </p:spPr>
        <p:txBody>
          <a:bodyPr/>
          <a:lstStyle/>
          <a:p>
            <a:r>
              <a:rPr lang="en-US"/>
              <a:t>Click to edit Master title style</a:t>
            </a:r>
          </a:p>
        </p:txBody>
      </p:sp>
      <p:sp>
        <p:nvSpPr>
          <p:cNvPr id="4" name="Picture Placeholder 3"/>
          <p:cNvSpPr>
            <a:spLocks noGrp="1"/>
          </p:cNvSpPr>
          <p:nvPr>
            <p:ph type="pic" sz="quarter" idx="10"/>
          </p:nvPr>
        </p:nvSpPr>
        <p:spPr>
          <a:xfrm>
            <a:off x="914400" y="1397000"/>
            <a:ext cx="2438400" cy="2644068"/>
          </a:xfrm>
          <a:solidFill>
            <a:schemeClr val="bg1">
              <a:lumMod val="95000"/>
            </a:schemeClr>
          </a:solidFill>
        </p:spPr>
        <p:txBody>
          <a:bodyPr vert="horz" lIns="0" tIns="0" rIns="0" bIns="0" rtlCol="0" anchor="ctr">
            <a:normAutofit/>
          </a:bodyPr>
          <a:lstStyle>
            <a:lvl1pPr>
              <a:defRPr lang="en-US" sz="1400" dirty="0"/>
            </a:lvl1pPr>
          </a:lstStyle>
          <a:p>
            <a:pPr marL="0" lvl="0" indent="0" algn="ctr">
              <a:buNone/>
            </a:pPr>
            <a:endParaRPr lang="en-US" dirty="0"/>
          </a:p>
        </p:txBody>
      </p:sp>
      <p:sp>
        <p:nvSpPr>
          <p:cNvPr id="5" name="Picture Placeholder 3"/>
          <p:cNvSpPr>
            <a:spLocks noGrp="1"/>
          </p:cNvSpPr>
          <p:nvPr>
            <p:ph type="pic" sz="quarter" idx="11"/>
          </p:nvPr>
        </p:nvSpPr>
        <p:spPr>
          <a:xfrm>
            <a:off x="35560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6" name="Picture Placeholder 3"/>
          <p:cNvSpPr>
            <a:spLocks noGrp="1"/>
          </p:cNvSpPr>
          <p:nvPr>
            <p:ph type="pic" sz="quarter" idx="12"/>
          </p:nvPr>
        </p:nvSpPr>
        <p:spPr>
          <a:xfrm>
            <a:off x="61976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7" name="Picture Placeholder 3"/>
          <p:cNvSpPr>
            <a:spLocks noGrp="1"/>
          </p:cNvSpPr>
          <p:nvPr>
            <p:ph type="pic" sz="quarter" idx="13"/>
          </p:nvPr>
        </p:nvSpPr>
        <p:spPr>
          <a:xfrm>
            <a:off x="8839200" y="1397000"/>
            <a:ext cx="2438400" cy="2644068"/>
          </a:xfrm>
          <a:solidFill>
            <a:schemeClr val="bg1">
              <a:lumMod val="95000"/>
            </a:schemeClr>
          </a:solidFill>
        </p:spPr>
        <p:txBody>
          <a:bodyPr vert="horz" lIns="0" tIns="0" rIns="0" bIns="0" rtlCol="0" anchor="ctr">
            <a:normAutofit/>
          </a:bodyPr>
          <a:lstStyle>
            <a:lvl1pPr>
              <a:defRPr lang="en-US" sz="1400"/>
            </a:lvl1pPr>
          </a:lstStyle>
          <a:p>
            <a:pPr marL="0" lvl="0" indent="0" algn="ctr">
              <a:buNone/>
            </a:pPr>
            <a:endParaRPr lang="en-US"/>
          </a:p>
        </p:txBody>
      </p:sp>
      <p:sp>
        <p:nvSpPr>
          <p:cNvPr id="8" name="Text Placeholder 7"/>
          <p:cNvSpPr>
            <a:spLocks noGrp="1"/>
          </p:cNvSpPr>
          <p:nvPr>
            <p:ph type="body" sz="quarter" idx="19"/>
          </p:nvPr>
        </p:nvSpPr>
        <p:spPr>
          <a:xfrm>
            <a:off x="914400" y="2982317"/>
            <a:ext cx="2441448" cy="1058751"/>
          </a:xfrm>
          <a:solidFill>
            <a:schemeClr val="accent1">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3554984" y="2982317"/>
            <a:ext cx="2441448" cy="1058751"/>
          </a:xfrm>
          <a:solidFill>
            <a:schemeClr val="accent3">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6195568" y="2982317"/>
            <a:ext cx="2441448" cy="1058751"/>
          </a:xfrm>
          <a:solidFill>
            <a:schemeClr val="accent5">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8836152" y="2982317"/>
            <a:ext cx="2441448" cy="1058751"/>
          </a:xfrm>
          <a:solidFill>
            <a:schemeClr val="bg2">
              <a:alpha val="80000"/>
            </a:schemeClr>
          </a:solidFill>
        </p:spPr>
        <p:txBody>
          <a:bodyPr lIns="182880" tIns="91440" rIns="182880" bIns="91440" anchor="b" anchorCtr="0">
            <a:spAutoFit/>
          </a:bodyPr>
          <a:lstStyle>
            <a:lvl1pPr marL="0" indent="0">
              <a:buNone/>
              <a:defRPr sz="2000">
                <a:solidFill>
                  <a:srgbClr val="FFFFFF"/>
                </a:solidFill>
              </a:defRPr>
            </a:lvl1pPr>
            <a:lvl2pPr marL="0" indent="0">
              <a:buFont typeface="Arial" panose="020B0604020202020204" pitchFamily="34" charset="0"/>
              <a:buNone/>
              <a:defRPr sz="1400">
                <a:solidFill>
                  <a:srgbClr val="FFFFFF"/>
                </a:solidFill>
              </a:defRPr>
            </a:lvl2pPr>
            <a:lvl3pPr marL="342900" indent="-171450">
              <a:defRPr sz="1400">
                <a:solidFill>
                  <a:srgbClr val="FFFFFF"/>
                </a:solidFill>
              </a:defRPr>
            </a:lvl3pPr>
            <a:lvl4pPr marL="514350" indent="-171450">
              <a:defRPr sz="1400">
                <a:solidFill>
                  <a:srgbClr val="FFFFFF"/>
                </a:solidFill>
              </a:defRPr>
            </a:lvl4pPr>
            <a:lvl5pPr marL="742950" indent="-228600">
              <a:defRPr sz="1400">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914400" y="4212305"/>
            <a:ext cx="2441448" cy="1713558"/>
          </a:xfrm>
        </p:spPr>
        <p:txBody>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3554984"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6195568"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8836152" y="4212305"/>
            <a:ext cx="2441448" cy="1713558"/>
          </a:xfrm>
        </p:spPr>
        <p:txBody>
          <a:bodyPr>
            <a:normAutofit/>
          </a:bodyPr>
          <a:lstStyle>
            <a:lvl1pPr marL="0" indent="0">
              <a:buNone/>
              <a:defRPr sz="1400"/>
            </a:lvl1pPr>
            <a:lvl2pPr marL="171450" indent="-171450">
              <a:buFont typeface="Arial" panose="020B0604020202020204" pitchFamily="34" charset="0"/>
              <a:buChar char="•"/>
              <a:defRPr sz="1400"/>
            </a:lvl2pPr>
            <a:lvl3pPr marL="342900" indent="-171450">
              <a:defRPr sz="1400"/>
            </a:lvl3pPr>
            <a:lvl4pPr marL="514350" indent="-171450">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914400" y="933450"/>
            <a:ext cx="10363200" cy="406400"/>
          </a:xfrm>
        </p:spPr>
        <p:txBody>
          <a:bodyPr>
            <a:normAutofit/>
          </a:bodyPr>
          <a:lstStyle>
            <a:lvl1pPr marL="0" indent="0" algn="ctr">
              <a:lnSpc>
                <a:spcPct val="86000"/>
              </a:lnSpc>
              <a:spcBef>
                <a:spcPts val="0"/>
              </a:spcBef>
              <a:buNone/>
              <a:defRPr sz="1800" baseline="0"/>
            </a:lvl1pPr>
          </a:lstStyle>
          <a:p>
            <a:pPr lvl="0"/>
            <a:r>
              <a:rPr lang="en-US" dirty="0"/>
              <a:t>Click here to edit subtitle</a:t>
            </a:r>
          </a:p>
        </p:txBody>
      </p:sp>
    </p:spTree>
    <p:extLst>
      <p:ext uri="{BB962C8B-B14F-4D97-AF65-F5344CB8AC3E}">
        <p14:creationId xmlns:p14="http://schemas.microsoft.com/office/powerpoint/2010/main" val="14831192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2.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hyperlink" Target="https://twitter.com/" TargetMode="Externa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hyperlink" Target="https://www.facebook.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slideLayout" Target="../slideLayouts/slideLayout105.xml"/><Relationship Id="rId50" Type="http://schemas.openxmlformats.org/officeDocument/2006/relationships/slideLayout" Target="../slideLayouts/slideLayout108.xml"/><Relationship Id="rId55" Type="http://schemas.openxmlformats.org/officeDocument/2006/relationships/slideLayout" Target="../slideLayouts/slideLayout113.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3" Type="http://schemas.openxmlformats.org/officeDocument/2006/relationships/slideLayout" Target="../slideLayouts/slideLayout111.xml"/><Relationship Id="rId58" Type="http://schemas.openxmlformats.org/officeDocument/2006/relationships/slideLayout" Target="../slideLayouts/slideLayout116.xml"/><Relationship Id="rId5" Type="http://schemas.openxmlformats.org/officeDocument/2006/relationships/slideLayout" Target="../slideLayouts/slideLayout63.xml"/><Relationship Id="rId61" Type="http://schemas.openxmlformats.org/officeDocument/2006/relationships/hyperlink" Target="https://www.linkedin.com/" TargetMode="External"/><Relationship Id="rId19" Type="http://schemas.openxmlformats.org/officeDocument/2006/relationships/slideLayout" Target="../slideLayouts/slideLayout7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48" Type="http://schemas.openxmlformats.org/officeDocument/2006/relationships/slideLayout" Target="../slideLayouts/slideLayout106.xml"/><Relationship Id="rId56" Type="http://schemas.openxmlformats.org/officeDocument/2006/relationships/slideLayout" Target="../slideLayouts/slideLayout114.xml"/><Relationship Id="rId8" Type="http://schemas.openxmlformats.org/officeDocument/2006/relationships/slideLayout" Target="../slideLayouts/slideLayout66.xml"/><Relationship Id="rId51" Type="http://schemas.openxmlformats.org/officeDocument/2006/relationships/slideLayout" Target="../slideLayouts/slideLayout109.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slideLayout" Target="../slideLayouts/slideLayout104.xml"/><Relationship Id="rId59" Type="http://schemas.openxmlformats.org/officeDocument/2006/relationships/theme" Target="../theme/theme2.xml"/><Relationship Id="rId20" Type="http://schemas.openxmlformats.org/officeDocument/2006/relationships/slideLayout" Target="../slideLayouts/slideLayout78.xml"/><Relationship Id="rId41" Type="http://schemas.openxmlformats.org/officeDocument/2006/relationships/slideLayout" Target="../slideLayouts/slideLayout99.xml"/><Relationship Id="rId54" Type="http://schemas.openxmlformats.org/officeDocument/2006/relationships/slideLayout" Target="../slideLayouts/slideLayout112.xml"/><Relationship Id="rId62" Type="http://schemas.openxmlformats.org/officeDocument/2006/relationships/hyperlink" Target="https://twitter.com/" TargetMode="External"/><Relationship Id="rId1" Type="http://schemas.openxmlformats.org/officeDocument/2006/relationships/slideLayout" Target="../slideLayouts/slideLayout59.xml"/><Relationship Id="rId6" Type="http://schemas.openxmlformats.org/officeDocument/2006/relationships/slideLayout" Target="../slideLayouts/slideLayout64.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49" Type="http://schemas.openxmlformats.org/officeDocument/2006/relationships/slideLayout" Target="../slideLayouts/slideLayout107.xml"/><Relationship Id="rId57" Type="http://schemas.openxmlformats.org/officeDocument/2006/relationships/slideLayout" Target="../slideLayouts/slideLayout115.xml"/><Relationship Id="rId10" Type="http://schemas.openxmlformats.org/officeDocument/2006/relationships/slideLayout" Target="../slideLayouts/slideLayout68.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52" Type="http://schemas.openxmlformats.org/officeDocument/2006/relationships/slideLayout" Target="../slideLayouts/slideLayout110.xml"/><Relationship Id="rId60" Type="http://schemas.openxmlformats.org/officeDocument/2006/relationships/hyperlink" Target="https://www.facebook.com/" TargetMode="Externa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9" Type="http://schemas.openxmlformats.org/officeDocument/2006/relationships/slideLayout" Target="../slideLayouts/slideLayout155.xml"/><Relationship Id="rId21" Type="http://schemas.openxmlformats.org/officeDocument/2006/relationships/slideLayout" Target="../slideLayouts/slideLayout137.xml"/><Relationship Id="rId34" Type="http://schemas.openxmlformats.org/officeDocument/2006/relationships/slideLayout" Target="../slideLayouts/slideLayout150.xml"/><Relationship Id="rId42" Type="http://schemas.openxmlformats.org/officeDocument/2006/relationships/slideLayout" Target="../slideLayouts/slideLayout158.xml"/><Relationship Id="rId47" Type="http://schemas.openxmlformats.org/officeDocument/2006/relationships/slideLayout" Target="../slideLayouts/slideLayout163.xml"/><Relationship Id="rId50" Type="http://schemas.openxmlformats.org/officeDocument/2006/relationships/slideLayout" Target="../slideLayouts/slideLayout166.xml"/><Relationship Id="rId55" Type="http://schemas.openxmlformats.org/officeDocument/2006/relationships/slideLayout" Target="../slideLayouts/slideLayout171.xml"/><Relationship Id="rId7" Type="http://schemas.openxmlformats.org/officeDocument/2006/relationships/slideLayout" Target="../slideLayouts/slideLayout12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9" Type="http://schemas.openxmlformats.org/officeDocument/2006/relationships/slideLayout" Target="../slideLayouts/slideLayout145.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37" Type="http://schemas.openxmlformats.org/officeDocument/2006/relationships/slideLayout" Target="../slideLayouts/slideLayout153.xml"/><Relationship Id="rId40" Type="http://schemas.openxmlformats.org/officeDocument/2006/relationships/slideLayout" Target="../slideLayouts/slideLayout156.xml"/><Relationship Id="rId45" Type="http://schemas.openxmlformats.org/officeDocument/2006/relationships/slideLayout" Target="../slideLayouts/slideLayout161.xml"/><Relationship Id="rId53" Type="http://schemas.openxmlformats.org/officeDocument/2006/relationships/slideLayout" Target="../slideLayouts/slideLayout169.xml"/><Relationship Id="rId58" Type="http://schemas.openxmlformats.org/officeDocument/2006/relationships/slideLayout" Target="../slideLayouts/slideLayout174.xml"/><Relationship Id="rId5" Type="http://schemas.openxmlformats.org/officeDocument/2006/relationships/slideLayout" Target="../slideLayouts/slideLayout121.xml"/><Relationship Id="rId61" Type="http://schemas.openxmlformats.org/officeDocument/2006/relationships/hyperlink" Target="https://twitter.com/" TargetMode="External"/><Relationship Id="rId19" Type="http://schemas.openxmlformats.org/officeDocument/2006/relationships/slideLayout" Target="../slideLayouts/slideLayout13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 Id="rId43" Type="http://schemas.openxmlformats.org/officeDocument/2006/relationships/slideLayout" Target="../slideLayouts/slideLayout159.xml"/><Relationship Id="rId48" Type="http://schemas.openxmlformats.org/officeDocument/2006/relationships/slideLayout" Target="../slideLayouts/slideLayout164.xml"/><Relationship Id="rId56" Type="http://schemas.openxmlformats.org/officeDocument/2006/relationships/slideLayout" Target="../slideLayouts/slideLayout172.xml"/><Relationship Id="rId8" Type="http://schemas.openxmlformats.org/officeDocument/2006/relationships/slideLayout" Target="../slideLayouts/slideLayout124.xml"/><Relationship Id="rId51" Type="http://schemas.openxmlformats.org/officeDocument/2006/relationships/slideLayout" Target="../slideLayouts/slideLayout167.xml"/><Relationship Id="rId3" Type="http://schemas.openxmlformats.org/officeDocument/2006/relationships/slideLayout" Target="../slideLayouts/slideLayout119.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38" Type="http://schemas.openxmlformats.org/officeDocument/2006/relationships/slideLayout" Target="../slideLayouts/slideLayout154.xml"/><Relationship Id="rId46" Type="http://schemas.openxmlformats.org/officeDocument/2006/relationships/slideLayout" Target="../slideLayouts/slideLayout162.xml"/><Relationship Id="rId59" Type="http://schemas.openxmlformats.org/officeDocument/2006/relationships/theme" Target="../theme/theme3.xml"/><Relationship Id="rId20" Type="http://schemas.openxmlformats.org/officeDocument/2006/relationships/slideLayout" Target="../slideLayouts/slideLayout136.xml"/><Relationship Id="rId41" Type="http://schemas.openxmlformats.org/officeDocument/2006/relationships/slideLayout" Target="../slideLayouts/slideLayout157.xml"/><Relationship Id="rId54" Type="http://schemas.openxmlformats.org/officeDocument/2006/relationships/slideLayout" Target="../slideLayouts/slideLayout170.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slideLayout" Target="../slideLayouts/slideLayout152.xml"/><Relationship Id="rId49" Type="http://schemas.openxmlformats.org/officeDocument/2006/relationships/slideLayout" Target="../slideLayouts/slideLayout165.xml"/><Relationship Id="rId57" Type="http://schemas.openxmlformats.org/officeDocument/2006/relationships/slideLayout" Target="../slideLayouts/slideLayout173.xml"/><Relationship Id="rId10" Type="http://schemas.openxmlformats.org/officeDocument/2006/relationships/slideLayout" Target="../slideLayouts/slideLayout126.xml"/><Relationship Id="rId31" Type="http://schemas.openxmlformats.org/officeDocument/2006/relationships/slideLayout" Target="../slideLayouts/slideLayout147.xml"/><Relationship Id="rId44" Type="http://schemas.openxmlformats.org/officeDocument/2006/relationships/slideLayout" Target="../slideLayouts/slideLayout160.xml"/><Relationship Id="rId52" Type="http://schemas.openxmlformats.org/officeDocument/2006/relationships/slideLayout" Target="../slideLayouts/slideLayout168.xml"/><Relationship Id="rId60" Type="http://schemas.openxmlformats.org/officeDocument/2006/relationships/hyperlink" Target="https://www.facebook.com/" TargetMode="Externa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9" Type="http://schemas.openxmlformats.org/officeDocument/2006/relationships/slideLayout" Target="../slideLayouts/slideLayout213.xml"/><Relationship Id="rId21" Type="http://schemas.openxmlformats.org/officeDocument/2006/relationships/slideLayout" Target="../slideLayouts/slideLayout195.xml"/><Relationship Id="rId34" Type="http://schemas.openxmlformats.org/officeDocument/2006/relationships/slideLayout" Target="../slideLayouts/slideLayout208.xml"/><Relationship Id="rId42" Type="http://schemas.openxmlformats.org/officeDocument/2006/relationships/slideLayout" Target="../slideLayouts/slideLayout216.xml"/><Relationship Id="rId47" Type="http://schemas.openxmlformats.org/officeDocument/2006/relationships/slideLayout" Target="../slideLayouts/slideLayout221.xml"/><Relationship Id="rId50" Type="http://schemas.openxmlformats.org/officeDocument/2006/relationships/slideLayout" Target="../slideLayouts/slideLayout224.xml"/><Relationship Id="rId55" Type="http://schemas.openxmlformats.org/officeDocument/2006/relationships/slideLayout" Target="../slideLayouts/slideLayout229.xml"/><Relationship Id="rId7" Type="http://schemas.openxmlformats.org/officeDocument/2006/relationships/slideLayout" Target="../slideLayouts/slideLayout181.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9" Type="http://schemas.openxmlformats.org/officeDocument/2006/relationships/slideLayout" Target="../slideLayouts/slideLayout203.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32" Type="http://schemas.openxmlformats.org/officeDocument/2006/relationships/slideLayout" Target="../slideLayouts/slideLayout206.xml"/><Relationship Id="rId37" Type="http://schemas.openxmlformats.org/officeDocument/2006/relationships/slideLayout" Target="../slideLayouts/slideLayout211.xml"/><Relationship Id="rId40" Type="http://schemas.openxmlformats.org/officeDocument/2006/relationships/slideLayout" Target="../slideLayouts/slideLayout214.xml"/><Relationship Id="rId45" Type="http://schemas.openxmlformats.org/officeDocument/2006/relationships/slideLayout" Target="../slideLayouts/slideLayout219.xml"/><Relationship Id="rId53" Type="http://schemas.openxmlformats.org/officeDocument/2006/relationships/slideLayout" Target="../slideLayouts/slideLayout227.xml"/><Relationship Id="rId58" Type="http://schemas.openxmlformats.org/officeDocument/2006/relationships/slideLayout" Target="../slideLayouts/slideLayout232.xml"/><Relationship Id="rId5" Type="http://schemas.openxmlformats.org/officeDocument/2006/relationships/slideLayout" Target="../slideLayouts/slideLayout179.xml"/><Relationship Id="rId61" Type="http://schemas.openxmlformats.org/officeDocument/2006/relationships/hyperlink" Target="https://twitter.com/" TargetMode="External"/><Relationship Id="rId19" Type="http://schemas.openxmlformats.org/officeDocument/2006/relationships/slideLayout" Target="../slideLayouts/slideLayout19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slideLayout" Target="../slideLayouts/slideLayout204.xml"/><Relationship Id="rId35" Type="http://schemas.openxmlformats.org/officeDocument/2006/relationships/slideLayout" Target="../slideLayouts/slideLayout209.xml"/><Relationship Id="rId43" Type="http://schemas.openxmlformats.org/officeDocument/2006/relationships/slideLayout" Target="../slideLayouts/slideLayout217.xml"/><Relationship Id="rId48" Type="http://schemas.openxmlformats.org/officeDocument/2006/relationships/slideLayout" Target="../slideLayouts/slideLayout222.xml"/><Relationship Id="rId56" Type="http://schemas.openxmlformats.org/officeDocument/2006/relationships/slideLayout" Target="../slideLayouts/slideLayout230.xml"/><Relationship Id="rId8" Type="http://schemas.openxmlformats.org/officeDocument/2006/relationships/slideLayout" Target="../slideLayouts/slideLayout182.xml"/><Relationship Id="rId51" Type="http://schemas.openxmlformats.org/officeDocument/2006/relationships/slideLayout" Target="../slideLayouts/slideLayout225.xml"/><Relationship Id="rId3" Type="http://schemas.openxmlformats.org/officeDocument/2006/relationships/slideLayout" Target="../slideLayouts/slideLayout177.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33" Type="http://schemas.openxmlformats.org/officeDocument/2006/relationships/slideLayout" Target="../slideLayouts/slideLayout207.xml"/><Relationship Id="rId38" Type="http://schemas.openxmlformats.org/officeDocument/2006/relationships/slideLayout" Target="../slideLayouts/slideLayout212.xml"/><Relationship Id="rId46" Type="http://schemas.openxmlformats.org/officeDocument/2006/relationships/slideLayout" Target="../slideLayouts/slideLayout220.xml"/><Relationship Id="rId59" Type="http://schemas.openxmlformats.org/officeDocument/2006/relationships/theme" Target="../theme/theme4.xml"/><Relationship Id="rId20" Type="http://schemas.openxmlformats.org/officeDocument/2006/relationships/slideLayout" Target="../slideLayouts/slideLayout194.xml"/><Relationship Id="rId41" Type="http://schemas.openxmlformats.org/officeDocument/2006/relationships/slideLayout" Target="../slideLayouts/slideLayout215.xml"/><Relationship Id="rId54" Type="http://schemas.openxmlformats.org/officeDocument/2006/relationships/slideLayout" Target="../slideLayouts/slideLayout228.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36" Type="http://schemas.openxmlformats.org/officeDocument/2006/relationships/slideLayout" Target="../slideLayouts/slideLayout210.xml"/><Relationship Id="rId49" Type="http://schemas.openxmlformats.org/officeDocument/2006/relationships/slideLayout" Target="../slideLayouts/slideLayout223.xml"/><Relationship Id="rId57" Type="http://schemas.openxmlformats.org/officeDocument/2006/relationships/slideLayout" Target="../slideLayouts/slideLayout231.xml"/><Relationship Id="rId10" Type="http://schemas.openxmlformats.org/officeDocument/2006/relationships/slideLayout" Target="../slideLayouts/slideLayout184.xml"/><Relationship Id="rId31" Type="http://schemas.openxmlformats.org/officeDocument/2006/relationships/slideLayout" Target="../slideLayouts/slideLayout205.xml"/><Relationship Id="rId44" Type="http://schemas.openxmlformats.org/officeDocument/2006/relationships/slideLayout" Target="../slideLayouts/slideLayout218.xml"/><Relationship Id="rId52" Type="http://schemas.openxmlformats.org/officeDocument/2006/relationships/slideLayout" Target="../slideLayouts/slideLayout226.xml"/><Relationship Id="rId60" Type="http://schemas.openxmlformats.org/officeDocument/2006/relationships/hyperlink" Target="https://www.facebook.com/" TargetMode="Externa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8433938" y="6211013"/>
            <a:ext cx="2161276" cy="492443"/>
          </a:xfrm>
          <a:prstGeom prst="rect">
            <a:avLst/>
          </a:prstGeom>
        </p:spPr>
        <p:txBody>
          <a:bodyPr vert="horz" wrap="square" lIns="121920" tIns="60960" rIns="121920" bIns="6096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Empresa Pública</a:t>
            </a:r>
            <a:r>
              <a:rPr lang="en-US" sz="1200" baseline="0" dirty="0"/>
              <a:t> Metropolitana de Aseo</a:t>
            </a:r>
            <a:endParaRPr lang="en-US" sz="1200" dirty="0"/>
          </a:p>
        </p:txBody>
      </p:sp>
      <p:sp>
        <p:nvSpPr>
          <p:cNvPr id="7" name="Slide Number Placeholder 5"/>
          <p:cNvSpPr txBox="1">
            <a:spLocks/>
          </p:cNvSpPr>
          <p:nvPr userDrawn="1"/>
        </p:nvSpPr>
        <p:spPr>
          <a:xfrm>
            <a:off x="814963" y="6293087"/>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pPr algn="ctr"/>
              <a:t>‹Nº›</a:t>
            </a:fld>
            <a:endParaRPr lang="en-US" sz="1200" dirty="0"/>
          </a:p>
        </p:txBody>
      </p:sp>
      <p:sp>
        <p:nvSpPr>
          <p:cNvPr id="10" name="Oval 9"/>
          <p:cNvSpPr/>
          <p:nvPr/>
        </p:nvSpPr>
        <p:spPr>
          <a:xfrm>
            <a:off x="718075"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Oval 15"/>
          <p:cNvSpPr/>
          <p:nvPr/>
        </p:nvSpPr>
        <p:spPr>
          <a:xfrm>
            <a:off x="281861"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Rectangle 9"/>
          <p:cNvSpPr/>
          <p:nvPr/>
        </p:nvSpPr>
        <p:spPr>
          <a:xfrm rot="2700000">
            <a:off x="426720"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Oval 13"/>
          <p:cNvSpPr/>
          <p:nvPr/>
        </p:nvSpPr>
        <p:spPr>
          <a:xfrm rot="10800000">
            <a:off x="1154288"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Rectangle 9"/>
          <p:cNvSpPr/>
          <p:nvPr/>
        </p:nvSpPr>
        <p:spPr>
          <a:xfrm rot="13500000">
            <a:off x="1252512"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Freeform 6"/>
          <p:cNvSpPr>
            <a:spLocks/>
          </p:cNvSpPr>
          <p:nvPr/>
        </p:nvSpPr>
        <p:spPr bwMode="auto">
          <a:xfrm>
            <a:off x="10833553"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 name="Freeform 8"/>
          <p:cNvSpPr>
            <a:spLocks/>
          </p:cNvSpPr>
          <p:nvPr/>
        </p:nvSpPr>
        <p:spPr bwMode="auto">
          <a:xfrm>
            <a:off x="11292570" y="6399834"/>
            <a:ext cx="153964" cy="12576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Oval 22"/>
          <p:cNvSpPr/>
          <p:nvPr userDrawn="1"/>
        </p:nvSpPr>
        <p:spPr>
          <a:xfrm>
            <a:off x="10699019"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24" name="Oval 23"/>
          <p:cNvSpPr/>
          <p:nvPr userDrawn="1"/>
        </p:nvSpPr>
        <p:spPr>
          <a:xfrm rot="10800000">
            <a:off x="11202950"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18" name="Rectangle 17">
            <a:hlinkClick r:id="rId60"/>
          </p:cNvPr>
          <p:cNvSpPr/>
          <p:nvPr userDrawn="1"/>
        </p:nvSpPr>
        <p:spPr>
          <a:xfrm>
            <a:off x="10658932"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hlinkClick r:id="rId61"/>
          </p:cNvPr>
          <p:cNvSpPr/>
          <p:nvPr userDrawn="1"/>
        </p:nvSpPr>
        <p:spPr>
          <a:xfrm>
            <a:off x="11168382"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Action Button: Forward or Next 26">
            <a:hlinkClick r:id="" action="ppaction://hlinkshowjump?jump=nextslide" highlightClick="1"/>
          </p:cNvPr>
          <p:cNvSpPr/>
          <p:nvPr userDrawn="1"/>
        </p:nvSpPr>
        <p:spPr>
          <a:xfrm>
            <a:off x="1127078"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8" name="Action Button: Back or Previous 27">
            <a:hlinkClick r:id="" action="ppaction://hlinkshowjump?jump=previousslide" highlightClick="1"/>
          </p:cNvPr>
          <p:cNvSpPr/>
          <p:nvPr userDrawn="1"/>
        </p:nvSpPr>
        <p:spPr>
          <a:xfrm>
            <a:off x="249959" y="6251322"/>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pic>
        <p:nvPicPr>
          <p:cNvPr id="4" name="Imagen 3"/>
          <p:cNvPicPr>
            <a:picLocks noChangeAspect="1"/>
          </p:cNvPicPr>
          <p:nvPr userDrawn="1"/>
        </p:nvPicPr>
        <p:blipFill>
          <a:blip r:embed="rId62" cstate="print">
            <a:extLst>
              <a:ext uri="{28A0092B-C50C-407E-A947-70E740481C1C}">
                <a14:useLocalDpi xmlns:a14="http://schemas.microsoft.com/office/drawing/2010/main" val="0"/>
              </a:ext>
            </a:extLst>
          </a:blip>
          <a:stretch>
            <a:fillRect/>
          </a:stretch>
        </p:blipFill>
        <p:spPr>
          <a:xfrm>
            <a:off x="9426764" y="138655"/>
            <a:ext cx="1865806" cy="1080545"/>
          </a:xfrm>
          <a:prstGeom prst="rect">
            <a:avLst/>
          </a:prstGeom>
        </p:spPr>
      </p:pic>
      <p:pic>
        <p:nvPicPr>
          <p:cNvPr id="5" name="Imagen 4"/>
          <p:cNvPicPr>
            <a:picLocks noChangeAspect="1"/>
          </p:cNvPicPr>
          <p:nvPr userDrawn="1"/>
        </p:nvPicPr>
        <p:blipFill>
          <a:blip r:embed="rId63">
            <a:extLst>
              <a:ext uri="{28A0092B-C50C-407E-A947-70E740481C1C}">
                <a14:useLocalDpi xmlns:a14="http://schemas.microsoft.com/office/drawing/2010/main" val="0"/>
              </a:ext>
            </a:extLst>
          </a:blip>
          <a:stretch>
            <a:fillRect/>
          </a:stretch>
        </p:blipFill>
        <p:spPr>
          <a:xfrm>
            <a:off x="914400" y="5879190"/>
            <a:ext cx="10378170" cy="89252"/>
          </a:xfrm>
          <a:prstGeom prst="rect">
            <a:avLst/>
          </a:prstGeom>
        </p:spPr>
      </p:pic>
    </p:spTree>
    <p:extLst>
      <p:ext uri="{BB962C8B-B14F-4D97-AF65-F5344CB8AC3E}">
        <p14:creationId xmlns:p14="http://schemas.microsoft.com/office/powerpoint/2010/main" val="13321773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Lst>
  <p:hf hdr="0" ftr="0" dt="0"/>
  <p:txStyles>
    <p:title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8433938" y="6303346"/>
            <a:ext cx="2161276" cy="307777"/>
          </a:xfrm>
          <a:prstGeom prst="rect">
            <a:avLst/>
          </a:prstGeom>
        </p:spPr>
        <p:txBody>
          <a:bodyPr vert="horz" wrap="square" lIns="121920" tIns="60960" rIns="121920" bIns="6096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i9 presentation to Joe Smith</a:t>
            </a:r>
          </a:p>
        </p:txBody>
      </p:sp>
      <p:sp>
        <p:nvSpPr>
          <p:cNvPr id="7" name="Slide Number Placeholder 5"/>
          <p:cNvSpPr txBox="1">
            <a:spLocks/>
          </p:cNvSpPr>
          <p:nvPr userDrawn="1"/>
        </p:nvSpPr>
        <p:spPr>
          <a:xfrm>
            <a:off x="814963" y="6293087"/>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pPr algn="ctr"/>
              <a:t>‹Nº›</a:t>
            </a:fld>
            <a:endParaRPr lang="en-US" sz="1200" dirty="0"/>
          </a:p>
        </p:txBody>
      </p:sp>
      <p:sp>
        <p:nvSpPr>
          <p:cNvPr id="10" name="Oval 9"/>
          <p:cNvSpPr/>
          <p:nvPr/>
        </p:nvSpPr>
        <p:spPr>
          <a:xfrm>
            <a:off x="718075"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Oval 15"/>
          <p:cNvSpPr/>
          <p:nvPr/>
        </p:nvSpPr>
        <p:spPr>
          <a:xfrm>
            <a:off x="281861"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Rectangle 9"/>
          <p:cNvSpPr/>
          <p:nvPr/>
        </p:nvSpPr>
        <p:spPr>
          <a:xfrm rot="2700000">
            <a:off x="426720"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Oval 13"/>
          <p:cNvSpPr/>
          <p:nvPr/>
        </p:nvSpPr>
        <p:spPr>
          <a:xfrm rot="10800000">
            <a:off x="1154288"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Rectangle 9"/>
          <p:cNvSpPr/>
          <p:nvPr/>
        </p:nvSpPr>
        <p:spPr>
          <a:xfrm rot="13500000">
            <a:off x="1252512"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Freeform 6"/>
          <p:cNvSpPr>
            <a:spLocks/>
          </p:cNvSpPr>
          <p:nvPr/>
        </p:nvSpPr>
        <p:spPr bwMode="auto">
          <a:xfrm>
            <a:off x="10833553"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0" name="Freeform 7"/>
          <p:cNvSpPr>
            <a:spLocks noEditPoints="1"/>
          </p:cNvSpPr>
          <p:nvPr/>
        </p:nvSpPr>
        <p:spPr bwMode="auto">
          <a:xfrm>
            <a:off x="11230723"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 name="Freeform 8"/>
          <p:cNvSpPr>
            <a:spLocks/>
          </p:cNvSpPr>
          <p:nvPr/>
        </p:nvSpPr>
        <p:spPr bwMode="auto">
          <a:xfrm>
            <a:off x="11661065" y="6399834"/>
            <a:ext cx="153964" cy="12576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2" name="Oval 21"/>
          <p:cNvSpPr/>
          <p:nvPr userDrawn="1"/>
        </p:nvSpPr>
        <p:spPr>
          <a:xfrm>
            <a:off x="11135232"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23" name="Oval 22"/>
          <p:cNvSpPr/>
          <p:nvPr userDrawn="1"/>
        </p:nvSpPr>
        <p:spPr>
          <a:xfrm>
            <a:off x="10699019"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24" name="Oval 23"/>
          <p:cNvSpPr/>
          <p:nvPr userDrawn="1"/>
        </p:nvSpPr>
        <p:spPr>
          <a:xfrm rot="10800000">
            <a:off x="11571445"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18" name="Rectangle 17">
            <a:hlinkClick r:id="rId60"/>
          </p:cNvPr>
          <p:cNvSpPr/>
          <p:nvPr userDrawn="1"/>
        </p:nvSpPr>
        <p:spPr>
          <a:xfrm>
            <a:off x="10658932"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hlinkClick r:id="rId61"/>
          </p:cNvPr>
          <p:cNvSpPr/>
          <p:nvPr userDrawn="1"/>
        </p:nvSpPr>
        <p:spPr>
          <a:xfrm>
            <a:off x="11092939"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hlinkClick r:id="rId62"/>
          </p:cNvPr>
          <p:cNvSpPr/>
          <p:nvPr userDrawn="1"/>
        </p:nvSpPr>
        <p:spPr>
          <a:xfrm>
            <a:off x="11536877"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Action Button: Forward or Next 26">
            <a:hlinkClick r:id="" action="ppaction://hlinkshowjump?jump=nextslide" highlightClick="1"/>
          </p:cNvPr>
          <p:cNvSpPr/>
          <p:nvPr userDrawn="1"/>
        </p:nvSpPr>
        <p:spPr>
          <a:xfrm>
            <a:off x="1127078"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8" name="Action Button: Back or Previous 27">
            <a:hlinkClick r:id="" action="ppaction://hlinkshowjump?jump=previousslide" highlightClick="1"/>
          </p:cNvPr>
          <p:cNvSpPr/>
          <p:nvPr userDrawn="1"/>
        </p:nvSpPr>
        <p:spPr>
          <a:xfrm>
            <a:off x="249959" y="6251322"/>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08821337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 id="2147483755" r:id="rId36"/>
    <p:sldLayoutId id="2147483756" r:id="rId37"/>
    <p:sldLayoutId id="2147483757" r:id="rId38"/>
    <p:sldLayoutId id="2147483758" r:id="rId39"/>
    <p:sldLayoutId id="2147483759" r:id="rId40"/>
    <p:sldLayoutId id="2147483760" r:id="rId41"/>
    <p:sldLayoutId id="2147483761" r:id="rId42"/>
    <p:sldLayoutId id="2147483762" r:id="rId43"/>
    <p:sldLayoutId id="2147483763" r:id="rId44"/>
    <p:sldLayoutId id="2147483764" r:id="rId45"/>
    <p:sldLayoutId id="2147483765" r:id="rId46"/>
    <p:sldLayoutId id="2147483766" r:id="rId47"/>
    <p:sldLayoutId id="2147483767" r:id="rId48"/>
    <p:sldLayoutId id="2147483768" r:id="rId49"/>
    <p:sldLayoutId id="2147483769" r:id="rId50"/>
    <p:sldLayoutId id="2147483770" r:id="rId51"/>
    <p:sldLayoutId id="2147483771" r:id="rId52"/>
    <p:sldLayoutId id="2147483772" r:id="rId53"/>
    <p:sldLayoutId id="2147483773" r:id="rId54"/>
    <p:sldLayoutId id="2147483774" r:id="rId55"/>
    <p:sldLayoutId id="2147483775" r:id="rId56"/>
    <p:sldLayoutId id="2147483776" r:id="rId57"/>
    <p:sldLayoutId id="2147483777" r:id="rId58"/>
  </p:sldLayoutIdLst>
  <p:hf hdr="0" ftr="0" dt="0"/>
  <p:txStyles>
    <p:title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8433938" y="6211013"/>
            <a:ext cx="2161276" cy="492443"/>
          </a:xfrm>
          <a:prstGeom prst="rect">
            <a:avLst/>
          </a:prstGeom>
        </p:spPr>
        <p:txBody>
          <a:bodyPr vert="horz" wrap="square" lIns="121920" tIns="60960" rIns="121920" bIns="6096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Empresa Pública</a:t>
            </a:r>
            <a:r>
              <a:rPr lang="en-US" sz="1200" baseline="0" dirty="0"/>
              <a:t> Metropolitana de Aseo</a:t>
            </a:r>
            <a:endParaRPr lang="en-US" sz="1200" dirty="0"/>
          </a:p>
        </p:txBody>
      </p:sp>
      <p:sp>
        <p:nvSpPr>
          <p:cNvPr id="7" name="Slide Number Placeholder 5"/>
          <p:cNvSpPr txBox="1">
            <a:spLocks/>
          </p:cNvSpPr>
          <p:nvPr userDrawn="1"/>
        </p:nvSpPr>
        <p:spPr>
          <a:xfrm>
            <a:off x="814963" y="6374975"/>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pPr algn="ctr"/>
              <a:t>‹Nº›</a:t>
            </a:fld>
            <a:endParaRPr lang="en-US" sz="1200" dirty="0"/>
          </a:p>
        </p:txBody>
      </p:sp>
      <p:sp>
        <p:nvSpPr>
          <p:cNvPr id="10" name="Oval 9"/>
          <p:cNvSpPr/>
          <p:nvPr/>
        </p:nvSpPr>
        <p:spPr>
          <a:xfrm>
            <a:off x="718075" y="6372532"/>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Oval 15"/>
          <p:cNvSpPr/>
          <p:nvPr/>
        </p:nvSpPr>
        <p:spPr>
          <a:xfrm>
            <a:off x="281861" y="6372532"/>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Rectangle 9"/>
          <p:cNvSpPr/>
          <p:nvPr/>
        </p:nvSpPr>
        <p:spPr>
          <a:xfrm rot="2700000">
            <a:off x="426720" y="6494074"/>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Oval 13"/>
          <p:cNvSpPr/>
          <p:nvPr/>
        </p:nvSpPr>
        <p:spPr>
          <a:xfrm rot="10800000">
            <a:off x="1154288" y="6372532"/>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Rectangle 9"/>
          <p:cNvSpPr/>
          <p:nvPr/>
        </p:nvSpPr>
        <p:spPr>
          <a:xfrm rot="13500000">
            <a:off x="1252512" y="6494074"/>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Freeform 6"/>
          <p:cNvSpPr>
            <a:spLocks/>
          </p:cNvSpPr>
          <p:nvPr/>
        </p:nvSpPr>
        <p:spPr bwMode="auto">
          <a:xfrm>
            <a:off x="10833553"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 name="Freeform 8"/>
          <p:cNvSpPr>
            <a:spLocks/>
          </p:cNvSpPr>
          <p:nvPr/>
        </p:nvSpPr>
        <p:spPr bwMode="auto">
          <a:xfrm>
            <a:off x="11260748" y="6399834"/>
            <a:ext cx="153964" cy="12576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Oval 22"/>
          <p:cNvSpPr/>
          <p:nvPr userDrawn="1"/>
        </p:nvSpPr>
        <p:spPr>
          <a:xfrm>
            <a:off x="10699019"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24" name="Oval 23"/>
          <p:cNvSpPr/>
          <p:nvPr userDrawn="1"/>
        </p:nvSpPr>
        <p:spPr>
          <a:xfrm rot="10800000">
            <a:off x="11171128"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18" name="Rectangle 17">
            <a:hlinkClick r:id="rId60"/>
          </p:cNvPr>
          <p:cNvSpPr/>
          <p:nvPr userDrawn="1"/>
        </p:nvSpPr>
        <p:spPr>
          <a:xfrm>
            <a:off x="10658932"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hlinkClick r:id="rId61"/>
          </p:cNvPr>
          <p:cNvSpPr/>
          <p:nvPr userDrawn="1"/>
        </p:nvSpPr>
        <p:spPr>
          <a:xfrm>
            <a:off x="11136560"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Action Button: Forward or Next 26">
            <a:hlinkClick r:id="" action="ppaction://hlinkshowjump?jump=nextslide" highlightClick="1"/>
          </p:cNvPr>
          <p:cNvSpPr/>
          <p:nvPr userDrawn="1"/>
        </p:nvSpPr>
        <p:spPr>
          <a:xfrm>
            <a:off x="1127078" y="6340984"/>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8" name="Action Button: Back or Previous 27">
            <a:hlinkClick r:id="" action="ppaction://hlinkshowjump?jump=previousslide" highlightClick="1"/>
          </p:cNvPr>
          <p:cNvSpPr/>
          <p:nvPr userDrawn="1"/>
        </p:nvSpPr>
        <p:spPr>
          <a:xfrm>
            <a:off x="249959" y="6333210"/>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18076874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808" r:id="rId30"/>
    <p:sldLayoutId id="2147483809" r:id="rId31"/>
    <p:sldLayoutId id="2147483810" r:id="rId32"/>
    <p:sldLayoutId id="2147483811" r:id="rId33"/>
    <p:sldLayoutId id="2147483812" r:id="rId34"/>
    <p:sldLayoutId id="2147483813" r:id="rId35"/>
    <p:sldLayoutId id="2147483814" r:id="rId36"/>
    <p:sldLayoutId id="2147483815" r:id="rId37"/>
    <p:sldLayoutId id="2147483816" r:id="rId38"/>
    <p:sldLayoutId id="2147483817" r:id="rId39"/>
    <p:sldLayoutId id="2147483818" r:id="rId40"/>
    <p:sldLayoutId id="2147483819" r:id="rId41"/>
    <p:sldLayoutId id="2147483820" r:id="rId42"/>
    <p:sldLayoutId id="2147483821" r:id="rId43"/>
    <p:sldLayoutId id="2147483822" r:id="rId44"/>
    <p:sldLayoutId id="2147483823" r:id="rId45"/>
    <p:sldLayoutId id="2147483824" r:id="rId46"/>
    <p:sldLayoutId id="2147483825" r:id="rId47"/>
    <p:sldLayoutId id="2147483826" r:id="rId48"/>
    <p:sldLayoutId id="2147483827" r:id="rId49"/>
    <p:sldLayoutId id="2147483828" r:id="rId50"/>
    <p:sldLayoutId id="2147483829" r:id="rId51"/>
    <p:sldLayoutId id="2147483830" r:id="rId52"/>
    <p:sldLayoutId id="2147483831" r:id="rId53"/>
    <p:sldLayoutId id="2147483832" r:id="rId54"/>
    <p:sldLayoutId id="2147483833" r:id="rId55"/>
    <p:sldLayoutId id="2147483834" r:id="rId56"/>
    <p:sldLayoutId id="2147483835" r:id="rId57"/>
    <p:sldLayoutId id="2147483836" r:id="rId58"/>
  </p:sldLayoutIdLst>
  <p:hf hdr="0" ftr="0" dt="0"/>
  <p:txStyles>
    <p:title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79961"/>
            <a:ext cx="10363200" cy="817561"/>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914400" y="1219200"/>
            <a:ext cx="10363200" cy="46275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8433938" y="6211013"/>
            <a:ext cx="2161276" cy="492443"/>
          </a:xfrm>
          <a:prstGeom prst="rect">
            <a:avLst/>
          </a:prstGeom>
        </p:spPr>
        <p:txBody>
          <a:bodyPr vert="horz" wrap="square" lIns="121920" tIns="60960" rIns="121920" bIns="6096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Empresa Pública</a:t>
            </a:r>
            <a:r>
              <a:rPr lang="en-US" sz="1200" baseline="0" dirty="0"/>
              <a:t> Metropolitana de Aseo</a:t>
            </a:r>
            <a:endParaRPr lang="en-US" sz="1200" dirty="0"/>
          </a:p>
        </p:txBody>
      </p:sp>
      <p:sp>
        <p:nvSpPr>
          <p:cNvPr id="7" name="Slide Number Placeholder 5"/>
          <p:cNvSpPr txBox="1">
            <a:spLocks/>
          </p:cNvSpPr>
          <p:nvPr userDrawn="1"/>
        </p:nvSpPr>
        <p:spPr>
          <a:xfrm>
            <a:off x="814963" y="6293087"/>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200" smtClean="0"/>
              <a:pPr algn="ctr"/>
              <a:t>‹Nº›</a:t>
            </a:fld>
            <a:endParaRPr lang="en-US" sz="1200" dirty="0"/>
          </a:p>
        </p:txBody>
      </p:sp>
      <p:sp>
        <p:nvSpPr>
          <p:cNvPr id="10" name="Oval 9"/>
          <p:cNvSpPr/>
          <p:nvPr/>
        </p:nvSpPr>
        <p:spPr>
          <a:xfrm>
            <a:off x="718075"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Oval 15"/>
          <p:cNvSpPr/>
          <p:nvPr/>
        </p:nvSpPr>
        <p:spPr>
          <a:xfrm>
            <a:off x="281861"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Rectangle 9"/>
          <p:cNvSpPr/>
          <p:nvPr/>
        </p:nvSpPr>
        <p:spPr>
          <a:xfrm rot="2700000">
            <a:off x="426720"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Oval 13"/>
          <p:cNvSpPr/>
          <p:nvPr/>
        </p:nvSpPr>
        <p:spPr>
          <a:xfrm rot="10800000">
            <a:off x="1154288"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Rectangle 9"/>
          <p:cNvSpPr/>
          <p:nvPr/>
        </p:nvSpPr>
        <p:spPr>
          <a:xfrm rot="13500000">
            <a:off x="1252512" y="6412186"/>
            <a:ext cx="90117" cy="90117"/>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Freeform 6"/>
          <p:cNvSpPr>
            <a:spLocks/>
          </p:cNvSpPr>
          <p:nvPr/>
        </p:nvSpPr>
        <p:spPr bwMode="auto">
          <a:xfrm>
            <a:off x="10833553"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1" name="Freeform 8"/>
          <p:cNvSpPr>
            <a:spLocks/>
          </p:cNvSpPr>
          <p:nvPr/>
        </p:nvSpPr>
        <p:spPr bwMode="auto">
          <a:xfrm>
            <a:off x="11260748" y="6399834"/>
            <a:ext cx="153964" cy="12576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Oval 22"/>
          <p:cNvSpPr/>
          <p:nvPr userDrawn="1"/>
        </p:nvSpPr>
        <p:spPr>
          <a:xfrm>
            <a:off x="10699019"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24" name="Oval 23"/>
          <p:cNvSpPr/>
          <p:nvPr userDrawn="1"/>
        </p:nvSpPr>
        <p:spPr>
          <a:xfrm rot="10800000">
            <a:off x="11171128" y="6290644"/>
            <a:ext cx="333200" cy="333200"/>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67"/>
          </a:p>
        </p:txBody>
      </p:sp>
      <p:sp>
        <p:nvSpPr>
          <p:cNvPr id="18" name="Rectangle 17">
            <a:hlinkClick r:id="rId60"/>
          </p:cNvPr>
          <p:cNvSpPr/>
          <p:nvPr userDrawn="1"/>
        </p:nvSpPr>
        <p:spPr>
          <a:xfrm>
            <a:off x="10658932"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hlinkClick r:id="rId61"/>
          </p:cNvPr>
          <p:cNvSpPr/>
          <p:nvPr userDrawn="1"/>
        </p:nvSpPr>
        <p:spPr>
          <a:xfrm>
            <a:off x="11136560" y="6254517"/>
            <a:ext cx="402336" cy="402336"/>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Action Button: Forward or Next 26">
            <a:hlinkClick r:id="" action="ppaction://hlinkshowjump?jump=nextslide" highlightClick="1"/>
          </p:cNvPr>
          <p:cNvSpPr/>
          <p:nvPr userDrawn="1"/>
        </p:nvSpPr>
        <p:spPr>
          <a:xfrm>
            <a:off x="1127078" y="6259096"/>
            <a:ext cx="402336" cy="402336"/>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8" name="Action Button: Back or Previous 27">
            <a:hlinkClick r:id="" action="ppaction://hlinkshowjump?jump=previousslide" highlightClick="1"/>
          </p:cNvPr>
          <p:cNvSpPr/>
          <p:nvPr userDrawn="1"/>
        </p:nvSpPr>
        <p:spPr>
          <a:xfrm>
            <a:off x="249959" y="6251322"/>
            <a:ext cx="402336" cy="402336"/>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115800928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 id="2147483867" r:id="rId30"/>
    <p:sldLayoutId id="2147483868" r:id="rId31"/>
    <p:sldLayoutId id="2147483869" r:id="rId32"/>
    <p:sldLayoutId id="2147483870" r:id="rId33"/>
    <p:sldLayoutId id="2147483871" r:id="rId34"/>
    <p:sldLayoutId id="2147483872" r:id="rId35"/>
    <p:sldLayoutId id="2147483873" r:id="rId36"/>
    <p:sldLayoutId id="2147483874" r:id="rId37"/>
    <p:sldLayoutId id="2147483875" r:id="rId38"/>
    <p:sldLayoutId id="2147483876" r:id="rId39"/>
    <p:sldLayoutId id="2147483877" r:id="rId40"/>
    <p:sldLayoutId id="2147483878" r:id="rId41"/>
    <p:sldLayoutId id="2147483879" r:id="rId42"/>
    <p:sldLayoutId id="2147483880" r:id="rId43"/>
    <p:sldLayoutId id="2147483881" r:id="rId44"/>
    <p:sldLayoutId id="2147483882" r:id="rId45"/>
    <p:sldLayoutId id="2147483883" r:id="rId46"/>
    <p:sldLayoutId id="2147483884" r:id="rId47"/>
    <p:sldLayoutId id="2147483885" r:id="rId48"/>
    <p:sldLayoutId id="2147483886" r:id="rId49"/>
    <p:sldLayoutId id="2147483887" r:id="rId50"/>
    <p:sldLayoutId id="2147483888" r:id="rId51"/>
    <p:sldLayoutId id="2147483889" r:id="rId52"/>
    <p:sldLayoutId id="2147483890" r:id="rId53"/>
    <p:sldLayoutId id="2147483891" r:id="rId54"/>
    <p:sldLayoutId id="2147483892" r:id="rId55"/>
    <p:sldLayoutId id="2147483893" r:id="rId56"/>
    <p:sldLayoutId id="2147483894" r:id="rId57"/>
    <p:sldLayoutId id="2147483895" r:id="rId58"/>
  </p:sldLayoutIdLst>
  <p:hf hdr="0" ftr="0" dt="0"/>
  <p:txStyles>
    <p:title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p:titleStyle>
    <p:body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2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7.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2.png" descr="Macintosh HD:Users:Emaseo:Documents:prueba mac:archivos:2014:Artes:1. Imagen Emaseo:Logo:LOGO EMASEO N:Logo-color-plano memo.jpg"/>
          <p:cNvPicPr/>
          <p:nvPr/>
        </p:nvPicPr>
        <p:blipFill>
          <a:blip r:embed="rId2"/>
          <a:srcRect/>
          <a:stretch>
            <a:fillRect/>
          </a:stretch>
        </p:blipFill>
        <p:spPr>
          <a:xfrm>
            <a:off x="10813281" y="0"/>
            <a:ext cx="1279525" cy="637540"/>
          </a:xfrm>
          <a:prstGeom prst="rect">
            <a:avLst/>
          </a:prstGeom>
          <a:ln/>
        </p:spPr>
      </p:pic>
      <p:sp>
        <p:nvSpPr>
          <p:cNvPr id="4" name="Rectángulo 3"/>
          <p:cNvSpPr/>
          <p:nvPr/>
        </p:nvSpPr>
        <p:spPr>
          <a:xfrm>
            <a:off x="450146" y="1353613"/>
            <a:ext cx="11520487" cy="1015663"/>
          </a:xfrm>
          <a:prstGeom prst="rect">
            <a:avLst/>
          </a:prstGeom>
        </p:spPr>
        <p:txBody>
          <a:bodyPr>
            <a:spAutoFit/>
          </a:bodyPr>
          <a:lstStyle/>
          <a:p>
            <a:pPr lvl="0" algn="just"/>
            <a:endParaRPr lang="es-EC" sz="2000" dirty="0"/>
          </a:p>
          <a:p>
            <a:pPr lvl="0" algn="just"/>
            <a:endParaRPr lang="es-EC" sz="2000" dirty="0"/>
          </a:p>
          <a:p>
            <a:pPr marL="800100" lvl="1" indent="-342900" algn="just">
              <a:buAutoNum type="alphaLcParenR"/>
            </a:pPr>
            <a:endParaRPr lang="es-EC" sz="2000" dirty="0"/>
          </a:p>
        </p:txBody>
      </p:sp>
      <p:sp>
        <p:nvSpPr>
          <p:cNvPr id="7" name="CuadroTexto 6"/>
          <p:cNvSpPr txBox="1"/>
          <p:nvPr/>
        </p:nvSpPr>
        <p:spPr>
          <a:xfrm>
            <a:off x="3017133" y="4991100"/>
            <a:ext cx="8953500" cy="1077218"/>
          </a:xfrm>
          <a:prstGeom prst="rect">
            <a:avLst/>
          </a:prstGeom>
          <a:noFill/>
        </p:spPr>
        <p:txBody>
          <a:bodyPr wrap="square" rtlCol="0">
            <a:spAutoFit/>
          </a:bodyPr>
          <a:lstStyle/>
          <a:p>
            <a:pPr algn="ctr"/>
            <a:r>
              <a:rPr lang="es-EC" sz="3200" b="1" dirty="0" smtClean="0"/>
              <a:t>RENOVACIÓN DE FLOTA EMASEO EP</a:t>
            </a:r>
          </a:p>
          <a:p>
            <a:pPr algn="ctr"/>
            <a:r>
              <a:rPr lang="es-EC" sz="3200" b="1" dirty="0" smtClean="0"/>
              <a:t>CONTRATO CON CONSORCIO RECOBAQ</a:t>
            </a:r>
            <a:endParaRPr lang="es-EC" sz="3200" b="1" dirty="0"/>
          </a:p>
        </p:txBody>
      </p:sp>
      <p:pic>
        <p:nvPicPr>
          <p:cNvPr id="6" name="Imagen 5"/>
          <p:cNvPicPr/>
          <p:nvPr/>
        </p:nvPicPr>
        <p:blipFill>
          <a:blip r:embed="rId3"/>
          <a:stretch>
            <a:fillRect/>
          </a:stretch>
        </p:blipFill>
        <p:spPr>
          <a:xfrm>
            <a:off x="1422400" y="489527"/>
            <a:ext cx="6459220" cy="4198909"/>
          </a:xfrm>
          <a:prstGeom prst="rect">
            <a:avLst/>
          </a:prstGeom>
          <a:ln>
            <a:solidFill>
              <a:schemeClr val="bg1">
                <a:lumMod val="50000"/>
              </a:schemeClr>
            </a:solidFill>
          </a:ln>
        </p:spPr>
      </p:pic>
    </p:spTree>
    <p:extLst>
      <p:ext uri="{BB962C8B-B14F-4D97-AF65-F5344CB8AC3E}">
        <p14:creationId xmlns:p14="http://schemas.microsoft.com/office/powerpoint/2010/main" val="3420491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331516" y="147620"/>
            <a:ext cx="9726884" cy="817561"/>
          </a:xfrm>
        </p:spPr>
        <p:txBody>
          <a:bodyPr>
            <a:normAutofit/>
          </a:bodyPr>
          <a:lstStyle/>
          <a:p>
            <a:r>
              <a:rPr lang="es-EC" dirty="0" smtClean="0">
                <a:solidFill>
                  <a:srgbClr val="0092D2"/>
                </a:solidFill>
              </a:rPr>
              <a:t>NEGOCIACIÓN RECOLECTORES</a:t>
            </a:r>
            <a:endParaRPr lang="es-ES" dirty="0"/>
          </a:p>
        </p:txBody>
      </p:sp>
      <p:sp>
        <p:nvSpPr>
          <p:cNvPr id="4" name="Rectángulo 3"/>
          <p:cNvSpPr/>
          <p:nvPr/>
        </p:nvSpPr>
        <p:spPr>
          <a:xfrm>
            <a:off x="331516" y="965181"/>
            <a:ext cx="11324775" cy="3970318"/>
          </a:xfrm>
          <a:prstGeom prst="rect">
            <a:avLst/>
          </a:prstGeom>
        </p:spPr>
        <p:txBody>
          <a:bodyPr wrap="square">
            <a:spAutoFit/>
          </a:bodyPr>
          <a:lstStyle/>
          <a:p>
            <a:pPr marL="571500" algn="just"/>
            <a:r>
              <a:rPr lang="es-EC" dirty="0" smtClean="0">
                <a:solidFill>
                  <a:schemeClr val="tx1">
                    <a:lumMod val="50000"/>
                  </a:schemeClr>
                </a:solidFill>
              </a:rPr>
              <a:t>En </a:t>
            </a:r>
            <a:r>
              <a:rPr lang="es-EC" dirty="0">
                <a:solidFill>
                  <a:schemeClr val="tx1">
                    <a:lumMod val="50000"/>
                  </a:schemeClr>
                </a:solidFill>
              </a:rPr>
              <a:t>razón del resultado de los análisis efectuados, se realizó la negociación con el proponente que cumplió con todos los requisitos establecidos en los términos de referencia entregados por EMASEO llegando a los siguientes resultados</a:t>
            </a:r>
            <a:r>
              <a:rPr lang="es-EC" dirty="0" smtClean="0">
                <a:solidFill>
                  <a:schemeClr val="tx1">
                    <a:lumMod val="50000"/>
                  </a:schemeClr>
                </a:solidFill>
              </a:rPr>
              <a:t>:</a:t>
            </a:r>
          </a:p>
          <a:p>
            <a:pPr marL="571500" algn="just"/>
            <a:endParaRPr lang="es-EC" dirty="0">
              <a:solidFill>
                <a:schemeClr val="tx1">
                  <a:lumMod val="50000"/>
                </a:schemeClr>
              </a:solidFill>
            </a:endParaRPr>
          </a:p>
          <a:p>
            <a:pPr marL="571500" algn="just"/>
            <a:r>
              <a:rPr lang="es-EC" dirty="0" smtClean="0">
                <a:solidFill>
                  <a:schemeClr val="accent6"/>
                </a:solidFill>
              </a:rPr>
              <a:t>CARGA POSTERIOR:</a:t>
            </a:r>
            <a:endParaRPr lang="es-EC" dirty="0">
              <a:solidFill>
                <a:schemeClr val="accent6"/>
              </a:solidFill>
            </a:endParaRPr>
          </a:p>
          <a:p>
            <a:pPr marL="571500" algn="just"/>
            <a:endParaRPr lang="es-EC" dirty="0">
              <a:cs typeface="Arial" panose="020B0604020202020204" pitchFamily="34" charset="0"/>
            </a:endParaRPr>
          </a:p>
          <a:p>
            <a:pPr marL="571500" algn="just"/>
            <a:endParaRPr lang="es-EC" dirty="0" smtClean="0">
              <a:cs typeface="Arial" panose="020B0604020202020204" pitchFamily="34" charset="0"/>
            </a:endParaRPr>
          </a:p>
          <a:p>
            <a:pPr marL="742950" lvl="1" indent="-285750" algn="just">
              <a:buFont typeface="Arial" panose="020B0604020202020204" pitchFamily="34" charset="0"/>
              <a:buChar char="•"/>
            </a:pPr>
            <a:r>
              <a:rPr lang="es-EC" dirty="0">
                <a:solidFill>
                  <a:schemeClr val="tx1">
                    <a:lumMod val="50000"/>
                  </a:schemeClr>
                </a:solidFill>
              </a:rPr>
              <a:t>Durante la fase de negociación, se </a:t>
            </a:r>
            <a:r>
              <a:rPr lang="es-EC" dirty="0" smtClean="0">
                <a:solidFill>
                  <a:schemeClr val="tx1">
                    <a:lumMod val="50000"/>
                  </a:schemeClr>
                </a:solidFill>
              </a:rPr>
              <a:t>verificó que la mayor capacidad </a:t>
            </a:r>
            <a:r>
              <a:rPr lang="es-EC" dirty="0">
                <a:solidFill>
                  <a:schemeClr val="tx1">
                    <a:lumMod val="50000"/>
                  </a:schemeClr>
                </a:solidFill>
              </a:rPr>
              <a:t>de carga de los vehículos </a:t>
            </a:r>
            <a:r>
              <a:rPr lang="es-EC" dirty="0" smtClean="0">
                <a:solidFill>
                  <a:schemeClr val="tx1">
                    <a:lumMod val="50000"/>
                  </a:schemeClr>
                </a:solidFill>
              </a:rPr>
              <a:t>ofertados permitía cubrir la demanda de 424,000 Ton/año con 36 vehículos, en lugar de los 40 recolectores solicitados originalmente.</a:t>
            </a:r>
          </a:p>
          <a:p>
            <a:pPr marL="742950" lvl="1" indent="-285750" algn="just">
              <a:buFont typeface="Arial" panose="020B0604020202020204" pitchFamily="34" charset="0"/>
              <a:buChar char="•"/>
            </a:pPr>
            <a:r>
              <a:rPr lang="es-EC" dirty="0" smtClean="0">
                <a:solidFill>
                  <a:schemeClr val="tx1">
                    <a:lumMod val="50000"/>
                  </a:schemeClr>
                </a:solidFill>
              </a:rPr>
              <a:t>La </a:t>
            </a:r>
            <a:r>
              <a:rPr lang="es-EC" dirty="0">
                <a:solidFill>
                  <a:schemeClr val="tx1">
                    <a:lumMod val="50000"/>
                  </a:schemeClr>
                </a:solidFill>
              </a:rPr>
              <a:t>Oferta </a:t>
            </a:r>
            <a:r>
              <a:rPr lang="es-EC" dirty="0" smtClean="0">
                <a:solidFill>
                  <a:schemeClr val="tx1">
                    <a:lumMod val="50000"/>
                  </a:schemeClr>
                </a:solidFill>
              </a:rPr>
              <a:t>Negociada tanto en número de vehículos como en otros costos, </a:t>
            </a:r>
            <a:r>
              <a:rPr lang="es-EC" dirty="0">
                <a:solidFill>
                  <a:schemeClr val="tx1">
                    <a:lumMod val="50000"/>
                  </a:schemeClr>
                </a:solidFill>
              </a:rPr>
              <a:t>significa un ahorro para EMASEO EP de USD 7.1 millones que corresponde al 14% respecto de la propuesta inicial, sin afectar el cronograma de entrega y operación de unidades.</a:t>
            </a:r>
            <a:endParaRPr lang="es-EC" dirty="0"/>
          </a:p>
          <a:p>
            <a:pPr marL="285750" indent="-285750" algn="just">
              <a:buFont typeface="Arial" panose="020B0604020202020204" pitchFamily="34" charset="0"/>
              <a:buChar char="•"/>
            </a:pPr>
            <a:endParaRPr lang="es-EC" dirty="0" smtClean="0"/>
          </a:p>
        </p:txBody>
      </p:sp>
      <p:pic>
        <p:nvPicPr>
          <p:cNvPr id="5" name="image2.png" descr="Macintosh HD:Users:Emaseo:Documents:prueba mac:archivos:2014:Artes:1. Imagen Emaseo:Logo:LOGO EMASEO N:Logo-color-plano memo.jpg"/>
          <p:cNvPicPr/>
          <p:nvPr/>
        </p:nvPicPr>
        <p:blipFill>
          <a:blip r:embed="rId3"/>
          <a:srcRect/>
          <a:stretch>
            <a:fillRect/>
          </a:stretch>
        </p:blipFill>
        <p:spPr>
          <a:xfrm>
            <a:off x="10833389" y="67147"/>
            <a:ext cx="1279525" cy="637540"/>
          </a:xfrm>
          <a:prstGeom prst="rect">
            <a:avLst/>
          </a:prstGeom>
          <a:ln/>
        </p:spPr>
      </p:pic>
      <p:pic>
        <p:nvPicPr>
          <p:cNvPr id="3" name="Imagen 2"/>
          <p:cNvPicPr>
            <a:picLocks noChangeAspect="1"/>
          </p:cNvPicPr>
          <p:nvPr/>
        </p:nvPicPr>
        <p:blipFill>
          <a:blip r:embed="rId4"/>
          <a:stretch>
            <a:fillRect/>
          </a:stretch>
        </p:blipFill>
        <p:spPr>
          <a:xfrm>
            <a:off x="1269564" y="4798953"/>
            <a:ext cx="10059272" cy="1908213"/>
          </a:xfrm>
          <a:prstGeom prst="rect">
            <a:avLst/>
          </a:prstGeom>
        </p:spPr>
      </p:pic>
    </p:spTree>
    <p:extLst>
      <p:ext uri="{BB962C8B-B14F-4D97-AF65-F5344CB8AC3E}">
        <p14:creationId xmlns:p14="http://schemas.microsoft.com/office/powerpoint/2010/main" val="1513794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83891" y="295907"/>
            <a:ext cx="9279209" cy="817561"/>
          </a:xfrm>
        </p:spPr>
        <p:txBody>
          <a:bodyPr>
            <a:normAutofit/>
          </a:bodyPr>
          <a:lstStyle/>
          <a:p>
            <a:r>
              <a:rPr lang="es-EC" dirty="0" smtClean="0">
                <a:solidFill>
                  <a:srgbClr val="0092D2"/>
                </a:solidFill>
              </a:rPr>
              <a:t>NEGOCIACIÓN RECOLECTORES CARGA LATERAL</a:t>
            </a:r>
            <a:endParaRPr lang="es-ES" dirty="0"/>
          </a:p>
        </p:txBody>
      </p:sp>
      <p:sp>
        <p:nvSpPr>
          <p:cNvPr id="4" name="Rectángulo 3"/>
          <p:cNvSpPr/>
          <p:nvPr/>
        </p:nvSpPr>
        <p:spPr>
          <a:xfrm>
            <a:off x="88034" y="1216314"/>
            <a:ext cx="11905673" cy="2339102"/>
          </a:xfrm>
          <a:prstGeom prst="rect">
            <a:avLst/>
          </a:prstGeom>
        </p:spPr>
        <p:txBody>
          <a:bodyPr wrap="square">
            <a:spAutoFit/>
          </a:bodyPr>
          <a:lstStyle/>
          <a:p>
            <a:pPr marL="571500" algn="just"/>
            <a:endParaRPr lang="es-EC" sz="2000" dirty="0">
              <a:latin typeface="+mj-lt"/>
              <a:cs typeface="Arial" panose="020B0604020202020204" pitchFamily="34" charset="0"/>
            </a:endParaRPr>
          </a:p>
          <a:p>
            <a:pPr marL="285750" indent="-285750">
              <a:buFont typeface="Arial" panose="020B0604020202020204" pitchFamily="34" charset="0"/>
              <a:buChar char="•"/>
            </a:pPr>
            <a:r>
              <a:rPr lang="es-EC" dirty="0" smtClean="0">
                <a:solidFill>
                  <a:schemeClr val="tx1">
                    <a:lumMod val="50000"/>
                  </a:schemeClr>
                </a:solidFill>
              </a:rPr>
              <a:t>La </a:t>
            </a:r>
            <a:r>
              <a:rPr lang="es-EC" dirty="0">
                <a:solidFill>
                  <a:schemeClr val="tx1">
                    <a:lumMod val="50000"/>
                  </a:schemeClr>
                </a:solidFill>
              </a:rPr>
              <a:t>Oferta Negociada</a:t>
            </a:r>
          </a:p>
          <a:p>
            <a:pPr marL="742950" lvl="1" indent="-285750">
              <a:buFont typeface="Arial" panose="020B0604020202020204" pitchFamily="34" charset="0"/>
              <a:buChar char="•"/>
            </a:pPr>
            <a:r>
              <a:rPr lang="es-EC" dirty="0">
                <a:solidFill>
                  <a:schemeClr val="tx1">
                    <a:lumMod val="50000"/>
                  </a:schemeClr>
                </a:solidFill>
              </a:rPr>
              <a:t>Repotenciar 14 chasis con cajas </a:t>
            </a:r>
            <a:r>
              <a:rPr lang="es-EC" dirty="0" smtClean="0">
                <a:solidFill>
                  <a:schemeClr val="tx1">
                    <a:lumMod val="50000"/>
                  </a:schemeClr>
                </a:solidFill>
              </a:rPr>
              <a:t>nuevas.</a:t>
            </a:r>
          </a:p>
          <a:p>
            <a:pPr marL="742950" lvl="1" indent="-285750">
              <a:buFont typeface="Arial" panose="020B0604020202020204" pitchFamily="34" charset="0"/>
              <a:buChar char="•"/>
            </a:pPr>
            <a:r>
              <a:rPr lang="es-EC" dirty="0">
                <a:solidFill>
                  <a:schemeClr val="tx1">
                    <a:lumMod val="50000"/>
                  </a:schemeClr>
                </a:solidFill>
              </a:rPr>
              <a:t>4</a:t>
            </a:r>
            <a:r>
              <a:rPr lang="es-EC" dirty="0" smtClean="0">
                <a:solidFill>
                  <a:schemeClr val="tx1">
                    <a:lumMod val="50000"/>
                  </a:schemeClr>
                </a:solidFill>
              </a:rPr>
              <a:t> </a:t>
            </a:r>
            <a:r>
              <a:rPr lang="es-EC" dirty="0">
                <a:solidFill>
                  <a:schemeClr val="tx1">
                    <a:lumMod val="50000"/>
                  </a:schemeClr>
                </a:solidFill>
              </a:rPr>
              <a:t>camiones nuevos AMS sobre chasis </a:t>
            </a:r>
            <a:r>
              <a:rPr lang="es-EC" dirty="0" smtClean="0">
                <a:solidFill>
                  <a:schemeClr val="tx1">
                    <a:lumMod val="50000"/>
                  </a:schemeClr>
                </a:solidFill>
              </a:rPr>
              <a:t>IVECO.</a:t>
            </a:r>
            <a:endParaRPr lang="es-EC" dirty="0">
              <a:solidFill>
                <a:schemeClr val="tx1">
                  <a:lumMod val="50000"/>
                </a:schemeClr>
              </a:solidFill>
            </a:endParaRPr>
          </a:p>
          <a:p>
            <a:pPr marL="742950" lvl="1" indent="-285750">
              <a:buFont typeface="Arial" panose="020B0604020202020204" pitchFamily="34" charset="0"/>
              <a:buChar char="•"/>
            </a:pPr>
            <a:r>
              <a:rPr lang="es-EC" dirty="0">
                <a:solidFill>
                  <a:schemeClr val="tx1">
                    <a:lumMod val="50000"/>
                  </a:schemeClr>
                </a:solidFill>
              </a:rPr>
              <a:t>Reacondicionar temporalmente 4 cajas </a:t>
            </a:r>
            <a:r>
              <a:rPr lang="es-EC" dirty="0" err="1">
                <a:solidFill>
                  <a:schemeClr val="tx1">
                    <a:lumMod val="50000"/>
                  </a:schemeClr>
                </a:solidFill>
              </a:rPr>
              <a:t>Translift</a:t>
            </a:r>
            <a:endParaRPr lang="es-EC" dirty="0">
              <a:solidFill>
                <a:schemeClr val="tx1">
                  <a:lumMod val="50000"/>
                </a:schemeClr>
              </a:solidFill>
            </a:endParaRPr>
          </a:p>
          <a:p>
            <a:pPr marL="742950" lvl="1" indent="-285750">
              <a:buFont typeface="Arial" panose="020B0604020202020204" pitchFamily="34" charset="0"/>
              <a:buChar char="•"/>
            </a:pPr>
            <a:r>
              <a:rPr lang="es-EC" dirty="0">
                <a:solidFill>
                  <a:schemeClr val="tx1">
                    <a:lumMod val="50000"/>
                  </a:schemeClr>
                </a:solidFill>
              </a:rPr>
              <a:t>Significa un ahorro para EMASEO EP  de USD 4,4 millones que representa el 13% respecto de la propuesta inicial</a:t>
            </a:r>
            <a:r>
              <a:rPr lang="es-EC" dirty="0" smtClean="0">
                <a:solidFill>
                  <a:schemeClr val="tx1">
                    <a:lumMod val="50000"/>
                  </a:schemeClr>
                </a:solidFill>
              </a:rPr>
              <a:t>.</a:t>
            </a:r>
          </a:p>
          <a:p>
            <a:pPr marL="742950" lvl="1" indent="-285750">
              <a:buFont typeface="Arial" panose="020B0604020202020204" pitchFamily="34" charset="0"/>
              <a:buChar char="•"/>
            </a:pPr>
            <a:r>
              <a:rPr lang="es-EC" dirty="0" smtClean="0">
                <a:solidFill>
                  <a:schemeClr val="tx1">
                    <a:lumMod val="50000"/>
                  </a:schemeClr>
                </a:solidFill>
              </a:rPr>
              <a:t>Esta flota está dimensionada para levantar 16,930 contenedores por semana.</a:t>
            </a:r>
            <a:endParaRPr lang="es-US" dirty="0">
              <a:solidFill>
                <a:schemeClr val="tx1">
                  <a:lumMod val="50000"/>
                </a:schemeClr>
              </a:solidFill>
            </a:endParaRPr>
          </a:p>
        </p:txBody>
      </p:sp>
      <p:pic>
        <p:nvPicPr>
          <p:cNvPr id="5" name="image2.png" descr="Macintosh HD:Users:Emaseo:Documents:prueba mac:archivos:2014:Artes:1. Imagen Emaseo:Logo:LOGO EMASEO N:Logo-color-plano memo.jpg"/>
          <p:cNvPicPr/>
          <p:nvPr/>
        </p:nvPicPr>
        <p:blipFill>
          <a:blip r:embed="rId3"/>
          <a:srcRect/>
          <a:stretch>
            <a:fillRect/>
          </a:stretch>
        </p:blipFill>
        <p:spPr>
          <a:xfrm>
            <a:off x="10423814" y="475928"/>
            <a:ext cx="1279525" cy="637540"/>
          </a:xfrm>
          <a:prstGeom prst="rect">
            <a:avLst/>
          </a:prstGeom>
          <a:ln/>
        </p:spPr>
      </p:pic>
      <p:pic>
        <p:nvPicPr>
          <p:cNvPr id="3" name="Imagen 2"/>
          <p:cNvPicPr>
            <a:picLocks noChangeAspect="1"/>
          </p:cNvPicPr>
          <p:nvPr/>
        </p:nvPicPr>
        <p:blipFill>
          <a:blip r:embed="rId4"/>
          <a:stretch>
            <a:fillRect/>
          </a:stretch>
        </p:blipFill>
        <p:spPr>
          <a:xfrm>
            <a:off x="900257" y="3837727"/>
            <a:ext cx="10510415" cy="1694835"/>
          </a:xfrm>
          <a:prstGeom prst="rect">
            <a:avLst/>
          </a:prstGeom>
        </p:spPr>
      </p:pic>
      <p:sp>
        <p:nvSpPr>
          <p:cNvPr id="6" name="CuadroTexto 5"/>
          <p:cNvSpPr txBox="1"/>
          <p:nvPr/>
        </p:nvSpPr>
        <p:spPr>
          <a:xfrm>
            <a:off x="942975" y="5814873"/>
            <a:ext cx="10760364" cy="646331"/>
          </a:xfrm>
          <a:prstGeom prst="rect">
            <a:avLst/>
          </a:prstGeom>
          <a:noFill/>
        </p:spPr>
        <p:txBody>
          <a:bodyPr wrap="square" rtlCol="0">
            <a:spAutoFit/>
          </a:bodyPr>
          <a:lstStyle/>
          <a:p>
            <a:r>
              <a:rPr lang="es-EC" dirty="0" smtClean="0"/>
              <a:t>Entre la flota de carga posterior y carga lateral de este contrato se </a:t>
            </a:r>
            <a:r>
              <a:rPr lang="es-EC" dirty="0" err="1" smtClean="0"/>
              <a:t>prevee</a:t>
            </a:r>
            <a:r>
              <a:rPr lang="es-EC" dirty="0" smtClean="0"/>
              <a:t> levantar 590,000 toneladas por año; equivalentes al 75% del total anual que EMASEO va a levantar (740,000 ton / año) </a:t>
            </a:r>
            <a:endParaRPr lang="es-EC" dirty="0"/>
          </a:p>
        </p:txBody>
      </p:sp>
    </p:spTree>
    <p:extLst>
      <p:ext uri="{BB962C8B-B14F-4D97-AF65-F5344CB8AC3E}">
        <p14:creationId xmlns:p14="http://schemas.microsoft.com/office/powerpoint/2010/main" val="3960045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66253" y="39736"/>
            <a:ext cx="10363200" cy="817561"/>
          </a:xfrm>
        </p:spPr>
        <p:txBody>
          <a:bodyPr>
            <a:normAutofit/>
          </a:bodyPr>
          <a:lstStyle/>
          <a:p>
            <a:r>
              <a:rPr lang="es-EC" dirty="0" smtClean="0">
                <a:solidFill>
                  <a:srgbClr val="00B0F0"/>
                </a:solidFill>
                <a:cs typeface="ヒラギノ角ゴ Pro W3" pitchFamily="6" charset="-128"/>
              </a:rPr>
              <a:t>DETALLE DE COSTOS DE FLOTA NUEVA Y REPOTENCIADA </a:t>
            </a:r>
            <a:endParaRPr lang="es-ES" dirty="0">
              <a:solidFill>
                <a:srgbClr val="00B0F0"/>
              </a:solidFill>
              <a:cs typeface="ヒラギノ角ゴ Pro W3" pitchFamily="6" charset="-128"/>
            </a:endParaRPr>
          </a:p>
        </p:txBody>
      </p:sp>
      <p:sp>
        <p:nvSpPr>
          <p:cNvPr id="4" name="Título 2"/>
          <p:cNvSpPr txBox="1">
            <a:spLocks/>
          </p:cNvSpPr>
          <p:nvPr/>
        </p:nvSpPr>
        <p:spPr>
          <a:xfrm>
            <a:off x="1558925" y="1125538"/>
            <a:ext cx="8610600" cy="1292225"/>
          </a:xfrm>
          <a:prstGeom prst="rect">
            <a:avLst/>
          </a:prstGeom>
        </p:spPr>
        <p:txBody>
          <a:bodyPr vert="horz" lIns="0" tIns="0" rIns="0" bIns="0" rtlCol="0" anchor="ctr">
            <a:no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just"/>
            <a:endParaRPr lang="es-EC" sz="1800" dirty="0">
              <a:latin typeface="Arial" panose="020B0604020202020204" pitchFamily="34" charset="0"/>
              <a:cs typeface="Arial" panose="020B0604020202020204" pitchFamily="34" charset="0"/>
            </a:endParaRPr>
          </a:p>
        </p:txBody>
      </p:sp>
      <p:pic>
        <p:nvPicPr>
          <p:cNvPr id="6" name="image2.png" descr="Macintosh HD:Users:Emaseo:Documents:prueba mac:archivos:2014:Artes:1. Imagen Emaseo:Logo:LOGO EMASEO N:Logo-color-plano memo.jpg"/>
          <p:cNvPicPr/>
          <p:nvPr/>
        </p:nvPicPr>
        <p:blipFill>
          <a:blip r:embed="rId2"/>
          <a:srcRect/>
          <a:stretch>
            <a:fillRect/>
          </a:stretch>
        </p:blipFill>
        <p:spPr>
          <a:xfrm>
            <a:off x="10666411" y="169230"/>
            <a:ext cx="1279525" cy="637540"/>
          </a:xfrm>
          <a:prstGeom prst="rect">
            <a:avLst/>
          </a:prstGeom>
          <a:ln/>
        </p:spPr>
      </p:pic>
      <p:sp>
        <p:nvSpPr>
          <p:cNvPr id="5" name="CuadroTexto 4"/>
          <p:cNvSpPr txBox="1"/>
          <p:nvPr/>
        </p:nvSpPr>
        <p:spPr>
          <a:xfrm>
            <a:off x="884094" y="6284383"/>
            <a:ext cx="10260156" cy="369332"/>
          </a:xfrm>
          <a:prstGeom prst="rect">
            <a:avLst/>
          </a:prstGeom>
          <a:noFill/>
        </p:spPr>
        <p:txBody>
          <a:bodyPr wrap="square" rtlCol="0">
            <a:spAutoFit/>
          </a:bodyPr>
          <a:lstStyle/>
          <a:p>
            <a:r>
              <a:rPr lang="es-EC" dirty="0" smtClean="0"/>
              <a:t>Monto financiado por el proveedor a 5 años con una tasa de interés del 7,5%.</a:t>
            </a:r>
            <a:endParaRPr lang="es-EC" dirty="0"/>
          </a:p>
        </p:txBody>
      </p:sp>
      <p:graphicFrame>
        <p:nvGraphicFramePr>
          <p:cNvPr id="7" name="Tabla 6"/>
          <p:cNvGraphicFramePr>
            <a:graphicFrameLocks noGrp="1"/>
          </p:cNvGraphicFramePr>
          <p:nvPr>
            <p:extLst>
              <p:ext uri="{D42A27DB-BD31-4B8C-83A1-F6EECF244321}">
                <p14:modId xmlns:p14="http://schemas.microsoft.com/office/powerpoint/2010/main" val="4055417434"/>
              </p:ext>
            </p:extLst>
          </p:nvPr>
        </p:nvGraphicFramePr>
        <p:xfrm>
          <a:off x="603972" y="877936"/>
          <a:ext cx="10873652" cy="5406446"/>
        </p:xfrm>
        <a:graphic>
          <a:graphicData uri="http://schemas.openxmlformats.org/drawingml/2006/table">
            <a:tbl>
              <a:tblPr/>
              <a:tblGrid>
                <a:gridCol w="4520947">
                  <a:extLst>
                    <a:ext uri="{9D8B030D-6E8A-4147-A177-3AD203B41FA5}">
                      <a16:colId xmlns:a16="http://schemas.microsoft.com/office/drawing/2014/main" val="1137056892"/>
                    </a:ext>
                  </a:extLst>
                </a:gridCol>
                <a:gridCol w="1480999">
                  <a:extLst>
                    <a:ext uri="{9D8B030D-6E8A-4147-A177-3AD203B41FA5}">
                      <a16:colId xmlns:a16="http://schemas.microsoft.com/office/drawing/2014/main" val="1566961808"/>
                    </a:ext>
                  </a:extLst>
                </a:gridCol>
                <a:gridCol w="2435853">
                  <a:extLst>
                    <a:ext uri="{9D8B030D-6E8A-4147-A177-3AD203B41FA5}">
                      <a16:colId xmlns:a16="http://schemas.microsoft.com/office/drawing/2014/main" val="1381052091"/>
                    </a:ext>
                  </a:extLst>
                </a:gridCol>
                <a:gridCol w="2435853">
                  <a:extLst>
                    <a:ext uri="{9D8B030D-6E8A-4147-A177-3AD203B41FA5}">
                      <a16:colId xmlns:a16="http://schemas.microsoft.com/office/drawing/2014/main" val="863806574"/>
                    </a:ext>
                  </a:extLst>
                </a:gridCol>
              </a:tblGrid>
              <a:tr h="269924">
                <a:tc rowSpan="2">
                  <a:txBody>
                    <a:bodyPr/>
                    <a:lstStyle/>
                    <a:p>
                      <a:pPr algn="ctr" rtl="0" fontAlgn="ctr"/>
                      <a:r>
                        <a:rPr lang="es-EC" sz="1600" b="1" i="0" u="none" strike="noStrike">
                          <a:solidFill>
                            <a:srgbClr val="FF0000"/>
                          </a:solidFill>
                          <a:effectLst/>
                          <a:latin typeface="Arial" panose="020B0604020202020204" pitchFamily="34" charset="0"/>
                        </a:rPr>
                        <a:t>CARGA POSTERIOR</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s-EC" sz="1600" b="1" i="0" u="none" strike="noStrike">
                          <a:solidFill>
                            <a:srgbClr val="000000"/>
                          </a:solidFill>
                          <a:effectLst/>
                          <a:latin typeface="Arial" panose="020B0604020202020204" pitchFamily="34" charset="0"/>
                        </a:rPr>
                        <a:t>RECOBAQ</a:t>
                      </a:r>
                    </a:p>
                  </a:txBody>
                  <a:tcPr marL="6162" marR="6162" marT="61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5936155"/>
                  </a:ext>
                </a:extLst>
              </a:tr>
              <a:tr h="269924">
                <a:tc vMerge="1">
                  <a:txBody>
                    <a:bodyPr/>
                    <a:lstStyle/>
                    <a:p>
                      <a:endParaRPr lang="es-EC"/>
                    </a:p>
                  </a:txBody>
                  <a:tcPr/>
                </a:tc>
                <a:tc>
                  <a:txBody>
                    <a:bodyPr/>
                    <a:lstStyle/>
                    <a:p>
                      <a:pPr algn="ctr" rtl="0" fontAlgn="ctr"/>
                      <a:r>
                        <a:rPr lang="es-EC" sz="1600" b="0" i="0" u="none" strike="noStrike">
                          <a:solidFill>
                            <a:srgbClr val="000000"/>
                          </a:solidFill>
                          <a:effectLst/>
                          <a:latin typeface="Arial" panose="020B0604020202020204" pitchFamily="34" charset="0"/>
                        </a:rPr>
                        <a:t>#u</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Arial" panose="020B0604020202020204" pitchFamily="34" charset="0"/>
                        </a:rPr>
                        <a:t>unitario</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smtClean="0">
                          <a:solidFill>
                            <a:srgbClr val="000000"/>
                          </a:solidFill>
                          <a:effectLst/>
                          <a:latin typeface="Arial" panose="020B0604020202020204" pitchFamily="34" charset="0"/>
                        </a:rPr>
                        <a:t>Importe sin</a:t>
                      </a:r>
                      <a:r>
                        <a:rPr lang="es-EC" sz="1600" b="0" i="0" u="none" strike="noStrike" baseline="0" dirty="0" smtClean="0">
                          <a:solidFill>
                            <a:srgbClr val="000000"/>
                          </a:solidFill>
                          <a:effectLst/>
                          <a:latin typeface="Arial" panose="020B0604020202020204" pitchFamily="34" charset="0"/>
                        </a:rPr>
                        <a:t> IVA</a:t>
                      </a:r>
                      <a:endParaRPr lang="es-EC" sz="1600" b="0" i="0" u="none" strike="noStrike" dirty="0">
                        <a:solidFill>
                          <a:srgbClr val="000000"/>
                        </a:solidFill>
                        <a:effectLst/>
                        <a:latin typeface="Arial" panose="020B0604020202020204" pitchFamily="34" charset="0"/>
                      </a:endParaRP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761993"/>
                  </a:ext>
                </a:extLst>
              </a:tr>
              <a:tr h="341919">
                <a:tc>
                  <a:txBody>
                    <a:bodyPr/>
                    <a:lstStyle/>
                    <a:p>
                      <a:pPr algn="ctr" rtl="0" fontAlgn="ctr"/>
                      <a:r>
                        <a:rPr lang="es-EC" sz="1600" b="0" i="0" u="none" strike="noStrike">
                          <a:solidFill>
                            <a:srgbClr val="000000"/>
                          </a:solidFill>
                          <a:effectLst/>
                          <a:latin typeface="Arial" panose="020B0604020202020204" pitchFamily="34" charset="0"/>
                        </a:rPr>
                        <a:t>TIPO 1 20Yd3</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6100"/>
                          </a:solidFill>
                          <a:effectLst/>
                          <a:latin typeface="Arial" panose="020B0604020202020204" pitchFamily="34" charset="0"/>
                        </a:rPr>
                        <a:t>16</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Arial" panose="020B0604020202020204" pitchFamily="34" charset="0"/>
                        </a:rPr>
                        <a:t>179.500,00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600" b="0" i="0" u="none" strike="noStrike">
                          <a:solidFill>
                            <a:srgbClr val="000000"/>
                          </a:solidFill>
                          <a:effectLst/>
                          <a:latin typeface="Arial" panose="020B0604020202020204" pitchFamily="34" charset="0"/>
                        </a:rPr>
                        <a:t>2.872.000,00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989304"/>
                  </a:ext>
                </a:extLst>
              </a:tr>
              <a:tr h="341919">
                <a:tc>
                  <a:txBody>
                    <a:bodyPr/>
                    <a:lstStyle/>
                    <a:p>
                      <a:pPr algn="ctr" rtl="0" fontAlgn="ctr"/>
                      <a:r>
                        <a:rPr lang="es-EC" sz="1600" b="0" i="0" u="none" strike="noStrike">
                          <a:solidFill>
                            <a:srgbClr val="000000"/>
                          </a:solidFill>
                          <a:effectLst/>
                          <a:latin typeface="Arial" panose="020B0604020202020204" pitchFamily="34" charset="0"/>
                        </a:rPr>
                        <a:t>TIPO 2 25yd3</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6100"/>
                          </a:solidFill>
                          <a:effectLst/>
                          <a:latin typeface="Arial" panose="020B0604020202020204" pitchFamily="34" charset="0"/>
                        </a:rPr>
                        <a:t>20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Arial" panose="020B0604020202020204" pitchFamily="34" charset="0"/>
                        </a:rPr>
                        <a:t>192.000,00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600" b="0" i="0" u="none" strike="noStrike">
                          <a:solidFill>
                            <a:srgbClr val="000000"/>
                          </a:solidFill>
                          <a:effectLst/>
                          <a:latin typeface="Arial" panose="020B0604020202020204" pitchFamily="34" charset="0"/>
                        </a:rPr>
                        <a:t>3.840.000,00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653838"/>
                  </a:ext>
                </a:extLst>
              </a:tr>
              <a:tr h="335741">
                <a:tc>
                  <a:txBody>
                    <a:bodyPr/>
                    <a:lstStyle/>
                    <a:p>
                      <a:pPr algn="ctr" rtl="0" fontAlgn="ctr"/>
                      <a:r>
                        <a:rPr lang="es-EC" sz="1600" b="1" i="0" u="none" strike="noStrike">
                          <a:solidFill>
                            <a:srgbClr val="000000"/>
                          </a:solidFill>
                          <a:effectLst/>
                          <a:latin typeface="Arial" panose="020B0604020202020204" pitchFamily="34" charset="0"/>
                        </a:rPr>
                        <a:t> TOTAL </a:t>
                      </a:r>
                    </a:p>
                  </a:txBody>
                  <a:tcPr marL="6162" marR="6162" marT="61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a:solidFill>
                            <a:srgbClr val="006100"/>
                          </a:solidFill>
                          <a:effectLst/>
                          <a:latin typeface="Arial" panose="020B0604020202020204" pitchFamily="34" charset="0"/>
                        </a:rPr>
                        <a:t>36</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s-EC" sz="2000" b="0" i="0" u="none" strike="noStrike">
                          <a:solidFill>
                            <a:srgbClr val="000000"/>
                          </a:solidFill>
                          <a:effectLst/>
                          <a:latin typeface="Arial" panose="020B0604020202020204" pitchFamily="34" charset="0"/>
                        </a:rPr>
                        <a:t> </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s-EC" sz="1600" b="1" i="0" u="none" strike="noStrike">
                          <a:solidFill>
                            <a:srgbClr val="000000"/>
                          </a:solidFill>
                          <a:effectLst/>
                          <a:latin typeface="Arial" panose="020B0604020202020204" pitchFamily="34" charset="0"/>
                        </a:rPr>
                        <a:t>6.712.000,00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07875"/>
                  </a:ext>
                </a:extLst>
              </a:tr>
              <a:tr h="335741">
                <a:tc>
                  <a:txBody>
                    <a:bodyPr/>
                    <a:lstStyle/>
                    <a:p>
                      <a:pPr algn="l" fontAlgn="ctr"/>
                      <a:r>
                        <a:rPr lang="es-EC" sz="2000" b="0" i="0" u="none" strike="noStrike">
                          <a:solidFill>
                            <a:srgbClr val="000000"/>
                          </a:solidFill>
                          <a:effectLst/>
                          <a:latin typeface="Arial" panose="020B0604020202020204" pitchFamily="34" charset="0"/>
                        </a:rPr>
                        <a:t> </a:t>
                      </a:r>
                    </a:p>
                  </a:txBody>
                  <a:tcPr marL="6162" marR="6162" marT="616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EC" sz="2000" b="0" i="0" u="none" strike="noStrike">
                          <a:solidFill>
                            <a:srgbClr val="000000"/>
                          </a:solidFill>
                          <a:effectLst/>
                          <a:latin typeface="Arial" panose="020B0604020202020204" pitchFamily="34" charset="0"/>
                        </a:rPr>
                        <a:t> </a:t>
                      </a:r>
                    </a:p>
                  </a:txBody>
                  <a:tcPr marL="6162" marR="6162" marT="616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s-EC" sz="2000" b="0" i="0" u="none" strike="noStrike">
                        <a:solidFill>
                          <a:srgbClr val="000000"/>
                        </a:solidFill>
                        <a:effectLst/>
                        <a:latin typeface="Arial" panose="020B0604020202020204" pitchFamily="34" charset="0"/>
                      </a:endParaRPr>
                    </a:p>
                  </a:txBody>
                  <a:tcPr marL="6162" marR="6162" marT="6162" marB="0" anchor="ctr">
                    <a:lnL>
                      <a:noFill/>
                    </a:lnL>
                    <a:lnR>
                      <a:noFill/>
                    </a:lnR>
                    <a:lnT>
                      <a:noFill/>
                    </a:lnT>
                    <a:lnB>
                      <a:noFill/>
                    </a:lnB>
                  </a:tcPr>
                </a:tc>
                <a:tc>
                  <a:txBody>
                    <a:bodyPr/>
                    <a:lstStyle/>
                    <a:p>
                      <a:pPr algn="r" fontAlgn="ctr"/>
                      <a:r>
                        <a:rPr lang="es-EC" sz="2000" b="0" i="0" u="none" strike="noStrike">
                          <a:solidFill>
                            <a:srgbClr val="000000"/>
                          </a:solidFill>
                          <a:effectLst/>
                          <a:latin typeface="Arial" panose="020B0604020202020204" pitchFamily="34" charset="0"/>
                        </a:rPr>
                        <a:t> </a:t>
                      </a:r>
                    </a:p>
                  </a:txBody>
                  <a:tcPr marL="6162" marR="6162" marT="6162"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06849562"/>
                  </a:ext>
                </a:extLst>
              </a:tr>
              <a:tr h="335741">
                <a:tc>
                  <a:txBody>
                    <a:bodyPr/>
                    <a:lstStyle/>
                    <a:p>
                      <a:pPr algn="l" fontAlgn="ctr"/>
                      <a:r>
                        <a:rPr lang="es-EC" sz="2000" b="0" i="0" u="none" strike="noStrike">
                          <a:solidFill>
                            <a:srgbClr val="000000"/>
                          </a:solidFill>
                          <a:effectLst/>
                          <a:latin typeface="Arial" panose="020B0604020202020204" pitchFamily="34" charset="0"/>
                        </a:rPr>
                        <a:t> </a:t>
                      </a:r>
                    </a:p>
                  </a:txBody>
                  <a:tcPr marL="6162" marR="6162" marT="616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C" sz="2000" b="0" i="0" u="none" strike="noStrike">
                          <a:solidFill>
                            <a:srgbClr val="000000"/>
                          </a:solidFill>
                          <a:effectLst/>
                          <a:latin typeface="Arial" panose="020B0604020202020204" pitchFamily="34" charset="0"/>
                        </a:rPr>
                        <a:t> </a:t>
                      </a:r>
                    </a:p>
                  </a:txBody>
                  <a:tcPr marL="6162" marR="6162" marT="61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C" sz="2000" b="0" i="0" u="none" strike="noStrike">
                          <a:solidFill>
                            <a:srgbClr val="000000"/>
                          </a:solidFill>
                          <a:effectLst/>
                          <a:latin typeface="Arial" panose="020B0604020202020204" pitchFamily="34" charset="0"/>
                        </a:rPr>
                        <a:t> </a:t>
                      </a:r>
                    </a:p>
                  </a:txBody>
                  <a:tcPr marL="6162" marR="6162" marT="61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C" sz="2000" b="0" i="0" u="none" strike="noStrike">
                          <a:solidFill>
                            <a:srgbClr val="000000"/>
                          </a:solidFill>
                          <a:effectLst/>
                          <a:latin typeface="Arial" panose="020B0604020202020204" pitchFamily="34" charset="0"/>
                        </a:rPr>
                        <a:t> </a:t>
                      </a:r>
                    </a:p>
                  </a:txBody>
                  <a:tcPr marL="6162" marR="6162" marT="616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995327"/>
                  </a:ext>
                </a:extLst>
              </a:tr>
              <a:tr h="269924">
                <a:tc rowSpan="2">
                  <a:txBody>
                    <a:bodyPr/>
                    <a:lstStyle/>
                    <a:p>
                      <a:pPr algn="ctr" rtl="0" fontAlgn="ctr"/>
                      <a:r>
                        <a:rPr lang="es-EC" sz="1600" b="1" i="0" u="none" strike="noStrike">
                          <a:solidFill>
                            <a:srgbClr val="FF0000"/>
                          </a:solidFill>
                          <a:effectLst/>
                          <a:latin typeface="Arial" panose="020B0604020202020204" pitchFamily="34" charset="0"/>
                        </a:rPr>
                        <a:t>CARGA LATERAL</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s-EC" sz="1600" b="1" i="0" u="none" strike="noStrike">
                          <a:solidFill>
                            <a:srgbClr val="000000"/>
                          </a:solidFill>
                          <a:effectLst/>
                          <a:latin typeface="Arial" panose="020B0604020202020204" pitchFamily="34" charset="0"/>
                        </a:rPr>
                        <a:t>RECOBAQ</a:t>
                      </a:r>
                    </a:p>
                  </a:txBody>
                  <a:tcPr marL="6162" marR="6162" marT="6162"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79119769"/>
                  </a:ext>
                </a:extLst>
              </a:tr>
              <a:tr h="269924">
                <a:tc vMerge="1">
                  <a:txBody>
                    <a:bodyPr/>
                    <a:lstStyle/>
                    <a:p>
                      <a:endParaRPr lang="es-EC"/>
                    </a:p>
                  </a:txBody>
                  <a:tcPr/>
                </a:tc>
                <a:tc>
                  <a:txBody>
                    <a:bodyPr/>
                    <a:lstStyle/>
                    <a:p>
                      <a:pPr algn="ctr" rtl="0" fontAlgn="ctr"/>
                      <a:r>
                        <a:rPr lang="es-EC" sz="1600" b="0" i="0" u="none" strike="noStrike">
                          <a:solidFill>
                            <a:srgbClr val="000000"/>
                          </a:solidFill>
                          <a:effectLst/>
                          <a:latin typeface="Arial" panose="020B0604020202020204" pitchFamily="34" charset="0"/>
                        </a:rPr>
                        <a:t>#u</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Arial" panose="020B0604020202020204" pitchFamily="34" charset="0"/>
                        </a:rPr>
                        <a:t>unitario</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dirty="0" smtClean="0">
                          <a:solidFill>
                            <a:srgbClr val="000000"/>
                          </a:solidFill>
                          <a:effectLst/>
                          <a:latin typeface="Arial" panose="020B0604020202020204" pitchFamily="34" charset="0"/>
                        </a:rPr>
                        <a:t>Importe sin IVA</a:t>
                      </a:r>
                      <a:endParaRPr lang="es-EC" sz="1600" b="0" i="0" u="none" strike="noStrike" dirty="0">
                        <a:solidFill>
                          <a:srgbClr val="000000"/>
                        </a:solidFill>
                        <a:effectLst/>
                        <a:latin typeface="Arial" panose="020B0604020202020204" pitchFamily="34" charset="0"/>
                      </a:endParaRP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424547"/>
                  </a:ext>
                </a:extLst>
              </a:tr>
              <a:tr h="678045">
                <a:tc>
                  <a:txBody>
                    <a:bodyPr/>
                    <a:lstStyle/>
                    <a:p>
                      <a:pPr algn="ctr" rtl="0" fontAlgn="ctr"/>
                      <a:r>
                        <a:rPr lang="es-EC" sz="1600" b="0" i="0" u="none" strike="noStrike">
                          <a:solidFill>
                            <a:srgbClr val="000000"/>
                          </a:solidFill>
                          <a:effectLst/>
                          <a:latin typeface="Arial" panose="020B0604020202020204" pitchFamily="34" charset="0"/>
                        </a:rPr>
                        <a:t>Caja + DAF (Repotenciación)</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Arial" panose="020B0604020202020204" pitchFamily="34" charset="0"/>
                        </a:rPr>
                        <a:t>14</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Arial" panose="020B0604020202020204" pitchFamily="34" charset="0"/>
                        </a:rPr>
                        <a:t>305.499,00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600" b="0" i="0" u="none" strike="noStrike">
                          <a:solidFill>
                            <a:srgbClr val="000000"/>
                          </a:solidFill>
                          <a:effectLst/>
                          <a:latin typeface="Arial" panose="020B0604020202020204" pitchFamily="34" charset="0"/>
                        </a:rPr>
                        <a:t>4.276.986,00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996207"/>
                  </a:ext>
                </a:extLst>
              </a:tr>
              <a:tr h="509983">
                <a:tc>
                  <a:txBody>
                    <a:bodyPr/>
                    <a:lstStyle/>
                    <a:p>
                      <a:pPr algn="ctr" rtl="0" fontAlgn="ctr"/>
                      <a:r>
                        <a:rPr lang="es-EC" sz="1600" b="0" i="0" u="none" strike="noStrike">
                          <a:solidFill>
                            <a:srgbClr val="000000"/>
                          </a:solidFill>
                          <a:effectLst/>
                          <a:latin typeface="Arial" panose="020B0604020202020204" pitchFamily="34" charset="0"/>
                        </a:rPr>
                        <a:t>Recolector AMS 21m3</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Arial" panose="020B0604020202020204" pitchFamily="34" charset="0"/>
                        </a:rPr>
                        <a:t>4</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0" i="0" u="none" strike="noStrike">
                          <a:solidFill>
                            <a:srgbClr val="000000"/>
                          </a:solidFill>
                          <a:effectLst/>
                          <a:latin typeface="Arial" panose="020B0604020202020204" pitchFamily="34" charset="0"/>
                        </a:rPr>
                        <a:t>375.399,00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fontAlgn="ctr"/>
                      <a:r>
                        <a:rPr lang="es-EC" sz="1600" b="0" i="0" u="none" strike="noStrike">
                          <a:solidFill>
                            <a:srgbClr val="000000"/>
                          </a:solidFill>
                          <a:effectLst/>
                          <a:latin typeface="Arial" panose="020B0604020202020204" pitchFamily="34" charset="0"/>
                        </a:rPr>
                        <a:t>1.501.596,00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987470"/>
                  </a:ext>
                </a:extLst>
              </a:tr>
              <a:tr h="335741">
                <a:tc>
                  <a:txBody>
                    <a:bodyPr/>
                    <a:lstStyle/>
                    <a:p>
                      <a:pPr algn="ctr" rtl="0" fontAlgn="ctr"/>
                      <a:r>
                        <a:rPr lang="es-EC" sz="1600" b="1" i="0" u="none" strike="noStrike">
                          <a:solidFill>
                            <a:srgbClr val="000000"/>
                          </a:solidFill>
                          <a:effectLst/>
                          <a:latin typeface="Arial" panose="020B0604020202020204" pitchFamily="34" charset="0"/>
                        </a:rPr>
                        <a:t> TOTAL </a:t>
                      </a:r>
                    </a:p>
                  </a:txBody>
                  <a:tcPr marL="6162" marR="6162" marT="616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EC" sz="1600" b="1" i="0" u="none" strike="noStrike">
                          <a:solidFill>
                            <a:srgbClr val="006100"/>
                          </a:solidFill>
                          <a:effectLst/>
                          <a:latin typeface="Arial" panose="020B0604020202020204" pitchFamily="34" charset="0"/>
                        </a:rPr>
                        <a:t>18</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s-EC" sz="2000" b="0" i="0" u="none" strike="noStrike">
                          <a:solidFill>
                            <a:srgbClr val="000000"/>
                          </a:solidFill>
                          <a:effectLst/>
                          <a:latin typeface="Arial" panose="020B0604020202020204" pitchFamily="34" charset="0"/>
                        </a:rPr>
                        <a:t> </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rtl="0" fontAlgn="ctr"/>
                      <a:r>
                        <a:rPr lang="es-EC" sz="1600" b="1" i="0" u="none" strike="noStrike">
                          <a:solidFill>
                            <a:srgbClr val="000000"/>
                          </a:solidFill>
                          <a:effectLst/>
                          <a:latin typeface="Arial" panose="020B0604020202020204" pitchFamily="34" charset="0"/>
                        </a:rPr>
                        <a:t>5.778.582,00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234186"/>
                  </a:ext>
                </a:extLst>
              </a:tr>
              <a:tr h="335741">
                <a:tc>
                  <a:txBody>
                    <a:bodyPr/>
                    <a:lstStyle/>
                    <a:p>
                      <a:pPr algn="l" fontAlgn="b"/>
                      <a:r>
                        <a:rPr lang="es-EC" sz="2000" b="0" i="0" u="none" strike="noStrike">
                          <a:solidFill>
                            <a:srgbClr val="000000"/>
                          </a:solidFill>
                          <a:effectLst/>
                          <a:latin typeface="Arial" panose="020B0604020202020204" pitchFamily="34" charset="0"/>
                        </a:rPr>
                        <a:t> </a:t>
                      </a:r>
                    </a:p>
                  </a:txBody>
                  <a:tcPr marL="6162" marR="6162" marT="61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C" sz="2000" b="0" i="0" u="none" strike="noStrike">
                          <a:solidFill>
                            <a:srgbClr val="000000"/>
                          </a:solidFill>
                          <a:effectLst/>
                          <a:latin typeface="Arial" panose="020B0604020202020204" pitchFamily="34" charset="0"/>
                        </a:rPr>
                        <a:t> </a:t>
                      </a:r>
                    </a:p>
                  </a:txBody>
                  <a:tcPr marL="6162" marR="6162" marT="616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C" sz="2000" b="0" i="0" u="none" strike="noStrike">
                        <a:solidFill>
                          <a:srgbClr val="000000"/>
                        </a:solidFill>
                        <a:effectLst/>
                        <a:latin typeface="Arial" panose="020B0604020202020204" pitchFamily="34" charset="0"/>
                      </a:endParaRPr>
                    </a:p>
                  </a:txBody>
                  <a:tcPr marL="6162" marR="6162" marT="6162" marB="0" anchor="b">
                    <a:lnL>
                      <a:noFill/>
                    </a:lnL>
                    <a:lnR>
                      <a:noFill/>
                    </a:lnR>
                    <a:lnT>
                      <a:noFill/>
                    </a:lnT>
                    <a:lnB>
                      <a:noFill/>
                    </a:lnB>
                  </a:tcPr>
                </a:tc>
                <a:tc>
                  <a:txBody>
                    <a:bodyPr/>
                    <a:lstStyle/>
                    <a:p>
                      <a:pPr algn="l" fontAlgn="b"/>
                      <a:r>
                        <a:rPr lang="es-EC" sz="2000" b="0" i="0" u="none" strike="noStrike">
                          <a:solidFill>
                            <a:srgbClr val="000000"/>
                          </a:solidFill>
                          <a:effectLst/>
                          <a:latin typeface="Arial" panose="020B0604020202020204" pitchFamily="34" charset="0"/>
                        </a:rPr>
                        <a:t> </a:t>
                      </a:r>
                    </a:p>
                  </a:txBody>
                  <a:tcPr marL="6162" marR="6162" marT="6162"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32055517"/>
                  </a:ext>
                </a:extLst>
              </a:tr>
              <a:tr h="335741">
                <a:tc>
                  <a:txBody>
                    <a:bodyPr/>
                    <a:lstStyle/>
                    <a:p>
                      <a:pPr algn="l" fontAlgn="b"/>
                      <a:r>
                        <a:rPr lang="es-EC" sz="2000" b="0" i="0" u="none" strike="noStrike">
                          <a:solidFill>
                            <a:srgbClr val="000000"/>
                          </a:solidFill>
                          <a:effectLst/>
                          <a:latin typeface="Arial" panose="020B0604020202020204" pitchFamily="34" charset="0"/>
                        </a:rPr>
                        <a:t> </a:t>
                      </a:r>
                    </a:p>
                  </a:txBody>
                  <a:tcPr marL="6162" marR="6162" marT="61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C" sz="2000" b="0" i="0" u="none" strike="noStrike">
                          <a:solidFill>
                            <a:srgbClr val="000000"/>
                          </a:solidFill>
                          <a:effectLst/>
                          <a:latin typeface="Arial" panose="020B0604020202020204" pitchFamily="34" charset="0"/>
                        </a:rPr>
                        <a:t> </a:t>
                      </a:r>
                    </a:p>
                  </a:txBody>
                  <a:tcPr marL="6162" marR="6162" marT="61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C" sz="2000" b="0" i="0" u="none" strike="noStrike">
                          <a:solidFill>
                            <a:srgbClr val="000000"/>
                          </a:solidFill>
                          <a:effectLst/>
                          <a:latin typeface="Arial" panose="020B0604020202020204" pitchFamily="34" charset="0"/>
                        </a:rPr>
                        <a:t> </a:t>
                      </a:r>
                    </a:p>
                  </a:txBody>
                  <a:tcPr marL="6162" marR="6162" marT="616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EC" sz="2000" b="0" i="0" u="none" strike="noStrike">
                          <a:solidFill>
                            <a:srgbClr val="000000"/>
                          </a:solidFill>
                          <a:effectLst/>
                          <a:latin typeface="Arial" panose="020B0604020202020204" pitchFamily="34" charset="0"/>
                        </a:rPr>
                        <a:t> </a:t>
                      </a:r>
                    </a:p>
                  </a:txBody>
                  <a:tcPr marL="6162" marR="6162" marT="616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158481"/>
                  </a:ext>
                </a:extLst>
              </a:tr>
              <a:tr h="440438">
                <a:tc gridSpan="3">
                  <a:txBody>
                    <a:bodyPr/>
                    <a:lstStyle/>
                    <a:p>
                      <a:pPr algn="ctr" rtl="0" fontAlgn="ctr"/>
                      <a:r>
                        <a:rPr lang="es-MX" sz="2000" b="1" i="0" u="none" strike="noStrike" dirty="0">
                          <a:solidFill>
                            <a:srgbClr val="000000"/>
                          </a:solidFill>
                          <a:effectLst/>
                          <a:latin typeface="Arial" panose="020B0604020202020204" pitchFamily="34" charset="0"/>
                        </a:rPr>
                        <a:t> TOTAL ADQUISICIÓN </a:t>
                      </a:r>
                      <a:r>
                        <a:rPr lang="es-MX" sz="2000" b="1" i="0" u="none" strike="noStrike" dirty="0" smtClean="0">
                          <a:solidFill>
                            <a:srgbClr val="000000"/>
                          </a:solidFill>
                          <a:effectLst/>
                          <a:latin typeface="Arial" panose="020B0604020202020204" pitchFamily="34" charset="0"/>
                        </a:rPr>
                        <a:t>FLOTA</a:t>
                      </a:r>
                      <a:endParaRPr lang="es-MX" sz="2000" b="1" i="0" u="none" strike="noStrike" dirty="0">
                        <a:solidFill>
                          <a:srgbClr val="000000"/>
                        </a:solidFill>
                        <a:effectLst/>
                        <a:latin typeface="Arial" panose="020B0604020202020204" pitchFamily="34" charset="0"/>
                      </a:endParaRP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a:txBody>
                    <a:bodyPr/>
                    <a:lstStyle/>
                    <a:p>
                      <a:pPr algn="r" rtl="0" fontAlgn="ctr"/>
                      <a:r>
                        <a:rPr lang="es-EC" sz="1800" b="1" i="0" u="none" strike="noStrike" dirty="0">
                          <a:solidFill>
                            <a:srgbClr val="000000"/>
                          </a:solidFill>
                          <a:effectLst/>
                          <a:latin typeface="Arial" panose="020B0604020202020204" pitchFamily="34" charset="0"/>
                        </a:rPr>
                        <a:t>12.490.582,00</a:t>
                      </a:r>
                    </a:p>
                  </a:txBody>
                  <a:tcPr marL="6162" marR="6162" marT="61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993985914"/>
                  </a:ext>
                </a:extLst>
              </a:tr>
            </a:tbl>
          </a:graphicData>
        </a:graphic>
      </p:graphicFrame>
    </p:spTree>
    <p:extLst>
      <p:ext uri="{BB962C8B-B14F-4D97-AF65-F5344CB8AC3E}">
        <p14:creationId xmlns:p14="http://schemas.microsoft.com/office/powerpoint/2010/main" val="2831056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166253" y="39736"/>
            <a:ext cx="10363200" cy="817561"/>
          </a:xfrm>
        </p:spPr>
        <p:txBody>
          <a:bodyPr>
            <a:normAutofit/>
          </a:bodyPr>
          <a:lstStyle/>
          <a:p>
            <a:r>
              <a:rPr lang="es-EC" dirty="0" smtClean="0">
                <a:solidFill>
                  <a:srgbClr val="00B0F0"/>
                </a:solidFill>
                <a:cs typeface="ヒラギノ角ゴ Pro W3" pitchFamily="6" charset="-128"/>
              </a:rPr>
              <a:t>INFORME GENERAL DE LA NEGOCIACIÓN</a:t>
            </a:r>
            <a:endParaRPr lang="es-ES" dirty="0">
              <a:solidFill>
                <a:srgbClr val="00B0F0"/>
              </a:solidFill>
              <a:cs typeface="ヒラギノ角ゴ Pro W3" pitchFamily="6" charset="-128"/>
            </a:endParaRPr>
          </a:p>
        </p:txBody>
      </p:sp>
      <p:sp>
        <p:nvSpPr>
          <p:cNvPr id="4" name="Título 2"/>
          <p:cNvSpPr txBox="1">
            <a:spLocks/>
          </p:cNvSpPr>
          <p:nvPr/>
        </p:nvSpPr>
        <p:spPr>
          <a:xfrm>
            <a:off x="1558925" y="1125538"/>
            <a:ext cx="8610600" cy="1292225"/>
          </a:xfrm>
          <a:prstGeom prst="rect">
            <a:avLst/>
          </a:prstGeom>
        </p:spPr>
        <p:txBody>
          <a:bodyPr vert="horz" lIns="0" tIns="0" rIns="0" bIns="0" rtlCol="0" anchor="ctr">
            <a:no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just"/>
            <a:endParaRPr lang="es-EC" sz="1800" dirty="0">
              <a:latin typeface="Arial" panose="020B0604020202020204" pitchFamily="34" charset="0"/>
              <a:cs typeface="Arial" panose="020B0604020202020204" pitchFamily="34" charset="0"/>
            </a:endParaRPr>
          </a:p>
        </p:txBody>
      </p:sp>
      <p:pic>
        <p:nvPicPr>
          <p:cNvPr id="6" name="image2.png" descr="Macintosh HD:Users:Emaseo:Documents:prueba mac:archivos:2014:Artes:1. Imagen Emaseo:Logo:LOGO EMASEO N:Logo-color-plano memo.jpg"/>
          <p:cNvPicPr/>
          <p:nvPr/>
        </p:nvPicPr>
        <p:blipFill>
          <a:blip r:embed="rId3"/>
          <a:srcRect/>
          <a:stretch>
            <a:fillRect/>
          </a:stretch>
        </p:blipFill>
        <p:spPr>
          <a:xfrm>
            <a:off x="10423814" y="475928"/>
            <a:ext cx="1279525" cy="637540"/>
          </a:xfrm>
          <a:prstGeom prst="rect">
            <a:avLst/>
          </a:prstGeom>
          <a:ln/>
        </p:spPr>
      </p:pic>
      <p:graphicFrame>
        <p:nvGraphicFramePr>
          <p:cNvPr id="7" name="Tabla 6"/>
          <p:cNvGraphicFramePr>
            <a:graphicFrameLocks noGrp="1"/>
          </p:cNvGraphicFramePr>
          <p:nvPr>
            <p:extLst>
              <p:ext uri="{D42A27DB-BD31-4B8C-83A1-F6EECF244321}">
                <p14:modId xmlns:p14="http://schemas.microsoft.com/office/powerpoint/2010/main" val="3444043833"/>
              </p:ext>
            </p:extLst>
          </p:nvPr>
        </p:nvGraphicFramePr>
        <p:xfrm>
          <a:off x="1558925" y="1476375"/>
          <a:ext cx="7518400" cy="4095750"/>
        </p:xfrm>
        <a:graphic>
          <a:graphicData uri="http://schemas.openxmlformats.org/drawingml/2006/table">
            <a:tbl>
              <a:tblPr firstRow="1" firstCol="1" bandRow="1"/>
              <a:tblGrid>
                <a:gridCol w="5633826">
                  <a:extLst>
                    <a:ext uri="{9D8B030D-6E8A-4147-A177-3AD203B41FA5}">
                      <a16:colId xmlns:a16="http://schemas.microsoft.com/office/drawing/2014/main" val="1725581178"/>
                    </a:ext>
                  </a:extLst>
                </a:gridCol>
                <a:gridCol w="1884574">
                  <a:extLst>
                    <a:ext uri="{9D8B030D-6E8A-4147-A177-3AD203B41FA5}">
                      <a16:colId xmlns:a16="http://schemas.microsoft.com/office/drawing/2014/main" val="1738708226"/>
                    </a:ext>
                  </a:extLst>
                </a:gridCol>
              </a:tblGrid>
              <a:tr h="340564">
                <a:tc>
                  <a:txBody>
                    <a:bodyPr/>
                    <a:lstStyle/>
                    <a:p>
                      <a:pPr algn="ctr">
                        <a:lnSpc>
                          <a:spcPct val="107000"/>
                        </a:lnSpc>
                        <a:spcAft>
                          <a:spcPts val="0"/>
                        </a:spcAft>
                      </a:pPr>
                      <a:r>
                        <a:rPr lang="es-ES_tradnl" sz="16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Concepto</a:t>
                      </a:r>
                      <a:endParaRPr lang="es-EC"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S_tradnl" sz="1600" b="1" dirty="0" smtClean="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Valor sin</a:t>
                      </a:r>
                      <a:r>
                        <a:rPr lang="es-ES_tradnl" sz="1600" b="1" baseline="0" dirty="0" smtClean="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IVA</a:t>
                      </a:r>
                      <a:endParaRPr lang="es-EC"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670165"/>
                  </a:ext>
                </a:extLst>
              </a:tr>
              <a:tr h="1232664">
                <a:tc>
                  <a:txBody>
                    <a:bodyPr/>
                    <a:lstStyle/>
                    <a:p>
                      <a:pPr algn="just">
                        <a:lnSpc>
                          <a:spcPct val="107000"/>
                        </a:lnSpc>
                        <a:spcAft>
                          <a:spcPts val="0"/>
                        </a:spcAft>
                      </a:pPr>
                      <a:r>
                        <a:rPr lang="es-ES_tradnl"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 Adquisición de Bienes: 40 Recolectores y 14 cajas compactadoras y repotenciación de 14 chasis DAF de carga lateral de propiedad de EMASEO EP.</a:t>
                      </a:r>
                      <a:endParaRPr lang="es-EC"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_tradnl"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12.490.582,00 </a:t>
                      </a:r>
                      <a:endParaRPr lang="es-EC"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065590"/>
                  </a:ext>
                </a:extLst>
              </a:tr>
              <a:tr h="924499">
                <a:tc>
                  <a:txBody>
                    <a:bodyPr/>
                    <a:lstStyle/>
                    <a:p>
                      <a:pPr algn="just">
                        <a:lnSpc>
                          <a:spcPct val="107000"/>
                        </a:lnSpc>
                        <a:spcAft>
                          <a:spcPts val="0"/>
                        </a:spcAft>
                      </a:pPr>
                      <a:r>
                        <a:rPr lang="es-ES_tradnl"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 </a:t>
                      </a:r>
                      <a:r>
                        <a:rPr lang="es-ES_tradnl" sz="1600" spc="-10">
                          <a:effectLst/>
                          <a:latin typeface="Century Gothic" panose="020B0502020202020204" pitchFamily="34" charset="0"/>
                          <a:ea typeface="Times New Roman" panose="02020603050405020304" pitchFamily="18" charset="0"/>
                          <a:cs typeface="Times New Roman" panose="02020603050405020304" pitchFamily="18" charset="0"/>
                        </a:rPr>
                        <a:t>Servicio de gestión y administración técnica de la flota para garantizar la operatividad; objeto central del contrato.</a:t>
                      </a:r>
                      <a:endParaRPr lang="es-EC"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_tradnl"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58.669.017,36 </a:t>
                      </a:r>
                      <a:endParaRPr lang="es-EC"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047822"/>
                  </a:ext>
                </a:extLst>
              </a:tr>
              <a:tr h="365359">
                <a:tc>
                  <a:txBody>
                    <a:bodyPr/>
                    <a:lstStyle/>
                    <a:p>
                      <a:pPr algn="just">
                        <a:lnSpc>
                          <a:spcPct val="107000"/>
                        </a:lnSpc>
                        <a:spcAft>
                          <a:spcPts val="0"/>
                        </a:spcAft>
                      </a:pPr>
                      <a:r>
                        <a:rPr lang="es-ES_tradnl" sz="16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TOTAL BIENES Y SERVICIOS</a:t>
                      </a:r>
                      <a:endParaRPr lang="es-EC"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_tradnl" sz="1600" b="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71.159.599,36</a:t>
                      </a:r>
                      <a:endParaRPr lang="es-EC"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105375"/>
                  </a:ext>
                </a:extLst>
              </a:tr>
              <a:tr h="616332">
                <a:tc>
                  <a:txBody>
                    <a:bodyPr/>
                    <a:lstStyle/>
                    <a:p>
                      <a:pPr algn="just">
                        <a:lnSpc>
                          <a:spcPct val="107000"/>
                        </a:lnSpc>
                        <a:spcAft>
                          <a:spcPts val="0"/>
                        </a:spcAft>
                      </a:pPr>
                      <a:r>
                        <a:rPr lang="es-ES_tradnl" sz="1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  Financiamiento de </a:t>
                      </a:r>
                      <a:r>
                        <a:rPr lang="es-ES_tradnl" sz="1600" dirty="0" smtClean="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bienes</a:t>
                      </a:r>
                      <a:endParaRPr lang="es-EC"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_tradnl" sz="16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2.625.092,64</a:t>
                      </a:r>
                      <a:endParaRPr lang="es-EC"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949224"/>
                  </a:ext>
                </a:extLst>
              </a:tr>
              <a:tr h="616332">
                <a:tc>
                  <a:txBody>
                    <a:bodyPr/>
                    <a:lstStyle/>
                    <a:p>
                      <a:pPr algn="just">
                        <a:lnSpc>
                          <a:spcPct val="107000"/>
                        </a:lnSpc>
                        <a:spcAft>
                          <a:spcPts val="0"/>
                        </a:spcAft>
                      </a:pPr>
                      <a:r>
                        <a:rPr lang="es-ES_tradnl"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TOTAL USD</a:t>
                      </a:r>
                      <a:endParaRPr lang="es-EC"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S_tradnl" sz="16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73.784.692,00 </a:t>
                      </a:r>
                      <a:endParaRPr lang="es-EC"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916240"/>
                  </a:ext>
                </a:extLst>
              </a:tr>
            </a:tbl>
          </a:graphicData>
        </a:graphic>
      </p:graphicFrame>
    </p:spTree>
    <p:extLst>
      <p:ext uri="{BB962C8B-B14F-4D97-AF65-F5344CB8AC3E}">
        <p14:creationId xmlns:p14="http://schemas.microsoft.com/office/powerpoint/2010/main" val="2297586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42453" y="611236"/>
            <a:ext cx="10363200" cy="817561"/>
          </a:xfrm>
        </p:spPr>
        <p:txBody>
          <a:bodyPr>
            <a:normAutofit/>
          </a:bodyPr>
          <a:lstStyle/>
          <a:p>
            <a:r>
              <a:rPr lang="es-EC" dirty="0" smtClean="0">
                <a:solidFill>
                  <a:srgbClr val="00B0F0"/>
                </a:solidFill>
                <a:cs typeface="ヒラギノ角ゴ Pro W3" pitchFamily="6" charset="-128"/>
              </a:rPr>
              <a:t>SERVICIO DE GESTIÓN Y ADMINISTRACIÓN TÉCNICA DE LA FLOTA CON GARANTÍA DE OPERATIVIDAD</a:t>
            </a:r>
            <a:endParaRPr lang="es-ES" dirty="0">
              <a:solidFill>
                <a:srgbClr val="00B0F0"/>
              </a:solidFill>
              <a:cs typeface="ヒラギノ角ゴ Pro W3" pitchFamily="6" charset="-128"/>
            </a:endParaRPr>
          </a:p>
        </p:txBody>
      </p:sp>
      <p:sp>
        <p:nvSpPr>
          <p:cNvPr id="4" name="Título 2"/>
          <p:cNvSpPr txBox="1">
            <a:spLocks/>
          </p:cNvSpPr>
          <p:nvPr/>
        </p:nvSpPr>
        <p:spPr>
          <a:xfrm>
            <a:off x="1558925" y="1125538"/>
            <a:ext cx="8610600" cy="1292225"/>
          </a:xfrm>
          <a:prstGeom prst="rect">
            <a:avLst/>
          </a:prstGeom>
        </p:spPr>
        <p:txBody>
          <a:bodyPr vert="horz" lIns="0" tIns="0" rIns="0" bIns="0" rtlCol="0" anchor="ctr">
            <a:no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pPr algn="just"/>
            <a:endParaRPr lang="es-EC" sz="1800" dirty="0">
              <a:latin typeface="Arial" panose="020B0604020202020204" pitchFamily="34" charset="0"/>
              <a:cs typeface="Arial" panose="020B0604020202020204" pitchFamily="34" charset="0"/>
            </a:endParaRPr>
          </a:p>
        </p:txBody>
      </p:sp>
      <p:pic>
        <p:nvPicPr>
          <p:cNvPr id="6" name="image2.png" descr="Macintosh HD:Users:Emaseo:Documents:prueba mac:archivos:2014:Artes:1. Imagen Emaseo:Logo:LOGO EMASEO N:Logo-color-plano memo.jpg"/>
          <p:cNvPicPr/>
          <p:nvPr/>
        </p:nvPicPr>
        <p:blipFill>
          <a:blip r:embed="rId3"/>
          <a:srcRect/>
          <a:stretch>
            <a:fillRect/>
          </a:stretch>
        </p:blipFill>
        <p:spPr>
          <a:xfrm>
            <a:off x="10423814" y="475928"/>
            <a:ext cx="1279525" cy="637540"/>
          </a:xfrm>
          <a:prstGeom prst="rect">
            <a:avLst/>
          </a:prstGeom>
          <a:ln/>
        </p:spPr>
      </p:pic>
      <p:sp>
        <p:nvSpPr>
          <p:cNvPr id="10" name="CuadroTexto 9"/>
          <p:cNvSpPr txBox="1"/>
          <p:nvPr/>
        </p:nvSpPr>
        <p:spPr>
          <a:xfrm>
            <a:off x="662132" y="2013685"/>
            <a:ext cx="10579099" cy="3970318"/>
          </a:xfrm>
          <a:prstGeom prst="rect">
            <a:avLst/>
          </a:prstGeom>
          <a:noFill/>
        </p:spPr>
        <p:txBody>
          <a:bodyPr wrap="square" rtlCol="0">
            <a:spAutoFit/>
          </a:bodyPr>
          <a:lstStyle/>
          <a:p>
            <a:pPr marL="0" lvl="3" algn="just"/>
            <a:r>
              <a:rPr lang="es-ES_tradnl" dirty="0"/>
              <a:t>El valor del servicio de gestión y administración técnica de la flota con garantía de </a:t>
            </a:r>
            <a:r>
              <a:rPr lang="es-ES_tradnl" dirty="0" smtClean="0"/>
              <a:t>operatividad por 5 años contempla:</a:t>
            </a:r>
          </a:p>
          <a:p>
            <a:pPr marL="0" lvl="3" algn="just"/>
            <a:endParaRPr lang="es-ES_tradnl" dirty="0"/>
          </a:p>
          <a:p>
            <a:pPr marL="2286000" lvl="8"/>
            <a:r>
              <a:rPr lang="es-ES_tradnl" dirty="0" smtClean="0"/>
              <a:t>Servicio de gestión y administración técnica de flota</a:t>
            </a:r>
          </a:p>
          <a:p>
            <a:pPr marL="2571750" lvl="8" indent="-285750">
              <a:buFont typeface="Wingdings" panose="05000000000000000000" pitchFamily="2" charset="2"/>
              <a:buChar char="§"/>
            </a:pPr>
            <a:r>
              <a:rPr lang="es-ES_tradnl" dirty="0" smtClean="0"/>
              <a:t>Garantía de operatividad</a:t>
            </a:r>
          </a:p>
          <a:p>
            <a:pPr marL="2571750" lvl="8" indent="-285750">
              <a:buFont typeface="Wingdings" panose="05000000000000000000" pitchFamily="2" charset="2"/>
              <a:buChar char="§"/>
            </a:pPr>
            <a:r>
              <a:rPr lang="es-ES_tradnl" dirty="0" smtClean="0"/>
              <a:t>Mantenimiento mecánico.</a:t>
            </a:r>
          </a:p>
          <a:p>
            <a:pPr marL="2571750" lvl="8" indent="-285750">
              <a:buFont typeface="Wingdings" panose="05000000000000000000" pitchFamily="2" charset="2"/>
              <a:buChar char="§"/>
            </a:pPr>
            <a:r>
              <a:rPr lang="es-ES_tradnl" dirty="0" smtClean="0"/>
              <a:t>Revisiones técnicas vehiculares.</a:t>
            </a:r>
          </a:p>
          <a:p>
            <a:pPr marL="2571750" lvl="8" indent="-285750">
              <a:buFont typeface="Wingdings" panose="05000000000000000000" pitchFamily="2" charset="2"/>
              <a:buChar char="§"/>
            </a:pPr>
            <a:r>
              <a:rPr lang="es-ES_tradnl" dirty="0" smtClean="0"/>
              <a:t>Asistencia técnica y auxilios mecánicos.</a:t>
            </a:r>
          </a:p>
          <a:p>
            <a:pPr marL="2571750" lvl="8" indent="-285750">
              <a:buFont typeface="Wingdings" panose="05000000000000000000" pitchFamily="2" charset="2"/>
              <a:buChar char="§"/>
            </a:pPr>
            <a:r>
              <a:rPr lang="es-ES_tradnl" dirty="0" smtClean="0"/>
              <a:t>Habilitación y puesta en marcha del taller.</a:t>
            </a:r>
          </a:p>
          <a:p>
            <a:pPr marL="2571750" lvl="8" indent="-285750">
              <a:buFont typeface="Wingdings" panose="05000000000000000000" pitchFamily="2" charset="2"/>
              <a:buChar char="§"/>
            </a:pPr>
            <a:r>
              <a:rPr lang="es-ES_tradnl" dirty="0" smtClean="0"/>
              <a:t>Reposición de vehículos en caso de daños.</a:t>
            </a:r>
          </a:p>
          <a:p>
            <a:pPr marL="2571750" lvl="8" indent="-285750">
              <a:buFont typeface="Wingdings" panose="05000000000000000000" pitchFamily="2" charset="2"/>
              <a:buChar char="§"/>
            </a:pPr>
            <a:r>
              <a:rPr lang="es-ES_tradnl" dirty="0" smtClean="0"/>
              <a:t>Provisión y garantía de repuestos.</a:t>
            </a:r>
          </a:p>
          <a:p>
            <a:pPr marL="2571750" lvl="8" indent="-285750">
              <a:buFont typeface="Wingdings" panose="05000000000000000000" pitchFamily="2" charset="2"/>
              <a:buChar char="§"/>
            </a:pPr>
            <a:r>
              <a:rPr lang="es-ES_tradnl" dirty="0" smtClean="0"/>
              <a:t>Capacitaciones de conductores y ayudantes.</a:t>
            </a:r>
          </a:p>
          <a:p>
            <a:pPr marL="2571750" lvl="8" indent="-285750">
              <a:buFont typeface="Wingdings" panose="05000000000000000000" pitchFamily="2" charset="2"/>
              <a:buChar char="§"/>
            </a:pPr>
            <a:r>
              <a:rPr lang="es-ES_tradnl" dirty="0" smtClean="0"/>
              <a:t>Telemetría y monitoreo.</a:t>
            </a:r>
          </a:p>
          <a:p>
            <a:pPr marL="2571750" lvl="8" indent="-285750">
              <a:buFont typeface="Wingdings" panose="05000000000000000000" pitchFamily="2" charset="2"/>
              <a:buChar char="§"/>
            </a:pPr>
            <a:r>
              <a:rPr lang="es-ES_tradnl" dirty="0" smtClean="0"/>
              <a:t>Stock de insumos y herramientas.</a:t>
            </a:r>
            <a:endParaRPr lang="es-ES_tradnl" dirty="0"/>
          </a:p>
        </p:txBody>
      </p:sp>
      <p:pic>
        <p:nvPicPr>
          <p:cNvPr id="7" name="Imagen 6"/>
          <p:cNvPicPr>
            <a:picLocks noChangeAspect="1"/>
          </p:cNvPicPr>
          <p:nvPr/>
        </p:nvPicPr>
        <p:blipFill>
          <a:blip r:embed="rId4"/>
          <a:stretch>
            <a:fillRect/>
          </a:stretch>
        </p:blipFill>
        <p:spPr>
          <a:xfrm>
            <a:off x="8518926" y="3216149"/>
            <a:ext cx="2776136" cy="2729748"/>
          </a:xfrm>
          <a:prstGeom prst="rect">
            <a:avLst/>
          </a:prstGeom>
        </p:spPr>
      </p:pic>
    </p:spTree>
    <p:extLst>
      <p:ext uri="{BB962C8B-B14F-4D97-AF65-F5344CB8AC3E}">
        <p14:creationId xmlns:p14="http://schemas.microsoft.com/office/powerpoint/2010/main" val="1386452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9455" y="390798"/>
            <a:ext cx="10363200" cy="817561"/>
          </a:xfrm>
        </p:spPr>
        <p:txBody>
          <a:bodyPr/>
          <a:lstStyle/>
          <a:p>
            <a:r>
              <a:rPr lang="es-EC" dirty="0" smtClean="0"/>
              <a:t>Cronograma de entrega recolectores</a:t>
            </a:r>
            <a:br>
              <a:rPr lang="es-EC" dirty="0" smtClean="0"/>
            </a:br>
            <a:r>
              <a:rPr lang="es-EC" dirty="0" smtClean="0"/>
              <a:t>carga posterior y carga lateral</a:t>
            </a:r>
            <a:endParaRPr lang="es-US" dirty="0"/>
          </a:p>
        </p:txBody>
      </p:sp>
      <p:graphicFrame>
        <p:nvGraphicFramePr>
          <p:cNvPr id="3" name="Tabla 2"/>
          <p:cNvGraphicFramePr>
            <a:graphicFrameLocks noGrp="1"/>
          </p:cNvGraphicFramePr>
          <p:nvPr>
            <p:extLst>
              <p:ext uri="{D42A27DB-BD31-4B8C-83A1-F6EECF244321}">
                <p14:modId xmlns:p14="http://schemas.microsoft.com/office/powerpoint/2010/main" val="1623859958"/>
              </p:ext>
            </p:extLst>
          </p:nvPr>
        </p:nvGraphicFramePr>
        <p:xfrm>
          <a:off x="523875" y="1781809"/>
          <a:ext cx="11201400" cy="3681621"/>
        </p:xfrm>
        <a:graphic>
          <a:graphicData uri="http://schemas.openxmlformats.org/drawingml/2006/table">
            <a:tbl>
              <a:tblPr/>
              <a:tblGrid>
                <a:gridCol w="1473868">
                  <a:extLst>
                    <a:ext uri="{9D8B030D-6E8A-4147-A177-3AD203B41FA5}">
                      <a16:colId xmlns:a16="http://schemas.microsoft.com/office/drawing/2014/main" val="3332319708"/>
                    </a:ext>
                  </a:extLst>
                </a:gridCol>
                <a:gridCol w="1530557">
                  <a:extLst>
                    <a:ext uri="{9D8B030D-6E8A-4147-A177-3AD203B41FA5}">
                      <a16:colId xmlns:a16="http://schemas.microsoft.com/office/drawing/2014/main" val="498499974"/>
                    </a:ext>
                  </a:extLst>
                </a:gridCol>
                <a:gridCol w="2567930">
                  <a:extLst>
                    <a:ext uri="{9D8B030D-6E8A-4147-A177-3AD203B41FA5}">
                      <a16:colId xmlns:a16="http://schemas.microsoft.com/office/drawing/2014/main" val="2477694689"/>
                    </a:ext>
                  </a:extLst>
                </a:gridCol>
                <a:gridCol w="1904693">
                  <a:extLst>
                    <a:ext uri="{9D8B030D-6E8A-4147-A177-3AD203B41FA5}">
                      <a16:colId xmlns:a16="http://schemas.microsoft.com/office/drawing/2014/main" val="3500019126"/>
                    </a:ext>
                  </a:extLst>
                </a:gridCol>
                <a:gridCol w="1853672">
                  <a:extLst>
                    <a:ext uri="{9D8B030D-6E8A-4147-A177-3AD203B41FA5}">
                      <a16:colId xmlns:a16="http://schemas.microsoft.com/office/drawing/2014/main" val="2370867637"/>
                    </a:ext>
                  </a:extLst>
                </a:gridCol>
                <a:gridCol w="1870680">
                  <a:extLst>
                    <a:ext uri="{9D8B030D-6E8A-4147-A177-3AD203B41FA5}">
                      <a16:colId xmlns:a16="http://schemas.microsoft.com/office/drawing/2014/main" val="2677984670"/>
                    </a:ext>
                  </a:extLst>
                </a:gridCol>
              </a:tblGrid>
              <a:tr h="317629">
                <a:tc rowSpan="2">
                  <a:txBody>
                    <a:bodyPr/>
                    <a:lstStyle/>
                    <a:p>
                      <a:pPr algn="ctr" fontAlgn="b"/>
                      <a:r>
                        <a:rPr lang="es-EC" sz="1800" b="1" i="0" u="none" strike="noStrike">
                          <a:solidFill>
                            <a:srgbClr val="000000"/>
                          </a:solidFill>
                          <a:effectLst/>
                          <a:latin typeface="Calibri" panose="020F0502020204030204" pitchFamily="34" charset="0"/>
                        </a:rPr>
                        <a:t>Flota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s-EC" sz="1800" b="1" i="0" u="none" strike="noStrike">
                          <a:solidFill>
                            <a:srgbClr val="000000"/>
                          </a:solidFill>
                          <a:effectLst/>
                          <a:latin typeface="Calibri" panose="020F0502020204030204" pitchFamily="34" charset="0"/>
                        </a:rPr>
                        <a:t>PLAZO EN DÍAS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017154243"/>
                  </a:ext>
                </a:extLst>
              </a:tr>
              <a:tr h="317629">
                <a:tc vMerge="1">
                  <a:txBody>
                    <a:bodyPr/>
                    <a:lstStyle/>
                    <a:p>
                      <a:endParaRPr lang="es-EC"/>
                    </a:p>
                  </a:txBody>
                  <a:tcPr/>
                </a:tc>
                <a:tc>
                  <a:txBody>
                    <a:bodyPr/>
                    <a:lstStyle/>
                    <a:p>
                      <a:pPr algn="ctr" fontAlgn="b"/>
                      <a:r>
                        <a:rPr lang="es-EC" sz="1800" b="1" i="0" u="none" strike="noStrike" dirty="0" smtClean="0">
                          <a:solidFill>
                            <a:srgbClr val="000000"/>
                          </a:solidFill>
                          <a:effectLst/>
                          <a:latin typeface="Calibri" panose="020F0502020204030204" pitchFamily="34" charset="0"/>
                        </a:rPr>
                        <a:t>2 diciembre 2018</a:t>
                      </a:r>
                      <a:endParaRPr lang="es-EC" sz="1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smtClean="0">
                          <a:solidFill>
                            <a:srgbClr val="000000"/>
                          </a:solidFill>
                          <a:effectLst/>
                          <a:latin typeface="Calibri" panose="020F0502020204030204" pitchFamily="34" charset="0"/>
                        </a:rPr>
                        <a:t>2</a:t>
                      </a:r>
                      <a:r>
                        <a:rPr lang="es-EC" sz="1800" b="1" i="0" u="none" strike="noStrike" baseline="0" dirty="0" smtClean="0">
                          <a:solidFill>
                            <a:srgbClr val="000000"/>
                          </a:solidFill>
                          <a:effectLst/>
                          <a:latin typeface="Calibri" panose="020F0502020204030204" pitchFamily="34" charset="0"/>
                        </a:rPr>
                        <a:t> de enero 2019</a:t>
                      </a:r>
                      <a:endParaRPr lang="es-EC" sz="1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smtClean="0">
                          <a:solidFill>
                            <a:srgbClr val="000000"/>
                          </a:solidFill>
                          <a:effectLst/>
                          <a:latin typeface="Calibri" panose="020F0502020204030204" pitchFamily="34" charset="0"/>
                        </a:rPr>
                        <a:t>1 de febrero 2019</a:t>
                      </a:r>
                      <a:endParaRPr lang="es-EC" sz="1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smtClean="0">
                          <a:solidFill>
                            <a:srgbClr val="000000"/>
                          </a:solidFill>
                          <a:effectLst/>
                          <a:latin typeface="Calibri" panose="020F0502020204030204" pitchFamily="34" charset="0"/>
                        </a:rPr>
                        <a:t>2</a:t>
                      </a:r>
                      <a:r>
                        <a:rPr lang="es-EC" sz="1800" b="1" i="0" u="none" strike="noStrike" baseline="0" dirty="0" smtClean="0">
                          <a:solidFill>
                            <a:srgbClr val="000000"/>
                          </a:solidFill>
                          <a:effectLst/>
                          <a:latin typeface="Calibri" panose="020F0502020204030204" pitchFamily="34" charset="0"/>
                        </a:rPr>
                        <a:t> de marzo 2019</a:t>
                      </a:r>
                      <a:endParaRPr lang="es-EC" sz="1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1" i="0" u="none" strike="noStrike" dirty="0" smtClean="0">
                          <a:solidFill>
                            <a:srgbClr val="000000"/>
                          </a:solidFill>
                          <a:effectLst/>
                          <a:latin typeface="Calibri" panose="020F0502020204030204" pitchFamily="34" charset="0"/>
                        </a:rPr>
                        <a:t>1</a:t>
                      </a:r>
                      <a:r>
                        <a:rPr lang="es-EC" sz="1800" b="1" i="0" u="none" strike="noStrike" baseline="0" dirty="0" smtClean="0">
                          <a:solidFill>
                            <a:srgbClr val="000000"/>
                          </a:solidFill>
                          <a:effectLst/>
                          <a:latin typeface="Calibri" panose="020F0502020204030204" pitchFamily="34" charset="0"/>
                        </a:rPr>
                        <a:t> de abril 2019</a:t>
                      </a:r>
                      <a:endParaRPr lang="es-EC" sz="1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396799"/>
                  </a:ext>
                </a:extLst>
              </a:tr>
              <a:tr h="317629">
                <a:tc rowSpan="3">
                  <a:txBody>
                    <a:bodyPr/>
                    <a:lstStyle/>
                    <a:p>
                      <a:pPr algn="ctr" fontAlgn="ctr"/>
                      <a:r>
                        <a:rPr lang="es-EC" sz="1800" b="0" i="0" u="none" strike="noStrike">
                          <a:solidFill>
                            <a:srgbClr val="000000"/>
                          </a:solidFill>
                          <a:effectLst/>
                          <a:latin typeface="Calibri" panose="020F0502020204030204" pitchFamily="34" charset="0"/>
                        </a:rPr>
                        <a:t>Carga posterior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16 RCP 20 yd3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4">
                  <a:txBody>
                    <a:bodyPr/>
                    <a:lstStyle/>
                    <a:p>
                      <a:pPr algn="ctr" fontAlgn="b"/>
                      <a:r>
                        <a:rPr lang="es-EC" sz="1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55452535"/>
                  </a:ext>
                </a:extLst>
              </a:tr>
              <a:tr h="317629">
                <a:tc vMerge="1">
                  <a:txBody>
                    <a:bodyPr/>
                    <a:lstStyle/>
                    <a:p>
                      <a:endParaRPr lang="es-EC"/>
                    </a:p>
                  </a:txBody>
                  <a:tcPr/>
                </a:tc>
                <a:tc>
                  <a:txBody>
                    <a:bodyPr/>
                    <a:lstStyle/>
                    <a:p>
                      <a:pPr algn="ctr" fontAlgn="b"/>
                      <a:r>
                        <a:rPr lang="es-EC" sz="1800" b="0" i="0" u="none" strike="noStrike">
                          <a:solidFill>
                            <a:srgbClr val="000000"/>
                          </a:solidFill>
                          <a:effectLst/>
                          <a:latin typeface="Calibri" panose="020F0502020204030204" pitchFamily="34" charset="0"/>
                        </a:rPr>
                        <a:t>18 RCP 25 yd3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4">
                  <a:txBody>
                    <a:bodyPr/>
                    <a:lstStyle/>
                    <a:p>
                      <a:pPr algn="ctr" fontAlgn="b"/>
                      <a:r>
                        <a:rPr lang="es-EC" sz="1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063771848"/>
                  </a:ext>
                </a:extLst>
              </a:tr>
              <a:tr h="317629">
                <a:tc vMerge="1">
                  <a:txBody>
                    <a:bodyPr/>
                    <a:lstStyle/>
                    <a:p>
                      <a:endParaRPr lang="es-EC"/>
                    </a:p>
                  </a:txBody>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dirty="0">
                          <a:solidFill>
                            <a:srgbClr val="000000"/>
                          </a:solidFill>
                          <a:effectLst/>
                          <a:latin typeface="Calibri" panose="020F0502020204030204" pitchFamily="34" charset="0"/>
                        </a:rPr>
                        <a:t>2 RCP 25 yd3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3">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783401588"/>
                  </a:ext>
                </a:extLst>
              </a:tr>
              <a:tr h="317629">
                <a:tc rowSpan="6">
                  <a:txBody>
                    <a:bodyPr/>
                    <a:lstStyle/>
                    <a:p>
                      <a:pPr algn="ctr" fontAlgn="ctr"/>
                      <a:r>
                        <a:rPr lang="es-EC" sz="1800" b="0" i="0" u="none" strike="noStrike">
                          <a:solidFill>
                            <a:srgbClr val="000000"/>
                          </a:solidFill>
                          <a:effectLst/>
                          <a:latin typeface="Calibri" panose="020F0502020204030204" pitchFamily="34" charset="0"/>
                        </a:rPr>
                        <a:t>Carga lateral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800" b="0" i="0" u="none" strike="noStrike">
                          <a:solidFill>
                            <a:srgbClr val="000000"/>
                          </a:solidFill>
                          <a:effectLst/>
                          <a:latin typeface="Calibri" panose="020F0502020204030204" pitchFamily="34" charset="0"/>
                        </a:rPr>
                        <a:t>3 RCL nuevo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gridSpan="4">
                  <a:txBody>
                    <a:bodyPr/>
                    <a:lstStyle/>
                    <a:p>
                      <a:pPr algn="ctr" fontAlgn="b"/>
                      <a:r>
                        <a:rPr lang="es-EC" sz="1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04741259"/>
                  </a:ext>
                </a:extLst>
              </a:tr>
              <a:tr h="317629">
                <a:tc vMerge="1">
                  <a:txBody>
                    <a:bodyPr/>
                    <a:lstStyle/>
                    <a:p>
                      <a:endParaRPr lang="es-EC"/>
                    </a:p>
                  </a:txBody>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800" b="0" i="0" u="none" strike="noStrike" dirty="0">
                          <a:solidFill>
                            <a:srgbClr val="000000"/>
                          </a:solidFill>
                          <a:effectLst/>
                          <a:latin typeface="Calibri" panose="020F0502020204030204" pitchFamily="34" charset="0"/>
                        </a:rPr>
                        <a:t>1 RCL nuevo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55652396"/>
                  </a:ext>
                </a:extLst>
              </a:tr>
              <a:tr h="317629">
                <a:tc vMerge="1">
                  <a:txBody>
                    <a:bodyPr/>
                    <a:lstStyle/>
                    <a:p>
                      <a:endParaRPr lang="es-EC"/>
                    </a:p>
                  </a:txBody>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dirty="0">
                          <a:solidFill>
                            <a:srgbClr val="000000"/>
                          </a:solidFill>
                          <a:effectLst/>
                          <a:latin typeface="Calibri" panose="020F0502020204030204" pitchFamily="34" charset="0"/>
                        </a:rPr>
                        <a:t>3 caja CL / DAF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431298"/>
                  </a:ext>
                </a:extLst>
              </a:tr>
              <a:tr h="317629">
                <a:tc vMerge="1">
                  <a:txBody>
                    <a:bodyPr/>
                    <a:lstStyle/>
                    <a:p>
                      <a:endParaRPr lang="es-EC"/>
                    </a:p>
                  </a:txBody>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dirty="0">
                          <a:solidFill>
                            <a:srgbClr val="000000"/>
                          </a:solidFill>
                          <a:effectLst/>
                          <a:latin typeface="Calibri" panose="020F0502020204030204" pitchFamily="34" charset="0"/>
                        </a:rPr>
                        <a:t>4 caja CL / DAF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57493007"/>
                  </a:ext>
                </a:extLst>
              </a:tr>
              <a:tr h="317629">
                <a:tc vMerge="1">
                  <a:txBody>
                    <a:bodyPr/>
                    <a:lstStyle/>
                    <a:p>
                      <a:endParaRPr lang="es-EC"/>
                    </a:p>
                  </a:txBody>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dirty="0">
                          <a:solidFill>
                            <a:srgbClr val="000000"/>
                          </a:solidFill>
                          <a:effectLst/>
                          <a:latin typeface="Calibri" panose="020F0502020204030204" pitchFamily="34" charset="0"/>
                        </a:rPr>
                        <a:t>4 caja CL / DAF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44597659"/>
                  </a:ext>
                </a:extLst>
              </a:tr>
              <a:tr h="252078">
                <a:tc vMerge="1">
                  <a:txBody>
                    <a:bodyPr/>
                    <a:lstStyle/>
                    <a:p>
                      <a:endParaRPr lang="es-EC"/>
                    </a:p>
                  </a:txBody>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s-EC" sz="1800" b="0" i="0" u="none" strike="noStrike" dirty="0">
                          <a:solidFill>
                            <a:srgbClr val="000000"/>
                          </a:solidFill>
                          <a:effectLst/>
                          <a:latin typeface="Calibri" panose="020F0502020204030204" pitchFamily="34" charset="0"/>
                        </a:rPr>
                        <a:t>3 caja CL / DAF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77004546"/>
                  </a:ext>
                </a:extLst>
              </a:tr>
            </a:tbl>
          </a:graphicData>
        </a:graphic>
      </p:graphicFrame>
      <p:sp>
        <p:nvSpPr>
          <p:cNvPr id="4" name="CuadroTexto 3"/>
          <p:cNvSpPr txBox="1"/>
          <p:nvPr/>
        </p:nvSpPr>
        <p:spPr>
          <a:xfrm>
            <a:off x="523875" y="5621203"/>
            <a:ext cx="8020144" cy="646331"/>
          </a:xfrm>
          <a:prstGeom prst="rect">
            <a:avLst/>
          </a:prstGeom>
          <a:noFill/>
        </p:spPr>
        <p:txBody>
          <a:bodyPr wrap="none" rtlCol="0">
            <a:spAutoFit/>
          </a:bodyPr>
          <a:lstStyle/>
          <a:p>
            <a:pPr marL="342900" indent="-342900">
              <a:buFont typeface="Arial" panose="020B0604020202020204" pitchFamily="34" charset="0"/>
              <a:buChar char="•"/>
            </a:pPr>
            <a:r>
              <a:rPr lang="es-EC" dirty="0" smtClean="0"/>
              <a:t>Contrato suscrito el 3 de octubre de 2018, en proceso de protocolización.</a:t>
            </a:r>
          </a:p>
          <a:p>
            <a:pPr marL="342900" indent="-342900">
              <a:buFont typeface="Arial" panose="020B0604020202020204" pitchFamily="34" charset="0"/>
              <a:buChar char="•"/>
            </a:pPr>
            <a:r>
              <a:rPr lang="es-EC" dirty="0" smtClean="0"/>
              <a:t>Está en definición la fecha de incorporación de 3 RCL arrendados</a:t>
            </a:r>
            <a:endParaRPr lang="es-EC" dirty="0"/>
          </a:p>
        </p:txBody>
      </p:sp>
    </p:spTree>
    <p:extLst>
      <p:ext uri="{BB962C8B-B14F-4D97-AF65-F5344CB8AC3E}">
        <p14:creationId xmlns:p14="http://schemas.microsoft.com/office/powerpoint/2010/main" val="2449101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523875" y="343396"/>
            <a:ext cx="10363200" cy="817561"/>
          </a:xfrm>
        </p:spPr>
        <p:txBody>
          <a:bodyPr/>
          <a:lstStyle/>
          <a:p>
            <a:r>
              <a:rPr lang="es-EC" dirty="0" smtClean="0"/>
              <a:t>CONSORCIO RECOBAQ</a:t>
            </a:r>
            <a:endParaRPr lang="es-US" dirty="0"/>
          </a:p>
        </p:txBody>
      </p:sp>
      <p:sp>
        <p:nvSpPr>
          <p:cNvPr id="4" name="CuadroTexto 3"/>
          <p:cNvSpPr txBox="1"/>
          <p:nvPr/>
        </p:nvSpPr>
        <p:spPr>
          <a:xfrm>
            <a:off x="628650" y="1724025"/>
            <a:ext cx="11096625" cy="4401205"/>
          </a:xfrm>
          <a:prstGeom prst="rect">
            <a:avLst/>
          </a:prstGeom>
          <a:noFill/>
        </p:spPr>
        <p:txBody>
          <a:bodyPr wrap="square" rtlCol="0">
            <a:spAutoFit/>
          </a:bodyPr>
          <a:lstStyle/>
          <a:p>
            <a:pPr algn="just"/>
            <a:r>
              <a:rPr lang="es-EC" sz="2800" dirty="0" smtClean="0"/>
              <a:t>Las empresas Consorciadas: Metales Inyectados </a:t>
            </a:r>
            <a:r>
              <a:rPr lang="es-EC" sz="2800" dirty="0" err="1" smtClean="0"/>
              <a:t>Metain</a:t>
            </a:r>
            <a:r>
              <a:rPr lang="es-EC" sz="2800" dirty="0" smtClean="0"/>
              <a:t> S.A. y </a:t>
            </a:r>
            <a:r>
              <a:rPr lang="es-EC" sz="2800" dirty="0" err="1" smtClean="0"/>
              <a:t>Diconsult</a:t>
            </a:r>
            <a:r>
              <a:rPr lang="es-EC" sz="2800" dirty="0" smtClean="0"/>
              <a:t> S.A., son empresas pertenecientes al Holding </a:t>
            </a:r>
            <a:r>
              <a:rPr lang="es-EC" sz="2800" dirty="0" err="1" smtClean="0"/>
              <a:t>Digroup</a:t>
            </a:r>
            <a:r>
              <a:rPr lang="es-EC" sz="2800" dirty="0" smtClean="0"/>
              <a:t> con más de 35 años de experiencia en el mercado.</a:t>
            </a:r>
          </a:p>
          <a:p>
            <a:pPr algn="just"/>
            <a:endParaRPr lang="es-EC" sz="2800" dirty="0" smtClean="0"/>
          </a:p>
          <a:p>
            <a:pPr algn="just"/>
            <a:r>
              <a:rPr lang="es-EC" sz="2800" dirty="0" smtClean="0"/>
              <a:t>RECOBAQ ha comprometido una línea de crédito por USD 15 millones respaldados con activos de su Patrimonio.</a:t>
            </a:r>
          </a:p>
          <a:p>
            <a:pPr algn="just"/>
            <a:endParaRPr lang="es-EC" sz="2800" dirty="0" smtClean="0"/>
          </a:p>
          <a:p>
            <a:pPr algn="just"/>
            <a:r>
              <a:rPr lang="es-EC" sz="2800" dirty="0" smtClean="0"/>
              <a:t>El Consorcio RECOBAQ es distribuidor autorizado de las marcas ECONOVO de Argentina y AMS de Italia.</a:t>
            </a:r>
          </a:p>
          <a:p>
            <a:pPr algn="just"/>
            <a:endParaRPr lang="es-EC" sz="2800" dirty="0"/>
          </a:p>
        </p:txBody>
      </p:sp>
    </p:spTree>
    <p:extLst>
      <p:ext uri="{BB962C8B-B14F-4D97-AF65-F5344CB8AC3E}">
        <p14:creationId xmlns:p14="http://schemas.microsoft.com/office/powerpoint/2010/main" val="66355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986" y="105271"/>
            <a:ext cx="10363200" cy="817561"/>
          </a:xfrm>
        </p:spPr>
        <p:txBody>
          <a:bodyPr/>
          <a:lstStyle/>
          <a:p>
            <a:r>
              <a:rPr lang="es-EC" dirty="0" smtClean="0"/>
              <a:t>Comparación de costos por tonelada</a:t>
            </a:r>
            <a:endParaRPr lang="es-US" dirty="0"/>
          </a:p>
        </p:txBody>
      </p:sp>
      <p:graphicFrame>
        <p:nvGraphicFramePr>
          <p:cNvPr id="3" name="Tabla 2"/>
          <p:cNvGraphicFramePr>
            <a:graphicFrameLocks noGrp="1"/>
          </p:cNvGraphicFramePr>
          <p:nvPr>
            <p:extLst>
              <p:ext uri="{D42A27DB-BD31-4B8C-83A1-F6EECF244321}">
                <p14:modId xmlns:p14="http://schemas.microsoft.com/office/powerpoint/2010/main" val="488727954"/>
              </p:ext>
            </p:extLst>
          </p:nvPr>
        </p:nvGraphicFramePr>
        <p:xfrm>
          <a:off x="1198995" y="1666876"/>
          <a:ext cx="9629775" cy="3629025"/>
        </p:xfrm>
        <a:graphic>
          <a:graphicData uri="http://schemas.openxmlformats.org/drawingml/2006/table">
            <a:tbl>
              <a:tblPr/>
              <a:tblGrid>
                <a:gridCol w="5494104">
                  <a:extLst>
                    <a:ext uri="{9D8B030D-6E8A-4147-A177-3AD203B41FA5}">
                      <a16:colId xmlns:a16="http://schemas.microsoft.com/office/drawing/2014/main" val="187115806"/>
                    </a:ext>
                  </a:extLst>
                </a:gridCol>
                <a:gridCol w="2082929">
                  <a:extLst>
                    <a:ext uri="{9D8B030D-6E8A-4147-A177-3AD203B41FA5}">
                      <a16:colId xmlns:a16="http://schemas.microsoft.com/office/drawing/2014/main" val="1999619855"/>
                    </a:ext>
                  </a:extLst>
                </a:gridCol>
                <a:gridCol w="2052742">
                  <a:extLst>
                    <a:ext uri="{9D8B030D-6E8A-4147-A177-3AD203B41FA5}">
                      <a16:colId xmlns:a16="http://schemas.microsoft.com/office/drawing/2014/main" val="4059746720"/>
                    </a:ext>
                  </a:extLst>
                </a:gridCol>
              </a:tblGrid>
              <a:tr h="1814512">
                <a:tc>
                  <a:txBody>
                    <a:bodyPr/>
                    <a:lstStyle/>
                    <a:p>
                      <a:pPr algn="ctr" rtl="0" fontAlgn="ctr"/>
                      <a:r>
                        <a:rPr lang="es-EC" sz="1800" b="1" i="0" u="none" strike="noStrike">
                          <a:solidFill>
                            <a:srgbClr val="000000"/>
                          </a:solidFill>
                          <a:effectLst/>
                          <a:latin typeface="Calibri" panose="020F0502020204030204" pitchFamily="34" charset="0"/>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rtl="0" fontAlgn="ctr"/>
                      <a:r>
                        <a:rPr lang="es-EC" sz="1800" b="1" i="0" u="none" strike="noStrike" dirty="0">
                          <a:solidFill>
                            <a:srgbClr val="000000"/>
                          </a:solidFill>
                          <a:effectLst/>
                          <a:latin typeface="Calibri" panose="020F0502020204030204" pitchFamily="34" charset="0"/>
                        </a:rPr>
                        <a:t>US$ / Ton - carga posterior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es-EC" sz="1800" b="1" i="0" u="none" strike="noStrike" dirty="0">
                          <a:solidFill>
                            <a:srgbClr val="000000"/>
                          </a:solidFill>
                          <a:effectLst/>
                          <a:latin typeface="Calibri" panose="020F0502020204030204" pitchFamily="34" charset="0"/>
                        </a:rPr>
                        <a:t>US$ / Ton - carga lateral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956839674"/>
                  </a:ext>
                </a:extLst>
              </a:tr>
              <a:tr h="362903">
                <a:tc>
                  <a:txBody>
                    <a:bodyPr/>
                    <a:lstStyle/>
                    <a:p>
                      <a:pPr algn="l" rtl="0" fontAlgn="b"/>
                      <a:r>
                        <a:rPr lang="es-EC" sz="1800" b="0" i="0" u="none" strike="noStrike" dirty="0">
                          <a:solidFill>
                            <a:srgbClr val="000000"/>
                          </a:solidFill>
                          <a:effectLst/>
                          <a:latin typeface="Calibri" panose="020F0502020204030204" pitchFamily="34" charset="0"/>
                        </a:rPr>
                        <a:t>Costo actual </a:t>
                      </a:r>
                      <a:r>
                        <a:rPr lang="es-EC" sz="1800" b="0" i="0" u="none" strike="noStrike" dirty="0" smtClean="0">
                          <a:solidFill>
                            <a:srgbClr val="000000"/>
                          </a:solidFill>
                          <a:effectLst/>
                          <a:latin typeface="Calibri" panose="020F0502020204030204" pitchFamily="34" charset="0"/>
                        </a:rPr>
                        <a:t>EMASEO (flota operativa)</a:t>
                      </a:r>
                      <a:endParaRPr lang="es-EC"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800" b="0" i="0" u="none" strike="noStrike" dirty="0">
                          <a:solidFill>
                            <a:srgbClr val="000000"/>
                          </a:solidFill>
                          <a:effectLst/>
                          <a:latin typeface="Calibri" panose="020F0502020204030204"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800" b="0" i="0" u="none" strike="noStrike" dirty="0">
                          <a:solidFill>
                            <a:srgbClr val="000000"/>
                          </a:solidFill>
                          <a:effectLst/>
                          <a:latin typeface="Calibri" panose="020F0502020204030204" pitchFamily="34" charset="0"/>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600774108"/>
                  </a:ext>
                </a:extLst>
              </a:tr>
              <a:tr h="725805">
                <a:tc>
                  <a:txBody>
                    <a:bodyPr/>
                    <a:lstStyle/>
                    <a:p>
                      <a:pPr algn="l" rtl="0" fontAlgn="b"/>
                      <a:r>
                        <a:rPr lang="es-EC" sz="1800" b="0" i="0" u="none" strike="noStrike" dirty="0">
                          <a:solidFill>
                            <a:srgbClr val="000000"/>
                          </a:solidFill>
                          <a:effectLst/>
                          <a:latin typeface="Calibri" panose="020F0502020204030204" pitchFamily="34" charset="0"/>
                        </a:rPr>
                        <a:t>Costo referencial de </a:t>
                      </a:r>
                      <a:r>
                        <a:rPr lang="es-EC" sz="1800" b="0" i="0" u="none" strike="noStrike" dirty="0" smtClean="0">
                          <a:solidFill>
                            <a:srgbClr val="000000"/>
                          </a:solidFill>
                          <a:effectLst/>
                          <a:latin typeface="Calibri" panose="020F0502020204030204" pitchFamily="34" charset="0"/>
                        </a:rPr>
                        <a:t>EMASEO (para este proceso)</a:t>
                      </a:r>
                      <a:endParaRPr lang="es-EC"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1800" b="0" i="0" u="none" strike="noStrike" dirty="0">
                          <a:solidFill>
                            <a:srgbClr val="000000"/>
                          </a:solidFill>
                          <a:effectLst/>
                          <a:latin typeface="Calibri" panose="020F0502020204030204"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1800" b="0" i="0" u="none" strike="noStrike" dirty="0" smtClean="0">
                          <a:solidFill>
                            <a:srgbClr val="000000"/>
                          </a:solidFill>
                          <a:effectLst/>
                          <a:latin typeface="Calibri" panose="020F0502020204030204" pitchFamily="34" charset="0"/>
                        </a:rPr>
                        <a:t>54</a:t>
                      </a:r>
                      <a:r>
                        <a:rPr lang="es-EC" sz="18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497809809"/>
                  </a:ext>
                </a:extLst>
              </a:tr>
              <a:tr h="725805">
                <a:tc>
                  <a:txBody>
                    <a:bodyPr/>
                    <a:lstStyle/>
                    <a:p>
                      <a:pPr algn="l" rtl="0" fontAlgn="b"/>
                      <a:r>
                        <a:rPr lang="es-MX" sz="1800" b="0" i="0" u="none" strike="noStrike" dirty="0">
                          <a:solidFill>
                            <a:srgbClr val="000000"/>
                          </a:solidFill>
                          <a:effectLst/>
                          <a:latin typeface="Calibri" panose="020F0502020204030204" pitchFamily="34" charset="0"/>
                        </a:rPr>
                        <a:t>Costo </a:t>
                      </a:r>
                      <a:r>
                        <a:rPr lang="es-MX" sz="1800" b="0" i="0" u="none" strike="noStrike" dirty="0" smtClean="0">
                          <a:solidFill>
                            <a:srgbClr val="000000"/>
                          </a:solidFill>
                          <a:effectLst/>
                          <a:latin typeface="Calibri" panose="020F0502020204030204" pitchFamily="34" charset="0"/>
                        </a:rPr>
                        <a:t>de</a:t>
                      </a:r>
                      <a:r>
                        <a:rPr lang="es-MX" sz="1800" b="0" i="0" u="none" strike="noStrike" baseline="0" dirty="0" smtClean="0">
                          <a:solidFill>
                            <a:srgbClr val="000000"/>
                          </a:solidFill>
                          <a:effectLst/>
                          <a:latin typeface="Calibri" panose="020F0502020204030204" pitchFamily="34" charset="0"/>
                        </a:rPr>
                        <a:t> </a:t>
                      </a:r>
                      <a:r>
                        <a:rPr lang="es-MX" sz="1800" b="0" i="0" u="none" strike="noStrike" dirty="0" smtClean="0">
                          <a:solidFill>
                            <a:srgbClr val="000000"/>
                          </a:solidFill>
                          <a:effectLst/>
                          <a:latin typeface="Calibri" panose="020F0502020204030204" pitchFamily="34" charset="0"/>
                        </a:rPr>
                        <a:t>EMASEO </a:t>
                      </a:r>
                      <a:r>
                        <a:rPr lang="es-MX" sz="1800" b="0" i="0" u="none" strike="noStrike" dirty="0">
                          <a:solidFill>
                            <a:srgbClr val="000000"/>
                          </a:solidFill>
                          <a:effectLst/>
                          <a:latin typeface="Calibri" panose="020F0502020204030204" pitchFamily="34" charset="0"/>
                        </a:rPr>
                        <a:t>con oferta </a:t>
                      </a:r>
                      <a:r>
                        <a:rPr lang="es-MX" sz="1800" b="0" i="0" u="none" strike="noStrike" dirty="0" smtClean="0">
                          <a:solidFill>
                            <a:srgbClr val="000000"/>
                          </a:solidFill>
                          <a:effectLst/>
                          <a:latin typeface="Calibri" panose="020F0502020204030204" pitchFamily="34" charset="0"/>
                        </a:rPr>
                        <a:t>negociada con </a:t>
                      </a:r>
                      <a:r>
                        <a:rPr lang="es-MX" sz="2000" b="1" i="0" u="none" strike="noStrike" dirty="0" smtClean="0">
                          <a:solidFill>
                            <a:srgbClr val="000000"/>
                          </a:solidFill>
                          <a:effectLst/>
                          <a:latin typeface="Calibri" panose="020F0502020204030204" pitchFamily="34" charset="0"/>
                        </a:rPr>
                        <a:t>RECOBAQ</a:t>
                      </a:r>
                      <a:endParaRPr lang="es-MX" sz="18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EC" sz="2000" b="1" i="0" u="none" strike="noStrike" dirty="0" smtClean="0">
                          <a:solidFill>
                            <a:srgbClr val="000000"/>
                          </a:solidFill>
                          <a:effectLst/>
                          <a:latin typeface="Calibri" panose="020F0502020204030204" pitchFamily="34" charset="0"/>
                        </a:rPr>
                        <a:t>37</a:t>
                      </a:r>
                      <a:endParaRPr lang="es-EC"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b"/>
                      <a:r>
                        <a:rPr lang="es-EC" sz="2000" b="1" i="0" u="none" strike="noStrike" dirty="0" smtClean="0">
                          <a:solidFill>
                            <a:srgbClr val="000000"/>
                          </a:solidFill>
                          <a:effectLst/>
                          <a:latin typeface="Calibri" panose="020F0502020204030204" pitchFamily="34" charset="0"/>
                        </a:rPr>
                        <a:t>38</a:t>
                      </a:r>
                      <a:endParaRPr lang="es-EC" sz="20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36300903"/>
                  </a:ext>
                </a:extLst>
              </a:tr>
            </a:tbl>
          </a:graphicData>
        </a:graphic>
      </p:graphicFrame>
      <p:cxnSp>
        <p:nvCxnSpPr>
          <p:cNvPr id="5" name="Conector recto 4"/>
          <p:cNvCxnSpPr/>
          <p:nvPr/>
        </p:nvCxnSpPr>
        <p:spPr>
          <a:xfrm>
            <a:off x="757382" y="6642477"/>
            <a:ext cx="10548793" cy="5359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9346045" y="5683476"/>
            <a:ext cx="1482725" cy="378691"/>
          </a:xfrm>
          <a:prstGeom prst="rect">
            <a:avLst/>
          </a:prstGeom>
          <a:noFill/>
        </p:spPr>
        <p:txBody>
          <a:bodyPr wrap="square" rtlCol="0">
            <a:spAutoFit/>
          </a:bodyPr>
          <a:lstStyle/>
          <a:p>
            <a:r>
              <a:rPr lang="es-EC" dirty="0" smtClean="0"/>
              <a:t>2018-10-16</a:t>
            </a:r>
            <a:endParaRPr lang="es-EC" dirty="0"/>
          </a:p>
        </p:txBody>
      </p:sp>
    </p:spTree>
    <p:extLst>
      <p:ext uri="{BB962C8B-B14F-4D97-AF65-F5344CB8AC3E}">
        <p14:creationId xmlns:p14="http://schemas.microsoft.com/office/powerpoint/2010/main" val="3081395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2.png" descr="Macintosh HD:Users:Emaseo:Documents:prueba mac:archivos:2014:Artes:1. Imagen Emaseo:Logo:LOGO EMASEO N:Logo-color-plano memo.jpg"/>
          <p:cNvPicPr/>
          <p:nvPr/>
        </p:nvPicPr>
        <p:blipFill>
          <a:blip r:embed="rId2"/>
          <a:srcRect/>
          <a:stretch>
            <a:fillRect/>
          </a:stretch>
        </p:blipFill>
        <p:spPr>
          <a:xfrm>
            <a:off x="10813281" y="0"/>
            <a:ext cx="1279525" cy="637540"/>
          </a:xfrm>
          <a:prstGeom prst="rect">
            <a:avLst/>
          </a:prstGeom>
          <a:ln/>
        </p:spPr>
      </p:pic>
      <p:sp>
        <p:nvSpPr>
          <p:cNvPr id="4" name="Rectángulo 3"/>
          <p:cNvSpPr/>
          <p:nvPr/>
        </p:nvSpPr>
        <p:spPr>
          <a:xfrm>
            <a:off x="450146" y="1353613"/>
            <a:ext cx="11520487" cy="1015663"/>
          </a:xfrm>
          <a:prstGeom prst="rect">
            <a:avLst/>
          </a:prstGeom>
        </p:spPr>
        <p:txBody>
          <a:bodyPr>
            <a:spAutoFit/>
          </a:bodyPr>
          <a:lstStyle/>
          <a:p>
            <a:pPr lvl="0" algn="just"/>
            <a:endParaRPr lang="es-EC" sz="2000" dirty="0"/>
          </a:p>
          <a:p>
            <a:pPr lvl="0" algn="just"/>
            <a:endParaRPr lang="es-EC" sz="2000" dirty="0"/>
          </a:p>
          <a:p>
            <a:pPr marL="800100" lvl="1" indent="-342900" algn="just">
              <a:buAutoNum type="alphaLcParenR"/>
            </a:pPr>
            <a:endParaRPr lang="es-EC" sz="2000" dirty="0"/>
          </a:p>
        </p:txBody>
      </p:sp>
      <p:sp>
        <p:nvSpPr>
          <p:cNvPr id="6" name="CuadroTexto 5"/>
          <p:cNvSpPr txBox="1"/>
          <p:nvPr/>
        </p:nvSpPr>
        <p:spPr>
          <a:xfrm>
            <a:off x="526346" y="757131"/>
            <a:ext cx="10827454" cy="6601807"/>
          </a:xfrm>
          <a:prstGeom prst="rect">
            <a:avLst/>
          </a:prstGeom>
          <a:noFill/>
        </p:spPr>
        <p:txBody>
          <a:bodyPr wrap="square" rtlCol="0">
            <a:spAutoFit/>
          </a:bodyPr>
          <a:lstStyle/>
          <a:p>
            <a:pPr algn="just"/>
            <a:endParaRPr lang="es-EC" sz="1600" dirty="0"/>
          </a:p>
          <a:p>
            <a:pPr marL="285750" indent="-285750" algn="just">
              <a:buFont typeface="Wingdings" panose="05000000000000000000" pitchFamily="2" charset="2"/>
              <a:buChar char="§"/>
            </a:pPr>
            <a:r>
              <a:rPr lang="es-EC" sz="1600" dirty="0" smtClean="0"/>
              <a:t>El </a:t>
            </a:r>
            <a:r>
              <a:rPr lang="es-EC" sz="1600" dirty="0"/>
              <a:t>22 de marzo de 2018, la EMASEO EP publicó en </a:t>
            </a:r>
            <a:r>
              <a:rPr lang="es-EC" sz="1600" dirty="0" smtClean="0"/>
              <a:t>su página web, </a:t>
            </a:r>
            <a:r>
              <a:rPr lang="es-EC" sz="1600" dirty="0"/>
              <a:t>su necesidad de incorporar 40 recolectores de carga posterior, con financiamiento del proveedor, para atender las necesidades de recuperación de capacidad operativa emergente de la Empresa.</a:t>
            </a:r>
            <a:endParaRPr lang="es-EC" sz="2400" dirty="0"/>
          </a:p>
          <a:p>
            <a:pPr marL="285750" indent="-285750" algn="just">
              <a:buFont typeface="Wingdings" panose="05000000000000000000" pitchFamily="2" charset="2"/>
              <a:buChar char="§"/>
            </a:pPr>
            <a:endParaRPr lang="es-EC" sz="1600" dirty="0" smtClean="0"/>
          </a:p>
          <a:p>
            <a:pPr marL="285750" lvl="0" indent="-285750" algn="just">
              <a:buFont typeface="Wingdings" panose="05000000000000000000" pitchFamily="2" charset="2"/>
              <a:buChar char="§"/>
            </a:pPr>
            <a:r>
              <a:rPr lang="es-EC" sz="1600" dirty="0"/>
              <a:t>Una vez que el proceso de arrendamiento de 40 recolectores de carga posterior con VALORIZA SERVICIOS MEDIOAMBIENTALES S.A., no se concretó por decisión de dicha empresa, hecho comunicado mediante carta recibida en EMASEO EP el 20 de julio de 2018, en la cual menciona que </a:t>
            </a:r>
            <a:r>
              <a:rPr lang="es-EC" sz="1600" i="1" dirty="0"/>
              <a:t>“se ha generado un estado de inseguridad y riesgo a la integridad de sus ejecutivos totalmente incompatible con las políticas de seguridad y protección de sus trabajadores”. </a:t>
            </a:r>
            <a:endParaRPr lang="es-EC" sz="1600" i="1" dirty="0" smtClean="0"/>
          </a:p>
          <a:p>
            <a:pPr lvl="0" algn="just"/>
            <a:endParaRPr lang="es-EC" sz="1600" i="1" dirty="0"/>
          </a:p>
          <a:p>
            <a:pPr marL="285750" indent="-285750" algn="just">
              <a:buFont typeface="Wingdings" panose="05000000000000000000" pitchFamily="2" charset="2"/>
              <a:buChar char="§"/>
            </a:pPr>
            <a:r>
              <a:rPr lang="es-EC" sz="1600" dirty="0" smtClean="0"/>
              <a:t>El </a:t>
            </a:r>
            <a:r>
              <a:rPr lang="es-EC" sz="1600" dirty="0"/>
              <a:t>02 de agosto de 2018: </a:t>
            </a:r>
            <a:r>
              <a:rPr lang="es-US" sz="1600" dirty="0"/>
              <a:t>se publica en la web de </a:t>
            </a:r>
            <a:r>
              <a:rPr lang="es-EC" sz="1600" dirty="0"/>
              <a:t>EMASEO EP la convocatoria abierta, acompañando los términos de referencia y especificaciones generales, a proveedores nacionales e internacionales para que presenten expresiones de interés para el estudio de mercado para renovación de flota con financiamiento del proveedor, consistente :</a:t>
            </a:r>
          </a:p>
          <a:p>
            <a:pPr algn="just"/>
            <a:endParaRPr lang="es-EC" sz="1600" dirty="0"/>
          </a:p>
          <a:p>
            <a:pPr marL="800100" lvl="1" indent="-342900" algn="just">
              <a:buAutoNum type="alphaLcParenR"/>
            </a:pPr>
            <a:r>
              <a:rPr lang="es-EC" sz="1600" dirty="0"/>
              <a:t>40 recolectores de carga posterior con </a:t>
            </a:r>
            <a:r>
              <a:rPr lang="es-EC" sz="1600" dirty="0" err="1"/>
              <a:t>lifter</a:t>
            </a:r>
            <a:r>
              <a:rPr lang="es-EC" sz="1600" dirty="0"/>
              <a:t>, con capacidad mínima de 20 yd3, </a:t>
            </a:r>
          </a:p>
          <a:p>
            <a:pPr marL="800100" lvl="1" indent="-342900" algn="just">
              <a:buAutoNum type="alphaLcParenR"/>
            </a:pPr>
            <a:r>
              <a:rPr lang="es-EC" sz="1600" dirty="0"/>
              <a:t>Recuperación de operatividad de 14 recolectores de carga lateral combinando el equipo aliado sobre los chasis DAF 6x2 existentes; y, </a:t>
            </a:r>
          </a:p>
          <a:p>
            <a:pPr marL="800100" lvl="1" indent="-342900" algn="just">
              <a:buAutoNum type="alphaLcParenR"/>
            </a:pPr>
            <a:r>
              <a:rPr lang="es-EC" sz="1600" dirty="0"/>
              <a:t>4 recolectores de carga lateral, con capacidad mínima de 19 m3</a:t>
            </a:r>
            <a:r>
              <a:rPr lang="es-EC" sz="1600" dirty="0" smtClean="0"/>
              <a:t>.</a:t>
            </a:r>
          </a:p>
          <a:p>
            <a:pPr lvl="1" algn="just"/>
            <a:endParaRPr lang="es-EC" sz="1600" dirty="0"/>
          </a:p>
          <a:p>
            <a:pPr marL="800100" lvl="1" indent="-342900" algn="just">
              <a:buAutoNum type="alphaLcParenR"/>
            </a:pPr>
            <a:endParaRPr lang="es-EC" sz="1700" b="1" dirty="0"/>
          </a:p>
          <a:p>
            <a:pPr lvl="0" algn="just"/>
            <a:endParaRPr lang="es-EC" i="1" dirty="0"/>
          </a:p>
          <a:p>
            <a:pPr algn="just"/>
            <a:endParaRPr lang="es-EC" dirty="0" smtClean="0"/>
          </a:p>
          <a:p>
            <a:endParaRPr lang="es-EC" dirty="0"/>
          </a:p>
        </p:txBody>
      </p:sp>
      <p:sp>
        <p:nvSpPr>
          <p:cNvPr id="7" name="CuadroTexto 6"/>
          <p:cNvSpPr txBox="1"/>
          <p:nvPr/>
        </p:nvSpPr>
        <p:spPr>
          <a:xfrm>
            <a:off x="771525" y="171450"/>
            <a:ext cx="1752600" cy="461665"/>
          </a:xfrm>
          <a:prstGeom prst="rect">
            <a:avLst/>
          </a:prstGeom>
          <a:noFill/>
        </p:spPr>
        <p:txBody>
          <a:bodyPr wrap="square" rtlCol="0">
            <a:spAutoFit/>
          </a:bodyPr>
          <a:lstStyle/>
          <a:p>
            <a:r>
              <a:rPr lang="es-EC" sz="2400" b="1" dirty="0" smtClean="0"/>
              <a:t>PROCESO</a:t>
            </a:r>
            <a:endParaRPr lang="es-EC" sz="2400" b="1" dirty="0"/>
          </a:p>
        </p:txBody>
      </p:sp>
    </p:spTree>
    <p:extLst>
      <p:ext uri="{BB962C8B-B14F-4D97-AF65-F5344CB8AC3E}">
        <p14:creationId xmlns:p14="http://schemas.microsoft.com/office/powerpoint/2010/main" val="1836667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a 8"/>
          <p:cNvGraphicFramePr>
            <a:graphicFrameLocks noGrp="1"/>
          </p:cNvGraphicFramePr>
          <p:nvPr>
            <p:extLst>
              <p:ext uri="{D42A27DB-BD31-4B8C-83A1-F6EECF244321}">
                <p14:modId xmlns:p14="http://schemas.microsoft.com/office/powerpoint/2010/main" val="506017298"/>
              </p:ext>
            </p:extLst>
          </p:nvPr>
        </p:nvGraphicFramePr>
        <p:xfrm>
          <a:off x="126207" y="1044572"/>
          <a:ext cx="11801474" cy="5911819"/>
        </p:xfrm>
        <a:graphic>
          <a:graphicData uri="http://schemas.openxmlformats.org/drawingml/2006/table">
            <a:tbl>
              <a:tblPr firstRow="1" bandRow="1">
                <a:tableStyleId>{5C22544A-7EE6-4342-B048-85BDC9FD1C3A}</a:tableStyleId>
              </a:tblPr>
              <a:tblGrid>
                <a:gridCol w="5600436">
                  <a:extLst>
                    <a:ext uri="{9D8B030D-6E8A-4147-A177-3AD203B41FA5}">
                      <a16:colId xmlns:a16="http://schemas.microsoft.com/office/drawing/2014/main" val="1048994467"/>
                    </a:ext>
                  </a:extLst>
                </a:gridCol>
                <a:gridCol w="2981424">
                  <a:extLst>
                    <a:ext uri="{9D8B030D-6E8A-4147-A177-3AD203B41FA5}">
                      <a16:colId xmlns:a16="http://schemas.microsoft.com/office/drawing/2014/main" val="1443724497"/>
                    </a:ext>
                  </a:extLst>
                </a:gridCol>
                <a:gridCol w="3219614">
                  <a:extLst>
                    <a:ext uri="{9D8B030D-6E8A-4147-A177-3AD203B41FA5}">
                      <a16:colId xmlns:a16="http://schemas.microsoft.com/office/drawing/2014/main" val="1385944448"/>
                    </a:ext>
                  </a:extLst>
                </a:gridCol>
              </a:tblGrid>
              <a:tr h="520302">
                <a:tc>
                  <a:txBody>
                    <a:bodyPr/>
                    <a:lstStyle/>
                    <a:p>
                      <a:pPr algn="ctr"/>
                      <a:r>
                        <a:rPr lang="es-EC" sz="1400" dirty="0" smtClean="0"/>
                        <a:t>DESCRIPCIÓN</a:t>
                      </a:r>
                      <a:endParaRPr lang="es-EC" sz="1400" dirty="0"/>
                    </a:p>
                  </a:txBody>
                  <a:tcPr/>
                </a:tc>
                <a:tc>
                  <a:txBody>
                    <a:bodyPr/>
                    <a:lstStyle/>
                    <a:p>
                      <a:pPr algn="ctr"/>
                      <a:r>
                        <a:rPr lang="es-EC" sz="1200" dirty="0" smtClean="0"/>
                        <a:t>COMPRA ORDINARIA</a:t>
                      </a:r>
                      <a:endParaRPr lang="es-EC" sz="1200" dirty="0"/>
                    </a:p>
                  </a:txBody>
                  <a:tcPr/>
                </a:tc>
                <a:tc>
                  <a:txBody>
                    <a:bodyPr/>
                    <a:lstStyle/>
                    <a:p>
                      <a:pPr algn="ctr"/>
                      <a:r>
                        <a:rPr lang="es-EC" sz="1200" dirty="0" smtClean="0"/>
                        <a:t>COMPRA</a:t>
                      </a:r>
                      <a:r>
                        <a:rPr lang="es-EC" sz="1200" baseline="0" dirty="0" smtClean="0"/>
                        <a:t> –CON GARANTÍA DE DISPONIBILIDAD DE FLOTA</a:t>
                      </a:r>
                      <a:endParaRPr lang="es-EC" sz="1200" dirty="0"/>
                    </a:p>
                  </a:txBody>
                  <a:tcPr/>
                </a:tc>
                <a:extLst>
                  <a:ext uri="{0D108BD9-81ED-4DB2-BD59-A6C34878D82A}">
                    <a16:rowId xmlns:a16="http://schemas.microsoft.com/office/drawing/2014/main" val="2388429637"/>
                  </a:ext>
                </a:extLst>
              </a:tr>
              <a:tr h="461087">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400" dirty="0" smtClean="0">
                          <a:solidFill>
                            <a:schemeClr val="tx1"/>
                          </a:solidFill>
                        </a:rPr>
                        <a:t>Garantía del fabricante: 1 año desde la compra, sin límite de uso</a:t>
                      </a:r>
                    </a:p>
                    <a:p>
                      <a:pPr marL="0" indent="0" algn="l">
                        <a:buFont typeface="Arial" panose="020B0604020202020204" pitchFamily="34" charset="0"/>
                        <a:buNone/>
                      </a:pPr>
                      <a:endParaRPr lang="es-EC" sz="1400" dirty="0">
                        <a:solidFill>
                          <a:schemeClr val="tx1"/>
                        </a:solidFill>
                      </a:endParaRPr>
                    </a:p>
                  </a:txBody>
                  <a:tcPr/>
                </a:tc>
                <a:tc>
                  <a:txBody>
                    <a:bodyPr/>
                    <a:lstStyle/>
                    <a:p>
                      <a:endParaRPr lang="es-EC" sz="1400" dirty="0"/>
                    </a:p>
                  </a:txBody>
                  <a:tcPr/>
                </a:tc>
                <a:tc>
                  <a:txBody>
                    <a:bodyPr/>
                    <a:lstStyle/>
                    <a:p>
                      <a:endParaRPr lang="es-EC" sz="1400" dirty="0"/>
                    </a:p>
                  </a:txBody>
                  <a:tcPr/>
                </a:tc>
                <a:extLst>
                  <a:ext uri="{0D108BD9-81ED-4DB2-BD59-A6C34878D82A}">
                    <a16:rowId xmlns:a16="http://schemas.microsoft.com/office/drawing/2014/main" val="1621764401"/>
                  </a:ext>
                </a:extLst>
              </a:tr>
              <a:tr h="606736">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400" dirty="0" smtClean="0">
                          <a:solidFill>
                            <a:schemeClr val="tx1"/>
                          </a:solidFill>
                        </a:rPr>
                        <a:t>Vigencia tecnológica: durante la vida útil del equipo, mínimo 5 años</a:t>
                      </a:r>
                    </a:p>
                    <a:p>
                      <a:pPr marL="0" indent="0" algn="l">
                        <a:buFont typeface="Arial" panose="020B0604020202020204" pitchFamily="34" charset="0"/>
                        <a:buNone/>
                      </a:pPr>
                      <a:endParaRPr lang="es-EC" sz="1400" dirty="0">
                        <a:solidFill>
                          <a:schemeClr val="tx1"/>
                        </a:solidFill>
                      </a:endParaRPr>
                    </a:p>
                  </a:txBody>
                  <a:tcPr/>
                </a:tc>
                <a:tc>
                  <a:txBody>
                    <a:bodyPr/>
                    <a:lstStyle/>
                    <a:p>
                      <a:endParaRPr lang="es-EC" sz="1400" dirty="0"/>
                    </a:p>
                  </a:txBody>
                  <a:tcPr/>
                </a:tc>
                <a:tc>
                  <a:txBody>
                    <a:bodyPr/>
                    <a:lstStyle/>
                    <a:p>
                      <a:endParaRPr lang="es-EC" sz="1400" dirty="0"/>
                    </a:p>
                  </a:txBody>
                  <a:tcPr/>
                </a:tc>
                <a:extLst>
                  <a:ext uri="{0D108BD9-81ED-4DB2-BD59-A6C34878D82A}">
                    <a16:rowId xmlns:a16="http://schemas.microsoft.com/office/drawing/2014/main" val="707323690"/>
                  </a:ext>
                </a:extLst>
              </a:tr>
              <a:tr h="429005">
                <a:tc>
                  <a:txBody>
                    <a:bodyPr/>
                    <a:lstStyle/>
                    <a:p>
                      <a:pPr marL="0" indent="0" algn="l">
                        <a:buFont typeface="Arial" panose="020B0604020202020204" pitchFamily="34" charset="0"/>
                        <a:buNone/>
                      </a:pPr>
                      <a:r>
                        <a:rPr lang="es-EC" sz="1400" dirty="0" smtClean="0">
                          <a:solidFill>
                            <a:schemeClr val="tx1"/>
                          </a:solidFill>
                        </a:rPr>
                        <a:t>Garantía del proveedor: Extendida a 5 años o la vida útil del equipo</a:t>
                      </a:r>
                      <a:endParaRPr lang="es-EC" sz="1400" dirty="0">
                        <a:solidFill>
                          <a:schemeClr val="tx1"/>
                        </a:solidFill>
                      </a:endParaRPr>
                    </a:p>
                  </a:txBody>
                  <a:tcPr/>
                </a:tc>
                <a:tc>
                  <a:txBody>
                    <a:bodyPr/>
                    <a:lstStyle/>
                    <a:p>
                      <a:endParaRPr lang="es-EC" sz="1400" dirty="0"/>
                    </a:p>
                  </a:txBody>
                  <a:tcPr/>
                </a:tc>
                <a:tc>
                  <a:txBody>
                    <a:bodyPr/>
                    <a:lstStyle/>
                    <a:p>
                      <a:endParaRPr lang="es-EC" sz="1400" dirty="0"/>
                    </a:p>
                  </a:txBody>
                  <a:tcPr/>
                </a:tc>
                <a:extLst>
                  <a:ext uri="{0D108BD9-81ED-4DB2-BD59-A6C34878D82A}">
                    <a16:rowId xmlns:a16="http://schemas.microsoft.com/office/drawing/2014/main" val="2910225799"/>
                  </a:ext>
                </a:extLst>
              </a:tr>
              <a:tr h="650947">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400" dirty="0" smtClean="0">
                          <a:solidFill>
                            <a:schemeClr val="tx1"/>
                          </a:solidFill>
                        </a:rPr>
                        <a:t>Garantía de repuestos: Stock de repuestos disponible durante al menos 10 años</a:t>
                      </a:r>
                    </a:p>
                    <a:p>
                      <a:pPr marL="0" indent="0" algn="l">
                        <a:buFont typeface="Arial" panose="020B0604020202020204" pitchFamily="34" charset="0"/>
                        <a:buNone/>
                      </a:pPr>
                      <a:endParaRPr lang="es-EC" sz="1400" dirty="0">
                        <a:solidFill>
                          <a:schemeClr val="tx1"/>
                        </a:solidFill>
                      </a:endParaRPr>
                    </a:p>
                  </a:txBody>
                  <a:tcPr/>
                </a:tc>
                <a:tc>
                  <a:txBody>
                    <a:bodyPr/>
                    <a:lstStyle/>
                    <a:p>
                      <a:endParaRPr lang="es-EC" sz="1400" dirty="0"/>
                    </a:p>
                  </a:txBody>
                  <a:tcPr/>
                </a:tc>
                <a:tc>
                  <a:txBody>
                    <a:bodyPr/>
                    <a:lstStyle/>
                    <a:p>
                      <a:endParaRPr lang="es-EC" sz="1400" dirty="0"/>
                    </a:p>
                  </a:txBody>
                  <a:tcPr/>
                </a:tc>
                <a:extLst>
                  <a:ext uri="{0D108BD9-81ED-4DB2-BD59-A6C34878D82A}">
                    <a16:rowId xmlns:a16="http://schemas.microsoft.com/office/drawing/2014/main" val="4266684269"/>
                  </a:ext>
                </a:extLst>
              </a:tr>
              <a:tr h="429005">
                <a:tc>
                  <a:txBody>
                    <a:bodyPr/>
                    <a:lstStyle/>
                    <a:p>
                      <a:pPr marL="0" indent="0" algn="l">
                        <a:buFont typeface="Arial" panose="020B0604020202020204" pitchFamily="34" charset="0"/>
                        <a:buNone/>
                      </a:pPr>
                      <a:r>
                        <a:rPr lang="es-EC" sz="1400" b="1" dirty="0" smtClean="0">
                          <a:solidFill>
                            <a:schemeClr val="tx1"/>
                          </a:solidFill>
                        </a:rPr>
                        <a:t>Operatividad mínima de flota</a:t>
                      </a:r>
                      <a:r>
                        <a:rPr lang="es-EC" sz="1400" dirty="0" smtClean="0">
                          <a:solidFill>
                            <a:schemeClr val="tx1"/>
                          </a:solidFill>
                        </a:rPr>
                        <a:t>: 85% del tiempo de operación anual por 5 años.</a:t>
                      </a:r>
                      <a:endParaRPr lang="es-EC" sz="1400" dirty="0">
                        <a:solidFill>
                          <a:schemeClr val="tx1"/>
                        </a:solidFill>
                      </a:endParaRPr>
                    </a:p>
                  </a:txBody>
                  <a:tcPr/>
                </a:tc>
                <a:tc>
                  <a:txBody>
                    <a:bodyPr/>
                    <a:lstStyle/>
                    <a:p>
                      <a:endParaRPr lang="es-EC" sz="1400" dirty="0"/>
                    </a:p>
                  </a:txBody>
                  <a:tcPr/>
                </a:tc>
                <a:tc>
                  <a:txBody>
                    <a:bodyPr/>
                    <a:lstStyle/>
                    <a:p>
                      <a:endParaRPr lang="es-EC" sz="1400" dirty="0"/>
                    </a:p>
                  </a:txBody>
                  <a:tcPr/>
                </a:tc>
                <a:extLst>
                  <a:ext uri="{0D108BD9-81ED-4DB2-BD59-A6C34878D82A}">
                    <a16:rowId xmlns:a16="http://schemas.microsoft.com/office/drawing/2014/main" val="3575111804"/>
                  </a:ext>
                </a:extLst>
              </a:tr>
              <a:tr h="650947">
                <a:tc>
                  <a:txBody>
                    <a:bodyPr/>
                    <a:lstStyle/>
                    <a:p>
                      <a:pPr marL="0" lvl="0" indent="0" algn="l">
                        <a:buFont typeface="Arial" panose="020B0604020202020204" pitchFamily="34" charset="0"/>
                        <a:buNone/>
                      </a:pPr>
                      <a:r>
                        <a:rPr lang="es-EC" sz="1400" dirty="0" smtClean="0">
                          <a:solidFill>
                            <a:schemeClr val="tx1"/>
                          </a:solidFill>
                        </a:rPr>
                        <a:t>Capacitación necesaria y suficiente para cumplir procesos de </a:t>
                      </a:r>
                      <a:r>
                        <a:rPr lang="es-EC" sz="1400" b="1" dirty="0" smtClean="0">
                          <a:solidFill>
                            <a:schemeClr val="tx1"/>
                          </a:solidFill>
                        </a:rPr>
                        <a:t>evaluación y certificación de los conductores </a:t>
                      </a:r>
                      <a:r>
                        <a:rPr lang="es-EC" sz="1400" dirty="0" smtClean="0">
                          <a:solidFill>
                            <a:schemeClr val="tx1"/>
                          </a:solidFill>
                        </a:rPr>
                        <a:t>y operarios de EMASEO EP que estén a cargo de esa maquinaria.</a:t>
                      </a:r>
                      <a:endParaRPr lang="es-EC" sz="1400" dirty="0">
                        <a:solidFill>
                          <a:schemeClr val="tx1"/>
                        </a:solidFill>
                      </a:endParaRPr>
                    </a:p>
                  </a:txBody>
                  <a:tcPr/>
                </a:tc>
                <a:tc>
                  <a:txBody>
                    <a:bodyPr/>
                    <a:lstStyle/>
                    <a:p>
                      <a:endParaRPr lang="es-EC" sz="1400" dirty="0"/>
                    </a:p>
                  </a:txBody>
                  <a:tcPr/>
                </a:tc>
                <a:tc>
                  <a:txBody>
                    <a:bodyPr/>
                    <a:lstStyle/>
                    <a:p>
                      <a:endParaRPr lang="es-EC" sz="1400" dirty="0"/>
                    </a:p>
                  </a:txBody>
                  <a:tcPr/>
                </a:tc>
                <a:extLst>
                  <a:ext uri="{0D108BD9-81ED-4DB2-BD59-A6C34878D82A}">
                    <a16:rowId xmlns:a16="http://schemas.microsoft.com/office/drawing/2014/main" val="3681357063"/>
                  </a:ext>
                </a:extLst>
              </a:tr>
              <a:tr h="650947">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400" dirty="0" smtClean="0">
                          <a:solidFill>
                            <a:schemeClr val="tx1"/>
                          </a:solidFill>
                        </a:rPr>
                        <a:t>Certificación de disponibilidad o compromiso de flota para entrega por parte del o los fabricantes.</a:t>
                      </a:r>
                    </a:p>
                    <a:p>
                      <a:pPr marL="0" indent="0" algn="l">
                        <a:buFont typeface="Arial" panose="020B0604020202020204" pitchFamily="34" charset="0"/>
                        <a:buNone/>
                      </a:pPr>
                      <a:endParaRPr lang="es-EC" sz="1400" dirty="0">
                        <a:solidFill>
                          <a:schemeClr val="tx1"/>
                        </a:solidFill>
                      </a:endParaRPr>
                    </a:p>
                  </a:txBody>
                  <a:tcPr/>
                </a:tc>
                <a:tc>
                  <a:txBody>
                    <a:bodyPr/>
                    <a:lstStyle/>
                    <a:p>
                      <a:endParaRPr lang="es-EC" sz="1400" dirty="0"/>
                    </a:p>
                  </a:txBody>
                  <a:tcPr/>
                </a:tc>
                <a:tc>
                  <a:txBody>
                    <a:bodyPr/>
                    <a:lstStyle/>
                    <a:p>
                      <a:endParaRPr lang="es-EC" sz="1400" dirty="0"/>
                    </a:p>
                  </a:txBody>
                  <a:tcPr/>
                </a:tc>
                <a:extLst>
                  <a:ext uri="{0D108BD9-81ED-4DB2-BD59-A6C34878D82A}">
                    <a16:rowId xmlns:a16="http://schemas.microsoft.com/office/drawing/2014/main" val="2096653409"/>
                  </a:ext>
                </a:extLst>
              </a:tr>
              <a:tr h="606736">
                <a:tc>
                  <a:txBody>
                    <a:bodyPr/>
                    <a:lstStyle/>
                    <a:p>
                      <a:pPr marL="0" marR="0" lvl="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400" dirty="0" smtClean="0">
                          <a:solidFill>
                            <a:schemeClr val="tx1"/>
                          </a:solidFill>
                        </a:rPr>
                        <a:t>Certificación de capacidad de crédito o de  disponibilidad de fondos.</a:t>
                      </a:r>
                    </a:p>
                    <a:p>
                      <a:pPr marL="0" indent="0" algn="l">
                        <a:buFont typeface="Arial" panose="020B0604020202020204" pitchFamily="34" charset="0"/>
                        <a:buNone/>
                      </a:pPr>
                      <a:endParaRPr lang="es-EC" sz="1400" dirty="0">
                        <a:solidFill>
                          <a:schemeClr val="tx1"/>
                        </a:solidFill>
                      </a:endParaRPr>
                    </a:p>
                  </a:txBody>
                  <a:tcPr/>
                </a:tc>
                <a:tc>
                  <a:txBody>
                    <a:bodyPr/>
                    <a:lstStyle/>
                    <a:p>
                      <a:endParaRPr lang="es-EC" sz="1400" dirty="0"/>
                    </a:p>
                  </a:txBody>
                  <a:tcPr/>
                </a:tc>
                <a:tc>
                  <a:txBody>
                    <a:bodyPr/>
                    <a:lstStyle/>
                    <a:p>
                      <a:endParaRPr lang="es-EC" sz="1400" dirty="0"/>
                    </a:p>
                  </a:txBody>
                  <a:tcPr/>
                </a:tc>
                <a:extLst>
                  <a:ext uri="{0D108BD9-81ED-4DB2-BD59-A6C34878D82A}">
                    <a16:rowId xmlns:a16="http://schemas.microsoft.com/office/drawing/2014/main" val="338621774"/>
                  </a:ext>
                </a:extLst>
              </a:tr>
              <a:tr h="461087">
                <a:tc>
                  <a:txBody>
                    <a:bodyPr/>
                    <a:lstStyle/>
                    <a:p>
                      <a:pPr marL="0" marR="0" indent="0" algn="l" defTabSz="1219170" rtl="0" eaLnBrk="1" fontAlgn="auto" latinLnBrk="0" hangingPunct="1">
                        <a:lnSpc>
                          <a:spcPct val="100000"/>
                        </a:lnSpc>
                        <a:spcBef>
                          <a:spcPts val="0"/>
                        </a:spcBef>
                        <a:spcAft>
                          <a:spcPts val="0"/>
                        </a:spcAft>
                        <a:buClrTx/>
                        <a:buSzTx/>
                        <a:buFont typeface="Arial" panose="020B0604020202020204" pitchFamily="34" charset="0"/>
                        <a:buNone/>
                        <a:tabLst/>
                        <a:defRPr/>
                      </a:pPr>
                      <a:r>
                        <a:rPr lang="es-EC" sz="1400" dirty="0" smtClean="0">
                          <a:solidFill>
                            <a:schemeClr val="tx1"/>
                          </a:solidFill>
                        </a:rPr>
                        <a:t>Financiamiento</a:t>
                      </a:r>
                      <a:r>
                        <a:rPr lang="es-EC" sz="1400" baseline="0" dirty="0" smtClean="0">
                          <a:solidFill>
                            <a:schemeClr val="tx1"/>
                          </a:solidFill>
                        </a:rPr>
                        <a:t> del proveedor por 5 años.</a:t>
                      </a:r>
                      <a:endParaRPr lang="es-EC" sz="1400" dirty="0" smtClean="0">
                        <a:solidFill>
                          <a:schemeClr val="tx1"/>
                        </a:solidFill>
                      </a:endParaRPr>
                    </a:p>
                    <a:p>
                      <a:pPr marL="0" indent="0" algn="l">
                        <a:buFont typeface="Arial" panose="020B0604020202020204" pitchFamily="34" charset="0"/>
                        <a:buNone/>
                      </a:pPr>
                      <a:endParaRPr lang="es-EC" sz="1400" dirty="0">
                        <a:solidFill>
                          <a:schemeClr val="tx1"/>
                        </a:solidFill>
                      </a:endParaRPr>
                    </a:p>
                  </a:txBody>
                  <a:tcPr/>
                </a:tc>
                <a:tc>
                  <a:txBody>
                    <a:bodyPr/>
                    <a:lstStyle/>
                    <a:p>
                      <a:endParaRPr lang="es-EC" sz="1400" dirty="0"/>
                    </a:p>
                  </a:txBody>
                  <a:tcPr/>
                </a:tc>
                <a:tc>
                  <a:txBody>
                    <a:bodyPr/>
                    <a:lstStyle/>
                    <a:p>
                      <a:endParaRPr lang="es-EC" sz="1400" dirty="0"/>
                    </a:p>
                  </a:txBody>
                  <a:tcPr/>
                </a:tc>
                <a:extLst>
                  <a:ext uri="{0D108BD9-81ED-4DB2-BD59-A6C34878D82A}">
                    <a16:rowId xmlns:a16="http://schemas.microsoft.com/office/drawing/2014/main" val="3365084541"/>
                  </a:ext>
                </a:extLst>
              </a:tr>
            </a:tbl>
          </a:graphicData>
        </a:graphic>
      </p:graphicFrame>
      <p:pic>
        <p:nvPicPr>
          <p:cNvPr id="10" name="Imagen 9"/>
          <p:cNvPicPr>
            <a:picLocks noChangeAspect="1"/>
          </p:cNvPicPr>
          <p:nvPr/>
        </p:nvPicPr>
        <p:blipFill>
          <a:blip r:embed="rId2"/>
          <a:stretch>
            <a:fillRect/>
          </a:stretch>
        </p:blipFill>
        <p:spPr>
          <a:xfrm>
            <a:off x="7015161" y="1564509"/>
            <a:ext cx="381000" cy="400050"/>
          </a:xfrm>
          <a:prstGeom prst="rect">
            <a:avLst/>
          </a:prstGeom>
        </p:spPr>
      </p:pic>
      <p:pic>
        <p:nvPicPr>
          <p:cNvPr id="11" name="Imagen 10"/>
          <p:cNvPicPr>
            <a:picLocks noChangeAspect="1"/>
          </p:cNvPicPr>
          <p:nvPr/>
        </p:nvPicPr>
        <p:blipFill>
          <a:blip r:embed="rId3"/>
          <a:stretch>
            <a:fillRect/>
          </a:stretch>
        </p:blipFill>
        <p:spPr>
          <a:xfrm>
            <a:off x="7036590" y="3828044"/>
            <a:ext cx="419100" cy="400050"/>
          </a:xfrm>
          <a:prstGeom prst="rect">
            <a:avLst/>
          </a:prstGeom>
        </p:spPr>
      </p:pic>
      <p:pic>
        <p:nvPicPr>
          <p:cNvPr id="12" name="Imagen 11"/>
          <p:cNvPicPr>
            <a:picLocks noChangeAspect="1"/>
          </p:cNvPicPr>
          <p:nvPr/>
        </p:nvPicPr>
        <p:blipFill>
          <a:blip r:embed="rId2"/>
          <a:stretch>
            <a:fillRect/>
          </a:stretch>
        </p:blipFill>
        <p:spPr>
          <a:xfrm>
            <a:off x="9892670" y="1546493"/>
            <a:ext cx="381000" cy="400050"/>
          </a:xfrm>
          <a:prstGeom prst="rect">
            <a:avLst/>
          </a:prstGeom>
        </p:spPr>
      </p:pic>
      <p:pic>
        <p:nvPicPr>
          <p:cNvPr id="13" name="Imagen 12"/>
          <p:cNvPicPr>
            <a:picLocks noChangeAspect="1"/>
          </p:cNvPicPr>
          <p:nvPr/>
        </p:nvPicPr>
        <p:blipFill>
          <a:blip r:embed="rId2"/>
          <a:stretch>
            <a:fillRect/>
          </a:stretch>
        </p:blipFill>
        <p:spPr>
          <a:xfrm>
            <a:off x="7034211" y="2131961"/>
            <a:ext cx="381000" cy="400050"/>
          </a:xfrm>
          <a:prstGeom prst="rect">
            <a:avLst/>
          </a:prstGeom>
        </p:spPr>
      </p:pic>
      <p:pic>
        <p:nvPicPr>
          <p:cNvPr id="14" name="Imagen 13"/>
          <p:cNvPicPr>
            <a:picLocks noChangeAspect="1"/>
          </p:cNvPicPr>
          <p:nvPr/>
        </p:nvPicPr>
        <p:blipFill>
          <a:blip r:embed="rId2"/>
          <a:stretch>
            <a:fillRect/>
          </a:stretch>
        </p:blipFill>
        <p:spPr>
          <a:xfrm>
            <a:off x="9895888" y="2123904"/>
            <a:ext cx="381000" cy="400050"/>
          </a:xfrm>
          <a:prstGeom prst="rect">
            <a:avLst/>
          </a:prstGeom>
        </p:spPr>
      </p:pic>
      <p:pic>
        <p:nvPicPr>
          <p:cNvPr id="16" name="Imagen 15"/>
          <p:cNvPicPr>
            <a:picLocks noChangeAspect="1"/>
          </p:cNvPicPr>
          <p:nvPr/>
        </p:nvPicPr>
        <p:blipFill>
          <a:blip r:embed="rId2"/>
          <a:stretch>
            <a:fillRect/>
          </a:stretch>
        </p:blipFill>
        <p:spPr>
          <a:xfrm>
            <a:off x="9939555" y="2612326"/>
            <a:ext cx="381000" cy="400050"/>
          </a:xfrm>
          <a:prstGeom prst="rect">
            <a:avLst/>
          </a:prstGeom>
        </p:spPr>
      </p:pic>
      <p:pic>
        <p:nvPicPr>
          <p:cNvPr id="17" name="Imagen 16"/>
          <p:cNvPicPr>
            <a:picLocks noChangeAspect="1"/>
          </p:cNvPicPr>
          <p:nvPr/>
        </p:nvPicPr>
        <p:blipFill>
          <a:blip r:embed="rId2"/>
          <a:stretch>
            <a:fillRect/>
          </a:stretch>
        </p:blipFill>
        <p:spPr>
          <a:xfrm>
            <a:off x="7027068" y="3252869"/>
            <a:ext cx="381000" cy="400050"/>
          </a:xfrm>
          <a:prstGeom prst="rect">
            <a:avLst/>
          </a:prstGeom>
        </p:spPr>
      </p:pic>
      <p:pic>
        <p:nvPicPr>
          <p:cNvPr id="18" name="Imagen 17"/>
          <p:cNvPicPr>
            <a:picLocks noChangeAspect="1"/>
          </p:cNvPicPr>
          <p:nvPr/>
        </p:nvPicPr>
        <p:blipFill>
          <a:blip r:embed="rId2"/>
          <a:stretch>
            <a:fillRect/>
          </a:stretch>
        </p:blipFill>
        <p:spPr>
          <a:xfrm>
            <a:off x="9950407" y="3163391"/>
            <a:ext cx="381000" cy="400050"/>
          </a:xfrm>
          <a:prstGeom prst="rect">
            <a:avLst/>
          </a:prstGeom>
        </p:spPr>
      </p:pic>
      <p:pic>
        <p:nvPicPr>
          <p:cNvPr id="19" name="Imagen 18"/>
          <p:cNvPicPr>
            <a:picLocks noChangeAspect="1"/>
          </p:cNvPicPr>
          <p:nvPr/>
        </p:nvPicPr>
        <p:blipFill>
          <a:blip r:embed="rId3"/>
          <a:stretch>
            <a:fillRect/>
          </a:stretch>
        </p:blipFill>
        <p:spPr>
          <a:xfrm>
            <a:off x="6972297" y="4394440"/>
            <a:ext cx="419100" cy="400050"/>
          </a:xfrm>
          <a:prstGeom prst="rect">
            <a:avLst/>
          </a:prstGeom>
        </p:spPr>
      </p:pic>
      <p:pic>
        <p:nvPicPr>
          <p:cNvPr id="20" name="Imagen 19"/>
          <p:cNvPicPr>
            <a:picLocks noChangeAspect="1"/>
          </p:cNvPicPr>
          <p:nvPr/>
        </p:nvPicPr>
        <p:blipFill>
          <a:blip r:embed="rId3"/>
          <a:stretch>
            <a:fillRect/>
          </a:stretch>
        </p:blipFill>
        <p:spPr>
          <a:xfrm>
            <a:off x="7015161" y="5127182"/>
            <a:ext cx="419100" cy="400050"/>
          </a:xfrm>
          <a:prstGeom prst="rect">
            <a:avLst/>
          </a:prstGeom>
        </p:spPr>
      </p:pic>
      <p:pic>
        <p:nvPicPr>
          <p:cNvPr id="21" name="Imagen 20"/>
          <p:cNvPicPr>
            <a:picLocks noChangeAspect="1"/>
          </p:cNvPicPr>
          <p:nvPr/>
        </p:nvPicPr>
        <p:blipFill>
          <a:blip r:embed="rId3"/>
          <a:stretch>
            <a:fillRect/>
          </a:stretch>
        </p:blipFill>
        <p:spPr>
          <a:xfrm>
            <a:off x="7034211" y="5792566"/>
            <a:ext cx="419100" cy="400050"/>
          </a:xfrm>
          <a:prstGeom prst="rect">
            <a:avLst/>
          </a:prstGeom>
        </p:spPr>
      </p:pic>
      <p:pic>
        <p:nvPicPr>
          <p:cNvPr id="22" name="Imagen 21"/>
          <p:cNvPicPr>
            <a:picLocks noChangeAspect="1"/>
          </p:cNvPicPr>
          <p:nvPr/>
        </p:nvPicPr>
        <p:blipFill>
          <a:blip r:embed="rId2"/>
          <a:stretch>
            <a:fillRect/>
          </a:stretch>
        </p:blipFill>
        <p:spPr>
          <a:xfrm>
            <a:off x="7027068" y="6410246"/>
            <a:ext cx="381000" cy="400050"/>
          </a:xfrm>
          <a:prstGeom prst="rect">
            <a:avLst/>
          </a:prstGeom>
        </p:spPr>
      </p:pic>
      <p:pic>
        <p:nvPicPr>
          <p:cNvPr id="24" name="Imagen 23"/>
          <p:cNvPicPr>
            <a:picLocks noChangeAspect="1"/>
          </p:cNvPicPr>
          <p:nvPr/>
        </p:nvPicPr>
        <p:blipFill>
          <a:blip r:embed="rId2"/>
          <a:stretch>
            <a:fillRect/>
          </a:stretch>
        </p:blipFill>
        <p:spPr>
          <a:xfrm>
            <a:off x="9950407" y="3790652"/>
            <a:ext cx="381000" cy="400050"/>
          </a:xfrm>
          <a:prstGeom prst="rect">
            <a:avLst/>
          </a:prstGeom>
        </p:spPr>
      </p:pic>
      <p:pic>
        <p:nvPicPr>
          <p:cNvPr id="25" name="Imagen 24"/>
          <p:cNvPicPr>
            <a:picLocks noChangeAspect="1"/>
          </p:cNvPicPr>
          <p:nvPr/>
        </p:nvPicPr>
        <p:blipFill>
          <a:blip r:embed="rId2"/>
          <a:stretch>
            <a:fillRect/>
          </a:stretch>
        </p:blipFill>
        <p:spPr>
          <a:xfrm>
            <a:off x="9961541" y="4411280"/>
            <a:ext cx="381000" cy="400050"/>
          </a:xfrm>
          <a:prstGeom prst="rect">
            <a:avLst/>
          </a:prstGeom>
        </p:spPr>
      </p:pic>
      <p:pic>
        <p:nvPicPr>
          <p:cNvPr id="26" name="Imagen 25"/>
          <p:cNvPicPr>
            <a:picLocks noChangeAspect="1"/>
          </p:cNvPicPr>
          <p:nvPr/>
        </p:nvPicPr>
        <p:blipFill>
          <a:blip r:embed="rId2"/>
          <a:stretch>
            <a:fillRect/>
          </a:stretch>
        </p:blipFill>
        <p:spPr>
          <a:xfrm>
            <a:off x="10005208" y="5113360"/>
            <a:ext cx="381000" cy="400050"/>
          </a:xfrm>
          <a:prstGeom prst="rect">
            <a:avLst/>
          </a:prstGeom>
        </p:spPr>
      </p:pic>
      <p:pic>
        <p:nvPicPr>
          <p:cNvPr id="27" name="Imagen 26"/>
          <p:cNvPicPr>
            <a:picLocks noChangeAspect="1"/>
          </p:cNvPicPr>
          <p:nvPr/>
        </p:nvPicPr>
        <p:blipFill>
          <a:blip r:embed="rId2"/>
          <a:stretch>
            <a:fillRect/>
          </a:stretch>
        </p:blipFill>
        <p:spPr>
          <a:xfrm>
            <a:off x="10028498" y="5760100"/>
            <a:ext cx="381000" cy="400050"/>
          </a:xfrm>
          <a:prstGeom prst="rect">
            <a:avLst/>
          </a:prstGeom>
        </p:spPr>
      </p:pic>
      <p:pic>
        <p:nvPicPr>
          <p:cNvPr id="28" name="Imagen 27"/>
          <p:cNvPicPr>
            <a:picLocks noChangeAspect="1"/>
          </p:cNvPicPr>
          <p:nvPr/>
        </p:nvPicPr>
        <p:blipFill>
          <a:blip r:embed="rId2"/>
          <a:stretch>
            <a:fillRect/>
          </a:stretch>
        </p:blipFill>
        <p:spPr>
          <a:xfrm>
            <a:off x="10062358" y="6403577"/>
            <a:ext cx="381000" cy="400050"/>
          </a:xfrm>
          <a:prstGeom prst="rect">
            <a:avLst/>
          </a:prstGeom>
        </p:spPr>
      </p:pic>
      <p:pic>
        <p:nvPicPr>
          <p:cNvPr id="31" name="Imagen 30"/>
          <p:cNvPicPr>
            <a:picLocks noChangeAspect="1"/>
          </p:cNvPicPr>
          <p:nvPr/>
        </p:nvPicPr>
        <p:blipFill>
          <a:blip r:embed="rId3"/>
          <a:stretch>
            <a:fillRect/>
          </a:stretch>
        </p:blipFill>
        <p:spPr>
          <a:xfrm>
            <a:off x="7008018" y="2694182"/>
            <a:ext cx="419100" cy="400050"/>
          </a:xfrm>
          <a:prstGeom prst="rect">
            <a:avLst/>
          </a:prstGeom>
        </p:spPr>
      </p:pic>
      <p:sp>
        <p:nvSpPr>
          <p:cNvPr id="32" name="CuadroTexto 31"/>
          <p:cNvSpPr txBox="1"/>
          <p:nvPr/>
        </p:nvSpPr>
        <p:spPr>
          <a:xfrm>
            <a:off x="0" y="38817"/>
            <a:ext cx="11801475" cy="923330"/>
          </a:xfrm>
          <a:prstGeom prst="rect">
            <a:avLst/>
          </a:prstGeom>
          <a:noFill/>
        </p:spPr>
        <p:txBody>
          <a:bodyPr wrap="square" rtlCol="0">
            <a:spAutoFit/>
          </a:bodyPr>
          <a:lstStyle/>
          <a:p>
            <a:pPr algn="ctr"/>
            <a:r>
              <a:rPr lang="es-EC" b="1" dirty="0" smtClean="0"/>
              <a:t>INNOVACIÓN DE EMASEO EN COMPRA DE FLOTA</a:t>
            </a:r>
          </a:p>
          <a:p>
            <a:r>
              <a:rPr lang="es-EC" dirty="0" smtClean="0"/>
              <a:t>EMASEO ha establecido un sistema de adquisición de flota, que asegura la disponibilidad continua de la maquinaria y optimiza los costos de recolección.</a:t>
            </a:r>
            <a:endParaRPr lang="es-EC" dirty="0"/>
          </a:p>
        </p:txBody>
      </p:sp>
    </p:spTree>
    <p:extLst>
      <p:ext uri="{BB962C8B-B14F-4D97-AF65-F5344CB8AC3E}">
        <p14:creationId xmlns:p14="http://schemas.microsoft.com/office/powerpoint/2010/main" val="826551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2.png" descr="Macintosh HD:Users:Emaseo:Documents:prueba mac:archivos:2014:Artes:1. Imagen Emaseo:Logo:LOGO EMASEO N:Logo-color-plano memo.jpg"/>
          <p:cNvPicPr/>
          <p:nvPr/>
        </p:nvPicPr>
        <p:blipFill>
          <a:blip r:embed="rId3"/>
          <a:srcRect/>
          <a:stretch>
            <a:fillRect/>
          </a:stretch>
        </p:blipFill>
        <p:spPr>
          <a:xfrm>
            <a:off x="10813281" y="0"/>
            <a:ext cx="1279525" cy="637540"/>
          </a:xfrm>
          <a:prstGeom prst="rect">
            <a:avLst/>
          </a:prstGeom>
          <a:ln/>
        </p:spPr>
      </p:pic>
      <p:sp>
        <p:nvSpPr>
          <p:cNvPr id="4" name="Rectángulo 3"/>
          <p:cNvSpPr/>
          <p:nvPr/>
        </p:nvSpPr>
        <p:spPr>
          <a:xfrm>
            <a:off x="450146" y="1353613"/>
            <a:ext cx="11520487" cy="1015663"/>
          </a:xfrm>
          <a:prstGeom prst="rect">
            <a:avLst/>
          </a:prstGeom>
        </p:spPr>
        <p:txBody>
          <a:bodyPr>
            <a:spAutoFit/>
          </a:bodyPr>
          <a:lstStyle/>
          <a:p>
            <a:pPr lvl="0" algn="just"/>
            <a:endParaRPr lang="es-EC" sz="2000" dirty="0"/>
          </a:p>
          <a:p>
            <a:pPr lvl="0" algn="just"/>
            <a:endParaRPr lang="es-EC" sz="2000" dirty="0"/>
          </a:p>
          <a:p>
            <a:pPr marL="800100" lvl="1" indent="-342900" algn="just">
              <a:buAutoNum type="alphaLcParenR"/>
            </a:pPr>
            <a:endParaRPr lang="es-EC" sz="2000" dirty="0"/>
          </a:p>
        </p:txBody>
      </p:sp>
      <p:sp>
        <p:nvSpPr>
          <p:cNvPr id="7" name="CuadroTexto 6"/>
          <p:cNvSpPr txBox="1"/>
          <p:nvPr/>
        </p:nvSpPr>
        <p:spPr>
          <a:xfrm>
            <a:off x="362624" y="47322"/>
            <a:ext cx="10450657" cy="830997"/>
          </a:xfrm>
          <a:prstGeom prst="rect">
            <a:avLst/>
          </a:prstGeom>
          <a:noFill/>
        </p:spPr>
        <p:txBody>
          <a:bodyPr wrap="square" rtlCol="0">
            <a:spAutoFit/>
          </a:bodyPr>
          <a:lstStyle/>
          <a:p>
            <a:pPr algn="ctr"/>
            <a:r>
              <a:rPr lang="es-EC" sz="2400" dirty="0">
                <a:solidFill>
                  <a:srgbClr val="0092D2"/>
                </a:solidFill>
              </a:rPr>
              <a:t>PRESENTACIÓN DE PROPUESTAS Y DETERMINACIÓN DEL ORDEN DE PRELACIÓN</a:t>
            </a:r>
            <a:endParaRPr lang="es-EC" sz="2400" b="1" dirty="0"/>
          </a:p>
        </p:txBody>
      </p:sp>
      <p:sp>
        <p:nvSpPr>
          <p:cNvPr id="8" name="Rectángulo 4"/>
          <p:cNvSpPr>
            <a:spLocks noChangeArrowheads="1"/>
          </p:cNvSpPr>
          <p:nvPr/>
        </p:nvSpPr>
        <p:spPr bwMode="auto">
          <a:xfrm>
            <a:off x="110838" y="784154"/>
            <a:ext cx="1035915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ヒラギノ角ゴ Pro W3" pitchFamily="6" charset="-128"/>
              </a:defRPr>
            </a:lvl1pPr>
            <a:lvl2pPr marL="742950" indent="-285750">
              <a:defRPr>
                <a:solidFill>
                  <a:schemeClr val="tx1"/>
                </a:solidFill>
                <a:latin typeface="Arial" panose="020B0604020202020204" pitchFamily="34" charset="0"/>
                <a:ea typeface="ヒラギノ角ゴ Pro W3" pitchFamily="6" charset="-128"/>
              </a:defRPr>
            </a:lvl2pPr>
            <a:lvl3pPr marL="1143000" indent="-228600">
              <a:defRPr>
                <a:solidFill>
                  <a:schemeClr val="tx1"/>
                </a:solidFill>
                <a:latin typeface="Arial" panose="020B0604020202020204" pitchFamily="34" charset="0"/>
                <a:ea typeface="ヒラギノ角ゴ Pro W3" pitchFamily="6" charset="-128"/>
              </a:defRPr>
            </a:lvl3pPr>
            <a:lvl4pPr marL="1600200" indent="-228600">
              <a:defRPr>
                <a:solidFill>
                  <a:schemeClr val="tx1"/>
                </a:solidFill>
                <a:latin typeface="Arial" panose="020B0604020202020204" pitchFamily="34" charset="0"/>
                <a:ea typeface="ヒラギノ角ゴ Pro W3" pitchFamily="6" charset="-128"/>
              </a:defRPr>
            </a:lvl4pPr>
            <a:lvl5pPr marL="2057400" indent="-228600">
              <a:defRPr>
                <a:solidFill>
                  <a:schemeClr val="tx1"/>
                </a:solidFill>
                <a:latin typeface="Arial" panose="020B0604020202020204" pitchFamily="34" charset="0"/>
                <a:ea typeface="ヒラギノ角ゴ Pro W3" pitchFamily="6"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6" charset="-128"/>
              </a:defRPr>
            </a:lvl9pPr>
          </a:lstStyle>
          <a:p>
            <a:pPr marL="285750" indent="-285750" algn="just">
              <a:buFont typeface="Arial" panose="020B0604020202020204" pitchFamily="34" charset="0"/>
              <a:buChar char="•"/>
            </a:pPr>
            <a:r>
              <a:rPr lang="es-EC" sz="1200" dirty="0"/>
              <a:t>13 de agosto de 2018 se recibieron 7 propuestas:</a:t>
            </a:r>
          </a:p>
          <a:p>
            <a:pPr marL="1028700" lvl="1" indent="0" algn="just"/>
            <a:endParaRPr lang="es-EC" sz="1200" dirty="0"/>
          </a:p>
          <a:p>
            <a:pPr marL="1200150" lvl="1" indent="-171450">
              <a:buFont typeface="Wingdings" panose="05000000000000000000" pitchFamily="2" charset="2"/>
              <a:buChar char="Ø"/>
            </a:pPr>
            <a:r>
              <a:rPr lang="es-EC" sz="1200" dirty="0"/>
              <a:t>3 propuestas incompletas.</a:t>
            </a:r>
          </a:p>
          <a:p>
            <a:pPr marL="1200150" lvl="1" indent="-171450">
              <a:buFont typeface="Wingdings" panose="05000000000000000000" pitchFamily="2" charset="2"/>
              <a:buChar char="Ø"/>
            </a:pPr>
            <a:r>
              <a:rPr lang="es-EC" sz="1200" dirty="0"/>
              <a:t>2 propuestas SIN certificación de financiamiento y de disponibilidad de flota.</a:t>
            </a:r>
          </a:p>
          <a:p>
            <a:pPr marL="1200150" lvl="1" indent="-171450">
              <a:buFont typeface="Wingdings" panose="05000000000000000000" pitchFamily="2" charset="2"/>
              <a:buChar char="Ø"/>
            </a:pPr>
            <a:r>
              <a:rPr lang="es-EC" sz="1200" dirty="0"/>
              <a:t>1 propuesta recibida con carta de intención de financiamiento bancario, pero no línea de crédito confirmada. Presenta disponibilidad de flota y anexos de costos completos.</a:t>
            </a:r>
          </a:p>
          <a:p>
            <a:pPr marL="1200150" lvl="1" indent="-171450">
              <a:buFont typeface="Wingdings" panose="05000000000000000000" pitchFamily="2" charset="2"/>
              <a:buChar char="Ø"/>
            </a:pPr>
            <a:r>
              <a:rPr lang="es-EC" sz="1200" dirty="0"/>
              <a:t>1 propuesta recibida completa: línea de crédito abierta por 15 millones de dólares, disponibilidad de flota y anexos de costos completos.</a:t>
            </a:r>
          </a:p>
        </p:txBody>
      </p:sp>
      <p:sp>
        <p:nvSpPr>
          <p:cNvPr id="10" name="Rectangle 2">
            <a:extLst>
              <a:ext uri="{FF2B5EF4-FFF2-40B4-BE49-F238E27FC236}">
                <a16:creationId xmlns:a16="http://schemas.microsoft.com/office/drawing/2014/main" id="{4CF8C456-0DCC-4F73-BB2A-0172CBBE50E6}"/>
              </a:ext>
            </a:extLst>
          </p:cNvPr>
          <p:cNvSpPr/>
          <p:nvPr/>
        </p:nvSpPr>
        <p:spPr>
          <a:xfrm>
            <a:off x="4323299" y="2481580"/>
            <a:ext cx="2529305" cy="4187522"/>
          </a:xfrm>
          <a:prstGeom prst="rect">
            <a:avLst/>
          </a:prstGeom>
          <a:solidFill>
            <a:srgbClr val="FFFF00">
              <a:alpha val="10000"/>
            </a:srgbClr>
          </a:solidFill>
          <a:ln w="28575">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to 2"/>
          <p:cNvGraphicFramePr>
            <a:graphicFrameLocks noChangeAspect="1"/>
          </p:cNvGraphicFramePr>
          <p:nvPr>
            <p:extLst>
              <p:ext uri="{D42A27DB-BD31-4B8C-83A1-F6EECF244321}">
                <p14:modId xmlns:p14="http://schemas.microsoft.com/office/powerpoint/2010/main" val="2362313318"/>
              </p:ext>
            </p:extLst>
          </p:nvPr>
        </p:nvGraphicFramePr>
        <p:xfrm>
          <a:off x="757543" y="2481580"/>
          <a:ext cx="10905692" cy="4202984"/>
        </p:xfrm>
        <a:graphic>
          <a:graphicData uri="http://schemas.openxmlformats.org/presentationml/2006/ole">
            <mc:AlternateContent xmlns:mc="http://schemas.openxmlformats.org/markup-compatibility/2006">
              <mc:Choice xmlns:v="urn:schemas-microsoft-com:vml" Requires="v">
                <p:oleObj spid="_x0000_s2085" name="Hoja de cálculo" r:id="rId4" imgW="10043089" imgH="3870897" progId="Excel.Sheet.12">
                  <p:embed/>
                </p:oleObj>
              </mc:Choice>
              <mc:Fallback>
                <p:oleObj name="Hoja de cálculo" r:id="rId4" imgW="10043089" imgH="3870897" progId="Excel.Sheet.12">
                  <p:embed/>
                  <p:pic>
                    <p:nvPicPr>
                      <p:cNvPr id="0" name=""/>
                      <p:cNvPicPr/>
                      <p:nvPr/>
                    </p:nvPicPr>
                    <p:blipFill>
                      <a:blip r:embed="rId5"/>
                      <a:stretch>
                        <a:fillRect/>
                      </a:stretch>
                    </p:blipFill>
                    <p:spPr>
                      <a:xfrm>
                        <a:off x="757543" y="2481580"/>
                        <a:ext cx="10905692" cy="4202984"/>
                      </a:xfrm>
                      <a:prstGeom prst="rect">
                        <a:avLst/>
                      </a:prstGeom>
                    </p:spPr>
                  </p:pic>
                </p:oleObj>
              </mc:Fallback>
            </mc:AlternateContent>
          </a:graphicData>
        </a:graphic>
      </p:graphicFrame>
    </p:spTree>
    <p:extLst>
      <p:ext uri="{BB962C8B-B14F-4D97-AF65-F5344CB8AC3E}">
        <p14:creationId xmlns:p14="http://schemas.microsoft.com/office/powerpoint/2010/main" val="476458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5"/>
            <a:ext cx="10515600" cy="903605"/>
          </a:xfrm>
        </p:spPr>
        <p:txBody>
          <a:bodyPr/>
          <a:lstStyle/>
          <a:p>
            <a:r>
              <a:rPr lang="es-EC" dirty="0" smtClean="0"/>
              <a:t>Cronogramas de entrega</a:t>
            </a:r>
            <a:endParaRPr lang="es-US" dirty="0"/>
          </a:p>
        </p:txBody>
      </p:sp>
      <p:pic>
        <p:nvPicPr>
          <p:cNvPr id="5" name="Imagen 4"/>
          <p:cNvPicPr>
            <a:picLocks noChangeAspect="1"/>
          </p:cNvPicPr>
          <p:nvPr/>
        </p:nvPicPr>
        <p:blipFill>
          <a:blip r:embed="rId2"/>
          <a:stretch>
            <a:fillRect/>
          </a:stretch>
        </p:blipFill>
        <p:spPr>
          <a:xfrm>
            <a:off x="1565525" y="1268730"/>
            <a:ext cx="8447156" cy="1776217"/>
          </a:xfrm>
          <a:prstGeom prst="rect">
            <a:avLst/>
          </a:prstGeom>
        </p:spPr>
      </p:pic>
      <p:cxnSp>
        <p:nvCxnSpPr>
          <p:cNvPr id="15" name="Straight Connector 6">
            <a:extLst>
              <a:ext uri="{FF2B5EF4-FFF2-40B4-BE49-F238E27FC236}">
                <a16:creationId xmlns:a16="http://schemas.microsoft.com/office/drawing/2014/main" id="{42455A54-DB2C-4480-A180-3FEE641CF3A6}"/>
              </a:ext>
            </a:extLst>
          </p:cNvPr>
          <p:cNvCxnSpPr/>
          <p:nvPr/>
        </p:nvCxnSpPr>
        <p:spPr>
          <a:xfrm>
            <a:off x="8935453" y="3299326"/>
            <a:ext cx="0" cy="3053348"/>
          </a:xfrm>
          <a:prstGeom prst="line">
            <a:avLst/>
          </a:prstGeom>
          <a:noFill/>
          <a:ln w="9525" cap="flat" cmpd="sng" algn="ctr">
            <a:solidFill>
              <a:srgbClr val="51C3CA">
                <a:shade val="95000"/>
                <a:satMod val="105000"/>
              </a:srgbClr>
            </a:solidFill>
            <a:prstDash val="solid"/>
          </a:ln>
          <a:effectLst/>
        </p:spPr>
      </p:cxnSp>
      <p:sp>
        <p:nvSpPr>
          <p:cNvPr id="16" name="TextBox 8">
            <a:extLst>
              <a:ext uri="{FF2B5EF4-FFF2-40B4-BE49-F238E27FC236}">
                <a16:creationId xmlns:a16="http://schemas.microsoft.com/office/drawing/2014/main" id="{118F556E-5241-4008-9E4C-E8F83F592415}"/>
              </a:ext>
            </a:extLst>
          </p:cNvPr>
          <p:cNvSpPr txBox="1"/>
          <p:nvPr/>
        </p:nvSpPr>
        <p:spPr>
          <a:xfrm>
            <a:off x="10817351" y="4261853"/>
            <a:ext cx="1005681" cy="523220"/>
          </a:xfrm>
          <a:prstGeom prst="rect">
            <a:avLst/>
          </a:prstGeom>
          <a:noFill/>
        </p:spPr>
        <p:txBody>
          <a:bodyPr wrap="square" rtlCol="0">
            <a:spAutoFit/>
          </a:bodyPr>
          <a:lstStyle/>
          <a:p>
            <a:r>
              <a:rPr lang="es-US" sz="1400" dirty="0">
                <a:solidFill>
                  <a:srgbClr val="57565A"/>
                </a:solidFill>
                <a:latin typeface="Open Sans Light"/>
              </a:rPr>
              <a:t>Falta capacidad</a:t>
            </a:r>
            <a:endParaRPr lang="en-US" sz="1400" dirty="0">
              <a:solidFill>
                <a:srgbClr val="57565A"/>
              </a:solidFill>
              <a:latin typeface="Open Sans Light"/>
            </a:endParaRPr>
          </a:p>
        </p:txBody>
      </p:sp>
      <p:sp>
        <p:nvSpPr>
          <p:cNvPr id="17" name="Oval 11">
            <a:extLst>
              <a:ext uri="{FF2B5EF4-FFF2-40B4-BE49-F238E27FC236}">
                <a16:creationId xmlns:a16="http://schemas.microsoft.com/office/drawing/2014/main" id="{43D56CF4-86DA-44B8-98D1-66826682FC6B}"/>
              </a:ext>
            </a:extLst>
          </p:cNvPr>
          <p:cNvSpPr/>
          <p:nvPr/>
        </p:nvSpPr>
        <p:spPr>
          <a:xfrm>
            <a:off x="9894611" y="4229768"/>
            <a:ext cx="2072798" cy="684464"/>
          </a:xfrm>
          <a:prstGeom prst="ellipse">
            <a:avLst/>
          </a:prstGeom>
          <a:noFill/>
          <a:ln w="15875"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Open Sans Light"/>
              <a:ea typeface="+mn-ea"/>
              <a:cs typeface="+mn-cs"/>
            </a:endParaRPr>
          </a:p>
        </p:txBody>
      </p:sp>
      <p:cxnSp>
        <p:nvCxnSpPr>
          <p:cNvPr id="18" name="Straight Connector 13">
            <a:extLst>
              <a:ext uri="{FF2B5EF4-FFF2-40B4-BE49-F238E27FC236}">
                <a16:creationId xmlns:a16="http://schemas.microsoft.com/office/drawing/2014/main" id="{D421D8FC-A528-4BC9-B5DE-4B5BA0E03373}"/>
              </a:ext>
            </a:extLst>
          </p:cNvPr>
          <p:cNvCxnSpPr/>
          <p:nvPr/>
        </p:nvCxnSpPr>
        <p:spPr>
          <a:xfrm>
            <a:off x="11550315" y="3771900"/>
            <a:ext cx="1" cy="2580774"/>
          </a:xfrm>
          <a:prstGeom prst="line">
            <a:avLst/>
          </a:prstGeom>
          <a:noFill/>
          <a:ln w="9525" cap="flat" cmpd="sng" algn="ctr">
            <a:solidFill>
              <a:srgbClr val="51C3CA">
                <a:shade val="95000"/>
                <a:satMod val="105000"/>
              </a:srgbClr>
            </a:solidFill>
            <a:prstDash val="solid"/>
          </a:ln>
          <a:effectLst/>
        </p:spPr>
      </p:cxnSp>
      <p:cxnSp>
        <p:nvCxnSpPr>
          <p:cNvPr id="19" name="Straight Arrow Connector 15">
            <a:extLst>
              <a:ext uri="{FF2B5EF4-FFF2-40B4-BE49-F238E27FC236}">
                <a16:creationId xmlns:a16="http://schemas.microsoft.com/office/drawing/2014/main" id="{7BB33A5A-EB88-4CC4-A686-64299EF73F3A}"/>
              </a:ext>
            </a:extLst>
          </p:cNvPr>
          <p:cNvCxnSpPr/>
          <p:nvPr/>
        </p:nvCxnSpPr>
        <p:spPr>
          <a:xfrm>
            <a:off x="9079832" y="6213642"/>
            <a:ext cx="2326105" cy="0"/>
          </a:xfrm>
          <a:prstGeom prst="straightConnector1">
            <a:avLst/>
          </a:prstGeom>
          <a:noFill/>
          <a:ln w="9525" cap="flat" cmpd="sng" algn="ctr">
            <a:solidFill>
              <a:srgbClr val="51C3CA">
                <a:shade val="95000"/>
                <a:satMod val="105000"/>
              </a:srgbClr>
            </a:solidFill>
            <a:prstDash val="solid"/>
            <a:headEnd type="triangle"/>
            <a:tailEnd type="triangle"/>
          </a:ln>
          <a:effectLst/>
        </p:spPr>
      </p:cxnSp>
      <p:sp>
        <p:nvSpPr>
          <p:cNvPr id="20" name="TextBox 16">
            <a:extLst>
              <a:ext uri="{FF2B5EF4-FFF2-40B4-BE49-F238E27FC236}">
                <a16:creationId xmlns:a16="http://schemas.microsoft.com/office/drawing/2014/main" id="{9E26945C-A6D1-4F0D-9C4F-8AF659EB35DD}"/>
              </a:ext>
            </a:extLst>
          </p:cNvPr>
          <p:cNvSpPr txBox="1"/>
          <p:nvPr/>
        </p:nvSpPr>
        <p:spPr>
          <a:xfrm>
            <a:off x="9712130" y="6186340"/>
            <a:ext cx="1061509" cy="276999"/>
          </a:xfrm>
          <a:prstGeom prst="rect">
            <a:avLst/>
          </a:prstGeom>
          <a:noFill/>
        </p:spPr>
        <p:txBody>
          <a:bodyPr wrap="none" rtlCol="0">
            <a:spAutoFit/>
          </a:bodyPr>
          <a:lstStyle/>
          <a:p>
            <a:r>
              <a:rPr lang="es-US" sz="1200" dirty="0">
                <a:solidFill>
                  <a:srgbClr val="57565A"/>
                </a:solidFill>
                <a:latin typeface="Open Sans Light"/>
              </a:rPr>
              <a:t>??? </a:t>
            </a:r>
            <a:r>
              <a:rPr lang="en-US" sz="1200" dirty="0">
                <a:solidFill>
                  <a:srgbClr val="57565A"/>
                </a:solidFill>
                <a:latin typeface="Open Sans Light"/>
              </a:rPr>
              <a:t>&gt; 90 d</a:t>
            </a:r>
            <a:r>
              <a:rPr lang="es-US" sz="1200" dirty="0" err="1">
                <a:solidFill>
                  <a:srgbClr val="57565A"/>
                </a:solidFill>
                <a:latin typeface="Open Sans Light"/>
              </a:rPr>
              <a:t>ías</a:t>
            </a:r>
            <a:endParaRPr lang="en-US" sz="1200" dirty="0">
              <a:solidFill>
                <a:srgbClr val="57565A"/>
              </a:solidFill>
              <a:latin typeface="Open Sans Light"/>
            </a:endParaRPr>
          </a:p>
        </p:txBody>
      </p:sp>
      <p:pic>
        <p:nvPicPr>
          <p:cNvPr id="21" name="Imagen 20"/>
          <p:cNvPicPr>
            <a:picLocks noChangeAspect="1"/>
          </p:cNvPicPr>
          <p:nvPr/>
        </p:nvPicPr>
        <p:blipFill>
          <a:blip r:embed="rId3"/>
          <a:stretch>
            <a:fillRect/>
          </a:stretch>
        </p:blipFill>
        <p:spPr>
          <a:xfrm>
            <a:off x="2224560" y="3072249"/>
            <a:ext cx="8706450" cy="2949371"/>
          </a:xfrm>
          <a:prstGeom prst="rect">
            <a:avLst/>
          </a:prstGeom>
        </p:spPr>
      </p:pic>
      <p:pic>
        <p:nvPicPr>
          <p:cNvPr id="11" name="image2.png" descr="Macintosh HD:Users:Emaseo:Documents:prueba mac:archivos:2014:Artes:1. Imagen Emaseo:Logo:LOGO EMASEO N:Logo-color-plano memo.jpg"/>
          <p:cNvPicPr/>
          <p:nvPr/>
        </p:nvPicPr>
        <p:blipFill>
          <a:blip r:embed="rId4"/>
          <a:srcRect/>
          <a:stretch>
            <a:fillRect/>
          </a:stretch>
        </p:blipFill>
        <p:spPr>
          <a:xfrm>
            <a:off x="10813281" y="0"/>
            <a:ext cx="1279525" cy="637540"/>
          </a:xfrm>
          <a:prstGeom prst="rect">
            <a:avLst/>
          </a:prstGeom>
          <a:ln/>
        </p:spPr>
      </p:pic>
    </p:spTree>
    <p:extLst>
      <p:ext uri="{BB962C8B-B14F-4D97-AF65-F5344CB8AC3E}">
        <p14:creationId xmlns:p14="http://schemas.microsoft.com/office/powerpoint/2010/main" val="3231605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275" y="0"/>
            <a:ext cx="10363200" cy="817561"/>
          </a:xfrm>
        </p:spPr>
        <p:txBody>
          <a:bodyPr>
            <a:normAutofit/>
          </a:bodyPr>
          <a:lstStyle/>
          <a:p>
            <a:r>
              <a:rPr lang="es-EC" altLang="es-EC" sz="2000" dirty="0" smtClean="0">
                <a:solidFill>
                  <a:srgbClr val="00B0F0"/>
                </a:solidFill>
              </a:rPr>
              <a:t>DETALLE DE COSTOS RCP POR RECOLECTOR EMASEO Vs. RECOBAQ</a:t>
            </a:r>
            <a:endParaRPr lang="es-ES" sz="2000" dirty="0"/>
          </a:p>
        </p:txBody>
      </p:sp>
      <p:sp>
        <p:nvSpPr>
          <p:cNvPr id="6" name="CuadroTexto 5"/>
          <p:cNvSpPr txBox="1"/>
          <p:nvPr/>
        </p:nvSpPr>
        <p:spPr>
          <a:xfrm>
            <a:off x="643950" y="5519126"/>
            <a:ext cx="10683586" cy="1200329"/>
          </a:xfrm>
          <a:prstGeom prst="rect">
            <a:avLst/>
          </a:prstGeom>
          <a:noFill/>
        </p:spPr>
        <p:txBody>
          <a:bodyPr wrap="square" rtlCol="0">
            <a:spAutoFit/>
          </a:bodyPr>
          <a:lstStyle/>
          <a:p>
            <a:pPr algn="just"/>
            <a:r>
              <a:rPr lang="es-EC" dirty="0"/>
              <a:t>Al comparar los costos ofertados por RECOBAQ, contra los costos referenciales de EMASEO EP, según los rubros incluidos en la propuesta negociada, se verifica que la propuesta de RECOBAQ le significa a EMASEO EP, un ahorro del 14%, y el traslado del riesgo de operatividad de flota al proveedor</a:t>
            </a:r>
            <a:endParaRPr lang="es-EC" sz="14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004291" y="628073"/>
            <a:ext cx="7462982" cy="4891053"/>
          </a:xfrm>
          <a:prstGeom prst="rect">
            <a:avLst/>
          </a:prstGeom>
          <a:noFill/>
          <a:ln>
            <a:noFill/>
          </a:ln>
        </p:spPr>
      </p:pic>
    </p:spTree>
    <p:extLst>
      <p:ext uri="{BB962C8B-B14F-4D97-AF65-F5344CB8AC3E}">
        <p14:creationId xmlns:p14="http://schemas.microsoft.com/office/powerpoint/2010/main" val="1566413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0475" y="0"/>
            <a:ext cx="10363200" cy="817561"/>
          </a:xfrm>
        </p:spPr>
        <p:txBody>
          <a:bodyPr>
            <a:normAutofit/>
          </a:bodyPr>
          <a:lstStyle/>
          <a:p>
            <a:r>
              <a:rPr lang="es-EC" altLang="es-EC" sz="2000" dirty="0">
                <a:solidFill>
                  <a:srgbClr val="00B0F0"/>
                </a:solidFill>
              </a:rPr>
              <a:t>DETALLE DE COSTOS </a:t>
            </a:r>
            <a:r>
              <a:rPr lang="es-EC" altLang="es-EC" sz="2000" dirty="0" smtClean="0">
                <a:solidFill>
                  <a:srgbClr val="00B0F0"/>
                </a:solidFill>
              </a:rPr>
              <a:t>RCL  NUEVOS POR RECOLECTOR EMASEO Vs. RECOBAQ</a:t>
            </a:r>
            <a:endParaRPr lang="es-ES" sz="2000" dirty="0"/>
          </a:p>
        </p:txBody>
      </p:sp>
      <p:sp>
        <p:nvSpPr>
          <p:cNvPr id="6" name="CuadroTexto 5"/>
          <p:cNvSpPr txBox="1"/>
          <p:nvPr/>
        </p:nvSpPr>
        <p:spPr>
          <a:xfrm>
            <a:off x="634714" y="5463707"/>
            <a:ext cx="10683586" cy="646331"/>
          </a:xfrm>
          <a:prstGeom prst="rect">
            <a:avLst/>
          </a:prstGeom>
          <a:noFill/>
        </p:spPr>
        <p:txBody>
          <a:bodyPr wrap="square" rtlCol="0">
            <a:spAutoFit/>
          </a:bodyPr>
          <a:lstStyle/>
          <a:p>
            <a:pPr algn="just"/>
            <a:r>
              <a:rPr lang="es-EC" dirty="0"/>
              <a:t>Para los recolectores nuevos, se verifica que el ahorro para EMASEO EP es del 4% en costos para 5 años</a:t>
            </a:r>
            <a:endParaRPr lang="es-EC" sz="1400" dirty="0"/>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237673" y="838200"/>
            <a:ext cx="8552872" cy="4528127"/>
          </a:xfrm>
          <a:prstGeom prst="rect">
            <a:avLst/>
          </a:prstGeom>
          <a:noFill/>
          <a:ln>
            <a:noFill/>
          </a:ln>
        </p:spPr>
      </p:pic>
    </p:spTree>
    <p:extLst>
      <p:ext uri="{BB962C8B-B14F-4D97-AF65-F5344CB8AC3E}">
        <p14:creationId xmlns:p14="http://schemas.microsoft.com/office/powerpoint/2010/main" val="2352084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88532" y="5306690"/>
            <a:ext cx="10683586" cy="923330"/>
          </a:xfrm>
          <a:prstGeom prst="rect">
            <a:avLst/>
          </a:prstGeom>
          <a:noFill/>
        </p:spPr>
        <p:txBody>
          <a:bodyPr wrap="square" rtlCol="0">
            <a:spAutoFit/>
          </a:bodyPr>
          <a:lstStyle/>
          <a:p>
            <a:pPr algn="just"/>
            <a:r>
              <a:rPr lang="es-EC" dirty="0"/>
              <a:t>En el análisis de repotenciación de los 14 chasis DAF y la incorporación de cajas compactadoras nuevas de carga lateral, se verifica un 14% de ahorro para EMASEO EP en el consolidado de costos a 5 años</a:t>
            </a:r>
            <a:endParaRPr lang="es-EC" sz="14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748725" y="757383"/>
            <a:ext cx="8848435" cy="4410761"/>
          </a:xfrm>
          <a:prstGeom prst="rect">
            <a:avLst/>
          </a:prstGeom>
          <a:noFill/>
          <a:ln>
            <a:noFill/>
          </a:ln>
        </p:spPr>
      </p:pic>
      <p:sp>
        <p:nvSpPr>
          <p:cNvPr id="7" name="Título 1"/>
          <p:cNvSpPr txBox="1">
            <a:spLocks/>
          </p:cNvSpPr>
          <p:nvPr/>
        </p:nvSpPr>
        <p:spPr>
          <a:xfrm>
            <a:off x="-516656" y="0"/>
            <a:ext cx="10363200" cy="817561"/>
          </a:xfrm>
          <a:prstGeom prst="rect">
            <a:avLst/>
          </a:prstGeom>
        </p:spPr>
        <p:txBody>
          <a:bodyPr vert="horz" lIns="0" tIns="0" rIns="0" bIns="0" rtlCol="0" anchor="ctr">
            <a:normAutofit/>
          </a:bodyPr>
          <a:lstStyle>
            <a:lvl1pPr algn="ctr" defTabSz="1219170" rtl="0" eaLnBrk="1" latinLnBrk="0" hangingPunct="1">
              <a:lnSpc>
                <a:spcPct val="86000"/>
              </a:lnSpc>
              <a:spcBef>
                <a:spcPct val="0"/>
              </a:spcBef>
              <a:buNone/>
              <a:defRPr sz="2800" kern="800" spc="-53">
                <a:solidFill>
                  <a:schemeClr val="tx1"/>
                </a:solidFill>
                <a:latin typeface="+mj-lt"/>
                <a:ea typeface="+mj-ea"/>
                <a:cs typeface="+mj-cs"/>
              </a:defRPr>
            </a:lvl1pPr>
          </a:lstStyle>
          <a:p>
            <a:r>
              <a:rPr lang="es-EC" altLang="es-EC" sz="2000" dirty="0" smtClean="0">
                <a:solidFill>
                  <a:srgbClr val="00B0F0"/>
                </a:solidFill>
              </a:rPr>
              <a:t>DETALLE DE COSTOS RCL  REPOTENCIADOS POR RECOLECTOR EMASEO Vs. RECOBAQ</a:t>
            </a:r>
            <a:endParaRPr lang="es-ES" sz="2000" dirty="0"/>
          </a:p>
        </p:txBody>
      </p:sp>
    </p:spTree>
    <p:extLst>
      <p:ext uri="{BB962C8B-B14F-4D97-AF65-F5344CB8AC3E}">
        <p14:creationId xmlns:p14="http://schemas.microsoft.com/office/powerpoint/2010/main" val="28267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8691" y="-101177"/>
            <a:ext cx="10363200" cy="817561"/>
          </a:xfrm>
        </p:spPr>
        <p:txBody>
          <a:bodyPr>
            <a:normAutofit/>
          </a:bodyPr>
          <a:lstStyle/>
          <a:p>
            <a:r>
              <a:rPr lang="es-EC" altLang="es-EC" sz="2400" dirty="0" smtClean="0">
                <a:solidFill>
                  <a:srgbClr val="0092D2"/>
                </a:solidFill>
              </a:rPr>
              <a:t>COSTOS DE PROVEEDOR</a:t>
            </a:r>
            <a:endParaRPr lang="es-ES" sz="2400" dirty="0"/>
          </a:p>
        </p:txBody>
      </p:sp>
      <p:graphicFrame>
        <p:nvGraphicFramePr>
          <p:cNvPr id="9" name="Tabla 8"/>
          <p:cNvGraphicFramePr>
            <a:graphicFrameLocks noGrp="1"/>
          </p:cNvGraphicFramePr>
          <p:nvPr>
            <p:extLst>
              <p:ext uri="{D42A27DB-BD31-4B8C-83A1-F6EECF244321}">
                <p14:modId xmlns:p14="http://schemas.microsoft.com/office/powerpoint/2010/main" val="2496143584"/>
              </p:ext>
            </p:extLst>
          </p:nvPr>
        </p:nvGraphicFramePr>
        <p:xfrm>
          <a:off x="581890" y="3516816"/>
          <a:ext cx="9956802" cy="2480045"/>
        </p:xfrm>
        <a:graphic>
          <a:graphicData uri="http://schemas.openxmlformats.org/drawingml/2006/table">
            <a:tbl>
              <a:tblPr/>
              <a:tblGrid>
                <a:gridCol w="2945996">
                  <a:extLst>
                    <a:ext uri="{9D8B030D-6E8A-4147-A177-3AD203B41FA5}">
                      <a16:colId xmlns:a16="http://schemas.microsoft.com/office/drawing/2014/main" val="174956391"/>
                    </a:ext>
                  </a:extLst>
                </a:gridCol>
                <a:gridCol w="575959">
                  <a:extLst>
                    <a:ext uri="{9D8B030D-6E8A-4147-A177-3AD203B41FA5}">
                      <a16:colId xmlns:a16="http://schemas.microsoft.com/office/drawing/2014/main" val="2951323071"/>
                    </a:ext>
                  </a:extLst>
                </a:gridCol>
                <a:gridCol w="1310802">
                  <a:extLst>
                    <a:ext uri="{9D8B030D-6E8A-4147-A177-3AD203B41FA5}">
                      <a16:colId xmlns:a16="http://schemas.microsoft.com/office/drawing/2014/main" val="4277586337"/>
                    </a:ext>
                  </a:extLst>
                </a:gridCol>
                <a:gridCol w="1648433">
                  <a:extLst>
                    <a:ext uri="{9D8B030D-6E8A-4147-A177-3AD203B41FA5}">
                      <a16:colId xmlns:a16="http://schemas.microsoft.com/office/drawing/2014/main" val="1915175342"/>
                    </a:ext>
                  </a:extLst>
                </a:gridCol>
                <a:gridCol w="516377">
                  <a:extLst>
                    <a:ext uri="{9D8B030D-6E8A-4147-A177-3AD203B41FA5}">
                      <a16:colId xmlns:a16="http://schemas.microsoft.com/office/drawing/2014/main" val="2202486767"/>
                    </a:ext>
                  </a:extLst>
                </a:gridCol>
                <a:gridCol w="1310802">
                  <a:extLst>
                    <a:ext uri="{9D8B030D-6E8A-4147-A177-3AD203B41FA5}">
                      <a16:colId xmlns:a16="http://schemas.microsoft.com/office/drawing/2014/main" val="1643222851"/>
                    </a:ext>
                  </a:extLst>
                </a:gridCol>
                <a:gridCol w="1648433">
                  <a:extLst>
                    <a:ext uri="{9D8B030D-6E8A-4147-A177-3AD203B41FA5}">
                      <a16:colId xmlns:a16="http://schemas.microsoft.com/office/drawing/2014/main" val="3370076573"/>
                    </a:ext>
                  </a:extLst>
                </a:gridCol>
              </a:tblGrid>
              <a:tr h="322273">
                <a:tc rowSpan="2">
                  <a:txBody>
                    <a:bodyPr/>
                    <a:lstStyle/>
                    <a:p>
                      <a:pPr algn="ctr" fontAlgn="ctr"/>
                      <a:r>
                        <a:rPr lang="es-EC" sz="1400" b="1" i="0" u="none" strike="noStrike">
                          <a:solidFill>
                            <a:srgbClr val="FF0000"/>
                          </a:solidFill>
                          <a:effectLst/>
                          <a:latin typeface="Calibri" panose="020F0502020204030204" pitchFamily="34" charset="0"/>
                        </a:rPr>
                        <a:t>CARGA LATERAL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EC" sz="1400" b="1" i="0" u="none" strike="noStrike">
                          <a:solidFill>
                            <a:srgbClr val="000000"/>
                          </a:solidFill>
                          <a:effectLst/>
                          <a:latin typeface="Calibri" panose="020F0502020204030204" pitchFamily="34" charset="0"/>
                        </a:rPr>
                        <a:t>SCANEQ - C.LIMPIA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s-EC"/>
                    </a:p>
                  </a:txBody>
                  <a:tcPr/>
                </a:tc>
                <a:tc hMerge="1">
                  <a:txBody>
                    <a:bodyPr/>
                    <a:lstStyle/>
                    <a:p>
                      <a:endParaRPr lang="es-EC"/>
                    </a:p>
                  </a:txBody>
                  <a:tcPr/>
                </a:tc>
                <a:tc gridSpan="3">
                  <a:txBody>
                    <a:bodyPr/>
                    <a:lstStyle/>
                    <a:p>
                      <a:pPr algn="ctr" fontAlgn="b"/>
                      <a:r>
                        <a:rPr lang="es-EC" sz="1400" b="1" i="0" u="none" strike="noStrike">
                          <a:solidFill>
                            <a:srgbClr val="000000"/>
                          </a:solidFill>
                          <a:effectLst/>
                          <a:latin typeface="Calibri" panose="020F0502020204030204" pitchFamily="34" charset="0"/>
                        </a:rPr>
                        <a:t>RECOBAQ</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81199154"/>
                  </a:ext>
                </a:extLst>
              </a:tr>
              <a:tr h="322273">
                <a:tc vMerge="1">
                  <a:txBody>
                    <a:bodyPr/>
                    <a:lstStyle/>
                    <a:p>
                      <a:endParaRPr lang="es-EC"/>
                    </a:p>
                  </a:txBody>
                  <a:tcPr/>
                </a:tc>
                <a:tc>
                  <a:txBody>
                    <a:bodyPr/>
                    <a:lstStyle/>
                    <a:p>
                      <a:pPr algn="ctr" fontAlgn="b"/>
                      <a:r>
                        <a:rPr lang="es-EC" sz="1400" b="0" i="0" u="none" strike="noStrike">
                          <a:solidFill>
                            <a:srgbClr val="000000"/>
                          </a:solidFill>
                          <a:effectLst/>
                          <a:latin typeface="Calibri" panose="020F0502020204030204" pitchFamily="34" charset="0"/>
                        </a:rPr>
                        <a: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0000"/>
                          </a:solidFill>
                          <a:effectLst/>
                          <a:latin typeface="Calibri" panose="020F0502020204030204" pitchFamily="34" charset="0"/>
                        </a:rPr>
                        <a:t>Compra</a:t>
                      </a:r>
                      <a:r>
                        <a:rPr lang="es-EC" sz="1400" b="0" i="0" u="none" strike="noStrike" baseline="0" dirty="0" smtClean="0">
                          <a:solidFill>
                            <a:srgbClr val="000000"/>
                          </a:solidFill>
                          <a:effectLst/>
                          <a:latin typeface="Calibri" panose="020F0502020204030204" pitchFamily="34" charset="0"/>
                        </a:rPr>
                        <a:t> + servicio  5 años</a:t>
                      </a:r>
                      <a:endParaRPr lang="es-EC" sz="1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importe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0000"/>
                          </a:solidFill>
                          <a:effectLst/>
                          <a:latin typeface="Calibri" panose="020F0502020204030204" pitchFamily="34" charset="0"/>
                        </a:rPr>
                        <a:t>Compra</a:t>
                      </a:r>
                      <a:r>
                        <a:rPr lang="es-EC" sz="1400" b="0" i="0" u="none" strike="noStrike" baseline="0" dirty="0" smtClean="0">
                          <a:solidFill>
                            <a:srgbClr val="000000"/>
                          </a:solidFill>
                          <a:effectLst/>
                          <a:latin typeface="Calibri" panose="020F0502020204030204" pitchFamily="34" charset="0"/>
                        </a:rPr>
                        <a:t> + servicio  5 años</a:t>
                      </a:r>
                      <a:endParaRPr lang="es-EC" sz="1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importe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181517"/>
                  </a:ext>
                </a:extLst>
              </a:tr>
              <a:tr h="322273">
                <a:tc>
                  <a:txBody>
                    <a:bodyPr/>
                    <a:lstStyle/>
                    <a:p>
                      <a:pPr algn="l" fontAlgn="b"/>
                      <a:r>
                        <a:rPr lang="es-EC" sz="1400" b="0" i="0" u="none" strike="noStrike">
                          <a:solidFill>
                            <a:srgbClr val="000000"/>
                          </a:solidFill>
                          <a:effectLst/>
                          <a:latin typeface="Calibri" panose="020F0502020204030204" pitchFamily="34" charset="0"/>
                        </a:rPr>
                        <a:t>Caja + DAF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1.504.751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21.066.514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400" b="0" i="0" u="none" strike="noStrike">
                          <a:solidFill>
                            <a:srgbClr val="000000"/>
                          </a:solidFill>
                          <a:effectLst/>
                          <a:latin typeface="Calibri" panose="020F050202020403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1.591.062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22.274.868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7607783"/>
                  </a:ext>
                </a:extLst>
              </a:tr>
              <a:tr h="322273">
                <a:tc>
                  <a:txBody>
                    <a:bodyPr/>
                    <a:lstStyle/>
                    <a:p>
                      <a:pPr algn="l" fontAlgn="b"/>
                      <a:r>
                        <a:rPr lang="es-EC" sz="1400" b="0" i="0" u="none" strike="noStrike">
                          <a:solidFill>
                            <a:srgbClr val="000000"/>
                          </a:solidFill>
                          <a:effectLst/>
                          <a:latin typeface="Calibri" panose="020F0502020204030204" pitchFamily="34" charset="0"/>
                        </a:rPr>
                        <a:t>Nuevo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6100"/>
                          </a:solidFill>
                          <a:effectLst/>
                          <a:latin typeface="Calibri" panose="020F0502020204030204" pitchFamily="34" charset="0"/>
                        </a:rPr>
                        <a:t>9*</a:t>
                      </a:r>
                      <a:endParaRPr lang="es-EC" sz="1400" b="0" i="0" u="none" strike="noStrike" dirty="0">
                        <a:solidFill>
                          <a:srgbClr val="0061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s-EC" sz="1400" b="0" i="0" u="none" strike="noStrike">
                          <a:solidFill>
                            <a:srgbClr val="000000"/>
                          </a:solidFill>
                          <a:effectLst/>
                          <a:latin typeface="Calibri" panose="020F0502020204030204" pitchFamily="34" charset="0"/>
                        </a:rPr>
                        <a:t>1.726.025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15.534.225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400" b="0" i="0" u="none" strike="noStrike">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1.930.000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7.720.000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972221"/>
                  </a:ext>
                </a:extLst>
              </a:tr>
              <a:tr h="322273">
                <a:tc>
                  <a:txBody>
                    <a:bodyPr/>
                    <a:lstStyle/>
                    <a:p>
                      <a:pPr algn="l" fontAlgn="b"/>
                      <a:r>
                        <a:rPr lang="es-EC" sz="1400" b="1" i="0" u="none" strike="noStrike">
                          <a:solidFill>
                            <a:srgbClr val="000000"/>
                          </a:solidFill>
                          <a:effectLst/>
                          <a:latin typeface="Calibri" panose="020F0502020204030204" pitchFamily="34" charset="0"/>
                        </a:rPr>
                        <a:t>Al proveedor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1" i="0" u="none" strike="noStrike">
                          <a:solidFill>
                            <a:srgbClr val="000000"/>
                          </a:solidFill>
                          <a:effectLst/>
                          <a:latin typeface="Calibri" panose="020F0502020204030204" pitchFamily="34" charset="0"/>
                        </a:rPr>
                        <a:t>36.600.739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1" i="0" u="none" strike="noStrike">
                          <a:solidFill>
                            <a:srgbClr val="000000"/>
                          </a:solidFill>
                          <a:effectLst/>
                          <a:latin typeface="Calibri" panose="020F0502020204030204" pitchFamily="34" charset="0"/>
                        </a:rPr>
                        <a:t>29.994.868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526979"/>
                  </a:ext>
                </a:extLst>
              </a:tr>
              <a:tr h="322273">
                <a:tc>
                  <a:txBody>
                    <a:bodyPr/>
                    <a:lstStyle/>
                    <a:p>
                      <a:pPr algn="l" fontAlgn="b"/>
                      <a:r>
                        <a:rPr lang="es-EC" sz="1400" b="0" i="0" u="none" strike="noStrike">
                          <a:solidFill>
                            <a:srgbClr val="000000"/>
                          </a:solidFill>
                          <a:effectLst/>
                          <a:latin typeface="Calibri" panose="020F0502020204030204" pitchFamily="34" charset="0"/>
                        </a:rPr>
                        <a:t>Contingencia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0000"/>
                          </a:solidFill>
                          <a:effectLst/>
                          <a:latin typeface="Calibri" panose="020F0502020204030204" pitchFamily="34" charset="0"/>
                        </a:rPr>
                        <a:t>180 días</a:t>
                      </a:r>
                      <a:endParaRPr lang="es-EC" sz="1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4.140.000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smtClean="0">
                          <a:solidFill>
                            <a:srgbClr val="000000"/>
                          </a:solidFill>
                          <a:effectLst/>
                          <a:latin typeface="Calibri" panose="020F0502020204030204" pitchFamily="34" charset="0"/>
                        </a:rPr>
                        <a:t>71 días</a:t>
                      </a:r>
                      <a:endParaRPr lang="es-EC" sz="1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1.633.000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670070"/>
                  </a:ext>
                </a:extLst>
              </a:tr>
              <a:tr h="322273">
                <a:tc>
                  <a:txBody>
                    <a:bodyPr/>
                    <a:lstStyle/>
                    <a:p>
                      <a:pPr algn="l" fontAlgn="b"/>
                      <a:r>
                        <a:rPr lang="es-EC" sz="1400" b="1" i="0" u="none" strike="noStrike" dirty="0" smtClean="0">
                          <a:solidFill>
                            <a:srgbClr val="000000"/>
                          </a:solidFill>
                          <a:effectLst/>
                          <a:latin typeface="Calibri" panose="020F0502020204030204" pitchFamily="34" charset="0"/>
                        </a:rPr>
                        <a:t>Pagos</a:t>
                      </a:r>
                      <a:r>
                        <a:rPr lang="es-EC" sz="1400" b="1" i="0" u="none" strike="noStrike" baseline="0" dirty="0" smtClean="0">
                          <a:solidFill>
                            <a:srgbClr val="000000"/>
                          </a:solidFill>
                          <a:effectLst/>
                          <a:latin typeface="Calibri" panose="020F0502020204030204" pitchFamily="34" charset="0"/>
                        </a:rPr>
                        <a:t> de </a:t>
                      </a:r>
                      <a:r>
                        <a:rPr lang="es-EC" sz="1400" b="1" i="0" u="none" strike="noStrike" dirty="0" smtClean="0">
                          <a:solidFill>
                            <a:srgbClr val="000000"/>
                          </a:solidFill>
                          <a:effectLst/>
                          <a:latin typeface="Calibri" panose="020F0502020204030204" pitchFamily="34" charset="0"/>
                        </a:rPr>
                        <a:t>EMASEO</a:t>
                      </a:r>
                      <a:endParaRPr lang="es-EC" sz="1400" b="1"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4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400" b="1" i="0" u="none" strike="noStrike">
                          <a:solidFill>
                            <a:srgbClr val="000000"/>
                          </a:solidFill>
                          <a:effectLst/>
                          <a:latin typeface="Calibri" panose="020F0502020204030204" pitchFamily="34" charset="0"/>
                        </a:rPr>
                        <a:t>40.740.739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4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4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400" b="1" i="0" u="none" strike="noStrike" dirty="0">
                          <a:solidFill>
                            <a:srgbClr val="000000"/>
                          </a:solidFill>
                          <a:effectLst/>
                          <a:latin typeface="Calibri" panose="020F0502020204030204" pitchFamily="34" charset="0"/>
                        </a:rPr>
                        <a:t>31.627.868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4848673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136975695"/>
              </p:ext>
            </p:extLst>
          </p:nvPr>
        </p:nvGraphicFramePr>
        <p:xfrm>
          <a:off x="581890" y="716384"/>
          <a:ext cx="9956802" cy="2612240"/>
        </p:xfrm>
        <a:graphic>
          <a:graphicData uri="http://schemas.openxmlformats.org/drawingml/2006/table">
            <a:tbl>
              <a:tblPr/>
              <a:tblGrid>
                <a:gridCol w="2945996">
                  <a:extLst>
                    <a:ext uri="{9D8B030D-6E8A-4147-A177-3AD203B41FA5}">
                      <a16:colId xmlns:a16="http://schemas.microsoft.com/office/drawing/2014/main" val="3459844369"/>
                    </a:ext>
                  </a:extLst>
                </a:gridCol>
                <a:gridCol w="575959">
                  <a:extLst>
                    <a:ext uri="{9D8B030D-6E8A-4147-A177-3AD203B41FA5}">
                      <a16:colId xmlns:a16="http://schemas.microsoft.com/office/drawing/2014/main" val="1135174199"/>
                    </a:ext>
                  </a:extLst>
                </a:gridCol>
                <a:gridCol w="1310802">
                  <a:extLst>
                    <a:ext uri="{9D8B030D-6E8A-4147-A177-3AD203B41FA5}">
                      <a16:colId xmlns:a16="http://schemas.microsoft.com/office/drawing/2014/main" val="1368839631"/>
                    </a:ext>
                  </a:extLst>
                </a:gridCol>
                <a:gridCol w="1648433">
                  <a:extLst>
                    <a:ext uri="{9D8B030D-6E8A-4147-A177-3AD203B41FA5}">
                      <a16:colId xmlns:a16="http://schemas.microsoft.com/office/drawing/2014/main" val="3533848460"/>
                    </a:ext>
                  </a:extLst>
                </a:gridCol>
                <a:gridCol w="516377">
                  <a:extLst>
                    <a:ext uri="{9D8B030D-6E8A-4147-A177-3AD203B41FA5}">
                      <a16:colId xmlns:a16="http://schemas.microsoft.com/office/drawing/2014/main" val="1512397997"/>
                    </a:ext>
                  </a:extLst>
                </a:gridCol>
                <a:gridCol w="1310802">
                  <a:extLst>
                    <a:ext uri="{9D8B030D-6E8A-4147-A177-3AD203B41FA5}">
                      <a16:colId xmlns:a16="http://schemas.microsoft.com/office/drawing/2014/main" val="1811423294"/>
                    </a:ext>
                  </a:extLst>
                </a:gridCol>
                <a:gridCol w="1648433">
                  <a:extLst>
                    <a:ext uri="{9D8B030D-6E8A-4147-A177-3AD203B41FA5}">
                      <a16:colId xmlns:a16="http://schemas.microsoft.com/office/drawing/2014/main" val="3072108041"/>
                    </a:ext>
                  </a:extLst>
                </a:gridCol>
              </a:tblGrid>
              <a:tr h="348712">
                <a:tc rowSpan="2">
                  <a:txBody>
                    <a:bodyPr/>
                    <a:lstStyle/>
                    <a:p>
                      <a:pPr algn="ctr" fontAlgn="ctr"/>
                      <a:r>
                        <a:rPr lang="es-EC" sz="1400" b="1" i="0" u="none" strike="noStrike">
                          <a:solidFill>
                            <a:srgbClr val="FF0000"/>
                          </a:solidFill>
                          <a:effectLst/>
                          <a:latin typeface="Calibri" panose="020F0502020204030204" pitchFamily="34" charset="0"/>
                        </a:rPr>
                        <a:t>CARGA POSTERIOR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EC" sz="1400" b="1" i="0" u="none" strike="noStrike">
                          <a:solidFill>
                            <a:srgbClr val="000000"/>
                          </a:solidFill>
                          <a:effectLst/>
                          <a:latin typeface="Calibri" panose="020F0502020204030204" pitchFamily="34" charset="0"/>
                        </a:rPr>
                        <a:t>SCANEQ - C.LIMPIA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s-EC"/>
                    </a:p>
                  </a:txBody>
                  <a:tcPr/>
                </a:tc>
                <a:tc hMerge="1">
                  <a:txBody>
                    <a:bodyPr/>
                    <a:lstStyle/>
                    <a:p>
                      <a:endParaRPr lang="es-EC"/>
                    </a:p>
                  </a:txBody>
                  <a:tcPr/>
                </a:tc>
                <a:tc gridSpan="3">
                  <a:txBody>
                    <a:bodyPr/>
                    <a:lstStyle/>
                    <a:p>
                      <a:pPr algn="ctr" fontAlgn="b"/>
                      <a:r>
                        <a:rPr lang="es-EC" sz="1400" b="1" i="0" u="none" strike="noStrike">
                          <a:solidFill>
                            <a:srgbClr val="000000"/>
                          </a:solidFill>
                          <a:effectLst/>
                          <a:latin typeface="Calibri" panose="020F0502020204030204" pitchFamily="34" charset="0"/>
                        </a:rPr>
                        <a:t>RECOBAQ</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912255025"/>
                  </a:ext>
                </a:extLst>
              </a:tr>
              <a:tr h="348712">
                <a:tc vMerge="1">
                  <a:txBody>
                    <a:bodyPr/>
                    <a:lstStyle/>
                    <a:p>
                      <a:endParaRPr lang="es-EC"/>
                    </a:p>
                  </a:txBody>
                  <a:tcPr/>
                </a:tc>
                <a:tc>
                  <a:txBody>
                    <a:bodyPr/>
                    <a:lstStyle/>
                    <a:p>
                      <a:pPr algn="ctr" fontAlgn="b"/>
                      <a:r>
                        <a:rPr lang="es-EC" sz="1400" b="0" i="0" u="none" strike="noStrike">
                          <a:solidFill>
                            <a:srgbClr val="000000"/>
                          </a:solidFill>
                          <a:effectLst/>
                          <a:latin typeface="Calibri" panose="020F0502020204030204" pitchFamily="34" charset="0"/>
                        </a:rPr>
                        <a: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0000"/>
                          </a:solidFill>
                          <a:effectLst/>
                          <a:latin typeface="Calibri" panose="020F0502020204030204" pitchFamily="34" charset="0"/>
                        </a:rPr>
                        <a:t>Compra</a:t>
                      </a:r>
                      <a:r>
                        <a:rPr lang="es-EC" sz="1400" b="0" i="0" u="none" strike="noStrike" baseline="0" dirty="0" smtClean="0">
                          <a:solidFill>
                            <a:srgbClr val="000000"/>
                          </a:solidFill>
                          <a:effectLst/>
                          <a:latin typeface="Calibri" panose="020F0502020204030204" pitchFamily="34" charset="0"/>
                        </a:rPr>
                        <a:t> + servicio  5 años</a:t>
                      </a:r>
                      <a:endParaRPr lang="es-EC" sz="1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importe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0000"/>
                          </a:solidFill>
                          <a:effectLst/>
                          <a:latin typeface="Calibri" panose="020F0502020204030204" pitchFamily="34" charset="0"/>
                        </a:rPr>
                        <a:t>Compra</a:t>
                      </a:r>
                      <a:r>
                        <a:rPr lang="es-EC" sz="1400" b="0" i="0" u="none" strike="noStrike" baseline="0" dirty="0" smtClean="0">
                          <a:solidFill>
                            <a:srgbClr val="000000"/>
                          </a:solidFill>
                          <a:effectLst/>
                          <a:latin typeface="Calibri" panose="020F0502020204030204" pitchFamily="34" charset="0"/>
                        </a:rPr>
                        <a:t> + servicio  5 años</a:t>
                      </a:r>
                      <a:endParaRPr lang="es-EC" sz="1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importe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706977"/>
                  </a:ext>
                </a:extLst>
              </a:tr>
              <a:tr h="348712">
                <a:tc>
                  <a:txBody>
                    <a:bodyPr/>
                    <a:lstStyle/>
                    <a:p>
                      <a:pPr algn="l" fontAlgn="b"/>
                      <a:r>
                        <a:rPr lang="es-EC" sz="1400" b="0" i="0" u="none" strike="noStrike" dirty="0">
                          <a:solidFill>
                            <a:srgbClr val="000000"/>
                          </a:solidFill>
                          <a:effectLst/>
                          <a:latin typeface="Calibri" panose="020F0502020204030204" pitchFamily="34" charset="0"/>
                        </a:rPr>
                        <a:t>TIPO </a:t>
                      </a:r>
                      <a:r>
                        <a:rPr lang="es-EC" sz="1400" b="0" i="0" u="none" strike="noStrike" dirty="0" smtClean="0">
                          <a:solidFill>
                            <a:srgbClr val="000000"/>
                          </a:solidFill>
                          <a:effectLst/>
                          <a:latin typeface="Calibri" panose="020F0502020204030204" pitchFamily="34" charset="0"/>
                        </a:rPr>
                        <a:t>1 20 yd3</a:t>
                      </a:r>
                      <a:endParaRPr lang="es-EC" sz="1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1.082.321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43.292.840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6100"/>
                          </a:solidFill>
                          <a:effectLst/>
                          <a:latin typeface="Calibri" panose="020F0502020204030204" pitchFamily="34" charset="0"/>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s-EC" sz="1400" b="0" i="0" u="none" strike="noStrike" dirty="0">
                          <a:solidFill>
                            <a:srgbClr val="000000"/>
                          </a:solidFill>
                          <a:effectLst/>
                          <a:latin typeface="Calibri" panose="020F0502020204030204" pitchFamily="34" charset="0"/>
                        </a:rPr>
                        <a:t>1.107.549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17.720.784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74081"/>
                  </a:ext>
                </a:extLst>
              </a:tr>
              <a:tr h="348712">
                <a:tc>
                  <a:txBody>
                    <a:bodyPr/>
                    <a:lstStyle/>
                    <a:p>
                      <a:pPr algn="l" fontAlgn="b"/>
                      <a:r>
                        <a:rPr lang="es-EC" sz="1400" b="0" i="0" u="none" strike="noStrike" dirty="0">
                          <a:solidFill>
                            <a:srgbClr val="000000"/>
                          </a:solidFill>
                          <a:effectLst/>
                          <a:latin typeface="Calibri" panose="020F0502020204030204" pitchFamily="34" charset="0"/>
                        </a:rPr>
                        <a:t>TIPO </a:t>
                      </a:r>
                      <a:r>
                        <a:rPr lang="es-EC" sz="1400" b="0" i="0" u="none" strike="noStrike" dirty="0" smtClean="0">
                          <a:solidFill>
                            <a:srgbClr val="000000"/>
                          </a:solidFill>
                          <a:effectLst/>
                          <a:latin typeface="Calibri" panose="020F0502020204030204" pitchFamily="34" charset="0"/>
                        </a:rPr>
                        <a:t>2 25</a:t>
                      </a:r>
                      <a:r>
                        <a:rPr lang="es-EC" sz="1400" b="0" i="0" u="none" strike="noStrike" baseline="0" dirty="0" smtClean="0">
                          <a:solidFill>
                            <a:srgbClr val="000000"/>
                          </a:solidFill>
                          <a:effectLst/>
                          <a:latin typeface="Calibri" panose="020F0502020204030204" pitchFamily="34" charset="0"/>
                        </a:rPr>
                        <a:t> yd3</a:t>
                      </a:r>
                      <a:endParaRPr lang="es-EC" sz="1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6100"/>
                          </a:solidFill>
                          <a:effectLst/>
                          <a:latin typeface="Calibri" panose="020F0502020204030204" pitchFamily="34" charset="0"/>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r" fontAlgn="b"/>
                      <a:r>
                        <a:rPr lang="es-EC" sz="1400" b="0" i="0" u="none" strike="noStrike">
                          <a:solidFill>
                            <a:srgbClr val="000000"/>
                          </a:solidFill>
                          <a:effectLst/>
                          <a:latin typeface="Calibri" panose="020F0502020204030204" pitchFamily="34" charset="0"/>
                        </a:rPr>
                        <a:t>1.303.522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26.070.440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904453"/>
                  </a:ext>
                </a:extLst>
              </a:tr>
              <a:tr h="348712">
                <a:tc>
                  <a:txBody>
                    <a:bodyPr/>
                    <a:lstStyle/>
                    <a:p>
                      <a:pPr algn="l" fontAlgn="b"/>
                      <a:r>
                        <a:rPr lang="es-EC" sz="1400" b="1" i="0" u="none" strike="noStrike">
                          <a:solidFill>
                            <a:srgbClr val="000000"/>
                          </a:solidFill>
                          <a:effectLst/>
                          <a:latin typeface="Calibri" panose="020F0502020204030204" pitchFamily="34" charset="0"/>
                        </a:rPr>
                        <a:t>Al proveedor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1" i="0" u="none" strike="noStrike">
                          <a:solidFill>
                            <a:srgbClr val="000000"/>
                          </a:solidFill>
                          <a:effectLst/>
                          <a:latin typeface="Calibri" panose="020F0502020204030204" pitchFamily="34" charset="0"/>
                        </a:rPr>
                        <a:t>43.292.840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1" i="0" u="none" strike="noStrike">
                          <a:solidFill>
                            <a:srgbClr val="000000"/>
                          </a:solidFill>
                          <a:effectLst/>
                          <a:latin typeface="Calibri" panose="020F0502020204030204" pitchFamily="34" charset="0"/>
                        </a:rPr>
                        <a:t>43.791.224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0555326"/>
                  </a:ext>
                </a:extLst>
              </a:tr>
              <a:tr h="348712">
                <a:tc>
                  <a:txBody>
                    <a:bodyPr/>
                    <a:lstStyle/>
                    <a:p>
                      <a:pPr algn="l" fontAlgn="b"/>
                      <a:r>
                        <a:rPr lang="es-EC" sz="1400" b="0" i="0" u="none" strike="noStrike">
                          <a:solidFill>
                            <a:srgbClr val="000000"/>
                          </a:solidFill>
                          <a:effectLst/>
                          <a:latin typeface="Calibri" panose="020F0502020204030204" pitchFamily="34" charset="0"/>
                        </a:rPr>
                        <a:t>Contingencia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smtClean="0">
                          <a:solidFill>
                            <a:srgbClr val="000000"/>
                          </a:solidFill>
                          <a:effectLst/>
                          <a:latin typeface="Calibri" panose="020F0502020204030204" pitchFamily="34" charset="0"/>
                        </a:rPr>
                        <a:t>165 días</a:t>
                      </a:r>
                      <a:endParaRPr lang="es-EC" sz="1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4.125.000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dirty="0" smtClean="0">
                          <a:solidFill>
                            <a:srgbClr val="000000"/>
                          </a:solidFill>
                          <a:effectLst/>
                          <a:latin typeface="Calibri" panose="020F0502020204030204" pitchFamily="34" charset="0"/>
                        </a:rPr>
                        <a:t>60 días</a:t>
                      </a:r>
                      <a:endParaRPr lang="es-EC" sz="14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25.000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effectLst/>
                          <a:latin typeface="Calibri" panose="020F0502020204030204" pitchFamily="34" charset="0"/>
                        </a:rPr>
                        <a:t>1.500.000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434540"/>
                  </a:ext>
                </a:extLst>
              </a:tr>
              <a:tr h="348712">
                <a:tc>
                  <a:txBody>
                    <a:bodyPr/>
                    <a:lstStyle/>
                    <a:p>
                      <a:pPr algn="l" fontAlgn="b"/>
                      <a:r>
                        <a:rPr lang="es-EC" sz="1400" b="1" i="0" u="none" strike="noStrike" dirty="0">
                          <a:solidFill>
                            <a:srgbClr val="000000"/>
                          </a:solidFill>
                          <a:effectLst/>
                          <a:latin typeface="Calibri" panose="020F0502020204030204" pitchFamily="34" charset="0"/>
                        </a:rPr>
                        <a:t>Pagos de EMASEO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s-EC" sz="1400" b="1"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400" b="1"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400" b="1" i="0" u="none" strike="noStrike">
                          <a:solidFill>
                            <a:srgbClr val="000000"/>
                          </a:solidFill>
                          <a:effectLst/>
                          <a:latin typeface="Calibri" panose="020F0502020204030204" pitchFamily="34" charset="0"/>
                        </a:rPr>
                        <a:t>47.417.840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4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4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s-EC" sz="1400" b="1" i="0" u="none" strike="noStrike" dirty="0">
                          <a:solidFill>
                            <a:srgbClr val="000000"/>
                          </a:solidFill>
                          <a:effectLst/>
                          <a:latin typeface="Calibri" panose="020F0502020204030204" pitchFamily="34" charset="0"/>
                        </a:rPr>
                        <a:t>45.291.224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77555803"/>
                  </a:ext>
                </a:extLst>
              </a:tr>
            </a:tbl>
          </a:graphicData>
        </a:graphic>
      </p:graphicFrame>
      <p:sp>
        <p:nvSpPr>
          <p:cNvPr id="3" name="CuadroTexto 2"/>
          <p:cNvSpPr txBox="1"/>
          <p:nvPr/>
        </p:nvSpPr>
        <p:spPr>
          <a:xfrm>
            <a:off x="443346" y="6012872"/>
            <a:ext cx="11102109" cy="523220"/>
          </a:xfrm>
          <a:prstGeom prst="rect">
            <a:avLst/>
          </a:prstGeom>
          <a:noFill/>
        </p:spPr>
        <p:txBody>
          <a:bodyPr wrap="square" rtlCol="0">
            <a:spAutoFit/>
          </a:bodyPr>
          <a:lstStyle/>
          <a:p>
            <a:r>
              <a:rPr lang="es-EC" sz="1400" dirty="0" smtClean="0"/>
              <a:t>* Los recolectores ofertados por SCANEQ – C. LIMPIA son de menor capacidad de levante. Por tanto debió aumentarse para el análisis, la cantidad de unidades para cumplir la demanda de EMASEO.</a:t>
            </a:r>
            <a:endParaRPr lang="es-EC" sz="1400" dirty="0"/>
          </a:p>
        </p:txBody>
      </p:sp>
    </p:spTree>
    <p:extLst>
      <p:ext uri="{BB962C8B-B14F-4D97-AF65-F5344CB8AC3E}">
        <p14:creationId xmlns:p14="http://schemas.microsoft.com/office/powerpoint/2010/main" val="2014206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i9_Blue Lime">
      <a:dk1>
        <a:srgbClr val="57565A"/>
      </a:dk1>
      <a:lt1>
        <a:sysClr val="window" lastClr="FFFFFF"/>
      </a:lt1>
      <a:dk2>
        <a:srgbClr val="8DC928"/>
      </a:dk2>
      <a:lt2>
        <a:srgbClr val="ABD22A"/>
      </a:lt2>
      <a:accent1>
        <a:srgbClr val="2099D8"/>
      </a:accent1>
      <a:accent2>
        <a:srgbClr val="239CCE"/>
      </a:accent2>
      <a:accent3>
        <a:srgbClr val="27A6C2"/>
      </a:accent3>
      <a:accent4>
        <a:srgbClr val="25B7AB"/>
      </a:accent4>
      <a:accent5>
        <a:srgbClr val="5BBE77"/>
      </a:accent5>
      <a:accent6>
        <a:srgbClr val="7EC44E"/>
      </a:accent6>
      <a:hlink>
        <a:srgbClr val="2F8299"/>
      </a:hlink>
      <a:folHlink>
        <a:srgbClr val="8C8C8C"/>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7812</TotalTime>
  <Words>1503</Words>
  <Application>Microsoft Office PowerPoint</Application>
  <PresentationFormat>Panorámica</PresentationFormat>
  <Paragraphs>305</Paragraphs>
  <Slides>17</Slides>
  <Notes>4</Notes>
  <HiddenSlides>1</HiddenSlides>
  <MMClips>0</MMClips>
  <ScaleCrop>false</ScaleCrop>
  <HeadingPairs>
    <vt:vector size="8" baseType="variant">
      <vt:variant>
        <vt:lpstr>Fuentes usadas</vt:lpstr>
      </vt:variant>
      <vt:variant>
        <vt:i4>8</vt:i4>
      </vt:variant>
      <vt:variant>
        <vt:lpstr>Tema</vt:lpstr>
      </vt:variant>
      <vt:variant>
        <vt:i4>4</vt:i4>
      </vt:variant>
      <vt:variant>
        <vt:lpstr>Servidores OLE incrustados</vt:lpstr>
      </vt:variant>
      <vt:variant>
        <vt:i4>1</vt:i4>
      </vt:variant>
      <vt:variant>
        <vt:lpstr>Títulos de diapositiva</vt:lpstr>
      </vt:variant>
      <vt:variant>
        <vt:i4>17</vt:i4>
      </vt:variant>
    </vt:vector>
  </HeadingPairs>
  <TitlesOfParts>
    <vt:vector size="30" baseType="lpstr">
      <vt:lpstr>Arial</vt:lpstr>
      <vt:lpstr>Calibri</vt:lpstr>
      <vt:lpstr>Century Gothic</vt:lpstr>
      <vt:lpstr>Open Sans</vt:lpstr>
      <vt:lpstr>Open Sans Light</vt:lpstr>
      <vt:lpstr>Times New Roman</vt:lpstr>
      <vt:lpstr>Wingdings</vt:lpstr>
      <vt:lpstr>ヒラギノ角ゴ Pro W3</vt:lpstr>
      <vt:lpstr>1_Office Theme</vt:lpstr>
      <vt:lpstr>2_Office Theme</vt:lpstr>
      <vt:lpstr>3_Office Theme</vt:lpstr>
      <vt:lpstr>4_Office Theme</vt:lpstr>
      <vt:lpstr>Hoja de cálculo</vt:lpstr>
      <vt:lpstr>Presentación de PowerPoint</vt:lpstr>
      <vt:lpstr>Presentación de PowerPoint</vt:lpstr>
      <vt:lpstr>Presentación de PowerPoint</vt:lpstr>
      <vt:lpstr>Presentación de PowerPoint</vt:lpstr>
      <vt:lpstr>Cronogramas de entrega</vt:lpstr>
      <vt:lpstr>DETALLE DE COSTOS RCP POR RECOLECTOR EMASEO Vs. RECOBAQ</vt:lpstr>
      <vt:lpstr>DETALLE DE COSTOS RCL  NUEVOS POR RECOLECTOR EMASEO Vs. RECOBAQ</vt:lpstr>
      <vt:lpstr>Presentación de PowerPoint</vt:lpstr>
      <vt:lpstr>COSTOS DE PROVEEDOR</vt:lpstr>
      <vt:lpstr>NEGOCIACIÓN RECOLECTORES</vt:lpstr>
      <vt:lpstr>NEGOCIACIÓN RECOLECTORES CARGA LATERAL</vt:lpstr>
      <vt:lpstr>DETALLE DE COSTOS DE FLOTA NUEVA Y REPOTENCIADA </vt:lpstr>
      <vt:lpstr>INFORME GENERAL DE LA NEGOCIACIÓN</vt:lpstr>
      <vt:lpstr>SERVICIO DE GESTIÓN Y ADMINISTRACIÓN TÉCNICA DE LA FLOTA CON GARANTÍA DE OPERATIVIDAD</vt:lpstr>
      <vt:lpstr>Cronograma de entrega recolectores carga posterior y carga lateral</vt:lpstr>
      <vt:lpstr>CONSORCIO RECOBAQ</vt:lpstr>
      <vt:lpstr>Comparación de costos por tonelada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Dora Vargas</dc:creator>
  <cp:lastModifiedBy>Maria Gordillo</cp:lastModifiedBy>
  <cp:revision>619</cp:revision>
  <cp:lastPrinted>2018-10-12T23:00:51Z</cp:lastPrinted>
  <dcterms:created xsi:type="dcterms:W3CDTF">2018-01-17T01:11:54Z</dcterms:created>
  <dcterms:modified xsi:type="dcterms:W3CDTF">2018-10-16T14:46:43Z</dcterms:modified>
</cp:coreProperties>
</file>