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5"/>
  </p:handout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3" r:id="rId22"/>
    <p:sldId id="281" r:id="rId23"/>
    <p:sldId id="284" r:id="rId24"/>
    <p:sldId id="282" r:id="rId25"/>
    <p:sldId id="285" r:id="rId26"/>
    <p:sldId id="286" r:id="rId27"/>
    <p:sldId id="287" r:id="rId28"/>
    <p:sldId id="288" r:id="rId29"/>
    <p:sldId id="289" r:id="rId30"/>
    <p:sldId id="306" r:id="rId31"/>
    <p:sldId id="296" r:id="rId32"/>
    <p:sldId id="298" r:id="rId33"/>
    <p:sldId id="299" r:id="rId34"/>
    <p:sldId id="297" r:id="rId35"/>
    <p:sldId id="307" r:id="rId36"/>
    <p:sldId id="300" r:id="rId37"/>
    <p:sldId id="301" r:id="rId38"/>
    <p:sldId id="294" r:id="rId39"/>
    <p:sldId id="302" r:id="rId40"/>
    <p:sldId id="303" r:id="rId41"/>
    <p:sldId id="304" r:id="rId42"/>
    <p:sldId id="305" r:id="rId43"/>
    <p:sldId id="291" r:id="rId4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EB667-8C1B-4CD1-94AA-F4E2056BC015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72D0C-4990-4036-B523-1EDAF1FB04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495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914102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7017" y="613064"/>
            <a:ext cx="3771901" cy="1246909"/>
          </a:xfrm>
        </p:spPr>
        <p:txBody>
          <a:bodyPr anchor="b">
            <a:normAutofit/>
          </a:bodyPr>
          <a:lstStyle>
            <a:lvl1pPr algn="r">
              <a:defRPr sz="2500" b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1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B20D-2120-40A6-B1F0-5E36C670EFFC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031A-A1A2-4518-846F-6006FF5B43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669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B20D-2120-40A6-B1F0-5E36C670EFFC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031A-A1A2-4518-846F-6006FF5B43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022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212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914102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924793"/>
            <a:ext cx="7886700" cy="994498"/>
          </a:xfrm>
        </p:spPr>
        <p:txBody>
          <a:bodyPr>
            <a:normAutofit/>
          </a:bodyPr>
          <a:lstStyle>
            <a:lvl1pPr algn="ctr">
              <a:defRPr sz="2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54227"/>
            <a:ext cx="7886700" cy="3993282"/>
          </a:xfrm>
        </p:spPr>
        <p:txBody>
          <a:bodyPr>
            <a:normAutofit/>
          </a:bodyPr>
          <a:lstStyle>
            <a:lvl1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3574473" y="6420853"/>
            <a:ext cx="4940877" cy="33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es-EC" sz="1200" dirty="0" smtClean="0">
                <a:solidFill>
                  <a:schemeClr val="bg1">
                    <a:lumMod val="50000"/>
                  </a:schemeClr>
                </a:solidFill>
              </a:rPr>
              <a:t>PLAN DE PREVENCIÓN Y RESPUESTA A INCENDIOS FORESTALES 2018</a:t>
            </a:r>
          </a:p>
        </p:txBody>
      </p:sp>
    </p:spTree>
    <p:extLst>
      <p:ext uri="{BB962C8B-B14F-4D97-AF65-F5344CB8AC3E}">
        <p14:creationId xmlns:p14="http://schemas.microsoft.com/office/powerpoint/2010/main" val="145294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9141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B20D-2120-40A6-B1F0-5E36C670EFFC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031A-A1A2-4518-846F-6006FF5B43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838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B20D-2120-40A6-B1F0-5E36C670EFFC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031A-A1A2-4518-846F-6006FF5B43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831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B20D-2120-40A6-B1F0-5E36C670EFFC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031A-A1A2-4518-846F-6006FF5B43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339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B20D-2120-40A6-B1F0-5E36C670EFFC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031A-A1A2-4518-846F-6006FF5B43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444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B20D-2120-40A6-B1F0-5E36C670EFFC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031A-A1A2-4518-846F-6006FF5B43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781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6B20D-2120-40A6-B1F0-5E36C670EFFC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4031A-A1A2-4518-846F-6006FF5B43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765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6B20D-2120-40A6-B1F0-5E36C670EFFC}" type="datetimeFigureOut">
              <a:rPr lang="es-ES" smtClean="0"/>
              <a:t>16/10/2018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4031A-A1A2-4518-846F-6006FF5B43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68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Video%20Incendio%20Atacazo%20Final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4403834" y="791740"/>
            <a:ext cx="4636615" cy="1246909"/>
          </a:xfrm>
        </p:spPr>
        <p:txBody>
          <a:bodyPr>
            <a:noAutofit/>
          </a:bodyPr>
          <a:lstStyle/>
          <a:p>
            <a:r>
              <a:rPr lang="es-ES" sz="2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PLAN DE PREVENCIÓN Y RESPUESTA A INCENDIOS FORESTALES DEL DISTRITO METROPOLITANO DE QUITO 2018</a:t>
            </a:r>
            <a:endParaRPr lang="es-ES" sz="2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ANÁLISIS DE RIESGO DE INCENDIOS FORESTALES</a:t>
            </a:r>
            <a:br>
              <a:rPr lang="es-ES" dirty="0"/>
            </a:br>
            <a:r>
              <a:rPr lang="es-ES" dirty="0" smtClean="0"/>
              <a:t>Densidad Demográfica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0" y="1808720"/>
            <a:ext cx="7949200" cy="49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FACTORES PARA QUE SE PRODUZCA </a:t>
            </a:r>
            <a:r>
              <a:rPr lang="es-ES" dirty="0" smtClean="0"/>
              <a:t>UN</a:t>
            </a:r>
            <a:br>
              <a:rPr lang="es-ES" dirty="0" smtClean="0"/>
            </a:br>
            <a:r>
              <a:rPr lang="es-ES" dirty="0" smtClean="0"/>
              <a:t>INCENDIO </a:t>
            </a:r>
            <a:r>
              <a:rPr lang="es-ES" dirty="0"/>
              <a:t>FORESTAL POR </a:t>
            </a:r>
            <a:r>
              <a:rPr lang="es-ES" dirty="0" smtClean="0"/>
              <a:t>SECTORES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19291"/>
            <a:ext cx="7585377" cy="437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ANÁLISIS DE RIESGO DE INCENDIOS </a:t>
            </a:r>
            <a:r>
              <a:rPr lang="es-EC" dirty="0" smtClean="0"/>
              <a:t>FORESTALES</a:t>
            </a:r>
            <a:br>
              <a:rPr lang="es-EC" dirty="0" smtClean="0"/>
            </a:br>
            <a:r>
              <a:rPr lang="es-EC" sz="2600" dirty="0"/>
              <a:t>Tendencia del número de </a:t>
            </a:r>
            <a:r>
              <a:rPr lang="es-EC" sz="2600" dirty="0" smtClean="0"/>
              <a:t>hectáreas quemadas</a:t>
            </a:r>
            <a:endParaRPr lang="es-ES" sz="2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98" y="1919291"/>
            <a:ext cx="7340403" cy="45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PREVENCIÓN Y </a:t>
            </a:r>
            <a:r>
              <a:rPr lang="es-EC" dirty="0" smtClean="0"/>
              <a:t>MITIGACIÓN DE </a:t>
            </a:r>
            <a:r>
              <a:rPr lang="es-EC" dirty="0"/>
              <a:t>INCENDIOS </a:t>
            </a:r>
            <a:r>
              <a:rPr lang="es-EC" dirty="0" smtClean="0"/>
              <a:t>FORESTALES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89" y="2317633"/>
            <a:ext cx="6693422" cy="369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PREVENCIÓN Y </a:t>
            </a:r>
            <a:r>
              <a:rPr lang="es-EC" dirty="0" smtClean="0"/>
              <a:t>MITIGACIÓN DE INCENDIOS FORESTALES</a:t>
            </a:r>
            <a:r>
              <a:rPr lang="es-EC" dirty="0"/>
              <a:t/>
            </a:r>
            <a:br>
              <a:rPr lang="es-EC" dirty="0"/>
            </a:br>
            <a:r>
              <a:rPr lang="es-EC" dirty="0"/>
              <a:t>Sensibilización </a:t>
            </a:r>
            <a:r>
              <a:rPr lang="es-EC" dirty="0" smtClean="0"/>
              <a:t>Comunitaria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9" y="1887761"/>
            <a:ext cx="8116841" cy="491643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791201" y="1949701"/>
            <a:ext cx="31320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4.026 </a:t>
            </a:r>
          </a:p>
          <a:p>
            <a:pPr algn="r"/>
            <a:r>
              <a:rPr lang="es-ES" sz="20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Personas sensibilizadas </a:t>
            </a:r>
            <a:endParaRPr lang="es-ES" sz="20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51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PREVENCIÓN Y </a:t>
            </a:r>
            <a:r>
              <a:rPr lang="es-EC" dirty="0" smtClean="0"/>
              <a:t>MITIGACIÓN DE </a:t>
            </a:r>
            <a:r>
              <a:rPr lang="es-EC" dirty="0"/>
              <a:t>INCENDIOS </a:t>
            </a:r>
            <a:r>
              <a:rPr lang="es-EC" dirty="0" smtClean="0"/>
              <a:t>FORESTALES</a:t>
            </a:r>
            <a:r>
              <a:rPr lang="es-EC" dirty="0"/>
              <a:t/>
            </a:r>
            <a:br>
              <a:rPr lang="es-EC" dirty="0"/>
            </a:br>
            <a:r>
              <a:rPr lang="es-EC" dirty="0" smtClean="0"/>
              <a:t>Reducción </a:t>
            </a:r>
            <a:r>
              <a:rPr lang="es-EC" dirty="0"/>
              <a:t>del combustible </a:t>
            </a:r>
            <a:r>
              <a:rPr lang="es-EC" dirty="0" smtClean="0"/>
              <a:t>vegetal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6" y="1919291"/>
            <a:ext cx="8089408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PREVENCIÓN Y </a:t>
            </a:r>
            <a:r>
              <a:rPr lang="es-EC" dirty="0" smtClean="0"/>
              <a:t>MITIGACIÓN DE </a:t>
            </a:r>
            <a:r>
              <a:rPr lang="es-EC" dirty="0"/>
              <a:t>INCENDIOS </a:t>
            </a:r>
            <a:r>
              <a:rPr lang="es-EC" dirty="0" smtClean="0"/>
              <a:t>FORESTALES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7" y="2441389"/>
            <a:ext cx="8217425" cy="340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DETECCIÓN Y MONITOREO</a:t>
            </a:r>
            <a:br>
              <a:rPr lang="es-EC" dirty="0"/>
            </a:br>
            <a:r>
              <a:rPr lang="es-EC" dirty="0"/>
              <a:t>Torres de </a:t>
            </a:r>
            <a:r>
              <a:rPr lang="es-EC" dirty="0" smtClean="0"/>
              <a:t>observación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4" y="2101697"/>
            <a:ext cx="7367031" cy="40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9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DETECCIÓN Y MONITOREO</a:t>
            </a:r>
            <a:br>
              <a:rPr lang="es-ES" dirty="0"/>
            </a:br>
            <a:r>
              <a:rPr lang="es-ES" dirty="0" smtClean="0"/>
              <a:t>Rutas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33" y="1824698"/>
            <a:ext cx="6509134" cy="45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DETECCIÓN Y </a:t>
            </a:r>
            <a:r>
              <a:rPr lang="es-ES" dirty="0" smtClean="0"/>
              <a:t>MONITOREO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6" y="1676763"/>
            <a:ext cx="7784608" cy="44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OBJETIVOS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200000"/>
              <a:buFont typeface="+mj-lt"/>
              <a:buAutoNum type="arabicPeriod"/>
            </a:pPr>
            <a:r>
              <a:rPr lang="es-EC" dirty="0" smtClean="0"/>
              <a:t> Brindar </a:t>
            </a:r>
            <a:r>
              <a:rPr lang="es-EC" dirty="0"/>
              <a:t>una respuesta eficiente y oportuna a la comunidad</a:t>
            </a:r>
            <a:r>
              <a:rPr lang="es-EC" dirty="0" smtClean="0"/>
              <a:t>.</a:t>
            </a:r>
            <a:endParaRPr lang="es-EC" dirty="0"/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200000"/>
              <a:buFont typeface="+mj-lt"/>
              <a:buAutoNum type="arabicPeriod"/>
            </a:pPr>
            <a:r>
              <a:rPr lang="es-EC" dirty="0" smtClean="0"/>
              <a:t> Proteger </a:t>
            </a:r>
            <a:r>
              <a:rPr lang="es-EC" dirty="0"/>
              <a:t>la vida y los bienes materiales de la comunidad </a:t>
            </a:r>
            <a:r>
              <a:rPr lang="es-EC" dirty="0" smtClean="0"/>
              <a:t>y conservar </a:t>
            </a:r>
            <a:r>
              <a:rPr lang="es-EC" dirty="0"/>
              <a:t>la </a:t>
            </a:r>
            <a:r>
              <a:rPr lang="es-EC" dirty="0" smtClean="0"/>
              <a:t>      biodiversidad </a:t>
            </a:r>
            <a:r>
              <a:rPr lang="es-EC" dirty="0"/>
              <a:t>del patrimonio natural</a:t>
            </a:r>
            <a:r>
              <a:rPr lang="es-EC" dirty="0" smtClean="0"/>
              <a:t>.</a:t>
            </a:r>
            <a:endParaRPr lang="es-EC" dirty="0"/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200000"/>
              <a:buFont typeface="+mj-lt"/>
              <a:buAutoNum type="arabicPeriod"/>
            </a:pPr>
            <a:r>
              <a:rPr lang="es-EC" dirty="0" smtClean="0"/>
              <a:t> Sensibilizar </a:t>
            </a:r>
            <a:r>
              <a:rPr lang="es-EC" dirty="0"/>
              <a:t>y concientizar a la comunidad sobre la </a:t>
            </a:r>
            <a:r>
              <a:rPr lang="es-EC" dirty="0" smtClean="0"/>
              <a:t>prevención de </a:t>
            </a:r>
            <a:r>
              <a:rPr lang="es-EC" dirty="0"/>
              <a:t>incendios forestales en el DMQ</a:t>
            </a:r>
            <a:r>
              <a:rPr lang="es-EC" dirty="0" smtClean="0"/>
              <a:t>.</a:t>
            </a:r>
            <a:endParaRPr lang="es-EC" dirty="0"/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200000"/>
              <a:buFont typeface="+mj-lt"/>
              <a:buAutoNum type="arabicPeriod"/>
            </a:pPr>
            <a:r>
              <a:rPr lang="es-EC" dirty="0" smtClean="0"/>
              <a:t> Realizar </a:t>
            </a:r>
            <a:r>
              <a:rPr lang="es-EC" dirty="0"/>
              <a:t>un combate rápido y contundente ante los </a:t>
            </a:r>
            <a:r>
              <a:rPr lang="es-EC" dirty="0" smtClean="0"/>
              <a:t>incendios Forestales</a:t>
            </a:r>
            <a:r>
              <a:rPr lang="es-EC" dirty="0"/>
              <a:t>.</a:t>
            </a:r>
          </a:p>
          <a:p>
            <a:pPr marL="0" indent="0">
              <a:buSzPct val="20000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051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25" cy="6858000"/>
          </a:xfrm>
        </p:spPr>
      </p:pic>
    </p:spTree>
    <p:extLst>
      <p:ext uri="{BB962C8B-B14F-4D97-AF65-F5344CB8AC3E}">
        <p14:creationId xmlns:p14="http://schemas.microsoft.com/office/powerpoint/2010/main" val="283313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9141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3"/>
            <a:ext cx="9144000" cy="70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9141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RESPUESTA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1" y="1572450"/>
            <a:ext cx="7321618" cy="47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RESPUESTA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59" y="1583543"/>
            <a:ext cx="7399282" cy="48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RESPUESTA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03" y="1592509"/>
            <a:ext cx="7040994" cy="4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NIVELES DE </a:t>
            </a:r>
            <a:r>
              <a:rPr lang="es-ES" dirty="0" smtClean="0"/>
              <a:t>ACTIVACIÓN</a:t>
            </a:r>
            <a:endParaRPr lang="es-ES" dirty="0"/>
          </a:p>
        </p:txBody>
      </p:sp>
      <p:graphicFrame>
        <p:nvGraphicFramePr>
          <p:cNvPr id="4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19661"/>
              </p:ext>
            </p:extLst>
          </p:nvPr>
        </p:nvGraphicFramePr>
        <p:xfrm>
          <a:off x="875272" y="1810574"/>
          <a:ext cx="7393455" cy="17729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0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39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18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79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188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26493">
                <a:tc>
                  <a:txBody>
                    <a:bodyPr/>
                    <a:lstStyle/>
                    <a:p>
                      <a:pPr algn="ctr">
                        <a:lnSpc>
                          <a:spcPts val="794"/>
                        </a:lnSpc>
                      </a:pPr>
                      <a:endParaRPr lang="en-US" sz="16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211556" algn="ctr">
                        <a:lnSpc>
                          <a:spcPct val="100000"/>
                        </a:lnSpc>
                      </a:pPr>
                      <a:r>
                        <a:rPr lang="en-US" altLang="zh-CN" sz="1600" b="1" spc="-1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olid"/>
                    </a:lnL>
                    <a:lnR w="3238">
                      <a:solidFill>
                        <a:srgbClr val="000000"/>
                      </a:solidFill>
                      <a:prstDash val="solid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94"/>
                        </a:lnSpc>
                      </a:pPr>
                      <a:endParaRPr lang="en-US" sz="16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293358" algn="ctr">
                        <a:lnSpc>
                          <a:spcPct val="100000"/>
                        </a:lnSpc>
                      </a:pPr>
                      <a:r>
                        <a:rPr lang="en-US" altLang="zh-CN" sz="1600" b="1" spc="1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Tº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olid"/>
                    </a:lnL>
                    <a:lnR w="3238">
                      <a:solidFill>
                        <a:srgbClr val="000000"/>
                      </a:solidFill>
                      <a:prstDash val="solid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120799" algn="ctr">
                        <a:lnSpc>
                          <a:spcPct val="100000"/>
                        </a:lnSpc>
                        <a:spcBef>
                          <a:spcPts val="379"/>
                        </a:spcBef>
                      </a:pPr>
                      <a:r>
                        <a:rPr lang="en-US" altLang="zh-CN" sz="1600" b="1" spc="-3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</a:t>
                      </a:r>
                      <a:r>
                        <a:rPr lang="en-US" altLang="zh-CN" sz="1600" b="1" spc="-3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MEDAD</a:t>
                      </a:r>
                    </a:p>
                    <a:p>
                      <a:pPr marL="0" indent="137215" algn="ctr">
                        <a:lnSpc>
                          <a:spcPct val="100000"/>
                        </a:lnSpc>
                      </a:pPr>
                      <a:r>
                        <a:rPr lang="en-US" altLang="zh-CN" sz="1600" b="1" spc="-6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RELA</a:t>
                      </a:r>
                      <a:r>
                        <a:rPr lang="en-US" altLang="zh-CN" sz="1600" b="1" spc="-5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TIVA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olid"/>
                    </a:lnL>
                    <a:lnR w="3238">
                      <a:solidFill>
                        <a:srgbClr val="000000"/>
                      </a:solidFill>
                      <a:prstDash val="solid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201302" algn="ctr">
                        <a:lnSpc>
                          <a:spcPct val="100000"/>
                        </a:lnSpc>
                        <a:spcBef>
                          <a:spcPts val="379"/>
                        </a:spcBef>
                      </a:pPr>
                      <a:r>
                        <a:rPr lang="en-US" altLang="zh-CN" sz="1600" b="1" spc="-4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VELO</a:t>
                      </a:r>
                      <a:r>
                        <a:rPr lang="en-US" altLang="zh-CN" sz="1600" b="1" spc="-3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CIDAD</a:t>
                      </a:r>
                    </a:p>
                    <a:p>
                      <a:pPr marL="0" indent="182392" algn="ctr">
                        <a:lnSpc>
                          <a:spcPct val="100000"/>
                        </a:lnSpc>
                      </a:pPr>
                      <a:r>
                        <a:rPr lang="en-US" altLang="zh-CN" sz="1600" b="1" spc="-4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</a:t>
                      </a:r>
                      <a:r>
                        <a:rPr lang="en-US" altLang="zh-CN" sz="1600" b="1" spc="6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600" b="1" spc="-3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VIENTO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olid"/>
                    </a:lnL>
                    <a:lnR w="3238">
                      <a:solidFill>
                        <a:srgbClr val="000000"/>
                      </a:solidFill>
                      <a:prstDash val="solid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609275" algn="ctr">
                        <a:lnSpc>
                          <a:spcPct val="100000"/>
                        </a:lnSpc>
                        <a:spcBef>
                          <a:spcPts val="379"/>
                        </a:spcBef>
                      </a:pPr>
                      <a:r>
                        <a:rPr lang="en-US" altLang="zh-CN" sz="1600" b="1" spc="7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DIAS</a:t>
                      </a:r>
                      <a:r>
                        <a:rPr lang="en-US" altLang="zh-CN" sz="1600" b="1" spc="6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600" b="1" spc="8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SIN</a:t>
                      </a:r>
                    </a:p>
                    <a:p>
                      <a:pPr marL="0" indent="241458" algn="ctr">
                        <a:lnSpc>
                          <a:spcPct val="100000"/>
                        </a:lnSpc>
                      </a:pPr>
                      <a:r>
                        <a:rPr lang="en-US" altLang="zh-CN" sz="1600" b="1" spc="1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PRECIP</a:t>
                      </a:r>
                      <a:r>
                        <a:rPr lang="en-US" altLang="zh-CN" sz="1600" b="1" spc="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ITACIÓN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olid"/>
                    </a:lnL>
                    <a:lnR w="3238">
                      <a:solidFill>
                        <a:srgbClr val="000000"/>
                      </a:solidFill>
                      <a:prstDash val="solid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6421">
                <a:tc>
                  <a:txBody>
                    <a:bodyPr/>
                    <a:lstStyle/>
                    <a:p>
                      <a:pPr>
                        <a:lnSpc>
                          <a:spcPts val="1535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08517" hangingPunct="0">
                        <a:lnSpc>
                          <a:spcPct val="157500"/>
                        </a:lnSpc>
                      </a:pPr>
                      <a:r>
                        <a:rPr lang="en-US" altLang="zh-CN" sz="1200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</a:t>
                      </a:r>
                      <a:r>
                        <a:rPr lang="en-US" altLang="zh-CN" sz="1200" spc="-109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</a:t>
                      </a:r>
                      <a: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/>
                      </a:r>
                      <a:b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</a:t>
                      </a:r>
                      <a:r>
                        <a:rPr lang="en-US" altLang="zh-CN" sz="1200" spc="-109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</a:t>
                      </a:r>
                      <a: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/>
                      </a:r>
                      <a:b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altLang="zh-CN" sz="1200" spc="-5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FASE</a:t>
                      </a:r>
                      <a:r>
                        <a:rPr lang="en-US" altLang="zh-CN" sz="1200" spc="69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-5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olid"/>
                    </a:lnL>
                    <a:lnR w="3238">
                      <a:solidFill>
                        <a:srgbClr val="000000"/>
                      </a:solidFill>
                      <a:prstDash val="sysDashDot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35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301669">
                        <a:lnSpc>
                          <a:spcPct val="101250"/>
                        </a:lnSpc>
                      </a:pPr>
                      <a:r>
                        <a:rPr lang="en-US" altLang="zh-CN" sz="1200" spc="94" dirty="0" smtClean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20º</a:t>
                      </a:r>
                      <a:endParaRPr lang="en-US" altLang="zh-CN" sz="1200" spc="94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ts val="780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301669">
                        <a:lnSpc>
                          <a:spcPct val="101250"/>
                        </a:lnSpc>
                      </a:pPr>
                      <a:r>
                        <a:rPr lang="en-US" altLang="zh-CN" sz="1200" spc="9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22º</a:t>
                      </a:r>
                    </a:p>
                    <a:p>
                      <a:pPr>
                        <a:lnSpc>
                          <a:spcPts val="775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248032">
                        <a:lnSpc>
                          <a:spcPct val="101250"/>
                        </a:lnSpc>
                      </a:pPr>
                      <a:r>
                        <a:rPr lang="en-US" altLang="zh-CN" sz="1200" spc="13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&gt;2</a:t>
                      </a:r>
                      <a:r>
                        <a:rPr lang="en-US" altLang="zh-CN" sz="1200" spc="12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4º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ysDashDot"/>
                    </a:lnL>
                    <a:lnR w="3238">
                      <a:solidFill>
                        <a:srgbClr val="000000"/>
                      </a:solidFill>
                      <a:prstDash val="sysDashDot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35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509807">
                        <a:lnSpc>
                          <a:spcPct val="101250"/>
                        </a:lnSpc>
                      </a:pPr>
                      <a:r>
                        <a:rPr lang="en-US" altLang="zh-CN" sz="1200" spc="8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60%</a:t>
                      </a:r>
                    </a:p>
                    <a:p>
                      <a:pPr>
                        <a:lnSpc>
                          <a:spcPts val="780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509807">
                        <a:lnSpc>
                          <a:spcPct val="101250"/>
                        </a:lnSpc>
                      </a:pPr>
                      <a:r>
                        <a:rPr lang="en-US" altLang="zh-CN" sz="1200" spc="8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40%</a:t>
                      </a:r>
                    </a:p>
                    <a:p>
                      <a:pPr>
                        <a:lnSpc>
                          <a:spcPts val="775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456169">
                        <a:lnSpc>
                          <a:spcPct val="101250"/>
                        </a:lnSpc>
                      </a:pPr>
                      <a:r>
                        <a:rPr lang="en-US" altLang="zh-CN" sz="1200" spc="12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&lt;3</a:t>
                      </a:r>
                      <a:r>
                        <a:rPr lang="en-US" altLang="zh-CN" sz="1200" spc="11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0%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ysDashDot"/>
                    </a:lnL>
                    <a:lnR w="3238">
                      <a:solidFill>
                        <a:srgbClr val="000000"/>
                      </a:solidFill>
                      <a:prstDash val="sysDashDot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35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384830">
                        <a:lnSpc>
                          <a:spcPct val="101250"/>
                        </a:lnSpc>
                      </a:pPr>
                      <a:r>
                        <a:rPr lang="en-US" altLang="zh-CN" sz="1200" spc="69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r>
                        <a:rPr lang="en-US" altLang="zh-CN" sz="1200" spc="4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7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</a:t>
                      </a:r>
                      <a:r>
                        <a:rPr lang="en-US" altLang="zh-CN" sz="1200" spc="4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69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r>
                        <a:rPr lang="en-US" altLang="zh-CN" sz="1200" spc="4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69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km/h</a:t>
                      </a:r>
                    </a:p>
                    <a:p>
                      <a:pPr>
                        <a:lnSpc>
                          <a:spcPts val="780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491368" indent="-106538" hangingPunct="0">
                        <a:lnSpc>
                          <a:spcPct val="157500"/>
                        </a:lnSpc>
                      </a:pPr>
                      <a:r>
                        <a:rPr lang="en-US" altLang="zh-CN" sz="1200" spc="6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r>
                        <a:rPr lang="en-US" altLang="zh-CN" sz="1200" spc="3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69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</a:t>
                      </a:r>
                      <a:r>
                        <a:rPr lang="en-US" altLang="zh-CN" sz="1200" spc="3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6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</a:t>
                      </a:r>
                      <a:r>
                        <a:rPr lang="en-US" altLang="zh-CN" sz="1200" spc="4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69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km/h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/>
                      </a:r>
                      <a:b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altLang="zh-CN" sz="1200" spc="5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</a:t>
                      </a:r>
                      <a:r>
                        <a:rPr lang="en-US" altLang="zh-CN" sz="1200" spc="89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5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30Km/h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ysDashDot"/>
                    </a:lnL>
                    <a:lnR w="3238">
                      <a:solidFill>
                        <a:srgbClr val="000000"/>
                      </a:solidFill>
                      <a:prstDash val="sysDashDot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535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574767">
                        <a:lnSpc>
                          <a:spcPct val="101250"/>
                        </a:lnSpc>
                      </a:pPr>
                      <a:r>
                        <a:rPr lang="en-US" altLang="zh-CN" sz="1200" spc="6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altLang="zh-CN" sz="1200" spc="4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días</a:t>
                      </a:r>
                      <a:r>
                        <a:rPr lang="en-US" altLang="zh-CN" sz="1200" spc="5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continuos</a:t>
                      </a:r>
                    </a:p>
                    <a:p>
                      <a:pPr>
                        <a:lnSpc>
                          <a:spcPts val="780"/>
                        </a:lnSpc>
                      </a:pPr>
                      <a:endParaRPr lang="en-US" sz="120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457914" indent="76624" hangingPunct="0">
                        <a:lnSpc>
                          <a:spcPct val="157500"/>
                        </a:lnSpc>
                      </a:pPr>
                      <a:r>
                        <a:rPr lang="en-US" altLang="zh-CN" sz="1200" spc="6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r>
                        <a:rPr lang="en-US" altLang="zh-CN" sz="1200" spc="4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5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días continuos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/>
                      </a:r>
                      <a:b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en-US" altLang="zh-CN" sz="1200" spc="7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&gt;</a:t>
                      </a:r>
                      <a:r>
                        <a:rPr lang="en-US" altLang="zh-CN" sz="1200" spc="4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6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r>
                        <a:rPr lang="en-US" altLang="zh-CN" sz="1200" spc="4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5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días</a:t>
                      </a:r>
                      <a:r>
                        <a:rPr lang="en-US" altLang="zh-CN" sz="1200" spc="44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zh-CN" sz="1200" spc="55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continuos</a:t>
                      </a:r>
                    </a:p>
                  </a:txBody>
                  <a:tcPr marL="0" marR="0" marT="0" marB="0">
                    <a:lnL w="3238">
                      <a:solidFill>
                        <a:srgbClr val="000000"/>
                      </a:solidFill>
                      <a:prstDash val="sysDashDot"/>
                    </a:lnL>
                    <a:lnR w="3238">
                      <a:solidFill>
                        <a:srgbClr val="000000"/>
                      </a:solidFill>
                      <a:prstDash val="solid"/>
                    </a:lnR>
                    <a:lnT w="3238">
                      <a:solidFill>
                        <a:srgbClr val="000000"/>
                      </a:solidFill>
                      <a:prstDash val="solid"/>
                    </a:lnT>
                    <a:lnB w="3238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10" y="3727651"/>
            <a:ext cx="5370777" cy="266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RECURSO </a:t>
            </a:r>
            <a:r>
              <a:rPr lang="es-ES" dirty="0" smtClean="0"/>
              <a:t>PERSONAL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" y="1755228"/>
            <a:ext cx="7690104" cy="43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RECURSO </a:t>
            </a:r>
            <a:r>
              <a:rPr lang="es-ES" dirty="0" smtClean="0"/>
              <a:t>VEHICULAR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91" y="1793166"/>
            <a:ext cx="5185417" cy="457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1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COMPONENTES DEL </a:t>
            </a:r>
            <a:r>
              <a:rPr lang="es-ES" dirty="0" smtClean="0"/>
              <a:t>PLAN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4" y="1994442"/>
            <a:ext cx="7671832" cy="41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INCENDIOS FORESTALES NIVEL III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15753" r="4868" b="16451"/>
          <a:stretch/>
        </p:blipFill>
        <p:spPr>
          <a:xfrm>
            <a:off x="430451" y="1596789"/>
            <a:ext cx="8283098" cy="48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INCENDIO FORESTAL CERRO ATACAZO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266789"/>
            <a:ext cx="2808233" cy="2622876"/>
          </a:xfrm>
        </p:spPr>
        <p:txBody>
          <a:bodyPr/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/>
              <a:t>A las 14h50 del sábado, 29 de septiembre de 2018, se reportó a la Central de </a:t>
            </a:r>
            <a:r>
              <a:rPr lang="es-EC" dirty="0" smtClean="0"/>
              <a:t>Emergencias </a:t>
            </a:r>
            <a:r>
              <a:rPr lang="es-EC" dirty="0"/>
              <a:t>un incendio forestal </a:t>
            </a:r>
            <a:r>
              <a:rPr lang="es-EC" dirty="0" smtClean="0"/>
              <a:t>de Nivel </a:t>
            </a:r>
            <a:r>
              <a:rPr lang="es-EC" dirty="0"/>
              <a:t>III, ubicado  en el cerro </a:t>
            </a:r>
            <a:r>
              <a:rPr lang="es-EC" dirty="0" err="1"/>
              <a:t>Atacazo</a:t>
            </a:r>
            <a:r>
              <a:rPr lang="es-EC" dirty="0"/>
              <a:t>, del lado del Cantón </a:t>
            </a:r>
            <a:r>
              <a:rPr lang="es-EC" dirty="0" smtClean="0"/>
              <a:t>Mejía, al sur de Quito. </a:t>
            </a:r>
            <a:endParaRPr lang="es-EC" dirty="0"/>
          </a:p>
          <a:p>
            <a:pPr marL="0" indent="0" algn="just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18" y="2266789"/>
            <a:ext cx="4792717" cy="3195145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748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INCENDIO FORESTAL CERRO ATACAZO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785602"/>
            <a:ext cx="3775184" cy="443536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Clr>
                <a:srgbClr val="C00000"/>
              </a:buClr>
              <a:buNone/>
            </a:pPr>
            <a:r>
              <a:rPr lang="es-EC" b="1" dirty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s-EC" b="1" dirty="0" smtClean="0">
                <a:solidFill>
                  <a:schemeClr val="bg1">
                    <a:lumMod val="50000"/>
                  </a:schemeClr>
                </a:solidFill>
              </a:rPr>
              <a:t>bicación y topografía: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/>
              <a:t>Parroquia </a:t>
            </a:r>
            <a:r>
              <a:rPr lang="es-EC" dirty="0" err="1"/>
              <a:t>Cutuglahua</a:t>
            </a:r>
            <a:r>
              <a:rPr lang="es-EC" dirty="0"/>
              <a:t> - Cantón Mejía, corresponde a un pico dentro de la cadena montañosa del </a:t>
            </a:r>
            <a:r>
              <a:rPr lang="es-EC" dirty="0" err="1"/>
              <a:t>Atacazo</a:t>
            </a:r>
            <a:r>
              <a:rPr lang="es-EC" dirty="0"/>
              <a:t>.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/>
              <a:t>Es una topografía irregular y de difícil acceso.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 smtClean="0"/>
              <a:t>Zona escarpada de </a:t>
            </a:r>
            <a:r>
              <a:rPr lang="es-EC" dirty="0"/>
              <a:t>encañonados.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 smtClean="0"/>
              <a:t>Altura: 4.000 metros sobre el nivel del mar.  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23" y="1726321"/>
            <a:ext cx="3184634" cy="2123089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657" y="4088060"/>
            <a:ext cx="3199360" cy="2132907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763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INCENDIO FORESTAL CERRO ATACAZO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785602"/>
            <a:ext cx="3775184" cy="443536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Clr>
                <a:srgbClr val="C00000"/>
              </a:buClr>
              <a:buNone/>
            </a:pPr>
            <a:r>
              <a:rPr lang="es-EC" b="1" dirty="0" smtClean="0">
                <a:solidFill>
                  <a:schemeClr val="bg1">
                    <a:lumMod val="50000"/>
                  </a:schemeClr>
                </a:solidFill>
              </a:rPr>
              <a:t>Flora y fauna: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/>
              <a:t>Zona de vegetación de páramo con altos pajonales y distintos tipos de flora nativa </a:t>
            </a:r>
            <a:r>
              <a:rPr lang="es-EC" dirty="0" smtClean="0"/>
              <a:t>de </a:t>
            </a:r>
            <a:r>
              <a:rPr lang="es-EC" dirty="0"/>
              <a:t>tipo </a:t>
            </a:r>
            <a:r>
              <a:rPr lang="es-EC" dirty="0" smtClean="0"/>
              <a:t>andino</a:t>
            </a:r>
            <a:r>
              <a:rPr lang="es-EC" dirty="0"/>
              <a:t>.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/>
              <a:t>Fauna nativa del lugar: c</a:t>
            </a:r>
            <a:r>
              <a:rPr lang="es-EC" dirty="0" smtClean="0"/>
              <a:t>onejos, lobos, siervos, puercoespines, aves de </a:t>
            </a:r>
            <a:r>
              <a:rPr lang="es-EC" dirty="0"/>
              <a:t>páramos, </a:t>
            </a:r>
            <a:r>
              <a:rPr lang="es-EC" dirty="0" smtClean="0"/>
              <a:t>etc</a:t>
            </a:r>
            <a:r>
              <a:rPr lang="es-EC" dirty="0"/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50" y="1785602"/>
            <a:ext cx="2903935" cy="2177951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Resultado de imagen para conejo de par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53" y="4200538"/>
            <a:ext cx="2897646" cy="2020429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39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INCENDIO FORESTAL CERRO ATACAZO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59559" y="1821198"/>
            <a:ext cx="2808233" cy="443536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Clr>
                <a:srgbClr val="C00000"/>
              </a:buClr>
              <a:buNone/>
            </a:pPr>
            <a:r>
              <a:rPr lang="es-EC" b="1" dirty="0" smtClean="0">
                <a:solidFill>
                  <a:schemeClr val="bg1">
                    <a:lumMod val="50000"/>
                  </a:schemeClr>
                </a:solidFill>
              </a:rPr>
              <a:t>Respuesta DMQ: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 smtClean="0"/>
              <a:t>Día 1: 25 efectivos.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 smtClean="0"/>
              <a:t>Día 2: 45 efectivos.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 smtClean="0"/>
              <a:t>Día 3: 120 efectivos. </a:t>
            </a:r>
          </a:p>
          <a:p>
            <a:pPr marL="0" indent="0" algn="just">
              <a:lnSpc>
                <a:spcPct val="150000"/>
              </a:lnSpc>
              <a:buClr>
                <a:srgbClr val="C00000"/>
              </a:buClr>
              <a:buNone/>
            </a:pPr>
            <a:r>
              <a:rPr lang="es-EC" b="1" dirty="0" smtClean="0">
                <a:solidFill>
                  <a:schemeClr val="bg1">
                    <a:lumMod val="50000"/>
                  </a:schemeClr>
                </a:solidFill>
              </a:rPr>
              <a:t>Monitoreo DMQ: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 smtClean="0"/>
              <a:t>Día 4: 25 efectivos. </a:t>
            </a: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 smtClean="0"/>
              <a:t>Día 5: 25 efectivos.  </a:t>
            </a:r>
          </a:p>
          <a:p>
            <a:pPr marL="0" indent="0" algn="just">
              <a:lnSpc>
                <a:spcPct val="150000"/>
              </a:lnSpc>
              <a:buClr>
                <a:srgbClr val="C00000"/>
              </a:buClr>
              <a:buNone/>
            </a:pPr>
            <a:r>
              <a:rPr lang="es-EC" b="1" dirty="0" smtClean="0">
                <a:solidFill>
                  <a:schemeClr val="bg1">
                    <a:lumMod val="50000"/>
                  </a:schemeClr>
                </a:solidFill>
              </a:rPr>
              <a:t>Apoyo Mejía: </a:t>
            </a:r>
            <a:endParaRPr lang="es-EC" b="1" dirty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EC" dirty="0" smtClean="0"/>
              <a:t>Día 5: 50 efectivos. 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01" y="3975820"/>
            <a:ext cx="3163614" cy="2109076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2" t="17537" b="9982"/>
          <a:stretch/>
        </p:blipFill>
        <p:spPr>
          <a:xfrm>
            <a:off x="4687601" y="1870633"/>
            <a:ext cx="3163614" cy="1866577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141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774" cy="6858000"/>
          </a:xfrm>
          <a:prstGeom prst="rect">
            <a:avLst/>
          </a:prstGeom>
        </p:spPr>
      </p:pic>
      <p:sp>
        <p:nvSpPr>
          <p:cNvPr id="5" name="5 Marcador de contenido"/>
          <p:cNvSpPr txBox="1">
            <a:spLocks/>
          </p:cNvSpPr>
          <p:nvPr/>
        </p:nvSpPr>
        <p:spPr>
          <a:xfrm>
            <a:off x="477659" y="1832658"/>
            <a:ext cx="3390147" cy="45786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r>
              <a:rPr lang="es-EC" sz="1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s-EC" sz="18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peraciones </a:t>
            </a:r>
            <a:r>
              <a:rPr lang="es-EC" sz="1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s-EC" sz="18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éreas:</a:t>
            </a:r>
            <a:endParaRPr lang="es-EC" sz="1406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el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helicóptero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Bomberos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Quito se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realizó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transporte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personal y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herramientas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hasta el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lugar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incendio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volando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13.500 pies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sobre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mar,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así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vuelos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monitoreo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aéreo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evaluación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línea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fuego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cámara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termográfica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ubicar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puntos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calientes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reforzar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trabajo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del personal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tierra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10" y="2592043"/>
            <a:ext cx="3983760" cy="3059882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28650" y="924793"/>
            <a:ext cx="7886700" cy="994498"/>
          </a:xfrm>
        </p:spPr>
        <p:txBody>
          <a:bodyPr>
            <a:normAutofit/>
          </a:bodyPr>
          <a:lstStyle/>
          <a:p>
            <a:pPr algn="ctr"/>
            <a:r>
              <a:rPr lang="es-ES" sz="25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INCENDIO FORESTAL CERRO ATACAZO</a:t>
            </a:r>
          </a:p>
        </p:txBody>
      </p:sp>
    </p:spTree>
    <p:extLst>
      <p:ext uri="{BB962C8B-B14F-4D97-AF65-F5344CB8AC3E}">
        <p14:creationId xmlns:p14="http://schemas.microsoft.com/office/powerpoint/2010/main" val="698626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INCENDIO FORESTAL CERRO ATACAZO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753" y="3019248"/>
            <a:ext cx="1851294" cy="1939709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595" y="1641547"/>
            <a:ext cx="3863755" cy="4695110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5 Marcador de contenido"/>
          <p:cNvSpPr txBox="1">
            <a:spLocks/>
          </p:cNvSpPr>
          <p:nvPr/>
        </p:nvSpPr>
        <p:spPr>
          <a:xfrm>
            <a:off x="1439917" y="2572423"/>
            <a:ext cx="1996966" cy="35369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8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DMQ: </a:t>
            </a:r>
            <a:r>
              <a:rPr lang="es-EC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290,72 Ha. </a:t>
            </a: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5 Marcador de contenido"/>
          <p:cNvSpPr txBox="1">
            <a:spLocks/>
          </p:cNvSpPr>
          <p:nvPr/>
        </p:nvSpPr>
        <p:spPr>
          <a:xfrm>
            <a:off x="1439917" y="5115926"/>
            <a:ext cx="1996967" cy="39149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800" b="1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Mejía: </a:t>
            </a:r>
            <a:r>
              <a:rPr lang="es-EC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942,038 Ha. </a:t>
            </a:r>
            <a:endParaRPr lang="es-E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5 Marcador de contenido"/>
          <p:cNvSpPr txBox="1">
            <a:spLocks/>
          </p:cNvSpPr>
          <p:nvPr/>
        </p:nvSpPr>
        <p:spPr>
          <a:xfrm>
            <a:off x="6547934" y="6003981"/>
            <a:ext cx="1996966" cy="353698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TOTAL: 1.232,75 Ha. </a:t>
            </a:r>
            <a:endParaRPr lang="es-E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9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924793"/>
            <a:ext cx="7886700" cy="994498"/>
          </a:xfrm>
        </p:spPr>
        <p:txBody>
          <a:bodyPr/>
          <a:lstStyle/>
          <a:p>
            <a:r>
              <a:rPr lang="es-ES" dirty="0" smtClean="0">
                <a:hlinkClick r:id="rId3" action="ppaction://hlinkfile"/>
              </a:rPr>
              <a:t>INCENDIO FORESTAL CERRO ATACAZO</a:t>
            </a:r>
            <a:endParaRPr lang="es-ES" dirty="0">
              <a:hlinkClick r:id="rId3" action="ppaction://hlinkfile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818289" y="2038130"/>
            <a:ext cx="5507421" cy="3671614"/>
            <a:chOff x="1975944" y="2038130"/>
            <a:chExt cx="5507421" cy="367161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944" y="2038130"/>
              <a:ext cx="5507421" cy="3671614"/>
            </a:xfrm>
            <a:prstGeom prst="rect">
              <a:avLst/>
            </a:prstGeom>
            <a:ln w="19050" cap="sq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2" descr="play.pn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254" y="3467537"/>
              <a:ext cx="812800" cy="81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1638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22" y="346840"/>
            <a:ext cx="8012754" cy="640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3AF0B23-9951-43E9-A58A-DE87F0748AF0" descr="129DB1CF-7D3F-4FE6-824C-0E2851B76F3B@bomberosqui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22" y="346840"/>
            <a:ext cx="8001360" cy="640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65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ANÁLISIS DE RIESGO DE INCENDIOS </a:t>
            </a:r>
            <a:r>
              <a:rPr lang="es-ES" dirty="0" smtClean="0"/>
              <a:t>FORESTALES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97" y="1919291"/>
            <a:ext cx="7098806" cy="41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4CC29CA-5CDE-4934-923E-7CFBAD6F8A89" descr="D2BF561B-3A87-4F31-B1F6-CC189C4DF40C@bomberosqui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2" y="359372"/>
            <a:ext cx="8063010" cy="644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192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3" y="359372"/>
            <a:ext cx="8063010" cy="644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17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4" y="361502"/>
            <a:ext cx="8063010" cy="644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855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1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ANÁLISIS DE RIESGO DE INCENDIOS FORESTALES</a:t>
            </a:r>
            <a:br>
              <a:rPr lang="es-ES" dirty="0"/>
            </a:br>
            <a:r>
              <a:rPr lang="es-ES" dirty="0"/>
              <a:t>Niveles de </a:t>
            </a:r>
            <a:r>
              <a:rPr lang="es-ES" dirty="0" smtClean="0"/>
              <a:t>Recurrencia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849744"/>
            <a:ext cx="3890798" cy="22082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dirty="0" smtClean="0"/>
              <a:t>Para </a:t>
            </a:r>
            <a:r>
              <a:rPr lang="es-EC" dirty="0"/>
              <a:t>analizar este indicador se </a:t>
            </a:r>
            <a:br>
              <a:rPr lang="es-EC" dirty="0"/>
            </a:br>
            <a:r>
              <a:rPr lang="es-EC" dirty="0"/>
              <a:t>procedió al cruce de información </a:t>
            </a:r>
            <a:br>
              <a:rPr lang="es-EC" dirty="0"/>
            </a:br>
            <a:r>
              <a:rPr lang="es-EC" dirty="0"/>
              <a:t>entre la comparación anual </a:t>
            </a:r>
            <a:r>
              <a:rPr lang="es-EC" dirty="0" smtClean="0"/>
              <a:t>de </a:t>
            </a:r>
            <a:r>
              <a:rPr lang="en-US" altLang="zh-CN" spc="85" dirty="0" err="1" smtClean="0">
                <a:solidFill>
                  <a:srgbClr val="000000"/>
                </a:solidFill>
              </a:rPr>
              <a:t>eventos</a:t>
            </a:r>
            <a:r>
              <a:rPr lang="en-US" altLang="zh-CN" spc="85" dirty="0" smtClean="0">
                <a:solidFill>
                  <a:srgbClr val="000000"/>
                </a:solidFill>
              </a:rPr>
              <a:t> </a:t>
            </a:r>
            <a:r>
              <a:rPr lang="en-US" altLang="zh-CN" spc="64" dirty="0" err="1" smtClean="0">
                <a:solidFill>
                  <a:srgbClr val="000000"/>
                </a:solidFill>
              </a:rPr>
              <a:t>forestales</a:t>
            </a:r>
            <a:r>
              <a:rPr lang="en-US" altLang="zh-CN" spc="64" dirty="0" smtClean="0">
                <a:solidFill>
                  <a:srgbClr val="000000"/>
                </a:solidFill>
              </a:rPr>
              <a:t> </a:t>
            </a:r>
            <a:r>
              <a:rPr lang="en-US" altLang="zh-CN" spc="-5" dirty="0" smtClean="0">
                <a:solidFill>
                  <a:srgbClr val="000000"/>
                </a:solidFill>
              </a:rPr>
              <a:t>y </a:t>
            </a:r>
            <a:r>
              <a:rPr lang="en-US" altLang="zh-CN" spc="5" dirty="0" smtClean="0">
                <a:solidFill>
                  <a:srgbClr val="000000"/>
                </a:solidFill>
              </a:rPr>
              <a:t>la </a:t>
            </a:r>
            <a:r>
              <a:rPr lang="es-EC" dirty="0" smtClean="0"/>
              <a:t>comparación  </a:t>
            </a:r>
            <a:r>
              <a:rPr lang="es-EC" dirty="0"/>
              <a:t>de  los  niveles  de </a:t>
            </a:r>
            <a:r>
              <a:rPr lang="es-EC" dirty="0" smtClean="0"/>
              <a:t>afectación.</a:t>
            </a:r>
          </a:p>
          <a:p>
            <a:pPr marL="0" indent="0" algn="just">
              <a:buNone/>
            </a:pPr>
            <a:r>
              <a:rPr lang="es-EC" dirty="0" smtClean="0"/>
              <a:t>Se   </a:t>
            </a:r>
            <a:r>
              <a:rPr lang="es-EC" dirty="0"/>
              <a:t>obtuvieron   </a:t>
            </a:r>
            <a:r>
              <a:rPr lang="es-EC" b="1" dirty="0"/>
              <a:t>32 sectores </a:t>
            </a:r>
            <a:r>
              <a:rPr lang="es-EC" dirty="0"/>
              <a:t>de conflicto.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Picture 25"/>
          <p:cNvPicPr>
            <a:picLocks noChangeAspect="1"/>
          </p:cNvPicPr>
          <p:nvPr/>
        </p:nvPicPr>
        <p:blipFill rotWithShape="1">
          <a:blip r:embed="rId2"/>
          <a:srcRect l="47126" t="39227" r="4624" b="18799"/>
          <a:stretch/>
        </p:blipFill>
        <p:spPr>
          <a:xfrm>
            <a:off x="4572000" y="2479386"/>
            <a:ext cx="4411980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ANÁLISIS DE RIESGO DE INCENDIOS </a:t>
            </a:r>
            <a:r>
              <a:rPr lang="es-ES" dirty="0" smtClean="0"/>
              <a:t>FORESTALES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Material </a:t>
            </a:r>
            <a:r>
              <a:rPr lang="es-ES" dirty="0" smtClean="0"/>
              <a:t>Combustible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77" y="1694179"/>
            <a:ext cx="6500246" cy="48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ANÁLISIS DE RIESGO DE INCENDIOS </a:t>
            </a:r>
            <a:r>
              <a:rPr lang="es-ES" dirty="0" smtClean="0"/>
              <a:t>FORESTALES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Material </a:t>
            </a:r>
            <a:r>
              <a:rPr lang="es-ES" dirty="0" smtClean="0"/>
              <a:t>Combustible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3063195"/>
            <a:ext cx="7886700" cy="3190452"/>
          </a:xfrm>
        </p:spPr>
        <p:txBody>
          <a:bodyPr>
            <a:normAutofit/>
          </a:bodyPr>
          <a:lstStyle/>
          <a:p>
            <a:pPr marL="0" indent="0">
              <a:lnSpc>
                <a:spcPct val="100416"/>
              </a:lnSpc>
              <a:buNone/>
            </a:pPr>
            <a:r>
              <a:rPr lang="es-EC" altLang="zh-CN" b="1" spc="139" dirty="0" smtClean="0">
                <a:solidFill>
                  <a:srgbClr val="000000"/>
                </a:solidFill>
              </a:rPr>
              <a:t>Dón</a:t>
            </a:r>
            <a:r>
              <a:rPr lang="es-EC" altLang="zh-CN" b="1" spc="135" dirty="0" smtClean="0">
                <a:solidFill>
                  <a:srgbClr val="000000"/>
                </a:solidFill>
              </a:rPr>
              <a:t>de:</a:t>
            </a:r>
            <a:endParaRPr lang="es-EC" altLang="zh-CN" dirty="0" smtClean="0"/>
          </a:p>
          <a:p>
            <a:pPr marL="457200" lvl="1" indent="0">
              <a:lnSpc>
                <a:spcPct val="100416"/>
              </a:lnSpc>
              <a:buNone/>
            </a:pPr>
            <a:r>
              <a:rPr lang="es-EC" altLang="zh-CN" b="1" spc="125" dirty="0" smtClean="0">
                <a:solidFill>
                  <a:srgbClr val="000000"/>
                </a:solidFill>
              </a:rPr>
              <a:t>QF</a:t>
            </a:r>
            <a:r>
              <a:rPr lang="es-EC" altLang="zh-CN" b="1" spc="44" dirty="0">
                <a:solidFill>
                  <a:srgbClr val="000000"/>
                </a:solidFill>
              </a:rPr>
              <a:t> </a:t>
            </a:r>
            <a:r>
              <a:rPr lang="es-EC" altLang="zh-CN" b="1" spc="110" dirty="0" smtClean="0">
                <a:solidFill>
                  <a:srgbClr val="000000"/>
                </a:solidFill>
              </a:rPr>
              <a:t>=</a:t>
            </a:r>
            <a:r>
              <a:rPr lang="es-EC" altLang="zh-CN" b="1" spc="50" dirty="0" smtClean="0">
                <a:solidFill>
                  <a:srgbClr val="000000"/>
                </a:solidFill>
              </a:rPr>
              <a:t> </a:t>
            </a:r>
            <a:r>
              <a:rPr lang="es-EC" altLang="zh-CN" spc="85" dirty="0">
                <a:solidFill>
                  <a:srgbClr val="000000"/>
                </a:solidFill>
              </a:rPr>
              <a:t>Densidad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100" dirty="0">
                <a:solidFill>
                  <a:srgbClr val="000000"/>
                </a:solidFill>
              </a:rPr>
              <a:t>de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0" dirty="0">
                <a:solidFill>
                  <a:srgbClr val="000000"/>
                </a:solidFill>
              </a:rPr>
              <a:t>carga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85" dirty="0">
                <a:solidFill>
                  <a:srgbClr val="000000"/>
                </a:solidFill>
              </a:rPr>
              <a:t>de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75" dirty="0">
                <a:solidFill>
                  <a:srgbClr val="000000"/>
                </a:solidFill>
              </a:rPr>
              <a:t>fuego,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100" dirty="0">
                <a:solidFill>
                  <a:srgbClr val="000000"/>
                </a:solidFill>
              </a:rPr>
              <a:t>en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85" dirty="0" smtClean="0">
                <a:solidFill>
                  <a:srgbClr val="000000"/>
                </a:solidFill>
              </a:rPr>
              <a:t>Kcal/m2.</a:t>
            </a:r>
            <a:endParaRPr lang="es-EC" altLang="zh-CN" dirty="0" smtClean="0"/>
          </a:p>
          <a:p>
            <a:pPr marL="457200" lvl="1" indent="0">
              <a:lnSpc>
                <a:spcPct val="100416"/>
              </a:lnSpc>
              <a:buNone/>
            </a:pPr>
            <a:r>
              <a:rPr lang="es-EC" altLang="zh-CN" b="1" spc="150" dirty="0" smtClean="0">
                <a:solidFill>
                  <a:srgbClr val="000000"/>
                </a:solidFill>
              </a:rPr>
              <a:t>G</a:t>
            </a:r>
            <a:r>
              <a:rPr lang="es-EC" altLang="zh-CN" b="1" spc="50" dirty="0" smtClean="0">
                <a:solidFill>
                  <a:srgbClr val="000000"/>
                </a:solidFill>
              </a:rPr>
              <a:t> </a:t>
            </a:r>
            <a:r>
              <a:rPr lang="es-EC" altLang="zh-CN" b="1" spc="110" dirty="0" smtClean="0">
                <a:solidFill>
                  <a:srgbClr val="000000"/>
                </a:solidFill>
              </a:rPr>
              <a:t>=</a:t>
            </a:r>
            <a:r>
              <a:rPr lang="es-EC" altLang="zh-CN" b="1" spc="50" dirty="0" smtClean="0">
                <a:solidFill>
                  <a:srgbClr val="000000"/>
                </a:solidFill>
              </a:rPr>
              <a:t> </a:t>
            </a:r>
            <a:r>
              <a:rPr lang="es-EC" altLang="zh-CN" spc="100" dirty="0" smtClean="0">
                <a:solidFill>
                  <a:srgbClr val="000000"/>
                </a:solidFill>
              </a:rPr>
              <a:t>Masa</a:t>
            </a:r>
            <a:r>
              <a:rPr lang="es-EC" altLang="zh-CN" spc="50" dirty="0" smtClean="0">
                <a:solidFill>
                  <a:srgbClr val="000000"/>
                </a:solidFill>
              </a:rPr>
              <a:t> </a:t>
            </a:r>
            <a:r>
              <a:rPr lang="es-EC" altLang="zh-CN" spc="89" dirty="0">
                <a:solidFill>
                  <a:srgbClr val="000000"/>
                </a:solidFill>
              </a:rPr>
              <a:t>en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0" dirty="0">
                <a:solidFill>
                  <a:srgbClr val="000000"/>
                </a:solidFill>
              </a:rPr>
              <a:t>kg,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94" dirty="0">
                <a:solidFill>
                  <a:srgbClr val="000000"/>
                </a:solidFill>
              </a:rPr>
              <a:t>de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9" dirty="0">
                <a:solidFill>
                  <a:srgbClr val="000000"/>
                </a:solidFill>
              </a:rPr>
              <a:t>cada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94" dirty="0">
                <a:solidFill>
                  <a:srgbClr val="000000"/>
                </a:solidFill>
              </a:rPr>
              <a:t>uno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94" dirty="0">
                <a:solidFill>
                  <a:srgbClr val="000000"/>
                </a:solidFill>
              </a:rPr>
              <a:t>de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75" dirty="0">
                <a:solidFill>
                  <a:srgbClr val="000000"/>
                </a:solidFill>
              </a:rPr>
              <a:t>los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5" dirty="0">
                <a:solidFill>
                  <a:srgbClr val="000000"/>
                </a:solidFill>
              </a:rPr>
              <a:t>combustibles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64" dirty="0">
                <a:solidFill>
                  <a:srgbClr val="000000"/>
                </a:solidFill>
              </a:rPr>
              <a:t>(i)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94" dirty="0">
                <a:solidFill>
                  <a:srgbClr val="000000"/>
                </a:solidFill>
              </a:rPr>
              <a:t>que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0" dirty="0">
                <a:solidFill>
                  <a:srgbClr val="000000"/>
                </a:solidFill>
              </a:rPr>
              <a:t>existen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9" dirty="0">
                <a:solidFill>
                  <a:srgbClr val="000000"/>
                </a:solidFill>
              </a:rPr>
              <a:t>en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69" dirty="0">
                <a:solidFill>
                  <a:srgbClr val="000000"/>
                </a:solidFill>
              </a:rPr>
              <a:t>el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75" dirty="0" smtClean="0">
                <a:solidFill>
                  <a:srgbClr val="000000"/>
                </a:solidFill>
              </a:rPr>
              <a:t>sector </a:t>
            </a:r>
            <a:r>
              <a:rPr lang="es-EC" altLang="zh-CN" spc="80" dirty="0" smtClean="0">
                <a:solidFill>
                  <a:srgbClr val="000000"/>
                </a:solidFill>
              </a:rPr>
              <a:t>o</a:t>
            </a:r>
            <a:r>
              <a:rPr lang="es-EC" altLang="zh-CN" spc="44" dirty="0" smtClean="0">
                <a:solidFill>
                  <a:srgbClr val="000000"/>
                </a:solidFill>
              </a:rPr>
              <a:t> </a:t>
            </a:r>
            <a:r>
              <a:rPr lang="es-EC" altLang="zh-CN" spc="64" dirty="0">
                <a:solidFill>
                  <a:srgbClr val="000000"/>
                </a:solidFill>
              </a:rPr>
              <a:t>área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80" dirty="0">
                <a:solidFill>
                  <a:srgbClr val="000000"/>
                </a:solidFill>
              </a:rPr>
              <a:t>de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69" dirty="0" smtClean="0">
                <a:solidFill>
                  <a:srgbClr val="000000"/>
                </a:solidFill>
              </a:rPr>
              <a:t>incendio. </a:t>
            </a:r>
            <a:r>
              <a:rPr lang="es-EC" altLang="zh-CN" spc="64" dirty="0" smtClean="0">
                <a:solidFill>
                  <a:srgbClr val="000000"/>
                </a:solidFill>
              </a:rPr>
              <a:t>(Incluidos</a:t>
            </a:r>
            <a:r>
              <a:rPr lang="es-EC" altLang="zh-CN" spc="44" dirty="0" smtClean="0">
                <a:solidFill>
                  <a:srgbClr val="000000"/>
                </a:solidFill>
              </a:rPr>
              <a:t> </a:t>
            </a:r>
            <a:r>
              <a:rPr lang="es-EC" altLang="zh-CN" spc="69" dirty="0">
                <a:solidFill>
                  <a:srgbClr val="000000"/>
                </a:solidFill>
              </a:rPr>
              <a:t>los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64" dirty="0">
                <a:solidFill>
                  <a:srgbClr val="000000"/>
                </a:solidFill>
              </a:rPr>
              <a:t>materiales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64" dirty="0">
                <a:solidFill>
                  <a:srgbClr val="000000"/>
                </a:solidFill>
              </a:rPr>
              <a:t>constructivos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69" dirty="0">
                <a:solidFill>
                  <a:srgbClr val="000000"/>
                </a:solidFill>
              </a:rPr>
              <a:t>combustibles</a:t>
            </a:r>
            <a:r>
              <a:rPr lang="es-EC" altLang="zh-CN" spc="69" dirty="0" smtClean="0">
                <a:solidFill>
                  <a:srgbClr val="000000"/>
                </a:solidFill>
              </a:rPr>
              <a:t>)</a:t>
            </a:r>
          </a:p>
          <a:p>
            <a:pPr marL="457200" lvl="1" indent="0">
              <a:lnSpc>
                <a:spcPct val="100416"/>
              </a:lnSpc>
              <a:buNone/>
            </a:pPr>
            <a:r>
              <a:rPr lang="es-EC" altLang="zh-CN" b="1" spc="154" dirty="0" smtClean="0">
                <a:solidFill>
                  <a:srgbClr val="000000"/>
                </a:solidFill>
              </a:rPr>
              <a:t>q</a:t>
            </a:r>
            <a:r>
              <a:rPr lang="es-EC" altLang="zh-CN" b="1" spc="69" dirty="0" smtClean="0">
                <a:solidFill>
                  <a:srgbClr val="000000"/>
                </a:solidFill>
              </a:rPr>
              <a:t> </a:t>
            </a:r>
            <a:r>
              <a:rPr lang="es-EC" altLang="zh-CN" b="1" spc="164" dirty="0">
                <a:solidFill>
                  <a:srgbClr val="000000"/>
                </a:solidFill>
              </a:rPr>
              <a:t>=</a:t>
            </a:r>
            <a:r>
              <a:rPr lang="es-EC" altLang="zh-CN" b="1" spc="69" dirty="0">
                <a:solidFill>
                  <a:srgbClr val="000000"/>
                </a:solidFill>
              </a:rPr>
              <a:t> </a:t>
            </a:r>
            <a:r>
              <a:rPr lang="es-EC" altLang="zh-CN" b="1" spc="69" dirty="0" smtClean="0">
                <a:solidFill>
                  <a:srgbClr val="000000"/>
                </a:solidFill>
              </a:rPr>
              <a:t>P</a:t>
            </a:r>
            <a:r>
              <a:rPr lang="es-EC" altLang="zh-CN" spc="129" dirty="0" smtClean="0">
                <a:solidFill>
                  <a:srgbClr val="000000"/>
                </a:solidFill>
              </a:rPr>
              <a:t>oder</a:t>
            </a:r>
            <a:r>
              <a:rPr lang="es-EC" altLang="zh-CN" spc="75" dirty="0" smtClean="0">
                <a:solidFill>
                  <a:srgbClr val="000000"/>
                </a:solidFill>
              </a:rPr>
              <a:t> </a:t>
            </a:r>
            <a:r>
              <a:rPr lang="es-EC" altLang="zh-CN" spc="104" dirty="0">
                <a:solidFill>
                  <a:srgbClr val="000000"/>
                </a:solidFill>
              </a:rPr>
              <a:t>calorífico,</a:t>
            </a:r>
            <a:r>
              <a:rPr lang="es-EC" altLang="zh-CN" spc="69" dirty="0">
                <a:solidFill>
                  <a:srgbClr val="000000"/>
                </a:solidFill>
              </a:rPr>
              <a:t> </a:t>
            </a:r>
            <a:r>
              <a:rPr lang="es-EC" altLang="zh-CN" spc="139" dirty="0">
                <a:solidFill>
                  <a:srgbClr val="000000"/>
                </a:solidFill>
              </a:rPr>
              <a:t>en</a:t>
            </a:r>
            <a:r>
              <a:rPr lang="es-EC" altLang="zh-CN" spc="75" dirty="0">
                <a:solidFill>
                  <a:srgbClr val="000000"/>
                </a:solidFill>
              </a:rPr>
              <a:t> </a:t>
            </a:r>
            <a:r>
              <a:rPr lang="es-EC" altLang="zh-CN" spc="120" dirty="0">
                <a:solidFill>
                  <a:srgbClr val="000000"/>
                </a:solidFill>
              </a:rPr>
              <a:t>Kcal/kg,</a:t>
            </a:r>
            <a:r>
              <a:rPr lang="es-EC" altLang="zh-CN" spc="69" dirty="0">
                <a:solidFill>
                  <a:srgbClr val="000000"/>
                </a:solidFill>
              </a:rPr>
              <a:t> </a:t>
            </a:r>
            <a:r>
              <a:rPr lang="es-EC" altLang="zh-CN" spc="139" dirty="0">
                <a:solidFill>
                  <a:srgbClr val="000000"/>
                </a:solidFill>
              </a:rPr>
              <a:t>de</a:t>
            </a:r>
            <a:r>
              <a:rPr lang="es-EC" altLang="zh-CN" spc="75" dirty="0">
                <a:solidFill>
                  <a:srgbClr val="000000"/>
                </a:solidFill>
              </a:rPr>
              <a:t> </a:t>
            </a:r>
            <a:r>
              <a:rPr lang="es-EC" altLang="zh-CN" spc="129" dirty="0">
                <a:solidFill>
                  <a:srgbClr val="000000"/>
                </a:solidFill>
              </a:rPr>
              <a:t>cada</a:t>
            </a:r>
            <a:r>
              <a:rPr lang="es-EC" altLang="zh-CN" spc="69" dirty="0">
                <a:solidFill>
                  <a:srgbClr val="000000"/>
                </a:solidFill>
              </a:rPr>
              <a:t> </a:t>
            </a:r>
            <a:r>
              <a:rPr lang="es-EC" altLang="zh-CN" spc="145" dirty="0">
                <a:solidFill>
                  <a:srgbClr val="000000"/>
                </a:solidFill>
              </a:rPr>
              <a:t>uno</a:t>
            </a:r>
            <a:r>
              <a:rPr lang="es-EC" altLang="zh-CN" spc="75" dirty="0">
                <a:solidFill>
                  <a:srgbClr val="000000"/>
                </a:solidFill>
              </a:rPr>
              <a:t> </a:t>
            </a:r>
            <a:r>
              <a:rPr lang="es-EC" altLang="zh-CN" spc="135" dirty="0">
                <a:solidFill>
                  <a:srgbClr val="000000"/>
                </a:solidFill>
              </a:rPr>
              <a:t>de</a:t>
            </a:r>
            <a:r>
              <a:rPr lang="es-EC" altLang="zh-CN" spc="69" dirty="0">
                <a:solidFill>
                  <a:srgbClr val="000000"/>
                </a:solidFill>
              </a:rPr>
              <a:t> </a:t>
            </a:r>
            <a:r>
              <a:rPr lang="es-EC" altLang="zh-CN" spc="110" dirty="0" smtClean="0">
                <a:solidFill>
                  <a:srgbClr val="000000"/>
                </a:solidFill>
              </a:rPr>
              <a:t>los </a:t>
            </a:r>
            <a:r>
              <a:rPr lang="es-EC" altLang="zh-CN" spc="125" dirty="0" smtClean="0">
                <a:solidFill>
                  <a:srgbClr val="000000"/>
                </a:solidFill>
              </a:rPr>
              <a:t>combustibles</a:t>
            </a:r>
            <a:r>
              <a:rPr lang="es-EC" altLang="zh-CN" spc="69" dirty="0" smtClean="0">
                <a:solidFill>
                  <a:srgbClr val="000000"/>
                </a:solidFill>
              </a:rPr>
              <a:t> </a:t>
            </a:r>
            <a:r>
              <a:rPr lang="es-EC" altLang="zh-CN" spc="94" dirty="0">
                <a:solidFill>
                  <a:srgbClr val="000000"/>
                </a:solidFill>
              </a:rPr>
              <a:t>(i)</a:t>
            </a:r>
            <a:r>
              <a:rPr lang="es-EC" altLang="zh-CN" spc="69" dirty="0">
                <a:solidFill>
                  <a:srgbClr val="000000"/>
                </a:solidFill>
              </a:rPr>
              <a:t> </a:t>
            </a:r>
            <a:r>
              <a:rPr lang="es-EC" altLang="zh-CN" spc="135" dirty="0">
                <a:solidFill>
                  <a:srgbClr val="000000"/>
                </a:solidFill>
              </a:rPr>
              <a:t>que</a:t>
            </a:r>
            <a:r>
              <a:rPr lang="es-EC" altLang="zh-CN" dirty="0">
                <a:solidFill>
                  <a:srgbClr val="000000"/>
                </a:solidFill>
              </a:rPr>
              <a:t> </a:t>
            </a:r>
            <a:r>
              <a:rPr lang="es-EC" altLang="zh-CN" spc="75" dirty="0">
                <a:solidFill>
                  <a:srgbClr val="000000"/>
                </a:solidFill>
              </a:rPr>
              <a:t>existen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94" dirty="0">
                <a:solidFill>
                  <a:srgbClr val="000000"/>
                </a:solidFill>
              </a:rPr>
              <a:t>en</a:t>
            </a:r>
            <a:r>
              <a:rPr lang="es-EC" altLang="zh-CN" spc="55" dirty="0">
                <a:solidFill>
                  <a:srgbClr val="000000"/>
                </a:solidFill>
              </a:rPr>
              <a:t> </a:t>
            </a:r>
            <a:r>
              <a:rPr lang="es-EC" altLang="zh-CN" spc="69" dirty="0">
                <a:solidFill>
                  <a:srgbClr val="000000"/>
                </a:solidFill>
              </a:rPr>
              <a:t>el</a:t>
            </a:r>
            <a:r>
              <a:rPr lang="es-EC" altLang="zh-CN" spc="55" dirty="0">
                <a:solidFill>
                  <a:srgbClr val="000000"/>
                </a:solidFill>
              </a:rPr>
              <a:t> </a:t>
            </a:r>
            <a:r>
              <a:rPr lang="es-EC" altLang="zh-CN" spc="75" dirty="0">
                <a:solidFill>
                  <a:srgbClr val="000000"/>
                </a:solidFill>
              </a:rPr>
              <a:t>sector</a:t>
            </a:r>
            <a:r>
              <a:rPr lang="es-EC" altLang="zh-CN" spc="55" dirty="0">
                <a:solidFill>
                  <a:srgbClr val="000000"/>
                </a:solidFill>
              </a:rPr>
              <a:t> </a:t>
            </a:r>
            <a:r>
              <a:rPr lang="es-EC" altLang="zh-CN" spc="94" dirty="0">
                <a:solidFill>
                  <a:srgbClr val="000000"/>
                </a:solidFill>
              </a:rPr>
              <a:t>de</a:t>
            </a:r>
            <a:r>
              <a:rPr lang="es-EC" altLang="zh-CN" spc="55" dirty="0">
                <a:solidFill>
                  <a:srgbClr val="000000"/>
                </a:solidFill>
              </a:rPr>
              <a:t> </a:t>
            </a:r>
            <a:r>
              <a:rPr lang="es-EC" altLang="zh-CN" spc="75" dirty="0" smtClean="0">
                <a:solidFill>
                  <a:srgbClr val="000000"/>
                </a:solidFill>
              </a:rPr>
              <a:t>incendio.</a:t>
            </a:r>
          </a:p>
          <a:p>
            <a:pPr marL="457200" lvl="1" indent="0">
              <a:lnSpc>
                <a:spcPct val="100416"/>
              </a:lnSpc>
              <a:buNone/>
            </a:pPr>
            <a:r>
              <a:rPr lang="es-EC" altLang="zh-CN" b="1" spc="139" dirty="0" smtClean="0">
                <a:solidFill>
                  <a:srgbClr val="000000"/>
                </a:solidFill>
              </a:rPr>
              <a:t>A</a:t>
            </a:r>
            <a:r>
              <a:rPr lang="es-EC" altLang="zh-CN" b="1" spc="44" dirty="0" smtClean="0">
                <a:solidFill>
                  <a:srgbClr val="000000"/>
                </a:solidFill>
              </a:rPr>
              <a:t> </a:t>
            </a:r>
            <a:r>
              <a:rPr lang="es-EC" altLang="zh-CN" b="1" spc="110" dirty="0">
                <a:solidFill>
                  <a:srgbClr val="000000"/>
                </a:solidFill>
              </a:rPr>
              <a:t>=</a:t>
            </a:r>
            <a:r>
              <a:rPr lang="es-EC" altLang="zh-CN" b="1" spc="50" dirty="0">
                <a:solidFill>
                  <a:srgbClr val="000000"/>
                </a:solidFill>
              </a:rPr>
              <a:t> </a:t>
            </a:r>
            <a:r>
              <a:rPr lang="es-EC" altLang="zh-CN" spc="75" dirty="0" smtClean="0">
                <a:solidFill>
                  <a:srgbClr val="000000"/>
                </a:solidFill>
              </a:rPr>
              <a:t>Superficie</a:t>
            </a:r>
            <a:r>
              <a:rPr lang="es-EC" altLang="zh-CN" spc="50" dirty="0" smtClean="0">
                <a:solidFill>
                  <a:srgbClr val="000000"/>
                </a:solidFill>
              </a:rPr>
              <a:t> </a:t>
            </a:r>
            <a:r>
              <a:rPr lang="es-EC" altLang="zh-CN" spc="85" dirty="0">
                <a:solidFill>
                  <a:srgbClr val="000000"/>
                </a:solidFill>
              </a:rPr>
              <a:t>del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75" dirty="0">
                <a:solidFill>
                  <a:srgbClr val="000000"/>
                </a:solidFill>
              </a:rPr>
              <a:t>sector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100" dirty="0">
                <a:solidFill>
                  <a:srgbClr val="000000"/>
                </a:solidFill>
              </a:rPr>
              <a:t>de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0" dirty="0">
                <a:solidFill>
                  <a:srgbClr val="000000"/>
                </a:solidFill>
              </a:rPr>
              <a:t>incendio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129" dirty="0">
                <a:solidFill>
                  <a:srgbClr val="000000"/>
                </a:solidFill>
              </a:rPr>
              <a:t>o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0" dirty="0">
                <a:solidFill>
                  <a:srgbClr val="000000"/>
                </a:solidFill>
              </a:rPr>
              <a:t>área</a:t>
            </a:r>
            <a:r>
              <a:rPr lang="es-EC" altLang="zh-CN" spc="44" dirty="0">
                <a:solidFill>
                  <a:srgbClr val="000000"/>
                </a:solidFill>
              </a:rPr>
              <a:t> </a:t>
            </a:r>
            <a:r>
              <a:rPr lang="es-EC" altLang="zh-CN" spc="94" dirty="0">
                <a:solidFill>
                  <a:srgbClr val="000000"/>
                </a:solidFill>
              </a:rPr>
              <a:t>de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0" dirty="0">
                <a:solidFill>
                  <a:srgbClr val="000000"/>
                </a:solidFill>
              </a:rPr>
              <a:t>incendio,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89" dirty="0">
                <a:solidFill>
                  <a:srgbClr val="000000"/>
                </a:solidFill>
              </a:rPr>
              <a:t>en</a:t>
            </a:r>
            <a:r>
              <a:rPr lang="es-EC" altLang="zh-CN" spc="50" dirty="0">
                <a:solidFill>
                  <a:srgbClr val="000000"/>
                </a:solidFill>
              </a:rPr>
              <a:t> </a:t>
            </a:r>
            <a:r>
              <a:rPr lang="es-EC" altLang="zh-CN" spc="125" dirty="0" smtClean="0">
                <a:solidFill>
                  <a:srgbClr val="000000"/>
                </a:solidFill>
              </a:rPr>
              <a:t>m2</a:t>
            </a:r>
            <a:r>
              <a:rPr lang="es-EC" altLang="zh-CN" spc="44" dirty="0" smtClean="0">
                <a:solidFill>
                  <a:srgbClr val="000000"/>
                </a:solidFill>
              </a:rPr>
              <a:t>.</a:t>
            </a:r>
          </a:p>
          <a:p>
            <a:pPr marL="457200" lvl="1" indent="0">
              <a:lnSpc>
                <a:spcPct val="100416"/>
              </a:lnSpc>
              <a:buNone/>
            </a:pPr>
            <a:r>
              <a:rPr lang="es-EC" altLang="zh-CN" b="1" spc="114" dirty="0" smtClean="0">
                <a:solidFill>
                  <a:srgbClr val="000000"/>
                </a:solidFill>
              </a:rPr>
              <a:t>n</a:t>
            </a:r>
            <a:r>
              <a:rPr lang="es-EC" altLang="zh-CN" b="1" spc="60" dirty="0" smtClean="0">
                <a:solidFill>
                  <a:srgbClr val="000000"/>
                </a:solidFill>
              </a:rPr>
              <a:t> </a:t>
            </a:r>
            <a:r>
              <a:rPr lang="es-EC" altLang="zh-CN" b="1" spc="120" dirty="0" smtClean="0">
                <a:solidFill>
                  <a:srgbClr val="000000"/>
                </a:solidFill>
              </a:rPr>
              <a:t>=</a:t>
            </a:r>
            <a:r>
              <a:rPr lang="es-EC" altLang="zh-CN" b="1" spc="60" dirty="0" smtClean="0">
                <a:solidFill>
                  <a:srgbClr val="000000"/>
                </a:solidFill>
              </a:rPr>
              <a:t> </a:t>
            </a:r>
            <a:r>
              <a:rPr lang="es-EC" altLang="zh-CN" spc="104" dirty="0" smtClean="0">
                <a:solidFill>
                  <a:srgbClr val="000000"/>
                </a:solidFill>
              </a:rPr>
              <a:t>Número</a:t>
            </a:r>
            <a:r>
              <a:rPr lang="es-EC" altLang="zh-CN" spc="60" dirty="0" smtClean="0">
                <a:solidFill>
                  <a:srgbClr val="000000"/>
                </a:solidFill>
              </a:rPr>
              <a:t> </a:t>
            </a:r>
            <a:r>
              <a:rPr lang="es-EC" altLang="zh-CN" spc="110" dirty="0">
                <a:solidFill>
                  <a:srgbClr val="000000"/>
                </a:solidFill>
              </a:rPr>
              <a:t>de</a:t>
            </a:r>
            <a:r>
              <a:rPr lang="es-EC" altLang="zh-CN" spc="60" dirty="0">
                <a:solidFill>
                  <a:srgbClr val="000000"/>
                </a:solidFill>
              </a:rPr>
              <a:t> </a:t>
            </a:r>
            <a:r>
              <a:rPr lang="es-EC" altLang="zh-CN" spc="85" dirty="0">
                <a:solidFill>
                  <a:srgbClr val="000000"/>
                </a:solidFill>
              </a:rPr>
              <a:t>materiales</a:t>
            </a:r>
            <a:r>
              <a:rPr lang="es-EC" altLang="zh-CN" spc="60" dirty="0">
                <a:solidFill>
                  <a:srgbClr val="000000"/>
                </a:solidFill>
              </a:rPr>
              <a:t> </a:t>
            </a:r>
            <a:r>
              <a:rPr lang="es-EC" altLang="zh-CN" spc="89" dirty="0">
                <a:solidFill>
                  <a:srgbClr val="000000"/>
                </a:solidFill>
              </a:rPr>
              <a:t>combustibles</a:t>
            </a:r>
            <a:r>
              <a:rPr lang="es-EC" altLang="zh-CN" spc="89" dirty="0" smtClean="0">
                <a:solidFill>
                  <a:srgbClr val="000000"/>
                </a:solidFill>
              </a:rPr>
              <a:t>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806" y="2052330"/>
            <a:ext cx="2350013" cy="877826"/>
          </a:xfrm>
          <a:prstGeom prst="rect">
            <a:avLst/>
          </a:prstGeom>
        </p:spPr>
      </p:pic>
      <p:sp>
        <p:nvSpPr>
          <p:cNvPr id="5" name="TextBox 44"/>
          <p:cNvSpPr txBox="1"/>
          <p:nvPr/>
        </p:nvSpPr>
        <p:spPr>
          <a:xfrm>
            <a:off x="1389073" y="2360438"/>
            <a:ext cx="2971044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416"/>
              </a:lnSpc>
            </a:pPr>
            <a:r>
              <a:rPr lang="en-US" altLang="zh-CN" sz="1700" spc="75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Cálculo</a:t>
            </a:r>
            <a:r>
              <a:rPr lang="en-US" altLang="zh-CN" sz="1700" spc="44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700" spc="85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n-US" altLang="zh-CN" sz="1700" spc="5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700" spc="6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  <a:r>
              <a:rPr lang="en-US" altLang="zh-CN" sz="1700" spc="5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700" spc="75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carga</a:t>
            </a:r>
            <a:r>
              <a:rPr lang="en-US" altLang="zh-CN" sz="1700" spc="5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700" spc="8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n-US" altLang="zh-CN" sz="1700" spc="5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700" spc="69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fuego</a:t>
            </a:r>
            <a:r>
              <a:rPr lang="en-US" altLang="zh-CN" sz="1700" spc="69" dirty="0">
                <a:solidFill>
                  <a:srgbClr val="BA1E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220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977343"/>
            <a:ext cx="7886700" cy="994498"/>
          </a:xfrm>
        </p:spPr>
        <p:txBody>
          <a:bodyPr>
            <a:normAutofit fontScale="90000"/>
          </a:bodyPr>
          <a:lstStyle/>
          <a:p>
            <a:r>
              <a:rPr lang="es-ES" dirty="0"/>
              <a:t>ANÁLISIS DE RIESGO DE INCENDIOS FORESTALES</a:t>
            </a:r>
            <a:br>
              <a:rPr lang="es-ES" dirty="0"/>
            </a:br>
            <a:r>
              <a:rPr lang="es-ES" dirty="0" smtClean="0"/>
              <a:t>Factores Atmosféricos</a:t>
            </a:r>
            <a:br>
              <a:rPr lang="es-ES" dirty="0" smtClean="0"/>
            </a:b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</a:rPr>
              <a:t>Promedio últimos 30 años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2" y="1822121"/>
            <a:ext cx="7620016" cy="430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7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ANÁLISIS DE RIESGO DE </a:t>
            </a:r>
            <a:r>
              <a:rPr lang="es-EC" dirty="0" smtClean="0"/>
              <a:t>INCENDIOS </a:t>
            </a:r>
            <a:r>
              <a:rPr lang="es-EC" dirty="0"/>
              <a:t>FORESTALES</a:t>
            </a:r>
            <a:br>
              <a:rPr lang="es-EC" dirty="0"/>
            </a:br>
            <a:r>
              <a:rPr lang="es-EC" dirty="0" smtClean="0"/>
              <a:t>Topografía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59" y="2066660"/>
            <a:ext cx="3725081" cy="418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</TotalTime>
  <Words>602</Words>
  <Application>Microsoft Office PowerPoint</Application>
  <PresentationFormat>Presentación en pantalla (4:3)</PresentationFormat>
  <Paragraphs>103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Tahoma</vt:lpstr>
      <vt:lpstr>Wingdings</vt:lpstr>
      <vt:lpstr>Tema de Office</vt:lpstr>
      <vt:lpstr>PLAN DE PREVENCIÓN Y RESPUESTA A INCENDIOS FORESTALES DEL DISTRITO METROPOLITANO DE QUITO 2018</vt:lpstr>
      <vt:lpstr>OBJETIVOS</vt:lpstr>
      <vt:lpstr>COMPONENTES DEL PLAN</vt:lpstr>
      <vt:lpstr>ANÁLISIS DE RIESGO DE INCENDIOS FORESTALES</vt:lpstr>
      <vt:lpstr>ANÁLISIS DE RIESGO DE INCENDIOS FORESTALES Niveles de Recurrencia</vt:lpstr>
      <vt:lpstr>ANÁLISIS DE RIESGO DE INCENDIOS FORESTALES Material Combustible</vt:lpstr>
      <vt:lpstr>ANÁLISIS DE RIESGO DE INCENDIOS FORESTALES Material Combustible</vt:lpstr>
      <vt:lpstr>ANÁLISIS DE RIESGO DE INCENDIOS FORESTALES Factores Atmosféricos Promedio últimos 30 años </vt:lpstr>
      <vt:lpstr>ANÁLISIS DE RIESGO DE INCENDIOS FORESTALES Topografía</vt:lpstr>
      <vt:lpstr>ANÁLISIS DE RIESGO DE INCENDIOS FORESTALES Densidad Demográfica</vt:lpstr>
      <vt:lpstr>FACTORES PARA QUE SE PRODUZCA UN INCENDIO FORESTAL POR SECTORES</vt:lpstr>
      <vt:lpstr>ANÁLISIS DE RIESGO DE INCENDIOS FORESTALES Tendencia del número de hectáreas quemadas</vt:lpstr>
      <vt:lpstr>PREVENCIÓN Y MITIGACIÓN DE INCENDIOS FORESTALES</vt:lpstr>
      <vt:lpstr>PREVENCIÓN Y MITIGACIÓN DE INCENDIOS FORESTALES Sensibilización Comunitaria</vt:lpstr>
      <vt:lpstr>PREVENCIÓN Y MITIGACIÓN DE INCENDIOS FORESTALES Reducción del combustible vegetal</vt:lpstr>
      <vt:lpstr>PREVENCIÓN Y MITIGACIÓN DE INCENDIOS FORESTALES</vt:lpstr>
      <vt:lpstr>DETECCIÓN Y MONITOREO Torres de observación</vt:lpstr>
      <vt:lpstr>DETECCIÓN Y MONITOREO Rutas</vt:lpstr>
      <vt:lpstr>DETECCIÓN Y MONITOREO</vt:lpstr>
      <vt:lpstr>Presentación de PowerPoint</vt:lpstr>
      <vt:lpstr>Presentación de PowerPoint</vt:lpstr>
      <vt:lpstr>Presentación de PowerPoint</vt:lpstr>
      <vt:lpstr>Presentación de PowerPoint</vt:lpstr>
      <vt:lpstr>RESPUESTA</vt:lpstr>
      <vt:lpstr>RESPUESTA</vt:lpstr>
      <vt:lpstr>RESPUESTA</vt:lpstr>
      <vt:lpstr>NIVELES DE ACTIVACIÓN</vt:lpstr>
      <vt:lpstr>RECURSO PERSONAL</vt:lpstr>
      <vt:lpstr>RECURSO VEHICULAR</vt:lpstr>
      <vt:lpstr>INCENDIOS FORESTALES NIVEL III</vt:lpstr>
      <vt:lpstr>INCENDIO FORESTAL CERRO ATACAZO</vt:lpstr>
      <vt:lpstr>INCENDIO FORESTAL CERRO ATACAZO</vt:lpstr>
      <vt:lpstr>INCENDIO FORESTAL CERRO ATACAZO</vt:lpstr>
      <vt:lpstr>INCENDIO FORESTAL CERRO ATACAZO</vt:lpstr>
      <vt:lpstr>INCENDIO FORESTAL CERRO ATACAZO</vt:lpstr>
      <vt:lpstr>INCENDIO FORESTAL CERRO ATACAZO</vt:lpstr>
      <vt:lpstr>INCENDIO FORESTAL CERRO ATACAZO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PREVENCIÓN Y RESPUESTA A INCENDIOS FORESTALES  2018</dc:title>
  <dc:creator>falvear@bomberosquito.gob.ec</dc:creator>
  <cp:lastModifiedBy>Secretaria de Concejo</cp:lastModifiedBy>
  <cp:revision>30</cp:revision>
  <dcterms:created xsi:type="dcterms:W3CDTF">2018-07-04T17:16:57Z</dcterms:created>
  <dcterms:modified xsi:type="dcterms:W3CDTF">2018-10-16T14:29:11Z</dcterms:modified>
</cp:coreProperties>
</file>