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56" r:id="rId2"/>
    <p:sldId id="372" r:id="rId3"/>
    <p:sldId id="312" r:id="rId4"/>
    <p:sldId id="392" r:id="rId5"/>
    <p:sldId id="391" r:id="rId6"/>
    <p:sldId id="313" r:id="rId7"/>
    <p:sldId id="307" r:id="rId8"/>
    <p:sldId id="394" r:id="rId9"/>
    <p:sldId id="393" r:id="rId10"/>
    <p:sldId id="395" r:id="rId11"/>
    <p:sldId id="397" r:id="rId12"/>
    <p:sldId id="396" r:id="rId13"/>
    <p:sldId id="398" r:id="rId14"/>
    <p:sldId id="406" r:id="rId15"/>
    <p:sldId id="399" r:id="rId16"/>
    <p:sldId id="401" r:id="rId17"/>
    <p:sldId id="400" r:id="rId18"/>
    <p:sldId id="402" r:id="rId19"/>
    <p:sldId id="405" r:id="rId20"/>
    <p:sldId id="404" r:id="rId21"/>
    <p:sldId id="383" r:id="rId22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8" autoAdjust="0"/>
    <p:restoredTop sz="92457" autoAdjust="0"/>
  </p:normalViewPr>
  <p:slideViewPr>
    <p:cSldViewPr>
      <p:cViewPr varScale="1">
        <p:scale>
          <a:sx n="72" d="100"/>
          <a:sy n="72" d="100"/>
        </p:scale>
        <p:origin x="-112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3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E3C09B-E0C1-4C0E-9F16-8CAA9629B2B1}" type="datetimeFigureOut">
              <a:rPr lang="es-EC" smtClean="0"/>
              <a:pPr/>
              <a:t>16/10/2018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0DE284-752F-479D-B534-970EDCA1D47E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30993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DE284-752F-479D-B534-970EDCA1D47E}" type="slidenum">
              <a:rPr lang="es-EC" smtClean="0"/>
              <a:pPr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94589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colapso</a:t>
            </a:r>
            <a:r>
              <a:rPr lang="en-US" dirty="0" smtClean="0"/>
              <a:t> de los SDU </a:t>
            </a:r>
            <a:r>
              <a:rPr lang="en-US" dirty="0" err="1" smtClean="0"/>
              <a:t>tiene</a:t>
            </a:r>
            <a:r>
              <a:rPr lang="en-US" dirty="0" smtClean="0"/>
              <a:t> </a:t>
            </a:r>
            <a:r>
              <a:rPr lang="en-US" dirty="0" err="1" smtClean="0"/>
              <a:t>consecuencias</a:t>
            </a:r>
            <a:r>
              <a:rPr lang="en-US" dirty="0" smtClean="0"/>
              <a:t> </a:t>
            </a:r>
            <a:r>
              <a:rPr lang="en-US" dirty="0" err="1" smtClean="0"/>
              <a:t>sociales</a:t>
            </a:r>
            <a:r>
              <a:rPr lang="en-US" dirty="0" smtClean="0"/>
              <a:t>, </a:t>
            </a:r>
            <a:r>
              <a:rPr lang="en-US" dirty="0" err="1" smtClean="0"/>
              <a:t>ambientales</a:t>
            </a:r>
            <a:r>
              <a:rPr lang="en-US" dirty="0" smtClean="0"/>
              <a:t>, </a:t>
            </a:r>
            <a:r>
              <a:rPr lang="en-US" dirty="0" err="1" smtClean="0"/>
              <a:t>económicos</a:t>
            </a:r>
            <a:r>
              <a:rPr lang="en-US" dirty="0" smtClean="0"/>
              <a:t>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Obteniendose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resultado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impactos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directos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indirectos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Así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tenemos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daños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inundaciones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propiedades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vías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contaminación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ambiental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enfermedades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derrumbes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accidentes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interrupciones</a:t>
            </a:r>
            <a:r>
              <a:rPr lang="en-US" baseline="0" dirty="0" smtClean="0"/>
              <a:t> al </a:t>
            </a:r>
            <a:r>
              <a:rPr lang="en-US" baseline="0" dirty="0" err="1" smtClean="0"/>
              <a:t>trafico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actividades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comerciales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transportes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publico</a:t>
            </a:r>
            <a:r>
              <a:rPr lang="en-US" baseline="0" dirty="0" smtClean="0"/>
              <a:t>, y </a:t>
            </a:r>
            <a:r>
              <a:rPr lang="en-US" baseline="0" dirty="0" err="1" smtClean="0"/>
              <a:t>obviamente</a:t>
            </a:r>
            <a:r>
              <a:rPr lang="en-US" baseline="0" dirty="0" smtClean="0"/>
              <a:t> el </a:t>
            </a:r>
            <a:r>
              <a:rPr lang="en-US" baseline="0" dirty="0" err="1" smtClean="0"/>
              <a:t>malestar</a:t>
            </a:r>
            <a:r>
              <a:rPr lang="en-US" baseline="0" dirty="0" smtClean="0"/>
              <a:t> de la </a:t>
            </a:r>
            <a:r>
              <a:rPr lang="en-US" baseline="0" dirty="0" err="1" smtClean="0"/>
              <a:t>ciudadanía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DE284-752F-479D-B534-970EDCA1D47E}" type="slidenum">
              <a:rPr lang="es-EC" smtClean="0"/>
              <a:pPr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69055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Limpieza de sumideros, mantenimiento de quebradas, reparación y mantenimiento del sistema de alcantarillado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DE284-752F-479D-B534-970EDCA1D47E}" type="slidenum">
              <a:rPr lang="es-EC" smtClean="0"/>
              <a:pPr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23725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</a:t>
            </a:r>
            <a:r>
              <a:rPr lang="en-US" baseline="0" dirty="0" smtClean="0"/>
              <a:t> un plan de </a:t>
            </a:r>
            <a:r>
              <a:rPr lang="en-US" baseline="0" dirty="0" err="1" smtClean="0"/>
              <a:t>rehabilitación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sostenible</a:t>
            </a:r>
            <a:r>
              <a:rPr lang="en-US" baseline="0" dirty="0" smtClean="0"/>
              <a:t> no solo </a:t>
            </a:r>
            <a:r>
              <a:rPr lang="en-US" baseline="0" dirty="0" err="1" smtClean="0"/>
              <a:t>debemos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considerar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cantidad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agua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sino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también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calidad</a:t>
            </a:r>
            <a:r>
              <a:rPr lang="en-US" baseline="0" dirty="0" smtClean="0"/>
              <a:t> y </a:t>
            </a:r>
            <a:r>
              <a:rPr lang="en-US" baseline="0" dirty="0" err="1" smtClean="0"/>
              <a:t>paisajismo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biodiversidad</a:t>
            </a:r>
            <a:r>
              <a:rPr lang="en-US" baseline="0" dirty="0" smtClean="0"/>
              <a:t>. Balance entre los </a:t>
            </a:r>
            <a:r>
              <a:rPr lang="en-US" baseline="0" dirty="0" err="1" smtClean="0"/>
              <a:t>parámetros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técnico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ambiental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economico</a:t>
            </a:r>
            <a:r>
              <a:rPr lang="en-US" baseline="0" dirty="0" smtClean="0"/>
              <a:t> y social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DE284-752F-479D-B534-970EDCA1D47E}" type="slidenum">
              <a:rPr lang="es-EC" smtClean="0"/>
              <a:pPr/>
              <a:t>16</a:t>
            </a:fld>
            <a:endParaRPr lang="es-EC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57356-1D4E-4518-9672-18260A2A1881}" type="datetime1">
              <a:rPr lang="es-EC" smtClean="0"/>
              <a:pPr/>
              <a:t>16/10/2018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C" smtClean="0"/>
              <a:t>EPMAPS.  Diego Paredes Méndez MSc.</a:t>
            </a:r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2B7B-5CE6-473A-BB2C-18B36E4C5D20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B656-9D08-4DBD-978B-D57EC52B8FD8}" type="datetime1">
              <a:rPr lang="es-EC" smtClean="0"/>
              <a:pPr/>
              <a:t>16/10/2018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C" smtClean="0"/>
              <a:t>EPMAPS.  Diego Paredes Méndez MSc.</a:t>
            </a:r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2B7B-5CE6-473A-BB2C-18B36E4C5D20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A3E72-FFDE-4935-891A-A4AA48D112CC}" type="datetime1">
              <a:rPr lang="es-EC" smtClean="0"/>
              <a:pPr/>
              <a:t>16/10/2018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C" smtClean="0"/>
              <a:t>EPMAPS.  Diego Paredes Méndez MSc.</a:t>
            </a:r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2B7B-5CE6-473A-BB2C-18B36E4C5D20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69F98-FEBB-4EE1-B0C3-E41A9BB6D288}" type="datetime1">
              <a:rPr lang="es-EC" smtClean="0"/>
              <a:pPr/>
              <a:t>16/10/2018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C" smtClean="0"/>
              <a:t>EPMAPS.  Diego Paredes Méndez MSc.</a:t>
            </a:r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2B7B-5CE6-473A-BB2C-18B36E4C5D20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9560F-3400-41AB-9F80-D4AC32F45DC2}" type="datetime1">
              <a:rPr lang="es-EC" smtClean="0"/>
              <a:pPr/>
              <a:t>16/10/2018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C" smtClean="0"/>
              <a:t>EPMAPS.  Diego Paredes Méndez MSc.</a:t>
            </a:r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2B7B-5CE6-473A-BB2C-18B36E4C5D20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DBBCA-30C1-447E-B38C-24F1327ED6F3}" type="datetime1">
              <a:rPr lang="es-EC" smtClean="0"/>
              <a:pPr/>
              <a:t>16/10/2018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C" smtClean="0"/>
              <a:t>EPMAPS.  Diego Paredes Méndez MSc.</a:t>
            </a:r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2B7B-5CE6-473A-BB2C-18B36E4C5D20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14275-09F0-4EDC-937D-0133A968037A}" type="datetime1">
              <a:rPr lang="es-EC" smtClean="0"/>
              <a:pPr/>
              <a:t>16/10/2018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C" smtClean="0"/>
              <a:t>EPMAPS.  Diego Paredes Méndez MSc.</a:t>
            </a:r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2B7B-5CE6-473A-BB2C-18B36E4C5D20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176CC-7471-4780-B1BA-807A5A6667BD}" type="datetime1">
              <a:rPr lang="es-EC" smtClean="0"/>
              <a:pPr/>
              <a:t>16/10/2018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C" smtClean="0"/>
              <a:t>EPMAPS.  Diego Paredes Méndez MSc.</a:t>
            </a:r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2B7B-5CE6-473A-BB2C-18B36E4C5D20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57A95-478F-4A43-8E1C-6D6A3EE76C80}" type="datetime1">
              <a:rPr lang="es-EC" smtClean="0"/>
              <a:pPr/>
              <a:t>16/10/2018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C" smtClean="0"/>
              <a:t>EPMAPS.  Diego Paredes Méndez MSc.</a:t>
            </a:r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2B7B-5CE6-473A-BB2C-18B36E4C5D20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D08F-BFB8-4D68-A020-9B2783D1D703}" type="datetime1">
              <a:rPr lang="es-EC" smtClean="0"/>
              <a:pPr/>
              <a:t>16/10/2018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C" smtClean="0"/>
              <a:t>EPMAPS.  Diego Paredes Méndez MSc.</a:t>
            </a:r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2B7B-5CE6-473A-BB2C-18B36E4C5D20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74CEB-98DD-4576-9E7B-BDA943AF10B7}" type="datetime1">
              <a:rPr lang="es-EC" smtClean="0"/>
              <a:pPr/>
              <a:t>16/10/2018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C" smtClean="0"/>
              <a:t>EPMAPS.  Diego Paredes Méndez MSc.</a:t>
            </a:r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2B7B-5CE6-473A-BB2C-18B36E4C5D20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8B9A2-B891-4099-B515-4948E315BD90}" type="datetime1">
              <a:rPr lang="es-EC" smtClean="0"/>
              <a:pPr/>
              <a:t>16/10/2018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C" smtClean="0"/>
              <a:t>EPMAPS.  Diego Paredes Méndez MSc.</a:t>
            </a:r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D2B7B-5CE6-473A-BB2C-18B36E4C5D20}" type="slidenum">
              <a:rPr lang="es-EC" smtClean="0"/>
              <a:pPr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COLECTORES_ALIVIO_CENTRAL_I+&#230;AQUITO2017.pdf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colector%20alivio.pdf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slide" Target="slide8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0.jpeg"/><Relationship Id="rId4" Type="http://schemas.openxmlformats.org/officeDocument/2006/relationships/image" Target="../media/image45.jpeg"/><Relationship Id="rId9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mailto:diego.paredes@aguaquito.gob.ec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02376" y="2348880"/>
            <a:ext cx="8787752" cy="1396752"/>
          </a:xfrm>
        </p:spPr>
        <p:txBody>
          <a:bodyPr>
            <a:noAutofit/>
          </a:bodyPr>
          <a:lstStyle/>
          <a:p>
            <a:r>
              <a:rPr lang="es-ES" sz="3200" b="1" dirty="0" smtClean="0">
                <a:latin typeface="Arial" pitchFamily="34" charset="0"/>
                <a:cs typeface="Arial" pitchFamily="34" charset="0"/>
              </a:rPr>
              <a:t>CONTROL DE INUNDACIONES Y OPTIMIZACIÓN DEL DRENAJE URBANO</a:t>
            </a:r>
            <a:endParaRPr lang="es-EC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s-EC" smtClean="0"/>
              <a:t>EPMAPS.  Diego Paredes Méndez MSc.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2B7B-5CE6-473A-BB2C-18B36E4C5D20}" type="slidenum">
              <a:rPr lang="es-EC" smtClean="0"/>
              <a:pPr/>
              <a:t>1</a:t>
            </a:fld>
            <a:endParaRPr lang="es-EC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2564649" y="184692"/>
            <a:ext cx="6444208" cy="93610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800" dirty="0" smtClean="0">
                <a:solidFill>
                  <a:schemeClr val="tx1"/>
                </a:solidFill>
              </a:rPr>
              <a:t>EMPRESA PÚBLICA METROPOLITANA DE AGUA POTABLE Y SANEAMIENTO</a:t>
            </a:r>
            <a:endParaRPr lang="es-EC" sz="2800" dirty="0">
              <a:solidFill>
                <a:schemeClr val="tx1"/>
              </a:solidFill>
            </a:endParaRPr>
          </a:p>
        </p:txBody>
      </p:sp>
      <p:pic>
        <p:nvPicPr>
          <p:cNvPr id="9" name="Picture 2" descr="E:\CUADROS RENDICION DE CUENTAS GRAFICOS DE BARRA Y PIE\NUEVO LOGOTIPO DE LA EPMPAS AGUA DE QUITO 2016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211661" cy="78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37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922114"/>
          </a:xfrm>
        </p:spPr>
        <p:txBody>
          <a:bodyPr>
            <a:noAutofit/>
          </a:bodyPr>
          <a:lstStyle/>
          <a:p>
            <a:r>
              <a:rPr lang="es-EC" sz="2800" b="1" dirty="0" smtClean="0"/>
              <a:t>4.1 Mantenimiento y Rehabilitación del Sistema de Alcantarillado</a:t>
            </a:r>
            <a:endParaRPr lang="es-EC" sz="28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700808"/>
            <a:ext cx="8229600" cy="4248472"/>
          </a:xfrm>
        </p:spPr>
        <p:txBody>
          <a:bodyPr>
            <a:normAutofit/>
          </a:bodyPr>
          <a:lstStyle/>
          <a:p>
            <a:r>
              <a:rPr lang="es-EC" sz="2400" b="1" u="sng" dirty="0" smtClean="0"/>
              <a:t>Limpieza de sumideros</a:t>
            </a:r>
            <a:r>
              <a:rPr lang="es-EC" sz="2400" dirty="0" smtClean="0"/>
              <a:t>: Período 2018. USD 605 800</a:t>
            </a:r>
          </a:p>
          <a:p>
            <a:endParaRPr lang="es-EC" sz="2400" dirty="0" smtClean="0"/>
          </a:p>
          <a:p>
            <a:r>
              <a:rPr lang="es-EC" sz="2400" b="1" u="sng" dirty="0" smtClean="0"/>
              <a:t>Mantenimiento de quebradas: </a:t>
            </a:r>
            <a:r>
              <a:rPr lang="es-EC" sz="2400" dirty="0"/>
              <a:t>Período </a:t>
            </a:r>
            <a:r>
              <a:rPr lang="es-EC" sz="2400" dirty="0" smtClean="0"/>
              <a:t>2018. </a:t>
            </a:r>
            <a:r>
              <a:rPr lang="es-EC" sz="2400" dirty="0"/>
              <a:t>USD </a:t>
            </a:r>
            <a:r>
              <a:rPr lang="es-EC" sz="2400" dirty="0" smtClean="0"/>
              <a:t>194 240</a:t>
            </a:r>
          </a:p>
          <a:p>
            <a:pPr marL="0" indent="0">
              <a:buNone/>
            </a:pPr>
            <a:endParaRPr lang="es-EC" sz="2400" b="1" u="sng" dirty="0" smtClean="0"/>
          </a:p>
          <a:p>
            <a:r>
              <a:rPr lang="es-EC" sz="2400" b="1" u="sng" dirty="0" smtClean="0"/>
              <a:t>Reparaciones y mantenimiento del sistema de alcantarillado:</a:t>
            </a:r>
            <a:r>
              <a:rPr lang="es-EC" sz="2400" dirty="0"/>
              <a:t> R</a:t>
            </a:r>
            <a:r>
              <a:rPr lang="es-EC" sz="2400" dirty="0" smtClean="0"/>
              <a:t>equerimientos </a:t>
            </a:r>
            <a:r>
              <a:rPr lang="es-EC" sz="2400" dirty="0"/>
              <a:t>de </a:t>
            </a:r>
            <a:r>
              <a:rPr lang="es-EC" sz="2400" dirty="0" smtClean="0"/>
              <a:t>reparación, </a:t>
            </a:r>
            <a:r>
              <a:rPr lang="es-EC" sz="2400" dirty="0"/>
              <a:t>rehabilitación de </a:t>
            </a:r>
            <a:r>
              <a:rPr lang="es-EC" sz="2400" dirty="0" smtClean="0"/>
              <a:t>redes, </a:t>
            </a:r>
            <a:r>
              <a:rPr lang="es-EC" sz="2400" dirty="0"/>
              <a:t>colectores,  instalación </a:t>
            </a:r>
            <a:r>
              <a:rPr lang="es-EC" sz="2400" dirty="0" smtClean="0"/>
              <a:t>y </a:t>
            </a:r>
            <a:r>
              <a:rPr lang="es-EC" sz="2400" dirty="0"/>
              <a:t>reposición de </a:t>
            </a:r>
            <a:r>
              <a:rPr lang="es-EC" sz="2400" dirty="0" smtClean="0"/>
              <a:t>accesorios.                USD 3 548 717</a:t>
            </a:r>
            <a:endParaRPr lang="es-EC" sz="2400" b="1" u="sng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C" smtClean="0"/>
              <a:t>EPMAPS.  Diego Paredes Méndez MSc.</a:t>
            </a:r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2B7B-5CE6-473A-BB2C-18B36E4C5D20}" type="slidenum">
              <a:rPr lang="es-EC" smtClean="0"/>
              <a:pPr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0590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2B7B-5CE6-473A-BB2C-18B36E4C5D20}" type="slidenum">
              <a:rPr lang="es-EC" smtClean="0"/>
              <a:pPr/>
              <a:t>11</a:t>
            </a:fld>
            <a:endParaRPr lang="es-EC"/>
          </a:p>
        </p:txBody>
      </p:sp>
      <p:pic>
        <p:nvPicPr>
          <p:cNvPr id="7" name="6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92696"/>
            <a:ext cx="1936310" cy="2581747"/>
          </a:xfr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816690"/>
            <a:ext cx="3931929" cy="221171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816690"/>
            <a:ext cx="2517744" cy="3356992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456" y="2693445"/>
            <a:ext cx="3547886" cy="1995686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293096"/>
            <a:ext cx="4188288" cy="2357941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26" y="2864347"/>
            <a:ext cx="2050326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9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C" smtClean="0"/>
              <a:t>EPMAPS.  Diego Paredes Méndez MSc.</a:t>
            </a:r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2B7B-5CE6-473A-BB2C-18B36E4C5D20}" type="slidenum">
              <a:rPr lang="es-EC" smtClean="0"/>
              <a:pPr/>
              <a:t>12</a:t>
            </a:fld>
            <a:endParaRPr lang="es-EC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251520" y="44624"/>
            <a:ext cx="8507288" cy="576064"/>
          </a:xfrm>
        </p:spPr>
        <p:txBody>
          <a:bodyPr>
            <a:noAutofit/>
          </a:bodyPr>
          <a:lstStyle/>
          <a:p>
            <a:r>
              <a:rPr lang="es-EC" sz="2800" b="1" dirty="0" smtClean="0"/>
              <a:t>4.2 Diseño y Construcción de obras de alivio</a:t>
            </a:r>
            <a:endParaRPr lang="es-EC" sz="2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85040"/>
            <a:ext cx="8578924" cy="614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054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C" smtClean="0"/>
              <a:t>EPMAPS.  Diego Paredes Méndez MSc.</a:t>
            </a:r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2B7B-5CE6-473A-BB2C-18B36E4C5D20}" type="slidenum">
              <a:rPr lang="es-EC" smtClean="0"/>
              <a:pPr/>
              <a:t>13</a:t>
            </a:fld>
            <a:endParaRPr lang="es-EC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6" y="116632"/>
            <a:ext cx="8909481" cy="61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6">
            <a:hlinkClick r:id="rId3" action="ppaction://hlinkfile"/>
          </p:cNvPr>
          <p:cNvSpPr/>
          <p:nvPr/>
        </p:nvSpPr>
        <p:spPr>
          <a:xfrm>
            <a:off x="8756133" y="6230936"/>
            <a:ext cx="21602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19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C" smtClean="0"/>
              <a:t>EPMAPS.  Diego Paredes Méndez MSc.</a:t>
            </a:r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2B7B-5CE6-473A-BB2C-18B36E4C5D20}" type="slidenum">
              <a:rPr lang="es-EC" smtClean="0"/>
              <a:pPr/>
              <a:t>14</a:t>
            </a:fld>
            <a:endParaRPr lang="es-EC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8640"/>
            <a:ext cx="8775369" cy="60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6">
            <a:hlinkClick r:id="rId3" action="ppaction://hlinkfile"/>
          </p:cNvPr>
          <p:cNvSpPr/>
          <p:nvPr/>
        </p:nvSpPr>
        <p:spPr>
          <a:xfrm>
            <a:off x="8756133" y="6230936"/>
            <a:ext cx="21602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7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C" smtClean="0"/>
              <a:t>EPMAPS.  Diego Paredes Méndez MSc.</a:t>
            </a:r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2B7B-5CE6-473A-BB2C-18B36E4C5D20}" type="slidenum">
              <a:rPr lang="es-EC" smtClean="0"/>
              <a:pPr/>
              <a:t>15</a:t>
            </a:fld>
            <a:endParaRPr lang="es-EC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251520" y="188640"/>
            <a:ext cx="8507288" cy="778098"/>
          </a:xfrm>
        </p:spPr>
        <p:txBody>
          <a:bodyPr>
            <a:noAutofit/>
          </a:bodyPr>
          <a:lstStyle/>
          <a:p>
            <a:r>
              <a:rPr lang="es-EC" sz="2800" b="1" dirty="0"/>
              <a:t>4.3 Manejo eficiente de la escorrentía </a:t>
            </a:r>
            <a:r>
              <a:rPr lang="es-EC" sz="2800" b="1" dirty="0" smtClean="0"/>
              <a:t>pluvial</a:t>
            </a:r>
            <a:endParaRPr lang="es-EC" sz="2800" b="1" dirty="0"/>
          </a:p>
        </p:txBody>
      </p:sp>
      <p:sp>
        <p:nvSpPr>
          <p:cNvPr id="7" name="2 Marcador de contenido"/>
          <p:cNvSpPr>
            <a:spLocks noGrp="1"/>
          </p:cNvSpPr>
          <p:nvPr>
            <p:ph idx="1"/>
          </p:nvPr>
        </p:nvSpPr>
        <p:spPr>
          <a:xfrm>
            <a:off x="1403648" y="1916832"/>
            <a:ext cx="6336704" cy="3240360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es-EC" sz="2800" b="1" dirty="0" smtClean="0"/>
              <a:t>NUEVO ENFOQUE DESARROLLO SOSTENIBLE</a:t>
            </a:r>
            <a:r>
              <a:rPr lang="es-EC" sz="2800" dirty="0" smtClean="0"/>
              <a:t>:</a:t>
            </a:r>
          </a:p>
          <a:p>
            <a:pPr algn="just">
              <a:buNone/>
            </a:pPr>
            <a:endParaRPr lang="es-EC" sz="2800" dirty="0"/>
          </a:p>
          <a:p>
            <a:pPr marL="0" indent="0" algn="just">
              <a:buNone/>
            </a:pPr>
            <a:r>
              <a:rPr lang="es-EC" sz="2800" dirty="0" smtClean="0"/>
              <a:t>«DESARROLLO QUE SATISFACE LAS NECESIDADES DEL PRESENTE SIN COMPROMETER LAS CAPACIDADES DE FUTURAS GENERACIONES EN ENCONTRAR SUS PROPIAS NECESIDADES» </a:t>
            </a:r>
            <a:r>
              <a:rPr lang="es-EC" sz="2800" dirty="0"/>
              <a:t>(</a:t>
            </a:r>
            <a:r>
              <a:rPr lang="es-EC" sz="2800" dirty="0" err="1"/>
              <a:t>Brundtland</a:t>
            </a:r>
            <a:r>
              <a:rPr lang="es-EC" sz="2800" dirty="0"/>
              <a:t> et al. 1987).</a:t>
            </a:r>
          </a:p>
          <a:p>
            <a:pPr algn="just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68410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37062" y="1144085"/>
            <a:ext cx="5328592" cy="388843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s-EC" b="1" dirty="0" smtClean="0"/>
              <a:t>MEDIDAS SUDS, BMP, LIDS.</a:t>
            </a:r>
          </a:p>
          <a:p>
            <a:pPr marL="0" indent="0">
              <a:buNone/>
            </a:pPr>
            <a:endParaRPr lang="es-EC" b="1" dirty="0" smtClean="0"/>
          </a:p>
          <a:p>
            <a:r>
              <a:rPr lang="es-EC" dirty="0" smtClean="0"/>
              <a:t>Sistemas Urbanos de Drenaje Sostenible (</a:t>
            </a:r>
            <a:r>
              <a:rPr lang="es-EC" dirty="0" err="1" smtClean="0"/>
              <a:t>Sustainable</a:t>
            </a:r>
            <a:r>
              <a:rPr lang="es-EC" dirty="0" smtClean="0"/>
              <a:t> </a:t>
            </a:r>
            <a:r>
              <a:rPr lang="es-EC" dirty="0" err="1" smtClean="0"/>
              <a:t>urban</a:t>
            </a:r>
            <a:r>
              <a:rPr lang="es-EC" dirty="0" smtClean="0"/>
              <a:t> </a:t>
            </a:r>
            <a:r>
              <a:rPr lang="es-EC" dirty="0" err="1" smtClean="0"/>
              <a:t>drainage</a:t>
            </a:r>
            <a:r>
              <a:rPr lang="es-EC" dirty="0" smtClean="0"/>
              <a:t> </a:t>
            </a:r>
            <a:r>
              <a:rPr lang="es-EC" dirty="0" err="1" smtClean="0"/>
              <a:t>systems</a:t>
            </a:r>
            <a:r>
              <a:rPr lang="es-EC" dirty="0" smtClean="0"/>
              <a:t> SUDS);</a:t>
            </a:r>
          </a:p>
          <a:p>
            <a:r>
              <a:rPr lang="es-EC" dirty="0" smtClean="0"/>
              <a:t>Buenas prácticas ambientales (</a:t>
            </a:r>
            <a:r>
              <a:rPr lang="es-EC" dirty="0" err="1" smtClean="0"/>
              <a:t>Best</a:t>
            </a:r>
            <a:r>
              <a:rPr lang="es-EC" dirty="0" smtClean="0"/>
              <a:t> Management </a:t>
            </a:r>
            <a:r>
              <a:rPr lang="es-EC" dirty="0" err="1" smtClean="0"/>
              <a:t>Practice</a:t>
            </a:r>
            <a:r>
              <a:rPr lang="es-EC" dirty="0" smtClean="0"/>
              <a:t>, BMP);</a:t>
            </a:r>
          </a:p>
          <a:p>
            <a:r>
              <a:rPr lang="es-EC" dirty="0" err="1" smtClean="0"/>
              <a:t>Low</a:t>
            </a:r>
            <a:r>
              <a:rPr lang="es-EC" dirty="0" smtClean="0"/>
              <a:t> </a:t>
            </a:r>
            <a:r>
              <a:rPr lang="es-EC" dirty="0" err="1" smtClean="0"/>
              <a:t>Impact</a:t>
            </a:r>
            <a:r>
              <a:rPr lang="es-EC" dirty="0" smtClean="0"/>
              <a:t> </a:t>
            </a:r>
            <a:r>
              <a:rPr lang="es-EC" dirty="0" err="1" smtClean="0"/>
              <a:t>Development</a:t>
            </a:r>
            <a:r>
              <a:rPr lang="es-EC" dirty="0" smtClean="0"/>
              <a:t> (</a:t>
            </a:r>
            <a:r>
              <a:rPr lang="es-EC" dirty="0" err="1" smtClean="0"/>
              <a:t>LIDs</a:t>
            </a:r>
            <a:r>
              <a:rPr lang="es-EC" dirty="0" smtClean="0"/>
              <a:t>)</a:t>
            </a:r>
          </a:p>
          <a:p>
            <a:endParaRPr lang="es-EC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2B7B-5CE6-473A-BB2C-18B36E4C5D20}" type="slidenum">
              <a:rPr lang="es-EC" smtClean="0"/>
              <a:pPr/>
              <a:t>16</a:t>
            </a:fld>
            <a:endParaRPr lang="es-EC"/>
          </a:p>
        </p:txBody>
      </p:sp>
      <p:grpSp>
        <p:nvGrpSpPr>
          <p:cNvPr id="6" name="5 Grupo"/>
          <p:cNvGrpSpPr/>
          <p:nvPr/>
        </p:nvGrpSpPr>
        <p:grpSpPr>
          <a:xfrm>
            <a:off x="5593278" y="1756254"/>
            <a:ext cx="3531874" cy="3528047"/>
            <a:chOff x="2984342" y="2312977"/>
            <a:chExt cx="3531874" cy="3528047"/>
          </a:xfrm>
        </p:grpSpPr>
        <p:sp>
          <p:nvSpPr>
            <p:cNvPr id="7" name="6 Elipse"/>
            <p:cNvSpPr>
              <a:spLocks noChangeAspect="1"/>
            </p:cNvSpPr>
            <p:nvPr/>
          </p:nvSpPr>
          <p:spPr>
            <a:xfrm>
              <a:off x="3009798" y="2312977"/>
              <a:ext cx="2160240" cy="2160000"/>
            </a:xfrm>
            <a:prstGeom prst="ellipse">
              <a:avLst/>
            </a:prstGeom>
            <a:solidFill>
              <a:schemeClr val="accent1">
                <a:alpha val="4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8" name="7 Elipse"/>
            <p:cNvSpPr>
              <a:spLocks noChangeAspect="1"/>
            </p:cNvSpPr>
            <p:nvPr/>
          </p:nvSpPr>
          <p:spPr>
            <a:xfrm>
              <a:off x="4283968" y="2324674"/>
              <a:ext cx="2160000" cy="2160000"/>
            </a:xfrm>
            <a:prstGeom prst="ellipse">
              <a:avLst/>
            </a:prstGeom>
            <a:solidFill>
              <a:schemeClr val="accent4">
                <a:alpha val="49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9" name="8 Elipse"/>
            <p:cNvSpPr>
              <a:spLocks noChangeAspect="1"/>
            </p:cNvSpPr>
            <p:nvPr/>
          </p:nvSpPr>
          <p:spPr>
            <a:xfrm>
              <a:off x="3707904" y="3645024"/>
              <a:ext cx="2196000" cy="2196000"/>
            </a:xfrm>
            <a:prstGeom prst="ellipse">
              <a:avLst/>
            </a:prstGeom>
            <a:solidFill>
              <a:schemeClr val="accent6">
                <a:alpha val="49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2984342" y="3100898"/>
              <a:ext cx="1447124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20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Cantidad</a:t>
              </a:r>
              <a:endPara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1" name="10 Rectángulo"/>
            <p:cNvSpPr/>
            <p:nvPr/>
          </p:nvSpPr>
          <p:spPr>
            <a:xfrm>
              <a:off x="5069092" y="3028890"/>
              <a:ext cx="1447124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20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Calidad</a:t>
              </a:r>
              <a:endPara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2" name="11 Rectángulo"/>
            <p:cNvSpPr/>
            <p:nvPr/>
          </p:nvSpPr>
          <p:spPr>
            <a:xfrm>
              <a:off x="3815904" y="4472977"/>
              <a:ext cx="1980000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20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Calidad de vida y</a:t>
              </a:r>
            </a:p>
            <a:p>
              <a:pPr algn="ctr"/>
              <a:r>
                <a:rPr lang="es-ES" sz="20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Biodiversidad</a:t>
              </a:r>
              <a:endPara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" name="12 Rectángulo"/>
            <p:cNvSpPr/>
            <p:nvPr/>
          </p:nvSpPr>
          <p:spPr>
            <a:xfrm>
              <a:off x="3983139" y="3653408"/>
              <a:ext cx="1447124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20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SUDS</a:t>
              </a:r>
              <a:endParaRPr lang="es-E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127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C" smtClean="0"/>
              <a:t>EPMAPS.  Diego Paredes Méndez MSc.</a:t>
            </a:r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2B7B-5CE6-473A-BB2C-18B36E4C5D20}" type="slidenum">
              <a:rPr lang="es-EC" smtClean="0"/>
              <a:pPr/>
              <a:t>17</a:t>
            </a:fld>
            <a:endParaRPr lang="es-EC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59160"/>
            <a:ext cx="2520280" cy="253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800" y="257077"/>
            <a:ext cx="2880320" cy="187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7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528" y="383447"/>
            <a:ext cx="3408035" cy="249074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5" y="4384721"/>
            <a:ext cx="3471136" cy="1886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45" y="2363070"/>
            <a:ext cx="2802815" cy="232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196" y="3068960"/>
            <a:ext cx="3312367" cy="3099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3" y="155837"/>
            <a:ext cx="3244301" cy="2072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813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C" smtClean="0"/>
              <a:t>EPMAPS.  Diego Paredes Méndez MSc.</a:t>
            </a:r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2B7B-5CE6-473A-BB2C-18B36E4C5D20}" type="slidenum">
              <a:rPr lang="es-EC" smtClean="0"/>
              <a:pPr/>
              <a:t>18</a:t>
            </a:fld>
            <a:endParaRPr lang="es-EC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4507460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571" y="894436"/>
            <a:ext cx="4429429" cy="55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842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C" smtClean="0"/>
              <a:t>EPMAPS.  Diego Paredes Méndez MSc.</a:t>
            </a:r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2B7B-5CE6-473A-BB2C-18B36E4C5D20}" type="slidenum">
              <a:rPr lang="es-EC" smtClean="0"/>
              <a:pPr/>
              <a:t>19</a:t>
            </a:fld>
            <a:endParaRPr lang="es-EC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2" y="116632"/>
            <a:ext cx="7344816" cy="5060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4664"/>
            <a:ext cx="7200800" cy="495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68760"/>
            <a:ext cx="7553631" cy="5176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70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260648"/>
            <a:ext cx="3322712" cy="1068728"/>
          </a:xfrm>
        </p:spPr>
        <p:txBody>
          <a:bodyPr>
            <a:normAutofit fontScale="90000"/>
          </a:bodyPr>
          <a:lstStyle/>
          <a:p>
            <a:r>
              <a:rPr lang="es-EC" b="1" dirty="0" smtClean="0">
                <a:latin typeface="Arial" pitchFamily="34" charset="0"/>
                <a:cs typeface="Arial" pitchFamily="34" charset="0"/>
              </a:rPr>
              <a:t>CONTENIDO</a:t>
            </a:r>
            <a:endParaRPr lang="es-EC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844824"/>
            <a:ext cx="8496944" cy="3528392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s-EC" dirty="0" smtClean="0"/>
              <a:t> </a:t>
            </a:r>
            <a:r>
              <a:rPr lang="es-EC" dirty="0"/>
              <a:t>PRINCIPALES PROBLEMAS EN LOS SISTEMAS DE DRENAJE </a:t>
            </a:r>
            <a:r>
              <a:rPr lang="es-EC" dirty="0" smtClean="0"/>
              <a:t>URBANO</a:t>
            </a:r>
          </a:p>
          <a:p>
            <a:pPr marL="514350" indent="-514350">
              <a:buFont typeface="+mj-lt"/>
              <a:buAutoNum type="arabicPeriod"/>
            </a:pPr>
            <a:endParaRPr lang="es-EC" dirty="0" smtClean="0"/>
          </a:p>
          <a:p>
            <a:pPr marL="514350" indent="-514350">
              <a:buFont typeface="+mj-lt"/>
              <a:buAutoNum type="arabicPeriod"/>
            </a:pPr>
            <a:r>
              <a:rPr lang="es-EC" dirty="0" smtClean="0"/>
              <a:t> </a:t>
            </a:r>
            <a:r>
              <a:rPr lang="es-EC" dirty="0"/>
              <a:t>COLAPSOS DE FUNCIONAMIENTO </a:t>
            </a:r>
            <a:r>
              <a:rPr lang="es-EC" dirty="0" smtClean="0"/>
              <a:t>SDU</a:t>
            </a:r>
          </a:p>
          <a:p>
            <a:pPr marL="514350" indent="-514350">
              <a:buFont typeface="+mj-lt"/>
              <a:buAutoNum type="arabicPeriod"/>
            </a:pPr>
            <a:endParaRPr lang="es-EC" dirty="0" smtClean="0"/>
          </a:p>
          <a:p>
            <a:pPr marL="514350" indent="-514350">
              <a:buFont typeface="+mj-lt"/>
              <a:buAutoNum type="arabicPeriod"/>
            </a:pPr>
            <a:r>
              <a:rPr lang="es-EC" dirty="0" smtClean="0"/>
              <a:t>  </a:t>
            </a:r>
            <a:r>
              <a:rPr lang="es-EC" dirty="0"/>
              <a:t>CARÁCTERÍSTICAS GENERALES DEL SISTEMA DE ALCANTARILLADO DE </a:t>
            </a:r>
            <a:r>
              <a:rPr lang="es-EC" dirty="0" smtClean="0"/>
              <a:t>QUITO</a:t>
            </a:r>
          </a:p>
          <a:p>
            <a:pPr marL="514350" indent="-514350">
              <a:buFont typeface="+mj-lt"/>
              <a:buAutoNum type="arabicPeriod"/>
            </a:pPr>
            <a:endParaRPr lang="es-EC" dirty="0" smtClean="0"/>
          </a:p>
          <a:p>
            <a:pPr marL="514350" indent="-514350">
              <a:buFont typeface="+mj-lt"/>
              <a:buAutoNum type="arabicPeriod"/>
            </a:pPr>
            <a:r>
              <a:rPr lang="es-EC" dirty="0" smtClean="0"/>
              <a:t> </a:t>
            </a:r>
            <a:r>
              <a:rPr lang="es-EC" sz="3100" dirty="0"/>
              <a:t>ACCIONES DE CONTROL DE </a:t>
            </a:r>
            <a:r>
              <a:rPr lang="es-EC" sz="3100" dirty="0" smtClean="0"/>
              <a:t>INUNDACIONES</a:t>
            </a:r>
            <a:endParaRPr lang="es-EC" sz="3100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C" smtClean="0"/>
              <a:t>EPMAPS.  Diego Paredes Méndez MSc.</a:t>
            </a:r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2B7B-5CE6-473A-BB2C-18B36E4C5D20}" type="slidenum">
              <a:rPr lang="es-EC" smtClean="0"/>
              <a:pPr/>
              <a:t>2</a:t>
            </a:fld>
            <a:endParaRPr lang="es-EC"/>
          </a:p>
        </p:txBody>
      </p:sp>
      <p:sp>
        <p:nvSpPr>
          <p:cNvPr id="7" name="Right Arrow 6">
            <a:hlinkClick r:id="rId2" action="ppaction://hlinksldjump"/>
          </p:cNvPr>
          <p:cNvSpPr/>
          <p:nvPr/>
        </p:nvSpPr>
        <p:spPr>
          <a:xfrm>
            <a:off x="827584" y="1916832"/>
            <a:ext cx="21602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hlinkClick r:id="rId3" action="ppaction://hlinksldjump"/>
          </p:cNvPr>
          <p:cNvSpPr/>
          <p:nvPr/>
        </p:nvSpPr>
        <p:spPr>
          <a:xfrm>
            <a:off x="888264" y="2921520"/>
            <a:ext cx="21602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hlinkClick r:id="rId4" action="ppaction://hlinksldjump"/>
          </p:cNvPr>
          <p:cNvSpPr/>
          <p:nvPr/>
        </p:nvSpPr>
        <p:spPr>
          <a:xfrm>
            <a:off x="888264" y="3771880"/>
            <a:ext cx="21602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hlinkClick r:id="rId5" action="ppaction://hlinksldjump"/>
          </p:cNvPr>
          <p:cNvSpPr/>
          <p:nvPr/>
        </p:nvSpPr>
        <p:spPr>
          <a:xfrm>
            <a:off x="888264" y="4797152"/>
            <a:ext cx="21602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6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C" smtClean="0"/>
              <a:t>EPMAPS.  Diego Paredes Méndez MSc.</a:t>
            </a:r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2B7B-5CE6-473A-BB2C-18B36E4C5D20}" type="slidenum">
              <a:rPr lang="es-EC" smtClean="0"/>
              <a:pPr/>
              <a:t>20</a:t>
            </a:fld>
            <a:endParaRPr lang="es-EC"/>
          </a:p>
        </p:txBody>
      </p:sp>
      <p:pic>
        <p:nvPicPr>
          <p:cNvPr id="6" name="0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22" y="408940"/>
            <a:ext cx="3384376" cy="1824672"/>
          </a:xfrm>
          <a:prstGeom prst="rect">
            <a:avLst/>
          </a:prstGeom>
        </p:spPr>
      </p:pic>
      <p:pic>
        <p:nvPicPr>
          <p:cNvPr id="7" name="0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087" y="401637"/>
            <a:ext cx="2444115" cy="1831975"/>
          </a:xfrm>
          <a:prstGeom prst="rect">
            <a:avLst/>
          </a:prstGeom>
        </p:spPr>
      </p:pic>
      <p:pic>
        <p:nvPicPr>
          <p:cNvPr id="8" name="0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22" y="2494462"/>
            <a:ext cx="2685415" cy="2012315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410706"/>
            <a:ext cx="2797228" cy="2096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582" y="383357"/>
            <a:ext cx="2989418" cy="2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11 Imagen" descr="C:\Users\antonio.prieto\Desktop\Instalacion Colegio Eufrasia 09-11 Mayo-20180522T211837Z-001\Instalacion Colegio Eufrasia 09-11 Mayo\IMG-20180514-WA0003.jpg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708920"/>
            <a:ext cx="22860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12 Imagen" descr="C:\Users\yara.espinoza\Desktop\EQUIPOS_HIDROMÉTRICOS\ESTACIONES\ESTACIÓN GRANDA CENTENO\2017\FOTOS-SENSORES\GRANDA CENTENO\MANTENIMIENTO\14-12-2017\PREPARACIÓN EQUIPO\20171214_100111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5" r="15942" b="46894"/>
          <a:stretch/>
        </p:blipFill>
        <p:spPr bwMode="auto">
          <a:xfrm>
            <a:off x="220277" y="4526177"/>
            <a:ext cx="1635447" cy="20234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2" descr="E:\Biblioteca_ago2015\SUDS\HABITAT III\PRESENTACION\IMAGES_PREZI\Metodologia_evaluacion\pluviómetr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720" y="3738729"/>
            <a:ext cx="1504304" cy="267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01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23528" y="404664"/>
            <a:ext cx="8424936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C" sz="4400" b="1" dirty="0" smtClean="0">
                <a:latin typeface="Arial" pitchFamily="34" charset="0"/>
                <a:cs typeface="Arial" pitchFamily="34" charset="0"/>
              </a:rPr>
              <a:t>MUCHAS GRACIAS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s-EC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s-EC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fornian FB" panose="0207040306080B030204" pitchFamily="18" charset="0"/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EC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Ing. Diego Paredes Méndez, </a:t>
            </a:r>
            <a:r>
              <a:rPr lang="es-EC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MSc</a:t>
            </a:r>
            <a:r>
              <a:rPr lang="es-EC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None/>
            </a:pPr>
            <a:r>
              <a:rPr lang="es-EC" sz="1800" dirty="0" smtClean="0">
                <a:latin typeface="Arial" pitchFamily="34" charset="0"/>
                <a:cs typeface="Arial" pitchFamily="34" charset="0"/>
                <a:hlinkClick r:id="rId2"/>
              </a:rPr>
              <a:t>diego.paredes@aguaquito.gob.ec</a:t>
            </a:r>
            <a:r>
              <a:rPr lang="es-EC" sz="1800" dirty="0">
                <a:latin typeface="Arial" pitchFamily="34" charset="0"/>
                <a:cs typeface="Arial" pitchFamily="34" charset="0"/>
              </a:rPr>
              <a:t>	</a:t>
            </a:r>
          </a:p>
          <a:p>
            <a:pPr>
              <a:buNone/>
            </a:pPr>
            <a:r>
              <a:rPr lang="es-EC" sz="1800" dirty="0">
                <a:latin typeface="Arial" pitchFamily="34" charset="0"/>
                <a:cs typeface="Arial" pitchFamily="34" charset="0"/>
              </a:rPr>
              <a:t>2994500 ext. 2553</a:t>
            </a:r>
          </a:p>
          <a:p>
            <a:pPr>
              <a:buNone/>
            </a:pPr>
            <a:r>
              <a:rPr lang="es-EC" sz="1800" dirty="0" smtClean="0">
                <a:latin typeface="Arial" pitchFamily="34" charset="0"/>
                <a:cs typeface="Arial" pitchFamily="34" charset="0"/>
              </a:rPr>
              <a:t>0987509604</a:t>
            </a:r>
          </a:p>
          <a:p>
            <a:pPr>
              <a:buNone/>
            </a:pPr>
            <a:endParaRPr lang="es-EC" sz="1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C" sz="1800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s-EC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UNIDAD </a:t>
            </a:r>
            <a:r>
              <a:rPr lang="es-EC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DE DIAGNÓSTICO HIDRÁULICO Y CATASTRO </a:t>
            </a:r>
            <a:r>
              <a:rPr lang="es-EC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TÉCNICO</a:t>
            </a:r>
          </a:p>
          <a:p>
            <a:pPr algn="ctr">
              <a:spcBef>
                <a:spcPct val="0"/>
              </a:spcBef>
              <a:buNone/>
            </a:pPr>
            <a:r>
              <a:rPr lang="es-EC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DEPARTAMENTO PROGRAMACIÓN OPERATIVA</a:t>
            </a:r>
          </a:p>
          <a:p>
            <a:pPr algn="ctr">
              <a:spcBef>
                <a:spcPct val="0"/>
              </a:spcBef>
              <a:buNone/>
            </a:pPr>
            <a:r>
              <a:rPr lang="es-EC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GERENCIA DE OPERACIONES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373216"/>
            <a:ext cx="19621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983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11036" y="1412776"/>
            <a:ext cx="4248472" cy="3888432"/>
          </a:xfrm>
        </p:spPr>
        <p:txBody>
          <a:bodyPr>
            <a:normAutofit/>
          </a:bodyPr>
          <a:lstStyle/>
          <a:p>
            <a:pPr algn="just"/>
            <a:r>
              <a:rPr lang="es-EC" sz="2000" dirty="0" smtClean="0"/>
              <a:t>Crecimiento población, núcleos urbanos;</a:t>
            </a:r>
          </a:p>
          <a:p>
            <a:pPr algn="just"/>
            <a:r>
              <a:rPr lang="es-EC" sz="2000" dirty="0" smtClean="0"/>
              <a:t>Superficies impermeables incrementan volúmenes de escorrentía y disminuyen tiempos de viaje;</a:t>
            </a:r>
          </a:p>
          <a:p>
            <a:pPr algn="just"/>
            <a:r>
              <a:rPr lang="es-EC" sz="2000" dirty="0" smtClean="0"/>
              <a:t>Envejecimiento de las estructuras;</a:t>
            </a:r>
          </a:p>
          <a:p>
            <a:pPr algn="just"/>
            <a:r>
              <a:rPr lang="es-EC" sz="2000" dirty="0" smtClean="0"/>
              <a:t>Roturas  tuberías y pozos;</a:t>
            </a:r>
          </a:p>
          <a:p>
            <a:pPr algn="just"/>
            <a:r>
              <a:rPr lang="es-EC" sz="2000" dirty="0" smtClean="0"/>
              <a:t>Obstrucción sedimentos;</a:t>
            </a:r>
          </a:p>
          <a:p>
            <a:pPr algn="just"/>
            <a:r>
              <a:rPr lang="es-EC" sz="2000" dirty="0" smtClean="0"/>
              <a:t>Infiltración de aguas subterráneas;</a:t>
            </a:r>
          </a:p>
          <a:p>
            <a:pPr algn="just"/>
            <a:r>
              <a:rPr lang="es-EC" sz="2000" dirty="0" smtClean="0"/>
              <a:t>Insuficiente capacidad hidráulica;</a:t>
            </a:r>
          </a:p>
          <a:p>
            <a:pPr algn="just"/>
            <a:endParaRPr lang="es-EC" sz="2000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C" smtClean="0"/>
              <a:t>EPMAPS.  Diego Paredes Méndez MSc.</a:t>
            </a:r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2B7B-5CE6-473A-BB2C-18B36E4C5D20}" type="slidenum">
              <a:rPr lang="es-EC" smtClean="0"/>
              <a:pPr/>
              <a:t>3</a:t>
            </a:fld>
            <a:endParaRPr lang="es-EC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896" y="3573016"/>
            <a:ext cx="3400117" cy="2738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313284" y="116632"/>
            <a:ext cx="8640960" cy="93154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b="1" dirty="0" smtClean="0">
                <a:solidFill>
                  <a:schemeClr val="tx1"/>
                </a:solidFill>
              </a:rPr>
              <a:t>1. PRINCIPALES PROBLEMAS EN LOS SISTEMAS DE DRENAJE URBANO</a:t>
            </a:r>
            <a:endParaRPr lang="es-EC" sz="2800" b="1" dirty="0">
              <a:solidFill>
                <a:schemeClr val="tx1"/>
              </a:solidFill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734" y="1048172"/>
            <a:ext cx="3191655" cy="239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5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C" smtClean="0"/>
              <a:t>EPMAPS.  Diego Paredes Méndez MSc.</a:t>
            </a:r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2B7B-5CE6-473A-BB2C-18B36E4C5D20}" type="slidenum">
              <a:rPr lang="es-EC" smtClean="0"/>
              <a:pPr/>
              <a:t>4</a:t>
            </a:fld>
            <a:endParaRPr lang="es-EC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107103"/>
            <a:ext cx="4061583" cy="298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4104456" cy="3047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843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C" smtClean="0"/>
              <a:t>EPMAPS.  Diego Paredes Méndez MSc.</a:t>
            </a:r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2B7B-5CE6-473A-BB2C-18B36E4C5D20}" type="slidenum">
              <a:rPr lang="es-EC" smtClean="0"/>
              <a:pPr/>
              <a:t>5</a:t>
            </a:fld>
            <a:endParaRPr lang="es-EC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436545"/>
            <a:ext cx="2597456" cy="1948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40968"/>
            <a:ext cx="3385661" cy="253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3468"/>
            <a:ext cx="3529677" cy="2025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20876"/>
            <a:ext cx="2106773" cy="2094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798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C" smtClean="0"/>
              <a:t>EPMAPS.  Diego Paredes Méndez MSc.</a:t>
            </a:r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2B7B-5CE6-473A-BB2C-18B36E4C5D20}" type="slidenum">
              <a:rPr lang="es-EC" smtClean="0"/>
              <a:pPr/>
              <a:t>6</a:t>
            </a:fld>
            <a:endParaRPr lang="es-EC"/>
          </a:p>
        </p:txBody>
      </p:sp>
      <p:pic>
        <p:nvPicPr>
          <p:cNvPr id="13" name="Picture 4" descr="Image result for  overload sewer pip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9956"/>
            <a:ext cx="4610787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929" y="3062096"/>
            <a:ext cx="3946871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79348"/>
            <a:ext cx="3203113" cy="2366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902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332656"/>
            <a:ext cx="6552728" cy="576064"/>
          </a:xfrm>
        </p:spPr>
        <p:txBody>
          <a:bodyPr>
            <a:noAutofit/>
          </a:bodyPr>
          <a:lstStyle/>
          <a:p>
            <a:r>
              <a:rPr lang="es-EC" sz="2800" b="1" dirty="0" smtClean="0"/>
              <a:t>2. COLAPSOS </a:t>
            </a:r>
            <a:r>
              <a:rPr lang="es-EC" sz="2800" b="1" dirty="0"/>
              <a:t>DE FUNCIONAMIENTO SDU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C" smtClean="0"/>
              <a:t>EPMAPS.  Diego Paredes Méndez MSc.</a:t>
            </a:r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2B7B-5CE6-473A-BB2C-18B36E4C5D20}" type="slidenum">
              <a:rPr lang="es-EC" smtClean="0"/>
              <a:pPr/>
              <a:t>7</a:t>
            </a:fld>
            <a:endParaRPr lang="es-EC"/>
          </a:p>
        </p:txBody>
      </p:sp>
      <p:pic>
        <p:nvPicPr>
          <p:cNvPr id="6" name="Picture 4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052736"/>
            <a:ext cx="2541493" cy="1803641"/>
          </a:xfrm>
          <a:prstGeom prst="rect">
            <a:avLst/>
          </a:prstGeom>
        </p:spPr>
      </p:pic>
      <p:pic>
        <p:nvPicPr>
          <p:cNvPr id="7" name="Picture 4" descr="Naciones-Unidas-Shyris-Pallero-COMERCIO_ECMIMA20110818_0113_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1199649"/>
            <a:ext cx="2590209" cy="1838213"/>
          </a:xfrm>
          <a:prstGeom prst="rect">
            <a:avLst/>
          </a:prstGeom>
        </p:spPr>
      </p:pic>
      <p:pic>
        <p:nvPicPr>
          <p:cNvPr id="11" name="Picture 2" descr="Image result for INUNDACIONES QUI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07" y="3037862"/>
            <a:ext cx="2841517" cy="160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Diego\Documents\MSc_HI\Tesis\Thesis_Diego\Report\Tesis\fotos inundaciones\Puengasi\deslave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507" y="4464825"/>
            <a:ext cx="3420195" cy="2283554"/>
          </a:xfrm>
          <a:prstGeom prst="rect">
            <a:avLst/>
          </a:prstGeom>
          <a:noFill/>
        </p:spPr>
      </p:pic>
      <p:pic>
        <p:nvPicPr>
          <p:cNvPr id="1026" name="Picture 2" descr="C:\Users\Diego\Music\Documents\Presentaciones_UD\HABITAT\PRESENTACION\IMAGES_PREZI\COLAPSOS\consecuencias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73436" y="4077072"/>
            <a:ext cx="3470564" cy="2459182"/>
          </a:xfrm>
          <a:prstGeom prst="rect">
            <a:avLst/>
          </a:prstGeom>
          <a:noFill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441" y="1052736"/>
            <a:ext cx="3248923" cy="2151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E:\VARIOS\U_C\PRESENTACIONES\Videos_clases\Fotos_inundaciones\prensa.quito.gob.ec_23feb201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872" y="3060060"/>
            <a:ext cx="3051036" cy="203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49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C" smtClean="0"/>
              <a:t>EPMAPS.  Diego Paredes Méndez MSc.</a:t>
            </a:r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2B7B-5CE6-473A-BB2C-18B36E4C5D20}" type="slidenum">
              <a:rPr lang="es-EC" smtClean="0"/>
              <a:pPr/>
              <a:t>8</a:t>
            </a:fld>
            <a:endParaRPr lang="es-EC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95536" y="203544"/>
            <a:ext cx="8378795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2800" b="1" dirty="0"/>
              <a:t>3. </a:t>
            </a:r>
            <a:r>
              <a:rPr lang="es-EC" sz="2800" b="1" dirty="0" smtClean="0"/>
              <a:t>CARÁCTERÍSTICAS GENERALES DEL SISTEMA DE ALCANTARILLADO DE QUITO</a:t>
            </a:r>
            <a:endParaRPr lang="es-EC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32856"/>
            <a:ext cx="7350183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72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C" smtClean="0"/>
              <a:t>EPMAPS.  Diego Paredes Méndez MSc.</a:t>
            </a:r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D2B7B-5CE6-473A-BB2C-18B36E4C5D20}" type="slidenum">
              <a:rPr lang="es-EC" smtClean="0"/>
              <a:pPr/>
              <a:t>9</a:t>
            </a:fld>
            <a:endParaRPr lang="es-EC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81637" y="188640"/>
            <a:ext cx="8378795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2800" b="1" dirty="0" smtClean="0"/>
              <a:t>4. </a:t>
            </a:r>
            <a:r>
              <a:rPr lang="es-EC" sz="2800" b="1" dirty="0"/>
              <a:t>ACCIONES DE </a:t>
            </a:r>
            <a:r>
              <a:rPr lang="es-EC" sz="2800" b="1" dirty="0" smtClean="0"/>
              <a:t>CONTROL DE INUNDACIONES  </a:t>
            </a:r>
            <a:endParaRPr lang="es-EC" sz="2800" b="1" dirty="0"/>
          </a:p>
        </p:txBody>
      </p:sp>
      <p:sp>
        <p:nvSpPr>
          <p:cNvPr id="7" name="2 Marcador de contenido"/>
          <p:cNvSpPr>
            <a:spLocks noGrp="1"/>
          </p:cNvSpPr>
          <p:nvPr>
            <p:ph idx="1"/>
          </p:nvPr>
        </p:nvSpPr>
        <p:spPr>
          <a:xfrm>
            <a:off x="251520" y="2060848"/>
            <a:ext cx="8568952" cy="28083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C" sz="2800" dirty="0" smtClean="0"/>
              <a:t>4.1 Mantenimiento y Rehabilitación del sistema de alcantarillado;</a:t>
            </a:r>
          </a:p>
          <a:p>
            <a:pPr marL="0" indent="0">
              <a:buNone/>
            </a:pPr>
            <a:endParaRPr lang="es-EC" sz="2800" dirty="0" smtClean="0"/>
          </a:p>
          <a:p>
            <a:pPr marL="0" indent="0">
              <a:buNone/>
            </a:pPr>
            <a:r>
              <a:rPr lang="es-EC" sz="2800" dirty="0" smtClean="0"/>
              <a:t>4.2 Diseño y construcción de obras nuevas y de alivio;</a:t>
            </a:r>
          </a:p>
          <a:p>
            <a:pPr marL="0" indent="0">
              <a:buNone/>
            </a:pPr>
            <a:endParaRPr lang="es-EC" sz="2800" dirty="0" smtClean="0"/>
          </a:p>
          <a:p>
            <a:pPr marL="0" indent="0">
              <a:buNone/>
            </a:pPr>
            <a:r>
              <a:rPr lang="es-EC" sz="2800" dirty="0" smtClean="0"/>
              <a:t>4.3 Manejo eficiente de la escorrentía pluvial.</a:t>
            </a:r>
            <a:endParaRPr lang="es-EC" sz="2800" dirty="0"/>
          </a:p>
        </p:txBody>
      </p:sp>
    </p:spTree>
    <p:extLst>
      <p:ext uri="{BB962C8B-B14F-4D97-AF65-F5344CB8AC3E}">
        <p14:creationId xmlns:p14="http://schemas.microsoft.com/office/powerpoint/2010/main" val="426033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lantilla_ppt_nuev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NDICION DE CUENTAS 2015" id="{2379B83F-F9A7-4FF1-8993-35BA8E4B190D}" vid="{E72DBC6C-3F28-44CA-A041-089681EE313F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plantilla_ppt_nueva</Template>
  <TotalTime>48288</TotalTime>
  <Words>562</Words>
  <Application>Microsoft Office PowerPoint</Application>
  <PresentationFormat>Presentación en pantalla (4:3)</PresentationFormat>
  <Paragraphs>104</Paragraphs>
  <Slides>21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2" baseType="lpstr">
      <vt:lpstr>plantilla_ppt_nueva</vt:lpstr>
      <vt:lpstr>CONTROL DE INUNDACIONES Y OPTIMIZACIÓN DEL DRENAJE URBANO</vt:lpstr>
      <vt:lpstr>CONTENIDO</vt:lpstr>
      <vt:lpstr>Presentación de PowerPoint</vt:lpstr>
      <vt:lpstr>Presentación de PowerPoint</vt:lpstr>
      <vt:lpstr>Presentación de PowerPoint</vt:lpstr>
      <vt:lpstr>Presentación de PowerPoint</vt:lpstr>
      <vt:lpstr>2. COLAPSOS DE FUNCIONAMIENTO SDU</vt:lpstr>
      <vt:lpstr>Presentación de PowerPoint</vt:lpstr>
      <vt:lpstr>Presentación de PowerPoint</vt:lpstr>
      <vt:lpstr>4.1 Mantenimiento y Rehabilitación del Sistema de Alcantarillado</vt:lpstr>
      <vt:lpstr>Presentación de PowerPoint</vt:lpstr>
      <vt:lpstr>4.2 Diseño y Construcción de obras de alivio</vt:lpstr>
      <vt:lpstr>Presentación de PowerPoint</vt:lpstr>
      <vt:lpstr>Presentación de PowerPoint</vt:lpstr>
      <vt:lpstr>4.3 Manejo eficiente de la escorrentía pluvial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SDU</dc:title>
  <dc:creator>Diego Paredes</dc:creator>
  <cp:lastModifiedBy>LOCAL</cp:lastModifiedBy>
  <cp:revision>304</cp:revision>
  <dcterms:created xsi:type="dcterms:W3CDTF">2015-10-07T19:24:51Z</dcterms:created>
  <dcterms:modified xsi:type="dcterms:W3CDTF">2018-10-16T14:13:13Z</dcterms:modified>
</cp:coreProperties>
</file>