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69" r:id="rId6"/>
    <p:sldId id="275" r:id="rId7"/>
    <p:sldId id="288" r:id="rId8"/>
    <p:sldId id="276" r:id="rId9"/>
    <p:sldId id="277" r:id="rId10"/>
    <p:sldId id="289" r:id="rId11"/>
    <p:sldId id="261" r:id="rId12"/>
    <p:sldId id="267" r:id="rId13"/>
    <p:sldId id="264" r:id="rId14"/>
    <p:sldId id="265" r:id="rId15"/>
    <p:sldId id="263" r:id="rId16"/>
    <p:sldId id="270" r:id="rId17"/>
    <p:sldId id="273" r:id="rId18"/>
    <p:sldId id="274" r:id="rId19"/>
    <p:sldId id="278" r:id="rId20"/>
    <p:sldId id="287" r:id="rId21"/>
    <p:sldId id="280" r:id="rId22"/>
    <p:sldId id="281" r:id="rId23"/>
    <p:sldId id="282" r:id="rId24"/>
    <p:sldId id="285" r:id="rId25"/>
    <p:sldId id="283" r:id="rId26"/>
    <p:sldId id="284" r:id="rId27"/>
    <p:sldId id="286" r:id="rId28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4" autoAdjust="0"/>
    <p:restoredTop sz="94660"/>
  </p:normalViewPr>
  <p:slideViewPr>
    <p:cSldViewPr>
      <p:cViewPr>
        <p:scale>
          <a:sx n="100" d="100"/>
          <a:sy n="100" d="100"/>
        </p:scale>
        <p:origin x="-372" y="-6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C71538-A81A-4C98-8CC3-8104A255103D}" type="doc">
      <dgm:prSet loTypeId="urn:microsoft.com/office/officeart/2005/8/layout/target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4D7C8351-2711-457A-99B0-AF2E649091CD}">
      <dgm:prSet phldrT="[Texto]" custT="1"/>
      <dgm:spPr/>
      <dgm:t>
        <a:bodyPr/>
        <a:lstStyle/>
        <a:p>
          <a:r>
            <a:rPr lang="es-ES" sz="3600" dirty="0" smtClean="0"/>
            <a:t>La Constitución  de la República del Ecuador</a:t>
          </a:r>
          <a:endParaRPr lang="es-EC" sz="3600" dirty="0"/>
        </a:p>
      </dgm:t>
    </dgm:pt>
    <dgm:pt modelId="{0C039E29-490A-4D6A-9EC9-B814494DDAF4}" type="parTrans" cxnId="{C605C0FC-4B32-4F70-8CA2-0B794722FB47}">
      <dgm:prSet/>
      <dgm:spPr/>
      <dgm:t>
        <a:bodyPr/>
        <a:lstStyle/>
        <a:p>
          <a:endParaRPr lang="es-EC"/>
        </a:p>
      </dgm:t>
    </dgm:pt>
    <dgm:pt modelId="{C02FBAB6-222F-4EC7-B75E-EABA55DA1841}" type="sibTrans" cxnId="{C605C0FC-4B32-4F70-8CA2-0B794722FB47}">
      <dgm:prSet/>
      <dgm:spPr/>
      <dgm:t>
        <a:bodyPr/>
        <a:lstStyle/>
        <a:p>
          <a:endParaRPr lang="es-EC"/>
        </a:p>
      </dgm:t>
    </dgm:pt>
    <dgm:pt modelId="{8765858A-D9C3-4B32-9687-E687B120372A}">
      <dgm:prSet phldrT="[Texto]"/>
      <dgm:spPr/>
      <dgm:t>
        <a:bodyPr/>
        <a:lstStyle/>
        <a:p>
          <a:r>
            <a:rPr lang="es-ES" dirty="0" smtClean="0"/>
            <a:t>Promueve la conservación del patrimonio natural y el uso sustentable de los recursos</a:t>
          </a:r>
          <a:endParaRPr lang="es-EC" dirty="0"/>
        </a:p>
      </dgm:t>
    </dgm:pt>
    <dgm:pt modelId="{FB2F65D8-C8B1-46F2-9C77-A77989F750E5}" type="parTrans" cxnId="{66AB87DC-07B5-4F4A-8247-2A0AFE0A1FF7}">
      <dgm:prSet/>
      <dgm:spPr/>
      <dgm:t>
        <a:bodyPr/>
        <a:lstStyle/>
        <a:p>
          <a:endParaRPr lang="es-EC"/>
        </a:p>
      </dgm:t>
    </dgm:pt>
    <dgm:pt modelId="{6B9B57C7-7155-4EE1-94CF-5100684FB92C}" type="sibTrans" cxnId="{66AB87DC-07B5-4F4A-8247-2A0AFE0A1FF7}">
      <dgm:prSet/>
      <dgm:spPr/>
      <dgm:t>
        <a:bodyPr/>
        <a:lstStyle/>
        <a:p>
          <a:endParaRPr lang="es-EC"/>
        </a:p>
      </dgm:t>
    </dgm:pt>
    <dgm:pt modelId="{54DB4769-DC32-4CC2-8255-7BD15209AA32}">
      <dgm:prSet phldrT="[Texto]"/>
      <dgm:spPr/>
      <dgm:t>
        <a:bodyPr/>
        <a:lstStyle/>
        <a:p>
          <a:r>
            <a:rPr lang="es-ES" dirty="0" smtClean="0"/>
            <a:t>Código Orgánico de Ordenamiento Territorial, Autonomías y Descentralización (COOTAD)</a:t>
          </a:r>
          <a:endParaRPr lang="es-EC" dirty="0"/>
        </a:p>
      </dgm:t>
    </dgm:pt>
    <dgm:pt modelId="{2F85E553-7B3A-47F2-8DCD-19D333A96854}" type="parTrans" cxnId="{F30E9C0B-E430-49BB-A1B2-63B17ECC74AC}">
      <dgm:prSet/>
      <dgm:spPr/>
      <dgm:t>
        <a:bodyPr/>
        <a:lstStyle/>
        <a:p>
          <a:endParaRPr lang="es-EC"/>
        </a:p>
      </dgm:t>
    </dgm:pt>
    <dgm:pt modelId="{4AB55161-7917-4AD2-8E76-3F90BA2C7373}" type="sibTrans" cxnId="{F30E9C0B-E430-49BB-A1B2-63B17ECC74AC}">
      <dgm:prSet/>
      <dgm:spPr/>
      <dgm:t>
        <a:bodyPr/>
        <a:lstStyle/>
        <a:p>
          <a:endParaRPr lang="es-EC"/>
        </a:p>
      </dgm:t>
    </dgm:pt>
    <dgm:pt modelId="{CE750A9B-14A6-4720-86D6-194117D95601}">
      <dgm:prSet phldrT="[Texto]"/>
      <dgm:spPr/>
      <dgm:t>
        <a:bodyPr/>
        <a:lstStyle/>
        <a:p>
          <a:r>
            <a:rPr lang="es-ES" dirty="0" smtClean="0"/>
            <a:t>Ejercer el control sobre el uso y ocupación del suelo sobre el territorio de las GAD</a:t>
          </a:r>
          <a:endParaRPr lang="es-EC" dirty="0"/>
        </a:p>
      </dgm:t>
    </dgm:pt>
    <dgm:pt modelId="{4405FA91-7064-4534-9B79-73BA36ABE72B}" type="parTrans" cxnId="{75D1DE13-2F1D-4FA4-9F40-5DBE2781C5DC}">
      <dgm:prSet/>
      <dgm:spPr/>
      <dgm:t>
        <a:bodyPr/>
        <a:lstStyle/>
        <a:p>
          <a:endParaRPr lang="es-EC"/>
        </a:p>
      </dgm:t>
    </dgm:pt>
    <dgm:pt modelId="{B2F84477-93C0-4D7A-908B-02BB1C1A6337}" type="sibTrans" cxnId="{75D1DE13-2F1D-4FA4-9F40-5DBE2781C5DC}">
      <dgm:prSet/>
      <dgm:spPr/>
      <dgm:t>
        <a:bodyPr/>
        <a:lstStyle/>
        <a:p>
          <a:endParaRPr lang="es-EC"/>
        </a:p>
      </dgm:t>
    </dgm:pt>
    <dgm:pt modelId="{B7D43DB0-18C1-47D3-A9C8-16319A2B29BF}">
      <dgm:prSet phldrT="[Texto]"/>
      <dgm:spPr/>
      <dgm:t>
        <a:bodyPr/>
        <a:lstStyle/>
        <a:p>
          <a:r>
            <a:rPr lang="es-EC" dirty="0" smtClean="0"/>
            <a:t>Legislación y Normativa del DMQ</a:t>
          </a:r>
          <a:endParaRPr lang="es-EC" dirty="0"/>
        </a:p>
      </dgm:t>
    </dgm:pt>
    <dgm:pt modelId="{E9112C98-ECE6-40BD-B98A-567EA1D955A8}" type="parTrans" cxnId="{DAD7F089-5548-4F39-A5D7-D043ABC60798}">
      <dgm:prSet/>
      <dgm:spPr/>
      <dgm:t>
        <a:bodyPr/>
        <a:lstStyle/>
        <a:p>
          <a:endParaRPr lang="es-EC"/>
        </a:p>
      </dgm:t>
    </dgm:pt>
    <dgm:pt modelId="{4C1E8659-C8F4-4DBB-BC85-FDC582141C34}" type="sibTrans" cxnId="{DAD7F089-5548-4F39-A5D7-D043ABC60798}">
      <dgm:prSet/>
      <dgm:spPr/>
      <dgm:t>
        <a:bodyPr/>
        <a:lstStyle/>
        <a:p>
          <a:endParaRPr lang="es-EC"/>
        </a:p>
      </dgm:t>
    </dgm:pt>
    <dgm:pt modelId="{CCEE7C32-3477-40B6-B6F4-E045A1504B2B}">
      <dgm:prSet phldrT="[Texto]"/>
      <dgm:spPr/>
      <dgm:t>
        <a:bodyPr/>
        <a:lstStyle/>
        <a:p>
          <a:r>
            <a:rPr lang="es-EC" dirty="0" smtClean="0"/>
            <a:t>PMDOT</a:t>
          </a:r>
          <a:endParaRPr lang="es-EC" dirty="0"/>
        </a:p>
      </dgm:t>
    </dgm:pt>
    <dgm:pt modelId="{70B1C3DC-C555-486D-A000-E86E776EDDA1}" type="parTrans" cxnId="{99F5C7A1-DFF0-41FB-8B51-6CB83ACA42CB}">
      <dgm:prSet/>
      <dgm:spPr/>
      <dgm:t>
        <a:bodyPr/>
        <a:lstStyle/>
        <a:p>
          <a:endParaRPr lang="es-EC"/>
        </a:p>
      </dgm:t>
    </dgm:pt>
    <dgm:pt modelId="{7C22C339-7397-4323-B396-C4F04A0BD8D6}" type="sibTrans" cxnId="{99F5C7A1-DFF0-41FB-8B51-6CB83ACA42CB}">
      <dgm:prSet/>
      <dgm:spPr/>
      <dgm:t>
        <a:bodyPr/>
        <a:lstStyle/>
        <a:p>
          <a:endParaRPr lang="es-EC"/>
        </a:p>
      </dgm:t>
    </dgm:pt>
    <dgm:pt modelId="{73A69D0D-3DE7-4FA3-921C-8E2950A980EF}">
      <dgm:prSet phldrT="[Texto]"/>
      <dgm:spPr/>
      <dgm:t>
        <a:bodyPr/>
        <a:lstStyle/>
        <a:p>
          <a:r>
            <a:rPr lang="es-EC" dirty="0" smtClean="0"/>
            <a:t>Ordenanza Metropolitana 213</a:t>
          </a:r>
          <a:endParaRPr lang="es-EC" dirty="0"/>
        </a:p>
      </dgm:t>
    </dgm:pt>
    <dgm:pt modelId="{41E86BDB-4AD0-4493-9BC3-BC3535559078}" type="parTrans" cxnId="{17AC6F18-EA41-43CD-9A3D-558D4239C5FB}">
      <dgm:prSet/>
      <dgm:spPr/>
      <dgm:t>
        <a:bodyPr/>
        <a:lstStyle/>
        <a:p>
          <a:endParaRPr lang="es-EC"/>
        </a:p>
      </dgm:t>
    </dgm:pt>
    <dgm:pt modelId="{D0752F95-425F-48D1-9554-6B16A5915018}" type="sibTrans" cxnId="{17AC6F18-EA41-43CD-9A3D-558D4239C5FB}">
      <dgm:prSet/>
      <dgm:spPr/>
      <dgm:t>
        <a:bodyPr/>
        <a:lstStyle/>
        <a:p>
          <a:endParaRPr lang="es-EC"/>
        </a:p>
      </dgm:t>
    </dgm:pt>
    <dgm:pt modelId="{00A80BBC-025D-4B51-9138-1CF6C5CD4676}" type="pres">
      <dgm:prSet presAssocID="{98C71538-A81A-4C98-8CC3-8104A255103D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1DE4AD75-2F60-441A-B0C0-0A69A913171A}" type="pres">
      <dgm:prSet presAssocID="{98C71538-A81A-4C98-8CC3-8104A255103D}" presName="outerBox" presStyleCnt="0"/>
      <dgm:spPr/>
    </dgm:pt>
    <dgm:pt modelId="{8E99C607-F769-4E07-A1C7-EBAB036B854C}" type="pres">
      <dgm:prSet presAssocID="{98C71538-A81A-4C98-8CC3-8104A255103D}" presName="outerBoxParent" presStyleLbl="node1" presStyleIdx="0" presStyleCnt="3"/>
      <dgm:spPr/>
      <dgm:t>
        <a:bodyPr/>
        <a:lstStyle/>
        <a:p>
          <a:endParaRPr lang="es-EC"/>
        </a:p>
      </dgm:t>
    </dgm:pt>
    <dgm:pt modelId="{3D34D24E-8BC7-468F-84A3-9C4E9335EC23}" type="pres">
      <dgm:prSet presAssocID="{98C71538-A81A-4C98-8CC3-8104A255103D}" presName="outerBoxChildren" presStyleCnt="0"/>
      <dgm:spPr/>
    </dgm:pt>
    <dgm:pt modelId="{DE1B5100-ABD2-4EA5-BA16-18243C48B810}" type="pres">
      <dgm:prSet presAssocID="{8765858A-D9C3-4B32-9687-E687B120372A}" presName="oChild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27CA84E-1B97-4E32-933A-BEAB2114A90C}" type="pres">
      <dgm:prSet presAssocID="{98C71538-A81A-4C98-8CC3-8104A255103D}" presName="middleBox" presStyleCnt="0"/>
      <dgm:spPr/>
    </dgm:pt>
    <dgm:pt modelId="{F159ABFF-6ED6-4B11-BB6D-52E0DC5300C8}" type="pres">
      <dgm:prSet presAssocID="{98C71538-A81A-4C98-8CC3-8104A255103D}" presName="middleBoxParent" presStyleLbl="node1" presStyleIdx="1" presStyleCnt="3"/>
      <dgm:spPr/>
      <dgm:t>
        <a:bodyPr/>
        <a:lstStyle/>
        <a:p>
          <a:endParaRPr lang="es-EC"/>
        </a:p>
      </dgm:t>
    </dgm:pt>
    <dgm:pt modelId="{883A991B-B93D-4FDF-A298-2765815482A0}" type="pres">
      <dgm:prSet presAssocID="{98C71538-A81A-4C98-8CC3-8104A255103D}" presName="middleBoxChildren" presStyleCnt="0"/>
      <dgm:spPr/>
    </dgm:pt>
    <dgm:pt modelId="{549DCC40-6B6F-410C-9472-3EF9DE58A8AD}" type="pres">
      <dgm:prSet presAssocID="{CE750A9B-14A6-4720-86D6-194117D95601}" presName="mChild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2D74177-924E-449F-8D07-4D17A60D2988}" type="pres">
      <dgm:prSet presAssocID="{98C71538-A81A-4C98-8CC3-8104A255103D}" presName="centerBox" presStyleCnt="0"/>
      <dgm:spPr/>
    </dgm:pt>
    <dgm:pt modelId="{7605B361-69F2-4A7A-8882-9A05DF112745}" type="pres">
      <dgm:prSet presAssocID="{98C71538-A81A-4C98-8CC3-8104A255103D}" presName="centerBoxParent" presStyleLbl="node1" presStyleIdx="2" presStyleCnt="3"/>
      <dgm:spPr/>
      <dgm:t>
        <a:bodyPr/>
        <a:lstStyle/>
        <a:p>
          <a:endParaRPr lang="es-EC"/>
        </a:p>
      </dgm:t>
    </dgm:pt>
    <dgm:pt modelId="{A4E9564B-42B0-48FD-B8C0-FCDF910981B5}" type="pres">
      <dgm:prSet presAssocID="{98C71538-A81A-4C98-8CC3-8104A255103D}" presName="centerBoxChildren" presStyleCnt="0"/>
      <dgm:spPr/>
    </dgm:pt>
    <dgm:pt modelId="{10A248CB-04ED-486B-AD6E-01FFECC3967D}" type="pres">
      <dgm:prSet presAssocID="{CCEE7C32-3477-40B6-B6F4-E045A1504B2B}" presName="cChild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B2D8AFF-DB70-4006-92C9-2E7F27499F68}" type="pres">
      <dgm:prSet presAssocID="{7C22C339-7397-4323-B396-C4F04A0BD8D6}" presName="centerSibTrans" presStyleCnt="0"/>
      <dgm:spPr/>
    </dgm:pt>
    <dgm:pt modelId="{27A250E4-FF8C-472E-B7CD-A58CEBA57D32}" type="pres">
      <dgm:prSet presAssocID="{73A69D0D-3DE7-4FA3-921C-8E2950A980EF}" presName="cChild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F26F236-4C80-40E2-A646-ACA9C1837BE8}" type="presOf" srcId="{98C71538-A81A-4C98-8CC3-8104A255103D}" destId="{00A80BBC-025D-4B51-9138-1CF6C5CD4676}" srcOrd="0" destOrd="0" presId="urn:microsoft.com/office/officeart/2005/8/layout/target2"/>
    <dgm:cxn modelId="{79A78DC6-008C-4FE0-A244-8C3D74FE852D}" type="presOf" srcId="{8765858A-D9C3-4B32-9687-E687B120372A}" destId="{DE1B5100-ABD2-4EA5-BA16-18243C48B810}" srcOrd="0" destOrd="0" presId="urn:microsoft.com/office/officeart/2005/8/layout/target2"/>
    <dgm:cxn modelId="{C839A64A-6FF6-44D6-AE6F-88F59BBD222B}" type="presOf" srcId="{73A69D0D-3DE7-4FA3-921C-8E2950A980EF}" destId="{27A250E4-FF8C-472E-B7CD-A58CEBA57D32}" srcOrd="0" destOrd="0" presId="urn:microsoft.com/office/officeart/2005/8/layout/target2"/>
    <dgm:cxn modelId="{F30E9C0B-E430-49BB-A1B2-63B17ECC74AC}" srcId="{98C71538-A81A-4C98-8CC3-8104A255103D}" destId="{54DB4769-DC32-4CC2-8255-7BD15209AA32}" srcOrd="1" destOrd="0" parTransId="{2F85E553-7B3A-47F2-8DCD-19D333A96854}" sibTransId="{4AB55161-7917-4AD2-8E76-3F90BA2C7373}"/>
    <dgm:cxn modelId="{17AC6F18-EA41-43CD-9A3D-558D4239C5FB}" srcId="{B7D43DB0-18C1-47D3-A9C8-16319A2B29BF}" destId="{73A69D0D-3DE7-4FA3-921C-8E2950A980EF}" srcOrd="1" destOrd="0" parTransId="{41E86BDB-4AD0-4493-9BC3-BC3535559078}" sibTransId="{D0752F95-425F-48D1-9554-6B16A5915018}"/>
    <dgm:cxn modelId="{AFDFC9BD-320A-41E1-AE0D-BCA14D4938D6}" type="presOf" srcId="{4D7C8351-2711-457A-99B0-AF2E649091CD}" destId="{8E99C607-F769-4E07-A1C7-EBAB036B854C}" srcOrd="0" destOrd="0" presId="urn:microsoft.com/office/officeart/2005/8/layout/target2"/>
    <dgm:cxn modelId="{E2359693-8475-496F-A0D7-813F8F4D35B9}" type="presOf" srcId="{CCEE7C32-3477-40B6-B6F4-E045A1504B2B}" destId="{10A248CB-04ED-486B-AD6E-01FFECC3967D}" srcOrd="0" destOrd="0" presId="urn:microsoft.com/office/officeart/2005/8/layout/target2"/>
    <dgm:cxn modelId="{DAD7F089-5548-4F39-A5D7-D043ABC60798}" srcId="{98C71538-A81A-4C98-8CC3-8104A255103D}" destId="{B7D43DB0-18C1-47D3-A9C8-16319A2B29BF}" srcOrd="2" destOrd="0" parTransId="{E9112C98-ECE6-40BD-B98A-567EA1D955A8}" sibTransId="{4C1E8659-C8F4-4DBB-BC85-FDC582141C34}"/>
    <dgm:cxn modelId="{C9053B06-09CC-4C73-B6B2-4600FED8D0EE}" type="presOf" srcId="{54DB4769-DC32-4CC2-8255-7BD15209AA32}" destId="{F159ABFF-6ED6-4B11-BB6D-52E0DC5300C8}" srcOrd="0" destOrd="0" presId="urn:microsoft.com/office/officeart/2005/8/layout/target2"/>
    <dgm:cxn modelId="{C039366A-D0DB-471F-A5C2-52F0442D3FFC}" type="presOf" srcId="{CE750A9B-14A6-4720-86D6-194117D95601}" destId="{549DCC40-6B6F-410C-9472-3EF9DE58A8AD}" srcOrd="0" destOrd="0" presId="urn:microsoft.com/office/officeart/2005/8/layout/target2"/>
    <dgm:cxn modelId="{C605C0FC-4B32-4F70-8CA2-0B794722FB47}" srcId="{98C71538-A81A-4C98-8CC3-8104A255103D}" destId="{4D7C8351-2711-457A-99B0-AF2E649091CD}" srcOrd="0" destOrd="0" parTransId="{0C039E29-490A-4D6A-9EC9-B814494DDAF4}" sibTransId="{C02FBAB6-222F-4EC7-B75E-EABA55DA1841}"/>
    <dgm:cxn modelId="{66AB87DC-07B5-4F4A-8247-2A0AFE0A1FF7}" srcId="{4D7C8351-2711-457A-99B0-AF2E649091CD}" destId="{8765858A-D9C3-4B32-9687-E687B120372A}" srcOrd="0" destOrd="0" parTransId="{FB2F65D8-C8B1-46F2-9C77-A77989F750E5}" sibTransId="{6B9B57C7-7155-4EE1-94CF-5100684FB92C}"/>
    <dgm:cxn modelId="{75D1DE13-2F1D-4FA4-9F40-5DBE2781C5DC}" srcId="{54DB4769-DC32-4CC2-8255-7BD15209AA32}" destId="{CE750A9B-14A6-4720-86D6-194117D95601}" srcOrd="0" destOrd="0" parTransId="{4405FA91-7064-4534-9B79-73BA36ABE72B}" sibTransId="{B2F84477-93C0-4D7A-908B-02BB1C1A6337}"/>
    <dgm:cxn modelId="{99F5C7A1-DFF0-41FB-8B51-6CB83ACA42CB}" srcId="{B7D43DB0-18C1-47D3-A9C8-16319A2B29BF}" destId="{CCEE7C32-3477-40B6-B6F4-E045A1504B2B}" srcOrd="0" destOrd="0" parTransId="{70B1C3DC-C555-486D-A000-E86E776EDDA1}" sibTransId="{7C22C339-7397-4323-B396-C4F04A0BD8D6}"/>
    <dgm:cxn modelId="{ACBB25E2-61D5-4C49-830C-666E15A532FD}" type="presOf" srcId="{B7D43DB0-18C1-47D3-A9C8-16319A2B29BF}" destId="{7605B361-69F2-4A7A-8882-9A05DF112745}" srcOrd="0" destOrd="0" presId="urn:microsoft.com/office/officeart/2005/8/layout/target2"/>
    <dgm:cxn modelId="{08C3EEE2-4579-4496-86DE-3551EF85DA7D}" type="presParOf" srcId="{00A80BBC-025D-4B51-9138-1CF6C5CD4676}" destId="{1DE4AD75-2F60-441A-B0C0-0A69A913171A}" srcOrd="0" destOrd="0" presId="urn:microsoft.com/office/officeart/2005/8/layout/target2"/>
    <dgm:cxn modelId="{08971AD6-979A-44B9-B1A5-09A35857B48E}" type="presParOf" srcId="{1DE4AD75-2F60-441A-B0C0-0A69A913171A}" destId="{8E99C607-F769-4E07-A1C7-EBAB036B854C}" srcOrd="0" destOrd="0" presId="urn:microsoft.com/office/officeart/2005/8/layout/target2"/>
    <dgm:cxn modelId="{9E141EA9-C1C4-484B-91D8-16841CC555D8}" type="presParOf" srcId="{1DE4AD75-2F60-441A-B0C0-0A69A913171A}" destId="{3D34D24E-8BC7-468F-84A3-9C4E9335EC23}" srcOrd="1" destOrd="0" presId="urn:microsoft.com/office/officeart/2005/8/layout/target2"/>
    <dgm:cxn modelId="{6CA07A98-9766-4869-A51F-195D1A60DBD4}" type="presParOf" srcId="{3D34D24E-8BC7-468F-84A3-9C4E9335EC23}" destId="{DE1B5100-ABD2-4EA5-BA16-18243C48B810}" srcOrd="0" destOrd="0" presId="urn:microsoft.com/office/officeart/2005/8/layout/target2"/>
    <dgm:cxn modelId="{F376BD6E-C465-4548-A28B-F1A507265C05}" type="presParOf" srcId="{00A80BBC-025D-4B51-9138-1CF6C5CD4676}" destId="{327CA84E-1B97-4E32-933A-BEAB2114A90C}" srcOrd="1" destOrd="0" presId="urn:microsoft.com/office/officeart/2005/8/layout/target2"/>
    <dgm:cxn modelId="{36812294-AFCC-41C2-BD81-64350DFED625}" type="presParOf" srcId="{327CA84E-1B97-4E32-933A-BEAB2114A90C}" destId="{F159ABFF-6ED6-4B11-BB6D-52E0DC5300C8}" srcOrd="0" destOrd="0" presId="urn:microsoft.com/office/officeart/2005/8/layout/target2"/>
    <dgm:cxn modelId="{B9396075-0507-4746-AA74-1887F5C9F7EC}" type="presParOf" srcId="{327CA84E-1B97-4E32-933A-BEAB2114A90C}" destId="{883A991B-B93D-4FDF-A298-2765815482A0}" srcOrd="1" destOrd="0" presId="urn:microsoft.com/office/officeart/2005/8/layout/target2"/>
    <dgm:cxn modelId="{74671E7D-4B4F-4BA6-B818-FB90916C06FB}" type="presParOf" srcId="{883A991B-B93D-4FDF-A298-2765815482A0}" destId="{549DCC40-6B6F-410C-9472-3EF9DE58A8AD}" srcOrd="0" destOrd="0" presId="urn:microsoft.com/office/officeart/2005/8/layout/target2"/>
    <dgm:cxn modelId="{28E0EC37-CDC9-4733-A688-993E23DCFC92}" type="presParOf" srcId="{00A80BBC-025D-4B51-9138-1CF6C5CD4676}" destId="{72D74177-924E-449F-8D07-4D17A60D2988}" srcOrd="2" destOrd="0" presId="urn:microsoft.com/office/officeart/2005/8/layout/target2"/>
    <dgm:cxn modelId="{79AB32C0-4F18-4711-95AA-D035F923DEC6}" type="presParOf" srcId="{72D74177-924E-449F-8D07-4D17A60D2988}" destId="{7605B361-69F2-4A7A-8882-9A05DF112745}" srcOrd="0" destOrd="0" presId="urn:microsoft.com/office/officeart/2005/8/layout/target2"/>
    <dgm:cxn modelId="{6352B1F1-562A-489C-941E-D381CB0E8F5F}" type="presParOf" srcId="{72D74177-924E-449F-8D07-4D17A60D2988}" destId="{A4E9564B-42B0-48FD-B8C0-FCDF910981B5}" srcOrd="1" destOrd="0" presId="urn:microsoft.com/office/officeart/2005/8/layout/target2"/>
    <dgm:cxn modelId="{FD65AE42-C91C-44C9-BC84-FDAEB5313135}" type="presParOf" srcId="{A4E9564B-42B0-48FD-B8C0-FCDF910981B5}" destId="{10A248CB-04ED-486B-AD6E-01FFECC3967D}" srcOrd="0" destOrd="0" presId="urn:microsoft.com/office/officeart/2005/8/layout/target2"/>
    <dgm:cxn modelId="{6AE6BF32-6C11-4E15-802C-0A586CC4B05E}" type="presParOf" srcId="{A4E9564B-42B0-48FD-B8C0-FCDF910981B5}" destId="{1B2D8AFF-DB70-4006-92C9-2E7F27499F68}" srcOrd="1" destOrd="0" presId="urn:microsoft.com/office/officeart/2005/8/layout/target2"/>
    <dgm:cxn modelId="{78EDDF3D-AC32-4E2B-9885-AE60C40EF8CE}" type="presParOf" srcId="{A4E9564B-42B0-48FD-B8C0-FCDF910981B5}" destId="{27A250E4-FF8C-472E-B7CD-A58CEBA57D32}" srcOrd="2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99C607-F769-4E07-A1C7-EBAB036B854C}">
      <dsp:nvSpPr>
        <dsp:cNvPr id="0" name=""/>
        <dsp:cNvSpPr/>
      </dsp:nvSpPr>
      <dsp:spPr>
        <a:xfrm>
          <a:off x="0" y="0"/>
          <a:ext cx="8208912" cy="5272360"/>
        </a:xfrm>
        <a:prstGeom prst="roundRect">
          <a:avLst>
            <a:gd name="adj" fmla="val 8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4091937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/>
            <a:t>La Constitución  de la República del Ecuador</a:t>
          </a:r>
          <a:endParaRPr lang="es-EC" sz="3600" kern="1200" dirty="0"/>
        </a:p>
      </dsp:txBody>
      <dsp:txXfrm>
        <a:off x="131259" y="131259"/>
        <a:ext cx="7946394" cy="5009842"/>
      </dsp:txXfrm>
    </dsp:sp>
    <dsp:sp modelId="{DE1B5100-ABD2-4EA5-BA16-18243C48B810}">
      <dsp:nvSpPr>
        <dsp:cNvPr id="0" name=""/>
        <dsp:cNvSpPr/>
      </dsp:nvSpPr>
      <dsp:spPr>
        <a:xfrm>
          <a:off x="205222" y="1318090"/>
          <a:ext cx="1231336" cy="3690652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Promueve la conservación del patrimonio natural y el uso sustentable de los recursos</a:t>
          </a:r>
          <a:endParaRPr lang="es-EC" sz="1500" kern="1200" dirty="0"/>
        </a:p>
      </dsp:txBody>
      <dsp:txXfrm>
        <a:off x="243090" y="1355958"/>
        <a:ext cx="1155600" cy="3614916"/>
      </dsp:txXfrm>
    </dsp:sp>
    <dsp:sp modelId="{F159ABFF-6ED6-4B11-BB6D-52E0DC5300C8}">
      <dsp:nvSpPr>
        <dsp:cNvPr id="0" name=""/>
        <dsp:cNvSpPr/>
      </dsp:nvSpPr>
      <dsp:spPr>
        <a:xfrm>
          <a:off x="1641782" y="1318090"/>
          <a:ext cx="6361906" cy="3690652"/>
        </a:xfrm>
        <a:prstGeom prst="roundRect">
          <a:avLst>
            <a:gd name="adj" fmla="val 105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2343564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Código Orgánico de Ordenamiento Territorial, Autonomías y Descentralización (COOTAD)</a:t>
          </a:r>
          <a:endParaRPr lang="es-EC" sz="2400" kern="1200" dirty="0"/>
        </a:p>
      </dsp:txBody>
      <dsp:txXfrm>
        <a:off x="1755282" y="1431590"/>
        <a:ext cx="6134906" cy="3463652"/>
      </dsp:txXfrm>
    </dsp:sp>
    <dsp:sp modelId="{549DCC40-6B6F-410C-9472-3EF9DE58A8AD}">
      <dsp:nvSpPr>
        <dsp:cNvPr id="0" name=""/>
        <dsp:cNvSpPr/>
      </dsp:nvSpPr>
      <dsp:spPr>
        <a:xfrm>
          <a:off x="1800830" y="2609818"/>
          <a:ext cx="1272381" cy="212212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Ejercer el control sobre el uso y ocupación del suelo sobre el territorio de las GAD</a:t>
          </a:r>
          <a:endParaRPr lang="es-EC" sz="1500" kern="1200" dirty="0"/>
        </a:p>
      </dsp:txBody>
      <dsp:txXfrm>
        <a:off x="1839960" y="2648948"/>
        <a:ext cx="1194121" cy="2043864"/>
      </dsp:txXfrm>
    </dsp:sp>
    <dsp:sp modelId="{7605B361-69F2-4A7A-8882-9A05DF112745}">
      <dsp:nvSpPr>
        <dsp:cNvPr id="0" name=""/>
        <dsp:cNvSpPr/>
      </dsp:nvSpPr>
      <dsp:spPr>
        <a:xfrm>
          <a:off x="3242520" y="2636180"/>
          <a:ext cx="4555946" cy="2108944"/>
        </a:xfrm>
        <a:prstGeom prst="roundRect">
          <a:avLst>
            <a:gd name="adj" fmla="val 105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1190382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Legislación y Normativa del DMQ</a:t>
          </a:r>
          <a:endParaRPr lang="es-EC" sz="2400" kern="1200" dirty="0"/>
        </a:p>
      </dsp:txBody>
      <dsp:txXfrm>
        <a:off x="3307377" y="2701037"/>
        <a:ext cx="4426232" cy="1979230"/>
      </dsp:txXfrm>
    </dsp:sp>
    <dsp:sp modelId="{10A248CB-04ED-486B-AD6E-01FFECC3967D}">
      <dsp:nvSpPr>
        <dsp:cNvPr id="0" name=""/>
        <dsp:cNvSpPr/>
      </dsp:nvSpPr>
      <dsp:spPr>
        <a:xfrm>
          <a:off x="3356418" y="3585204"/>
          <a:ext cx="2132374" cy="94902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PMDOT</a:t>
          </a:r>
          <a:endParaRPr lang="es-EC" sz="1500" kern="1200" dirty="0"/>
        </a:p>
      </dsp:txBody>
      <dsp:txXfrm>
        <a:off x="3385604" y="3614390"/>
        <a:ext cx="2074002" cy="890652"/>
      </dsp:txXfrm>
    </dsp:sp>
    <dsp:sp modelId="{27A250E4-FF8C-472E-B7CD-A58CEBA57D32}">
      <dsp:nvSpPr>
        <dsp:cNvPr id="0" name=""/>
        <dsp:cNvSpPr/>
      </dsp:nvSpPr>
      <dsp:spPr>
        <a:xfrm>
          <a:off x="5549457" y="3585204"/>
          <a:ext cx="2132374" cy="94902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Ordenanza Metropolitana 213</a:t>
          </a:r>
          <a:endParaRPr lang="es-EC" sz="1500" kern="1200" dirty="0"/>
        </a:p>
      </dsp:txBody>
      <dsp:txXfrm>
        <a:off x="5578643" y="3614390"/>
        <a:ext cx="2074002" cy="8906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F5A6-8870-48FE-9C9A-CB2B3878E2C7}" type="datetimeFigureOut">
              <a:rPr lang="es-EC" smtClean="0"/>
              <a:t>17/10/2017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E26F-A318-4AA1-B5A8-0F6C113265A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65632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F5A6-8870-48FE-9C9A-CB2B3878E2C7}" type="datetimeFigureOut">
              <a:rPr lang="es-EC" smtClean="0"/>
              <a:t>17/10/2017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E26F-A318-4AA1-B5A8-0F6C113265A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50217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F5A6-8870-48FE-9C9A-CB2B3878E2C7}" type="datetimeFigureOut">
              <a:rPr lang="es-EC" smtClean="0"/>
              <a:t>17/10/2017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E26F-A318-4AA1-B5A8-0F6C113265A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84331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F5A6-8870-48FE-9C9A-CB2B3878E2C7}" type="datetimeFigureOut">
              <a:rPr lang="es-EC" smtClean="0"/>
              <a:t>17/10/2017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E26F-A318-4AA1-B5A8-0F6C113265A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67996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F5A6-8870-48FE-9C9A-CB2B3878E2C7}" type="datetimeFigureOut">
              <a:rPr lang="es-EC" smtClean="0"/>
              <a:t>17/10/2017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E26F-A318-4AA1-B5A8-0F6C113265A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9842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F5A6-8870-48FE-9C9A-CB2B3878E2C7}" type="datetimeFigureOut">
              <a:rPr lang="es-EC" smtClean="0"/>
              <a:t>17/10/2017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E26F-A318-4AA1-B5A8-0F6C113265A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62184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F5A6-8870-48FE-9C9A-CB2B3878E2C7}" type="datetimeFigureOut">
              <a:rPr lang="es-EC" smtClean="0"/>
              <a:t>17/10/2017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E26F-A318-4AA1-B5A8-0F6C113265A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26123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F5A6-8870-48FE-9C9A-CB2B3878E2C7}" type="datetimeFigureOut">
              <a:rPr lang="es-EC" smtClean="0"/>
              <a:t>17/10/2017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E26F-A318-4AA1-B5A8-0F6C113265A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50459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F5A6-8870-48FE-9C9A-CB2B3878E2C7}" type="datetimeFigureOut">
              <a:rPr lang="es-EC" smtClean="0"/>
              <a:t>17/10/2017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E26F-A318-4AA1-B5A8-0F6C113265A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68455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F5A6-8870-48FE-9C9A-CB2B3878E2C7}" type="datetimeFigureOut">
              <a:rPr lang="es-EC" smtClean="0"/>
              <a:t>17/10/2017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E26F-A318-4AA1-B5A8-0F6C113265A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92551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F5A6-8870-48FE-9C9A-CB2B3878E2C7}" type="datetimeFigureOut">
              <a:rPr lang="es-EC" smtClean="0"/>
              <a:t>17/10/2017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E26F-A318-4AA1-B5A8-0F6C113265A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14484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5F5A6-8870-48FE-9C9A-CB2B3878E2C7}" type="datetimeFigureOut">
              <a:rPr lang="es-EC" smtClean="0"/>
              <a:t>17/10/2017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2E26F-A318-4AA1-B5A8-0F6C113265A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04139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4">
            <a:extLst>
              <a:ext uri="{FF2B5EF4-FFF2-40B4-BE49-F238E27FC236}">
                <a16:creationId xmlns:a16="http://schemas.microsoft.com/office/drawing/2014/main" xmlns="" id="{07E200F5-6B11-4C9B-A03A-60ABE7D641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1" t="23077" r="15929" b="20032"/>
          <a:stretch/>
        </p:blipFill>
        <p:spPr>
          <a:xfrm>
            <a:off x="1403648" y="116632"/>
            <a:ext cx="6480720" cy="2664296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440905"/>
            <a:ext cx="7772400" cy="1470025"/>
          </a:xfrm>
        </p:spPr>
        <p:txBody>
          <a:bodyPr/>
          <a:lstStyle/>
          <a:p>
            <a:r>
              <a:rPr lang="es-EC" b="1" dirty="0" smtClean="0"/>
              <a:t>ACUS MOJANDA-CAMBUGÁN</a:t>
            </a:r>
            <a:endParaRPr lang="es-EC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4196680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es-EC" dirty="0" smtClean="0"/>
              <a:t>Proceso para la declaratoria de Mojanda-Cambugán como área de conservación y uso sustentable del Distrito Metropolitano de Quito</a:t>
            </a:r>
          </a:p>
          <a:p>
            <a:endParaRPr lang="es-EC" dirty="0"/>
          </a:p>
          <a:p>
            <a:r>
              <a:rPr lang="es-EC" dirty="0" smtClean="0"/>
              <a:t>SA-octubre 2017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91718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540568" y="0"/>
            <a:ext cx="10441160" cy="836712"/>
          </a:xfrm>
        </p:spPr>
        <p:txBody>
          <a:bodyPr>
            <a:noAutofit/>
          </a:bodyPr>
          <a:lstStyle/>
          <a:p>
            <a:r>
              <a:rPr lang="es-EC" sz="3200" b="1" dirty="0" smtClean="0"/>
              <a:t>ÁREA DE ESTUDIO, ECOSISTEMAS INVOLUCRADOS</a:t>
            </a:r>
            <a:endParaRPr lang="es-EC" sz="3200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0014548"/>
              </p:ext>
            </p:extLst>
          </p:nvPr>
        </p:nvGraphicFramePr>
        <p:xfrm>
          <a:off x="0" y="836712"/>
          <a:ext cx="9144000" cy="6485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7824"/>
                <a:gridCol w="6156176"/>
              </a:tblGrid>
              <a:tr h="451572">
                <a:tc rowSpan="14">
                  <a:txBody>
                    <a:bodyPr/>
                    <a:lstStyle/>
                    <a:p>
                      <a:endParaRPr lang="es-EC" dirty="0" smtClean="0"/>
                    </a:p>
                    <a:p>
                      <a:endParaRPr lang="es-EC" dirty="0" smtClean="0"/>
                    </a:p>
                    <a:p>
                      <a:endParaRPr lang="es-EC" dirty="0" smtClean="0"/>
                    </a:p>
                    <a:p>
                      <a:endParaRPr lang="es-EC" dirty="0" smtClean="0"/>
                    </a:p>
                    <a:p>
                      <a:endParaRPr lang="es-EC" dirty="0" smtClean="0"/>
                    </a:p>
                    <a:p>
                      <a:endParaRPr lang="es-EC" dirty="0" smtClean="0"/>
                    </a:p>
                    <a:p>
                      <a:endParaRPr lang="es-EC" dirty="0" smtClean="0"/>
                    </a:p>
                    <a:p>
                      <a:endParaRPr lang="es-EC" dirty="0" smtClean="0"/>
                    </a:p>
                    <a:p>
                      <a:r>
                        <a:rPr lang="es-EC" dirty="0" smtClean="0"/>
                        <a:t>ECOSISTEMAS NATURALES</a:t>
                      </a:r>
                      <a:r>
                        <a:rPr lang="es-EC" baseline="0" dirty="0" smtClean="0"/>
                        <a:t> Y SEMINATURALES IDENTIFICADOS </a:t>
                      </a:r>
                      <a:r>
                        <a:rPr lang="es-EC" dirty="0" smtClean="0"/>
                        <a:t>PARA EL</a:t>
                      </a:r>
                      <a:r>
                        <a:rPr lang="es-EC" baseline="0" dirty="0" smtClean="0"/>
                        <a:t> ÁREA DE ESTUDIO </a:t>
                      </a:r>
                      <a:endParaRPr lang="es-EC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b="1" dirty="0" smtClean="0"/>
                        <a:t>COBERTURA VEGETAL PREDOMINANTE </a:t>
                      </a:r>
                      <a:endParaRPr lang="es-EC" b="1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1572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Arbustales Montano de los Andes del Norte</a:t>
                      </a:r>
                      <a:endParaRPr lang="es-EC" dirty="0"/>
                    </a:p>
                  </a:txBody>
                  <a:tcPr/>
                </a:tc>
              </a:tr>
              <a:tr h="451572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Arbustales Seco interandino</a:t>
                      </a:r>
                      <a:endParaRPr lang="es-EC" dirty="0"/>
                    </a:p>
                  </a:txBody>
                  <a:tcPr/>
                </a:tc>
              </a:tr>
              <a:tr h="484183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Bosques Altimontanos norteandinos  siempreverdes</a:t>
                      </a:r>
                      <a:endParaRPr lang="es-EC" dirty="0"/>
                    </a:p>
                  </a:txBody>
                  <a:tcPr/>
                </a:tc>
              </a:tr>
              <a:tr h="484183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Bosques Bajos</a:t>
                      </a:r>
                      <a:r>
                        <a:rPr lang="es-EC" baseline="0" dirty="0" smtClean="0"/>
                        <a:t> y Arbustales Altoandinos Paramunos</a:t>
                      </a:r>
                      <a:endParaRPr lang="es-EC" dirty="0"/>
                    </a:p>
                  </a:txBody>
                  <a:tcPr/>
                </a:tc>
              </a:tr>
              <a:tr h="484183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Bosques Montanos Pluviales de los Andes del Norte</a:t>
                      </a:r>
                      <a:endParaRPr lang="es-EC" dirty="0"/>
                    </a:p>
                  </a:txBody>
                  <a:tcPr/>
                </a:tc>
              </a:tr>
              <a:tr h="484183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Bosques Siempreverdes  Estacionales</a:t>
                      </a:r>
                      <a:r>
                        <a:rPr lang="es-EC" baseline="0" dirty="0" smtClean="0"/>
                        <a:t> Montano Bajos</a:t>
                      </a:r>
                      <a:endParaRPr lang="es-EC" dirty="0"/>
                    </a:p>
                  </a:txBody>
                  <a:tcPr/>
                </a:tc>
              </a:tr>
              <a:tr h="451572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Bosques Secos</a:t>
                      </a:r>
                      <a:r>
                        <a:rPr lang="es-EC" baseline="0" dirty="0" smtClean="0"/>
                        <a:t> Interandinos</a:t>
                      </a:r>
                      <a:endParaRPr lang="es-EC" dirty="0"/>
                    </a:p>
                  </a:txBody>
                  <a:tcPr/>
                </a:tc>
              </a:tr>
              <a:tr h="451572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Herbazales Montanos</a:t>
                      </a:r>
                      <a:endParaRPr lang="es-EC" dirty="0"/>
                    </a:p>
                  </a:txBody>
                  <a:tcPr/>
                </a:tc>
              </a:tr>
              <a:tr h="484183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Pajonales Altimontanos y Montanos Paramunos</a:t>
                      </a:r>
                      <a:endParaRPr lang="es-EC" dirty="0"/>
                    </a:p>
                  </a:txBody>
                  <a:tcPr/>
                </a:tc>
              </a:tr>
              <a:tr h="451572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Pajonales Edafoxerófilos</a:t>
                      </a:r>
                      <a:r>
                        <a:rPr lang="es-EC" baseline="0" dirty="0" smtClean="0"/>
                        <a:t> Altimontanos</a:t>
                      </a:r>
                      <a:endParaRPr lang="es-EC" dirty="0"/>
                    </a:p>
                  </a:txBody>
                  <a:tcPr/>
                </a:tc>
              </a:tr>
              <a:tr h="451572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Bosques de Eucalipto</a:t>
                      </a:r>
                      <a:endParaRPr lang="es-EC" dirty="0"/>
                    </a:p>
                  </a:txBody>
                  <a:tcPr/>
                </a:tc>
              </a:tr>
              <a:tr h="451572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Bosques</a:t>
                      </a:r>
                      <a:r>
                        <a:rPr lang="es-EC" baseline="0" dirty="0" smtClean="0"/>
                        <a:t> secundarios</a:t>
                      </a:r>
                      <a:endParaRPr lang="es-EC" dirty="0"/>
                    </a:p>
                  </a:txBody>
                  <a:tcPr/>
                </a:tc>
              </a:tr>
              <a:tr h="451572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Matorral en regeneración</a:t>
                      </a:r>
                      <a:endParaRPr lang="es-EC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893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08520" y="44624"/>
            <a:ext cx="9252520" cy="792088"/>
          </a:xfrm>
        </p:spPr>
        <p:txBody>
          <a:bodyPr>
            <a:noAutofit/>
          </a:bodyPr>
          <a:lstStyle/>
          <a:p>
            <a:r>
              <a:rPr lang="es-EC" sz="2200" b="1" dirty="0" smtClean="0"/>
              <a:t>SINTESIS DEL ESTADO DE CONSERVACIÓN DE LA FLORA SILVESTRE DE ACUERDO A LOS PLANES DE MANEJO DE LOS BOSQUES PROTECTORES NORCENTRALES</a:t>
            </a:r>
            <a:endParaRPr lang="es-EC" sz="2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886419"/>
              </p:ext>
            </p:extLst>
          </p:nvPr>
        </p:nvGraphicFramePr>
        <p:xfrm>
          <a:off x="107503" y="962770"/>
          <a:ext cx="8928993" cy="60036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8193"/>
                <a:gridCol w="2088232"/>
                <a:gridCol w="2808312"/>
                <a:gridCol w="2304256"/>
              </a:tblGrid>
              <a:tr h="517040"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s-ES" sz="1400" baseline="0" dirty="0" smtClean="0">
                          <a:effectLst/>
                        </a:rPr>
                        <a:t>Información analizada </a:t>
                      </a:r>
                      <a:endParaRPr lang="es-EC" sz="14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84" marR="62284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s-ES" sz="1400" baseline="0" dirty="0">
                          <a:effectLst/>
                        </a:rPr>
                        <a:t>Cantidad de especies (DAP mayor a 5 cm)</a:t>
                      </a:r>
                      <a:endParaRPr lang="es-EC" sz="14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84" marR="62284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s-ES" sz="1400" baseline="0" dirty="0">
                          <a:effectLst/>
                        </a:rPr>
                        <a:t>Familias más diversas o más frecuentes</a:t>
                      </a:r>
                      <a:endParaRPr lang="es-EC" sz="14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84" marR="62284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s-ES" sz="1400" baseline="0" dirty="0">
                          <a:effectLst/>
                        </a:rPr>
                        <a:t>Especies endémicas,  amenazadas</a:t>
                      </a:r>
                      <a:endParaRPr lang="es-EC" sz="14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84" marR="62284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1353925">
                <a:tc>
                  <a:txBody>
                    <a:bodyPr/>
                    <a:lstStyle/>
                    <a:p>
                      <a:pPr>
                        <a:spcAft>
                          <a:spcPts val="400"/>
                        </a:spcAft>
                      </a:pPr>
                      <a:r>
                        <a:rPr lang="es-ES" sz="1400" baseline="0" dirty="0">
                          <a:effectLst/>
                        </a:rPr>
                        <a:t>Plan de Manejo Bosque Protector Cambugán</a:t>
                      </a:r>
                      <a:endParaRPr lang="es-EC" sz="14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84" marR="62284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400"/>
                        </a:spcAft>
                      </a:pPr>
                      <a:r>
                        <a:rPr lang="es-ES" sz="1400" baseline="0" dirty="0">
                          <a:solidFill>
                            <a:schemeClr val="bg1"/>
                          </a:solidFill>
                          <a:effectLst/>
                        </a:rPr>
                        <a:t>132 especies de vegetales dentro de 51 familias botánicas</a:t>
                      </a:r>
                      <a:endParaRPr lang="es-EC" sz="1400" baseline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84" marR="62284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400"/>
                        </a:spcAft>
                      </a:pPr>
                      <a:r>
                        <a:rPr lang="es-ES" sz="1400" baseline="0" dirty="0">
                          <a:solidFill>
                            <a:schemeClr val="bg1"/>
                          </a:solidFill>
                          <a:effectLst/>
                        </a:rPr>
                        <a:t>10 familias más frecuentes:  Rubiaceae, Melastomataceae, Euphorbiaceae, Moraceae, Lauraceae, Clusiaceae, Myrtaceae, Sabiaceae, Cunoniaceae y Bignoniaceae</a:t>
                      </a:r>
                      <a:endParaRPr lang="es-EC" sz="1400" baseline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84" marR="62284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400"/>
                        </a:spcAft>
                      </a:pPr>
                      <a:r>
                        <a:rPr lang="es-ES" sz="1400" baseline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C" sz="1400" baseline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400"/>
                        </a:spcAft>
                      </a:pPr>
                      <a:r>
                        <a:rPr lang="es-ES" sz="1400" baseline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C" sz="1400" baseline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400"/>
                        </a:spcAft>
                      </a:pPr>
                      <a:r>
                        <a:rPr lang="es-ES" sz="1400" baseline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C" sz="1400" baseline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400"/>
                        </a:spcAft>
                      </a:pPr>
                      <a:r>
                        <a:rPr lang="es-ES" sz="1400" baseline="0" dirty="0" smtClean="0">
                          <a:solidFill>
                            <a:schemeClr val="bg1"/>
                          </a:solidFill>
                          <a:effectLst/>
                        </a:rPr>
                        <a:t>No se identifica</a:t>
                      </a:r>
                      <a:endParaRPr lang="es-EC" sz="1400" baseline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84" marR="62284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824034">
                <a:tc>
                  <a:txBody>
                    <a:bodyPr/>
                    <a:lstStyle/>
                    <a:p>
                      <a:pPr>
                        <a:spcAft>
                          <a:spcPts val="400"/>
                        </a:spcAft>
                      </a:pPr>
                      <a:r>
                        <a:rPr lang="es-ES" sz="1400" baseline="0" dirty="0">
                          <a:effectLst/>
                        </a:rPr>
                        <a:t>Estudio del MECN: Bosque Protector Cambugán (2010)</a:t>
                      </a:r>
                      <a:endParaRPr lang="es-EC" sz="14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84" marR="62284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400"/>
                        </a:spcAft>
                      </a:pPr>
                      <a:r>
                        <a:rPr lang="es-ES" sz="1400" baseline="0" dirty="0">
                          <a:solidFill>
                            <a:schemeClr val="bg1"/>
                          </a:solidFill>
                          <a:effectLst/>
                        </a:rPr>
                        <a:t>68 especies distribuidas dentro de 36 familias</a:t>
                      </a:r>
                      <a:endParaRPr lang="es-EC" sz="1400" baseline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84" marR="62284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400"/>
                        </a:spcAft>
                      </a:pPr>
                      <a:r>
                        <a:rPr lang="es-ES" sz="1400" baseline="0" dirty="0">
                          <a:solidFill>
                            <a:schemeClr val="bg1"/>
                          </a:solidFill>
                          <a:effectLst/>
                        </a:rPr>
                        <a:t>Familias más diversas:  Lauráceae, Melastomataceae, Meliáceae y Rubiáceae</a:t>
                      </a:r>
                      <a:endParaRPr lang="es-EC" sz="1400" baseline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84" marR="62284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400"/>
                        </a:spcAft>
                      </a:pPr>
                      <a:r>
                        <a:rPr lang="es-ES" sz="1400" baseline="0" dirty="0">
                          <a:solidFill>
                            <a:schemeClr val="bg1"/>
                          </a:solidFill>
                          <a:effectLst/>
                        </a:rPr>
                        <a:t>4 especies endémicas  de las cuales 3 se encuentran bajo la categoría Vulnerable (VU)</a:t>
                      </a:r>
                      <a:endParaRPr lang="es-EC" sz="1400" baseline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84" marR="62284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1236052">
                <a:tc>
                  <a:txBody>
                    <a:bodyPr/>
                    <a:lstStyle/>
                    <a:p>
                      <a:pPr>
                        <a:spcAft>
                          <a:spcPts val="400"/>
                        </a:spcAft>
                      </a:pPr>
                      <a:r>
                        <a:rPr lang="es-ES" sz="1400" baseline="0" dirty="0">
                          <a:effectLst/>
                        </a:rPr>
                        <a:t>Plan de Manejo Bosque Protector Mojanda Grande</a:t>
                      </a:r>
                      <a:endParaRPr lang="es-EC" sz="14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84" marR="62284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400"/>
                        </a:spcAft>
                      </a:pPr>
                      <a:r>
                        <a:rPr lang="es-ES" sz="1400" baseline="0" dirty="0">
                          <a:solidFill>
                            <a:schemeClr val="bg1"/>
                          </a:solidFill>
                          <a:effectLst/>
                        </a:rPr>
                        <a:t>65 especies distribuidas en 39 familias</a:t>
                      </a:r>
                      <a:endParaRPr lang="es-EC" sz="1400" baseline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84" marR="62284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400"/>
                        </a:spcAft>
                      </a:pPr>
                      <a:r>
                        <a:rPr lang="es-ES" sz="1400" baseline="0" dirty="0">
                          <a:solidFill>
                            <a:schemeClr val="bg1"/>
                          </a:solidFill>
                          <a:effectLst/>
                        </a:rPr>
                        <a:t>Familias más diversas:  Asteraceae, Poaceae y Podocarpaceae</a:t>
                      </a:r>
                      <a:endParaRPr lang="es-EC" sz="1400" baseline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84" marR="62284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400"/>
                        </a:spcAft>
                      </a:pPr>
                      <a:r>
                        <a:rPr lang="es-ES" sz="1400" baseline="0" dirty="0" smtClean="0">
                          <a:solidFill>
                            <a:schemeClr val="bg1"/>
                          </a:solidFill>
                          <a:effectLst/>
                        </a:rPr>
                        <a:t>4 </a:t>
                      </a:r>
                      <a:r>
                        <a:rPr lang="es-ES" sz="1400" baseline="0" dirty="0">
                          <a:solidFill>
                            <a:schemeClr val="bg1"/>
                          </a:solidFill>
                          <a:effectLst/>
                        </a:rPr>
                        <a:t>especies bajo categoría </a:t>
                      </a:r>
                      <a:r>
                        <a:rPr lang="es-ES" sz="1400" baseline="0" dirty="0" smtClean="0">
                          <a:solidFill>
                            <a:schemeClr val="bg1"/>
                          </a:solidFill>
                          <a:effectLst/>
                        </a:rPr>
                        <a:t>Vulnerable </a:t>
                      </a:r>
                      <a:r>
                        <a:rPr lang="es-ES" sz="1400" baseline="0" dirty="0">
                          <a:solidFill>
                            <a:schemeClr val="bg1"/>
                          </a:solidFill>
                          <a:effectLst/>
                        </a:rPr>
                        <a:t>(VU) y 8 especies Casi Amenazadas (</a:t>
                      </a:r>
                      <a:r>
                        <a:rPr lang="es-ES" sz="1400" baseline="0" dirty="0" smtClean="0">
                          <a:solidFill>
                            <a:schemeClr val="bg1"/>
                          </a:solidFill>
                          <a:effectLst/>
                        </a:rPr>
                        <a:t>NT) </a:t>
                      </a:r>
                      <a:endParaRPr lang="es-EC" sz="1400" baseline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84" marR="62284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61067">
                <a:tc>
                  <a:txBody>
                    <a:bodyPr/>
                    <a:lstStyle/>
                    <a:p>
                      <a:pPr>
                        <a:spcAft>
                          <a:spcPts val="400"/>
                        </a:spcAft>
                      </a:pPr>
                      <a:r>
                        <a:rPr lang="es-ES" sz="1400" baseline="0" dirty="0">
                          <a:effectLst/>
                        </a:rPr>
                        <a:t>Plan de Manejo Bosque Protector Paso Alto</a:t>
                      </a:r>
                      <a:endParaRPr lang="es-EC" sz="14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84" marR="62284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400"/>
                        </a:spcAft>
                      </a:pPr>
                      <a:r>
                        <a:rPr lang="es-ES" sz="1400" baseline="0" dirty="0">
                          <a:solidFill>
                            <a:schemeClr val="bg1"/>
                          </a:solidFill>
                          <a:effectLst/>
                        </a:rPr>
                        <a:t>114 especies pertenecientes a 56 familias</a:t>
                      </a:r>
                      <a:endParaRPr lang="es-EC" sz="1400" baseline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84" marR="62284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400"/>
                        </a:spcAft>
                      </a:pPr>
                      <a:r>
                        <a:rPr lang="es-ES" sz="1400" baseline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C" sz="1400" baseline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400"/>
                        </a:spcAft>
                      </a:pPr>
                      <a:r>
                        <a:rPr lang="es-ES" sz="1400" baseline="0" dirty="0">
                          <a:solidFill>
                            <a:schemeClr val="bg1"/>
                          </a:solidFill>
                          <a:effectLst/>
                        </a:rPr>
                        <a:t>ND</a:t>
                      </a:r>
                      <a:endParaRPr lang="es-EC" sz="1400" baseline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84" marR="62284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400"/>
                        </a:spcAft>
                      </a:pPr>
                      <a:r>
                        <a:rPr lang="es-ES" sz="1400" baseline="0" dirty="0">
                          <a:solidFill>
                            <a:schemeClr val="bg1"/>
                          </a:solidFill>
                          <a:effectLst/>
                        </a:rPr>
                        <a:t>9 especies endémicas en varias categorías en peligro</a:t>
                      </a:r>
                      <a:endParaRPr lang="es-EC" sz="1400" baseline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84" marR="62284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1353925">
                <a:tc>
                  <a:txBody>
                    <a:bodyPr/>
                    <a:lstStyle/>
                    <a:p>
                      <a:pPr>
                        <a:spcAft>
                          <a:spcPts val="400"/>
                        </a:spcAft>
                      </a:pPr>
                      <a:r>
                        <a:rPr lang="es-ES" sz="1400" baseline="0" dirty="0">
                          <a:effectLst/>
                        </a:rPr>
                        <a:t>Plan de Manejo Bosque Protector Piganta</a:t>
                      </a:r>
                      <a:endParaRPr lang="es-EC" sz="1400" baseline="0" dirty="0">
                        <a:effectLst/>
                      </a:endParaRPr>
                    </a:p>
                    <a:p>
                      <a:pPr>
                        <a:spcAft>
                          <a:spcPts val="400"/>
                        </a:spcAft>
                      </a:pPr>
                      <a:r>
                        <a:rPr lang="es-ES" sz="1400" baseline="0" dirty="0">
                          <a:effectLst/>
                        </a:rPr>
                        <a:t> </a:t>
                      </a:r>
                      <a:endParaRPr lang="es-EC" sz="1400" baseline="0" dirty="0">
                        <a:effectLst/>
                      </a:endParaRPr>
                    </a:p>
                    <a:p>
                      <a:pPr>
                        <a:spcAft>
                          <a:spcPts val="400"/>
                        </a:spcAft>
                      </a:pPr>
                      <a:r>
                        <a:rPr lang="es-ES" sz="1400" baseline="0" dirty="0">
                          <a:effectLst/>
                        </a:rPr>
                        <a:t> </a:t>
                      </a:r>
                      <a:endParaRPr lang="es-EC" sz="1400" baseline="0" dirty="0">
                        <a:effectLst/>
                      </a:endParaRPr>
                    </a:p>
                    <a:p>
                      <a:pPr>
                        <a:spcAft>
                          <a:spcPts val="400"/>
                        </a:spcAft>
                      </a:pPr>
                      <a:r>
                        <a:rPr lang="es-ES" sz="1400" baseline="0" dirty="0">
                          <a:effectLst/>
                        </a:rPr>
                        <a:t> </a:t>
                      </a:r>
                      <a:endParaRPr lang="es-EC" sz="14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84" marR="62284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400"/>
                        </a:spcAft>
                      </a:pPr>
                      <a:r>
                        <a:rPr lang="es-ES" sz="1400" baseline="0" dirty="0">
                          <a:solidFill>
                            <a:schemeClr val="bg1"/>
                          </a:solidFill>
                          <a:effectLst/>
                        </a:rPr>
                        <a:t>39 especies dentro de 27 familias</a:t>
                      </a:r>
                      <a:endParaRPr lang="es-EC" sz="1400" baseline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84" marR="62284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400"/>
                        </a:spcAft>
                      </a:pPr>
                      <a:r>
                        <a:rPr lang="es-ES" sz="1400" baseline="0" dirty="0">
                          <a:solidFill>
                            <a:schemeClr val="bg1"/>
                          </a:solidFill>
                          <a:effectLst/>
                        </a:rPr>
                        <a:t>Familias más abundantes:  Melastomataceae, Chloranthaceae, Primulaceae, Rubiaceae, Actinidaceae, Phyllanthaceae y Cunoniaceae</a:t>
                      </a:r>
                      <a:endParaRPr lang="es-EC" sz="1400" baseline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84" marR="62284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400"/>
                        </a:spcAft>
                      </a:pPr>
                      <a:r>
                        <a:rPr lang="es-ES" sz="1400" baseline="0" dirty="0">
                          <a:solidFill>
                            <a:schemeClr val="bg1"/>
                          </a:solidFill>
                          <a:effectLst/>
                        </a:rPr>
                        <a:t>2 especies endémicas en estado de </a:t>
                      </a:r>
                      <a:r>
                        <a:rPr lang="es-ES" sz="1400" baseline="0" dirty="0" smtClean="0">
                          <a:solidFill>
                            <a:schemeClr val="bg1"/>
                          </a:solidFill>
                          <a:effectLst/>
                        </a:rPr>
                        <a:t>conservación Casi amenazadas (</a:t>
                      </a:r>
                      <a:r>
                        <a:rPr lang="es-ES" sz="1400" baseline="0" dirty="0">
                          <a:solidFill>
                            <a:schemeClr val="bg1"/>
                          </a:solidFill>
                          <a:effectLst/>
                        </a:rPr>
                        <a:t>NT) </a:t>
                      </a:r>
                      <a:endParaRPr lang="es-EC" sz="1400" baseline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400"/>
                        </a:spcAft>
                      </a:pPr>
                      <a:r>
                        <a:rPr lang="es-ES" sz="1400" baseline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C" sz="1400" baseline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84" marR="62284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324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634082"/>
          </a:xfrm>
        </p:spPr>
        <p:txBody>
          <a:bodyPr>
            <a:noAutofit/>
          </a:bodyPr>
          <a:lstStyle/>
          <a:p>
            <a:r>
              <a:rPr lang="es-EC" sz="2000" b="1" dirty="0" smtClean="0"/>
              <a:t>SÍNTESIS DE LAS ESPECIES DE FAUNA SILVESTRE REGISTRADAS SEGÚN LOS PLANES DE MANEJO DE LOS BOSQUES PROTECTORES NORCENTRALES</a:t>
            </a:r>
            <a:endParaRPr lang="es-EC" sz="2000" b="1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122232"/>
              </p:ext>
            </p:extLst>
          </p:nvPr>
        </p:nvGraphicFramePr>
        <p:xfrm>
          <a:off x="323528" y="908720"/>
          <a:ext cx="2664296" cy="55446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4296"/>
              </a:tblGrid>
              <a:tr h="6042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s-ES" sz="1400" dirty="0">
                          <a:effectLst/>
                        </a:rPr>
                        <a:t>NOMBRE COMÚN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182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s-ES" sz="1400" dirty="0">
                          <a:effectLst/>
                        </a:rPr>
                        <a:t>Murciélago nectarívoro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448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Murciélago </a:t>
                      </a:r>
                      <a:r>
                        <a:rPr lang="es-ES" sz="1400" dirty="0">
                          <a:effectLst/>
                        </a:rPr>
                        <a:t>longirostro chico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863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s-ES" sz="1400" dirty="0">
                          <a:effectLst/>
                        </a:rPr>
                        <a:t>Murciélago de charreteras común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182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s-ES" sz="1400" dirty="0">
                          <a:effectLst/>
                        </a:rPr>
                        <a:t>Murciélago de charreteras andino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182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s-ES" sz="1400" dirty="0">
                          <a:effectLst/>
                        </a:rPr>
                        <a:t>Murciélago de charreteras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309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s-ES" sz="1400" dirty="0">
                          <a:effectLst/>
                        </a:rPr>
                        <a:t>Murciélago frutero común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182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s-ES" sz="1400" dirty="0">
                          <a:effectLst/>
                        </a:rPr>
                        <a:t>Murciélago frutero   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770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s-ES" sz="1400" dirty="0">
                          <a:effectLst/>
                        </a:rPr>
                        <a:t>Murciélago frutero chico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182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s-ES" sz="1400" dirty="0">
                          <a:effectLst/>
                        </a:rPr>
                        <a:t>Murciélago frutero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182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s-ES" sz="1400" dirty="0">
                          <a:effectLst/>
                        </a:rPr>
                        <a:t>Murciélago vampiro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182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s-ES" sz="1400" dirty="0">
                          <a:effectLst/>
                        </a:rPr>
                        <a:t>Murciélago de hoja nasal grande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182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s-ES" sz="1400" dirty="0">
                          <a:effectLst/>
                        </a:rPr>
                        <a:t>Murciélago orejudo andino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182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s-ES" sz="1400" dirty="0">
                          <a:effectLst/>
                        </a:rPr>
                        <a:t>Murciélago insectívoro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182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s-ES" sz="1400" dirty="0">
                          <a:effectLst/>
                        </a:rPr>
                        <a:t>Hormiguero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182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s-ES" sz="1400" dirty="0">
                          <a:effectLst/>
                        </a:rPr>
                        <a:t>Armadillo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862334"/>
              </p:ext>
            </p:extLst>
          </p:nvPr>
        </p:nvGraphicFramePr>
        <p:xfrm>
          <a:off x="3131840" y="908720"/>
          <a:ext cx="2520280" cy="56952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0280"/>
              </a:tblGrid>
              <a:tr h="3096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s-ES" sz="1400" dirty="0">
                          <a:effectLst/>
                        </a:rPr>
                        <a:t>Raposa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681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s-ES" sz="1400" dirty="0">
                          <a:effectLst/>
                        </a:rPr>
                        <a:t>Raposa yuquera o platanera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787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s-ES" sz="1400" dirty="0">
                          <a:effectLst/>
                        </a:rPr>
                        <a:t>Raposa chica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681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s-ES" sz="1400" dirty="0">
                          <a:effectLst/>
                        </a:rPr>
                        <a:t>Zarigüeya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681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s-ES" sz="1400" dirty="0">
                          <a:effectLst/>
                        </a:rPr>
                        <a:t>Conejo silvestre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787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s-ES" sz="1400" dirty="0">
                          <a:effectLst/>
                        </a:rPr>
                        <a:t>Perezoso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157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s-ES" sz="1400" dirty="0">
                          <a:effectLst/>
                        </a:rPr>
                        <a:t>Mono bracilargo o mono araña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681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s-ES" sz="1400" dirty="0">
                          <a:effectLst/>
                        </a:rPr>
                        <a:t>Mono Capuchino Blanco de Occidente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681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s-ES" sz="1400" dirty="0">
                          <a:effectLst/>
                        </a:rPr>
                        <a:t>Pacarana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681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s-ES" sz="1400" dirty="0">
                          <a:effectLst/>
                        </a:rPr>
                        <a:t>Cuchucho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681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s-ES" sz="1400" dirty="0">
                          <a:effectLst/>
                        </a:rPr>
                        <a:t>Ardilla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681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s-ES" sz="1400" dirty="0">
                          <a:effectLst/>
                        </a:rPr>
                        <a:t>Ardilla chica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681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s-ES" sz="1400" dirty="0">
                          <a:effectLst/>
                        </a:rPr>
                        <a:t>Ratón churi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681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s-ES" sz="1400" dirty="0">
                          <a:effectLst/>
                        </a:rPr>
                        <a:t>Ratón 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681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s-ES" sz="1400" dirty="0">
                          <a:effectLst/>
                        </a:rPr>
                        <a:t>Ratón silvestre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681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s-ES" sz="1400" dirty="0">
                          <a:effectLst/>
                        </a:rPr>
                        <a:t>Puerco Espín Quichua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681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s-ES" sz="1400" dirty="0">
                          <a:effectLst/>
                        </a:rPr>
                        <a:t>Guanta de Tierras Bajas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681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s-ES" sz="1400" dirty="0">
                          <a:effectLst/>
                        </a:rPr>
                        <a:t>Guatusa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681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s-ES" sz="1400" dirty="0">
                          <a:effectLst/>
                        </a:rPr>
                        <a:t>Saíno o Puerco de monte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681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s-ES" sz="1400" dirty="0">
                          <a:effectLst/>
                        </a:rPr>
                        <a:t>Lobo de páramo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519526"/>
              </p:ext>
            </p:extLst>
          </p:nvPr>
        </p:nvGraphicFramePr>
        <p:xfrm>
          <a:off x="5868144" y="975910"/>
          <a:ext cx="2952328" cy="41812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2328"/>
              </a:tblGrid>
              <a:tr h="2986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s-ES" sz="1400" dirty="0">
                          <a:effectLst/>
                        </a:rPr>
                        <a:t>Guanfando, Perro de monte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986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s-ES" sz="1400" dirty="0">
                          <a:effectLst/>
                        </a:rPr>
                        <a:t>Hurón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986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s-ES" sz="1400" dirty="0">
                          <a:effectLst/>
                        </a:rPr>
                        <a:t>Oso de anteojos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986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s-ES" sz="1400" dirty="0">
                          <a:effectLst/>
                        </a:rPr>
                        <a:t>Coatí andino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986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s-ES" sz="1400" dirty="0">
                          <a:effectLst/>
                        </a:rPr>
                        <a:t>Coatí de nariz blanca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986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s-ES" sz="1400" dirty="0">
                          <a:effectLst/>
                        </a:rPr>
                        <a:t>Cuchucho, cusumbo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986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s-ES" sz="1400" dirty="0">
                          <a:effectLst/>
                        </a:rPr>
                        <a:t>Zorillo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986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s-ES" sz="1400" dirty="0">
                          <a:effectLst/>
                        </a:rPr>
                        <a:t>Chucuri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986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s-ES" sz="1400" dirty="0">
                          <a:effectLst/>
                        </a:rPr>
                        <a:t>Cabeza de mate o sacha alco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986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s-ES" sz="1400" dirty="0">
                          <a:effectLst/>
                        </a:rPr>
                        <a:t>Nutria o perro de agua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986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s-ES" sz="1400" dirty="0">
                          <a:effectLst/>
                        </a:rPr>
                        <a:t>Puma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986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s-ES" sz="1400" dirty="0">
                          <a:effectLst/>
                        </a:rPr>
                        <a:t>Tigrillo chico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986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s-ES" sz="1400" dirty="0">
                          <a:effectLst/>
                        </a:rPr>
                        <a:t>Venado de cola blanca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986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s-ES" sz="1400" dirty="0">
                          <a:effectLst/>
                        </a:rPr>
                        <a:t>Venado colorado enano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490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634082"/>
          </a:xfrm>
        </p:spPr>
        <p:txBody>
          <a:bodyPr>
            <a:noAutofit/>
          </a:bodyPr>
          <a:lstStyle/>
          <a:p>
            <a:r>
              <a:rPr lang="es-EC" sz="3600" b="1" dirty="0" smtClean="0"/>
              <a:t>SITUACIÓN DE LOS RECURSOS HÍDRICOS </a:t>
            </a:r>
            <a:endParaRPr lang="es-EC" sz="3600" b="1" dirty="0"/>
          </a:p>
        </p:txBody>
      </p:sp>
      <p:pic>
        <p:nvPicPr>
          <p:cNvPr id="4" name="3 Imagen" descr="C:\Users\Principal\Documents\Didier MAY 2016\Secretaría del Ambiente\Mapas\Mapas finales\MAPA DE CONCESIONES POR MICROCUENCA_OK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8"/>
          <a:stretch/>
        </p:blipFill>
        <p:spPr bwMode="auto">
          <a:xfrm>
            <a:off x="98165" y="665313"/>
            <a:ext cx="8928992" cy="61926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1912400" y="292864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bg1"/>
                </a:solidFill>
              </a:rPr>
              <a:t>PH1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915816" y="230823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bg1"/>
                </a:solidFill>
              </a:rPr>
              <a:t>PH2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461229" y="300653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bg1"/>
                </a:solidFill>
              </a:rPr>
              <a:t>PH3</a:t>
            </a:r>
            <a:endParaRPr lang="es-EC" dirty="0">
              <a:solidFill>
                <a:schemeClr val="bg1"/>
              </a:solidFill>
            </a:endParaRPr>
          </a:p>
        </p:txBody>
      </p:sp>
      <p:cxnSp>
        <p:nvCxnSpPr>
          <p:cNvPr id="11" name="10 Conector recto de flecha"/>
          <p:cNvCxnSpPr/>
          <p:nvPr/>
        </p:nvCxnSpPr>
        <p:spPr>
          <a:xfrm flipH="1">
            <a:off x="4212643" y="3305309"/>
            <a:ext cx="154813" cy="850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>
            <a:off x="3527884" y="2302873"/>
            <a:ext cx="72008" cy="11265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>
            <a:off x="2475879" y="3120643"/>
            <a:ext cx="159794" cy="18466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60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942880"/>
              </p:ext>
            </p:extLst>
          </p:nvPr>
        </p:nvGraphicFramePr>
        <p:xfrm>
          <a:off x="395535" y="764703"/>
          <a:ext cx="8424938" cy="5685741"/>
        </p:xfrm>
        <a:graphic>
          <a:graphicData uri="http://schemas.openxmlformats.org/drawingml/2006/table">
            <a:tbl>
              <a:tblPr firstRow="1" firstCol="1" bandRow="1"/>
              <a:tblGrid>
                <a:gridCol w="2448273"/>
                <a:gridCol w="1152128"/>
                <a:gridCol w="936104"/>
                <a:gridCol w="1008112"/>
                <a:gridCol w="1008112"/>
                <a:gridCol w="1008112"/>
                <a:gridCol w="864097"/>
              </a:tblGrid>
              <a:tr h="4040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 dirty="0" smtClean="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Times New Roman"/>
                          <a:cs typeface="Calibri Light"/>
                        </a:rPr>
                        <a:t>Usos</a:t>
                      </a:r>
                      <a:endParaRPr lang="es-EC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Times New Roman"/>
                          <a:cs typeface="Calibri Light"/>
                        </a:rPr>
                        <a:t>Atahualpa </a:t>
                      </a:r>
                      <a:endParaRPr lang="es-EC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 dirty="0" err="1" smtClean="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Times New Roman"/>
                          <a:cs typeface="Calibri Light"/>
                        </a:rPr>
                        <a:t>Chavezp</a:t>
                      </a:r>
                      <a:r>
                        <a:rPr lang="es-EC" sz="1400" b="1" dirty="0" smtClean="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Times New Roman"/>
                          <a:cs typeface="Calibri Light"/>
                        </a:rPr>
                        <a:t>.</a:t>
                      </a:r>
                      <a:endParaRPr lang="es-EC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Times New Roman"/>
                          <a:cs typeface="Calibri Light"/>
                        </a:rPr>
                        <a:t>Perucho</a:t>
                      </a:r>
                      <a:endParaRPr lang="es-EC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Times New Roman"/>
                          <a:cs typeface="Calibri Light"/>
                        </a:rPr>
                        <a:t>Puéllaro</a:t>
                      </a:r>
                      <a:endParaRPr lang="es-EC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 dirty="0" smtClean="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Times New Roman"/>
                          <a:cs typeface="Calibri Light"/>
                        </a:rPr>
                        <a:t>SJ </a:t>
                      </a: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Times New Roman"/>
                          <a:cs typeface="Calibri Light"/>
                        </a:rPr>
                        <a:t>Minas</a:t>
                      </a:r>
                      <a:endParaRPr lang="es-EC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Times New Roman"/>
                          <a:cs typeface="Calibri Light"/>
                        </a:rPr>
                        <a:t>Total </a:t>
                      </a:r>
                      <a:endParaRPr lang="es-EC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0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Times New Roman"/>
                          <a:cs typeface="Calibri Light"/>
                        </a:rPr>
                        <a:t>Abrevadero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Times New Roman"/>
                          <a:cs typeface="Calibri Light"/>
                        </a:rPr>
                        <a:t>1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Times New Roman"/>
                          <a:cs typeface="Calibri Light"/>
                        </a:rPr>
                        <a:t> 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Times New Roman"/>
                          <a:cs typeface="Calibri Light"/>
                        </a:rPr>
                        <a:t> 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Times New Roman"/>
                          <a:cs typeface="Calibri Light"/>
                        </a:rPr>
                        <a:t>2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Times New Roman"/>
                          <a:cs typeface="Calibri Light"/>
                        </a:rPr>
                        <a:t>2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Times New Roman"/>
                          <a:cs typeface="Calibri Light"/>
                        </a:rPr>
                        <a:t>5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1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Times New Roman"/>
                          <a:cs typeface="Calibri Light"/>
                        </a:rPr>
                        <a:t>Abrevadero, </a:t>
                      </a:r>
                      <a:r>
                        <a:rPr lang="es-EC" sz="1400" b="1" dirty="0" smtClean="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Times New Roman"/>
                          <a:cs typeface="Calibri Light"/>
                        </a:rPr>
                        <a:t>doméstico</a:t>
                      </a:r>
                      <a:r>
                        <a:rPr lang="es-EC" sz="1400" dirty="0" smtClean="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Times New Roman"/>
                          <a:cs typeface="Calibri Light"/>
                        </a:rPr>
                        <a:t> 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Times New Roman"/>
                          <a:cs typeface="Calibri Light"/>
                        </a:rPr>
                        <a:t> 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Times New Roman"/>
                          <a:cs typeface="Calibri Light"/>
                        </a:rPr>
                        <a:t> 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Times New Roman"/>
                          <a:cs typeface="Calibri Light"/>
                        </a:rPr>
                        <a:t> 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Times New Roman"/>
                          <a:cs typeface="Calibri Light"/>
                        </a:rPr>
                        <a:t> 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Times New Roman"/>
                          <a:cs typeface="Calibri Light"/>
                        </a:rPr>
                        <a:t>7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Times New Roman"/>
                          <a:cs typeface="Calibri Light"/>
                        </a:rPr>
                        <a:t>7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0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Times New Roman"/>
                          <a:cs typeface="Calibri Light"/>
                        </a:rPr>
                        <a:t>Agua potable</a:t>
                      </a: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Times New Roman"/>
                          <a:cs typeface="Calibri Light"/>
                        </a:rPr>
                        <a:t> 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Times New Roman"/>
                          <a:cs typeface="Calibri Light"/>
                        </a:rPr>
                        <a:t>6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Times New Roman"/>
                          <a:cs typeface="Calibri Light"/>
                        </a:rPr>
                        <a:t>2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Times New Roman"/>
                          <a:cs typeface="Calibri Light"/>
                        </a:rPr>
                        <a:t>2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Times New Roman"/>
                          <a:cs typeface="Calibri Light"/>
                        </a:rPr>
                        <a:t>2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Times New Roman"/>
                          <a:cs typeface="Calibri Light"/>
                        </a:rPr>
                        <a:t>8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Times New Roman"/>
                          <a:cs typeface="Calibri Light"/>
                        </a:rPr>
                        <a:t>15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0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b="1" dirty="0" smtClean="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Times New Roman"/>
                          <a:cs typeface="Calibri Light"/>
                        </a:rPr>
                        <a:t>Doméstico</a:t>
                      </a:r>
                      <a:r>
                        <a:rPr lang="es-EC" sz="1400" dirty="0" smtClean="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Times New Roman"/>
                          <a:cs typeface="Calibri Light"/>
                        </a:rPr>
                        <a:t> 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Times New Roman"/>
                          <a:cs typeface="Calibri Light"/>
                        </a:rPr>
                        <a:t>12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Times New Roman"/>
                          <a:cs typeface="Calibri Light"/>
                        </a:rPr>
                        <a:t> 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Times New Roman"/>
                          <a:cs typeface="Calibri Light"/>
                        </a:rPr>
                        <a:t>1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Times New Roman"/>
                          <a:cs typeface="Calibri Light"/>
                        </a:rPr>
                        <a:t>10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Times New Roman"/>
                          <a:cs typeface="Calibri Light"/>
                        </a:rPr>
                        <a:t>16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Times New Roman"/>
                          <a:cs typeface="Calibri Light"/>
                        </a:rPr>
                        <a:t>39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0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Times New Roman"/>
                          <a:cs typeface="Calibri Light"/>
                        </a:rPr>
                        <a:t>Hidroelectricidad</a:t>
                      </a: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Times New Roman"/>
                          <a:cs typeface="Calibri Light"/>
                        </a:rPr>
                        <a:t> 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Times New Roman"/>
                          <a:cs typeface="Calibri Light"/>
                        </a:rPr>
                        <a:t> 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Times New Roman"/>
                          <a:cs typeface="Calibri Light"/>
                        </a:rPr>
                        <a:t> 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Times New Roman"/>
                          <a:cs typeface="Calibri Light"/>
                        </a:rPr>
                        <a:t> 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Times New Roman"/>
                          <a:cs typeface="Calibri Light"/>
                        </a:rPr>
                        <a:t> 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Times New Roman"/>
                          <a:cs typeface="Calibri Light"/>
                        </a:rPr>
                        <a:t>3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Times New Roman"/>
                          <a:cs typeface="Calibri Light"/>
                        </a:rPr>
                        <a:t>3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0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Times New Roman"/>
                          <a:cs typeface="Calibri Light"/>
                        </a:rPr>
                        <a:t>Industrial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Times New Roman"/>
                          <a:cs typeface="Calibri Light"/>
                        </a:rPr>
                        <a:t> 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Times New Roman"/>
                          <a:cs typeface="Calibri Light"/>
                        </a:rPr>
                        <a:t> 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Times New Roman"/>
                          <a:cs typeface="Calibri Light"/>
                        </a:rPr>
                        <a:t> 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Times New Roman"/>
                          <a:cs typeface="Calibri Light"/>
                        </a:rPr>
                        <a:t>1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Times New Roman"/>
                          <a:cs typeface="Calibri Light"/>
                        </a:rPr>
                        <a:t> 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Times New Roman"/>
                          <a:cs typeface="Calibri Light"/>
                        </a:rPr>
                        <a:t>1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0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Times New Roman"/>
                          <a:cs typeface="Calibri Light"/>
                        </a:rPr>
                        <a:t>Piscícola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Times New Roman"/>
                          <a:cs typeface="Calibri Light"/>
                        </a:rPr>
                        <a:t> 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Times New Roman"/>
                          <a:cs typeface="Calibri Light"/>
                        </a:rPr>
                        <a:t> 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Times New Roman"/>
                          <a:cs typeface="Calibri Light"/>
                        </a:rPr>
                        <a:t> 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Times New Roman"/>
                          <a:cs typeface="Calibri Light"/>
                        </a:rPr>
                        <a:t>1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Times New Roman"/>
                          <a:cs typeface="Calibri Light"/>
                        </a:rPr>
                        <a:t>1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Times New Roman"/>
                          <a:cs typeface="Calibri Light"/>
                        </a:rPr>
                        <a:t>2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0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Times New Roman"/>
                          <a:cs typeface="Calibri Light"/>
                        </a:rPr>
                        <a:t>Riego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Times New Roman"/>
                          <a:cs typeface="Calibri Light"/>
                        </a:rPr>
                        <a:t>18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Times New Roman"/>
                          <a:cs typeface="Calibri Light"/>
                        </a:rPr>
                        <a:t>1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Times New Roman"/>
                          <a:cs typeface="Calibri Light"/>
                        </a:rPr>
                        <a:t>10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Times New Roman"/>
                          <a:cs typeface="Calibri Light"/>
                        </a:rPr>
                        <a:t>49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Times New Roman"/>
                          <a:cs typeface="Calibri Light"/>
                        </a:rPr>
                        <a:t>16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Times New Roman"/>
                          <a:cs typeface="Calibri Light"/>
                        </a:rPr>
                        <a:t>94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5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Times New Roman"/>
                          <a:cs typeface="Calibri Light"/>
                        </a:rPr>
                        <a:t>Riego, abrevadero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Times New Roman"/>
                          <a:cs typeface="Calibri Light"/>
                        </a:rPr>
                        <a:t>7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Times New Roman"/>
                          <a:cs typeface="Calibri Light"/>
                        </a:rPr>
                        <a:t> 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Times New Roman"/>
                          <a:cs typeface="Calibri Light"/>
                        </a:rPr>
                        <a:t> 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Times New Roman"/>
                          <a:cs typeface="Calibri Light"/>
                        </a:rPr>
                        <a:t>1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Times New Roman"/>
                          <a:cs typeface="Calibri Light"/>
                        </a:rPr>
                        <a:t>2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Times New Roman"/>
                          <a:cs typeface="Calibri Light"/>
                        </a:rPr>
                        <a:t>10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0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Times New Roman"/>
                          <a:cs typeface="Calibri Light"/>
                        </a:rPr>
                        <a:t>Riego, </a:t>
                      </a:r>
                      <a:r>
                        <a:rPr lang="es-EC" sz="1400" b="1" dirty="0" smtClean="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Times New Roman"/>
                          <a:cs typeface="Calibri Light"/>
                        </a:rPr>
                        <a:t>doméstico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Times New Roman"/>
                          <a:cs typeface="Calibri Light"/>
                        </a:rPr>
                        <a:t> 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Times New Roman"/>
                          <a:cs typeface="Calibri Light"/>
                        </a:rPr>
                        <a:t> 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Times New Roman"/>
                          <a:cs typeface="Calibri Light"/>
                        </a:rPr>
                        <a:t>1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Times New Roman"/>
                          <a:cs typeface="Calibri Light"/>
                        </a:rPr>
                        <a:t>1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Times New Roman"/>
                          <a:cs typeface="Calibri Light"/>
                        </a:rPr>
                        <a:t>2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Times New Roman"/>
                          <a:cs typeface="Calibri Light"/>
                        </a:rPr>
                        <a:t>4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0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Times New Roman"/>
                          <a:cs typeface="Calibri Light"/>
                        </a:rPr>
                        <a:t>Termal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Times New Roman"/>
                          <a:cs typeface="Calibri Light"/>
                        </a:rPr>
                        <a:t> 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Times New Roman"/>
                          <a:cs typeface="Calibri Light"/>
                        </a:rPr>
                        <a:t> 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Times New Roman"/>
                          <a:cs typeface="Calibri Light"/>
                        </a:rPr>
                        <a:t> 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Times New Roman"/>
                          <a:cs typeface="Calibri Light"/>
                        </a:rPr>
                        <a:t> 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Times New Roman"/>
                          <a:cs typeface="Calibri Light"/>
                        </a:rPr>
                        <a:t>3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Times New Roman"/>
                          <a:cs typeface="Calibri Light"/>
                        </a:rPr>
                        <a:t>3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0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Times New Roman"/>
                          <a:cs typeface="Calibri Light"/>
                        </a:rPr>
                        <a:t>Uso mixto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Times New Roman"/>
                          <a:cs typeface="Calibri Light"/>
                        </a:rPr>
                        <a:t>10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Times New Roman"/>
                          <a:cs typeface="Calibri Light"/>
                        </a:rPr>
                        <a:t>6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Times New Roman"/>
                          <a:cs typeface="Calibri Light"/>
                        </a:rPr>
                        <a:t>5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Times New Roman"/>
                          <a:cs typeface="Calibri Light"/>
                        </a:rPr>
                        <a:t>20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Times New Roman"/>
                          <a:cs typeface="Calibri Light"/>
                        </a:rPr>
                        <a:t>24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Times New Roman"/>
                          <a:cs typeface="Calibri Light"/>
                        </a:rPr>
                        <a:t>65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0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Times New Roman"/>
                          <a:cs typeface="Calibri Light"/>
                        </a:rPr>
                        <a:t>Total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Times New Roman"/>
                          <a:cs typeface="Calibri Light"/>
                        </a:rPr>
                        <a:t>54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Times New Roman"/>
                          <a:cs typeface="Calibri Light"/>
                        </a:rPr>
                        <a:t>9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Times New Roman"/>
                          <a:cs typeface="Calibri Light"/>
                        </a:rPr>
                        <a:t>19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Times New Roman"/>
                          <a:cs typeface="Calibri Light"/>
                        </a:rPr>
                        <a:t>87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Times New Roman"/>
                          <a:cs typeface="Calibri Light"/>
                        </a:rPr>
                        <a:t>79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Calibri Light"/>
                          <a:ea typeface="Times New Roman"/>
                          <a:cs typeface="Calibri Light"/>
                        </a:rPr>
                        <a:t>248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10" marR="440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395536" y="116632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600" b="1" dirty="0" smtClean="0"/>
              <a:t>USO </a:t>
            </a:r>
            <a:r>
              <a:rPr lang="x-none" sz="3600" b="1" smtClean="0"/>
              <a:t>DEL AGUA</a:t>
            </a:r>
            <a:r>
              <a:rPr lang="es-EC" sz="3600" b="1" dirty="0" smtClean="0"/>
              <a:t>  –CONCESIONES SENAGUA-</a:t>
            </a:r>
            <a:endParaRPr lang="es-ES" sz="3600" b="1" dirty="0"/>
          </a:p>
        </p:txBody>
      </p:sp>
    </p:spTree>
    <p:extLst>
      <p:ext uri="{BB962C8B-B14F-4D97-AF65-F5344CB8AC3E}">
        <p14:creationId xmlns:p14="http://schemas.microsoft.com/office/powerpoint/2010/main" val="39752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:\Users\Ecopar\Desktop\MAPAS Y TABLAS ITB\JPG´s\MAPA DE BOSQUES PROTECTORES_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4096"/>
            <a:ext cx="9144000" cy="60932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08" y="202630"/>
            <a:ext cx="8856984" cy="562074"/>
          </a:xfrm>
        </p:spPr>
        <p:txBody>
          <a:bodyPr>
            <a:noAutofit/>
          </a:bodyPr>
          <a:lstStyle/>
          <a:p>
            <a:r>
              <a:rPr lang="es-EC" sz="3400" b="1" dirty="0" smtClean="0"/>
              <a:t>RELACIÓN CON OTROS MECANISMOS DE CONSERVACIÓN</a:t>
            </a:r>
            <a:endParaRPr lang="es-EC" sz="3400" b="1" dirty="0"/>
          </a:p>
        </p:txBody>
      </p:sp>
    </p:spTree>
    <p:extLst>
      <p:ext uri="{BB962C8B-B14F-4D97-AF65-F5344CB8AC3E}">
        <p14:creationId xmlns:p14="http://schemas.microsoft.com/office/powerpoint/2010/main" val="117134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:\Users\Ecopar\Desktop\MAPAS Y TABLAS ITB\JPG´s\MAPA DE ECOSISTEMAS  SIN ENFOQUE PRODUCTIVO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1"/>
          <a:stretch/>
        </p:blipFill>
        <p:spPr bwMode="auto">
          <a:xfrm>
            <a:off x="107504" y="618948"/>
            <a:ext cx="8856983" cy="62390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Rectángulo"/>
          <p:cNvSpPr/>
          <p:nvPr/>
        </p:nvSpPr>
        <p:spPr>
          <a:xfrm>
            <a:off x="0" y="-27384"/>
            <a:ext cx="8820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600" b="1" dirty="0" smtClean="0"/>
              <a:t>ENFOQUE ECOSISTÉMICO Y CONECTIVIDAD </a:t>
            </a:r>
            <a:endParaRPr lang="es-EC" sz="3600" b="1" dirty="0"/>
          </a:p>
        </p:txBody>
      </p:sp>
      <p:cxnSp>
        <p:nvCxnSpPr>
          <p:cNvPr id="3" name="2 Conector recto de flecha"/>
          <p:cNvCxnSpPr/>
          <p:nvPr/>
        </p:nvCxnSpPr>
        <p:spPr>
          <a:xfrm flipH="1" flipV="1">
            <a:off x="3131840" y="2368473"/>
            <a:ext cx="144016" cy="1636591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 de flecha"/>
          <p:cNvCxnSpPr/>
          <p:nvPr/>
        </p:nvCxnSpPr>
        <p:spPr>
          <a:xfrm flipV="1">
            <a:off x="755576" y="1916832"/>
            <a:ext cx="1368152" cy="730801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/>
          <p:nvPr/>
        </p:nvCxnSpPr>
        <p:spPr>
          <a:xfrm>
            <a:off x="3347864" y="1556792"/>
            <a:ext cx="1907762" cy="141679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>
            <a:off x="5148064" y="2060848"/>
            <a:ext cx="1512168" cy="1038426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804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648072"/>
          </a:xfrm>
        </p:spPr>
        <p:txBody>
          <a:bodyPr>
            <a:noAutofit/>
          </a:bodyPr>
          <a:lstStyle/>
          <a:p>
            <a:r>
              <a:rPr lang="es-EC" sz="2800" b="1" dirty="0" smtClean="0"/>
              <a:t>PROPUESTA DE ACUS EN MANCOMUNIDAD DE LAS PARROQUIAS NORCENTRALES </a:t>
            </a:r>
            <a:endParaRPr lang="es-EC" sz="2800" b="1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3750"/>
            <a:ext cx="9144000" cy="597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49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62074"/>
          </a:xfrm>
        </p:spPr>
        <p:txBody>
          <a:bodyPr>
            <a:noAutofit/>
          </a:bodyPr>
          <a:lstStyle/>
          <a:p>
            <a:r>
              <a:rPr lang="es-EC" sz="3600" b="1" dirty="0" smtClean="0"/>
              <a:t>IMPORTANCIA DEL ÁREA</a:t>
            </a:r>
            <a:endParaRPr lang="es-EC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16624"/>
          </a:xfrm>
        </p:spPr>
        <p:txBody>
          <a:bodyPr>
            <a:noAutofit/>
          </a:bodyPr>
          <a:lstStyle/>
          <a:p>
            <a:pPr algn="just"/>
            <a:r>
              <a:rPr lang="es-EC" sz="2800" dirty="0" smtClean="0"/>
              <a:t>Actores </a:t>
            </a:r>
            <a:r>
              <a:rPr lang="es-EC" sz="2800" dirty="0"/>
              <a:t>sociales </a:t>
            </a:r>
            <a:r>
              <a:rPr lang="es-EC" sz="2800" dirty="0" smtClean="0"/>
              <a:t>de la zona dispuestos a participar activamente en el Comité de Gestión.</a:t>
            </a:r>
          </a:p>
          <a:p>
            <a:pPr marL="0" indent="0" algn="just">
              <a:buNone/>
            </a:pPr>
            <a:endParaRPr lang="es-EC" sz="2800" dirty="0" smtClean="0"/>
          </a:p>
          <a:p>
            <a:pPr algn="just"/>
            <a:r>
              <a:rPr lang="es-EC" sz="2800" dirty="0" smtClean="0"/>
              <a:t>El </a:t>
            </a:r>
            <a:r>
              <a:rPr lang="es-EC" sz="2800" dirty="0"/>
              <a:t>territorio de la mancomunidad </a:t>
            </a:r>
            <a:r>
              <a:rPr lang="es-EC" sz="2800" dirty="0" smtClean="0"/>
              <a:t>alberga especies amenazadas de flora y fauna silvestres, </a:t>
            </a:r>
            <a:r>
              <a:rPr lang="es-EC" sz="2800" dirty="0"/>
              <a:t>así como bosques </a:t>
            </a:r>
            <a:r>
              <a:rPr lang="es-EC" sz="2800" dirty="0" smtClean="0"/>
              <a:t>remanentes importantes para asegurar la conectividad </a:t>
            </a:r>
            <a:r>
              <a:rPr lang="es-EC" sz="2800" dirty="0" err="1" smtClean="0"/>
              <a:t>ecosistémica</a:t>
            </a:r>
            <a:r>
              <a:rPr lang="es-EC" sz="2800" dirty="0" smtClean="0"/>
              <a:t> regional.</a:t>
            </a:r>
          </a:p>
          <a:p>
            <a:pPr algn="just"/>
            <a:endParaRPr lang="es-ES" sz="2800" dirty="0" smtClean="0"/>
          </a:p>
          <a:p>
            <a:pPr algn="just"/>
            <a:r>
              <a:rPr lang="es-ES" sz="2800" dirty="0" smtClean="0"/>
              <a:t>La </a:t>
            </a:r>
            <a:r>
              <a:rPr lang="es-ES" sz="2800" dirty="0"/>
              <a:t>protección de las fuentes de </a:t>
            </a:r>
            <a:r>
              <a:rPr lang="es-ES" sz="2800" dirty="0" smtClean="0"/>
              <a:t>agua </a:t>
            </a:r>
            <a:r>
              <a:rPr lang="es-EC" sz="2800" dirty="0"/>
              <a:t>motiva a los pobladores a discutir sobre la posibilidad de proteger los remanentes de bosques y gestionar de mejor manera el </a:t>
            </a:r>
            <a:r>
              <a:rPr lang="es-EC" sz="2800" dirty="0" smtClean="0"/>
              <a:t>páramo</a:t>
            </a:r>
          </a:p>
        </p:txBody>
      </p:sp>
    </p:spTree>
    <p:extLst>
      <p:ext uri="{BB962C8B-B14F-4D97-AF65-F5344CB8AC3E}">
        <p14:creationId xmlns:p14="http://schemas.microsoft.com/office/powerpoint/2010/main" val="199883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62074"/>
          </a:xfrm>
        </p:spPr>
        <p:txBody>
          <a:bodyPr>
            <a:noAutofit/>
          </a:bodyPr>
          <a:lstStyle/>
          <a:p>
            <a:r>
              <a:rPr lang="es-EC" sz="3600" b="1" dirty="0" smtClean="0"/>
              <a:t>IMPORTANCIA DEL ÁREA</a:t>
            </a:r>
            <a:endParaRPr lang="es-EC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Autofit/>
          </a:bodyPr>
          <a:lstStyle/>
          <a:p>
            <a:pPr algn="just"/>
            <a:r>
              <a:rPr lang="es-EC" sz="2800" dirty="0" smtClean="0"/>
              <a:t>La riqueza natural y la biodiversidad en este territorio potencian actividades productivas sostenibles como: turismo de naturaleza, sistemas pecuarios, forestales y agrícolas alternativos, industria farmacéutica herbolaria y naturista.</a:t>
            </a:r>
          </a:p>
          <a:p>
            <a:pPr marL="0" indent="0" algn="just">
              <a:buNone/>
            </a:pPr>
            <a:endParaRPr lang="es-EC" sz="2800" dirty="0" smtClean="0"/>
          </a:p>
          <a:p>
            <a:pPr algn="just"/>
            <a:r>
              <a:rPr lang="es-EC" sz="2800" dirty="0" smtClean="0"/>
              <a:t>Potencial energético con proyectos hidroeléctricos de alcance regional</a:t>
            </a:r>
          </a:p>
        </p:txBody>
      </p:sp>
    </p:spTree>
    <p:extLst>
      <p:ext uri="{BB962C8B-B14F-4D97-AF65-F5344CB8AC3E}">
        <p14:creationId xmlns:p14="http://schemas.microsoft.com/office/powerpoint/2010/main" val="157703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b="1" dirty="0" smtClean="0"/>
              <a:t>ANTECEDENTES</a:t>
            </a:r>
            <a:endParaRPr lang="es-EC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s-EC" b="1" dirty="0" smtClean="0"/>
              <a:t>Septiembre 2015</a:t>
            </a:r>
            <a:r>
              <a:rPr lang="es-EC" dirty="0" smtClean="0"/>
              <a:t>: La Secretaría de Ambiente, SA-DMQ  realiza un recorrido al sector de Mojanda Grande a pedido del GAD de Atahualpa con el fin de proteger bosques de la parroquia.</a:t>
            </a:r>
          </a:p>
          <a:p>
            <a:pPr marL="0" indent="0" algn="just">
              <a:buNone/>
            </a:pPr>
            <a:endParaRPr lang="es-EC" dirty="0" smtClean="0"/>
          </a:p>
          <a:p>
            <a:pPr algn="just"/>
            <a:r>
              <a:rPr lang="es-EC" b="1" dirty="0" smtClean="0"/>
              <a:t>Diciembre 2015</a:t>
            </a:r>
            <a:r>
              <a:rPr lang="es-EC" dirty="0" smtClean="0"/>
              <a:t>: La Mancomunidad Norcentral se suma al pedido del GAD de Atahualpa. La Mancomunidad solicita el apoyo de Vicente </a:t>
            </a:r>
            <a:r>
              <a:rPr lang="es-EC" dirty="0" err="1" smtClean="0"/>
              <a:t>Pólit</a:t>
            </a:r>
            <a:r>
              <a:rPr lang="es-EC" dirty="0" smtClean="0"/>
              <a:t> en el desarrollo </a:t>
            </a:r>
            <a:r>
              <a:rPr lang="es-EC" smtClean="0"/>
              <a:t>del proceso</a:t>
            </a:r>
            <a:endParaRPr lang="es-EC" dirty="0" smtClean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7442379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b="1" dirty="0" smtClean="0"/>
              <a:t>SIGUIENTES PASOS</a:t>
            </a:r>
            <a:endParaRPr lang="es-EC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/>
              <a:t>La Mancomunidad </a:t>
            </a:r>
            <a:r>
              <a:rPr lang="es-EC" dirty="0" err="1"/>
              <a:t>Norcentral</a:t>
            </a:r>
            <a:r>
              <a:rPr lang="es-EC" dirty="0"/>
              <a:t> </a:t>
            </a:r>
            <a:r>
              <a:rPr lang="es-EC" dirty="0" smtClean="0"/>
              <a:t>actualiza firmas </a:t>
            </a:r>
            <a:r>
              <a:rPr lang="es-EC" dirty="0"/>
              <a:t>de respaldo de la comunidad: </a:t>
            </a:r>
            <a:r>
              <a:rPr lang="es-EC" dirty="0" smtClean="0"/>
              <a:t>primera semana de noviembre </a:t>
            </a:r>
            <a:r>
              <a:rPr lang="es-EC" dirty="0"/>
              <a:t>2017 </a:t>
            </a:r>
            <a:endParaRPr lang="es-EC" dirty="0" smtClean="0"/>
          </a:p>
          <a:p>
            <a:r>
              <a:rPr lang="es-EC" dirty="0" smtClean="0"/>
              <a:t>Ajuste de límites del </a:t>
            </a:r>
            <a:r>
              <a:rPr lang="es-EC" smtClean="0"/>
              <a:t>área propuesta</a:t>
            </a:r>
            <a:endParaRPr lang="es-EC" dirty="0"/>
          </a:p>
          <a:p>
            <a:r>
              <a:rPr lang="es-EC" dirty="0" smtClean="0"/>
              <a:t>SA presenta el expediente: segunda semana de noviembre 2017</a:t>
            </a:r>
          </a:p>
        </p:txBody>
      </p:sp>
    </p:spTree>
    <p:extLst>
      <p:ext uri="{BB962C8B-B14F-4D97-AF65-F5344CB8AC3E}">
        <p14:creationId xmlns:p14="http://schemas.microsoft.com/office/powerpoint/2010/main" val="224720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1026" name="Picture 2" descr="C:\Users\gmosquera\Desktop\IMG_025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90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2050" name="Picture 2" descr="C:\Users\gmosquera\Desktop\IMG_38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61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3074" name="Picture 2" descr="C:\Users\gmosquera\Desktop\IMG_063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89983" cy="683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17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gmosquera\Desktop\Secretaría de Ambiente DMQ\Fotos, imágenes y mapas\aTAHUALPA\IMG_42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0"/>
            <a:ext cx="756084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33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098" name="Picture 2" descr="C:\Users\gmosquera\Desktop\IMG_710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3999" cy="674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16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122" name="Picture 2" descr="C:\Users\gmosquera\Desktop\IMG_104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9282" cy="683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18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7171" name="Picture 3" descr="C:\Users\gmosquera\Desktop\Secretaría de Ambiente DMQ\Fotos, imágenes y mapas\aTAHUALPA\IMG_42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259632" y="2708920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5400" b="1" dirty="0" smtClean="0">
                <a:solidFill>
                  <a:schemeClr val="bg1"/>
                </a:solidFill>
              </a:rPr>
              <a:t>GRACIAS</a:t>
            </a:r>
            <a:endParaRPr lang="es-EC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57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b="1" dirty="0" smtClean="0"/>
              <a:t>ANTECEDENTES (2)</a:t>
            </a:r>
            <a:endParaRPr lang="es-EC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EC" b="1" dirty="0" smtClean="0"/>
              <a:t>Marzo a octubre de 2016</a:t>
            </a:r>
            <a:r>
              <a:rPr lang="es-EC" dirty="0" smtClean="0"/>
              <a:t>: La SA en convenio con </a:t>
            </a:r>
            <a:r>
              <a:rPr lang="es-EC" dirty="0" err="1" smtClean="0"/>
              <a:t>Ecopar</a:t>
            </a:r>
            <a:r>
              <a:rPr lang="es-EC" dirty="0" smtClean="0"/>
              <a:t> y con el apoyo de la Mancomunidad desarrolla el Informe Técnico de Base ITB para el territorio rural de la Mancomunidad </a:t>
            </a:r>
            <a:r>
              <a:rPr lang="es-EC" dirty="0" err="1" smtClean="0"/>
              <a:t>Norcentral</a:t>
            </a:r>
            <a:endParaRPr lang="es-EC" dirty="0" smtClean="0"/>
          </a:p>
          <a:p>
            <a:pPr marL="0" indent="0" algn="just">
              <a:buNone/>
            </a:pPr>
            <a:endParaRPr lang="es-EC" dirty="0" smtClean="0"/>
          </a:p>
          <a:p>
            <a:pPr algn="just"/>
            <a:r>
              <a:rPr lang="es-EC" b="1" dirty="0" smtClean="0"/>
              <a:t>Septiembre 2017: </a:t>
            </a:r>
            <a:r>
              <a:rPr lang="es-EC" dirty="0" smtClean="0"/>
              <a:t>socialización de la propuesta de ACUS </a:t>
            </a:r>
            <a:r>
              <a:rPr lang="es-EC" dirty="0" err="1" smtClean="0"/>
              <a:t>Norcentral</a:t>
            </a:r>
            <a:r>
              <a:rPr lang="es-EC" dirty="0" smtClean="0"/>
              <a:t> y revisión de límites</a:t>
            </a:r>
            <a:endParaRPr lang="es-EC" b="1" dirty="0" smtClean="0"/>
          </a:p>
          <a:p>
            <a:pPr marL="0" indent="0">
              <a:buNone/>
            </a:pPr>
            <a:endParaRPr lang="es-EC" dirty="0" smtClean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83013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32048"/>
          </a:xfrm>
        </p:spPr>
        <p:txBody>
          <a:bodyPr>
            <a:noAutofit/>
          </a:bodyPr>
          <a:lstStyle/>
          <a:p>
            <a:r>
              <a:rPr lang="es-EC" sz="3600" b="1" dirty="0" smtClean="0"/>
              <a:t>Sustento legal</a:t>
            </a:r>
            <a:r>
              <a:rPr lang="es-EC" sz="3600" b="1" dirty="0"/>
              <a:t>, político, </a:t>
            </a:r>
            <a:r>
              <a:rPr lang="es-EC" sz="3600" b="1" dirty="0" smtClean="0"/>
              <a:t>institucional</a:t>
            </a:r>
            <a:endParaRPr lang="es-EC" sz="3600" b="1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756913480"/>
              </p:ext>
            </p:extLst>
          </p:nvPr>
        </p:nvGraphicFramePr>
        <p:xfrm>
          <a:off x="395536" y="1052736"/>
          <a:ext cx="8208912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147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930" y="0"/>
            <a:ext cx="8633942" cy="850106"/>
          </a:xfrm>
        </p:spPr>
        <p:txBody>
          <a:bodyPr>
            <a:normAutofit/>
          </a:bodyPr>
          <a:lstStyle/>
          <a:p>
            <a:r>
              <a:rPr lang="es-EC" sz="3600" b="1" dirty="0" smtClean="0"/>
              <a:t>Diagnóstico participativo</a:t>
            </a:r>
            <a:endParaRPr lang="es-EC" sz="3600" b="1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504" y="4365104"/>
            <a:ext cx="2659603" cy="2294874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8" y="836712"/>
            <a:ext cx="3799062" cy="3024336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764704"/>
            <a:ext cx="2267744" cy="1700808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268" y="1511484"/>
            <a:ext cx="2544073" cy="1908055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151" y="2771097"/>
            <a:ext cx="2496203" cy="1872152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940722"/>
            <a:ext cx="2267744" cy="1700808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05064"/>
            <a:ext cx="2932769" cy="265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44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34082"/>
          </a:xfrm>
        </p:spPr>
        <p:txBody>
          <a:bodyPr>
            <a:noAutofit/>
          </a:bodyPr>
          <a:lstStyle/>
          <a:p>
            <a:r>
              <a:rPr lang="es-EC" sz="3600" b="1" dirty="0" smtClean="0"/>
              <a:t>PROCESO DE PARTICIPACIÓN SOCIAL</a:t>
            </a:r>
            <a:endParaRPr lang="es-EC" sz="3600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0059701"/>
              </p:ext>
            </p:extLst>
          </p:nvPr>
        </p:nvGraphicFramePr>
        <p:xfrm>
          <a:off x="179925" y="980728"/>
          <a:ext cx="8784563" cy="54131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40836"/>
                <a:gridCol w="2215764"/>
                <a:gridCol w="2900833"/>
                <a:gridCol w="1527130"/>
              </a:tblGrid>
              <a:tr h="188696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C" sz="1600" b="1" u="none" strike="noStrike" baseline="0" dirty="0" smtClean="0">
                          <a:effectLst/>
                        </a:rPr>
                        <a:t>TALLERES DE SOCIALIZACIÓN </a:t>
                      </a:r>
                      <a:endParaRPr lang="es-EC" sz="16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8869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baseline="0" dirty="0">
                          <a:effectLst/>
                        </a:rPr>
                        <a:t>Fecha </a:t>
                      </a:r>
                      <a:endParaRPr lang="es-EC" sz="16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baseline="0" dirty="0">
                          <a:effectLst/>
                        </a:rPr>
                        <a:t>Lugar</a:t>
                      </a:r>
                      <a:endParaRPr lang="es-EC" sz="16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baseline="0" dirty="0">
                          <a:effectLst/>
                        </a:rPr>
                        <a:t>Tema</a:t>
                      </a:r>
                      <a:endParaRPr lang="es-EC" sz="16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baseline="0" dirty="0">
                          <a:effectLst/>
                        </a:rPr>
                        <a:t>N° de participantes</a:t>
                      </a:r>
                      <a:endParaRPr lang="es-EC" sz="16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69490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baseline="0" dirty="0">
                          <a:effectLst/>
                        </a:rPr>
                        <a:t>Del 13 de julio </a:t>
                      </a:r>
                      <a:r>
                        <a:rPr lang="es-EC" sz="1600" u="none" strike="noStrike" baseline="0" dirty="0" smtClean="0">
                          <a:effectLst/>
                        </a:rPr>
                        <a:t>de </a:t>
                      </a:r>
                      <a:r>
                        <a:rPr lang="es-EC" sz="1600" u="none" strike="noStrike" baseline="0" dirty="0">
                          <a:effectLst/>
                        </a:rPr>
                        <a:t>2016 al 14 de octubre </a:t>
                      </a:r>
                      <a:r>
                        <a:rPr lang="es-EC" sz="1600" u="none" strike="noStrike" baseline="0" dirty="0" smtClean="0">
                          <a:effectLst/>
                        </a:rPr>
                        <a:t>de </a:t>
                      </a:r>
                      <a:r>
                        <a:rPr lang="es-EC" sz="1600" u="none" strike="noStrike" baseline="0" dirty="0">
                          <a:effectLst/>
                        </a:rPr>
                        <a:t>2016</a:t>
                      </a:r>
                      <a:endParaRPr lang="es-EC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baseline="0" dirty="0">
                          <a:effectLst/>
                        </a:rPr>
                        <a:t>Parroquias </a:t>
                      </a:r>
                      <a:r>
                        <a:rPr lang="es-EC" sz="1600" u="none" strike="noStrike" baseline="0" dirty="0" err="1">
                          <a:effectLst/>
                        </a:rPr>
                        <a:t>Puéllaro</a:t>
                      </a:r>
                      <a:r>
                        <a:rPr lang="es-EC" sz="1600" u="none" strike="noStrike" baseline="0" dirty="0">
                          <a:effectLst/>
                        </a:rPr>
                        <a:t>, </a:t>
                      </a:r>
                      <a:r>
                        <a:rPr lang="es-EC" sz="1600" u="none" strike="noStrike" baseline="0" dirty="0" err="1">
                          <a:effectLst/>
                        </a:rPr>
                        <a:t>Perucho</a:t>
                      </a:r>
                      <a:r>
                        <a:rPr lang="es-EC" sz="1600" u="none" strike="noStrike" baseline="0" dirty="0">
                          <a:effectLst/>
                        </a:rPr>
                        <a:t>, </a:t>
                      </a:r>
                      <a:r>
                        <a:rPr lang="es-EC" sz="1600" u="none" strike="noStrike" baseline="0" dirty="0" err="1">
                          <a:effectLst/>
                        </a:rPr>
                        <a:t>Chavezpamba</a:t>
                      </a:r>
                      <a:r>
                        <a:rPr lang="es-EC" sz="1600" u="none" strike="noStrike" baseline="0" dirty="0">
                          <a:effectLst/>
                        </a:rPr>
                        <a:t>, Atahualpa, San José de Minas</a:t>
                      </a:r>
                      <a:endParaRPr lang="es-EC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baseline="0" dirty="0" smtClean="0">
                          <a:effectLst/>
                        </a:rPr>
                        <a:t>Elaboración </a:t>
                      </a:r>
                      <a:r>
                        <a:rPr lang="es-EC" sz="1600" u="none" strike="noStrike" baseline="0" dirty="0">
                          <a:effectLst/>
                        </a:rPr>
                        <a:t>del </a:t>
                      </a:r>
                      <a:r>
                        <a:rPr lang="es-EC" sz="1600" u="none" strike="noStrike" baseline="0" dirty="0" smtClean="0">
                          <a:effectLst/>
                        </a:rPr>
                        <a:t>informe </a:t>
                      </a:r>
                      <a:r>
                        <a:rPr lang="es-EC" sz="1600" u="none" strike="noStrike" baseline="0" dirty="0">
                          <a:effectLst/>
                        </a:rPr>
                        <a:t>Técnico de Base en las</a:t>
                      </a:r>
                      <a:br>
                        <a:rPr lang="es-EC" sz="1600" u="none" strike="noStrike" baseline="0" dirty="0">
                          <a:effectLst/>
                        </a:rPr>
                      </a:br>
                      <a:r>
                        <a:rPr lang="es-EC" sz="1600" u="none" strike="noStrike" baseline="0" dirty="0">
                          <a:effectLst/>
                        </a:rPr>
                        <a:t>parroquias </a:t>
                      </a:r>
                      <a:r>
                        <a:rPr lang="es-EC" sz="1600" u="none" strike="noStrike" baseline="0" dirty="0" err="1">
                          <a:effectLst/>
                        </a:rPr>
                        <a:t>norcentrales</a:t>
                      </a:r>
                      <a:r>
                        <a:rPr lang="es-EC" sz="1600" u="none" strike="noStrike" baseline="0" dirty="0">
                          <a:effectLst/>
                        </a:rPr>
                        <a:t> del Distrito Metropolitano de </a:t>
                      </a:r>
                      <a:r>
                        <a:rPr lang="es-EC" sz="1600" u="none" strike="noStrike" baseline="0" dirty="0" smtClean="0">
                          <a:effectLst/>
                        </a:rPr>
                        <a:t>Quito</a:t>
                      </a:r>
                      <a:endParaRPr lang="es-EC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baseline="0" dirty="0">
                          <a:effectLst/>
                        </a:rPr>
                        <a:t>400 </a:t>
                      </a:r>
                      <a:r>
                        <a:rPr lang="es-EC" sz="1600" u="none" strike="noStrike" baseline="0" dirty="0" smtClean="0">
                          <a:effectLst/>
                        </a:rPr>
                        <a:t>personas </a:t>
                      </a:r>
                      <a:r>
                        <a:rPr lang="es-EC" sz="1600" u="none" strike="noStrike" baseline="0" dirty="0">
                          <a:effectLst/>
                        </a:rPr>
                        <a:t>aproximadamente</a:t>
                      </a:r>
                      <a:endParaRPr lang="es-EC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49298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baseline="0" dirty="0">
                          <a:effectLst/>
                        </a:rPr>
                        <a:t>07 de junio </a:t>
                      </a:r>
                      <a:r>
                        <a:rPr lang="es-EC" sz="1600" u="none" strike="noStrike" baseline="0" dirty="0" smtClean="0">
                          <a:effectLst/>
                        </a:rPr>
                        <a:t>de </a:t>
                      </a:r>
                      <a:r>
                        <a:rPr lang="es-EC" sz="1600" u="none" strike="noStrike" baseline="0" dirty="0">
                          <a:effectLst/>
                        </a:rPr>
                        <a:t>2017</a:t>
                      </a:r>
                      <a:endParaRPr lang="es-EC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baseline="0" dirty="0">
                          <a:effectLst/>
                        </a:rPr>
                        <a:t>GAD </a:t>
                      </a:r>
                      <a:r>
                        <a:rPr lang="es-EC" sz="1600" u="none" strike="noStrike" baseline="0" dirty="0" err="1">
                          <a:effectLst/>
                        </a:rPr>
                        <a:t>Chavezpamba</a:t>
                      </a:r>
                      <a:endParaRPr lang="es-EC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endParaRPr lang="es-EC" sz="1600" u="none" strike="noStrike" baseline="0" dirty="0" smtClean="0">
                        <a:effectLst/>
                      </a:endParaRPr>
                    </a:p>
                    <a:p>
                      <a:pPr algn="ctr" fontAlgn="ctr"/>
                      <a:r>
                        <a:rPr lang="es-EC" sz="1600" u="none" strike="noStrike" baseline="0" dirty="0" smtClean="0">
                          <a:effectLst/>
                        </a:rPr>
                        <a:t>Explicación </a:t>
                      </a:r>
                      <a:r>
                        <a:rPr lang="es-EC" sz="1600" u="none" strike="noStrike" baseline="0" dirty="0">
                          <a:effectLst/>
                        </a:rPr>
                        <a:t>del enfoque y alcance del ITB</a:t>
                      </a:r>
                      <a:br>
                        <a:rPr lang="es-EC" sz="1600" u="none" strike="noStrike" baseline="0" dirty="0">
                          <a:effectLst/>
                        </a:rPr>
                      </a:br>
                      <a:r>
                        <a:rPr lang="es-EC" sz="1600" u="none" strike="noStrike" baseline="0" dirty="0">
                          <a:effectLst/>
                        </a:rPr>
                        <a:t>Revisión del borrador de ordenanza para la creación del APM</a:t>
                      </a:r>
                      <a:endParaRPr lang="es-EC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r>
                        <a:rPr lang="es-EC" sz="1600" u="none" strike="noStrike" baseline="0" dirty="0" smtClean="0">
                          <a:effectLst/>
                        </a:rPr>
                        <a:t>  </a:t>
                      </a:r>
                      <a:r>
                        <a:rPr lang="es-EC" sz="1600" u="none" strike="noStrike" baseline="0" dirty="0">
                          <a:effectLst/>
                        </a:rPr>
                        <a:t/>
                      </a:r>
                      <a:br>
                        <a:rPr lang="es-EC" sz="1600" u="none" strike="noStrike" baseline="0" dirty="0">
                          <a:effectLst/>
                        </a:rPr>
                      </a:br>
                      <a:endParaRPr lang="es-EC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baseline="0">
                          <a:effectLst/>
                        </a:rPr>
                        <a:t>15 personas</a:t>
                      </a:r>
                      <a:endParaRPr lang="es-EC" sz="16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69490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baseline="0" dirty="0">
                          <a:effectLst/>
                        </a:rPr>
                        <a:t>10 de mayo </a:t>
                      </a:r>
                      <a:r>
                        <a:rPr lang="es-EC" sz="1600" u="none" strike="noStrike" baseline="0" dirty="0" smtClean="0">
                          <a:effectLst/>
                        </a:rPr>
                        <a:t>de </a:t>
                      </a:r>
                      <a:r>
                        <a:rPr lang="es-EC" sz="1600" u="none" strike="noStrike" baseline="0" dirty="0">
                          <a:effectLst/>
                        </a:rPr>
                        <a:t>2017</a:t>
                      </a:r>
                      <a:endParaRPr lang="es-EC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baseline="0" dirty="0">
                          <a:effectLst/>
                        </a:rPr>
                        <a:t>Delegación Norcentral, Parroquia </a:t>
                      </a:r>
                      <a:r>
                        <a:rPr lang="es-EC" sz="1600" u="none" strike="noStrike" baseline="0" dirty="0" err="1">
                          <a:effectLst/>
                        </a:rPr>
                        <a:t>Puéllaro</a:t>
                      </a:r>
                      <a:endParaRPr lang="es-EC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EC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baseline="0">
                          <a:effectLst/>
                        </a:rPr>
                        <a:t>15 personas</a:t>
                      </a:r>
                      <a:endParaRPr lang="es-EC" sz="16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68508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baseline="0" dirty="0">
                          <a:effectLst/>
                        </a:rPr>
                        <a:t>19 de mayo </a:t>
                      </a:r>
                      <a:r>
                        <a:rPr lang="es-EC" sz="1600" u="none" strike="noStrike" baseline="0" dirty="0" smtClean="0">
                          <a:effectLst/>
                        </a:rPr>
                        <a:t>de 2017</a:t>
                      </a:r>
                      <a:endParaRPr lang="es-EC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baseline="0" dirty="0">
                          <a:effectLst/>
                        </a:rPr>
                        <a:t>GAD de San José de Minas</a:t>
                      </a:r>
                      <a:endParaRPr lang="es-EC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EC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baseline="0">
                          <a:effectLst/>
                        </a:rPr>
                        <a:t>18 personas</a:t>
                      </a:r>
                      <a:endParaRPr lang="es-EC" sz="16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172819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baseline="0" dirty="0">
                          <a:effectLst/>
                        </a:rPr>
                        <a:t>Del 19 </a:t>
                      </a:r>
                      <a:r>
                        <a:rPr lang="es-EC" sz="1600" u="none" strike="noStrike" baseline="0" dirty="0" smtClean="0">
                          <a:effectLst/>
                        </a:rPr>
                        <a:t> al  </a:t>
                      </a:r>
                      <a:r>
                        <a:rPr lang="es-EC" sz="1600" u="none" strike="noStrike" baseline="0" dirty="0">
                          <a:effectLst/>
                        </a:rPr>
                        <a:t>30 de septiembre </a:t>
                      </a:r>
                      <a:r>
                        <a:rPr lang="es-EC" sz="1600" u="none" strike="noStrike" baseline="0" dirty="0" smtClean="0">
                          <a:effectLst/>
                        </a:rPr>
                        <a:t>de 2017 </a:t>
                      </a:r>
                      <a:endParaRPr lang="es-EC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baseline="0" dirty="0">
                          <a:effectLst/>
                        </a:rPr>
                        <a:t>Parroquias </a:t>
                      </a:r>
                      <a:r>
                        <a:rPr lang="es-EC" sz="1600" u="none" strike="noStrike" baseline="0" dirty="0" err="1">
                          <a:effectLst/>
                        </a:rPr>
                        <a:t>Puéllaro</a:t>
                      </a:r>
                      <a:r>
                        <a:rPr lang="es-EC" sz="1600" u="none" strike="noStrike" baseline="0" dirty="0">
                          <a:effectLst/>
                        </a:rPr>
                        <a:t>, </a:t>
                      </a:r>
                      <a:r>
                        <a:rPr lang="es-EC" sz="1600" u="none" strike="noStrike" baseline="0" dirty="0" err="1">
                          <a:effectLst/>
                        </a:rPr>
                        <a:t>Perucho</a:t>
                      </a:r>
                      <a:r>
                        <a:rPr lang="es-EC" sz="1600" u="none" strike="noStrike" baseline="0" dirty="0">
                          <a:effectLst/>
                        </a:rPr>
                        <a:t>, </a:t>
                      </a:r>
                      <a:r>
                        <a:rPr lang="es-EC" sz="1600" u="none" strike="noStrike" baseline="0" dirty="0" err="1">
                          <a:effectLst/>
                        </a:rPr>
                        <a:t>Chavezpamba</a:t>
                      </a:r>
                      <a:r>
                        <a:rPr lang="es-EC" sz="1600" u="none" strike="noStrike" baseline="0" dirty="0">
                          <a:effectLst/>
                        </a:rPr>
                        <a:t>, Atahualpa, San José de Minas</a:t>
                      </a:r>
                      <a:endParaRPr lang="es-EC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baseline="0" dirty="0">
                          <a:effectLst/>
                        </a:rPr>
                        <a:t>Socialización </a:t>
                      </a:r>
                      <a:r>
                        <a:rPr lang="es-EC" sz="1600" u="none" strike="noStrike" baseline="0" dirty="0" smtClean="0">
                          <a:effectLst/>
                        </a:rPr>
                        <a:t>adicional</a:t>
                      </a:r>
                      <a:r>
                        <a:rPr lang="es-EC" sz="1600" u="none" strike="sngStrike" baseline="0" dirty="0" smtClean="0">
                          <a:effectLst/>
                        </a:rPr>
                        <a:t>     </a:t>
                      </a:r>
                      <a:r>
                        <a:rPr lang="es-EC" sz="1600" u="none" strike="noStrike" baseline="0" dirty="0" smtClean="0">
                          <a:effectLst/>
                        </a:rPr>
                        <a:t>convocatoria  de la Mancomunidad  </a:t>
                      </a:r>
                      <a:r>
                        <a:rPr lang="es-EC" sz="1600" u="none" strike="noStrike" baseline="0" dirty="0">
                          <a:effectLst/>
                        </a:rPr>
                        <a:t>Norcentral</a:t>
                      </a:r>
                      <a:br>
                        <a:rPr lang="es-EC" sz="1600" u="none" strike="noStrike" baseline="0" dirty="0">
                          <a:effectLst/>
                        </a:rPr>
                      </a:br>
                      <a:endParaRPr lang="es-EC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baseline="0" dirty="0">
                          <a:effectLst/>
                        </a:rPr>
                        <a:t>165 personas de los 5 GAD Parroquiales </a:t>
                      </a:r>
                      <a:r>
                        <a:rPr lang="es-EC" sz="1600" u="none" strike="noStrike" baseline="0" dirty="0" smtClean="0">
                          <a:effectLst/>
                        </a:rPr>
                        <a:t> </a:t>
                      </a:r>
                      <a:r>
                        <a:rPr lang="es-EC" sz="1600" u="none" strike="noStrike" baseline="0" dirty="0">
                          <a:effectLst/>
                        </a:rPr>
                        <a:t/>
                      </a:r>
                      <a:br>
                        <a:rPr lang="es-EC" sz="1600" u="none" strike="noStrike" baseline="0" dirty="0">
                          <a:effectLst/>
                        </a:rPr>
                      </a:br>
                      <a:endParaRPr lang="es-EC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47" marR="6847" marT="6847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651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s-EC" sz="3600" b="1" dirty="0" smtClean="0"/>
              <a:t>UBICACIÓN DEL ÁREA DE ESTUDIO </a:t>
            </a:r>
            <a:r>
              <a:rPr lang="es-EC" sz="3200" b="1" dirty="0" smtClean="0"/>
              <a:t/>
            </a:r>
            <a:br>
              <a:rPr lang="es-EC" sz="3200" b="1" dirty="0" smtClean="0"/>
            </a:br>
            <a:endParaRPr lang="es-EC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1026" name="Picture 2" descr="C:\Users\gmosquera\Documents\My Received Files\A. Barros\Parroqui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9144000" cy="587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099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b="1" dirty="0" smtClean="0"/>
              <a:t>CARACTERIZACIÓN DEL ÁREA DE ESTUDIO</a:t>
            </a:r>
            <a:endParaRPr lang="es-EC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s-EC" dirty="0" smtClean="0"/>
              <a:t>Ubicación: Zona Norcentral del DMQ, entre parroquias de </a:t>
            </a:r>
            <a:r>
              <a:rPr lang="es-EC" dirty="0" err="1" smtClean="0"/>
              <a:t>Nanegal</a:t>
            </a:r>
            <a:r>
              <a:rPr lang="es-EC" dirty="0" smtClean="0"/>
              <a:t>, </a:t>
            </a:r>
            <a:r>
              <a:rPr lang="es-EC" dirty="0" err="1" smtClean="0"/>
              <a:t>Calacalí</a:t>
            </a:r>
            <a:r>
              <a:rPr lang="es-EC" dirty="0" smtClean="0"/>
              <a:t>, San </a:t>
            </a:r>
            <a:r>
              <a:rPr lang="es-EC" dirty="0"/>
              <a:t>A</a:t>
            </a:r>
            <a:r>
              <a:rPr lang="es-EC" dirty="0" smtClean="0"/>
              <a:t>ntonio de Pichincha y los  cantones Otavalo y  Pedro Moncayo</a:t>
            </a:r>
          </a:p>
          <a:p>
            <a:r>
              <a:rPr lang="es-EC" dirty="0" smtClean="0"/>
              <a:t>Parroquias vinculadas: </a:t>
            </a:r>
            <a:r>
              <a:rPr lang="es-EC" dirty="0" err="1" smtClean="0"/>
              <a:t>Puéllaro</a:t>
            </a:r>
            <a:r>
              <a:rPr lang="es-EC" dirty="0" smtClean="0"/>
              <a:t>, </a:t>
            </a:r>
            <a:r>
              <a:rPr lang="es-EC" dirty="0" err="1" smtClean="0"/>
              <a:t>Perucho</a:t>
            </a:r>
            <a:r>
              <a:rPr lang="es-EC" dirty="0" smtClean="0"/>
              <a:t>, </a:t>
            </a:r>
            <a:r>
              <a:rPr lang="es-EC" dirty="0" err="1" smtClean="0"/>
              <a:t>Chavezpamba</a:t>
            </a:r>
            <a:r>
              <a:rPr lang="es-EC" dirty="0" smtClean="0"/>
              <a:t>, Atahualpa y San José de Minas</a:t>
            </a:r>
          </a:p>
          <a:p>
            <a:pPr lvl="0"/>
            <a:r>
              <a:rPr lang="es-EC" dirty="0" smtClean="0"/>
              <a:t>Superficie del área de estudio: 41.500 hectáreas aproximadamente; superficie de </a:t>
            </a:r>
            <a:r>
              <a:rPr lang="es-EC" u="sng" dirty="0" smtClean="0"/>
              <a:t>área propuesta </a:t>
            </a:r>
            <a:r>
              <a:rPr lang="es-EC" dirty="0" smtClean="0"/>
              <a:t>20.000 hectáreas</a:t>
            </a:r>
            <a:r>
              <a:rPr lang="es-EC" sz="1100" dirty="0" smtClean="0"/>
              <a:t>.</a:t>
            </a:r>
          </a:p>
          <a:p>
            <a:r>
              <a:rPr lang="es-EC" dirty="0"/>
              <a:t>POBLACIÓN: 12.300 habitantes</a:t>
            </a:r>
          </a:p>
          <a:p>
            <a:pPr lvl="0"/>
            <a:r>
              <a:rPr lang="es-EC" dirty="0" smtClean="0"/>
              <a:t>ECOSISTEMAS: 13 ecosistemas (SA, 2013)</a:t>
            </a:r>
          </a:p>
          <a:p>
            <a:pPr lvl="0"/>
            <a:endParaRPr lang="es-EC" sz="1100" dirty="0" smtClean="0"/>
          </a:p>
          <a:p>
            <a:endParaRPr lang="es-EC" dirty="0" smtClean="0"/>
          </a:p>
          <a:p>
            <a:pPr lvl="0"/>
            <a:endParaRPr lang="es-EC" dirty="0" smtClean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34897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b="1" dirty="0" smtClean="0"/>
              <a:t>CARACTERIZACIÓN DEL ÁREA DE ESTUDIO</a:t>
            </a:r>
            <a:endParaRPr lang="es-EC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s-EC" dirty="0" smtClean="0"/>
              <a:t>El Plan Estratégico del Subsistema de Áreas Protegidas del DMQ (2015) identifica a los bosques de Mojanda como parte de los vacíos de conservación al nivel regional.</a:t>
            </a:r>
          </a:p>
          <a:p>
            <a:pPr marL="0" lvl="0" indent="0">
              <a:buNone/>
            </a:pPr>
            <a:endParaRPr lang="es-EC" dirty="0" smtClean="0"/>
          </a:p>
          <a:p>
            <a:pPr lvl="0"/>
            <a:r>
              <a:rPr lang="es-EC" dirty="0" smtClean="0"/>
              <a:t>PREOCUPACIONES AMBIENTALES MANIFESTADAS POR LOS PARTICIPANTES EN TALLERES: </a:t>
            </a:r>
          </a:p>
          <a:p>
            <a:pPr lvl="1"/>
            <a:r>
              <a:rPr lang="es-EC" dirty="0" smtClean="0"/>
              <a:t>Reducción de los bosques nativos,  </a:t>
            </a:r>
          </a:p>
          <a:p>
            <a:pPr lvl="1"/>
            <a:r>
              <a:rPr lang="es-EC" dirty="0"/>
              <a:t>C</a:t>
            </a:r>
            <a:r>
              <a:rPr lang="es-EC" dirty="0" smtClean="0"/>
              <a:t>ultivos en el Páramo, </a:t>
            </a:r>
          </a:p>
          <a:p>
            <a:pPr lvl="1"/>
            <a:r>
              <a:rPr lang="es-EC" dirty="0"/>
              <a:t>C</a:t>
            </a:r>
            <a:r>
              <a:rPr lang="es-EC" dirty="0" smtClean="0"/>
              <a:t>ultivos y contaminación del agua en quebradas, </a:t>
            </a:r>
          </a:p>
          <a:p>
            <a:pPr lvl="1"/>
            <a:r>
              <a:rPr lang="es-EC" dirty="0" smtClean="0"/>
              <a:t>Pérdida de caudal de las fuentes de agua (para riego, uso doméstico y fuentes termales), </a:t>
            </a:r>
          </a:p>
          <a:p>
            <a:pPr lvl="1"/>
            <a:r>
              <a:rPr lang="es-EC" dirty="0" smtClean="0"/>
              <a:t>Disminución de especies maderables, </a:t>
            </a:r>
          </a:p>
          <a:p>
            <a:pPr lvl="1"/>
            <a:r>
              <a:rPr lang="es-EC" dirty="0" smtClean="0"/>
              <a:t>Extinción local de especies de orquídeas, </a:t>
            </a:r>
          </a:p>
          <a:p>
            <a:pPr lvl="1"/>
            <a:r>
              <a:rPr lang="es-EC" dirty="0" smtClean="0"/>
              <a:t>Deterioro del hábitat del oso de anteojos y de varias especies aves, </a:t>
            </a:r>
          </a:p>
          <a:p>
            <a:pPr lvl="1"/>
            <a:r>
              <a:rPr lang="es-EC" dirty="0" smtClean="0"/>
              <a:t>Deterioro del patrimonio arqueológico (Tolas)</a:t>
            </a:r>
          </a:p>
          <a:p>
            <a:endParaRPr lang="es-EC" dirty="0" smtClean="0"/>
          </a:p>
          <a:p>
            <a:pPr lvl="0"/>
            <a:endParaRPr lang="es-EC" dirty="0" smtClean="0"/>
          </a:p>
          <a:p>
            <a:pPr lvl="0"/>
            <a:endParaRPr lang="es-EC" dirty="0" smtClean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93393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1234</Words>
  <Application>Microsoft Office PowerPoint</Application>
  <PresentationFormat>Presentación en pantalla (4:3)</PresentationFormat>
  <Paragraphs>299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Tema de Office</vt:lpstr>
      <vt:lpstr>ACUS MOJANDA-CAMBUGÁN</vt:lpstr>
      <vt:lpstr>ANTECEDENTES</vt:lpstr>
      <vt:lpstr>ANTECEDENTES (2)</vt:lpstr>
      <vt:lpstr>Sustento legal, político, institucional</vt:lpstr>
      <vt:lpstr>Diagnóstico participativo</vt:lpstr>
      <vt:lpstr>PROCESO DE PARTICIPACIÓN SOCIAL</vt:lpstr>
      <vt:lpstr>UBICACIÓN DEL ÁREA DE ESTUDIO  </vt:lpstr>
      <vt:lpstr>CARACTERIZACIÓN DEL ÁREA DE ESTUDIO</vt:lpstr>
      <vt:lpstr>CARACTERIZACIÓN DEL ÁREA DE ESTUDIO</vt:lpstr>
      <vt:lpstr>ÁREA DE ESTUDIO, ECOSISTEMAS INVOLUCRADOS</vt:lpstr>
      <vt:lpstr>SINTESIS DEL ESTADO DE CONSERVACIÓN DE LA FLORA SILVESTRE DE ACUERDO A LOS PLANES DE MANEJO DE LOS BOSQUES PROTECTORES NORCENTRALES</vt:lpstr>
      <vt:lpstr>SÍNTESIS DE LAS ESPECIES DE FAUNA SILVESTRE REGISTRADAS SEGÚN LOS PLANES DE MANEJO DE LOS BOSQUES PROTECTORES NORCENTRALES</vt:lpstr>
      <vt:lpstr>SITUACIÓN DE LOS RECURSOS HÍDRICOS </vt:lpstr>
      <vt:lpstr>Presentación de PowerPoint</vt:lpstr>
      <vt:lpstr>RELACIÓN CON OTROS MECANISMOS DE CONSERVACIÓN</vt:lpstr>
      <vt:lpstr>Presentación de PowerPoint</vt:lpstr>
      <vt:lpstr>PROPUESTA DE ACUS EN MANCOMUNIDAD DE LAS PARROQUIAS NORCENTRALES </vt:lpstr>
      <vt:lpstr>IMPORTANCIA DEL ÁREA</vt:lpstr>
      <vt:lpstr>IMPORTANCIA DEL ÁREA</vt:lpstr>
      <vt:lpstr>SIGUIENTES PASOS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ACUS MOJANDA-CAMBUGÁN</dc:title>
  <dc:creator>Gustavo Alejandro Mosquera Narvaez</dc:creator>
  <cp:lastModifiedBy>Secretaria de Concejo</cp:lastModifiedBy>
  <cp:revision>55</cp:revision>
  <dcterms:created xsi:type="dcterms:W3CDTF">2017-10-13T14:58:02Z</dcterms:created>
  <dcterms:modified xsi:type="dcterms:W3CDTF">2017-10-17T16:03:53Z</dcterms:modified>
</cp:coreProperties>
</file>