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72" r:id="rId9"/>
    <p:sldId id="273" r:id="rId10"/>
    <p:sldId id="269" r:id="rId11"/>
    <p:sldId id="270" r:id="rId12"/>
    <p:sldId id="271" r:id="rId13"/>
    <p:sldId id="260" r:id="rId14"/>
    <p:sldId id="274" r:id="rId15"/>
    <p:sldId id="261" r:id="rId16"/>
    <p:sldId id="275" r:id="rId17"/>
    <p:sldId id="277" r:id="rId18"/>
    <p:sldId id="278" r:id="rId19"/>
    <p:sldId id="276" r:id="rId20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72E02-9A73-4785-9793-2AE42163E02C}" type="datetimeFigureOut">
              <a:rPr lang="es-EC" smtClean="0"/>
              <a:t>30/03/2015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6C492-F8BE-4415-8E7B-BA8E0E6E0D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981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F563-0C25-4C4A-9361-56277FE08B56}" type="datetimeFigureOut">
              <a:rPr lang="es-EC" smtClean="0"/>
              <a:pPr/>
              <a:t>30/03/2015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m.ec/url?url=http://globalapk.com/android-apps/1433-the-pdf-expert-for-android-v283.html&amp;rct=j&amp;frm=1&amp;q=&amp;esrc=s&amp;sa=U&amp;ei=l6OhVP-hOY33yQTP9oGoAw&amp;ved=0CDkQ9QEwEg&amp;sig2=b1ez6y-AugSnVb5rrp921g&amp;usg=AFQjCNG0Wv0wXypvzcIqWviuE6S9-0a3fA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://www.google.com.ec/url?url=http://goanimate.com/video-maker-tips/site-update-introducing-your-video-folders-for-business-subscribers/&amp;rct=j&amp;frm=1&amp;q=&amp;esrc=s&amp;sa=U&amp;ei=0aWhVKvcCYKMyATJmYGoAw&amp;ved=0CBkQ9QEwAg&amp;sig2=rUJr7gaoVJFs5mV8b2Fx3g&amp;usg=AFQjCNG5zLb_jmiHOGP6SCcHFx5X0nn54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hyperlink" Target="http://www.google.com.ec/url?url=http://www.appinformatica.com/escaners-escaner-hp-scanjet-3800.php&amp;rct=j&amp;frm=1&amp;q=&amp;esrc=s&amp;sa=U&amp;ei=FaahVNKGFIiwyATol4CgAw&amp;ved=0CBkQ9QEwAg&amp;sig2=7NMlolFWWbsIOYnRddS2AQ&amp;usg=AFQjCNFS_K2N0N2VtePm4S80ErY9Jf47YA" TargetMode="External"/><Relationship Id="rId5" Type="http://schemas.openxmlformats.org/officeDocument/2006/relationships/hyperlink" Target="http://www.concienciaeco.com/wp-content/uploads/2013/08/libros.jp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www.google.com.ec/url?url=http://codiceinformativo.com/2012/10/diputado-propone-creacion-de-ventanilla-unica/&amp;rct=j&amp;frm=1&amp;q=&amp;esrc=s&amp;sa=U&amp;ei=mKWhVNX8CIavyQT0_oKoAw&amp;ved=0CDUQ9QEwEA&amp;sig2=--__PMMAGtWOsdffuJzzVw&amp;usg=AFQjCNHQntfFyZ-gThchL4WsNhLXHhLlKQ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2795444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MODERNIZAR DE MANERA INTEGRAL EL REGISTRO DE LA PROPIEDAD DEL DISTRITO METROPOLITANO DE QUITO</a:t>
            </a:r>
            <a:endParaRPr lang="es-EC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374448" y="5919663"/>
            <a:ext cx="249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dirty="0" smtClean="0"/>
              <a:t>Quito, marzo 2015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5940831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5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PROFESIONALIZACIÓN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785926"/>
            <a:ext cx="8286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Capacitar al recurso humano relacionado directamente con la función registral y los nuevos procesos implementados.</a:t>
            </a:r>
          </a:p>
          <a:p>
            <a:endParaRPr lang="es-EC" sz="2400" dirty="0"/>
          </a:p>
          <a:p>
            <a:r>
              <a:rPr lang="es-EC" sz="2400" dirty="0" smtClean="0"/>
              <a:t>Definir una Estructura Organizacional acorde a los nuevos procesos del RPQ, ubicando a cada persona en el perfil adecuado tomando en consideración las competencias y responsabilidades específicas de cada uno. </a:t>
            </a:r>
          </a:p>
          <a:p>
            <a:endParaRPr lang="es-EC" sz="2400" dirty="0" smtClean="0"/>
          </a:p>
          <a:p>
            <a:r>
              <a:rPr lang="es-EC" sz="2400" dirty="0" smtClean="0"/>
              <a:t>Ofrecer al personal esquemas de formación acordes con las necesidades del servicio y perfil, que garanticen a funcionarios del Registro el desarrollo profesional al que aspiran.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6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GESTIÓN DEL CAMBIO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785926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Desarrollar y ejecutar planes de comunicación interna y externa, y de capacitación interna para informar a los funcionarios de la institución y a los usuarios que hacen uso de los servicios de la misma sobre los cambios implicados dentro de la modernización y minimizar la resistencia al cambio.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7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CERTIFICACIÓN ISO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785926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Implementar el Sistema de Gestión de la Calidad basado en las normas ISO 9001 y 27001, y preparar al personal de la Institución para alcanzar la certificación de dicha norma, el oferente deberá de contratar y acompañar a la entidad certificadora durante el proceso de certificación del RPQ.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39 Conector recto"/>
          <p:cNvCxnSpPr>
            <a:stCxn id="45" idx="0"/>
          </p:cNvCxnSpPr>
          <p:nvPr/>
        </p:nvCxnSpPr>
        <p:spPr>
          <a:xfrm flipV="1">
            <a:off x="8822561" y="908720"/>
            <a:ext cx="35719" cy="5389769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Rectángulo redondeado"/>
          <p:cNvSpPr/>
          <p:nvPr/>
        </p:nvSpPr>
        <p:spPr>
          <a:xfrm>
            <a:off x="1019044" y="2618673"/>
            <a:ext cx="1377896" cy="49797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err="1" smtClean="0">
                <a:solidFill>
                  <a:schemeClr val="tx1"/>
                </a:solidFill>
              </a:rPr>
              <a:t>Visionamiento</a:t>
            </a:r>
            <a:r>
              <a:rPr lang="es-EC" sz="1400" dirty="0" smtClean="0">
                <a:solidFill>
                  <a:schemeClr val="tx1"/>
                </a:solidFill>
              </a:rPr>
              <a:t> Transaccional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60" name="59 Rectángulo redondeado"/>
          <p:cNvSpPr/>
          <p:nvPr/>
        </p:nvSpPr>
        <p:spPr>
          <a:xfrm rot="16200000">
            <a:off x="478757" y="4156872"/>
            <a:ext cx="1759756" cy="2140450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Remodelación Subsuelo RPQ 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6" name="135 Rectángulo redondeado"/>
          <p:cNvSpPr/>
          <p:nvPr/>
        </p:nvSpPr>
        <p:spPr>
          <a:xfrm rot="16200000">
            <a:off x="577475" y="2815427"/>
            <a:ext cx="1559634" cy="21431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Infraestructura Tecnológica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1" name="130 Rectángulo redondeado"/>
          <p:cNvSpPr/>
          <p:nvPr/>
        </p:nvSpPr>
        <p:spPr>
          <a:xfrm>
            <a:off x="2987824" y="3691003"/>
            <a:ext cx="5799017" cy="543764"/>
          </a:xfrm>
          <a:prstGeom prst="roundRect">
            <a:avLst>
              <a:gd name="adj" fmla="val 39940"/>
            </a:avLst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Creación de Folio Real por demanda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715278" y="2980802"/>
            <a:ext cx="1999466" cy="102426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Gestión Registral Electrónico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(SGRE)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448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DE EJECUCIÓN GLOBAL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539552" y="2006508"/>
            <a:ext cx="1857388" cy="6121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Reingeniería de Procesos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760997" y="4369663"/>
            <a:ext cx="7025844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Digitalización del Acervo Registral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659004" y="908720"/>
            <a:ext cx="7176284" cy="4117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Gestión del Cambio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572000" y="5458903"/>
            <a:ext cx="4214842" cy="2857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Preparación para Certificación ISO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 rot="16200000">
            <a:off x="484743" y="3522034"/>
            <a:ext cx="1691109" cy="86139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</a:t>
            </a:r>
            <a:r>
              <a:rPr lang="es-EC" sz="1400" dirty="0" err="1" smtClean="0">
                <a:solidFill>
                  <a:schemeClr val="tx1"/>
                </a:solidFill>
              </a:rPr>
              <a:t>Indexamiento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 rot="16200000">
            <a:off x="501612" y="4839080"/>
            <a:ext cx="1657362" cy="86140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Marginación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1064763" y="1560212"/>
            <a:ext cx="2114521" cy="4423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Profesionalización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41" name="40 Elipse"/>
          <p:cNvSpPr/>
          <p:nvPr/>
        </p:nvSpPr>
        <p:spPr>
          <a:xfrm>
            <a:off x="285720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2" name="41 Elipse"/>
          <p:cNvSpPr/>
          <p:nvPr/>
        </p:nvSpPr>
        <p:spPr>
          <a:xfrm>
            <a:off x="2428860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42 Elipse"/>
          <p:cNvSpPr/>
          <p:nvPr/>
        </p:nvSpPr>
        <p:spPr>
          <a:xfrm>
            <a:off x="4572000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43 Elipse"/>
          <p:cNvSpPr/>
          <p:nvPr/>
        </p:nvSpPr>
        <p:spPr>
          <a:xfrm>
            <a:off x="6643702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5" name="44 Elipse"/>
          <p:cNvSpPr/>
          <p:nvPr/>
        </p:nvSpPr>
        <p:spPr>
          <a:xfrm>
            <a:off x="8786842" y="629848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47" name="46 Conector recto de flecha"/>
          <p:cNvCxnSpPr>
            <a:stCxn id="41" idx="6"/>
            <a:endCxn id="42" idx="2"/>
          </p:cNvCxnSpPr>
          <p:nvPr/>
        </p:nvCxnSpPr>
        <p:spPr>
          <a:xfrm>
            <a:off x="357158" y="6334208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42" idx="6"/>
            <a:endCxn id="43" idx="2"/>
          </p:cNvCxnSpPr>
          <p:nvPr/>
        </p:nvCxnSpPr>
        <p:spPr>
          <a:xfrm>
            <a:off x="2500298" y="6334208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43" idx="6"/>
            <a:endCxn id="44" idx="2"/>
          </p:cNvCxnSpPr>
          <p:nvPr/>
        </p:nvCxnSpPr>
        <p:spPr>
          <a:xfrm>
            <a:off x="4643438" y="6334208"/>
            <a:ext cx="200026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44" idx="6"/>
            <a:endCxn id="45" idx="2"/>
          </p:cNvCxnSpPr>
          <p:nvPr/>
        </p:nvCxnSpPr>
        <p:spPr>
          <a:xfrm>
            <a:off x="6715140" y="6334208"/>
            <a:ext cx="20717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-37977" y="636312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4">
                    <a:lumMod val="50000"/>
                  </a:schemeClr>
                </a:solidFill>
              </a:rPr>
              <a:t>23-Dic</a:t>
            </a:r>
            <a:endParaRPr lang="es-EC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268264" y="636312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Jun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4282503" y="636312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23-Dic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6444208" y="636312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Jun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8524563" y="636312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22-Dic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1383009" y="6227051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1" name="90 Rectángulo"/>
          <p:cNvSpPr/>
          <p:nvPr/>
        </p:nvSpPr>
        <p:spPr>
          <a:xfrm>
            <a:off x="3571868" y="6227051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" name="91 Rectángulo"/>
          <p:cNvSpPr/>
          <p:nvPr/>
        </p:nvSpPr>
        <p:spPr>
          <a:xfrm>
            <a:off x="5740727" y="6227051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3" name="92 Rectángulo"/>
          <p:cNvSpPr/>
          <p:nvPr/>
        </p:nvSpPr>
        <p:spPr>
          <a:xfrm>
            <a:off x="7812429" y="6227051"/>
            <a:ext cx="45719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3" name="132 Rectángulo redondeado"/>
          <p:cNvSpPr/>
          <p:nvPr/>
        </p:nvSpPr>
        <p:spPr>
          <a:xfrm>
            <a:off x="3571868" y="1916832"/>
            <a:ext cx="2815821" cy="517735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Seguridades Periféricas  de la SE y ST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4" name="133 Rectángulo redondeado"/>
          <p:cNvSpPr/>
          <p:nvPr/>
        </p:nvSpPr>
        <p:spPr>
          <a:xfrm>
            <a:off x="3571868" y="3018041"/>
            <a:ext cx="2815821" cy="352630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Esquema de Contingencia del SGRE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7" name="136 CuadroTexto"/>
          <p:cNvSpPr txBox="1"/>
          <p:nvPr/>
        </p:nvSpPr>
        <p:spPr>
          <a:xfrm>
            <a:off x="1142976" y="637526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Mar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8" name="137 CuadroTexto"/>
          <p:cNvSpPr txBox="1"/>
          <p:nvPr/>
        </p:nvSpPr>
        <p:spPr>
          <a:xfrm>
            <a:off x="3398130" y="6347878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err="1" smtClean="0">
                <a:solidFill>
                  <a:schemeClr val="accent2">
                    <a:lumMod val="75000"/>
                  </a:schemeClr>
                </a:solidFill>
              </a:rPr>
              <a:t>Sep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0" name="139 CuadroTexto"/>
          <p:cNvSpPr txBox="1"/>
          <p:nvPr/>
        </p:nvSpPr>
        <p:spPr>
          <a:xfrm>
            <a:off x="7596336" y="6375262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err="1" smtClean="0">
                <a:solidFill>
                  <a:schemeClr val="accent6">
                    <a:lumMod val="75000"/>
                  </a:schemeClr>
                </a:solidFill>
              </a:rPr>
              <a:t>Sep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1523818" y="60460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Abr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1715278" y="6287850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2075318" y="6287850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1883858" y="6046000"/>
            <a:ext cx="464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2">
                    <a:lumMod val="75000"/>
                  </a:schemeClr>
                </a:solidFill>
              </a:rPr>
              <a:t>May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2627784" y="6034967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Jul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281924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17928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2987824" y="6034967"/>
            <a:ext cx="433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2">
                    <a:lumMod val="75000"/>
                  </a:schemeClr>
                </a:solidFill>
              </a:rPr>
              <a:t>Ago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467544" y="603496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Ene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65900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101904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827584" y="6034967"/>
            <a:ext cx="413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Feb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3675914" y="6034967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386737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4227414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4035954" y="6034967"/>
            <a:ext cx="440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2">
                    <a:lumMod val="75000"/>
                  </a:schemeClr>
                </a:solidFill>
              </a:rPr>
              <a:t>Nov</a:t>
            </a:r>
            <a:endParaRPr lang="es-EC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30 Flecha derecha"/>
          <p:cNvSpPr/>
          <p:nvPr/>
        </p:nvSpPr>
        <p:spPr>
          <a:xfrm>
            <a:off x="8100392" y="3284984"/>
            <a:ext cx="978408" cy="1249025"/>
          </a:xfrm>
          <a:prstGeom prst="rightArrow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9" name="88 Rectángulo redondeado"/>
          <p:cNvSpPr/>
          <p:nvPr/>
        </p:nvSpPr>
        <p:spPr>
          <a:xfrm>
            <a:off x="3528929" y="3372950"/>
            <a:ext cx="2211798" cy="3180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Interconectividad MDMQ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5508104" y="637526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Mar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5795630" y="60460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Abr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5987090" y="6287850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9" name="98 Rectángulo"/>
          <p:cNvSpPr/>
          <p:nvPr/>
        </p:nvSpPr>
        <p:spPr>
          <a:xfrm>
            <a:off x="6347130" y="6287850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6155670" y="6046000"/>
            <a:ext cx="464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6">
                    <a:lumMod val="75000"/>
                  </a:schemeClr>
                </a:solidFill>
              </a:rPr>
              <a:t>May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6899596" y="6034967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Jul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101 Rectángulo"/>
          <p:cNvSpPr/>
          <p:nvPr/>
        </p:nvSpPr>
        <p:spPr>
          <a:xfrm>
            <a:off x="709105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745109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7259636" y="6034967"/>
            <a:ext cx="433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err="1" smtClean="0">
                <a:solidFill>
                  <a:schemeClr val="accent6">
                    <a:lumMod val="75000"/>
                  </a:schemeClr>
                </a:solidFill>
              </a:rPr>
              <a:t>Ago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4739356" y="6034967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Ene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105 Rectángulo"/>
          <p:cNvSpPr/>
          <p:nvPr/>
        </p:nvSpPr>
        <p:spPr>
          <a:xfrm>
            <a:off x="493081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529085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5099396" y="6034967"/>
            <a:ext cx="413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Feb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108 CuadroTexto"/>
          <p:cNvSpPr txBox="1"/>
          <p:nvPr/>
        </p:nvSpPr>
        <p:spPr>
          <a:xfrm>
            <a:off x="7947726" y="6034967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Oct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0" name="109 Rectángulo"/>
          <p:cNvSpPr/>
          <p:nvPr/>
        </p:nvSpPr>
        <p:spPr>
          <a:xfrm>
            <a:off x="813918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8499226" y="6276817"/>
            <a:ext cx="45719" cy="10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111 CuadroTexto"/>
          <p:cNvSpPr txBox="1"/>
          <p:nvPr/>
        </p:nvSpPr>
        <p:spPr>
          <a:xfrm>
            <a:off x="8307766" y="6034967"/>
            <a:ext cx="440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 smtClean="0">
                <a:solidFill>
                  <a:schemeClr val="accent6">
                    <a:lumMod val="75000"/>
                  </a:schemeClr>
                </a:solidFill>
              </a:rPr>
              <a:t>Nov</a:t>
            </a:r>
            <a:endParaRPr lang="es-EC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3590437" y="2362559"/>
            <a:ext cx="3141803" cy="7120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Sede Electrónica (SE) y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Servicios Telemáticos (ST)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57157" y="1070405"/>
            <a:ext cx="1358121" cy="5000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Propuesta de Normativa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26" name="125 Rectángulo redondeado"/>
          <p:cNvSpPr/>
          <p:nvPr/>
        </p:nvSpPr>
        <p:spPr>
          <a:xfrm>
            <a:off x="1835696" y="5458903"/>
            <a:ext cx="2736304" cy="2880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Análisis para Certificación ISO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146" name="145 Conector curvado"/>
          <p:cNvCxnSpPr>
            <a:stCxn id="9" idx="1"/>
            <a:endCxn id="10" idx="1"/>
          </p:cNvCxnSpPr>
          <p:nvPr/>
        </p:nvCxnSpPr>
        <p:spPr>
          <a:xfrm rot="10800000" flipH="1" flipV="1">
            <a:off x="357156" y="1320438"/>
            <a:ext cx="182395" cy="992152"/>
          </a:xfrm>
          <a:prstGeom prst="curvedConnector3">
            <a:avLst>
              <a:gd name="adj1" fmla="val -125332"/>
            </a:avLst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curvado"/>
          <p:cNvCxnSpPr>
            <a:stCxn id="10" idx="3"/>
            <a:endCxn id="17" idx="0"/>
          </p:cNvCxnSpPr>
          <p:nvPr/>
        </p:nvCxnSpPr>
        <p:spPr>
          <a:xfrm>
            <a:off x="2396940" y="2312590"/>
            <a:ext cx="318071" cy="668212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Conector curvado"/>
          <p:cNvCxnSpPr>
            <a:stCxn id="18" idx="2"/>
            <a:endCxn id="17" idx="7"/>
          </p:cNvCxnSpPr>
          <p:nvPr/>
        </p:nvCxnSpPr>
        <p:spPr>
          <a:xfrm rot="10800000" flipV="1">
            <a:off x="3421929" y="2718592"/>
            <a:ext cx="168508" cy="412209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curvado"/>
          <p:cNvCxnSpPr>
            <a:stCxn id="15" idx="3"/>
            <a:endCxn id="17" idx="4"/>
          </p:cNvCxnSpPr>
          <p:nvPr/>
        </p:nvCxnSpPr>
        <p:spPr>
          <a:xfrm flipV="1">
            <a:off x="1634848" y="4005064"/>
            <a:ext cx="1080163" cy="545567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curvado"/>
          <p:cNvCxnSpPr>
            <a:stCxn id="16" idx="4"/>
            <a:endCxn id="17" idx="4"/>
          </p:cNvCxnSpPr>
          <p:nvPr/>
        </p:nvCxnSpPr>
        <p:spPr>
          <a:xfrm flipV="1">
            <a:off x="1760995" y="4005064"/>
            <a:ext cx="954016" cy="1264718"/>
          </a:xfrm>
          <a:prstGeom prst="curvedConnector2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167 Rectángulo redondeado"/>
          <p:cNvSpPr/>
          <p:nvPr/>
        </p:nvSpPr>
        <p:spPr>
          <a:xfrm>
            <a:off x="6619708" y="2506575"/>
            <a:ext cx="1803380" cy="8504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Publicación Web y Funcionalidad Móvil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69" name="168 Rectángulo redondeado"/>
          <p:cNvSpPr/>
          <p:nvPr/>
        </p:nvSpPr>
        <p:spPr>
          <a:xfrm>
            <a:off x="5724128" y="3370671"/>
            <a:ext cx="2715074" cy="3203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Interconectividad DINARDAP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76" name="175 CuadroTexto"/>
          <p:cNvSpPr txBox="1"/>
          <p:nvPr/>
        </p:nvSpPr>
        <p:spPr>
          <a:xfrm>
            <a:off x="421449" y="6525344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2">
                    <a:lumMod val="75000"/>
                  </a:schemeClr>
                </a:solidFill>
              </a:rPr>
              <a:t>2015</a:t>
            </a:r>
            <a:endParaRPr lang="es-EC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4669921" y="6525344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b="1" dirty="0" smtClean="0">
                <a:solidFill>
                  <a:schemeClr val="accent6">
                    <a:lumMod val="75000"/>
                  </a:schemeClr>
                </a:solidFill>
              </a:rPr>
              <a:t>2016</a:t>
            </a:r>
            <a:endParaRPr lang="es-EC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8" name="8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4" name="Picture 12" descr="https://encrypted-tbn2.gstatic.com/images?q=tbn:ANd9GcTLHhNqWOvna0EjNNQu5EAiH7js8_PPClEsDtecLtwq6UBdzMtKMMnJu-o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82" y="3000372"/>
            <a:ext cx="1250164" cy="1000132"/>
          </a:xfrm>
          <a:prstGeom prst="rect">
            <a:avLst/>
          </a:prstGeom>
          <a:noFill/>
        </p:spPr>
      </p:pic>
      <p:sp>
        <p:nvSpPr>
          <p:cNvPr id="22" name="21 Marco"/>
          <p:cNvSpPr/>
          <p:nvPr/>
        </p:nvSpPr>
        <p:spPr>
          <a:xfrm>
            <a:off x="3929058" y="3000372"/>
            <a:ext cx="1571636" cy="642942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Marginaciones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9" name="18 Cilindro"/>
          <p:cNvSpPr/>
          <p:nvPr/>
        </p:nvSpPr>
        <p:spPr>
          <a:xfrm>
            <a:off x="5715008" y="2214554"/>
            <a:ext cx="1428760" cy="71438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BDD </a:t>
            </a:r>
            <a:r>
              <a:rPr lang="es-EC" sz="1400" dirty="0" err="1" smtClean="0">
                <a:solidFill>
                  <a:schemeClr val="tx1"/>
                </a:solidFill>
              </a:rPr>
              <a:t>Indexamiento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0" name="19 Cilindro"/>
          <p:cNvSpPr/>
          <p:nvPr/>
        </p:nvSpPr>
        <p:spPr>
          <a:xfrm>
            <a:off x="7358082" y="2214554"/>
            <a:ext cx="1428760" cy="71438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BDD Marginaciones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8" name="17 Cilindro"/>
          <p:cNvSpPr/>
          <p:nvPr/>
        </p:nvSpPr>
        <p:spPr>
          <a:xfrm>
            <a:off x="5715008" y="857232"/>
            <a:ext cx="3071834" cy="142876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1400" dirty="0" smtClean="0">
                <a:solidFill>
                  <a:schemeClr val="tx1"/>
                </a:solidFill>
              </a:rPr>
              <a:t>Acervo Registral</a:t>
            </a:r>
          </a:p>
          <a:p>
            <a:pPr algn="r"/>
            <a:r>
              <a:rPr lang="es-EC" sz="1400" dirty="0" smtClean="0">
                <a:solidFill>
                  <a:schemeClr val="tx1"/>
                </a:solidFill>
              </a:rPr>
              <a:t>Digitalizado</a:t>
            </a:r>
          </a:p>
          <a:p>
            <a:pPr algn="r"/>
            <a:r>
              <a:rPr lang="es-EC" sz="1400" dirty="0" smtClean="0">
                <a:solidFill>
                  <a:schemeClr val="tx1"/>
                </a:solidFill>
              </a:rPr>
              <a:t>(BDD de Actas)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6584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METODOLÓGICO DE AUTOMATIZACIÓN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13314" name="Picture 2" descr="http://i00.i.aliimg.com/photo/v4/759033110/Topspeed_Book_Sc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7911" y="1000108"/>
            <a:ext cx="1549841" cy="1143008"/>
          </a:xfrm>
          <a:prstGeom prst="rect">
            <a:avLst/>
          </a:prstGeom>
          <a:noFill/>
        </p:spPr>
      </p:pic>
      <p:pic>
        <p:nvPicPr>
          <p:cNvPr id="13316" name="Picture 4" descr="libro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857232"/>
            <a:ext cx="944981" cy="1428760"/>
          </a:xfrm>
          <a:prstGeom prst="rect">
            <a:avLst/>
          </a:prstGeom>
          <a:noFill/>
        </p:spPr>
      </p:pic>
      <p:cxnSp>
        <p:nvCxnSpPr>
          <p:cNvPr id="11" name="10 Conector recto de flecha"/>
          <p:cNvCxnSpPr>
            <a:stCxn id="13316" idx="3"/>
            <a:endCxn id="13314" idx="1"/>
          </p:cNvCxnSpPr>
          <p:nvPr/>
        </p:nvCxnSpPr>
        <p:spPr>
          <a:xfrm>
            <a:off x="1302139" y="1571612"/>
            <a:ext cx="20057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214414" y="1202280"/>
            <a:ext cx="212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Digitalización masiva</a:t>
            </a:r>
            <a:endParaRPr lang="es-EC" dirty="0"/>
          </a:p>
        </p:txBody>
      </p:sp>
      <p:grpSp>
        <p:nvGrpSpPr>
          <p:cNvPr id="2" name="15 Grupo"/>
          <p:cNvGrpSpPr/>
          <p:nvPr/>
        </p:nvGrpSpPr>
        <p:grpSpPr>
          <a:xfrm>
            <a:off x="5829312" y="1214422"/>
            <a:ext cx="1028704" cy="957267"/>
            <a:chOff x="5543560" y="928670"/>
            <a:chExt cx="1171580" cy="1171581"/>
          </a:xfrm>
        </p:grpSpPr>
        <p:pic>
          <p:nvPicPr>
            <p:cNvPr id="13318" name="Picture 6" descr="https://encrypted-tbn1.gstatic.com/images?q=tbn:ANd9GcRw_q-nA-SQNhVGqbDzNgWE-lBaiK5pmY1i0Yofw2uYRc3omBVK7JHIc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43560" y="928670"/>
              <a:ext cx="714380" cy="714381"/>
            </a:xfrm>
            <a:prstGeom prst="rect">
              <a:avLst/>
            </a:prstGeom>
            <a:noFill/>
          </p:spPr>
        </p:pic>
        <p:pic>
          <p:nvPicPr>
            <p:cNvPr id="13" name="Picture 6" descr="https://encrypted-tbn1.gstatic.com/images?q=tbn:ANd9GcRw_q-nA-SQNhVGqbDzNgWE-lBaiK5pmY1i0Yofw2uYRc3omBVK7JHIc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695960" y="1081070"/>
              <a:ext cx="714380" cy="714381"/>
            </a:xfrm>
            <a:prstGeom prst="rect">
              <a:avLst/>
            </a:prstGeom>
            <a:noFill/>
          </p:spPr>
        </p:pic>
        <p:pic>
          <p:nvPicPr>
            <p:cNvPr id="14" name="Picture 6" descr="https://encrypted-tbn1.gstatic.com/images?q=tbn:ANd9GcRw_q-nA-SQNhVGqbDzNgWE-lBaiK5pmY1i0Yofw2uYRc3omBVK7JHIc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848360" y="1233470"/>
              <a:ext cx="714380" cy="714381"/>
            </a:xfrm>
            <a:prstGeom prst="rect">
              <a:avLst/>
            </a:prstGeom>
            <a:noFill/>
          </p:spPr>
        </p:pic>
        <p:pic>
          <p:nvPicPr>
            <p:cNvPr id="15" name="Picture 6" descr="https://encrypted-tbn1.gstatic.com/images?q=tbn:ANd9GcRw_q-nA-SQNhVGqbDzNgWE-lBaiK5pmY1i0Yofw2uYRc3omBVK7JHIc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000760" y="1385870"/>
              <a:ext cx="714380" cy="714381"/>
            </a:xfrm>
            <a:prstGeom prst="rect">
              <a:avLst/>
            </a:prstGeom>
            <a:noFill/>
          </p:spPr>
        </p:pic>
      </p:grpSp>
      <p:sp>
        <p:nvSpPr>
          <p:cNvPr id="17" name="16 Flecha derecha"/>
          <p:cNvSpPr/>
          <p:nvPr/>
        </p:nvSpPr>
        <p:spPr>
          <a:xfrm>
            <a:off x="4857752" y="1285860"/>
            <a:ext cx="785818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0 Marco"/>
          <p:cNvSpPr/>
          <p:nvPr/>
        </p:nvSpPr>
        <p:spPr>
          <a:xfrm>
            <a:off x="3929058" y="2357430"/>
            <a:ext cx="1571636" cy="714380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de </a:t>
            </a:r>
            <a:r>
              <a:rPr lang="es-EC" sz="1400" dirty="0" err="1" smtClean="0">
                <a:solidFill>
                  <a:schemeClr val="tx1"/>
                </a:solidFill>
              </a:rPr>
              <a:t>Indexamiento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28" name="25 Forma"/>
          <p:cNvCxnSpPr>
            <a:stCxn id="21" idx="0"/>
            <a:endCxn id="19" idx="0"/>
          </p:cNvCxnSpPr>
          <p:nvPr/>
        </p:nvCxnSpPr>
        <p:spPr>
          <a:xfrm rot="16200000" flipH="1">
            <a:off x="5554272" y="1518033"/>
            <a:ext cx="35719" cy="1714512"/>
          </a:xfrm>
          <a:prstGeom prst="curvedConnector3">
            <a:avLst>
              <a:gd name="adj1" fmla="val -1039996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0" name="Picture 8" descr="https://encrypted-tbn1.gstatic.com/images?q=tbn:ANd9GcTYcRngzIAuaBmDdPWdvVIuMv4L2J_i8JLUBou7hf0K3JA2J09iMqjuvQ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06" y="2500306"/>
            <a:ext cx="1146015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26" name="Picture 14" descr="https://encrypted-tbn3.gstatic.com/images?q=tbn:ANd9GcQb5R29OzN8MIukvuMLW0dqF46ageTsQ3RBuoiWg987a4UO4_FEAXEfCOw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64730" y="3071810"/>
            <a:ext cx="878510" cy="857256"/>
          </a:xfrm>
          <a:prstGeom prst="rect">
            <a:avLst/>
          </a:prstGeom>
          <a:noFill/>
        </p:spPr>
      </p:pic>
      <p:cxnSp>
        <p:nvCxnSpPr>
          <p:cNvPr id="36" name="35 Conector recto de flecha"/>
          <p:cNvCxnSpPr>
            <a:stCxn id="13324" idx="0"/>
            <a:endCxn id="13314" idx="1"/>
          </p:cNvCxnSpPr>
          <p:nvPr/>
        </p:nvCxnSpPr>
        <p:spPr>
          <a:xfrm rot="5400000" flipH="1" flipV="1">
            <a:off x="1537857" y="1230319"/>
            <a:ext cx="1428760" cy="2111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 rot="19608217">
            <a:off x="1101444" y="2127832"/>
            <a:ext cx="1801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dirty="0" smtClean="0"/>
              <a:t>Digitalización por</a:t>
            </a:r>
          </a:p>
          <a:p>
            <a:pPr algn="ctr"/>
            <a:r>
              <a:rPr lang="es-EC" dirty="0" smtClean="0"/>
              <a:t>demanda</a:t>
            </a:r>
            <a:endParaRPr lang="es-EC" dirty="0"/>
          </a:p>
        </p:txBody>
      </p:sp>
      <p:cxnSp>
        <p:nvCxnSpPr>
          <p:cNvPr id="40" name="39 Conector recto de flecha"/>
          <p:cNvCxnSpPr>
            <a:stCxn id="13324" idx="3"/>
            <a:endCxn id="13326" idx="1"/>
          </p:cNvCxnSpPr>
          <p:nvPr/>
        </p:nvCxnSpPr>
        <p:spPr>
          <a:xfrm>
            <a:off x="1821646" y="3500438"/>
            <a:ext cx="4430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Marco"/>
          <p:cNvSpPr/>
          <p:nvPr/>
        </p:nvSpPr>
        <p:spPr>
          <a:xfrm>
            <a:off x="571472" y="4714884"/>
            <a:ext cx="3214710" cy="642942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Sistema Gestión Registral Electrónico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44" name="25 Forma"/>
          <p:cNvCxnSpPr>
            <a:stCxn id="13326" idx="2"/>
            <a:endCxn id="43" idx="0"/>
          </p:cNvCxnSpPr>
          <p:nvPr/>
        </p:nvCxnSpPr>
        <p:spPr>
          <a:xfrm rot="5400000">
            <a:off x="2048497" y="4059396"/>
            <a:ext cx="785818" cy="525158"/>
          </a:xfrm>
          <a:prstGeom prst="curved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ilindro"/>
          <p:cNvSpPr/>
          <p:nvPr/>
        </p:nvSpPr>
        <p:spPr>
          <a:xfrm>
            <a:off x="5715008" y="3929066"/>
            <a:ext cx="3000396" cy="642942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BDD FOLIO REAL</a:t>
            </a:r>
            <a:endParaRPr lang="es-EC" sz="1400" b="1" dirty="0">
              <a:solidFill>
                <a:schemeClr val="tx1"/>
              </a:solidFill>
            </a:endParaRPr>
          </a:p>
        </p:txBody>
      </p:sp>
      <p:cxnSp>
        <p:nvCxnSpPr>
          <p:cNvPr id="48" name="25 Forma"/>
          <p:cNvCxnSpPr>
            <a:stCxn id="43" idx="3"/>
            <a:endCxn id="47" idx="2"/>
          </p:cNvCxnSpPr>
          <p:nvPr/>
        </p:nvCxnSpPr>
        <p:spPr>
          <a:xfrm flipV="1">
            <a:off x="3786182" y="4250537"/>
            <a:ext cx="1928826" cy="785818"/>
          </a:xfrm>
          <a:prstGeom prst="curved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Forma"/>
          <p:cNvCxnSpPr>
            <a:stCxn id="22" idx="2"/>
            <a:endCxn id="20" idx="3"/>
          </p:cNvCxnSpPr>
          <p:nvPr/>
        </p:nvCxnSpPr>
        <p:spPr>
          <a:xfrm rot="5400000" flipH="1" flipV="1">
            <a:off x="6036479" y="1607331"/>
            <a:ext cx="714380" cy="3357586"/>
          </a:xfrm>
          <a:prstGeom prst="curvedConnector3">
            <a:avLst>
              <a:gd name="adj1" fmla="val -32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25 Forma"/>
          <p:cNvCxnSpPr>
            <a:stCxn id="19" idx="3"/>
            <a:endCxn id="47" idx="1"/>
          </p:cNvCxnSpPr>
          <p:nvPr/>
        </p:nvCxnSpPr>
        <p:spPr>
          <a:xfrm rot="16200000" flipH="1">
            <a:off x="6322231" y="3036091"/>
            <a:ext cx="1000132" cy="785818"/>
          </a:xfrm>
          <a:prstGeom prst="curved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25 Forma"/>
          <p:cNvCxnSpPr>
            <a:stCxn id="20" idx="4"/>
            <a:endCxn id="47" idx="4"/>
          </p:cNvCxnSpPr>
          <p:nvPr/>
        </p:nvCxnSpPr>
        <p:spPr>
          <a:xfrm flipH="1">
            <a:off x="8715404" y="2571744"/>
            <a:ext cx="71438" cy="1678793"/>
          </a:xfrm>
          <a:prstGeom prst="curvedConnector3">
            <a:avLst>
              <a:gd name="adj1" fmla="val -319998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2500298" y="4139991"/>
            <a:ext cx="1295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Creación de</a:t>
            </a:r>
          </a:p>
          <a:p>
            <a:r>
              <a:rPr lang="es-EC" dirty="0" smtClean="0"/>
              <a:t>Folio Real</a:t>
            </a:r>
            <a:endParaRPr lang="es-EC" dirty="0"/>
          </a:p>
        </p:txBody>
      </p:sp>
      <p:grpSp>
        <p:nvGrpSpPr>
          <p:cNvPr id="3" name="74 Grupo"/>
          <p:cNvGrpSpPr/>
          <p:nvPr/>
        </p:nvGrpSpPr>
        <p:grpSpPr>
          <a:xfrm rot="5400000">
            <a:off x="7286644" y="5286388"/>
            <a:ext cx="2143140" cy="857256"/>
            <a:chOff x="6858016" y="5000636"/>
            <a:chExt cx="2143140" cy="928694"/>
          </a:xfrm>
        </p:grpSpPr>
        <p:sp>
          <p:nvSpPr>
            <p:cNvPr id="67" name="66 Elipse"/>
            <p:cNvSpPr/>
            <p:nvPr/>
          </p:nvSpPr>
          <p:spPr>
            <a:xfrm>
              <a:off x="6858016" y="5000636"/>
              <a:ext cx="2143140" cy="92869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s-EC" sz="1400" dirty="0" smtClean="0">
                  <a:solidFill>
                    <a:schemeClr val="tx1"/>
                  </a:solidFill>
                </a:rPr>
                <a:t>SISTEMAS MDMQ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6858016" y="5500702"/>
              <a:ext cx="1000132" cy="2857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smtClean="0">
                  <a:solidFill>
                    <a:schemeClr val="tx1"/>
                  </a:solidFill>
                </a:rPr>
                <a:t>Catastro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  <p:sp>
          <p:nvSpPr>
            <p:cNvPr id="69" name="68 Rectángulo"/>
            <p:cNvSpPr/>
            <p:nvPr/>
          </p:nvSpPr>
          <p:spPr>
            <a:xfrm>
              <a:off x="8001024" y="5500702"/>
              <a:ext cx="1000132" cy="2857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smtClean="0">
                  <a:solidFill>
                    <a:schemeClr val="tx1"/>
                  </a:solidFill>
                </a:rPr>
                <a:t>Tributario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75 Grupo"/>
          <p:cNvGrpSpPr/>
          <p:nvPr/>
        </p:nvGrpSpPr>
        <p:grpSpPr>
          <a:xfrm rot="16200000">
            <a:off x="6357950" y="5286389"/>
            <a:ext cx="2143140" cy="857256"/>
            <a:chOff x="5357818" y="5857892"/>
            <a:chExt cx="2143140" cy="928694"/>
          </a:xfrm>
        </p:grpSpPr>
        <p:sp>
          <p:nvSpPr>
            <p:cNvPr id="72" name="71 Elipse"/>
            <p:cNvSpPr/>
            <p:nvPr/>
          </p:nvSpPr>
          <p:spPr>
            <a:xfrm>
              <a:off x="5357818" y="5857892"/>
              <a:ext cx="2143140" cy="92869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s-EC" sz="1400" dirty="0" smtClean="0">
                  <a:solidFill>
                    <a:schemeClr val="tx1"/>
                  </a:solidFill>
                </a:rPr>
                <a:t>DINARDAP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  <p:sp>
          <p:nvSpPr>
            <p:cNvPr id="73" name="72 Rectángulo"/>
            <p:cNvSpPr/>
            <p:nvPr/>
          </p:nvSpPr>
          <p:spPr>
            <a:xfrm>
              <a:off x="5357818" y="6357958"/>
              <a:ext cx="1000132" cy="2857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err="1" smtClean="0">
                  <a:solidFill>
                    <a:schemeClr val="tx1"/>
                  </a:solidFill>
                </a:rPr>
                <a:t>sinardap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Rectángulo"/>
            <p:cNvSpPr/>
            <p:nvPr/>
          </p:nvSpPr>
          <p:spPr>
            <a:xfrm>
              <a:off x="6500826" y="6357958"/>
              <a:ext cx="1000132" cy="2857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1400" dirty="0" err="1" smtClean="0">
                  <a:solidFill>
                    <a:schemeClr val="tx1"/>
                  </a:solidFill>
                </a:rPr>
                <a:t>infodigital</a:t>
              </a:r>
              <a:endParaRPr lang="es-EC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79 Cilindro"/>
          <p:cNvSpPr/>
          <p:nvPr/>
        </p:nvSpPr>
        <p:spPr>
          <a:xfrm>
            <a:off x="4714876" y="5429264"/>
            <a:ext cx="1214446" cy="107157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SEDE ELECTRÓNICA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89" name="25 Forma"/>
          <p:cNvCxnSpPr>
            <a:stCxn id="47" idx="3"/>
            <a:endCxn id="80" idx="1"/>
          </p:cNvCxnSpPr>
          <p:nvPr/>
        </p:nvCxnSpPr>
        <p:spPr>
          <a:xfrm rot="5400000">
            <a:off x="5840025" y="4054083"/>
            <a:ext cx="857256" cy="1893107"/>
          </a:xfrm>
          <a:prstGeom prst="curved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Marco"/>
          <p:cNvSpPr/>
          <p:nvPr/>
        </p:nvSpPr>
        <p:spPr>
          <a:xfrm>
            <a:off x="571472" y="5429264"/>
            <a:ext cx="2000264" cy="642942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Servicios Telemáticos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99" name="25 Forma"/>
          <p:cNvCxnSpPr>
            <a:stCxn id="97" idx="3"/>
            <a:endCxn id="80" idx="2"/>
          </p:cNvCxnSpPr>
          <p:nvPr/>
        </p:nvCxnSpPr>
        <p:spPr>
          <a:xfrm>
            <a:off x="2571736" y="5750735"/>
            <a:ext cx="2143140" cy="214314"/>
          </a:xfrm>
          <a:prstGeom prst="curved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48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628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ENFOQUE CON FOLIO REAL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49" name="48 Elipse"/>
          <p:cNvSpPr/>
          <p:nvPr/>
        </p:nvSpPr>
        <p:spPr>
          <a:xfrm>
            <a:off x="3143240" y="928670"/>
            <a:ext cx="2786082" cy="25003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 smtClean="0">
                <a:solidFill>
                  <a:schemeClr val="tx1"/>
                </a:solidFill>
              </a:rPr>
              <a:t>BIENES INMUEBLES</a:t>
            </a:r>
          </a:p>
          <a:p>
            <a:pPr algn="ctr"/>
            <a:r>
              <a:rPr lang="es-EC" sz="2000" dirty="0" smtClean="0">
                <a:solidFill>
                  <a:schemeClr val="tx1"/>
                </a:solidFill>
              </a:rPr>
              <a:t>(folio real)</a:t>
            </a:r>
            <a:endParaRPr lang="es-EC" sz="2000" dirty="0">
              <a:solidFill>
                <a:schemeClr val="tx1"/>
              </a:solidFill>
            </a:endParaRPr>
          </a:p>
        </p:txBody>
      </p:sp>
      <p:sp>
        <p:nvSpPr>
          <p:cNvPr id="50" name="49 Elipse"/>
          <p:cNvSpPr/>
          <p:nvPr/>
        </p:nvSpPr>
        <p:spPr>
          <a:xfrm>
            <a:off x="285720" y="4143380"/>
            <a:ext cx="2786082" cy="25003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 smtClean="0">
                <a:solidFill>
                  <a:schemeClr val="tx1"/>
                </a:solidFill>
              </a:rPr>
              <a:t>PERSONAS</a:t>
            </a:r>
          </a:p>
          <a:p>
            <a:pPr algn="ctr"/>
            <a:r>
              <a:rPr lang="es-EC" sz="2000" dirty="0" smtClean="0">
                <a:solidFill>
                  <a:schemeClr val="tx1"/>
                </a:solidFill>
              </a:rPr>
              <a:t>(folio personal)</a:t>
            </a:r>
            <a:endParaRPr lang="es-EC" sz="2000" dirty="0">
              <a:solidFill>
                <a:schemeClr val="tx1"/>
              </a:solidFill>
            </a:endParaRPr>
          </a:p>
        </p:txBody>
      </p:sp>
      <p:sp>
        <p:nvSpPr>
          <p:cNvPr id="51" name="50 Elipse"/>
          <p:cNvSpPr/>
          <p:nvPr/>
        </p:nvSpPr>
        <p:spPr>
          <a:xfrm>
            <a:off x="6072198" y="4143380"/>
            <a:ext cx="2786082" cy="25003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 smtClean="0">
                <a:solidFill>
                  <a:schemeClr val="tx1"/>
                </a:solidFill>
              </a:rPr>
              <a:t>TRÁMITES</a:t>
            </a:r>
          </a:p>
          <a:p>
            <a:pPr algn="ctr"/>
            <a:r>
              <a:rPr lang="es-EC" sz="2000" dirty="0" smtClean="0">
                <a:solidFill>
                  <a:schemeClr val="tx1"/>
                </a:solidFill>
              </a:rPr>
              <a:t>(folio cronológico)</a:t>
            </a:r>
            <a:endParaRPr lang="es-EC" sz="2000" dirty="0">
              <a:solidFill>
                <a:schemeClr val="tx1"/>
              </a:solidFill>
            </a:endParaRPr>
          </a:p>
        </p:txBody>
      </p:sp>
      <p:cxnSp>
        <p:nvCxnSpPr>
          <p:cNvPr id="53" name="52 Conector recto"/>
          <p:cNvCxnSpPr>
            <a:stCxn id="49" idx="5"/>
            <a:endCxn id="51" idx="1"/>
          </p:cNvCxnSpPr>
          <p:nvPr/>
        </p:nvCxnSpPr>
        <p:spPr>
          <a:xfrm rot="16200000" flipH="1">
            <a:off x="5277405" y="3306739"/>
            <a:ext cx="1446710" cy="958902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stCxn id="50" idx="6"/>
            <a:endCxn id="51" idx="2"/>
          </p:cNvCxnSpPr>
          <p:nvPr/>
        </p:nvCxnSpPr>
        <p:spPr>
          <a:xfrm>
            <a:off x="3071802" y="5393545"/>
            <a:ext cx="3000396" cy="158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50" idx="7"/>
            <a:endCxn id="49" idx="3"/>
          </p:cNvCxnSpPr>
          <p:nvPr/>
        </p:nvCxnSpPr>
        <p:spPr>
          <a:xfrm rot="5400000" flipH="1" flipV="1">
            <a:off x="2384166" y="3342458"/>
            <a:ext cx="1446710" cy="88746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Forma"/>
          <p:cNvCxnSpPr>
            <a:stCxn id="49" idx="7"/>
            <a:endCxn id="49" idx="6"/>
          </p:cNvCxnSpPr>
          <p:nvPr/>
        </p:nvCxnSpPr>
        <p:spPr>
          <a:xfrm rot="16200000" flipH="1">
            <a:off x="5283315" y="1532829"/>
            <a:ext cx="884000" cy="408013"/>
          </a:xfrm>
          <a:prstGeom prst="curvedConnector4">
            <a:avLst>
              <a:gd name="adj1" fmla="val -29976"/>
              <a:gd name="adj2" fmla="val 229507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07504" y="1216702"/>
            <a:ext cx="2066002" cy="1996274"/>
          </a:xfrm>
          <a:prstGeom prst="ellipse">
            <a:avLst/>
          </a:prstGeom>
          <a:solidFill>
            <a:srgbClr val="FF9B9B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Prohibiciones Personales y de Propiedad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3" name="2 Conector recto de flecha"/>
          <p:cNvCxnSpPr>
            <a:stCxn id="12" idx="6"/>
            <a:endCxn id="49" idx="2"/>
          </p:cNvCxnSpPr>
          <p:nvPr/>
        </p:nvCxnSpPr>
        <p:spPr>
          <a:xfrm flipV="1">
            <a:off x="2173506" y="2178835"/>
            <a:ext cx="969734" cy="36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12" idx="4"/>
            <a:endCxn id="50" idx="0"/>
          </p:cNvCxnSpPr>
          <p:nvPr/>
        </p:nvCxnSpPr>
        <p:spPr>
          <a:xfrm>
            <a:off x="1140505" y="3212976"/>
            <a:ext cx="538256" cy="9304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119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ACCIONES CLAVE DE GESTIÓN DEL RPQ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3" y="980728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C" sz="2400" dirty="0"/>
              <a:t>Remodelación Subsuelo para Archivo Físico y </a:t>
            </a:r>
            <a:r>
              <a:rPr lang="es-EC" sz="2400" dirty="0" smtClean="0"/>
              <a:t>Digitalización (proyecto complementario) [en ejecución].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Conformación del EQUIPO DEL CAMBIO REGISTRAL (Delegados clave de cada área).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Coordinación de trabajo sinérgico con DMC, DMT, DMSC, DMBI, DMI y Administración Genera [en ejecución].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Coordinación de trabajo sinérgico con DINARDAP.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Coordinación de trabajo con Actores Clave del RPQ.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Generación e implementación del proyecto ESQUEMA CONTINGENTE SISTEMA REGISTRAL ELECTRÓNICO (proyecto complementario).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2400" dirty="0" smtClean="0"/>
              <a:t>Generación e implementación del proyecto SEGURIDAD PERIFÉRICA PARA SISTEMA REGISTRAL ELETRÓNICO Y SERVICIOS TELEMÁTICOS a ser publicados en Web (proyecto complementario).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659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CRONOGRAMA REFERENCIAL C1 (actividades hito)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48742"/>
              </p:ext>
            </p:extLst>
          </p:nvPr>
        </p:nvGraphicFramePr>
        <p:xfrm>
          <a:off x="395536" y="1800096"/>
          <a:ext cx="8352927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2952328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SUBCOMPONENTE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ACTIVIDAD HITO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FECHA REF.</a:t>
                      </a:r>
                      <a:endParaRPr lang="es-EC" dirty="0"/>
                    </a:p>
                  </a:txBody>
                  <a:tcPr/>
                </a:tc>
              </a:tr>
              <a:tr h="133216">
                <a:tc rowSpan="3">
                  <a:txBody>
                    <a:bodyPr/>
                    <a:lstStyle/>
                    <a:p>
                      <a:r>
                        <a:rPr lang="es-EC" sz="1400" dirty="0" smtClean="0"/>
                        <a:t>SC1:</a:t>
                      </a:r>
                      <a:r>
                        <a:rPr lang="es-EC" sz="1400" baseline="0" dirty="0" smtClean="0"/>
                        <a:t> Puesta en marcha de la metodología de digitalización. Base de Datos con imágenes digitalizadas e indexadas del acervo registral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Pruebas</a:t>
                      </a:r>
                      <a:r>
                        <a:rPr lang="es-EC" sz="1300" baseline="0" dirty="0" smtClean="0"/>
                        <a:t> Beta Digitalización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10-abr-2015</a:t>
                      </a:r>
                      <a:endParaRPr lang="es-EC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Día</a:t>
                      </a:r>
                      <a:r>
                        <a:rPr lang="es-EC" sz="1300" baseline="0" dirty="0" smtClean="0"/>
                        <a:t> cero Digitalización (inicio)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13-abr-2015</a:t>
                      </a:r>
                      <a:endParaRPr lang="es-EC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Fin de Digitalización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16-dic-2016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C" sz="1400" dirty="0" smtClean="0"/>
                        <a:t>SC2: Tecnologías de la Información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Puesta en producción de nueva</a:t>
                      </a:r>
                      <a:r>
                        <a:rPr lang="es-EC" sz="1300" baseline="0" dirty="0" smtClean="0"/>
                        <a:t> infraestructura tecnológica para Digitalización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3-abr-2015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Ajustes y optimización transaccional</a:t>
                      </a:r>
                      <a:r>
                        <a:rPr lang="es-EC" sz="1300" baseline="0" dirty="0" smtClean="0"/>
                        <a:t> de nueva infraestructura tecnológica para Digitalización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31-jul-2015</a:t>
                      </a:r>
                      <a:endParaRPr lang="es-EC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95536" y="1095127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COMPONENTE 1</a:t>
            </a:r>
            <a:r>
              <a:rPr lang="es-EC" sz="2400" dirty="0" smtClean="0"/>
              <a:t>: </a:t>
            </a:r>
            <a:r>
              <a:rPr lang="es-EC" sz="2400" b="1" dirty="0" smtClean="0">
                <a:solidFill>
                  <a:srgbClr val="FF0000"/>
                </a:solidFill>
              </a:rPr>
              <a:t>DIGITALIZACIÓN</a:t>
            </a:r>
            <a:endParaRPr lang="es-EC" sz="2400" dirty="0" smtClean="0"/>
          </a:p>
        </p:txBody>
      </p:sp>
    </p:spTree>
    <p:extLst>
      <p:ext uri="{BB962C8B-B14F-4D97-AF65-F5344CB8AC3E}">
        <p14:creationId xmlns:p14="http://schemas.microsoft.com/office/powerpoint/2010/main" val="30544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659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CRONOGRAMA REFERENCIAL C2 (actividades hito)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95536" y="764704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COMPONENTE 2</a:t>
            </a:r>
            <a:r>
              <a:rPr lang="es-EC" sz="2400" dirty="0" smtClean="0"/>
              <a:t>: </a:t>
            </a:r>
            <a:r>
              <a:rPr lang="es-EC" sz="2400" b="1" dirty="0" smtClean="0">
                <a:solidFill>
                  <a:srgbClr val="FF0000"/>
                </a:solidFill>
              </a:rPr>
              <a:t>MODERNIZACIÓN INTEGRAL DEL RP</a:t>
            </a:r>
            <a:endParaRPr lang="es-EC" sz="2400" dirty="0" smtClean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96755"/>
              </p:ext>
            </p:extLst>
          </p:nvPr>
        </p:nvGraphicFramePr>
        <p:xfrm>
          <a:off x="395536" y="1236360"/>
          <a:ext cx="8352927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528392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SUBCOMPONENTE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ACTIVIDAD HITO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FECHA</a:t>
                      </a:r>
                      <a:endParaRPr lang="es-EC" dirty="0"/>
                    </a:p>
                  </a:txBody>
                  <a:tcPr/>
                </a:tc>
              </a:tr>
              <a:tr h="237624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SC1:</a:t>
                      </a:r>
                      <a:r>
                        <a:rPr lang="es-EC" sz="1400" baseline="0" dirty="0" smtClean="0"/>
                        <a:t> Marco Jurídico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Propuesta Normativa revisada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30-abr-2015</a:t>
                      </a:r>
                      <a:endParaRPr lang="es-EC" sz="1400" dirty="0"/>
                    </a:p>
                  </a:txBody>
                  <a:tcPr/>
                </a:tc>
              </a:tr>
              <a:tr h="148848">
                <a:tc rowSpan="2">
                  <a:txBody>
                    <a:bodyPr/>
                    <a:lstStyle/>
                    <a:p>
                      <a:r>
                        <a:rPr lang="es-EC" sz="1400" dirty="0" smtClean="0"/>
                        <a:t>SC2: Procesos Registrales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Reingeniería de procesos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15-jun-2015</a:t>
                      </a:r>
                      <a:endParaRPr lang="es-EC" sz="1400" dirty="0"/>
                    </a:p>
                  </a:txBody>
                  <a:tcPr/>
                </a:tc>
              </a:tr>
              <a:tr h="204088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Implementación de procesos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31-dic-2015</a:t>
                      </a:r>
                      <a:endParaRPr lang="es-EC" sz="1400" dirty="0"/>
                    </a:p>
                  </a:txBody>
                  <a:tcPr/>
                </a:tc>
              </a:tr>
              <a:tr h="259328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SC3:</a:t>
                      </a:r>
                      <a:r>
                        <a:rPr lang="es-EC" sz="1400" baseline="0" dirty="0" smtClean="0"/>
                        <a:t> Tecnologías de la Información. HARDWARE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Equipamiento operativo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30-ene-2015</a:t>
                      </a:r>
                      <a:endParaRPr lang="es-EC" sz="1400" dirty="0"/>
                    </a:p>
                  </a:txBody>
                  <a:tcPr/>
                </a:tc>
              </a:tr>
              <a:tr h="320536">
                <a:tc rowSpan="3">
                  <a:txBody>
                    <a:bodyPr/>
                    <a:lstStyle/>
                    <a:p>
                      <a:r>
                        <a:rPr lang="es-EC" sz="1400" dirty="0" smtClean="0"/>
                        <a:t>SC4: Tecnologías de la Información. SOFTWARE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Implementación Gestor documental (</a:t>
                      </a:r>
                      <a:r>
                        <a:rPr lang="es-EC" sz="1300" dirty="0" err="1" smtClean="0"/>
                        <a:t>indexamiento</a:t>
                      </a:r>
                      <a:r>
                        <a:rPr lang="es-EC" sz="1300" dirty="0" smtClean="0"/>
                        <a:t> y marginación)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</a:t>
                      </a:r>
                      <a:r>
                        <a:rPr lang="es-EC" sz="1400" baseline="0" dirty="0" smtClean="0"/>
                        <a:t> 13-abr-2015</a:t>
                      </a:r>
                      <a:endParaRPr lang="es-EC" sz="1400" dirty="0"/>
                    </a:p>
                  </a:txBody>
                  <a:tcPr/>
                </a:tc>
              </a:tr>
              <a:tr h="336912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Implementación Sistema Registral</a:t>
                      </a:r>
                    </a:p>
                    <a:p>
                      <a:r>
                        <a:rPr lang="es-EC" sz="1300" dirty="0" smtClean="0"/>
                        <a:t>(Folio</a:t>
                      </a:r>
                      <a:r>
                        <a:rPr lang="es-EC" sz="1300" baseline="0" dirty="0" smtClean="0"/>
                        <a:t> Real y Folio Personal)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7-ago-2015</a:t>
                      </a:r>
                      <a:endParaRPr lang="es-EC" sz="1400" dirty="0"/>
                    </a:p>
                  </a:txBody>
                  <a:tcPr/>
                </a:tc>
              </a:tr>
              <a:tr h="209272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Día cero Creación Folio Real  (inicio)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11-ago-2015</a:t>
                      </a:r>
                      <a:endParaRPr lang="es-EC" sz="1400" dirty="0"/>
                    </a:p>
                  </a:txBody>
                  <a:tcPr/>
                </a:tc>
              </a:tr>
              <a:tr h="117192">
                <a:tc rowSpan="4">
                  <a:txBody>
                    <a:bodyPr/>
                    <a:lstStyle/>
                    <a:p>
                      <a:r>
                        <a:rPr lang="es-EC" sz="1400" dirty="0" smtClean="0"/>
                        <a:t>SC5: Sede Electrónica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Implementación plataforma Servicios Telemáticos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21-sep-2016</a:t>
                      </a:r>
                      <a:endParaRPr lang="es-EC" sz="1400" dirty="0"/>
                    </a:p>
                  </a:txBody>
                  <a:tcPr/>
                </a:tc>
              </a:tr>
              <a:tr h="172432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Día cero Servicios Telemáticos (inicio)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1-oct-2016</a:t>
                      </a:r>
                      <a:endParaRPr lang="es-EC" sz="14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err="1" smtClean="0"/>
                        <a:t>Transaccionalidad</a:t>
                      </a:r>
                      <a:r>
                        <a:rPr lang="es-EC" sz="1300" dirty="0" smtClean="0"/>
                        <a:t> con sistemas MDMQ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1-nov-2016</a:t>
                      </a:r>
                      <a:endParaRPr lang="es-EC" sz="1400" dirty="0"/>
                    </a:p>
                  </a:txBody>
                  <a:tcPr/>
                </a:tc>
              </a:tr>
              <a:tr h="138896">
                <a:tc vMerge="1">
                  <a:txBody>
                    <a:bodyPr/>
                    <a:lstStyle/>
                    <a:p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err="1" smtClean="0"/>
                        <a:t>Transaccionalidad</a:t>
                      </a:r>
                      <a:r>
                        <a:rPr lang="es-EC" sz="1300" baseline="0" dirty="0" smtClean="0"/>
                        <a:t> con DINARDAP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1-nov-2016 </a:t>
                      </a:r>
                      <a:endParaRPr lang="es-EC" sz="1400" dirty="0"/>
                    </a:p>
                  </a:txBody>
                  <a:tcPr/>
                </a:tc>
              </a:tr>
              <a:tr h="122128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CS6: Profesionalización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Nueva Estructura</a:t>
                      </a:r>
                      <a:r>
                        <a:rPr lang="es-EC" sz="1300" baseline="0" dirty="0" smtClean="0"/>
                        <a:t> Organizacional capacitada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20-ago-2015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CS7: Gestión de la Calidad y Seguridad de la Información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Implementación y preparación para certificación ISO 9001 y 27001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</a:t>
                      </a:r>
                      <a:r>
                        <a:rPr lang="es-EC" sz="1400" baseline="0" dirty="0" smtClean="0"/>
                        <a:t> 16-dic-2016</a:t>
                      </a:r>
                      <a:endParaRPr lang="es-EC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 smtClean="0"/>
                        <a:t>CS8: Administración del cambio</a:t>
                      </a:r>
                      <a:endParaRPr lang="es-EC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300" dirty="0" smtClean="0"/>
                        <a:t>Gestión comunicacional interna y externa</a:t>
                      </a:r>
                      <a:endParaRPr lang="es-EC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C" sz="1400" dirty="0" smtClean="0"/>
                        <a:t>Hasta 7-nov-2016</a:t>
                      </a:r>
                      <a:endParaRPr lang="es-EC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4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53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AVANCE DE LA GESTIÓN hasta marzo 2015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5496" y="980728"/>
            <a:ext cx="9072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2400" b="1" dirty="0"/>
              <a:t>AVANCE CRONOGRAMA ENTREGABLES</a:t>
            </a:r>
            <a:r>
              <a:rPr lang="es-EC" sz="2400" dirty="0"/>
              <a:t>: </a:t>
            </a:r>
            <a:r>
              <a:rPr lang="es-EC" sz="2400" b="1" dirty="0" smtClean="0">
                <a:solidFill>
                  <a:srgbClr val="FF0000"/>
                </a:solidFill>
              </a:rPr>
              <a:t>6,33%</a:t>
            </a:r>
            <a:r>
              <a:rPr lang="es-EC" sz="2400" dirty="0" smtClean="0"/>
              <a:t> </a:t>
            </a:r>
            <a:r>
              <a:rPr lang="es-EC" sz="2400" dirty="0"/>
              <a:t>(5 de 79 </a:t>
            </a:r>
            <a:r>
              <a:rPr lang="es-EC" sz="2400" dirty="0" smtClean="0"/>
              <a:t>entregables)</a:t>
            </a:r>
            <a:endParaRPr lang="es-EC" sz="24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35496" y="1527175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C" sz="2400" b="1" dirty="0"/>
              <a:t>AVANCE CRONOGRAMA ACTIVIDADES</a:t>
            </a:r>
            <a:r>
              <a:rPr lang="es-EC" sz="2400" dirty="0"/>
              <a:t>: </a:t>
            </a:r>
            <a:r>
              <a:rPr lang="es-EC" sz="2400" b="1" dirty="0">
                <a:solidFill>
                  <a:srgbClr val="FF0000"/>
                </a:solidFill>
              </a:rPr>
              <a:t>8,97%</a:t>
            </a:r>
            <a:r>
              <a:rPr lang="es-EC" sz="2400" dirty="0"/>
              <a:t> (suma de los % de avance de la </a:t>
            </a:r>
            <a:r>
              <a:rPr lang="es-EC" sz="2400" dirty="0" smtClean="0"/>
              <a:t>gestión)</a:t>
            </a:r>
            <a:endParaRPr lang="es-EC" sz="2400" dirty="0" smtClean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8454"/>
              </p:ext>
            </p:extLst>
          </p:nvPr>
        </p:nvGraphicFramePr>
        <p:xfrm>
          <a:off x="251520" y="2492896"/>
          <a:ext cx="8748463" cy="4058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4680520"/>
                <a:gridCol w="936104"/>
                <a:gridCol w="971599"/>
              </a:tblGrid>
              <a:tr h="5899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EJES </a:t>
                      </a:r>
                      <a:r>
                        <a:rPr lang="es-EC" sz="1400" dirty="0">
                          <a:effectLst/>
                        </a:rPr>
                        <a:t>DE GESTIÓN DEL </a:t>
                      </a:r>
                      <a:r>
                        <a:rPr lang="es-EC" sz="1400" dirty="0" smtClean="0">
                          <a:effectLst/>
                        </a:rPr>
                        <a:t>CONTRATO No. 019-2014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% Avance Componente</a:t>
                      </a:r>
                      <a:endParaRPr lang="es-EC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% Avance Gestión</a:t>
                      </a:r>
                      <a:endParaRPr lang="es-EC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 anchor="ctr"/>
                </a:tc>
              </a:tr>
              <a:tr h="26132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Gestión del Proyecto</a:t>
                      </a:r>
                      <a:endParaRPr lang="es-EC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 dirty="0">
                          <a:effectLst/>
                        </a:rPr>
                        <a:t>18,1818%</a:t>
                      </a:r>
                      <a:endParaRPr lang="es-EC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 dirty="0">
                          <a:effectLst/>
                        </a:rPr>
                        <a:t>0,5405%</a:t>
                      </a:r>
                      <a:endParaRPr lang="es-EC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3728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C1. Digitalización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err="1">
                          <a:effectLst/>
                        </a:rPr>
                        <a:t>Subcomp</a:t>
                      </a:r>
                      <a:r>
                        <a:rPr lang="es-EC" sz="1300" dirty="0">
                          <a:effectLst/>
                        </a:rPr>
                        <a:t> 1. Puesta en marcha de la metodología de digitalización. Base de Datos con imágenes digitalizadas e indexadas del acervo registral</a:t>
                      </a:r>
                      <a:endParaRPr lang="es-EC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9,7015%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 dirty="0">
                          <a:effectLst/>
                        </a:rPr>
                        <a:t>1,7568%</a:t>
                      </a:r>
                      <a:endParaRPr lang="es-EC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err="1">
                          <a:effectLst/>
                        </a:rPr>
                        <a:t>Subcomp</a:t>
                      </a:r>
                      <a:r>
                        <a:rPr lang="es-EC" sz="1300" dirty="0">
                          <a:effectLst/>
                        </a:rPr>
                        <a:t> 2. Tecnologías de la Información</a:t>
                      </a:r>
                      <a:endParaRPr lang="es-EC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66,6667%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 dirty="0">
                          <a:effectLst/>
                        </a:rPr>
                        <a:t>2,1622%</a:t>
                      </a:r>
                      <a:endParaRPr lang="es-EC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C2. Modernización Integral del RP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Subcomp 1 Marco Jurídico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60,0000%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0,8108%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Subcomp 2. Procesos Registrales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0,8333%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0,0541%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Subcomp 3. Tecnologías de la Información. HARDWARE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100,0000%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1,3514%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Subcomp 4. Tecnologías de la Información. SOFTWARE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3,7037%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0,5405%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Subcomp 5. Sede Electrónica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0,0000%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0,0000%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Subcomp 6. Profesionalización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10,4167%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1,3514%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Subcomp 7. Gestión de la Calidad y Seguridad de la Información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0,0000%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0,0000%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300" dirty="0" err="1">
                          <a:effectLst/>
                        </a:rPr>
                        <a:t>Subcomp</a:t>
                      </a:r>
                      <a:r>
                        <a:rPr lang="es-EC" sz="1300" dirty="0">
                          <a:effectLst/>
                        </a:rPr>
                        <a:t> 8. Administración del cambio</a:t>
                      </a:r>
                      <a:endParaRPr lang="es-EC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2,3810%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 dirty="0">
                          <a:effectLst/>
                        </a:rPr>
                        <a:t>0,4054%</a:t>
                      </a:r>
                      <a:endParaRPr lang="es-EC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  <a:tr h="261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>
                          <a:effectLst/>
                        </a:rPr>
                        <a:t> </a:t>
                      </a:r>
                      <a:endParaRPr lang="es-EC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FF0000"/>
                          </a:solidFill>
                          <a:effectLst/>
                        </a:rPr>
                        <a:t>8,9731%</a:t>
                      </a:r>
                      <a:endParaRPr lang="es-EC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1573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FINALIDAD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786" y="1892093"/>
            <a:ext cx="75724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Visionar, gestionar y alcanzar un cambio integral en la Gestión Registral bajo el esquema de FOLIO REAL; cuya influencia sobre la gestión municipal y ciudadana en el Distrito Metropolitano de Quito promoverá una visión de eficacia, eficiencia y excelencia, conjugando los ejes Cultural, Orgánico,  Institucional</a:t>
            </a:r>
            <a:r>
              <a:rPr lang="es-EC" sz="2800" dirty="0"/>
              <a:t> </a:t>
            </a:r>
            <a:r>
              <a:rPr lang="es-EC" sz="2800" dirty="0" smtClean="0"/>
              <a:t>y Sinérgico.</a:t>
            </a:r>
            <a:endParaRPr lang="es-EC" sz="28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97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ALCANCE DE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571868" y="2357430"/>
            <a:ext cx="1928826" cy="18573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REGISTRAL CON FOLIO REAL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785786" y="1928802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Propuesta de Normativa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643174" y="928670"/>
            <a:ext cx="1928826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Reingeniería de Procesos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28596" y="3071810"/>
            <a:ext cx="1857388" cy="21431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Digitalización del Acervo Registral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214414" y="4643446"/>
            <a:ext cx="6643734" cy="21431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Automatización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143504" y="1142984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del Cambio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715140" y="3571876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Certificación ISO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428728" y="4857760"/>
            <a:ext cx="2500330" cy="7143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>
                <a:solidFill>
                  <a:schemeClr val="tx1"/>
                </a:solidFill>
              </a:rPr>
              <a:t>Indexamiento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428728" y="5429264"/>
            <a:ext cx="2214578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Marginación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143240" y="5214950"/>
            <a:ext cx="2500330" cy="150019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Sistema de Gestión Registral Electrónico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5357818" y="5643578"/>
            <a:ext cx="2143140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Servicios Telemáticos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>
            <a:stCxn id="8" idx="7"/>
            <a:endCxn id="10" idx="3"/>
          </p:cNvCxnSpPr>
          <p:nvPr/>
        </p:nvCxnSpPr>
        <p:spPr>
          <a:xfrm rot="16200000" flipV="1">
            <a:off x="4294761" y="1705975"/>
            <a:ext cx="1200702" cy="6462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8" idx="6"/>
            <a:endCxn id="13" idx="2"/>
          </p:cNvCxnSpPr>
          <p:nvPr/>
        </p:nvCxnSpPr>
        <p:spPr>
          <a:xfrm flipV="1">
            <a:off x="5500694" y="2143116"/>
            <a:ext cx="571504" cy="11430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0"/>
            <a:endCxn id="9" idx="3"/>
          </p:cNvCxnSpPr>
          <p:nvPr/>
        </p:nvCxnSpPr>
        <p:spPr>
          <a:xfrm rot="16200000" flipH="1" flipV="1">
            <a:off x="3554009" y="1446595"/>
            <a:ext cx="71438" cy="189310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8" idx="4"/>
            <a:endCxn id="14" idx="1"/>
          </p:cNvCxnSpPr>
          <p:nvPr/>
        </p:nvCxnSpPr>
        <p:spPr>
          <a:xfrm rot="5400000" flipH="1" flipV="1">
            <a:off x="5554272" y="3053950"/>
            <a:ext cx="142876" cy="217885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8" idx="1"/>
            <a:endCxn id="11" idx="3"/>
          </p:cNvCxnSpPr>
          <p:nvPr/>
        </p:nvCxnSpPr>
        <p:spPr>
          <a:xfrm rot="16200000" flipH="1" flipV="1">
            <a:off x="2313190" y="2602232"/>
            <a:ext cx="1513942" cy="156835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8" idx="3"/>
            <a:endCxn id="12" idx="0"/>
          </p:cNvCxnSpPr>
          <p:nvPr/>
        </p:nvCxnSpPr>
        <p:spPr>
          <a:xfrm rot="16200000" flipH="1">
            <a:off x="3844991" y="3952156"/>
            <a:ext cx="700636" cy="68194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500826" y="2357430"/>
            <a:ext cx="2000264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Profesionalización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40" name="39 Conector recto de flecha"/>
          <p:cNvCxnSpPr>
            <a:stCxn id="8" idx="5"/>
            <a:endCxn id="39" idx="1"/>
          </p:cNvCxnSpPr>
          <p:nvPr/>
        </p:nvCxnSpPr>
        <p:spPr>
          <a:xfrm rot="5400000" flipH="1" flipV="1">
            <a:off x="5316868" y="2758852"/>
            <a:ext cx="1085314" cy="128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1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PROPUESTA NORMATIVA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42910" y="1714488"/>
            <a:ext cx="8286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Proponer un proyecto de reforma al actual marco regulatorio para mantener en el tiempo los nuevos procesos y reforzar la técnica registral basada en un Folio Real, ajustándose toda la normativa registral a lo dispuesto por la Ley del Sistema Nacional de Registro de Datos Públicos.</a:t>
            </a:r>
          </a:p>
          <a:p>
            <a:endParaRPr lang="es-EC" sz="2400" dirty="0"/>
          </a:p>
          <a:p>
            <a:r>
              <a:rPr lang="es-EC" sz="2400" dirty="0" smtClean="0"/>
              <a:t>Elaborar propuestas de modificaciones al o los reglamentos del RP o generación de nuevos reglamentos, manuales e instructivos; y, a las posibles adecuaciones de Ley para la sostenibilidad de los nuevos procesos y técnica registral basada en la creación de un folio único real electrónico, de conformidad con las disposiciones de la Ley del Sistema Nacional de Registro de Datos Públicos y demás normativa pertinente.</a:t>
            </a:r>
            <a:endParaRPr lang="es-EC" sz="24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2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REINGENIERÍA DE PROCESOS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857224" y="1785926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Reformular los procesos a las nuevas necesidades del RPQ según el esquema de Folio Real, considerando la figura institucional adecuada.</a:t>
            </a:r>
          </a:p>
          <a:p>
            <a:endParaRPr lang="es-EC" sz="2400" dirty="0"/>
          </a:p>
          <a:p>
            <a:r>
              <a:rPr lang="es-EC" sz="2400" dirty="0" smtClean="0"/>
              <a:t>Implementar los procesos aprobados por el Registro de la Propiedad, de acuerdo a la nueva técnica registral, FOLIO REAL ELECTRÓNICO, y su seguimiento durante la puesta en marcha y estabilización.</a:t>
            </a:r>
            <a:endParaRPr lang="es-EC" sz="24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27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3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DIGITALIZACIÓN DEL ACERVO REGISTRAL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857224" y="1785926"/>
            <a:ext cx="79296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Implantar una nueva infraestructura tecnológica, de última generación que sustente  los nuevos procesos registrales y el proceso de digitalización.</a:t>
            </a:r>
          </a:p>
          <a:p>
            <a:endParaRPr lang="es-EC" sz="2400" dirty="0" smtClean="0"/>
          </a:p>
          <a:p>
            <a:r>
              <a:rPr lang="es-EC" sz="2400" dirty="0" smtClean="0"/>
              <a:t>Proceso de emisión en medio magnético (formato PDF según especificaciones de la normativa DINARDAP) de todas las actas existentes en libros registrales.</a:t>
            </a:r>
            <a:endParaRPr lang="es-EC" sz="2400" dirty="0"/>
          </a:p>
          <a:p>
            <a:endParaRPr lang="es-EC" sz="2400" dirty="0"/>
          </a:p>
          <a:p>
            <a:r>
              <a:rPr lang="es-EC" sz="2400" dirty="0" smtClean="0"/>
              <a:t>Dada la sensibilidad de la documentación a digitalizar, es importante destacar como premisa necesaria la utilización de la firma electrónica para dar certeza física y jurídica a los antecedentes digitalizados que compondrán en el futuro el archivo digital del Registro de la Propiedad.</a:t>
            </a:r>
            <a:endParaRPr lang="es-EC" sz="24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69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4 - A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AUTOMATIZACIÓN – INDEXAMIENTO Y MARGINACIÓN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1472" y="1714488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Contar con  una base de datos digital, indexada y administrada a través de una herramienta informática.</a:t>
            </a:r>
          </a:p>
          <a:p>
            <a:endParaRPr lang="es-EC" sz="2400" dirty="0"/>
          </a:p>
          <a:p>
            <a:r>
              <a:rPr lang="es-EC" sz="2400" dirty="0" smtClean="0"/>
              <a:t>Las imágenes digitalizadas serán consultadas mediante el módulo de </a:t>
            </a:r>
            <a:r>
              <a:rPr lang="es-EC" sz="2400" dirty="0" err="1" smtClean="0"/>
              <a:t>indexamiento</a:t>
            </a:r>
            <a:r>
              <a:rPr lang="es-EC" sz="2400" dirty="0" smtClean="0"/>
              <a:t> para realizar la calificación registral y la emisión de publicidad registral, el cual permitirá visualizarlas desde el propio lugar de trabajo de los funcionarios del registro.</a:t>
            </a:r>
          </a:p>
          <a:p>
            <a:endParaRPr lang="es-EC" sz="2400" dirty="0"/>
          </a:p>
          <a:p>
            <a:r>
              <a:rPr lang="es-EC" sz="2400" dirty="0" smtClean="0"/>
              <a:t>El sistema contemplará un módulo de marginación electrónica mediante el cual se garantice el tracto sucesivo así como la vigencia de los actos o contratos, la actualización y modificación de la información registral con el fin de evitar el re-escaneo del acervo.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69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4 - B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AUTOMATIZACIÓN – GESTIÓN REGISTRAL ELECTRÓNICA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762205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Contar con una base de datos centralizada con toda la información de las propiedades inmuebles del Distrito Metropolitano de Quito, que permita la interoperabilidad con sistemas de otras instituciones.</a:t>
            </a:r>
          </a:p>
          <a:p>
            <a:endParaRPr lang="es-EC" sz="2400" dirty="0" smtClean="0"/>
          </a:p>
          <a:p>
            <a:r>
              <a:rPr lang="es-EC" sz="2400" dirty="0" smtClean="0"/>
              <a:t>Implantar la Firma Electrónica dentro del proceso de tramitación del RPQ.</a:t>
            </a:r>
          </a:p>
          <a:p>
            <a:endParaRPr lang="es-EC" sz="2400" dirty="0"/>
          </a:p>
          <a:p>
            <a:r>
              <a:rPr lang="es-EC" sz="2400" dirty="0" smtClean="0"/>
              <a:t>Implantación de un sistema de automatización de procesos de la gestión registral y  documental del acervo registral en el RPQ, </a:t>
            </a:r>
            <a:r>
              <a:rPr lang="es-EC" sz="2400" dirty="0" err="1" smtClean="0"/>
              <a:t>parametrizado</a:t>
            </a:r>
            <a:r>
              <a:rPr lang="es-EC" sz="2400" dirty="0" smtClean="0"/>
              <a:t> para la interconexión con los actuales sistemas registrales, municipales y con los establecidos por la DINARDAP.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69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COMPONENTE 4 - c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1034837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AUTOMATIZACIÓN – SERVICIOS TELEMÁTICOS</a:t>
            </a:r>
            <a:endParaRPr lang="es-EC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1643050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Implementar una sede electrónica que permita interconectarse con los actuales sistemas y servicios informáticos con los que cuenta el RPQ, permitiendo la interconexión con la página web del Registro y así ofrecer SERVICIOS TELEMÁTICOS gestionados por la nueva herramienta informática que permita la gestión registral y documental del acervo registral.</a:t>
            </a:r>
          </a:p>
          <a:p>
            <a:endParaRPr lang="es-EC" sz="2400" dirty="0"/>
          </a:p>
          <a:p>
            <a:r>
              <a:rPr lang="es-EC" sz="2400" dirty="0" smtClean="0"/>
              <a:t>Permitir al usuario realizar procesos de consulta de manera digital obteniendo información en tiempo real a través de la integración de los sistemas para su correcta interacción y comunicación con el usuario.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1605</Words>
  <Application>Microsoft Office PowerPoint</Application>
  <PresentationFormat>Presentación en pantalla (4:3)</PresentationFormat>
  <Paragraphs>259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mrcarrera</dc:creator>
  <cp:lastModifiedBy>Marcelo Ramiro Carrera Riquetti</cp:lastModifiedBy>
  <cp:revision>196</cp:revision>
  <cp:lastPrinted>2015-03-16T18:27:00Z</cp:lastPrinted>
  <dcterms:created xsi:type="dcterms:W3CDTF">2014-12-29T13:22:10Z</dcterms:created>
  <dcterms:modified xsi:type="dcterms:W3CDTF">2015-03-30T16:03:33Z</dcterms:modified>
</cp:coreProperties>
</file>