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82" r:id="rId3"/>
    <p:sldId id="303" r:id="rId4"/>
    <p:sldId id="305" r:id="rId5"/>
  </p:sldIdLst>
  <p:sldSz cx="9144000" cy="6858000" type="screen4x3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5FF"/>
    <a:srgbClr val="0000CC"/>
    <a:srgbClr val="DBD600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eguiguren\AppData\Local\Microsoft\Windows\INetCache\Content.Outlook\UL2ETSCW\matriz-AvanceGestion_PorcentajeEntregablesAprogadosPorSubComponen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9"/>
          </c:dPt>
          <c:dPt>
            <c:idx val="1"/>
            <c:bubble3D val="0"/>
            <c:explosion val="9"/>
          </c:dPt>
          <c:dPt>
            <c:idx val="2"/>
            <c:bubble3D val="0"/>
            <c:explosion val="17"/>
          </c:dPt>
          <c:dPt>
            <c:idx val="3"/>
            <c:bubble3D val="0"/>
            <c:explosion val="19"/>
          </c:dPt>
          <c:dPt>
            <c:idx val="4"/>
            <c:bubble3D val="0"/>
            <c:explosion val="18"/>
          </c:dPt>
          <c:dPt>
            <c:idx val="5"/>
            <c:bubble3D val="0"/>
            <c:explosion val="1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/>
                      <a:t>2015 - Grupo1</a:t>
                    </a:r>
                  </a:p>
                  <a:p>
                    <a:r>
                      <a:rPr lang="en-US" sz="1200"/>
                      <a:t>(12 entregables)</a:t>
                    </a:r>
                  </a:p>
                  <a:p>
                    <a:r>
                      <a:rPr lang="en-US" sz="1200"/>
                      <a:t>(recibidos y pagados)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2171146867511127"/>
                  <c:y val="-0.13518617069418046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2015 - Grupo2</a:t>
                    </a:r>
                  </a:p>
                  <a:p>
                    <a:r>
                      <a:rPr lang="en-US" sz="1200"/>
                      <a:t>(28 entregables)</a:t>
                    </a:r>
                  </a:p>
                  <a:p>
                    <a:r>
                      <a:rPr lang="en-US" sz="1200"/>
                      <a:t>(recibidos y pagados)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771872646353989"/>
                  <c:y val="-1.149661533926734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2015 - Grupo3</a:t>
                    </a:r>
                  </a:p>
                  <a:p>
                    <a:pPr>
                      <a:defRPr/>
                    </a:pPr>
                    <a:r>
                      <a:rPr lang="en-US"/>
                      <a:t>(2 entregables recibidos)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301038457149378E-3"/>
                  <c:y val="-4.016801447886336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2016 - Grupo4</a:t>
                    </a:r>
                  </a:p>
                  <a:p>
                    <a:pPr>
                      <a:defRPr/>
                    </a:pPr>
                    <a:r>
                      <a:rPr lang="en-US"/>
                      <a:t>(2 entregables</a:t>
                    </a:r>
                  </a:p>
                  <a:p>
                    <a:pPr>
                      <a:defRPr/>
                    </a:pPr>
                    <a:r>
                      <a:rPr lang="en-US"/>
                      <a:t>Recibidos )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8259801437863746"/>
                  <c:y val="-0.14959326635894651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2016 - Grupo5</a:t>
                    </a:r>
                  </a:p>
                  <a:p>
                    <a:r>
                      <a:rPr lang="en-US" sz="1200"/>
                      <a:t>(14 entregables)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7580061622731941"/>
                  <c:y val="0.18905457507466739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2016 - Grupo6</a:t>
                    </a:r>
                  </a:p>
                  <a:p>
                    <a:r>
                      <a:rPr lang="en-US" sz="1200"/>
                      <a:t>(21 entregables)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s-EC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TablaDinamica!$E$23:$E$28</c:f>
              <c:strCache>
                <c:ptCount val="6"/>
                <c:pt idx="0">
                  <c:v>2015 - Pago1</c:v>
                </c:pt>
                <c:pt idx="1">
                  <c:v>2015 - Pago2</c:v>
                </c:pt>
                <c:pt idx="2">
                  <c:v>2015 - Pago3</c:v>
                </c:pt>
                <c:pt idx="3">
                  <c:v>2016 - Pago4</c:v>
                </c:pt>
                <c:pt idx="4">
                  <c:v>2016 - Pago5</c:v>
                </c:pt>
                <c:pt idx="5">
                  <c:v>2016 - Pago6</c:v>
                </c:pt>
              </c:strCache>
            </c:strRef>
          </c:cat>
          <c:val>
            <c:numRef>
              <c:f>TablaDinamica!$F$23:$F$28</c:f>
              <c:numCache>
                <c:formatCode>General</c:formatCode>
                <c:ptCount val="6"/>
                <c:pt idx="0">
                  <c:v>12</c:v>
                </c:pt>
                <c:pt idx="1">
                  <c:v>28</c:v>
                </c:pt>
                <c:pt idx="2">
                  <c:v>2</c:v>
                </c:pt>
                <c:pt idx="3">
                  <c:v>2</c:v>
                </c:pt>
                <c:pt idx="4">
                  <c:v>14</c:v>
                </c:pt>
                <c:pt idx="5">
                  <c:v>21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72E02-9A73-4785-9793-2AE42163E02C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6C492-F8BE-4415-8E7B-BA8E0E6E0D8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981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F563-0C25-4C4A-9361-56277FE08B56}" type="datetimeFigureOut">
              <a:rPr lang="es-EC" smtClean="0"/>
              <a:pPr/>
              <a:t>21/03/2016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2132856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MODERNIZAR DE MANERA INTEGRAL EL REGISTRO DE LA PROPIEDAD DEL DISTRITO METROPOLITANO DE QUITO</a:t>
            </a:r>
            <a:endParaRPr lang="es-EC" sz="3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780958" y="5919663"/>
            <a:ext cx="3643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dirty="0" smtClean="0"/>
              <a:t>Quito, </a:t>
            </a:r>
            <a:r>
              <a:rPr lang="es-EC" sz="2400" dirty="0" smtClean="0"/>
              <a:t>01 de marzo de </a:t>
            </a:r>
            <a:r>
              <a:rPr lang="es-EC" sz="2400" dirty="0" smtClean="0"/>
              <a:t>2016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6672"/>
            <a:ext cx="5940831" cy="122413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26320" y="4500409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AVANCE DE GESTIÓN</a:t>
            </a:r>
            <a:endParaRPr lang="es-EC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37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GESTIÓN PLANIFICADA DE ENTREGABLES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758654"/>
              </p:ext>
            </p:extLst>
          </p:nvPr>
        </p:nvGraphicFramePr>
        <p:xfrm>
          <a:off x="971596" y="980728"/>
          <a:ext cx="7362060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</a:tblGrid>
              <a:tr h="19050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AÑO 2015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AÑO 2016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ENE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FEB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MAR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ABR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MAY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JUN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AGO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NOV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DIC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ENE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ABR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MAY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JUN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AGO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SEP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OCT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NOV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DIC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9050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effectLst/>
                        </a:rPr>
                        <a:t>42 </a:t>
                      </a:r>
                      <a:r>
                        <a:rPr lang="es-EC" sz="1800" u="none" strike="noStrike" dirty="0" smtClean="0">
                          <a:effectLst/>
                        </a:rPr>
                        <a:t>entregables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effectLst/>
                        </a:rPr>
                        <a:t>37 </a:t>
                      </a:r>
                      <a:r>
                        <a:rPr lang="es-EC" sz="1800" u="none" strike="noStrike" dirty="0" smtClean="0">
                          <a:effectLst/>
                        </a:rPr>
                        <a:t>entregables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 ENTREGABLES</a:t>
                      </a:r>
                      <a:r>
                        <a:rPr lang="es-EC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(contrato 019-2014)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7308392" y="6300028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/>
              <a:t>a</a:t>
            </a:r>
            <a:r>
              <a:rPr lang="es-EC" b="1" dirty="0" smtClean="0"/>
              <a:t>l </a:t>
            </a:r>
            <a:r>
              <a:rPr lang="es-EC" b="1" dirty="0" smtClean="0"/>
              <a:t>01</a:t>
            </a:r>
            <a:r>
              <a:rPr lang="es-EC" b="1" dirty="0" smtClean="0"/>
              <a:t>-03-2016</a:t>
            </a:r>
            <a:endParaRPr lang="es-EC" b="1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675694"/>
              </p:ext>
            </p:extLst>
          </p:nvPr>
        </p:nvGraphicFramePr>
        <p:xfrm>
          <a:off x="1835696" y="2177480"/>
          <a:ext cx="58207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39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4420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RESUMEN ESTADO ENTREGABLES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7380312" y="6311625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/>
              <a:t>a</a:t>
            </a:r>
            <a:r>
              <a:rPr lang="es-EC" b="1" dirty="0" smtClean="0"/>
              <a:t>l </a:t>
            </a:r>
            <a:r>
              <a:rPr lang="es-EC" b="1" dirty="0" smtClean="0"/>
              <a:t>01-03-2016</a:t>
            </a:r>
            <a:endParaRPr lang="es-EC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61795"/>
              </p:ext>
            </p:extLst>
          </p:nvPr>
        </p:nvGraphicFramePr>
        <p:xfrm>
          <a:off x="216024" y="836712"/>
          <a:ext cx="8676456" cy="5420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5800"/>
                <a:gridCol w="1131215"/>
                <a:gridCol w="1131215"/>
                <a:gridCol w="914113"/>
                <a:gridCol w="914113"/>
              </a:tblGrid>
              <a:tr h="293465">
                <a:tc>
                  <a:txBody>
                    <a:bodyPr/>
                    <a:lstStyle/>
                    <a:p>
                      <a:pPr algn="l" fontAlgn="t"/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ENTREGABLES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AVANCE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716738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COMPONENTE / SUBCOMPONENTE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>
                          <a:solidFill>
                            <a:schemeClr val="bg1"/>
                          </a:solidFill>
                          <a:effectLst/>
                        </a:rPr>
                        <a:t>APROBADOS</a:t>
                      </a:r>
                      <a:endParaRPr lang="es-EC" sz="16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POR SUB-COMPONENTE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GENERAL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C.1 Digitalización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80896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Sub-componente 1 "Metodología aplicada de Digitalización"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 smtClean="0">
                          <a:effectLst/>
                        </a:rPr>
                        <a:t>2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4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 smtClean="0">
                          <a:effectLst/>
                        </a:rPr>
                        <a:t>50%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 smtClean="0">
                          <a:effectLst/>
                        </a:rPr>
                        <a:t>2,54%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Sub-componente 2 "Tecnologías Información"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1,27%</a:t>
                      </a:r>
                      <a:endParaRPr lang="es-EC" sz="16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>
                          <a:effectLst/>
                        </a:rPr>
                        <a:t>C.2 Modernización integral del RP 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Sub-componente "Gestión Proyecto"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2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0,00%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Sub-componente 1 "Marco Jurídico"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2,53%</a:t>
                      </a:r>
                      <a:endParaRPr lang="es-EC" sz="16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Sub-componente 2 "Procesos Registrales"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2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4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50%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2,53%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Sub-componente 3 "Tecnologías Información - HW"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1,27%</a:t>
                      </a:r>
                      <a:endParaRPr lang="es-EC" sz="16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Sub-componente 4 "Tecnologías Información - SW"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es-EC" sz="16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es-EC" sz="16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21,52%</a:t>
                      </a:r>
                      <a:endParaRPr lang="es-EC" sz="16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Sub-componente 5 "Sede Electrónica"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5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0%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0,00%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Sub-componente 6 "Profesionalización"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es-EC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18,99%</a:t>
                      </a:r>
                      <a:endParaRPr lang="es-EC" sz="16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Sub-componente 7 "Gestión de la Calidad ISO"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0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</a:rPr>
                        <a:t>19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0,00%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>
                          <a:effectLst/>
                        </a:rPr>
                        <a:t>Sub-componente 8 "Administración del Cambio"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4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</a:rPr>
                        <a:t>9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44%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5,06%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6830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EC" sz="1600" b="1" u="none" strike="noStrike" dirty="0">
                          <a:effectLst/>
                        </a:rPr>
                        <a:t>AVANCE DEL PROYECTO (Entregables aprobados):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u="none" strike="noStrike" dirty="0" smtClean="0">
                          <a:effectLst/>
                        </a:rPr>
                        <a:t>55,70%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282462"/>
              </p:ext>
            </p:extLst>
          </p:nvPr>
        </p:nvGraphicFramePr>
        <p:xfrm>
          <a:off x="395536" y="1412776"/>
          <a:ext cx="8280920" cy="4536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6017"/>
                <a:gridCol w="1344903"/>
              </a:tblGrid>
              <a:tr h="256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ACTIVIDADES HITO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FECHA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SALIDA CREACIÓN USUARIOS WEB SIREL 2.00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jue 17/03/2016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SALIDA GESTOR DOCUMENTAL 2.00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lun 25/04/2016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SALIDA GESTION REGISTRAL CON FOLIO REAL SIREL 2.00 (Inscripciones)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lun 09/05/2016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SALIDA GESTION REGISTRAL CON FOLIO REAL SIREL 2.00 (Certificaciones)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lun 23/05/2016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SALIDA REGISTRO TRÁMITES Y NOTIFICACIONES ELECTRÓNICAS SIREL 2.00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lun 09/05/2016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SALIDA RECAUDACIÓN EFECTIVO SIREL 2.00 (en Gestión Registral con Folio Real)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lun 09/05/2016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CAPACITACIÓN A PERSONAL RPDMQ SOBRE GESTOR DOCUMENTAL SIREL 2.00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vie 25/03/2016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CAPACITACIÓN A PERSONAL RPDMQ SOBRE GESTIÓN REGISTRAL Y FOLIO REAL 2.00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vie 08/04/2016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CAPACITACIÓN A PERSONAL RPDMQ SOBRE CREACIÓN USUARIOS WEB SIREL 2.00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vie 26/02/2016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CAPACITACIÓN A PERSONAL RPDMQ SOBRE REGISTRO TRÁMITES WEB SIREL 2.00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vie 08/04/2016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PRONUNCIAMIENTO DMI A ACTUALIZACIÓN ARQUITECTURA TECNOLÓGICA SIREL 2.00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mié 09/03/2016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CAPACITACIÓN A PERSONAL DESIGNADO RPDMQ SOBRE LIDERAZGO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vie 12/02/2016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PROCESOS REGISTRALES ACTUALIZACIÓN 2.00 APROBADOS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vie 19/02/2016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PROCESOS REGISTRALES ACTUALIZACIÓN 3.00 APROBADOS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lun 02/05/2016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PREPARACIÓN A PERSONAL DESIGNADO RPDMQ SOBRE ISO 9001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vie 22/04/2016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PREPARACIÓN A PERSONAL DESIGNADO RPDMQ SOBRE ISO 27001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vie 25/03/2016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4753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CRONOGRAMA DE SALIDA SIREL 2.0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51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483</Words>
  <Application>Microsoft Office PowerPoint</Application>
  <PresentationFormat>Presentación en pantalla (4:3)</PresentationFormat>
  <Paragraphs>172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mrcarrera</dc:creator>
  <cp:lastModifiedBy>Andrés Alberto Eguiguren Eguiguren</cp:lastModifiedBy>
  <cp:revision>500</cp:revision>
  <cp:lastPrinted>2015-09-02T16:12:25Z</cp:lastPrinted>
  <dcterms:created xsi:type="dcterms:W3CDTF">2014-12-29T13:22:10Z</dcterms:created>
  <dcterms:modified xsi:type="dcterms:W3CDTF">2016-03-21T21:40:54Z</dcterms:modified>
</cp:coreProperties>
</file>