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8" r:id="rId3"/>
    <p:sldId id="257" r:id="rId4"/>
    <p:sldId id="290" r:id="rId5"/>
    <p:sldId id="291" r:id="rId6"/>
    <p:sldId id="282" r:id="rId7"/>
    <p:sldId id="303" r:id="rId8"/>
    <p:sldId id="295" r:id="rId9"/>
    <p:sldId id="302" r:id="rId10"/>
    <p:sldId id="296" r:id="rId11"/>
    <p:sldId id="297" r:id="rId12"/>
    <p:sldId id="293" r:id="rId13"/>
    <p:sldId id="294" r:id="rId14"/>
    <p:sldId id="298" r:id="rId15"/>
    <p:sldId id="299" r:id="rId16"/>
    <p:sldId id="300" r:id="rId17"/>
    <p:sldId id="301" r:id="rId18"/>
    <p:sldId id="304" r:id="rId19"/>
    <p:sldId id="305" r:id="rId20"/>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25FF"/>
    <a:srgbClr val="0000CC"/>
    <a:srgbClr val="DBD600"/>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4660"/>
  </p:normalViewPr>
  <p:slideViewPr>
    <p:cSldViewPr>
      <p:cViewPr varScale="1">
        <p:scale>
          <a:sx n="65" d="100"/>
          <a:sy n="65"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C972E02-9A73-4785-9793-2AE42163E02C}" type="datetimeFigureOut">
              <a:rPr lang="es-EC" smtClean="0"/>
              <a:pPr/>
              <a:t>18/11/2015</a:t>
            </a:fld>
            <a:endParaRPr lang="es-EC"/>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E36C492-F8BE-4415-8E7B-BA8E0E6E0D8A}" type="slidenum">
              <a:rPr lang="es-EC" smtClean="0"/>
              <a:pPr/>
              <a:t>‹Nº›</a:t>
            </a:fld>
            <a:endParaRPr lang="es-EC"/>
          </a:p>
        </p:txBody>
      </p:sp>
    </p:spTree>
    <p:extLst>
      <p:ext uri="{BB962C8B-B14F-4D97-AF65-F5344CB8AC3E}">
        <p14:creationId xmlns:p14="http://schemas.microsoft.com/office/powerpoint/2010/main" val="38198158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18/11/2015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CF563-0C25-4C4A-9361-56277FE08B56}" type="datetimeFigureOut">
              <a:rPr lang="es-EC" smtClean="0"/>
              <a:pPr/>
              <a:t>18/11/2015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60029-948E-4F39-A486-23FCDF1C22BB}"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8.jpeg"/><Relationship Id="rId7"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2.jpeg"/><Relationship Id="rId9"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00100" y="2132856"/>
            <a:ext cx="6858048" cy="1569660"/>
          </a:xfrm>
          <a:prstGeom prst="rect">
            <a:avLst/>
          </a:prstGeom>
          <a:noFill/>
        </p:spPr>
        <p:txBody>
          <a:bodyPr wrap="square" rtlCol="0">
            <a:spAutoFit/>
          </a:bodyPr>
          <a:lstStyle/>
          <a:p>
            <a:pPr algn="ctr"/>
            <a:r>
              <a:rPr lang="es-EC" sz="3200" b="1" dirty="0" smtClean="0"/>
              <a:t>MODERNIZAR DE MANERA INTEGRAL EL REGISTRO DE LA PROPIEDAD DEL DISTRITO METROPOLITANO DE QUITO</a:t>
            </a:r>
            <a:endParaRPr lang="es-EC" sz="3200" b="1" dirty="0"/>
          </a:p>
        </p:txBody>
      </p:sp>
      <p:sp>
        <p:nvSpPr>
          <p:cNvPr id="6" name="5 CuadroTexto"/>
          <p:cNvSpPr txBox="1"/>
          <p:nvPr/>
        </p:nvSpPr>
        <p:spPr>
          <a:xfrm>
            <a:off x="2780958" y="5919663"/>
            <a:ext cx="3447226" cy="461665"/>
          </a:xfrm>
          <a:prstGeom prst="rect">
            <a:avLst/>
          </a:prstGeom>
          <a:noFill/>
        </p:spPr>
        <p:txBody>
          <a:bodyPr wrap="none" rtlCol="0">
            <a:spAutoFit/>
          </a:bodyPr>
          <a:lstStyle/>
          <a:p>
            <a:r>
              <a:rPr lang="es-EC" sz="2400" dirty="0" smtClean="0"/>
              <a:t>Quito, 17 noviembre 2015</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76672"/>
            <a:ext cx="5940831" cy="1224136"/>
          </a:xfrm>
          <a:prstGeom prst="rect">
            <a:avLst/>
          </a:prstGeom>
        </p:spPr>
      </p:pic>
      <p:sp>
        <p:nvSpPr>
          <p:cNvPr id="5" name="4 CuadroTexto"/>
          <p:cNvSpPr txBox="1"/>
          <p:nvPr/>
        </p:nvSpPr>
        <p:spPr>
          <a:xfrm>
            <a:off x="1026320" y="4500409"/>
            <a:ext cx="6858048" cy="584775"/>
          </a:xfrm>
          <a:prstGeom prst="rect">
            <a:avLst/>
          </a:prstGeom>
          <a:noFill/>
        </p:spPr>
        <p:txBody>
          <a:bodyPr wrap="square" rtlCol="0">
            <a:spAutoFit/>
          </a:bodyPr>
          <a:lstStyle/>
          <a:p>
            <a:pPr algn="ctr"/>
            <a:r>
              <a:rPr lang="es-EC" sz="3200" b="1" dirty="0" smtClean="0"/>
              <a:t>AVANCE DE GESTIÓN</a:t>
            </a:r>
            <a:endParaRPr lang="es-EC"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24 Rectángulo redondeado"/>
          <p:cNvSpPr/>
          <p:nvPr/>
        </p:nvSpPr>
        <p:spPr>
          <a:xfrm>
            <a:off x="3164208" y="5993668"/>
            <a:ext cx="2775944" cy="7477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EMISIÓN RESOLUCIONES QUE RESPALDEN GESTIÓN REGISTRAL ELECTRÓNICA</a:t>
            </a: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344155" cy="461665"/>
          </a:xfrm>
          <a:prstGeom prst="rect">
            <a:avLst/>
          </a:prstGeom>
          <a:noFill/>
        </p:spPr>
        <p:txBody>
          <a:bodyPr wrap="none" rtlCol="0">
            <a:spAutoFit/>
          </a:bodyPr>
          <a:lstStyle/>
          <a:p>
            <a:r>
              <a:rPr lang="es-EC" sz="2400" b="1" dirty="0" smtClean="0">
                <a:solidFill>
                  <a:srgbClr val="0070C0"/>
                </a:solidFill>
              </a:rPr>
              <a:t>GESTIÓN CON ACTORES CLAVE DEL DMQ</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7" name="6 Rectángulo redondeado"/>
          <p:cNvSpPr/>
          <p:nvPr/>
        </p:nvSpPr>
        <p:spPr>
          <a:xfrm>
            <a:off x="107504" y="1916832"/>
            <a:ext cx="2912688"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CAPTACIÓN DE INFORMACIÓN TÉCNICA DE PREDIOS</a:t>
            </a:r>
          </a:p>
          <a:p>
            <a:pPr marL="285750" indent="-285750">
              <a:buFont typeface="Arial" pitchFamily="34" charset="0"/>
              <a:buChar char="•"/>
            </a:pPr>
            <a:r>
              <a:rPr lang="es-EC" sz="1400" dirty="0" smtClean="0">
                <a:solidFill>
                  <a:schemeClr val="tx1"/>
                </a:solidFill>
              </a:rPr>
              <a:t>DEFINICIÓN DE PROCESOS DE INTERCAMBIO DE INFORMACIÓN TÉCNICA-LEGAL DE INMUEBLES</a:t>
            </a:r>
            <a:endParaRPr lang="es-EC" sz="1400" dirty="0">
              <a:solidFill>
                <a:schemeClr val="tx1"/>
              </a:solidFill>
            </a:endParaRPr>
          </a:p>
        </p:txBody>
      </p:sp>
      <p:sp>
        <p:nvSpPr>
          <p:cNvPr id="8" name="7 Elipse"/>
          <p:cNvSpPr/>
          <p:nvPr/>
        </p:nvSpPr>
        <p:spPr>
          <a:xfrm>
            <a:off x="3315496" y="3212976"/>
            <a:ext cx="2448272" cy="2160240"/>
          </a:xfrm>
          <a:prstGeom prst="ellipse">
            <a:avLst/>
          </a:prstGeom>
          <a:solidFill>
            <a:schemeClr val="accent5">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PROYECTO</a:t>
            </a:r>
          </a:p>
          <a:p>
            <a:pPr algn="ctr"/>
            <a:r>
              <a:rPr lang="es-EC" sz="1600" b="1" dirty="0" smtClean="0">
                <a:solidFill>
                  <a:schemeClr val="tx1"/>
                </a:solidFill>
              </a:rPr>
              <a:t>MODERNIZACIÓN</a:t>
            </a:r>
          </a:p>
          <a:p>
            <a:pPr algn="ctr"/>
            <a:r>
              <a:rPr lang="es-EC" sz="1600" b="1" dirty="0" smtClean="0">
                <a:solidFill>
                  <a:schemeClr val="tx1"/>
                </a:solidFill>
              </a:rPr>
              <a:t>RPDMQ</a:t>
            </a:r>
            <a:endParaRPr lang="es-EC" sz="1600" b="1" dirty="0">
              <a:solidFill>
                <a:schemeClr val="tx1"/>
              </a:solidFill>
            </a:endParaRPr>
          </a:p>
        </p:txBody>
      </p:sp>
      <p:sp>
        <p:nvSpPr>
          <p:cNvPr id="10" name="9 Rectángulo"/>
          <p:cNvSpPr/>
          <p:nvPr/>
        </p:nvSpPr>
        <p:spPr>
          <a:xfrm>
            <a:off x="539552" y="1196752"/>
            <a:ext cx="2088232" cy="864096"/>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Dirección Metropolitana de Catastro</a:t>
            </a:r>
            <a:endParaRPr lang="es-EC" dirty="0"/>
          </a:p>
        </p:txBody>
      </p:sp>
      <p:sp>
        <p:nvSpPr>
          <p:cNvPr id="11" name="10 Rectángulo redondeado"/>
          <p:cNvSpPr/>
          <p:nvPr/>
        </p:nvSpPr>
        <p:spPr>
          <a:xfrm>
            <a:off x="107504" y="4509120"/>
            <a:ext cx="2912688"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DEFINICIÓN DE PROCESO DE TRANSFERENCIA DE DOMINIO CONSIDERANDO EL ESQUEMA DE GESTIÓN REGISTAL CON FOLIO REAL</a:t>
            </a:r>
          </a:p>
        </p:txBody>
      </p:sp>
      <p:sp>
        <p:nvSpPr>
          <p:cNvPr id="12" name="11 Rectángulo"/>
          <p:cNvSpPr/>
          <p:nvPr/>
        </p:nvSpPr>
        <p:spPr>
          <a:xfrm>
            <a:off x="539552" y="3822160"/>
            <a:ext cx="2088232" cy="974992"/>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Dirección Metropolitana Tributaria</a:t>
            </a:r>
            <a:endParaRPr lang="es-EC" dirty="0"/>
          </a:p>
        </p:txBody>
      </p:sp>
      <p:sp>
        <p:nvSpPr>
          <p:cNvPr id="3" name="2 Flecha abajo"/>
          <p:cNvSpPr/>
          <p:nvPr/>
        </p:nvSpPr>
        <p:spPr>
          <a:xfrm rot="17836214">
            <a:off x="2877408" y="3108223"/>
            <a:ext cx="584720" cy="1080120"/>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12 Rectángulo redondeado"/>
          <p:cNvSpPr/>
          <p:nvPr/>
        </p:nvSpPr>
        <p:spPr>
          <a:xfrm>
            <a:off x="6051800" y="4509120"/>
            <a:ext cx="2912688"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PARAMETRIZACIÓN TECNOLÓGICA PARA INTEROPERACIÓN CON SISTEMA DEL MDMQ</a:t>
            </a:r>
          </a:p>
        </p:txBody>
      </p:sp>
      <p:sp>
        <p:nvSpPr>
          <p:cNvPr id="14" name="13 Rectángulo"/>
          <p:cNvSpPr/>
          <p:nvPr/>
        </p:nvSpPr>
        <p:spPr>
          <a:xfrm>
            <a:off x="3555504" y="5589240"/>
            <a:ext cx="2088232"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DINARDAP</a:t>
            </a:r>
            <a:endParaRPr lang="es-EC" dirty="0"/>
          </a:p>
        </p:txBody>
      </p:sp>
      <p:sp>
        <p:nvSpPr>
          <p:cNvPr id="15" name="14 Rectángulo redondeado"/>
          <p:cNvSpPr/>
          <p:nvPr/>
        </p:nvSpPr>
        <p:spPr>
          <a:xfrm>
            <a:off x="6051800" y="1916832"/>
            <a:ext cx="2912688"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DEFINICIÓN DEL ESQUEMA DE GESTIÓN DE ATENCIÓN A CIUDADANOS CONSIDERANDO NUEVOS SERVICIOS REGISTRALES ELECTRÓNICOS</a:t>
            </a:r>
          </a:p>
        </p:txBody>
      </p:sp>
      <p:sp>
        <p:nvSpPr>
          <p:cNvPr id="16" name="15 Rectángulo"/>
          <p:cNvSpPr/>
          <p:nvPr/>
        </p:nvSpPr>
        <p:spPr>
          <a:xfrm>
            <a:off x="6483848" y="1196752"/>
            <a:ext cx="2264616" cy="864096"/>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Dirección Metropolitana de Servicios Ciudadanos</a:t>
            </a:r>
            <a:endParaRPr lang="es-EC" dirty="0"/>
          </a:p>
        </p:txBody>
      </p:sp>
      <p:sp>
        <p:nvSpPr>
          <p:cNvPr id="17" name="16 Flecha abajo"/>
          <p:cNvSpPr/>
          <p:nvPr/>
        </p:nvSpPr>
        <p:spPr>
          <a:xfrm rot="14877283">
            <a:off x="3093266" y="4431473"/>
            <a:ext cx="584720" cy="1080120"/>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8" name="17 Flecha abajo"/>
          <p:cNvSpPr/>
          <p:nvPr/>
        </p:nvSpPr>
        <p:spPr>
          <a:xfrm rot="3207188">
            <a:off x="5543885" y="3085369"/>
            <a:ext cx="584720" cy="1080120"/>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9" name="18 Flecha abajo"/>
          <p:cNvSpPr/>
          <p:nvPr/>
        </p:nvSpPr>
        <p:spPr>
          <a:xfrm rot="6420499">
            <a:off x="5471407" y="4467617"/>
            <a:ext cx="584720" cy="1080120"/>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19 Rectángulo redondeado"/>
          <p:cNvSpPr/>
          <p:nvPr/>
        </p:nvSpPr>
        <p:spPr>
          <a:xfrm>
            <a:off x="3203848" y="1268760"/>
            <a:ext cx="2704405" cy="1800200"/>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tx1"/>
                </a:solidFill>
              </a:rPr>
              <a:t>REVISIÓN DE PROPUESTAS DE INSTRUMENTOS QUE DEFINEN LA NUEVA GESTIÓN REGISTAL ELECTRÓNICO</a:t>
            </a:r>
          </a:p>
          <a:p>
            <a:pPr marL="285750" indent="-285750">
              <a:buFont typeface="Arial" pitchFamily="34" charset="0"/>
              <a:buChar char="•"/>
            </a:pPr>
            <a:r>
              <a:rPr lang="es-EC" sz="1400" dirty="0" smtClean="0">
                <a:solidFill>
                  <a:schemeClr val="tx1"/>
                </a:solidFill>
              </a:rPr>
              <a:t>GESTIÓN APROBACIÓN DE NUEVO ESQUEMA DE GESTIÓN REGISTRAL</a:t>
            </a:r>
          </a:p>
        </p:txBody>
      </p:sp>
      <p:sp>
        <p:nvSpPr>
          <p:cNvPr id="21" name="20 Rectángulo"/>
          <p:cNvSpPr/>
          <p:nvPr/>
        </p:nvSpPr>
        <p:spPr>
          <a:xfrm>
            <a:off x="3275856" y="836712"/>
            <a:ext cx="2520280"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Administración General</a:t>
            </a:r>
            <a:endParaRPr lang="es-EC" dirty="0"/>
          </a:p>
        </p:txBody>
      </p:sp>
      <p:sp>
        <p:nvSpPr>
          <p:cNvPr id="22" name="21 Flecha abajo"/>
          <p:cNvSpPr/>
          <p:nvPr/>
        </p:nvSpPr>
        <p:spPr>
          <a:xfrm rot="10800000">
            <a:off x="4283969" y="4908048"/>
            <a:ext cx="584720" cy="753199"/>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6" name="25 Flecha abajo"/>
          <p:cNvSpPr/>
          <p:nvPr/>
        </p:nvSpPr>
        <p:spPr>
          <a:xfrm>
            <a:off x="4283968" y="2996952"/>
            <a:ext cx="584720" cy="753199"/>
          </a:xfrm>
          <a:prstGeom prst="downArrow">
            <a:avLst/>
          </a:prstGeom>
          <a:solidFill>
            <a:srgbClr val="0000CC"/>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22 Rectángulo"/>
          <p:cNvSpPr/>
          <p:nvPr/>
        </p:nvSpPr>
        <p:spPr>
          <a:xfrm>
            <a:off x="6484296" y="3822160"/>
            <a:ext cx="2088232" cy="974992"/>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Dirección Metropolitana de Informática</a:t>
            </a:r>
            <a:endParaRPr lang="es-EC" dirty="0"/>
          </a:p>
        </p:txBody>
      </p:sp>
    </p:spTree>
    <p:extLst>
      <p:ext uri="{BB962C8B-B14F-4D97-AF65-F5344CB8AC3E}">
        <p14:creationId xmlns:p14="http://schemas.microsoft.com/office/powerpoint/2010/main" val="2387799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025508" cy="461665"/>
          </a:xfrm>
          <a:prstGeom prst="rect">
            <a:avLst/>
          </a:prstGeom>
          <a:noFill/>
        </p:spPr>
        <p:txBody>
          <a:bodyPr wrap="none" rtlCol="0">
            <a:spAutoFit/>
          </a:bodyPr>
          <a:lstStyle/>
          <a:p>
            <a:r>
              <a:rPr lang="es-EC" sz="2400" b="1" dirty="0" smtClean="0">
                <a:solidFill>
                  <a:srgbClr val="0070C0"/>
                </a:solidFill>
              </a:rPr>
              <a:t>ACCIONES A REALIZAR</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7" name="6 Tabla"/>
          <p:cNvGraphicFramePr>
            <a:graphicFrameLocks noGrp="1"/>
          </p:cNvGraphicFramePr>
          <p:nvPr>
            <p:extLst>
              <p:ext uri="{D42A27DB-BD31-4B8C-83A1-F6EECF244321}">
                <p14:modId xmlns:p14="http://schemas.microsoft.com/office/powerpoint/2010/main" val="555913284"/>
              </p:ext>
            </p:extLst>
          </p:nvPr>
        </p:nvGraphicFramePr>
        <p:xfrm>
          <a:off x="179512" y="1052736"/>
          <a:ext cx="8820472" cy="5230368"/>
        </p:xfrm>
        <a:graphic>
          <a:graphicData uri="http://schemas.openxmlformats.org/drawingml/2006/table">
            <a:tbl>
              <a:tblPr firstRow="1" firstCol="1" bandRow="1">
                <a:tableStyleId>{10A1B5D5-9B99-4C35-A422-299274C87663}</a:tableStyleId>
              </a:tblPr>
              <a:tblGrid>
                <a:gridCol w="430125"/>
                <a:gridCol w="3417530"/>
                <a:gridCol w="4972817"/>
              </a:tblGrid>
              <a:tr h="198925">
                <a:tc gridSpan="2">
                  <a:txBody>
                    <a:bodyPr/>
                    <a:lstStyle/>
                    <a:p>
                      <a:pPr algn="ctr">
                        <a:lnSpc>
                          <a:spcPct val="115000"/>
                        </a:lnSpc>
                        <a:spcAft>
                          <a:spcPts val="0"/>
                        </a:spcAft>
                      </a:pPr>
                      <a:r>
                        <a:rPr lang="es-EC" sz="1600" dirty="0">
                          <a:effectLst/>
                        </a:rPr>
                        <a:t>ACCIÓN CLAVE</a:t>
                      </a:r>
                      <a:endParaRPr lang="es-EC" sz="1600" dirty="0">
                        <a:effectLst/>
                        <a:latin typeface="Calibri"/>
                        <a:ea typeface="Calibri"/>
                        <a:cs typeface="Times New Roman"/>
                      </a:endParaRPr>
                    </a:p>
                  </a:txBody>
                  <a:tcPr marL="62360" marR="62360" marT="0" marB="0"/>
                </a:tc>
                <a:tc hMerge="1">
                  <a:txBody>
                    <a:bodyPr/>
                    <a:lstStyle/>
                    <a:p>
                      <a:endParaRPr lang="es-EC"/>
                    </a:p>
                  </a:txBody>
                  <a:tcPr/>
                </a:tc>
                <a:tc>
                  <a:txBody>
                    <a:bodyPr/>
                    <a:lstStyle/>
                    <a:p>
                      <a:pPr algn="ctr">
                        <a:lnSpc>
                          <a:spcPct val="115000"/>
                        </a:lnSpc>
                        <a:spcAft>
                          <a:spcPts val="0"/>
                        </a:spcAft>
                      </a:pPr>
                      <a:r>
                        <a:rPr lang="es-EC" sz="1600" dirty="0">
                          <a:effectLst/>
                        </a:rPr>
                        <a:t>SITUACIÓN</a:t>
                      </a:r>
                      <a:endParaRPr lang="es-EC" sz="1600" dirty="0">
                        <a:effectLst/>
                        <a:latin typeface="Calibri"/>
                        <a:ea typeface="Calibri"/>
                        <a:cs typeface="Times New Roman"/>
                      </a:endParaRPr>
                    </a:p>
                  </a:txBody>
                  <a:tcPr marL="62360" marR="62360" marT="0" marB="0"/>
                </a:tc>
              </a:tr>
              <a:tr h="358067">
                <a:tc>
                  <a:txBody>
                    <a:bodyPr/>
                    <a:lstStyle/>
                    <a:p>
                      <a:pPr algn="just">
                        <a:lnSpc>
                          <a:spcPct val="115000"/>
                        </a:lnSpc>
                        <a:spcAft>
                          <a:spcPts val="0"/>
                        </a:spcAft>
                      </a:pPr>
                      <a:r>
                        <a:rPr lang="es-EC" sz="1600" dirty="0">
                          <a:effectLst/>
                          <a:latin typeface="+mn-lt"/>
                          <a:ea typeface="+mn-ea"/>
                          <a:cs typeface="+mn-cs"/>
                        </a:rPr>
                        <a:t>1</a:t>
                      </a:r>
                      <a:endParaRPr lang="es-EC" sz="1600" dirty="0">
                        <a:effectLst/>
                        <a:latin typeface="Calibri"/>
                        <a:ea typeface="Calibri"/>
                        <a:cs typeface="Times New Roman"/>
                      </a:endParaRPr>
                    </a:p>
                  </a:txBody>
                  <a:tcPr marL="62360" marR="62360" marT="0" marB="0"/>
                </a:tc>
                <a:tc>
                  <a:txBody>
                    <a:bodyPr/>
                    <a:lstStyle/>
                    <a:p>
                      <a:pPr>
                        <a:lnSpc>
                          <a:spcPct val="115000"/>
                        </a:lnSpc>
                        <a:spcAft>
                          <a:spcPts val="0"/>
                        </a:spcAft>
                      </a:pPr>
                      <a:r>
                        <a:rPr lang="es-EC" sz="1600" dirty="0" smtClean="0">
                          <a:effectLst/>
                          <a:latin typeface="Calibri"/>
                          <a:ea typeface="Calibri"/>
                          <a:cs typeface="Times New Roman"/>
                        </a:rPr>
                        <a:t>CONTRATACIÓN</a:t>
                      </a:r>
                      <a:r>
                        <a:rPr lang="es-EC" sz="1600" baseline="0" dirty="0" smtClean="0">
                          <a:effectLst/>
                          <a:latin typeface="Calibri"/>
                          <a:ea typeface="Calibri"/>
                          <a:cs typeface="Times New Roman"/>
                        </a:rPr>
                        <a:t> PERSONAL DE APOYO PARA GESTIÓN DEL PROYECTO</a:t>
                      </a:r>
                      <a:endParaRPr lang="es-EC" sz="1600" dirty="0">
                        <a:effectLst/>
                        <a:latin typeface="Calibri"/>
                        <a:ea typeface="Calibri"/>
                        <a:cs typeface="Times New Roman"/>
                      </a:endParaRPr>
                    </a:p>
                  </a:txBody>
                  <a:tcPr marL="62360" marR="62360" marT="0" marB="0"/>
                </a:tc>
                <a:tc>
                  <a:txBody>
                    <a:bodyPr/>
                    <a:lstStyle/>
                    <a:p>
                      <a:pPr>
                        <a:lnSpc>
                          <a:spcPct val="115000"/>
                        </a:lnSpc>
                        <a:spcAft>
                          <a:spcPts val="0"/>
                        </a:spcAft>
                      </a:pPr>
                      <a:r>
                        <a:rPr lang="es-EC" sz="1600" dirty="0" smtClean="0">
                          <a:effectLst/>
                          <a:latin typeface="Calibri"/>
                          <a:ea typeface="Calibri"/>
                          <a:cs typeface="Times New Roman"/>
                        </a:rPr>
                        <a:t>El</a:t>
                      </a:r>
                      <a:r>
                        <a:rPr lang="es-EC" sz="1600" baseline="0" dirty="0" smtClean="0">
                          <a:effectLst/>
                          <a:latin typeface="Calibri"/>
                          <a:ea typeface="Calibri"/>
                          <a:cs typeface="Times New Roman"/>
                        </a:rPr>
                        <a:t> Proceso esta aprobado y en ejecución en el 2015.</a:t>
                      </a:r>
                    </a:p>
                    <a:p>
                      <a:pPr>
                        <a:lnSpc>
                          <a:spcPct val="115000"/>
                        </a:lnSpc>
                        <a:spcAft>
                          <a:spcPts val="0"/>
                        </a:spcAft>
                      </a:pPr>
                      <a:r>
                        <a:rPr lang="es-EC" sz="1600" dirty="0" smtClean="0">
                          <a:effectLst/>
                          <a:latin typeface="Calibri"/>
                          <a:ea typeface="Calibri"/>
                          <a:cs typeface="Times New Roman"/>
                        </a:rPr>
                        <a:t>Se presento planificación</a:t>
                      </a:r>
                      <a:r>
                        <a:rPr lang="es-EC" sz="1600" baseline="0" dirty="0" smtClean="0">
                          <a:effectLst/>
                          <a:latin typeface="Calibri"/>
                          <a:ea typeface="Calibri"/>
                          <a:cs typeface="Times New Roman"/>
                        </a:rPr>
                        <a:t> para el 2016.</a:t>
                      </a:r>
                      <a:endParaRPr lang="es-EC" sz="1600" dirty="0">
                        <a:effectLst/>
                        <a:latin typeface="Calibri"/>
                        <a:ea typeface="Calibri"/>
                        <a:cs typeface="Times New Roman"/>
                      </a:endParaRPr>
                    </a:p>
                  </a:txBody>
                  <a:tcPr marL="62360" marR="62360" marT="0" marB="0"/>
                </a:tc>
              </a:tr>
              <a:tr h="358067">
                <a:tc>
                  <a:txBody>
                    <a:bodyPr/>
                    <a:lstStyle/>
                    <a:p>
                      <a:pPr algn="just">
                        <a:lnSpc>
                          <a:spcPct val="115000"/>
                        </a:lnSpc>
                        <a:spcAft>
                          <a:spcPts val="0"/>
                        </a:spcAft>
                      </a:pPr>
                      <a:r>
                        <a:rPr lang="es-EC" sz="1600" dirty="0">
                          <a:effectLst/>
                          <a:latin typeface="+mn-lt"/>
                          <a:ea typeface="+mn-ea"/>
                          <a:cs typeface="+mn-cs"/>
                        </a:rPr>
                        <a:t>2</a:t>
                      </a:r>
                      <a:endParaRPr lang="es-EC" sz="1600" dirty="0">
                        <a:effectLst/>
                        <a:latin typeface="Calibri"/>
                        <a:ea typeface="Calibri"/>
                        <a:cs typeface="Times New Roman"/>
                      </a:endParaRPr>
                    </a:p>
                  </a:txBody>
                  <a:tcPr marL="62360" marR="62360" marT="0" marB="0"/>
                </a:tc>
                <a:tc>
                  <a:txBody>
                    <a:bodyPr/>
                    <a:lstStyle/>
                    <a:p>
                      <a:r>
                        <a:rPr lang="es-EC" sz="1600" dirty="0" smtClean="0"/>
                        <a:t>DISEÑO E IMPLEMENTACIÓN DEL ESQUEMA CONTINGENTE</a:t>
                      </a:r>
                      <a:r>
                        <a:rPr lang="es-EC" sz="1600" baseline="0" dirty="0" smtClean="0"/>
                        <a:t> Y DE SEGURIDAD DEL SISTEMA REGISTRAL ELECTRÓNICO</a:t>
                      </a:r>
                      <a:endParaRPr lang="es-EC" sz="1600" dirty="0"/>
                    </a:p>
                  </a:txBody>
                  <a:tcPr marL="62360" marR="62360" marT="0" marB="0"/>
                </a:tc>
                <a:tc>
                  <a:txBody>
                    <a:bodyPr/>
                    <a:lstStyle/>
                    <a:p>
                      <a:pPr>
                        <a:lnSpc>
                          <a:spcPct val="115000"/>
                        </a:lnSpc>
                        <a:spcAft>
                          <a:spcPts val="0"/>
                        </a:spcAft>
                      </a:pPr>
                      <a:r>
                        <a:rPr lang="es-EC" sz="1600" dirty="0" smtClean="0">
                          <a:effectLst/>
                          <a:latin typeface="Calibri"/>
                          <a:ea typeface="Calibri"/>
                          <a:cs typeface="Times New Roman"/>
                        </a:rPr>
                        <a:t>PROYECTO COMPLEMENTARIO</a:t>
                      </a:r>
                    </a:p>
                    <a:p>
                      <a:pPr>
                        <a:lnSpc>
                          <a:spcPct val="115000"/>
                        </a:lnSpc>
                        <a:spcAft>
                          <a:spcPts val="0"/>
                        </a:spcAft>
                      </a:pPr>
                      <a:r>
                        <a:rPr lang="es-EC" sz="1600" dirty="0" smtClean="0">
                          <a:effectLst/>
                          <a:latin typeface="Calibri"/>
                          <a:ea typeface="Calibri"/>
                          <a:cs typeface="Times New Roman"/>
                        </a:rPr>
                        <a:t>a ser incorporado</a:t>
                      </a:r>
                      <a:r>
                        <a:rPr lang="es-EC" sz="1600" baseline="0" dirty="0" smtClean="0">
                          <a:effectLst/>
                          <a:latin typeface="Calibri"/>
                          <a:ea typeface="Calibri"/>
                          <a:cs typeface="Times New Roman"/>
                        </a:rPr>
                        <a:t> en POA 2016</a:t>
                      </a:r>
                      <a:endParaRPr lang="es-EC" sz="1600" dirty="0">
                        <a:effectLst/>
                        <a:latin typeface="Calibri"/>
                        <a:ea typeface="Calibri"/>
                        <a:cs typeface="Times New Roman"/>
                      </a:endParaRPr>
                    </a:p>
                  </a:txBody>
                  <a:tcPr marL="62360" marR="62360" marT="0" marB="0"/>
                </a:tc>
              </a:tr>
              <a:tr h="716133">
                <a:tc>
                  <a:txBody>
                    <a:bodyPr/>
                    <a:lstStyle/>
                    <a:p>
                      <a:pPr algn="just">
                        <a:lnSpc>
                          <a:spcPct val="115000"/>
                        </a:lnSpc>
                        <a:spcAft>
                          <a:spcPts val="0"/>
                        </a:spcAft>
                      </a:pPr>
                      <a:r>
                        <a:rPr lang="es-EC" sz="1600" dirty="0">
                          <a:effectLst/>
                          <a:latin typeface="+mn-lt"/>
                          <a:ea typeface="+mn-ea"/>
                          <a:cs typeface="+mn-cs"/>
                        </a:rPr>
                        <a:t>3</a:t>
                      </a:r>
                      <a:endParaRPr lang="es-EC" sz="1600" dirty="0">
                        <a:effectLst/>
                        <a:latin typeface="Calibri"/>
                        <a:ea typeface="Calibri"/>
                        <a:cs typeface="Times New Roman"/>
                      </a:endParaRPr>
                    </a:p>
                  </a:txBody>
                  <a:tcPr marL="62360" marR="62360" marT="0" marB="0"/>
                </a:tc>
                <a:tc>
                  <a:txBody>
                    <a:bodyPr/>
                    <a:lstStyle/>
                    <a:p>
                      <a:r>
                        <a:rPr lang="es-EC" sz="1600" dirty="0" smtClean="0"/>
                        <a:t>PREPARACIÓN CERTIFICACIÓN</a:t>
                      </a:r>
                      <a:r>
                        <a:rPr lang="es-EC" sz="1600" baseline="0" dirty="0" smtClean="0"/>
                        <a:t> ISO</a:t>
                      </a:r>
                      <a:endParaRPr lang="es-EC" sz="1600" dirty="0"/>
                    </a:p>
                  </a:txBody>
                  <a:tcPr marL="62360" marR="62360" marT="0" marB="0"/>
                </a:tc>
                <a:tc>
                  <a:txBody>
                    <a:bodyPr/>
                    <a:lstStyle/>
                    <a:p>
                      <a:r>
                        <a:rPr lang="es-EC" sz="1600" dirty="0" smtClean="0"/>
                        <a:t>Cumplimiento del</a:t>
                      </a:r>
                      <a:r>
                        <a:rPr lang="es-EC" sz="1600" baseline="0" dirty="0" smtClean="0"/>
                        <a:t> RPDMQ de requisitos establecidos por las normas:</a:t>
                      </a:r>
                    </a:p>
                    <a:p>
                      <a:pPr marL="285750" indent="-285750">
                        <a:buFont typeface="Arial" charset="0"/>
                        <a:buChar char="•"/>
                      </a:pPr>
                      <a:r>
                        <a:rPr lang="es-EC" sz="1600" baseline="0" dirty="0" smtClean="0"/>
                        <a:t>ISO 9001 (Gestión de la Calidad)</a:t>
                      </a:r>
                    </a:p>
                    <a:p>
                      <a:pPr marL="285750" indent="-285750">
                        <a:buFont typeface="Arial" charset="0"/>
                        <a:buChar char="•"/>
                      </a:pPr>
                      <a:r>
                        <a:rPr lang="es-EC" sz="1600" baseline="0" dirty="0" smtClean="0"/>
                        <a:t>ISO 27001 (Seguridades de la Información)</a:t>
                      </a:r>
                    </a:p>
                    <a:p>
                      <a:pPr marL="0" indent="0">
                        <a:buFont typeface="Arial" charset="0"/>
                        <a:buNone/>
                      </a:pPr>
                      <a:r>
                        <a:rPr lang="es-EC" sz="1600" baseline="0" dirty="0" smtClean="0"/>
                        <a:t>Preparación a ser ejecutada en el 2016</a:t>
                      </a:r>
                    </a:p>
                  </a:txBody>
                  <a:tcPr marL="62360" marR="62360" marT="0" marB="0"/>
                </a:tc>
              </a:tr>
              <a:tr h="358067">
                <a:tc>
                  <a:txBody>
                    <a:bodyPr/>
                    <a:lstStyle/>
                    <a:p>
                      <a:pPr algn="just">
                        <a:lnSpc>
                          <a:spcPct val="115000"/>
                        </a:lnSpc>
                        <a:spcAft>
                          <a:spcPts val="0"/>
                        </a:spcAft>
                      </a:pPr>
                      <a:r>
                        <a:rPr lang="es-EC" sz="1600" dirty="0">
                          <a:effectLst/>
                          <a:latin typeface="+mn-lt"/>
                          <a:ea typeface="+mn-ea"/>
                          <a:cs typeface="+mn-cs"/>
                        </a:rPr>
                        <a:t>4</a:t>
                      </a:r>
                      <a:endParaRPr lang="es-EC" sz="1600" dirty="0">
                        <a:effectLst/>
                        <a:latin typeface="Calibri"/>
                        <a:ea typeface="Calibri"/>
                        <a:cs typeface="Times New Roman"/>
                      </a:endParaRPr>
                    </a:p>
                  </a:txBody>
                  <a:tcPr marL="62360" marR="62360" marT="0" marB="0"/>
                </a:tc>
                <a:tc>
                  <a:txBody>
                    <a:bodyPr/>
                    <a:lstStyle/>
                    <a:p>
                      <a:r>
                        <a:rPr lang="es-EC" sz="1600" dirty="0" smtClean="0"/>
                        <a:t>ADQUISICIÓN DE EQUIPOS TECNOLÓGICOS REQUERIDOS</a:t>
                      </a:r>
                      <a:r>
                        <a:rPr lang="es-EC" sz="1600" baseline="0" dirty="0" smtClean="0"/>
                        <a:t> PARA OPERATIVIZAR EFICIENTEMENTE EL USO DEL SISTEMA REGISTRAL ELECTRÓNICO</a:t>
                      </a:r>
                      <a:endParaRPr lang="es-EC" sz="1600" dirty="0"/>
                    </a:p>
                  </a:txBody>
                  <a:tcPr marL="62360" marR="62360" marT="0" marB="0"/>
                </a:tc>
                <a:tc>
                  <a:txBody>
                    <a:bodyPr/>
                    <a:lstStyle/>
                    <a:p>
                      <a:pPr>
                        <a:lnSpc>
                          <a:spcPct val="115000"/>
                        </a:lnSpc>
                        <a:spcAft>
                          <a:spcPts val="0"/>
                        </a:spcAft>
                      </a:pPr>
                      <a:r>
                        <a:rPr lang="es-EC" sz="1600" dirty="0" smtClean="0">
                          <a:effectLst/>
                          <a:latin typeface="+mn-lt"/>
                          <a:ea typeface="Calibri"/>
                          <a:cs typeface="Times New Roman"/>
                        </a:rPr>
                        <a:t>PROYECTO COMPLEMENTARIO</a:t>
                      </a:r>
                    </a:p>
                    <a:p>
                      <a:pPr>
                        <a:lnSpc>
                          <a:spcPct val="115000"/>
                        </a:lnSpc>
                        <a:spcAft>
                          <a:spcPts val="0"/>
                        </a:spcAft>
                      </a:pPr>
                      <a:r>
                        <a:rPr lang="es-EC" sz="1600" dirty="0" smtClean="0">
                          <a:effectLst/>
                          <a:latin typeface="+mn-lt"/>
                          <a:ea typeface="Calibri"/>
                          <a:cs typeface="Times New Roman"/>
                        </a:rPr>
                        <a:t>a ser incorporado</a:t>
                      </a:r>
                      <a:r>
                        <a:rPr lang="es-EC" sz="1600" baseline="0" dirty="0" smtClean="0">
                          <a:effectLst/>
                          <a:latin typeface="+mn-lt"/>
                          <a:ea typeface="Calibri"/>
                          <a:cs typeface="Times New Roman"/>
                        </a:rPr>
                        <a:t> en POA 2016</a:t>
                      </a:r>
                      <a:endParaRPr lang="es-EC" sz="1600" dirty="0" smtClean="0">
                        <a:effectLst/>
                        <a:latin typeface="+mn-lt"/>
                        <a:ea typeface="Calibri"/>
                        <a:cs typeface="Times New Roman"/>
                      </a:endParaRPr>
                    </a:p>
                    <a:p>
                      <a:endParaRPr lang="es-EC" sz="1600" dirty="0"/>
                    </a:p>
                  </a:txBody>
                  <a:tcPr marL="62360" marR="62360" marT="0" marB="0"/>
                </a:tc>
              </a:tr>
              <a:tr h="716133">
                <a:tc>
                  <a:txBody>
                    <a:bodyPr/>
                    <a:lstStyle/>
                    <a:p>
                      <a:pPr algn="just">
                        <a:lnSpc>
                          <a:spcPct val="115000"/>
                        </a:lnSpc>
                        <a:spcAft>
                          <a:spcPts val="0"/>
                        </a:spcAft>
                      </a:pPr>
                      <a:r>
                        <a:rPr lang="es-EC" sz="1600" dirty="0" smtClean="0">
                          <a:effectLst/>
                          <a:latin typeface="+mn-lt"/>
                          <a:ea typeface="+mn-ea"/>
                          <a:cs typeface="+mn-cs"/>
                        </a:rPr>
                        <a:t>5</a:t>
                      </a:r>
                      <a:endParaRPr lang="es-EC" sz="1600" dirty="0">
                        <a:effectLst/>
                        <a:latin typeface="Calibri"/>
                        <a:ea typeface="Calibri"/>
                        <a:cs typeface="Times New Roman"/>
                      </a:endParaRPr>
                    </a:p>
                  </a:txBody>
                  <a:tcPr marL="62360" marR="62360" marT="0" marB="0"/>
                </a:tc>
                <a:tc>
                  <a:txBody>
                    <a:bodyPr/>
                    <a:lstStyle/>
                    <a:p>
                      <a:r>
                        <a:rPr lang="es-EC" sz="1600" dirty="0" smtClean="0"/>
                        <a:t>SOCIALIZACIÓN CON USUARIOS EXTERNOS</a:t>
                      </a:r>
                      <a:endParaRPr lang="es-EC" sz="1600" dirty="0"/>
                    </a:p>
                  </a:txBody>
                  <a:tcPr marL="62360" marR="62360" marT="0" marB="0"/>
                </a:tc>
                <a:tc>
                  <a:txBody>
                    <a:bodyPr/>
                    <a:lstStyle/>
                    <a:p>
                      <a:r>
                        <a:rPr lang="es-EC" sz="1600" dirty="0" smtClean="0"/>
                        <a:t>C</a:t>
                      </a:r>
                      <a:r>
                        <a:rPr lang="es-EC" sz="1600" baseline="0" dirty="0" smtClean="0"/>
                        <a:t>omunicación sobre el Cambio Registral desde el 4to trimestre 2015.</a:t>
                      </a:r>
                    </a:p>
                    <a:p>
                      <a:r>
                        <a:rPr lang="es-EC" sz="1600" baseline="0" dirty="0" smtClean="0"/>
                        <a:t>Socialización y guía sobre Esquema Registral Electrónico en el 2016.</a:t>
                      </a:r>
                    </a:p>
                  </a:txBody>
                  <a:tcPr marL="62360" marR="62360" marT="0" marB="0"/>
                </a:tc>
              </a:tr>
            </a:tbl>
          </a:graphicData>
        </a:graphic>
      </p:graphicFrame>
    </p:spTree>
    <p:extLst>
      <p:ext uri="{BB962C8B-B14F-4D97-AF65-F5344CB8AC3E}">
        <p14:creationId xmlns:p14="http://schemas.microsoft.com/office/powerpoint/2010/main" val="3593612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C:\Users\eguerrero\Desktop\para video RENE-MODERNIZACION\KIRTAS MODERNIZACION\DSC09715.JPG"/>
          <p:cNvPicPr>
            <a:picLocks noChangeAspect="1" noChangeArrowheads="1"/>
          </p:cNvPicPr>
          <p:nvPr/>
        </p:nvPicPr>
        <p:blipFill>
          <a:blip r:embed="rId2" cstate="print"/>
          <a:srcRect/>
          <a:stretch>
            <a:fillRect/>
          </a:stretch>
        </p:blipFill>
        <p:spPr bwMode="auto">
          <a:xfrm>
            <a:off x="4716016" y="1268760"/>
            <a:ext cx="1569926" cy="1177444"/>
          </a:xfrm>
          <a:prstGeom prst="rect">
            <a:avLst/>
          </a:prstGeom>
          <a:noFill/>
        </p:spPr>
      </p:pic>
      <p:pic>
        <p:nvPicPr>
          <p:cNvPr id="21" name="Picture 4" descr="C:\Users\eguerrero\Desktop\para video RENE-MODERNIZACION\archivo fotografico  MODERNIZACION cronologico\DESPUES\DSC00865.JPG"/>
          <p:cNvPicPr>
            <a:picLocks noChangeAspect="1" noChangeArrowheads="1"/>
          </p:cNvPicPr>
          <p:nvPr/>
        </p:nvPicPr>
        <p:blipFill>
          <a:blip r:embed="rId3" cstate="print"/>
          <a:srcRect/>
          <a:stretch>
            <a:fillRect/>
          </a:stretch>
        </p:blipFill>
        <p:spPr bwMode="auto">
          <a:xfrm>
            <a:off x="5572527" y="1832778"/>
            <a:ext cx="1591761" cy="1193821"/>
          </a:xfrm>
          <a:prstGeom prst="rect">
            <a:avLst/>
          </a:prstGeom>
          <a:noFill/>
        </p:spPr>
      </p:pic>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498172" cy="461665"/>
          </a:xfrm>
          <a:prstGeom prst="rect">
            <a:avLst/>
          </a:prstGeom>
          <a:noFill/>
        </p:spPr>
        <p:txBody>
          <a:bodyPr wrap="none" rtlCol="0">
            <a:spAutoFit/>
          </a:bodyPr>
          <a:lstStyle/>
          <a:p>
            <a:r>
              <a:rPr lang="es-EC" sz="2400" b="1" dirty="0" smtClean="0">
                <a:solidFill>
                  <a:srgbClr val="0070C0"/>
                </a:solidFill>
              </a:rPr>
              <a:t>IMPACTOS EN LA GESTIÓN DEL PROYECTO</a:t>
            </a:r>
            <a:endParaRPr lang="es-EC" sz="2400" b="1" dirty="0">
              <a:solidFill>
                <a:srgbClr val="0070C0"/>
              </a:solidFill>
            </a:endParaRPr>
          </a:p>
        </p:txBody>
      </p:sp>
      <p:pic>
        <p:nvPicPr>
          <p:cNvPr id="9" name="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3" name="2 Elipse"/>
          <p:cNvSpPr/>
          <p:nvPr/>
        </p:nvSpPr>
        <p:spPr>
          <a:xfrm>
            <a:off x="107504" y="874272"/>
            <a:ext cx="3096344" cy="1054530"/>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DIGITALIZACIÓN DEL ACERVO REGISTRAL</a:t>
            </a:r>
            <a:endParaRPr lang="es-EC" dirty="0"/>
          </a:p>
        </p:txBody>
      </p:sp>
      <p:pic>
        <p:nvPicPr>
          <p:cNvPr id="8" name="Picture 3" descr="C:\Users\eguerrero\Desktop\para video RENE-MODERNIZACION\fotos lili\ARCHIVO REGISTRO PRIVADO.JPG"/>
          <p:cNvPicPr>
            <a:picLocks noChangeAspect="1" noChangeArrowheads="1"/>
          </p:cNvPicPr>
          <p:nvPr/>
        </p:nvPicPr>
        <p:blipFill>
          <a:blip r:embed="rId5" cstate="print"/>
          <a:srcRect/>
          <a:stretch>
            <a:fillRect/>
          </a:stretch>
        </p:blipFill>
        <p:spPr bwMode="auto">
          <a:xfrm>
            <a:off x="1831893" y="2844431"/>
            <a:ext cx="1454223" cy="1370387"/>
          </a:xfrm>
          <a:prstGeom prst="rect">
            <a:avLst/>
          </a:prstGeom>
          <a:noFill/>
        </p:spPr>
      </p:pic>
      <p:sp>
        <p:nvSpPr>
          <p:cNvPr id="4" name="3 CuadroTexto"/>
          <p:cNvSpPr txBox="1"/>
          <p:nvPr/>
        </p:nvSpPr>
        <p:spPr>
          <a:xfrm>
            <a:off x="35496" y="2319263"/>
            <a:ext cx="1018420" cy="461665"/>
          </a:xfrm>
          <a:prstGeom prst="rect">
            <a:avLst/>
          </a:prstGeom>
          <a:noFill/>
        </p:spPr>
        <p:txBody>
          <a:bodyPr wrap="none" rtlCol="0">
            <a:spAutoFit/>
          </a:bodyPr>
          <a:lstStyle/>
          <a:p>
            <a:r>
              <a:rPr lang="es-EC" sz="2400" b="1" dirty="0" smtClean="0">
                <a:solidFill>
                  <a:srgbClr val="FF0000"/>
                </a:solidFill>
              </a:rPr>
              <a:t>ANTES</a:t>
            </a:r>
            <a:endParaRPr lang="es-EC" sz="2400" b="1" dirty="0">
              <a:solidFill>
                <a:srgbClr val="FF0000"/>
              </a:solidFill>
            </a:endParaRPr>
          </a:p>
        </p:txBody>
      </p:sp>
      <p:sp>
        <p:nvSpPr>
          <p:cNvPr id="11" name="10 CuadroTexto"/>
          <p:cNvSpPr txBox="1"/>
          <p:nvPr/>
        </p:nvSpPr>
        <p:spPr>
          <a:xfrm>
            <a:off x="7143768" y="1252823"/>
            <a:ext cx="1132041" cy="461665"/>
          </a:xfrm>
          <a:prstGeom prst="rect">
            <a:avLst/>
          </a:prstGeom>
          <a:noFill/>
        </p:spPr>
        <p:txBody>
          <a:bodyPr wrap="none" rtlCol="0">
            <a:spAutoFit/>
          </a:bodyPr>
          <a:lstStyle/>
          <a:p>
            <a:r>
              <a:rPr lang="es-EC" sz="2400" b="1" dirty="0" smtClean="0">
                <a:solidFill>
                  <a:srgbClr val="2525FF"/>
                </a:solidFill>
              </a:rPr>
              <a:t>AHORA</a:t>
            </a:r>
            <a:endParaRPr lang="es-EC" sz="2400" b="1" dirty="0">
              <a:solidFill>
                <a:srgbClr val="2525FF"/>
              </a:solidFill>
            </a:endParaRPr>
          </a:p>
        </p:txBody>
      </p:sp>
      <p:pic>
        <p:nvPicPr>
          <p:cNvPr id="12" name="11 Imagen" descr="DSC01570"/>
          <p:cNvPicPr/>
          <p:nvPr/>
        </p:nvPicPr>
        <p:blipFill>
          <a:blip r:embed="rId6" cstate="print"/>
          <a:srcRect/>
          <a:stretch>
            <a:fillRect/>
          </a:stretch>
        </p:blipFill>
        <p:spPr bwMode="auto">
          <a:xfrm>
            <a:off x="1831893" y="4214818"/>
            <a:ext cx="1454223" cy="1301310"/>
          </a:xfrm>
          <a:prstGeom prst="rect">
            <a:avLst/>
          </a:prstGeom>
          <a:noFill/>
          <a:ln w="9525">
            <a:noFill/>
            <a:miter lim="800000"/>
            <a:headEnd/>
            <a:tailEnd/>
          </a:ln>
        </p:spPr>
      </p:pic>
      <p:pic>
        <p:nvPicPr>
          <p:cNvPr id="14" name="Picture 2" descr="C:\Users\eguerrero\Desktop\para video RENE-MODERNIZACION\FOTOS RP\Fotos Modernizacion\DSC09711.JPG"/>
          <p:cNvPicPr>
            <a:picLocks noChangeAspect="1" noChangeArrowheads="1"/>
          </p:cNvPicPr>
          <p:nvPr/>
        </p:nvPicPr>
        <p:blipFill>
          <a:blip r:embed="rId7" cstate="print"/>
          <a:srcRect t="8636" r="27273"/>
          <a:stretch>
            <a:fillRect/>
          </a:stretch>
        </p:blipFill>
        <p:spPr bwMode="auto">
          <a:xfrm>
            <a:off x="4716016" y="2545313"/>
            <a:ext cx="1647686" cy="1565311"/>
          </a:xfrm>
          <a:prstGeom prst="rect">
            <a:avLst/>
          </a:prstGeom>
          <a:noFill/>
        </p:spPr>
      </p:pic>
      <p:pic>
        <p:nvPicPr>
          <p:cNvPr id="15" name="Picture 3" descr="C:\Users\eguerrero\Desktop\para video RENE-MODERNIZACION\FOTOS RP\Fotos Modernizacion\DSC09707.JPG"/>
          <p:cNvPicPr>
            <a:picLocks noChangeAspect="1" noChangeArrowheads="1"/>
          </p:cNvPicPr>
          <p:nvPr/>
        </p:nvPicPr>
        <p:blipFill>
          <a:blip r:embed="rId8" cstate="print"/>
          <a:srcRect/>
          <a:stretch>
            <a:fillRect/>
          </a:stretch>
        </p:blipFill>
        <p:spPr bwMode="auto">
          <a:xfrm>
            <a:off x="5755557" y="3174521"/>
            <a:ext cx="1392990" cy="1377525"/>
          </a:xfrm>
          <a:prstGeom prst="rect">
            <a:avLst/>
          </a:prstGeom>
          <a:noFill/>
        </p:spPr>
      </p:pic>
      <p:pic>
        <p:nvPicPr>
          <p:cNvPr id="18" name="Picture 1" descr="C:\Users\eguerrero\Desktop\para video RENE-MODERNIZACION\archivo fotografico  MODERNIZACION cronologico\DESPUES\DSC00847.JPG"/>
          <p:cNvPicPr>
            <a:picLocks noChangeAspect="1" noChangeArrowheads="1"/>
          </p:cNvPicPr>
          <p:nvPr/>
        </p:nvPicPr>
        <p:blipFill>
          <a:blip r:embed="rId9" cstate="print"/>
          <a:srcRect/>
          <a:stretch>
            <a:fillRect/>
          </a:stretch>
        </p:blipFill>
        <p:spPr bwMode="auto">
          <a:xfrm>
            <a:off x="4716016" y="4190755"/>
            <a:ext cx="1569926" cy="1177445"/>
          </a:xfrm>
          <a:prstGeom prst="rect">
            <a:avLst/>
          </a:prstGeom>
          <a:noFill/>
        </p:spPr>
      </p:pic>
      <p:pic>
        <p:nvPicPr>
          <p:cNvPr id="17" name="Picture 5" descr="C:\Users\eguerrero\Desktop\para video RENE-MODERNIZACION\archivo fotografico  MODERNIZACION cronologico\DSC00841.JPG"/>
          <p:cNvPicPr>
            <a:picLocks noChangeAspect="1" noChangeArrowheads="1"/>
          </p:cNvPicPr>
          <p:nvPr/>
        </p:nvPicPr>
        <p:blipFill>
          <a:blip r:embed="rId10" cstate="print"/>
          <a:srcRect/>
          <a:stretch>
            <a:fillRect/>
          </a:stretch>
        </p:blipFill>
        <p:spPr bwMode="auto">
          <a:xfrm>
            <a:off x="5700012" y="4868263"/>
            <a:ext cx="1440160" cy="1080120"/>
          </a:xfrm>
          <a:prstGeom prst="rect">
            <a:avLst/>
          </a:prstGeom>
          <a:noFill/>
        </p:spPr>
      </p:pic>
      <p:pic>
        <p:nvPicPr>
          <p:cNvPr id="19" name="Picture 7" descr="C:\Users\eguerrero\Desktop\para video RENE-MODERNIZACION\archivo fotografico  MODERNIZACION cronologico\DSC00853.JPG"/>
          <p:cNvPicPr>
            <a:picLocks noChangeAspect="1" noChangeArrowheads="1"/>
          </p:cNvPicPr>
          <p:nvPr/>
        </p:nvPicPr>
        <p:blipFill>
          <a:blip r:embed="rId11" cstate="print"/>
          <a:srcRect/>
          <a:stretch>
            <a:fillRect/>
          </a:stretch>
        </p:blipFill>
        <p:spPr bwMode="auto">
          <a:xfrm>
            <a:off x="4731277" y="5497641"/>
            <a:ext cx="1658302" cy="1243727"/>
          </a:xfrm>
          <a:prstGeom prst="rect">
            <a:avLst/>
          </a:prstGeom>
          <a:noFill/>
        </p:spPr>
      </p:pic>
      <p:sp>
        <p:nvSpPr>
          <p:cNvPr id="10" name="9 Flecha derecha"/>
          <p:cNvSpPr/>
          <p:nvPr/>
        </p:nvSpPr>
        <p:spPr>
          <a:xfrm>
            <a:off x="2857488" y="2714620"/>
            <a:ext cx="2488360" cy="1656184"/>
          </a:xfrm>
          <a:prstGeom prst="rightArrow">
            <a:avLst/>
          </a:prstGeom>
          <a:solidFill>
            <a:schemeClr val="accent5">
              <a:lumMod val="50000"/>
            </a:schemeClr>
          </a:solidFill>
          <a:ln w="28575">
            <a:solidFill>
              <a:schemeClr val="accent6">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bg1"/>
                </a:solidFill>
              </a:rPr>
              <a:t>FASE 1</a:t>
            </a:r>
          </a:p>
          <a:p>
            <a:pPr algn="ctr"/>
            <a:r>
              <a:rPr lang="es-EC" sz="1600" dirty="0" smtClean="0">
                <a:solidFill>
                  <a:schemeClr val="bg1"/>
                </a:solidFill>
              </a:rPr>
              <a:t>DESMATERIALIZACIÓN</a:t>
            </a:r>
            <a:endParaRPr lang="es-EC" sz="1600" dirty="0">
              <a:solidFill>
                <a:schemeClr val="bg1"/>
              </a:solidFill>
            </a:endParaRPr>
          </a:p>
        </p:txBody>
      </p:sp>
      <p:sp>
        <p:nvSpPr>
          <p:cNvPr id="13" name="12 Flecha derecha"/>
          <p:cNvSpPr/>
          <p:nvPr/>
        </p:nvSpPr>
        <p:spPr>
          <a:xfrm>
            <a:off x="2857488" y="4005064"/>
            <a:ext cx="2488360" cy="1674878"/>
          </a:xfrm>
          <a:prstGeom prst="rightArrow">
            <a:avLst/>
          </a:prstGeom>
          <a:solidFill>
            <a:schemeClr val="accent5">
              <a:lumMod val="50000"/>
            </a:schemeClr>
          </a:solidFill>
          <a:ln w="28575">
            <a:solidFill>
              <a:schemeClr val="accent6">
                <a:lumMod val="60000"/>
                <a:lumOff val="4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bg1"/>
                </a:solidFill>
              </a:rPr>
              <a:t>Remodelación Subsuelo para Digitalización</a:t>
            </a:r>
            <a:endParaRPr lang="es-EC" sz="1600" dirty="0">
              <a:solidFill>
                <a:schemeClr val="bg1"/>
              </a:solidFill>
            </a:endParaRPr>
          </a:p>
        </p:txBody>
      </p:sp>
      <p:sp>
        <p:nvSpPr>
          <p:cNvPr id="2" name="1 CuadroTexto"/>
          <p:cNvSpPr txBox="1"/>
          <p:nvPr/>
        </p:nvSpPr>
        <p:spPr>
          <a:xfrm>
            <a:off x="35496" y="2852936"/>
            <a:ext cx="1872208" cy="2585323"/>
          </a:xfrm>
          <a:prstGeom prst="rect">
            <a:avLst/>
          </a:prstGeom>
          <a:noFill/>
        </p:spPr>
        <p:txBody>
          <a:bodyPr wrap="square" rtlCol="0">
            <a:spAutoFit/>
          </a:bodyPr>
          <a:lstStyle/>
          <a:p>
            <a:pPr marL="285750" indent="-285750">
              <a:buFont typeface="Arial" pitchFamily="34" charset="0"/>
              <a:buChar char="•"/>
            </a:pPr>
            <a:r>
              <a:rPr lang="es-EC" dirty="0" smtClean="0"/>
              <a:t>Uso excesivo de libros.</a:t>
            </a:r>
          </a:p>
          <a:p>
            <a:pPr marL="285750" indent="-285750">
              <a:buFont typeface="Arial" pitchFamily="34" charset="0"/>
              <a:buChar char="•"/>
            </a:pPr>
            <a:r>
              <a:rPr lang="es-EC" dirty="0" smtClean="0"/>
              <a:t>Inadecuadas técnicas de conservación.</a:t>
            </a:r>
          </a:p>
          <a:p>
            <a:pPr marL="285750" indent="-285750">
              <a:buFont typeface="Arial" pitchFamily="34" charset="0"/>
              <a:buChar char="•"/>
            </a:pPr>
            <a:r>
              <a:rPr lang="es-EC" dirty="0" smtClean="0"/>
              <a:t>Mayor carga operativa para funcionarios registrales.</a:t>
            </a:r>
          </a:p>
        </p:txBody>
      </p:sp>
      <p:sp>
        <p:nvSpPr>
          <p:cNvPr id="22" name="21 CuadroTexto"/>
          <p:cNvSpPr txBox="1"/>
          <p:nvPr/>
        </p:nvSpPr>
        <p:spPr>
          <a:xfrm>
            <a:off x="7164288" y="1663055"/>
            <a:ext cx="1872208" cy="5078313"/>
          </a:xfrm>
          <a:prstGeom prst="rect">
            <a:avLst/>
          </a:prstGeom>
          <a:noFill/>
        </p:spPr>
        <p:txBody>
          <a:bodyPr wrap="square" rtlCol="0">
            <a:spAutoFit/>
          </a:bodyPr>
          <a:lstStyle/>
          <a:p>
            <a:pPr marL="285750" indent="-285750">
              <a:buFont typeface="Arial" pitchFamily="34" charset="0"/>
              <a:buChar char="•"/>
            </a:pPr>
            <a:r>
              <a:rPr lang="es-EC" dirty="0" smtClean="0"/>
              <a:t>Imágenes digitalizadas con consulta simultánea.</a:t>
            </a:r>
          </a:p>
          <a:p>
            <a:pPr marL="285750" indent="-285750">
              <a:buFont typeface="Arial" pitchFamily="34" charset="0"/>
              <a:buChar char="•"/>
            </a:pPr>
            <a:r>
              <a:rPr lang="es-EC" dirty="0" smtClean="0"/>
              <a:t>Espacios adecuados de conservación.</a:t>
            </a:r>
          </a:p>
          <a:p>
            <a:pPr marL="285750" indent="-285750">
              <a:buFont typeface="Arial" pitchFamily="34" charset="0"/>
              <a:buChar char="•"/>
            </a:pPr>
            <a:r>
              <a:rPr lang="es-EC" dirty="0" smtClean="0"/>
              <a:t>Tratamiento especial para libros en mal estado.</a:t>
            </a:r>
          </a:p>
          <a:p>
            <a:pPr marL="285750" indent="-285750">
              <a:buFont typeface="Arial" pitchFamily="34" charset="0"/>
              <a:buChar char="•"/>
            </a:pPr>
            <a:r>
              <a:rPr lang="es-EC" dirty="0" smtClean="0"/>
              <a:t>Consulta y actualización de información registral.</a:t>
            </a:r>
          </a:p>
          <a:p>
            <a:pPr marL="285750" indent="-285750">
              <a:buFont typeface="Arial" pitchFamily="34" charset="0"/>
              <a:buChar char="•"/>
            </a:pPr>
            <a:r>
              <a:rPr lang="es-EC" dirty="0" smtClean="0"/>
              <a:t>Gestor Documental.</a:t>
            </a:r>
          </a:p>
        </p:txBody>
      </p:sp>
    </p:spTree>
    <p:extLst>
      <p:ext uri="{BB962C8B-B14F-4D97-AF65-F5344CB8AC3E}">
        <p14:creationId xmlns:p14="http://schemas.microsoft.com/office/powerpoint/2010/main" val="2330799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3099472" y="928670"/>
            <a:ext cx="4115734" cy="972979"/>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SITUACIÓN ANTERIOR</a:t>
            </a:r>
          </a:p>
          <a:p>
            <a:pPr marL="285750" indent="-285750">
              <a:buFont typeface="Arial" pitchFamily="34" charset="0"/>
              <a:buChar char="•"/>
            </a:pPr>
            <a:r>
              <a:rPr lang="es-EC" sz="1400" dirty="0" smtClean="0">
                <a:solidFill>
                  <a:schemeClr val="tx1"/>
                </a:solidFill>
              </a:rPr>
              <a:t>Se tiene ley registral vigente desde 1966.</a:t>
            </a:r>
          </a:p>
          <a:p>
            <a:pPr marL="285750" indent="-285750">
              <a:buFont typeface="Arial" pitchFamily="34" charset="0"/>
              <a:buChar char="•"/>
            </a:pPr>
            <a:r>
              <a:rPr lang="es-EC" sz="1400" dirty="0" smtClean="0">
                <a:solidFill>
                  <a:schemeClr val="tx1"/>
                </a:solidFill>
              </a:rPr>
              <a:t>Criterios subjetivos</a:t>
            </a:r>
          </a:p>
          <a:p>
            <a:pPr marL="285750" indent="-285750">
              <a:buFont typeface="Arial" pitchFamily="34" charset="0"/>
              <a:buChar char="•"/>
            </a:pPr>
            <a:r>
              <a:rPr lang="es-EC" sz="1400" dirty="0" smtClean="0">
                <a:solidFill>
                  <a:schemeClr val="tx1"/>
                </a:solidFill>
              </a:rPr>
              <a:t>Procesos orientados a la gestión registral manual</a:t>
            </a:r>
            <a:endParaRPr lang="es-EC" sz="1400" dirty="0">
              <a:solidFill>
                <a:schemeClr val="tx1"/>
              </a:solidFill>
            </a:endParaRPr>
          </a:p>
        </p:txBody>
      </p:sp>
      <p:sp>
        <p:nvSpPr>
          <p:cNvPr id="27" name="26 Rectángulo"/>
          <p:cNvSpPr/>
          <p:nvPr/>
        </p:nvSpPr>
        <p:spPr>
          <a:xfrm>
            <a:off x="323528" y="2928934"/>
            <a:ext cx="2088232" cy="100811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HOMOLOGACIÓN CRITERIOS JURÍDICOS</a:t>
            </a:r>
            <a:endParaRPr lang="es-EC" dirty="0"/>
          </a:p>
        </p:txBody>
      </p:sp>
      <p:sp>
        <p:nvSpPr>
          <p:cNvPr id="32" name="31 Rectángulo redondeado"/>
          <p:cNvSpPr/>
          <p:nvPr/>
        </p:nvSpPr>
        <p:spPr>
          <a:xfrm>
            <a:off x="3635896" y="2996952"/>
            <a:ext cx="2160240" cy="1080120"/>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Se emitió libro de Guía sobre Requisitos Registrales Básicos</a:t>
            </a:r>
            <a:endParaRPr lang="es-EC" sz="1600" dirty="0">
              <a:solidFill>
                <a:schemeClr val="tx1"/>
              </a:solidFill>
            </a:endParaRPr>
          </a:p>
        </p:txBody>
      </p:sp>
      <p:sp>
        <p:nvSpPr>
          <p:cNvPr id="43" name="42 CuadroTexto"/>
          <p:cNvSpPr txBox="1"/>
          <p:nvPr/>
        </p:nvSpPr>
        <p:spPr>
          <a:xfrm>
            <a:off x="3635896" y="2428868"/>
            <a:ext cx="2053767" cy="461665"/>
          </a:xfrm>
          <a:prstGeom prst="rect">
            <a:avLst/>
          </a:prstGeom>
          <a:noFill/>
        </p:spPr>
        <p:txBody>
          <a:bodyPr wrap="none" rtlCol="0">
            <a:spAutoFit/>
          </a:bodyPr>
          <a:lstStyle/>
          <a:p>
            <a:r>
              <a:rPr lang="es-EC" sz="2400" b="1" dirty="0" smtClean="0"/>
              <a:t>¿Qué hicimos?</a:t>
            </a:r>
            <a:endParaRPr lang="es-EC" sz="2400" b="1" dirty="0"/>
          </a:p>
        </p:txBody>
      </p:sp>
      <p:sp>
        <p:nvSpPr>
          <p:cNvPr id="45" name="44 Rectángulo redondeado"/>
          <p:cNvSpPr/>
          <p:nvPr/>
        </p:nvSpPr>
        <p:spPr>
          <a:xfrm>
            <a:off x="3635896" y="4221088"/>
            <a:ext cx="2160240" cy="93610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Envío a DINARDAP propuesta normativa y criterios jurídicos</a:t>
            </a:r>
            <a:endParaRPr lang="es-EC" sz="1600" dirty="0">
              <a:solidFill>
                <a:schemeClr val="tx1"/>
              </a:solidFill>
            </a:endParaRPr>
          </a:p>
        </p:txBody>
      </p:sp>
      <p:sp>
        <p:nvSpPr>
          <p:cNvPr id="48" name="47 Rectángulo redondeado"/>
          <p:cNvSpPr/>
          <p:nvPr/>
        </p:nvSpPr>
        <p:spPr>
          <a:xfrm>
            <a:off x="3635896" y="5301208"/>
            <a:ext cx="2160240" cy="93610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Mesas de trabajo con Consejo de la Judicatura</a:t>
            </a:r>
            <a:endParaRPr lang="es-EC" sz="1600" dirty="0">
              <a:solidFill>
                <a:schemeClr val="tx1"/>
              </a:solidFill>
            </a:endParaRPr>
          </a:p>
        </p:txBody>
      </p:sp>
      <p:sp>
        <p:nvSpPr>
          <p:cNvPr id="53" name="52 CuadroTexto"/>
          <p:cNvSpPr txBox="1"/>
          <p:nvPr/>
        </p:nvSpPr>
        <p:spPr>
          <a:xfrm>
            <a:off x="6763438" y="1928802"/>
            <a:ext cx="2273058" cy="461665"/>
          </a:xfrm>
          <a:prstGeom prst="rect">
            <a:avLst/>
          </a:prstGeom>
          <a:noFill/>
        </p:spPr>
        <p:txBody>
          <a:bodyPr wrap="none" rtlCol="0">
            <a:spAutoFit/>
          </a:bodyPr>
          <a:lstStyle/>
          <a:p>
            <a:r>
              <a:rPr lang="es-EC" sz="2400" b="1" dirty="0" smtClean="0"/>
              <a:t>¿Qué se espera?</a:t>
            </a:r>
            <a:endParaRPr lang="es-EC" sz="2400" b="1" dirty="0"/>
          </a:p>
        </p:txBody>
      </p:sp>
      <p:sp>
        <p:nvSpPr>
          <p:cNvPr id="54" name="53 Rectángulo redondeado"/>
          <p:cNvSpPr/>
          <p:nvPr/>
        </p:nvSpPr>
        <p:spPr>
          <a:xfrm>
            <a:off x="6804248" y="2492896"/>
            <a:ext cx="2160240" cy="93610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Emisión de normativa DINARDAP</a:t>
            </a:r>
          </a:p>
        </p:txBody>
      </p:sp>
      <p:sp>
        <p:nvSpPr>
          <p:cNvPr id="55" name="54 Rectángulo redondeado"/>
          <p:cNvSpPr/>
          <p:nvPr/>
        </p:nvSpPr>
        <p:spPr>
          <a:xfrm>
            <a:off x="6804248" y="3573016"/>
            <a:ext cx="2160240" cy="93610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Unificación de criterios registrales a nivel nacional</a:t>
            </a:r>
          </a:p>
        </p:txBody>
      </p:sp>
      <p:sp>
        <p:nvSpPr>
          <p:cNvPr id="56" name="55 Rectángulo redondeado"/>
          <p:cNvSpPr/>
          <p:nvPr/>
        </p:nvSpPr>
        <p:spPr>
          <a:xfrm>
            <a:off x="6804248" y="4626346"/>
            <a:ext cx="2160240" cy="731480"/>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Propuesta de reforma legal de Ley Registral</a:t>
            </a:r>
          </a:p>
        </p:txBody>
      </p:sp>
      <p:sp>
        <p:nvSpPr>
          <p:cNvPr id="57" name="56 Rectángulo redondeado"/>
          <p:cNvSpPr/>
          <p:nvPr/>
        </p:nvSpPr>
        <p:spPr>
          <a:xfrm>
            <a:off x="6804248" y="5500702"/>
            <a:ext cx="2160240" cy="1168658"/>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Con base en proceso y automatización; es necesario actualizar ordenanza de cobro</a:t>
            </a:r>
          </a:p>
        </p:txBody>
      </p:sp>
      <p:sp>
        <p:nvSpPr>
          <p:cNvPr id="59" name="58 Rectángulo"/>
          <p:cNvSpPr/>
          <p:nvPr/>
        </p:nvSpPr>
        <p:spPr>
          <a:xfrm>
            <a:off x="323528" y="3937046"/>
            <a:ext cx="2088232" cy="100811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PROPUESTAS NORMATIVAS</a:t>
            </a:r>
            <a:endParaRPr lang="es-EC" dirty="0"/>
          </a:p>
        </p:txBody>
      </p:sp>
      <p:sp>
        <p:nvSpPr>
          <p:cNvPr id="60" name="59 Rectángulo"/>
          <p:cNvSpPr/>
          <p:nvPr/>
        </p:nvSpPr>
        <p:spPr>
          <a:xfrm>
            <a:off x="323528" y="5157192"/>
            <a:ext cx="2088232" cy="100811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PRODUCTOS REGISTRALES ELECTRÓNICOS</a:t>
            </a:r>
            <a:endParaRPr lang="es-EC" dirty="0"/>
          </a:p>
        </p:txBody>
      </p:sp>
      <p:sp>
        <p:nvSpPr>
          <p:cNvPr id="3" name="2 Elipse"/>
          <p:cNvSpPr/>
          <p:nvPr/>
        </p:nvSpPr>
        <p:spPr>
          <a:xfrm>
            <a:off x="71406" y="1018858"/>
            <a:ext cx="3096344"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NORMATIVA JURÍDICA</a:t>
            </a:r>
            <a:endParaRPr lang="es-EC" dirty="0"/>
          </a:p>
        </p:txBody>
      </p:sp>
      <p:sp>
        <p:nvSpPr>
          <p:cNvPr id="20" name="19 Abrir corchete"/>
          <p:cNvSpPr/>
          <p:nvPr/>
        </p:nvSpPr>
        <p:spPr>
          <a:xfrm>
            <a:off x="3428992" y="2857496"/>
            <a:ext cx="571504" cy="3643338"/>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dirty="0">
              <a:ln>
                <a:solidFill>
                  <a:schemeClr val="tx1"/>
                </a:solidFill>
              </a:ln>
            </a:endParaRPr>
          </a:p>
        </p:txBody>
      </p:sp>
      <p:sp>
        <p:nvSpPr>
          <p:cNvPr id="21" name="20 Flecha derecha"/>
          <p:cNvSpPr/>
          <p:nvPr/>
        </p:nvSpPr>
        <p:spPr>
          <a:xfrm>
            <a:off x="2643174" y="3000372"/>
            <a:ext cx="785818" cy="32861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5857884" y="3000372"/>
            <a:ext cx="785818" cy="328614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22 Abrir corchete"/>
          <p:cNvSpPr/>
          <p:nvPr/>
        </p:nvSpPr>
        <p:spPr>
          <a:xfrm>
            <a:off x="6643702" y="2357430"/>
            <a:ext cx="571504" cy="4429132"/>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dirty="0">
              <a:ln>
                <a:solidFill>
                  <a:schemeClr val="tx1"/>
                </a:solidFill>
              </a:ln>
            </a:endParaRPr>
          </a:p>
        </p:txBody>
      </p:sp>
      <p:sp>
        <p:nvSpPr>
          <p:cNvPr id="24" name="23 Flecha abajo"/>
          <p:cNvSpPr/>
          <p:nvPr/>
        </p:nvSpPr>
        <p:spPr>
          <a:xfrm>
            <a:off x="1214414" y="4857760"/>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499327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2928926" y="857232"/>
            <a:ext cx="4429156" cy="1143008"/>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FACTORES DE INCIDENCIA</a:t>
            </a:r>
          </a:p>
          <a:p>
            <a:pPr marL="285750" indent="-285750">
              <a:buFont typeface="Arial" pitchFamily="34" charset="0"/>
              <a:buChar char="•"/>
            </a:pPr>
            <a:r>
              <a:rPr lang="es-EC" sz="1200" dirty="0" smtClean="0">
                <a:solidFill>
                  <a:schemeClr val="tx1"/>
                </a:solidFill>
              </a:rPr>
              <a:t>Los Procesos Registrales, al ser diseñados o </a:t>
            </a:r>
            <a:r>
              <a:rPr lang="es-EC" sz="1200" dirty="0" err="1" smtClean="0">
                <a:solidFill>
                  <a:schemeClr val="tx1"/>
                </a:solidFill>
              </a:rPr>
              <a:t>rediseñiados</a:t>
            </a:r>
            <a:r>
              <a:rPr lang="es-EC" sz="1200" dirty="0" smtClean="0">
                <a:solidFill>
                  <a:schemeClr val="tx1"/>
                </a:solidFill>
              </a:rPr>
              <a:t>, definen nuevos esquemas / modelos de gestión y perfiles de los actores.</a:t>
            </a:r>
          </a:p>
          <a:p>
            <a:pPr marL="285750" indent="-285750">
              <a:buFont typeface="Arial" pitchFamily="34" charset="0"/>
              <a:buChar char="•"/>
            </a:pPr>
            <a:r>
              <a:rPr lang="es-EC" sz="1200" dirty="0" smtClean="0">
                <a:solidFill>
                  <a:schemeClr val="tx1"/>
                </a:solidFill>
              </a:rPr>
              <a:t>El enfoque de gestión con FOLIO REAL y manejo de productos electrónicos obligan un re-aprendizaje en el RPDMQ.</a:t>
            </a:r>
          </a:p>
        </p:txBody>
      </p:sp>
      <p:sp>
        <p:nvSpPr>
          <p:cNvPr id="27" name="26 Rectángulo"/>
          <p:cNvSpPr/>
          <p:nvPr/>
        </p:nvSpPr>
        <p:spPr>
          <a:xfrm>
            <a:off x="163552" y="2857496"/>
            <a:ext cx="2319646" cy="85725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ESTATUTO ORGÁNICO POR PROCESOS</a:t>
            </a:r>
          </a:p>
          <a:p>
            <a:pPr algn="ctr"/>
            <a:r>
              <a:rPr lang="es-EC" sz="1600" dirty="0" smtClean="0"/>
              <a:t>(propuesta inicial)</a:t>
            </a:r>
            <a:endParaRPr lang="es-EC" sz="1600" dirty="0"/>
          </a:p>
        </p:txBody>
      </p:sp>
      <p:sp>
        <p:nvSpPr>
          <p:cNvPr id="32" name="31 Rectángulo redondeado"/>
          <p:cNvSpPr/>
          <p:nvPr/>
        </p:nvSpPr>
        <p:spPr>
          <a:xfrm>
            <a:off x="3493020" y="2643182"/>
            <a:ext cx="2364864" cy="57492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Revisión de propuestas</a:t>
            </a:r>
            <a:endParaRPr lang="es-EC" sz="1600" dirty="0">
              <a:solidFill>
                <a:schemeClr val="tx1"/>
              </a:solidFill>
            </a:endParaRPr>
          </a:p>
        </p:txBody>
      </p:sp>
      <p:sp>
        <p:nvSpPr>
          <p:cNvPr id="56" name="55 Rectángulo redondeado"/>
          <p:cNvSpPr/>
          <p:nvPr/>
        </p:nvSpPr>
        <p:spPr>
          <a:xfrm>
            <a:off x="7072330" y="2285992"/>
            <a:ext cx="2000264" cy="1571636"/>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Aprobación del RPDMQ y ADMINISTRACIÓN GENERAL del orgánico definitivo a aplicar</a:t>
            </a:r>
          </a:p>
        </p:txBody>
      </p:sp>
      <p:sp>
        <p:nvSpPr>
          <p:cNvPr id="57" name="56 Rectángulo redondeado"/>
          <p:cNvSpPr/>
          <p:nvPr/>
        </p:nvSpPr>
        <p:spPr>
          <a:xfrm>
            <a:off x="7072330" y="4071942"/>
            <a:ext cx="2000264" cy="92869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Homologación para disminuir índice de rotación de personal</a:t>
            </a:r>
          </a:p>
        </p:txBody>
      </p:sp>
      <p:sp>
        <p:nvSpPr>
          <p:cNvPr id="59" name="58 Rectángulo"/>
          <p:cNvSpPr/>
          <p:nvPr/>
        </p:nvSpPr>
        <p:spPr>
          <a:xfrm>
            <a:off x="163552" y="2143116"/>
            <a:ext cx="2319646" cy="64294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MODELO DE GESTIÓN</a:t>
            </a:r>
          </a:p>
          <a:p>
            <a:pPr algn="ctr"/>
            <a:r>
              <a:rPr lang="es-EC" sz="1600" dirty="0" smtClean="0"/>
              <a:t>(propuesta inicial)</a:t>
            </a:r>
            <a:endParaRPr lang="es-EC" sz="1600" dirty="0"/>
          </a:p>
        </p:txBody>
      </p:sp>
      <p:sp>
        <p:nvSpPr>
          <p:cNvPr id="60" name="59 Rectángulo"/>
          <p:cNvSpPr/>
          <p:nvPr/>
        </p:nvSpPr>
        <p:spPr>
          <a:xfrm>
            <a:off x="269190" y="5371506"/>
            <a:ext cx="2088232" cy="134364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CAPACITACIÓN</a:t>
            </a:r>
          </a:p>
          <a:p>
            <a:pPr>
              <a:buFont typeface="Arial" charset="0"/>
              <a:buChar char="•"/>
            </a:pPr>
            <a:r>
              <a:rPr lang="es-EC" sz="1400" dirty="0" smtClean="0"/>
              <a:t> Derecho Registral</a:t>
            </a:r>
            <a:endParaRPr lang="es-EC" sz="1400" dirty="0"/>
          </a:p>
          <a:p>
            <a:pPr>
              <a:buFont typeface="Arial" charset="0"/>
              <a:buChar char="•"/>
            </a:pPr>
            <a:r>
              <a:rPr lang="es-EC" sz="1400" dirty="0" smtClean="0"/>
              <a:t> Cambio Técnica Registral</a:t>
            </a:r>
          </a:p>
          <a:p>
            <a:pPr>
              <a:buFont typeface="Arial" charset="0"/>
              <a:buChar char="•"/>
            </a:pPr>
            <a:r>
              <a:rPr lang="es-EC" sz="1400" dirty="0" smtClean="0"/>
              <a:t> Gestión Organizacional</a:t>
            </a:r>
          </a:p>
        </p:txBody>
      </p:sp>
      <p:sp>
        <p:nvSpPr>
          <p:cNvPr id="3" name="2 Elipse"/>
          <p:cNvSpPr/>
          <p:nvPr/>
        </p:nvSpPr>
        <p:spPr>
          <a:xfrm>
            <a:off x="71406" y="1000108"/>
            <a:ext cx="3214710"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PROFESIONALIZACIÓN</a:t>
            </a:r>
          </a:p>
        </p:txBody>
      </p:sp>
      <p:sp>
        <p:nvSpPr>
          <p:cNvPr id="21" name="20 Flecha derecha"/>
          <p:cNvSpPr/>
          <p:nvPr/>
        </p:nvSpPr>
        <p:spPr>
          <a:xfrm>
            <a:off x="2643174" y="2214554"/>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6000760" y="2143116"/>
            <a:ext cx="785818" cy="2507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23 Flecha abajo"/>
          <p:cNvSpPr/>
          <p:nvPr/>
        </p:nvSpPr>
        <p:spPr>
          <a:xfrm>
            <a:off x="1160076" y="5072074"/>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27 Rectángulo"/>
          <p:cNvSpPr/>
          <p:nvPr/>
        </p:nvSpPr>
        <p:spPr>
          <a:xfrm>
            <a:off x="180652" y="3786190"/>
            <a:ext cx="2319646" cy="1143008"/>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PERFILES</a:t>
            </a:r>
          </a:p>
          <a:p>
            <a:pPr algn="ctr"/>
            <a:r>
              <a:rPr lang="es-EC" sz="1600" dirty="0" smtClean="0"/>
              <a:t>MATRIZ COMPETENCIAS</a:t>
            </a:r>
          </a:p>
          <a:p>
            <a:pPr algn="ctr"/>
            <a:r>
              <a:rPr lang="es-EC" sz="1600" dirty="0" smtClean="0"/>
              <a:t>TRANSICIÓN</a:t>
            </a:r>
          </a:p>
          <a:p>
            <a:pPr algn="ctr"/>
            <a:r>
              <a:rPr lang="es-EC" sz="1600" dirty="0" smtClean="0"/>
              <a:t>(propuesta inicial)</a:t>
            </a:r>
            <a:endParaRPr lang="es-EC" sz="1600" dirty="0"/>
          </a:p>
        </p:txBody>
      </p:sp>
      <p:sp>
        <p:nvSpPr>
          <p:cNvPr id="29" name="28 Abrir corchete"/>
          <p:cNvSpPr/>
          <p:nvPr/>
        </p:nvSpPr>
        <p:spPr>
          <a:xfrm rot="16200000">
            <a:off x="1196578" y="3625478"/>
            <a:ext cx="321457" cy="2571735"/>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0" name="29 Rectángulo"/>
          <p:cNvSpPr/>
          <p:nvPr/>
        </p:nvSpPr>
        <p:spPr>
          <a:xfrm>
            <a:off x="3409042" y="2282572"/>
            <a:ext cx="2520280"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Administración General</a:t>
            </a:r>
            <a:endParaRPr lang="es-EC" dirty="0"/>
          </a:p>
        </p:txBody>
      </p:sp>
      <p:sp>
        <p:nvSpPr>
          <p:cNvPr id="31" name="30 Flecha derecha"/>
          <p:cNvSpPr/>
          <p:nvPr/>
        </p:nvSpPr>
        <p:spPr>
          <a:xfrm>
            <a:off x="2571736" y="5286388"/>
            <a:ext cx="4429156" cy="128588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3" name="32 Rectángulo redondeado"/>
          <p:cNvSpPr/>
          <p:nvPr/>
        </p:nvSpPr>
        <p:spPr>
          <a:xfrm>
            <a:off x="3500430" y="3214686"/>
            <a:ext cx="2364864" cy="1143008"/>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de proyectos para cambios en esquemas de Gestión Registral</a:t>
            </a:r>
            <a:endParaRPr lang="es-EC" sz="1600" dirty="0">
              <a:solidFill>
                <a:schemeClr val="tx1"/>
              </a:solidFill>
            </a:endParaRPr>
          </a:p>
        </p:txBody>
      </p:sp>
      <p:sp>
        <p:nvSpPr>
          <p:cNvPr id="34" name="33 Flecha abajo"/>
          <p:cNvSpPr/>
          <p:nvPr/>
        </p:nvSpPr>
        <p:spPr>
          <a:xfrm>
            <a:off x="7929586" y="3786190"/>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5" name="34 Abrir corchete"/>
          <p:cNvSpPr/>
          <p:nvPr/>
        </p:nvSpPr>
        <p:spPr>
          <a:xfrm>
            <a:off x="6858016" y="2214554"/>
            <a:ext cx="214314" cy="285752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6" name="35 Rectángulo"/>
          <p:cNvSpPr/>
          <p:nvPr/>
        </p:nvSpPr>
        <p:spPr>
          <a:xfrm>
            <a:off x="7429520" y="1785926"/>
            <a:ext cx="1214446" cy="503486"/>
          </a:xfrm>
          <a:prstGeom prst="rect">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solidFill>
                  <a:schemeClr val="tx1"/>
                </a:solidFill>
              </a:rPr>
              <a:t>Resolución A017</a:t>
            </a:r>
            <a:endParaRPr lang="es-EC" sz="1600" dirty="0">
              <a:solidFill>
                <a:schemeClr val="tx1"/>
              </a:solidFill>
            </a:endParaRPr>
          </a:p>
        </p:txBody>
      </p:sp>
      <p:sp>
        <p:nvSpPr>
          <p:cNvPr id="37" name="36 Rectángulo redondeado"/>
          <p:cNvSpPr/>
          <p:nvPr/>
        </p:nvSpPr>
        <p:spPr>
          <a:xfrm>
            <a:off x="7072330" y="5500702"/>
            <a:ext cx="2000264" cy="92869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del Cambio</a:t>
            </a:r>
          </a:p>
          <a:p>
            <a:r>
              <a:rPr lang="es-EC" sz="1600" dirty="0" smtClean="0">
                <a:solidFill>
                  <a:schemeClr val="tx1"/>
                </a:solidFill>
              </a:rPr>
              <a:t>(Transición interna)</a:t>
            </a:r>
          </a:p>
        </p:txBody>
      </p:sp>
      <p:sp>
        <p:nvSpPr>
          <p:cNvPr id="38" name="37 Flecha abajo"/>
          <p:cNvSpPr/>
          <p:nvPr/>
        </p:nvSpPr>
        <p:spPr>
          <a:xfrm>
            <a:off x="7929586" y="4929198"/>
            <a:ext cx="357190" cy="642942"/>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499327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redondeado"/>
          <p:cNvSpPr/>
          <p:nvPr/>
        </p:nvSpPr>
        <p:spPr>
          <a:xfrm>
            <a:off x="3500430" y="2932354"/>
            <a:ext cx="2428892" cy="163965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Seguimiento del diseño/rediseño de los nuevos Procesos Registrales</a:t>
            </a:r>
            <a:endParaRPr lang="es-EC" sz="1600" dirty="0">
              <a:solidFill>
                <a:schemeClr val="tx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3071802" y="857232"/>
            <a:ext cx="4429156" cy="1143008"/>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FACTORES DE INCIDENCIA</a:t>
            </a:r>
          </a:p>
          <a:p>
            <a:pPr marL="285750" indent="-285750">
              <a:buFont typeface="Arial" pitchFamily="34" charset="0"/>
              <a:buChar char="•"/>
            </a:pPr>
            <a:r>
              <a:rPr lang="es-EC" sz="1200" dirty="0" smtClean="0">
                <a:solidFill>
                  <a:schemeClr val="tx1"/>
                </a:solidFill>
              </a:rPr>
              <a:t>Diseño y rediseño de proceso registrales bajo el nuevo enfoque de Folio Real y Gestión Electrónica.</a:t>
            </a:r>
          </a:p>
          <a:p>
            <a:pPr marL="285750" indent="-285750">
              <a:buFont typeface="Arial" pitchFamily="34" charset="0"/>
              <a:buChar char="•"/>
            </a:pPr>
            <a:r>
              <a:rPr lang="es-EC" sz="1200" dirty="0" smtClean="0">
                <a:solidFill>
                  <a:schemeClr val="tx1"/>
                </a:solidFill>
              </a:rPr>
              <a:t>Definición del esquema de gestión institucional con base en procesos.</a:t>
            </a:r>
          </a:p>
        </p:txBody>
      </p:sp>
      <p:sp>
        <p:nvSpPr>
          <p:cNvPr id="27" name="26 Rectángulo"/>
          <p:cNvSpPr/>
          <p:nvPr/>
        </p:nvSpPr>
        <p:spPr>
          <a:xfrm>
            <a:off x="163552" y="3714752"/>
            <a:ext cx="2319646" cy="85725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MACRO-PROCESOS REGISTRALES</a:t>
            </a:r>
          </a:p>
          <a:p>
            <a:pPr algn="ctr"/>
            <a:r>
              <a:rPr lang="es-EC" sz="1600" dirty="0" smtClean="0"/>
              <a:t>(relevamiento inicial)</a:t>
            </a:r>
            <a:endParaRPr lang="es-EC" sz="1600" dirty="0"/>
          </a:p>
        </p:txBody>
      </p:sp>
      <p:sp>
        <p:nvSpPr>
          <p:cNvPr id="56" name="55 Rectángulo redondeado"/>
          <p:cNvSpPr/>
          <p:nvPr/>
        </p:nvSpPr>
        <p:spPr>
          <a:xfrm>
            <a:off x="7072330" y="2928934"/>
            <a:ext cx="2000264" cy="1571636"/>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Implementación de Procesos Registrales en el RPDMQ</a:t>
            </a:r>
          </a:p>
        </p:txBody>
      </p:sp>
      <p:sp>
        <p:nvSpPr>
          <p:cNvPr id="59" name="58 Rectángulo"/>
          <p:cNvSpPr/>
          <p:nvPr/>
        </p:nvSpPr>
        <p:spPr>
          <a:xfrm>
            <a:off x="163552" y="2285992"/>
            <a:ext cx="2319646" cy="135732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MANUAL METODOLÓGICOS PARA DISEÑO Y RELEVAMIENTODE PROCESOS</a:t>
            </a:r>
          </a:p>
        </p:txBody>
      </p:sp>
      <p:sp>
        <p:nvSpPr>
          <p:cNvPr id="60" name="59 Rectángulo"/>
          <p:cNvSpPr/>
          <p:nvPr/>
        </p:nvSpPr>
        <p:spPr>
          <a:xfrm>
            <a:off x="269190" y="5085754"/>
            <a:ext cx="2088232" cy="1700784"/>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CAPACITACIÓN</a:t>
            </a:r>
          </a:p>
          <a:p>
            <a:pPr>
              <a:buFont typeface="Arial" charset="0"/>
              <a:buChar char="•"/>
            </a:pPr>
            <a:r>
              <a:rPr lang="es-EC" sz="1400" dirty="0" smtClean="0"/>
              <a:t> Socialización de procesos diseñados/rediseñados</a:t>
            </a:r>
          </a:p>
          <a:p>
            <a:pPr>
              <a:buFont typeface="Arial" charset="0"/>
              <a:buChar char="•"/>
            </a:pPr>
            <a:r>
              <a:rPr lang="es-EC" sz="1400" dirty="0" smtClean="0"/>
              <a:t> Retroalimentación para depuración de procesos relevados</a:t>
            </a:r>
          </a:p>
        </p:txBody>
      </p:sp>
      <p:sp>
        <p:nvSpPr>
          <p:cNvPr id="3" name="2 Elipse"/>
          <p:cNvSpPr/>
          <p:nvPr/>
        </p:nvSpPr>
        <p:spPr>
          <a:xfrm>
            <a:off x="71406" y="1000108"/>
            <a:ext cx="3214710"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PROCESOS REGISTRALES</a:t>
            </a:r>
          </a:p>
        </p:txBody>
      </p:sp>
      <p:sp>
        <p:nvSpPr>
          <p:cNvPr id="21" name="20 Flecha derecha"/>
          <p:cNvSpPr/>
          <p:nvPr/>
        </p:nvSpPr>
        <p:spPr>
          <a:xfrm>
            <a:off x="2643174" y="2571744"/>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6072198" y="2500306"/>
            <a:ext cx="857256" cy="2507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23 Flecha abajo"/>
          <p:cNvSpPr/>
          <p:nvPr/>
        </p:nvSpPr>
        <p:spPr>
          <a:xfrm>
            <a:off x="1160076" y="4714884"/>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9" name="28 Abrir corchete"/>
          <p:cNvSpPr/>
          <p:nvPr/>
        </p:nvSpPr>
        <p:spPr>
          <a:xfrm rot="16200000">
            <a:off x="1196578" y="3268288"/>
            <a:ext cx="321457" cy="2571735"/>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0" name="29 Rectángulo"/>
          <p:cNvSpPr/>
          <p:nvPr/>
        </p:nvSpPr>
        <p:spPr>
          <a:xfrm>
            <a:off x="3409042" y="2500306"/>
            <a:ext cx="2520280"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SECR. PLANIFICACIÓN</a:t>
            </a:r>
            <a:endParaRPr lang="es-EC" dirty="0"/>
          </a:p>
        </p:txBody>
      </p:sp>
      <p:sp>
        <p:nvSpPr>
          <p:cNvPr id="31" name="30 Flecha derecha"/>
          <p:cNvSpPr/>
          <p:nvPr/>
        </p:nvSpPr>
        <p:spPr>
          <a:xfrm>
            <a:off x="2571736" y="5500702"/>
            <a:ext cx="4429156" cy="1285884"/>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36 Rectángulo redondeado"/>
          <p:cNvSpPr/>
          <p:nvPr/>
        </p:nvSpPr>
        <p:spPr>
          <a:xfrm>
            <a:off x="7072330" y="5715016"/>
            <a:ext cx="2000264" cy="92869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del Cambio</a:t>
            </a:r>
          </a:p>
          <a:p>
            <a:r>
              <a:rPr lang="es-EC" sz="1600" dirty="0" smtClean="0">
                <a:solidFill>
                  <a:schemeClr val="tx1"/>
                </a:solidFill>
              </a:rPr>
              <a:t>(Transición interna)</a:t>
            </a:r>
          </a:p>
        </p:txBody>
      </p:sp>
      <p:sp>
        <p:nvSpPr>
          <p:cNvPr id="38" name="37 Flecha abajo"/>
          <p:cNvSpPr/>
          <p:nvPr/>
        </p:nvSpPr>
        <p:spPr>
          <a:xfrm>
            <a:off x="7929586" y="4429132"/>
            <a:ext cx="357190" cy="1357322"/>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499327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32 Rectángulo redondeado"/>
          <p:cNvSpPr/>
          <p:nvPr/>
        </p:nvSpPr>
        <p:spPr>
          <a:xfrm>
            <a:off x="3643306" y="2575164"/>
            <a:ext cx="2357454" cy="2068282"/>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err="1" smtClean="0">
                <a:solidFill>
                  <a:schemeClr val="tx1"/>
                </a:solidFill>
              </a:rPr>
              <a:t>Estandar</a:t>
            </a:r>
            <a:r>
              <a:rPr lang="es-EC" sz="1600" dirty="0" smtClean="0">
                <a:solidFill>
                  <a:schemeClr val="tx1"/>
                </a:solidFill>
              </a:rPr>
              <a:t> de plataforma tecnológica y apoyo en </a:t>
            </a:r>
            <a:r>
              <a:rPr lang="es-EC" sz="1600" dirty="0" err="1" smtClean="0">
                <a:solidFill>
                  <a:schemeClr val="tx1"/>
                </a:solidFill>
              </a:rPr>
              <a:t>parametrización</a:t>
            </a:r>
            <a:r>
              <a:rPr lang="es-EC" sz="1600" dirty="0" smtClean="0">
                <a:solidFill>
                  <a:schemeClr val="tx1"/>
                </a:solidFill>
              </a:rPr>
              <a:t> para interconexión con sistemas de DMC, DMF, MDMQ (Personas)</a:t>
            </a:r>
            <a:endParaRPr lang="es-EC" sz="1600" dirty="0">
              <a:solidFill>
                <a:schemeClr val="tx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3214678" y="857232"/>
            <a:ext cx="5715040" cy="1143008"/>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FACTORES DE INCIDENCIA</a:t>
            </a:r>
          </a:p>
          <a:p>
            <a:pPr marL="285750" indent="-285750">
              <a:buFont typeface="Arial" pitchFamily="34" charset="0"/>
              <a:buChar char="•"/>
            </a:pPr>
            <a:r>
              <a:rPr lang="es-EC" sz="1200" dirty="0" smtClean="0">
                <a:solidFill>
                  <a:schemeClr val="tx1"/>
                </a:solidFill>
              </a:rPr>
              <a:t>Gestión Electrónica y automatizada en el RPDMQ para gestión registral.</a:t>
            </a:r>
          </a:p>
          <a:p>
            <a:pPr marL="285750" indent="-285750">
              <a:buFont typeface="Arial" pitchFamily="34" charset="0"/>
              <a:buChar char="•"/>
            </a:pPr>
            <a:r>
              <a:rPr lang="es-EC" sz="1200" dirty="0" smtClean="0">
                <a:solidFill>
                  <a:schemeClr val="tx1"/>
                </a:solidFill>
              </a:rPr>
              <a:t>Interconexión con DMC como parte de la gestión interinstitucional en el MDMQ.</a:t>
            </a:r>
          </a:p>
          <a:p>
            <a:pPr marL="285750" indent="-285750">
              <a:buFont typeface="Arial" pitchFamily="34" charset="0"/>
              <a:buChar char="•"/>
            </a:pPr>
            <a:r>
              <a:rPr lang="es-EC" sz="1200" dirty="0" smtClean="0">
                <a:solidFill>
                  <a:schemeClr val="tx1"/>
                </a:solidFill>
              </a:rPr>
              <a:t>Generación de Productos Registrales Electrónicos con base legal en la Ley de Comercio Electrónico</a:t>
            </a:r>
          </a:p>
        </p:txBody>
      </p:sp>
      <p:sp>
        <p:nvSpPr>
          <p:cNvPr id="27" name="26 Rectángulo"/>
          <p:cNvSpPr/>
          <p:nvPr/>
        </p:nvSpPr>
        <p:spPr>
          <a:xfrm>
            <a:off x="945762" y="3143248"/>
            <a:ext cx="1768850" cy="928694"/>
          </a:xfrm>
          <a:prstGeom prst="rect">
            <a:avLst/>
          </a:prstGeom>
          <a:solidFill>
            <a:schemeClr val="accent3">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MARGINACIÓN ELECTRÓNICA</a:t>
            </a:r>
            <a:endParaRPr lang="es-EC" sz="1400" dirty="0"/>
          </a:p>
        </p:txBody>
      </p:sp>
      <p:sp>
        <p:nvSpPr>
          <p:cNvPr id="56" name="55 Rectángulo redondeado"/>
          <p:cNvSpPr/>
          <p:nvPr/>
        </p:nvSpPr>
        <p:spPr>
          <a:xfrm>
            <a:off x="7072330" y="2643182"/>
            <a:ext cx="2000264" cy="235745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Implementación y Activación de </a:t>
            </a:r>
            <a:r>
              <a:rPr lang="es-EC" sz="1600" u="sng" dirty="0" smtClean="0">
                <a:solidFill>
                  <a:schemeClr val="tx1"/>
                </a:solidFill>
              </a:rPr>
              <a:t>Sistema Registral Electrónico</a:t>
            </a:r>
            <a:r>
              <a:rPr lang="es-EC" sz="1600" dirty="0" smtClean="0">
                <a:solidFill>
                  <a:schemeClr val="tx1"/>
                </a:solidFill>
              </a:rPr>
              <a:t> </a:t>
            </a:r>
            <a:r>
              <a:rPr lang="es-EC" sz="1600" b="1" dirty="0" smtClean="0">
                <a:solidFill>
                  <a:schemeClr val="tx1"/>
                </a:solidFill>
              </a:rPr>
              <a:t>(SIREL)</a:t>
            </a:r>
            <a:r>
              <a:rPr lang="es-EC" sz="1600" dirty="0" smtClean="0">
                <a:solidFill>
                  <a:schemeClr val="tx1"/>
                </a:solidFill>
              </a:rPr>
              <a:t> para uso interno y acceso desde ciudadanos</a:t>
            </a:r>
          </a:p>
        </p:txBody>
      </p:sp>
      <p:sp>
        <p:nvSpPr>
          <p:cNvPr id="59" name="58 Rectángulo"/>
          <p:cNvSpPr/>
          <p:nvPr/>
        </p:nvSpPr>
        <p:spPr>
          <a:xfrm>
            <a:off x="945762" y="2285992"/>
            <a:ext cx="1768850" cy="857256"/>
          </a:xfrm>
          <a:prstGeom prst="rect">
            <a:avLst/>
          </a:prstGeom>
          <a:solidFill>
            <a:schemeClr val="accent3">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t>INDEXAMIENTO DE ACTAS DESMATERIALIZADAS</a:t>
            </a:r>
          </a:p>
        </p:txBody>
      </p:sp>
      <p:sp>
        <p:nvSpPr>
          <p:cNvPr id="60" name="59 Rectángulo"/>
          <p:cNvSpPr/>
          <p:nvPr/>
        </p:nvSpPr>
        <p:spPr>
          <a:xfrm>
            <a:off x="142844" y="5286388"/>
            <a:ext cx="2373984" cy="1272204"/>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CAPACITACIÓN</a:t>
            </a:r>
          </a:p>
          <a:p>
            <a:pPr>
              <a:buFont typeface="Arial" charset="0"/>
              <a:buChar char="•"/>
            </a:pPr>
            <a:r>
              <a:rPr lang="es-EC" sz="1400" dirty="0" smtClean="0"/>
              <a:t> Uso de Gestor Documental</a:t>
            </a:r>
          </a:p>
          <a:p>
            <a:pPr>
              <a:buFont typeface="Arial" charset="0"/>
              <a:buChar char="•"/>
            </a:pPr>
            <a:r>
              <a:rPr lang="es-EC" sz="1400" dirty="0" smtClean="0"/>
              <a:t> Uso de Sistema Folio Real</a:t>
            </a:r>
          </a:p>
        </p:txBody>
      </p:sp>
      <p:sp>
        <p:nvSpPr>
          <p:cNvPr id="3" name="2 Elipse"/>
          <p:cNvSpPr/>
          <p:nvPr/>
        </p:nvSpPr>
        <p:spPr>
          <a:xfrm>
            <a:off x="71406" y="1000108"/>
            <a:ext cx="3214710"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AUTOMATIZACIÓN</a:t>
            </a:r>
          </a:p>
        </p:txBody>
      </p:sp>
      <p:sp>
        <p:nvSpPr>
          <p:cNvPr id="21" name="20 Flecha derecha"/>
          <p:cNvSpPr/>
          <p:nvPr/>
        </p:nvSpPr>
        <p:spPr>
          <a:xfrm>
            <a:off x="2786050" y="2571744"/>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6072198" y="2349910"/>
            <a:ext cx="857256" cy="2507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23 Flecha abajo"/>
          <p:cNvSpPr/>
          <p:nvPr/>
        </p:nvSpPr>
        <p:spPr>
          <a:xfrm>
            <a:off x="1160076" y="4929198"/>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9" name="28 Abrir corchete"/>
          <p:cNvSpPr/>
          <p:nvPr/>
        </p:nvSpPr>
        <p:spPr>
          <a:xfrm rot="16200000">
            <a:off x="1232297" y="3446882"/>
            <a:ext cx="392895" cy="2714611"/>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0" name="29 Rectángulo"/>
          <p:cNvSpPr/>
          <p:nvPr/>
        </p:nvSpPr>
        <p:spPr>
          <a:xfrm>
            <a:off x="4357686" y="2143116"/>
            <a:ext cx="928694"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DMI</a:t>
            </a:r>
            <a:endParaRPr lang="es-EC" dirty="0"/>
          </a:p>
        </p:txBody>
      </p:sp>
      <p:sp>
        <p:nvSpPr>
          <p:cNvPr id="31" name="30 Flecha derecha"/>
          <p:cNvSpPr/>
          <p:nvPr/>
        </p:nvSpPr>
        <p:spPr>
          <a:xfrm>
            <a:off x="2643174" y="5572140"/>
            <a:ext cx="4357718" cy="100013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36 Rectángulo redondeado"/>
          <p:cNvSpPr/>
          <p:nvPr/>
        </p:nvSpPr>
        <p:spPr>
          <a:xfrm>
            <a:off x="7072330" y="5500702"/>
            <a:ext cx="2000264" cy="928694"/>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del Cambio</a:t>
            </a:r>
          </a:p>
          <a:p>
            <a:r>
              <a:rPr lang="es-EC" sz="1600" dirty="0" smtClean="0">
                <a:solidFill>
                  <a:schemeClr val="tx1"/>
                </a:solidFill>
              </a:rPr>
              <a:t>(Transición interna)</a:t>
            </a:r>
          </a:p>
        </p:txBody>
      </p:sp>
      <p:sp>
        <p:nvSpPr>
          <p:cNvPr id="38" name="37 Flecha abajo"/>
          <p:cNvSpPr/>
          <p:nvPr/>
        </p:nvSpPr>
        <p:spPr>
          <a:xfrm>
            <a:off x="7929586" y="4857760"/>
            <a:ext cx="357190" cy="714380"/>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0" name="19 Rectángulo"/>
          <p:cNvSpPr/>
          <p:nvPr/>
        </p:nvSpPr>
        <p:spPr>
          <a:xfrm>
            <a:off x="142876" y="4143380"/>
            <a:ext cx="2571736" cy="642942"/>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SISTEMA FOLIO REAL</a:t>
            </a:r>
          </a:p>
          <a:p>
            <a:pPr algn="ctr"/>
            <a:r>
              <a:rPr lang="es-EC" sz="1600" dirty="0" smtClean="0"/>
              <a:t>(versión 1.00)</a:t>
            </a:r>
            <a:endParaRPr lang="es-EC" sz="1600" dirty="0"/>
          </a:p>
        </p:txBody>
      </p:sp>
      <p:sp>
        <p:nvSpPr>
          <p:cNvPr id="23" name="22 Rectángulo"/>
          <p:cNvSpPr/>
          <p:nvPr/>
        </p:nvSpPr>
        <p:spPr>
          <a:xfrm rot="16200000">
            <a:off x="-357220" y="2786058"/>
            <a:ext cx="1785950" cy="785818"/>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GESTOR DOCUMENTAL (versión 1.00)</a:t>
            </a:r>
            <a:endParaRPr lang="es-EC" sz="1600" dirty="0"/>
          </a:p>
        </p:txBody>
      </p:sp>
      <p:sp>
        <p:nvSpPr>
          <p:cNvPr id="28" name="27 Rectángulo redondeado"/>
          <p:cNvSpPr/>
          <p:nvPr/>
        </p:nvSpPr>
        <p:spPr>
          <a:xfrm>
            <a:off x="3643306" y="4643446"/>
            <a:ext cx="2357454" cy="1509722"/>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dirty="0" smtClean="0">
                <a:solidFill>
                  <a:schemeClr val="tx1"/>
                </a:solidFill>
              </a:rPr>
              <a:t>Ajustes e implementación versión 2.00 del SIREL:</a:t>
            </a:r>
          </a:p>
          <a:p>
            <a:pPr>
              <a:buFont typeface="Arial" pitchFamily="34" charset="0"/>
              <a:buChar char="•"/>
            </a:pPr>
            <a:r>
              <a:rPr lang="es-EC" sz="1400" dirty="0" smtClean="0">
                <a:solidFill>
                  <a:schemeClr val="tx1"/>
                </a:solidFill>
              </a:rPr>
              <a:t>Piloto CREACIÓN FOLIO REAL</a:t>
            </a:r>
          </a:p>
          <a:p>
            <a:pPr>
              <a:buFont typeface="Arial" pitchFamily="34" charset="0"/>
              <a:buChar char="•"/>
            </a:pPr>
            <a:r>
              <a:rPr lang="es-EC" sz="1400" dirty="0" smtClean="0">
                <a:solidFill>
                  <a:schemeClr val="tx1"/>
                </a:solidFill>
              </a:rPr>
              <a:t>Piloto GESTIÓN REGISTRAL ELECTRÓNICA</a:t>
            </a:r>
            <a:endParaRPr lang="es-EC" sz="1400" dirty="0">
              <a:solidFill>
                <a:schemeClr val="tx1"/>
              </a:solidFill>
            </a:endParaRPr>
          </a:p>
        </p:txBody>
      </p:sp>
    </p:spTree>
    <p:extLst>
      <p:ext uri="{BB962C8B-B14F-4D97-AF65-F5344CB8AC3E}">
        <p14:creationId xmlns:p14="http://schemas.microsoft.com/office/powerpoint/2010/main" val="1499327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142876" y="4591958"/>
            <a:ext cx="2373952" cy="85326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LINEAMIENTOS ESTRATÉGICOS COMUNICACIONALES</a:t>
            </a:r>
            <a:endParaRPr lang="es-EC" sz="1600" dirty="0"/>
          </a:p>
        </p:txBody>
      </p:sp>
      <p:sp>
        <p:nvSpPr>
          <p:cNvPr id="33" name="32 Rectángulo redondeado"/>
          <p:cNvSpPr/>
          <p:nvPr/>
        </p:nvSpPr>
        <p:spPr>
          <a:xfrm>
            <a:off x="3563888" y="5284678"/>
            <a:ext cx="2357454" cy="1312674"/>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Conocimiento de la gestión comunicacional interna y externa aplicada como apoyo en la Gestión del Cambio</a:t>
            </a:r>
            <a:endParaRPr lang="es-EC" sz="1600" dirty="0">
              <a:solidFill>
                <a:schemeClr val="tx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5" name="24 CuadroTexto"/>
          <p:cNvSpPr txBox="1"/>
          <p:nvPr/>
        </p:nvSpPr>
        <p:spPr>
          <a:xfrm>
            <a:off x="71406" y="142852"/>
            <a:ext cx="5525423" cy="461665"/>
          </a:xfrm>
          <a:prstGeom prst="rect">
            <a:avLst/>
          </a:prstGeom>
          <a:noFill/>
        </p:spPr>
        <p:txBody>
          <a:bodyPr wrap="none" rtlCol="0">
            <a:spAutoFit/>
          </a:bodyPr>
          <a:lstStyle/>
          <a:p>
            <a:r>
              <a:rPr lang="es-EC" sz="2400" b="1" dirty="0" smtClean="0">
                <a:solidFill>
                  <a:srgbClr val="0070C0"/>
                </a:solidFill>
              </a:rPr>
              <a:t>APLICABILIDAD Y GESTIÓN DEL PROYECTO</a:t>
            </a:r>
            <a:endParaRPr lang="es-EC" sz="2400" b="1" dirty="0">
              <a:solidFill>
                <a:srgbClr val="0070C0"/>
              </a:solidFill>
            </a:endParaRPr>
          </a:p>
        </p:txBody>
      </p:sp>
      <p:sp>
        <p:nvSpPr>
          <p:cNvPr id="26" name="25 Rectángulo redondeado"/>
          <p:cNvSpPr/>
          <p:nvPr/>
        </p:nvSpPr>
        <p:spPr>
          <a:xfrm>
            <a:off x="3214678" y="857232"/>
            <a:ext cx="5785306" cy="1143008"/>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dirty="0" smtClean="0">
                <a:solidFill>
                  <a:schemeClr val="tx1"/>
                </a:solidFill>
              </a:rPr>
              <a:t>FACTORES DE INCIDENCIA</a:t>
            </a:r>
          </a:p>
          <a:p>
            <a:pPr marL="285750" indent="-285750">
              <a:buFont typeface="Arial" pitchFamily="34" charset="0"/>
              <a:buChar char="•"/>
            </a:pPr>
            <a:r>
              <a:rPr lang="es-EC" sz="1200" dirty="0" smtClean="0">
                <a:solidFill>
                  <a:schemeClr val="tx1"/>
                </a:solidFill>
              </a:rPr>
              <a:t>Cambio cultural interna en la Gestión Registral bajo enfoque de Folio Real con generación de Productos Electrónicos.</a:t>
            </a:r>
          </a:p>
          <a:p>
            <a:pPr marL="285750" indent="-285750">
              <a:buFont typeface="Arial" pitchFamily="34" charset="0"/>
              <a:buChar char="•"/>
            </a:pPr>
            <a:r>
              <a:rPr lang="es-EC" sz="1200" dirty="0" smtClean="0">
                <a:solidFill>
                  <a:schemeClr val="tx1"/>
                </a:solidFill>
              </a:rPr>
              <a:t>Cambio cultural externo por emisión y uso de Productos Registrales Electrónicos.</a:t>
            </a:r>
          </a:p>
          <a:p>
            <a:pPr marL="285750" indent="-285750">
              <a:buFont typeface="Arial" pitchFamily="34" charset="0"/>
              <a:buChar char="•"/>
            </a:pPr>
            <a:r>
              <a:rPr lang="es-EC" sz="1200" dirty="0" smtClean="0">
                <a:solidFill>
                  <a:schemeClr val="tx1"/>
                </a:solidFill>
              </a:rPr>
              <a:t>Cambio cultural interno y externo en la Gestión Registral Electrónico considerando nuevo método de Recaudaciones, Notificaciones, Entrega de Productos Registrales.</a:t>
            </a:r>
          </a:p>
        </p:txBody>
      </p:sp>
      <p:sp>
        <p:nvSpPr>
          <p:cNvPr id="56" name="55 Rectángulo redondeado"/>
          <p:cNvSpPr/>
          <p:nvPr/>
        </p:nvSpPr>
        <p:spPr>
          <a:xfrm>
            <a:off x="6948264" y="2708920"/>
            <a:ext cx="2124330" cy="2780573"/>
          </a:xfrm>
          <a:prstGeom prst="roundRect">
            <a:avLst/>
          </a:prstGeom>
          <a:solidFill>
            <a:schemeClr val="accent6">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Influencia, orientación e impacto positivo durante la transición en el personal RPDMQ, dependencias municipales, la ciudadanía y actores externos clave</a:t>
            </a:r>
          </a:p>
        </p:txBody>
      </p:sp>
      <p:sp>
        <p:nvSpPr>
          <p:cNvPr id="60" name="59 Rectángulo"/>
          <p:cNvSpPr/>
          <p:nvPr/>
        </p:nvSpPr>
        <p:spPr>
          <a:xfrm>
            <a:off x="142844" y="5469164"/>
            <a:ext cx="2373984" cy="1272204"/>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EVENTOS</a:t>
            </a:r>
          </a:p>
          <a:p>
            <a:pPr>
              <a:buFont typeface="Arial" charset="0"/>
              <a:buChar char="•"/>
            </a:pPr>
            <a:r>
              <a:rPr lang="es-EC" sz="1400" dirty="0" smtClean="0"/>
              <a:t> Talleres</a:t>
            </a:r>
          </a:p>
          <a:p>
            <a:pPr>
              <a:buFont typeface="Arial" charset="0"/>
              <a:buChar char="•"/>
            </a:pPr>
            <a:r>
              <a:rPr lang="es-EC" sz="1400" dirty="0" smtClean="0"/>
              <a:t> Seminarios</a:t>
            </a:r>
          </a:p>
          <a:p>
            <a:pPr>
              <a:buFont typeface="Arial" charset="0"/>
              <a:buChar char="•"/>
            </a:pPr>
            <a:r>
              <a:rPr lang="es-EC" sz="1400" dirty="0"/>
              <a:t> </a:t>
            </a:r>
            <a:r>
              <a:rPr lang="es-EC" sz="1400" dirty="0" smtClean="0"/>
              <a:t>Capacitaciones</a:t>
            </a:r>
          </a:p>
          <a:p>
            <a:pPr>
              <a:buFont typeface="Arial" charset="0"/>
              <a:buChar char="•"/>
            </a:pPr>
            <a:r>
              <a:rPr lang="es-EC" sz="1400" dirty="0" smtClean="0"/>
              <a:t> Etc.</a:t>
            </a:r>
          </a:p>
        </p:txBody>
      </p:sp>
      <p:sp>
        <p:nvSpPr>
          <p:cNvPr id="3" name="2 Elipse"/>
          <p:cNvSpPr/>
          <p:nvPr/>
        </p:nvSpPr>
        <p:spPr>
          <a:xfrm>
            <a:off x="71406" y="1000108"/>
            <a:ext cx="3214710" cy="838506"/>
          </a:xfrm>
          <a:prstGeom prst="ellipse">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GESTIÓN DEL CAMBIO</a:t>
            </a:r>
          </a:p>
        </p:txBody>
      </p:sp>
      <p:sp>
        <p:nvSpPr>
          <p:cNvPr id="21" name="20 Flecha derecha"/>
          <p:cNvSpPr/>
          <p:nvPr/>
        </p:nvSpPr>
        <p:spPr>
          <a:xfrm>
            <a:off x="2706062" y="2204864"/>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Flecha derecha"/>
          <p:cNvSpPr/>
          <p:nvPr/>
        </p:nvSpPr>
        <p:spPr>
          <a:xfrm>
            <a:off x="6228184" y="2865366"/>
            <a:ext cx="576064" cy="2507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23 Flecha abajo"/>
          <p:cNvSpPr/>
          <p:nvPr/>
        </p:nvSpPr>
        <p:spPr>
          <a:xfrm>
            <a:off x="1132605" y="4254513"/>
            <a:ext cx="357190" cy="35719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9" name="28 Abrir corchete"/>
          <p:cNvSpPr/>
          <p:nvPr/>
        </p:nvSpPr>
        <p:spPr>
          <a:xfrm rot="16200000">
            <a:off x="1169107" y="2807917"/>
            <a:ext cx="321457" cy="2571735"/>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30" name="29 Rectángulo"/>
          <p:cNvSpPr/>
          <p:nvPr/>
        </p:nvSpPr>
        <p:spPr>
          <a:xfrm>
            <a:off x="3844510" y="4869160"/>
            <a:ext cx="1872208"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SECOM-DMQ</a:t>
            </a:r>
            <a:endParaRPr lang="es-EC" dirty="0"/>
          </a:p>
        </p:txBody>
      </p:sp>
      <p:sp>
        <p:nvSpPr>
          <p:cNvPr id="32" name="31 Rectángulo"/>
          <p:cNvSpPr/>
          <p:nvPr/>
        </p:nvSpPr>
        <p:spPr>
          <a:xfrm>
            <a:off x="163552" y="2348880"/>
            <a:ext cx="2319646" cy="86409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ESTRATEGIA DE GESTIÓN DEL CAMBIO AL INTERNO Y EXTERNO</a:t>
            </a:r>
          </a:p>
        </p:txBody>
      </p:sp>
      <p:sp>
        <p:nvSpPr>
          <p:cNvPr id="34" name="33 Rectángulo"/>
          <p:cNvSpPr/>
          <p:nvPr/>
        </p:nvSpPr>
        <p:spPr>
          <a:xfrm>
            <a:off x="164122" y="3284984"/>
            <a:ext cx="2319646" cy="864096"/>
          </a:xfrm>
          <a:prstGeom prst="rect">
            <a:avLst/>
          </a:prstGeom>
          <a:solidFill>
            <a:schemeClr val="accent3">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GESTIÓN CON ACTORES EXTERNOS</a:t>
            </a:r>
          </a:p>
        </p:txBody>
      </p:sp>
      <p:sp>
        <p:nvSpPr>
          <p:cNvPr id="35" name="34 Flecha derecha"/>
          <p:cNvSpPr/>
          <p:nvPr/>
        </p:nvSpPr>
        <p:spPr>
          <a:xfrm>
            <a:off x="2706062" y="4525650"/>
            <a:ext cx="785818" cy="207170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6" name="35 Rectángulo redondeado"/>
          <p:cNvSpPr/>
          <p:nvPr/>
        </p:nvSpPr>
        <p:spPr>
          <a:xfrm>
            <a:off x="3575858" y="2643182"/>
            <a:ext cx="2364864" cy="1789926"/>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600" dirty="0" smtClean="0">
                <a:solidFill>
                  <a:schemeClr val="tx1"/>
                </a:solidFill>
              </a:rPr>
              <a:t>Gestión estratégica interinstitucional con entidades municipales, actores clave externos y definición estratégica y priorización para con ciudadanía.</a:t>
            </a:r>
            <a:endParaRPr lang="es-EC" sz="1600" dirty="0">
              <a:solidFill>
                <a:schemeClr val="tx1"/>
              </a:solidFill>
            </a:endParaRPr>
          </a:p>
        </p:txBody>
      </p:sp>
      <p:sp>
        <p:nvSpPr>
          <p:cNvPr id="39" name="38 Rectángulo"/>
          <p:cNvSpPr/>
          <p:nvPr/>
        </p:nvSpPr>
        <p:spPr>
          <a:xfrm>
            <a:off x="3491880" y="2282572"/>
            <a:ext cx="2520280" cy="432048"/>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Administración General</a:t>
            </a:r>
            <a:endParaRPr lang="es-EC" dirty="0"/>
          </a:p>
        </p:txBody>
      </p:sp>
      <p:sp>
        <p:nvSpPr>
          <p:cNvPr id="40" name="39 Abrir corchete"/>
          <p:cNvSpPr/>
          <p:nvPr/>
        </p:nvSpPr>
        <p:spPr>
          <a:xfrm rot="10800000">
            <a:off x="5628270" y="2132856"/>
            <a:ext cx="455898" cy="4536503"/>
          </a:xfrm>
          <a:prstGeom prst="leftBracket">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1536256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4153253" cy="461665"/>
          </a:xfrm>
          <a:prstGeom prst="rect">
            <a:avLst/>
          </a:prstGeom>
          <a:noFill/>
        </p:spPr>
        <p:txBody>
          <a:bodyPr wrap="none" rtlCol="0">
            <a:spAutoFit/>
          </a:bodyPr>
          <a:lstStyle/>
          <a:p>
            <a:r>
              <a:rPr lang="es-EC" sz="2400" b="1" dirty="0" smtClean="0">
                <a:solidFill>
                  <a:srgbClr val="0070C0"/>
                </a:solidFill>
              </a:rPr>
              <a:t>ESTADO DE PAGOS EFECTUADO</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4" name="3 Tabla"/>
          <p:cNvGraphicFramePr>
            <a:graphicFrameLocks noGrp="1"/>
          </p:cNvGraphicFramePr>
          <p:nvPr>
            <p:extLst>
              <p:ext uri="{D42A27DB-BD31-4B8C-83A1-F6EECF244321}">
                <p14:modId xmlns:p14="http://schemas.microsoft.com/office/powerpoint/2010/main" val="2725164670"/>
              </p:ext>
            </p:extLst>
          </p:nvPr>
        </p:nvGraphicFramePr>
        <p:xfrm>
          <a:off x="179511" y="908720"/>
          <a:ext cx="8640960" cy="2539657"/>
        </p:xfrm>
        <a:graphic>
          <a:graphicData uri="http://schemas.openxmlformats.org/drawingml/2006/table">
            <a:tbl>
              <a:tblPr firstRow="1" firstCol="1" bandRow="1">
                <a:tableStyleId>{5C22544A-7EE6-4342-B048-85BDC9FD1C3A}</a:tableStyleId>
              </a:tblPr>
              <a:tblGrid>
                <a:gridCol w="936105"/>
                <a:gridCol w="2808312"/>
                <a:gridCol w="1440160"/>
                <a:gridCol w="360040"/>
                <a:gridCol w="851250"/>
                <a:gridCol w="516902"/>
                <a:gridCol w="360040"/>
                <a:gridCol w="1368151"/>
              </a:tblGrid>
              <a:tr h="342978">
                <a:tc>
                  <a:txBody>
                    <a:bodyPr/>
                    <a:lstStyle/>
                    <a:p>
                      <a:pPr algn="ctr">
                        <a:lnSpc>
                          <a:spcPct val="115000"/>
                        </a:lnSpc>
                        <a:spcAft>
                          <a:spcPts val="0"/>
                        </a:spcAft>
                      </a:pPr>
                      <a:r>
                        <a:rPr lang="es-EC" sz="1300" dirty="0">
                          <a:effectLst/>
                        </a:rPr>
                        <a:t>PAGO</a:t>
                      </a:r>
                      <a:endParaRPr lang="es-EC" sz="1300" dirty="0">
                        <a:effectLst/>
                        <a:latin typeface="Calibri"/>
                        <a:ea typeface="Calibri"/>
                        <a:cs typeface="Times New Roman"/>
                      </a:endParaRPr>
                    </a:p>
                  </a:txBody>
                  <a:tcPr marL="24065" marR="24065" marT="0" marB="0" anchor="ctr"/>
                </a:tc>
                <a:tc>
                  <a:txBody>
                    <a:bodyPr/>
                    <a:lstStyle/>
                    <a:p>
                      <a:pPr algn="ctr">
                        <a:lnSpc>
                          <a:spcPct val="115000"/>
                        </a:lnSpc>
                        <a:spcAft>
                          <a:spcPts val="0"/>
                        </a:spcAft>
                      </a:pPr>
                      <a:r>
                        <a:rPr lang="es-EC" sz="1300" dirty="0">
                          <a:effectLst/>
                        </a:rPr>
                        <a:t>DESCRIPCIÓN DEL PAGO</a:t>
                      </a:r>
                      <a:endParaRPr lang="es-EC" sz="1300" dirty="0">
                        <a:effectLst/>
                        <a:latin typeface="Calibri"/>
                        <a:ea typeface="Calibri"/>
                        <a:cs typeface="Times New Roman"/>
                      </a:endParaRPr>
                    </a:p>
                  </a:txBody>
                  <a:tcPr marL="24065" marR="24065" marT="0" marB="0" anchor="ctr"/>
                </a:tc>
                <a:tc>
                  <a:txBody>
                    <a:bodyPr/>
                    <a:lstStyle/>
                    <a:p>
                      <a:pPr algn="ctr">
                        <a:lnSpc>
                          <a:spcPct val="115000"/>
                        </a:lnSpc>
                        <a:spcAft>
                          <a:spcPts val="0"/>
                        </a:spcAft>
                      </a:pPr>
                      <a:r>
                        <a:rPr lang="es-EC" sz="1300">
                          <a:effectLst/>
                        </a:rPr>
                        <a:t>% PAGO</a:t>
                      </a:r>
                      <a:endParaRPr lang="es-EC" sz="1300">
                        <a:effectLst/>
                        <a:latin typeface="Calibri"/>
                        <a:ea typeface="Calibri"/>
                        <a:cs typeface="Times New Roman"/>
                      </a:endParaRPr>
                    </a:p>
                  </a:txBody>
                  <a:tcPr marL="24065" marR="24065" marT="0" marB="0" anchor="ctr"/>
                </a:tc>
                <a:tc gridSpan="2">
                  <a:txBody>
                    <a:bodyPr/>
                    <a:lstStyle/>
                    <a:p>
                      <a:pPr algn="ctr">
                        <a:lnSpc>
                          <a:spcPct val="115000"/>
                        </a:lnSpc>
                        <a:spcAft>
                          <a:spcPts val="0"/>
                        </a:spcAft>
                      </a:pPr>
                      <a:r>
                        <a:rPr lang="es-EC" sz="1300">
                          <a:effectLst/>
                        </a:rPr>
                        <a:t>SUBTOTAL FACTURAS</a:t>
                      </a:r>
                      <a:endParaRPr lang="es-EC" sz="1300">
                        <a:effectLst/>
                        <a:latin typeface="Calibri"/>
                        <a:ea typeface="Calibri"/>
                        <a:cs typeface="Times New Roman"/>
                      </a:endParaRPr>
                    </a:p>
                  </a:txBody>
                  <a:tcPr marL="24065" marR="24065" marT="0" marB="0" anchor="ctr"/>
                </a:tc>
                <a:tc hMerge="1">
                  <a:txBody>
                    <a:bodyPr/>
                    <a:lstStyle/>
                    <a:p>
                      <a:endParaRPr lang="es-EC"/>
                    </a:p>
                  </a:txBody>
                  <a:tcPr/>
                </a:tc>
                <a:tc gridSpan="2">
                  <a:txBody>
                    <a:bodyPr/>
                    <a:lstStyle/>
                    <a:p>
                      <a:pPr algn="ctr">
                        <a:lnSpc>
                          <a:spcPct val="115000"/>
                        </a:lnSpc>
                        <a:spcAft>
                          <a:spcPts val="0"/>
                        </a:spcAft>
                      </a:pPr>
                      <a:r>
                        <a:rPr lang="es-EC" sz="1300">
                          <a:effectLst/>
                        </a:rPr>
                        <a:t>IVA FACTURAS</a:t>
                      </a:r>
                      <a:endParaRPr lang="es-EC" sz="1300">
                        <a:effectLst/>
                        <a:latin typeface="Calibri"/>
                        <a:ea typeface="Calibri"/>
                        <a:cs typeface="Times New Roman"/>
                      </a:endParaRPr>
                    </a:p>
                  </a:txBody>
                  <a:tcPr marL="24065" marR="24065" marT="0" marB="0" anchor="ctr"/>
                </a:tc>
                <a:tc hMerge="1">
                  <a:txBody>
                    <a:bodyPr/>
                    <a:lstStyle/>
                    <a:p>
                      <a:endParaRPr lang="es-EC"/>
                    </a:p>
                  </a:txBody>
                  <a:tcPr/>
                </a:tc>
                <a:tc>
                  <a:txBody>
                    <a:bodyPr/>
                    <a:lstStyle/>
                    <a:p>
                      <a:pPr algn="ctr">
                        <a:lnSpc>
                          <a:spcPct val="115000"/>
                        </a:lnSpc>
                        <a:spcAft>
                          <a:spcPts val="0"/>
                        </a:spcAft>
                      </a:pPr>
                      <a:r>
                        <a:rPr lang="es-EC" sz="1300">
                          <a:effectLst/>
                        </a:rPr>
                        <a:t>TOTAL FACTURAS</a:t>
                      </a:r>
                      <a:endParaRPr lang="es-EC" sz="1300">
                        <a:effectLst/>
                        <a:latin typeface="Calibri"/>
                        <a:ea typeface="Calibri"/>
                        <a:cs typeface="Times New Roman"/>
                      </a:endParaRPr>
                    </a:p>
                  </a:txBody>
                  <a:tcPr marL="24065" marR="24065" marT="0" marB="0" anchor="ctr"/>
                </a:tc>
              </a:tr>
              <a:tr h="872967">
                <a:tc>
                  <a:txBody>
                    <a:bodyPr/>
                    <a:lstStyle/>
                    <a:p>
                      <a:pPr algn="ctr">
                        <a:lnSpc>
                          <a:spcPct val="115000"/>
                        </a:lnSpc>
                        <a:spcAft>
                          <a:spcPts val="0"/>
                        </a:spcAft>
                      </a:pPr>
                      <a:r>
                        <a:rPr lang="es-EC" sz="1300">
                          <a:effectLst/>
                        </a:rPr>
                        <a:t>1</a:t>
                      </a:r>
                      <a:endParaRPr lang="es-EC" sz="1300">
                        <a:effectLst/>
                        <a:latin typeface="Calibri"/>
                        <a:ea typeface="Calibri"/>
                        <a:cs typeface="Times New Roman"/>
                      </a:endParaRPr>
                    </a:p>
                  </a:txBody>
                  <a:tcPr marL="24065" marR="24065" marT="0" marB="0"/>
                </a:tc>
                <a:tc>
                  <a:txBody>
                    <a:bodyPr/>
                    <a:lstStyle/>
                    <a:p>
                      <a:pPr>
                        <a:lnSpc>
                          <a:spcPct val="115000"/>
                        </a:lnSpc>
                        <a:spcAft>
                          <a:spcPts val="0"/>
                        </a:spcAft>
                      </a:pPr>
                      <a:r>
                        <a:rPr lang="es-EC" sz="1300" dirty="0">
                          <a:effectLst/>
                        </a:rPr>
                        <a:t>FECHA FACTURA: 03-jun-2015</a:t>
                      </a:r>
                      <a:br>
                        <a:rPr lang="es-EC" sz="1300" dirty="0">
                          <a:effectLst/>
                        </a:rPr>
                      </a:br>
                      <a:r>
                        <a:rPr lang="es-EC" sz="1300" dirty="0">
                          <a:effectLst/>
                        </a:rPr>
                        <a:t>FECHA TRANSFER: 12-jun-2015</a:t>
                      </a:r>
                      <a:br>
                        <a:rPr lang="es-EC" sz="1300" dirty="0">
                          <a:effectLst/>
                        </a:rPr>
                      </a:br>
                      <a:r>
                        <a:rPr lang="es-EC" sz="1300" dirty="0">
                          <a:effectLst/>
                        </a:rPr>
                        <a:t>VALOR TRANSFER: $294.632,97</a:t>
                      </a:r>
                      <a:br>
                        <a:rPr lang="es-EC" sz="1300" dirty="0">
                          <a:effectLst/>
                        </a:rPr>
                      </a:br>
                      <a:r>
                        <a:rPr lang="es-EC" sz="1300" dirty="0">
                          <a:effectLst/>
                        </a:rPr>
                        <a:t>FECHA TRANSFER: 25-jun-2015</a:t>
                      </a:r>
                      <a:br>
                        <a:rPr lang="es-EC" sz="1300" dirty="0">
                          <a:effectLst/>
                        </a:rPr>
                      </a:br>
                      <a:r>
                        <a:rPr lang="es-EC" sz="1300" dirty="0">
                          <a:effectLst/>
                        </a:rPr>
                        <a:t>VALOR TRANSFER: $    2.333,24</a:t>
                      </a:r>
                      <a:endParaRPr lang="es-EC" sz="1300" dirty="0">
                        <a:effectLst/>
                        <a:latin typeface="Calibri"/>
                        <a:ea typeface="Calibri"/>
                        <a:cs typeface="Times New Roman"/>
                      </a:endParaRPr>
                    </a:p>
                  </a:txBody>
                  <a:tcPr marL="24065" marR="24065" marT="0" marB="0"/>
                </a:tc>
                <a:tc>
                  <a:txBody>
                    <a:bodyPr/>
                    <a:lstStyle/>
                    <a:p>
                      <a:pPr algn="ctr">
                        <a:lnSpc>
                          <a:spcPct val="115000"/>
                        </a:lnSpc>
                        <a:spcAft>
                          <a:spcPts val="0"/>
                        </a:spcAft>
                      </a:pPr>
                      <a:r>
                        <a:rPr lang="es-EC" sz="1300" dirty="0">
                          <a:effectLst/>
                        </a:rPr>
                        <a:t>10,7699%</a:t>
                      </a:r>
                      <a:endParaRPr lang="es-EC" sz="1300" dirty="0">
                        <a:effectLst/>
                        <a:latin typeface="Calibri"/>
                        <a:ea typeface="Calibri"/>
                        <a:cs typeface="Times New Roman"/>
                      </a:endParaRPr>
                    </a:p>
                  </a:txBody>
                  <a:tcPr marL="24065" marR="24065" marT="0" marB="0"/>
                </a:tc>
                <a:tc gridSpan="2">
                  <a:txBody>
                    <a:bodyPr/>
                    <a:lstStyle/>
                    <a:p>
                      <a:pPr algn="r">
                        <a:lnSpc>
                          <a:spcPct val="115000"/>
                        </a:lnSpc>
                        <a:spcAft>
                          <a:spcPts val="0"/>
                        </a:spcAft>
                      </a:pPr>
                      <a:r>
                        <a:rPr lang="es-EC" sz="1300">
                          <a:effectLst/>
                        </a:rPr>
                        <a:t>$ 395.893,02</a:t>
                      </a:r>
                      <a:endParaRPr lang="es-EC" sz="1300">
                        <a:effectLst/>
                        <a:latin typeface="Calibri"/>
                        <a:ea typeface="Calibri"/>
                        <a:cs typeface="Times New Roman"/>
                      </a:endParaRPr>
                    </a:p>
                  </a:txBody>
                  <a:tcPr marL="24065" marR="24065" marT="0" marB="0"/>
                </a:tc>
                <a:tc hMerge="1">
                  <a:txBody>
                    <a:bodyPr/>
                    <a:lstStyle/>
                    <a:p>
                      <a:endParaRPr lang="es-EC"/>
                    </a:p>
                  </a:txBody>
                  <a:tcPr/>
                </a:tc>
                <a:tc gridSpan="2">
                  <a:txBody>
                    <a:bodyPr/>
                    <a:lstStyle/>
                    <a:p>
                      <a:pPr algn="r">
                        <a:lnSpc>
                          <a:spcPct val="115000"/>
                        </a:lnSpc>
                        <a:spcAft>
                          <a:spcPts val="0"/>
                        </a:spcAft>
                      </a:pPr>
                      <a:r>
                        <a:rPr lang="es-EC" sz="1300">
                          <a:effectLst/>
                        </a:rPr>
                        <a:t>$ 47.507,16</a:t>
                      </a:r>
                      <a:endParaRPr lang="es-EC" sz="1300">
                        <a:effectLst/>
                        <a:latin typeface="Calibri"/>
                        <a:ea typeface="Calibri"/>
                        <a:cs typeface="Times New Roman"/>
                      </a:endParaRPr>
                    </a:p>
                  </a:txBody>
                  <a:tcPr marL="24065" marR="24065" marT="0" marB="0"/>
                </a:tc>
                <a:tc hMerge="1">
                  <a:txBody>
                    <a:bodyPr/>
                    <a:lstStyle/>
                    <a:p>
                      <a:endParaRPr lang="es-EC"/>
                    </a:p>
                  </a:txBody>
                  <a:tcPr/>
                </a:tc>
                <a:tc>
                  <a:txBody>
                    <a:bodyPr/>
                    <a:lstStyle/>
                    <a:p>
                      <a:pPr algn="r">
                        <a:lnSpc>
                          <a:spcPct val="115000"/>
                        </a:lnSpc>
                        <a:spcAft>
                          <a:spcPts val="0"/>
                        </a:spcAft>
                      </a:pPr>
                      <a:r>
                        <a:rPr lang="es-EC" sz="1300">
                          <a:effectLst/>
                        </a:rPr>
                        <a:t>$ 443.400,18</a:t>
                      </a:r>
                      <a:endParaRPr lang="es-EC" sz="1300">
                        <a:effectLst/>
                        <a:latin typeface="Calibri"/>
                        <a:ea typeface="Calibri"/>
                        <a:cs typeface="Times New Roman"/>
                      </a:endParaRPr>
                    </a:p>
                  </a:txBody>
                  <a:tcPr marL="24065" marR="24065" marT="0" marB="0"/>
                </a:tc>
              </a:tr>
              <a:tr h="342978">
                <a:tc gridSpan="2">
                  <a:txBody>
                    <a:bodyPr/>
                    <a:lstStyle/>
                    <a:p>
                      <a:pPr algn="ctr">
                        <a:lnSpc>
                          <a:spcPct val="115000"/>
                        </a:lnSpc>
                        <a:spcAft>
                          <a:spcPts val="0"/>
                        </a:spcAft>
                      </a:pPr>
                      <a:r>
                        <a:rPr lang="es-EC" sz="1300" dirty="0">
                          <a:effectLst/>
                        </a:rPr>
                        <a:t>ENTREGABLES SUSTENTARON PAGO</a:t>
                      </a:r>
                      <a:endParaRPr lang="es-EC" sz="1300" dirty="0">
                        <a:effectLst/>
                        <a:latin typeface="Calibri"/>
                        <a:ea typeface="Calibri"/>
                        <a:cs typeface="Times New Roman"/>
                      </a:endParaRPr>
                    </a:p>
                  </a:txBody>
                  <a:tcPr marL="24065" marR="24065" marT="0" marB="0" anchor="ctr"/>
                </a:tc>
                <a:tc hMerge="1">
                  <a:txBody>
                    <a:bodyPr/>
                    <a:lstStyle/>
                    <a:p>
                      <a:endParaRPr lang="es-EC"/>
                    </a:p>
                  </a:txBody>
                  <a:tcPr/>
                </a:tc>
                <a:tc gridSpan="2">
                  <a:txBody>
                    <a:bodyPr/>
                    <a:lstStyle/>
                    <a:p>
                      <a:pPr algn="ctr">
                        <a:lnSpc>
                          <a:spcPct val="115000"/>
                        </a:lnSpc>
                        <a:spcAft>
                          <a:spcPts val="0"/>
                        </a:spcAft>
                      </a:pPr>
                      <a:r>
                        <a:rPr lang="es-EC" sz="1300" dirty="0">
                          <a:solidFill>
                            <a:schemeClr val="bg1"/>
                          </a:solidFill>
                          <a:effectLst/>
                        </a:rPr>
                        <a:t>ANTICIPO DEVENGADO</a:t>
                      </a:r>
                      <a:endParaRPr lang="es-EC" sz="1300" dirty="0">
                        <a:solidFill>
                          <a:schemeClr val="bg1"/>
                        </a:solidFill>
                        <a:effectLst/>
                        <a:latin typeface="Calibri"/>
                        <a:ea typeface="Calibri"/>
                        <a:cs typeface="Times New Roman"/>
                      </a:endParaRPr>
                    </a:p>
                  </a:txBody>
                  <a:tcPr marL="24065" marR="24065" marT="0" marB="0" anchor="ctr">
                    <a:solidFill>
                      <a:schemeClr val="accent1"/>
                    </a:solidFill>
                  </a:tcPr>
                </a:tc>
                <a:tc hMerge="1">
                  <a:txBody>
                    <a:bodyPr/>
                    <a:lstStyle/>
                    <a:p>
                      <a:endParaRPr lang="es-EC"/>
                    </a:p>
                  </a:txBody>
                  <a:tcPr/>
                </a:tc>
                <a:tc gridSpan="2">
                  <a:txBody>
                    <a:bodyPr/>
                    <a:lstStyle/>
                    <a:p>
                      <a:pPr algn="ctr">
                        <a:lnSpc>
                          <a:spcPct val="115000"/>
                        </a:lnSpc>
                        <a:spcAft>
                          <a:spcPts val="0"/>
                        </a:spcAft>
                      </a:pPr>
                      <a:r>
                        <a:rPr lang="es-EC" sz="1300">
                          <a:solidFill>
                            <a:schemeClr val="bg1"/>
                          </a:solidFill>
                          <a:effectLst/>
                        </a:rPr>
                        <a:t>RETENCIÓN EFECTUADA</a:t>
                      </a:r>
                      <a:endParaRPr lang="es-EC" sz="1300">
                        <a:solidFill>
                          <a:schemeClr val="bg1"/>
                        </a:solidFill>
                        <a:effectLst/>
                        <a:latin typeface="Calibri"/>
                        <a:ea typeface="Calibri"/>
                        <a:cs typeface="Times New Roman"/>
                      </a:endParaRPr>
                    </a:p>
                  </a:txBody>
                  <a:tcPr marL="24065" marR="24065" marT="0" marB="0" anchor="ctr">
                    <a:solidFill>
                      <a:schemeClr val="accent1"/>
                    </a:solidFill>
                  </a:tcPr>
                </a:tc>
                <a:tc hMerge="1">
                  <a:txBody>
                    <a:bodyPr/>
                    <a:lstStyle/>
                    <a:p>
                      <a:endParaRPr lang="es-EC"/>
                    </a:p>
                  </a:txBody>
                  <a:tcPr/>
                </a:tc>
                <a:tc gridSpan="2">
                  <a:txBody>
                    <a:bodyPr/>
                    <a:lstStyle/>
                    <a:p>
                      <a:pPr algn="ctr">
                        <a:lnSpc>
                          <a:spcPct val="115000"/>
                        </a:lnSpc>
                        <a:spcAft>
                          <a:spcPts val="0"/>
                        </a:spcAft>
                      </a:pPr>
                      <a:r>
                        <a:rPr lang="es-EC" sz="1300" dirty="0">
                          <a:solidFill>
                            <a:schemeClr val="bg1"/>
                          </a:solidFill>
                          <a:effectLst/>
                        </a:rPr>
                        <a:t>TOTAL TRANSFERIDO</a:t>
                      </a:r>
                      <a:endParaRPr lang="es-EC" sz="1300" dirty="0">
                        <a:solidFill>
                          <a:schemeClr val="bg1"/>
                        </a:solidFill>
                        <a:effectLst/>
                        <a:latin typeface="Calibri"/>
                        <a:ea typeface="Calibri"/>
                        <a:cs typeface="Times New Roman"/>
                      </a:endParaRPr>
                    </a:p>
                  </a:txBody>
                  <a:tcPr marL="24065" marR="24065" marT="0" marB="0" anchor="ctr">
                    <a:solidFill>
                      <a:schemeClr val="accent1"/>
                    </a:solidFill>
                  </a:tcPr>
                </a:tc>
                <a:tc hMerge="1">
                  <a:txBody>
                    <a:bodyPr/>
                    <a:lstStyle/>
                    <a:p>
                      <a:endParaRPr lang="es-EC"/>
                    </a:p>
                  </a:txBody>
                  <a:tcPr/>
                </a:tc>
              </a:tr>
              <a:tr h="529309">
                <a:tc gridSpan="2">
                  <a:txBody>
                    <a:bodyPr/>
                    <a:lstStyle/>
                    <a:p>
                      <a:pPr>
                        <a:lnSpc>
                          <a:spcPct val="115000"/>
                        </a:lnSpc>
                        <a:spcAft>
                          <a:spcPts val="0"/>
                        </a:spcAft>
                      </a:pPr>
                      <a:r>
                        <a:rPr lang="es-EC" sz="1300" dirty="0">
                          <a:solidFill>
                            <a:schemeClr val="tx1"/>
                          </a:solidFill>
                          <a:effectLst/>
                        </a:rPr>
                        <a:t>E.06  E.12  E.05  E.35  E.13  E.14  E.17  E.36  E.69  E.07  E.37  E.39</a:t>
                      </a:r>
                      <a:endParaRPr lang="es-EC" sz="1300" dirty="0">
                        <a:solidFill>
                          <a:schemeClr val="tx1"/>
                        </a:solidFill>
                        <a:effectLst/>
                        <a:latin typeface="Calibri"/>
                        <a:ea typeface="Calibri"/>
                        <a:cs typeface="Times New Roman"/>
                      </a:endParaRPr>
                    </a:p>
                  </a:txBody>
                  <a:tcPr marL="24065" marR="24065" marT="0" marB="0">
                    <a:solidFill>
                      <a:schemeClr val="accent5">
                        <a:lumMod val="20000"/>
                        <a:lumOff val="80000"/>
                      </a:schemeClr>
                    </a:solidFill>
                  </a:tcPr>
                </a:tc>
                <a:tc hMerge="1">
                  <a:txBody>
                    <a:bodyPr/>
                    <a:lstStyle/>
                    <a:p>
                      <a:endParaRPr lang="es-EC"/>
                    </a:p>
                  </a:txBody>
                  <a:tcPr/>
                </a:tc>
                <a:tc gridSpan="2">
                  <a:txBody>
                    <a:bodyPr/>
                    <a:lstStyle/>
                    <a:p>
                      <a:pPr algn="r">
                        <a:lnSpc>
                          <a:spcPct val="115000"/>
                        </a:lnSpc>
                        <a:spcAft>
                          <a:spcPts val="0"/>
                        </a:spcAft>
                      </a:pPr>
                      <a:r>
                        <a:rPr lang="es-EC" sz="1300" dirty="0">
                          <a:effectLst/>
                        </a:rPr>
                        <a:t>$ 118.768,90</a:t>
                      </a:r>
                      <a:endParaRPr lang="es-EC" sz="1300" dirty="0">
                        <a:effectLst/>
                        <a:latin typeface="Calibri"/>
                        <a:ea typeface="Calibri"/>
                        <a:cs typeface="Times New Roman"/>
                      </a:endParaRPr>
                    </a:p>
                  </a:txBody>
                  <a:tcPr marL="24065" marR="24065" marT="0" marB="0"/>
                </a:tc>
                <a:tc hMerge="1">
                  <a:txBody>
                    <a:bodyPr/>
                    <a:lstStyle/>
                    <a:p>
                      <a:endParaRPr lang="es-EC"/>
                    </a:p>
                  </a:txBody>
                  <a:tcPr/>
                </a:tc>
                <a:tc gridSpan="2">
                  <a:txBody>
                    <a:bodyPr/>
                    <a:lstStyle/>
                    <a:p>
                      <a:pPr algn="r">
                        <a:lnSpc>
                          <a:spcPct val="115000"/>
                        </a:lnSpc>
                        <a:spcAft>
                          <a:spcPts val="0"/>
                        </a:spcAft>
                      </a:pPr>
                      <a:r>
                        <a:rPr lang="es-EC" sz="1300">
                          <a:effectLst/>
                        </a:rPr>
                        <a:t>$ 27.665,07892</a:t>
                      </a:r>
                      <a:endParaRPr lang="es-EC" sz="1300">
                        <a:effectLst/>
                        <a:latin typeface="Calibri"/>
                        <a:ea typeface="Calibri"/>
                        <a:cs typeface="Times New Roman"/>
                      </a:endParaRPr>
                    </a:p>
                  </a:txBody>
                  <a:tcPr marL="24065" marR="24065" marT="0" marB="0"/>
                </a:tc>
                <a:tc hMerge="1">
                  <a:txBody>
                    <a:bodyPr/>
                    <a:lstStyle/>
                    <a:p>
                      <a:endParaRPr lang="es-EC"/>
                    </a:p>
                  </a:txBody>
                  <a:tcPr/>
                </a:tc>
                <a:tc gridSpan="2">
                  <a:txBody>
                    <a:bodyPr/>
                    <a:lstStyle/>
                    <a:p>
                      <a:pPr algn="r">
                        <a:lnSpc>
                          <a:spcPct val="115000"/>
                        </a:lnSpc>
                        <a:spcAft>
                          <a:spcPts val="0"/>
                        </a:spcAft>
                      </a:pPr>
                      <a:r>
                        <a:rPr lang="es-EC" sz="1300" dirty="0">
                          <a:effectLst/>
                        </a:rPr>
                        <a:t>$ 296.966,21</a:t>
                      </a:r>
                      <a:endParaRPr lang="es-EC" sz="1300" dirty="0">
                        <a:effectLst/>
                        <a:latin typeface="Calibri"/>
                        <a:ea typeface="Calibri"/>
                        <a:cs typeface="Times New Roman"/>
                      </a:endParaRPr>
                    </a:p>
                  </a:txBody>
                  <a:tcPr marL="24065" marR="24065" marT="0" marB="0"/>
                </a:tc>
                <a:tc hMerge="1">
                  <a:txBody>
                    <a:bodyPr/>
                    <a:lstStyle/>
                    <a:p>
                      <a:endParaRPr lang="es-EC"/>
                    </a:p>
                  </a:txBody>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765564520"/>
              </p:ext>
            </p:extLst>
          </p:nvPr>
        </p:nvGraphicFramePr>
        <p:xfrm>
          <a:off x="179509" y="3573016"/>
          <a:ext cx="8640962" cy="3165818"/>
        </p:xfrm>
        <a:graphic>
          <a:graphicData uri="http://schemas.openxmlformats.org/drawingml/2006/table">
            <a:tbl>
              <a:tblPr firstRow="1" firstCol="1" bandRow="1">
                <a:tableStyleId>{5C22544A-7EE6-4342-B048-85BDC9FD1C3A}</a:tableStyleId>
              </a:tblPr>
              <a:tblGrid>
                <a:gridCol w="934712"/>
                <a:gridCol w="2809707"/>
                <a:gridCol w="1224136"/>
                <a:gridCol w="1224136"/>
                <a:gridCol w="1008112"/>
                <a:gridCol w="216024"/>
                <a:gridCol w="1224135"/>
              </a:tblGrid>
              <a:tr h="457117">
                <a:tc>
                  <a:txBody>
                    <a:bodyPr/>
                    <a:lstStyle/>
                    <a:p>
                      <a:pPr algn="ctr">
                        <a:lnSpc>
                          <a:spcPct val="115000"/>
                        </a:lnSpc>
                        <a:spcAft>
                          <a:spcPts val="0"/>
                        </a:spcAft>
                      </a:pPr>
                      <a:r>
                        <a:rPr lang="es-EC" sz="1300" dirty="0">
                          <a:effectLst/>
                        </a:rPr>
                        <a:t>PAGO</a:t>
                      </a:r>
                      <a:endParaRPr lang="es-EC" sz="1300" dirty="0">
                        <a:effectLst/>
                        <a:latin typeface="Calibri"/>
                        <a:ea typeface="Calibri"/>
                        <a:cs typeface="Times New Roman"/>
                      </a:endParaRPr>
                    </a:p>
                  </a:txBody>
                  <a:tcPr marL="24528" marR="24528" marT="0" marB="0" anchor="ctr"/>
                </a:tc>
                <a:tc>
                  <a:txBody>
                    <a:bodyPr/>
                    <a:lstStyle/>
                    <a:p>
                      <a:pPr algn="ctr">
                        <a:lnSpc>
                          <a:spcPct val="115000"/>
                        </a:lnSpc>
                        <a:spcAft>
                          <a:spcPts val="0"/>
                        </a:spcAft>
                      </a:pPr>
                      <a:r>
                        <a:rPr lang="es-EC" sz="1300" dirty="0">
                          <a:effectLst/>
                        </a:rPr>
                        <a:t>DESCRIPCIÓN DEL PAGO</a:t>
                      </a:r>
                      <a:endParaRPr lang="es-EC" sz="1300" dirty="0">
                        <a:effectLst/>
                        <a:latin typeface="Calibri"/>
                        <a:ea typeface="Calibri"/>
                        <a:cs typeface="Times New Roman"/>
                      </a:endParaRPr>
                    </a:p>
                  </a:txBody>
                  <a:tcPr marL="24528" marR="24528" marT="0" marB="0" anchor="ctr"/>
                </a:tc>
                <a:tc>
                  <a:txBody>
                    <a:bodyPr/>
                    <a:lstStyle/>
                    <a:p>
                      <a:pPr algn="ctr">
                        <a:lnSpc>
                          <a:spcPct val="115000"/>
                        </a:lnSpc>
                        <a:spcAft>
                          <a:spcPts val="0"/>
                        </a:spcAft>
                      </a:pPr>
                      <a:r>
                        <a:rPr lang="es-EC" sz="1300">
                          <a:effectLst/>
                        </a:rPr>
                        <a:t>% PAGO</a:t>
                      </a:r>
                      <a:endParaRPr lang="es-EC" sz="1300">
                        <a:effectLst/>
                        <a:latin typeface="Calibri"/>
                        <a:ea typeface="Calibri"/>
                        <a:cs typeface="Times New Roman"/>
                      </a:endParaRPr>
                    </a:p>
                  </a:txBody>
                  <a:tcPr marL="24528" marR="24528" marT="0" marB="0" anchor="ctr"/>
                </a:tc>
                <a:tc>
                  <a:txBody>
                    <a:bodyPr/>
                    <a:lstStyle/>
                    <a:p>
                      <a:pPr algn="ctr">
                        <a:lnSpc>
                          <a:spcPct val="115000"/>
                        </a:lnSpc>
                        <a:spcAft>
                          <a:spcPts val="0"/>
                        </a:spcAft>
                      </a:pPr>
                      <a:r>
                        <a:rPr lang="es-EC" sz="1300">
                          <a:effectLst/>
                        </a:rPr>
                        <a:t>SUBTOTAL FACTURAS</a:t>
                      </a:r>
                      <a:endParaRPr lang="es-EC" sz="1300">
                        <a:effectLst/>
                        <a:latin typeface="Calibri"/>
                        <a:ea typeface="Calibri"/>
                        <a:cs typeface="Times New Roman"/>
                      </a:endParaRPr>
                    </a:p>
                  </a:txBody>
                  <a:tcPr marL="24528" marR="24528" marT="0" marB="0" anchor="ctr"/>
                </a:tc>
                <a:tc gridSpan="2">
                  <a:txBody>
                    <a:bodyPr/>
                    <a:lstStyle/>
                    <a:p>
                      <a:pPr algn="ctr">
                        <a:lnSpc>
                          <a:spcPct val="115000"/>
                        </a:lnSpc>
                        <a:spcAft>
                          <a:spcPts val="0"/>
                        </a:spcAft>
                      </a:pPr>
                      <a:r>
                        <a:rPr lang="es-EC" sz="1300">
                          <a:effectLst/>
                        </a:rPr>
                        <a:t>IVA FACTURAS</a:t>
                      </a:r>
                      <a:endParaRPr lang="es-EC" sz="1300">
                        <a:effectLst/>
                        <a:latin typeface="Calibri"/>
                        <a:ea typeface="Calibri"/>
                        <a:cs typeface="Times New Roman"/>
                      </a:endParaRPr>
                    </a:p>
                  </a:txBody>
                  <a:tcPr marL="24528" marR="24528" marT="0" marB="0" anchor="ctr"/>
                </a:tc>
                <a:tc hMerge="1">
                  <a:txBody>
                    <a:bodyPr/>
                    <a:lstStyle/>
                    <a:p>
                      <a:endParaRPr lang="es-EC"/>
                    </a:p>
                  </a:txBody>
                  <a:tcPr/>
                </a:tc>
                <a:tc>
                  <a:txBody>
                    <a:bodyPr/>
                    <a:lstStyle/>
                    <a:p>
                      <a:pPr algn="ctr">
                        <a:lnSpc>
                          <a:spcPct val="115000"/>
                        </a:lnSpc>
                        <a:spcAft>
                          <a:spcPts val="0"/>
                        </a:spcAft>
                      </a:pPr>
                      <a:r>
                        <a:rPr lang="es-EC" sz="1300">
                          <a:effectLst/>
                        </a:rPr>
                        <a:t>TOTAL FACTURAS</a:t>
                      </a:r>
                      <a:endParaRPr lang="es-EC" sz="1300">
                        <a:effectLst/>
                        <a:latin typeface="Calibri"/>
                        <a:ea typeface="Calibri"/>
                        <a:cs typeface="Times New Roman"/>
                      </a:endParaRPr>
                    </a:p>
                  </a:txBody>
                  <a:tcPr marL="24528" marR="24528" marT="0" marB="0" anchor="ctr"/>
                </a:tc>
              </a:tr>
              <a:tr h="1149463">
                <a:tc>
                  <a:txBody>
                    <a:bodyPr/>
                    <a:lstStyle/>
                    <a:p>
                      <a:pPr algn="ctr">
                        <a:lnSpc>
                          <a:spcPct val="115000"/>
                        </a:lnSpc>
                        <a:spcAft>
                          <a:spcPts val="0"/>
                        </a:spcAft>
                      </a:pPr>
                      <a:r>
                        <a:rPr lang="es-EC" sz="1300">
                          <a:effectLst/>
                        </a:rPr>
                        <a:t>2</a:t>
                      </a:r>
                      <a:endParaRPr lang="es-EC" sz="1300">
                        <a:effectLst/>
                        <a:latin typeface="Calibri"/>
                        <a:ea typeface="Calibri"/>
                        <a:cs typeface="Times New Roman"/>
                      </a:endParaRPr>
                    </a:p>
                  </a:txBody>
                  <a:tcPr marL="24528" marR="24528" marT="0" marB="0"/>
                </a:tc>
                <a:tc>
                  <a:txBody>
                    <a:bodyPr/>
                    <a:lstStyle/>
                    <a:p>
                      <a:pPr>
                        <a:lnSpc>
                          <a:spcPct val="115000"/>
                        </a:lnSpc>
                        <a:spcAft>
                          <a:spcPts val="0"/>
                        </a:spcAft>
                      </a:pPr>
                      <a:r>
                        <a:rPr lang="es-EC" sz="1300" dirty="0">
                          <a:effectLst/>
                        </a:rPr>
                        <a:t>FECHA FACTURA: 01-sep-2015</a:t>
                      </a:r>
                      <a:br>
                        <a:rPr lang="es-EC" sz="1300" dirty="0">
                          <a:effectLst/>
                        </a:rPr>
                      </a:br>
                      <a:r>
                        <a:rPr lang="es-EC" sz="1300" dirty="0">
                          <a:effectLst/>
                        </a:rPr>
                        <a:t>FECHA FACTURA: 01-sep-2015</a:t>
                      </a:r>
                      <a:br>
                        <a:rPr lang="es-EC" sz="1300" dirty="0">
                          <a:effectLst/>
                        </a:rPr>
                      </a:br>
                      <a:r>
                        <a:rPr lang="es-EC" sz="1300" dirty="0">
                          <a:effectLst/>
                        </a:rPr>
                        <a:t>FECHA TRANSFER: 11-sep-2015</a:t>
                      </a:r>
                      <a:br>
                        <a:rPr lang="es-EC" sz="1300" dirty="0">
                          <a:effectLst/>
                        </a:rPr>
                      </a:br>
                      <a:r>
                        <a:rPr lang="es-EC" sz="1300" dirty="0">
                          <a:effectLst/>
                        </a:rPr>
                        <a:t>VALOR TRANSFER: $679.975,28</a:t>
                      </a:r>
                      <a:br>
                        <a:rPr lang="es-EC" sz="1300" dirty="0">
                          <a:effectLst/>
                        </a:rPr>
                      </a:br>
                      <a:r>
                        <a:rPr lang="es-EC" sz="1300" dirty="0">
                          <a:effectLst/>
                        </a:rPr>
                        <a:t>FECHA FACTURA: 28-sep-2015</a:t>
                      </a:r>
                      <a:br>
                        <a:rPr lang="es-EC" sz="1300" dirty="0">
                          <a:effectLst/>
                        </a:rPr>
                      </a:br>
                      <a:r>
                        <a:rPr lang="es-EC" sz="1300" dirty="0">
                          <a:effectLst/>
                        </a:rPr>
                        <a:t>FECHA TRANSFER: 28-sep-2015</a:t>
                      </a:r>
                      <a:br>
                        <a:rPr lang="es-EC" sz="1300" dirty="0">
                          <a:effectLst/>
                        </a:rPr>
                      </a:br>
                      <a:r>
                        <a:rPr lang="es-EC" sz="1300" dirty="0">
                          <a:effectLst/>
                        </a:rPr>
                        <a:t>VALOR TRANSFER: $348.245,67</a:t>
                      </a:r>
                      <a:endParaRPr lang="es-EC" sz="1300" dirty="0">
                        <a:effectLst/>
                        <a:latin typeface="Calibri"/>
                        <a:ea typeface="Calibri"/>
                        <a:cs typeface="Times New Roman"/>
                      </a:endParaRPr>
                    </a:p>
                  </a:txBody>
                  <a:tcPr marL="24528" marR="24528" marT="0" marB="0"/>
                </a:tc>
                <a:tc>
                  <a:txBody>
                    <a:bodyPr/>
                    <a:lstStyle/>
                    <a:p>
                      <a:pPr algn="ctr">
                        <a:lnSpc>
                          <a:spcPct val="115000"/>
                        </a:lnSpc>
                        <a:spcAft>
                          <a:spcPts val="0"/>
                        </a:spcAft>
                      </a:pPr>
                      <a:r>
                        <a:rPr lang="es-EC" sz="1300">
                          <a:effectLst/>
                        </a:rPr>
                        <a:t>38,1032%</a:t>
                      </a:r>
                      <a:endParaRPr lang="es-EC" sz="1300">
                        <a:effectLst/>
                        <a:latin typeface="Calibri"/>
                        <a:ea typeface="Calibri"/>
                        <a:cs typeface="Times New Roman"/>
                      </a:endParaRPr>
                    </a:p>
                  </a:txBody>
                  <a:tcPr marL="24528" marR="24528" marT="0" marB="0"/>
                </a:tc>
                <a:tc>
                  <a:txBody>
                    <a:bodyPr/>
                    <a:lstStyle/>
                    <a:p>
                      <a:pPr algn="r">
                        <a:lnSpc>
                          <a:spcPct val="115000"/>
                        </a:lnSpc>
                        <a:spcAft>
                          <a:spcPts val="0"/>
                        </a:spcAft>
                      </a:pPr>
                      <a:r>
                        <a:rPr lang="es-EC" sz="1300">
                          <a:effectLst/>
                        </a:rPr>
                        <a:t>$ 1.400.640,86</a:t>
                      </a:r>
                      <a:endParaRPr lang="es-EC" sz="1300">
                        <a:effectLst/>
                        <a:latin typeface="Calibri"/>
                        <a:ea typeface="Calibri"/>
                        <a:cs typeface="Times New Roman"/>
                      </a:endParaRPr>
                    </a:p>
                  </a:txBody>
                  <a:tcPr marL="24528" marR="24528" marT="0" marB="0"/>
                </a:tc>
                <a:tc gridSpan="2">
                  <a:txBody>
                    <a:bodyPr/>
                    <a:lstStyle/>
                    <a:p>
                      <a:pPr algn="r">
                        <a:lnSpc>
                          <a:spcPct val="115000"/>
                        </a:lnSpc>
                        <a:spcAft>
                          <a:spcPts val="0"/>
                        </a:spcAft>
                      </a:pPr>
                      <a:r>
                        <a:rPr lang="es-EC" sz="1300">
                          <a:effectLst/>
                        </a:rPr>
                        <a:t>$ 168.076,91</a:t>
                      </a:r>
                      <a:endParaRPr lang="es-EC" sz="1300">
                        <a:effectLst/>
                        <a:latin typeface="Calibri"/>
                        <a:ea typeface="Calibri"/>
                        <a:cs typeface="Times New Roman"/>
                      </a:endParaRPr>
                    </a:p>
                  </a:txBody>
                  <a:tcPr marL="24528" marR="24528" marT="0" marB="0"/>
                </a:tc>
                <a:tc hMerge="1">
                  <a:txBody>
                    <a:bodyPr/>
                    <a:lstStyle/>
                    <a:p>
                      <a:endParaRPr lang="es-EC"/>
                    </a:p>
                  </a:txBody>
                  <a:tcPr/>
                </a:tc>
                <a:tc>
                  <a:txBody>
                    <a:bodyPr/>
                    <a:lstStyle/>
                    <a:p>
                      <a:pPr algn="r">
                        <a:lnSpc>
                          <a:spcPct val="115000"/>
                        </a:lnSpc>
                        <a:spcAft>
                          <a:spcPts val="0"/>
                        </a:spcAft>
                      </a:pPr>
                      <a:r>
                        <a:rPr lang="es-EC" sz="1300">
                          <a:effectLst/>
                        </a:rPr>
                        <a:t>$ 1.568.717,77</a:t>
                      </a:r>
                      <a:endParaRPr lang="es-EC" sz="1300">
                        <a:effectLst/>
                        <a:latin typeface="Calibri"/>
                        <a:ea typeface="Calibri"/>
                        <a:cs typeface="Times New Roman"/>
                      </a:endParaRPr>
                    </a:p>
                  </a:txBody>
                  <a:tcPr marL="24528" marR="24528" marT="0" marB="0"/>
                </a:tc>
              </a:tr>
              <a:tr h="457117">
                <a:tc gridSpan="2">
                  <a:txBody>
                    <a:bodyPr/>
                    <a:lstStyle/>
                    <a:p>
                      <a:pPr algn="ctr">
                        <a:lnSpc>
                          <a:spcPct val="115000"/>
                        </a:lnSpc>
                        <a:spcAft>
                          <a:spcPts val="0"/>
                        </a:spcAft>
                      </a:pPr>
                      <a:r>
                        <a:rPr lang="es-EC" sz="1300" dirty="0">
                          <a:effectLst/>
                        </a:rPr>
                        <a:t>ENTREGABLES SUSTENTARON PAGO</a:t>
                      </a:r>
                      <a:endParaRPr lang="es-EC" sz="1300" dirty="0">
                        <a:effectLst/>
                        <a:latin typeface="Calibri"/>
                        <a:ea typeface="Calibri"/>
                        <a:cs typeface="Times New Roman"/>
                      </a:endParaRPr>
                    </a:p>
                  </a:txBody>
                  <a:tcPr marL="24528" marR="24528" marT="0" marB="0" anchor="ctr"/>
                </a:tc>
                <a:tc hMerge="1">
                  <a:txBody>
                    <a:bodyPr/>
                    <a:lstStyle/>
                    <a:p>
                      <a:endParaRPr lang="es-EC"/>
                    </a:p>
                  </a:txBody>
                  <a:tcPr/>
                </a:tc>
                <a:tc gridSpan="2">
                  <a:txBody>
                    <a:bodyPr/>
                    <a:lstStyle/>
                    <a:p>
                      <a:pPr algn="ctr">
                        <a:lnSpc>
                          <a:spcPct val="115000"/>
                        </a:lnSpc>
                        <a:spcAft>
                          <a:spcPts val="0"/>
                        </a:spcAft>
                      </a:pPr>
                      <a:r>
                        <a:rPr lang="es-EC" sz="1300" dirty="0">
                          <a:solidFill>
                            <a:schemeClr val="bg1"/>
                          </a:solidFill>
                          <a:effectLst/>
                        </a:rPr>
                        <a:t>ANTICIPO DEVENGADO</a:t>
                      </a:r>
                      <a:endParaRPr lang="es-EC" sz="1300" dirty="0">
                        <a:solidFill>
                          <a:schemeClr val="bg1"/>
                        </a:solidFill>
                        <a:effectLst/>
                        <a:latin typeface="Calibri"/>
                        <a:ea typeface="Calibri"/>
                        <a:cs typeface="Times New Roman"/>
                      </a:endParaRPr>
                    </a:p>
                  </a:txBody>
                  <a:tcPr marL="24528" marR="24528" marT="0" marB="0" anchor="ctr">
                    <a:solidFill>
                      <a:schemeClr val="accent1"/>
                    </a:solidFill>
                  </a:tcPr>
                </a:tc>
                <a:tc hMerge="1">
                  <a:txBody>
                    <a:bodyPr/>
                    <a:lstStyle/>
                    <a:p>
                      <a:endParaRPr lang="es-EC"/>
                    </a:p>
                  </a:txBody>
                  <a:tcPr/>
                </a:tc>
                <a:tc>
                  <a:txBody>
                    <a:bodyPr/>
                    <a:lstStyle/>
                    <a:p>
                      <a:pPr algn="ctr">
                        <a:lnSpc>
                          <a:spcPct val="115000"/>
                        </a:lnSpc>
                        <a:spcAft>
                          <a:spcPts val="0"/>
                        </a:spcAft>
                      </a:pPr>
                      <a:r>
                        <a:rPr lang="es-EC" sz="1300" dirty="0">
                          <a:solidFill>
                            <a:schemeClr val="bg1"/>
                          </a:solidFill>
                          <a:effectLst/>
                        </a:rPr>
                        <a:t>RETENCIÓN EFECTUADA</a:t>
                      </a:r>
                      <a:endParaRPr lang="es-EC" sz="1300" dirty="0">
                        <a:solidFill>
                          <a:schemeClr val="bg1"/>
                        </a:solidFill>
                        <a:effectLst/>
                        <a:latin typeface="Calibri"/>
                        <a:ea typeface="Calibri"/>
                        <a:cs typeface="Times New Roman"/>
                      </a:endParaRPr>
                    </a:p>
                  </a:txBody>
                  <a:tcPr marL="24528" marR="24528" marT="0" marB="0" anchor="ctr">
                    <a:solidFill>
                      <a:schemeClr val="accent1"/>
                    </a:solidFill>
                  </a:tcPr>
                </a:tc>
                <a:tc gridSpan="2">
                  <a:txBody>
                    <a:bodyPr/>
                    <a:lstStyle/>
                    <a:p>
                      <a:pPr algn="ctr">
                        <a:lnSpc>
                          <a:spcPct val="115000"/>
                        </a:lnSpc>
                        <a:spcAft>
                          <a:spcPts val="0"/>
                        </a:spcAft>
                      </a:pPr>
                      <a:r>
                        <a:rPr lang="es-EC" sz="1300" dirty="0">
                          <a:solidFill>
                            <a:schemeClr val="bg1"/>
                          </a:solidFill>
                          <a:effectLst/>
                        </a:rPr>
                        <a:t>TOTAL TRANSFERIDO</a:t>
                      </a:r>
                      <a:endParaRPr lang="es-EC" sz="1300" dirty="0">
                        <a:solidFill>
                          <a:schemeClr val="bg1"/>
                        </a:solidFill>
                        <a:effectLst/>
                        <a:latin typeface="Calibri"/>
                        <a:ea typeface="Calibri"/>
                        <a:cs typeface="Times New Roman"/>
                      </a:endParaRPr>
                    </a:p>
                  </a:txBody>
                  <a:tcPr marL="24528" marR="24528" marT="0" marB="0" anchor="ctr">
                    <a:solidFill>
                      <a:schemeClr val="accent1"/>
                    </a:solidFill>
                  </a:tcPr>
                </a:tc>
                <a:tc hMerge="1">
                  <a:txBody>
                    <a:bodyPr/>
                    <a:lstStyle/>
                    <a:p>
                      <a:endParaRPr lang="es-EC"/>
                    </a:p>
                  </a:txBody>
                  <a:tcPr/>
                </a:tc>
              </a:tr>
              <a:tr h="312601">
                <a:tc gridSpan="2">
                  <a:txBody>
                    <a:bodyPr/>
                    <a:lstStyle/>
                    <a:p>
                      <a:pPr>
                        <a:lnSpc>
                          <a:spcPct val="115000"/>
                        </a:lnSpc>
                        <a:spcAft>
                          <a:spcPts val="0"/>
                        </a:spcAft>
                      </a:pPr>
                      <a:r>
                        <a:rPr lang="es-EC" sz="1300" dirty="0">
                          <a:solidFill>
                            <a:schemeClr val="tx1"/>
                          </a:solidFill>
                          <a:effectLst/>
                        </a:rPr>
                        <a:t>E.18  E.08  E.19  E.16  E.29  E.38  E.70  E.20  E.72  E.44  E.71  E.26  E.27  E.28  E.40  E.42  E.24  E.01  E.25  E.43  E.09  E.22  E.23  E.41  E.45  E.46  E.21  E.48</a:t>
                      </a:r>
                      <a:endParaRPr lang="es-EC" sz="1300" dirty="0">
                        <a:solidFill>
                          <a:schemeClr val="tx1"/>
                        </a:solidFill>
                        <a:effectLst/>
                        <a:latin typeface="Calibri"/>
                        <a:ea typeface="Calibri"/>
                        <a:cs typeface="Times New Roman"/>
                      </a:endParaRPr>
                    </a:p>
                  </a:txBody>
                  <a:tcPr marL="24528" marR="24528" marT="0" marB="0">
                    <a:solidFill>
                      <a:schemeClr val="accent5">
                        <a:lumMod val="20000"/>
                        <a:lumOff val="80000"/>
                      </a:schemeClr>
                    </a:solidFill>
                  </a:tcPr>
                </a:tc>
                <a:tc hMerge="1">
                  <a:txBody>
                    <a:bodyPr/>
                    <a:lstStyle/>
                    <a:p>
                      <a:endParaRPr lang="es-EC"/>
                    </a:p>
                  </a:txBody>
                  <a:tcPr/>
                </a:tc>
                <a:tc gridSpan="2">
                  <a:txBody>
                    <a:bodyPr/>
                    <a:lstStyle/>
                    <a:p>
                      <a:pPr algn="r">
                        <a:lnSpc>
                          <a:spcPct val="115000"/>
                        </a:lnSpc>
                        <a:spcAft>
                          <a:spcPts val="0"/>
                        </a:spcAft>
                      </a:pPr>
                      <a:r>
                        <a:rPr lang="es-EC" sz="1300" dirty="0">
                          <a:effectLst/>
                        </a:rPr>
                        <a:t>$ 420.192,26</a:t>
                      </a:r>
                      <a:endParaRPr lang="es-EC" sz="1300" dirty="0">
                        <a:effectLst/>
                        <a:latin typeface="Calibri"/>
                        <a:ea typeface="Calibri"/>
                        <a:cs typeface="Times New Roman"/>
                      </a:endParaRPr>
                    </a:p>
                  </a:txBody>
                  <a:tcPr marL="24528" marR="24528" marT="0" marB="0"/>
                </a:tc>
                <a:tc hMerge="1">
                  <a:txBody>
                    <a:bodyPr/>
                    <a:lstStyle/>
                    <a:p>
                      <a:endParaRPr lang="es-EC"/>
                    </a:p>
                  </a:txBody>
                  <a:tcPr/>
                </a:tc>
                <a:tc>
                  <a:txBody>
                    <a:bodyPr/>
                    <a:lstStyle/>
                    <a:p>
                      <a:pPr algn="r">
                        <a:lnSpc>
                          <a:spcPct val="115000"/>
                        </a:lnSpc>
                        <a:spcAft>
                          <a:spcPts val="0"/>
                        </a:spcAft>
                      </a:pPr>
                      <a:r>
                        <a:rPr lang="es-EC" sz="1300">
                          <a:effectLst/>
                        </a:rPr>
                        <a:t>$ 120.304,56</a:t>
                      </a:r>
                      <a:endParaRPr lang="es-EC" sz="1300">
                        <a:effectLst/>
                        <a:latin typeface="Calibri"/>
                        <a:ea typeface="Calibri"/>
                        <a:cs typeface="Times New Roman"/>
                      </a:endParaRPr>
                    </a:p>
                  </a:txBody>
                  <a:tcPr marL="24528" marR="24528" marT="0" marB="0"/>
                </a:tc>
                <a:tc gridSpan="2">
                  <a:txBody>
                    <a:bodyPr/>
                    <a:lstStyle/>
                    <a:p>
                      <a:pPr algn="r">
                        <a:lnSpc>
                          <a:spcPct val="115000"/>
                        </a:lnSpc>
                        <a:spcAft>
                          <a:spcPts val="0"/>
                        </a:spcAft>
                      </a:pPr>
                      <a:r>
                        <a:rPr lang="es-EC" sz="1300" dirty="0">
                          <a:effectLst/>
                        </a:rPr>
                        <a:t>$ 1.028.220,95</a:t>
                      </a:r>
                      <a:endParaRPr lang="es-EC" sz="1300" dirty="0">
                        <a:effectLst/>
                        <a:latin typeface="Calibri"/>
                        <a:ea typeface="Calibri"/>
                        <a:cs typeface="Times New Roman"/>
                      </a:endParaRPr>
                    </a:p>
                  </a:txBody>
                  <a:tcPr marL="24528" marR="24528" marT="0" marB="0"/>
                </a:tc>
                <a:tc hMerge="1">
                  <a:txBody>
                    <a:bodyPr/>
                    <a:lstStyle/>
                    <a:p>
                      <a:endParaRPr lang="es-EC"/>
                    </a:p>
                  </a:txBody>
                  <a:tcPr/>
                </a:tc>
              </a:tr>
            </a:tbl>
          </a:graphicData>
        </a:graphic>
      </p:graphicFrame>
    </p:spTree>
    <p:extLst>
      <p:ext uri="{BB962C8B-B14F-4D97-AF65-F5344CB8AC3E}">
        <p14:creationId xmlns:p14="http://schemas.microsoft.com/office/powerpoint/2010/main" val="1230680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210978" cy="461665"/>
          </a:xfrm>
          <a:prstGeom prst="rect">
            <a:avLst/>
          </a:prstGeom>
          <a:noFill/>
        </p:spPr>
        <p:txBody>
          <a:bodyPr wrap="none" rtlCol="0">
            <a:spAutoFit/>
          </a:bodyPr>
          <a:lstStyle/>
          <a:p>
            <a:r>
              <a:rPr lang="es-EC" sz="2400" b="1" dirty="0" smtClean="0">
                <a:solidFill>
                  <a:srgbClr val="0070C0"/>
                </a:solidFill>
              </a:rPr>
              <a:t>ACCIONES </a:t>
            </a:r>
            <a:r>
              <a:rPr lang="es-EC" sz="2400" b="1" dirty="0" smtClean="0">
                <a:solidFill>
                  <a:srgbClr val="0070C0"/>
                </a:solidFill>
              </a:rPr>
              <a:t>ESTRATÉGICAS A GESTIONAR</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7" name="6 Tabla"/>
          <p:cNvGraphicFramePr>
            <a:graphicFrameLocks noGrp="1"/>
          </p:cNvGraphicFramePr>
          <p:nvPr>
            <p:extLst>
              <p:ext uri="{D42A27DB-BD31-4B8C-83A1-F6EECF244321}">
                <p14:modId xmlns:p14="http://schemas.microsoft.com/office/powerpoint/2010/main" val="2115036343"/>
              </p:ext>
            </p:extLst>
          </p:nvPr>
        </p:nvGraphicFramePr>
        <p:xfrm>
          <a:off x="179512" y="1052736"/>
          <a:ext cx="8820472" cy="5396738"/>
        </p:xfrm>
        <a:graphic>
          <a:graphicData uri="http://schemas.openxmlformats.org/drawingml/2006/table">
            <a:tbl>
              <a:tblPr firstRow="1" firstCol="1" bandRow="1">
                <a:tableStyleId>{10A1B5D5-9B99-4C35-A422-299274C87663}</a:tableStyleId>
              </a:tblPr>
              <a:tblGrid>
                <a:gridCol w="430125"/>
                <a:gridCol w="4466419"/>
                <a:gridCol w="3923928"/>
              </a:tblGrid>
              <a:tr h="198925">
                <a:tc gridSpan="2">
                  <a:txBody>
                    <a:bodyPr/>
                    <a:lstStyle/>
                    <a:p>
                      <a:pPr algn="ctr">
                        <a:lnSpc>
                          <a:spcPct val="115000"/>
                        </a:lnSpc>
                        <a:spcAft>
                          <a:spcPts val="0"/>
                        </a:spcAft>
                      </a:pPr>
                      <a:r>
                        <a:rPr lang="es-EC" sz="1600" dirty="0">
                          <a:effectLst/>
                        </a:rPr>
                        <a:t>ACCIÓN </a:t>
                      </a:r>
                      <a:r>
                        <a:rPr lang="es-EC" sz="1600" dirty="0" smtClean="0">
                          <a:effectLst/>
                        </a:rPr>
                        <a:t>ESTRATÉGICA</a:t>
                      </a:r>
                      <a:endParaRPr lang="es-EC" sz="1600" dirty="0">
                        <a:effectLst/>
                        <a:latin typeface="Calibri"/>
                        <a:ea typeface="Calibri"/>
                        <a:cs typeface="Times New Roman"/>
                      </a:endParaRPr>
                    </a:p>
                  </a:txBody>
                  <a:tcPr marL="62360" marR="62360" marT="0" marB="0"/>
                </a:tc>
                <a:tc hMerge="1">
                  <a:txBody>
                    <a:bodyPr/>
                    <a:lstStyle/>
                    <a:p>
                      <a:endParaRPr lang="es-EC"/>
                    </a:p>
                  </a:txBody>
                  <a:tcPr/>
                </a:tc>
                <a:tc>
                  <a:txBody>
                    <a:bodyPr/>
                    <a:lstStyle/>
                    <a:p>
                      <a:pPr algn="ctr">
                        <a:lnSpc>
                          <a:spcPct val="115000"/>
                        </a:lnSpc>
                        <a:spcAft>
                          <a:spcPts val="0"/>
                        </a:spcAft>
                      </a:pPr>
                      <a:r>
                        <a:rPr lang="es-EC" sz="1600" dirty="0" smtClean="0">
                          <a:effectLst/>
                        </a:rPr>
                        <a:t>OBSERVACIÓN</a:t>
                      </a:r>
                      <a:endParaRPr lang="es-EC" sz="1600" dirty="0">
                        <a:effectLst/>
                        <a:latin typeface="Calibri"/>
                        <a:ea typeface="Calibri"/>
                        <a:cs typeface="Times New Roman"/>
                      </a:endParaRPr>
                    </a:p>
                  </a:txBody>
                  <a:tcPr marL="62360" marR="62360" marT="0" marB="0"/>
                </a:tc>
              </a:tr>
              <a:tr h="358067">
                <a:tc>
                  <a:txBody>
                    <a:bodyPr/>
                    <a:lstStyle/>
                    <a:p>
                      <a:pPr algn="just">
                        <a:lnSpc>
                          <a:spcPct val="115000"/>
                        </a:lnSpc>
                        <a:spcAft>
                          <a:spcPts val="0"/>
                        </a:spcAft>
                      </a:pPr>
                      <a:r>
                        <a:rPr lang="es-EC" sz="1600" dirty="0">
                          <a:effectLst/>
                          <a:latin typeface="+mn-lt"/>
                          <a:ea typeface="+mn-ea"/>
                          <a:cs typeface="+mn-cs"/>
                        </a:rPr>
                        <a:t>1</a:t>
                      </a:r>
                      <a:endParaRPr lang="es-EC" sz="1600" dirty="0">
                        <a:effectLst/>
                        <a:latin typeface="Calibri"/>
                        <a:ea typeface="Calibri"/>
                        <a:cs typeface="Times New Roman"/>
                      </a:endParaRPr>
                    </a:p>
                  </a:txBody>
                  <a:tcPr marL="62360" marR="62360" marT="0" marB="0"/>
                </a:tc>
                <a:tc>
                  <a:txBody>
                    <a:bodyPr/>
                    <a:lstStyle/>
                    <a:p>
                      <a:pPr>
                        <a:lnSpc>
                          <a:spcPct val="115000"/>
                        </a:lnSpc>
                        <a:spcAft>
                          <a:spcPts val="0"/>
                        </a:spcAft>
                      </a:pPr>
                      <a:r>
                        <a:rPr lang="es-EC" sz="1600" dirty="0" smtClean="0">
                          <a:effectLst/>
                          <a:latin typeface="Calibri"/>
                          <a:ea typeface="Calibri"/>
                          <a:cs typeface="Times New Roman"/>
                        </a:rPr>
                        <a:t>CONFORMACIÓN DEL EQUIPO COORDINADOR DEL RPDMQ</a:t>
                      </a:r>
                      <a:endParaRPr lang="es-EC" sz="1600" dirty="0">
                        <a:effectLst/>
                        <a:latin typeface="Calibri"/>
                        <a:ea typeface="Calibri"/>
                        <a:cs typeface="Times New Roman"/>
                      </a:endParaRPr>
                    </a:p>
                  </a:txBody>
                  <a:tcPr marL="62360" marR="62360" marT="0" marB="0"/>
                </a:tc>
                <a:tc>
                  <a:txBody>
                    <a:bodyPr/>
                    <a:lstStyle/>
                    <a:p>
                      <a:pPr>
                        <a:lnSpc>
                          <a:spcPct val="115000"/>
                        </a:lnSpc>
                        <a:spcAft>
                          <a:spcPts val="0"/>
                        </a:spcAft>
                      </a:pPr>
                      <a:r>
                        <a:rPr lang="es-EC" sz="1600" dirty="0" smtClean="0">
                          <a:effectLst/>
                          <a:latin typeface="Calibri"/>
                          <a:ea typeface="Calibri"/>
                          <a:cs typeface="Times New Roman"/>
                        </a:rPr>
                        <a:t>En proceso de designación por parte del Sr. Registrador</a:t>
                      </a:r>
                      <a:endParaRPr lang="es-EC" sz="1600" dirty="0">
                        <a:effectLst/>
                        <a:latin typeface="Calibri"/>
                        <a:ea typeface="Calibri"/>
                        <a:cs typeface="Times New Roman"/>
                      </a:endParaRPr>
                    </a:p>
                  </a:txBody>
                  <a:tcPr marL="62360" marR="62360" marT="0" marB="0"/>
                </a:tc>
              </a:tr>
              <a:tr h="358067">
                <a:tc>
                  <a:txBody>
                    <a:bodyPr/>
                    <a:lstStyle/>
                    <a:p>
                      <a:pPr algn="just">
                        <a:lnSpc>
                          <a:spcPct val="115000"/>
                        </a:lnSpc>
                        <a:spcAft>
                          <a:spcPts val="0"/>
                        </a:spcAft>
                      </a:pPr>
                      <a:r>
                        <a:rPr lang="es-EC" sz="1600" dirty="0">
                          <a:effectLst/>
                          <a:latin typeface="+mn-lt"/>
                          <a:ea typeface="+mn-ea"/>
                          <a:cs typeface="+mn-cs"/>
                        </a:rPr>
                        <a:t>2</a:t>
                      </a:r>
                      <a:endParaRPr lang="es-EC" sz="1600" dirty="0">
                        <a:effectLst/>
                        <a:latin typeface="Calibri"/>
                        <a:ea typeface="Calibri"/>
                        <a:cs typeface="Times New Roman"/>
                      </a:endParaRPr>
                    </a:p>
                  </a:txBody>
                  <a:tcPr marL="62360" marR="62360" marT="0" marB="0"/>
                </a:tc>
                <a:tc>
                  <a:txBody>
                    <a:bodyPr/>
                    <a:lstStyle/>
                    <a:p>
                      <a:r>
                        <a:rPr lang="es-EC" sz="1600" dirty="0" smtClean="0"/>
                        <a:t>COORDINACIÓN PARA QUE EL CONSORCIO APLIQUE GESTIÓN DE PARTICIPACIÓN</a:t>
                      </a:r>
                      <a:r>
                        <a:rPr lang="es-EC" sz="1600" baseline="0" dirty="0" smtClean="0"/>
                        <a:t> TECNOLÓGICA PRESENCIAL DURANTE LA IMPLEMENTACIÓN DE LAS VERSIÓNES 2.00 Y 3.00 DE SIREL</a:t>
                      </a:r>
                      <a:endParaRPr lang="es-EC" sz="1600" dirty="0"/>
                    </a:p>
                  </a:txBody>
                  <a:tcPr marL="62360" marR="62360" marT="0" marB="0"/>
                </a:tc>
                <a:tc>
                  <a:txBody>
                    <a:bodyPr/>
                    <a:lstStyle/>
                    <a:p>
                      <a:pPr>
                        <a:lnSpc>
                          <a:spcPct val="115000"/>
                        </a:lnSpc>
                        <a:spcAft>
                          <a:spcPts val="0"/>
                        </a:spcAft>
                      </a:pPr>
                      <a:r>
                        <a:rPr lang="es-EC" sz="1600" dirty="0" smtClean="0">
                          <a:effectLst/>
                          <a:latin typeface="Calibri"/>
                          <a:ea typeface="Calibri"/>
                          <a:cs typeface="Times New Roman"/>
                        </a:rPr>
                        <a:t>Solicitud emitida al Consorcio.</a:t>
                      </a:r>
                    </a:p>
                    <a:p>
                      <a:pPr>
                        <a:lnSpc>
                          <a:spcPct val="115000"/>
                        </a:lnSpc>
                        <a:spcAft>
                          <a:spcPts val="0"/>
                        </a:spcAft>
                      </a:pPr>
                      <a:endParaRPr lang="es-EC" sz="1600" dirty="0" smtClean="0">
                        <a:effectLst/>
                        <a:latin typeface="Calibri"/>
                        <a:ea typeface="Calibri"/>
                        <a:cs typeface="Times New Roman"/>
                      </a:endParaRPr>
                    </a:p>
                    <a:p>
                      <a:pPr>
                        <a:lnSpc>
                          <a:spcPct val="115000"/>
                        </a:lnSpc>
                        <a:spcAft>
                          <a:spcPts val="0"/>
                        </a:spcAft>
                      </a:pPr>
                      <a:r>
                        <a:rPr lang="es-EC" sz="1600" dirty="0" smtClean="0">
                          <a:effectLst/>
                          <a:latin typeface="Calibri"/>
                          <a:ea typeface="Calibri"/>
                          <a:cs typeface="Times New Roman"/>
                        </a:rPr>
                        <a:t>Consorcio respondió con un</a:t>
                      </a:r>
                      <a:r>
                        <a:rPr lang="es-EC" sz="1600" baseline="0" dirty="0" smtClean="0">
                          <a:effectLst/>
                          <a:latin typeface="Calibri"/>
                          <a:ea typeface="Calibri"/>
                          <a:cs typeface="Times New Roman"/>
                        </a:rPr>
                        <a:t> cronograma de viajes del equipo técnico chileno a ser ejecutado desde el 4-nov-2015.</a:t>
                      </a:r>
                      <a:endParaRPr lang="es-EC" sz="1600" dirty="0">
                        <a:effectLst/>
                        <a:latin typeface="Calibri"/>
                        <a:ea typeface="Calibri"/>
                        <a:cs typeface="Times New Roman"/>
                      </a:endParaRPr>
                    </a:p>
                  </a:txBody>
                  <a:tcPr marL="62360" marR="62360" marT="0" marB="0"/>
                </a:tc>
              </a:tr>
              <a:tr h="716133">
                <a:tc>
                  <a:txBody>
                    <a:bodyPr/>
                    <a:lstStyle/>
                    <a:p>
                      <a:pPr algn="just">
                        <a:lnSpc>
                          <a:spcPct val="115000"/>
                        </a:lnSpc>
                        <a:spcAft>
                          <a:spcPts val="0"/>
                        </a:spcAft>
                      </a:pPr>
                      <a:r>
                        <a:rPr lang="es-EC" sz="1600" dirty="0">
                          <a:effectLst/>
                          <a:latin typeface="+mn-lt"/>
                          <a:ea typeface="+mn-ea"/>
                          <a:cs typeface="+mn-cs"/>
                        </a:rPr>
                        <a:t>3</a:t>
                      </a:r>
                      <a:endParaRPr lang="es-EC" sz="1600" dirty="0">
                        <a:effectLst/>
                        <a:latin typeface="Calibri"/>
                        <a:ea typeface="Calibri"/>
                        <a:cs typeface="Times New Roman"/>
                      </a:endParaRPr>
                    </a:p>
                  </a:txBody>
                  <a:tcPr marL="62360" marR="62360" marT="0" marB="0"/>
                </a:tc>
                <a:tc>
                  <a:txBody>
                    <a:bodyPr/>
                    <a:lstStyle/>
                    <a:p>
                      <a:r>
                        <a:rPr lang="es-EC" sz="1600" dirty="0" smtClean="0"/>
                        <a:t>PREPARACIÓN</a:t>
                      </a:r>
                      <a:r>
                        <a:rPr lang="es-EC" sz="1600" baseline="0" dirty="0" smtClean="0"/>
                        <a:t> DEL PROCESO DE TRANSICIÓN</a:t>
                      </a:r>
                      <a:endParaRPr lang="es-EC" sz="1600" dirty="0"/>
                    </a:p>
                  </a:txBody>
                  <a:tcPr marL="62360" marR="62360" marT="0" marB="0"/>
                </a:tc>
                <a:tc>
                  <a:txBody>
                    <a:bodyPr/>
                    <a:lstStyle/>
                    <a:p>
                      <a:r>
                        <a:rPr lang="es-EC" sz="1600" baseline="0" dirty="0" smtClean="0"/>
                        <a:t>Requiere la conformación del Equipo Coordinador del RPDMQ para dar gestión a la definición y preparación de la Transición.</a:t>
                      </a:r>
                    </a:p>
                    <a:p>
                      <a:endParaRPr lang="es-EC" sz="1600" baseline="0" dirty="0" smtClean="0"/>
                    </a:p>
                    <a:p>
                      <a:r>
                        <a:rPr lang="es-EC" sz="1600" baseline="0" dirty="0" smtClean="0"/>
                        <a:t>Es fundamental que se aplique con mesura la reducción actual de tiempos de respuestas hacia la ciudadanía; ya que en la fase de transición (del esquema manual hacia el automático) los escenarios de gestión interna pueden requerir tiempos de holgura de reacción ante imprevistos para no afectar la percepción de la ciudadanía ante el cambio del Esquema de Gestión Registral.</a:t>
                      </a:r>
                      <a:endParaRPr lang="es-EC" sz="1600" baseline="0" dirty="0" smtClean="0"/>
                    </a:p>
                  </a:txBody>
                  <a:tcPr marL="62360" marR="62360" marT="0" marB="0"/>
                </a:tc>
              </a:tr>
            </a:tbl>
          </a:graphicData>
        </a:graphic>
      </p:graphicFrame>
    </p:spTree>
    <p:extLst>
      <p:ext uri="{BB962C8B-B14F-4D97-AF65-F5344CB8AC3E}">
        <p14:creationId xmlns:p14="http://schemas.microsoft.com/office/powerpoint/2010/main" val="3631136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542124" cy="461665"/>
          </a:xfrm>
          <a:prstGeom prst="rect">
            <a:avLst/>
          </a:prstGeom>
          <a:noFill/>
        </p:spPr>
        <p:txBody>
          <a:bodyPr wrap="none" rtlCol="0">
            <a:spAutoFit/>
          </a:bodyPr>
          <a:lstStyle/>
          <a:p>
            <a:r>
              <a:rPr lang="es-EC" sz="2400" b="1" dirty="0" smtClean="0">
                <a:solidFill>
                  <a:srgbClr val="0070C0"/>
                </a:solidFill>
              </a:rPr>
              <a:t>FINALIDAD DEL PROYECTO</a:t>
            </a:r>
            <a:endParaRPr lang="es-EC" sz="2400" b="1" dirty="0">
              <a:solidFill>
                <a:srgbClr val="0070C0"/>
              </a:solidFill>
            </a:endParaRPr>
          </a:p>
        </p:txBody>
      </p:sp>
      <p:sp>
        <p:nvSpPr>
          <p:cNvPr id="8" name="7 CuadroTexto"/>
          <p:cNvSpPr txBox="1"/>
          <p:nvPr/>
        </p:nvSpPr>
        <p:spPr>
          <a:xfrm>
            <a:off x="785786" y="1892093"/>
            <a:ext cx="7572428" cy="3108543"/>
          </a:xfrm>
          <a:prstGeom prst="rect">
            <a:avLst/>
          </a:prstGeom>
          <a:noFill/>
        </p:spPr>
        <p:txBody>
          <a:bodyPr wrap="square" rtlCol="0">
            <a:spAutoFit/>
          </a:bodyPr>
          <a:lstStyle/>
          <a:p>
            <a:r>
              <a:rPr lang="es-EC" sz="2800" dirty="0" smtClean="0"/>
              <a:t>Visionar, gestionar y alcanzar un cambio integral en la Gestión Registral bajo el esquema de FOLIO REAL; cuya influencia sobre la gestión municipal y ciudadana en el Distrito Metropolitano de Quito promoverá una visión de eficacia, eficiencia y excelencia, conjugando los ejes Cultural, Orgánico,  Institucional</a:t>
            </a:r>
            <a:r>
              <a:rPr lang="es-EC" sz="2800" dirty="0"/>
              <a:t> </a:t>
            </a:r>
            <a:r>
              <a:rPr lang="es-EC" sz="2800" dirty="0" smtClean="0"/>
              <a:t>y Sinérgico.</a:t>
            </a:r>
            <a:endParaRPr lang="es-EC" sz="2800" dirty="0"/>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2975302" cy="461665"/>
          </a:xfrm>
          <a:prstGeom prst="rect">
            <a:avLst/>
          </a:prstGeom>
          <a:noFill/>
        </p:spPr>
        <p:txBody>
          <a:bodyPr wrap="none" rtlCol="0">
            <a:spAutoFit/>
          </a:bodyPr>
          <a:lstStyle/>
          <a:p>
            <a:r>
              <a:rPr lang="es-EC" sz="2400" b="1" dirty="0" smtClean="0">
                <a:solidFill>
                  <a:srgbClr val="0070C0"/>
                </a:solidFill>
              </a:rPr>
              <a:t>ALCANCE DE GESTIÓN</a:t>
            </a:r>
            <a:endParaRPr lang="es-EC" sz="2400" b="1" dirty="0">
              <a:solidFill>
                <a:srgbClr val="0070C0"/>
              </a:solidFill>
            </a:endParaRPr>
          </a:p>
        </p:txBody>
      </p:sp>
      <p:sp>
        <p:nvSpPr>
          <p:cNvPr id="8" name="7 Elipse"/>
          <p:cNvSpPr/>
          <p:nvPr/>
        </p:nvSpPr>
        <p:spPr>
          <a:xfrm>
            <a:off x="3571868" y="2357430"/>
            <a:ext cx="1928826" cy="1857388"/>
          </a:xfrm>
          <a:prstGeom prst="ellipse">
            <a:avLst/>
          </a:prstGeom>
          <a:solidFill>
            <a:schemeClr val="accent6">
              <a:lumMod val="20000"/>
              <a:lumOff val="8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REGISTRAL CON FOLIO REAL</a:t>
            </a:r>
            <a:endParaRPr lang="es-EC" dirty="0">
              <a:solidFill>
                <a:schemeClr val="tx1"/>
              </a:solidFill>
            </a:endParaRPr>
          </a:p>
        </p:txBody>
      </p:sp>
      <p:sp>
        <p:nvSpPr>
          <p:cNvPr id="9" name="8 Rectángulo redondeado"/>
          <p:cNvSpPr/>
          <p:nvPr/>
        </p:nvSpPr>
        <p:spPr>
          <a:xfrm>
            <a:off x="785786" y="1928802"/>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Propuesta de Normativa</a:t>
            </a:r>
            <a:endParaRPr lang="es-EC" dirty="0">
              <a:solidFill>
                <a:schemeClr val="tx1"/>
              </a:solidFill>
            </a:endParaRPr>
          </a:p>
        </p:txBody>
      </p:sp>
      <p:sp>
        <p:nvSpPr>
          <p:cNvPr id="10" name="9 Rectángulo redondeado"/>
          <p:cNvSpPr/>
          <p:nvPr/>
        </p:nvSpPr>
        <p:spPr>
          <a:xfrm>
            <a:off x="2643174" y="928670"/>
            <a:ext cx="1928826"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Reingeniería de Procesos Registrales</a:t>
            </a:r>
            <a:endParaRPr lang="es-EC" dirty="0">
              <a:solidFill>
                <a:schemeClr val="tx1"/>
              </a:solidFill>
            </a:endParaRPr>
          </a:p>
        </p:txBody>
      </p:sp>
      <p:sp>
        <p:nvSpPr>
          <p:cNvPr id="11" name="10 Rectángulo redondeado"/>
          <p:cNvSpPr/>
          <p:nvPr/>
        </p:nvSpPr>
        <p:spPr>
          <a:xfrm>
            <a:off x="428596" y="3071810"/>
            <a:ext cx="1857388" cy="214314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Digitalización del Acervo Registral</a:t>
            </a:r>
            <a:endParaRPr lang="es-EC" dirty="0">
              <a:solidFill>
                <a:schemeClr val="tx1"/>
              </a:solidFill>
            </a:endParaRPr>
          </a:p>
        </p:txBody>
      </p:sp>
      <p:sp>
        <p:nvSpPr>
          <p:cNvPr id="12" name="11 Rectángulo redondeado"/>
          <p:cNvSpPr/>
          <p:nvPr/>
        </p:nvSpPr>
        <p:spPr>
          <a:xfrm>
            <a:off x="1214414" y="4643446"/>
            <a:ext cx="6643734" cy="214311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dirty="0" smtClean="0">
                <a:solidFill>
                  <a:schemeClr val="tx1"/>
                </a:solidFill>
              </a:rPr>
              <a:t>Automatización</a:t>
            </a:r>
            <a:endParaRPr lang="es-EC" dirty="0">
              <a:solidFill>
                <a:schemeClr val="tx1"/>
              </a:solidFill>
            </a:endParaRPr>
          </a:p>
        </p:txBody>
      </p:sp>
      <p:sp>
        <p:nvSpPr>
          <p:cNvPr id="13" name="12 Rectángulo redondeado"/>
          <p:cNvSpPr/>
          <p:nvPr/>
        </p:nvSpPr>
        <p:spPr>
          <a:xfrm>
            <a:off x="5143504" y="1142984"/>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del Cambio</a:t>
            </a:r>
            <a:endParaRPr lang="es-EC" dirty="0">
              <a:solidFill>
                <a:schemeClr val="tx1"/>
              </a:solidFill>
            </a:endParaRPr>
          </a:p>
        </p:txBody>
      </p:sp>
      <p:sp>
        <p:nvSpPr>
          <p:cNvPr id="14" name="13 Rectángulo redondeado"/>
          <p:cNvSpPr/>
          <p:nvPr/>
        </p:nvSpPr>
        <p:spPr>
          <a:xfrm>
            <a:off x="6715140" y="3571876"/>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Preparación para</a:t>
            </a:r>
          </a:p>
          <a:p>
            <a:pPr algn="ctr"/>
            <a:r>
              <a:rPr lang="es-EC" dirty="0" smtClean="0">
                <a:solidFill>
                  <a:schemeClr val="tx1"/>
                </a:solidFill>
              </a:rPr>
              <a:t>Certificación ISO</a:t>
            </a:r>
            <a:endParaRPr lang="es-EC" dirty="0">
              <a:solidFill>
                <a:schemeClr val="tx1"/>
              </a:solidFill>
            </a:endParaRPr>
          </a:p>
        </p:txBody>
      </p:sp>
      <p:sp>
        <p:nvSpPr>
          <p:cNvPr id="16" name="15 Elipse"/>
          <p:cNvSpPr/>
          <p:nvPr/>
        </p:nvSpPr>
        <p:spPr>
          <a:xfrm>
            <a:off x="1428728" y="4857760"/>
            <a:ext cx="2500330" cy="714380"/>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err="1" smtClean="0">
                <a:solidFill>
                  <a:schemeClr val="tx1"/>
                </a:solidFill>
              </a:rPr>
              <a:t>Indexamiento</a:t>
            </a:r>
            <a:endParaRPr lang="es-EC" dirty="0">
              <a:solidFill>
                <a:schemeClr val="tx1"/>
              </a:solidFill>
            </a:endParaRPr>
          </a:p>
        </p:txBody>
      </p:sp>
      <p:sp>
        <p:nvSpPr>
          <p:cNvPr id="17" name="16 Elipse"/>
          <p:cNvSpPr/>
          <p:nvPr/>
        </p:nvSpPr>
        <p:spPr>
          <a:xfrm>
            <a:off x="1428728" y="5429264"/>
            <a:ext cx="2214578"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Marginación</a:t>
            </a:r>
            <a:endParaRPr lang="es-EC" dirty="0">
              <a:solidFill>
                <a:schemeClr val="tx1"/>
              </a:solidFill>
            </a:endParaRPr>
          </a:p>
        </p:txBody>
      </p:sp>
      <p:sp>
        <p:nvSpPr>
          <p:cNvPr id="15" name="14 Elipse"/>
          <p:cNvSpPr/>
          <p:nvPr/>
        </p:nvSpPr>
        <p:spPr>
          <a:xfrm>
            <a:off x="3143240" y="5214950"/>
            <a:ext cx="2500330" cy="150019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Sistema de Gestión Registral Electrónico</a:t>
            </a:r>
            <a:endParaRPr lang="es-EC" dirty="0">
              <a:solidFill>
                <a:schemeClr val="tx1"/>
              </a:solidFill>
            </a:endParaRPr>
          </a:p>
        </p:txBody>
      </p:sp>
      <p:sp>
        <p:nvSpPr>
          <p:cNvPr id="18" name="17 Elipse"/>
          <p:cNvSpPr/>
          <p:nvPr/>
        </p:nvSpPr>
        <p:spPr>
          <a:xfrm>
            <a:off x="5357818" y="5643578"/>
            <a:ext cx="2143140"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Servicios Telemáticos</a:t>
            </a:r>
            <a:endParaRPr lang="es-EC" dirty="0">
              <a:solidFill>
                <a:schemeClr val="tx1"/>
              </a:solidFill>
            </a:endParaRPr>
          </a:p>
        </p:txBody>
      </p:sp>
      <p:cxnSp>
        <p:nvCxnSpPr>
          <p:cNvPr id="20" name="19 Conector recto de flecha"/>
          <p:cNvCxnSpPr>
            <a:stCxn id="8" idx="7"/>
            <a:endCxn id="10" idx="3"/>
          </p:cNvCxnSpPr>
          <p:nvPr/>
        </p:nvCxnSpPr>
        <p:spPr>
          <a:xfrm rot="16200000" flipV="1">
            <a:off x="4294761" y="1705975"/>
            <a:ext cx="1200702" cy="64622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8" idx="6"/>
            <a:endCxn id="13" idx="2"/>
          </p:cNvCxnSpPr>
          <p:nvPr/>
        </p:nvCxnSpPr>
        <p:spPr>
          <a:xfrm flipV="1">
            <a:off x="5500694" y="2143116"/>
            <a:ext cx="571504" cy="1143008"/>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8" idx="0"/>
            <a:endCxn id="9" idx="3"/>
          </p:cNvCxnSpPr>
          <p:nvPr/>
        </p:nvCxnSpPr>
        <p:spPr>
          <a:xfrm rot="16200000" flipH="1" flipV="1">
            <a:off x="3554009" y="1446595"/>
            <a:ext cx="71438" cy="1893107"/>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8" idx="4"/>
            <a:endCxn id="14" idx="1"/>
          </p:cNvCxnSpPr>
          <p:nvPr/>
        </p:nvCxnSpPr>
        <p:spPr>
          <a:xfrm rot="5400000" flipH="1" flipV="1">
            <a:off x="5554272" y="3053950"/>
            <a:ext cx="142876" cy="2178859"/>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8" idx="1"/>
            <a:endCxn id="11" idx="3"/>
          </p:cNvCxnSpPr>
          <p:nvPr/>
        </p:nvCxnSpPr>
        <p:spPr>
          <a:xfrm rot="16200000" flipH="1" flipV="1">
            <a:off x="2313190" y="2602232"/>
            <a:ext cx="1513942" cy="156835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stCxn id="8" idx="3"/>
            <a:endCxn id="12" idx="0"/>
          </p:cNvCxnSpPr>
          <p:nvPr/>
        </p:nvCxnSpPr>
        <p:spPr>
          <a:xfrm rot="16200000" flipH="1">
            <a:off x="3844991" y="3952156"/>
            <a:ext cx="700636" cy="681943"/>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6500826" y="2357430"/>
            <a:ext cx="2000264"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Profesionalización</a:t>
            </a:r>
            <a:endParaRPr lang="es-EC" dirty="0">
              <a:solidFill>
                <a:schemeClr val="tx1"/>
              </a:solidFill>
            </a:endParaRPr>
          </a:p>
        </p:txBody>
      </p:sp>
      <p:cxnSp>
        <p:nvCxnSpPr>
          <p:cNvPr id="40" name="39 Conector recto de flecha"/>
          <p:cNvCxnSpPr>
            <a:stCxn id="8" idx="5"/>
            <a:endCxn id="39" idx="1"/>
          </p:cNvCxnSpPr>
          <p:nvPr/>
        </p:nvCxnSpPr>
        <p:spPr>
          <a:xfrm rot="5400000" flipH="1" flipV="1">
            <a:off x="5316868" y="2758852"/>
            <a:ext cx="1085314" cy="1282602"/>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redondeado"/>
          <p:cNvSpPr/>
          <p:nvPr/>
        </p:nvSpPr>
        <p:spPr>
          <a:xfrm>
            <a:off x="5259712" y="1340768"/>
            <a:ext cx="2912688" cy="2160240"/>
          </a:xfrm>
          <a:prstGeom prst="roundRect">
            <a:avLst/>
          </a:prstGeom>
          <a:solidFill>
            <a:schemeClr val="accent6">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a:solidFill>
                  <a:schemeClr val="bg1"/>
                </a:solidFill>
              </a:rPr>
              <a:t>EQUIPO JURÍDICO</a:t>
            </a:r>
          </a:p>
          <a:p>
            <a:pPr marL="285750" indent="-285750">
              <a:buFont typeface="Arial" pitchFamily="34" charset="0"/>
              <a:buChar char="•"/>
            </a:pPr>
            <a:r>
              <a:rPr lang="es-EC" sz="1400" dirty="0">
                <a:solidFill>
                  <a:schemeClr val="bg1"/>
                </a:solidFill>
              </a:rPr>
              <a:t>EQUIPO DE GESTIÓN</a:t>
            </a:r>
          </a:p>
          <a:p>
            <a:pPr marL="285750" indent="-285750">
              <a:buFont typeface="Arial" pitchFamily="34" charset="0"/>
              <a:buChar char="•"/>
            </a:pPr>
            <a:r>
              <a:rPr lang="es-EC" sz="1400" dirty="0">
                <a:solidFill>
                  <a:schemeClr val="bg1"/>
                </a:solidFill>
              </a:rPr>
              <a:t>EQUIPO DIGITALIZACIÓN</a:t>
            </a:r>
          </a:p>
          <a:p>
            <a:pPr marL="285750" indent="-285750">
              <a:buFont typeface="Arial" pitchFamily="34" charset="0"/>
              <a:buChar char="•"/>
            </a:pPr>
            <a:r>
              <a:rPr lang="es-EC" sz="1400" dirty="0">
                <a:solidFill>
                  <a:schemeClr val="bg1"/>
                </a:solidFill>
              </a:rPr>
              <a:t>EQUIPO </a:t>
            </a:r>
            <a:r>
              <a:rPr lang="es-EC" sz="1400" dirty="0" smtClean="0">
                <a:solidFill>
                  <a:schemeClr val="bg1"/>
                </a:solidFill>
              </a:rPr>
              <a:t>TECNOLÓGICO</a:t>
            </a:r>
            <a:endParaRPr lang="es-EC" sz="1400" dirty="0">
              <a:solidFill>
                <a:schemeClr val="bg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6185604" cy="461665"/>
          </a:xfrm>
          <a:prstGeom prst="rect">
            <a:avLst/>
          </a:prstGeom>
          <a:noFill/>
        </p:spPr>
        <p:txBody>
          <a:bodyPr wrap="none" rtlCol="0">
            <a:spAutoFit/>
          </a:bodyPr>
          <a:lstStyle/>
          <a:p>
            <a:r>
              <a:rPr lang="es-EC" sz="2400" b="1" dirty="0" smtClean="0">
                <a:solidFill>
                  <a:srgbClr val="0070C0"/>
                </a:solidFill>
              </a:rPr>
              <a:t>ESQUEMA DE GESTIÓN - EJECUCIÓN PROYECTO</a:t>
            </a:r>
            <a:endParaRPr lang="es-EC" sz="2400" b="1" dirty="0">
              <a:solidFill>
                <a:srgbClr val="0070C0"/>
              </a:solidFill>
            </a:endParaRPr>
          </a:p>
        </p:txBody>
      </p: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4" name="3 Rectángulo redondeado"/>
          <p:cNvSpPr/>
          <p:nvPr/>
        </p:nvSpPr>
        <p:spPr>
          <a:xfrm>
            <a:off x="1083248" y="1340768"/>
            <a:ext cx="2912688" cy="2160240"/>
          </a:xfrm>
          <a:prstGeom prst="roundRect">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smtClean="0">
                <a:solidFill>
                  <a:schemeClr val="bg1"/>
                </a:solidFill>
              </a:rPr>
              <a:t>EQUIPO </a:t>
            </a:r>
            <a:r>
              <a:rPr lang="es-EC" sz="1400" dirty="0">
                <a:solidFill>
                  <a:schemeClr val="bg1"/>
                </a:solidFill>
              </a:rPr>
              <a:t>JURÍDICO</a:t>
            </a:r>
          </a:p>
          <a:p>
            <a:pPr marL="285750" indent="-285750">
              <a:buFont typeface="Arial" pitchFamily="34" charset="0"/>
              <a:buChar char="•"/>
            </a:pPr>
            <a:r>
              <a:rPr lang="es-EC" sz="1400" dirty="0">
                <a:solidFill>
                  <a:schemeClr val="bg1"/>
                </a:solidFill>
              </a:rPr>
              <a:t>EQUIPO GESTIÓN REGISTRAL</a:t>
            </a:r>
          </a:p>
          <a:p>
            <a:pPr marL="285750" indent="-285750">
              <a:buFont typeface="Arial" pitchFamily="34" charset="0"/>
              <a:buChar char="•"/>
            </a:pPr>
            <a:r>
              <a:rPr lang="es-EC" sz="1400" dirty="0">
                <a:solidFill>
                  <a:schemeClr val="bg1"/>
                </a:solidFill>
              </a:rPr>
              <a:t>EQUIPO ACERVO REGISTRAL</a:t>
            </a:r>
          </a:p>
          <a:p>
            <a:pPr marL="285750" indent="-285750">
              <a:buFont typeface="Arial" pitchFamily="34" charset="0"/>
              <a:buChar char="•"/>
            </a:pPr>
            <a:r>
              <a:rPr lang="es-EC" sz="1400" dirty="0">
                <a:solidFill>
                  <a:schemeClr val="bg1"/>
                </a:solidFill>
              </a:rPr>
              <a:t>TICS</a:t>
            </a:r>
          </a:p>
          <a:p>
            <a:pPr marL="285750" indent="-285750">
              <a:buFont typeface="Arial" pitchFamily="34" charset="0"/>
              <a:buChar char="•"/>
            </a:pPr>
            <a:r>
              <a:rPr lang="es-EC" sz="1400" dirty="0">
                <a:solidFill>
                  <a:schemeClr val="bg1"/>
                </a:solidFill>
              </a:rPr>
              <a:t>EQUIPO PROY. MODERNIZACIÓN</a:t>
            </a:r>
          </a:p>
        </p:txBody>
      </p:sp>
      <p:sp>
        <p:nvSpPr>
          <p:cNvPr id="10" name="9 Rectángulo redondeado"/>
          <p:cNvSpPr/>
          <p:nvPr/>
        </p:nvSpPr>
        <p:spPr>
          <a:xfrm>
            <a:off x="3099472" y="4149080"/>
            <a:ext cx="2912688" cy="2160240"/>
          </a:xfrm>
          <a:prstGeom prst="roundRect">
            <a:avLst/>
          </a:prstGeom>
          <a:solidFill>
            <a:schemeClr val="accent4">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es-EC" sz="1400" dirty="0">
                <a:solidFill>
                  <a:schemeClr val="bg1"/>
                </a:solidFill>
              </a:rPr>
              <a:t>EQUIPO JURÍDICO</a:t>
            </a:r>
          </a:p>
          <a:p>
            <a:pPr marL="285750" indent="-285750">
              <a:buFont typeface="Arial" pitchFamily="34" charset="0"/>
              <a:buChar char="•"/>
            </a:pPr>
            <a:r>
              <a:rPr lang="es-EC" sz="1400" dirty="0">
                <a:solidFill>
                  <a:schemeClr val="bg1"/>
                </a:solidFill>
              </a:rPr>
              <a:t>EQUIPO PROCESOS</a:t>
            </a:r>
          </a:p>
          <a:p>
            <a:pPr marL="285750" indent="-285750">
              <a:buFont typeface="Arial" pitchFamily="34" charset="0"/>
              <a:buChar char="•"/>
            </a:pPr>
            <a:r>
              <a:rPr lang="es-EC" sz="1400" dirty="0">
                <a:solidFill>
                  <a:schemeClr val="bg1"/>
                </a:solidFill>
              </a:rPr>
              <a:t>EQUIPO </a:t>
            </a:r>
            <a:r>
              <a:rPr lang="es-EC" sz="1400" dirty="0" smtClean="0">
                <a:solidFill>
                  <a:schemeClr val="bg1"/>
                </a:solidFill>
              </a:rPr>
              <a:t>TECNOLÓGICO</a:t>
            </a:r>
            <a:endParaRPr lang="es-EC" sz="1400" dirty="0">
              <a:solidFill>
                <a:schemeClr val="bg1"/>
              </a:solidFill>
            </a:endParaRPr>
          </a:p>
        </p:txBody>
      </p:sp>
      <p:sp>
        <p:nvSpPr>
          <p:cNvPr id="7" name="6 Elipse"/>
          <p:cNvSpPr/>
          <p:nvPr/>
        </p:nvSpPr>
        <p:spPr>
          <a:xfrm>
            <a:off x="3315496" y="2420888"/>
            <a:ext cx="2448272" cy="2160240"/>
          </a:xfrm>
          <a:prstGeom prst="ellipse">
            <a:avLst/>
          </a:prstGeom>
          <a:solidFill>
            <a:schemeClr val="accent5">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PROYECTO</a:t>
            </a:r>
          </a:p>
          <a:p>
            <a:pPr algn="ctr"/>
            <a:r>
              <a:rPr lang="es-EC" sz="1600" b="1" dirty="0" smtClean="0">
                <a:solidFill>
                  <a:schemeClr val="tx1"/>
                </a:solidFill>
              </a:rPr>
              <a:t>MODERNIZACIÓN</a:t>
            </a:r>
          </a:p>
          <a:p>
            <a:pPr algn="ctr"/>
            <a:r>
              <a:rPr lang="es-EC" sz="1600" b="1" dirty="0" smtClean="0">
                <a:solidFill>
                  <a:schemeClr val="tx1"/>
                </a:solidFill>
              </a:rPr>
              <a:t>RPDMQ</a:t>
            </a:r>
            <a:endParaRPr lang="es-EC" sz="1600" b="1" dirty="0">
              <a:solidFill>
                <a:schemeClr val="tx1"/>
              </a:solidFill>
            </a:endParaRPr>
          </a:p>
        </p:txBody>
      </p:sp>
      <p:sp>
        <p:nvSpPr>
          <p:cNvPr id="11" name="10 Rectángulo"/>
          <p:cNvSpPr/>
          <p:nvPr/>
        </p:nvSpPr>
        <p:spPr>
          <a:xfrm>
            <a:off x="1475656" y="1052736"/>
            <a:ext cx="2088232" cy="576064"/>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RPDMQ</a:t>
            </a:r>
            <a:endParaRPr lang="es-EC" dirty="0"/>
          </a:p>
        </p:txBody>
      </p:sp>
      <p:sp>
        <p:nvSpPr>
          <p:cNvPr id="13" name="12 Rectángulo"/>
          <p:cNvSpPr/>
          <p:nvPr/>
        </p:nvSpPr>
        <p:spPr>
          <a:xfrm>
            <a:off x="5724128" y="1052736"/>
            <a:ext cx="2048592" cy="576064"/>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CONSORCIO</a:t>
            </a:r>
            <a:endParaRPr lang="es-EC" dirty="0"/>
          </a:p>
        </p:txBody>
      </p:sp>
      <p:sp>
        <p:nvSpPr>
          <p:cNvPr id="14" name="13 Rectángulo"/>
          <p:cNvSpPr/>
          <p:nvPr/>
        </p:nvSpPr>
        <p:spPr>
          <a:xfrm>
            <a:off x="3563888" y="6021288"/>
            <a:ext cx="2048592" cy="576064"/>
          </a:xfrm>
          <a:prstGeom prst="rect">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FISCALIZACIÓN</a:t>
            </a:r>
            <a:endParaRPr lang="es-EC" dirty="0"/>
          </a:p>
        </p:txBody>
      </p:sp>
    </p:spTree>
    <p:extLst>
      <p:ext uri="{BB962C8B-B14F-4D97-AF65-F5344CB8AC3E}">
        <p14:creationId xmlns:p14="http://schemas.microsoft.com/office/powerpoint/2010/main" val="3615999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106 Rectángulo"/>
          <p:cNvSpPr/>
          <p:nvPr/>
        </p:nvSpPr>
        <p:spPr>
          <a:xfrm>
            <a:off x="4553951" y="1052736"/>
            <a:ext cx="4482545" cy="5651073"/>
          </a:xfrm>
          <a:prstGeom prst="rect">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Rectángulo"/>
          <p:cNvSpPr/>
          <p:nvPr/>
        </p:nvSpPr>
        <p:spPr>
          <a:xfrm>
            <a:off x="71406" y="1064075"/>
            <a:ext cx="4482545" cy="5651073"/>
          </a:xfrm>
          <a:prstGeom prst="rect">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398722" cy="461665"/>
          </a:xfrm>
          <a:prstGeom prst="rect">
            <a:avLst/>
          </a:prstGeom>
          <a:noFill/>
        </p:spPr>
        <p:txBody>
          <a:bodyPr wrap="none" rtlCol="0">
            <a:spAutoFit/>
          </a:bodyPr>
          <a:lstStyle/>
          <a:p>
            <a:r>
              <a:rPr lang="es-EC" sz="2400" b="1" dirty="0" smtClean="0">
                <a:solidFill>
                  <a:srgbClr val="0070C0"/>
                </a:solidFill>
              </a:rPr>
              <a:t>ESQUEMA CRONOLÓGICO DE EJECUCIÓN</a:t>
            </a:r>
            <a:endParaRPr lang="es-EC" sz="2400" b="1" dirty="0">
              <a:solidFill>
                <a:srgbClr val="0070C0"/>
              </a:solidFill>
            </a:endParaRPr>
          </a:p>
        </p:txBody>
      </p:sp>
      <p:pic>
        <p:nvPicPr>
          <p:cNvPr id="88" name="8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92" name="91 Rectángulo redondeado"/>
          <p:cNvSpPr/>
          <p:nvPr/>
        </p:nvSpPr>
        <p:spPr>
          <a:xfrm>
            <a:off x="107505" y="3284984"/>
            <a:ext cx="1296143" cy="109855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Propuesta Normativa</a:t>
            </a:r>
          </a:p>
          <a:p>
            <a:pPr algn="ctr"/>
            <a:r>
              <a:rPr lang="es-EC" sz="1600" dirty="0" smtClean="0">
                <a:solidFill>
                  <a:schemeClr val="tx1"/>
                </a:solidFill>
              </a:rPr>
              <a:t>(Criterios Jurídicos)</a:t>
            </a:r>
            <a:endParaRPr lang="es-EC" sz="1600" dirty="0">
              <a:solidFill>
                <a:schemeClr val="tx1"/>
              </a:solidFill>
            </a:endParaRPr>
          </a:p>
        </p:txBody>
      </p:sp>
      <p:sp>
        <p:nvSpPr>
          <p:cNvPr id="93" name="92 Rectángulo redondeado"/>
          <p:cNvSpPr/>
          <p:nvPr/>
        </p:nvSpPr>
        <p:spPr>
          <a:xfrm>
            <a:off x="1195605" y="4437112"/>
            <a:ext cx="5519536" cy="342645"/>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Procesos Registrales</a:t>
            </a:r>
            <a:endParaRPr lang="es-EC" sz="1600" b="1" dirty="0">
              <a:solidFill>
                <a:schemeClr val="tx1"/>
              </a:solidFill>
            </a:endParaRPr>
          </a:p>
        </p:txBody>
      </p:sp>
      <p:sp>
        <p:nvSpPr>
          <p:cNvPr id="94" name="93 Rectángulo redondeado"/>
          <p:cNvSpPr/>
          <p:nvPr/>
        </p:nvSpPr>
        <p:spPr>
          <a:xfrm>
            <a:off x="1036198" y="1412776"/>
            <a:ext cx="7712266" cy="100811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600" b="1" dirty="0" smtClean="0">
                <a:solidFill>
                  <a:schemeClr val="tx1"/>
                </a:solidFill>
              </a:rPr>
              <a:t>Digitalización del Acervo Registral</a:t>
            </a:r>
            <a:endParaRPr lang="es-EC" sz="1600" b="1" dirty="0">
              <a:solidFill>
                <a:schemeClr val="tx1"/>
              </a:solidFill>
            </a:endParaRPr>
          </a:p>
        </p:txBody>
      </p:sp>
      <p:sp>
        <p:nvSpPr>
          <p:cNvPr id="95" name="94 Rectángulo redondeado"/>
          <p:cNvSpPr/>
          <p:nvPr/>
        </p:nvSpPr>
        <p:spPr>
          <a:xfrm>
            <a:off x="635395" y="6342039"/>
            <a:ext cx="7457146" cy="327321"/>
          </a:xfrm>
          <a:prstGeom prst="roundRect">
            <a:avLst/>
          </a:prstGeom>
          <a:solidFill>
            <a:srgbClr val="2525FF"/>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bg1"/>
                </a:solidFill>
              </a:rPr>
              <a:t>Gestión del Cambio</a:t>
            </a:r>
            <a:endParaRPr lang="es-EC" sz="1600" b="1" dirty="0">
              <a:solidFill>
                <a:schemeClr val="bg1"/>
              </a:solidFill>
            </a:endParaRPr>
          </a:p>
        </p:txBody>
      </p:sp>
      <p:sp>
        <p:nvSpPr>
          <p:cNvPr id="96" name="95 Rectángulo redondeado"/>
          <p:cNvSpPr/>
          <p:nvPr/>
        </p:nvSpPr>
        <p:spPr>
          <a:xfrm>
            <a:off x="4603920" y="5900464"/>
            <a:ext cx="4144544" cy="336848"/>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EC" sz="1600" b="1" dirty="0" smtClean="0">
                <a:solidFill>
                  <a:schemeClr val="tx1"/>
                </a:solidFill>
              </a:rPr>
              <a:t>Preparación para Certificación ISO</a:t>
            </a:r>
            <a:endParaRPr lang="es-EC" sz="1600" b="1" dirty="0">
              <a:solidFill>
                <a:schemeClr val="tx1"/>
              </a:solidFill>
            </a:endParaRPr>
          </a:p>
        </p:txBody>
      </p:sp>
      <p:sp>
        <p:nvSpPr>
          <p:cNvPr id="97" name="96 Elipse"/>
          <p:cNvSpPr/>
          <p:nvPr/>
        </p:nvSpPr>
        <p:spPr>
          <a:xfrm>
            <a:off x="1036198" y="2276872"/>
            <a:ext cx="1734569" cy="71011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err="1" smtClean="0">
                <a:solidFill>
                  <a:schemeClr val="tx1"/>
                </a:solidFill>
              </a:rPr>
              <a:t>Indexamiento</a:t>
            </a:r>
            <a:endParaRPr lang="es-EC" sz="1400" b="1" dirty="0" smtClean="0">
              <a:solidFill>
                <a:schemeClr val="tx1"/>
              </a:solidFill>
            </a:endParaRPr>
          </a:p>
          <a:p>
            <a:pPr algn="ctr"/>
            <a:r>
              <a:rPr lang="es-EC" sz="1400" b="1" dirty="0" smtClean="0">
                <a:solidFill>
                  <a:schemeClr val="tx1"/>
                </a:solidFill>
              </a:rPr>
              <a:t>Básico</a:t>
            </a:r>
            <a:endParaRPr lang="es-EC" sz="1400" b="1" dirty="0">
              <a:solidFill>
                <a:schemeClr val="tx1"/>
              </a:solidFill>
            </a:endParaRPr>
          </a:p>
        </p:txBody>
      </p:sp>
      <p:sp>
        <p:nvSpPr>
          <p:cNvPr id="98" name="97 Elipse"/>
          <p:cNvSpPr/>
          <p:nvPr/>
        </p:nvSpPr>
        <p:spPr>
          <a:xfrm>
            <a:off x="2483766" y="2276872"/>
            <a:ext cx="1952211" cy="710116"/>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Marginación Electrónica</a:t>
            </a:r>
            <a:endParaRPr lang="es-EC" sz="1400" b="1" dirty="0">
              <a:solidFill>
                <a:schemeClr val="tx1"/>
              </a:solidFill>
            </a:endParaRPr>
          </a:p>
        </p:txBody>
      </p:sp>
      <p:sp>
        <p:nvSpPr>
          <p:cNvPr id="99" name="98 Elipse"/>
          <p:cNvSpPr/>
          <p:nvPr/>
        </p:nvSpPr>
        <p:spPr>
          <a:xfrm>
            <a:off x="2483766" y="2924944"/>
            <a:ext cx="3312370" cy="720080"/>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Sistema de Gestión Registral Electrónico</a:t>
            </a:r>
            <a:endParaRPr lang="es-EC" sz="1600" b="1" dirty="0">
              <a:solidFill>
                <a:schemeClr val="tx1"/>
              </a:solidFill>
            </a:endParaRPr>
          </a:p>
        </p:txBody>
      </p:sp>
      <p:sp>
        <p:nvSpPr>
          <p:cNvPr id="101" name="100 Rectángulo redondeado"/>
          <p:cNvSpPr/>
          <p:nvPr/>
        </p:nvSpPr>
        <p:spPr>
          <a:xfrm>
            <a:off x="1802284" y="4851765"/>
            <a:ext cx="4912855" cy="953499"/>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s-EC" sz="1600" b="1" dirty="0" smtClean="0">
                <a:solidFill>
                  <a:schemeClr val="tx1"/>
                </a:solidFill>
              </a:rPr>
              <a:t>Profesionalización</a:t>
            </a:r>
            <a:endParaRPr lang="es-EC" sz="1600" b="1" dirty="0">
              <a:solidFill>
                <a:schemeClr val="tx1"/>
              </a:solidFill>
            </a:endParaRPr>
          </a:p>
        </p:txBody>
      </p:sp>
      <p:sp>
        <p:nvSpPr>
          <p:cNvPr id="3" name="2 Rectángulo"/>
          <p:cNvSpPr/>
          <p:nvPr/>
        </p:nvSpPr>
        <p:spPr>
          <a:xfrm>
            <a:off x="1187624" y="1844824"/>
            <a:ext cx="4392488"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FASE 1 (Desmaterialización)</a:t>
            </a:r>
            <a:endParaRPr lang="es-EC" sz="1600" dirty="0"/>
          </a:p>
        </p:txBody>
      </p:sp>
      <p:sp>
        <p:nvSpPr>
          <p:cNvPr id="4" name="3 Rectángulo"/>
          <p:cNvSpPr/>
          <p:nvPr/>
        </p:nvSpPr>
        <p:spPr>
          <a:xfrm>
            <a:off x="93782" y="859390"/>
            <a:ext cx="4460170" cy="40937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600" dirty="0" smtClean="0"/>
              <a:t>Año 2015</a:t>
            </a:r>
            <a:endParaRPr lang="es-EC" sz="2600" dirty="0"/>
          </a:p>
        </p:txBody>
      </p:sp>
      <p:sp>
        <p:nvSpPr>
          <p:cNvPr id="104" name="103 Rectángulo"/>
          <p:cNvSpPr/>
          <p:nvPr/>
        </p:nvSpPr>
        <p:spPr>
          <a:xfrm>
            <a:off x="4572000" y="859390"/>
            <a:ext cx="4464496" cy="409370"/>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600" dirty="0" smtClean="0"/>
              <a:t>Año 2016</a:t>
            </a:r>
            <a:endParaRPr lang="es-EC" sz="2600" dirty="0"/>
          </a:p>
        </p:txBody>
      </p:sp>
      <p:sp>
        <p:nvSpPr>
          <p:cNvPr id="105" name="104 Rectángulo"/>
          <p:cNvSpPr/>
          <p:nvPr/>
        </p:nvSpPr>
        <p:spPr>
          <a:xfrm>
            <a:off x="4718822" y="1988840"/>
            <a:ext cx="3853706" cy="3600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FASE 2 (Metadatos)</a:t>
            </a:r>
            <a:endParaRPr lang="es-EC" sz="1600" dirty="0"/>
          </a:p>
        </p:txBody>
      </p:sp>
      <p:sp>
        <p:nvSpPr>
          <p:cNvPr id="142" name="141 Elipse"/>
          <p:cNvSpPr/>
          <p:nvPr/>
        </p:nvSpPr>
        <p:spPr>
          <a:xfrm>
            <a:off x="5076056" y="2708920"/>
            <a:ext cx="2744853" cy="485627"/>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Sede Electrónica</a:t>
            </a:r>
            <a:endParaRPr lang="es-EC" sz="1600" b="1" dirty="0">
              <a:solidFill>
                <a:schemeClr val="tx1"/>
              </a:solidFill>
            </a:endParaRPr>
          </a:p>
        </p:txBody>
      </p:sp>
      <p:sp>
        <p:nvSpPr>
          <p:cNvPr id="100" name="99 Elipse"/>
          <p:cNvSpPr/>
          <p:nvPr/>
        </p:nvSpPr>
        <p:spPr>
          <a:xfrm>
            <a:off x="5580112" y="3140969"/>
            <a:ext cx="2240797" cy="594494"/>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smtClean="0">
                <a:solidFill>
                  <a:schemeClr val="tx1"/>
                </a:solidFill>
              </a:rPr>
              <a:t>Servicios Telemáticos</a:t>
            </a:r>
            <a:endParaRPr lang="es-EC" sz="1600" b="1" dirty="0">
              <a:solidFill>
                <a:schemeClr val="tx1"/>
              </a:solidFill>
            </a:endParaRPr>
          </a:p>
        </p:txBody>
      </p:sp>
      <p:sp>
        <p:nvSpPr>
          <p:cNvPr id="161" name="160 Rectángulo"/>
          <p:cNvSpPr/>
          <p:nvPr/>
        </p:nvSpPr>
        <p:spPr>
          <a:xfrm>
            <a:off x="1979712" y="4869160"/>
            <a:ext cx="4000565"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Estructura Orgánica</a:t>
            </a:r>
            <a:endParaRPr lang="es-EC" sz="1600" dirty="0"/>
          </a:p>
        </p:txBody>
      </p:sp>
      <p:sp>
        <p:nvSpPr>
          <p:cNvPr id="162" name="161 Rectángulo"/>
          <p:cNvSpPr/>
          <p:nvPr/>
        </p:nvSpPr>
        <p:spPr>
          <a:xfrm>
            <a:off x="3435832" y="5517232"/>
            <a:ext cx="3136432"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dirty="0" smtClean="0"/>
              <a:t>Capacitación</a:t>
            </a:r>
            <a:endParaRPr lang="es-EC" sz="1600" dirty="0"/>
          </a:p>
        </p:txBody>
      </p:sp>
      <p:sp>
        <p:nvSpPr>
          <p:cNvPr id="169" name="168 Flecha derecha"/>
          <p:cNvSpPr/>
          <p:nvPr/>
        </p:nvSpPr>
        <p:spPr>
          <a:xfrm>
            <a:off x="4593704" y="3645024"/>
            <a:ext cx="4540080" cy="936104"/>
          </a:xfrm>
          <a:prstGeom prst="rightArrow">
            <a:avLst/>
          </a:prstGeom>
          <a:solidFill>
            <a:srgbClr val="FFFF00">
              <a:alpha val="50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CREACIÓN DE FOLIO REAL</a:t>
            </a:r>
            <a:endParaRPr lang="es-EC" dirty="0">
              <a:solidFill>
                <a:schemeClr val="tx1"/>
              </a:solidFill>
            </a:endParaRPr>
          </a:p>
        </p:txBody>
      </p:sp>
    </p:spTree>
    <p:extLst>
      <p:ext uri="{BB962C8B-B14F-4D97-AF65-F5344CB8AC3E}">
        <p14:creationId xmlns:p14="http://schemas.microsoft.com/office/powerpoint/2010/main" val="561975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5181" y="1873836"/>
            <a:ext cx="6541195" cy="4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376857" cy="461665"/>
          </a:xfrm>
          <a:prstGeom prst="rect">
            <a:avLst/>
          </a:prstGeom>
          <a:noFill/>
        </p:spPr>
        <p:txBody>
          <a:bodyPr wrap="none" rtlCol="0">
            <a:spAutoFit/>
          </a:bodyPr>
          <a:lstStyle/>
          <a:p>
            <a:r>
              <a:rPr lang="es-EC" sz="2400" b="1" dirty="0" smtClean="0">
                <a:solidFill>
                  <a:srgbClr val="0070C0"/>
                </a:solidFill>
              </a:rPr>
              <a:t>GESTIÓN PLANIFICADA DE ENTREGABLES</a:t>
            </a:r>
            <a:endParaRPr lang="es-EC" sz="2400" b="1" dirty="0">
              <a:solidFill>
                <a:srgbClr val="0070C0"/>
              </a:solidFill>
            </a:endParaRPr>
          </a:p>
        </p:txBody>
      </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2381758654"/>
              </p:ext>
            </p:extLst>
          </p:nvPr>
        </p:nvGraphicFramePr>
        <p:xfrm>
          <a:off x="971596" y="980728"/>
          <a:ext cx="7362060" cy="1257300"/>
        </p:xfrm>
        <a:graphic>
          <a:graphicData uri="http://schemas.openxmlformats.org/drawingml/2006/table">
            <a:tbl>
              <a:tblPr>
                <a:tableStyleId>{5C22544A-7EE6-4342-B048-85BDC9FD1C3A}</a:tableStyleId>
              </a:tblPr>
              <a:tblGrid>
                <a:gridCol w="368103"/>
                <a:gridCol w="368103"/>
                <a:gridCol w="368103"/>
                <a:gridCol w="368103"/>
                <a:gridCol w="368103"/>
                <a:gridCol w="368103"/>
                <a:gridCol w="368103"/>
                <a:gridCol w="368103"/>
                <a:gridCol w="368103"/>
                <a:gridCol w="368103"/>
                <a:gridCol w="368103"/>
                <a:gridCol w="368103"/>
                <a:gridCol w="368103"/>
                <a:gridCol w="368103"/>
                <a:gridCol w="368103"/>
                <a:gridCol w="368103"/>
                <a:gridCol w="368103"/>
                <a:gridCol w="368103"/>
                <a:gridCol w="368103"/>
                <a:gridCol w="368103"/>
              </a:tblGrid>
              <a:tr h="190500">
                <a:tc gridSpan="10">
                  <a:txBody>
                    <a:bodyPr/>
                    <a:lstStyle/>
                    <a:p>
                      <a:pPr algn="ctr" fontAlgn="b"/>
                      <a:r>
                        <a:rPr lang="es-EC" sz="1800" u="none" strike="noStrike" dirty="0">
                          <a:solidFill>
                            <a:schemeClr val="bg1"/>
                          </a:solidFill>
                          <a:effectLst/>
                        </a:rPr>
                        <a:t>AÑO 2015</a:t>
                      </a:r>
                      <a:endParaRPr lang="es-EC" sz="1800" b="1" i="0" u="none" strike="noStrike" dirty="0">
                        <a:solidFill>
                          <a:schemeClr val="bg1"/>
                        </a:solidFill>
                        <a:effectLst/>
                        <a:latin typeface="Calibri"/>
                      </a:endParaRPr>
                    </a:p>
                  </a:txBody>
                  <a:tcPr marL="0" marR="0" marT="0" marB="0" anchor="b">
                    <a:solidFill>
                      <a:schemeClr val="accent6">
                        <a:lumMod val="5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gridSpan="10">
                  <a:txBody>
                    <a:bodyPr/>
                    <a:lstStyle/>
                    <a:p>
                      <a:pPr algn="ctr" fontAlgn="b"/>
                      <a:r>
                        <a:rPr lang="es-EC" sz="1800" u="none" strike="noStrike" dirty="0">
                          <a:solidFill>
                            <a:schemeClr val="bg1"/>
                          </a:solidFill>
                          <a:effectLst/>
                        </a:rPr>
                        <a:t>AÑO 2016</a:t>
                      </a:r>
                      <a:endParaRPr lang="es-EC" sz="1800" b="1" i="0" u="none" strike="noStrike" dirty="0">
                        <a:solidFill>
                          <a:schemeClr val="bg1"/>
                        </a:solidFill>
                        <a:effectLst/>
                        <a:latin typeface="Calibri"/>
                      </a:endParaRPr>
                    </a:p>
                  </a:txBody>
                  <a:tcPr marL="0" marR="0" marT="0" marB="0" anchor="b">
                    <a:solidFill>
                      <a:schemeClr val="accent5">
                        <a:lumMod val="5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90500">
                <a:tc>
                  <a:txBody>
                    <a:bodyPr/>
                    <a:lstStyle/>
                    <a:p>
                      <a:pPr algn="ctr" fontAlgn="b"/>
                      <a:r>
                        <a:rPr lang="es-EC" sz="1200" u="none" strike="noStrike" dirty="0">
                          <a:effectLst/>
                        </a:rPr>
                        <a:t>ENE</a:t>
                      </a:r>
                      <a:endParaRPr lang="es-EC" sz="1200" b="1" i="0" u="none" strike="noStrike" dirty="0">
                        <a:solidFill>
                          <a:srgbClr val="000000"/>
                        </a:solidFill>
                        <a:effectLst/>
                        <a:latin typeface="Calibri"/>
                      </a:endParaRPr>
                    </a:p>
                  </a:txBody>
                  <a:tcPr marL="0" marR="0" marT="0" marB="0" anchor="b"/>
                </a:tc>
                <a:tc>
                  <a:txBody>
                    <a:bodyPr/>
                    <a:lstStyle/>
                    <a:p>
                      <a:pPr algn="ctr" fontAlgn="b"/>
                      <a:r>
                        <a:rPr lang="es-EC" sz="1200" u="none" strike="noStrike">
                          <a:effectLst/>
                        </a:rPr>
                        <a:t>FEB</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MAR</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ABR</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MAY</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JUN</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JUL</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AGO</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NOV</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DIC</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ENE</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ABR</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MAY</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JUN</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JUL</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AGO</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SEP</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OCT</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a:effectLst/>
                        </a:rPr>
                        <a:t>NOV</a:t>
                      </a:r>
                      <a:endParaRPr lang="es-EC" sz="1200" b="1" i="0" u="none" strike="noStrike">
                        <a:solidFill>
                          <a:srgbClr val="000000"/>
                        </a:solidFill>
                        <a:effectLst/>
                        <a:latin typeface="Calibri"/>
                      </a:endParaRPr>
                    </a:p>
                  </a:txBody>
                  <a:tcPr marL="0" marR="0" marT="0" marB="0" anchor="b"/>
                </a:tc>
                <a:tc>
                  <a:txBody>
                    <a:bodyPr/>
                    <a:lstStyle/>
                    <a:p>
                      <a:pPr algn="ctr" fontAlgn="b"/>
                      <a:r>
                        <a:rPr lang="es-EC" sz="1200" u="none" strike="noStrike" dirty="0">
                          <a:effectLst/>
                        </a:rPr>
                        <a:t>DIC</a:t>
                      </a:r>
                      <a:endParaRPr lang="es-EC" sz="1200" b="1" i="0" u="none" strike="noStrike" dirty="0">
                        <a:solidFill>
                          <a:srgbClr val="000000"/>
                        </a:solidFill>
                        <a:effectLst/>
                        <a:latin typeface="Calibri"/>
                      </a:endParaRPr>
                    </a:p>
                  </a:txBody>
                  <a:tcPr marL="0" marR="0" marT="0" marB="0" anchor="b"/>
                </a:tc>
              </a:tr>
              <a:tr h="190500">
                <a:tc>
                  <a:txBody>
                    <a:bodyPr/>
                    <a:lstStyle/>
                    <a:p>
                      <a:pPr algn="ctr" fontAlgn="b"/>
                      <a:r>
                        <a:rPr lang="es-EC" sz="1600" u="none" strike="noStrike" dirty="0">
                          <a:solidFill>
                            <a:schemeClr val="bg1"/>
                          </a:solidFill>
                          <a:effectLst/>
                        </a:rPr>
                        <a:t>2</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8</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9</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8</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7</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4</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6">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2</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1</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5</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6</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8</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4</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3</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c>
                  <a:txBody>
                    <a:bodyPr/>
                    <a:lstStyle/>
                    <a:p>
                      <a:pPr algn="ctr" fontAlgn="b"/>
                      <a:r>
                        <a:rPr lang="es-EC" sz="1600" u="none" strike="noStrike" dirty="0">
                          <a:solidFill>
                            <a:schemeClr val="bg1"/>
                          </a:solidFill>
                          <a:effectLst/>
                        </a:rPr>
                        <a:t>6</a:t>
                      </a:r>
                      <a:endParaRPr lang="es-EC" sz="1600" b="1" i="0" u="none" strike="noStrike" dirty="0">
                        <a:solidFill>
                          <a:schemeClr val="bg1"/>
                        </a:solidFill>
                        <a:effectLst/>
                        <a:latin typeface="Calibri"/>
                      </a:endParaRPr>
                    </a:p>
                  </a:txBody>
                  <a:tcPr marL="0" marR="0" marT="0" marB="0" anchor="b">
                    <a:solidFill>
                      <a:schemeClr val="accent5">
                        <a:lumMod val="50000"/>
                      </a:schemeClr>
                    </a:solidFill>
                  </a:tcPr>
                </a:tc>
              </a:tr>
              <a:tr h="190500">
                <a:tc gridSpan="10">
                  <a:txBody>
                    <a:bodyPr/>
                    <a:lstStyle/>
                    <a:p>
                      <a:pPr algn="ctr" fontAlgn="b"/>
                      <a:r>
                        <a:rPr lang="es-EC" sz="1800" u="none" strike="noStrike" dirty="0">
                          <a:effectLst/>
                        </a:rPr>
                        <a:t>42 </a:t>
                      </a:r>
                      <a:r>
                        <a:rPr lang="es-EC" sz="1800" u="none" strike="noStrike" dirty="0" smtClean="0">
                          <a:effectLst/>
                        </a:rPr>
                        <a:t>entregables</a:t>
                      </a:r>
                      <a:endParaRPr lang="es-EC" sz="1800" b="1" i="0" u="none" strike="noStrike" dirty="0">
                        <a:solidFill>
                          <a:srgbClr val="000000"/>
                        </a:solidFill>
                        <a:effectLst/>
                        <a:latin typeface="Calibri"/>
                      </a:endParaRPr>
                    </a:p>
                  </a:txBody>
                  <a:tcPr marL="0" marR="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gridSpan="10">
                  <a:txBody>
                    <a:bodyPr/>
                    <a:lstStyle/>
                    <a:p>
                      <a:pPr algn="ctr" fontAlgn="b"/>
                      <a:r>
                        <a:rPr lang="es-EC" sz="1800" u="none" strike="noStrike" dirty="0">
                          <a:effectLst/>
                        </a:rPr>
                        <a:t>37 </a:t>
                      </a:r>
                      <a:r>
                        <a:rPr lang="es-EC" sz="1800" u="none" strike="noStrike" dirty="0" smtClean="0">
                          <a:effectLst/>
                        </a:rPr>
                        <a:t>entregables</a:t>
                      </a:r>
                      <a:endParaRPr lang="es-EC" sz="1800" b="1" i="0" u="none" strike="noStrike" dirty="0">
                        <a:solidFill>
                          <a:srgbClr val="000000"/>
                        </a:solidFill>
                        <a:effectLst/>
                        <a:latin typeface="Calibri"/>
                      </a:endParaRPr>
                    </a:p>
                  </a:txBody>
                  <a:tcPr marL="0" marR="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90500">
                <a:tc gridSpan="20">
                  <a:txBody>
                    <a:bodyPr/>
                    <a:lstStyle/>
                    <a:p>
                      <a:pPr algn="ctr" fontAlgn="b"/>
                      <a:r>
                        <a:rPr lang="es-EC" sz="1800" b="1" i="0" u="none" strike="noStrike" dirty="0" smtClean="0">
                          <a:solidFill>
                            <a:srgbClr val="000000"/>
                          </a:solidFill>
                          <a:effectLst/>
                          <a:latin typeface="Calibri"/>
                        </a:rPr>
                        <a:t>79 ENTREGABLES</a:t>
                      </a:r>
                      <a:r>
                        <a:rPr lang="es-EC" sz="1800" b="1" i="0" u="none" strike="noStrike" baseline="0" dirty="0" smtClean="0">
                          <a:solidFill>
                            <a:srgbClr val="000000"/>
                          </a:solidFill>
                          <a:effectLst/>
                          <a:latin typeface="Calibri"/>
                        </a:rPr>
                        <a:t> (contrato 019-2014)</a:t>
                      </a:r>
                      <a:endParaRPr lang="es-EC" sz="1800" b="1" i="0" u="none" strike="noStrike" dirty="0">
                        <a:solidFill>
                          <a:srgbClr val="000000"/>
                        </a:solidFill>
                        <a:effectLst/>
                        <a:latin typeface="Calibri"/>
                      </a:endParaRPr>
                    </a:p>
                  </a:txBody>
                  <a:tcPr marL="0" marR="0" marT="0" marB="0" anchor="b">
                    <a:solidFill>
                      <a:schemeClr val="accent6">
                        <a:lumMod val="40000"/>
                        <a:lumOff val="60000"/>
                      </a:schemeClr>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pPr algn="ctr" fontAlgn="b"/>
                      <a:endParaRPr lang="es-EC" sz="1800" b="1" i="0" u="none" strike="noStrike" dirty="0">
                        <a:solidFill>
                          <a:srgbClr val="000000"/>
                        </a:solidFill>
                        <a:effectLst/>
                        <a:latin typeface="Calibri"/>
                      </a:endParaRPr>
                    </a:p>
                  </a:txBody>
                  <a:tcPr marL="0" marR="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
        <p:nvSpPr>
          <p:cNvPr id="2" name="1 CuadroTexto"/>
          <p:cNvSpPr txBox="1"/>
          <p:nvPr/>
        </p:nvSpPr>
        <p:spPr>
          <a:xfrm>
            <a:off x="7308392" y="6300028"/>
            <a:ext cx="1594667" cy="369332"/>
          </a:xfrm>
          <a:prstGeom prst="rect">
            <a:avLst/>
          </a:prstGeom>
          <a:noFill/>
        </p:spPr>
        <p:txBody>
          <a:bodyPr wrap="none" rtlCol="0">
            <a:spAutoFit/>
          </a:bodyPr>
          <a:lstStyle/>
          <a:p>
            <a:r>
              <a:rPr lang="es-EC" b="1" dirty="0"/>
              <a:t>a</a:t>
            </a:r>
            <a:r>
              <a:rPr lang="es-EC" b="1" dirty="0" smtClean="0"/>
              <a:t>l 20-ago-2015</a:t>
            </a:r>
            <a:endParaRPr lang="es-EC" b="1" dirty="0"/>
          </a:p>
        </p:txBody>
      </p:sp>
    </p:spTree>
    <p:extLst>
      <p:ext uri="{BB962C8B-B14F-4D97-AF65-F5344CB8AC3E}">
        <p14:creationId xmlns:p14="http://schemas.microsoft.com/office/powerpoint/2010/main" val="903983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4420762" cy="461665"/>
          </a:xfrm>
          <a:prstGeom prst="rect">
            <a:avLst/>
          </a:prstGeom>
          <a:noFill/>
        </p:spPr>
        <p:txBody>
          <a:bodyPr wrap="none" rtlCol="0">
            <a:spAutoFit/>
          </a:bodyPr>
          <a:lstStyle/>
          <a:p>
            <a:r>
              <a:rPr lang="es-EC" sz="2400" b="1" dirty="0" smtClean="0">
                <a:solidFill>
                  <a:srgbClr val="0070C0"/>
                </a:solidFill>
              </a:rPr>
              <a:t>RESUMEN ESTADO ENTREGABLES</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 name="1 CuadroTexto"/>
          <p:cNvSpPr txBox="1"/>
          <p:nvPr/>
        </p:nvSpPr>
        <p:spPr>
          <a:xfrm>
            <a:off x="7308392" y="6300028"/>
            <a:ext cx="1605824" cy="369332"/>
          </a:xfrm>
          <a:prstGeom prst="rect">
            <a:avLst/>
          </a:prstGeom>
          <a:noFill/>
        </p:spPr>
        <p:txBody>
          <a:bodyPr wrap="none" rtlCol="0">
            <a:spAutoFit/>
          </a:bodyPr>
          <a:lstStyle/>
          <a:p>
            <a:r>
              <a:rPr lang="es-EC" b="1" dirty="0"/>
              <a:t>a</a:t>
            </a:r>
            <a:r>
              <a:rPr lang="es-EC" b="1" dirty="0" smtClean="0"/>
              <a:t>l </a:t>
            </a:r>
            <a:r>
              <a:rPr lang="es-EC" b="1" dirty="0" smtClean="0"/>
              <a:t>17-nov-2015</a:t>
            </a:r>
            <a:endParaRPr lang="es-EC" b="1" dirty="0"/>
          </a:p>
        </p:txBody>
      </p:sp>
      <p:pic>
        <p:nvPicPr>
          <p:cNvPr id="8" name="7 Imagen"/>
          <p:cNvPicPr/>
          <p:nvPr/>
        </p:nvPicPr>
        <p:blipFill>
          <a:blip r:embed="rId3">
            <a:extLst>
              <a:ext uri="{28A0092B-C50C-407E-A947-70E740481C1C}">
                <a14:useLocalDpi xmlns:a14="http://schemas.microsoft.com/office/drawing/2010/main" val="0"/>
              </a:ext>
            </a:extLst>
          </a:blip>
          <a:srcRect/>
          <a:stretch>
            <a:fillRect/>
          </a:stretch>
        </p:blipFill>
        <p:spPr bwMode="auto">
          <a:xfrm>
            <a:off x="251521" y="908720"/>
            <a:ext cx="8651538" cy="5319300"/>
          </a:xfrm>
          <a:prstGeom prst="rect">
            <a:avLst/>
          </a:prstGeom>
          <a:noFill/>
        </p:spPr>
      </p:pic>
    </p:spTree>
    <p:extLst>
      <p:ext uri="{BB962C8B-B14F-4D97-AF65-F5344CB8AC3E}">
        <p14:creationId xmlns:p14="http://schemas.microsoft.com/office/powerpoint/2010/main" val="4252185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290003" cy="461665"/>
          </a:xfrm>
          <a:prstGeom prst="rect">
            <a:avLst/>
          </a:prstGeom>
          <a:noFill/>
        </p:spPr>
        <p:txBody>
          <a:bodyPr wrap="none" rtlCol="0">
            <a:spAutoFit/>
          </a:bodyPr>
          <a:lstStyle/>
          <a:p>
            <a:r>
              <a:rPr lang="es-EC" sz="2400" b="1" dirty="0" smtClean="0">
                <a:solidFill>
                  <a:srgbClr val="0070C0"/>
                </a:solidFill>
              </a:rPr>
              <a:t>AVANCE DE LA GESTIÓN</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8" name="1 Título"/>
          <p:cNvSpPr txBox="1">
            <a:spLocks/>
          </p:cNvSpPr>
          <p:nvPr/>
        </p:nvSpPr>
        <p:spPr>
          <a:xfrm>
            <a:off x="35496" y="764704"/>
            <a:ext cx="8964488" cy="43204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2000" b="1" dirty="0" smtClean="0">
                <a:solidFill>
                  <a:srgbClr val="2525FF"/>
                </a:solidFill>
                <a:latin typeface="Arial" pitchFamily="34" charset="0"/>
                <a:cs typeface="Arial" pitchFamily="34" charset="0"/>
              </a:rPr>
              <a:t>AVANDE DE LA DIGITALIZACIÓN ACERVO REGISTRAL al 17-nov-2015</a:t>
            </a:r>
            <a:endParaRPr lang="es-EC" sz="2000" dirty="0">
              <a:solidFill>
                <a:srgbClr val="2525FF"/>
              </a:solidFill>
              <a:latin typeface="Arial" pitchFamily="34" charset="0"/>
              <a:cs typeface="Arial" pitchFamily="34" charset="0"/>
            </a:endParaRPr>
          </a:p>
        </p:txBody>
      </p:sp>
      <p:graphicFrame>
        <p:nvGraphicFramePr>
          <p:cNvPr id="12" name="11 Tabla"/>
          <p:cNvGraphicFramePr>
            <a:graphicFrameLocks noGrp="1"/>
          </p:cNvGraphicFramePr>
          <p:nvPr>
            <p:extLst>
              <p:ext uri="{D42A27DB-BD31-4B8C-83A1-F6EECF244321}">
                <p14:modId xmlns:p14="http://schemas.microsoft.com/office/powerpoint/2010/main" val="3278735117"/>
              </p:ext>
            </p:extLst>
          </p:nvPr>
        </p:nvGraphicFramePr>
        <p:xfrm>
          <a:off x="251520" y="4642058"/>
          <a:ext cx="8640960" cy="2099310"/>
        </p:xfrm>
        <a:graphic>
          <a:graphicData uri="http://schemas.openxmlformats.org/drawingml/2006/table">
            <a:tbl>
              <a:tblPr>
                <a:tableStyleId>{5C22544A-7EE6-4342-B048-85BDC9FD1C3A}</a:tableStyleId>
              </a:tblPr>
              <a:tblGrid>
                <a:gridCol w="2880320"/>
                <a:gridCol w="2880320"/>
                <a:gridCol w="2880320"/>
              </a:tblGrid>
              <a:tr h="238125">
                <a:tc gridSpan="3">
                  <a:txBody>
                    <a:bodyPr/>
                    <a:lstStyle/>
                    <a:p>
                      <a:pPr algn="ctr" fontAlgn="b"/>
                      <a:r>
                        <a:rPr lang="es-EC" sz="1600" b="1" u="none" strike="noStrike" dirty="0">
                          <a:solidFill>
                            <a:schemeClr val="bg1"/>
                          </a:solidFill>
                          <a:effectLst/>
                        </a:rPr>
                        <a:t>ACTAS DESMATERIALIZADAS Y </a:t>
                      </a:r>
                      <a:r>
                        <a:rPr lang="es-EC" sz="1600" b="1" u="none" strike="noStrike" dirty="0" smtClean="0">
                          <a:solidFill>
                            <a:schemeClr val="bg1"/>
                          </a:solidFill>
                          <a:effectLst/>
                        </a:rPr>
                        <a:t>CARGADAS EN EL GESTOR DOCUMENTAL</a:t>
                      </a:r>
                      <a:endParaRPr lang="es-EC" sz="1600" b="1" i="0" u="none" strike="noStrike" dirty="0">
                        <a:solidFill>
                          <a:schemeClr val="bg1"/>
                        </a:solidFill>
                        <a:effectLst/>
                        <a:latin typeface="Calibri"/>
                      </a:endParaRPr>
                    </a:p>
                  </a:txBody>
                  <a:tcPr marL="9525" marR="9525" marT="9525" marB="0" anchor="b">
                    <a:solidFill>
                      <a:schemeClr val="accent6">
                        <a:lumMod val="50000"/>
                      </a:schemeClr>
                    </a:solidFill>
                  </a:tcPr>
                </a:tc>
                <a:tc hMerge="1">
                  <a:txBody>
                    <a:bodyPr/>
                    <a:lstStyle/>
                    <a:p>
                      <a:endParaRPr lang="es-EC"/>
                    </a:p>
                  </a:txBody>
                  <a:tcPr/>
                </a:tc>
                <a:tc hMerge="1">
                  <a:txBody>
                    <a:bodyPr/>
                    <a:lstStyle/>
                    <a:p>
                      <a:endParaRPr lang="es-EC"/>
                    </a:p>
                  </a:txBody>
                  <a:tcPr/>
                </a:tc>
              </a:tr>
              <a:tr h="157683">
                <a:tc>
                  <a:txBody>
                    <a:bodyPr/>
                    <a:lstStyle/>
                    <a:p>
                      <a:pPr algn="ctr" fontAlgn="ctr"/>
                      <a:r>
                        <a:rPr lang="es-EC" sz="1600" b="1" u="none" strike="noStrike" dirty="0">
                          <a:effectLst/>
                        </a:rPr>
                        <a:t>MASIVO</a:t>
                      </a:r>
                      <a:endParaRPr lang="es-EC" sz="1600" b="1" i="0" u="none" strike="noStrike" dirty="0">
                        <a:solidFill>
                          <a:srgbClr val="000000"/>
                        </a:solidFill>
                        <a:effectLst/>
                        <a:latin typeface="Calibri"/>
                      </a:endParaRPr>
                    </a:p>
                  </a:txBody>
                  <a:tcPr marL="9525" marR="9525" marT="9525" marB="0" anchor="ctr">
                    <a:solidFill>
                      <a:schemeClr val="accent5">
                        <a:lumMod val="20000"/>
                        <a:lumOff val="80000"/>
                      </a:schemeClr>
                    </a:solidFill>
                  </a:tcPr>
                </a:tc>
                <a:tc>
                  <a:txBody>
                    <a:bodyPr/>
                    <a:lstStyle/>
                    <a:p>
                      <a:pPr algn="ctr" fontAlgn="ctr"/>
                      <a:r>
                        <a:rPr lang="es-EC" sz="1600" b="1" u="none" strike="noStrike" dirty="0">
                          <a:effectLst/>
                        </a:rPr>
                        <a:t>TRATAMIENTO ESPECIAL</a:t>
                      </a:r>
                      <a:endParaRPr lang="es-EC" sz="1600" b="1" i="0" u="none" strike="noStrike" dirty="0">
                        <a:solidFill>
                          <a:srgbClr val="000000"/>
                        </a:solidFill>
                        <a:effectLst/>
                        <a:latin typeface="Calibri"/>
                      </a:endParaRPr>
                    </a:p>
                  </a:txBody>
                  <a:tcPr marL="9525" marR="9525" marT="9525" marB="0" anchor="ctr">
                    <a:solidFill>
                      <a:schemeClr val="accent5">
                        <a:lumMod val="20000"/>
                        <a:lumOff val="80000"/>
                      </a:schemeClr>
                    </a:solidFill>
                  </a:tcPr>
                </a:tc>
                <a:tc>
                  <a:txBody>
                    <a:bodyPr/>
                    <a:lstStyle/>
                    <a:p>
                      <a:pPr algn="ctr" fontAlgn="ctr"/>
                      <a:r>
                        <a:rPr lang="es-EC" sz="1600" b="1" u="none" strike="noStrike" dirty="0">
                          <a:effectLst/>
                        </a:rPr>
                        <a:t>POR DEMANDA</a:t>
                      </a:r>
                      <a:endParaRPr lang="es-EC" sz="1600" b="1" i="0" u="none" strike="noStrike" dirty="0">
                        <a:solidFill>
                          <a:srgbClr val="000000"/>
                        </a:solidFill>
                        <a:effectLst/>
                        <a:latin typeface="Calibri"/>
                      </a:endParaRPr>
                    </a:p>
                  </a:txBody>
                  <a:tcPr marL="9525" marR="9525" marT="9525" marB="0" anchor="ctr">
                    <a:solidFill>
                      <a:schemeClr val="accent5">
                        <a:lumMod val="20000"/>
                        <a:lumOff val="80000"/>
                      </a:schemeClr>
                    </a:solidFill>
                  </a:tcPr>
                </a:tc>
              </a:tr>
              <a:tr h="238125">
                <a:tc>
                  <a:txBody>
                    <a:bodyPr/>
                    <a:lstStyle/>
                    <a:p>
                      <a:pPr algn="ctr" fontAlgn="ctr"/>
                      <a:r>
                        <a:rPr lang="es-EC" sz="2000" u="none" strike="noStrike" dirty="0" smtClean="0">
                          <a:effectLst/>
                        </a:rPr>
                        <a:t>970.090 actas</a:t>
                      </a:r>
                      <a:endParaRPr lang="es-EC" sz="20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ctr"/>
                      <a:r>
                        <a:rPr lang="es-EC" sz="2000" u="none" strike="noStrike" dirty="0" smtClean="0">
                          <a:effectLst/>
                        </a:rPr>
                        <a:t>39.478 actas</a:t>
                      </a:r>
                      <a:endParaRPr lang="es-EC" sz="20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ctr"/>
                      <a:r>
                        <a:rPr lang="es-EC" sz="2000" u="none" strike="noStrike" dirty="0" smtClean="0">
                          <a:effectLst/>
                        </a:rPr>
                        <a:t>61.094 actas</a:t>
                      </a:r>
                      <a:endParaRPr lang="es-EC" sz="2000" b="0" i="0" u="none" strike="noStrike" dirty="0">
                        <a:solidFill>
                          <a:srgbClr val="000000"/>
                        </a:solidFill>
                        <a:effectLst/>
                        <a:latin typeface="Calibri"/>
                      </a:endParaRPr>
                    </a:p>
                  </a:txBody>
                  <a:tcPr marL="9525" marR="9525" marT="9525" marB="0" anchor="ctr">
                    <a:solidFill>
                      <a:schemeClr val="bg1"/>
                    </a:solidFill>
                  </a:tcPr>
                </a:tc>
              </a:tr>
              <a:tr h="307404">
                <a:tc>
                  <a:txBody>
                    <a:bodyPr/>
                    <a:lstStyle/>
                    <a:p>
                      <a:pPr algn="ctr" fontAlgn="t"/>
                      <a:r>
                        <a:rPr lang="es-EC" sz="1400" u="none" strike="noStrike" dirty="0">
                          <a:effectLst/>
                        </a:rPr>
                        <a:t>libros de </a:t>
                      </a:r>
                      <a:r>
                        <a:rPr lang="es-EC" sz="1400" u="none" strike="noStrike" dirty="0" smtClean="0">
                          <a:effectLst/>
                        </a:rPr>
                        <a:t>1980 </a:t>
                      </a:r>
                      <a:r>
                        <a:rPr lang="es-EC" sz="1400" u="none" strike="noStrike" dirty="0">
                          <a:effectLst/>
                        </a:rPr>
                        <a:t>a 2014</a:t>
                      </a:r>
                      <a:endParaRPr lang="es-EC" sz="1400" b="0" i="0" u="none" strike="noStrike" dirty="0">
                        <a:solidFill>
                          <a:srgbClr val="000000"/>
                        </a:solidFill>
                        <a:effectLst/>
                        <a:latin typeface="Calibri"/>
                      </a:endParaRPr>
                    </a:p>
                  </a:txBody>
                  <a:tcPr marL="9525" marR="9525" marT="9525" marB="0">
                    <a:solidFill>
                      <a:schemeClr val="accent3">
                        <a:lumMod val="20000"/>
                        <a:lumOff val="80000"/>
                      </a:schemeClr>
                    </a:solidFill>
                  </a:tcPr>
                </a:tc>
                <a:tc>
                  <a:txBody>
                    <a:bodyPr/>
                    <a:lstStyle/>
                    <a:p>
                      <a:pPr algn="ctr" fontAlgn="t"/>
                      <a:r>
                        <a:rPr lang="es-EC" sz="1400" u="none" strike="noStrike" dirty="0">
                          <a:effectLst/>
                        </a:rPr>
                        <a:t>libros de 1959-1961, 1964, </a:t>
                      </a:r>
                      <a:r>
                        <a:rPr lang="es-EC" sz="1400" u="none" strike="noStrike" dirty="0" smtClean="0">
                          <a:effectLst/>
                        </a:rPr>
                        <a:t>1965,</a:t>
                      </a:r>
                    </a:p>
                    <a:p>
                      <a:pPr algn="ctr" fontAlgn="t"/>
                      <a:r>
                        <a:rPr lang="es-EC" sz="1400" u="none" strike="noStrike" dirty="0" smtClean="0">
                          <a:effectLst/>
                        </a:rPr>
                        <a:t>1967-1974</a:t>
                      </a:r>
                      <a:r>
                        <a:rPr lang="es-EC" sz="1400" u="none" strike="noStrike" dirty="0">
                          <a:effectLst/>
                        </a:rPr>
                        <a:t>, 1983, 1984, 1988, 1989, 1991</a:t>
                      </a:r>
                      <a:endParaRPr lang="es-EC" sz="1400" b="0" i="0" u="none" strike="noStrike" dirty="0">
                        <a:solidFill>
                          <a:srgbClr val="000000"/>
                        </a:solidFill>
                        <a:effectLst/>
                        <a:latin typeface="Calibri"/>
                      </a:endParaRPr>
                    </a:p>
                  </a:txBody>
                  <a:tcPr marL="9525" marR="9525" marT="9525" marB="0">
                    <a:solidFill>
                      <a:schemeClr val="accent3">
                        <a:lumMod val="20000"/>
                        <a:lumOff val="80000"/>
                      </a:schemeClr>
                    </a:solidFill>
                  </a:tcPr>
                </a:tc>
                <a:tc>
                  <a:txBody>
                    <a:bodyPr/>
                    <a:lstStyle/>
                    <a:p>
                      <a:pPr algn="ctr" fontAlgn="t"/>
                      <a:r>
                        <a:rPr lang="es-EC" sz="1400" u="none" strike="noStrike" dirty="0" smtClean="0">
                          <a:effectLst/>
                        </a:rPr>
                        <a:t>Todos los libros generados en el 2015 son desmaterializados inmediatamente (de enero a octubre)</a:t>
                      </a:r>
                      <a:endParaRPr lang="es-EC" sz="1400" b="0" i="0" u="none" strike="noStrike" dirty="0">
                        <a:solidFill>
                          <a:srgbClr val="000000"/>
                        </a:solidFill>
                        <a:effectLst/>
                        <a:latin typeface="Calibri"/>
                      </a:endParaRPr>
                    </a:p>
                  </a:txBody>
                  <a:tcPr marL="9525" marR="9525" marT="9525" marB="0">
                    <a:solidFill>
                      <a:schemeClr val="accent3">
                        <a:lumMod val="20000"/>
                        <a:lumOff val="80000"/>
                      </a:schemeClr>
                    </a:solidFill>
                  </a:tcPr>
                </a:tc>
              </a:tr>
              <a:tr h="238125">
                <a:tc gridSpan="2">
                  <a:txBody>
                    <a:bodyPr/>
                    <a:lstStyle/>
                    <a:p>
                      <a:pPr algn="ctr" fontAlgn="b"/>
                      <a:r>
                        <a:rPr lang="es-EC" sz="2000" u="none" strike="noStrike" dirty="0" smtClean="0">
                          <a:effectLst/>
                        </a:rPr>
                        <a:t>1’009.568 actas cargadas en gestor documental</a:t>
                      </a:r>
                      <a:endParaRPr lang="es-EC" sz="2000" b="0" i="0" u="none" strike="noStrike" dirty="0">
                        <a:solidFill>
                          <a:srgbClr val="000000"/>
                        </a:solidFill>
                        <a:effectLst/>
                        <a:latin typeface="Calibri"/>
                      </a:endParaRPr>
                    </a:p>
                  </a:txBody>
                  <a:tcPr marL="9525" marR="9525" marT="9525" marB="0" anchor="b">
                    <a:solidFill>
                      <a:schemeClr val="accent6">
                        <a:lumMod val="60000"/>
                        <a:lumOff val="40000"/>
                      </a:schemeClr>
                    </a:solidFill>
                  </a:tcPr>
                </a:tc>
                <a:tc hMerge="1">
                  <a:txBody>
                    <a:bodyPr/>
                    <a:lstStyle/>
                    <a:p>
                      <a:endParaRPr lang="es-EC"/>
                    </a:p>
                  </a:txBody>
                  <a:tcPr/>
                </a:tc>
                <a:tc>
                  <a:txBody>
                    <a:bodyPr/>
                    <a:lstStyle/>
                    <a:p>
                      <a:pPr algn="l" fontAlgn="b"/>
                      <a:endParaRPr lang="es-EC" sz="1600" b="0" i="0" u="none" strike="noStrike" dirty="0">
                        <a:solidFill>
                          <a:srgbClr val="000000"/>
                        </a:solidFill>
                        <a:effectLst/>
                        <a:latin typeface="Calibri"/>
                      </a:endParaRPr>
                    </a:p>
                  </a:txBody>
                  <a:tcPr marL="9525" marR="9525" marT="9525" marB="0" anchor="b">
                    <a:solidFill>
                      <a:schemeClr val="bg1"/>
                    </a:solidFill>
                  </a:tcPr>
                </a:tc>
              </a:tr>
              <a:tr h="238125">
                <a:tc gridSpan="2">
                  <a:txBody>
                    <a:bodyPr/>
                    <a:lstStyle/>
                    <a:p>
                      <a:pPr algn="ctr" fontAlgn="b"/>
                      <a:r>
                        <a:rPr lang="es-EC" sz="2000" u="none" strike="noStrike" dirty="0" smtClean="0">
                          <a:effectLst/>
                        </a:rPr>
                        <a:t>43,10% </a:t>
                      </a:r>
                      <a:r>
                        <a:rPr lang="es-EC" sz="1600" u="none" strike="noStrike" dirty="0" smtClean="0">
                          <a:effectLst/>
                        </a:rPr>
                        <a:t>(con respecto al inventario hasta Dic-2014)</a:t>
                      </a:r>
                      <a:endParaRPr lang="es-EC" sz="1600" b="0" i="0" u="none" strike="noStrike" dirty="0">
                        <a:solidFill>
                          <a:srgbClr val="000000"/>
                        </a:solidFill>
                        <a:effectLst/>
                        <a:latin typeface="Calibri"/>
                      </a:endParaRPr>
                    </a:p>
                  </a:txBody>
                  <a:tcPr marL="9525" marR="9525" marT="9525" marB="0" anchor="b">
                    <a:solidFill>
                      <a:schemeClr val="accent6">
                        <a:lumMod val="60000"/>
                        <a:lumOff val="40000"/>
                      </a:schemeClr>
                    </a:solidFill>
                  </a:tcPr>
                </a:tc>
                <a:tc hMerge="1">
                  <a:txBody>
                    <a:bodyPr/>
                    <a:lstStyle/>
                    <a:p>
                      <a:endParaRPr lang="es-EC"/>
                    </a:p>
                  </a:txBody>
                  <a:tcPr/>
                </a:tc>
                <a:tc>
                  <a:txBody>
                    <a:bodyPr/>
                    <a:lstStyle/>
                    <a:p>
                      <a:pPr algn="l" fontAlgn="b"/>
                      <a:endParaRPr lang="es-EC" sz="1600" b="0" i="0" u="none" strike="noStrike" dirty="0">
                        <a:solidFill>
                          <a:srgbClr val="000000"/>
                        </a:solidFill>
                        <a:effectLst/>
                        <a:latin typeface="Calibri"/>
                      </a:endParaRPr>
                    </a:p>
                  </a:txBody>
                  <a:tcPr marL="9525" marR="9525" marT="9525" marB="0" anchor="b">
                    <a:solidFill>
                      <a:schemeClr val="bg1"/>
                    </a:solidFill>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124744"/>
            <a:ext cx="8640960"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0709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290003" cy="461665"/>
          </a:xfrm>
          <a:prstGeom prst="rect">
            <a:avLst/>
          </a:prstGeom>
          <a:noFill/>
        </p:spPr>
        <p:txBody>
          <a:bodyPr wrap="none" rtlCol="0">
            <a:spAutoFit/>
          </a:bodyPr>
          <a:lstStyle/>
          <a:p>
            <a:r>
              <a:rPr lang="es-EC" sz="2400" b="1" dirty="0" smtClean="0">
                <a:solidFill>
                  <a:srgbClr val="0070C0"/>
                </a:solidFill>
              </a:rPr>
              <a:t>AVANCE DE LA GESTIÓN</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8" name="1 Título"/>
          <p:cNvSpPr txBox="1">
            <a:spLocks/>
          </p:cNvSpPr>
          <p:nvPr/>
        </p:nvSpPr>
        <p:spPr>
          <a:xfrm>
            <a:off x="35496" y="764704"/>
            <a:ext cx="8964488" cy="43204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C" sz="2000" b="1" dirty="0" smtClean="0">
                <a:solidFill>
                  <a:srgbClr val="FF0000"/>
                </a:solidFill>
                <a:latin typeface="Arial" pitchFamily="34" charset="0"/>
                <a:cs typeface="Arial" pitchFamily="34" charset="0"/>
              </a:rPr>
              <a:t>ESTADO EN PROCESO DE DESMATERIALIZACIÓN al 17-nov-2015</a:t>
            </a:r>
            <a:endParaRPr lang="es-EC" sz="2000" dirty="0">
              <a:solidFill>
                <a:srgbClr val="FF0000"/>
              </a:solidFill>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4115206789"/>
              </p:ext>
            </p:extLst>
          </p:nvPr>
        </p:nvGraphicFramePr>
        <p:xfrm>
          <a:off x="251520" y="4941168"/>
          <a:ext cx="8640960" cy="1571625"/>
        </p:xfrm>
        <a:graphic>
          <a:graphicData uri="http://schemas.openxmlformats.org/drawingml/2006/table">
            <a:tbl>
              <a:tblPr>
                <a:tableStyleId>{5C22544A-7EE6-4342-B048-85BDC9FD1C3A}</a:tableStyleId>
              </a:tblPr>
              <a:tblGrid>
                <a:gridCol w="2880320"/>
                <a:gridCol w="2880320"/>
                <a:gridCol w="2880320"/>
              </a:tblGrid>
              <a:tr h="238125">
                <a:tc gridSpan="3">
                  <a:txBody>
                    <a:bodyPr/>
                    <a:lstStyle/>
                    <a:p>
                      <a:pPr algn="ctr" fontAlgn="b"/>
                      <a:r>
                        <a:rPr lang="es-EC" sz="1600" b="1" u="none" strike="noStrike" dirty="0">
                          <a:solidFill>
                            <a:schemeClr val="bg1"/>
                          </a:solidFill>
                          <a:effectLst/>
                        </a:rPr>
                        <a:t>ACTAS </a:t>
                      </a:r>
                      <a:r>
                        <a:rPr lang="es-EC" sz="1600" b="1" u="none" strike="noStrike" dirty="0" smtClean="0">
                          <a:solidFill>
                            <a:schemeClr val="bg1"/>
                          </a:solidFill>
                          <a:effectLst/>
                        </a:rPr>
                        <a:t>DIGITALIZADAS</a:t>
                      </a:r>
                      <a:r>
                        <a:rPr lang="es-EC" sz="1600" b="1" u="none" strike="noStrike" baseline="0" dirty="0" smtClean="0">
                          <a:solidFill>
                            <a:schemeClr val="bg1"/>
                          </a:solidFill>
                          <a:effectLst/>
                        </a:rPr>
                        <a:t> PENDIENTES DE FIRMA ELECTRÓNICA PARA CARGAR</a:t>
                      </a:r>
                      <a:r>
                        <a:rPr lang="es-EC" sz="1600" b="1" u="none" strike="noStrike" dirty="0" smtClean="0">
                          <a:solidFill>
                            <a:schemeClr val="bg1"/>
                          </a:solidFill>
                          <a:effectLst/>
                        </a:rPr>
                        <a:t> AL GESTOR DOCUMENTAL</a:t>
                      </a:r>
                      <a:endParaRPr lang="es-EC" sz="1600" b="1" i="0" u="none" strike="noStrike" dirty="0">
                        <a:solidFill>
                          <a:schemeClr val="bg1"/>
                        </a:solidFill>
                        <a:effectLst/>
                        <a:latin typeface="Calibri"/>
                      </a:endParaRPr>
                    </a:p>
                  </a:txBody>
                  <a:tcPr marL="9525" marR="9525" marT="9525" marB="0" anchor="b">
                    <a:solidFill>
                      <a:schemeClr val="accent6">
                        <a:lumMod val="50000"/>
                      </a:schemeClr>
                    </a:solidFill>
                  </a:tcPr>
                </a:tc>
                <a:tc hMerge="1">
                  <a:txBody>
                    <a:bodyPr/>
                    <a:lstStyle/>
                    <a:p>
                      <a:endParaRPr lang="es-EC"/>
                    </a:p>
                  </a:txBody>
                  <a:tcPr/>
                </a:tc>
                <a:tc hMerge="1">
                  <a:txBody>
                    <a:bodyPr/>
                    <a:lstStyle/>
                    <a:p>
                      <a:endParaRPr lang="es-EC"/>
                    </a:p>
                  </a:txBody>
                  <a:tcPr/>
                </a:tc>
              </a:tr>
              <a:tr h="157683">
                <a:tc>
                  <a:txBody>
                    <a:bodyPr/>
                    <a:lstStyle/>
                    <a:p>
                      <a:pPr algn="ctr" fontAlgn="ctr"/>
                      <a:r>
                        <a:rPr lang="es-EC" sz="1600" b="1" u="none" strike="noStrike" dirty="0">
                          <a:effectLst/>
                        </a:rPr>
                        <a:t>MASIVO</a:t>
                      </a:r>
                      <a:endParaRPr lang="es-EC" sz="1600" b="1" i="0" u="none" strike="noStrike" dirty="0">
                        <a:solidFill>
                          <a:srgbClr val="000000"/>
                        </a:solidFill>
                        <a:effectLst/>
                        <a:latin typeface="Calibri"/>
                      </a:endParaRPr>
                    </a:p>
                  </a:txBody>
                  <a:tcPr marL="9525" marR="9525" marT="9525" marB="0" anchor="ctr">
                    <a:solidFill>
                      <a:schemeClr val="accent5">
                        <a:lumMod val="20000"/>
                        <a:lumOff val="80000"/>
                      </a:schemeClr>
                    </a:solidFill>
                  </a:tcPr>
                </a:tc>
                <a:tc>
                  <a:txBody>
                    <a:bodyPr/>
                    <a:lstStyle/>
                    <a:p>
                      <a:pPr algn="ctr" fontAlgn="ctr"/>
                      <a:r>
                        <a:rPr lang="es-EC" sz="1600" b="1" u="none" strike="noStrike" dirty="0">
                          <a:effectLst/>
                        </a:rPr>
                        <a:t>TRATAMIENTO ESPECIAL</a:t>
                      </a:r>
                      <a:endParaRPr lang="es-EC" sz="1600" b="1" i="0" u="none" strike="noStrike" dirty="0">
                        <a:solidFill>
                          <a:srgbClr val="000000"/>
                        </a:solidFill>
                        <a:effectLst/>
                        <a:latin typeface="Calibri"/>
                      </a:endParaRPr>
                    </a:p>
                  </a:txBody>
                  <a:tcPr marL="9525" marR="9525" marT="9525" marB="0" anchor="ctr">
                    <a:solidFill>
                      <a:schemeClr val="accent5">
                        <a:lumMod val="20000"/>
                        <a:lumOff val="80000"/>
                      </a:schemeClr>
                    </a:solidFill>
                  </a:tcPr>
                </a:tc>
                <a:tc>
                  <a:txBody>
                    <a:bodyPr/>
                    <a:lstStyle/>
                    <a:p>
                      <a:pPr algn="ctr" fontAlgn="ctr"/>
                      <a:r>
                        <a:rPr lang="es-EC" sz="1600" b="1" u="none" strike="noStrike" dirty="0">
                          <a:effectLst/>
                        </a:rPr>
                        <a:t>POR DEMANDA</a:t>
                      </a:r>
                      <a:endParaRPr lang="es-EC" sz="1600" b="1" i="0" u="none" strike="noStrike" dirty="0">
                        <a:solidFill>
                          <a:srgbClr val="000000"/>
                        </a:solidFill>
                        <a:effectLst/>
                        <a:latin typeface="Calibri"/>
                      </a:endParaRPr>
                    </a:p>
                  </a:txBody>
                  <a:tcPr marL="9525" marR="9525" marT="9525" marB="0" anchor="ctr">
                    <a:solidFill>
                      <a:schemeClr val="accent5">
                        <a:lumMod val="20000"/>
                        <a:lumOff val="80000"/>
                      </a:schemeClr>
                    </a:solidFill>
                  </a:tcPr>
                </a:tc>
              </a:tr>
              <a:tr h="238125">
                <a:tc>
                  <a:txBody>
                    <a:bodyPr/>
                    <a:lstStyle/>
                    <a:p>
                      <a:pPr algn="ctr" fontAlgn="ctr"/>
                      <a:r>
                        <a:rPr lang="es-EC" sz="2000" u="none" strike="noStrike" dirty="0" smtClean="0">
                          <a:effectLst/>
                        </a:rPr>
                        <a:t>67.221 actas</a:t>
                      </a:r>
                      <a:endParaRPr lang="es-EC" sz="20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ctr"/>
                      <a:r>
                        <a:rPr lang="es-EC" sz="2000" u="none" strike="noStrike" dirty="0" smtClean="0">
                          <a:effectLst/>
                        </a:rPr>
                        <a:t>497 actas</a:t>
                      </a:r>
                      <a:endParaRPr lang="es-EC" sz="2000" b="0" i="0" u="none" strike="noStrike" dirty="0">
                        <a:solidFill>
                          <a:srgbClr val="000000"/>
                        </a:solidFill>
                        <a:effectLst/>
                        <a:latin typeface="Calibri"/>
                      </a:endParaRPr>
                    </a:p>
                  </a:txBody>
                  <a:tcPr marL="9525" marR="9525" marT="9525" marB="0" anchor="ctr">
                    <a:solidFill>
                      <a:schemeClr val="bg1"/>
                    </a:solidFill>
                  </a:tcPr>
                </a:tc>
                <a:tc>
                  <a:txBody>
                    <a:bodyPr/>
                    <a:lstStyle/>
                    <a:p>
                      <a:pPr algn="ctr" fontAlgn="ctr"/>
                      <a:r>
                        <a:rPr lang="es-EC" sz="2000" u="none" strike="noStrike" dirty="0" smtClean="0">
                          <a:effectLst/>
                        </a:rPr>
                        <a:t>3.783 actas</a:t>
                      </a:r>
                      <a:endParaRPr lang="es-EC" sz="2000" b="0" i="0" u="none" strike="noStrike" dirty="0">
                        <a:solidFill>
                          <a:srgbClr val="000000"/>
                        </a:solidFill>
                        <a:effectLst/>
                        <a:latin typeface="Calibri"/>
                      </a:endParaRPr>
                    </a:p>
                  </a:txBody>
                  <a:tcPr marL="9525" marR="9525" marT="9525" marB="0" anchor="ctr">
                    <a:solidFill>
                      <a:schemeClr val="bg1"/>
                    </a:solidFill>
                  </a:tcPr>
                </a:tc>
              </a:tr>
              <a:tr h="307404">
                <a:tc>
                  <a:txBody>
                    <a:bodyPr/>
                    <a:lstStyle/>
                    <a:p>
                      <a:pPr algn="ctr" fontAlgn="t"/>
                      <a:r>
                        <a:rPr lang="es-EC" sz="1400" u="none" strike="noStrike" dirty="0" smtClean="0">
                          <a:effectLst/>
                        </a:rPr>
                        <a:t>libros de 1980 a 1990, 1993 a 1999, 2003, 2012</a:t>
                      </a:r>
                      <a:endParaRPr lang="es-EC" sz="1400" b="0" i="0" u="none" strike="noStrike" dirty="0">
                        <a:solidFill>
                          <a:srgbClr val="000000"/>
                        </a:solidFill>
                        <a:effectLst/>
                        <a:latin typeface="Calibri"/>
                      </a:endParaRPr>
                    </a:p>
                  </a:txBody>
                  <a:tcPr marL="9525" marR="9525" marT="9525" marB="0">
                    <a:solidFill>
                      <a:schemeClr val="accent3">
                        <a:lumMod val="20000"/>
                        <a:lumOff val="80000"/>
                      </a:schemeClr>
                    </a:solidFill>
                  </a:tcPr>
                </a:tc>
                <a:tc>
                  <a:txBody>
                    <a:bodyPr/>
                    <a:lstStyle/>
                    <a:p>
                      <a:pPr algn="ctr" fontAlgn="t"/>
                      <a:r>
                        <a:rPr lang="es-EC" sz="1400" u="none" strike="noStrike" dirty="0" smtClean="0">
                          <a:effectLst/>
                        </a:rPr>
                        <a:t>libros de 1913, 1981</a:t>
                      </a:r>
                      <a:endParaRPr lang="es-EC" sz="1400" b="0" i="0" u="none" strike="noStrike" dirty="0">
                        <a:solidFill>
                          <a:srgbClr val="000000"/>
                        </a:solidFill>
                        <a:effectLst/>
                        <a:latin typeface="Calibri"/>
                      </a:endParaRPr>
                    </a:p>
                  </a:txBody>
                  <a:tcPr marL="9525" marR="9525" marT="9525" marB="0">
                    <a:solidFill>
                      <a:schemeClr val="accent3">
                        <a:lumMod val="20000"/>
                        <a:lumOff val="80000"/>
                      </a:schemeClr>
                    </a:solidFill>
                  </a:tcPr>
                </a:tc>
                <a:tc>
                  <a:txBody>
                    <a:bodyPr/>
                    <a:lstStyle/>
                    <a:p>
                      <a:pPr algn="ctr" fontAlgn="t"/>
                      <a:r>
                        <a:rPr lang="es-EC" sz="1400" u="none" strike="noStrike" dirty="0" smtClean="0">
                          <a:effectLst/>
                        </a:rPr>
                        <a:t>libros del 2015 (noviembre)</a:t>
                      </a:r>
                      <a:endParaRPr lang="es-EC" sz="1400" b="0" i="0" u="none" strike="noStrike" dirty="0">
                        <a:solidFill>
                          <a:srgbClr val="000000"/>
                        </a:solidFill>
                        <a:effectLst/>
                        <a:latin typeface="Calibri"/>
                      </a:endParaRPr>
                    </a:p>
                  </a:txBody>
                  <a:tcPr marL="9525" marR="9525" marT="9525" marB="0">
                    <a:solidFill>
                      <a:schemeClr val="accent3">
                        <a:lumMod val="20000"/>
                        <a:lumOff val="80000"/>
                      </a:schemeClr>
                    </a:solidFill>
                  </a:tcPr>
                </a:tc>
              </a:tr>
              <a:tr h="238125">
                <a:tc gridSpan="3">
                  <a:txBody>
                    <a:bodyPr/>
                    <a:lstStyle/>
                    <a:p>
                      <a:pPr algn="ctr" fontAlgn="b"/>
                      <a:r>
                        <a:rPr lang="es-EC" sz="2000" b="1" u="none" strike="noStrike" dirty="0" smtClean="0">
                          <a:solidFill>
                            <a:srgbClr val="FF0000"/>
                          </a:solidFill>
                          <a:effectLst/>
                        </a:rPr>
                        <a:t>71.501 actas pendientes de aplicar firma electrónica</a:t>
                      </a:r>
                      <a:endParaRPr lang="es-EC" sz="2000" b="1" i="0" u="none" strike="noStrike" dirty="0">
                        <a:solidFill>
                          <a:srgbClr val="FF0000"/>
                        </a:solidFill>
                        <a:effectLst/>
                        <a:latin typeface="Calibri"/>
                      </a:endParaRPr>
                    </a:p>
                  </a:txBody>
                  <a:tcPr marL="9525" marR="9525" marT="9525" marB="0" anchor="b">
                    <a:solidFill>
                      <a:schemeClr val="accent6">
                        <a:lumMod val="60000"/>
                        <a:lumOff val="40000"/>
                      </a:schemeClr>
                    </a:solidFill>
                  </a:tcPr>
                </a:tc>
                <a:tc hMerge="1">
                  <a:txBody>
                    <a:bodyPr/>
                    <a:lstStyle/>
                    <a:p>
                      <a:endParaRPr lang="es-EC"/>
                    </a:p>
                  </a:txBody>
                  <a:tcPr/>
                </a:tc>
                <a:tc hMerge="1">
                  <a:txBody>
                    <a:bodyPr/>
                    <a:lstStyle/>
                    <a:p>
                      <a:pPr algn="l" fontAlgn="b"/>
                      <a:endParaRPr lang="es-EC" sz="1600" b="0" i="0" u="none" strike="noStrike" dirty="0">
                        <a:solidFill>
                          <a:srgbClr val="000000"/>
                        </a:solidFill>
                        <a:effectLst/>
                        <a:latin typeface="Calibri"/>
                      </a:endParaRPr>
                    </a:p>
                  </a:txBody>
                  <a:tcPr marL="9525" marR="9525" marT="9525" marB="0" anchor="b">
                    <a:solidFill>
                      <a:schemeClr val="bg1"/>
                    </a:solidFill>
                  </a:tcPr>
                </a:tc>
              </a:tr>
            </a:tbl>
          </a:graphicData>
        </a:graphic>
      </p:graphicFrame>
      <p:pic>
        <p:nvPicPr>
          <p:cNvPr id="20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268760"/>
            <a:ext cx="8640960" cy="357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09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2617</TotalTime>
  <Words>1637</Words>
  <Application>Microsoft Office PowerPoint</Application>
  <PresentationFormat>Presentación en pantalla (4:3)</PresentationFormat>
  <Paragraphs>351</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mrcarrera</dc:creator>
  <cp:lastModifiedBy>Marcelo Ramiro Carrera Riquetti</cp:lastModifiedBy>
  <cp:revision>486</cp:revision>
  <cp:lastPrinted>2015-09-02T16:12:25Z</cp:lastPrinted>
  <dcterms:created xsi:type="dcterms:W3CDTF">2014-12-29T13:22:10Z</dcterms:created>
  <dcterms:modified xsi:type="dcterms:W3CDTF">2015-11-18T13:50:09Z</dcterms:modified>
</cp:coreProperties>
</file>