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57" r:id="rId4"/>
    <p:sldId id="290" r:id="rId5"/>
    <p:sldId id="291" r:id="rId6"/>
    <p:sldId id="282" r:id="rId7"/>
    <p:sldId id="295" r:id="rId8"/>
    <p:sldId id="296" r:id="rId9"/>
    <p:sldId id="297" r:id="rId10"/>
    <p:sldId id="293" r:id="rId11"/>
    <p:sldId id="294" r:id="rId12"/>
    <p:sldId id="298" r:id="rId13"/>
    <p:sldId id="299" r:id="rId14"/>
    <p:sldId id="300" r:id="rId15"/>
    <p:sldId id="301" r:id="rId16"/>
  </p:sldIdLst>
  <p:sldSz cx="9144000" cy="6858000" type="screen4x3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5FF"/>
    <a:srgbClr val="0000CC"/>
    <a:srgbClr val="DBD600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65" d="100"/>
          <a:sy n="65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72E02-9A73-4785-9793-2AE42163E02C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6C492-F8BE-4415-8E7B-BA8E0E6E0D8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981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F563-0C25-4C4A-9361-56277FE08B56}" type="datetimeFigureOut">
              <a:rPr lang="es-EC" smtClean="0"/>
              <a:pPr/>
              <a:t>03/09/2015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2.jpe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2132856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MODERNIZAR DE MANERA INTEGRAL EL REGISTRO DE LA PROPIEDAD DEL DISTRITO METROPOLITANO DE QUITO</a:t>
            </a:r>
            <a:endParaRPr lang="es-EC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059832" y="5919663"/>
            <a:ext cx="2926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dirty="0" smtClean="0"/>
              <a:t>Quito, 31 agosto 2015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5940831" cy="122413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26320" y="4500409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AVANCE DE GESTIÓN</a:t>
            </a:r>
            <a:endParaRPr lang="es-EC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eguerrero\Desktop\para video RENE-MODERNIZACION\KIRTAS MODERNIZACION\DSC09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8760"/>
            <a:ext cx="1569926" cy="1177444"/>
          </a:xfrm>
          <a:prstGeom prst="rect">
            <a:avLst/>
          </a:prstGeom>
          <a:noFill/>
        </p:spPr>
      </p:pic>
      <p:pic>
        <p:nvPicPr>
          <p:cNvPr id="21" name="Picture 4" descr="C:\Users\eguerrero\Desktop\para video RENE-MODERNIZACION\archivo fotografico  MODERNIZACION cronologico\DESPUES\DSC008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527" y="1832778"/>
            <a:ext cx="1591761" cy="1193821"/>
          </a:xfrm>
          <a:prstGeom prst="rect">
            <a:avLst/>
          </a:prstGeom>
          <a:noFill/>
        </p:spPr>
      </p:pic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49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IMPACTOS EN LA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3" name="2 Elipse"/>
          <p:cNvSpPr/>
          <p:nvPr/>
        </p:nvSpPr>
        <p:spPr>
          <a:xfrm>
            <a:off x="107504" y="874272"/>
            <a:ext cx="3096344" cy="105453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DIGITALIZACIÓN DEL ACERVO REGISTRAL</a:t>
            </a:r>
            <a:endParaRPr lang="es-EC" dirty="0"/>
          </a:p>
        </p:txBody>
      </p:sp>
      <p:pic>
        <p:nvPicPr>
          <p:cNvPr id="8" name="Picture 3" descr="C:\Users\eguerrero\Desktop\para video RENE-MODERNIZACION\fotos lili\ARCHIVO REGISTRO PRIVAD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1893" y="2844431"/>
            <a:ext cx="1454223" cy="1370387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5496" y="2319263"/>
            <a:ext cx="1018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FF0000"/>
                </a:solidFill>
              </a:rPr>
              <a:t>ANTES</a:t>
            </a:r>
            <a:endParaRPr lang="es-EC" sz="24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768" y="1252823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2525FF"/>
                </a:solidFill>
              </a:rPr>
              <a:t>AHORA</a:t>
            </a:r>
            <a:endParaRPr lang="es-EC" sz="2400" b="1" dirty="0">
              <a:solidFill>
                <a:srgbClr val="2525FF"/>
              </a:solidFill>
            </a:endParaRPr>
          </a:p>
        </p:txBody>
      </p:sp>
      <p:pic>
        <p:nvPicPr>
          <p:cNvPr id="12" name="11 Imagen" descr="DSC0157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1893" y="4214818"/>
            <a:ext cx="1454223" cy="130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eguerrero\Desktop\para video RENE-MODERNIZACION\FOTOS RP\Fotos Modernizacion\DSC09711.JPG"/>
          <p:cNvPicPr>
            <a:picLocks noChangeAspect="1" noChangeArrowheads="1"/>
          </p:cNvPicPr>
          <p:nvPr/>
        </p:nvPicPr>
        <p:blipFill>
          <a:blip r:embed="rId7" cstate="print"/>
          <a:srcRect t="8636" r="27273"/>
          <a:stretch>
            <a:fillRect/>
          </a:stretch>
        </p:blipFill>
        <p:spPr bwMode="auto">
          <a:xfrm>
            <a:off x="4716016" y="2545313"/>
            <a:ext cx="1647686" cy="1565311"/>
          </a:xfrm>
          <a:prstGeom prst="rect">
            <a:avLst/>
          </a:prstGeom>
          <a:noFill/>
        </p:spPr>
      </p:pic>
      <p:pic>
        <p:nvPicPr>
          <p:cNvPr id="15" name="Picture 3" descr="C:\Users\eguerrero\Desktop\para video RENE-MODERNIZACION\FOTOS RP\Fotos Modernizacion\DSC0970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55557" y="3174521"/>
            <a:ext cx="1392990" cy="1377525"/>
          </a:xfrm>
          <a:prstGeom prst="rect">
            <a:avLst/>
          </a:prstGeom>
          <a:noFill/>
        </p:spPr>
      </p:pic>
      <p:pic>
        <p:nvPicPr>
          <p:cNvPr id="18" name="Picture 1" descr="C:\Users\eguerrero\Desktop\para video RENE-MODERNIZACION\archivo fotografico  MODERNIZACION cronologico\DESPUES\DSC0084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6" y="4190755"/>
            <a:ext cx="1569926" cy="1177445"/>
          </a:xfrm>
          <a:prstGeom prst="rect">
            <a:avLst/>
          </a:prstGeom>
          <a:noFill/>
        </p:spPr>
      </p:pic>
      <p:pic>
        <p:nvPicPr>
          <p:cNvPr id="17" name="Picture 5" descr="C:\Users\eguerrero\Desktop\para video RENE-MODERNIZACION\archivo fotografico  MODERNIZACION cronologico\DSC0084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00012" y="4868263"/>
            <a:ext cx="1440160" cy="1080120"/>
          </a:xfrm>
          <a:prstGeom prst="rect">
            <a:avLst/>
          </a:prstGeom>
          <a:noFill/>
        </p:spPr>
      </p:pic>
      <p:pic>
        <p:nvPicPr>
          <p:cNvPr id="19" name="Picture 7" descr="C:\Users\eguerrero\Desktop\para video RENE-MODERNIZACION\archivo fotografico  MODERNIZACION cronologico\DSC0085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31277" y="5497641"/>
            <a:ext cx="1658302" cy="1243727"/>
          </a:xfrm>
          <a:prstGeom prst="rect">
            <a:avLst/>
          </a:prstGeom>
          <a:noFill/>
        </p:spPr>
      </p:pic>
      <p:sp>
        <p:nvSpPr>
          <p:cNvPr id="10" name="9 Flecha derecha"/>
          <p:cNvSpPr/>
          <p:nvPr/>
        </p:nvSpPr>
        <p:spPr>
          <a:xfrm>
            <a:off x="2857488" y="2714620"/>
            <a:ext cx="2488360" cy="165618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chemeClr val="bg1"/>
                </a:solidFill>
              </a:rPr>
              <a:t>FASE 1</a:t>
            </a:r>
          </a:p>
          <a:p>
            <a:pPr algn="ctr"/>
            <a:r>
              <a:rPr lang="es-EC" sz="1600" dirty="0" smtClean="0">
                <a:solidFill>
                  <a:schemeClr val="bg1"/>
                </a:solidFill>
              </a:rPr>
              <a:t>DESMATERIALIZACIÓN</a:t>
            </a:r>
            <a:endParaRPr lang="es-EC" sz="1600" dirty="0">
              <a:solidFill>
                <a:schemeClr val="bg1"/>
              </a:solidFill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2857488" y="4005064"/>
            <a:ext cx="2488360" cy="1674878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chemeClr val="bg1"/>
                </a:solidFill>
              </a:rPr>
              <a:t>Remodelación Subsuelo para Digitalización</a:t>
            </a:r>
            <a:endParaRPr lang="es-EC" sz="1600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5496" y="2852936"/>
            <a:ext cx="18722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Uso excesivo de libros.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Inadecuadas técnicas de conservación.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Mayor carga operativa para funcionarios registrales.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164288" y="1663055"/>
            <a:ext cx="18722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Imágenes digitalizadas con consulta simultánea.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Espacios adecuados de conservación.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Tratamiento especial para libros en mal estado.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Consulta y actualización de información registral.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Gestor Documental.</a:t>
            </a:r>
          </a:p>
        </p:txBody>
      </p:sp>
    </p:spTree>
    <p:extLst>
      <p:ext uri="{BB962C8B-B14F-4D97-AF65-F5344CB8AC3E}">
        <p14:creationId xmlns:p14="http://schemas.microsoft.com/office/powerpoint/2010/main" val="23307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099472" y="928670"/>
            <a:ext cx="4115734" cy="97297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SITUACIÓN ANTERIOR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Se tiene ley registral vigente desde 1966.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Criterios subjetivos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Procesos orientados a la gestión registral manual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23528" y="2928934"/>
            <a:ext cx="208823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HOMOLOGACIÓN CRITERIOS JURÍDICOS</a:t>
            </a:r>
            <a:endParaRPr lang="es-EC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3635896" y="2996952"/>
            <a:ext cx="2160240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Se emitió libro de Guía sobre Requisitos Registrales Básicos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635896" y="2428868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/>
              <a:t>¿Qué hicimos?</a:t>
            </a:r>
            <a:endParaRPr lang="es-EC" sz="2400" b="1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3635896" y="4221088"/>
            <a:ext cx="2160240" cy="9361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Envío a DINARDAP propuesta normativa y criterios jurídicos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3635896" y="5301208"/>
            <a:ext cx="2160240" cy="9361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Mesas de trabajo con Consejo de la Judicatura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763438" y="1928802"/>
            <a:ext cx="2273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/>
              <a:t>¿Qué se espera?</a:t>
            </a:r>
            <a:endParaRPr lang="es-EC" sz="2400" b="1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6804248" y="2492896"/>
            <a:ext cx="2160240" cy="9361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Emisión de normativa DINARDAP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6804248" y="3573016"/>
            <a:ext cx="2160240" cy="9361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Unificación de criterios registrales a nivel nacional</a:t>
            </a:r>
          </a:p>
        </p:txBody>
      </p:sp>
      <p:sp>
        <p:nvSpPr>
          <p:cNvPr id="56" name="55 Rectángulo redondeado"/>
          <p:cNvSpPr/>
          <p:nvPr/>
        </p:nvSpPr>
        <p:spPr>
          <a:xfrm>
            <a:off x="6804248" y="4626346"/>
            <a:ext cx="2160240" cy="7314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Propuesta de reforma legal de Ley Registral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6804248" y="5500702"/>
            <a:ext cx="2160240" cy="11686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Con base en proceso y automatización; es necesario actualizar ordenanza de cobro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323528" y="3937046"/>
            <a:ext cx="208823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PROPUESTAS NORMATIVAS</a:t>
            </a:r>
            <a:endParaRPr lang="es-EC" dirty="0"/>
          </a:p>
        </p:txBody>
      </p:sp>
      <p:sp>
        <p:nvSpPr>
          <p:cNvPr id="60" name="59 Rectángulo"/>
          <p:cNvSpPr/>
          <p:nvPr/>
        </p:nvSpPr>
        <p:spPr>
          <a:xfrm>
            <a:off x="323528" y="5157192"/>
            <a:ext cx="208823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PRODUCTOS REGISTRALES ELECTRÓNICOS</a:t>
            </a:r>
            <a:endParaRPr lang="es-EC" dirty="0"/>
          </a:p>
        </p:txBody>
      </p:sp>
      <p:sp>
        <p:nvSpPr>
          <p:cNvPr id="3" name="2 Elipse"/>
          <p:cNvSpPr/>
          <p:nvPr/>
        </p:nvSpPr>
        <p:spPr>
          <a:xfrm>
            <a:off x="71406" y="1018858"/>
            <a:ext cx="3096344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NORMATIVA JURÍDICA</a:t>
            </a:r>
            <a:endParaRPr lang="es-EC" dirty="0"/>
          </a:p>
        </p:txBody>
      </p:sp>
      <p:sp>
        <p:nvSpPr>
          <p:cNvPr id="20" name="19 Abrir corchete"/>
          <p:cNvSpPr/>
          <p:nvPr/>
        </p:nvSpPr>
        <p:spPr>
          <a:xfrm>
            <a:off x="3428992" y="2857496"/>
            <a:ext cx="571504" cy="364333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20 Flecha derecha"/>
          <p:cNvSpPr/>
          <p:nvPr/>
        </p:nvSpPr>
        <p:spPr>
          <a:xfrm>
            <a:off x="2643174" y="3000372"/>
            <a:ext cx="785818" cy="328614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5857884" y="3000372"/>
            <a:ext cx="785818" cy="328614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22 Abrir corchete"/>
          <p:cNvSpPr/>
          <p:nvPr/>
        </p:nvSpPr>
        <p:spPr>
          <a:xfrm>
            <a:off x="6643702" y="2357430"/>
            <a:ext cx="571504" cy="4429132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23 Flecha abajo"/>
          <p:cNvSpPr/>
          <p:nvPr/>
        </p:nvSpPr>
        <p:spPr>
          <a:xfrm>
            <a:off x="1214414" y="4857760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93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928926" y="857232"/>
            <a:ext cx="442915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FACTORES DE INCIDENCIA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Los Procesos Registrales, al ser diseñados o </a:t>
            </a:r>
            <a:r>
              <a:rPr lang="es-EC" sz="1200" dirty="0" err="1" smtClean="0">
                <a:solidFill>
                  <a:schemeClr val="tx1"/>
                </a:solidFill>
              </a:rPr>
              <a:t>rediseñiados</a:t>
            </a:r>
            <a:r>
              <a:rPr lang="es-EC" sz="1200" dirty="0" smtClean="0">
                <a:solidFill>
                  <a:schemeClr val="tx1"/>
                </a:solidFill>
              </a:rPr>
              <a:t>, definen nuevos esquemas / modelos de gestión y perfiles de los actores.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El enfoque de gestión con FOLIO REAL y manejo de productos electrónicos obligan un re-aprendizaje en el RPDMQ.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63552" y="2857496"/>
            <a:ext cx="2319646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ESTATUTO ORGÁNICO POR PROCESOS</a:t>
            </a:r>
          </a:p>
          <a:p>
            <a:pPr algn="ctr"/>
            <a:r>
              <a:rPr lang="es-EC" sz="1600" dirty="0" smtClean="0"/>
              <a:t>(propuesta inicial)</a:t>
            </a:r>
            <a:endParaRPr lang="es-EC" sz="1600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3493020" y="2643182"/>
            <a:ext cx="2364864" cy="5749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Revisión de propuestas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7072330" y="2285992"/>
            <a:ext cx="2000264" cy="15716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Aprobación del RPDMQ y ADMINISTRACIÓN GENERAL del orgánico definitivo a aplicar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7072330" y="4071942"/>
            <a:ext cx="200026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Homologación para disminuir índice de rotación de personal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163552" y="2143116"/>
            <a:ext cx="2319646" cy="64294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MODELO DE GESTIÓN</a:t>
            </a:r>
          </a:p>
          <a:p>
            <a:pPr algn="ctr"/>
            <a:r>
              <a:rPr lang="es-EC" sz="1600" dirty="0" smtClean="0"/>
              <a:t>(propuesta inicial)</a:t>
            </a:r>
            <a:endParaRPr lang="es-EC" sz="1600" dirty="0"/>
          </a:p>
        </p:txBody>
      </p:sp>
      <p:sp>
        <p:nvSpPr>
          <p:cNvPr id="60" name="59 Rectángulo"/>
          <p:cNvSpPr/>
          <p:nvPr/>
        </p:nvSpPr>
        <p:spPr>
          <a:xfrm>
            <a:off x="269190" y="5371506"/>
            <a:ext cx="2088232" cy="134364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CAPACITACIÓN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Derecho Registral</a:t>
            </a:r>
            <a:endParaRPr lang="es-EC" sz="1400" dirty="0"/>
          </a:p>
          <a:p>
            <a:pPr>
              <a:buFont typeface="Arial" charset="0"/>
              <a:buChar char="•"/>
            </a:pPr>
            <a:r>
              <a:rPr lang="es-EC" sz="1400" dirty="0" smtClean="0"/>
              <a:t> Cambio Técnica Registral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Gestión Organizacional</a:t>
            </a:r>
          </a:p>
        </p:txBody>
      </p:sp>
      <p:sp>
        <p:nvSpPr>
          <p:cNvPr id="3" name="2 Elipse"/>
          <p:cNvSpPr/>
          <p:nvPr/>
        </p:nvSpPr>
        <p:spPr>
          <a:xfrm>
            <a:off x="71406" y="1000108"/>
            <a:ext cx="3214710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PROFESIONALIZACIÓN</a:t>
            </a:r>
          </a:p>
        </p:txBody>
      </p:sp>
      <p:sp>
        <p:nvSpPr>
          <p:cNvPr id="21" name="20 Flecha derecha"/>
          <p:cNvSpPr/>
          <p:nvPr/>
        </p:nvSpPr>
        <p:spPr>
          <a:xfrm>
            <a:off x="2643174" y="2214554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6000760" y="2143116"/>
            <a:ext cx="785818" cy="25078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abajo"/>
          <p:cNvSpPr/>
          <p:nvPr/>
        </p:nvSpPr>
        <p:spPr>
          <a:xfrm>
            <a:off x="1160076" y="5072074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8" name="27 Rectángulo"/>
          <p:cNvSpPr/>
          <p:nvPr/>
        </p:nvSpPr>
        <p:spPr>
          <a:xfrm>
            <a:off x="180652" y="3786190"/>
            <a:ext cx="2319646" cy="114300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PERFILES</a:t>
            </a:r>
          </a:p>
          <a:p>
            <a:pPr algn="ctr"/>
            <a:r>
              <a:rPr lang="es-EC" sz="1600" dirty="0" smtClean="0"/>
              <a:t>MATRIZ COMPETENCIAS</a:t>
            </a:r>
          </a:p>
          <a:p>
            <a:pPr algn="ctr"/>
            <a:r>
              <a:rPr lang="es-EC" sz="1600" dirty="0" smtClean="0"/>
              <a:t>TRANSICIÓN</a:t>
            </a:r>
          </a:p>
          <a:p>
            <a:pPr algn="ctr"/>
            <a:r>
              <a:rPr lang="es-EC" sz="1600" dirty="0" smtClean="0"/>
              <a:t>(propuesta inicial)</a:t>
            </a:r>
            <a:endParaRPr lang="es-EC" sz="1600" dirty="0"/>
          </a:p>
        </p:txBody>
      </p:sp>
      <p:sp>
        <p:nvSpPr>
          <p:cNvPr id="29" name="28 Abrir corchete"/>
          <p:cNvSpPr/>
          <p:nvPr/>
        </p:nvSpPr>
        <p:spPr>
          <a:xfrm rot="16200000">
            <a:off x="1196578" y="3625478"/>
            <a:ext cx="321457" cy="2571735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0" name="29 Rectángulo"/>
          <p:cNvSpPr/>
          <p:nvPr/>
        </p:nvSpPr>
        <p:spPr>
          <a:xfrm>
            <a:off x="3409042" y="2282572"/>
            <a:ext cx="2520280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Administración General</a:t>
            </a:r>
            <a:endParaRPr lang="es-EC" dirty="0"/>
          </a:p>
        </p:txBody>
      </p:sp>
      <p:sp>
        <p:nvSpPr>
          <p:cNvPr id="31" name="30 Flecha derecha"/>
          <p:cNvSpPr/>
          <p:nvPr/>
        </p:nvSpPr>
        <p:spPr>
          <a:xfrm>
            <a:off x="2571736" y="5286388"/>
            <a:ext cx="4429156" cy="128588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3" name="32 Rectángulo redondeado"/>
          <p:cNvSpPr/>
          <p:nvPr/>
        </p:nvSpPr>
        <p:spPr>
          <a:xfrm>
            <a:off x="3500430" y="3214686"/>
            <a:ext cx="2364864" cy="11430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de proyectos para cambios en esquemas de Gestión Registral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34" name="33 Flecha abajo"/>
          <p:cNvSpPr/>
          <p:nvPr/>
        </p:nvSpPr>
        <p:spPr>
          <a:xfrm>
            <a:off x="7929586" y="3786190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5" name="34 Abrir corchete"/>
          <p:cNvSpPr/>
          <p:nvPr/>
        </p:nvSpPr>
        <p:spPr>
          <a:xfrm>
            <a:off x="6858016" y="2214554"/>
            <a:ext cx="214314" cy="285752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6" name="35 Rectángulo"/>
          <p:cNvSpPr/>
          <p:nvPr/>
        </p:nvSpPr>
        <p:spPr>
          <a:xfrm>
            <a:off x="7429520" y="1785926"/>
            <a:ext cx="1214446" cy="503486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chemeClr val="tx1"/>
                </a:solidFill>
              </a:rPr>
              <a:t>Resolución A017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7072330" y="5500702"/>
            <a:ext cx="200026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del Cambio</a:t>
            </a:r>
          </a:p>
          <a:p>
            <a:r>
              <a:rPr lang="es-EC" sz="1600" dirty="0" smtClean="0">
                <a:solidFill>
                  <a:schemeClr val="tx1"/>
                </a:solidFill>
              </a:rPr>
              <a:t>(Transición interna)</a:t>
            </a:r>
          </a:p>
        </p:txBody>
      </p:sp>
      <p:sp>
        <p:nvSpPr>
          <p:cNvPr id="38" name="37 Flecha abajo"/>
          <p:cNvSpPr/>
          <p:nvPr/>
        </p:nvSpPr>
        <p:spPr>
          <a:xfrm>
            <a:off x="7929586" y="4929198"/>
            <a:ext cx="357190" cy="642942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93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 redondeado"/>
          <p:cNvSpPr/>
          <p:nvPr/>
        </p:nvSpPr>
        <p:spPr>
          <a:xfrm>
            <a:off x="3500430" y="2932354"/>
            <a:ext cx="2428892" cy="16396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Seguimiento del diseño/rediseño de los nuevos Procesos Registrales</a:t>
            </a:r>
            <a:endParaRPr lang="es-EC" sz="16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071802" y="857232"/>
            <a:ext cx="442915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FACTORES DE INCIDENCIA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Diseño y rediseño de proceso registrales bajo el nuevo enfoque de Folio Real y Gestión Electrónica.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Definición del esquema de gestión institucional con base en procesos.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63552" y="3714752"/>
            <a:ext cx="2319646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MACRO-PROCESOS REGISTRALES</a:t>
            </a:r>
          </a:p>
          <a:p>
            <a:pPr algn="ctr"/>
            <a:r>
              <a:rPr lang="es-EC" sz="1600" dirty="0" smtClean="0"/>
              <a:t>(relevamiento inicial)</a:t>
            </a:r>
            <a:endParaRPr lang="es-EC" sz="1600" dirty="0"/>
          </a:p>
        </p:txBody>
      </p:sp>
      <p:sp>
        <p:nvSpPr>
          <p:cNvPr id="56" name="55 Rectángulo redondeado"/>
          <p:cNvSpPr/>
          <p:nvPr/>
        </p:nvSpPr>
        <p:spPr>
          <a:xfrm>
            <a:off x="7072330" y="2928934"/>
            <a:ext cx="2000264" cy="15716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Implementación de Procesos Registrales en el RPDMQ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163552" y="2285992"/>
            <a:ext cx="2319646" cy="135732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MANUAL METODOLÓGICOS PARA DISEÑO Y RELEVAMIENTODE PROCESOS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269190" y="5085754"/>
            <a:ext cx="2088232" cy="170078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CAPACITACIÓN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Socialización de procesos diseñados/rediseñados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Retroalimentación para depuración de procesos relevados</a:t>
            </a:r>
          </a:p>
        </p:txBody>
      </p:sp>
      <p:sp>
        <p:nvSpPr>
          <p:cNvPr id="3" name="2 Elipse"/>
          <p:cNvSpPr/>
          <p:nvPr/>
        </p:nvSpPr>
        <p:spPr>
          <a:xfrm>
            <a:off x="71406" y="1000108"/>
            <a:ext cx="3214710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PROCESOS REGISTRALES</a:t>
            </a:r>
          </a:p>
        </p:txBody>
      </p:sp>
      <p:sp>
        <p:nvSpPr>
          <p:cNvPr id="21" name="20 Flecha derecha"/>
          <p:cNvSpPr/>
          <p:nvPr/>
        </p:nvSpPr>
        <p:spPr>
          <a:xfrm>
            <a:off x="2643174" y="2571744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6072198" y="2500306"/>
            <a:ext cx="857256" cy="25078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abajo"/>
          <p:cNvSpPr/>
          <p:nvPr/>
        </p:nvSpPr>
        <p:spPr>
          <a:xfrm>
            <a:off x="1160076" y="4714884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9" name="28 Abrir corchete"/>
          <p:cNvSpPr/>
          <p:nvPr/>
        </p:nvSpPr>
        <p:spPr>
          <a:xfrm rot="16200000">
            <a:off x="1196578" y="3268288"/>
            <a:ext cx="321457" cy="2571735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0" name="29 Rectángulo"/>
          <p:cNvSpPr/>
          <p:nvPr/>
        </p:nvSpPr>
        <p:spPr>
          <a:xfrm>
            <a:off x="3409042" y="2500306"/>
            <a:ext cx="2520280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SECR. PLANIFICACIÓN</a:t>
            </a:r>
            <a:endParaRPr lang="es-EC" dirty="0"/>
          </a:p>
        </p:txBody>
      </p:sp>
      <p:sp>
        <p:nvSpPr>
          <p:cNvPr id="31" name="30 Flecha derecha"/>
          <p:cNvSpPr/>
          <p:nvPr/>
        </p:nvSpPr>
        <p:spPr>
          <a:xfrm>
            <a:off x="2571736" y="5500702"/>
            <a:ext cx="4429156" cy="128588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7" name="36 Rectángulo redondeado"/>
          <p:cNvSpPr/>
          <p:nvPr/>
        </p:nvSpPr>
        <p:spPr>
          <a:xfrm>
            <a:off x="7072330" y="5715016"/>
            <a:ext cx="200026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del Cambio</a:t>
            </a:r>
          </a:p>
          <a:p>
            <a:r>
              <a:rPr lang="es-EC" sz="1600" dirty="0" smtClean="0">
                <a:solidFill>
                  <a:schemeClr val="tx1"/>
                </a:solidFill>
              </a:rPr>
              <a:t>(Transición interna)</a:t>
            </a:r>
          </a:p>
        </p:txBody>
      </p:sp>
      <p:sp>
        <p:nvSpPr>
          <p:cNvPr id="38" name="37 Flecha abajo"/>
          <p:cNvSpPr/>
          <p:nvPr/>
        </p:nvSpPr>
        <p:spPr>
          <a:xfrm>
            <a:off x="7929586" y="4429132"/>
            <a:ext cx="357190" cy="1357322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93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 redondeado"/>
          <p:cNvSpPr/>
          <p:nvPr/>
        </p:nvSpPr>
        <p:spPr>
          <a:xfrm>
            <a:off x="3643306" y="2575164"/>
            <a:ext cx="2357454" cy="20682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err="1" smtClean="0">
                <a:solidFill>
                  <a:schemeClr val="tx1"/>
                </a:solidFill>
              </a:rPr>
              <a:t>Estandar</a:t>
            </a:r>
            <a:r>
              <a:rPr lang="es-EC" sz="1600" dirty="0" smtClean="0">
                <a:solidFill>
                  <a:schemeClr val="tx1"/>
                </a:solidFill>
              </a:rPr>
              <a:t> de plataforma tecnológica y apoyo en </a:t>
            </a:r>
            <a:r>
              <a:rPr lang="es-EC" sz="1600" dirty="0" err="1" smtClean="0">
                <a:solidFill>
                  <a:schemeClr val="tx1"/>
                </a:solidFill>
              </a:rPr>
              <a:t>parametrización</a:t>
            </a:r>
            <a:r>
              <a:rPr lang="es-EC" sz="1600" dirty="0" smtClean="0">
                <a:solidFill>
                  <a:schemeClr val="tx1"/>
                </a:solidFill>
              </a:rPr>
              <a:t> para interconexión con sistemas de DMC, DMF, MDMQ (Personas)</a:t>
            </a:r>
            <a:endParaRPr lang="es-EC" sz="16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214678" y="857232"/>
            <a:ext cx="5715040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FACTORES DE INCIDENCIA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Gestión Electrónica y automatizada en el RPDMQ para gestión registral.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Interconexión con DMC como parte de la gestión interinstitucional en el MDMQ.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Generación de Productos Registrales Electrónicos con base legal en la Ley de Comercio Electrónico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945762" y="3143248"/>
            <a:ext cx="1768850" cy="92869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MARGINACIÓN ELECTRÓNICA</a:t>
            </a:r>
            <a:endParaRPr lang="es-EC" sz="1400" dirty="0"/>
          </a:p>
        </p:txBody>
      </p:sp>
      <p:sp>
        <p:nvSpPr>
          <p:cNvPr id="56" name="55 Rectángulo redondeado"/>
          <p:cNvSpPr/>
          <p:nvPr/>
        </p:nvSpPr>
        <p:spPr>
          <a:xfrm>
            <a:off x="7072330" y="2643182"/>
            <a:ext cx="2000264" cy="23574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Implementación y Activación de </a:t>
            </a:r>
            <a:r>
              <a:rPr lang="es-EC" sz="1600" u="sng" dirty="0" smtClean="0">
                <a:solidFill>
                  <a:schemeClr val="tx1"/>
                </a:solidFill>
              </a:rPr>
              <a:t>Sistema Registral Electrónico</a:t>
            </a:r>
            <a:r>
              <a:rPr lang="es-EC" sz="1600" dirty="0" smtClean="0">
                <a:solidFill>
                  <a:schemeClr val="tx1"/>
                </a:solidFill>
              </a:rPr>
              <a:t> </a:t>
            </a:r>
            <a:r>
              <a:rPr lang="es-EC" sz="1600" b="1" dirty="0" smtClean="0">
                <a:solidFill>
                  <a:schemeClr val="tx1"/>
                </a:solidFill>
              </a:rPr>
              <a:t>(SIREL)</a:t>
            </a:r>
            <a:r>
              <a:rPr lang="es-EC" sz="1600" dirty="0" smtClean="0">
                <a:solidFill>
                  <a:schemeClr val="tx1"/>
                </a:solidFill>
              </a:rPr>
              <a:t> para uso interno y acceso desde ciudadanos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945762" y="2285992"/>
            <a:ext cx="1768850" cy="8572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INDEXAMIENTO DE ACTAS DESMATERIALIZADAS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142844" y="5286388"/>
            <a:ext cx="2373984" cy="127220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CAPACITACIÓN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Uso de Gestor Documental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Uso de Sistema Folio Real</a:t>
            </a:r>
          </a:p>
        </p:txBody>
      </p:sp>
      <p:sp>
        <p:nvSpPr>
          <p:cNvPr id="3" name="2 Elipse"/>
          <p:cNvSpPr/>
          <p:nvPr/>
        </p:nvSpPr>
        <p:spPr>
          <a:xfrm>
            <a:off x="71406" y="1000108"/>
            <a:ext cx="3214710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AUTOMATIZACIÓN</a:t>
            </a:r>
          </a:p>
        </p:txBody>
      </p:sp>
      <p:sp>
        <p:nvSpPr>
          <p:cNvPr id="21" name="20 Flecha derecha"/>
          <p:cNvSpPr/>
          <p:nvPr/>
        </p:nvSpPr>
        <p:spPr>
          <a:xfrm>
            <a:off x="2786050" y="2571744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6072198" y="2349910"/>
            <a:ext cx="857256" cy="25078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abajo"/>
          <p:cNvSpPr/>
          <p:nvPr/>
        </p:nvSpPr>
        <p:spPr>
          <a:xfrm>
            <a:off x="1160076" y="4929198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9" name="28 Abrir corchete"/>
          <p:cNvSpPr/>
          <p:nvPr/>
        </p:nvSpPr>
        <p:spPr>
          <a:xfrm rot="16200000">
            <a:off x="1232297" y="3446882"/>
            <a:ext cx="392895" cy="2714611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0" name="29 Rectángulo"/>
          <p:cNvSpPr/>
          <p:nvPr/>
        </p:nvSpPr>
        <p:spPr>
          <a:xfrm>
            <a:off x="4357686" y="2143116"/>
            <a:ext cx="92869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DMI</a:t>
            </a:r>
            <a:endParaRPr lang="es-EC" dirty="0"/>
          </a:p>
        </p:txBody>
      </p:sp>
      <p:sp>
        <p:nvSpPr>
          <p:cNvPr id="31" name="30 Flecha derecha"/>
          <p:cNvSpPr/>
          <p:nvPr/>
        </p:nvSpPr>
        <p:spPr>
          <a:xfrm>
            <a:off x="2643174" y="5572140"/>
            <a:ext cx="4357718" cy="10001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7" name="36 Rectángulo redondeado"/>
          <p:cNvSpPr/>
          <p:nvPr/>
        </p:nvSpPr>
        <p:spPr>
          <a:xfrm>
            <a:off x="7072330" y="5500702"/>
            <a:ext cx="200026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del Cambio</a:t>
            </a:r>
          </a:p>
          <a:p>
            <a:r>
              <a:rPr lang="es-EC" sz="1600" dirty="0" smtClean="0">
                <a:solidFill>
                  <a:schemeClr val="tx1"/>
                </a:solidFill>
              </a:rPr>
              <a:t>(Transición interna)</a:t>
            </a:r>
          </a:p>
        </p:txBody>
      </p:sp>
      <p:sp>
        <p:nvSpPr>
          <p:cNvPr id="38" name="37 Flecha abajo"/>
          <p:cNvSpPr/>
          <p:nvPr/>
        </p:nvSpPr>
        <p:spPr>
          <a:xfrm>
            <a:off x="7929586" y="4857760"/>
            <a:ext cx="357190" cy="71438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Rectángulo"/>
          <p:cNvSpPr/>
          <p:nvPr/>
        </p:nvSpPr>
        <p:spPr>
          <a:xfrm>
            <a:off x="142876" y="4143380"/>
            <a:ext cx="2571736" cy="64294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SISTEMA FOLIO REAL</a:t>
            </a:r>
          </a:p>
          <a:p>
            <a:pPr algn="ctr"/>
            <a:r>
              <a:rPr lang="es-EC" sz="1600" dirty="0" smtClean="0"/>
              <a:t>(versión 1.00)</a:t>
            </a:r>
            <a:endParaRPr lang="es-EC" sz="1600" dirty="0"/>
          </a:p>
        </p:txBody>
      </p:sp>
      <p:sp>
        <p:nvSpPr>
          <p:cNvPr id="23" name="22 Rectángulo"/>
          <p:cNvSpPr/>
          <p:nvPr/>
        </p:nvSpPr>
        <p:spPr>
          <a:xfrm rot="16200000">
            <a:off x="-357220" y="2786058"/>
            <a:ext cx="1785950" cy="7858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GESTOR DOCUMENTAL (versión 1.00)</a:t>
            </a:r>
            <a:endParaRPr lang="es-EC" sz="1600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3643306" y="4643446"/>
            <a:ext cx="2357454" cy="15097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Ajustes e implementación versión 2.00 del SIREL:</a:t>
            </a:r>
          </a:p>
          <a:p>
            <a:pPr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Piloto CREACIÓN FOLIO REAL</a:t>
            </a:r>
          </a:p>
          <a:p>
            <a:pPr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Piloto GESTIÓN REGISTRAL ELECTRÓNICA</a:t>
            </a:r>
            <a:endParaRPr lang="es-EC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142876" y="4591958"/>
            <a:ext cx="2373952" cy="85326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LINEAMIENTOS ESTRATÉGICOS COMUNICACIONALES</a:t>
            </a:r>
            <a:endParaRPr lang="es-EC" sz="1600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3563888" y="5284678"/>
            <a:ext cx="2357454" cy="131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Conocimiento de la gestión comunicacional interna y externa aplicada como apoyo en la Gestión del Cambio</a:t>
            </a:r>
            <a:endParaRPr lang="es-EC" sz="16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214678" y="857232"/>
            <a:ext cx="578530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FACTORES DE INCIDENCIA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Cambio cultural interna en la Gestión Registral bajo enfoque de Folio Real con generación de Productos Electrónicos.</a:t>
            </a:r>
            <a:endParaRPr lang="es-EC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Cambio cultural externo por emisión y uso de Productos Registrales Electrónicos.</a:t>
            </a:r>
            <a:endParaRPr lang="es-EC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Cambio cultural interno y externo en la Gestión Registral Electrónico considerando nuevo método de Recaudaciones, Notificaciones, Entrega de Productos Registrales.</a:t>
            </a:r>
            <a:endParaRPr lang="es-EC" sz="1200" dirty="0" smtClean="0">
              <a:solidFill>
                <a:schemeClr val="tx1"/>
              </a:solidFill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6948264" y="2708920"/>
            <a:ext cx="2124330" cy="278057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Influencia, orientación e impacto positivo durante </a:t>
            </a:r>
            <a:r>
              <a:rPr lang="es-EC" sz="1600" dirty="0" smtClean="0">
                <a:solidFill>
                  <a:schemeClr val="tx1"/>
                </a:solidFill>
              </a:rPr>
              <a:t>la transición </a:t>
            </a:r>
            <a:r>
              <a:rPr lang="es-EC" sz="1600" dirty="0" smtClean="0">
                <a:solidFill>
                  <a:schemeClr val="tx1"/>
                </a:solidFill>
              </a:rPr>
              <a:t>en el personal RPDMQ, dependencias municipales, la ciudadanía y actores externos clave</a:t>
            </a:r>
            <a:endParaRPr lang="es-EC" sz="1600" dirty="0" smtClean="0">
              <a:solidFill>
                <a:schemeClr val="tx1"/>
              </a:solidFill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142844" y="5469164"/>
            <a:ext cx="2373984" cy="127220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EVENTOS</a:t>
            </a:r>
            <a:endParaRPr lang="es-EC" dirty="0" smtClean="0"/>
          </a:p>
          <a:p>
            <a:pPr>
              <a:buFont typeface="Arial" charset="0"/>
              <a:buChar char="•"/>
            </a:pPr>
            <a:r>
              <a:rPr lang="es-EC" sz="1400" dirty="0" smtClean="0"/>
              <a:t> </a:t>
            </a:r>
            <a:r>
              <a:rPr lang="es-EC" sz="1400" dirty="0" smtClean="0"/>
              <a:t>Talleres</a:t>
            </a:r>
            <a:endParaRPr lang="es-EC" sz="1400" dirty="0" smtClean="0"/>
          </a:p>
          <a:p>
            <a:pPr>
              <a:buFont typeface="Arial" charset="0"/>
              <a:buChar char="•"/>
            </a:pPr>
            <a:r>
              <a:rPr lang="es-EC" sz="1400" dirty="0" smtClean="0"/>
              <a:t> </a:t>
            </a:r>
            <a:r>
              <a:rPr lang="es-EC" sz="1400" dirty="0" smtClean="0"/>
              <a:t>Seminarios</a:t>
            </a:r>
          </a:p>
          <a:p>
            <a:pPr>
              <a:buFont typeface="Arial" charset="0"/>
              <a:buChar char="•"/>
            </a:pPr>
            <a:r>
              <a:rPr lang="es-EC" sz="1400" dirty="0"/>
              <a:t> </a:t>
            </a:r>
            <a:r>
              <a:rPr lang="es-EC" sz="1400" dirty="0" smtClean="0"/>
              <a:t>Capacitaciones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Etc.</a:t>
            </a:r>
            <a:endParaRPr lang="es-EC" sz="1400" dirty="0" smtClean="0"/>
          </a:p>
        </p:txBody>
      </p:sp>
      <p:sp>
        <p:nvSpPr>
          <p:cNvPr id="3" name="2 Elipse"/>
          <p:cNvSpPr/>
          <p:nvPr/>
        </p:nvSpPr>
        <p:spPr>
          <a:xfrm>
            <a:off x="71406" y="1000108"/>
            <a:ext cx="3214710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GESTIÓN DEL CAMBIO</a:t>
            </a:r>
            <a:endParaRPr lang="es-EC" dirty="0" smtClean="0"/>
          </a:p>
        </p:txBody>
      </p:sp>
      <p:sp>
        <p:nvSpPr>
          <p:cNvPr id="21" name="20 Flecha derecha"/>
          <p:cNvSpPr/>
          <p:nvPr/>
        </p:nvSpPr>
        <p:spPr>
          <a:xfrm>
            <a:off x="2706062" y="2204864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6228184" y="2865366"/>
            <a:ext cx="576064" cy="25078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abajo"/>
          <p:cNvSpPr/>
          <p:nvPr/>
        </p:nvSpPr>
        <p:spPr>
          <a:xfrm>
            <a:off x="1132605" y="4254513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9" name="28 Abrir corchete"/>
          <p:cNvSpPr/>
          <p:nvPr/>
        </p:nvSpPr>
        <p:spPr>
          <a:xfrm rot="16200000">
            <a:off x="1169107" y="2807917"/>
            <a:ext cx="321457" cy="2571735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0" name="29 Rectángulo"/>
          <p:cNvSpPr/>
          <p:nvPr/>
        </p:nvSpPr>
        <p:spPr>
          <a:xfrm>
            <a:off x="3844510" y="4869160"/>
            <a:ext cx="1872208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SECOM-DMQ</a:t>
            </a:r>
            <a:endParaRPr lang="es-EC" dirty="0"/>
          </a:p>
        </p:txBody>
      </p:sp>
      <p:sp>
        <p:nvSpPr>
          <p:cNvPr id="32" name="31 Rectángulo"/>
          <p:cNvSpPr/>
          <p:nvPr/>
        </p:nvSpPr>
        <p:spPr>
          <a:xfrm>
            <a:off x="163552" y="2348880"/>
            <a:ext cx="2319646" cy="86409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ESTRATEGIA DE GESTIÓN DEL CAMBIO AL INTERNO Y EXTERNO</a:t>
            </a:r>
            <a:endParaRPr lang="es-EC" sz="1600" dirty="0" smtClean="0"/>
          </a:p>
        </p:txBody>
      </p:sp>
      <p:sp>
        <p:nvSpPr>
          <p:cNvPr id="34" name="33 Rectángulo"/>
          <p:cNvSpPr/>
          <p:nvPr/>
        </p:nvSpPr>
        <p:spPr>
          <a:xfrm>
            <a:off x="164122" y="3284984"/>
            <a:ext cx="2319646" cy="86409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GESTIÓN CON ACTORES EXTERNOS</a:t>
            </a:r>
            <a:endParaRPr lang="es-EC" sz="1600" dirty="0" smtClean="0"/>
          </a:p>
        </p:txBody>
      </p:sp>
      <p:sp>
        <p:nvSpPr>
          <p:cNvPr id="35" name="34 Flecha derecha"/>
          <p:cNvSpPr/>
          <p:nvPr/>
        </p:nvSpPr>
        <p:spPr>
          <a:xfrm>
            <a:off x="2706062" y="4525650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6" name="35 Rectángulo redondeado"/>
          <p:cNvSpPr/>
          <p:nvPr/>
        </p:nvSpPr>
        <p:spPr>
          <a:xfrm>
            <a:off x="3575858" y="2643182"/>
            <a:ext cx="2364864" cy="178992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estratégica interinstitucional con entidades municipales, actores clave externos y definición estratégica y priorización para con ciudadanía.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491880" y="2282572"/>
            <a:ext cx="2520280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Administración General</a:t>
            </a:r>
            <a:endParaRPr lang="es-EC" dirty="0"/>
          </a:p>
        </p:txBody>
      </p:sp>
      <p:sp>
        <p:nvSpPr>
          <p:cNvPr id="40" name="39 Abrir corchete"/>
          <p:cNvSpPr/>
          <p:nvPr/>
        </p:nvSpPr>
        <p:spPr>
          <a:xfrm rot="10800000">
            <a:off x="5628270" y="2132856"/>
            <a:ext cx="455898" cy="4536503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625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542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FINALIDAD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5786" y="1892093"/>
            <a:ext cx="75724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Visionar, gestionar y alcanzar un cambio integral en la Gestión Registral bajo el esquema de FOLIO REAL; cuya influencia sobre la gestión municipal y ciudadana en el Distrito Metropolitano de Quito promoverá una visión de eficacia, eficiencia y excelencia, conjugando los ejes Cultural, Orgánico,  Institucional</a:t>
            </a:r>
            <a:r>
              <a:rPr lang="es-EC" sz="2800" dirty="0"/>
              <a:t> </a:t>
            </a:r>
            <a:r>
              <a:rPr lang="es-EC" sz="2800" dirty="0" smtClean="0"/>
              <a:t>y Sinérgico.</a:t>
            </a:r>
            <a:endParaRPr lang="es-EC" sz="28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97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ALCANCE DE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571868" y="2357430"/>
            <a:ext cx="1928826" cy="18573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REGISTRAL CON FOLIO REAL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785786" y="1928802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Propuesta de Normativa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643174" y="928670"/>
            <a:ext cx="1928826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Reingeniería de Procesos Registrales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28596" y="3071810"/>
            <a:ext cx="1857388" cy="21431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Digitalización del Acervo Registral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214414" y="4643446"/>
            <a:ext cx="6643734" cy="21431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Automatización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143504" y="1142984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del Cambio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715140" y="3571876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Preparación para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Certificación ISO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428728" y="4857760"/>
            <a:ext cx="2500330" cy="7143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 smtClean="0">
                <a:solidFill>
                  <a:schemeClr val="tx1"/>
                </a:solidFill>
              </a:rPr>
              <a:t>Indexamiento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428728" y="5429264"/>
            <a:ext cx="2214578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Marginación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143240" y="5214950"/>
            <a:ext cx="2500330" cy="150019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Sistema de Gestión Registral Electrónico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5357818" y="5643578"/>
            <a:ext cx="2143140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Servicios Telemáticos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>
            <a:stCxn id="8" idx="7"/>
            <a:endCxn id="10" idx="3"/>
          </p:cNvCxnSpPr>
          <p:nvPr/>
        </p:nvCxnSpPr>
        <p:spPr>
          <a:xfrm rot="16200000" flipV="1">
            <a:off x="4294761" y="1705975"/>
            <a:ext cx="1200702" cy="6462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8" idx="6"/>
            <a:endCxn id="13" idx="2"/>
          </p:cNvCxnSpPr>
          <p:nvPr/>
        </p:nvCxnSpPr>
        <p:spPr>
          <a:xfrm flipV="1">
            <a:off x="5500694" y="2143116"/>
            <a:ext cx="571504" cy="11430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0"/>
            <a:endCxn id="9" idx="3"/>
          </p:cNvCxnSpPr>
          <p:nvPr/>
        </p:nvCxnSpPr>
        <p:spPr>
          <a:xfrm rot="16200000" flipH="1" flipV="1">
            <a:off x="3554009" y="1446595"/>
            <a:ext cx="71438" cy="189310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8" idx="4"/>
            <a:endCxn id="14" idx="1"/>
          </p:cNvCxnSpPr>
          <p:nvPr/>
        </p:nvCxnSpPr>
        <p:spPr>
          <a:xfrm rot="5400000" flipH="1" flipV="1">
            <a:off x="5554272" y="3053950"/>
            <a:ext cx="142876" cy="217885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8" idx="1"/>
            <a:endCxn id="11" idx="3"/>
          </p:cNvCxnSpPr>
          <p:nvPr/>
        </p:nvCxnSpPr>
        <p:spPr>
          <a:xfrm rot="16200000" flipH="1" flipV="1">
            <a:off x="2313190" y="2602232"/>
            <a:ext cx="1513942" cy="156835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8" idx="3"/>
            <a:endCxn id="12" idx="0"/>
          </p:cNvCxnSpPr>
          <p:nvPr/>
        </p:nvCxnSpPr>
        <p:spPr>
          <a:xfrm rot="16200000" flipH="1">
            <a:off x="3844991" y="3952156"/>
            <a:ext cx="700636" cy="68194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500826" y="2357430"/>
            <a:ext cx="2000264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Profesionalización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40" name="39 Conector recto de flecha"/>
          <p:cNvCxnSpPr>
            <a:stCxn id="8" idx="5"/>
            <a:endCxn id="39" idx="1"/>
          </p:cNvCxnSpPr>
          <p:nvPr/>
        </p:nvCxnSpPr>
        <p:spPr>
          <a:xfrm rot="5400000" flipH="1" flipV="1">
            <a:off x="5316868" y="2758852"/>
            <a:ext cx="1085314" cy="128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5259712" y="1340768"/>
            <a:ext cx="2912688" cy="216024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JURÍDICO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DE GESTIÓN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DIGITALIZACIÓN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</a:t>
            </a:r>
            <a:r>
              <a:rPr lang="es-EC" sz="1400" dirty="0" smtClean="0">
                <a:solidFill>
                  <a:schemeClr val="bg1"/>
                </a:solidFill>
              </a:rPr>
              <a:t>TECNOLÓGICO</a:t>
            </a:r>
            <a:endParaRPr lang="es-EC" sz="1400" dirty="0">
              <a:solidFill>
                <a:schemeClr val="bg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61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DE GESTIÓN - EJECUCIÓN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4" name="3 Rectángulo redondeado"/>
          <p:cNvSpPr/>
          <p:nvPr/>
        </p:nvSpPr>
        <p:spPr>
          <a:xfrm>
            <a:off x="1083248" y="1340768"/>
            <a:ext cx="2912688" cy="2160240"/>
          </a:xfrm>
          <a:prstGeom prst="round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bg1"/>
                </a:solidFill>
              </a:rPr>
              <a:t>EQUIPO </a:t>
            </a:r>
            <a:r>
              <a:rPr lang="es-EC" sz="1400" dirty="0">
                <a:solidFill>
                  <a:schemeClr val="bg1"/>
                </a:solidFill>
              </a:rPr>
              <a:t>JURÍDICO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GESTIÓN REGISTRAL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ACERVO REGISTRAL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TICS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PROY. MODERNIZACIÓN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3099472" y="4149080"/>
            <a:ext cx="2912688" cy="216024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JURÍDICO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PROCESOS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</a:t>
            </a:r>
            <a:r>
              <a:rPr lang="es-EC" sz="1400" dirty="0" smtClean="0">
                <a:solidFill>
                  <a:schemeClr val="bg1"/>
                </a:solidFill>
              </a:rPr>
              <a:t>TECNOLÓGICO</a:t>
            </a:r>
            <a:endParaRPr lang="es-EC" sz="1400" dirty="0">
              <a:solidFill>
                <a:schemeClr val="bg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3315496" y="2420888"/>
            <a:ext cx="2448272" cy="21602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PROYECTO</a:t>
            </a:r>
          </a:p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MODERNIZACIÓN</a:t>
            </a:r>
          </a:p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RPDMQ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75656" y="1052736"/>
            <a:ext cx="2088232" cy="5760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RPDMQ</a:t>
            </a:r>
            <a:endParaRPr lang="es-EC" dirty="0"/>
          </a:p>
        </p:txBody>
      </p:sp>
      <p:sp>
        <p:nvSpPr>
          <p:cNvPr id="13" name="12 Rectángulo"/>
          <p:cNvSpPr/>
          <p:nvPr/>
        </p:nvSpPr>
        <p:spPr>
          <a:xfrm>
            <a:off x="5724128" y="1052736"/>
            <a:ext cx="2048592" cy="5760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CONSORCIO</a:t>
            </a:r>
            <a:endParaRPr lang="es-EC" dirty="0"/>
          </a:p>
        </p:txBody>
      </p:sp>
      <p:sp>
        <p:nvSpPr>
          <p:cNvPr id="14" name="13 Rectángulo"/>
          <p:cNvSpPr/>
          <p:nvPr/>
        </p:nvSpPr>
        <p:spPr>
          <a:xfrm>
            <a:off x="3563888" y="6021288"/>
            <a:ext cx="2048592" cy="5760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FISCALIZACIÓN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159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106 Rectángulo"/>
          <p:cNvSpPr/>
          <p:nvPr/>
        </p:nvSpPr>
        <p:spPr>
          <a:xfrm>
            <a:off x="4553951" y="1052736"/>
            <a:ext cx="4482545" cy="565107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Rectángulo"/>
          <p:cNvSpPr/>
          <p:nvPr/>
        </p:nvSpPr>
        <p:spPr>
          <a:xfrm>
            <a:off x="71406" y="1064075"/>
            <a:ext cx="4482545" cy="565107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39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CRONOLÓGICO DE EJECUCIÓN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88" name="8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92" name="91 Rectángulo redondeado"/>
          <p:cNvSpPr/>
          <p:nvPr/>
        </p:nvSpPr>
        <p:spPr>
          <a:xfrm>
            <a:off x="107505" y="3284984"/>
            <a:ext cx="1296143" cy="1098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Propuesta Normativa</a:t>
            </a:r>
          </a:p>
          <a:p>
            <a:pPr algn="ctr"/>
            <a:r>
              <a:rPr lang="es-EC" sz="1600" dirty="0" smtClean="0">
                <a:solidFill>
                  <a:schemeClr val="tx1"/>
                </a:solidFill>
              </a:rPr>
              <a:t>(Criterios Jurídicos)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93" name="92 Rectángulo redondeado"/>
          <p:cNvSpPr/>
          <p:nvPr/>
        </p:nvSpPr>
        <p:spPr>
          <a:xfrm>
            <a:off x="1195605" y="4437112"/>
            <a:ext cx="5519536" cy="3426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Procesos Registrales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94" name="93 Rectángulo redondeado"/>
          <p:cNvSpPr/>
          <p:nvPr/>
        </p:nvSpPr>
        <p:spPr>
          <a:xfrm>
            <a:off x="1036198" y="1412776"/>
            <a:ext cx="7712266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Digitalización del Acervo Registral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95" name="94 Rectángulo redondeado"/>
          <p:cNvSpPr/>
          <p:nvPr/>
        </p:nvSpPr>
        <p:spPr>
          <a:xfrm>
            <a:off x="635395" y="6342039"/>
            <a:ext cx="7457146" cy="327321"/>
          </a:xfrm>
          <a:prstGeom prst="roundRect">
            <a:avLst/>
          </a:prstGeom>
          <a:solidFill>
            <a:srgbClr val="2525FF"/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bg1"/>
                </a:solidFill>
              </a:rPr>
              <a:t>Gestión del Cambio</a:t>
            </a:r>
            <a:endParaRPr lang="es-EC" sz="1600" b="1" dirty="0">
              <a:solidFill>
                <a:schemeClr val="bg1"/>
              </a:solidFill>
            </a:endParaRPr>
          </a:p>
        </p:txBody>
      </p:sp>
      <p:sp>
        <p:nvSpPr>
          <p:cNvPr id="96" name="95 Rectángulo redondeado"/>
          <p:cNvSpPr/>
          <p:nvPr/>
        </p:nvSpPr>
        <p:spPr>
          <a:xfrm>
            <a:off x="4603920" y="5900464"/>
            <a:ext cx="4144544" cy="3368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Preparación para Certificación ISO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97" name="96 Elipse"/>
          <p:cNvSpPr/>
          <p:nvPr/>
        </p:nvSpPr>
        <p:spPr>
          <a:xfrm>
            <a:off x="1036198" y="2276872"/>
            <a:ext cx="1734569" cy="71011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err="1" smtClean="0">
                <a:solidFill>
                  <a:schemeClr val="tx1"/>
                </a:solidFill>
              </a:rPr>
              <a:t>Indexamiento</a:t>
            </a:r>
            <a:endParaRPr lang="es-EC" sz="1400" b="1" dirty="0" smtClean="0">
              <a:solidFill>
                <a:schemeClr val="tx1"/>
              </a:solidFill>
            </a:endParaRPr>
          </a:p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Básico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98" name="97 Elipse"/>
          <p:cNvSpPr/>
          <p:nvPr/>
        </p:nvSpPr>
        <p:spPr>
          <a:xfrm>
            <a:off x="2483766" y="2276872"/>
            <a:ext cx="1952211" cy="7101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Marginación Electrónica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99" name="98 Elipse"/>
          <p:cNvSpPr/>
          <p:nvPr/>
        </p:nvSpPr>
        <p:spPr>
          <a:xfrm>
            <a:off x="2483766" y="2924944"/>
            <a:ext cx="3312370" cy="7200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Sistema de Gestión Registral Electrónico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01" name="100 Rectángulo redondeado"/>
          <p:cNvSpPr/>
          <p:nvPr/>
        </p:nvSpPr>
        <p:spPr>
          <a:xfrm>
            <a:off x="1802284" y="4851765"/>
            <a:ext cx="4912855" cy="9534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Profesionalización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844824"/>
            <a:ext cx="4392488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FASE 1 (Desmaterialización)</a:t>
            </a:r>
            <a:endParaRPr lang="es-EC" sz="1600" dirty="0"/>
          </a:p>
        </p:txBody>
      </p:sp>
      <p:sp>
        <p:nvSpPr>
          <p:cNvPr id="4" name="3 Rectángulo"/>
          <p:cNvSpPr/>
          <p:nvPr/>
        </p:nvSpPr>
        <p:spPr>
          <a:xfrm>
            <a:off x="93782" y="859390"/>
            <a:ext cx="4460170" cy="40937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600" dirty="0" smtClean="0"/>
              <a:t>Año 2015</a:t>
            </a:r>
            <a:endParaRPr lang="es-EC" sz="2600" dirty="0"/>
          </a:p>
        </p:txBody>
      </p:sp>
      <p:sp>
        <p:nvSpPr>
          <p:cNvPr id="104" name="103 Rectángulo"/>
          <p:cNvSpPr/>
          <p:nvPr/>
        </p:nvSpPr>
        <p:spPr>
          <a:xfrm>
            <a:off x="4572000" y="859390"/>
            <a:ext cx="4464496" cy="40937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600" dirty="0" smtClean="0"/>
              <a:t>Año 2016</a:t>
            </a:r>
            <a:endParaRPr lang="es-EC" sz="2600" dirty="0"/>
          </a:p>
        </p:txBody>
      </p:sp>
      <p:sp>
        <p:nvSpPr>
          <p:cNvPr id="105" name="104 Rectángulo"/>
          <p:cNvSpPr/>
          <p:nvPr/>
        </p:nvSpPr>
        <p:spPr>
          <a:xfrm>
            <a:off x="4718822" y="1988840"/>
            <a:ext cx="3853706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FASE 2 (Metadatos)</a:t>
            </a:r>
            <a:endParaRPr lang="es-EC" sz="1600" dirty="0"/>
          </a:p>
        </p:txBody>
      </p:sp>
      <p:sp>
        <p:nvSpPr>
          <p:cNvPr id="142" name="141 Elipse"/>
          <p:cNvSpPr/>
          <p:nvPr/>
        </p:nvSpPr>
        <p:spPr>
          <a:xfrm>
            <a:off x="5076056" y="2708920"/>
            <a:ext cx="2744853" cy="48562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Sede Electrónica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00" name="99 Elipse"/>
          <p:cNvSpPr/>
          <p:nvPr/>
        </p:nvSpPr>
        <p:spPr>
          <a:xfrm>
            <a:off x="5580112" y="3140969"/>
            <a:ext cx="2240797" cy="59449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Servicios Telemáticos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61" name="160 Rectángulo"/>
          <p:cNvSpPr/>
          <p:nvPr/>
        </p:nvSpPr>
        <p:spPr>
          <a:xfrm>
            <a:off x="1979712" y="4869160"/>
            <a:ext cx="4000565" cy="28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Estructura Orgánica</a:t>
            </a:r>
            <a:endParaRPr lang="es-EC" sz="1600" dirty="0"/>
          </a:p>
        </p:txBody>
      </p:sp>
      <p:sp>
        <p:nvSpPr>
          <p:cNvPr id="162" name="161 Rectángulo"/>
          <p:cNvSpPr/>
          <p:nvPr/>
        </p:nvSpPr>
        <p:spPr>
          <a:xfrm>
            <a:off x="3435832" y="5517232"/>
            <a:ext cx="3136432" cy="28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Capacitación</a:t>
            </a:r>
            <a:endParaRPr lang="es-EC" sz="1600" dirty="0"/>
          </a:p>
        </p:txBody>
      </p:sp>
      <p:sp>
        <p:nvSpPr>
          <p:cNvPr id="169" name="168 Flecha derecha"/>
          <p:cNvSpPr/>
          <p:nvPr/>
        </p:nvSpPr>
        <p:spPr>
          <a:xfrm>
            <a:off x="4593704" y="3645024"/>
            <a:ext cx="4540080" cy="936104"/>
          </a:xfrm>
          <a:prstGeom prst="rightArrow">
            <a:avLst/>
          </a:prstGeom>
          <a:solidFill>
            <a:srgbClr val="FFFF00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CREACIÓN DE FOLIO REAL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327470" cy="4752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37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GESTIÓN PLANIFICADA DE ENTREGABLES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58654"/>
              </p:ext>
            </p:extLst>
          </p:nvPr>
        </p:nvGraphicFramePr>
        <p:xfrm>
          <a:off x="971596" y="980728"/>
          <a:ext cx="736206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</a:tblGrid>
              <a:tr h="19050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 2015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 2016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ENE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FEB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MAR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ABR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MAY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JUN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AGO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NOV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DIC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ENE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ABR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MAY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JUN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AGO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SEP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OCT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NOV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DIC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9050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42 </a:t>
                      </a:r>
                      <a:r>
                        <a:rPr lang="es-EC" sz="1800" u="none" strike="noStrike" dirty="0" smtClean="0">
                          <a:effectLst/>
                        </a:rPr>
                        <a:t>entregables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37 </a:t>
                      </a:r>
                      <a:r>
                        <a:rPr lang="es-EC" sz="1800" u="none" strike="noStrike" dirty="0" smtClean="0">
                          <a:effectLst/>
                        </a:rPr>
                        <a:t>entregables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 ENTREGABLES</a:t>
                      </a:r>
                      <a:r>
                        <a:rPr lang="es-EC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(contrato 019-2014)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7308392" y="6300028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/>
              <a:t>a</a:t>
            </a:r>
            <a:r>
              <a:rPr lang="es-EC" b="1" dirty="0" smtClean="0"/>
              <a:t>l 31-ago-2015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9039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29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AVANCE DE LA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5496" y="764704"/>
            <a:ext cx="8964488" cy="43204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AVANDE DE LA DIGITALIZACIÓN ACERVO REGISTRAL al 31-ago-2015</a:t>
            </a:r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006639"/>
              </p:ext>
            </p:extLst>
          </p:nvPr>
        </p:nvGraphicFramePr>
        <p:xfrm>
          <a:off x="179511" y="4473352"/>
          <a:ext cx="8640960" cy="2099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2381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ACTAS DESMATERIALIZADAS Y </a:t>
                      </a:r>
                      <a:r>
                        <a:rPr lang="es-EC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CARGADAS EN EL GESTOR DOCUMENTAL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5768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MASIVO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>
                          <a:effectLst/>
                        </a:rPr>
                        <a:t>TRATAMIENTO ESPECIAL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POR DEMANDA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 smtClean="0">
                          <a:effectLst/>
                        </a:rPr>
                        <a:t>662.352 actas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 smtClean="0">
                          <a:effectLst/>
                        </a:rPr>
                        <a:t>38.084 actas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 smtClean="0">
                          <a:effectLst/>
                        </a:rPr>
                        <a:t>47.255 actas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04"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u="none" strike="noStrike" dirty="0">
                          <a:effectLst/>
                        </a:rPr>
                        <a:t>libros de 1990 a 2014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u="none" strike="noStrike" dirty="0">
                          <a:effectLst/>
                        </a:rPr>
                        <a:t>libros de 1959-1961, 1964, </a:t>
                      </a:r>
                      <a:r>
                        <a:rPr lang="es-EC" sz="1400" u="none" strike="noStrike" dirty="0" smtClean="0">
                          <a:effectLst/>
                        </a:rPr>
                        <a:t>1965,</a:t>
                      </a:r>
                    </a:p>
                    <a:p>
                      <a:pPr algn="ctr" fontAlgn="t"/>
                      <a:r>
                        <a:rPr lang="es-EC" sz="1400" u="none" strike="noStrike" dirty="0" smtClean="0">
                          <a:effectLst/>
                        </a:rPr>
                        <a:t>1967-1974</a:t>
                      </a:r>
                      <a:r>
                        <a:rPr lang="es-EC" sz="1400" u="none" strike="noStrike" dirty="0">
                          <a:effectLst/>
                        </a:rPr>
                        <a:t>, 1983, 1984, 1988, 1989, 1991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u="none" strike="noStrike" dirty="0" smtClean="0">
                          <a:effectLst/>
                        </a:rPr>
                        <a:t>Todos los libros generados en el 2015 son desmaterializados inmediatamente (de enero a agosto)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 smtClean="0">
                          <a:effectLst/>
                        </a:rPr>
                        <a:t>700.436 actas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29,90</a:t>
                      </a:r>
                      <a:r>
                        <a:rPr lang="es-EC" sz="2000" u="none" strike="noStrike" dirty="0" smtClean="0">
                          <a:effectLst/>
                        </a:rPr>
                        <a:t>% </a:t>
                      </a:r>
                      <a:r>
                        <a:rPr lang="es-EC" sz="1600" u="none" strike="noStrike" dirty="0" smtClean="0">
                          <a:effectLst/>
                        </a:rPr>
                        <a:t>(con respecto al inventario hasta Dic-2014)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1124745"/>
            <a:ext cx="801687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7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3164208" y="5993668"/>
            <a:ext cx="2775944" cy="7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EMISIÓN RESOLUCIONES QUE RESPALDEN GESTIÓN REGISTRAL ELECTRÓNICA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344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GESTIÓN CON ACTORES CLAVE DEL DMQ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7" name="6 Rectángulo redondeado"/>
          <p:cNvSpPr/>
          <p:nvPr/>
        </p:nvSpPr>
        <p:spPr>
          <a:xfrm>
            <a:off x="107504" y="1916832"/>
            <a:ext cx="2912688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CAPTACIÓN DE INFORMACIÓN TÉCNICA DE PREDIOS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DEFINICIÓN DE PROCESOS DE INTERCAMBIO DE INFORMACIÓN TÉCNICA-LEGAL DE INMUEBLES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315496" y="3212976"/>
            <a:ext cx="2448272" cy="21602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PROYECTO</a:t>
            </a:r>
          </a:p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MODERNIZACIÓN</a:t>
            </a:r>
          </a:p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RPDMQ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1628800"/>
            <a:ext cx="20882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DMC</a:t>
            </a:r>
            <a:endParaRPr lang="es-EC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107504" y="4221088"/>
            <a:ext cx="2912688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DEFINICIÓN DE PROCESO DE TRANSFERENCIA DE DOMINIO CONSIDERANDO EL ESQUEMA DE GESTIÓN REGISTAL CON FOLIO REAL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39552" y="3933056"/>
            <a:ext cx="20882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DMT</a:t>
            </a:r>
            <a:endParaRPr lang="es-EC" dirty="0"/>
          </a:p>
        </p:txBody>
      </p:sp>
      <p:sp>
        <p:nvSpPr>
          <p:cNvPr id="3" name="2 Flecha abajo"/>
          <p:cNvSpPr/>
          <p:nvPr/>
        </p:nvSpPr>
        <p:spPr>
          <a:xfrm rot="17836214">
            <a:off x="2877408" y="3108223"/>
            <a:ext cx="584720" cy="1080120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Rectángulo redondeado"/>
          <p:cNvSpPr/>
          <p:nvPr/>
        </p:nvSpPr>
        <p:spPr>
          <a:xfrm>
            <a:off x="6051800" y="4221088"/>
            <a:ext cx="2912688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PARAMETRIZACIÓN TECNOLÓGICA PARA INTEROPERACIÓN CON SISTEMA DEL MDMQ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555504" y="5589240"/>
            <a:ext cx="20882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DINARDAP</a:t>
            </a:r>
            <a:endParaRPr lang="es-EC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6051800" y="1916832"/>
            <a:ext cx="2912688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DEFINICIÓN DEL ESQUEMA DE GESTIÓN DE ATENCIÓN A CIUDADANOS CONSIDERANDO NUEVOS SERVICIOS REGISTRALES ELECTRÓNICOS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6483848" y="1628800"/>
            <a:ext cx="20882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DMSC</a:t>
            </a:r>
            <a:endParaRPr lang="es-EC" dirty="0"/>
          </a:p>
        </p:txBody>
      </p:sp>
      <p:sp>
        <p:nvSpPr>
          <p:cNvPr id="17" name="16 Flecha abajo"/>
          <p:cNvSpPr/>
          <p:nvPr/>
        </p:nvSpPr>
        <p:spPr>
          <a:xfrm rot="14877283">
            <a:off x="3093266" y="4431473"/>
            <a:ext cx="584720" cy="1080120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17 Flecha abajo"/>
          <p:cNvSpPr/>
          <p:nvPr/>
        </p:nvSpPr>
        <p:spPr>
          <a:xfrm rot="3207188">
            <a:off x="5543885" y="3085369"/>
            <a:ext cx="584720" cy="1080120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8 Flecha abajo"/>
          <p:cNvSpPr/>
          <p:nvPr/>
        </p:nvSpPr>
        <p:spPr>
          <a:xfrm rot="6420499">
            <a:off x="5471407" y="4467617"/>
            <a:ext cx="584720" cy="1080120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Rectángulo redondeado"/>
          <p:cNvSpPr/>
          <p:nvPr/>
        </p:nvSpPr>
        <p:spPr>
          <a:xfrm>
            <a:off x="3203848" y="1268760"/>
            <a:ext cx="2704405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REVISIÓN DE PROPUESTAS DE INSTRUMENTOS QUE DEFINEN LA NUEVA GESTIÓN REGISTAL ELECTRÓNICO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GESTIÓN APROBACIÓN DE NUEVO ESQUEMA DE GESTIÓN REGISTRAL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275856" y="836712"/>
            <a:ext cx="2520280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Administración General</a:t>
            </a:r>
            <a:endParaRPr lang="es-EC" dirty="0"/>
          </a:p>
        </p:txBody>
      </p:sp>
      <p:sp>
        <p:nvSpPr>
          <p:cNvPr id="22" name="21 Flecha abajo"/>
          <p:cNvSpPr/>
          <p:nvPr/>
        </p:nvSpPr>
        <p:spPr>
          <a:xfrm rot="10800000">
            <a:off x="4283969" y="4908048"/>
            <a:ext cx="584720" cy="753199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25 Flecha abajo"/>
          <p:cNvSpPr/>
          <p:nvPr/>
        </p:nvSpPr>
        <p:spPr>
          <a:xfrm>
            <a:off x="4283968" y="2996952"/>
            <a:ext cx="584720" cy="753199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22 Rectángulo"/>
          <p:cNvSpPr/>
          <p:nvPr/>
        </p:nvSpPr>
        <p:spPr>
          <a:xfrm>
            <a:off x="6484296" y="3925646"/>
            <a:ext cx="20882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DMI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877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02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ACCIONES A REALIZAR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913284"/>
              </p:ext>
            </p:extLst>
          </p:nvPr>
        </p:nvGraphicFramePr>
        <p:xfrm>
          <a:off x="179512" y="1052736"/>
          <a:ext cx="8820472" cy="523036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0125"/>
                <a:gridCol w="3417530"/>
                <a:gridCol w="4972817"/>
              </a:tblGrid>
              <a:tr h="1989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ACCIÓN CLAVE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SITUACIÓN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</a:tr>
              <a:tr h="358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CONTRATACIÓN</a:t>
                      </a:r>
                      <a:r>
                        <a:rPr lang="es-EC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PERSONAL DE APOYO PARA GESTIÓN DEL PROYECTO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es-EC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Proceso esta aprobado y en ejecución en el 2015.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 presento planificación</a:t>
                      </a:r>
                      <a:r>
                        <a:rPr lang="es-EC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para el 2016.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</a:tr>
              <a:tr h="358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DISEÑO E IMPLEMENTACIÓN DEL ESQUEMA CONTINGENTE</a:t>
                      </a:r>
                      <a:r>
                        <a:rPr lang="es-EC" sz="1600" baseline="0" dirty="0" smtClean="0"/>
                        <a:t> Y DE SEGURIDAD DEL SISTEMA REGISTRAL ELECTRÓNICO</a:t>
                      </a:r>
                      <a:endParaRPr lang="es-EC" sz="1600" dirty="0"/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PROYECTO COMPLEMENTARIO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ser incorporado</a:t>
                      </a:r>
                      <a:r>
                        <a:rPr lang="es-EC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en POA 2016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</a:tr>
              <a:tr h="716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PREPARACIÓN CERTIFICACIÓN</a:t>
                      </a:r>
                      <a:r>
                        <a:rPr lang="es-EC" sz="1600" baseline="0" dirty="0" smtClean="0"/>
                        <a:t> ISO</a:t>
                      </a:r>
                      <a:endParaRPr lang="es-EC" sz="1600" dirty="0"/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Cumplimiento del</a:t>
                      </a:r>
                      <a:r>
                        <a:rPr lang="es-EC" sz="1600" baseline="0" dirty="0" smtClean="0"/>
                        <a:t> RPDMQ de requisitos establecidos por las normas: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C" sz="1600" baseline="0" dirty="0" smtClean="0"/>
                        <a:t>ISO 9001 (Gestión de la Calidad)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C" sz="1600" baseline="0" dirty="0" smtClean="0"/>
                        <a:t>ISO 27001 (Seguridades de la Información)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s-EC" sz="1600" baseline="0" dirty="0" smtClean="0"/>
                        <a:t>Preparación a ser ejecutada en el 2016</a:t>
                      </a:r>
                    </a:p>
                  </a:txBody>
                  <a:tcPr marL="62360" marR="62360" marT="0" marB="0"/>
                </a:tc>
              </a:tr>
              <a:tr h="358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ADQUISICIÓN DE EQUIPOS TECNOLÓGICOS REQUERIDOS</a:t>
                      </a:r>
                      <a:r>
                        <a:rPr lang="es-EC" sz="1600" baseline="0" dirty="0" smtClean="0"/>
                        <a:t> PARA OPERATIVIZAR EFICIENTEMENTE EL USO DEL SISTEMA REGISTRAL ELECTRÓNICO</a:t>
                      </a:r>
                      <a:endParaRPr lang="es-EC" sz="1600" dirty="0"/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PROYECTO COMPLEMENTARIO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ser incorporado</a:t>
                      </a:r>
                      <a:r>
                        <a:rPr lang="es-EC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en POA 2016</a:t>
                      </a:r>
                      <a:endParaRPr lang="es-EC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s-EC" sz="1600" dirty="0"/>
                    </a:p>
                  </a:txBody>
                  <a:tcPr marL="62360" marR="62360" marT="0" marB="0"/>
                </a:tc>
              </a:tr>
              <a:tr h="716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SOCIALIZACIÓN CON USUARIOS EXTERNOS</a:t>
                      </a:r>
                      <a:endParaRPr lang="es-EC" sz="1600" dirty="0"/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C</a:t>
                      </a:r>
                      <a:r>
                        <a:rPr lang="es-EC" sz="1600" baseline="0" dirty="0" smtClean="0"/>
                        <a:t>omunicación sobre el Cambio Registral desde el 4to trimestre 2015.</a:t>
                      </a:r>
                    </a:p>
                    <a:p>
                      <a:r>
                        <a:rPr lang="es-EC" sz="1600" baseline="0" dirty="0" smtClean="0"/>
                        <a:t>Socialización y guía sobre Esquema Registral Electrónico en el 2016.</a:t>
                      </a:r>
                    </a:p>
                  </a:txBody>
                  <a:tcPr marL="62360" marR="623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6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1268</Words>
  <Application>Microsoft Office PowerPoint</Application>
  <PresentationFormat>Presentación en pantalla (4:3)</PresentationFormat>
  <Paragraphs>279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mrcarrera</dc:creator>
  <cp:lastModifiedBy>Marcelo Ramiro Carrera Riquetti</cp:lastModifiedBy>
  <cp:revision>453</cp:revision>
  <cp:lastPrinted>2015-09-02T16:12:25Z</cp:lastPrinted>
  <dcterms:created xsi:type="dcterms:W3CDTF">2014-12-29T13:22:10Z</dcterms:created>
  <dcterms:modified xsi:type="dcterms:W3CDTF">2015-09-03T19:38:47Z</dcterms:modified>
</cp:coreProperties>
</file>