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8" r:id="rId3"/>
    <p:sldId id="257" r:id="rId4"/>
    <p:sldId id="279" r:id="rId5"/>
    <p:sldId id="260" r:id="rId6"/>
    <p:sldId id="282" r:id="rId7"/>
    <p:sldId id="284" r:id="rId8"/>
    <p:sldId id="276" r:id="rId9"/>
    <p:sldId id="289" r:id="rId10"/>
    <p:sldId id="275" r:id="rId11"/>
    <p:sldId id="285" r:id="rId12"/>
    <p:sldId id="286" r:id="rId13"/>
    <p:sldId id="287" r:id="rId14"/>
    <p:sldId id="288" r:id="rId15"/>
  </p:sldIdLst>
  <p:sldSz cx="9144000" cy="6858000" type="screen4x3"/>
  <p:notesSz cx="6797675" cy="992822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72E02-9A73-4785-9793-2AE42163E02C}" type="datetimeFigureOut">
              <a:rPr lang="es-EC" smtClean="0"/>
              <a:t>27/08/2015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6C492-F8BE-4415-8E7B-BA8E0E6E0D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19815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27/08/2015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27/08/2015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27/08/2015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27/08/2015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27/08/2015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27/08/2015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27/08/2015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27/08/2015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27/08/2015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27/08/2015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27/08/2015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CF563-0C25-4C4A-9361-56277FE08B56}" type="datetimeFigureOut">
              <a:rPr lang="es-EC" smtClean="0"/>
              <a:pPr/>
              <a:t>27/08/2015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00100" y="2132856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 smtClean="0"/>
              <a:t>MODERNIZAR DE MANERA INTEGRAL EL REGISTRO DE LA PROPIEDAD DEL DISTRITO METROPOLITANO DE QUITO</a:t>
            </a:r>
            <a:endParaRPr lang="es-EC" sz="32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059832" y="5919663"/>
            <a:ext cx="2926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dirty="0" smtClean="0"/>
              <a:t>Quito, 20 agosto 2015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76672"/>
            <a:ext cx="5940831" cy="122413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026320" y="4500409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 smtClean="0"/>
              <a:t>AVANCE DE GESTIÓN</a:t>
            </a:r>
            <a:endParaRPr lang="es-EC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3958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ACCIONES CLAVE DE GESTIÓN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7504" y="904066"/>
            <a:ext cx="889494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C" dirty="0"/>
              <a:t>Remodelación Subsuelo para Archivo Físico y </a:t>
            </a:r>
            <a:r>
              <a:rPr lang="es-EC" dirty="0" smtClean="0"/>
              <a:t>Digitalización </a:t>
            </a:r>
            <a:r>
              <a:rPr lang="es-EC" dirty="0" smtClean="0">
                <a:solidFill>
                  <a:srgbClr val="FF0000"/>
                </a:solidFill>
              </a:rPr>
              <a:t>(proyecto complementario)</a:t>
            </a:r>
            <a:r>
              <a:rPr lang="es-EC" dirty="0" smtClean="0"/>
              <a:t> [ejecutada; Digitalización esta en gestión continua].</a:t>
            </a:r>
          </a:p>
          <a:p>
            <a:pPr marL="342900" indent="-342900">
              <a:buFont typeface="+mj-lt"/>
              <a:buAutoNum type="arabicPeriod"/>
            </a:pPr>
            <a:r>
              <a:rPr lang="es-EC" dirty="0" smtClean="0"/>
              <a:t>Conformación del Equipo de Modernización [conformado y en participación activa en la Gestión del Cambio].</a:t>
            </a:r>
          </a:p>
          <a:p>
            <a:pPr marL="342900" indent="-342900">
              <a:buFont typeface="+mj-lt"/>
              <a:buAutoNum type="arabicPeriod"/>
            </a:pPr>
            <a:r>
              <a:rPr lang="es-EC" dirty="0" smtClean="0"/>
              <a:t>Coordinación de trabajo sinérgico con DMC, DMT, DMSC, DMBI, DMI y Administración Genera [en ejecución].</a:t>
            </a:r>
          </a:p>
          <a:p>
            <a:pPr marL="342900" indent="-342900">
              <a:buFont typeface="+mj-lt"/>
              <a:buAutoNum type="arabicPeriod"/>
            </a:pPr>
            <a:r>
              <a:rPr lang="es-EC" dirty="0" smtClean="0"/>
              <a:t>Coordinación de trabajo sinérgico con DINARDAP [en ejecución]</a:t>
            </a:r>
          </a:p>
          <a:p>
            <a:pPr marL="342900" indent="-342900">
              <a:buFont typeface="+mj-lt"/>
              <a:buAutoNum type="arabicPeriod"/>
            </a:pPr>
            <a:r>
              <a:rPr lang="es-EC" dirty="0" smtClean="0"/>
              <a:t>Coordinación de trabajo con Actores Clave del RPQ [en ejecución]</a:t>
            </a:r>
          </a:p>
          <a:p>
            <a:pPr marL="342900" indent="-342900">
              <a:buFont typeface="+mj-lt"/>
              <a:buAutoNum type="arabicPeriod"/>
            </a:pPr>
            <a:r>
              <a:rPr lang="es-EC" dirty="0" smtClean="0"/>
              <a:t>Diseños e implementación del </a:t>
            </a:r>
            <a:r>
              <a:rPr lang="es-EC" dirty="0"/>
              <a:t>E</a:t>
            </a:r>
            <a:r>
              <a:rPr lang="es-EC" dirty="0" smtClean="0"/>
              <a:t>squema Contingente y de la Seguridad </a:t>
            </a:r>
            <a:r>
              <a:rPr lang="es-EC" dirty="0"/>
              <a:t>P</a:t>
            </a:r>
            <a:r>
              <a:rPr lang="es-EC" dirty="0" smtClean="0"/>
              <a:t>eriférica </a:t>
            </a:r>
            <a:r>
              <a:rPr lang="es-EC" dirty="0" smtClean="0">
                <a:solidFill>
                  <a:srgbClr val="FF0000"/>
                </a:solidFill>
              </a:rPr>
              <a:t>(proyectos complementarios)</a:t>
            </a:r>
            <a:r>
              <a:rPr lang="es-EC" dirty="0" smtClean="0"/>
              <a:t>. [en planificación para POA 2016; ejecutarlo en el primer semestre del 2016]</a:t>
            </a:r>
          </a:p>
          <a:p>
            <a:pPr marL="342900" indent="-342900">
              <a:buFont typeface="+mj-lt"/>
              <a:buAutoNum type="arabicPeriod"/>
            </a:pPr>
            <a:r>
              <a:rPr lang="es-EC" dirty="0" smtClean="0"/>
              <a:t>Preparación Certificación ISO [en coordinación para ejecución en 2016]</a:t>
            </a:r>
          </a:p>
          <a:p>
            <a:pPr marL="342900" indent="-342900">
              <a:buFont typeface="+mj-lt"/>
              <a:buAutoNum type="arabicPeriod"/>
            </a:pPr>
            <a:r>
              <a:rPr lang="es-EC" dirty="0" smtClean="0"/>
              <a:t>Contratación Certificadora ISO internacional </a:t>
            </a:r>
            <a:r>
              <a:rPr lang="es-EC" dirty="0" smtClean="0">
                <a:solidFill>
                  <a:srgbClr val="FF0000"/>
                </a:solidFill>
              </a:rPr>
              <a:t>(proyecto complementario)</a:t>
            </a:r>
            <a:r>
              <a:rPr lang="es-EC" dirty="0" smtClean="0"/>
              <a:t> [en planificación para POA 2016; ejecutarlo en 4to trimestre 2016, con acompañamiento del Consorcio]</a:t>
            </a:r>
          </a:p>
          <a:p>
            <a:pPr marL="342900" indent="-342900">
              <a:buFont typeface="+mj-lt"/>
              <a:buAutoNum type="arabicPeriod"/>
            </a:pPr>
            <a:r>
              <a:rPr lang="es-EC" dirty="0" smtClean="0"/>
              <a:t>Contratación de personal de apoyo para gestión de proyecto modernización </a:t>
            </a:r>
            <a:r>
              <a:rPr lang="es-EC" dirty="0">
                <a:solidFill>
                  <a:srgbClr val="FF0000"/>
                </a:solidFill>
              </a:rPr>
              <a:t>(proyecto complementario</a:t>
            </a:r>
            <a:r>
              <a:rPr lang="es-EC" dirty="0" smtClean="0">
                <a:solidFill>
                  <a:srgbClr val="FF0000"/>
                </a:solidFill>
              </a:rPr>
              <a:t>)</a:t>
            </a:r>
            <a:r>
              <a:rPr lang="es-EC" dirty="0" smtClean="0"/>
              <a:t> [en ejecución y en planificación POA 2016]</a:t>
            </a:r>
          </a:p>
          <a:p>
            <a:pPr marL="342900" indent="-342900">
              <a:buFont typeface="+mj-lt"/>
              <a:buAutoNum type="arabicPeriod"/>
            </a:pPr>
            <a:r>
              <a:rPr lang="es-EC" dirty="0" smtClean="0"/>
              <a:t>Adquisición de equipos tecnológicos requeridos para </a:t>
            </a:r>
            <a:r>
              <a:rPr lang="es-EC" dirty="0" err="1" smtClean="0"/>
              <a:t>operativizar</a:t>
            </a:r>
            <a:r>
              <a:rPr lang="es-EC" dirty="0" smtClean="0"/>
              <a:t> y asegurar eficiencia / efectividad en el uso del Nuevo Sistema Registral Electrónico </a:t>
            </a:r>
            <a:r>
              <a:rPr lang="es-EC" dirty="0">
                <a:solidFill>
                  <a:srgbClr val="FF0000"/>
                </a:solidFill>
              </a:rPr>
              <a:t>(proyecto complementario)</a:t>
            </a:r>
            <a:r>
              <a:rPr lang="es-EC" dirty="0"/>
              <a:t> </a:t>
            </a:r>
            <a:r>
              <a:rPr lang="es-EC" dirty="0" smtClean="0"/>
              <a:t>[en </a:t>
            </a:r>
            <a:r>
              <a:rPr lang="es-EC" dirty="0"/>
              <a:t>planificación POA 2016</a:t>
            </a:r>
            <a:r>
              <a:rPr lang="es-EC" dirty="0" smtClean="0"/>
              <a:t>]</a:t>
            </a:r>
          </a:p>
          <a:p>
            <a:pPr marL="342900" indent="-342900">
              <a:buFont typeface="+mj-lt"/>
              <a:buAutoNum type="arabicPeriod"/>
            </a:pPr>
            <a:r>
              <a:rPr lang="es-EC" dirty="0" smtClean="0"/>
              <a:t>Instrumentación  para ejecución de Gestión Comunicacional </a:t>
            </a:r>
            <a:r>
              <a:rPr lang="es-EC" dirty="0">
                <a:solidFill>
                  <a:srgbClr val="FF0000"/>
                </a:solidFill>
              </a:rPr>
              <a:t>(proyecto complementario)</a:t>
            </a:r>
            <a:r>
              <a:rPr lang="es-EC" dirty="0"/>
              <a:t> [en planificación POA 2016]</a:t>
            </a:r>
            <a:endParaRPr lang="es-EC" dirty="0" smtClean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6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10654"/>
            <a:ext cx="3174157" cy="654050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107504" y="692696"/>
            <a:ext cx="8496944" cy="57606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C" sz="2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HITOS TECNOLÓGICOS DEL PROYECTO</a:t>
            </a:r>
            <a:endParaRPr lang="es-EC" sz="27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11349"/>
              </p:ext>
            </p:extLst>
          </p:nvPr>
        </p:nvGraphicFramePr>
        <p:xfrm>
          <a:off x="395535" y="1305872"/>
          <a:ext cx="8424936" cy="5191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5"/>
                <a:gridCol w="2304256"/>
                <a:gridCol w="4104455"/>
              </a:tblGrid>
              <a:tr h="375816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HITO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FECHA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ALCANCE</a:t>
                      </a:r>
                      <a:endParaRPr lang="es-EC" dirty="0"/>
                    </a:p>
                  </a:txBody>
                  <a:tcPr/>
                </a:tc>
              </a:tr>
              <a:tr h="753194">
                <a:tc>
                  <a:txBody>
                    <a:bodyPr/>
                    <a:lstStyle/>
                    <a:p>
                      <a:r>
                        <a:rPr lang="es-EC" dirty="0" smtClean="0"/>
                        <a:t>MARGINACIÓN</a:t>
                      </a:r>
                      <a:r>
                        <a:rPr lang="es-EC" baseline="0" dirty="0" smtClean="0"/>
                        <a:t> ELECTRÓNICA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Hasta</a:t>
                      </a:r>
                      <a:r>
                        <a:rPr lang="es-EC" baseline="0" dirty="0" smtClean="0"/>
                        <a:t> el 30-nov-2015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600" dirty="0" smtClean="0"/>
                        <a:t>Administración automatizada de las marginaciones registrales con</a:t>
                      </a:r>
                      <a:r>
                        <a:rPr lang="es-EC" sz="1600" baseline="0" dirty="0" smtClean="0"/>
                        <a:t> firma electrónica, vinculada al Gestor Documental donde reside el Acervo Registral Digitalizado</a:t>
                      </a:r>
                      <a:endParaRPr lang="es-EC" sz="1600" dirty="0"/>
                    </a:p>
                  </a:txBody>
                  <a:tcPr/>
                </a:tc>
              </a:tr>
              <a:tr h="753194">
                <a:tc>
                  <a:txBody>
                    <a:bodyPr/>
                    <a:lstStyle/>
                    <a:p>
                      <a:r>
                        <a:rPr lang="es-EC" dirty="0" smtClean="0"/>
                        <a:t>SISTEMA REGISTRAL ELECTRÓNICO</a:t>
                      </a:r>
                    </a:p>
                    <a:p>
                      <a:r>
                        <a:rPr lang="es-EC" dirty="0" smtClean="0"/>
                        <a:t>(fase 1)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Hasta el 25-ene-2016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600" dirty="0" smtClean="0"/>
                        <a:t>Creación</a:t>
                      </a:r>
                      <a:r>
                        <a:rPr lang="es-EC" sz="1600" baseline="0" dirty="0" smtClean="0"/>
                        <a:t> de usuarios en Web (de ciudadanos para trámites registrales).</a:t>
                      </a:r>
                      <a:endParaRPr lang="es-EC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600" dirty="0" smtClean="0"/>
                        <a:t>Inicio de la CREACIÓN DE FOLIOS.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600" dirty="0" smtClean="0"/>
                        <a:t>Emisión de Productos Registrales</a:t>
                      </a:r>
                      <a:r>
                        <a:rPr lang="es-EC" sz="1600" baseline="0" dirty="0" smtClean="0"/>
                        <a:t> con firma electrónica (inscripciones y certificaciones).</a:t>
                      </a:r>
                      <a:endParaRPr lang="es-EC" sz="16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C" sz="1600" dirty="0" smtClean="0"/>
                        <a:t>Petición</a:t>
                      </a:r>
                      <a:r>
                        <a:rPr lang="es-EC" sz="1600" baseline="0" dirty="0" smtClean="0"/>
                        <a:t> de trámites registrales en Web.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600" dirty="0" smtClean="0"/>
                        <a:t>Trámites registrales y recepción</a:t>
                      </a:r>
                      <a:r>
                        <a:rPr lang="es-EC" sz="1600" baseline="0" dirty="0" smtClean="0"/>
                        <a:t> de documentación en RPDMQ (con proceso de digitalización de documentos de ingreso).</a:t>
                      </a:r>
                      <a:endParaRPr lang="es-EC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600" dirty="0" smtClean="0"/>
                        <a:t>Recaudaciones por Bancos (estándar MDMQ).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600" dirty="0" smtClean="0"/>
                        <a:t>Notificaciones mediante correo</a:t>
                      </a:r>
                      <a:r>
                        <a:rPr lang="es-EC" sz="1600" baseline="0" dirty="0" smtClean="0"/>
                        <a:t> </a:t>
                      </a:r>
                      <a:r>
                        <a:rPr lang="es-EC" sz="1600" dirty="0" smtClean="0"/>
                        <a:t>electrónico</a:t>
                      </a:r>
                      <a:r>
                        <a:rPr lang="es-EC" sz="1600" baseline="0" dirty="0" smtClean="0"/>
                        <a:t> </a:t>
                      </a:r>
                      <a:r>
                        <a:rPr lang="es-EC" sz="1600" dirty="0" smtClean="0"/>
                        <a:t>a ciudadanos</a:t>
                      </a:r>
                      <a:r>
                        <a:rPr lang="es-EC" sz="1600" baseline="0" dirty="0" smtClean="0"/>
                        <a:t> de los trámites registrales y entrega de productos registrales electrónicos.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77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10654"/>
            <a:ext cx="3174157" cy="654050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65715"/>
              </p:ext>
            </p:extLst>
          </p:nvPr>
        </p:nvGraphicFramePr>
        <p:xfrm>
          <a:off x="395535" y="1397000"/>
          <a:ext cx="8424936" cy="3881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5"/>
                <a:gridCol w="2304256"/>
                <a:gridCol w="4104455"/>
              </a:tblGrid>
              <a:tr h="375816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HITO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FECHA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ALCANCE</a:t>
                      </a:r>
                      <a:endParaRPr lang="es-EC" dirty="0"/>
                    </a:p>
                  </a:txBody>
                  <a:tcPr/>
                </a:tc>
              </a:tr>
              <a:tr h="753194">
                <a:tc>
                  <a:txBody>
                    <a:bodyPr/>
                    <a:lstStyle/>
                    <a:p>
                      <a:r>
                        <a:rPr lang="es-EC" dirty="0" smtClean="0"/>
                        <a:t>SISTEMA REGISTRAL ELECTRÓNICO</a:t>
                      </a:r>
                    </a:p>
                    <a:p>
                      <a:r>
                        <a:rPr lang="es-EC" dirty="0" smtClean="0"/>
                        <a:t>(fase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Hasta el 15-sep-2016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600" dirty="0" smtClean="0"/>
                        <a:t>Acceso</a:t>
                      </a:r>
                      <a:r>
                        <a:rPr lang="es-EC" sz="1600" baseline="0" dirty="0" smtClean="0"/>
                        <a:t> seguro al sistema registral desde cualquier dependencia municipal (a través de la Intranet del MDMQ).</a:t>
                      </a:r>
                      <a:endParaRPr lang="es-EC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600" dirty="0" smtClean="0"/>
                        <a:t>Consulta en línea del estado de trámites registrales,</a:t>
                      </a:r>
                      <a:r>
                        <a:rPr lang="es-EC" sz="1600" baseline="0" dirty="0" smtClean="0"/>
                        <a:t> complementado con las n</a:t>
                      </a:r>
                      <a:r>
                        <a:rPr lang="es-EC" sz="1600" dirty="0" smtClean="0"/>
                        <a:t>otificaciones por correo electrónico a ciudadanos (</a:t>
                      </a:r>
                      <a:r>
                        <a:rPr lang="es-EC" sz="1600" baseline="0" dirty="0" smtClean="0"/>
                        <a:t>resultado del trámite registral).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600" baseline="0" dirty="0" smtClean="0"/>
                        <a:t>Descargas en línea de productos registrales electrónicos, publicados en la sede electrónica del RPDMQ (mediante notificación por correo electrónico a ciudadanos).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600" baseline="0" dirty="0" smtClean="0"/>
                        <a:t>Consultas en línea (para uso de otras dependencias del MDMQ).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107504" y="764704"/>
            <a:ext cx="8496944" cy="57606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C" sz="2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HITOS TECNOLÓGICOS DEL PROYECTO</a:t>
            </a:r>
            <a:endParaRPr lang="es-EC" sz="2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30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10654"/>
            <a:ext cx="3174157" cy="654050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200024"/>
              </p:ext>
            </p:extLst>
          </p:nvPr>
        </p:nvGraphicFramePr>
        <p:xfrm>
          <a:off x="395535" y="1340768"/>
          <a:ext cx="8424936" cy="5100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5"/>
                <a:gridCol w="2304256"/>
                <a:gridCol w="4104455"/>
              </a:tblGrid>
              <a:tr h="375816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HITO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FECHA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ALCANCE</a:t>
                      </a:r>
                      <a:endParaRPr lang="es-EC" dirty="0"/>
                    </a:p>
                  </a:txBody>
                  <a:tcPr/>
                </a:tc>
              </a:tr>
              <a:tr h="753194">
                <a:tc>
                  <a:txBody>
                    <a:bodyPr/>
                    <a:lstStyle/>
                    <a:p>
                      <a:r>
                        <a:rPr lang="es-EC" dirty="0" smtClean="0"/>
                        <a:t>SISTEMA REGISTRAL ELECTRÓNICO</a:t>
                      </a:r>
                    </a:p>
                    <a:p>
                      <a:r>
                        <a:rPr lang="es-EC" dirty="0" smtClean="0"/>
                        <a:t>(fase 3)</a:t>
                      </a:r>
                    </a:p>
                    <a:p>
                      <a:endParaRPr lang="es-EC" dirty="0" smtClean="0"/>
                    </a:p>
                    <a:p>
                      <a:r>
                        <a:rPr lang="es-EC" dirty="0" smtClean="0"/>
                        <a:t>SEDE ELECTRÓNICA</a:t>
                      </a:r>
                    </a:p>
                    <a:p>
                      <a:endParaRPr lang="es-EC" dirty="0" smtClean="0"/>
                    </a:p>
                    <a:p>
                      <a:r>
                        <a:rPr lang="es-EC" dirty="0" smtClean="0"/>
                        <a:t>SERVICIOS TELEMÁTICOS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Hasta el 31-oct-2016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600" dirty="0" smtClean="0"/>
                        <a:t>Acceso</a:t>
                      </a:r>
                      <a:r>
                        <a:rPr lang="es-EC" sz="1600" baseline="0" dirty="0" smtClean="0"/>
                        <a:t> seguro al sistema registral mediante intranet del MDMQ e internet (externo).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600" baseline="0" dirty="0" smtClean="0"/>
                        <a:t>Intercambio automático de información con Catastros.</a:t>
                      </a:r>
                      <a:endParaRPr lang="es-EC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600" baseline="0" dirty="0" smtClean="0"/>
                        <a:t>SEDE ELECTRÓNICA: consultas y descarga segura en línea de Productos Registrales Electrónicos emitidos (publicación en web).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600" baseline="0" dirty="0" smtClean="0"/>
                        <a:t>SERVICIOS TELEMÁTICOS: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s-EC" sz="1600" dirty="0" smtClean="0"/>
                        <a:t>Consultas</a:t>
                      </a:r>
                      <a:r>
                        <a:rPr lang="es-EC" sz="1600" baseline="0" dirty="0" smtClean="0"/>
                        <a:t> de información de bienes (a medida que los Folios se crean, según la factibilidad legal de publicación que establezca la ley registral vigente)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s-EC" sz="1600" dirty="0" smtClean="0"/>
                        <a:t>Petición, pago y emisión</a:t>
                      </a:r>
                      <a:r>
                        <a:rPr lang="es-EC" sz="1600" baseline="0" dirty="0" smtClean="0"/>
                        <a:t> inmediata de productos registrales electrónicos en línea (según disponibilidad de Folios creados)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s-EC" sz="1600" dirty="0" smtClean="0"/>
                        <a:t>Petición y pago en línea</a:t>
                      </a:r>
                      <a:r>
                        <a:rPr lang="es-EC" sz="1600" baseline="0" dirty="0" smtClean="0"/>
                        <a:t> de Productos Registrales que no sean emitidos inmediatamente</a:t>
                      </a:r>
                      <a:endParaRPr lang="es-EC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107504" y="764704"/>
            <a:ext cx="8496944" cy="57606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C" sz="2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HITOS TECNOLÓGICOS DEL PROYECTO</a:t>
            </a:r>
            <a:endParaRPr lang="es-EC" sz="2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32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10654"/>
            <a:ext cx="3174157" cy="654050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751487"/>
              </p:ext>
            </p:extLst>
          </p:nvPr>
        </p:nvGraphicFramePr>
        <p:xfrm>
          <a:off x="395535" y="1459448"/>
          <a:ext cx="8424936" cy="4460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5"/>
                <a:gridCol w="2304256"/>
                <a:gridCol w="4104455"/>
              </a:tblGrid>
              <a:tr h="375816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HITO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FECHA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ALCANCE</a:t>
                      </a:r>
                      <a:endParaRPr lang="es-EC" dirty="0"/>
                    </a:p>
                  </a:txBody>
                  <a:tcPr/>
                </a:tc>
              </a:tr>
              <a:tr h="753194">
                <a:tc>
                  <a:txBody>
                    <a:bodyPr/>
                    <a:lstStyle/>
                    <a:p>
                      <a:r>
                        <a:rPr lang="es-EC" dirty="0" smtClean="0"/>
                        <a:t>SISTEMA REGISTRAL ELECTRÓNICO</a:t>
                      </a:r>
                    </a:p>
                    <a:p>
                      <a:r>
                        <a:rPr lang="es-EC" dirty="0" smtClean="0"/>
                        <a:t>(fase 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Hasta el 19-dic-2016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600" baseline="0" dirty="0" smtClean="0"/>
                        <a:t>Intercambio automático seguro de información con entidades municipales con las cuales se establezca lineamientos de inter-</a:t>
                      </a:r>
                      <a:r>
                        <a:rPr lang="es-EC" sz="1600" baseline="0" dirty="0" err="1" smtClean="0"/>
                        <a:t>operatibilidad</a:t>
                      </a:r>
                      <a:r>
                        <a:rPr lang="es-EC" sz="1600" baseline="0" dirty="0" smtClean="0"/>
                        <a:t>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600" baseline="0" dirty="0" smtClean="0"/>
                        <a:t>Intercambio automático seguro de información con DINARDAP.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600" baseline="0" dirty="0" smtClean="0"/>
                        <a:t>Intercambio automático seguro de información con entidades públicas con las que el RDPMQ establezca relación de </a:t>
                      </a:r>
                      <a:r>
                        <a:rPr lang="es-EC" sz="1600" baseline="0" dirty="0" err="1" smtClean="0"/>
                        <a:t>interoperatibilidad</a:t>
                      </a:r>
                      <a:r>
                        <a:rPr lang="es-EC" sz="1600" baseline="0" dirty="0" smtClean="0"/>
                        <a:t>.</a:t>
                      </a:r>
                    </a:p>
                  </a:txBody>
                  <a:tcPr/>
                </a:tc>
              </a:tr>
              <a:tr h="753194">
                <a:tc>
                  <a:txBody>
                    <a:bodyPr/>
                    <a:lstStyle/>
                    <a:p>
                      <a:r>
                        <a:rPr lang="es-EC" dirty="0" smtClean="0"/>
                        <a:t>DIGITALIZACIÓN DEL</a:t>
                      </a:r>
                      <a:r>
                        <a:rPr lang="es-EC" baseline="0" dirty="0" smtClean="0"/>
                        <a:t> ACERVO REGISTRAL</a:t>
                      </a:r>
                      <a:endParaRPr lang="es-EC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Hasta</a:t>
                      </a:r>
                      <a:r>
                        <a:rPr lang="es-EC" baseline="0" dirty="0" smtClean="0"/>
                        <a:t> el 21-dic-2016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600" baseline="0" dirty="0" smtClean="0"/>
                        <a:t>100% del Acervo Registral físico digitalizado, desmaterializado e indexado (registro de metadatos).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600" baseline="0" dirty="0" smtClean="0"/>
                        <a:t>El Acervo Registral Físico pasa a ser pasivo (para consulta referencial en caso de que sea requerido por autoridad competente)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107504" y="764704"/>
            <a:ext cx="8496944" cy="57606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C" sz="2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HITOS TECNOLÓGICOS DEL PROYECTO</a:t>
            </a:r>
            <a:endParaRPr lang="es-EC" sz="2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22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3542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FINALIDAD DEL PROYECTO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85786" y="1892093"/>
            <a:ext cx="75724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Visionar, gestionar y alcanzar un cambio integral en la Gestión Registral bajo el esquema de FOLIO REAL; cuya influencia sobre la gestión municipal y ciudadana en el Distrito Metropolitano de Quito promoverá una visión de eficacia, eficiencia y excelencia, conjugando los ejes Cultural, Orgánico,  Institucional</a:t>
            </a:r>
            <a:r>
              <a:rPr lang="es-EC" sz="2800" dirty="0"/>
              <a:t> </a:t>
            </a:r>
            <a:r>
              <a:rPr lang="es-EC" sz="2800" dirty="0" smtClean="0"/>
              <a:t>y Sinérgico.</a:t>
            </a:r>
            <a:endParaRPr lang="es-EC" sz="2800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975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ALCANCE DE GESTIÓN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3571868" y="2357430"/>
            <a:ext cx="1928826" cy="18573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GESTIÓN REGISTRAL CON FOLIO REAL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785786" y="1928802"/>
            <a:ext cx="1857388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Propuesta de Normativa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643174" y="928670"/>
            <a:ext cx="1928826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Reingeniería de Procesos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28596" y="3071810"/>
            <a:ext cx="1857388" cy="21431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Digitalización del Acervo Registral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1214414" y="4643446"/>
            <a:ext cx="6643734" cy="21431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Automatización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5143504" y="1142984"/>
            <a:ext cx="1857388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Gestión del Cambio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6715140" y="3571876"/>
            <a:ext cx="1857388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Certificación ISO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1428728" y="4857760"/>
            <a:ext cx="2500330" cy="71438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err="1" smtClean="0">
                <a:solidFill>
                  <a:schemeClr val="tx1"/>
                </a:solidFill>
              </a:rPr>
              <a:t>Indexamiento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1428728" y="5429264"/>
            <a:ext cx="2214578" cy="64294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Marginación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3143240" y="5214950"/>
            <a:ext cx="2500330" cy="150019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Sistema de Gestión Registral Electrónico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8" name="17 Elipse"/>
          <p:cNvSpPr/>
          <p:nvPr/>
        </p:nvSpPr>
        <p:spPr>
          <a:xfrm>
            <a:off x="5357818" y="5643578"/>
            <a:ext cx="2143140" cy="64294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Servicios Telemáticos</a:t>
            </a:r>
            <a:endParaRPr lang="es-EC" dirty="0">
              <a:solidFill>
                <a:schemeClr val="tx1"/>
              </a:solidFill>
            </a:endParaRPr>
          </a:p>
        </p:txBody>
      </p:sp>
      <p:cxnSp>
        <p:nvCxnSpPr>
          <p:cNvPr id="20" name="19 Conector recto de flecha"/>
          <p:cNvCxnSpPr>
            <a:stCxn id="8" idx="7"/>
            <a:endCxn id="10" idx="3"/>
          </p:cNvCxnSpPr>
          <p:nvPr/>
        </p:nvCxnSpPr>
        <p:spPr>
          <a:xfrm rot="16200000" flipV="1">
            <a:off x="4294761" y="1705975"/>
            <a:ext cx="1200702" cy="64622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8" idx="6"/>
            <a:endCxn id="13" idx="2"/>
          </p:cNvCxnSpPr>
          <p:nvPr/>
        </p:nvCxnSpPr>
        <p:spPr>
          <a:xfrm flipV="1">
            <a:off x="5500694" y="2143116"/>
            <a:ext cx="571504" cy="114300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8" idx="0"/>
            <a:endCxn id="9" idx="3"/>
          </p:cNvCxnSpPr>
          <p:nvPr/>
        </p:nvCxnSpPr>
        <p:spPr>
          <a:xfrm rot="16200000" flipH="1" flipV="1">
            <a:off x="3554009" y="1446595"/>
            <a:ext cx="71438" cy="189310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8" idx="4"/>
            <a:endCxn id="14" idx="1"/>
          </p:cNvCxnSpPr>
          <p:nvPr/>
        </p:nvCxnSpPr>
        <p:spPr>
          <a:xfrm rot="5400000" flipH="1" flipV="1">
            <a:off x="5554272" y="3053950"/>
            <a:ext cx="142876" cy="217885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stCxn id="8" idx="1"/>
            <a:endCxn id="11" idx="3"/>
          </p:cNvCxnSpPr>
          <p:nvPr/>
        </p:nvCxnSpPr>
        <p:spPr>
          <a:xfrm rot="16200000" flipH="1" flipV="1">
            <a:off x="2313190" y="2602232"/>
            <a:ext cx="1513942" cy="156835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8" idx="3"/>
            <a:endCxn id="12" idx="0"/>
          </p:cNvCxnSpPr>
          <p:nvPr/>
        </p:nvCxnSpPr>
        <p:spPr>
          <a:xfrm rot="16200000" flipH="1">
            <a:off x="3844991" y="3952156"/>
            <a:ext cx="700636" cy="68194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Rectángulo redondeado"/>
          <p:cNvSpPr/>
          <p:nvPr/>
        </p:nvSpPr>
        <p:spPr>
          <a:xfrm>
            <a:off x="6500826" y="2357430"/>
            <a:ext cx="2000264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Profesionalización</a:t>
            </a:r>
            <a:endParaRPr lang="es-EC" dirty="0">
              <a:solidFill>
                <a:schemeClr val="tx1"/>
              </a:solidFill>
            </a:endParaRPr>
          </a:p>
        </p:txBody>
      </p:sp>
      <p:cxnSp>
        <p:nvCxnSpPr>
          <p:cNvPr id="40" name="39 Conector recto de flecha"/>
          <p:cNvCxnSpPr>
            <a:stCxn id="8" idx="5"/>
            <a:endCxn id="39" idx="1"/>
          </p:cNvCxnSpPr>
          <p:nvPr/>
        </p:nvCxnSpPr>
        <p:spPr>
          <a:xfrm rot="5400000" flipH="1" flipV="1">
            <a:off x="5316868" y="2758852"/>
            <a:ext cx="1085314" cy="128260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2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6185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ESQUEMA DE GESTIÓN - EJECUCIÓN PROYECTO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24" name="2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712922"/>
              </p:ext>
            </p:extLst>
          </p:nvPr>
        </p:nvGraphicFramePr>
        <p:xfrm>
          <a:off x="467544" y="1276720"/>
          <a:ext cx="8229598" cy="4960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6"/>
                <a:gridCol w="2319202"/>
                <a:gridCol w="462056"/>
                <a:gridCol w="381699"/>
                <a:gridCol w="461513"/>
                <a:gridCol w="462056"/>
                <a:gridCol w="462056"/>
                <a:gridCol w="458799"/>
                <a:gridCol w="458799"/>
                <a:gridCol w="538613"/>
                <a:gridCol w="538613"/>
                <a:gridCol w="462056"/>
              </a:tblGrid>
              <a:tr h="201622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EQUIPOS DE GESTIÓN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Propuesta Normativa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Digitalización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Indexamiento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Marginación Electrónica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Gestión del Cambio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Profesionalización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Reingeniería de Procesos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Certificación ISO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Sistema Gestión Registral Electrónica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Servicios Telemáticos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 vert="vert270"/>
                </a:tc>
              </a:tr>
              <a:tr h="209799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RPDMQ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EQUIPO JURÍDICO</a:t>
                      </a:r>
                      <a:endParaRPr lang="es-EC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</a:tr>
              <a:tr h="20979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EQUIPO GESTIÓN REGISTRAL</a:t>
                      </a:r>
                      <a:endParaRPr lang="es-EC" sz="12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</a:tr>
              <a:tr h="20979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EQUIPO ACERVO REGISTRAL</a:t>
                      </a:r>
                      <a:endParaRPr lang="es-EC" sz="12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</a:tr>
              <a:tr h="20979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TICS</a:t>
                      </a:r>
                      <a:endParaRPr lang="es-EC" sz="12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</a:tr>
              <a:tr h="20979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EQUIPO PROY. MODERNIZACIÓN</a:t>
                      </a:r>
                      <a:endParaRPr lang="es-EC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es-EC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</a:tr>
              <a:tr h="209799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CONSORCIO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CC"/>
                          </a:solidFill>
                          <a:effectLst/>
                        </a:rPr>
                        <a:t>EQUIPO JURÍDICO</a:t>
                      </a:r>
                      <a:endParaRPr lang="es-EC" sz="12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CC"/>
                          </a:solidFill>
                          <a:effectLst/>
                        </a:rPr>
                        <a:t>X</a:t>
                      </a:r>
                      <a:endParaRPr lang="es-EC" sz="14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</a:tr>
              <a:tr h="20979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CC"/>
                          </a:solidFill>
                          <a:effectLst/>
                        </a:rPr>
                        <a:t>EQUIPO DE GESTIÓN</a:t>
                      </a:r>
                      <a:endParaRPr lang="es-EC" sz="12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</a:tr>
              <a:tr h="20979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CC"/>
                          </a:solidFill>
                          <a:effectLst/>
                        </a:rPr>
                        <a:t>EQUIPO DIGITALIZACIÓN</a:t>
                      </a:r>
                      <a:endParaRPr lang="es-EC" sz="12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</a:tr>
              <a:tr h="20979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CC"/>
                          </a:solidFill>
                          <a:effectLst/>
                        </a:rPr>
                        <a:t>EQUIPO TECNOLÓGICO</a:t>
                      </a:r>
                      <a:endParaRPr lang="es-EC" sz="12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CC"/>
                          </a:solidFill>
                          <a:effectLst/>
                        </a:rPr>
                        <a:t>X</a:t>
                      </a:r>
                      <a:endParaRPr lang="es-EC" sz="140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CC"/>
                          </a:solidFill>
                          <a:effectLst/>
                        </a:rPr>
                        <a:t>X</a:t>
                      </a:r>
                      <a:endParaRPr lang="es-EC" sz="14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</a:tr>
              <a:tr h="20979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FISCALIZACIÓN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EQUIPO JURÍDICO</a:t>
                      </a:r>
                      <a:endParaRPr lang="es-EC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X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</a:tr>
              <a:tr h="20979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EQUIPO PROCESOS</a:t>
                      </a:r>
                      <a:endParaRPr lang="es-EC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X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X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X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</a:tr>
              <a:tr h="20979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EQUIPO TECNOLÓGICO</a:t>
                      </a:r>
                      <a:endParaRPr lang="es-EC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X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X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X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X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X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X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9" marR="586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03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4480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ESQUEMA DE EJECUCIÓN GLOBAL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88" name="8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469" name="468 Rectángulo redondeado"/>
          <p:cNvSpPr/>
          <p:nvPr/>
        </p:nvSpPr>
        <p:spPr>
          <a:xfrm>
            <a:off x="6679420" y="2486830"/>
            <a:ext cx="1743667" cy="85041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Publicación Web y Funcionalidad Móvil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470" name="469 Conector recto"/>
          <p:cNvCxnSpPr>
            <a:stCxn id="487" idx="0"/>
          </p:cNvCxnSpPr>
          <p:nvPr/>
        </p:nvCxnSpPr>
        <p:spPr>
          <a:xfrm flipV="1">
            <a:off x="8822561" y="888975"/>
            <a:ext cx="35719" cy="5389769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" name="470 Rectángulo redondeado"/>
          <p:cNvSpPr/>
          <p:nvPr/>
        </p:nvSpPr>
        <p:spPr>
          <a:xfrm>
            <a:off x="1019044" y="2401143"/>
            <a:ext cx="1608740" cy="69576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err="1" smtClean="0">
                <a:solidFill>
                  <a:schemeClr val="tx1"/>
                </a:solidFill>
              </a:rPr>
              <a:t>Visionamiento</a:t>
            </a:r>
            <a:r>
              <a:rPr lang="es-EC" sz="1400" dirty="0" smtClean="0">
                <a:solidFill>
                  <a:schemeClr val="tx1"/>
                </a:solidFill>
              </a:rPr>
              <a:t> Transaccional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472" name="471 Rectángulo redondeado"/>
          <p:cNvSpPr/>
          <p:nvPr/>
        </p:nvSpPr>
        <p:spPr>
          <a:xfrm rot="16200000">
            <a:off x="478757" y="4137127"/>
            <a:ext cx="1759756" cy="2140450"/>
          </a:xfrm>
          <a:prstGeom prst="roundRect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Remodelación Subsuelo RPQ 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473" name="472 Rectángulo redondeado"/>
          <p:cNvSpPr/>
          <p:nvPr/>
        </p:nvSpPr>
        <p:spPr>
          <a:xfrm rot="16200000">
            <a:off x="577475" y="2795682"/>
            <a:ext cx="1559634" cy="214314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Infraestructura Tecnológica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474" name="473 Rectángulo redondeado"/>
          <p:cNvSpPr/>
          <p:nvPr/>
        </p:nvSpPr>
        <p:spPr>
          <a:xfrm>
            <a:off x="4610477" y="3671258"/>
            <a:ext cx="4176364" cy="543764"/>
          </a:xfrm>
          <a:prstGeom prst="roundRect">
            <a:avLst>
              <a:gd name="adj" fmla="val 39940"/>
            </a:avLst>
          </a:prstGeom>
          <a:solidFill>
            <a:srgbClr val="FFFF00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Creación de Folio Real por demanda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475" name="474 Elipse"/>
          <p:cNvSpPr/>
          <p:nvPr/>
        </p:nvSpPr>
        <p:spPr>
          <a:xfrm>
            <a:off x="1715278" y="2961057"/>
            <a:ext cx="1999466" cy="102426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Sistema de Gestión Registral Electrónico</a:t>
            </a: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(SGRE)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476" name="475 Rectángulo redondeado"/>
          <p:cNvSpPr/>
          <p:nvPr/>
        </p:nvSpPr>
        <p:spPr>
          <a:xfrm>
            <a:off x="539552" y="1795770"/>
            <a:ext cx="4391264" cy="6053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 smtClean="0">
                <a:solidFill>
                  <a:schemeClr val="tx1"/>
                </a:solidFill>
              </a:rPr>
              <a:t>Reingeniería de Procesos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477" name="476 Rectángulo redondeado"/>
          <p:cNvSpPr/>
          <p:nvPr/>
        </p:nvSpPr>
        <p:spPr>
          <a:xfrm>
            <a:off x="1760997" y="4349918"/>
            <a:ext cx="7025844" cy="50006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Digitalización del Acervo Registral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478" name="477 Rectángulo redondeado"/>
          <p:cNvSpPr/>
          <p:nvPr/>
        </p:nvSpPr>
        <p:spPr>
          <a:xfrm>
            <a:off x="659004" y="888975"/>
            <a:ext cx="7176284" cy="41171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Gestión del Cambio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479" name="478 Rectángulo redondeado"/>
          <p:cNvSpPr/>
          <p:nvPr/>
        </p:nvSpPr>
        <p:spPr>
          <a:xfrm>
            <a:off x="4930816" y="4921423"/>
            <a:ext cx="3856026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Preparación para Certificación ISO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480" name="479 Elipse"/>
          <p:cNvSpPr/>
          <p:nvPr/>
        </p:nvSpPr>
        <p:spPr>
          <a:xfrm rot="16200000">
            <a:off x="484743" y="3502289"/>
            <a:ext cx="1691109" cy="86139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Sistema de </a:t>
            </a:r>
            <a:r>
              <a:rPr lang="es-EC" sz="1400" dirty="0" err="1" smtClean="0">
                <a:solidFill>
                  <a:schemeClr val="tx1"/>
                </a:solidFill>
              </a:rPr>
              <a:t>Indexamiento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481" name="480 Elipse"/>
          <p:cNvSpPr/>
          <p:nvPr/>
        </p:nvSpPr>
        <p:spPr>
          <a:xfrm rot="16200000">
            <a:off x="501612" y="4819335"/>
            <a:ext cx="1657362" cy="86140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Sistema de Marginación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482" name="481 Rectángulo redondeado"/>
          <p:cNvSpPr/>
          <p:nvPr/>
        </p:nvSpPr>
        <p:spPr>
          <a:xfrm>
            <a:off x="1064762" y="1540467"/>
            <a:ext cx="5614658" cy="25530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Profesionalización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483" name="482 Elipse"/>
          <p:cNvSpPr/>
          <p:nvPr/>
        </p:nvSpPr>
        <p:spPr>
          <a:xfrm>
            <a:off x="285720" y="6278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84" name="483 Elipse"/>
          <p:cNvSpPr/>
          <p:nvPr/>
        </p:nvSpPr>
        <p:spPr>
          <a:xfrm>
            <a:off x="2428860" y="6278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85" name="484 Elipse"/>
          <p:cNvSpPr/>
          <p:nvPr/>
        </p:nvSpPr>
        <p:spPr>
          <a:xfrm>
            <a:off x="4572000" y="6278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86" name="485 Elipse"/>
          <p:cNvSpPr/>
          <p:nvPr/>
        </p:nvSpPr>
        <p:spPr>
          <a:xfrm>
            <a:off x="6643702" y="6278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87" name="486 Elipse"/>
          <p:cNvSpPr/>
          <p:nvPr/>
        </p:nvSpPr>
        <p:spPr>
          <a:xfrm>
            <a:off x="8786842" y="6278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488" name="487 Conector recto de flecha"/>
          <p:cNvCxnSpPr>
            <a:stCxn id="483" idx="6"/>
            <a:endCxn id="484" idx="2"/>
          </p:cNvCxnSpPr>
          <p:nvPr/>
        </p:nvCxnSpPr>
        <p:spPr>
          <a:xfrm>
            <a:off x="357158" y="6314463"/>
            <a:ext cx="20717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488 Conector recto de flecha"/>
          <p:cNvCxnSpPr>
            <a:stCxn id="484" idx="6"/>
            <a:endCxn id="485" idx="2"/>
          </p:cNvCxnSpPr>
          <p:nvPr/>
        </p:nvCxnSpPr>
        <p:spPr>
          <a:xfrm>
            <a:off x="2500298" y="6314463"/>
            <a:ext cx="20717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489 Conector recto de flecha"/>
          <p:cNvCxnSpPr>
            <a:stCxn id="485" idx="6"/>
            <a:endCxn id="486" idx="2"/>
          </p:cNvCxnSpPr>
          <p:nvPr/>
        </p:nvCxnSpPr>
        <p:spPr>
          <a:xfrm>
            <a:off x="4643438" y="6314463"/>
            <a:ext cx="200026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490 Conector recto de flecha"/>
          <p:cNvCxnSpPr>
            <a:stCxn id="486" idx="6"/>
            <a:endCxn id="487" idx="2"/>
          </p:cNvCxnSpPr>
          <p:nvPr/>
        </p:nvCxnSpPr>
        <p:spPr>
          <a:xfrm>
            <a:off x="6715140" y="6314463"/>
            <a:ext cx="20717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491 CuadroTexto"/>
          <p:cNvSpPr txBox="1"/>
          <p:nvPr/>
        </p:nvSpPr>
        <p:spPr>
          <a:xfrm>
            <a:off x="-37977" y="6343375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4">
                    <a:lumMod val="50000"/>
                  </a:schemeClr>
                </a:solidFill>
              </a:rPr>
              <a:t>23-Dic</a:t>
            </a:r>
            <a:endParaRPr lang="es-EC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93" name="492 CuadroTexto"/>
          <p:cNvSpPr txBox="1"/>
          <p:nvPr/>
        </p:nvSpPr>
        <p:spPr>
          <a:xfrm>
            <a:off x="2268264" y="6343375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2">
                    <a:lumMod val="75000"/>
                  </a:schemeClr>
                </a:solidFill>
              </a:rPr>
              <a:t>Jun</a:t>
            </a:r>
            <a:endParaRPr lang="es-EC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94" name="493 CuadroTexto"/>
          <p:cNvSpPr txBox="1"/>
          <p:nvPr/>
        </p:nvSpPr>
        <p:spPr>
          <a:xfrm>
            <a:off x="4369320" y="6343375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2">
                    <a:lumMod val="75000"/>
                  </a:schemeClr>
                </a:solidFill>
              </a:rPr>
              <a:t>Dic</a:t>
            </a:r>
            <a:endParaRPr lang="es-EC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95" name="494 CuadroTexto"/>
          <p:cNvSpPr txBox="1"/>
          <p:nvPr/>
        </p:nvSpPr>
        <p:spPr>
          <a:xfrm>
            <a:off x="6444208" y="6343375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6">
                    <a:lumMod val="75000"/>
                  </a:schemeClr>
                </a:solidFill>
              </a:rPr>
              <a:t>Jun</a:t>
            </a:r>
            <a:endParaRPr lang="es-EC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96" name="495 CuadroTexto"/>
          <p:cNvSpPr txBox="1"/>
          <p:nvPr/>
        </p:nvSpPr>
        <p:spPr>
          <a:xfrm>
            <a:off x="8524563" y="6343375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6">
                    <a:lumMod val="75000"/>
                  </a:schemeClr>
                </a:solidFill>
              </a:rPr>
              <a:t>22-Dic</a:t>
            </a:r>
            <a:endParaRPr lang="es-EC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97" name="496 Rectángulo"/>
          <p:cNvSpPr/>
          <p:nvPr/>
        </p:nvSpPr>
        <p:spPr>
          <a:xfrm>
            <a:off x="1383009" y="6207306"/>
            <a:ext cx="45719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98" name="497 Rectángulo"/>
          <p:cNvSpPr/>
          <p:nvPr/>
        </p:nvSpPr>
        <p:spPr>
          <a:xfrm>
            <a:off x="3571868" y="6207306"/>
            <a:ext cx="45719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99" name="498 Rectángulo"/>
          <p:cNvSpPr/>
          <p:nvPr/>
        </p:nvSpPr>
        <p:spPr>
          <a:xfrm>
            <a:off x="5740727" y="6207306"/>
            <a:ext cx="45719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00" name="499 Rectángulo"/>
          <p:cNvSpPr/>
          <p:nvPr/>
        </p:nvSpPr>
        <p:spPr>
          <a:xfrm>
            <a:off x="7812429" y="6207306"/>
            <a:ext cx="45719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01" name="500 Rectángulo redondeado"/>
          <p:cNvSpPr/>
          <p:nvPr/>
        </p:nvSpPr>
        <p:spPr>
          <a:xfrm>
            <a:off x="3571868" y="1969095"/>
            <a:ext cx="3071834" cy="432048"/>
          </a:xfrm>
          <a:prstGeom prst="roundRect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Seguridades Periféricas  de la SE y ST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502" name="501 Rectángulo redondeado"/>
          <p:cNvSpPr/>
          <p:nvPr/>
        </p:nvSpPr>
        <p:spPr>
          <a:xfrm>
            <a:off x="3571868" y="2998295"/>
            <a:ext cx="3047840" cy="354909"/>
          </a:xfrm>
          <a:prstGeom prst="roundRect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Esquema de Contingencia del SGRE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503" name="502 CuadroTexto"/>
          <p:cNvSpPr txBox="1"/>
          <p:nvPr/>
        </p:nvSpPr>
        <p:spPr>
          <a:xfrm>
            <a:off x="1142976" y="6355517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2">
                    <a:lumMod val="75000"/>
                  </a:schemeClr>
                </a:solidFill>
              </a:rPr>
              <a:t>Mar</a:t>
            </a:r>
            <a:endParaRPr lang="es-EC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04" name="503 CuadroTexto"/>
          <p:cNvSpPr txBox="1"/>
          <p:nvPr/>
        </p:nvSpPr>
        <p:spPr>
          <a:xfrm>
            <a:off x="3398130" y="6328133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err="1" smtClean="0">
                <a:solidFill>
                  <a:schemeClr val="accent2">
                    <a:lumMod val="75000"/>
                  </a:schemeClr>
                </a:solidFill>
              </a:rPr>
              <a:t>Sep</a:t>
            </a:r>
            <a:endParaRPr lang="es-EC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05" name="504 CuadroTexto"/>
          <p:cNvSpPr txBox="1"/>
          <p:nvPr/>
        </p:nvSpPr>
        <p:spPr>
          <a:xfrm>
            <a:off x="7596336" y="6355517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err="1" smtClean="0">
                <a:solidFill>
                  <a:schemeClr val="accent6">
                    <a:lumMod val="75000"/>
                  </a:schemeClr>
                </a:solidFill>
              </a:rPr>
              <a:t>Sep</a:t>
            </a:r>
            <a:endParaRPr lang="es-EC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06" name="505 CuadroTexto"/>
          <p:cNvSpPr txBox="1"/>
          <p:nvPr/>
        </p:nvSpPr>
        <p:spPr>
          <a:xfrm>
            <a:off x="1523818" y="6026255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2">
                    <a:lumMod val="75000"/>
                  </a:schemeClr>
                </a:solidFill>
              </a:rPr>
              <a:t>Abr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07" name="506 Rectángulo"/>
          <p:cNvSpPr/>
          <p:nvPr/>
        </p:nvSpPr>
        <p:spPr>
          <a:xfrm>
            <a:off x="1715278" y="6268105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08" name="507 Rectángulo"/>
          <p:cNvSpPr/>
          <p:nvPr/>
        </p:nvSpPr>
        <p:spPr>
          <a:xfrm>
            <a:off x="2075318" y="6268105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09" name="508 CuadroTexto"/>
          <p:cNvSpPr txBox="1"/>
          <p:nvPr/>
        </p:nvSpPr>
        <p:spPr>
          <a:xfrm>
            <a:off x="1883858" y="6026255"/>
            <a:ext cx="464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err="1" smtClean="0">
                <a:solidFill>
                  <a:schemeClr val="accent2">
                    <a:lumMod val="75000"/>
                  </a:schemeClr>
                </a:solidFill>
              </a:rPr>
              <a:t>May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0" name="509 CuadroTexto"/>
          <p:cNvSpPr txBox="1"/>
          <p:nvPr/>
        </p:nvSpPr>
        <p:spPr>
          <a:xfrm>
            <a:off x="2627784" y="6015222"/>
            <a:ext cx="357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2">
                    <a:lumMod val="75000"/>
                  </a:schemeClr>
                </a:solidFill>
              </a:rPr>
              <a:t>Jul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1" name="510 Rectángulo"/>
          <p:cNvSpPr/>
          <p:nvPr/>
        </p:nvSpPr>
        <p:spPr>
          <a:xfrm>
            <a:off x="2819244" y="6257072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2" name="511 Rectángulo"/>
          <p:cNvSpPr/>
          <p:nvPr/>
        </p:nvSpPr>
        <p:spPr>
          <a:xfrm>
            <a:off x="3179284" y="6257072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3" name="512 CuadroTexto"/>
          <p:cNvSpPr txBox="1"/>
          <p:nvPr/>
        </p:nvSpPr>
        <p:spPr>
          <a:xfrm>
            <a:off x="2987824" y="6015222"/>
            <a:ext cx="433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err="1" smtClean="0">
                <a:solidFill>
                  <a:schemeClr val="accent2">
                    <a:lumMod val="75000"/>
                  </a:schemeClr>
                </a:solidFill>
              </a:rPr>
              <a:t>Ago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4" name="513 CuadroTexto"/>
          <p:cNvSpPr txBox="1"/>
          <p:nvPr/>
        </p:nvSpPr>
        <p:spPr>
          <a:xfrm>
            <a:off x="467544" y="601522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2">
                    <a:lumMod val="75000"/>
                  </a:schemeClr>
                </a:solidFill>
              </a:rPr>
              <a:t>Ene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5" name="514 Rectángulo"/>
          <p:cNvSpPr/>
          <p:nvPr/>
        </p:nvSpPr>
        <p:spPr>
          <a:xfrm>
            <a:off x="659004" y="6257072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6" name="515 Rectángulo"/>
          <p:cNvSpPr/>
          <p:nvPr/>
        </p:nvSpPr>
        <p:spPr>
          <a:xfrm>
            <a:off x="1019044" y="6257072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7" name="516 CuadroTexto"/>
          <p:cNvSpPr txBox="1"/>
          <p:nvPr/>
        </p:nvSpPr>
        <p:spPr>
          <a:xfrm>
            <a:off x="827584" y="6015222"/>
            <a:ext cx="413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2">
                    <a:lumMod val="75000"/>
                  </a:schemeClr>
                </a:solidFill>
              </a:rPr>
              <a:t>Feb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8" name="517 CuadroTexto"/>
          <p:cNvSpPr txBox="1"/>
          <p:nvPr/>
        </p:nvSpPr>
        <p:spPr>
          <a:xfrm>
            <a:off x="3675914" y="6015222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2">
                    <a:lumMod val="75000"/>
                  </a:schemeClr>
                </a:solidFill>
              </a:rPr>
              <a:t>Oct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9" name="518 Rectángulo"/>
          <p:cNvSpPr/>
          <p:nvPr/>
        </p:nvSpPr>
        <p:spPr>
          <a:xfrm>
            <a:off x="3867374" y="6257072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20" name="519 Rectángulo"/>
          <p:cNvSpPr/>
          <p:nvPr/>
        </p:nvSpPr>
        <p:spPr>
          <a:xfrm>
            <a:off x="4227414" y="6257072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21" name="520 CuadroTexto"/>
          <p:cNvSpPr txBox="1"/>
          <p:nvPr/>
        </p:nvSpPr>
        <p:spPr>
          <a:xfrm>
            <a:off x="4035954" y="6015222"/>
            <a:ext cx="440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2">
                    <a:lumMod val="75000"/>
                  </a:schemeClr>
                </a:solidFill>
              </a:rPr>
              <a:t>Nov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22" name="521 Flecha derecha"/>
          <p:cNvSpPr/>
          <p:nvPr/>
        </p:nvSpPr>
        <p:spPr>
          <a:xfrm>
            <a:off x="8100392" y="3265239"/>
            <a:ext cx="978408" cy="1249025"/>
          </a:xfrm>
          <a:prstGeom prst="rightArrow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23" name="522 Rectángulo redondeado"/>
          <p:cNvSpPr/>
          <p:nvPr/>
        </p:nvSpPr>
        <p:spPr>
          <a:xfrm>
            <a:off x="3528929" y="3353205"/>
            <a:ext cx="2211798" cy="31805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Interconectividad MDMQ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524" name="523 CuadroTexto"/>
          <p:cNvSpPr txBox="1"/>
          <p:nvPr/>
        </p:nvSpPr>
        <p:spPr>
          <a:xfrm>
            <a:off x="5508104" y="6355517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6">
                    <a:lumMod val="75000"/>
                  </a:schemeClr>
                </a:solidFill>
              </a:rPr>
              <a:t>Mar</a:t>
            </a:r>
            <a:endParaRPr lang="es-EC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25" name="524 CuadroTexto"/>
          <p:cNvSpPr txBox="1"/>
          <p:nvPr/>
        </p:nvSpPr>
        <p:spPr>
          <a:xfrm>
            <a:off x="5795630" y="6026255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6">
                    <a:lumMod val="75000"/>
                  </a:schemeClr>
                </a:solidFill>
              </a:rPr>
              <a:t>Abr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26" name="525 Rectángulo"/>
          <p:cNvSpPr/>
          <p:nvPr/>
        </p:nvSpPr>
        <p:spPr>
          <a:xfrm>
            <a:off x="5987090" y="6268105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27" name="526 Rectángulo"/>
          <p:cNvSpPr/>
          <p:nvPr/>
        </p:nvSpPr>
        <p:spPr>
          <a:xfrm>
            <a:off x="6347130" y="6268105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28" name="527 CuadroTexto"/>
          <p:cNvSpPr txBox="1"/>
          <p:nvPr/>
        </p:nvSpPr>
        <p:spPr>
          <a:xfrm>
            <a:off x="6155670" y="6026255"/>
            <a:ext cx="464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err="1" smtClean="0">
                <a:solidFill>
                  <a:schemeClr val="accent6">
                    <a:lumMod val="75000"/>
                  </a:schemeClr>
                </a:solidFill>
              </a:rPr>
              <a:t>May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29" name="528 CuadroTexto"/>
          <p:cNvSpPr txBox="1"/>
          <p:nvPr/>
        </p:nvSpPr>
        <p:spPr>
          <a:xfrm>
            <a:off x="6899596" y="6015222"/>
            <a:ext cx="357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6">
                    <a:lumMod val="75000"/>
                  </a:schemeClr>
                </a:solidFill>
              </a:rPr>
              <a:t>Jul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0" name="529 Rectángulo"/>
          <p:cNvSpPr/>
          <p:nvPr/>
        </p:nvSpPr>
        <p:spPr>
          <a:xfrm>
            <a:off x="7091056" y="6257072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31" name="530 Rectángulo"/>
          <p:cNvSpPr/>
          <p:nvPr/>
        </p:nvSpPr>
        <p:spPr>
          <a:xfrm>
            <a:off x="7451096" y="6257072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32" name="531 CuadroTexto"/>
          <p:cNvSpPr txBox="1"/>
          <p:nvPr/>
        </p:nvSpPr>
        <p:spPr>
          <a:xfrm>
            <a:off x="7259636" y="6015222"/>
            <a:ext cx="433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err="1" smtClean="0">
                <a:solidFill>
                  <a:schemeClr val="accent6">
                    <a:lumMod val="75000"/>
                  </a:schemeClr>
                </a:solidFill>
              </a:rPr>
              <a:t>Ago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3" name="532 CuadroTexto"/>
          <p:cNvSpPr txBox="1"/>
          <p:nvPr/>
        </p:nvSpPr>
        <p:spPr>
          <a:xfrm>
            <a:off x="4739356" y="601522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6">
                    <a:lumMod val="75000"/>
                  </a:schemeClr>
                </a:solidFill>
              </a:rPr>
              <a:t>Ene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4" name="533 Rectángulo"/>
          <p:cNvSpPr/>
          <p:nvPr/>
        </p:nvSpPr>
        <p:spPr>
          <a:xfrm>
            <a:off x="4930816" y="6257072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35" name="534 Rectángulo"/>
          <p:cNvSpPr/>
          <p:nvPr/>
        </p:nvSpPr>
        <p:spPr>
          <a:xfrm>
            <a:off x="5290856" y="6257072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36" name="535 CuadroTexto"/>
          <p:cNvSpPr txBox="1"/>
          <p:nvPr/>
        </p:nvSpPr>
        <p:spPr>
          <a:xfrm>
            <a:off x="5099396" y="6015222"/>
            <a:ext cx="413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6">
                    <a:lumMod val="75000"/>
                  </a:schemeClr>
                </a:solidFill>
              </a:rPr>
              <a:t>Feb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7" name="536 CuadroTexto"/>
          <p:cNvSpPr txBox="1"/>
          <p:nvPr/>
        </p:nvSpPr>
        <p:spPr>
          <a:xfrm>
            <a:off x="7947726" y="6015222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6">
                    <a:lumMod val="75000"/>
                  </a:schemeClr>
                </a:solidFill>
              </a:rPr>
              <a:t>Oct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8" name="537 Rectángulo"/>
          <p:cNvSpPr/>
          <p:nvPr/>
        </p:nvSpPr>
        <p:spPr>
          <a:xfrm>
            <a:off x="8139186" y="6257072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39" name="538 Rectángulo"/>
          <p:cNvSpPr/>
          <p:nvPr/>
        </p:nvSpPr>
        <p:spPr>
          <a:xfrm>
            <a:off x="8499226" y="6257072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40" name="539 CuadroTexto"/>
          <p:cNvSpPr txBox="1"/>
          <p:nvPr/>
        </p:nvSpPr>
        <p:spPr>
          <a:xfrm>
            <a:off x="8307766" y="6015222"/>
            <a:ext cx="440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6">
                    <a:lumMod val="75000"/>
                  </a:schemeClr>
                </a:solidFill>
              </a:rPr>
              <a:t>Nov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41" name="540 Elipse"/>
          <p:cNvSpPr/>
          <p:nvPr/>
        </p:nvSpPr>
        <p:spPr>
          <a:xfrm>
            <a:off x="3779911" y="2342814"/>
            <a:ext cx="3078917" cy="71206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Sede Electrónica (SE) y</a:t>
            </a: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Servicios Telemáticos (ST)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542" name="541 Rectángulo redondeado"/>
          <p:cNvSpPr/>
          <p:nvPr/>
        </p:nvSpPr>
        <p:spPr>
          <a:xfrm>
            <a:off x="357157" y="1050660"/>
            <a:ext cx="1358121" cy="50006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Propuesta de Normativa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543" name="542 Rectángulo redondeado"/>
          <p:cNvSpPr/>
          <p:nvPr/>
        </p:nvSpPr>
        <p:spPr>
          <a:xfrm>
            <a:off x="1835696" y="4921423"/>
            <a:ext cx="3095120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Análisis para Certificación ISO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544" name="543 Conector curvado"/>
          <p:cNvCxnSpPr>
            <a:stCxn id="542" idx="1"/>
            <a:endCxn id="476" idx="1"/>
          </p:cNvCxnSpPr>
          <p:nvPr/>
        </p:nvCxnSpPr>
        <p:spPr>
          <a:xfrm rot="10800000" flipH="1" flipV="1">
            <a:off x="357156" y="1300693"/>
            <a:ext cx="182395" cy="797764"/>
          </a:xfrm>
          <a:prstGeom prst="curvedConnector3">
            <a:avLst>
              <a:gd name="adj1" fmla="val -125332"/>
            </a:avLst>
          </a:prstGeom>
          <a:ln>
            <a:solidFill>
              <a:schemeClr val="accent4">
                <a:lumMod val="75000"/>
              </a:schemeClr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544 Conector curvado"/>
          <p:cNvCxnSpPr>
            <a:stCxn id="476" idx="2"/>
            <a:endCxn id="475" idx="0"/>
          </p:cNvCxnSpPr>
          <p:nvPr/>
        </p:nvCxnSpPr>
        <p:spPr>
          <a:xfrm rot="5400000">
            <a:off x="2445141" y="2671014"/>
            <a:ext cx="559914" cy="20173"/>
          </a:xfrm>
          <a:prstGeom prst="curvedConnector3">
            <a:avLst>
              <a:gd name="adj1" fmla="val 50000"/>
            </a:avLst>
          </a:prstGeom>
          <a:ln>
            <a:solidFill>
              <a:schemeClr val="accent4">
                <a:lumMod val="75000"/>
              </a:schemeClr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545 Conector curvado"/>
          <p:cNvCxnSpPr>
            <a:stCxn id="541" idx="2"/>
            <a:endCxn id="475" idx="7"/>
          </p:cNvCxnSpPr>
          <p:nvPr/>
        </p:nvCxnSpPr>
        <p:spPr>
          <a:xfrm rot="10800000" flipV="1">
            <a:off x="3421929" y="2698847"/>
            <a:ext cx="357982" cy="412209"/>
          </a:xfrm>
          <a:prstGeom prst="curvedConnector2">
            <a:avLst/>
          </a:prstGeom>
          <a:ln>
            <a:solidFill>
              <a:schemeClr val="accent4">
                <a:lumMod val="75000"/>
              </a:schemeClr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546 Conector curvado"/>
          <p:cNvCxnSpPr>
            <a:stCxn id="480" idx="3"/>
            <a:endCxn id="475" idx="4"/>
          </p:cNvCxnSpPr>
          <p:nvPr/>
        </p:nvCxnSpPr>
        <p:spPr>
          <a:xfrm flipV="1">
            <a:off x="1634848" y="3985319"/>
            <a:ext cx="1080163" cy="545567"/>
          </a:xfrm>
          <a:prstGeom prst="curvedConnector2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8" name="547 Rectángulo redondeado"/>
          <p:cNvSpPr/>
          <p:nvPr/>
        </p:nvSpPr>
        <p:spPr>
          <a:xfrm>
            <a:off x="5724128" y="3350926"/>
            <a:ext cx="2715074" cy="32033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Interconectividad DINARDAP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549" name="548 CuadroTexto"/>
          <p:cNvSpPr txBox="1"/>
          <p:nvPr/>
        </p:nvSpPr>
        <p:spPr>
          <a:xfrm>
            <a:off x="421449" y="6505599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2">
                    <a:lumMod val="75000"/>
                  </a:schemeClr>
                </a:solidFill>
              </a:rPr>
              <a:t>2015</a:t>
            </a:r>
            <a:endParaRPr lang="es-EC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50" name="549 CuadroTexto"/>
          <p:cNvSpPr txBox="1"/>
          <p:nvPr/>
        </p:nvSpPr>
        <p:spPr>
          <a:xfrm>
            <a:off x="4669921" y="6505599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6">
                    <a:lumMod val="75000"/>
                  </a:schemeClr>
                </a:solidFill>
              </a:rPr>
              <a:t>2016</a:t>
            </a:r>
            <a:endParaRPr lang="es-EC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51" name="550 Rectángulo redondeado"/>
          <p:cNvSpPr/>
          <p:nvPr/>
        </p:nvSpPr>
        <p:spPr>
          <a:xfrm>
            <a:off x="1835696" y="5281463"/>
            <a:ext cx="3888432" cy="357937"/>
          </a:xfrm>
          <a:prstGeom prst="roundRect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Contratación de personal de apoyo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552" name="551 Conector curvado"/>
          <p:cNvCxnSpPr>
            <a:stCxn id="481" idx="4"/>
            <a:endCxn id="475" idx="4"/>
          </p:cNvCxnSpPr>
          <p:nvPr/>
        </p:nvCxnSpPr>
        <p:spPr>
          <a:xfrm flipV="1">
            <a:off x="1760995" y="3985319"/>
            <a:ext cx="954016" cy="1264718"/>
          </a:xfrm>
          <a:prstGeom prst="curvedConnector2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" name="552 Rectángulo redondeado"/>
          <p:cNvSpPr/>
          <p:nvPr/>
        </p:nvSpPr>
        <p:spPr>
          <a:xfrm>
            <a:off x="2464579" y="5639400"/>
            <a:ext cx="4234079" cy="362143"/>
          </a:xfrm>
          <a:prstGeom prst="roundRect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Adecuaciones y equipamiento</a:t>
            </a:r>
            <a:endParaRPr lang="es-EC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5814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RESUMEN DE PLANIFICACIÓN ENTREGABLES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104836"/>
              </p:ext>
            </p:extLst>
          </p:nvPr>
        </p:nvGraphicFramePr>
        <p:xfrm>
          <a:off x="251520" y="1124744"/>
          <a:ext cx="8640961" cy="4730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2871"/>
                <a:gridCol w="435345"/>
                <a:gridCol w="416377"/>
                <a:gridCol w="494053"/>
                <a:gridCol w="448893"/>
                <a:gridCol w="487731"/>
                <a:gridCol w="436248"/>
                <a:gridCol w="401926"/>
                <a:gridCol w="475989"/>
                <a:gridCol w="476892"/>
                <a:gridCol w="404636"/>
              </a:tblGrid>
              <a:tr h="355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AÑO 2015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55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ENE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FEB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MAR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ABR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MAY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JUN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JUL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AGO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NOV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DIC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5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COMPONENTE "Digitalización"</a:t>
                      </a:r>
                      <a:endParaRPr lang="es-EC" sz="160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501317"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Sub-componente 1 "Metodología aplicada de Digitalización"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1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3117"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Sub-componente 2 "Tecnologías Información"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1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5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COMPONENTE "Modernización integral </a:t>
                      </a:r>
                      <a:r>
                        <a:rPr lang="es-EC" sz="1600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del RP</a:t>
                      </a:r>
                      <a:r>
                        <a:rPr lang="es-EC" sz="160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"</a:t>
                      </a:r>
                      <a:endParaRPr lang="es-EC" sz="160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243117"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Sub-componente 1 "Marco Jurídico"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1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3117"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Sub-componente 2 "Procesos Registrales"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3117"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Sub-componente 3 "Tecnologías Información - HW"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3117"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Sub-componente 4 "Tecnologías Información - SW"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3117"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Sub-componente 5 "Sede Electrónica"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3117"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Sub-componente 6 "Profesionalización"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3117"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Sub-componente 8 "Administración del Cambio"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3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SUBTOTAL ENTREGABLES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</a:rPr>
                        <a:t>2</a:t>
                      </a:r>
                      <a:endParaRPr lang="es-EC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effectLst/>
                        </a:rPr>
                        <a:t>1</a:t>
                      </a:r>
                      <a:endParaRPr lang="es-EC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</a:rPr>
                        <a:t>8</a:t>
                      </a:r>
                      <a:endParaRPr lang="es-EC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</a:rPr>
                        <a:t>1</a:t>
                      </a:r>
                      <a:endParaRPr lang="es-EC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</a:rPr>
                        <a:t>9</a:t>
                      </a:r>
                      <a:endParaRPr lang="es-EC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effectLst/>
                        </a:rPr>
                        <a:t>8</a:t>
                      </a:r>
                      <a:endParaRPr lang="es-EC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effectLst/>
                        </a:rPr>
                        <a:t>7</a:t>
                      </a:r>
                      <a:endParaRPr lang="es-EC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</a:rPr>
                        <a:t>4</a:t>
                      </a:r>
                      <a:endParaRPr lang="es-EC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</a:rPr>
                        <a:t>1</a:t>
                      </a:r>
                      <a:endParaRPr lang="es-EC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</a:rPr>
                        <a:t>1</a:t>
                      </a:r>
                      <a:endParaRPr lang="es-EC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5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42 entregables en el 2015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9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5814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RESUMEN DE PLANIFICACIÓN ENTREGABLES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253038"/>
              </p:ext>
            </p:extLst>
          </p:nvPr>
        </p:nvGraphicFramePr>
        <p:xfrm>
          <a:off x="395536" y="1052736"/>
          <a:ext cx="8280920" cy="4907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3329"/>
                <a:gridCol w="419706"/>
                <a:gridCol w="432767"/>
                <a:gridCol w="470210"/>
                <a:gridCol w="420577"/>
                <a:gridCol w="387488"/>
                <a:gridCol w="458890"/>
                <a:gridCol w="399678"/>
                <a:gridCol w="428414"/>
                <a:gridCol w="459761"/>
                <a:gridCol w="390100"/>
              </a:tblGrid>
              <a:tr h="488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AÑO 2016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488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ENE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ABR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MAY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JUN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JUL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AGO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SEP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OCT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NOV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DIC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9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COMPONENTE "Digitalización"</a:t>
                      </a:r>
                      <a:endParaRPr lang="es-EC" sz="160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407056"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Sub-componente 1 "Metodología aplicada de Digitalización"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1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90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COMPONENTE "Modernización integral </a:t>
                      </a:r>
                      <a:r>
                        <a:rPr lang="es-EC" sz="1600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RP</a:t>
                      </a:r>
                      <a:r>
                        <a:rPr lang="es-EC" sz="160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"</a:t>
                      </a:r>
                      <a:endParaRPr lang="es-EC" sz="160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334438"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Sub-componente "Gestión Proyecto"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4438"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Sub-componente 2 "Procesos Registrales"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4438"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Sub-componente 5 "Sede Electrónica"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4438"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Sub-componente 6 "Profesionalización"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4438"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Sub-componente 7 "Gestión de la Calidad ISO"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6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4438"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Sub-componente 8 "Administración del Cambio"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4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SUBTOTAL ENTREGABLES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</a:rPr>
                        <a:t>1</a:t>
                      </a:r>
                      <a:endParaRPr lang="es-EC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</a:rPr>
                        <a:t>1</a:t>
                      </a:r>
                      <a:endParaRPr lang="es-EC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</a:rPr>
                        <a:t>2</a:t>
                      </a:r>
                      <a:endParaRPr lang="es-EC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effectLst/>
                        </a:rPr>
                        <a:t>1</a:t>
                      </a:r>
                      <a:endParaRPr lang="es-EC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effectLst/>
                        </a:rPr>
                        <a:t>5</a:t>
                      </a:r>
                      <a:endParaRPr lang="es-EC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</a:rPr>
                        <a:t>6</a:t>
                      </a:r>
                      <a:endParaRPr lang="es-EC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</a:rPr>
                        <a:t>8</a:t>
                      </a:r>
                      <a:endParaRPr lang="es-EC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effectLst/>
                        </a:rPr>
                        <a:t>4</a:t>
                      </a:r>
                      <a:endParaRPr lang="es-EC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effectLst/>
                        </a:rPr>
                        <a:t>3</a:t>
                      </a:r>
                      <a:endParaRPr lang="es-EC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</a:rPr>
                        <a:t>6</a:t>
                      </a:r>
                      <a:endParaRPr lang="es-EC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88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37 entregables en el 2016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40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3290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AVANCE DE LA GESTIÓN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5496" y="764704"/>
            <a:ext cx="8568952" cy="43204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C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RESULTADOS DE LA GESTIÓN </a:t>
            </a:r>
            <a:r>
              <a:rPr lang="es-EC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PROYECTO al 20-ago-2015</a:t>
            </a:r>
            <a:endParaRPr lang="es-EC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68879"/>
              </p:ext>
            </p:extLst>
          </p:nvPr>
        </p:nvGraphicFramePr>
        <p:xfrm>
          <a:off x="179512" y="1312645"/>
          <a:ext cx="8748465" cy="10407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1077"/>
                <a:gridCol w="2234915"/>
                <a:gridCol w="826346"/>
                <a:gridCol w="1399928"/>
                <a:gridCol w="1152563"/>
                <a:gridCol w="1236818"/>
                <a:gridCol w="1236818"/>
              </a:tblGrid>
              <a:tr h="414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PAGO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CONCEPTO </a:t>
                      </a:r>
                      <a:r>
                        <a:rPr lang="es-EC" sz="1400" dirty="0" smtClean="0">
                          <a:effectLst/>
                        </a:rPr>
                        <a:t>PAGO EFECTUADO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% PAGO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ANTICIPO </a:t>
                      </a:r>
                      <a:r>
                        <a:rPr lang="es-EC" sz="1400" dirty="0" smtClean="0">
                          <a:effectLst/>
                        </a:rPr>
                        <a:t>DEVENGADO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SALDO </a:t>
                      </a:r>
                      <a:r>
                        <a:rPr lang="es-EC" sz="1400" dirty="0" smtClean="0">
                          <a:effectLst/>
                        </a:rPr>
                        <a:t>EJECUTADO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TOTAL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</a:rPr>
                        <a:t>PAGO (sin </a:t>
                      </a:r>
                      <a:r>
                        <a:rPr lang="es-EC" sz="1400" dirty="0">
                          <a:effectLst/>
                        </a:rPr>
                        <a:t>IVA)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TOTAL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</a:rPr>
                        <a:t>PAGO (con </a:t>
                      </a:r>
                      <a:r>
                        <a:rPr lang="es-EC" sz="1400" dirty="0">
                          <a:effectLst/>
                        </a:rPr>
                        <a:t>IVA)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000CC"/>
                    </a:solidFill>
                  </a:tcPr>
                </a:tc>
              </a:tr>
              <a:tr h="550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1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1er grupo Entregas </a:t>
                      </a:r>
                      <a:r>
                        <a:rPr lang="es-EC" sz="1400" dirty="0" smtClean="0">
                          <a:effectLst/>
                        </a:rPr>
                        <a:t>Parciales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</a:rPr>
                        <a:t>(</a:t>
                      </a:r>
                      <a:r>
                        <a:rPr lang="es-EC" sz="1400" dirty="0" smtClean="0">
                          <a:effectLst/>
                          <a:latin typeface="Calibri"/>
                          <a:cs typeface="Times New Roman"/>
                        </a:rPr>
                        <a:t>1er</a:t>
                      </a:r>
                      <a:r>
                        <a:rPr lang="es-EC" sz="1400" baseline="0" dirty="0" smtClean="0">
                          <a:effectLst/>
                          <a:latin typeface="Calibri"/>
                          <a:cs typeface="Times New Roman"/>
                        </a:rPr>
                        <a:t> cuatrimestre 2015)</a:t>
                      </a:r>
                      <a:endParaRPr lang="es-EC" sz="1400" dirty="0" smtClean="0">
                        <a:effectLst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10,77%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$ 118.768,89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$ 277.124,13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$ 395.893,02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$ 443.400,18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474276"/>
              </p:ext>
            </p:extLst>
          </p:nvPr>
        </p:nvGraphicFramePr>
        <p:xfrm>
          <a:off x="251519" y="2492905"/>
          <a:ext cx="8676456" cy="4248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5800"/>
                <a:gridCol w="1131215"/>
                <a:gridCol w="845011"/>
                <a:gridCol w="1200317"/>
                <a:gridCol w="914113"/>
              </a:tblGrid>
              <a:tr h="238530">
                <a:tc>
                  <a:txBody>
                    <a:bodyPr/>
                    <a:lstStyle/>
                    <a:p>
                      <a:pPr algn="l" fontAlgn="t"/>
                      <a:endParaRPr lang="es-EC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C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ENTREGABLES</a:t>
                      </a:r>
                      <a:endParaRPr lang="es-EC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C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AVANCE</a:t>
                      </a:r>
                      <a:endParaRPr lang="es-EC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610880">
                <a:tc>
                  <a:txBody>
                    <a:bodyPr/>
                    <a:lstStyle/>
                    <a:p>
                      <a:pPr algn="l" fontAlgn="t"/>
                      <a:r>
                        <a:rPr lang="es-EC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COMPONENTE / SUBCOMPONENTE</a:t>
                      </a:r>
                      <a:endParaRPr lang="es-EC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APROBADOS</a:t>
                      </a:r>
                      <a:endParaRPr lang="es-EC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s-EC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POR SUB-COMPONENTE</a:t>
                      </a:r>
                      <a:endParaRPr lang="es-EC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GENERAL</a:t>
                      </a:r>
                      <a:endParaRPr lang="es-EC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</a:tr>
              <a:tr h="23853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u="none" strike="noStrike" dirty="0">
                          <a:effectLst/>
                        </a:rPr>
                        <a:t>C.1 Digitalización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300" u="none" strike="noStrike">
                          <a:effectLst/>
                        </a:rPr>
                        <a:t> 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300" u="none" strike="noStrike">
                          <a:effectLst/>
                        </a:rPr>
                        <a:t> 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53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Sub-componente 1 "Metodología aplicada de Digitalización"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>
                          <a:effectLst/>
                        </a:rPr>
                        <a:t>1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>
                          <a:effectLst/>
                        </a:rPr>
                        <a:t>4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300" u="none" strike="noStrike">
                          <a:effectLst/>
                        </a:rPr>
                        <a:t>25%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>
                          <a:effectLst/>
                        </a:rPr>
                        <a:t>1,27%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3853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Sub-componente 2 "Tecnologías Información"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 dirty="0">
                          <a:effectLst/>
                        </a:rPr>
                        <a:t>1</a:t>
                      </a:r>
                      <a:endParaRPr lang="es-EC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 dirty="0">
                          <a:effectLst/>
                        </a:rPr>
                        <a:t>1</a:t>
                      </a:r>
                      <a:endParaRPr lang="es-EC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300" u="none" strike="noStrike" dirty="0">
                          <a:effectLst/>
                        </a:rPr>
                        <a:t>100%</a:t>
                      </a:r>
                      <a:endParaRPr lang="es-EC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>
                          <a:effectLst/>
                        </a:rPr>
                        <a:t>1,27%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3853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u="none" strike="noStrike" dirty="0">
                          <a:effectLst/>
                        </a:rPr>
                        <a:t>C.2 Modernización integral del RP 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>
                          <a:effectLst/>
                        </a:rPr>
                        <a:t> 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>
                          <a:effectLst/>
                        </a:rPr>
                        <a:t> 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53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Sub-componente "Gestión Proyecto"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>
                          <a:effectLst/>
                        </a:rPr>
                        <a:t>0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>
                          <a:effectLst/>
                        </a:rPr>
                        <a:t>2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300" u="none" strike="noStrike">
                          <a:effectLst/>
                        </a:rPr>
                        <a:t>0%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>
                          <a:effectLst/>
                        </a:rPr>
                        <a:t>0,00%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853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Sub-componente 1 "Marco Jurídico"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>
                          <a:effectLst/>
                        </a:rPr>
                        <a:t>2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>
                          <a:effectLst/>
                        </a:rPr>
                        <a:t>2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300" u="none" strike="noStrike">
                          <a:effectLst/>
                        </a:rPr>
                        <a:t>100%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>
                          <a:effectLst/>
                        </a:rPr>
                        <a:t>2,53%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853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Sub-componente 2 "Procesos Registrales"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>
                          <a:effectLst/>
                        </a:rPr>
                        <a:t>1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>
                          <a:effectLst/>
                        </a:rPr>
                        <a:t>4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300" u="none" strike="noStrike">
                          <a:effectLst/>
                        </a:rPr>
                        <a:t>25%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>
                          <a:effectLst/>
                        </a:rPr>
                        <a:t>1,27%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853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Sub-componente 3 "Tecnologías Información - HW"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>
                          <a:effectLst/>
                        </a:rPr>
                        <a:t>1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>
                          <a:effectLst/>
                        </a:rPr>
                        <a:t>1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300" u="none" strike="noStrike">
                          <a:effectLst/>
                        </a:rPr>
                        <a:t>100%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>
                          <a:effectLst/>
                        </a:rPr>
                        <a:t>1,27%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853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Sub-componente 4 "Tecnologías Información - SW"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 dirty="0">
                          <a:effectLst/>
                        </a:rPr>
                        <a:t>8</a:t>
                      </a:r>
                      <a:endParaRPr lang="es-EC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>
                          <a:effectLst/>
                        </a:rPr>
                        <a:t>17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300" u="none" strike="noStrike">
                          <a:effectLst/>
                        </a:rPr>
                        <a:t>47%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>
                          <a:effectLst/>
                        </a:rPr>
                        <a:t>10,13%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853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Sub-componente 5 "Sede Electrónica"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 dirty="0">
                          <a:effectLst/>
                        </a:rPr>
                        <a:t>0</a:t>
                      </a:r>
                      <a:endParaRPr lang="es-EC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>
                          <a:effectLst/>
                        </a:rPr>
                        <a:t>5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300" u="none" strike="noStrike">
                          <a:effectLst/>
                        </a:rPr>
                        <a:t>0%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>
                          <a:effectLst/>
                        </a:rPr>
                        <a:t>0,00%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853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Sub-componente 6 "Profesionalización"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 dirty="0">
                          <a:effectLst/>
                        </a:rPr>
                        <a:t>8</a:t>
                      </a:r>
                      <a:endParaRPr lang="es-EC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 dirty="0">
                          <a:effectLst/>
                        </a:rPr>
                        <a:t>15</a:t>
                      </a:r>
                      <a:endParaRPr lang="es-EC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300" u="none" strike="noStrike">
                          <a:effectLst/>
                        </a:rPr>
                        <a:t>53%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>
                          <a:effectLst/>
                        </a:rPr>
                        <a:t>10,13%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853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Sub-componente 7 "Gestión de la Calidad ISO"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>
                          <a:effectLst/>
                        </a:rPr>
                        <a:t>0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 dirty="0">
                          <a:effectLst/>
                        </a:rPr>
                        <a:t>19</a:t>
                      </a:r>
                      <a:endParaRPr lang="es-EC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300" u="none" strike="noStrike" dirty="0">
                          <a:effectLst/>
                        </a:rPr>
                        <a:t>0%</a:t>
                      </a:r>
                      <a:endParaRPr lang="es-EC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>
                          <a:effectLst/>
                        </a:rPr>
                        <a:t>0,00%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853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Sub-componente 8 "Administración del Cambio"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>
                          <a:effectLst/>
                        </a:rPr>
                        <a:t>4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300" u="none" strike="noStrike">
                          <a:effectLst/>
                        </a:rPr>
                        <a:t>9</a:t>
                      </a:r>
                      <a:endParaRPr lang="es-EC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300" u="none" strike="noStrike" dirty="0">
                          <a:effectLst/>
                        </a:rPr>
                        <a:t>44%</a:t>
                      </a:r>
                      <a:endParaRPr lang="es-EC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u="none" strike="noStrike" dirty="0">
                          <a:effectLst/>
                        </a:rPr>
                        <a:t>5,06%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8163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EC" sz="1800" b="1" u="none" strike="noStrike" dirty="0">
                          <a:effectLst/>
                        </a:rPr>
                        <a:t>AVANCE DEL PROYECTO (Entregables aprobados):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1" u="none" strike="noStrike" dirty="0">
                          <a:effectLst/>
                        </a:rPr>
                        <a:t>32,91%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84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3290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AVANCE DE LA GESTIÓN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5496" y="764704"/>
            <a:ext cx="8964488" cy="43204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C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AVANDE DE LA DIGITALIZACIÓN ACERVO REGISTRAL al 20-ago-2015</a:t>
            </a:r>
            <a:endParaRPr lang="es-EC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169661"/>
              </p:ext>
            </p:extLst>
          </p:nvPr>
        </p:nvGraphicFramePr>
        <p:xfrm>
          <a:off x="107504" y="1355323"/>
          <a:ext cx="4880372" cy="4378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2140"/>
                <a:gridCol w="2088232"/>
              </a:tblGrid>
              <a:tr h="298788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SUBSERIES</a:t>
                      </a:r>
                      <a:endParaRPr lang="es-EC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# ACTAS</a:t>
                      </a:r>
                      <a:r>
                        <a:rPr lang="es-EC" sz="14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DESMATERIALIZADAS Y CARGADAS EN GESTOR DOCUMENTAL CON INDEXAMIENTO BÁSICO</a:t>
                      </a:r>
                      <a:endParaRPr lang="es-EC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</a:tr>
              <a:tr h="298788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DECLARATORIA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430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788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</a:rPr>
                        <a:t>DEMANDAS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30.716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788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</a:rPr>
                        <a:t>EMBARGOS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12.175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788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</a:rPr>
                        <a:t>HIPOTECA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6.144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788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</a:rPr>
                        <a:t>INSOLVENCIAS E INTERDICCIONES 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2.933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788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</a:rPr>
                        <a:t>ORGANIZACIONES RELIGIOSAS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77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788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</a:rPr>
                        <a:t>PARTICION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612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788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</a:rPr>
                        <a:t>PROHIBICIONES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27.316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788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</a:rPr>
                        <a:t>PROPIEDAD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592.947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788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</a:rPr>
                        <a:t>SENTENCIAS VARIAS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3.555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3728"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1" u="none" strike="noStrike" dirty="0">
                          <a:effectLst/>
                        </a:rPr>
                        <a:t>TOTAL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b="1" u="none" strike="noStrike" dirty="0">
                          <a:effectLst/>
                        </a:rPr>
                        <a:t>676.905</a:t>
                      </a:r>
                      <a:endParaRPr lang="es-EC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025678"/>
              </p:ext>
            </p:extLst>
          </p:nvPr>
        </p:nvGraphicFramePr>
        <p:xfrm>
          <a:off x="5274351" y="1340768"/>
          <a:ext cx="3746500" cy="2808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3500"/>
                <a:gridCol w="1143000"/>
              </a:tblGrid>
              <a:tr h="108012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TIPO DE DIGITALIZACIÓN</a:t>
                      </a:r>
                      <a:endParaRPr lang="es-EC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# ACTAS</a:t>
                      </a:r>
                      <a:endParaRPr lang="es-EC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DIGITALIZACIÓN POR DEMANDA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>
                          <a:effectLst/>
                        </a:rPr>
                        <a:t>45.661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</a:rPr>
                        <a:t>DIGITALIZACIÓN </a:t>
                      </a:r>
                      <a:r>
                        <a:rPr lang="es-EC" sz="1400" u="none" strike="noStrike" dirty="0" smtClean="0">
                          <a:effectLst/>
                        </a:rPr>
                        <a:t>ESPECIAL</a:t>
                      </a:r>
                    </a:p>
                    <a:p>
                      <a:pPr algn="l" fontAlgn="b"/>
                      <a:r>
                        <a:rPr lang="es-EC" sz="1400" u="none" strike="noStrike" dirty="0" smtClean="0">
                          <a:effectLst/>
                        </a:rPr>
                        <a:t>(de </a:t>
                      </a:r>
                      <a:r>
                        <a:rPr lang="es-EC" sz="1400" u="none" strike="noStrike" dirty="0">
                          <a:effectLst/>
                        </a:rPr>
                        <a:t>CUSTODIA)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>
                          <a:effectLst/>
                        </a:rPr>
                        <a:t>38.084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</a:rPr>
                        <a:t>DIGITALIZACIÓN MASIVA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593.160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1" u="none" strike="noStrike" dirty="0">
                          <a:effectLst/>
                        </a:rPr>
                        <a:t>TOTAL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1" u="none" strike="noStrike" dirty="0">
                          <a:effectLst/>
                        </a:rPr>
                        <a:t>676.905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67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1532</Words>
  <Application>Microsoft Office PowerPoint</Application>
  <PresentationFormat>Presentación en pantalla (4:3)</PresentationFormat>
  <Paragraphs>643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mrcarrera</dc:creator>
  <cp:lastModifiedBy>Marcelo Ramiro Carrera Riquetti</cp:lastModifiedBy>
  <cp:revision>284</cp:revision>
  <cp:lastPrinted>2015-04-28T17:01:56Z</cp:lastPrinted>
  <dcterms:created xsi:type="dcterms:W3CDTF">2014-12-29T13:22:10Z</dcterms:created>
  <dcterms:modified xsi:type="dcterms:W3CDTF">2015-08-27T13:40:01Z</dcterms:modified>
</cp:coreProperties>
</file>