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5.xml" ContentType="application/vnd.openxmlformats-officedocument.drawingml.chart+xml"/>
  <Override PartName="/ppt/notesSlides/notesSlide20.xml" ContentType="application/vnd.openxmlformats-officedocument.presentationml.notesSlide+xml"/>
  <Override PartName="/ppt/charts/chart1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49" r:id="rId2"/>
    <p:sldId id="359" r:id="rId3"/>
    <p:sldId id="360" r:id="rId4"/>
    <p:sldId id="300" r:id="rId5"/>
    <p:sldId id="299" r:id="rId6"/>
    <p:sldId id="332" r:id="rId7"/>
    <p:sldId id="350" r:id="rId8"/>
    <p:sldId id="287" r:id="rId9"/>
    <p:sldId id="305" r:id="rId10"/>
    <p:sldId id="289" r:id="rId11"/>
    <p:sldId id="286" r:id="rId12"/>
    <p:sldId id="293" r:id="rId13"/>
    <p:sldId id="348" r:id="rId14"/>
    <p:sldId id="329" r:id="rId15"/>
    <p:sldId id="368" r:id="rId16"/>
    <p:sldId id="342" r:id="rId17"/>
    <p:sldId id="343" r:id="rId18"/>
    <p:sldId id="414" r:id="rId19"/>
    <p:sldId id="413" r:id="rId20"/>
    <p:sldId id="425" r:id="rId21"/>
    <p:sldId id="424" r:id="rId22"/>
    <p:sldId id="423" r:id="rId23"/>
    <p:sldId id="427" r:id="rId24"/>
    <p:sldId id="398" r:id="rId25"/>
    <p:sldId id="399" r:id="rId26"/>
    <p:sldId id="415" r:id="rId27"/>
    <p:sldId id="397" r:id="rId28"/>
    <p:sldId id="418" r:id="rId29"/>
    <p:sldId id="417" r:id="rId30"/>
    <p:sldId id="416" r:id="rId31"/>
    <p:sldId id="421" r:id="rId32"/>
    <p:sldId id="420" r:id="rId33"/>
    <p:sldId id="422" r:id="rId34"/>
    <p:sldId id="419" r:id="rId35"/>
    <p:sldId id="352" r:id="rId36"/>
    <p:sldId id="361" r:id="rId37"/>
    <p:sldId id="320" r:id="rId38"/>
    <p:sldId id="319" r:id="rId39"/>
    <p:sldId id="386" r:id="rId40"/>
    <p:sldId id="387" r:id="rId41"/>
    <p:sldId id="321" r:id="rId42"/>
    <p:sldId id="366" r:id="rId43"/>
    <p:sldId id="322" r:id="rId44"/>
    <p:sldId id="382" r:id="rId45"/>
    <p:sldId id="347" r:id="rId46"/>
    <p:sldId id="276" r:id="rId47"/>
    <p:sldId id="357" r:id="rId48"/>
    <p:sldId id="356" r:id="rId49"/>
    <p:sldId id="358" r:id="rId50"/>
    <p:sldId id="355" r:id="rId51"/>
    <p:sldId id="400" r:id="rId52"/>
    <p:sldId id="401" r:id="rId53"/>
    <p:sldId id="402" r:id="rId54"/>
    <p:sldId id="404" r:id="rId55"/>
    <p:sldId id="409" r:id="rId56"/>
    <p:sldId id="412" r:id="rId57"/>
    <p:sldId id="430" r:id="rId58"/>
    <p:sldId id="431" r:id="rId59"/>
    <p:sldId id="432" r:id="rId60"/>
    <p:sldId id="433" r:id="rId61"/>
    <p:sldId id="434" r:id="rId62"/>
    <p:sldId id="435" r:id="rId63"/>
    <p:sldId id="436" r:id="rId64"/>
    <p:sldId id="437" r:id="rId65"/>
    <p:sldId id="438" r:id="rId66"/>
    <p:sldId id="439" r:id="rId67"/>
    <p:sldId id="330" r:id="rId6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15" autoAdjust="0"/>
  </p:normalViewPr>
  <p:slideViewPr>
    <p:cSldViewPr>
      <p:cViewPr varScale="1">
        <p:scale>
          <a:sx n="66" d="100"/>
          <a:sy n="66"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trujillo\Desktop\DATA%20PARA%20PRESENTACI&#211;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rcarrera\Desktop\Presentacion%20Admin%20General\INFORMACION%20CERTIFICACIONES%20MEMV.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mrcarrera\Desktop\Presentacion%20Admin%20General\INFORMACION%20CERTIFICACIONES%20MEMV.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rcarrera\Desktop\Presentacion%20Admin%20General\INFORMACION%20CERTIFICACIONES%20MEMV.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rcarrera\Desktop\Presentacion%20Admin%20General\INFORMACION%20CERTIFICACIONES%20MEMV.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rcarrera\Desktop\Presentacion%20Admin%20General\INFORMACION%20CERTIFICACIONES%20MEMV.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mrcarrera\Desktop\Presentacion%20Admin%20General\INFORMACION%20CERTIFICACIONES%20MEMV.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mrcarrera\Desktop\Presentacion%20Admin%20General\INFORMACION%20CERTIFICACIONES%20MEMV.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ftamayo\Desktop\RESUMEN%20EXCEL%20MAYO%202015.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ftamayo\Desktop\RESUMEN%20EXCEL%20MAYO%202015.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ESCRITORIO%2010-11-2014\RP%20CONTINUACION\2015\PRESENTACION%20EN%20STHV%2014012015%20REGISTRADOR\para%20presentaci&#243;n%20de%2014012015%20STHV.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ESCRITORIO%2010-11-2014\RP%20CONTINUACION\2015\PRESENTACION%20EN%20STHV%2014012015%20REGISTRADOR\para%20presentaci&#243;n%20de%2014012015%20STHV.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rcarrera\Desktop\Presentacion%20Admin%20General\INFORMACION%20CERTIFICACIONES%20MEMV.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rcarrera\Desktop\Presentacion%20Admin%20General\INFORMACION%20CERTIFICACIONES%20MEM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s-EC"/>
              <a:t>CUADRO COMPARATIVO DE INGRESOS Y GASTOS DEL REGISTRO DE LA PROPIEDAD DEL DISTRITO METROPOLITANO DE QUITO</a:t>
            </a:r>
          </a:p>
        </c:rich>
      </c:tx>
      <c:layout>
        <c:manualLayout>
          <c:xMode val="edge"/>
          <c:yMode val="edge"/>
          <c:x val="0.12034356164581532"/>
          <c:y val="0"/>
        </c:manualLayout>
      </c:layout>
      <c:overlay val="0"/>
    </c:title>
    <c:autoTitleDeleted val="0"/>
    <c:plotArea>
      <c:layout/>
      <c:barChart>
        <c:barDir val="col"/>
        <c:grouping val="clustered"/>
        <c:varyColors val="0"/>
        <c:ser>
          <c:idx val="1"/>
          <c:order val="0"/>
          <c:invertIfNegative val="0"/>
          <c:dLbls>
            <c:dLbl>
              <c:idx val="2"/>
              <c:layout>
                <c:manualLayout>
                  <c:x val="0"/>
                  <c:y val="1.267828632162647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'INGRESOS VS GASTOS'!$E$4:$H$4</c:f>
              <c:strCache>
                <c:ptCount val="4"/>
                <c:pt idx="0">
                  <c:v>2011</c:v>
                </c:pt>
                <c:pt idx="1">
                  <c:v>2012</c:v>
                </c:pt>
                <c:pt idx="2">
                  <c:v>2013</c:v>
                </c:pt>
                <c:pt idx="3">
                  <c:v>2014*</c:v>
                </c:pt>
              </c:strCache>
            </c:strRef>
          </c:cat>
          <c:val>
            <c:numRef>
              <c:f>'INGRESOS VS GASTOS'!$E$5:$H$5</c:f>
              <c:numCache>
                <c:formatCode>#,##0.00</c:formatCode>
                <c:ptCount val="4"/>
                <c:pt idx="0">
                  <c:v>5743099.3800000008</c:v>
                </c:pt>
                <c:pt idx="1">
                  <c:v>14147583.279999984</c:v>
                </c:pt>
                <c:pt idx="2">
                  <c:v>14961026.91</c:v>
                </c:pt>
                <c:pt idx="3">
                  <c:v>16903361.370000001</c:v>
                </c:pt>
              </c:numCache>
            </c:numRef>
          </c:val>
        </c:ser>
        <c:ser>
          <c:idx val="2"/>
          <c:order val="1"/>
          <c:invertIfNegative val="0"/>
          <c:dLbls>
            <c:dLbl>
              <c:idx val="0"/>
              <c:layout>
                <c:manualLayout>
                  <c:x val="1.8640656909846513E-2"/>
                  <c:y val="0"/>
                </c:manualLayout>
              </c:layout>
              <c:showLegendKey val="0"/>
              <c:showVal val="1"/>
              <c:showCatName val="0"/>
              <c:showSerName val="0"/>
              <c:showPercent val="0"/>
              <c:showBubbleSize val="0"/>
            </c:dLbl>
            <c:dLbl>
              <c:idx val="1"/>
              <c:layout>
                <c:manualLayout>
                  <c:x val="3.0111830392829046E-2"/>
                  <c:y val="0"/>
                </c:manualLayout>
              </c:layout>
              <c:showLegendKey val="0"/>
              <c:showVal val="1"/>
              <c:showCatName val="0"/>
              <c:showSerName val="0"/>
              <c:showPercent val="0"/>
              <c:showBubbleSize val="0"/>
            </c:dLbl>
            <c:dLbl>
              <c:idx val="2"/>
              <c:layout>
                <c:manualLayout>
                  <c:x val="2.1875053629994218E-2"/>
                  <c:y val="1.6877564410381747E-2"/>
                </c:manualLayout>
              </c:layout>
              <c:showLegendKey val="0"/>
              <c:showVal val="1"/>
              <c:showCatName val="0"/>
              <c:showSerName val="0"/>
              <c:showPercent val="0"/>
              <c:showBubbleSize val="0"/>
            </c:dLbl>
            <c:dLbl>
              <c:idx val="3"/>
              <c:layout>
                <c:manualLayout>
                  <c:x val="2.0074553595219362E-2"/>
                  <c:y val="-6.9185784446263072E-17"/>
                </c:manualLayout>
              </c:layout>
              <c:showLegendKey val="0"/>
              <c:showVal val="1"/>
              <c:showCatName val="0"/>
              <c:showSerName val="0"/>
              <c:showPercent val="0"/>
              <c:showBubbleSize val="0"/>
            </c:dLbl>
            <c:dLbl>
              <c:idx val="6"/>
              <c:layout>
                <c:manualLayout>
                  <c:x val="0"/>
                  <c:y val="-1.265822784810118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'INGRESOS VS GASTOS'!$E$4:$H$4</c:f>
              <c:strCache>
                <c:ptCount val="4"/>
                <c:pt idx="0">
                  <c:v>2011</c:v>
                </c:pt>
                <c:pt idx="1">
                  <c:v>2012</c:v>
                </c:pt>
                <c:pt idx="2">
                  <c:v>2013</c:v>
                </c:pt>
                <c:pt idx="3">
                  <c:v>2014*</c:v>
                </c:pt>
              </c:strCache>
            </c:strRef>
          </c:cat>
          <c:val>
            <c:numRef>
              <c:f>'INGRESOS VS GASTOS'!$E$6:$H$6</c:f>
              <c:numCache>
                <c:formatCode>#,##0.00</c:formatCode>
                <c:ptCount val="4"/>
                <c:pt idx="0">
                  <c:v>2370382.0099999998</c:v>
                </c:pt>
                <c:pt idx="1">
                  <c:v>5939612.6599999992</c:v>
                </c:pt>
                <c:pt idx="2">
                  <c:v>5753238.8599999994</c:v>
                </c:pt>
                <c:pt idx="3">
                  <c:v>5253301.04</c:v>
                </c:pt>
              </c:numCache>
            </c:numRef>
          </c:val>
        </c:ser>
        <c:dLbls>
          <c:showLegendKey val="0"/>
          <c:showVal val="1"/>
          <c:showCatName val="0"/>
          <c:showSerName val="0"/>
          <c:showPercent val="0"/>
          <c:showBubbleSize val="0"/>
        </c:dLbls>
        <c:gapWidth val="150"/>
        <c:overlap val="-25"/>
        <c:axId val="156220032"/>
        <c:axId val="156504448"/>
      </c:barChart>
      <c:catAx>
        <c:axId val="156220032"/>
        <c:scaling>
          <c:orientation val="minMax"/>
        </c:scaling>
        <c:delete val="0"/>
        <c:axPos val="b"/>
        <c:numFmt formatCode="General" sourceLinked="1"/>
        <c:majorTickMark val="none"/>
        <c:minorTickMark val="none"/>
        <c:tickLblPos val="nextTo"/>
        <c:crossAx val="156504448"/>
        <c:crosses val="autoZero"/>
        <c:auto val="1"/>
        <c:lblAlgn val="ctr"/>
        <c:lblOffset val="100"/>
        <c:noMultiLvlLbl val="0"/>
      </c:catAx>
      <c:valAx>
        <c:axId val="156504448"/>
        <c:scaling>
          <c:orientation val="minMax"/>
        </c:scaling>
        <c:delete val="1"/>
        <c:axPos val="l"/>
        <c:numFmt formatCode="#,##0.00" sourceLinked="1"/>
        <c:majorTickMark val="none"/>
        <c:minorTickMark val="none"/>
        <c:tickLblPos val="nextTo"/>
        <c:crossAx val="156220032"/>
        <c:crosses val="autoZero"/>
        <c:crossBetween val="between"/>
      </c:valAx>
    </c:plotArea>
    <c:plotVisOnly val="1"/>
    <c:dispBlanksAs val="gap"/>
    <c:showDLblsOverMax val="0"/>
  </c:chart>
  <c:txPr>
    <a:bodyPr/>
    <a:lstStyle/>
    <a:p>
      <a:pPr>
        <a:defRPr sz="1400"/>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sysClr val="windowText" lastClr="000000"/>
                </a:solidFill>
                <a:latin typeface="+mn-lt"/>
                <a:ea typeface="+mn-ea"/>
                <a:cs typeface="+mn-cs"/>
              </a:defRPr>
            </a:pPr>
            <a:r>
              <a:rPr lang="en-US" sz="2200"/>
              <a:t>Certificados de Bienes Raíces</a:t>
            </a:r>
          </a:p>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sysClr val="windowText" lastClr="000000"/>
                </a:solidFill>
                <a:latin typeface="+mn-lt"/>
                <a:ea typeface="+mn-ea"/>
                <a:cs typeface="+mn-cs"/>
              </a:defRPr>
            </a:pPr>
            <a:r>
              <a:rPr lang="en-US" sz="2200" b="1" i="0" baseline="0"/>
              <a:t>Enero a Mayo 2015</a:t>
            </a:r>
          </a:p>
        </c:rich>
      </c:tx>
      <c:layout>
        <c:manualLayout>
          <c:xMode val="edge"/>
          <c:yMode val="edge"/>
          <c:x val="0.20806255468066492"/>
          <c:y val="2.7777777777777776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INGRESOS!$A$7</c:f>
              <c:strCache>
                <c:ptCount val="1"/>
                <c:pt idx="0">
                  <c:v>Certificados de Bienes Raíces</c:v>
                </c:pt>
              </c:strCache>
            </c:strRef>
          </c:tx>
          <c:invertIfNegative val="0"/>
          <c:dLbls>
            <c:dLbl>
              <c:idx val="0"/>
              <c:layout>
                <c:manualLayout>
                  <c:x val="1.7636929230085547E-3"/>
                  <c:y val="-2.8530326695726617E-2"/>
                </c:manualLayout>
              </c:layout>
              <c:showLegendKey val="0"/>
              <c:showVal val="1"/>
              <c:showCatName val="0"/>
              <c:showSerName val="0"/>
              <c:showPercent val="0"/>
              <c:showBubbleSize val="0"/>
            </c:dLbl>
            <c:dLbl>
              <c:idx val="1"/>
              <c:layout>
                <c:manualLayout>
                  <c:x val="8.8184646150428047E-3"/>
                  <c:y val="-4.1498657011965992E-2"/>
                </c:manualLayout>
              </c:layout>
              <c:showLegendKey val="0"/>
              <c:showVal val="1"/>
              <c:showCatName val="0"/>
              <c:showSerName val="0"/>
              <c:showPercent val="0"/>
              <c:showBubbleSize val="0"/>
            </c:dLbl>
            <c:dLbl>
              <c:idx val="2"/>
              <c:layout>
                <c:manualLayout>
                  <c:x val="5.2910787690256637E-3"/>
                  <c:y val="-3.8904990948718118E-2"/>
                </c:manualLayout>
              </c:layout>
              <c:showLegendKey val="0"/>
              <c:showVal val="1"/>
              <c:showCatName val="0"/>
              <c:showSerName val="0"/>
              <c:showPercent val="0"/>
              <c:showBubbleSize val="0"/>
            </c:dLbl>
            <c:dLbl>
              <c:idx val="3"/>
              <c:layout>
                <c:manualLayout>
                  <c:x val="5.2910787690256637E-3"/>
                  <c:y val="-4.1498657011965992E-2"/>
                </c:manualLayout>
              </c:layout>
              <c:showLegendKey val="0"/>
              <c:showVal val="1"/>
              <c:showCatName val="0"/>
              <c:showSerName val="0"/>
              <c:showPercent val="0"/>
              <c:showBubbleSize val="0"/>
            </c:dLbl>
            <c:dLbl>
              <c:idx val="4"/>
              <c:layout>
                <c:manualLayout>
                  <c:x val="3.5273858460171093E-3"/>
                  <c:y val="-2.0749328505982996E-2"/>
                </c:manualLayout>
              </c:layout>
              <c:showLegendKey val="0"/>
              <c:showVal val="1"/>
              <c:showCatName val="0"/>
              <c:showSerName val="0"/>
              <c:showPercent val="0"/>
              <c:showBubbleSize val="0"/>
            </c:dLbl>
            <c:txPr>
              <a:bodyPr/>
              <a:lstStyle/>
              <a:p>
                <a:pPr>
                  <a:defRPr sz="1800"/>
                </a:pPr>
                <a:endParaRPr lang="es-EC"/>
              </a:p>
            </c:txPr>
            <c:showLegendKey val="0"/>
            <c:showVal val="1"/>
            <c:showCatName val="0"/>
            <c:showSerName val="0"/>
            <c:showPercent val="0"/>
            <c:showBubbleSize val="0"/>
            <c:showLeaderLines val="0"/>
          </c:dLbls>
          <c:cat>
            <c:strRef>
              <c:f>INGRESOS!$B$4:$F$4</c:f>
              <c:strCache>
                <c:ptCount val="5"/>
                <c:pt idx="0">
                  <c:v>ENERO</c:v>
                </c:pt>
                <c:pt idx="1">
                  <c:v>FEBRERO</c:v>
                </c:pt>
                <c:pt idx="2">
                  <c:v>MARZO</c:v>
                </c:pt>
                <c:pt idx="3">
                  <c:v>ABRIL</c:v>
                </c:pt>
                <c:pt idx="4">
                  <c:v>MAYO</c:v>
                </c:pt>
              </c:strCache>
            </c:strRef>
          </c:cat>
          <c:val>
            <c:numRef>
              <c:f>INGRESOS!$B$7:$F$7</c:f>
              <c:numCache>
                <c:formatCode>_-* #,##0\ _€_-;\-* #,##0\ _€_-;_-* "-"??\ _€_-;_-@_-</c:formatCode>
                <c:ptCount val="5"/>
                <c:pt idx="0">
                  <c:v>1312</c:v>
                </c:pt>
                <c:pt idx="1">
                  <c:v>1165</c:v>
                </c:pt>
                <c:pt idx="2">
                  <c:v>1486</c:v>
                </c:pt>
                <c:pt idx="3">
                  <c:v>1712</c:v>
                </c:pt>
                <c:pt idx="4">
                  <c:v>3134</c:v>
                </c:pt>
              </c:numCache>
            </c:numRef>
          </c:val>
        </c:ser>
        <c:dLbls>
          <c:showLegendKey val="0"/>
          <c:showVal val="1"/>
          <c:showCatName val="0"/>
          <c:showSerName val="0"/>
          <c:showPercent val="0"/>
          <c:showBubbleSize val="0"/>
        </c:dLbls>
        <c:gapWidth val="150"/>
        <c:shape val="box"/>
        <c:axId val="155524096"/>
        <c:axId val="155555712"/>
        <c:axId val="0"/>
      </c:bar3DChart>
      <c:catAx>
        <c:axId val="155524096"/>
        <c:scaling>
          <c:orientation val="minMax"/>
        </c:scaling>
        <c:delete val="0"/>
        <c:axPos val="b"/>
        <c:majorTickMark val="none"/>
        <c:minorTickMark val="none"/>
        <c:tickLblPos val="nextTo"/>
        <c:txPr>
          <a:bodyPr/>
          <a:lstStyle/>
          <a:p>
            <a:pPr>
              <a:defRPr b="1"/>
            </a:pPr>
            <a:endParaRPr lang="es-EC"/>
          </a:p>
        </c:txPr>
        <c:crossAx val="155555712"/>
        <c:crosses val="autoZero"/>
        <c:auto val="1"/>
        <c:lblAlgn val="ctr"/>
        <c:lblOffset val="100"/>
        <c:noMultiLvlLbl val="0"/>
      </c:catAx>
      <c:valAx>
        <c:axId val="155555712"/>
        <c:scaling>
          <c:orientation val="minMax"/>
        </c:scaling>
        <c:delete val="1"/>
        <c:axPos val="l"/>
        <c:numFmt formatCode="_-* #,##0\ _€_-;\-* #,##0\ _€_-;_-* &quot;-&quot;??\ _€_-;_-@_-" sourceLinked="1"/>
        <c:majorTickMark val="out"/>
        <c:minorTickMark val="none"/>
        <c:tickLblPos val="nextTo"/>
        <c:crossAx val="155524096"/>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sysClr val="windowText" lastClr="000000"/>
                </a:solidFill>
                <a:latin typeface="+mn-lt"/>
                <a:ea typeface="+mn-ea"/>
                <a:cs typeface="+mn-cs"/>
              </a:defRPr>
            </a:pPr>
            <a:r>
              <a:rPr lang="en-US" sz="2200" dirty="0" err="1"/>
              <a:t>Certificados</a:t>
            </a:r>
            <a:r>
              <a:rPr lang="en-US" sz="2200" dirty="0"/>
              <a:t> de </a:t>
            </a:r>
            <a:r>
              <a:rPr lang="en-US" sz="2200" dirty="0" err="1" smtClean="0"/>
              <a:t>Búsqueda</a:t>
            </a:r>
            <a:endParaRPr lang="en-US" sz="2200" b="1" i="0" baseline="0" dirty="0" smtClean="0"/>
          </a:p>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sysClr val="windowText" lastClr="000000"/>
                </a:solidFill>
                <a:latin typeface="+mn-lt"/>
                <a:ea typeface="+mn-ea"/>
                <a:cs typeface="+mn-cs"/>
              </a:defRPr>
            </a:pPr>
            <a:r>
              <a:rPr lang="en-US" sz="2200" b="1" i="0" baseline="0" dirty="0" err="1" smtClean="0"/>
              <a:t>Enero</a:t>
            </a:r>
            <a:r>
              <a:rPr lang="en-US" sz="2200" b="1" i="0" baseline="0" dirty="0" smtClean="0"/>
              <a:t> </a:t>
            </a:r>
            <a:r>
              <a:rPr lang="en-US" sz="2200" b="1" i="0" baseline="0" dirty="0"/>
              <a:t>a Mayo 2015</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INGRESOS!$A$8</c:f>
              <c:strCache>
                <c:ptCount val="1"/>
                <c:pt idx="0">
                  <c:v>Certificados de Búsqueda</c:v>
                </c:pt>
              </c:strCache>
            </c:strRef>
          </c:tx>
          <c:invertIfNegative val="0"/>
          <c:dLbls>
            <c:dLbl>
              <c:idx val="0"/>
              <c:layout>
                <c:manualLayout>
                  <c:x val="-1.7123232262219134E-3"/>
                  <c:y val="-3.5273858460171094E-2"/>
                </c:manualLayout>
              </c:layout>
              <c:showLegendKey val="0"/>
              <c:showVal val="1"/>
              <c:showCatName val="0"/>
              <c:showSerName val="0"/>
              <c:showPercent val="0"/>
              <c:showBubbleSize val="0"/>
            </c:dLbl>
            <c:dLbl>
              <c:idx val="1"/>
              <c:layout>
                <c:manualLayout>
                  <c:x val="3.4246464524437955E-3"/>
                  <c:y val="-4.4092323075213866E-2"/>
                </c:manualLayout>
              </c:layout>
              <c:showLegendKey val="0"/>
              <c:showVal val="1"/>
              <c:showCatName val="0"/>
              <c:showSerName val="0"/>
              <c:showPercent val="0"/>
              <c:showBubbleSize val="0"/>
            </c:dLbl>
            <c:dLbl>
              <c:idx val="2"/>
              <c:layout>
                <c:manualLayout>
                  <c:x val="-5.136969678665693E-3"/>
                  <c:y val="-4.1152834870199606E-2"/>
                </c:manualLayout>
              </c:layout>
              <c:showLegendKey val="0"/>
              <c:showVal val="1"/>
              <c:showCatName val="0"/>
              <c:showSerName val="0"/>
              <c:showPercent val="0"/>
              <c:showBubbleSize val="0"/>
            </c:dLbl>
            <c:dLbl>
              <c:idx val="3"/>
              <c:layout>
                <c:manualLayout>
                  <c:x val="3.4246464524437955E-3"/>
                  <c:y val="-3.8213346665185347E-2"/>
                </c:manualLayout>
              </c:layout>
              <c:showLegendKey val="0"/>
              <c:showVal val="1"/>
              <c:showCatName val="0"/>
              <c:showSerName val="0"/>
              <c:showPercent val="0"/>
              <c:showBubbleSize val="0"/>
            </c:dLbl>
            <c:dLbl>
              <c:idx val="4"/>
              <c:layout>
                <c:manualLayout>
                  <c:x val="5.136969678665693E-3"/>
                  <c:y val="-4.1152834870199606E-2"/>
                </c:manualLayout>
              </c:layout>
              <c:showLegendKey val="0"/>
              <c:showVal val="1"/>
              <c:showCatName val="0"/>
              <c:showSerName val="0"/>
              <c:showPercent val="0"/>
              <c:showBubbleSize val="0"/>
            </c:dLbl>
            <c:txPr>
              <a:bodyPr/>
              <a:lstStyle/>
              <a:p>
                <a:pPr>
                  <a:defRPr sz="1800"/>
                </a:pPr>
                <a:endParaRPr lang="es-EC"/>
              </a:p>
            </c:txPr>
            <c:showLegendKey val="0"/>
            <c:showVal val="1"/>
            <c:showCatName val="0"/>
            <c:showSerName val="0"/>
            <c:showPercent val="0"/>
            <c:showBubbleSize val="0"/>
            <c:showLeaderLines val="0"/>
          </c:dLbls>
          <c:cat>
            <c:strRef>
              <c:f>INGRESOS!$B$4:$F$4</c:f>
              <c:strCache>
                <c:ptCount val="5"/>
                <c:pt idx="0">
                  <c:v>ENERO</c:v>
                </c:pt>
                <c:pt idx="1">
                  <c:v>FEBRERO</c:v>
                </c:pt>
                <c:pt idx="2">
                  <c:v>MARZO</c:v>
                </c:pt>
                <c:pt idx="3">
                  <c:v>ABRIL</c:v>
                </c:pt>
                <c:pt idx="4">
                  <c:v>MAYO</c:v>
                </c:pt>
              </c:strCache>
            </c:strRef>
          </c:cat>
          <c:val>
            <c:numRef>
              <c:f>INGRESOS!$B$8:$F$8</c:f>
              <c:numCache>
                <c:formatCode>_-* #,##0\ _€_-;\-* #,##0\ _€_-;_-* "-"??\ _€_-;_-@_-</c:formatCode>
                <c:ptCount val="5"/>
                <c:pt idx="0">
                  <c:v>638</c:v>
                </c:pt>
                <c:pt idx="1">
                  <c:v>783</c:v>
                </c:pt>
                <c:pt idx="2">
                  <c:v>918</c:v>
                </c:pt>
                <c:pt idx="3">
                  <c:v>891</c:v>
                </c:pt>
                <c:pt idx="4">
                  <c:v>1111</c:v>
                </c:pt>
              </c:numCache>
            </c:numRef>
          </c:val>
        </c:ser>
        <c:dLbls>
          <c:showLegendKey val="0"/>
          <c:showVal val="1"/>
          <c:showCatName val="0"/>
          <c:showSerName val="0"/>
          <c:showPercent val="0"/>
          <c:showBubbleSize val="0"/>
        </c:dLbls>
        <c:gapWidth val="150"/>
        <c:shape val="box"/>
        <c:axId val="155601536"/>
        <c:axId val="155604480"/>
        <c:axId val="0"/>
      </c:bar3DChart>
      <c:catAx>
        <c:axId val="155601536"/>
        <c:scaling>
          <c:orientation val="minMax"/>
        </c:scaling>
        <c:delete val="0"/>
        <c:axPos val="b"/>
        <c:majorTickMark val="none"/>
        <c:minorTickMark val="none"/>
        <c:tickLblPos val="nextTo"/>
        <c:txPr>
          <a:bodyPr/>
          <a:lstStyle/>
          <a:p>
            <a:pPr>
              <a:defRPr b="1"/>
            </a:pPr>
            <a:endParaRPr lang="es-EC"/>
          </a:p>
        </c:txPr>
        <c:crossAx val="155604480"/>
        <c:crosses val="autoZero"/>
        <c:auto val="1"/>
        <c:lblAlgn val="ctr"/>
        <c:lblOffset val="100"/>
        <c:noMultiLvlLbl val="0"/>
      </c:catAx>
      <c:valAx>
        <c:axId val="155604480"/>
        <c:scaling>
          <c:orientation val="minMax"/>
        </c:scaling>
        <c:delete val="1"/>
        <c:axPos val="l"/>
        <c:numFmt formatCode="_-* #,##0\ _€_-;\-* #,##0\ _€_-;_-* &quot;-&quot;??\ _€_-;_-@_-" sourceLinked="1"/>
        <c:majorTickMark val="out"/>
        <c:minorTickMark val="none"/>
        <c:tickLblPos val="nextTo"/>
        <c:crossAx val="155601536"/>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sysClr val="windowText" lastClr="000000"/>
                </a:solidFill>
                <a:latin typeface="+mn-lt"/>
                <a:ea typeface="+mn-ea"/>
                <a:cs typeface="+mn-cs"/>
              </a:defRPr>
            </a:pPr>
            <a:r>
              <a:rPr lang="en-US" sz="2200"/>
              <a:t>Validación de certificados caducos</a:t>
            </a:r>
          </a:p>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sysClr val="windowText" lastClr="000000"/>
                </a:solidFill>
                <a:latin typeface="+mn-lt"/>
                <a:ea typeface="+mn-ea"/>
                <a:cs typeface="+mn-cs"/>
              </a:defRPr>
            </a:pPr>
            <a:r>
              <a:rPr lang="en-US" sz="2200" b="1" i="0" baseline="0"/>
              <a:t>Enero a Mayo 2015</a:t>
            </a:r>
          </a:p>
        </c:rich>
      </c:tx>
      <c:layout>
        <c:manualLayout>
          <c:xMode val="edge"/>
          <c:yMode val="edge"/>
          <c:x val="0.14354155730533683"/>
          <c:y val="2.7777777777777776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INGRESOS!$A$9</c:f>
              <c:strCache>
                <c:ptCount val="1"/>
                <c:pt idx="0">
                  <c:v>Validación de Certificados Caducos</c:v>
                </c:pt>
              </c:strCache>
            </c:strRef>
          </c:tx>
          <c:invertIfNegative val="0"/>
          <c:dLbls>
            <c:dLbl>
              <c:idx val="0"/>
              <c:layout>
                <c:manualLayout>
                  <c:x val="0"/>
                  <c:y val="-1.8993616093938279E-2"/>
                </c:manualLayout>
              </c:layout>
              <c:showLegendKey val="0"/>
              <c:showVal val="1"/>
              <c:showCatName val="0"/>
              <c:showSerName val="0"/>
              <c:showPercent val="0"/>
              <c:showBubbleSize val="0"/>
            </c:dLbl>
            <c:dLbl>
              <c:idx val="1"/>
              <c:layout>
                <c:manualLayout>
                  <c:x val="1.8964440032349702E-3"/>
                  <c:y val="-2.1706989821643749E-2"/>
                </c:manualLayout>
              </c:layout>
              <c:showLegendKey val="0"/>
              <c:showVal val="1"/>
              <c:showCatName val="0"/>
              <c:showSerName val="0"/>
              <c:showPercent val="0"/>
              <c:showBubbleSize val="0"/>
            </c:dLbl>
            <c:dLbl>
              <c:idx val="2"/>
              <c:layout>
                <c:manualLayout>
                  <c:x val="1.1378664019410029E-2"/>
                  <c:y val="-1.3566868638527343E-2"/>
                </c:manualLayout>
              </c:layout>
              <c:showLegendKey val="0"/>
              <c:showVal val="1"/>
              <c:showCatName val="0"/>
              <c:showSerName val="0"/>
              <c:showPercent val="0"/>
              <c:showBubbleSize val="0"/>
            </c:dLbl>
            <c:dLbl>
              <c:idx val="3"/>
              <c:layout>
                <c:manualLayout>
                  <c:x val="1.8964440032350049E-3"/>
                  <c:y val="-2.7133737277054638E-2"/>
                </c:manualLayout>
              </c:layout>
              <c:showLegendKey val="0"/>
              <c:showVal val="1"/>
              <c:showCatName val="0"/>
              <c:showSerName val="0"/>
              <c:showPercent val="0"/>
              <c:showBubbleSize val="0"/>
            </c:dLbl>
            <c:dLbl>
              <c:idx val="4"/>
              <c:layout>
                <c:manualLayout>
                  <c:x val="1.8964440032350049E-3"/>
                  <c:y val="-1.6280242366232812E-2"/>
                </c:manualLayout>
              </c:layout>
              <c:showLegendKey val="0"/>
              <c:showVal val="1"/>
              <c:showCatName val="0"/>
              <c:showSerName val="0"/>
              <c:showPercent val="0"/>
              <c:showBubbleSize val="0"/>
            </c:dLbl>
            <c:txPr>
              <a:bodyPr/>
              <a:lstStyle/>
              <a:p>
                <a:pPr>
                  <a:defRPr sz="1800"/>
                </a:pPr>
                <a:endParaRPr lang="es-EC"/>
              </a:p>
            </c:txPr>
            <c:showLegendKey val="0"/>
            <c:showVal val="1"/>
            <c:showCatName val="0"/>
            <c:showSerName val="0"/>
            <c:showPercent val="0"/>
            <c:showBubbleSize val="0"/>
            <c:showLeaderLines val="0"/>
          </c:dLbls>
          <c:cat>
            <c:strRef>
              <c:f>INGRESOS!$B$4:$F$4</c:f>
              <c:strCache>
                <c:ptCount val="5"/>
                <c:pt idx="0">
                  <c:v>ENERO</c:v>
                </c:pt>
                <c:pt idx="1">
                  <c:v>FEBRERO</c:v>
                </c:pt>
                <c:pt idx="2">
                  <c:v>MARZO</c:v>
                </c:pt>
                <c:pt idx="3">
                  <c:v>ABRIL</c:v>
                </c:pt>
                <c:pt idx="4">
                  <c:v>MAYO</c:v>
                </c:pt>
              </c:strCache>
            </c:strRef>
          </c:cat>
          <c:val>
            <c:numRef>
              <c:f>INGRESOS!$B$9:$F$9</c:f>
              <c:numCache>
                <c:formatCode>_-* #,##0\ _€_-;\-* #,##0\ _€_-;_-* "-"??\ _€_-;_-@_-</c:formatCode>
                <c:ptCount val="5"/>
                <c:pt idx="0">
                  <c:v>1805</c:v>
                </c:pt>
                <c:pt idx="1">
                  <c:v>1737</c:v>
                </c:pt>
                <c:pt idx="2">
                  <c:v>2413</c:v>
                </c:pt>
                <c:pt idx="3">
                  <c:v>1836</c:v>
                </c:pt>
                <c:pt idx="4">
                  <c:v>1874</c:v>
                </c:pt>
              </c:numCache>
            </c:numRef>
          </c:val>
        </c:ser>
        <c:dLbls>
          <c:showLegendKey val="0"/>
          <c:showVal val="1"/>
          <c:showCatName val="0"/>
          <c:showSerName val="0"/>
          <c:showPercent val="0"/>
          <c:showBubbleSize val="0"/>
        </c:dLbls>
        <c:gapWidth val="150"/>
        <c:shape val="box"/>
        <c:axId val="155667456"/>
        <c:axId val="155674496"/>
        <c:axId val="0"/>
      </c:bar3DChart>
      <c:catAx>
        <c:axId val="155667456"/>
        <c:scaling>
          <c:orientation val="minMax"/>
        </c:scaling>
        <c:delete val="0"/>
        <c:axPos val="b"/>
        <c:majorTickMark val="none"/>
        <c:minorTickMark val="none"/>
        <c:tickLblPos val="nextTo"/>
        <c:txPr>
          <a:bodyPr/>
          <a:lstStyle/>
          <a:p>
            <a:pPr>
              <a:defRPr b="1"/>
            </a:pPr>
            <a:endParaRPr lang="es-EC"/>
          </a:p>
        </c:txPr>
        <c:crossAx val="155674496"/>
        <c:crosses val="autoZero"/>
        <c:auto val="1"/>
        <c:lblAlgn val="ctr"/>
        <c:lblOffset val="100"/>
        <c:noMultiLvlLbl val="0"/>
      </c:catAx>
      <c:valAx>
        <c:axId val="155674496"/>
        <c:scaling>
          <c:orientation val="minMax"/>
        </c:scaling>
        <c:delete val="1"/>
        <c:axPos val="l"/>
        <c:numFmt formatCode="_-* #,##0\ _€_-;\-* #,##0\ _€_-;_-* &quot;-&quot;??\ _€_-;_-@_-" sourceLinked="1"/>
        <c:majorTickMark val="out"/>
        <c:minorTickMark val="none"/>
        <c:tickLblPos val="nextTo"/>
        <c:crossAx val="155667456"/>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sysClr val="windowText" lastClr="000000"/>
                </a:solidFill>
                <a:latin typeface="+mn-lt"/>
                <a:ea typeface="+mn-ea"/>
                <a:cs typeface="+mn-cs"/>
              </a:defRPr>
            </a:pPr>
            <a:r>
              <a:rPr lang="en-US" sz="2200"/>
              <a:t>Estatutos Personales</a:t>
            </a:r>
            <a:endParaRPr lang="en-US" sz="2200" b="1" i="0" baseline="0"/>
          </a:p>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sysClr val="windowText" lastClr="000000"/>
                </a:solidFill>
                <a:latin typeface="+mn-lt"/>
                <a:ea typeface="+mn-ea"/>
                <a:cs typeface="+mn-cs"/>
              </a:defRPr>
            </a:pPr>
            <a:r>
              <a:rPr lang="en-US" sz="2200" b="1" i="0" baseline="0"/>
              <a:t>Enero a Mayo 2015</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INGRESOS!$A$10</c:f>
              <c:strCache>
                <c:ptCount val="1"/>
                <c:pt idx="0">
                  <c:v>Estatutos Personales</c:v>
                </c:pt>
              </c:strCache>
            </c:strRef>
          </c:tx>
          <c:invertIfNegative val="0"/>
          <c:dLbls>
            <c:dLbl>
              <c:idx val="0"/>
              <c:layout>
                <c:manualLayout>
                  <c:x val="-1.8762690670303772E-3"/>
                  <c:y val="-3.5273858460171094E-2"/>
                </c:manualLayout>
              </c:layout>
              <c:showLegendKey val="0"/>
              <c:showVal val="1"/>
              <c:showCatName val="0"/>
              <c:showSerName val="0"/>
              <c:showPercent val="0"/>
              <c:showBubbleSize val="0"/>
            </c:dLbl>
            <c:dLbl>
              <c:idx val="1"/>
              <c:layout>
                <c:manualLayout>
                  <c:x val="5.628659463369318E-3"/>
                  <c:y val="-2.4420363549349216E-2"/>
                </c:manualLayout>
              </c:layout>
              <c:showLegendKey val="0"/>
              <c:showVal val="1"/>
              <c:showCatName val="0"/>
              <c:showSerName val="0"/>
              <c:showPercent val="0"/>
              <c:showBubbleSize val="0"/>
            </c:dLbl>
            <c:dLbl>
              <c:idx val="2"/>
              <c:layout>
                <c:manualLayout>
                  <c:x val="-1.313388346921264E-2"/>
                  <c:y val="-2.1706989821643749E-2"/>
                </c:manualLayout>
              </c:layout>
              <c:showLegendKey val="0"/>
              <c:showVal val="1"/>
              <c:showCatName val="0"/>
              <c:showSerName val="0"/>
              <c:showPercent val="0"/>
              <c:showBubbleSize val="0"/>
            </c:dLbl>
            <c:dLbl>
              <c:idx val="3"/>
              <c:layout>
                <c:manualLayout>
                  <c:x val="1.1257614402182264E-2"/>
                  <c:y val="-2.7133737277054711E-2"/>
                </c:manualLayout>
              </c:layout>
              <c:showLegendKey val="0"/>
              <c:showVal val="1"/>
              <c:showCatName val="0"/>
              <c:showSerName val="0"/>
              <c:showPercent val="0"/>
              <c:showBubbleSize val="0"/>
            </c:dLbl>
            <c:dLbl>
              <c:idx val="4"/>
              <c:layout>
                <c:manualLayout>
                  <c:x val="1.8762690670303772E-3"/>
                  <c:y val="-3.7987232187876557E-2"/>
                </c:manualLayout>
              </c:layout>
              <c:showLegendKey val="0"/>
              <c:showVal val="1"/>
              <c:showCatName val="0"/>
              <c:showSerName val="0"/>
              <c:showPercent val="0"/>
              <c:showBubbleSize val="0"/>
            </c:dLbl>
            <c:txPr>
              <a:bodyPr/>
              <a:lstStyle/>
              <a:p>
                <a:pPr>
                  <a:defRPr sz="1800"/>
                </a:pPr>
                <a:endParaRPr lang="es-EC"/>
              </a:p>
            </c:txPr>
            <c:showLegendKey val="0"/>
            <c:showVal val="1"/>
            <c:showCatName val="0"/>
            <c:showSerName val="0"/>
            <c:showPercent val="0"/>
            <c:showBubbleSize val="0"/>
            <c:showLeaderLines val="0"/>
          </c:dLbls>
          <c:cat>
            <c:strRef>
              <c:f>INGRESOS!$B$4:$F$4</c:f>
              <c:strCache>
                <c:ptCount val="5"/>
                <c:pt idx="0">
                  <c:v>ENERO</c:v>
                </c:pt>
                <c:pt idx="1">
                  <c:v>FEBRERO</c:v>
                </c:pt>
                <c:pt idx="2">
                  <c:v>MARZO</c:v>
                </c:pt>
                <c:pt idx="3">
                  <c:v>ABRIL</c:v>
                </c:pt>
                <c:pt idx="4">
                  <c:v>MAYO</c:v>
                </c:pt>
              </c:strCache>
            </c:strRef>
          </c:cat>
          <c:val>
            <c:numRef>
              <c:f>INGRESOS!$B$10:$F$10</c:f>
              <c:numCache>
                <c:formatCode>_-* #,##0\ _€_-;\-* #,##0\ _€_-;_-* "-"??\ _€_-;_-@_-</c:formatCode>
                <c:ptCount val="5"/>
                <c:pt idx="0">
                  <c:v>863</c:v>
                </c:pt>
                <c:pt idx="1">
                  <c:v>739</c:v>
                </c:pt>
                <c:pt idx="2">
                  <c:v>906</c:v>
                </c:pt>
                <c:pt idx="3">
                  <c:v>946</c:v>
                </c:pt>
                <c:pt idx="4">
                  <c:v>928</c:v>
                </c:pt>
              </c:numCache>
            </c:numRef>
          </c:val>
        </c:ser>
        <c:dLbls>
          <c:showLegendKey val="0"/>
          <c:showVal val="1"/>
          <c:showCatName val="0"/>
          <c:showSerName val="0"/>
          <c:showPercent val="0"/>
          <c:showBubbleSize val="0"/>
        </c:dLbls>
        <c:gapWidth val="150"/>
        <c:shape val="box"/>
        <c:axId val="155703936"/>
        <c:axId val="156681728"/>
        <c:axId val="0"/>
      </c:bar3DChart>
      <c:catAx>
        <c:axId val="155703936"/>
        <c:scaling>
          <c:orientation val="minMax"/>
        </c:scaling>
        <c:delete val="0"/>
        <c:axPos val="b"/>
        <c:majorTickMark val="none"/>
        <c:minorTickMark val="none"/>
        <c:tickLblPos val="nextTo"/>
        <c:txPr>
          <a:bodyPr/>
          <a:lstStyle/>
          <a:p>
            <a:pPr>
              <a:defRPr b="1"/>
            </a:pPr>
            <a:endParaRPr lang="es-EC"/>
          </a:p>
        </c:txPr>
        <c:crossAx val="156681728"/>
        <c:crosses val="autoZero"/>
        <c:auto val="1"/>
        <c:lblAlgn val="ctr"/>
        <c:lblOffset val="100"/>
        <c:noMultiLvlLbl val="0"/>
      </c:catAx>
      <c:valAx>
        <c:axId val="156681728"/>
        <c:scaling>
          <c:orientation val="minMax"/>
        </c:scaling>
        <c:delete val="1"/>
        <c:axPos val="l"/>
        <c:numFmt formatCode="_-* #,##0\ _€_-;\-* #,##0\ _€_-;_-* &quot;-&quot;??\ _€_-;_-@_-" sourceLinked="1"/>
        <c:majorTickMark val="out"/>
        <c:minorTickMark val="none"/>
        <c:tickLblPos val="nextTo"/>
        <c:crossAx val="155703936"/>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a:pPr>
            <a:r>
              <a:rPr lang="en-US" sz="2200" dirty="0"/>
              <a:t>TOTAL INGRESO </a:t>
            </a:r>
            <a:r>
              <a:rPr lang="en-US" sz="2200" dirty="0" smtClean="0"/>
              <a:t>MENSUAL CERTIFICACIONES</a:t>
            </a:r>
            <a:endParaRPr lang="en-US" sz="2200" dirty="0"/>
          </a:p>
          <a:p>
            <a:pPr>
              <a:defRPr sz="2200"/>
            </a:pPr>
            <a:r>
              <a:rPr lang="en-US" sz="2200" baseline="0" dirty="0" err="1"/>
              <a:t>Año</a:t>
            </a:r>
            <a:r>
              <a:rPr lang="en-US" sz="2200" baseline="0" dirty="0"/>
              <a:t> 2015</a:t>
            </a:r>
            <a:endParaRPr lang="en-US" sz="2200"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INGRESOS!$A$11</c:f>
              <c:strCache>
                <c:ptCount val="1"/>
                <c:pt idx="0">
                  <c:v>TOTAL INGRESO MENSUAL</c:v>
                </c:pt>
              </c:strCache>
            </c:strRef>
          </c:tx>
          <c:invertIfNegative val="0"/>
          <c:dLbls>
            <c:txPr>
              <a:bodyPr/>
              <a:lstStyle/>
              <a:p>
                <a:pPr>
                  <a:defRPr sz="1800"/>
                </a:pPr>
                <a:endParaRPr lang="es-EC"/>
              </a:p>
            </c:txPr>
            <c:showLegendKey val="0"/>
            <c:showVal val="1"/>
            <c:showCatName val="0"/>
            <c:showSerName val="0"/>
            <c:showPercent val="0"/>
            <c:showBubbleSize val="0"/>
            <c:showLeaderLines val="0"/>
          </c:dLbls>
          <c:cat>
            <c:strRef>
              <c:f>INGRESOS!$B$4:$F$4</c:f>
              <c:strCache>
                <c:ptCount val="5"/>
                <c:pt idx="0">
                  <c:v>ENERO</c:v>
                </c:pt>
                <c:pt idx="1">
                  <c:v>FEBRERO</c:v>
                </c:pt>
                <c:pt idx="2">
                  <c:v>MARZO</c:v>
                </c:pt>
                <c:pt idx="3">
                  <c:v>ABRIL</c:v>
                </c:pt>
                <c:pt idx="4">
                  <c:v>MAYO</c:v>
                </c:pt>
              </c:strCache>
            </c:strRef>
          </c:cat>
          <c:val>
            <c:numRef>
              <c:f>INGRESOS!$B$11:$F$11</c:f>
              <c:numCache>
                <c:formatCode>_-* #,##0\ _€_-;\-* #,##0\ _€_-;_-* "-"??\ _€_-;_-@_-</c:formatCode>
                <c:ptCount val="5"/>
                <c:pt idx="0">
                  <c:v>27323</c:v>
                </c:pt>
                <c:pt idx="1">
                  <c:v>23261</c:v>
                </c:pt>
                <c:pt idx="2">
                  <c:v>28516</c:v>
                </c:pt>
                <c:pt idx="3">
                  <c:v>26601</c:v>
                </c:pt>
                <c:pt idx="4">
                  <c:v>27296</c:v>
                </c:pt>
              </c:numCache>
            </c:numRef>
          </c:val>
        </c:ser>
        <c:dLbls>
          <c:showLegendKey val="0"/>
          <c:showVal val="1"/>
          <c:showCatName val="0"/>
          <c:showSerName val="0"/>
          <c:showPercent val="0"/>
          <c:showBubbleSize val="0"/>
        </c:dLbls>
        <c:gapWidth val="150"/>
        <c:shape val="box"/>
        <c:axId val="155732608"/>
        <c:axId val="155747840"/>
        <c:axId val="0"/>
      </c:bar3DChart>
      <c:catAx>
        <c:axId val="155732608"/>
        <c:scaling>
          <c:orientation val="minMax"/>
        </c:scaling>
        <c:delete val="0"/>
        <c:axPos val="b"/>
        <c:majorTickMark val="none"/>
        <c:minorTickMark val="none"/>
        <c:tickLblPos val="nextTo"/>
        <c:txPr>
          <a:bodyPr/>
          <a:lstStyle/>
          <a:p>
            <a:pPr>
              <a:defRPr b="1"/>
            </a:pPr>
            <a:endParaRPr lang="es-EC"/>
          </a:p>
        </c:txPr>
        <c:crossAx val="155747840"/>
        <c:crosses val="autoZero"/>
        <c:auto val="1"/>
        <c:lblAlgn val="ctr"/>
        <c:lblOffset val="100"/>
        <c:noMultiLvlLbl val="0"/>
      </c:catAx>
      <c:valAx>
        <c:axId val="155747840"/>
        <c:scaling>
          <c:orientation val="minMax"/>
        </c:scaling>
        <c:delete val="1"/>
        <c:axPos val="l"/>
        <c:numFmt formatCode="_-* #,##0\ _€_-;\-* #,##0\ _€_-;_-* &quot;-&quot;??\ _€_-;_-@_-" sourceLinked="1"/>
        <c:majorTickMark val="out"/>
        <c:minorTickMark val="none"/>
        <c:tickLblPos val="nextTo"/>
        <c:crossAx val="155732608"/>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DETALLE </a:t>
            </a:r>
            <a:r>
              <a:rPr lang="en-US" sz="2000" dirty="0"/>
              <a:t>DE </a:t>
            </a:r>
            <a:r>
              <a:rPr lang="en-US" sz="2000" dirty="0" smtClean="0"/>
              <a:t>INGRESOS</a:t>
            </a:r>
          </a:p>
          <a:p>
            <a:pPr>
              <a:defRPr sz="2000"/>
            </a:pPr>
            <a:r>
              <a:rPr lang="en-US" sz="2000" dirty="0" smtClean="0"/>
              <a:t>(</a:t>
            </a:r>
            <a:r>
              <a:rPr lang="en-US" sz="2000" dirty="0" err="1" smtClean="0"/>
              <a:t>situación</a:t>
            </a:r>
            <a:r>
              <a:rPr lang="en-US" sz="2000" baseline="0" dirty="0" smtClean="0"/>
              <a:t> </a:t>
            </a:r>
            <a:r>
              <a:rPr lang="en-US" sz="2000" baseline="0" dirty="0" err="1" smtClean="0"/>
              <a:t>último</a:t>
            </a:r>
            <a:r>
              <a:rPr lang="en-US" sz="2000" baseline="0" dirty="0" smtClean="0"/>
              <a:t> </a:t>
            </a:r>
            <a:r>
              <a:rPr lang="en-US" sz="2000" baseline="0" dirty="0" err="1" smtClean="0"/>
              <a:t>mes</a:t>
            </a:r>
            <a:r>
              <a:rPr lang="en-US" sz="2000" baseline="0" dirty="0" smtClean="0"/>
              <a:t>)</a:t>
            </a:r>
            <a:endParaRPr lang="en-US" sz="2000" dirty="0"/>
          </a:p>
          <a:p>
            <a:pPr>
              <a:defRPr sz="2000"/>
            </a:pPr>
            <a:r>
              <a:rPr lang="en-US" sz="2000" dirty="0"/>
              <a:t>MAYO 2015</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'INGRESO MAYO'!$B$1</c:f>
              <c:strCache>
                <c:ptCount val="1"/>
                <c:pt idx="0">
                  <c:v>MAYO 2015</c:v>
                </c:pt>
              </c:strCache>
            </c:strRef>
          </c:tx>
          <c:invertIfNegative val="0"/>
          <c:dLbls>
            <c:txPr>
              <a:bodyPr/>
              <a:lstStyle/>
              <a:p>
                <a:pPr>
                  <a:defRPr sz="1800"/>
                </a:pPr>
                <a:endParaRPr lang="es-EC"/>
              </a:p>
            </c:txPr>
            <c:showLegendKey val="0"/>
            <c:showVal val="1"/>
            <c:showCatName val="0"/>
            <c:showSerName val="0"/>
            <c:showPercent val="0"/>
            <c:showBubbleSize val="0"/>
            <c:showLeaderLines val="0"/>
          </c:dLbls>
          <c:cat>
            <c:strRef>
              <c:f>'INGRESO MAYO'!$A$2:$A$11</c:f>
              <c:strCache>
                <c:ptCount val="10"/>
                <c:pt idx="0">
                  <c:v>Certificado de Gravámenes</c:v>
                </c:pt>
                <c:pt idx="1">
                  <c:v>Certificados de Venta y Propiedad</c:v>
                </c:pt>
                <c:pt idx="2">
                  <c:v>Certificados de Bienes Raíces</c:v>
                </c:pt>
                <c:pt idx="3">
                  <c:v>Certificados Validados</c:v>
                </c:pt>
                <c:pt idx="4">
                  <c:v>Certificados de Búsqueda</c:v>
                </c:pt>
                <c:pt idx="5">
                  <c:v>Estatutos Personales - Proceso Interno</c:v>
                </c:pt>
                <c:pt idx="6">
                  <c:v>Cruce de Informacion Registral</c:v>
                </c:pt>
                <c:pt idx="7">
                  <c:v>Estatutos Personales</c:v>
                </c:pt>
                <c:pt idx="8">
                  <c:v>Certificados de Venta y Propiedad - Trámites Judiciales </c:v>
                </c:pt>
                <c:pt idx="9">
                  <c:v>Certificados de Gravamen - Trámites Judiciales </c:v>
                </c:pt>
              </c:strCache>
            </c:strRef>
          </c:cat>
          <c:val>
            <c:numRef>
              <c:f>'INGRESO MAYO'!$B$2:$B$11</c:f>
              <c:numCache>
                <c:formatCode>_-* #,##0\ _€_-;\-* #,##0\ _€_-;_-* "-"??\ _€_-;_-@_-</c:formatCode>
                <c:ptCount val="10"/>
                <c:pt idx="0">
                  <c:v>16918</c:v>
                </c:pt>
                <c:pt idx="1">
                  <c:v>3252</c:v>
                </c:pt>
                <c:pt idx="2">
                  <c:v>3134</c:v>
                </c:pt>
                <c:pt idx="3">
                  <c:v>1874</c:v>
                </c:pt>
                <c:pt idx="4">
                  <c:v>1111</c:v>
                </c:pt>
                <c:pt idx="5">
                  <c:v>739</c:v>
                </c:pt>
                <c:pt idx="6">
                  <c:v>1125</c:v>
                </c:pt>
                <c:pt idx="7">
                  <c:v>189</c:v>
                </c:pt>
                <c:pt idx="8">
                  <c:v>53</c:v>
                </c:pt>
                <c:pt idx="9">
                  <c:v>26</c:v>
                </c:pt>
              </c:numCache>
            </c:numRef>
          </c:val>
        </c:ser>
        <c:dLbls>
          <c:showLegendKey val="0"/>
          <c:showVal val="1"/>
          <c:showCatName val="0"/>
          <c:showSerName val="0"/>
          <c:showPercent val="0"/>
          <c:showBubbleSize val="0"/>
        </c:dLbls>
        <c:gapWidth val="150"/>
        <c:shape val="box"/>
        <c:axId val="156920064"/>
        <c:axId val="156923008"/>
        <c:axId val="0"/>
      </c:bar3DChart>
      <c:catAx>
        <c:axId val="156920064"/>
        <c:scaling>
          <c:orientation val="minMax"/>
        </c:scaling>
        <c:delete val="0"/>
        <c:axPos val="b"/>
        <c:majorTickMark val="none"/>
        <c:minorTickMark val="none"/>
        <c:tickLblPos val="nextTo"/>
        <c:txPr>
          <a:bodyPr/>
          <a:lstStyle/>
          <a:p>
            <a:pPr>
              <a:defRPr sz="1000"/>
            </a:pPr>
            <a:endParaRPr lang="es-EC"/>
          </a:p>
        </c:txPr>
        <c:crossAx val="156923008"/>
        <c:crosses val="autoZero"/>
        <c:auto val="1"/>
        <c:lblAlgn val="ctr"/>
        <c:lblOffset val="100"/>
        <c:noMultiLvlLbl val="0"/>
      </c:catAx>
      <c:valAx>
        <c:axId val="156923008"/>
        <c:scaling>
          <c:orientation val="minMax"/>
        </c:scaling>
        <c:delete val="1"/>
        <c:axPos val="l"/>
        <c:numFmt formatCode="_-* #,##0\ _€_-;\-* #,##0\ _€_-;_-* &quot;-&quot;??\ _€_-;_-@_-" sourceLinked="1"/>
        <c:majorTickMark val="out"/>
        <c:minorTickMark val="none"/>
        <c:tickLblPos val="nextTo"/>
        <c:crossAx val="156920064"/>
        <c:crosses val="autoZero"/>
        <c:crossBetween val="between"/>
      </c:valAx>
    </c:plotArea>
    <c:plotVisOnly val="1"/>
    <c:dispBlanksAs val="gap"/>
    <c:showDLblsOverMax val="0"/>
  </c:chart>
  <c:txPr>
    <a:bodyPr/>
    <a:lstStyle/>
    <a:p>
      <a:pPr>
        <a:defRPr sz="900"/>
      </a:pPr>
      <a:endParaRPr lang="es-EC"/>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100"/>
            </a:pPr>
            <a:r>
              <a:rPr lang="es-ES" sz="2100" b="1" i="0" baseline="0" dirty="0"/>
              <a:t>Disminución en Tiempos </a:t>
            </a:r>
            <a:r>
              <a:rPr lang="es-ES" sz="2100" b="1" i="0" baseline="0" dirty="0" smtClean="0"/>
              <a:t>(días) de </a:t>
            </a:r>
            <a:r>
              <a:rPr lang="es-ES" sz="2100" b="1" i="0" baseline="0" dirty="0"/>
              <a:t>Respuesta de Certificados</a:t>
            </a:r>
            <a:endParaRPr lang="es-ES" sz="2100" dirty="0"/>
          </a:p>
          <a:p>
            <a:pPr>
              <a:defRPr sz="2100"/>
            </a:pPr>
            <a:r>
              <a:rPr lang="es-ES" sz="2100" b="1" i="0" baseline="0" dirty="0"/>
              <a:t>Mayo 2014 - Mayo 2015 </a:t>
            </a:r>
          </a:p>
        </c:rich>
      </c:tx>
      <c:layout>
        <c:manualLayout>
          <c:xMode val="edge"/>
          <c:yMode val="edge"/>
          <c:x val="0.10059179504424084"/>
          <c:y val="1.7347799242707095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TIEMPOS!$B$1</c:f>
              <c:strCache>
                <c:ptCount val="1"/>
                <c:pt idx="0">
                  <c:v>MAYO 2014</c:v>
                </c:pt>
              </c:strCache>
            </c:strRef>
          </c:tx>
          <c:invertIfNegative val="0"/>
          <c:dLbls>
            <c:txPr>
              <a:bodyPr/>
              <a:lstStyle/>
              <a:p>
                <a:pPr>
                  <a:defRPr sz="1800"/>
                </a:pPr>
                <a:endParaRPr lang="es-EC"/>
              </a:p>
            </c:txPr>
            <c:showLegendKey val="0"/>
            <c:showVal val="1"/>
            <c:showCatName val="0"/>
            <c:showSerName val="0"/>
            <c:showPercent val="0"/>
            <c:showBubbleSize val="0"/>
            <c:showLeaderLines val="0"/>
          </c:dLbls>
          <c:cat>
            <c:strRef>
              <c:f>TIEMPOS!$A$2:$A$6</c:f>
              <c:strCache>
                <c:ptCount val="5"/>
                <c:pt idx="0">
                  <c:v>Gravámenes</c:v>
                </c:pt>
                <c:pt idx="1">
                  <c:v>Propiedad y Ventas</c:v>
                </c:pt>
                <c:pt idx="2">
                  <c:v>Bienes Raíces con bienes</c:v>
                </c:pt>
                <c:pt idx="3">
                  <c:v>Bienes Raíces sin bienes</c:v>
                </c:pt>
                <c:pt idx="4">
                  <c:v>Validación de Certificados Caducos</c:v>
                </c:pt>
              </c:strCache>
            </c:strRef>
          </c:cat>
          <c:val>
            <c:numRef>
              <c:f>TIEMPOS!$B$2:$B$6</c:f>
              <c:numCache>
                <c:formatCode>General</c:formatCode>
                <c:ptCount val="5"/>
                <c:pt idx="0">
                  <c:v>7</c:v>
                </c:pt>
                <c:pt idx="1">
                  <c:v>7</c:v>
                </c:pt>
                <c:pt idx="2">
                  <c:v>3</c:v>
                </c:pt>
                <c:pt idx="3">
                  <c:v>3</c:v>
                </c:pt>
                <c:pt idx="4">
                  <c:v>3</c:v>
                </c:pt>
              </c:numCache>
            </c:numRef>
          </c:val>
        </c:ser>
        <c:ser>
          <c:idx val="1"/>
          <c:order val="1"/>
          <c:tx>
            <c:strRef>
              <c:f>TIEMPOS!$C$1</c:f>
              <c:strCache>
                <c:ptCount val="1"/>
                <c:pt idx="0">
                  <c:v>MAYO 2015</c:v>
                </c:pt>
              </c:strCache>
            </c:strRef>
          </c:tx>
          <c:invertIfNegative val="0"/>
          <c:dLbls>
            <c:dLbl>
              <c:idx val="3"/>
              <c:layout>
                <c:manualLayout>
                  <c:x val="3.1746031746031744E-2"/>
                  <c:y val="-1.5873015873015872E-2"/>
                </c:manualLayout>
              </c:layout>
              <c:tx>
                <c:rich>
                  <a:bodyPr/>
                  <a:lstStyle/>
                  <a:p>
                    <a:pPr>
                      <a:defRPr sz="1800" b="1"/>
                    </a:pPr>
                    <a:r>
                      <a:rPr lang="en-US" sz="1800" b="1"/>
                      <a:t>Inmediato</a:t>
                    </a:r>
                    <a:endParaRPr lang="en-US" b="1"/>
                  </a:p>
                </c:rich>
              </c:tx>
              <c:spPr/>
              <c:showLegendKey val="0"/>
              <c:showVal val="1"/>
              <c:showCatName val="0"/>
              <c:showSerName val="0"/>
              <c:showPercent val="0"/>
              <c:showBubbleSize val="0"/>
            </c:dLbl>
            <c:txPr>
              <a:bodyPr/>
              <a:lstStyle/>
              <a:p>
                <a:pPr>
                  <a:defRPr sz="1800"/>
                </a:pPr>
                <a:endParaRPr lang="es-EC"/>
              </a:p>
            </c:txPr>
            <c:showLegendKey val="0"/>
            <c:showVal val="1"/>
            <c:showCatName val="0"/>
            <c:showSerName val="0"/>
            <c:showPercent val="0"/>
            <c:showBubbleSize val="0"/>
            <c:showLeaderLines val="0"/>
          </c:dLbls>
          <c:cat>
            <c:strRef>
              <c:f>TIEMPOS!$A$2:$A$6</c:f>
              <c:strCache>
                <c:ptCount val="5"/>
                <c:pt idx="0">
                  <c:v>Gravámenes</c:v>
                </c:pt>
                <c:pt idx="1">
                  <c:v>Propiedad y Ventas</c:v>
                </c:pt>
                <c:pt idx="2">
                  <c:v>Bienes Raíces con bienes</c:v>
                </c:pt>
                <c:pt idx="3">
                  <c:v>Bienes Raíces sin bienes</c:v>
                </c:pt>
                <c:pt idx="4">
                  <c:v>Validación de Certificados Caducos</c:v>
                </c:pt>
              </c:strCache>
            </c:strRef>
          </c:cat>
          <c:val>
            <c:numRef>
              <c:f>TIEMPOS!$C$2:$C$6</c:f>
              <c:numCache>
                <c:formatCode>General</c:formatCode>
                <c:ptCount val="5"/>
                <c:pt idx="0">
                  <c:v>5</c:v>
                </c:pt>
                <c:pt idx="1">
                  <c:v>5</c:v>
                </c:pt>
                <c:pt idx="2">
                  <c:v>2</c:v>
                </c:pt>
                <c:pt idx="3">
                  <c:v>1</c:v>
                </c:pt>
                <c:pt idx="4">
                  <c:v>1</c:v>
                </c:pt>
              </c:numCache>
            </c:numRef>
          </c:val>
        </c:ser>
        <c:dLbls>
          <c:showLegendKey val="0"/>
          <c:showVal val="1"/>
          <c:showCatName val="0"/>
          <c:showSerName val="0"/>
          <c:showPercent val="0"/>
          <c:showBubbleSize val="0"/>
        </c:dLbls>
        <c:gapWidth val="150"/>
        <c:shape val="box"/>
        <c:axId val="156967680"/>
        <c:axId val="156969216"/>
        <c:axId val="0"/>
      </c:bar3DChart>
      <c:catAx>
        <c:axId val="156967680"/>
        <c:scaling>
          <c:orientation val="minMax"/>
        </c:scaling>
        <c:delete val="0"/>
        <c:axPos val="b"/>
        <c:majorTickMark val="none"/>
        <c:minorTickMark val="none"/>
        <c:tickLblPos val="nextTo"/>
        <c:txPr>
          <a:bodyPr/>
          <a:lstStyle/>
          <a:p>
            <a:pPr>
              <a:defRPr sz="1400" b="1"/>
            </a:pPr>
            <a:endParaRPr lang="es-EC"/>
          </a:p>
        </c:txPr>
        <c:crossAx val="156969216"/>
        <c:crosses val="autoZero"/>
        <c:auto val="1"/>
        <c:lblAlgn val="ctr"/>
        <c:lblOffset val="100"/>
        <c:noMultiLvlLbl val="0"/>
      </c:catAx>
      <c:valAx>
        <c:axId val="156969216"/>
        <c:scaling>
          <c:orientation val="minMax"/>
        </c:scaling>
        <c:delete val="1"/>
        <c:axPos val="l"/>
        <c:numFmt formatCode="General" sourceLinked="1"/>
        <c:majorTickMark val="out"/>
        <c:minorTickMark val="none"/>
        <c:tickLblPos val="nextTo"/>
        <c:crossAx val="156967680"/>
        <c:crosses val="autoZero"/>
        <c:crossBetween val="between"/>
      </c:valAx>
    </c:plotArea>
    <c:legend>
      <c:legendPos val="t"/>
      <c:layout/>
      <c:overlay val="0"/>
      <c:txPr>
        <a:bodyPr/>
        <a:lstStyle/>
        <a:p>
          <a:pPr>
            <a:defRPr sz="1400"/>
          </a:pPr>
          <a:endParaRPr lang="es-EC"/>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s-EC"/>
              <a:t>CRECIMIENTO DE LA DEMANDA EN  REVISIÓN LEGAL </a:t>
            </a:r>
          </a:p>
        </c:rich>
      </c:tx>
      <c:layout/>
      <c:overlay val="0"/>
    </c:title>
    <c:autoTitleDeleted val="0"/>
    <c:plotArea>
      <c:layout/>
      <c:barChart>
        <c:barDir val="col"/>
        <c:grouping val="clustered"/>
        <c:varyColors val="0"/>
        <c:ser>
          <c:idx val="0"/>
          <c:order val="0"/>
          <c:tx>
            <c:strRef>
              <c:f>Hoja2!$B$4</c:f>
              <c:strCache>
                <c:ptCount val="1"/>
                <c:pt idx="0">
                  <c:v>REVISIÓN LEGAL - EVOLUCIÓN MENSUAL 2015</c:v>
                </c:pt>
              </c:strCache>
            </c:strRef>
          </c:tx>
          <c:spPr>
            <a:gradFill rotWithShape="1">
              <a:gsLst>
                <a:gs pos="0">
                  <a:srgbClr val="39639D">
                    <a:shade val="51000"/>
                    <a:satMod val="130000"/>
                  </a:srgbClr>
                </a:gs>
                <a:gs pos="80000">
                  <a:srgbClr val="39639D">
                    <a:shade val="93000"/>
                    <a:satMod val="130000"/>
                  </a:srgbClr>
                </a:gs>
                <a:gs pos="100000">
                  <a:srgbClr val="39639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901431276911566E-3"/>
                  <c:y val="-8.187924101032068E-2"/>
                </c:manualLayout>
              </c:layout>
              <c:showLegendKey val="0"/>
              <c:showVal val="1"/>
              <c:showCatName val="0"/>
              <c:showSerName val="0"/>
              <c:showPercent val="0"/>
              <c:showBubbleSize val="0"/>
            </c:dLbl>
            <c:dLbl>
              <c:idx val="4"/>
              <c:layout>
                <c:manualLayout>
                  <c:x val="-8.3793565321311232E-3"/>
                  <c:y val="-6.4105426455487724E-2"/>
                </c:manualLayout>
              </c:layout>
              <c:showLegendKey val="0"/>
              <c:showVal val="1"/>
              <c:showCatName val="0"/>
              <c:showSerName val="0"/>
              <c:showPercent val="0"/>
              <c:showBubbleSize val="0"/>
            </c:dLbl>
            <c:txPr>
              <a:bodyPr/>
              <a:lstStyle/>
              <a:p>
                <a:pPr>
                  <a:defRPr sz="1800"/>
                </a:pPr>
                <a:endParaRPr lang="es-EC"/>
              </a:p>
            </c:txPr>
            <c:showLegendKey val="0"/>
            <c:showVal val="1"/>
            <c:showCatName val="0"/>
            <c:showSerName val="0"/>
            <c:showPercent val="0"/>
            <c:showBubbleSize val="0"/>
            <c:showLeaderLines val="0"/>
          </c:dLbls>
          <c:trendline>
            <c:spPr>
              <a:ln w="31750">
                <a:solidFill>
                  <a:sysClr val="windowText" lastClr="000000"/>
                </a:solidFill>
                <a:tailEnd type="stealth" w="lg" len="lg"/>
              </a:ln>
            </c:spPr>
            <c:trendlineType val="linear"/>
            <c:dispRSqr val="0"/>
            <c:dispEq val="0"/>
          </c:trendline>
          <c:cat>
            <c:strRef>
              <c:f>Hoja2!$B$6:$B$10</c:f>
              <c:strCache>
                <c:ptCount val="5"/>
                <c:pt idx="0">
                  <c:v>ENERO</c:v>
                </c:pt>
                <c:pt idx="1">
                  <c:v>FEBRERO</c:v>
                </c:pt>
                <c:pt idx="2">
                  <c:v>MARZO</c:v>
                </c:pt>
                <c:pt idx="3">
                  <c:v>ABRIL</c:v>
                </c:pt>
                <c:pt idx="4">
                  <c:v>MAYO</c:v>
                </c:pt>
              </c:strCache>
            </c:strRef>
          </c:cat>
          <c:val>
            <c:numRef>
              <c:f>Hoja2!$C$6:$C$10</c:f>
              <c:numCache>
                <c:formatCode>General</c:formatCode>
                <c:ptCount val="5"/>
                <c:pt idx="0">
                  <c:v>5758</c:v>
                </c:pt>
                <c:pt idx="1">
                  <c:v>7975</c:v>
                </c:pt>
                <c:pt idx="2">
                  <c:v>9231</c:v>
                </c:pt>
                <c:pt idx="3">
                  <c:v>8273</c:v>
                </c:pt>
                <c:pt idx="4">
                  <c:v>7980</c:v>
                </c:pt>
              </c:numCache>
            </c:numRef>
          </c:val>
        </c:ser>
        <c:dLbls>
          <c:showLegendKey val="0"/>
          <c:showVal val="0"/>
          <c:showCatName val="0"/>
          <c:showSerName val="0"/>
          <c:showPercent val="0"/>
          <c:showBubbleSize val="0"/>
        </c:dLbls>
        <c:gapWidth val="150"/>
        <c:axId val="156518272"/>
        <c:axId val="156519808"/>
      </c:barChart>
      <c:catAx>
        <c:axId val="156518272"/>
        <c:scaling>
          <c:orientation val="minMax"/>
        </c:scaling>
        <c:delete val="0"/>
        <c:axPos val="b"/>
        <c:majorTickMark val="none"/>
        <c:minorTickMark val="none"/>
        <c:tickLblPos val="nextTo"/>
        <c:crossAx val="156519808"/>
        <c:crosses val="autoZero"/>
        <c:auto val="1"/>
        <c:lblAlgn val="ctr"/>
        <c:lblOffset val="100"/>
        <c:noMultiLvlLbl val="0"/>
      </c:catAx>
      <c:valAx>
        <c:axId val="156519808"/>
        <c:scaling>
          <c:orientation val="minMax"/>
          <c:max val="15000"/>
        </c:scaling>
        <c:delete val="0"/>
        <c:axPos val="l"/>
        <c:majorGridlines/>
        <c:numFmt formatCode="General" sourceLinked="1"/>
        <c:majorTickMark val="none"/>
        <c:minorTickMark val="none"/>
        <c:tickLblPos val="nextTo"/>
        <c:crossAx val="156518272"/>
        <c:crosses val="autoZero"/>
        <c:crossBetween val="between"/>
      </c:valAx>
      <c:spPr>
        <a:noFill/>
      </c:spPr>
    </c:plotArea>
    <c:plotVisOnly val="1"/>
    <c:dispBlanksAs val="gap"/>
    <c:showDLblsOverMax val="0"/>
  </c:chart>
  <c:spPr>
    <a:noFill/>
  </c:spPr>
  <c:txPr>
    <a:bodyPr/>
    <a:lstStyle/>
    <a:p>
      <a:pPr>
        <a:defRPr>
          <a:solidFill>
            <a:schemeClr val="tx1"/>
          </a:solidFill>
        </a:defRPr>
      </a:pPr>
      <a:endParaRPr lang="es-EC"/>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s-EC"/>
              <a:t>CRECIMIENTO DE LA DEMANDA EN  INSCRIPCIONES</a:t>
            </a:r>
          </a:p>
        </c:rich>
      </c:tx>
      <c:layout/>
      <c:overlay val="0"/>
    </c:title>
    <c:autoTitleDeleted val="0"/>
    <c:plotArea>
      <c:layout/>
      <c:barChart>
        <c:barDir val="col"/>
        <c:grouping val="clustered"/>
        <c:varyColors val="0"/>
        <c:ser>
          <c:idx val="0"/>
          <c:order val="0"/>
          <c:tx>
            <c:strRef>
              <c:f>Hoja3!$E$68</c:f>
              <c:strCache>
                <c:ptCount val="1"/>
                <c:pt idx="0">
                  <c:v>INSCRIPCIONES EVOLUCIÓN MENSUAL AÑO 2015</c:v>
                </c:pt>
              </c:strCache>
            </c:strRef>
          </c:tx>
          <c:spPr>
            <a:gradFill rotWithShape="1">
              <a:gsLst>
                <a:gs pos="0">
                  <a:srgbClr val="39639D">
                    <a:shade val="51000"/>
                    <a:satMod val="130000"/>
                  </a:srgbClr>
                </a:gs>
                <a:gs pos="80000">
                  <a:srgbClr val="39639D">
                    <a:shade val="93000"/>
                    <a:satMod val="130000"/>
                  </a:srgbClr>
                </a:gs>
                <a:gs pos="100000">
                  <a:srgbClr val="39639D">
                    <a:shade val="94000"/>
                    <a:satMod val="135000"/>
                  </a:srgbClr>
                </a:gs>
              </a:gsLst>
              <a:lin ang="16200000" scaled="0"/>
            </a:gradFill>
            <a:ln w="9525" cap="flat" cmpd="sng" algn="ctr">
              <a:solidFill>
                <a:srgbClr val="39639D">
                  <a:shade val="95000"/>
                  <a:satMod val="105000"/>
                </a:srgbClr>
              </a:solidFill>
              <a:prstDash val="solid"/>
            </a:ln>
            <a:effectLst>
              <a:outerShdw blurRad="40000" dist="23000" dir="5400000" rotWithShape="0">
                <a:srgbClr val="000000">
                  <a:alpha val="35000"/>
                </a:srgbClr>
              </a:outerShdw>
            </a:effectLst>
          </c:spPr>
          <c:invertIfNegative val="0"/>
          <c:dLbls>
            <c:txPr>
              <a:bodyPr/>
              <a:lstStyle/>
              <a:p>
                <a:pPr>
                  <a:defRPr sz="1800">
                    <a:solidFill>
                      <a:schemeClr val="bg1"/>
                    </a:solidFill>
                  </a:defRPr>
                </a:pPr>
                <a:endParaRPr lang="es-EC"/>
              </a:p>
            </c:txPr>
            <c:dLblPos val="ctr"/>
            <c:showLegendKey val="0"/>
            <c:showVal val="1"/>
            <c:showCatName val="0"/>
            <c:showSerName val="0"/>
            <c:showPercent val="0"/>
            <c:showBubbleSize val="0"/>
            <c:showLeaderLines val="0"/>
          </c:dLbls>
          <c:trendline>
            <c:spPr>
              <a:ln w="25400">
                <a:solidFill>
                  <a:sysClr val="windowText" lastClr="000000"/>
                </a:solidFill>
                <a:headEnd w="sm" len="sm"/>
                <a:tailEnd type="stealth" w="lg" len="lg"/>
              </a:ln>
            </c:spPr>
            <c:trendlineType val="poly"/>
            <c:order val="2"/>
            <c:dispRSqr val="0"/>
            <c:dispEq val="0"/>
          </c:trendline>
          <c:cat>
            <c:strRef>
              <c:f>Hoja3!$E$69:$E$73</c:f>
              <c:strCache>
                <c:ptCount val="5"/>
                <c:pt idx="0">
                  <c:v>ENERO</c:v>
                </c:pt>
                <c:pt idx="1">
                  <c:v>FEBRERO</c:v>
                </c:pt>
                <c:pt idx="2">
                  <c:v>MARZO</c:v>
                </c:pt>
                <c:pt idx="3">
                  <c:v>ARBIL</c:v>
                </c:pt>
                <c:pt idx="4">
                  <c:v>MAYO</c:v>
                </c:pt>
              </c:strCache>
            </c:strRef>
          </c:cat>
          <c:val>
            <c:numRef>
              <c:f>Hoja3!$F$69:$F$73</c:f>
              <c:numCache>
                <c:formatCode>General</c:formatCode>
                <c:ptCount val="5"/>
                <c:pt idx="0">
                  <c:v>5427</c:v>
                </c:pt>
                <c:pt idx="1">
                  <c:v>4054</c:v>
                </c:pt>
                <c:pt idx="2">
                  <c:v>4488</c:v>
                </c:pt>
                <c:pt idx="3">
                  <c:v>4747</c:v>
                </c:pt>
                <c:pt idx="4">
                  <c:v>4334</c:v>
                </c:pt>
              </c:numCache>
            </c:numRef>
          </c:val>
        </c:ser>
        <c:dLbls>
          <c:showLegendKey val="0"/>
          <c:showVal val="0"/>
          <c:showCatName val="0"/>
          <c:showSerName val="0"/>
          <c:showPercent val="0"/>
          <c:showBubbleSize val="0"/>
        </c:dLbls>
        <c:gapWidth val="150"/>
        <c:axId val="156632960"/>
        <c:axId val="156634496"/>
      </c:barChart>
      <c:catAx>
        <c:axId val="156632960"/>
        <c:scaling>
          <c:orientation val="minMax"/>
        </c:scaling>
        <c:delete val="0"/>
        <c:axPos val="b"/>
        <c:majorTickMark val="out"/>
        <c:minorTickMark val="none"/>
        <c:tickLblPos val="nextTo"/>
        <c:crossAx val="156634496"/>
        <c:crosses val="autoZero"/>
        <c:auto val="1"/>
        <c:lblAlgn val="ctr"/>
        <c:lblOffset val="100"/>
        <c:noMultiLvlLbl val="0"/>
      </c:catAx>
      <c:valAx>
        <c:axId val="156634496"/>
        <c:scaling>
          <c:orientation val="minMax"/>
        </c:scaling>
        <c:delete val="0"/>
        <c:axPos val="l"/>
        <c:majorGridlines/>
        <c:numFmt formatCode="General" sourceLinked="1"/>
        <c:majorTickMark val="out"/>
        <c:minorTickMark val="none"/>
        <c:tickLblPos val="nextTo"/>
        <c:crossAx val="156632960"/>
        <c:crosses val="autoZero"/>
        <c:crossBetween val="between"/>
      </c:valAx>
      <c:spPr>
        <a:noFill/>
      </c:spPr>
    </c:plotArea>
    <c:plotVisOnly val="1"/>
    <c:dispBlanksAs val="gap"/>
    <c:showDLblsOverMax val="0"/>
  </c:chart>
  <c:spPr>
    <a:noFill/>
  </c:spPr>
  <c:txPr>
    <a:bodyPr/>
    <a:lstStyle/>
    <a:p>
      <a:pPr>
        <a:defRPr>
          <a:solidFill>
            <a:schemeClr val="tx1"/>
          </a:solidFill>
        </a:defRPr>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Hoja1!$E$9</c:f>
              <c:strCache>
                <c:ptCount val="1"/>
                <c:pt idx="0">
                  <c:v>INSCRIPCIONES JUDICIALES EVOLUCIÓN MENSUAL</c:v>
                </c:pt>
              </c:strCache>
            </c:strRef>
          </c:tx>
          <c:spPr>
            <a:gradFill rotWithShape="1">
              <a:gsLst>
                <a:gs pos="0">
                  <a:srgbClr val="39639D">
                    <a:shade val="51000"/>
                    <a:satMod val="130000"/>
                  </a:srgbClr>
                </a:gs>
                <a:gs pos="80000">
                  <a:srgbClr val="39639D">
                    <a:shade val="93000"/>
                    <a:satMod val="130000"/>
                  </a:srgbClr>
                </a:gs>
                <a:gs pos="100000">
                  <a:srgbClr val="39639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2"/>
            <c:invertIfNegative val="0"/>
            <c:bubble3D val="0"/>
            <c:spPr>
              <a:gradFill rotWithShape="1">
                <a:gsLst>
                  <a:gs pos="0">
                    <a:srgbClr val="DA1F28">
                      <a:shade val="51000"/>
                      <a:satMod val="130000"/>
                    </a:srgbClr>
                  </a:gs>
                  <a:gs pos="80000">
                    <a:srgbClr val="DA1F28">
                      <a:shade val="93000"/>
                      <a:satMod val="130000"/>
                    </a:srgbClr>
                  </a:gs>
                  <a:gs pos="100000">
                    <a:srgbClr val="DA1F28">
                      <a:shade val="94000"/>
                      <a:satMod val="135000"/>
                    </a:srgbClr>
                  </a:gs>
                </a:gsLst>
                <a:lin ang="16200000" scaled="0"/>
              </a:gradFill>
              <a:ln w="9525" cap="flat" cmpd="sng" algn="ctr">
                <a:solidFill>
                  <a:srgbClr val="DA1F28">
                    <a:shade val="95000"/>
                    <a:satMod val="105000"/>
                  </a:srgbClr>
                </a:solidFill>
                <a:prstDash val="solid"/>
              </a:ln>
              <a:effectLst>
                <a:outerShdw blurRad="40000" dist="23000" dir="5400000" rotWithShape="0">
                  <a:srgbClr val="000000">
                    <a:alpha val="35000"/>
                  </a:srgbClr>
                </a:outerShdw>
              </a:effectLst>
            </c:spPr>
          </c:dPt>
          <c:dLbls>
            <c:txPr>
              <a:bodyPr/>
              <a:lstStyle/>
              <a:p>
                <a:pPr>
                  <a:defRPr sz="1800">
                    <a:solidFill>
                      <a:schemeClr val="bg1"/>
                    </a:solidFill>
                  </a:defRPr>
                </a:pPr>
                <a:endParaRPr lang="es-EC"/>
              </a:p>
            </c:txPr>
            <c:dLblPos val="ctr"/>
            <c:showLegendKey val="0"/>
            <c:showVal val="1"/>
            <c:showCatName val="0"/>
            <c:showSerName val="0"/>
            <c:showPercent val="0"/>
            <c:showBubbleSize val="0"/>
            <c:showLeaderLines val="0"/>
          </c:dLbls>
          <c:trendline>
            <c:spPr>
              <a:ln w="25400">
                <a:solidFill>
                  <a:sysClr val="windowText" lastClr="000000"/>
                </a:solidFill>
                <a:headEnd w="sm" len="sm"/>
                <a:tailEnd type="stealth" w="lg" len="lg"/>
              </a:ln>
            </c:spPr>
            <c:trendlineType val="poly"/>
            <c:order val="4"/>
            <c:dispRSqr val="0"/>
            <c:dispEq val="0"/>
          </c:trendline>
          <c:cat>
            <c:strRef>
              <c:f>Hoja1!$E$11:$E$15</c:f>
              <c:strCache>
                <c:ptCount val="5"/>
                <c:pt idx="0">
                  <c:v>ENERO</c:v>
                </c:pt>
                <c:pt idx="1">
                  <c:v>FEBRERO</c:v>
                </c:pt>
                <c:pt idx="2">
                  <c:v>MARZO</c:v>
                </c:pt>
                <c:pt idx="3">
                  <c:v>ABRIL</c:v>
                </c:pt>
                <c:pt idx="4">
                  <c:v>MAYO</c:v>
                </c:pt>
              </c:strCache>
            </c:strRef>
          </c:cat>
          <c:val>
            <c:numRef>
              <c:f>Hoja1!$F$11:$F$15</c:f>
              <c:numCache>
                <c:formatCode>General</c:formatCode>
                <c:ptCount val="5"/>
                <c:pt idx="0">
                  <c:v>1419</c:v>
                </c:pt>
                <c:pt idx="1">
                  <c:v>2219</c:v>
                </c:pt>
                <c:pt idx="2">
                  <c:v>4237</c:v>
                </c:pt>
                <c:pt idx="3">
                  <c:v>1975</c:v>
                </c:pt>
                <c:pt idx="4">
                  <c:v>2302</c:v>
                </c:pt>
              </c:numCache>
            </c:numRef>
          </c:val>
        </c:ser>
        <c:dLbls>
          <c:showLegendKey val="0"/>
          <c:showVal val="0"/>
          <c:showCatName val="0"/>
          <c:showSerName val="0"/>
          <c:showPercent val="0"/>
          <c:showBubbleSize val="0"/>
        </c:dLbls>
        <c:gapWidth val="150"/>
        <c:axId val="156723456"/>
        <c:axId val="156729344"/>
      </c:barChart>
      <c:catAx>
        <c:axId val="156723456"/>
        <c:scaling>
          <c:orientation val="minMax"/>
        </c:scaling>
        <c:delete val="0"/>
        <c:axPos val="b"/>
        <c:majorTickMark val="out"/>
        <c:minorTickMark val="none"/>
        <c:tickLblPos val="nextTo"/>
        <c:crossAx val="156729344"/>
        <c:crosses val="autoZero"/>
        <c:auto val="1"/>
        <c:lblAlgn val="ctr"/>
        <c:lblOffset val="100"/>
        <c:noMultiLvlLbl val="0"/>
      </c:catAx>
      <c:valAx>
        <c:axId val="156729344"/>
        <c:scaling>
          <c:orientation val="minMax"/>
        </c:scaling>
        <c:delete val="0"/>
        <c:axPos val="l"/>
        <c:majorGridlines/>
        <c:numFmt formatCode="General" sourceLinked="1"/>
        <c:majorTickMark val="out"/>
        <c:minorTickMark val="none"/>
        <c:tickLblPos val="nextTo"/>
        <c:crossAx val="156723456"/>
        <c:crosses val="autoZero"/>
        <c:crossBetween val="between"/>
      </c:valAx>
      <c:spPr>
        <a:noFill/>
      </c:spPr>
    </c:plotArea>
    <c:plotVisOnly val="1"/>
    <c:dispBlanksAs val="gap"/>
    <c:showDLblsOverMax val="0"/>
  </c:chart>
  <c:spPr>
    <a:noFill/>
  </c:spPr>
  <c:txPr>
    <a:bodyPr/>
    <a:lstStyle/>
    <a:p>
      <a:pPr>
        <a:defRPr>
          <a:solidFill>
            <a:schemeClr val="tx1"/>
          </a:solidFill>
        </a:defRPr>
      </a:pPr>
      <a:endParaRPr lang="es-EC"/>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600" dirty="0" smtClean="0">
                <a:latin typeface="Arial" pitchFamily="34" charset="0"/>
                <a:cs typeface="Arial" pitchFamily="34" charset="0"/>
              </a:rPr>
              <a:t>TIEMPOS (</a:t>
            </a:r>
            <a:r>
              <a:rPr lang="en-US" sz="1600" dirty="0" err="1" smtClean="0">
                <a:latin typeface="Arial" pitchFamily="34" charset="0"/>
                <a:cs typeface="Arial" pitchFamily="34" charset="0"/>
              </a:rPr>
              <a:t>días</a:t>
            </a:r>
            <a:r>
              <a:rPr lang="en-US" sz="1600" dirty="0" smtClean="0">
                <a:latin typeface="Arial" pitchFamily="34" charset="0"/>
                <a:cs typeface="Arial" pitchFamily="34" charset="0"/>
              </a:rPr>
              <a:t>) </a:t>
            </a:r>
            <a:r>
              <a:rPr lang="en-US" sz="1600" dirty="0">
                <a:latin typeface="Arial" pitchFamily="34" charset="0"/>
                <a:cs typeface="Arial" pitchFamily="34" charset="0"/>
              </a:rPr>
              <a:t>DE DESPACHO DE REVISION LEGAL </a:t>
            </a:r>
          </a:p>
          <a:p>
            <a:pPr>
              <a:defRPr sz="1800"/>
            </a:pPr>
            <a:r>
              <a:rPr lang="en-US" sz="1400" dirty="0" smtClean="0">
                <a:latin typeface="Arial" pitchFamily="34" charset="0"/>
                <a:cs typeface="Arial" pitchFamily="34" charset="0"/>
              </a:rPr>
              <a:t>ENERO-OCTUBRE 2014  vs. NOVIEMBRE</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2014-</a:t>
            </a:r>
            <a:r>
              <a:rPr lang="en-US" sz="1400" baseline="0" dirty="0" smtClean="0">
                <a:latin typeface="Arial" pitchFamily="34" charset="0"/>
                <a:cs typeface="Arial" pitchFamily="34" charset="0"/>
              </a:rPr>
              <a:t>MAYO </a:t>
            </a:r>
            <a:r>
              <a:rPr lang="en-US" sz="1400" baseline="0" dirty="0">
                <a:latin typeface="Arial" pitchFamily="34" charset="0"/>
                <a:cs typeface="Arial" pitchFamily="34" charset="0"/>
              </a:rPr>
              <a:t>2015</a:t>
            </a:r>
            <a:endParaRPr lang="en-US" sz="1400" dirty="0">
              <a:latin typeface="Arial" pitchFamily="34" charset="0"/>
              <a:cs typeface="Arial" pitchFamily="34" charset="0"/>
            </a:endParaRPr>
          </a:p>
        </c:rich>
      </c:tx>
      <c:layout/>
      <c:overlay val="0"/>
    </c:title>
    <c:autoTitleDeleted val="0"/>
    <c:plotArea>
      <c:layout/>
      <c:barChart>
        <c:barDir val="col"/>
        <c:grouping val="clustered"/>
        <c:varyColors val="0"/>
        <c:ser>
          <c:idx val="0"/>
          <c:order val="0"/>
          <c:tx>
            <c:strRef>
              <c:f>Hoja1!$A$33</c:f>
              <c:strCache>
                <c:ptCount val="1"/>
                <c:pt idx="0">
                  <c:v>TIEMPOS DE DESPACHO</c:v>
                </c:pt>
              </c:strCache>
            </c:strRef>
          </c:tx>
          <c:invertIfNegative val="0"/>
          <c:dPt>
            <c:idx val="0"/>
            <c:invertIfNegative val="0"/>
            <c:bubble3D val="0"/>
            <c:spPr>
              <a:solidFill>
                <a:schemeClr val="accent2"/>
              </a:solidFill>
            </c:spPr>
          </c:dPt>
          <c:dPt>
            <c:idx val="1"/>
            <c:invertIfNegative val="0"/>
            <c:bubble3D val="0"/>
            <c:spPr>
              <a:solidFill>
                <a:schemeClr val="accent1"/>
              </a:solidFill>
            </c:spPr>
          </c:dPt>
          <c:dPt>
            <c:idx val="2"/>
            <c:invertIfNegative val="0"/>
            <c:bubble3D val="0"/>
            <c:spPr>
              <a:solidFill>
                <a:schemeClr val="accent2"/>
              </a:solidFill>
            </c:spPr>
          </c:dPt>
          <c:dPt>
            <c:idx val="3"/>
            <c:invertIfNegative val="0"/>
            <c:bubble3D val="0"/>
            <c:spPr>
              <a:solidFill>
                <a:schemeClr val="accent1"/>
              </a:solidFill>
            </c:spPr>
          </c:dPt>
          <c:dLbls>
            <c:txPr>
              <a:bodyPr/>
              <a:lstStyle/>
              <a:p>
                <a:pPr>
                  <a:defRPr sz="1800"/>
                </a:pPr>
                <a:endParaRPr lang="es-EC"/>
              </a:p>
            </c:txPr>
            <c:showLegendKey val="0"/>
            <c:showVal val="1"/>
            <c:showCatName val="0"/>
            <c:showSerName val="0"/>
            <c:showPercent val="0"/>
            <c:showBubbleSize val="0"/>
            <c:showLeaderLines val="0"/>
          </c:dLbls>
          <c:cat>
            <c:strRef>
              <c:f>Hoja1!$B$32:$E$32</c:f>
              <c:strCache>
                <c:ptCount val="4"/>
                <c:pt idx="0">
                  <c:v>REVISION LEGAL A OCTUBRE</c:v>
                </c:pt>
                <c:pt idx="1">
                  <c:v>REVISION LEGAL ACTUAL</c:v>
                </c:pt>
                <c:pt idx="2">
                  <c:v>REVISION LEGAL A OCTUBRE CON VALIDACION</c:v>
                </c:pt>
                <c:pt idx="3">
                  <c:v>REVISION LEGAL ACTUAL CON VALIDACION</c:v>
                </c:pt>
              </c:strCache>
            </c:strRef>
          </c:cat>
          <c:val>
            <c:numRef>
              <c:f>Hoja1!$B$33:$E$33</c:f>
              <c:numCache>
                <c:formatCode>General</c:formatCode>
                <c:ptCount val="4"/>
                <c:pt idx="0">
                  <c:v>5</c:v>
                </c:pt>
                <c:pt idx="1">
                  <c:v>4</c:v>
                </c:pt>
                <c:pt idx="2">
                  <c:v>7</c:v>
                </c:pt>
                <c:pt idx="3">
                  <c:v>4</c:v>
                </c:pt>
              </c:numCache>
            </c:numRef>
          </c:val>
        </c:ser>
        <c:dLbls>
          <c:showLegendKey val="0"/>
          <c:showVal val="1"/>
          <c:showCatName val="0"/>
          <c:showSerName val="0"/>
          <c:showPercent val="0"/>
          <c:showBubbleSize val="0"/>
        </c:dLbls>
        <c:gapWidth val="150"/>
        <c:axId val="157041024"/>
        <c:axId val="157053696"/>
      </c:barChart>
      <c:catAx>
        <c:axId val="157041024"/>
        <c:scaling>
          <c:orientation val="minMax"/>
        </c:scaling>
        <c:delete val="0"/>
        <c:axPos val="b"/>
        <c:majorTickMark val="out"/>
        <c:minorTickMark val="none"/>
        <c:tickLblPos val="nextTo"/>
        <c:txPr>
          <a:bodyPr/>
          <a:lstStyle/>
          <a:p>
            <a:pPr>
              <a:defRPr sz="1200"/>
            </a:pPr>
            <a:endParaRPr lang="es-EC"/>
          </a:p>
        </c:txPr>
        <c:crossAx val="157053696"/>
        <c:crosses val="autoZero"/>
        <c:auto val="1"/>
        <c:lblAlgn val="ctr"/>
        <c:lblOffset val="100"/>
        <c:noMultiLvlLbl val="0"/>
      </c:catAx>
      <c:valAx>
        <c:axId val="157053696"/>
        <c:scaling>
          <c:orientation val="minMax"/>
        </c:scaling>
        <c:delete val="0"/>
        <c:axPos val="l"/>
        <c:majorGridlines/>
        <c:numFmt formatCode="General" sourceLinked="1"/>
        <c:majorTickMark val="out"/>
        <c:minorTickMark val="none"/>
        <c:tickLblPos val="nextTo"/>
        <c:crossAx val="157041024"/>
        <c:crosses val="autoZero"/>
        <c:crossBetween val="between"/>
      </c:valAx>
    </c:plotArea>
    <c:plotVisOnly val="1"/>
    <c:dispBlanksAs val="gap"/>
    <c:showDLblsOverMax val="0"/>
  </c:chart>
  <c:txPr>
    <a:bodyPr/>
    <a:lstStyle/>
    <a:p>
      <a:pPr>
        <a:defRPr sz="800"/>
      </a:pPr>
      <a:endParaRPr lang="es-EC"/>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600" dirty="0" smtClean="0">
                <a:latin typeface="Arial" pitchFamily="34" charset="0"/>
                <a:cs typeface="Arial" pitchFamily="34" charset="0"/>
              </a:rPr>
              <a:t>TIEMPOS (días)</a:t>
            </a:r>
            <a:r>
              <a:rPr lang="es-EC" sz="1600" baseline="0" dirty="0" smtClean="0">
                <a:latin typeface="Arial" pitchFamily="34" charset="0"/>
                <a:cs typeface="Arial" pitchFamily="34" charset="0"/>
              </a:rPr>
              <a:t> </a:t>
            </a:r>
            <a:r>
              <a:rPr lang="es-EC" sz="1600" baseline="0" dirty="0">
                <a:latin typeface="Arial" pitchFamily="34" charset="0"/>
                <a:cs typeface="Arial" pitchFamily="34" charset="0"/>
              </a:rPr>
              <a:t>DE </a:t>
            </a:r>
            <a:r>
              <a:rPr lang="es-EC" sz="1600" baseline="0" dirty="0" smtClean="0">
                <a:latin typeface="Arial" pitchFamily="34" charset="0"/>
                <a:cs typeface="Arial" pitchFamily="34" charset="0"/>
              </a:rPr>
              <a:t>DESPACHO</a:t>
            </a:r>
          </a:p>
          <a:p>
            <a:pPr>
              <a:defRPr sz="1200"/>
            </a:pPr>
            <a:r>
              <a:rPr lang="es-EC" sz="1400" baseline="0" dirty="0" smtClean="0">
                <a:latin typeface="Arial" pitchFamily="34" charset="0"/>
                <a:cs typeface="Arial" pitchFamily="34" charset="0"/>
              </a:rPr>
              <a:t>ENERO-OCTUBRE </a:t>
            </a:r>
            <a:r>
              <a:rPr lang="es-EC" sz="1400" baseline="0" dirty="0">
                <a:latin typeface="Arial" pitchFamily="34" charset="0"/>
                <a:cs typeface="Arial" pitchFamily="34" charset="0"/>
              </a:rPr>
              <a:t>2014 </a:t>
            </a:r>
            <a:r>
              <a:rPr lang="es-EC" sz="1400" baseline="0" dirty="0" smtClean="0">
                <a:latin typeface="Arial" pitchFamily="34" charset="0"/>
                <a:cs typeface="Arial" pitchFamily="34" charset="0"/>
              </a:rPr>
              <a:t>vs. </a:t>
            </a:r>
            <a:r>
              <a:rPr lang="es-EC" sz="1400" baseline="0" dirty="0">
                <a:latin typeface="Arial" pitchFamily="34" charset="0"/>
                <a:cs typeface="Arial" pitchFamily="34" charset="0"/>
              </a:rPr>
              <a:t>NOVIEMBRE 2014 - MAYO 2015</a:t>
            </a:r>
            <a:endParaRPr lang="es-EC" sz="1400" dirty="0">
              <a:latin typeface="Arial" pitchFamily="34" charset="0"/>
              <a:cs typeface="Arial" pitchFamily="34" charset="0"/>
            </a:endParaRPr>
          </a:p>
        </c:rich>
      </c:tx>
      <c:layout/>
      <c:overlay val="0"/>
    </c:title>
    <c:autoTitleDeleted val="0"/>
    <c:plotArea>
      <c:layout/>
      <c:barChart>
        <c:barDir val="col"/>
        <c:grouping val="clustered"/>
        <c:varyColors val="0"/>
        <c:ser>
          <c:idx val="0"/>
          <c:order val="0"/>
          <c:invertIfNegative val="0"/>
          <c:dPt>
            <c:idx val="0"/>
            <c:invertIfNegative val="0"/>
            <c:bubble3D val="0"/>
            <c:spPr>
              <a:solidFill>
                <a:schemeClr val="accent2"/>
              </a:solidFill>
            </c:spPr>
          </c:dPt>
          <c:dPt>
            <c:idx val="2"/>
            <c:invertIfNegative val="0"/>
            <c:bubble3D val="0"/>
            <c:spPr>
              <a:solidFill>
                <a:schemeClr val="accent2"/>
              </a:solidFill>
            </c:spPr>
          </c:dPt>
          <c:dLbls>
            <c:txPr>
              <a:bodyPr/>
              <a:lstStyle/>
              <a:p>
                <a:pPr>
                  <a:defRPr sz="1800"/>
                </a:pPr>
                <a:endParaRPr lang="es-EC"/>
              </a:p>
            </c:txPr>
            <c:showLegendKey val="0"/>
            <c:showVal val="1"/>
            <c:showCatName val="0"/>
            <c:showSerName val="0"/>
            <c:showPercent val="0"/>
            <c:showBubbleSize val="0"/>
            <c:showLeaderLines val="0"/>
          </c:dLbls>
          <c:cat>
            <c:strRef>
              <c:f>Hoja1!$F$32:$I$32</c:f>
              <c:strCache>
                <c:ptCount val="4"/>
                <c:pt idx="0">
                  <c:v>INSCRIPCIONES A OCTUBRE</c:v>
                </c:pt>
                <c:pt idx="1">
                  <c:v>INSCRIPCION ACTUAL</c:v>
                </c:pt>
                <c:pt idx="2">
                  <c:v>JUDICIALES A OCTUBRE</c:v>
                </c:pt>
                <c:pt idx="3">
                  <c:v>JUDICIAL ACTUAL</c:v>
                </c:pt>
              </c:strCache>
            </c:strRef>
          </c:cat>
          <c:val>
            <c:numRef>
              <c:f>Hoja1!$F$33:$I$33</c:f>
              <c:numCache>
                <c:formatCode>General</c:formatCode>
                <c:ptCount val="4"/>
                <c:pt idx="0">
                  <c:v>5</c:v>
                </c:pt>
                <c:pt idx="1">
                  <c:v>4</c:v>
                </c:pt>
                <c:pt idx="2">
                  <c:v>5</c:v>
                </c:pt>
                <c:pt idx="3">
                  <c:v>3</c:v>
                </c:pt>
              </c:numCache>
            </c:numRef>
          </c:val>
        </c:ser>
        <c:dLbls>
          <c:showLegendKey val="0"/>
          <c:showVal val="1"/>
          <c:showCatName val="0"/>
          <c:showSerName val="0"/>
          <c:showPercent val="0"/>
          <c:showBubbleSize val="0"/>
        </c:dLbls>
        <c:gapWidth val="150"/>
        <c:axId val="157079424"/>
        <c:axId val="157099520"/>
      </c:barChart>
      <c:catAx>
        <c:axId val="157079424"/>
        <c:scaling>
          <c:orientation val="minMax"/>
        </c:scaling>
        <c:delete val="0"/>
        <c:axPos val="b"/>
        <c:majorTickMark val="out"/>
        <c:minorTickMark val="none"/>
        <c:tickLblPos val="nextTo"/>
        <c:txPr>
          <a:bodyPr/>
          <a:lstStyle/>
          <a:p>
            <a:pPr>
              <a:defRPr sz="1200"/>
            </a:pPr>
            <a:endParaRPr lang="es-EC"/>
          </a:p>
        </c:txPr>
        <c:crossAx val="157099520"/>
        <c:crosses val="autoZero"/>
        <c:auto val="1"/>
        <c:lblAlgn val="ctr"/>
        <c:lblOffset val="100"/>
        <c:noMultiLvlLbl val="0"/>
      </c:catAx>
      <c:valAx>
        <c:axId val="157099520"/>
        <c:scaling>
          <c:orientation val="minMax"/>
        </c:scaling>
        <c:delete val="0"/>
        <c:axPos val="l"/>
        <c:majorGridlines/>
        <c:numFmt formatCode="General" sourceLinked="1"/>
        <c:majorTickMark val="out"/>
        <c:minorTickMark val="none"/>
        <c:tickLblPos val="nextTo"/>
        <c:crossAx val="157079424"/>
        <c:crosses val="autoZero"/>
        <c:crossBetween val="between"/>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800"/>
            </a:pPr>
            <a:r>
              <a:rPr lang="en-US" sz="1800" dirty="0" smtClean="0"/>
              <a:t>TIEMPOS (</a:t>
            </a:r>
            <a:r>
              <a:rPr lang="en-US" sz="1800" dirty="0" err="1" smtClean="0"/>
              <a:t>días</a:t>
            </a:r>
            <a:r>
              <a:rPr lang="en-US" sz="1800" dirty="0" smtClean="0"/>
              <a:t>) </a:t>
            </a:r>
            <a:r>
              <a:rPr lang="en-US" sz="1800" dirty="0"/>
              <a:t>DE </a:t>
            </a:r>
            <a:r>
              <a:rPr lang="en-US" sz="1800" dirty="0" smtClean="0"/>
              <a:t>DESPACHO</a:t>
            </a:r>
          </a:p>
          <a:p>
            <a:pPr>
              <a:defRPr sz="1800"/>
            </a:pPr>
            <a:r>
              <a:rPr lang="en-US" sz="1800" dirty="0" smtClean="0"/>
              <a:t>POSESIONES </a:t>
            </a:r>
            <a:r>
              <a:rPr lang="en-US" sz="1800" dirty="0"/>
              <a:t>EFECTIVAS</a:t>
            </a:r>
          </a:p>
        </c:rich>
      </c:tx>
      <c:layout/>
      <c:overlay val="0"/>
    </c:title>
    <c:autoTitleDeleted val="0"/>
    <c:plotArea>
      <c:layout/>
      <c:barChart>
        <c:barDir val="col"/>
        <c:grouping val="clustered"/>
        <c:varyColors val="0"/>
        <c:ser>
          <c:idx val="0"/>
          <c:order val="0"/>
          <c:tx>
            <c:strRef>
              <c:f>Hoja1!$A$19</c:f>
              <c:strCache>
                <c:ptCount val="1"/>
                <c:pt idx="0">
                  <c:v>TIEMPOS DE DESPACHO</c:v>
                </c:pt>
              </c:strCache>
            </c:strRef>
          </c:tx>
          <c:invertIfNegative val="0"/>
          <c:dPt>
            <c:idx val="0"/>
            <c:invertIfNegative val="0"/>
            <c:bubble3D val="0"/>
            <c:spPr>
              <a:solidFill>
                <a:schemeClr val="accent2"/>
              </a:solidFill>
            </c:spPr>
          </c:dPt>
          <c:trendline>
            <c:spPr>
              <a:ln w="28575">
                <a:solidFill>
                  <a:schemeClr val="tx1"/>
                </a:solidFill>
                <a:tailEnd type="stealth" w="lg" len="lg"/>
              </a:ln>
            </c:spPr>
            <c:trendlineType val="linear"/>
            <c:dispRSqr val="0"/>
            <c:dispEq val="0"/>
          </c:trendline>
          <c:cat>
            <c:strRef>
              <c:f>Hoja1!$B$18:$C$18</c:f>
              <c:strCache>
                <c:ptCount val="2"/>
                <c:pt idx="0">
                  <c:v>TIEMPO PROMEDIO A OCTUBRE</c:v>
                </c:pt>
                <c:pt idx="1">
                  <c:v>TIEMPO ACTUAL</c:v>
                </c:pt>
              </c:strCache>
            </c:strRef>
          </c:cat>
          <c:val>
            <c:numRef>
              <c:f>Hoja1!$B$19:$C$19</c:f>
              <c:numCache>
                <c:formatCode>General</c:formatCode>
                <c:ptCount val="2"/>
                <c:pt idx="0">
                  <c:v>5</c:v>
                </c:pt>
                <c:pt idx="1">
                  <c:v>2</c:v>
                </c:pt>
              </c:numCache>
            </c:numRef>
          </c:val>
        </c:ser>
        <c:dLbls>
          <c:showLegendKey val="0"/>
          <c:showVal val="1"/>
          <c:showCatName val="0"/>
          <c:showSerName val="0"/>
          <c:showPercent val="0"/>
          <c:showBubbleSize val="0"/>
        </c:dLbls>
        <c:gapWidth val="150"/>
        <c:axId val="157148672"/>
        <c:axId val="157150208"/>
      </c:barChart>
      <c:catAx>
        <c:axId val="157148672"/>
        <c:scaling>
          <c:orientation val="minMax"/>
        </c:scaling>
        <c:delete val="0"/>
        <c:axPos val="b"/>
        <c:numFmt formatCode="General" sourceLinked="1"/>
        <c:majorTickMark val="out"/>
        <c:minorTickMark val="none"/>
        <c:tickLblPos val="nextTo"/>
        <c:crossAx val="157150208"/>
        <c:crosses val="autoZero"/>
        <c:auto val="1"/>
        <c:lblAlgn val="ctr"/>
        <c:lblOffset val="100"/>
        <c:noMultiLvlLbl val="0"/>
      </c:catAx>
      <c:valAx>
        <c:axId val="157150208"/>
        <c:scaling>
          <c:orientation val="minMax"/>
        </c:scaling>
        <c:delete val="0"/>
        <c:axPos val="l"/>
        <c:majorGridlines/>
        <c:numFmt formatCode="General" sourceLinked="1"/>
        <c:majorTickMark val="out"/>
        <c:minorTickMark val="none"/>
        <c:tickLblPos val="nextTo"/>
        <c:crossAx val="157148672"/>
        <c:crosses val="autoZero"/>
        <c:crossBetween val="between"/>
      </c:valAx>
      <c:spPr>
        <a:noFill/>
      </c:spPr>
    </c:plotArea>
    <c:plotVisOnly val="1"/>
    <c:dispBlanksAs val="gap"/>
    <c:showDLblsOverMax val="0"/>
  </c:chart>
  <c:spPr>
    <a:noFill/>
  </c:spPr>
  <c:txPr>
    <a:bodyPr/>
    <a:lstStyle/>
    <a:p>
      <a:pPr>
        <a:defRPr sz="1800">
          <a:solidFill>
            <a:schemeClr val="tx1"/>
          </a:solidFill>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a:pPr>
            <a:r>
              <a:rPr lang="en-US" sz="2200"/>
              <a:t>Certificados de Gravámenes</a:t>
            </a:r>
          </a:p>
          <a:p>
            <a:pPr>
              <a:defRPr sz="2200"/>
            </a:pPr>
            <a:r>
              <a:rPr lang="en-US" sz="2200" baseline="0"/>
              <a:t>Enero a Mayo 2015</a:t>
            </a:r>
            <a:endParaRPr lang="en-US" sz="220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INGRESOS!$A$5</c:f>
              <c:strCache>
                <c:ptCount val="1"/>
                <c:pt idx="0">
                  <c:v>Certificados de Gravámenes</c:v>
                </c:pt>
              </c:strCache>
            </c:strRef>
          </c:tx>
          <c:invertIfNegative val="0"/>
          <c:dLbls>
            <c:dLbl>
              <c:idx val="0"/>
              <c:layout>
                <c:manualLayout>
                  <c:x val="0"/>
                  <c:y val="-3.5825012498611267E-2"/>
                </c:manualLayout>
              </c:layout>
              <c:showLegendKey val="0"/>
              <c:showVal val="1"/>
              <c:showCatName val="0"/>
              <c:showSerName val="0"/>
              <c:showPercent val="0"/>
              <c:showBubbleSize val="0"/>
            </c:dLbl>
            <c:dLbl>
              <c:idx val="1"/>
              <c:layout>
                <c:manualLayout>
                  <c:x val="3.2067144054700992E-3"/>
                  <c:y val="-4.1336552883013002E-2"/>
                </c:manualLayout>
              </c:layout>
              <c:showLegendKey val="0"/>
              <c:showVal val="1"/>
              <c:showCatName val="0"/>
              <c:showSerName val="0"/>
              <c:showPercent val="0"/>
              <c:showBubbleSize val="0"/>
            </c:dLbl>
            <c:dLbl>
              <c:idx val="2"/>
              <c:layout>
                <c:manualLayout>
                  <c:x val="-1.6033572027349908E-3"/>
                  <c:y val="-3.0313472114209532E-2"/>
                </c:manualLayout>
              </c:layout>
              <c:showLegendKey val="0"/>
              <c:showVal val="1"/>
              <c:showCatName val="0"/>
              <c:showSerName val="0"/>
              <c:showPercent val="0"/>
              <c:showBubbleSize val="0"/>
            </c:dLbl>
            <c:dLbl>
              <c:idx val="3"/>
              <c:layout>
                <c:manualLayout>
                  <c:x val="0"/>
                  <c:y val="-4.1336552883013002E-2"/>
                </c:manualLayout>
              </c:layout>
              <c:showLegendKey val="0"/>
              <c:showVal val="1"/>
              <c:showCatName val="0"/>
              <c:showSerName val="0"/>
              <c:showPercent val="0"/>
              <c:showBubbleSize val="0"/>
            </c:dLbl>
            <c:dLbl>
              <c:idx val="4"/>
              <c:layout>
                <c:manualLayout>
                  <c:x val="4.8100716082051485E-3"/>
                  <c:y val="-5.7871174036218172E-2"/>
                </c:manualLayout>
              </c:layout>
              <c:showLegendKey val="0"/>
              <c:showVal val="1"/>
              <c:showCatName val="0"/>
              <c:showSerName val="0"/>
              <c:showPercent val="0"/>
              <c:showBubbleSize val="0"/>
            </c:dLbl>
            <c:txPr>
              <a:bodyPr/>
              <a:lstStyle/>
              <a:p>
                <a:pPr>
                  <a:defRPr sz="1800"/>
                </a:pPr>
                <a:endParaRPr lang="es-EC"/>
              </a:p>
            </c:txPr>
            <c:showLegendKey val="0"/>
            <c:showVal val="1"/>
            <c:showCatName val="0"/>
            <c:showSerName val="0"/>
            <c:showPercent val="0"/>
            <c:showBubbleSize val="0"/>
            <c:showLeaderLines val="0"/>
          </c:dLbls>
          <c:cat>
            <c:strRef>
              <c:f>INGRESOS!$B$4:$F$4</c:f>
              <c:strCache>
                <c:ptCount val="5"/>
                <c:pt idx="0">
                  <c:v>ENERO</c:v>
                </c:pt>
                <c:pt idx="1">
                  <c:v>FEBRERO</c:v>
                </c:pt>
                <c:pt idx="2">
                  <c:v>MARZO</c:v>
                </c:pt>
                <c:pt idx="3">
                  <c:v>ABRIL</c:v>
                </c:pt>
                <c:pt idx="4">
                  <c:v>MAYO</c:v>
                </c:pt>
              </c:strCache>
            </c:strRef>
          </c:cat>
          <c:val>
            <c:numRef>
              <c:f>INGRESOS!$B$5:$F$5</c:f>
              <c:numCache>
                <c:formatCode>_-* #,##0\ _€_-;\-* #,##0\ _€_-;_-* "-"??\ _€_-;_-@_-</c:formatCode>
                <c:ptCount val="5"/>
                <c:pt idx="0">
                  <c:v>18571</c:v>
                </c:pt>
                <c:pt idx="1">
                  <c:v>15589</c:v>
                </c:pt>
                <c:pt idx="2">
                  <c:v>19130</c:v>
                </c:pt>
                <c:pt idx="3">
                  <c:v>17864</c:v>
                </c:pt>
                <c:pt idx="4">
                  <c:v>16944</c:v>
                </c:pt>
              </c:numCache>
            </c:numRef>
          </c:val>
        </c:ser>
        <c:dLbls>
          <c:showLegendKey val="0"/>
          <c:showVal val="1"/>
          <c:showCatName val="0"/>
          <c:showSerName val="0"/>
          <c:showPercent val="0"/>
          <c:showBubbleSize val="0"/>
        </c:dLbls>
        <c:gapWidth val="150"/>
        <c:shape val="box"/>
        <c:axId val="156811264"/>
        <c:axId val="156813952"/>
        <c:axId val="0"/>
      </c:bar3DChart>
      <c:catAx>
        <c:axId val="156811264"/>
        <c:scaling>
          <c:orientation val="minMax"/>
        </c:scaling>
        <c:delete val="0"/>
        <c:axPos val="b"/>
        <c:majorTickMark val="none"/>
        <c:minorTickMark val="none"/>
        <c:tickLblPos val="nextTo"/>
        <c:txPr>
          <a:bodyPr/>
          <a:lstStyle/>
          <a:p>
            <a:pPr>
              <a:defRPr b="1"/>
            </a:pPr>
            <a:endParaRPr lang="es-EC"/>
          </a:p>
        </c:txPr>
        <c:crossAx val="156813952"/>
        <c:crosses val="autoZero"/>
        <c:auto val="1"/>
        <c:lblAlgn val="ctr"/>
        <c:lblOffset val="100"/>
        <c:noMultiLvlLbl val="0"/>
      </c:catAx>
      <c:valAx>
        <c:axId val="156813952"/>
        <c:scaling>
          <c:orientation val="minMax"/>
        </c:scaling>
        <c:delete val="1"/>
        <c:axPos val="l"/>
        <c:numFmt formatCode="_-* #,##0\ _€_-;\-* #,##0\ _€_-;_-* &quot;-&quot;??\ _€_-;_-@_-" sourceLinked="1"/>
        <c:majorTickMark val="none"/>
        <c:minorTickMark val="none"/>
        <c:tickLblPos val="nextTo"/>
        <c:crossAx val="156811264"/>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sysClr val="windowText" lastClr="000000"/>
                </a:solidFill>
                <a:latin typeface="+mn-lt"/>
                <a:ea typeface="+mn-ea"/>
                <a:cs typeface="+mn-cs"/>
              </a:defRPr>
            </a:pPr>
            <a:r>
              <a:rPr lang="en-US" sz="2200"/>
              <a:t>Certificados de Propiedad y Ventas</a:t>
            </a:r>
          </a:p>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sysClr val="windowText" lastClr="000000"/>
                </a:solidFill>
                <a:latin typeface="+mn-lt"/>
                <a:ea typeface="+mn-ea"/>
                <a:cs typeface="+mn-cs"/>
              </a:defRPr>
            </a:pPr>
            <a:r>
              <a:rPr lang="en-US" sz="2200" b="1" i="0" baseline="0"/>
              <a:t>Enero a Mayo 2015</a:t>
            </a:r>
          </a:p>
        </c:rich>
      </c:tx>
      <c:layout>
        <c:manualLayout>
          <c:xMode val="edge"/>
          <c:yMode val="edge"/>
          <c:x val="0.26301255562013104"/>
          <c:y val="3.062249355806344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INGRESOS!$A$6</c:f>
              <c:strCache>
                <c:ptCount val="1"/>
                <c:pt idx="0">
                  <c:v>Certificados de Propiedad y Ventas</c:v>
                </c:pt>
              </c:strCache>
            </c:strRef>
          </c:tx>
          <c:invertIfNegative val="0"/>
          <c:dLbls>
            <c:dLbl>
              <c:idx val="0"/>
              <c:layout>
                <c:manualLayout>
                  <c:x val="3.8745322722606372E-3"/>
                  <c:y val="-1.7067996029115046E-2"/>
                </c:manualLayout>
              </c:layout>
              <c:showLegendKey val="0"/>
              <c:showVal val="1"/>
              <c:showCatName val="0"/>
              <c:showSerName val="0"/>
              <c:showPercent val="0"/>
              <c:showBubbleSize val="0"/>
            </c:dLbl>
            <c:dLbl>
              <c:idx val="1"/>
              <c:layout>
                <c:manualLayout>
                  <c:x val="-1.9372661361303186E-3"/>
                  <c:y val="-1.7067996029115046E-2"/>
                </c:manualLayout>
              </c:layout>
              <c:showLegendKey val="0"/>
              <c:showVal val="1"/>
              <c:showCatName val="0"/>
              <c:showSerName val="0"/>
              <c:showPercent val="0"/>
              <c:showBubbleSize val="0"/>
            </c:dLbl>
            <c:dLbl>
              <c:idx val="2"/>
              <c:layout>
                <c:manualLayout>
                  <c:x val="1.1623596816781911E-2"/>
                  <c:y val="-1.9912662033967552E-2"/>
                </c:manualLayout>
              </c:layout>
              <c:showLegendKey val="0"/>
              <c:showVal val="1"/>
              <c:showCatName val="0"/>
              <c:showSerName val="0"/>
              <c:showPercent val="0"/>
              <c:showBubbleSize val="0"/>
            </c:dLbl>
            <c:dLbl>
              <c:idx val="3"/>
              <c:layout>
                <c:manualLayout>
                  <c:x val="-1.9372661361303895E-3"/>
                  <c:y val="-3.4135992058230091E-2"/>
                </c:manualLayout>
              </c:layout>
              <c:showLegendKey val="0"/>
              <c:showVal val="1"/>
              <c:showCatName val="0"/>
              <c:showSerName val="0"/>
              <c:showPercent val="0"/>
              <c:showBubbleSize val="0"/>
            </c:dLbl>
            <c:dLbl>
              <c:idx val="4"/>
              <c:layout>
                <c:manualLayout>
                  <c:x val="0"/>
                  <c:y val="-2.5601994043672568E-2"/>
                </c:manualLayout>
              </c:layout>
              <c:showLegendKey val="0"/>
              <c:showVal val="1"/>
              <c:showCatName val="0"/>
              <c:showSerName val="0"/>
              <c:showPercent val="0"/>
              <c:showBubbleSize val="0"/>
            </c:dLbl>
            <c:txPr>
              <a:bodyPr/>
              <a:lstStyle/>
              <a:p>
                <a:pPr>
                  <a:defRPr sz="1800"/>
                </a:pPr>
                <a:endParaRPr lang="es-EC"/>
              </a:p>
            </c:txPr>
            <c:showLegendKey val="0"/>
            <c:showVal val="1"/>
            <c:showCatName val="0"/>
            <c:showSerName val="0"/>
            <c:showPercent val="0"/>
            <c:showBubbleSize val="0"/>
            <c:showLeaderLines val="0"/>
          </c:dLbls>
          <c:cat>
            <c:strRef>
              <c:f>INGRESOS!$B$4:$F$4</c:f>
              <c:strCache>
                <c:ptCount val="5"/>
                <c:pt idx="0">
                  <c:v>ENERO</c:v>
                </c:pt>
                <c:pt idx="1">
                  <c:v>FEBRERO</c:v>
                </c:pt>
                <c:pt idx="2">
                  <c:v>MARZO</c:v>
                </c:pt>
                <c:pt idx="3">
                  <c:v>ABRIL</c:v>
                </c:pt>
                <c:pt idx="4">
                  <c:v>MAYO</c:v>
                </c:pt>
              </c:strCache>
            </c:strRef>
          </c:cat>
          <c:val>
            <c:numRef>
              <c:f>INGRESOS!$B$6:$F$6</c:f>
              <c:numCache>
                <c:formatCode>_-* #,##0\ _€_-;\-* #,##0\ _€_-;_-* "-"??\ _€_-;_-@_-</c:formatCode>
                <c:ptCount val="5"/>
                <c:pt idx="0">
                  <c:v>4134</c:v>
                </c:pt>
                <c:pt idx="1">
                  <c:v>3248</c:v>
                </c:pt>
                <c:pt idx="2">
                  <c:v>3663</c:v>
                </c:pt>
                <c:pt idx="3">
                  <c:v>3352</c:v>
                </c:pt>
                <c:pt idx="4">
                  <c:v>3305</c:v>
                </c:pt>
              </c:numCache>
            </c:numRef>
          </c:val>
        </c:ser>
        <c:dLbls>
          <c:showLegendKey val="0"/>
          <c:showVal val="1"/>
          <c:showCatName val="0"/>
          <c:showSerName val="0"/>
          <c:showPercent val="0"/>
          <c:showBubbleSize val="0"/>
        </c:dLbls>
        <c:gapWidth val="150"/>
        <c:shape val="box"/>
        <c:axId val="156839296"/>
        <c:axId val="156879104"/>
        <c:axId val="0"/>
      </c:bar3DChart>
      <c:catAx>
        <c:axId val="156839296"/>
        <c:scaling>
          <c:orientation val="minMax"/>
        </c:scaling>
        <c:delete val="0"/>
        <c:axPos val="b"/>
        <c:majorTickMark val="none"/>
        <c:minorTickMark val="none"/>
        <c:tickLblPos val="nextTo"/>
        <c:txPr>
          <a:bodyPr/>
          <a:lstStyle/>
          <a:p>
            <a:pPr>
              <a:defRPr b="1"/>
            </a:pPr>
            <a:endParaRPr lang="es-EC"/>
          </a:p>
        </c:txPr>
        <c:crossAx val="156879104"/>
        <c:crosses val="autoZero"/>
        <c:auto val="1"/>
        <c:lblAlgn val="ctr"/>
        <c:lblOffset val="100"/>
        <c:noMultiLvlLbl val="0"/>
      </c:catAx>
      <c:valAx>
        <c:axId val="156879104"/>
        <c:scaling>
          <c:orientation val="minMax"/>
        </c:scaling>
        <c:delete val="1"/>
        <c:axPos val="l"/>
        <c:numFmt formatCode="_-* #,##0\ _€_-;\-* #,##0\ _€_-;_-* &quot;-&quot;??\ _€_-;_-@_-" sourceLinked="1"/>
        <c:majorTickMark val="out"/>
        <c:minorTickMark val="none"/>
        <c:tickLblPos val="nextTo"/>
        <c:crossAx val="156839296"/>
        <c:crosses val="autoZero"/>
        <c:crossBetween val="between"/>
      </c:valAx>
    </c:plotArea>
    <c:plotVisOnly val="1"/>
    <c:dispBlanksAs val="gap"/>
    <c:showDLblsOverMax val="0"/>
  </c:chart>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jpeg"/><Relationship Id="rId4"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jpe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9A235-516C-41F6-9C34-E791A1C99ABB}"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C9F86AFA-7822-4363-B814-FF2F00B6BC49}">
      <dgm:prSet phldrT="[Texto]" custT="1"/>
      <dgm:spPr/>
      <dgm:t>
        <a:bodyPr/>
        <a:lstStyle/>
        <a:p>
          <a:r>
            <a:rPr lang="es-EC" sz="1200" dirty="0" smtClean="0">
              <a:solidFill>
                <a:schemeClr val="bg1"/>
              </a:solidFill>
            </a:rPr>
            <a:t>Implementar el Proyecto Integral de Modernización del DMQ</a:t>
          </a:r>
          <a:endParaRPr lang="es-EC" sz="1200" dirty="0">
            <a:solidFill>
              <a:schemeClr val="bg1"/>
            </a:solidFill>
          </a:endParaRPr>
        </a:p>
      </dgm:t>
    </dgm:pt>
    <dgm:pt modelId="{FD07BB51-2CE5-437D-8E65-6C97026BFA6E}" type="parTrans" cxnId="{BB458BEF-913E-4D0D-A1C1-FDBE7C3F8311}">
      <dgm:prSet/>
      <dgm:spPr/>
      <dgm:t>
        <a:bodyPr/>
        <a:lstStyle/>
        <a:p>
          <a:endParaRPr lang="es-EC">
            <a:solidFill>
              <a:schemeClr val="bg1"/>
            </a:solidFill>
          </a:endParaRPr>
        </a:p>
      </dgm:t>
    </dgm:pt>
    <dgm:pt modelId="{06C75E3E-0370-4151-8F6E-0B63CC12EEE5}" type="sibTrans" cxnId="{BB458BEF-913E-4D0D-A1C1-FDBE7C3F8311}">
      <dgm:prSet/>
      <dgm:spPr/>
      <dgm:t>
        <a:bodyPr/>
        <a:lstStyle/>
        <a:p>
          <a:endParaRPr lang="es-EC">
            <a:solidFill>
              <a:schemeClr val="bg1"/>
            </a:solidFill>
          </a:endParaRPr>
        </a:p>
      </dgm:t>
    </dgm:pt>
    <dgm:pt modelId="{B68A0E2D-83E7-4F86-A263-067AAFAC1A41}">
      <dgm:prSet phldrT="[Texto]" custT="1"/>
      <dgm:spPr/>
      <dgm:t>
        <a:bodyPr/>
        <a:lstStyle/>
        <a:p>
          <a:r>
            <a:rPr lang="es-EC" sz="1200" dirty="0" smtClean="0">
              <a:solidFill>
                <a:schemeClr val="bg1"/>
              </a:solidFill>
            </a:rPr>
            <a:t>Sistema  de Gestión Registral Automatizado </a:t>
          </a:r>
          <a:endParaRPr lang="es-EC" sz="1200" dirty="0">
            <a:solidFill>
              <a:schemeClr val="bg1"/>
            </a:solidFill>
          </a:endParaRPr>
        </a:p>
      </dgm:t>
    </dgm:pt>
    <dgm:pt modelId="{68AF2F48-D3D5-4E03-965C-0333AF26A496}" type="parTrans" cxnId="{23F0A9A2-36BA-4B46-9F6B-CEAD500E87E7}">
      <dgm:prSet/>
      <dgm:spPr/>
      <dgm:t>
        <a:bodyPr/>
        <a:lstStyle/>
        <a:p>
          <a:endParaRPr lang="es-EC">
            <a:solidFill>
              <a:schemeClr val="bg1"/>
            </a:solidFill>
          </a:endParaRPr>
        </a:p>
      </dgm:t>
    </dgm:pt>
    <dgm:pt modelId="{1AFA9F3D-CFBD-480D-8E42-6FB322D55AEB}" type="sibTrans" cxnId="{23F0A9A2-36BA-4B46-9F6B-CEAD500E87E7}">
      <dgm:prSet/>
      <dgm:spPr/>
      <dgm:t>
        <a:bodyPr/>
        <a:lstStyle/>
        <a:p>
          <a:endParaRPr lang="es-EC">
            <a:solidFill>
              <a:schemeClr val="bg1"/>
            </a:solidFill>
          </a:endParaRPr>
        </a:p>
      </dgm:t>
    </dgm:pt>
    <dgm:pt modelId="{49DC417F-B5CB-44B9-B10E-699D742C8690}">
      <dgm:prSet phldrT="[Texto]" custT="1"/>
      <dgm:spPr/>
      <dgm:t>
        <a:bodyPr/>
        <a:lstStyle/>
        <a:p>
          <a:r>
            <a:rPr lang="es-MX" sz="1400" b="1" u="sng" dirty="0" smtClean="0">
              <a:solidFill>
                <a:schemeClr val="bg1"/>
              </a:solidFill>
            </a:rPr>
            <a:t>OBJETO:</a:t>
          </a:r>
        </a:p>
        <a:p>
          <a:r>
            <a:rPr lang="es-MX" sz="1400" dirty="0" smtClean="0">
              <a:solidFill>
                <a:schemeClr val="bg1"/>
              </a:solidFill>
            </a:rPr>
            <a:t>Modernizar el Registro de la Propiedad  </a:t>
          </a:r>
          <a:endParaRPr lang="es-EC" sz="1400" dirty="0">
            <a:solidFill>
              <a:schemeClr val="bg1"/>
            </a:solidFill>
          </a:endParaRPr>
        </a:p>
      </dgm:t>
    </dgm:pt>
    <dgm:pt modelId="{F9E6D790-2923-446C-BDB0-D9B3B9901965}" type="parTrans" cxnId="{58AD5963-169B-4469-99E6-98E77840B76E}">
      <dgm:prSet/>
      <dgm:spPr/>
      <dgm:t>
        <a:bodyPr/>
        <a:lstStyle/>
        <a:p>
          <a:endParaRPr lang="es-EC">
            <a:solidFill>
              <a:schemeClr val="bg1"/>
            </a:solidFill>
          </a:endParaRPr>
        </a:p>
      </dgm:t>
    </dgm:pt>
    <dgm:pt modelId="{BAFE334F-9E04-455A-991E-34F945FC8C46}" type="sibTrans" cxnId="{58AD5963-169B-4469-99E6-98E77840B76E}">
      <dgm:prSet/>
      <dgm:spPr/>
      <dgm:t>
        <a:bodyPr/>
        <a:lstStyle/>
        <a:p>
          <a:endParaRPr lang="es-EC">
            <a:solidFill>
              <a:schemeClr val="bg1"/>
            </a:solidFill>
          </a:endParaRPr>
        </a:p>
      </dgm:t>
    </dgm:pt>
    <dgm:pt modelId="{87CE0BF5-B6DF-488C-AEDD-2FCA5A83F77F}" type="pres">
      <dgm:prSet presAssocID="{5299A235-516C-41F6-9C34-E791A1C99ABB}" presName="Name0" presStyleCnt="0">
        <dgm:presLayoutVars>
          <dgm:dir/>
          <dgm:resizeHandles val="exact"/>
        </dgm:presLayoutVars>
      </dgm:prSet>
      <dgm:spPr/>
    </dgm:pt>
    <dgm:pt modelId="{96CB67DA-CE54-4F55-AC46-8688E749D42E}" type="pres">
      <dgm:prSet presAssocID="{5299A235-516C-41F6-9C34-E791A1C99ABB}" presName="vNodes" presStyleCnt="0"/>
      <dgm:spPr/>
    </dgm:pt>
    <dgm:pt modelId="{91438CF9-512D-4C00-A026-6D772027E3A0}" type="pres">
      <dgm:prSet presAssocID="{C9F86AFA-7822-4363-B814-FF2F00B6BC49}" presName="node" presStyleLbl="node1" presStyleIdx="0" presStyleCnt="3">
        <dgm:presLayoutVars>
          <dgm:bulletEnabled val="1"/>
        </dgm:presLayoutVars>
      </dgm:prSet>
      <dgm:spPr/>
      <dgm:t>
        <a:bodyPr/>
        <a:lstStyle/>
        <a:p>
          <a:endParaRPr lang="es-EC"/>
        </a:p>
      </dgm:t>
    </dgm:pt>
    <dgm:pt modelId="{0D2F3727-64C9-40CC-8667-CF0DFE5FC27C}" type="pres">
      <dgm:prSet presAssocID="{06C75E3E-0370-4151-8F6E-0B63CC12EEE5}" presName="spacerT" presStyleCnt="0"/>
      <dgm:spPr/>
    </dgm:pt>
    <dgm:pt modelId="{5BB95282-6F0D-414A-93F1-4206090FAD3C}" type="pres">
      <dgm:prSet presAssocID="{06C75E3E-0370-4151-8F6E-0B63CC12EEE5}" presName="sibTrans" presStyleLbl="sibTrans2D1" presStyleIdx="0" presStyleCnt="2"/>
      <dgm:spPr/>
      <dgm:t>
        <a:bodyPr/>
        <a:lstStyle/>
        <a:p>
          <a:endParaRPr lang="es-EC"/>
        </a:p>
      </dgm:t>
    </dgm:pt>
    <dgm:pt modelId="{07E37B35-C170-40BF-8BD7-91C9A6C5E5C9}" type="pres">
      <dgm:prSet presAssocID="{06C75E3E-0370-4151-8F6E-0B63CC12EEE5}" presName="spacerB" presStyleCnt="0"/>
      <dgm:spPr/>
    </dgm:pt>
    <dgm:pt modelId="{D5C23379-3158-4790-8536-8D6982038D8C}" type="pres">
      <dgm:prSet presAssocID="{B68A0E2D-83E7-4F86-A263-067AAFAC1A41}" presName="node" presStyleLbl="node1" presStyleIdx="1" presStyleCnt="3">
        <dgm:presLayoutVars>
          <dgm:bulletEnabled val="1"/>
        </dgm:presLayoutVars>
      </dgm:prSet>
      <dgm:spPr/>
      <dgm:t>
        <a:bodyPr/>
        <a:lstStyle/>
        <a:p>
          <a:endParaRPr lang="es-EC"/>
        </a:p>
      </dgm:t>
    </dgm:pt>
    <dgm:pt modelId="{A060A147-DBE4-4C90-8F19-EA6C071632DD}" type="pres">
      <dgm:prSet presAssocID="{5299A235-516C-41F6-9C34-E791A1C99ABB}" presName="sibTransLast" presStyleLbl="sibTrans2D1" presStyleIdx="1" presStyleCnt="2"/>
      <dgm:spPr/>
      <dgm:t>
        <a:bodyPr/>
        <a:lstStyle/>
        <a:p>
          <a:endParaRPr lang="es-EC"/>
        </a:p>
      </dgm:t>
    </dgm:pt>
    <dgm:pt modelId="{DDB929FB-8C41-4235-AAED-82EA92D05431}" type="pres">
      <dgm:prSet presAssocID="{5299A235-516C-41F6-9C34-E791A1C99ABB}" presName="connectorText" presStyleLbl="sibTrans2D1" presStyleIdx="1" presStyleCnt="2"/>
      <dgm:spPr/>
      <dgm:t>
        <a:bodyPr/>
        <a:lstStyle/>
        <a:p>
          <a:endParaRPr lang="es-EC"/>
        </a:p>
      </dgm:t>
    </dgm:pt>
    <dgm:pt modelId="{763E9F7F-4B4E-4674-8F0B-C1B6BAB983E6}" type="pres">
      <dgm:prSet presAssocID="{5299A235-516C-41F6-9C34-E791A1C99ABB}" presName="lastNode" presStyleLbl="node1" presStyleIdx="2" presStyleCnt="3">
        <dgm:presLayoutVars>
          <dgm:bulletEnabled val="1"/>
        </dgm:presLayoutVars>
      </dgm:prSet>
      <dgm:spPr/>
      <dgm:t>
        <a:bodyPr/>
        <a:lstStyle/>
        <a:p>
          <a:endParaRPr lang="es-EC"/>
        </a:p>
      </dgm:t>
    </dgm:pt>
  </dgm:ptLst>
  <dgm:cxnLst>
    <dgm:cxn modelId="{FB54FAC3-A601-4CE5-8451-93D25163167E}" type="presOf" srcId="{1AFA9F3D-CFBD-480D-8E42-6FB322D55AEB}" destId="{A060A147-DBE4-4C90-8F19-EA6C071632DD}" srcOrd="0" destOrd="0" presId="urn:microsoft.com/office/officeart/2005/8/layout/equation2"/>
    <dgm:cxn modelId="{5DB1DF64-E0B5-4754-A75D-19F56D04DAC7}" type="presOf" srcId="{C9F86AFA-7822-4363-B814-FF2F00B6BC49}" destId="{91438CF9-512D-4C00-A026-6D772027E3A0}" srcOrd="0" destOrd="0" presId="urn:microsoft.com/office/officeart/2005/8/layout/equation2"/>
    <dgm:cxn modelId="{D34ECC47-31B0-4462-95F2-11069CB3F566}" type="presOf" srcId="{49DC417F-B5CB-44B9-B10E-699D742C8690}" destId="{763E9F7F-4B4E-4674-8F0B-C1B6BAB983E6}" srcOrd="0" destOrd="0" presId="urn:microsoft.com/office/officeart/2005/8/layout/equation2"/>
    <dgm:cxn modelId="{2AE1A2A1-3C5E-43FC-B0B5-5B26630E4888}" type="presOf" srcId="{06C75E3E-0370-4151-8F6E-0B63CC12EEE5}" destId="{5BB95282-6F0D-414A-93F1-4206090FAD3C}" srcOrd="0" destOrd="0" presId="urn:microsoft.com/office/officeart/2005/8/layout/equation2"/>
    <dgm:cxn modelId="{2A654989-7C14-4832-BC00-3D390DE0D81A}" type="presOf" srcId="{B68A0E2D-83E7-4F86-A263-067AAFAC1A41}" destId="{D5C23379-3158-4790-8536-8D6982038D8C}" srcOrd="0" destOrd="0" presId="urn:microsoft.com/office/officeart/2005/8/layout/equation2"/>
    <dgm:cxn modelId="{23F0A9A2-36BA-4B46-9F6B-CEAD500E87E7}" srcId="{5299A235-516C-41F6-9C34-E791A1C99ABB}" destId="{B68A0E2D-83E7-4F86-A263-067AAFAC1A41}" srcOrd="1" destOrd="0" parTransId="{68AF2F48-D3D5-4E03-965C-0333AF26A496}" sibTransId="{1AFA9F3D-CFBD-480D-8E42-6FB322D55AEB}"/>
    <dgm:cxn modelId="{BB458BEF-913E-4D0D-A1C1-FDBE7C3F8311}" srcId="{5299A235-516C-41F6-9C34-E791A1C99ABB}" destId="{C9F86AFA-7822-4363-B814-FF2F00B6BC49}" srcOrd="0" destOrd="0" parTransId="{FD07BB51-2CE5-437D-8E65-6C97026BFA6E}" sibTransId="{06C75E3E-0370-4151-8F6E-0B63CC12EEE5}"/>
    <dgm:cxn modelId="{2D9EFD8A-4232-4938-8695-2AEB5EAB7442}" type="presOf" srcId="{5299A235-516C-41F6-9C34-E791A1C99ABB}" destId="{87CE0BF5-B6DF-488C-AEDD-2FCA5A83F77F}" srcOrd="0" destOrd="0" presId="urn:microsoft.com/office/officeart/2005/8/layout/equation2"/>
    <dgm:cxn modelId="{61D24DD1-A688-44D3-BB33-C9B779243A6E}" type="presOf" srcId="{1AFA9F3D-CFBD-480D-8E42-6FB322D55AEB}" destId="{DDB929FB-8C41-4235-AAED-82EA92D05431}" srcOrd="1" destOrd="0" presId="urn:microsoft.com/office/officeart/2005/8/layout/equation2"/>
    <dgm:cxn modelId="{58AD5963-169B-4469-99E6-98E77840B76E}" srcId="{5299A235-516C-41F6-9C34-E791A1C99ABB}" destId="{49DC417F-B5CB-44B9-B10E-699D742C8690}" srcOrd="2" destOrd="0" parTransId="{F9E6D790-2923-446C-BDB0-D9B3B9901965}" sibTransId="{BAFE334F-9E04-455A-991E-34F945FC8C46}"/>
    <dgm:cxn modelId="{C09B72BB-D515-42B6-B8B4-351C8CA536EA}" type="presParOf" srcId="{87CE0BF5-B6DF-488C-AEDD-2FCA5A83F77F}" destId="{96CB67DA-CE54-4F55-AC46-8688E749D42E}" srcOrd="0" destOrd="0" presId="urn:microsoft.com/office/officeart/2005/8/layout/equation2"/>
    <dgm:cxn modelId="{68470F6F-C3D5-4847-938C-03CD10E73C79}" type="presParOf" srcId="{96CB67DA-CE54-4F55-AC46-8688E749D42E}" destId="{91438CF9-512D-4C00-A026-6D772027E3A0}" srcOrd="0" destOrd="0" presId="urn:microsoft.com/office/officeart/2005/8/layout/equation2"/>
    <dgm:cxn modelId="{D2FEB3C4-9227-415C-B178-D8D1CDAA7F6C}" type="presParOf" srcId="{96CB67DA-CE54-4F55-AC46-8688E749D42E}" destId="{0D2F3727-64C9-40CC-8667-CF0DFE5FC27C}" srcOrd="1" destOrd="0" presId="urn:microsoft.com/office/officeart/2005/8/layout/equation2"/>
    <dgm:cxn modelId="{DE014B80-759E-42A6-9288-5465843B8194}" type="presParOf" srcId="{96CB67DA-CE54-4F55-AC46-8688E749D42E}" destId="{5BB95282-6F0D-414A-93F1-4206090FAD3C}" srcOrd="2" destOrd="0" presId="urn:microsoft.com/office/officeart/2005/8/layout/equation2"/>
    <dgm:cxn modelId="{D548C65C-289C-430A-BF4C-210BC9E25D43}" type="presParOf" srcId="{96CB67DA-CE54-4F55-AC46-8688E749D42E}" destId="{07E37B35-C170-40BF-8BD7-91C9A6C5E5C9}" srcOrd="3" destOrd="0" presId="urn:microsoft.com/office/officeart/2005/8/layout/equation2"/>
    <dgm:cxn modelId="{FB70AA02-D100-4387-816A-EDA14F89E91B}" type="presParOf" srcId="{96CB67DA-CE54-4F55-AC46-8688E749D42E}" destId="{D5C23379-3158-4790-8536-8D6982038D8C}" srcOrd="4" destOrd="0" presId="urn:microsoft.com/office/officeart/2005/8/layout/equation2"/>
    <dgm:cxn modelId="{50A9593F-1E3E-44AC-A8FC-53FEF1975284}" type="presParOf" srcId="{87CE0BF5-B6DF-488C-AEDD-2FCA5A83F77F}" destId="{A060A147-DBE4-4C90-8F19-EA6C071632DD}" srcOrd="1" destOrd="0" presId="urn:microsoft.com/office/officeart/2005/8/layout/equation2"/>
    <dgm:cxn modelId="{393C83B5-FB5B-4DD7-8DCA-6189CFAD9C71}" type="presParOf" srcId="{A060A147-DBE4-4C90-8F19-EA6C071632DD}" destId="{DDB929FB-8C41-4235-AAED-82EA92D05431}" srcOrd="0" destOrd="0" presId="urn:microsoft.com/office/officeart/2005/8/layout/equation2"/>
    <dgm:cxn modelId="{3AE54295-9D1D-4BF4-B634-248540EFDC8C}" type="presParOf" srcId="{87CE0BF5-B6DF-488C-AEDD-2FCA5A83F77F}" destId="{763E9F7F-4B4E-4674-8F0B-C1B6BAB983E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8D0623-C7F1-4922-AD76-95BE113AB3AE}"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s-ES"/>
        </a:p>
      </dgm:t>
    </dgm:pt>
    <dgm:pt modelId="{96F2B5F2-2C31-4161-8315-BE94664E610E}">
      <dgm:prSet phldrT="[Texto]" custT="1"/>
      <dgm:spPr/>
      <dgm:t>
        <a:bodyPr/>
        <a:lstStyle/>
        <a:p>
          <a:pPr algn="just" rtl="0"/>
          <a:r>
            <a:rPr lang="es-ES" sz="1400" dirty="0" smtClean="0"/>
            <a:t>Contar con un sistema integral que permita registrar de forma electrónica y bajo la técnica de folio real los inmuebles inscritos en el RP</a:t>
          </a:r>
          <a:endParaRPr lang="es-ES" sz="1400" dirty="0"/>
        </a:p>
      </dgm:t>
    </dgm:pt>
    <dgm:pt modelId="{1EC1B64C-54C2-40AB-9A3D-0BD06938E500}" type="parTrans" cxnId="{7B1A7591-319E-4879-8B1C-0171C5FA862E}">
      <dgm:prSet/>
      <dgm:spPr/>
      <dgm:t>
        <a:bodyPr/>
        <a:lstStyle/>
        <a:p>
          <a:endParaRPr lang="es-ES" sz="1600"/>
        </a:p>
      </dgm:t>
    </dgm:pt>
    <dgm:pt modelId="{EB503C63-1021-4002-BFDB-E5C3B7F29BA1}" type="sibTrans" cxnId="{7B1A7591-319E-4879-8B1C-0171C5FA862E}">
      <dgm:prSet/>
      <dgm:spPr/>
      <dgm:t>
        <a:bodyPr/>
        <a:lstStyle/>
        <a:p>
          <a:endParaRPr lang="es-ES" sz="1600"/>
        </a:p>
      </dgm:t>
    </dgm:pt>
    <dgm:pt modelId="{3914FFC9-8AAC-42A6-BF65-BBA19B4671AB}">
      <dgm:prSet phldrT="[Texto]" custT="1"/>
      <dgm:spPr/>
      <dgm:t>
        <a:bodyPr/>
        <a:lstStyle/>
        <a:p>
          <a:pPr algn="just" rtl="0"/>
          <a:r>
            <a:rPr lang="es-MX" sz="1400" dirty="0" smtClean="0"/>
            <a:t>Agilizar los procesos de consulta de la información al permitir la consulta de forma digital de forma inmediata y reducir tiempos de respuesta</a:t>
          </a:r>
          <a:endParaRPr lang="es-ES" sz="1400" dirty="0"/>
        </a:p>
      </dgm:t>
    </dgm:pt>
    <dgm:pt modelId="{68EC0961-C450-4625-B711-1445E4857048}" type="parTrans" cxnId="{04CF9D6C-6350-4C01-8DE5-3139D75A9E54}">
      <dgm:prSet/>
      <dgm:spPr/>
      <dgm:t>
        <a:bodyPr/>
        <a:lstStyle/>
        <a:p>
          <a:endParaRPr lang="es-MX"/>
        </a:p>
      </dgm:t>
    </dgm:pt>
    <dgm:pt modelId="{9806D01F-6EE9-496A-AD3E-D445ADD4DE49}" type="sibTrans" cxnId="{04CF9D6C-6350-4C01-8DE5-3139D75A9E54}">
      <dgm:prSet/>
      <dgm:spPr/>
      <dgm:t>
        <a:bodyPr/>
        <a:lstStyle/>
        <a:p>
          <a:endParaRPr lang="es-MX"/>
        </a:p>
      </dgm:t>
    </dgm:pt>
    <dgm:pt modelId="{29895D29-3022-4B00-97C3-4A61266C966C}">
      <dgm:prSet phldrT="[Texto]" custT="1"/>
      <dgm:spPr/>
      <dgm:t>
        <a:bodyPr/>
        <a:lstStyle/>
        <a:p>
          <a:pPr algn="just" rtl="0"/>
          <a:r>
            <a:rPr lang="es-MX" sz="1400" dirty="0" smtClean="0"/>
            <a:t>Obtener una base de datos centralizada con toda la información del Registro. El Registro  y la DINARDAP estarán vinculados de forma que la información generada en la base de datos esté a disposición de la DINARDAP en tiempo real</a:t>
          </a:r>
          <a:endParaRPr lang="es-ES" sz="1400" dirty="0"/>
        </a:p>
      </dgm:t>
    </dgm:pt>
    <dgm:pt modelId="{EF8E5962-FFC4-4A6A-A7F7-7A53F4B93CFE}" type="parTrans" cxnId="{A33B8E9F-383C-491E-ABF6-80FF54CE28F0}">
      <dgm:prSet/>
      <dgm:spPr/>
      <dgm:t>
        <a:bodyPr/>
        <a:lstStyle/>
        <a:p>
          <a:endParaRPr lang="es-MX"/>
        </a:p>
      </dgm:t>
    </dgm:pt>
    <dgm:pt modelId="{7CD66F70-CA20-4E47-9353-49F27D8BCF0A}" type="sibTrans" cxnId="{A33B8E9F-383C-491E-ABF6-80FF54CE28F0}">
      <dgm:prSet/>
      <dgm:spPr/>
      <dgm:t>
        <a:bodyPr/>
        <a:lstStyle/>
        <a:p>
          <a:endParaRPr lang="es-MX"/>
        </a:p>
      </dgm:t>
    </dgm:pt>
    <dgm:pt modelId="{AF07C6D7-CF6B-4B15-9920-A984308A1408}">
      <dgm:prSet phldrT="[Texto]" custT="1"/>
      <dgm:spPr/>
      <dgm:t>
        <a:bodyPr/>
        <a:lstStyle/>
        <a:p>
          <a:pPr algn="just" rtl="0"/>
          <a:r>
            <a:rPr lang="es-MX" sz="1400" dirty="0" smtClean="0"/>
            <a:t>Encaminar la Institución hacia la administración electrónica reforzando así la iniciativa de la Alcaldía del MDMQ.</a:t>
          </a:r>
          <a:endParaRPr lang="es-ES" sz="1400" dirty="0"/>
        </a:p>
      </dgm:t>
    </dgm:pt>
    <dgm:pt modelId="{8867E919-2476-4B16-954F-EE2056655601}" type="parTrans" cxnId="{0F73F434-4848-4195-9534-E2302E685C55}">
      <dgm:prSet/>
      <dgm:spPr/>
      <dgm:t>
        <a:bodyPr/>
        <a:lstStyle/>
        <a:p>
          <a:endParaRPr lang="es-MX"/>
        </a:p>
      </dgm:t>
    </dgm:pt>
    <dgm:pt modelId="{1DE38656-2DBC-4237-ABA8-AE1E3B8FDC3A}" type="sibTrans" cxnId="{0F73F434-4848-4195-9534-E2302E685C55}">
      <dgm:prSet/>
      <dgm:spPr/>
      <dgm:t>
        <a:bodyPr/>
        <a:lstStyle/>
        <a:p>
          <a:endParaRPr lang="es-MX"/>
        </a:p>
      </dgm:t>
    </dgm:pt>
    <dgm:pt modelId="{5018E3A3-A832-465E-956C-AC2DC10F2ED3}">
      <dgm:prSet phldrT="[Texto]" custT="1"/>
      <dgm:spPr/>
      <dgm:t>
        <a:bodyPr/>
        <a:lstStyle/>
        <a:p>
          <a:pPr algn="just" rtl="0"/>
          <a:r>
            <a:rPr lang="es-ES" sz="1400" dirty="0" smtClean="0"/>
            <a:t>Interconexión con los sistemas Municipales, especialmente con Catastro y Transferencia de Dominio.</a:t>
          </a:r>
          <a:endParaRPr lang="es-ES" sz="1400" dirty="0"/>
        </a:p>
      </dgm:t>
    </dgm:pt>
    <dgm:pt modelId="{2B71BFE4-27BA-4EAA-B5B1-4743700B99E1}" type="parTrans" cxnId="{91A4B915-A3C4-4D5B-816C-61C5B32ED983}">
      <dgm:prSet/>
      <dgm:spPr/>
      <dgm:t>
        <a:bodyPr/>
        <a:lstStyle/>
        <a:p>
          <a:endParaRPr lang="es-EC"/>
        </a:p>
      </dgm:t>
    </dgm:pt>
    <dgm:pt modelId="{6970189B-5011-4719-AC35-BF57E0DE3875}" type="sibTrans" cxnId="{91A4B915-A3C4-4D5B-816C-61C5B32ED983}">
      <dgm:prSet/>
      <dgm:spPr/>
      <dgm:t>
        <a:bodyPr/>
        <a:lstStyle/>
        <a:p>
          <a:endParaRPr lang="es-EC"/>
        </a:p>
      </dgm:t>
    </dgm:pt>
    <dgm:pt modelId="{A59CD9C1-1422-4F38-8759-085FE5FE8250}" type="pres">
      <dgm:prSet presAssocID="{A48D0623-C7F1-4922-AD76-95BE113AB3AE}" presName="Name0" presStyleCnt="0">
        <dgm:presLayoutVars>
          <dgm:chMax val="7"/>
          <dgm:chPref val="7"/>
          <dgm:dir/>
        </dgm:presLayoutVars>
      </dgm:prSet>
      <dgm:spPr/>
      <dgm:t>
        <a:bodyPr/>
        <a:lstStyle/>
        <a:p>
          <a:endParaRPr lang="es-ES"/>
        </a:p>
      </dgm:t>
    </dgm:pt>
    <dgm:pt modelId="{D029E45D-E6FC-4390-A5B3-1D51ED8EC9F4}" type="pres">
      <dgm:prSet presAssocID="{A48D0623-C7F1-4922-AD76-95BE113AB3AE}" presName="Name1" presStyleCnt="0"/>
      <dgm:spPr/>
      <dgm:t>
        <a:bodyPr/>
        <a:lstStyle/>
        <a:p>
          <a:endParaRPr lang="es-EC"/>
        </a:p>
      </dgm:t>
    </dgm:pt>
    <dgm:pt modelId="{42528AE2-C871-4A80-BFDC-A2BE3A0297A1}" type="pres">
      <dgm:prSet presAssocID="{A48D0623-C7F1-4922-AD76-95BE113AB3AE}" presName="cycle" presStyleCnt="0"/>
      <dgm:spPr/>
      <dgm:t>
        <a:bodyPr/>
        <a:lstStyle/>
        <a:p>
          <a:endParaRPr lang="es-EC"/>
        </a:p>
      </dgm:t>
    </dgm:pt>
    <dgm:pt modelId="{1CADC716-B3B3-4170-82BB-AC9D5D6AF347}" type="pres">
      <dgm:prSet presAssocID="{A48D0623-C7F1-4922-AD76-95BE113AB3AE}" presName="srcNode" presStyleLbl="node1" presStyleIdx="0" presStyleCnt="5"/>
      <dgm:spPr/>
      <dgm:t>
        <a:bodyPr/>
        <a:lstStyle/>
        <a:p>
          <a:endParaRPr lang="es-EC"/>
        </a:p>
      </dgm:t>
    </dgm:pt>
    <dgm:pt modelId="{E38EC24A-2561-4129-8E44-0B9162AD1E2D}" type="pres">
      <dgm:prSet presAssocID="{A48D0623-C7F1-4922-AD76-95BE113AB3AE}" presName="conn" presStyleLbl="parChTrans1D2" presStyleIdx="0" presStyleCnt="1"/>
      <dgm:spPr/>
      <dgm:t>
        <a:bodyPr/>
        <a:lstStyle/>
        <a:p>
          <a:endParaRPr lang="es-ES"/>
        </a:p>
      </dgm:t>
    </dgm:pt>
    <dgm:pt modelId="{270725F5-F6BB-474F-B355-7AFBB63941E5}" type="pres">
      <dgm:prSet presAssocID="{A48D0623-C7F1-4922-AD76-95BE113AB3AE}" presName="extraNode" presStyleLbl="node1" presStyleIdx="0" presStyleCnt="5"/>
      <dgm:spPr/>
      <dgm:t>
        <a:bodyPr/>
        <a:lstStyle/>
        <a:p>
          <a:endParaRPr lang="es-EC"/>
        </a:p>
      </dgm:t>
    </dgm:pt>
    <dgm:pt modelId="{B4966FD4-DB08-411B-A2F9-6056EF5473D2}" type="pres">
      <dgm:prSet presAssocID="{A48D0623-C7F1-4922-AD76-95BE113AB3AE}" presName="dstNode" presStyleLbl="node1" presStyleIdx="0" presStyleCnt="5"/>
      <dgm:spPr/>
      <dgm:t>
        <a:bodyPr/>
        <a:lstStyle/>
        <a:p>
          <a:endParaRPr lang="es-EC"/>
        </a:p>
      </dgm:t>
    </dgm:pt>
    <dgm:pt modelId="{AF2944C3-E10F-4D9B-A4A0-5B45C72EA1F1}" type="pres">
      <dgm:prSet presAssocID="{96F2B5F2-2C31-4161-8315-BE94664E610E}" presName="text_1" presStyleLbl="node1" presStyleIdx="0" presStyleCnt="5">
        <dgm:presLayoutVars>
          <dgm:bulletEnabled val="1"/>
        </dgm:presLayoutVars>
      </dgm:prSet>
      <dgm:spPr/>
      <dgm:t>
        <a:bodyPr/>
        <a:lstStyle/>
        <a:p>
          <a:endParaRPr lang="es-ES"/>
        </a:p>
      </dgm:t>
    </dgm:pt>
    <dgm:pt modelId="{17AFECFF-7296-46E8-A194-236E5C7FEB53}" type="pres">
      <dgm:prSet presAssocID="{96F2B5F2-2C31-4161-8315-BE94664E610E}" presName="accent_1" presStyleCnt="0"/>
      <dgm:spPr/>
      <dgm:t>
        <a:bodyPr/>
        <a:lstStyle/>
        <a:p>
          <a:endParaRPr lang="es-EC"/>
        </a:p>
      </dgm:t>
    </dgm:pt>
    <dgm:pt modelId="{BFEC46F0-6701-4AE6-8BCA-7B3FAE4223B8}" type="pres">
      <dgm:prSet presAssocID="{96F2B5F2-2C31-4161-8315-BE94664E610E}" presName="accentRepeatNode" presStyleLbl="solidFgAcc1" presStyleIdx="0" presStyleCnt="5" custScaleX="84425" custScaleY="84425" custLinFactNeighborX="-5248"/>
      <dgm:spPr/>
      <dgm:t>
        <a:bodyPr/>
        <a:lstStyle/>
        <a:p>
          <a:endParaRPr lang="en-US"/>
        </a:p>
      </dgm:t>
    </dgm:pt>
    <dgm:pt modelId="{A2D9D1E8-94CF-4E16-8C0B-B53C798978C1}" type="pres">
      <dgm:prSet presAssocID="{3914FFC9-8AAC-42A6-BF65-BBA19B4671AB}" presName="text_2" presStyleLbl="node1" presStyleIdx="1" presStyleCnt="5">
        <dgm:presLayoutVars>
          <dgm:bulletEnabled val="1"/>
        </dgm:presLayoutVars>
      </dgm:prSet>
      <dgm:spPr/>
      <dgm:t>
        <a:bodyPr/>
        <a:lstStyle/>
        <a:p>
          <a:endParaRPr lang="es-MX"/>
        </a:p>
      </dgm:t>
    </dgm:pt>
    <dgm:pt modelId="{7C3C7570-3BA3-4A28-ADBA-430BC18014CA}" type="pres">
      <dgm:prSet presAssocID="{3914FFC9-8AAC-42A6-BF65-BBA19B4671AB}" presName="accent_2" presStyleCnt="0"/>
      <dgm:spPr/>
      <dgm:t>
        <a:bodyPr/>
        <a:lstStyle/>
        <a:p>
          <a:endParaRPr lang="es-EC"/>
        </a:p>
      </dgm:t>
    </dgm:pt>
    <dgm:pt modelId="{D3D40920-2F89-4FB4-A1AF-BCF08F0CC5F0}" type="pres">
      <dgm:prSet presAssocID="{3914FFC9-8AAC-42A6-BF65-BBA19B4671AB}" presName="accentRepeatNode" presStyleLbl="solidFgAcc1" presStyleIdx="1" presStyleCnt="5" custScaleX="84425" custScaleY="84425"/>
      <dgm:spPr/>
      <dgm:t>
        <a:bodyPr/>
        <a:lstStyle/>
        <a:p>
          <a:endParaRPr lang="es-MX"/>
        </a:p>
      </dgm:t>
    </dgm:pt>
    <dgm:pt modelId="{3A7D2F1F-366A-4847-A934-67A1130C17FC}" type="pres">
      <dgm:prSet presAssocID="{29895D29-3022-4B00-97C3-4A61266C966C}" presName="text_3" presStyleLbl="node1" presStyleIdx="2" presStyleCnt="5">
        <dgm:presLayoutVars>
          <dgm:bulletEnabled val="1"/>
        </dgm:presLayoutVars>
      </dgm:prSet>
      <dgm:spPr/>
      <dgm:t>
        <a:bodyPr/>
        <a:lstStyle/>
        <a:p>
          <a:endParaRPr lang="es-MX"/>
        </a:p>
      </dgm:t>
    </dgm:pt>
    <dgm:pt modelId="{A66F4A83-4B94-43B5-9C2E-4118BCDA967A}" type="pres">
      <dgm:prSet presAssocID="{29895D29-3022-4B00-97C3-4A61266C966C}" presName="accent_3" presStyleCnt="0"/>
      <dgm:spPr/>
      <dgm:t>
        <a:bodyPr/>
        <a:lstStyle/>
        <a:p>
          <a:endParaRPr lang="es-EC"/>
        </a:p>
      </dgm:t>
    </dgm:pt>
    <dgm:pt modelId="{41A5B61F-60B1-4A91-B3F5-6EF0634EDEBB}" type="pres">
      <dgm:prSet presAssocID="{29895D29-3022-4B00-97C3-4A61266C966C}" presName="accentRepeatNode" presStyleLbl="solidFgAcc1" presStyleIdx="2" presStyleCnt="5" custScaleX="84425" custScaleY="84425"/>
      <dgm:spPr/>
      <dgm:t>
        <a:bodyPr/>
        <a:lstStyle/>
        <a:p>
          <a:endParaRPr lang="es-MX"/>
        </a:p>
      </dgm:t>
    </dgm:pt>
    <dgm:pt modelId="{10FCC036-0014-4463-8AD1-F4252DE24B66}" type="pres">
      <dgm:prSet presAssocID="{5018E3A3-A832-465E-956C-AC2DC10F2ED3}" presName="text_4" presStyleLbl="node1" presStyleIdx="3" presStyleCnt="5">
        <dgm:presLayoutVars>
          <dgm:bulletEnabled val="1"/>
        </dgm:presLayoutVars>
      </dgm:prSet>
      <dgm:spPr/>
      <dgm:t>
        <a:bodyPr/>
        <a:lstStyle/>
        <a:p>
          <a:endParaRPr lang="es-EC"/>
        </a:p>
      </dgm:t>
    </dgm:pt>
    <dgm:pt modelId="{E33D3BD0-3207-490F-A730-447BEC3BF5B8}" type="pres">
      <dgm:prSet presAssocID="{5018E3A3-A832-465E-956C-AC2DC10F2ED3}" presName="accent_4" presStyleCnt="0"/>
      <dgm:spPr/>
      <dgm:t>
        <a:bodyPr/>
        <a:lstStyle/>
        <a:p>
          <a:endParaRPr lang="es-EC"/>
        </a:p>
      </dgm:t>
    </dgm:pt>
    <dgm:pt modelId="{F55757F1-7E5F-4CBB-B486-DE539CCFD45A}" type="pres">
      <dgm:prSet presAssocID="{5018E3A3-A832-465E-956C-AC2DC10F2ED3}" presName="accentRepeatNode" presStyleLbl="solidFgAcc1" presStyleIdx="3" presStyleCnt="5"/>
      <dgm:spPr/>
      <dgm:t>
        <a:bodyPr/>
        <a:lstStyle/>
        <a:p>
          <a:endParaRPr lang="es-EC"/>
        </a:p>
      </dgm:t>
    </dgm:pt>
    <dgm:pt modelId="{1D1664C2-A03A-4824-A67D-0FB6D9FC6156}" type="pres">
      <dgm:prSet presAssocID="{AF07C6D7-CF6B-4B15-9920-A984308A1408}" presName="text_5" presStyleLbl="node1" presStyleIdx="4" presStyleCnt="5">
        <dgm:presLayoutVars>
          <dgm:bulletEnabled val="1"/>
        </dgm:presLayoutVars>
      </dgm:prSet>
      <dgm:spPr/>
      <dgm:t>
        <a:bodyPr/>
        <a:lstStyle/>
        <a:p>
          <a:endParaRPr lang="es-MX"/>
        </a:p>
      </dgm:t>
    </dgm:pt>
    <dgm:pt modelId="{5B064D9F-51A1-4373-8F7F-16B88E4E0BC9}" type="pres">
      <dgm:prSet presAssocID="{AF07C6D7-CF6B-4B15-9920-A984308A1408}" presName="accent_5" presStyleCnt="0"/>
      <dgm:spPr/>
      <dgm:t>
        <a:bodyPr/>
        <a:lstStyle/>
        <a:p>
          <a:endParaRPr lang="es-EC"/>
        </a:p>
      </dgm:t>
    </dgm:pt>
    <dgm:pt modelId="{88B1FF44-410A-4739-8E9F-E2189387E2AE}" type="pres">
      <dgm:prSet presAssocID="{AF07C6D7-CF6B-4B15-9920-A984308A1408}" presName="accentRepeatNode" presStyleLbl="solidFgAcc1" presStyleIdx="4" presStyleCnt="5" custScaleX="84654" custScaleY="84654"/>
      <dgm:spPr/>
      <dgm:t>
        <a:bodyPr/>
        <a:lstStyle/>
        <a:p>
          <a:endParaRPr lang="es-MX"/>
        </a:p>
      </dgm:t>
    </dgm:pt>
  </dgm:ptLst>
  <dgm:cxnLst>
    <dgm:cxn modelId="{37E982C7-745C-4CE3-B8A4-68D9E4C11A66}" type="presOf" srcId="{29895D29-3022-4B00-97C3-4A61266C966C}" destId="{3A7D2F1F-366A-4847-A934-67A1130C17FC}" srcOrd="0" destOrd="0" presId="urn:microsoft.com/office/officeart/2008/layout/VerticalCurvedList"/>
    <dgm:cxn modelId="{91A4B915-A3C4-4D5B-816C-61C5B32ED983}" srcId="{A48D0623-C7F1-4922-AD76-95BE113AB3AE}" destId="{5018E3A3-A832-465E-956C-AC2DC10F2ED3}" srcOrd="3" destOrd="0" parTransId="{2B71BFE4-27BA-4EAA-B5B1-4743700B99E1}" sibTransId="{6970189B-5011-4719-AC35-BF57E0DE3875}"/>
    <dgm:cxn modelId="{9F40032B-DC30-4114-A592-D69C97124A80}" type="presOf" srcId="{96F2B5F2-2C31-4161-8315-BE94664E610E}" destId="{AF2944C3-E10F-4D9B-A4A0-5B45C72EA1F1}" srcOrd="0" destOrd="0" presId="urn:microsoft.com/office/officeart/2008/layout/VerticalCurvedList"/>
    <dgm:cxn modelId="{A33B8E9F-383C-491E-ABF6-80FF54CE28F0}" srcId="{A48D0623-C7F1-4922-AD76-95BE113AB3AE}" destId="{29895D29-3022-4B00-97C3-4A61266C966C}" srcOrd="2" destOrd="0" parTransId="{EF8E5962-FFC4-4A6A-A7F7-7A53F4B93CFE}" sibTransId="{7CD66F70-CA20-4E47-9353-49F27D8BCF0A}"/>
    <dgm:cxn modelId="{F4AB81FC-8970-4BFC-BB1C-FA8286F88C6C}" type="presOf" srcId="{AF07C6D7-CF6B-4B15-9920-A984308A1408}" destId="{1D1664C2-A03A-4824-A67D-0FB6D9FC6156}" srcOrd="0" destOrd="0" presId="urn:microsoft.com/office/officeart/2008/layout/VerticalCurvedList"/>
    <dgm:cxn modelId="{7B1A7591-319E-4879-8B1C-0171C5FA862E}" srcId="{A48D0623-C7F1-4922-AD76-95BE113AB3AE}" destId="{96F2B5F2-2C31-4161-8315-BE94664E610E}" srcOrd="0" destOrd="0" parTransId="{1EC1B64C-54C2-40AB-9A3D-0BD06938E500}" sibTransId="{EB503C63-1021-4002-BFDB-E5C3B7F29BA1}"/>
    <dgm:cxn modelId="{8254EB4F-981D-4317-A83D-9D341489D156}" type="presOf" srcId="{EB503C63-1021-4002-BFDB-E5C3B7F29BA1}" destId="{E38EC24A-2561-4129-8E44-0B9162AD1E2D}" srcOrd="0" destOrd="0" presId="urn:microsoft.com/office/officeart/2008/layout/VerticalCurvedList"/>
    <dgm:cxn modelId="{9E81DE63-CCCA-4906-BE70-39C3CF2A8505}" type="presOf" srcId="{A48D0623-C7F1-4922-AD76-95BE113AB3AE}" destId="{A59CD9C1-1422-4F38-8759-085FE5FE8250}" srcOrd="0" destOrd="0" presId="urn:microsoft.com/office/officeart/2008/layout/VerticalCurvedList"/>
    <dgm:cxn modelId="{D67C42AB-54CB-42C3-8A9D-996BE73E7D0C}" type="presOf" srcId="{5018E3A3-A832-465E-956C-AC2DC10F2ED3}" destId="{10FCC036-0014-4463-8AD1-F4252DE24B66}" srcOrd="0" destOrd="0" presId="urn:microsoft.com/office/officeart/2008/layout/VerticalCurvedList"/>
    <dgm:cxn modelId="{8E0A88EA-E747-4D68-803C-5FE2AB993A3B}" type="presOf" srcId="{3914FFC9-8AAC-42A6-BF65-BBA19B4671AB}" destId="{A2D9D1E8-94CF-4E16-8C0B-B53C798978C1}" srcOrd="0" destOrd="0" presId="urn:microsoft.com/office/officeart/2008/layout/VerticalCurvedList"/>
    <dgm:cxn modelId="{04CF9D6C-6350-4C01-8DE5-3139D75A9E54}" srcId="{A48D0623-C7F1-4922-AD76-95BE113AB3AE}" destId="{3914FFC9-8AAC-42A6-BF65-BBA19B4671AB}" srcOrd="1" destOrd="0" parTransId="{68EC0961-C450-4625-B711-1445E4857048}" sibTransId="{9806D01F-6EE9-496A-AD3E-D445ADD4DE49}"/>
    <dgm:cxn modelId="{0F73F434-4848-4195-9534-E2302E685C55}" srcId="{A48D0623-C7F1-4922-AD76-95BE113AB3AE}" destId="{AF07C6D7-CF6B-4B15-9920-A984308A1408}" srcOrd="4" destOrd="0" parTransId="{8867E919-2476-4B16-954F-EE2056655601}" sibTransId="{1DE38656-2DBC-4237-ABA8-AE1E3B8FDC3A}"/>
    <dgm:cxn modelId="{90FD3F61-604C-43E2-8173-53A53041A220}" type="presParOf" srcId="{A59CD9C1-1422-4F38-8759-085FE5FE8250}" destId="{D029E45D-E6FC-4390-A5B3-1D51ED8EC9F4}" srcOrd="0" destOrd="0" presId="urn:microsoft.com/office/officeart/2008/layout/VerticalCurvedList"/>
    <dgm:cxn modelId="{3CBD4622-6756-42EE-835F-D2A58B96957D}" type="presParOf" srcId="{D029E45D-E6FC-4390-A5B3-1D51ED8EC9F4}" destId="{42528AE2-C871-4A80-BFDC-A2BE3A0297A1}" srcOrd="0" destOrd="0" presId="urn:microsoft.com/office/officeart/2008/layout/VerticalCurvedList"/>
    <dgm:cxn modelId="{D8AD5CAF-6014-4549-99D5-06691B8AA546}" type="presParOf" srcId="{42528AE2-C871-4A80-BFDC-A2BE3A0297A1}" destId="{1CADC716-B3B3-4170-82BB-AC9D5D6AF347}" srcOrd="0" destOrd="0" presId="urn:microsoft.com/office/officeart/2008/layout/VerticalCurvedList"/>
    <dgm:cxn modelId="{F4808833-17E0-4753-A236-EB8D08F0E292}" type="presParOf" srcId="{42528AE2-C871-4A80-BFDC-A2BE3A0297A1}" destId="{E38EC24A-2561-4129-8E44-0B9162AD1E2D}" srcOrd="1" destOrd="0" presId="urn:microsoft.com/office/officeart/2008/layout/VerticalCurvedList"/>
    <dgm:cxn modelId="{7347BAC5-C9E1-443A-B0A0-2DC9C548C00E}" type="presParOf" srcId="{42528AE2-C871-4A80-BFDC-A2BE3A0297A1}" destId="{270725F5-F6BB-474F-B355-7AFBB63941E5}" srcOrd="2" destOrd="0" presId="urn:microsoft.com/office/officeart/2008/layout/VerticalCurvedList"/>
    <dgm:cxn modelId="{59ED7829-9446-4070-9FFB-B580DC1C54DE}" type="presParOf" srcId="{42528AE2-C871-4A80-BFDC-A2BE3A0297A1}" destId="{B4966FD4-DB08-411B-A2F9-6056EF5473D2}" srcOrd="3" destOrd="0" presId="urn:microsoft.com/office/officeart/2008/layout/VerticalCurvedList"/>
    <dgm:cxn modelId="{36A573D8-1162-4170-80AF-EFCC6993D142}" type="presParOf" srcId="{D029E45D-E6FC-4390-A5B3-1D51ED8EC9F4}" destId="{AF2944C3-E10F-4D9B-A4A0-5B45C72EA1F1}" srcOrd="1" destOrd="0" presId="urn:microsoft.com/office/officeart/2008/layout/VerticalCurvedList"/>
    <dgm:cxn modelId="{BA45A280-067E-4772-AFB4-AEFF70EBA37A}" type="presParOf" srcId="{D029E45D-E6FC-4390-A5B3-1D51ED8EC9F4}" destId="{17AFECFF-7296-46E8-A194-236E5C7FEB53}" srcOrd="2" destOrd="0" presId="urn:microsoft.com/office/officeart/2008/layout/VerticalCurvedList"/>
    <dgm:cxn modelId="{77B583CC-05B8-4DCA-9388-5E0E4ACB037E}" type="presParOf" srcId="{17AFECFF-7296-46E8-A194-236E5C7FEB53}" destId="{BFEC46F0-6701-4AE6-8BCA-7B3FAE4223B8}" srcOrd="0" destOrd="0" presId="urn:microsoft.com/office/officeart/2008/layout/VerticalCurvedList"/>
    <dgm:cxn modelId="{45B4E44D-700B-423E-91C8-885B59116A4C}" type="presParOf" srcId="{D029E45D-E6FC-4390-A5B3-1D51ED8EC9F4}" destId="{A2D9D1E8-94CF-4E16-8C0B-B53C798978C1}" srcOrd="3" destOrd="0" presId="urn:microsoft.com/office/officeart/2008/layout/VerticalCurvedList"/>
    <dgm:cxn modelId="{5B239490-FE53-41B7-B1C3-C41B1D5B486D}" type="presParOf" srcId="{D029E45D-E6FC-4390-A5B3-1D51ED8EC9F4}" destId="{7C3C7570-3BA3-4A28-ADBA-430BC18014CA}" srcOrd="4" destOrd="0" presId="urn:microsoft.com/office/officeart/2008/layout/VerticalCurvedList"/>
    <dgm:cxn modelId="{CCF6076A-156E-4EB8-8E74-BF0D7A67E81C}" type="presParOf" srcId="{7C3C7570-3BA3-4A28-ADBA-430BC18014CA}" destId="{D3D40920-2F89-4FB4-A1AF-BCF08F0CC5F0}" srcOrd="0" destOrd="0" presId="urn:microsoft.com/office/officeart/2008/layout/VerticalCurvedList"/>
    <dgm:cxn modelId="{42AC33D9-20C8-4C9F-9332-65EF48AE5A5B}" type="presParOf" srcId="{D029E45D-E6FC-4390-A5B3-1D51ED8EC9F4}" destId="{3A7D2F1F-366A-4847-A934-67A1130C17FC}" srcOrd="5" destOrd="0" presId="urn:microsoft.com/office/officeart/2008/layout/VerticalCurvedList"/>
    <dgm:cxn modelId="{3BCA24C8-0B40-4E6A-B231-55EBFD02BA5F}" type="presParOf" srcId="{D029E45D-E6FC-4390-A5B3-1D51ED8EC9F4}" destId="{A66F4A83-4B94-43B5-9C2E-4118BCDA967A}" srcOrd="6" destOrd="0" presId="urn:microsoft.com/office/officeart/2008/layout/VerticalCurvedList"/>
    <dgm:cxn modelId="{93EA5427-0687-4770-A207-FDCBD195BDAB}" type="presParOf" srcId="{A66F4A83-4B94-43B5-9C2E-4118BCDA967A}" destId="{41A5B61F-60B1-4A91-B3F5-6EF0634EDEBB}" srcOrd="0" destOrd="0" presId="urn:microsoft.com/office/officeart/2008/layout/VerticalCurvedList"/>
    <dgm:cxn modelId="{8477A86D-FA45-479E-B3C9-B5812B43E69F}" type="presParOf" srcId="{D029E45D-E6FC-4390-A5B3-1D51ED8EC9F4}" destId="{10FCC036-0014-4463-8AD1-F4252DE24B66}" srcOrd="7" destOrd="0" presId="urn:microsoft.com/office/officeart/2008/layout/VerticalCurvedList"/>
    <dgm:cxn modelId="{E40FD818-BEA2-4BBF-8ED3-22B96319BBE9}" type="presParOf" srcId="{D029E45D-E6FC-4390-A5B3-1D51ED8EC9F4}" destId="{E33D3BD0-3207-490F-A730-447BEC3BF5B8}" srcOrd="8" destOrd="0" presId="urn:microsoft.com/office/officeart/2008/layout/VerticalCurvedList"/>
    <dgm:cxn modelId="{B53584B5-530A-46BC-8F89-4B5F46510A89}" type="presParOf" srcId="{E33D3BD0-3207-490F-A730-447BEC3BF5B8}" destId="{F55757F1-7E5F-4CBB-B486-DE539CCFD45A}" srcOrd="0" destOrd="0" presId="urn:microsoft.com/office/officeart/2008/layout/VerticalCurvedList"/>
    <dgm:cxn modelId="{9DCACFF0-0614-4B0E-8C2F-108D944FC663}" type="presParOf" srcId="{D029E45D-E6FC-4390-A5B3-1D51ED8EC9F4}" destId="{1D1664C2-A03A-4824-A67D-0FB6D9FC6156}" srcOrd="9" destOrd="0" presId="urn:microsoft.com/office/officeart/2008/layout/VerticalCurvedList"/>
    <dgm:cxn modelId="{C1CA6F55-C2C9-4BB1-B1D9-DC5EBB0D79BD}" type="presParOf" srcId="{D029E45D-E6FC-4390-A5B3-1D51ED8EC9F4}" destId="{5B064D9F-51A1-4373-8F7F-16B88E4E0BC9}" srcOrd="10" destOrd="0" presId="urn:microsoft.com/office/officeart/2008/layout/VerticalCurvedList"/>
    <dgm:cxn modelId="{D2AA5EFE-8ABF-4714-82F8-ABCCE00F2ED0}" type="presParOf" srcId="{5B064D9F-51A1-4373-8F7F-16B88E4E0BC9}" destId="{88B1FF44-410A-4739-8E9F-E2189387E2AE}" srcOrd="0" destOrd="0" presId="urn:microsoft.com/office/officeart/2008/layout/VerticalCurv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8D0623-C7F1-4922-AD76-95BE113AB3AE}" type="doc">
      <dgm:prSet loTypeId="urn:microsoft.com/office/officeart/2005/8/layout/hList7#1" loCatId="list" qsTypeId="urn:microsoft.com/office/officeart/2005/8/quickstyle/simple5" qsCatId="simple" csTypeId="urn:microsoft.com/office/officeart/2005/8/colors/accent6_1" csCatId="accent6" phldr="1"/>
      <dgm:spPr/>
      <dgm:t>
        <a:bodyPr/>
        <a:lstStyle/>
        <a:p>
          <a:endParaRPr lang="es-ES"/>
        </a:p>
      </dgm:t>
    </dgm:pt>
    <dgm:pt modelId="{96F2B5F2-2C31-4161-8315-BE94664E610E}">
      <dgm:prSet phldrT="[Texto]" custT="1"/>
      <dgm:spPr/>
      <dgm:t>
        <a:bodyPr/>
        <a:lstStyle/>
        <a:p>
          <a:pPr algn="ctr" rtl="0"/>
          <a:r>
            <a:rPr lang="es-MX" sz="1400" b="1" dirty="0" smtClean="0"/>
            <a:t>Marco Jurídico</a:t>
          </a:r>
          <a:endParaRPr lang="es-ES" sz="1400" b="1" dirty="0"/>
        </a:p>
      </dgm:t>
    </dgm:pt>
    <dgm:pt modelId="{1EC1B64C-54C2-40AB-9A3D-0BD06938E500}" type="parTrans" cxnId="{7B1A7591-319E-4879-8B1C-0171C5FA862E}">
      <dgm:prSet/>
      <dgm:spPr/>
      <dgm:t>
        <a:bodyPr/>
        <a:lstStyle/>
        <a:p>
          <a:pPr algn="ctr"/>
          <a:endParaRPr lang="es-ES" sz="1600" b="1"/>
        </a:p>
      </dgm:t>
    </dgm:pt>
    <dgm:pt modelId="{EB503C63-1021-4002-BFDB-E5C3B7F29BA1}" type="sibTrans" cxnId="{7B1A7591-319E-4879-8B1C-0171C5FA862E}">
      <dgm:prSet/>
      <dgm:spPr/>
      <dgm:t>
        <a:bodyPr/>
        <a:lstStyle/>
        <a:p>
          <a:pPr algn="ctr"/>
          <a:endParaRPr lang="es-ES" sz="1600" b="1"/>
        </a:p>
      </dgm:t>
    </dgm:pt>
    <dgm:pt modelId="{3914FFC9-8AAC-42A6-BF65-BBA19B4671AB}">
      <dgm:prSet phldrT="[Texto]" custT="1"/>
      <dgm:spPr/>
      <dgm:t>
        <a:bodyPr/>
        <a:lstStyle/>
        <a:p>
          <a:pPr algn="ctr" rtl="0"/>
          <a:r>
            <a:rPr lang="es-ES" sz="1400" b="1" dirty="0" smtClean="0"/>
            <a:t>Procesos Registrales</a:t>
          </a:r>
          <a:endParaRPr lang="es-ES" sz="1400" b="1" dirty="0"/>
        </a:p>
      </dgm:t>
    </dgm:pt>
    <dgm:pt modelId="{68EC0961-C450-4625-B711-1445E4857048}" type="parTrans" cxnId="{04CF9D6C-6350-4C01-8DE5-3139D75A9E54}">
      <dgm:prSet/>
      <dgm:spPr/>
      <dgm:t>
        <a:bodyPr/>
        <a:lstStyle/>
        <a:p>
          <a:pPr algn="ctr"/>
          <a:endParaRPr lang="es-MX" sz="1800" b="1"/>
        </a:p>
      </dgm:t>
    </dgm:pt>
    <dgm:pt modelId="{9806D01F-6EE9-496A-AD3E-D445ADD4DE49}" type="sibTrans" cxnId="{04CF9D6C-6350-4C01-8DE5-3139D75A9E54}">
      <dgm:prSet/>
      <dgm:spPr/>
      <dgm:t>
        <a:bodyPr/>
        <a:lstStyle/>
        <a:p>
          <a:pPr algn="ctr"/>
          <a:endParaRPr lang="es-MX" sz="1800" b="1"/>
        </a:p>
      </dgm:t>
    </dgm:pt>
    <dgm:pt modelId="{29895D29-3022-4B00-97C3-4A61266C966C}">
      <dgm:prSet phldrT="[Texto]" custT="1"/>
      <dgm:spPr/>
      <dgm:t>
        <a:bodyPr/>
        <a:lstStyle/>
        <a:p>
          <a:pPr algn="ctr" rtl="0"/>
          <a:r>
            <a:rPr lang="es-MX" sz="1400" b="1" dirty="0" smtClean="0"/>
            <a:t>Tecnologías </a:t>
          </a:r>
          <a:endParaRPr lang="es-ES" sz="1400" b="1" dirty="0"/>
        </a:p>
      </dgm:t>
    </dgm:pt>
    <dgm:pt modelId="{EF8E5962-FFC4-4A6A-A7F7-7A53F4B93CFE}" type="parTrans" cxnId="{A33B8E9F-383C-491E-ABF6-80FF54CE28F0}">
      <dgm:prSet/>
      <dgm:spPr/>
      <dgm:t>
        <a:bodyPr/>
        <a:lstStyle/>
        <a:p>
          <a:pPr algn="ctr"/>
          <a:endParaRPr lang="es-MX" sz="1800" b="1"/>
        </a:p>
      </dgm:t>
    </dgm:pt>
    <dgm:pt modelId="{7CD66F70-CA20-4E47-9353-49F27D8BCF0A}" type="sibTrans" cxnId="{A33B8E9F-383C-491E-ABF6-80FF54CE28F0}">
      <dgm:prSet/>
      <dgm:spPr/>
      <dgm:t>
        <a:bodyPr/>
        <a:lstStyle/>
        <a:p>
          <a:pPr algn="ctr"/>
          <a:endParaRPr lang="es-MX" sz="1800" b="1"/>
        </a:p>
      </dgm:t>
    </dgm:pt>
    <dgm:pt modelId="{FD341FDA-C3B4-44F8-9FCA-76C7407C57C7}">
      <dgm:prSet phldrT="[Texto]" custT="1"/>
      <dgm:spPr/>
      <dgm:t>
        <a:bodyPr/>
        <a:lstStyle/>
        <a:p>
          <a:pPr algn="ctr" rtl="0"/>
          <a:r>
            <a:rPr lang="es-ES" sz="1400" b="1" dirty="0" smtClean="0"/>
            <a:t>Profesionalización </a:t>
          </a:r>
          <a:endParaRPr lang="es-ES" sz="1400" b="1" dirty="0"/>
        </a:p>
      </dgm:t>
    </dgm:pt>
    <dgm:pt modelId="{C2B9EBA0-024E-4F9F-85C7-8E1DEAE6F68B}" type="parTrans" cxnId="{33479A7A-4265-48D4-9DC4-010897E6CAB8}">
      <dgm:prSet/>
      <dgm:spPr/>
      <dgm:t>
        <a:bodyPr/>
        <a:lstStyle/>
        <a:p>
          <a:pPr algn="ctr"/>
          <a:endParaRPr lang="es-MX" sz="1800" b="1"/>
        </a:p>
      </dgm:t>
    </dgm:pt>
    <dgm:pt modelId="{871E2F87-390F-4292-A30D-62435468F0B1}" type="sibTrans" cxnId="{33479A7A-4265-48D4-9DC4-010897E6CAB8}">
      <dgm:prSet/>
      <dgm:spPr/>
      <dgm:t>
        <a:bodyPr/>
        <a:lstStyle/>
        <a:p>
          <a:pPr algn="ctr"/>
          <a:endParaRPr lang="es-MX" sz="1800" b="1"/>
        </a:p>
      </dgm:t>
    </dgm:pt>
    <dgm:pt modelId="{AF07C6D7-CF6B-4B15-9920-A984308A1408}">
      <dgm:prSet phldrT="[Texto]" custT="1"/>
      <dgm:spPr/>
      <dgm:t>
        <a:bodyPr/>
        <a:lstStyle/>
        <a:p>
          <a:pPr algn="ctr" rtl="0"/>
          <a:r>
            <a:rPr lang="es-MX" sz="1400" b="1" dirty="0" smtClean="0"/>
            <a:t>Acervo Registral DIGITALIZADO</a:t>
          </a:r>
          <a:endParaRPr lang="es-ES" sz="1400" b="1" dirty="0"/>
        </a:p>
      </dgm:t>
    </dgm:pt>
    <dgm:pt modelId="{8867E919-2476-4B16-954F-EE2056655601}" type="parTrans" cxnId="{0F73F434-4848-4195-9534-E2302E685C55}">
      <dgm:prSet/>
      <dgm:spPr/>
      <dgm:t>
        <a:bodyPr/>
        <a:lstStyle/>
        <a:p>
          <a:pPr algn="ctr"/>
          <a:endParaRPr lang="es-MX" sz="1800" b="1"/>
        </a:p>
      </dgm:t>
    </dgm:pt>
    <dgm:pt modelId="{1DE38656-2DBC-4237-ABA8-AE1E3B8FDC3A}" type="sibTrans" cxnId="{0F73F434-4848-4195-9534-E2302E685C55}">
      <dgm:prSet/>
      <dgm:spPr/>
      <dgm:t>
        <a:bodyPr/>
        <a:lstStyle/>
        <a:p>
          <a:pPr algn="ctr"/>
          <a:endParaRPr lang="es-MX" sz="1800" b="1"/>
        </a:p>
      </dgm:t>
    </dgm:pt>
    <dgm:pt modelId="{A7D75D72-7F4A-4616-AFE5-E62AB355E6AE}" type="pres">
      <dgm:prSet presAssocID="{A48D0623-C7F1-4922-AD76-95BE113AB3AE}" presName="Name0" presStyleCnt="0">
        <dgm:presLayoutVars>
          <dgm:dir/>
          <dgm:resizeHandles val="exact"/>
        </dgm:presLayoutVars>
      </dgm:prSet>
      <dgm:spPr/>
      <dgm:t>
        <a:bodyPr/>
        <a:lstStyle/>
        <a:p>
          <a:endParaRPr lang="es-MX"/>
        </a:p>
      </dgm:t>
    </dgm:pt>
    <dgm:pt modelId="{2565870E-1451-475D-B966-B2C0ADB091B3}" type="pres">
      <dgm:prSet presAssocID="{A48D0623-C7F1-4922-AD76-95BE113AB3AE}" presName="fgShape" presStyleLbl="fgShp" presStyleIdx="0" presStyleCnt="1"/>
      <dgm:spPr/>
      <dgm:t>
        <a:bodyPr/>
        <a:lstStyle/>
        <a:p>
          <a:endParaRPr lang="es-MX"/>
        </a:p>
      </dgm:t>
    </dgm:pt>
    <dgm:pt modelId="{A3DA8889-11B7-4075-8512-B19D2650D5C2}" type="pres">
      <dgm:prSet presAssocID="{A48D0623-C7F1-4922-AD76-95BE113AB3AE}" presName="linComp" presStyleCnt="0"/>
      <dgm:spPr/>
      <dgm:t>
        <a:bodyPr/>
        <a:lstStyle/>
        <a:p>
          <a:endParaRPr lang="es-MX"/>
        </a:p>
      </dgm:t>
    </dgm:pt>
    <dgm:pt modelId="{34E9E82D-D509-49E6-9B78-A2626A632D31}" type="pres">
      <dgm:prSet presAssocID="{96F2B5F2-2C31-4161-8315-BE94664E610E}" presName="compNode" presStyleCnt="0"/>
      <dgm:spPr/>
      <dgm:t>
        <a:bodyPr/>
        <a:lstStyle/>
        <a:p>
          <a:endParaRPr lang="es-MX"/>
        </a:p>
      </dgm:t>
    </dgm:pt>
    <dgm:pt modelId="{31B257C6-B6EE-4552-B90C-2C5DEEF54160}" type="pres">
      <dgm:prSet presAssocID="{96F2B5F2-2C31-4161-8315-BE94664E610E}" presName="bkgdShape" presStyleLbl="node1" presStyleIdx="0" presStyleCnt="5"/>
      <dgm:spPr/>
      <dgm:t>
        <a:bodyPr/>
        <a:lstStyle/>
        <a:p>
          <a:endParaRPr lang="es-MX"/>
        </a:p>
      </dgm:t>
    </dgm:pt>
    <dgm:pt modelId="{E2E57C66-C4C3-4DC9-A12C-27C3D4AE6D32}" type="pres">
      <dgm:prSet presAssocID="{96F2B5F2-2C31-4161-8315-BE94664E610E}" presName="nodeTx" presStyleLbl="node1" presStyleIdx="0" presStyleCnt="5">
        <dgm:presLayoutVars>
          <dgm:bulletEnabled val="1"/>
        </dgm:presLayoutVars>
      </dgm:prSet>
      <dgm:spPr/>
      <dgm:t>
        <a:bodyPr/>
        <a:lstStyle/>
        <a:p>
          <a:endParaRPr lang="es-MX"/>
        </a:p>
      </dgm:t>
    </dgm:pt>
    <dgm:pt modelId="{77154C57-F2DE-42E3-BAC3-EB28BFCA0961}" type="pres">
      <dgm:prSet presAssocID="{96F2B5F2-2C31-4161-8315-BE94664E610E}" presName="invisiNode" presStyleLbl="node1" presStyleIdx="0" presStyleCnt="5"/>
      <dgm:spPr/>
      <dgm:t>
        <a:bodyPr/>
        <a:lstStyle/>
        <a:p>
          <a:endParaRPr lang="es-MX"/>
        </a:p>
      </dgm:t>
    </dgm:pt>
    <dgm:pt modelId="{EA1A2EC1-CBF2-4636-B57E-0F15F8579411}" type="pres">
      <dgm:prSet presAssocID="{96F2B5F2-2C31-4161-8315-BE94664E610E}"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es-MX"/>
        </a:p>
      </dgm:t>
    </dgm:pt>
    <dgm:pt modelId="{B61AABC2-1A91-4D57-AE1D-7FE521F4C27D}" type="pres">
      <dgm:prSet presAssocID="{EB503C63-1021-4002-BFDB-E5C3B7F29BA1}" presName="sibTrans" presStyleLbl="sibTrans2D1" presStyleIdx="0" presStyleCnt="0"/>
      <dgm:spPr/>
      <dgm:t>
        <a:bodyPr/>
        <a:lstStyle/>
        <a:p>
          <a:endParaRPr lang="es-MX"/>
        </a:p>
      </dgm:t>
    </dgm:pt>
    <dgm:pt modelId="{F0EC26A9-71D8-4F93-8B2C-1D005BC6463A}" type="pres">
      <dgm:prSet presAssocID="{3914FFC9-8AAC-42A6-BF65-BBA19B4671AB}" presName="compNode" presStyleCnt="0"/>
      <dgm:spPr/>
      <dgm:t>
        <a:bodyPr/>
        <a:lstStyle/>
        <a:p>
          <a:endParaRPr lang="es-MX"/>
        </a:p>
      </dgm:t>
    </dgm:pt>
    <dgm:pt modelId="{8798E60F-85CD-4BDF-B8E3-137A91E2CAEA}" type="pres">
      <dgm:prSet presAssocID="{3914FFC9-8AAC-42A6-BF65-BBA19B4671AB}" presName="bkgdShape" presStyleLbl="node1" presStyleIdx="1" presStyleCnt="5"/>
      <dgm:spPr/>
      <dgm:t>
        <a:bodyPr/>
        <a:lstStyle/>
        <a:p>
          <a:endParaRPr lang="es-MX"/>
        </a:p>
      </dgm:t>
    </dgm:pt>
    <dgm:pt modelId="{2D9420F0-1657-4A28-88C6-DD058836F263}" type="pres">
      <dgm:prSet presAssocID="{3914FFC9-8AAC-42A6-BF65-BBA19B4671AB}" presName="nodeTx" presStyleLbl="node1" presStyleIdx="1" presStyleCnt="5">
        <dgm:presLayoutVars>
          <dgm:bulletEnabled val="1"/>
        </dgm:presLayoutVars>
      </dgm:prSet>
      <dgm:spPr/>
      <dgm:t>
        <a:bodyPr/>
        <a:lstStyle/>
        <a:p>
          <a:endParaRPr lang="es-MX"/>
        </a:p>
      </dgm:t>
    </dgm:pt>
    <dgm:pt modelId="{760CA6DD-FBE0-4425-A341-93B3E01420C6}" type="pres">
      <dgm:prSet presAssocID="{3914FFC9-8AAC-42A6-BF65-BBA19B4671AB}" presName="invisiNode" presStyleLbl="node1" presStyleIdx="1" presStyleCnt="5"/>
      <dgm:spPr/>
      <dgm:t>
        <a:bodyPr/>
        <a:lstStyle/>
        <a:p>
          <a:endParaRPr lang="es-MX"/>
        </a:p>
      </dgm:t>
    </dgm:pt>
    <dgm:pt modelId="{824FE1EE-3551-4D7D-8B49-5DACC1F136E9}" type="pres">
      <dgm:prSet presAssocID="{3914FFC9-8AAC-42A6-BF65-BBA19B4671AB}"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s-MX"/>
        </a:p>
      </dgm:t>
    </dgm:pt>
    <dgm:pt modelId="{5995A1F5-6754-48D2-8849-DBE60CF21EF4}" type="pres">
      <dgm:prSet presAssocID="{9806D01F-6EE9-496A-AD3E-D445ADD4DE49}" presName="sibTrans" presStyleLbl="sibTrans2D1" presStyleIdx="0" presStyleCnt="0"/>
      <dgm:spPr/>
      <dgm:t>
        <a:bodyPr/>
        <a:lstStyle/>
        <a:p>
          <a:endParaRPr lang="es-MX"/>
        </a:p>
      </dgm:t>
    </dgm:pt>
    <dgm:pt modelId="{8581A38C-7CD9-4B51-976D-BED716F8E7B7}" type="pres">
      <dgm:prSet presAssocID="{29895D29-3022-4B00-97C3-4A61266C966C}" presName="compNode" presStyleCnt="0"/>
      <dgm:spPr/>
      <dgm:t>
        <a:bodyPr/>
        <a:lstStyle/>
        <a:p>
          <a:endParaRPr lang="es-MX"/>
        </a:p>
      </dgm:t>
    </dgm:pt>
    <dgm:pt modelId="{D15AD27B-944C-4AF3-BEA5-760887690F9F}" type="pres">
      <dgm:prSet presAssocID="{29895D29-3022-4B00-97C3-4A61266C966C}" presName="bkgdShape" presStyleLbl="node1" presStyleIdx="2" presStyleCnt="5"/>
      <dgm:spPr/>
      <dgm:t>
        <a:bodyPr/>
        <a:lstStyle/>
        <a:p>
          <a:endParaRPr lang="es-MX"/>
        </a:p>
      </dgm:t>
    </dgm:pt>
    <dgm:pt modelId="{6F9739AA-63A6-49A0-BCCD-393282400EB2}" type="pres">
      <dgm:prSet presAssocID="{29895D29-3022-4B00-97C3-4A61266C966C}" presName="nodeTx" presStyleLbl="node1" presStyleIdx="2" presStyleCnt="5">
        <dgm:presLayoutVars>
          <dgm:bulletEnabled val="1"/>
        </dgm:presLayoutVars>
      </dgm:prSet>
      <dgm:spPr/>
      <dgm:t>
        <a:bodyPr/>
        <a:lstStyle/>
        <a:p>
          <a:endParaRPr lang="es-MX"/>
        </a:p>
      </dgm:t>
    </dgm:pt>
    <dgm:pt modelId="{A720C487-39A4-4EA9-A9A6-BD689357E916}" type="pres">
      <dgm:prSet presAssocID="{29895D29-3022-4B00-97C3-4A61266C966C}" presName="invisiNode" presStyleLbl="node1" presStyleIdx="2" presStyleCnt="5"/>
      <dgm:spPr/>
      <dgm:t>
        <a:bodyPr/>
        <a:lstStyle/>
        <a:p>
          <a:endParaRPr lang="es-MX"/>
        </a:p>
      </dgm:t>
    </dgm:pt>
    <dgm:pt modelId="{314A3755-3741-4099-9D08-4C69729CBC1F}" type="pres">
      <dgm:prSet presAssocID="{29895D29-3022-4B00-97C3-4A61266C966C}"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t>
        <a:bodyPr/>
        <a:lstStyle/>
        <a:p>
          <a:endParaRPr lang="es-MX"/>
        </a:p>
      </dgm:t>
    </dgm:pt>
    <dgm:pt modelId="{2CD05192-3D4F-4D1C-AA0A-B189DB0BCD83}" type="pres">
      <dgm:prSet presAssocID="{7CD66F70-CA20-4E47-9353-49F27D8BCF0A}" presName="sibTrans" presStyleLbl="sibTrans2D1" presStyleIdx="0" presStyleCnt="0"/>
      <dgm:spPr/>
      <dgm:t>
        <a:bodyPr/>
        <a:lstStyle/>
        <a:p>
          <a:endParaRPr lang="es-MX"/>
        </a:p>
      </dgm:t>
    </dgm:pt>
    <dgm:pt modelId="{F145093E-21F3-4B90-B7AD-1CF4A1402D6F}" type="pres">
      <dgm:prSet presAssocID="{FD341FDA-C3B4-44F8-9FCA-76C7407C57C7}" presName="compNode" presStyleCnt="0"/>
      <dgm:spPr/>
      <dgm:t>
        <a:bodyPr/>
        <a:lstStyle/>
        <a:p>
          <a:endParaRPr lang="es-MX"/>
        </a:p>
      </dgm:t>
    </dgm:pt>
    <dgm:pt modelId="{98D79FE0-9386-443B-9361-7EC104389A57}" type="pres">
      <dgm:prSet presAssocID="{FD341FDA-C3B4-44F8-9FCA-76C7407C57C7}" presName="bkgdShape" presStyleLbl="node1" presStyleIdx="3" presStyleCnt="5"/>
      <dgm:spPr/>
      <dgm:t>
        <a:bodyPr/>
        <a:lstStyle/>
        <a:p>
          <a:endParaRPr lang="es-MX"/>
        </a:p>
      </dgm:t>
    </dgm:pt>
    <dgm:pt modelId="{1765B9E8-2E0C-456B-9A91-D747A40029BE}" type="pres">
      <dgm:prSet presAssocID="{FD341FDA-C3B4-44F8-9FCA-76C7407C57C7}" presName="nodeTx" presStyleLbl="node1" presStyleIdx="3" presStyleCnt="5">
        <dgm:presLayoutVars>
          <dgm:bulletEnabled val="1"/>
        </dgm:presLayoutVars>
      </dgm:prSet>
      <dgm:spPr/>
      <dgm:t>
        <a:bodyPr/>
        <a:lstStyle/>
        <a:p>
          <a:endParaRPr lang="es-MX"/>
        </a:p>
      </dgm:t>
    </dgm:pt>
    <dgm:pt modelId="{554145C5-2DDE-4F4C-B00C-A6D7C3E4B2A5}" type="pres">
      <dgm:prSet presAssocID="{FD341FDA-C3B4-44F8-9FCA-76C7407C57C7}" presName="invisiNode" presStyleLbl="node1" presStyleIdx="3" presStyleCnt="5"/>
      <dgm:spPr/>
      <dgm:t>
        <a:bodyPr/>
        <a:lstStyle/>
        <a:p>
          <a:endParaRPr lang="es-MX"/>
        </a:p>
      </dgm:t>
    </dgm:pt>
    <dgm:pt modelId="{303BBDC7-1F45-4F5F-9E62-986122B56F0C}" type="pres">
      <dgm:prSet presAssocID="{FD341FDA-C3B4-44F8-9FCA-76C7407C57C7}"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t>
        <a:bodyPr/>
        <a:lstStyle/>
        <a:p>
          <a:endParaRPr lang="es-MX"/>
        </a:p>
      </dgm:t>
    </dgm:pt>
    <dgm:pt modelId="{B5676E1E-DAF1-4036-A215-D71712478705}" type="pres">
      <dgm:prSet presAssocID="{871E2F87-390F-4292-A30D-62435468F0B1}" presName="sibTrans" presStyleLbl="sibTrans2D1" presStyleIdx="0" presStyleCnt="0"/>
      <dgm:spPr/>
      <dgm:t>
        <a:bodyPr/>
        <a:lstStyle/>
        <a:p>
          <a:endParaRPr lang="es-MX"/>
        </a:p>
      </dgm:t>
    </dgm:pt>
    <dgm:pt modelId="{C4E633BA-D51B-488D-9A71-1D9E60772BA8}" type="pres">
      <dgm:prSet presAssocID="{AF07C6D7-CF6B-4B15-9920-A984308A1408}" presName="compNode" presStyleCnt="0"/>
      <dgm:spPr/>
      <dgm:t>
        <a:bodyPr/>
        <a:lstStyle/>
        <a:p>
          <a:endParaRPr lang="es-MX"/>
        </a:p>
      </dgm:t>
    </dgm:pt>
    <dgm:pt modelId="{159B2D8B-ACEA-4F42-BCF8-9D692EB4F69F}" type="pres">
      <dgm:prSet presAssocID="{AF07C6D7-CF6B-4B15-9920-A984308A1408}" presName="bkgdShape" presStyleLbl="node1" presStyleIdx="4" presStyleCnt="5"/>
      <dgm:spPr/>
      <dgm:t>
        <a:bodyPr/>
        <a:lstStyle/>
        <a:p>
          <a:endParaRPr lang="es-MX"/>
        </a:p>
      </dgm:t>
    </dgm:pt>
    <dgm:pt modelId="{75C32C5E-23F8-432E-9699-9B154AB406A9}" type="pres">
      <dgm:prSet presAssocID="{AF07C6D7-CF6B-4B15-9920-A984308A1408}" presName="nodeTx" presStyleLbl="node1" presStyleIdx="4" presStyleCnt="5">
        <dgm:presLayoutVars>
          <dgm:bulletEnabled val="1"/>
        </dgm:presLayoutVars>
      </dgm:prSet>
      <dgm:spPr/>
      <dgm:t>
        <a:bodyPr/>
        <a:lstStyle/>
        <a:p>
          <a:endParaRPr lang="es-MX"/>
        </a:p>
      </dgm:t>
    </dgm:pt>
    <dgm:pt modelId="{4AEDFB33-A21B-4F5B-BAF2-AF02D308DCCD}" type="pres">
      <dgm:prSet presAssocID="{AF07C6D7-CF6B-4B15-9920-A984308A1408}" presName="invisiNode" presStyleLbl="node1" presStyleIdx="4" presStyleCnt="5"/>
      <dgm:spPr/>
      <dgm:t>
        <a:bodyPr/>
        <a:lstStyle/>
        <a:p>
          <a:endParaRPr lang="es-MX"/>
        </a:p>
      </dgm:t>
    </dgm:pt>
    <dgm:pt modelId="{830BB428-3A4D-41A0-9AEA-FFD6F2B821E1}" type="pres">
      <dgm:prSet presAssocID="{AF07C6D7-CF6B-4B15-9920-A984308A1408}"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45000" r="-45000"/>
          </a:stretch>
        </a:blipFill>
      </dgm:spPr>
      <dgm:t>
        <a:bodyPr/>
        <a:lstStyle/>
        <a:p>
          <a:endParaRPr lang="es-MX"/>
        </a:p>
      </dgm:t>
    </dgm:pt>
  </dgm:ptLst>
  <dgm:cxnLst>
    <dgm:cxn modelId="{5584A85A-908D-4627-8C63-AF1D99CD2FB7}" type="presOf" srcId="{AF07C6D7-CF6B-4B15-9920-A984308A1408}" destId="{159B2D8B-ACEA-4F42-BCF8-9D692EB4F69F}" srcOrd="0" destOrd="0" presId="urn:microsoft.com/office/officeart/2005/8/layout/hList7#1"/>
    <dgm:cxn modelId="{AB0A31A2-DF1D-4AA7-B413-A86466FAFD21}" type="presOf" srcId="{9806D01F-6EE9-496A-AD3E-D445ADD4DE49}" destId="{5995A1F5-6754-48D2-8849-DBE60CF21EF4}" srcOrd="0" destOrd="0" presId="urn:microsoft.com/office/officeart/2005/8/layout/hList7#1"/>
    <dgm:cxn modelId="{F6229ED6-BDDF-49AA-813D-3F5DEF112E6D}" type="presOf" srcId="{29895D29-3022-4B00-97C3-4A61266C966C}" destId="{6F9739AA-63A6-49A0-BCCD-393282400EB2}" srcOrd="1" destOrd="0" presId="urn:microsoft.com/office/officeart/2005/8/layout/hList7#1"/>
    <dgm:cxn modelId="{0DE77807-8EB2-4467-B3C4-D5E68D082B25}" type="presOf" srcId="{FD341FDA-C3B4-44F8-9FCA-76C7407C57C7}" destId="{98D79FE0-9386-443B-9361-7EC104389A57}" srcOrd="0" destOrd="0" presId="urn:microsoft.com/office/officeart/2005/8/layout/hList7#1"/>
    <dgm:cxn modelId="{FF15C464-D2DC-41D1-B4C1-4F4DC7EAF313}" type="presOf" srcId="{96F2B5F2-2C31-4161-8315-BE94664E610E}" destId="{E2E57C66-C4C3-4DC9-A12C-27C3D4AE6D32}" srcOrd="1" destOrd="0" presId="urn:microsoft.com/office/officeart/2005/8/layout/hList7#1"/>
    <dgm:cxn modelId="{BAD435AA-3AD3-41B9-9169-9729811EDBE8}" type="presOf" srcId="{A48D0623-C7F1-4922-AD76-95BE113AB3AE}" destId="{A7D75D72-7F4A-4616-AFE5-E62AB355E6AE}" srcOrd="0" destOrd="0" presId="urn:microsoft.com/office/officeart/2005/8/layout/hList7#1"/>
    <dgm:cxn modelId="{7B1A7591-319E-4879-8B1C-0171C5FA862E}" srcId="{A48D0623-C7F1-4922-AD76-95BE113AB3AE}" destId="{96F2B5F2-2C31-4161-8315-BE94664E610E}" srcOrd="0" destOrd="0" parTransId="{1EC1B64C-54C2-40AB-9A3D-0BD06938E500}" sibTransId="{EB503C63-1021-4002-BFDB-E5C3B7F29BA1}"/>
    <dgm:cxn modelId="{34034E2F-C0D5-43C9-BEC3-DCFBFD4CC52B}" type="presOf" srcId="{871E2F87-390F-4292-A30D-62435468F0B1}" destId="{B5676E1E-DAF1-4036-A215-D71712478705}" srcOrd="0" destOrd="0" presId="urn:microsoft.com/office/officeart/2005/8/layout/hList7#1"/>
    <dgm:cxn modelId="{136AACED-AB99-4F0B-BBD6-318BC3F5DF24}" type="presOf" srcId="{7CD66F70-CA20-4E47-9353-49F27D8BCF0A}" destId="{2CD05192-3D4F-4D1C-AA0A-B189DB0BCD83}" srcOrd="0" destOrd="0" presId="urn:microsoft.com/office/officeart/2005/8/layout/hList7#1"/>
    <dgm:cxn modelId="{46AE63D9-8D09-4038-AB58-F2116F1C9B51}" type="presOf" srcId="{96F2B5F2-2C31-4161-8315-BE94664E610E}" destId="{31B257C6-B6EE-4552-B90C-2C5DEEF54160}" srcOrd="0" destOrd="0" presId="urn:microsoft.com/office/officeart/2005/8/layout/hList7#1"/>
    <dgm:cxn modelId="{3AFFBEA6-3D28-4FCB-8EE5-0717BB515D5C}" type="presOf" srcId="{3914FFC9-8AAC-42A6-BF65-BBA19B4671AB}" destId="{8798E60F-85CD-4BDF-B8E3-137A91E2CAEA}" srcOrd="0" destOrd="0" presId="urn:microsoft.com/office/officeart/2005/8/layout/hList7#1"/>
    <dgm:cxn modelId="{C3A978B0-05BA-4A49-B509-8699C05D456D}" type="presOf" srcId="{AF07C6D7-CF6B-4B15-9920-A984308A1408}" destId="{75C32C5E-23F8-432E-9699-9B154AB406A9}" srcOrd="1" destOrd="0" presId="urn:microsoft.com/office/officeart/2005/8/layout/hList7#1"/>
    <dgm:cxn modelId="{42A773D4-4F08-4C2D-9A4F-824CD653AF80}" type="presOf" srcId="{29895D29-3022-4B00-97C3-4A61266C966C}" destId="{D15AD27B-944C-4AF3-BEA5-760887690F9F}" srcOrd="0" destOrd="0" presId="urn:microsoft.com/office/officeart/2005/8/layout/hList7#1"/>
    <dgm:cxn modelId="{04CF9D6C-6350-4C01-8DE5-3139D75A9E54}" srcId="{A48D0623-C7F1-4922-AD76-95BE113AB3AE}" destId="{3914FFC9-8AAC-42A6-BF65-BBA19B4671AB}" srcOrd="1" destOrd="0" parTransId="{68EC0961-C450-4625-B711-1445E4857048}" sibTransId="{9806D01F-6EE9-496A-AD3E-D445ADD4DE49}"/>
    <dgm:cxn modelId="{0F73F434-4848-4195-9534-E2302E685C55}" srcId="{A48D0623-C7F1-4922-AD76-95BE113AB3AE}" destId="{AF07C6D7-CF6B-4B15-9920-A984308A1408}" srcOrd="4" destOrd="0" parTransId="{8867E919-2476-4B16-954F-EE2056655601}" sibTransId="{1DE38656-2DBC-4237-ABA8-AE1E3B8FDC3A}"/>
    <dgm:cxn modelId="{33479A7A-4265-48D4-9DC4-010897E6CAB8}" srcId="{A48D0623-C7F1-4922-AD76-95BE113AB3AE}" destId="{FD341FDA-C3B4-44F8-9FCA-76C7407C57C7}" srcOrd="3" destOrd="0" parTransId="{C2B9EBA0-024E-4F9F-85C7-8E1DEAE6F68B}" sibTransId="{871E2F87-390F-4292-A30D-62435468F0B1}"/>
    <dgm:cxn modelId="{521A29C4-0ED5-4F37-9736-5AE32A759BA5}" type="presOf" srcId="{EB503C63-1021-4002-BFDB-E5C3B7F29BA1}" destId="{B61AABC2-1A91-4D57-AE1D-7FE521F4C27D}" srcOrd="0" destOrd="0" presId="urn:microsoft.com/office/officeart/2005/8/layout/hList7#1"/>
    <dgm:cxn modelId="{A33B8E9F-383C-491E-ABF6-80FF54CE28F0}" srcId="{A48D0623-C7F1-4922-AD76-95BE113AB3AE}" destId="{29895D29-3022-4B00-97C3-4A61266C966C}" srcOrd="2" destOrd="0" parTransId="{EF8E5962-FFC4-4A6A-A7F7-7A53F4B93CFE}" sibTransId="{7CD66F70-CA20-4E47-9353-49F27D8BCF0A}"/>
    <dgm:cxn modelId="{5B5BFC06-162C-4510-9A26-7A574EEB3247}" type="presOf" srcId="{3914FFC9-8AAC-42A6-BF65-BBA19B4671AB}" destId="{2D9420F0-1657-4A28-88C6-DD058836F263}" srcOrd="1" destOrd="0" presId="urn:microsoft.com/office/officeart/2005/8/layout/hList7#1"/>
    <dgm:cxn modelId="{4E34A007-ABBD-4192-A3CE-66BA966DDDF8}" type="presOf" srcId="{FD341FDA-C3B4-44F8-9FCA-76C7407C57C7}" destId="{1765B9E8-2E0C-456B-9A91-D747A40029BE}" srcOrd="1" destOrd="0" presId="urn:microsoft.com/office/officeart/2005/8/layout/hList7#1"/>
    <dgm:cxn modelId="{73346DDC-81A3-4748-A559-5DB73EBF6747}" type="presParOf" srcId="{A7D75D72-7F4A-4616-AFE5-E62AB355E6AE}" destId="{2565870E-1451-475D-B966-B2C0ADB091B3}" srcOrd="0" destOrd="0" presId="urn:microsoft.com/office/officeart/2005/8/layout/hList7#1"/>
    <dgm:cxn modelId="{3B82052C-87F7-418F-B3B9-E7D608A894A1}" type="presParOf" srcId="{A7D75D72-7F4A-4616-AFE5-E62AB355E6AE}" destId="{A3DA8889-11B7-4075-8512-B19D2650D5C2}" srcOrd="1" destOrd="0" presId="urn:microsoft.com/office/officeart/2005/8/layout/hList7#1"/>
    <dgm:cxn modelId="{0278D84C-8541-4E70-BF30-BF7A105FB730}" type="presParOf" srcId="{A3DA8889-11B7-4075-8512-B19D2650D5C2}" destId="{34E9E82D-D509-49E6-9B78-A2626A632D31}" srcOrd="0" destOrd="0" presId="urn:microsoft.com/office/officeart/2005/8/layout/hList7#1"/>
    <dgm:cxn modelId="{A11A7E06-6615-401E-99BE-75F38A852F8D}" type="presParOf" srcId="{34E9E82D-D509-49E6-9B78-A2626A632D31}" destId="{31B257C6-B6EE-4552-B90C-2C5DEEF54160}" srcOrd="0" destOrd="0" presId="urn:microsoft.com/office/officeart/2005/8/layout/hList7#1"/>
    <dgm:cxn modelId="{57E0AE54-9A4B-49B1-BD0E-9824C9B316C8}" type="presParOf" srcId="{34E9E82D-D509-49E6-9B78-A2626A632D31}" destId="{E2E57C66-C4C3-4DC9-A12C-27C3D4AE6D32}" srcOrd="1" destOrd="0" presId="urn:microsoft.com/office/officeart/2005/8/layout/hList7#1"/>
    <dgm:cxn modelId="{94F69B33-EB47-416E-90EF-70567D29CA38}" type="presParOf" srcId="{34E9E82D-D509-49E6-9B78-A2626A632D31}" destId="{77154C57-F2DE-42E3-BAC3-EB28BFCA0961}" srcOrd="2" destOrd="0" presId="urn:microsoft.com/office/officeart/2005/8/layout/hList7#1"/>
    <dgm:cxn modelId="{0CF00B02-76AA-4EC6-A3D5-6FD808F7D3AE}" type="presParOf" srcId="{34E9E82D-D509-49E6-9B78-A2626A632D31}" destId="{EA1A2EC1-CBF2-4636-B57E-0F15F8579411}" srcOrd="3" destOrd="0" presId="urn:microsoft.com/office/officeart/2005/8/layout/hList7#1"/>
    <dgm:cxn modelId="{1437120C-DC65-4542-B79D-A5FCA727BF35}" type="presParOf" srcId="{A3DA8889-11B7-4075-8512-B19D2650D5C2}" destId="{B61AABC2-1A91-4D57-AE1D-7FE521F4C27D}" srcOrd="1" destOrd="0" presId="urn:microsoft.com/office/officeart/2005/8/layout/hList7#1"/>
    <dgm:cxn modelId="{A7F7DF6B-7BBD-499F-B9E5-280CFC4EF196}" type="presParOf" srcId="{A3DA8889-11B7-4075-8512-B19D2650D5C2}" destId="{F0EC26A9-71D8-4F93-8B2C-1D005BC6463A}" srcOrd="2" destOrd="0" presId="urn:microsoft.com/office/officeart/2005/8/layout/hList7#1"/>
    <dgm:cxn modelId="{45FB3775-F218-444A-92AF-E21F65A77666}" type="presParOf" srcId="{F0EC26A9-71D8-4F93-8B2C-1D005BC6463A}" destId="{8798E60F-85CD-4BDF-B8E3-137A91E2CAEA}" srcOrd="0" destOrd="0" presId="urn:microsoft.com/office/officeart/2005/8/layout/hList7#1"/>
    <dgm:cxn modelId="{A9E5FFD3-B1A4-414D-9C8A-C2B2B5963352}" type="presParOf" srcId="{F0EC26A9-71D8-4F93-8B2C-1D005BC6463A}" destId="{2D9420F0-1657-4A28-88C6-DD058836F263}" srcOrd="1" destOrd="0" presId="urn:microsoft.com/office/officeart/2005/8/layout/hList7#1"/>
    <dgm:cxn modelId="{918402F6-1029-4205-9602-CFBF542030D3}" type="presParOf" srcId="{F0EC26A9-71D8-4F93-8B2C-1D005BC6463A}" destId="{760CA6DD-FBE0-4425-A341-93B3E01420C6}" srcOrd="2" destOrd="0" presId="urn:microsoft.com/office/officeart/2005/8/layout/hList7#1"/>
    <dgm:cxn modelId="{42EDD23D-B721-4B9D-B262-251CB474D205}" type="presParOf" srcId="{F0EC26A9-71D8-4F93-8B2C-1D005BC6463A}" destId="{824FE1EE-3551-4D7D-8B49-5DACC1F136E9}" srcOrd="3" destOrd="0" presId="urn:microsoft.com/office/officeart/2005/8/layout/hList7#1"/>
    <dgm:cxn modelId="{341AA621-E6BB-462E-8D7F-955AA9A4AD40}" type="presParOf" srcId="{A3DA8889-11B7-4075-8512-B19D2650D5C2}" destId="{5995A1F5-6754-48D2-8849-DBE60CF21EF4}" srcOrd="3" destOrd="0" presId="urn:microsoft.com/office/officeart/2005/8/layout/hList7#1"/>
    <dgm:cxn modelId="{65E7A7B8-9F59-4040-9A0D-167962EB5328}" type="presParOf" srcId="{A3DA8889-11B7-4075-8512-B19D2650D5C2}" destId="{8581A38C-7CD9-4B51-976D-BED716F8E7B7}" srcOrd="4" destOrd="0" presId="urn:microsoft.com/office/officeart/2005/8/layout/hList7#1"/>
    <dgm:cxn modelId="{C0C295B1-1BAE-4E12-92CC-50C5AF547CA9}" type="presParOf" srcId="{8581A38C-7CD9-4B51-976D-BED716F8E7B7}" destId="{D15AD27B-944C-4AF3-BEA5-760887690F9F}" srcOrd="0" destOrd="0" presId="urn:microsoft.com/office/officeart/2005/8/layout/hList7#1"/>
    <dgm:cxn modelId="{E6F55C1E-FDE4-4D7C-88F4-2FDF3A18696F}" type="presParOf" srcId="{8581A38C-7CD9-4B51-976D-BED716F8E7B7}" destId="{6F9739AA-63A6-49A0-BCCD-393282400EB2}" srcOrd="1" destOrd="0" presId="urn:microsoft.com/office/officeart/2005/8/layout/hList7#1"/>
    <dgm:cxn modelId="{938FC80E-4BD8-4D67-BD87-840417F2F83F}" type="presParOf" srcId="{8581A38C-7CD9-4B51-976D-BED716F8E7B7}" destId="{A720C487-39A4-4EA9-A9A6-BD689357E916}" srcOrd="2" destOrd="0" presId="urn:microsoft.com/office/officeart/2005/8/layout/hList7#1"/>
    <dgm:cxn modelId="{824D4CE5-CE47-45E8-A0FF-5C5F95F3FAE5}" type="presParOf" srcId="{8581A38C-7CD9-4B51-976D-BED716F8E7B7}" destId="{314A3755-3741-4099-9D08-4C69729CBC1F}" srcOrd="3" destOrd="0" presId="urn:microsoft.com/office/officeart/2005/8/layout/hList7#1"/>
    <dgm:cxn modelId="{2185EEAB-4DE1-40CD-A1CE-0BF4C1687995}" type="presParOf" srcId="{A3DA8889-11B7-4075-8512-B19D2650D5C2}" destId="{2CD05192-3D4F-4D1C-AA0A-B189DB0BCD83}" srcOrd="5" destOrd="0" presId="urn:microsoft.com/office/officeart/2005/8/layout/hList7#1"/>
    <dgm:cxn modelId="{60A3235D-167C-4A63-B271-E060B3D41B22}" type="presParOf" srcId="{A3DA8889-11B7-4075-8512-B19D2650D5C2}" destId="{F145093E-21F3-4B90-B7AD-1CF4A1402D6F}" srcOrd="6" destOrd="0" presId="urn:microsoft.com/office/officeart/2005/8/layout/hList7#1"/>
    <dgm:cxn modelId="{3DB52166-2F4D-4A90-BB8E-974557322E75}" type="presParOf" srcId="{F145093E-21F3-4B90-B7AD-1CF4A1402D6F}" destId="{98D79FE0-9386-443B-9361-7EC104389A57}" srcOrd="0" destOrd="0" presId="urn:microsoft.com/office/officeart/2005/8/layout/hList7#1"/>
    <dgm:cxn modelId="{EC45A0F0-75B5-4C7F-BBA1-05730702D07C}" type="presParOf" srcId="{F145093E-21F3-4B90-B7AD-1CF4A1402D6F}" destId="{1765B9E8-2E0C-456B-9A91-D747A40029BE}" srcOrd="1" destOrd="0" presId="urn:microsoft.com/office/officeart/2005/8/layout/hList7#1"/>
    <dgm:cxn modelId="{711510AA-8B2B-4721-A1C1-7AFB46F9A5E2}" type="presParOf" srcId="{F145093E-21F3-4B90-B7AD-1CF4A1402D6F}" destId="{554145C5-2DDE-4F4C-B00C-A6D7C3E4B2A5}" srcOrd="2" destOrd="0" presId="urn:microsoft.com/office/officeart/2005/8/layout/hList7#1"/>
    <dgm:cxn modelId="{F6F63C12-0315-41BC-B1E8-73F2B5EC124C}" type="presParOf" srcId="{F145093E-21F3-4B90-B7AD-1CF4A1402D6F}" destId="{303BBDC7-1F45-4F5F-9E62-986122B56F0C}" srcOrd="3" destOrd="0" presId="urn:microsoft.com/office/officeart/2005/8/layout/hList7#1"/>
    <dgm:cxn modelId="{DFB06427-F80B-44F7-B235-8FE455D438C7}" type="presParOf" srcId="{A3DA8889-11B7-4075-8512-B19D2650D5C2}" destId="{B5676E1E-DAF1-4036-A215-D71712478705}" srcOrd="7" destOrd="0" presId="urn:microsoft.com/office/officeart/2005/8/layout/hList7#1"/>
    <dgm:cxn modelId="{F7113C09-D7F5-4848-85DC-D392028A3E1C}" type="presParOf" srcId="{A3DA8889-11B7-4075-8512-B19D2650D5C2}" destId="{C4E633BA-D51B-488D-9A71-1D9E60772BA8}" srcOrd="8" destOrd="0" presId="urn:microsoft.com/office/officeart/2005/8/layout/hList7#1"/>
    <dgm:cxn modelId="{E1D8F0F6-F198-420A-B7CD-510942379FAA}" type="presParOf" srcId="{C4E633BA-D51B-488D-9A71-1D9E60772BA8}" destId="{159B2D8B-ACEA-4F42-BCF8-9D692EB4F69F}" srcOrd="0" destOrd="0" presId="urn:microsoft.com/office/officeart/2005/8/layout/hList7#1"/>
    <dgm:cxn modelId="{F90B5C74-6C64-45EA-ADE2-8A321604F5C1}" type="presParOf" srcId="{C4E633BA-D51B-488D-9A71-1D9E60772BA8}" destId="{75C32C5E-23F8-432E-9699-9B154AB406A9}" srcOrd="1" destOrd="0" presId="urn:microsoft.com/office/officeart/2005/8/layout/hList7#1"/>
    <dgm:cxn modelId="{E344F7A4-F0CD-4261-96E5-A9CA28F8DE00}" type="presParOf" srcId="{C4E633BA-D51B-488D-9A71-1D9E60772BA8}" destId="{4AEDFB33-A21B-4F5B-BAF2-AF02D308DCCD}" srcOrd="2" destOrd="0" presId="urn:microsoft.com/office/officeart/2005/8/layout/hList7#1"/>
    <dgm:cxn modelId="{E832105E-C436-4D93-BAE2-DE25C85633B0}" type="presParOf" srcId="{C4E633BA-D51B-488D-9A71-1D9E60772BA8}" destId="{830BB428-3A4D-41A0-9AEA-FFD6F2B821E1}" srcOrd="3" destOrd="0" presId="urn:microsoft.com/office/officeart/2005/8/layout/hList7#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DB233F-F0C4-4117-9EA1-7C6E6AF7973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MX"/>
        </a:p>
      </dgm:t>
    </dgm:pt>
    <dgm:pt modelId="{442DB0D0-F4F6-470E-A767-D732FFC2959D}">
      <dgm:prSet phldrT="[Texto]" custT="1"/>
      <dgm:spPr/>
      <dgm:t>
        <a:bodyPr/>
        <a:lstStyle/>
        <a:p>
          <a:r>
            <a:rPr lang="es-MX" sz="900" b="1" dirty="0"/>
            <a:t>Mayor fortaleza operativa</a:t>
          </a:r>
        </a:p>
      </dgm:t>
    </dgm:pt>
    <dgm:pt modelId="{79EF3811-515A-4F47-876D-D00A248F49BB}" type="parTrans" cxnId="{6A67B5F8-F248-46C9-AFA3-98F518D8BF0F}">
      <dgm:prSet/>
      <dgm:spPr/>
      <dgm:t>
        <a:bodyPr/>
        <a:lstStyle/>
        <a:p>
          <a:endParaRPr lang="es-MX" sz="900"/>
        </a:p>
      </dgm:t>
    </dgm:pt>
    <dgm:pt modelId="{3C1806E6-5B4E-45CB-8E20-6D5BB9CC7A8B}" type="sibTrans" cxnId="{6A67B5F8-F248-46C9-AFA3-98F518D8BF0F}">
      <dgm:prSet/>
      <dgm:spPr/>
      <dgm:t>
        <a:bodyPr/>
        <a:lstStyle/>
        <a:p>
          <a:endParaRPr lang="es-MX" sz="900"/>
        </a:p>
      </dgm:t>
    </dgm:pt>
    <dgm:pt modelId="{34043EC7-2E2C-4A45-94EA-9678131043CC}">
      <dgm:prSet phldrT="[Texto]" custT="1"/>
      <dgm:spPr/>
      <dgm:t>
        <a:bodyPr/>
        <a:lstStyle/>
        <a:p>
          <a:r>
            <a:rPr lang="es-MX" sz="900" dirty="0"/>
            <a:t>Con la Modernización se estima puede alcanzarse una mejora operativa general en torno al 40%, lo que provocará una mayor efectividad de los Recursos Humanos adscritos a la Institución. </a:t>
          </a:r>
        </a:p>
      </dgm:t>
    </dgm:pt>
    <dgm:pt modelId="{9068067D-57C5-416D-BB4D-7CF3D529FFB7}" type="parTrans" cxnId="{D792E997-C0EE-4829-9BED-84B547AA87C1}">
      <dgm:prSet/>
      <dgm:spPr/>
      <dgm:t>
        <a:bodyPr/>
        <a:lstStyle/>
        <a:p>
          <a:endParaRPr lang="es-MX" sz="900"/>
        </a:p>
      </dgm:t>
    </dgm:pt>
    <dgm:pt modelId="{10DB5030-C92D-45D9-947B-E6269D7DBCC4}" type="sibTrans" cxnId="{D792E997-C0EE-4829-9BED-84B547AA87C1}">
      <dgm:prSet/>
      <dgm:spPr/>
      <dgm:t>
        <a:bodyPr/>
        <a:lstStyle/>
        <a:p>
          <a:endParaRPr lang="es-MX" sz="900"/>
        </a:p>
      </dgm:t>
    </dgm:pt>
    <dgm:pt modelId="{D558BEA6-EFE7-4F23-ABA5-75D2FD729D3A}">
      <dgm:prSet phldrT="[Texto]" custT="1"/>
      <dgm:spPr/>
      <dgm:t>
        <a:bodyPr/>
        <a:lstStyle/>
        <a:p>
          <a:r>
            <a:rPr lang="es-MX" sz="900" b="1" dirty="0"/>
            <a:t>Congelación de la plantilla</a:t>
          </a:r>
        </a:p>
      </dgm:t>
    </dgm:pt>
    <dgm:pt modelId="{43CA3041-8501-439C-A341-36CD70BEDCFF}" type="parTrans" cxnId="{C894A303-0EA7-4905-A69C-5E93E1EBCA35}">
      <dgm:prSet/>
      <dgm:spPr/>
      <dgm:t>
        <a:bodyPr/>
        <a:lstStyle/>
        <a:p>
          <a:endParaRPr lang="es-MX" sz="900"/>
        </a:p>
      </dgm:t>
    </dgm:pt>
    <dgm:pt modelId="{FD53C4B7-153F-4066-83A7-DA74BB62204E}" type="sibTrans" cxnId="{C894A303-0EA7-4905-A69C-5E93E1EBCA35}">
      <dgm:prSet/>
      <dgm:spPr/>
      <dgm:t>
        <a:bodyPr/>
        <a:lstStyle/>
        <a:p>
          <a:endParaRPr lang="es-MX" sz="900"/>
        </a:p>
      </dgm:t>
    </dgm:pt>
    <dgm:pt modelId="{4C947E79-71A5-44DD-8BE8-F057CB095228}">
      <dgm:prSet phldrT="[Texto]" custT="1"/>
      <dgm:spPr/>
      <dgm:t>
        <a:bodyPr/>
        <a:lstStyle/>
        <a:p>
          <a:r>
            <a:rPr lang="es-MX" sz="900" dirty="0"/>
            <a:t>Gracias a la mejora operativa, el volumen de operaciones y de ingresos se </a:t>
          </a:r>
          <a:r>
            <a:rPr lang="es-MX" sz="900" dirty="0" err="1"/>
            <a:t>incrementaria</a:t>
          </a:r>
          <a:r>
            <a:rPr lang="es-MX" sz="900" dirty="0"/>
            <a:t> manteniendo el mismo número de personal del que existe actualmente. </a:t>
          </a:r>
        </a:p>
      </dgm:t>
    </dgm:pt>
    <dgm:pt modelId="{2F45348E-F488-4643-BD9C-4104226C476A}" type="parTrans" cxnId="{94AD1A98-ABCE-4642-84AD-6934DCDC42A4}">
      <dgm:prSet/>
      <dgm:spPr/>
      <dgm:t>
        <a:bodyPr/>
        <a:lstStyle/>
        <a:p>
          <a:endParaRPr lang="es-MX" sz="900"/>
        </a:p>
      </dgm:t>
    </dgm:pt>
    <dgm:pt modelId="{F9358813-05C2-47E7-9CC5-E3C0FCB0DDFF}" type="sibTrans" cxnId="{94AD1A98-ABCE-4642-84AD-6934DCDC42A4}">
      <dgm:prSet/>
      <dgm:spPr/>
      <dgm:t>
        <a:bodyPr/>
        <a:lstStyle/>
        <a:p>
          <a:endParaRPr lang="es-MX" sz="900"/>
        </a:p>
      </dgm:t>
    </dgm:pt>
    <dgm:pt modelId="{8EF94B77-F9D4-4B34-8173-8DEA6091D89D}">
      <dgm:prSet phldrT="[Texto]" custT="1"/>
      <dgm:spPr/>
      <dgm:t>
        <a:bodyPr/>
        <a:lstStyle/>
        <a:p>
          <a:r>
            <a:rPr lang="es-MX" sz="900" b="1" dirty="0"/>
            <a:t>Reducción de gastos en la Institución</a:t>
          </a:r>
        </a:p>
      </dgm:t>
    </dgm:pt>
    <dgm:pt modelId="{5790E54B-88DA-43AE-8244-4A1E3A2CB4B3}" type="parTrans" cxnId="{B2E6FA09-63AB-4B7E-B8FE-B4E22D076D9B}">
      <dgm:prSet/>
      <dgm:spPr/>
      <dgm:t>
        <a:bodyPr/>
        <a:lstStyle/>
        <a:p>
          <a:endParaRPr lang="es-MX" sz="900"/>
        </a:p>
      </dgm:t>
    </dgm:pt>
    <dgm:pt modelId="{EE256D0C-62D9-45E6-AF53-EEB386C3119D}" type="sibTrans" cxnId="{B2E6FA09-63AB-4B7E-B8FE-B4E22D076D9B}">
      <dgm:prSet/>
      <dgm:spPr/>
      <dgm:t>
        <a:bodyPr/>
        <a:lstStyle/>
        <a:p>
          <a:endParaRPr lang="es-MX" sz="900"/>
        </a:p>
      </dgm:t>
    </dgm:pt>
    <dgm:pt modelId="{6D0521F3-518D-4DF6-9D7A-2335FED3C381}">
      <dgm:prSet phldrT="[Texto]" custT="1"/>
      <dgm:spPr/>
      <dgm:t>
        <a:bodyPr/>
        <a:lstStyle/>
        <a:p>
          <a:r>
            <a:rPr lang="es-MX" sz="900"/>
            <a:t>Debido a la eliminación de tareas y gastos asociados a las transacciones, se prevee una reduccion de los gastos actuales  entre un 3,5% y un 5% </a:t>
          </a:r>
        </a:p>
      </dgm:t>
    </dgm:pt>
    <dgm:pt modelId="{0624D031-3E4A-460D-8725-213B494A5223}" type="parTrans" cxnId="{BD90D2E2-6594-4102-A757-D9A257500F94}">
      <dgm:prSet/>
      <dgm:spPr/>
      <dgm:t>
        <a:bodyPr/>
        <a:lstStyle/>
        <a:p>
          <a:endParaRPr lang="es-MX" sz="900"/>
        </a:p>
      </dgm:t>
    </dgm:pt>
    <dgm:pt modelId="{B0D0BC5B-D1B6-4402-BE27-369FC045739D}" type="sibTrans" cxnId="{BD90D2E2-6594-4102-A757-D9A257500F94}">
      <dgm:prSet/>
      <dgm:spPr/>
      <dgm:t>
        <a:bodyPr/>
        <a:lstStyle/>
        <a:p>
          <a:endParaRPr lang="es-MX" sz="900"/>
        </a:p>
      </dgm:t>
    </dgm:pt>
    <dgm:pt modelId="{1BD10BCB-8FB2-4EA9-9C35-C4BAB64289A1}">
      <dgm:prSet phldrT="[Texto]" custT="1"/>
      <dgm:spPr/>
      <dgm:t>
        <a:bodyPr/>
        <a:lstStyle/>
        <a:p>
          <a:r>
            <a:rPr lang="es-MX" sz="900" b="1"/>
            <a:t>Minimización de malas prácticas</a:t>
          </a:r>
        </a:p>
      </dgm:t>
    </dgm:pt>
    <dgm:pt modelId="{D6813D34-DC02-4A38-AA5B-0ECE7CF8A5E1}" type="parTrans" cxnId="{9F044358-13E9-47A4-8BF8-CB88A6B5672F}">
      <dgm:prSet/>
      <dgm:spPr/>
      <dgm:t>
        <a:bodyPr/>
        <a:lstStyle/>
        <a:p>
          <a:endParaRPr lang="es-MX" sz="900"/>
        </a:p>
      </dgm:t>
    </dgm:pt>
    <dgm:pt modelId="{1225C81F-655D-4354-A2BF-3209A0A52D2E}" type="sibTrans" cxnId="{9F044358-13E9-47A4-8BF8-CB88A6B5672F}">
      <dgm:prSet/>
      <dgm:spPr/>
      <dgm:t>
        <a:bodyPr/>
        <a:lstStyle/>
        <a:p>
          <a:endParaRPr lang="es-MX" sz="900"/>
        </a:p>
      </dgm:t>
    </dgm:pt>
    <dgm:pt modelId="{4204DE0F-FFE5-411E-931B-A5E468352C4D}">
      <dgm:prSet phldrT="[Texto]" custT="1"/>
      <dgm:spPr/>
      <dgm:t>
        <a:bodyPr/>
        <a:lstStyle/>
        <a:p>
          <a:r>
            <a:rPr lang="es-MX" sz="900" dirty="0"/>
            <a:t>El sistema electrónico deberá funcionar bajo una tecnología transversal de firmado y certificado digital, lo que asegurará que la tramitación y recaudación en el organismo, tenga una trazabilidad e inviolabilidad que elimine la posibilidad de realizar malas prácticas. </a:t>
          </a:r>
        </a:p>
      </dgm:t>
    </dgm:pt>
    <dgm:pt modelId="{FAF90A5F-46DB-4315-9366-66492AC97099}" type="parTrans" cxnId="{88808F4D-5031-429A-AD3C-781F002B0D5A}">
      <dgm:prSet/>
      <dgm:spPr/>
      <dgm:t>
        <a:bodyPr/>
        <a:lstStyle/>
        <a:p>
          <a:endParaRPr lang="es-MX" sz="900"/>
        </a:p>
      </dgm:t>
    </dgm:pt>
    <dgm:pt modelId="{2A3E42CD-38F9-49AF-8142-B42A9C9DC45C}" type="sibTrans" cxnId="{88808F4D-5031-429A-AD3C-781F002B0D5A}">
      <dgm:prSet/>
      <dgm:spPr/>
      <dgm:t>
        <a:bodyPr/>
        <a:lstStyle/>
        <a:p>
          <a:endParaRPr lang="es-MX" sz="900"/>
        </a:p>
      </dgm:t>
    </dgm:pt>
    <dgm:pt modelId="{4C72A3C4-21A7-49A7-9CD7-84449D2CEDBC}">
      <dgm:prSet phldrT="[Texto]" custT="1"/>
      <dgm:spPr/>
      <dgm:t>
        <a:bodyPr/>
        <a:lstStyle/>
        <a:p>
          <a:r>
            <a:rPr lang="es-MX" sz="800" b="1" dirty="0"/>
            <a:t>Reducción de errores u omisiones económicas</a:t>
          </a:r>
        </a:p>
      </dgm:t>
    </dgm:pt>
    <dgm:pt modelId="{018C2B3C-20AD-4293-B11C-B99D5E6675E5}" type="parTrans" cxnId="{F1926812-A0B3-477F-8341-50C067FCA65A}">
      <dgm:prSet/>
      <dgm:spPr/>
      <dgm:t>
        <a:bodyPr/>
        <a:lstStyle/>
        <a:p>
          <a:endParaRPr lang="es-MX" sz="900"/>
        </a:p>
      </dgm:t>
    </dgm:pt>
    <dgm:pt modelId="{C31AB692-0320-47C7-B6F4-92A0C35440B8}" type="sibTrans" cxnId="{F1926812-A0B3-477F-8341-50C067FCA65A}">
      <dgm:prSet/>
      <dgm:spPr/>
      <dgm:t>
        <a:bodyPr/>
        <a:lstStyle/>
        <a:p>
          <a:endParaRPr lang="es-MX" sz="900"/>
        </a:p>
      </dgm:t>
    </dgm:pt>
    <dgm:pt modelId="{F9459DB3-B79C-44C6-AD2C-CBDF34BD2BD6}">
      <dgm:prSet phldrT="[Texto]" custT="1"/>
      <dgm:spPr/>
      <dgm:t>
        <a:bodyPr/>
        <a:lstStyle/>
        <a:p>
          <a:r>
            <a:rPr lang="es-MX" sz="900"/>
            <a:t>Gracias a la firma digital se tendrá mayor control en la tramitación, esto evitará errores u omisiones sobre aspectos económicos. Esta holgura puede estimarse en torno al 1% del presupuesto de ingresos del organismo.</a:t>
          </a:r>
        </a:p>
      </dgm:t>
    </dgm:pt>
    <dgm:pt modelId="{4AF2F98E-0AA0-48DE-9F1E-DE412D943EEC}" type="parTrans" cxnId="{BFE0C22F-52CC-4AA2-9ADE-B81E43945445}">
      <dgm:prSet/>
      <dgm:spPr/>
      <dgm:t>
        <a:bodyPr/>
        <a:lstStyle/>
        <a:p>
          <a:endParaRPr lang="es-MX" sz="900"/>
        </a:p>
      </dgm:t>
    </dgm:pt>
    <dgm:pt modelId="{C7DA3525-F7AB-423A-8EBF-F45560407B3F}" type="sibTrans" cxnId="{BFE0C22F-52CC-4AA2-9ADE-B81E43945445}">
      <dgm:prSet/>
      <dgm:spPr/>
      <dgm:t>
        <a:bodyPr/>
        <a:lstStyle/>
        <a:p>
          <a:endParaRPr lang="es-MX" sz="900"/>
        </a:p>
      </dgm:t>
    </dgm:pt>
    <dgm:pt modelId="{FC270CB0-9DCF-4B2F-A452-9EE262BDD6B4}">
      <dgm:prSet phldrT="[Texto]" custT="1"/>
      <dgm:spPr/>
      <dgm:t>
        <a:bodyPr/>
        <a:lstStyle/>
        <a:p>
          <a:r>
            <a:rPr lang="es-MX" sz="900" b="1" dirty="0"/>
            <a:t>Incremento de la seguridad jurídica</a:t>
          </a:r>
        </a:p>
      </dgm:t>
    </dgm:pt>
    <dgm:pt modelId="{B681F16A-6A67-4DE1-8A05-A3E4ED0622B2}" type="parTrans" cxnId="{A0DE89EB-901D-408E-BBB6-B6BE731B08F2}">
      <dgm:prSet/>
      <dgm:spPr/>
      <dgm:t>
        <a:bodyPr/>
        <a:lstStyle/>
        <a:p>
          <a:endParaRPr lang="es-MX" sz="900"/>
        </a:p>
      </dgm:t>
    </dgm:pt>
    <dgm:pt modelId="{A18B8084-55C6-491D-8CF9-5E204D014D4A}" type="sibTrans" cxnId="{A0DE89EB-901D-408E-BBB6-B6BE731B08F2}">
      <dgm:prSet/>
      <dgm:spPr/>
      <dgm:t>
        <a:bodyPr/>
        <a:lstStyle/>
        <a:p>
          <a:endParaRPr lang="es-MX" sz="900"/>
        </a:p>
      </dgm:t>
    </dgm:pt>
    <dgm:pt modelId="{10266393-9543-4033-B8C1-EAEE2AD73B3D}">
      <dgm:prSet custT="1"/>
      <dgm:spPr/>
      <dgm:t>
        <a:bodyPr/>
        <a:lstStyle/>
        <a:p>
          <a:r>
            <a:rPr lang="es-MX" sz="900" b="1"/>
            <a:t>Servicios WEB</a:t>
          </a:r>
        </a:p>
      </dgm:t>
    </dgm:pt>
    <dgm:pt modelId="{40951040-26A7-453C-BF88-BC8A63810F93}" type="parTrans" cxnId="{33794063-D462-4323-ACB6-1C09F256B1D4}">
      <dgm:prSet/>
      <dgm:spPr/>
      <dgm:t>
        <a:bodyPr/>
        <a:lstStyle/>
        <a:p>
          <a:endParaRPr lang="es-MX" sz="900"/>
        </a:p>
      </dgm:t>
    </dgm:pt>
    <dgm:pt modelId="{33272B82-A21D-4B4E-B03D-D3E6AD82C437}" type="sibTrans" cxnId="{33794063-D462-4323-ACB6-1C09F256B1D4}">
      <dgm:prSet/>
      <dgm:spPr/>
      <dgm:t>
        <a:bodyPr/>
        <a:lstStyle/>
        <a:p>
          <a:endParaRPr lang="es-MX" sz="900"/>
        </a:p>
      </dgm:t>
    </dgm:pt>
    <dgm:pt modelId="{3A8C6F45-5F2B-4EF0-AAE8-D74FA7CD952F}">
      <dgm:prSet custT="1"/>
      <dgm:spPr/>
      <dgm:t>
        <a:bodyPr/>
        <a:lstStyle/>
        <a:p>
          <a:r>
            <a:rPr lang="es-MX" sz="900" dirty="0"/>
            <a:t>Consulta de información transparente, acercando los servicios al usuario externo de manera </a:t>
          </a:r>
          <a:r>
            <a:rPr lang="es-MX" sz="900" dirty="0" smtClean="0"/>
            <a:t>ágil </a:t>
          </a:r>
          <a:r>
            <a:rPr lang="es-MX" sz="900" dirty="0"/>
            <a:t>y eficaz.</a:t>
          </a:r>
        </a:p>
      </dgm:t>
    </dgm:pt>
    <dgm:pt modelId="{C5D6FA92-D382-4EBB-B7C3-BE8B81621D4A}" type="parTrans" cxnId="{CDCCE20D-532E-4A72-950E-AAFC28A8117D}">
      <dgm:prSet/>
      <dgm:spPr/>
      <dgm:t>
        <a:bodyPr/>
        <a:lstStyle/>
        <a:p>
          <a:endParaRPr lang="es-MX" sz="900"/>
        </a:p>
      </dgm:t>
    </dgm:pt>
    <dgm:pt modelId="{1F889840-2BA4-4ABA-9A3B-C2F3DDC40CE4}" type="sibTrans" cxnId="{CDCCE20D-532E-4A72-950E-AAFC28A8117D}">
      <dgm:prSet/>
      <dgm:spPr/>
      <dgm:t>
        <a:bodyPr/>
        <a:lstStyle/>
        <a:p>
          <a:endParaRPr lang="es-MX" sz="900"/>
        </a:p>
      </dgm:t>
    </dgm:pt>
    <dgm:pt modelId="{01CDEEC0-9017-4056-8A1A-F9358C16B96E}">
      <dgm:prSet custT="1"/>
      <dgm:spPr/>
      <dgm:t>
        <a:bodyPr/>
        <a:lstStyle/>
        <a:p>
          <a:r>
            <a:rPr lang="es-MX" sz="900" b="1"/>
            <a:t>RP sin papeles</a:t>
          </a:r>
        </a:p>
      </dgm:t>
    </dgm:pt>
    <dgm:pt modelId="{0A9F7DE2-95E5-4311-8374-1E1E6EA48777}" type="parTrans" cxnId="{97C0E77D-9C50-4DD9-9DE2-1EC68AB6AEE9}">
      <dgm:prSet/>
      <dgm:spPr/>
      <dgm:t>
        <a:bodyPr/>
        <a:lstStyle/>
        <a:p>
          <a:endParaRPr lang="es-MX" sz="900"/>
        </a:p>
      </dgm:t>
    </dgm:pt>
    <dgm:pt modelId="{DF4BB891-22AE-4271-9BA3-345BB6C8D56E}" type="sibTrans" cxnId="{97C0E77D-9C50-4DD9-9DE2-1EC68AB6AEE9}">
      <dgm:prSet/>
      <dgm:spPr/>
      <dgm:t>
        <a:bodyPr/>
        <a:lstStyle/>
        <a:p>
          <a:endParaRPr lang="es-MX" sz="900"/>
        </a:p>
      </dgm:t>
    </dgm:pt>
    <dgm:pt modelId="{96043CCB-F5A5-4825-921F-3B4A66C14340}">
      <dgm:prSet phldrT="[Texto]" custT="1"/>
      <dgm:spPr/>
      <dgm:t>
        <a:bodyPr/>
        <a:lstStyle/>
        <a:p>
          <a:r>
            <a:rPr lang="es-MX" sz="900" dirty="0"/>
            <a:t>Gracias al aumento del control por la firma </a:t>
          </a:r>
          <a:r>
            <a:rPr lang="es-MX" sz="900" dirty="0" smtClean="0"/>
            <a:t>electrónica, </a:t>
          </a:r>
          <a:r>
            <a:rPr lang="es-MX" sz="900" dirty="0"/>
            <a:t>reducción de malas practicas y decremento de las </a:t>
          </a:r>
          <a:r>
            <a:rPr lang="es-MX" sz="900" dirty="0" smtClean="0"/>
            <a:t>demandas </a:t>
          </a:r>
          <a:r>
            <a:rPr lang="es-MX" sz="900" dirty="0"/>
            <a:t>al RP</a:t>
          </a:r>
        </a:p>
      </dgm:t>
    </dgm:pt>
    <dgm:pt modelId="{8B9B2243-18F5-45CE-8A59-1FFDC76F01D1}" type="parTrans" cxnId="{F6872054-7B99-4B92-B257-F80254D850D3}">
      <dgm:prSet/>
      <dgm:spPr/>
      <dgm:t>
        <a:bodyPr/>
        <a:lstStyle/>
        <a:p>
          <a:endParaRPr lang="es-MX" sz="900"/>
        </a:p>
      </dgm:t>
    </dgm:pt>
    <dgm:pt modelId="{D2CDDA2B-F770-4E0C-BBFC-A312B2E10069}" type="sibTrans" cxnId="{F6872054-7B99-4B92-B257-F80254D850D3}">
      <dgm:prSet/>
      <dgm:spPr/>
      <dgm:t>
        <a:bodyPr/>
        <a:lstStyle/>
        <a:p>
          <a:endParaRPr lang="es-MX" sz="900"/>
        </a:p>
      </dgm:t>
    </dgm:pt>
    <dgm:pt modelId="{C4DE4827-6573-443F-A5AD-840B5D88EF07}">
      <dgm:prSet phldrT="[Texto]" custT="1"/>
      <dgm:spPr/>
      <dgm:t>
        <a:bodyPr/>
        <a:lstStyle/>
        <a:p>
          <a:r>
            <a:rPr lang="es-MX" sz="900" b="1" dirty="0"/>
            <a:t>Mejora de la imagen de la Institución</a:t>
          </a:r>
        </a:p>
      </dgm:t>
    </dgm:pt>
    <dgm:pt modelId="{7B07FA55-3E79-4FE1-846C-891AB4C03C9B}" type="parTrans" cxnId="{64C8EC54-92B3-47EE-BBD8-C5006A878061}">
      <dgm:prSet/>
      <dgm:spPr/>
      <dgm:t>
        <a:bodyPr/>
        <a:lstStyle/>
        <a:p>
          <a:endParaRPr lang="es-MX" sz="900"/>
        </a:p>
      </dgm:t>
    </dgm:pt>
    <dgm:pt modelId="{CBD86150-E3CB-4207-868D-0338076E3EC2}" type="sibTrans" cxnId="{64C8EC54-92B3-47EE-BBD8-C5006A878061}">
      <dgm:prSet/>
      <dgm:spPr/>
      <dgm:t>
        <a:bodyPr/>
        <a:lstStyle/>
        <a:p>
          <a:endParaRPr lang="es-MX" sz="900"/>
        </a:p>
      </dgm:t>
    </dgm:pt>
    <dgm:pt modelId="{7A169326-36E8-4587-AA7E-D0A93711BBD9}">
      <dgm:prSet custT="1"/>
      <dgm:spPr/>
      <dgm:t>
        <a:bodyPr/>
        <a:lstStyle/>
        <a:p>
          <a:r>
            <a:rPr lang="es-MX" sz="900" dirty="0"/>
            <a:t>La Modernizacion planteada puede posicionar al RP de Quito como referente Nacional en Tecnologías de la Información, Gestión del Acervo, Digitalización y Estabilización de libros</a:t>
          </a:r>
        </a:p>
      </dgm:t>
    </dgm:pt>
    <dgm:pt modelId="{CA1BAE91-0009-4642-A7AC-7085EA1D153A}" type="parTrans" cxnId="{E8691349-0DE8-4961-9B80-500D58073C07}">
      <dgm:prSet/>
      <dgm:spPr/>
      <dgm:t>
        <a:bodyPr/>
        <a:lstStyle/>
        <a:p>
          <a:endParaRPr lang="es-MX" sz="900"/>
        </a:p>
      </dgm:t>
    </dgm:pt>
    <dgm:pt modelId="{CDDAA123-903A-45C5-B024-7A9011D76275}" type="sibTrans" cxnId="{E8691349-0DE8-4961-9B80-500D58073C07}">
      <dgm:prSet/>
      <dgm:spPr/>
      <dgm:t>
        <a:bodyPr/>
        <a:lstStyle/>
        <a:p>
          <a:endParaRPr lang="es-MX" sz="900"/>
        </a:p>
      </dgm:t>
    </dgm:pt>
    <dgm:pt modelId="{78FBCE0D-AAF6-442C-B4A8-97713D67ADF4}">
      <dgm:prSet custT="1"/>
      <dgm:spPr/>
      <dgm:t>
        <a:bodyPr/>
        <a:lstStyle/>
        <a:p>
          <a:r>
            <a:rPr lang="es-MX" sz="900" dirty="0"/>
            <a:t>Al ser un Registro Electrónico se reduce de forma radical el uso del papel fomentando una Institución alineada con la sustentabilidad y el medioambiente</a:t>
          </a:r>
        </a:p>
      </dgm:t>
    </dgm:pt>
    <dgm:pt modelId="{7BD329CF-9AC5-4932-B995-EA7940525CBF}" type="parTrans" cxnId="{8DCB4C8B-07E7-435A-9EEB-C00F77789C0A}">
      <dgm:prSet/>
      <dgm:spPr/>
      <dgm:t>
        <a:bodyPr/>
        <a:lstStyle/>
        <a:p>
          <a:endParaRPr lang="es-MX" sz="900"/>
        </a:p>
      </dgm:t>
    </dgm:pt>
    <dgm:pt modelId="{04E142C8-4610-440B-BC6E-B700BB8A4BE6}" type="sibTrans" cxnId="{8DCB4C8B-07E7-435A-9EEB-C00F77789C0A}">
      <dgm:prSet/>
      <dgm:spPr/>
      <dgm:t>
        <a:bodyPr/>
        <a:lstStyle/>
        <a:p>
          <a:endParaRPr lang="es-MX" sz="900"/>
        </a:p>
      </dgm:t>
    </dgm:pt>
    <dgm:pt modelId="{04CF9F7B-3C70-4FB5-8243-04D54D7ED1E6}" type="pres">
      <dgm:prSet presAssocID="{FADB233F-F0C4-4117-9EA1-7C6E6AF79730}" presName="Name0" presStyleCnt="0">
        <dgm:presLayoutVars>
          <dgm:chPref val="3"/>
          <dgm:dir/>
          <dgm:animLvl val="lvl"/>
          <dgm:resizeHandles/>
        </dgm:presLayoutVars>
      </dgm:prSet>
      <dgm:spPr/>
      <dgm:t>
        <a:bodyPr/>
        <a:lstStyle/>
        <a:p>
          <a:endParaRPr lang="es-MX"/>
        </a:p>
      </dgm:t>
    </dgm:pt>
    <dgm:pt modelId="{C8931334-4C9D-476A-A3EA-E9487777E847}" type="pres">
      <dgm:prSet presAssocID="{C4DE4827-6573-443F-A5AD-840B5D88EF07}" presName="horFlow" presStyleCnt="0"/>
      <dgm:spPr/>
    </dgm:pt>
    <dgm:pt modelId="{C8C1E474-2043-4ACE-8FD7-7A9F459A4868}" type="pres">
      <dgm:prSet presAssocID="{C4DE4827-6573-443F-A5AD-840B5D88EF07}" presName="bigChev" presStyleLbl="node1" presStyleIdx="0" presStyleCnt="9" custScaleX="292529" custScaleY="291434"/>
      <dgm:spPr/>
      <dgm:t>
        <a:bodyPr/>
        <a:lstStyle/>
        <a:p>
          <a:endParaRPr lang="es-MX"/>
        </a:p>
      </dgm:t>
    </dgm:pt>
    <dgm:pt modelId="{A3502601-FEBE-43D1-B2DF-F18076C44EB5}" type="pres">
      <dgm:prSet presAssocID="{CA1BAE91-0009-4642-A7AC-7085EA1D153A}" presName="parTrans" presStyleCnt="0"/>
      <dgm:spPr/>
    </dgm:pt>
    <dgm:pt modelId="{74FE4CB4-15E5-49E9-874F-EC75A46A1B93}" type="pres">
      <dgm:prSet presAssocID="{7A169326-36E8-4587-AA7E-D0A93711BBD9}" presName="node" presStyleLbl="alignAccFollowNode1" presStyleIdx="0" presStyleCnt="9" custScaleX="1277217" custScaleY="291433">
        <dgm:presLayoutVars>
          <dgm:bulletEnabled val="1"/>
        </dgm:presLayoutVars>
      </dgm:prSet>
      <dgm:spPr/>
      <dgm:t>
        <a:bodyPr/>
        <a:lstStyle/>
        <a:p>
          <a:endParaRPr lang="es-MX"/>
        </a:p>
      </dgm:t>
    </dgm:pt>
    <dgm:pt modelId="{93C4DCDC-EDF0-453E-99FC-6EDC142426F0}" type="pres">
      <dgm:prSet presAssocID="{C4DE4827-6573-443F-A5AD-840B5D88EF07}" presName="vSp" presStyleCnt="0"/>
      <dgm:spPr/>
    </dgm:pt>
    <dgm:pt modelId="{5039F491-6730-42BC-82DE-DEE50EF189FD}" type="pres">
      <dgm:prSet presAssocID="{FC270CB0-9DCF-4B2F-A452-9EE262BDD6B4}" presName="horFlow" presStyleCnt="0"/>
      <dgm:spPr/>
    </dgm:pt>
    <dgm:pt modelId="{84E188C9-5BFB-440E-8DE7-2905FE183830}" type="pres">
      <dgm:prSet presAssocID="{FC270CB0-9DCF-4B2F-A452-9EE262BDD6B4}" presName="bigChev" presStyleLbl="node1" presStyleIdx="1" presStyleCnt="9" custScaleX="292529" custScaleY="291434"/>
      <dgm:spPr/>
      <dgm:t>
        <a:bodyPr/>
        <a:lstStyle/>
        <a:p>
          <a:endParaRPr lang="es-MX"/>
        </a:p>
      </dgm:t>
    </dgm:pt>
    <dgm:pt modelId="{F962AD55-C3C0-406C-B183-5764B6BA567E}" type="pres">
      <dgm:prSet presAssocID="{8B9B2243-18F5-45CE-8A59-1FFDC76F01D1}" presName="parTrans" presStyleCnt="0"/>
      <dgm:spPr/>
    </dgm:pt>
    <dgm:pt modelId="{BCEB9A07-9627-473D-9F7A-FD64A5982B00}" type="pres">
      <dgm:prSet presAssocID="{96043CCB-F5A5-4825-921F-3B4A66C14340}" presName="node" presStyleLbl="alignAccFollowNode1" presStyleIdx="1" presStyleCnt="9" custScaleX="1277217" custScaleY="291433">
        <dgm:presLayoutVars>
          <dgm:bulletEnabled val="1"/>
        </dgm:presLayoutVars>
      </dgm:prSet>
      <dgm:spPr/>
      <dgm:t>
        <a:bodyPr/>
        <a:lstStyle/>
        <a:p>
          <a:endParaRPr lang="es-MX"/>
        </a:p>
      </dgm:t>
    </dgm:pt>
    <dgm:pt modelId="{F9B4A958-921C-434D-8146-6B62CBE14803}" type="pres">
      <dgm:prSet presAssocID="{FC270CB0-9DCF-4B2F-A452-9EE262BDD6B4}" presName="vSp" presStyleCnt="0"/>
      <dgm:spPr/>
    </dgm:pt>
    <dgm:pt modelId="{2BDC307E-165D-4E61-B8F0-B0F405A921A6}" type="pres">
      <dgm:prSet presAssocID="{442DB0D0-F4F6-470E-A767-D732FFC2959D}" presName="horFlow" presStyleCnt="0"/>
      <dgm:spPr/>
    </dgm:pt>
    <dgm:pt modelId="{8F7DCFB1-9980-48AA-932D-7859105C9CCD}" type="pres">
      <dgm:prSet presAssocID="{442DB0D0-F4F6-470E-A767-D732FFC2959D}" presName="bigChev" presStyleLbl="node1" presStyleIdx="2" presStyleCnt="9" custScaleX="292529" custScaleY="291434"/>
      <dgm:spPr/>
      <dgm:t>
        <a:bodyPr/>
        <a:lstStyle/>
        <a:p>
          <a:endParaRPr lang="es-MX"/>
        </a:p>
      </dgm:t>
    </dgm:pt>
    <dgm:pt modelId="{4CE54DAB-CFEB-45D4-8693-F4642166BCDF}" type="pres">
      <dgm:prSet presAssocID="{9068067D-57C5-416D-BB4D-7CF3D529FFB7}" presName="parTrans" presStyleCnt="0"/>
      <dgm:spPr/>
    </dgm:pt>
    <dgm:pt modelId="{E0268719-17D7-4368-981A-93B2C15195C2}" type="pres">
      <dgm:prSet presAssocID="{34043EC7-2E2C-4A45-94EA-9678131043CC}" presName="node" presStyleLbl="alignAccFollowNode1" presStyleIdx="2" presStyleCnt="9" custScaleX="1277217" custScaleY="291433">
        <dgm:presLayoutVars>
          <dgm:bulletEnabled val="1"/>
        </dgm:presLayoutVars>
      </dgm:prSet>
      <dgm:spPr/>
      <dgm:t>
        <a:bodyPr/>
        <a:lstStyle/>
        <a:p>
          <a:endParaRPr lang="es-MX"/>
        </a:p>
      </dgm:t>
    </dgm:pt>
    <dgm:pt modelId="{B04BFED9-C6E5-4BE9-9FC5-CDE6CDB25279}" type="pres">
      <dgm:prSet presAssocID="{442DB0D0-F4F6-470E-A767-D732FFC2959D}" presName="vSp" presStyleCnt="0"/>
      <dgm:spPr/>
    </dgm:pt>
    <dgm:pt modelId="{D5BDCD75-F401-4E41-8598-739040F3423D}" type="pres">
      <dgm:prSet presAssocID="{D558BEA6-EFE7-4F23-ABA5-75D2FD729D3A}" presName="horFlow" presStyleCnt="0"/>
      <dgm:spPr/>
    </dgm:pt>
    <dgm:pt modelId="{BBC73734-DD07-449A-A9D3-8CCA64698977}" type="pres">
      <dgm:prSet presAssocID="{D558BEA6-EFE7-4F23-ABA5-75D2FD729D3A}" presName="bigChev" presStyleLbl="node1" presStyleIdx="3" presStyleCnt="9" custScaleX="292529" custScaleY="291434"/>
      <dgm:spPr/>
      <dgm:t>
        <a:bodyPr/>
        <a:lstStyle/>
        <a:p>
          <a:endParaRPr lang="es-MX"/>
        </a:p>
      </dgm:t>
    </dgm:pt>
    <dgm:pt modelId="{0735E799-F77A-4340-839F-3F605A8DAA63}" type="pres">
      <dgm:prSet presAssocID="{2F45348E-F488-4643-BD9C-4104226C476A}" presName="parTrans" presStyleCnt="0"/>
      <dgm:spPr/>
    </dgm:pt>
    <dgm:pt modelId="{AE79D64B-611D-4AE4-B363-570165D93262}" type="pres">
      <dgm:prSet presAssocID="{4C947E79-71A5-44DD-8BE8-F057CB095228}" presName="node" presStyleLbl="alignAccFollowNode1" presStyleIdx="3" presStyleCnt="9" custScaleX="1277217" custScaleY="291433">
        <dgm:presLayoutVars>
          <dgm:bulletEnabled val="1"/>
        </dgm:presLayoutVars>
      </dgm:prSet>
      <dgm:spPr/>
      <dgm:t>
        <a:bodyPr/>
        <a:lstStyle/>
        <a:p>
          <a:endParaRPr lang="es-MX"/>
        </a:p>
      </dgm:t>
    </dgm:pt>
    <dgm:pt modelId="{B5CA248E-621A-4E7D-B46E-09E5644FBD9F}" type="pres">
      <dgm:prSet presAssocID="{D558BEA6-EFE7-4F23-ABA5-75D2FD729D3A}" presName="vSp" presStyleCnt="0"/>
      <dgm:spPr/>
    </dgm:pt>
    <dgm:pt modelId="{565CC88B-6730-49D0-8D28-EA42E79A4EFC}" type="pres">
      <dgm:prSet presAssocID="{8EF94B77-F9D4-4B34-8173-8DEA6091D89D}" presName="horFlow" presStyleCnt="0"/>
      <dgm:spPr/>
    </dgm:pt>
    <dgm:pt modelId="{C5FCF711-00BB-4969-876B-8BC025695ACC}" type="pres">
      <dgm:prSet presAssocID="{8EF94B77-F9D4-4B34-8173-8DEA6091D89D}" presName="bigChev" presStyleLbl="node1" presStyleIdx="4" presStyleCnt="9" custScaleX="292529" custScaleY="291434"/>
      <dgm:spPr/>
      <dgm:t>
        <a:bodyPr/>
        <a:lstStyle/>
        <a:p>
          <a:endParaRPr lang="es-MX"/>
        </a:p>
      </dgm:t>
    </dgm:pt>
    <dgm:pt modelId="{83C4BFFE-4C77-45B4-BEDC-79CED9CA4029}" type="pres">
      <dgm:prSet presAssocID="{0624D031-3E4A-460D-8725-213B494A5223}" presName="parTrans" presStyleCnt="0"/>
      <dgm:spPr/>
    </dgm:pt>
    <dgm:pt modelId="{CD656B08-AEF8-488A-BA9B-D5C593C86B1C}" type="pres">
      <dgm:prSet presAssocID="{6D0521F3-518D-4DF6-9D7A-2335FED3C381}" presName="node" presStyleLbl="alignAccFollowNode1" presStyleIdx="4" presStyleCnt="9" custScaleX="1277217" custScaleY="291433">
        <dgm:presLayoutVars>
          <dgm:bulletEnabled val="1"/>
        </dgm:presLayoutVars>
      </dgm:prSet>
      <dgm:spPr/>
      <dgm:t>
        <a:bodyPr/>
        <a:lstStyle/>
        <a:p>
          <a:endParaRPr lang="es-MX"/>
        </a:p>
      </dgm:t>
    </dgm:pt>
    <dgm:pt modelId="{221BA2F1-68FF-4E26-8179-DF946F7F1E3C}" type="pres">
      <dgm:prSet presAssocID="{8EF94B77-F9D4-4B34-8173-8DEA6091D89D}" presName="vSp" presStyleCnt="0"/>
      <dgm:spPr/>
    </dgm:pt>
    <dgm:pt modelId="{4A4BFE7B-D0B6-40A5-A360-3A38EDBCB871}" type="pres">
      <dgm:prSet presAssocID="{1BD10BCB-8FB2-4EA9-9C35-C4BAB64289A1}" presName="horFlow" presStyleCnt="0"/>
      <dgm:spPr/>
    </dgm:pt>
    <dgm:pt modelId="{DDE5C46A-E650-416A-B241-9BDCB5BE558A}" type="pres">
      <dgm:prSet presAssocID="{1BD10BCB-8FB2-4EA9-9C35-C4BAB64289A1}" presName="bigChev" presStyleLbl="node1" presStyleIdx="5" presStyleCnt="9" custScaleX="292529" custScaleY="291434"/>
      <dgm:spPr/>
      <dgm:t>
        <a:bodyPr/>
        <a:lstStyle/>
        <a:p>
          <a:endParaRPr lang="es-MX"/>
        </a:p>
      </dgm:t>
    </dgm:pt>
    <dgm:pt modelId="{0B18885B-24C1-44A3-9D7B-B148A21C58DA}" type="pres">
      <dgm:prSet presAssocID="{FAF90A5F-46DB-4315-9366-66492AC97099}" presName="parTrans" presStyleCnt="0"/>
      <dgm:spPr/>
    </dgm:pt>
    <dgm:pt modelId="{A28ECC07-CB4A-44D9-9B5C-2BED0E5C2B9D}" type="pres">
      <dgm:prSet presAssocID="{4204DE0F-FFE5-411E-931B-A5E468352C4D}" presName="node" presStyleLbl="alignAccFollowNode1" presStyleIdx="5" presStyleCnt="9" custScaleX="1277217" custScaleY="291433">
        <dgm:presLayoutVars>
          <dgm:bulletEnabled val="1"/>
        </dgm:presLayoutVars>
      </dgm:prSet>
      <dgm:spPr/>
      <dgm:t>
        <a:bodyPr/>
        <a:lstStyle/>
        <a:p>
          <a:endParaRPr lang="es-MX"/>
        </a:p>
      </dgm:t>
    </dgm:pt>
    <dgm:pt modelId="{325FF2C9-3D9B-4413-B370-E3B527CF2BE3}" type="pres">
      <dgm:prSet presAssocID="{1BD10BCB-8FB2-4EA9-9C35-C4BAB64289A1}" presName="vSp" presStyleCnt="0"/>
      <dgm:spPr/>
    </dgm:pt>
    <dgm:pt modelId="{A8836990-7D33-4D07-A9E0-AAF648E5F484}" type="pres">
      <dgm:prSet presAssocID="{4C72A3C4-21A7-49A7-9CD7-84449D2CEDBC}" presName="horFlow" presStyleCnt="0"/>
      <dgm:spPr/>
    </dgm:pt>
    <dgm:pt modelId="{E9990690-A362-4B9D-A0D2-701C987722C6}" type="pres">
      <dgm:prSet presAssocID="{4C72A3C4-21A7-49A7-9CD7-84449D2CEDBC}" presName="bigChev" presStyleLbl="node1" presStyleIdx="6" presStyleCnt="9" custScaleX="294993" custScaleY="424602"/>
      <dgm:spPr/>
      <dgm:t>
        <a:bodyPr/>
        <a:lstStyle/>
        <a:p>
          <a:endParaRPr lang="es-MX"/>
        </a:p>
      </dgm:t>
    </dgm:pt>
    <dgm:pt modelId="{51EE3DBF-E3B7-4B4F-B2E9-BF72C8E77B1C}" type="pres">
      <dgm:prSet presAssocID="{4AF2F98E-0AA0-48DE-9F1E-DE412D943EEC}" presName="parTrans" presStyleCnt="0"/>
      <dgm:spPr/>
    </dgm:pt>
    <dgm:pt modelId="{BCE182F0-D017-4397-8844-174998FC534D}" type="pres">
      <dgm:prSet presAssocID="{F9459DB3-B79C-44C6-AD2C-CBDF34BD2BD6}" presName="node" presStyleLbl="alignAccFollowNode1" presStyleIdx="6" presStyleCnt="9" custScaleX="1287976" custScaleY="424600">
        <dgm:presLayoutVars>
          <dgm:bulletEnabled val="1"/>
        </dgm:presLayoutVars>
      </dgm:prSet>
      <dgm:spPr/>
      <dgm:t>
        <a:bodyPr/>
        <a:lstStyle/>
        <a:p>
          <a:endParaRPr lang="es-MX"/>
        </a:p>
      </dgm:t>
    </dgm:pt>
    <dgm:pt modelId="{0CCAA65C-C308-45B8-9239-FEE3653BC84B}" type="pres">
      <dgm:prSet presAssocID="{4C72A3C4-21A7-49A7-9CD7-84449D2CEDBC}" presName="vSp" presStyleCnt="0"/>
      <dgm:spPr/>
    </dgm:pt>
    <dgm:pt modelId="{34C62AE3-49ED-49EF-8968-CD6AFFA6B55B}" type="pres">
      <dgm:prSet presAssocID="{10266393-9543-4033-B8C1-EAEE2AD73B3D}" presName="horFlow" presStyleCnt="0"/>
      <dgm:spPr/>
    </dgm:pt>
    <dgm:pt modelId="{611D0185-E104-4FAC-B3DF-86F1464C7577}" type="pres">
      <dgm:prSet presAssocID="{10266393-9543-4033-B8C1-EAEE2AD73B3D}" presName="bigChev" presStyleLbl="node1" presStyleIdx="7" presStyleCnt="9" custScaleX="292529" custScaleY="291434"/>
      <dgm:spPr/>
      <dgm:t>
        <a:bodyPr/>
        <a:lstStyle/>
        <a:p>
          <a:endParaRPr lang="es-MX"/>
        </a:p>
      </dgm:t>
    </dgm:pt>
    <dgm:pt modelId="{84B6ED80-5A72-4A14-A747-FD428BFD0642}" type="pres">
      <dgm:prSet presAssocID="{C5D6FA92-D382-4EBB-B7C3-BE8B81621D4A}" presName="parTrans" presStyleCnt="0"/>
      <dgm:spPr/>
    </dgm:pt>
    <dgm:pt modelId="{33A85943-F7E8-401E-A80B-29DDEA7C15B4}" type="pres">
      <dgm:prSet presAssocID="{3A8C6F45-5F2B-4EF0-AAE8-D74FA7CD952F}" presName="node" presStyleLbl="alignAccFollowNode1" presStyleIdx="7" presStyleCnt="9" custScaleX="1277217" custScaleY="291433" custLinFactNeighborY="36232">
        <dgm:presLayoutVars>
          <dgm:bulletEnabled val="1"/>
        </dgm:presLayoutVars>
      </dgm:prSet>
      <dgm:spPr/>
      <dgm:t>
        <a:bodyPr/>
        <a:lstStyle/>
        <a:p>
          <a:endParaRPr lang="es-MX"/>
        </a:p>
      </dgm:t>
    </dgm:pt>
    <dgm:pt modelId="{F23CE977-C042-4CD0-BD7F-C078C150F4C6}" type="pres">
      <dgm:prSet presAssocID="{10266393-9543-4033-B8C1-EAEE2AD73B3D}" presName="vSp" presStyleCnt="0"/>
      <dgm:spPr/>
    </dgm:pt>
    <dgm:pt modelId="{AC90A218-6E9B-462F-B60A-EDD651016DBD}" type="pres">
      <dgm:prSet presAssocID="{01CDEEC0-9017-4056-8A1A-F9358C16B96E}" presName="horFlow" presStyleCnt="0"/>
      <dgm:spPr/>
    </dgm:pt>
    <dgm:pt modelId="{F3538DB8-C161-49BB-954E-F99D3CE90A9E}" type="pres">
      <dgm:prSet presAssocID="{01CDEEC0-9017-4056-8A1A-F9358C16B96E}" presName="bigChev" presStyleLbl="node1" presStyleIdx="8" presStyleCnt="9" custScaleX="292529" custScaleY="291434"/>
      <dgm:spPr/>
      <dgm:t>
        <a:bodyPr/>
        <a:lstStyle/>
        <a:p>
          <a:endParaRPr lang="es-MX"/>
        </a:p>
      </dgm:t>
    </dgm:pt>
    <dgm:pt modelId="{CBF01AC4-70C1-48DE-B0AD-B159F039EA33}" type="pres">
      <dgm:prSet presAssocID="{7BD329CF-9AC5-4932-B995-EA7940525CBF}" presName="parTrans" presStyleCnt="0"/>
      <dgm:spPr/>
    </dgm:pt>
    <dgm:pt modelId="{6FB1D361-9368-4288-8F55-B420CCC251D6}" type="pres">
      <dgm:prSet presAssocID="{78FBCE0D-AAF6-442C-B4A8-97713D67ADF4}" presName="node" presStyleLbl="alignAccFollowNode1" presStyleIdx="8" presStyleCnt="9" custScaleX="1277217" custScaleY="291433">
        <dgm:presLayoutVars>
          <dgm:bulletEnabled val="1"/>
        </dgm:presLayoutVars>
      </dgm:prSet>
      <dgm:spPr/>
      <dgm:t>
        <a:bodyPr/>
        <a:lstStyle/>
        <a:p>
          <a:endParaRPr lang="es-MX"/>
        </a:p>
      </dgm:t>
    </dgm:pt>
  </dgm:ptLst>
  <dgm:cxnLst>
    <dgm:cxn modelId="{33BB0EE9-167E-4D29-B317-DB720CD11E0A}" type="presOf" srcId="{6D0521F3-518D-4DF6-9D7A-2335FED3C381}" destId="{CD656B08-AEF8-488A-BA9B-D5C593C86B1C}" srcOrd="0" destOrd="0" presId="urn:microsoft.com/office/officeart/2005/8/layout/lProcess3"/>
    <dgm:cxn modelId="{CCE1091A-9F45-4F52-9220-ED3FDF67F435}" type="presOf" srcId="{10266393-9543-4033-B8C1-EAEE2AD73B3D}" destId="{611D0185-E104-4FAC-B3DF-86F1464C7577}" srcOrd="0" destOrd="0" presId="urn:microsoft.com/office/officeart/2005/8/layout/lProcess3"/>
    <dgm:cxn modelId="{6A67B5F8-F248-46C9-AFA3-98F518D8BF0F}" srcId="{FADB233F-F0C4-4117-9EA1-7C6E6AF79730}" destId="{442DB0D0-F4F6-470E-A767-D732FFC2959D}" srcOrd="2" destOrd="0" parTransId="{79EF3811-515A-4F47-876D-D00A248F49BB}" sibTransId="{3C1806E6-5B4E-45CB-8E20-6D5BB9CC7A8B}"/>
    <dgm:cxn modelId="{B70D8145-69D7-430D-B1E9-D58FF0086C2B}" type="presOf" srcId="{4204DE0F-FFE5-411E-931B-A5E468352C4D}" destId="{A28ECC07-CB4A-44D9-9B5C-2BED0E5C2B9D}" srcOrd="0" destOrd="0" presId="urn:microsoft.com/office/officeart/2005/8/layout/lProcess3"/>
    <dgm:cxn modelId="{64C8EC54-92B3-47EE-BBD8-C5006A878061}" srcId="{FADB233F-F0C4-4117-9EA1-7C6E6AF79730}" destId="{C4DE4827-6573-443F-A5AD-840B5D88EF07}" srcOrd="0" destOrd="0" parTransId="{7B07FA55-3E79-4FE1-846C-891AB4C03C9B}" sibTransId="{CBD86150-E3CB-4207-868D-0338076E3EC2}"/>
    <dgm:cxn modelId="{BFE0C22F-52CC-4AA2-9ADE-B81E43945445}" srcId="{4C72A3C4-21A7-49A7-9CD7-84449D2CEDBC}" destId="{F9459DB3-B79C-44C6-AD2C-CBDF34BD2BD6}" srcOrd="0" destOrd="0" parTransId="{4AF2F98E-0AA0-48DE-9F1E-DE412D943EEC}" sibTransId="{C7DA3525-F7AB-423A-8EBF-F45560407B3F}"/>
    <dgm:cxn modelId="{CDCCE20D-532E-4A72-950E-AAFC28A8117D}" srcId="{10266393-9543-4033-B8C1-EAEE2AD73B3D}" destId="{3A8C6F45-5F2B-4EF0-AAE8-D74FA7CD952F}" srcOrd="0" destOrd="0" parTransId="{C5D6FA92-D382-4EBB-B7C3-BE8B81621D4A}" sibTransId="{1F889840-2BA4-4ABA-9A3B-C2F3DDC40CE4}"/>
    <dgm:cxn modelId="{F6872054-7B99-4B92-B257-F80254D850D3}" srcId="{FC270CB0-9DCF-4B2F-A452-9EE262BDD6B4}" destId="{96043CCB-F5A5-4825-921F-3B4A66C14340}" srcOrd="0" destOrd="0" parTransId="{8B9B2243-18F5-45CE-8A59-1FFDC76F01D1}" sibTransId="{D2CDDA2B-F770-4E0C-BBFC-A312B2E10069}"/>
    <dgm:cxn modelId="{B2E6FA09-63AB-4B7E-B8FE-B4E22D076D9B}" srcId="{FADB233F-F0C4-4117-9EA1-7C6E6AF79730}" destId="{8EF94B77-F9D4-4B34-8173-8DEA6091D89D}" srcOrd="4" destOrd="0" parTransId="{5790E54B-88DA-43AE-8244-4A1E3A2CB4B3}" sibTransId="{EE256D0C-62D9-45E6-AF53-EEB386C3119D}"/>
    <dgm:cxn modelId="{97C0E77D-9C50-4DD9-9DE2-1EC68AB6AEE9}" srcId="{FADB233F-F0C4-4117-9EA1-7C6E6AF79730}" destId="{01CDEEC0-9017-4056-8A1A-F9358C16B96E}" srcOrd="8" destOrd="0" parTransId="{0A9F7DE2-95E5-4311-8374-1E1E6EA48777}" sibTransId="{DF4BB891-22AE-4271-9BA3-345BB6C8D56E}"/>
    <dgm:cxn modelId="{741081D1-A8AF-43F8-A619-BCA14045F51B}" type="presOf" srcId="{96043CCB-F5A5-4825-921F-3B4A66C14340}" destId="{BCEB9A07-9627-473D-9F7A-FD64A5982B00}" srcOrd="0" destOrd="0" presId="urn:microsoft.com/office/officeart/2005/8/layout/lProcess3"/>
    <dgm:cxn modelId="{8A4B6556-9A1C-40EA-9AEC-5DEE135BA77B}" type="presOf" srcId="{8EF94B77-F9D4-4B34-8173-8DEA6091D89D}" destId="{C5FCF711-00BB-4969-876B-8BC025695ACC}" srcOrd="0" destOrd="0" presId="urn:microsoft.com/office/officeart/2005/8/layout/lProcess3"/>
    <dgm:cxn modelId="{AE546442-75E3-4B44-B2C9-6348644A0E21}" type="presOf" srcId="{4C72A3C4-21A7-49A7-9CD7-84449D2CEDBC}" destId="{E9990690-A362-4B9D-A0D2-701C987722C6}" srcOrd="0" destOrd="0" presId="urn:microsoft.com/office/officeart/2005/8/layout/lProcess3"/>
    <dgm:cxn modelId="{4C768C80-CDD8-4B36-95B0-E86D4CE96DEA}" type="presOf" srcId="{3A8C6F45-5F2B-4EF0-AAE8-D74FA7CD952F}" destId="{33A85943-F7E8-401E-A80B-29DDEA7C15B4}" srcOrd="0" destOrd="0" presId="urn:microsoft.com/office/officeart/2005/8/layout/lProcess3"/>
    <dgm:cxn modelId="{33794063-D462-4323-ACB6-1C09F256B1D4}" srcId="{FADB233F-F0C4-4117-9EA1-7C6E6AF79730}" destId="{10266393-9543-4033-B8C1-EAEE2AD73B3D}" srcOrd="7" destOrd="0" parTransId="{40951040-26A7-453C-BF88-BC8A63810F93}" sibTransId="{33272B82-A21D-4B4E-B03D-D3E6AD82C437}"/>
    <dgm:cxn modelId="{B8D69EA7-7332-44BF-A577-890AE159F450}" type="presOf" srcId="{78FBCE0D-AAF6-442C-B4A8-97713D67ADF4}" destId="{6FB1D361-9368-4288-8F55-B420CCC251D6}" srcOrd="0" destOrd="0" presId="urn:microsoft.com/office/officeart/2005/8/layout/lProcess3"/>
    <dgm:cxn modelId="{E2596FF4-D12D-41E1-A198-4D40BE101B9F}" type="presOf" srcId="{FC270CB0-9DCF-4B2F-A452-9EE262BDD6B4}" destId="{84E188C9-5BFB-440E-8DE7-2905FE183830}" srcOrd="0" destOrd="0" presId="urn:microsoft.com/office/officeart/2005/8/layout/lProcess3"/>
    <dgm:cxn modelId="{C9FC3476-5BA5-42CC-95B9-4A6EE1C319DB}" type="presOf" srcId="{D558BEA6-EFE7-4F23-ABA5-75D2FD729D3A}" destId="{BBC73734-DD07-449A-A9D3-8CCA64698977}" srcOrd="0" destOrd="0" presId="urn:microsoft.com/office/officeart/2005/8/layout/lProcess3"/>
    <dgm:cxn modelId="{BC4C52E7-AA82-427F-8A0B-4ADC79469456}" type="presOf" srcId="{FADB233F-F0C4-4117-9EA1-7C6E6AF79730}" destId="{04CF9F7B-3C70-4FB5-8243-04D54D7ED1E6}" srcOrd="0" destOrd="0" presId="urn:microsoft.com/office/officeart/2005/8/layout/lProcess3"/>
    <dgm:cxn modelId="{8DCB4C8B-07E7-435A-9EEB-C00F77789C0A}" srcId="{01CDEEC0-9017-4056-8A1A-F9358C16B96E}" destId="{78FBCE0D-AAF6-442C-B4A8-97713D67ADF4}" srcOrd="0" destOrd="0" parTransId="{7BD329CF-9AC5-4932-B995-EA7940525CBF}" sibTransId="{04E142C8-4610-440B-BC6E-B700BB8A4BE6}"/>
    <dgm:cxn modelId="{4F4E080A-4E95-4134-A9BD-E4A800E06001}" type="presOf" srcId="{34043EC7-2E2C-4A45-94EA-9678131043CC}" destId="{E0268719-17D7-4368-981A-93B2C15195C2}" srcOrd="0" destOrd="0" presId="urn:microsoft.com/office/officeart/2005/8/layout/lProcess3"/>
    <dgm:cxn modelId="{9F044358-13E9-47A4-8BF8-CB88A6B5672F}" srcId="{FADB233F-F0C4-4117-9EA1-7C6E6AF79730}" destId="{1BD10BCB-8FB2-4EA9-9C35-C4BAB64289A1}" srcOrd="5" destOrd="0" parTransId="{D6813D34-DC02-4A38-AA5B-0ECE7CF8A5E1}" sibTransId="{1225C81F-655D-4354-A2BF-3209A0A52D2E}"/>
    <dgm:cxn modelId="{496249F9-D2B8-484D-87B9-26AEF0F70DF6}" type="presOf" srcId="{442DB0D0-F4F6-470E-A767-D732FFC2959D}" destId="{8F7DCFB1-9980-48AA-932D-7859105C9CCD}" srcOrd="0" destOrd="0" presId="urn:microsoft.com/office/officeart/2005/8/layout/lProcess3"/>
    <dgm:cxn modelId="{E8691349-0DE8-4961-9B80-500D58073C07}" srcId="{C4DE4827-6573-443F-A5AD-840B5D88EF07}" destId="{7A169326-36E8-4587-AA7E-D0A93711BBD9}" srcOrd="0" destOrd="0" parTransId="{CA1BAE91-0009-4642-A7AC-7085EA1D153A}" sibTransId="{CDDAA123-903A-45C5-B024-7A9011D76275}"/>
    <dgm:cxn modelId="{0BD0C6EB-A748-4B5C-96F1-0FE1D2CC886D}" type="presOf" srcId="{4C947E79-71A5-44DD-8BE8-F057CB095228}" destId="{AE79D64B-611D-4AE4-B363-570165D93262}" srcOrd="0" destOrd="0" presId="urn:microsoft.com/office/officeart/2005/8/layout/lProcess3"/>
    <dgm:cxn modelId="{4E995FB9-5385-4E6E-9ADC-32C91B07B345}" type="presOf" srcId="{C4DE4827-6573-443F-A5AD-840B5D88EF07}" destId="{C8C1E474-2043-4ACE-8FD7-7A9F459A4868}" srcOrd="0" destOrd="0" presId="urn:microsoft.com/office/officeart/2005/8/layout/lProcess3"/>
    <dgm:cxn modelId="{C894A303-0EA7-4905-A69C-5E93E1EBCA35}" srcId="{FADB233F-F0C4-4117-9EA1-7C6E6AF79730}" destId="{D558BEA6-EFE7-4F23-ABA5-75D2FD729D3A}" srcOrd="3" destOrd="0" parTransId="{43CA3041-8501-439C-A341-36CD70BEDCFF}" sibTransId="{FD53C4B7-153F-4066-83A7-DA74BB62204E}"/>
    <dgm:cxn modelId="{F1926812-A0B3-477F-8341-50C067FCA65A}" srcId="{FADB233F-F0C4-4117-9EA1-7C6E6AF79730}" destId="{4C72A3C4-21A7-49A7-9CD7-84449D2CEDBC}" srcOrd="6" destOrd="0" parTransId="{018C2B3C-20AD-4293-B11C-B99D5E6675E5}" sibTransId="{C31AB692-0320-47C7-B6F4-92A0C35440B8}"/>
    <dgm:cxn modelId="{A0DE89EB-901D-408E-BBB6-B6BE731B08F2}" srcId="{FADB233F-F0C4-4117-9EA1-7C6E6AF79730}" destId="{FC270CB0-9DCF-4B2F-A452-9EE262BDD6B4}" srcOrd="1" destOrd="0" parTransId="{B681F16A-6A67-4DE1-8A05-A3E4ED0622B2}" sibTransId="{A18B8084-55C6-491D-8CF9-5E204D014D4A}"/>
    <dgm:cxn modelId="{88808F4D-5031-429A-AD3C-781F002B0D5A}" srcId="{1BD10BCB-8FB2-4EA9-9C35-C4BAB64289A1}" destId="{4204DE0F-FFE5-411E-931B-A5E468352C4D}" srcOrd="0" destOrd="0" parTransId="{FAF90A5F-46DB-4315-9366-66492AC97099}" sibTransId="{2A3E42CD-38F9-49AF-8142-B42A9C9DC45C}"/>
    <dgm:cxn modelId="{8DA15065-5369-4AC6-9915-27C50034899C}" type="presOf" srcId="{F9459DB3-B79C-44C6-AD2C-CBDF34BD2BD6}" destId="{BCE182F0-D017-4397-8844-174998FC534D}" srcOrd="0" destOrd="0" presId="urn:microsoft.com/office/officeart/2005/8/layout/lProcess3"/>
    <dgm:cxn modelId="{D792E997-C0EE-4829-9BED-84B547AA87C1}" srcId="{442DB0D0-F4F6-470E-A767-D732FFC2959D}" destId="{34043EC7-2E2C-4A45-94EA-9678131043CC}" srcOrd="0" destOrd="0" parTransId="{9068067D-57C5-416D-BB4D-7CF3D529FFB7}" sibTransId="{10DB5030-C92D-45D9-947B-E6269D7DBCC4}"/>
    <dgm:cxn modelId="{D384101F-DFB2-41DA-8DEE-79851BDFF418}" type="presOf" srcId="{1BD10BCB-8FB2-4EA9-9C35-C4BAB64289A1}" destId="{DDE5C46A-E650-416A-B241-9BDCB5BE558A}" srcOrd="0" destOrd="0" presId="urn:microsoft.com/office/officeart/2005/8/layout/lProcess3"/>
    <dgm:cxn modelId="{3548F3F3-78A1-475A-87AE-BF6EC3E08744}" type="presOf" srcId="{7A169326-36E8-4587-AA7E-D0A93711BBD9}" destId="{74FE4CB4-15E5-49E9-874F-EC75A46A1B93}" srcOrd="0" destOrd="0" presId="urn:microsoft.com/office/officeart/2005/8/layout/lProcess3"/>
    <dgm:cxn modelId="{BD90D2E2-6594-4102-A757-D9A257500F94}" srcId="{8EF94B77-F9D4-4B34-8173-8DEA6091D89D}" destId="{6D0521F3-518D-4DF6-9D7A-2335FED3C381}" srcOrd="0" destOrd="0" parTransId="{0624D031-3E4A-460D-8725-213B494A5223}" sibTransId="{B0D0BC5B-D1B6-4402-BE27-369FC045739D}"/>
    <dgm:cxn modelId="{94AD1A98-ABCE-4642-84AD-6934DCDC42A4}" srcId="{D558BEA6-EFE7-4F23-ABA5-75D2FD729D3A}" destId="{4C947E79-71A5-44DD-8BE8-F057CB095228}" srcOrd="0" destOrd="0" parTransId="{2F45348E-F488-4643-BD9C-4104226C476A}" sibTransId="{F9358813-05C2-47E7-9CC5-E3C0FCB0DDFF}"/>
    <dgm:cxn modelId="{66AD442B-D704-46E5-8CDC-BEC7606657A1}" type="presOf" srcId="{01CDEEC0-9017-4056-8A1A-F9358C16B96E}" destId="{F3538DB8-C161-49BB-954E-F99D3CE90A9E}" srcOrd="0" destOrd="0" presId="urn:microsoft.com/office/officeart/2005/8/layout/lProcess3"/>
    <dgm:cxn modelId="{76ED8F3C-A253-4F90-A8C5-5326C63568CB}" type="presParOf" srcId="{04CF9F7B-3C70-4FB5-8243-04D54D7ED1E6}" destId="{C8931334-4C9D-476A-A3EA-E9487777E847}" srcOrd="0" destOrd="0" presId="urn:microsoft.com/office/officeart/2005/8/layout/lProcess3"/>
    <dgm:cxn modelId="{5E6C6ACA-DFF3-4D7A-8775-F1CFB4946CF2}" type="presParOf" srcId="{C8931334-4C9D-476A-A3EA-E9487777E847}" destId="{C8C1E474-2043-4ACE-8FD7-7A9F459A4868}" srcOrd="0" destOrd="0" presId="urn:microsoft.com/office/officeart/2005/8/layout/lProcess3"/>
    <dgm:cxn modelId="{4F39B91E-0190-4EBF-9A8B-A9261C59F72D}" type="presParOf" srcId="{C8931334-4C9D-476A-A3EA-E9487777E847}" destId="{A3502601-FEBE-43D1-B2DF-F18076C44EB5}" srcOrd="1" destOrd="0" presId="urn:microsoft.com/office/officeart/2005/8/layout/lProcess3"/>
    <dgm:cxn modelId="{715F749D-7835-4889-9307-6056930BF444}" type="presParOf" srcId="{C8931334-4C9D-476A-A3EA-E9487777E847}" destId="{74FE4CB4-15E5-49E9-874F-EC75A46A1B93}" srcOrd="2" destOrd="0" presId="urn:microsoft.com/office/officeart/2005/8/layout/lProcess3"/>
    <dgm:cxn modelId="{68DD1AE7-1138-4FA4-A584-CDA36456FB4F}" type="presParOf" srcId="{04CF9F7B-3C70-4FB5-8243-04D54D7ED1E6}" destId="{93C4DCDC-EDF0-453E-99FC-6EDC142426F0}" srcOrd="1" destOrd="0" presId="urn:microsoft.com/office/officeart/2005/8/layout/lProcess3"/>
    <dgm:cxn modelId="{632316F8-535E-4610-9F3E-6438914FE771}" type="presParOf" srcId="{04CF9F7B-3C70-4FB5-8243-04D54D7ED1E6}" destId="{5039F491-6730-42BC-82DE-DEE50EF189FD}" srcOrd="2" destOrd="0" presId="urn:microsoft.com/office/officeart/2005/8/layout/lProcess3"/>
    <dgm:cxn modelId="{CF22052D-0A15-4FD8-BA85-9EFA3EE9387E}" type="presParOf" srcId="{5039F491-6730-42BC-82DE-DEE50EF189FD}" destId="{84E188C9-5BFB-440E-8DE7-2905FE183830}" srcOrd="0" destOrd="0" presId="urn:microsoft.com/office/officeart/2005/8/layout/lProcess3"/>
    <dgm:cxn modelId="{695ABCD8-8B0A-4549-9A1D-8BD6A0C74A6F}" type="presParOf" srcId="{5039F491-6730-42BC-82DE-DEE50EF189FD}" destId="{F962AD55-C3C0-406C-B183-5764B6BA567E}" srcOrd="1" destOrd="0" presId="urn:microsoft.com/office/officeart/2005/8/layout/lProcess3"/>
    <dgm:cxn modelId="{0BCDD6BC-47CB-4720-85AF-11BFE5E64455}" type="presParOf" srcId="{5039F491-6730-42BC-82DE-DEE50EF189FD}" destId="{BCEB9A07-9627-473D-9F7A-FD64A5982B00}" srcOrd="2" destOrd="0" presId="urn:microsoft.com/office/officeart/2005/8/layout/lProcess3"/>
    <dgm:cxn modelId="{E9759888-C47A-41C1-8FED-E3A2BBD5F45D}" type="presParOf" srcId="{04CF9F7B-3C70-4FB5-8243-04D54D7ED1E6}" destId="{F9B4A958-921C-434D-8146-6B62CBE14803}" srcOrd="3" destOrd="0" presId="urn:microsoft.com/office/officeart/2005/8/layout/lProcess3"/>
    <dgm:cxn modelId="{DB501D0E-C15D-46BF-8A73-D6A2A9107BE2}" type="presParOf" srcId="{04CF9F7B-3C70-4FB5-8243-04D54D7ED1E6}" destId="{2BDC307E-165D-4E61-B8F0-B0F405A921A6}" srcOrd="4" destOrd="0" presId="urn:microsoft.com/office/officeart/2005/8/layout/lProcess3"/>
    <dgm:cxn modelId="{0137423E-9BEA-4613-9B58-5450C10AEBA6}" type="presParOf" srcId="{2BDC307E-165D-4E61-B8F0-B0F405A921A6}" destId="{8F7DCFB1-9980-48AA-932D-7859105C9CCD}" srcOrd="0" destOrd="0" presId="urn:microsoft.com/office/officeart/2005/8/layout/lProcess3"/>
    <dgm:cxn modelId="{E133B1DD-1687-4892-BE75-EEBDA071C3AE}" type="presParOf" srcId="{2BDC307E-165D-4E61-B8F0-B0F405A921A6}" destId="{4CE54DAB-CFEB-45D4-8693-F4642166BCDF}" srcOrd="1" destOrd="0" presId="urn:microsoft.com/office/officeart/2005/8/layout/lProcess3"/>
    <dgm:cxn modelId="{B8B68DCC-0184-496E-8C5D-25C7618A55AD}" type="presParOf" srcId="{2BDC307E-165D-4E61-B8F0-B0F405A921A6}" destId="{E0268719-17D7-4368-981A-93B2C15195C2}" srcOrd="2" destOrd="0" presId="urn:microsoft.com/office/officeart/2005/8/layout/lProcess3"/>
    <dgm:cxn modelId="{647BD02A-AA14-47BD-96BE-1FB75A331890}" type="presParOf" srcId="{04CF9F7B-3C70-4FB5-8243-04D54D7ED1E6}" destId="{B04BFED9-C6E5-4BE9-9FC5-CDE6CDB25279}" srcOrd="5" destOrd="0" presId="urn:microsoft.com/office/officeart/2005/8/layout/lProcess3"/>
    <dgm:cxn modelId="{FDA9AC37-D913-4345-8FCA-08B8BD8DFB6E}" type="presParOf" srcId="{04CF9F7B-3C70-4FB5-8243-04D54D7ED1E6}" destId="{D5BDCD75-F401-4E41-8598-739040F3423D}" srcOrd="6" destOrd="0" presId="urn:microsoft.com/office/officeart/2005/8/layout/lProcess3"/>
    <dgm:cxn modelId="{71E4CEA9-EA15-4E1E-9526-750D015561A0}" type="presParOf" srcId="{D5BDCD75-F401-4E41-8598-739040F3423D}" destId="{BBC73734-DD07-449A-A9D3-8CCA64698977}" srcOrd="0" destOrd="0" presId="urn:microsoft.com/office/officeart/2005/8/layout/lProcess3"/>
    <dgm:cxn modelId="{0AA2EEDB-6FF3-4186-9EE9-23BA38D24EFC}" type="presParOf" srcId="{D5BDCD75-F401-4E41-8598-739040F3423D}" destId="{0735E799-F77A-4340-839F-3F605A8DAA63}" srcOrd="1" destOrd="0" presId="urn:microsoft.com/office/officeart/2005/8/layout/lProcess3"/>
    <dgm:cxn modelId="{CE909EFF-5854-4962-9034-29A5DFA9201B}" type="presParOf" srcId="{D5BDCD75-F401-4E41-8598-739040F3423D}" destId="{AE79D64B-611D-4AE4-B363-570165D93262}" srcOrd="2" destOrd="0" presId="urn:microsoft.com/office/officeart/2005/8/layout/lProcess3"/>
    <dgm:cxn modelId="{DA77A094-ADC9-49A7-A035-DF7FAF799B7C}" type="presParOf" srcId="{04CF9F7B-3C70-4FB5-8243-04D54D7ED1E6}" destId="{B5CA248E-621A-4E7D-B46E-09E5644FBD9F}" srcOrd="7" destOrd="0" presId="urn:microsoft.com/office/officeart/2005/8/layout/lProcess3"/>
    <dgm:cxn modelId="{12518CCB-6C05-4438-8FF8-A027CEF3BDB0}" type="presParOf" srcId="{04CF9F7B-3C70-4FB5-8243-04D54D7ED1E6}" destId="{565CC88B-6730-49D0-8D28-EA42E79A4EFC}" srcOrd="8" destOrd="0" presId="urn:microsoft.com/office/officeart/2005/8/layout/lProcess3"/>
    <dgm:cxn modelId="{8D529FBF-4786-4184-B040-76647D713295}" type="presParOf" srcId="{565CC88B-6730-49D0-8D28-EA42E79A4EFC}" destId="{C5FCF711-00BB-4969-876B-8BC025695ACC}" srcOrd="0" destOrd="0" presId="urn:microsoft.com/office/officeart/2005/8/layout/lProcess3"/>
    <dgm:cxn modelId="{3268BC36-6289-4D0D-9DEB-21B62CFF27FE}" type="presParOf" srcId="{565CC88B-6730-49D0-8D28-EA42E79A4EFC}" destId="{83C4BFFE-4C77-45B4-BEDC-79CED9CA4029}" srcOrd="1" destOrd="0" presId="urn:microsoft.com/office/officeart/2005/8/layout/lProcess3"/>
    <dgm:cxn modelId="{23CC0F72-3450-43CB-ADE0-243F9F747956}" type="presParOf" srcId="{565CC88B-6730-49D0-8D28-EA42E79A4EFC}" destId="{CD656B08-AEF8-488A-BA9B-D5C593C86B1C}" srcOrd="2" destOrd="0" presId="urn:microsoft.com/office/officeart/2005/8/layout/lProcess3"/>
    <dgm:cxn modelId="{F1AB1E9C-D674-4EB4-A5C0-89F33B3A3058}" type="presParOf" srcId="{04CF9F7B-3C70-4FB5-8243-04D54D7ED1E6}" destId="{221BA2F1-68FF-4E26-8179-DF946F7F1E3C}" srcOrd="9" destOrd="0" presId="urn:microsoft.com/office/officeart/2005/8/layout/lProcess3"/>
    <dgm:cxn modelId="{8DD65876-E853-4896-B1AC-B8D0A1A5E655}" type="presParOf" srcId="{04CF9F7B-3C70-4FB5-8243-04D54D7ED1E6}" destId="{4A4BFE7B-D0B6-40A5-A360-3A38EDBCB871}" srcOrd="10" destOrd="0" presId="urn:microsoft.com/office/officeart/2005/8/layout/lProcess3"/>
    <dgm:cxn modelId="{FDF48193-CD5A-4618-B381-4BCB213C32AA}" type="presParOf" srcId="{4A4BFE7B-D0B6-40A5-A360-3A38EDBCB871}" destId="{DDE5C46A-E650-416A-B241-9BDCB5BE558A}" srcOrd="0" destOrd="0" presId="urn:microsoft.com/office/officeart/2005/8/layout/lProcess3"/>
    <dgm:cxn modelId="{664E09FD-64C5-41EE-9AB5-740994EE4735}" type="presParOf" srcId="{4A4BFE7B-D0B6-40A5-A360-3A38EDBCB871}" destId="{0B18885B-24C1-44A3-9D7B-B148A21C58DA}" srcOrd="1" destOrd="0" presId="urn:microsoft.com/office/officeart/2005/8/layout/lProcess3"/>
    <dgm:cxn modelId="{E6130CFE-9D09-487D-AA12-1247FF64E85F}" type="presParOf" srcId="{4A4BFE7B-D0B6-40A5-A360-3A38EDBCB871}" destId="{A28ECC07-CB4A-44D9-9B5C-2BED0E5C2B9D}" srcOrd="2" destOrd="0" presId="urn:microsoft.com/office/officeart/2005/8/layout/lProcess3"/>
    <dgm:cxn modelId="{141E10F6-7A64-468F-95AF-172AFAE7B5A1}" type="presParOf" srcId="{04CF9F7B-3C70-4FB5-8243-04D54D7ED1E6}" destId="{325FF2C9-3D9B-4413-B370-E3B527CF2BE3}" srcOrd="11" destOrd="0" presId="urn:microsoft.com/office/officeart/2005/8/layout/lProcess3"/>
    <dgm:cxn modelId="{FE547F6B-C646-4A0B-9195-D52A8D8A3E4A}" type="presParOf" srcId="{04CF9F7B-3C70-4FB5-8243-04D54D7ED1E6}" destId="{A8836990-7D33-4D07-A9E0-AAF648E5F484}" srcOrd="12" destOrd="0" presId="urn:microsoft.com/office/officeart/2005/8/layout/lProcess3"/>
    <dgm:cxn modelId="{27D26A4E-5210-42A0-952F-1167307F8FEE}" type="presParOf" srcId="{A8836990-7D33-4D07-A9E0-AAF648E5F484}" destId="{E9990690-A362-4B9D-A0D2-701C987722C6}" srcOrd="0" destOrd="0" presId="urn:microsoft.com/office/officeart/2005/8/layout/lProcess3"/>
    <dgm:cxn modelId="{EF07CC94-44E2-4C2A-ACA1-4392B8F58C5C}" type="presParOf" srcId="{A8836990-7D33-4D07-A9E0-AAF648E5F484}" destId="{51EE3DBF-E3B7-4B4F-B2E9-BF72C8E77B1C}" srcOrd="1" destOrd="0" presId="urn:microsoft.com/office/officeart/2005/8/layout/lProcess3"/>
    <dgm:cxn modelId="{96E60920-8EFE-494E-8CE9-D7ED44FEBE77}" type="presParOf" srcId="{A8836990-7D33-4D07-A9E0-AAF648E5F484}" destId="{BCE182F0-D017-4397-8844-174998FC534D}" srcOrd="2" destOrd="0" presId="urn:microsoft.com/office/officeart/2005/8/layout/lProcess3"/>
    <dgm:cxn modelId="{C861D0CB-C727-478E-950F-B50F399FAF3B}" type="presParOf" srcId="{04CF9F7B-3C70-4FB5-8243-04D54D7ED1E6}" destId="{0CCAA65C-C308-45B8-9239-FEE3653BC84B}" srcOrd="13" destOrd="0" presId="urn:microsoft.com/office/officeart/2005/8/layout/lProcess3"/>
    <dgm:cxn modelId="{657E9AB4-E1D1-4606-8770-FF4E83768B22}" type="presParOf" srcId="{04CF9F7B-3C70-4FB5-8243-04D54D7ED1E6}" destId="{34C62AE3-49ED-49EF-8968-CD6AFFA6B55B}" srcOrd="14" destOrd="0" presId="urn:microsoft.com/office/officeart/2005/8/layout/lProcess3"/>
    <dgm:cxn modelId="{8E2BAED1-290D-4A1F-9116-E7BA53D53524}" type="presParOf" srcId="{34C62AE3-49ED-49EF-8968-CD6AFFA6B55B}" destId="{611D0185-E104-4FAC-B3DF-86F1464C7577}" srcOrd="0" destOrd="0" presId="urn:microsoft.com/office/officeart/2005/8/layout/lProcess3"/>
    <dgm:cxn modelId="{4BFF47DF-58FC-42D0-8D06-DF7EDD817C80}" type="presParOf" srcId="{34C62AE3-49ED-49EF-8968-CD6AFFA6B55B}" destId="{84B6ED80-5A72-4A14-A747-FD428BFD0642}" srcOrd="1" destOrd="0" presId="urn:microsoft.com/office/officeart/2005/8/layout/lProcess3"/>
    <dgm:cxn modelId="{2B53B5D1-6009-4733-A551-DC65F9403ABF}" type="presParOf" srcId="{34C62AE3-49ED-49EF-8968-CD6AFFA6B55B}" destId="{33A85943-F7E8-401E-A80B-29DDEA7C15B4}" srcOrd="2" destOrd="0" presId="urn:microsoft.com/office/officeart/2005/8/layout/lProcess3"/>
    <dgm:cxn modelId="{11CFCAEB-CA6B-40C4-B323-FB4D6604D64F}" type="presParOf" srcId="{04CF9F7B-3C70-4FB5-8243-04D54D7ED1E6}" destId="{F23CE977-C042-4CD0-BD7F-C078C150F4C6}" srcOrd="15" destOrd="0" presId="urn:microsoft.com/office/officeart/2005/8/layout/lProcess3"/>
    <dgm:cxn modelId="{78B9743D-9E09-466C-8149-A1960B41FA42}" type="presParOf" srcId="{04CF9F7B-3C70-4FB5-8243-04D54D7ED1E6}" destId="{AC90A218-6E9B-462F-B60A-EDD651016DBD}" srcOrd="16" destOrd="0" presId="urn:microsoft.com/office/officeart/2005/8/layout/lProcess3"/>
    <dgm:cxn modelId="{E2FD0211-30A3-495F-9108-D1A64D6AE401}" type="presParOf" srcId="{AC90A218-6E9B-462F-B60A-EDD651016DBD}" destId="{F3538DB8-C161-49BB-954E-F99D3CE90A9E}" srcOrd="0" destOrd="0" presId="urn:microsoft.com/office/officeart/2005/8/layout/lProcess3"/>
    <dgm:cxn modelId="{149D9D2F-0ED2-4FFE-B9AD-8E2AAE4B0F9A}" type="presParOf" srcId="{AC90A218-6E9B-462F-B60A-EDD651016DBD}" destId="{CBF01AC4-70C1-48DE-B0AD-B159F039EA33}" srcOrd="1" destOrd="0" presId="urn:microsoft.com/office/officeart/2005/8/layout/lProcess3"/>
    <dgm:cxn modelId="{3B66A382-D163-4648-9816-5F017EC5FD05}" type="presParOf" srcId="{AC90A218-6E9B-462F-B60A-EDD651016DBD}" destId="{6FB1D361-9368-4288-8F55-B420CCC251D6}"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38CF9-512D-4C00-A026-6D772027E3A0}">
      <dsp:nvSpPr>
        <dsp:cNvPr id="0" name=""/>
        <dsp:cNvSpPr/>
      </dsp:nvSpPr>
      <dsp:spPr>
        <a:xfrm>
          <a:off x="382488" y="1472"/>
          <a:ext cx="1480839" cy="14808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bg1"/>
              </a:solidFill>
            </a:rPr>
            <a:t>Implementar el Proyecto Integral de Modernización del DMQ</a:t>
          </a:r>
          <a:endParaRPr lang="es-EC" sz="1200" kern="1200" dirty="0">
            <a:solidFill>
              <a:schemeClr val="bg1"/>
            </a:solidFill>
          </a:endParaRPr>
        </a:p>
      </dsp:txBody>
      <dsp:txXfrm>
        <a:off x="599352" y="218336"/>
        <a:ext cx="1047111" cy="1047111"/>
      </dsp:txXfrm>
    </dsp:sp>
    <dsp:sp modelId="{5BB95282-6F0D-414A-93F1-4206090FAD3C}">
      <dsp:nvSpPr>
        <dsp:cNvPr id="0" name=""/>
        <dsp:cNvSpPr/>
      </dsp:nvSpPr>
      <dsp:spPr>
        <a:xfrm>
          <a:off x="693464" y="1602556"/>
          <a:ext cx="858887" cy="85888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solidFill>
              <a:schemeClr val="bg1"/>
            </a:solidFill>
          </a:endParaRPr>
        </a:p>
      </dsp:txBody>
      <dsp:txXfrm>
        <a:off x="807309" y="1930994"/>
        <a:ext cx="631197" cy="202011"/>
      </dsp:txXfrm>
    </dsp:sp>
    <dsp:sp modelId="{D5C23379-3158-4790-8536-8D6982038D8C}">
      <dsp:nvSpPr>
        <dsp:cNvPr id="0" name=""/>
        <dsp:cNvSpPr/>
      </dsp:nvSpPr>
      <dsp:spPr>
        <a:xfrm>
          <a:off x="382488" y="2581687"/>
          <a:ext cx="1480839" cy="14808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bg1"/>
              </a:solidFill>
            </a:rPr>
            <a:t>Sistema  de Gestión Registral Automatizado </a:t>
          </a:r>
          <a:endParaRPr lang="es-EC" sz="1200" kern="1200" dirty="0">
            <a:solidFill>
              <a:schemeClr val="bg1"/>
            </a:solidFill>
          </a:endParaRPr>
        </a:p>
      </dsp:txBody>
      <dsp:txXfrm>
        <a:off x="599352" y="2798551"/>
        <a:ext cx="1047111" cy="1047111"/>
      </dsp:txXfrm>
    </dsp:sp>
    <dsp:sp modelId="{A060A147-DBE4-4C90-8F19-EA6C071632DD}">
      <dsp:nvSpPr>
        <dsp:cNvPr id="0" name=""/>
        <dsp:cNvSpPr/>
      </dsp:nvSpPr>
      <dsp:spPr>
        <a:xfrm>
          <a:off x="2085454" y="1756563"/>
          <a:ext cx="470907" cy="550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kern="1200">
            <a:solidFill>
              <a:schemeClr val="bg1"/>
            </a:solidFill>
          </a:endParaRPr>
        </a:p>
      </dsp:txBody>
      <dsp:txXfrm>
        <a:off x="2085454" y="1866737"/>
        <a:ext cx="329635" cy="330524"/>
      </dsp:txXfrm>
    </dsp:sp>
    <dsp:sp modelId="{763E9F7F-4B4E-4674-8F0B-C1B6BAB983E6}">
      <dsp:nvSpPr>
        <dsp:cNvPr id="0" name=""/>
        <dsp:cNvSpPr/>
      </dsp:nvSpPr>
      <dsp:spPr>
        <a:xfrm>
          <a:off x="2751832" y="551160"/>
          <a:ext cx="2961679" cy="29616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u="sng" kern="1200" dirty="0" smtClean="0">
              <a:solidFill>
                <a:schemeClr val="bg1"/>
              </a:solidFill>
            </a:rPr>
            <a:t>OBJETO:</a:t>
          </a:r>
        </a:p>
        <a:p>
          <a:pPr lvl="0" algn="ctr" defTabSz="622300">
            <a:lnSpc>
              <a:spcPct val="90000"/>
            </a:lnSpc>
            <a:spcBef>
              <a:spcPct val="0"/>
            </a:spcBef>
            <a:spcAft>
              <a:spcPct val="35000"/>
            </a:spcAft>
          </a:pPr>
          <a:r>
            <a:rPr lang="es-MX" sz="1400" kern="1200" dirty="0" smtClean="0">
              <a:solidFill>
                <a:schemeClr val="bg1"/>
              </a:solidFill>
            </a:rPr>
            <a:t>Modernizar el Registro de la Propiedad  </a:t>
          </a:r>
          <a:endParaRPr lang="es-EC" sz="1400" kern="1200" dirty="0">
            <a:solidFill>
              <a:schemeClr val="bg1"/>
            </a:solidFill>
          </a:endParaRPr>
        </a:p>
      </dsp:txBody>
      <dsp:txXfrm>
        <a:off x="3185560" y="984888"/>
        <a:ext cx="2094223" cy="2094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EC24A-2561-4129-8E44-0B9162AD1E2D}">
      <dsp:nvSpPr>
        <dsp:cNvPr id="0" name=""/>
        <dsp:cNvSpPr/>
      </dsp:nvSpPr>
      <dsp:spPr>
        <a:xfrm>
          <a:off x="-5013942" y="-768199"/>
          <a:ext cx="5971278" cy="5971278"/>
        </a:xfrm>
        <a:prstGeom prst="blockArc">
          <a:avLst>
            <a:gd name="adj1" fmla="val 18900000"/>
            <a:gd name="adj2" fmla="val 2700000"/>
            <a:gd name="adj3" fmla="val 362"/>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F2944C3-E10F-4D9B-A4A0-5B45C72EA1F1}">
      <dsp:nvSpPr>
        <dsp:cNvPr id="0" name=""/>
        <dsp:cNvSpPr/>
      </dsp:nvSpPr>
      <dsp:spPr>
        <a:xfrm>
          <a:off x="418809" y="277091"/>
          <a:ext cx="7441025" cy="55453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164" tIns="35560" rIns="35560" bIns="35560" numCol="1" spcCol="1270" anchor="ctr" anchorCtr="0">
          <a:noAutofit/>
        </a:bodyPr>
        <a:lstStyle/>
        <a:p>
          <a:pPr lvl="0" algn="just" defTabSz="622300" rtl="0">
            <a:lnSpc>
              <a:spcPct val="90000"/>
            </a:lnSpc>
            <a:spcBef>
              <a:spcPct val="0"/>
            </a:spcBef>
            <a:spcAft>
              <a:spcPct val="35000"/>
            </a:spcAft>
          </a:pPr>
          <a:r>
            <a:rPr lang="es-ES" sz="1400" kern="1200" dirty="0" smtClean="0"/>
            <a:t>Contar con un sistema integral que permita registrar de forma electrónica y bajo la técnica de folio real los inmuebles inscritos en el RP</a:t>
          </a:r>
          <a:endParaRPr lang="es-ES" sz="1400" kern="1200" dirty="0"/>
        </a:p>
      </dsp:txBody>
      <dsp:txXfrm>
        <a:off x="418809" y="277091"/>
        <a:ext cx="7441025" cy="554537"/>
      </dsp:txXfrm>
    </dsp:sp>
    <dsp:sp modelId="{BFEC46F0-6701-4AE6-8BCA-7B3FAE4223B8}">
      <dsp:nvSpPr>
        <dsp:cNvPr id="0" name=""/>
        <dsp:cNvSpPr/>
      </dsp:nvSpPr>
      <dsp:spPr>
        <a:xfrm>
          <a:off x="89827" y="261754"/>
          <a:ext cx="585210" cy="58521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2D9D1E8-94CF-4E16-8C0B-B53C798978C1}">
      <dsp:nvSpPr>
        <dsp:cNvPr id="0" name=""/>
        <dsp:cNvSpPr/>
      </dsp:nvSpPr>
      <dsp:spPr>
        <a:xfrm>
          <a:off x="816175" y="1108631"/>
          <a:ext cx="7043660" cy="55453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164" tIns="35560" rIns="35560" bIns="35560" numCol="1" spcCol="1270" anchor="ctr" anchorCtr="0">
          <a:noAutofit/>
        </a:bodyPr>
        <a:lstStyle/>
        <a:p>
          <a:pPr lvl="0" algn="just" defTabSz="622300" rtl="0">
            <a:lnSpc>
              <a:spcPct val="90000"/>
            </a:lnSpc>
            <a:spcBef>
              <a:spcPct val="0"/>
            </a:spcBef>
            <a:spcAft>
              <a:spcPct val="35000"/>
            </a:spcAft>
          </a:pPr>
          <a:r>
            <a:rPr lang="es-MX" sz="1400" kern="1200" dirty="0" smtClean="0"/>
            <a:t>Agilizar los procesos de consulta de la información al permitir la consulta de forma digital de forma inmediata y reducir tiempos de respuesta</a:t>
          </a:r>
          <a:endParaRPr lang="es-ES" sz="1400" kern="1200" dirty="0"/>
        </a:p>
      </dsp:txBody>
      <dsp:txXfrm>
        <a:off x="816175" y="1108631"/>
        <a:ext cx="7043660" cy="554537"/>
      </dsp:txXfrm>
    </dsp:sp>
    <dsp:sp modelId="{D3D40920-2F89-4FB4-A1AF-BCF08F0CC5F0}">
      <dsp:nvSpPr>
        <dsp:cNvPr id="0" name=""/>
        <dsp:cNvSpPr/>
      </dsp:nvSpPr>
      <dsp:spPr>
        <a:xfrm>
          <a:off x="523569" y="1093294"/>
          <a:ext cx="585210" cy="58521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A7D2F1F-366A-4847-A934-67A1130C17FC}">
      <dsp:nvSpPr>
        <dsp:cNvPr id="0" name=""/>
        <dsp:cNvSpPr/>
      </dsp:nvSpPr>
      <dsp:spPr>
        <a:xfrm>
          <a:off x="938134" y="1940171"/>
          <a:ext cx="6921701" cy="55453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164" tIns="35560" rIns="35560" bIns="35560" numCol="1" spcCol="1270" anchor="ctr" anchorCtr="0">
          <a:noAutofit/>
        </a:bodyPr>
        <a:lstStyle/>
        <a:p>
          <a:pPr lvl="0" algn="just" defTabSz="622300" rtl="0">
            <a:lnSpc>
              <a:spcPct val="90000"/>
            </a:lnSpc>
            <a:spcBef>
              <a:spcPct val="0"/>
            </a:spcBef>
            <a:spcAft>
              <a:spcPct val="35000"/>
            </a:spcAft>
          </a:pPr>
          <a:r>
            <a:rPr lang="es-MX" sz="1400" kern="1200" dirty="0" smtClean="0"/>
            <a:t>Obtener una base de datos centralizada con toda la información del Registro. El Registro  y la DINARDAP estarán vinculados de forma que la información generada en la base de datos esté a disposición de la DINARDAP en tiempo real</a:t>
          </a:r>
          <a:endParaRPr lang="es-ES" sz="1400" kern="1200" dirty="0"/>
        </a:p>
      </dsp:txBody>
      <dsp:txXfrm>
        <a:off x="938134" y="1940171"/>
        <a:ext cx="6921701" cy="554537"/>
      </dsp:txXfrm>
    </dsp:sp>
    <dsp:sp modelId="{41A5B61F-60B1-4A91-B3F5-6EF0634EDEBB}">
      <dsp:nvSpPr>
        <dsp:cNvPr id="0" name=""/>
        <dsp:cNvSpPr/>
      </dsp:nvSpPr>
      <dsp:spPr>
        <a:xfrm>
          <a:off x="645529" y="1924834"/>
          <a:ext cx="585210" cy="58521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0FCC036-0014-4463-8AD1-F4252DE24B66}">
      <dsp:nvSpPr>
        <dsp:cNvPr id="0" name=""/>
        <dsp:cNvSpPr/>
      </dsp:nvSpPr>
      <dsp:spPr>
        <a:xfrm>
          <a:off x="816175" y="2771711"/>
          <a:ext cx="7043660" cy="55453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164" tIns="35560" rIns="35560" bIns="35560" numCol="1" spcCol="1270" anchor="ctr" anchorCtr="0">
          <a:noAutofit/>
        </a:bodyPr>
        <a:lstStyle/>
        <a:p>
          <a:pPr lvl="0" algn="just" defTabSz="622300" rtl="0">
            <a:lnSpc>
              <a:spcPct val="90000"/>
            </a:lnSpc>
            <a:spcBef>
              <a:spcPct val="0"/>
            </a:spcBef>
            <a:spcAft>
              <a:spcPct val="35000"/>
            </a:spcAft>
          </a:pPr>
          <a:r>
            <a:rPr lang="es-ES" sz="1400" kern="1200" dirty="0" smtClean="0"/>
            <a:t>Interconexión con los sistemas Municipales, especialmente con Catastro y Transferencia de Dominio.</a:t>
          </a:r>
          <a:endParaRPr lang="es-ES" sz="1400" kern="1200" dirty="0"/>
        </a:p>
      </dsp:txBody>
      <dsp:txXfrm>
        <a:off x="816175" y="2771711"/>
        <a:ext cx="7043660" cy="554537"/>
      </dsp:txXfrm>
    </dsp:sp>
    <dsp:sp modelId="{F55757F1-7E5F-4CBB-B486-DE539CCFD45A}">
      <dsp:nvSpPr>
        <dsp:cNvPr id="0" name=""/>
        <dsp:cNvSpPr/>
      </dsp:nvSpPr>
      <dsp:spPr>
        <a:xfrm>
          <a:off x="469589" y="2702394"/>
          <a:ext cx="693171" cy="69317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D1664C2-A03A-4824-A67D-0FB6D9FC6156}">
      <dsp:nvSpPr>
        <dsp:cNvPr id="0" name=""/>
        <dsp:cNvSpPr/>
      </dsp:nvSpPr>
      <dsp:spPr>
        <a:xfrm>
          <a:off x="418809" y="3603251"/>
          <a:ext cx="7441025" cy="55453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164" tIns="35560" rIns="35560" bIns="35560" numCol="1" spcCol="1270" anchor="ctr" anchorCtr="0">
          <a:noAutofit/>
        </a:bodyPr>
        <a:lstStyle/>
        <a:p>
          <a:pPr lvl="0" algn="just" defTabSz="622300" rtl="0">
            <a:lnSpc>
              <a:spcPct val="90000"/>
            </a:lnSpc>
            <a:spcBef>
              <a:spcPct val="0"/>
            </a:spcBef>
            <a:spcAft>
              <a:spcPct val="35000"/>
            </a:spcAft>
          </a:pPr>
          <a:r>
            <a:rPr lang="es-MX" sz="1400" kern="1200" dirty="0" smtClean="0"/>
            <a:t>Encaminar la Institución hacia la administración electrónica reforzando así la iniciativa de la Alcaldía del MDMQ.</a:t>
          </a:r>
          <a:endParaRPr lang="es-ES" sz="1400" kern="1200" dirty="0"/>
        </a:p>
      </dsp:txBody>
      <dsp:txXfrm>
        <a:off x="418809" y="3603251"/>
        <a:ext cx="7441025" cy="554537"/>
      </dsp:txXfrm>
    </dsp:sp>
    <dsp:sp modelId="{88B1FF44-410A-4739-8E9F-E2189387E2AE}">
      <dsp:nvSpPr>
        <dsp:cNvPr id="0" name=""/>
        <dsp:cNvSpPr/>
      </dsp:nvSpPr>
      <dsp:spPr>
        <a:xfrm>
          <a:off x="125410" y="3587121"/>
          <a:ext cx="586797" cy="58679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257C6-B6EE-4552-B90C-2C5DEEF54160}">
      <dsp:nvSpPr>
        <dsp:cNvPr id="0" name=""/>
        <dsp:cNvSpPr/>
      </dsp:nvSpPr>
      <dsp:spPr>
        <a:xfrm>
          <a:off x="0" y="0"/>
          <a:ext cx="1561110" cy="453650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MX" sz="1400" b="1" kern="1200" dirty="0" smtClean="0"/>
            <a:t>Marco Jurídico</a:t>
          </a:r>
          <a:endParaRPr lang="es-ES" sz="1400" b="1" kern="1200" dirty="0"/>
        </a:p>
      </dsp:txBody>
      <dsp:txXfrm>
        <a:off x="0" y="1814601"/>
        <a:ext cx="1561110" cy="1814601"/>
      </dsp:txXfrm>
    </dsp:sp>
    <dsp:sp modelId="{EA1A2EC1-CBF2-4636-B57E-0F15F8579411}">
      <dsp:nvSpPr>
        <dsp:cNvPr id="0" name=""/>
        <dsp:cNvSpPr/>
      </dsp:nvSpPr>
      <dsp:spPr>
        <a:xfrm>
          <a:off x="46833" y="272190"/>
          <a:ext cx="1467444" cy="151065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798E60F-85CD-4BDF-B8E3-137A91E2CAEA}">
      <dsp:nvSpPr>
        <dsp:cNvPr id="0" name=""/>
        <dsp:cNvSpPr/>
      </dsp:nvSpPr>
      <dsp:spPr>
        <a:xfrm>
          <a:off x="1607944" y="0"/>
          <a:ext cx="1561110" cy="453650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S" sz="1400" b="1" kern="1200" dirty="0" smtClean="0"/>
            <a:t>Procesos Registrales</a:t>
          </a:r>
          <a:endParaRPr lang="es-ES" sz="1400" b="1" kern="1200" dirty="0"/>
        </a:p>
      </dsp:txBody>
      <dsp:txXfrm>
        <a:off x="1607944" y="1814601"/>
        <a:ext cx="1561110" cy="1814601"/>
      </dsp:txXfrm>
    </dsp:sp>
    <dsp:sp modelId="{824FE1EE-3551-4D7D-8B49-5DACC1F136E9}">
      <dsp:nvSpPr>
        <dsp:cNvPr id="0" name=""/>
        <dsp:cNvSpPr/>
      </dsp:nvSpPr>
      <dsp:spPr>
        <a:xfrm>
          <a:off x="1654777" y="272190"/>
          <a:ext cx="1467444" cy="151065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15AD27B-944C-4AF3-BEA5-760887690F9F}">
      <dsp:nvSpPr>
        <dsp:cNvPr id="0" name=""/>
        <dsp:cNvSpPr/>
      </dsp:nvSpPr>
      <dsp:spPr>
        <a:xfrm>
          <a:off x="3215888" y="0"/>
          <a:ext cx="1561110" cy="453650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MX" sz="1400" b="1" kern="1200" dirty="0" smtClean="0"/>
            <a:t>Tecnologías </a:t>
          </a:r>
          <a:endParaRPr lang="es-ES" sz="1400" b="1" kern="1200" dirty="0"/>
        </a:p>
      </dsp:txBody>
      <dsp:txXfrm>
        <a:off x="3215888" y="1814601"/>
        <a:ext cx="1561110" cy="1814601"/>
      </dsp:txXfrm>
    </dsp:sp>
    <dsp:sp modelId="{314A3755-3741-4099-9D08-4C69729CBC1F}">
      <dsp:nvSpPr>
        <dsp:cNvPr id="0" name=""/>
        <dsp:cNvSpPr/>
      </dsp:nvSpPr>
      <dsp:spPr>
        <a:xfrm>
          <a:off x="3262721" y="272190"/>
          <a:ext cx="1467444" cy="151065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8D79FE0-9386-443B-9361-7EC104389A57}">
      <dsp:nvSpPr>
        <dsp:cNvPr id="0" name=""/>
        <dsp:cNvSpPr/>
      </dsp:nvSpPr>
      <dsp:spPr>
        <a:xfrm>
          <a:off x="4823832" y="0"/>
          <a:ext cx="1561110" cy="453650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S" sz="1400" b="1" kern="1200" dirty="0" smtClean="0"/>
            <a:t>Profesionalización </a:t>
          </a:r>
          <a:endParaRPr lang="es-ES" sz="1400" b="1" kern="1200" dirty="0"/>
        </a:p>
      </dsp:txBody>
      <dsp:txXfrm>
        <a:off x="4823832" y="1814601"/>
        <a:ext cx="1561110" cy="1814601"/>
      </dsp:txXfrm>
    </dsp:sp>
    <dsp:sp modelId="{303BBDC7-1F45-4F5F-9E62-986122B56F0C}">
      <dsp:nvSpPr>
        <dsp:cNvPr id="0" name=""/>
        <dsp:cNvSpPr/>
      </dsp:nvSpPr>
      <dsp:spPr>
        <a:xfrm>
          <a:off x="4870666" y="272190"/>
          <a:ext cx="1467444" cy="151065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59B2D8B-ACEA-4F42-BCF8-9D692EB4F69F}">
      <dsp:nvSpPr>
        <dsp:cNvPr id="0" name=""/>
        <dsp:cNvSpPr/>
      </dsp:nvSpPr>
      <dsp:spPr>
        <a:xfrm>
          <a:off x="6431777" y="0"/>
          <a:ext cx="1561110" cy="453650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MX" sz="1400" b="1" kern="1200" dirty="0" smtClean="0"/>
            <a:t>Acervo Registral DIGITALIZADO</a:t>
          </a:r>
          <a:endParaRPr lang="es-ES" sz="1400" b="1" kern="1200" dirty="0"/>
        </a:p>
      </dsp:txBody>
      <dsp:txXfrm>
        <a:off x="6431777" y="1814601"/>
        <a:ext cx="1561110" cy="1814601"/>
      </dsp:txXfrm>
    </dsp:sp>
    <dsp:sp modelId="{830BB428-3A4D-41A0-9AEA-FFD6F2B821E1}">
      <dsp:nvSpPr>
        <dsp:cNvPr id="0" name=""/>
        <dsp:cNvSpPr/>
      </dsp:nvSpPr>
      <dsp:spPr>
        <a:xfrm>
          <a:off x="6478610" y="272190"/>
          <a:ext cx="1467444" cy="151065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45000" r="-4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565870E-1451-475D-B966-B2C0ADB091B3}">
      <dsp:nvSpPr>
        <dsp:cNvPr id="0" name=""/>
        <dsp:cNvSpPr/>
      </dsp:nvSpPr>
      <dsp:spPr>
        <a:xfrm>
          <a:off x="319715" y="3629203"/>
          <a:ext cx="7353456" cy="680475"/>
        </a:xfrm>
        <a:prstGeom prst="leftRightArrow">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1E474-2043-4ACE-8FD7-7A9F459A4868}">
      <dsp:nvSpPr>
        <dsp:cNvPr id="0" name=""/>
        <dsp:cNvSpPr/>
      </dsp:nvSpPr>
      <dsp:spPr>
        <a:xfrm>
          <a:off x="614685" y="1244"/>
          <a:ext cx="1303005" cy="5192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b="1" kern="1200" dirty="0"/>
            <a:t>Mejora de la imagen de la Institución</a:t>
          </a:r>
        </a:p>
      </dsp:txBody>
      <dsp:txXfrm>
        <a:off x="874311" y="1244"/>
        <a:ext cx="783754" cy="519251"/>
      </dsp:txXfrm>
    </dsp:sp>
    <dsp:sp modelId="{74FE4CB4-15E5-49E9-874F-EC75A46A1B93}">
      <dsp:nvSpPr>
        <dsp:cNvPr id="0" name=""/>
        <dsp:cNvSpPr/>
      </dsp:nvSpPr>
      <dsp:spPr>
        <a:xfrm>
          <a:off x="1859785" y="45381"/>
          <a:ext cx="4721935" cy="43097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kern="1200" dirty="0"/>
            <a:t>La Modernizacion planteada puede posicionar al RP de Quito como referente Nacional en Tecnologías de la Información, Gestión del Acervo, Digitalización y Estabilización de libros</a:t>
          </a:r>
        </a:p>
      </dsp:txBody>
      <dsp:txXfrm>
        <a:off x="2075273" y="45381"/>
        <a:ext cx="4290959" cy="430976"/>
      </dsp:txXfrm>
    </dsp:sp>
    <dsp:sp modelId="{84E188C9-5BFB-440E-8DE7-2905FE183830}">
      <dsp:nvSpPr>
        <dsp:cNvPr id="0" name=""/>
        <dsp:cNvSpPr/>
      </dsp:nvSpPr>
      <dsp:spPr>
        <a:xfrm>
          <a:off x="614685" y="545439"/>
          <a:ext cx="1303005" cy="5192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b="1" kern="1200" dirty="0"/>
            <a:t>Incremento de la seguridad jurídica</a:t>
          </a:r>
        </a:p>
      </dsp:txBody>
      <dsp:txXfrm>
        <a:off x="874311" y="545439"/>
        <a:ext cx="783754" cy="519251"/>
      </dsp:txXfrm>
    </dsp:sp>
    <dsp:sp modelId="{BCEB9A07-9627-473D-9F7A-FD64A5982B00}">
      <dsp:nvSpPr>
        <dsp:cNvPr id="0" name=""/>
        <dsp:cNvSpPr/>
      </dsp:nvSpPr>
      <dsp:spPr>
        <a:xfrm>
          <a:off x="1859785" y="589576"/>
          <a:ext cx="4721935" cy="43097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kern="1200" dirty="0"/>
            <a:t>Gracias al aumento del control por la firma </a:t>
          </a:r>
          <a:r>
            <a:rPr lang="es-MX" sz="900" kern="1200" dirty="0" smtClean="0"/>
            <a:t>electrónica, </a:t>
          </a:r>
          <a:r>
            <a:rPr lang="es-MX" sz="900" kern="1200" dirty="0"/>
            <a:t>reducción de malas practicas y decremento de las </a:t>
          </a:r>
          <a:r>
            <a:rPr lang="es-MX" sz="900" kern="1200" dirty="0" smtClean="0"/>
            <a:t>demandas </a:t>
          </a:r>
          <a:r>
            <a:rPr lang="es-MX" sz="900" kern="1200" dirty="0"/>
            <a:t>al RP</a:t>
          </a:r>
        </a:p>
      </dsp:txBody>
      <dsp:txXfrm>
        <a:off x="2075273" y="589576"/>
        <a:ext cx="4290959" cy="430976"/>
      </dsp:txXfrm>
    </dsp:sp>
    <dsp:sp modelId="{8F7DCFB1-9980-48AA-932D-7859105C9CCD}">
      <dsp:nvSpPr>
        <dsp:cNvPr id="0" name=""/>
        <dsp:cNvSpPr/>
      </dsp:nvSpPr>
      <dsp:spPr>
        <a:xfrm>
          <a:off x="614685" y="1089634"/>
          <a:ext cx="1303005" cy="5192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b="1" kern="1200" dirty="0"/>
            <a:t>Mayor fortaleza operativa</a:t>
          </a:r>
        </a:p>
      </dsp:txBody>
      <dsp:txXfrm>
        <a:off x="874311" y="1089634"/>
        <a:ext cx="783754" cy="519251"/>
      </dsp:txXfrm>
    </dsp:sp>
    <dsp:sp modelId="{E0268719-17D7-4368-981A-93B2C15195C2}">
      <dsp:nvSpPr>
        <dsp:cNvPr id="0" name=""/>
        <dsp:cNvSpPr/>
      </dsp:nvSpPr>
      <dsp:spPr>
        <a:xfrm>
          <a:off x="1859785" y="1133771"/>
          <a:ext cx="4721935" cy="43097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kern="1200" dirty="0"/>
            <a:t>Con la Modernización se estima puede alcanzarse una mejora operativa general en torno al 40%, lo que provocará una mayor efectividad de los Recursos Humanos adscritos a la Institución. </a:t>
          </a:r>
        </a:p>
      </dsp:txBody>
      <dsp:txXfrm>
        <a:off x="2075273" y="1133771"/>
        <a:ext cx="4290959" cy="430976"/>
      </dsp:txXfrm>
    </dsp:sp>
    <dsp:sp modelId="{BBC73734-DD07-449A-A9D3-8CCA64698977}">
      <dsp:nvSpPr>
        <dsp:cNvPr id="0" name=""/>
        <dsp:cNvSpPr/>
      </dsp:nvSpPr>
      <dsp:spPr>
        <a:xfrm>
          <a:off x="614685" y="1633829"/>
          <a:ext cx="1303005" cy="5192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b="1" kern="1200" dirty="0"/>
            <a:t>Congelación de la plantilla</a:t>
          </a:r>
        </a:p>
      </dsp:txBody>
      <dsp:txXfrm>
        <a:off x="874311" y="1633829"/>
        <a:ext cx="783754" cy="519251"/>
      </dsp:txXfrm>
    </dsp:sp>
    <dsp:sp modelId="{AE79D64B-611D-4AE4-B363-570165D93262}">
      <dsp:nvSpPr>
        <dsp:cNvPr id="0" name=""/>
        <dsp:cNvSpPr/>
      </dsp:nvSpPr>
      <dsp:spPr>
        <a:xfrm>
          <a:off x="1859785" y="1677966"/>
          <a:ext cx="4721935" cy="43097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kern="1200" dirty="0"/>
            <a:t>Gracias a la mejora operativa, el volumen de operaciones y de ingresos se </a:t>
          </a:r>
          <a:r>
            <a:rPr lang="es-MX" sz="900" kern="1200" dirty="0" err="1"/>
            <a:t>incrementaria</a:t>
          </a:r>
          <a:r>
            <a:rPr lang="es-MX" sz="900" kern="1200" dirty="0"/>
            <a:t> manteniendo el mismo número de personal del que existe actualmente. </a:t>
          </a:r>
        </a:p>
      </dsp:txBody>
      <dsp:txXfrm>
        <a:off x="2075273" y="1677966"/>
        <a:ext cx="4290959" cy="430976"/>
      </dsp:txXfrm>
    </dsp:sp>
    <dsp:sp modelId="{C5FCF711-00BB-4969-876B-8BC025695ACC}">
      <dsp:nvSpPr>
        <dsp:cNvPr id="0" name=""/>
        <dsp:cNvSpPr/>
      </dsp:nvSpPr>
      <dsp:spPr>
        <a:xfrm>
          <a:off x="614685" y="2178024"/>
          <a:ext cx="1303005" cy="5192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b="1" kern="1200" dirty="0"/>
            <a:t>Reducción de gastos en la Institución</a:t>
          </a:r>
        </a:p>
      </dsp:txBody>
      <dsp:txXfrm>
        <a:off x="874311" y="2178024"/>
        <a:ext cx="783754" cy="519251"/>
      </dsp:txXfrm>
    </dsp:sp>
    <dsp:sp modelId="{CD656B08-AEF8-488A-BA9B-D5C593C86B1C}">
      <dsp:nvSpPr>
        <dsp:cNvPr id="0" name=""/>
        <dsp:cNvSpPr/>
      </dsp:nvSpPr>
      <dsp:spPr>
        <a:xfrm>
          <a:off x="1859785" y="2222162"/>
          <a:ext cx="4721935" cy="43097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kern="1200"/>
            <a:t>Debido a la eliminación de tareas y gastos asociados a las transacciones, se prevee una reduccion de los gastos actuales  entre un 3,5% y un 5% </a:t>
          </a:r>
        </a:p>
      </dsp:txBody>
      <dsp:txXfrm>
        <a:off x="2075273" y="2222162"/>
        <a:ext cx="4290959" cy="430976"/>
      </dsp:txXfrm>
    </dsp:sp>
    <dsp:sp modelId="{DDE5C46A-E650-416A-B241-9BDCB5BE558A}">
      <dsp:nvSpPr>
        <dsp:cNvPr id="0" name=""/>
        <dsp:cNvSpPr/>
      </dsp:nvSpPr>
      <dsp:spPr>
        <a:xfrm>
          <a:off x="614685" y="2722220"/>
          <a:ext cx="1303005" cy="5192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b="1" kern="1200"/>
            <a:t>Minimización de malas prácticas</a:t>
          </a:r>
        </a:p>
      </dsp:txBody>
      <dsp:txXfrm>
        <a:off x="874311" y="2722220"/>
        <a:ext cx="783754" cy="519251"/>
      </dsp:txXfrm>
    </dsp:sp>
    <dsp:sp modelId="{A28ECC07-CB4A-44D9-9B5C-2BED0E5C2B9D}">
      <dsp:nvSpPr>
        <dsp:cNvPr id="0" name=""/>
        <dsp:cNvSpPr/>
      </dsp:nvSpPr>
      <dsp:spPr>
        <a:xfrm>
          <a:off x="1859785" y="2766357"/>
          <a:ext cx="4721935" cy="43097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kern="1200" dirty="0"/>
            <a:t>El sistema electrónico deberá funcionar bajo una tecnología transversal de firmado y certificado digital, lo que asegurará que la tramitación y recaudación en el organismo, tenga una trazabilidad e inviolabilidad que elimine la posibilidad de realizar malas prácticas. </a:t>
          </a:r>
        </a:p>
      </dsp:txBody>
      <dsp:txXfrm>
        <a:off x="2075273" y="2766357"/>
        <a:ext cx="4290959" cy="430976"/>
      </dsp:txXfrm>
    </dsp:sp>
    <dsp:sp modelId="{E9990690-A362-4B9D-A0D2-701C987722C6}">
      <dsp:nvSpPr>
        <dsp:cNvPr id="0" name=""/>
        <dsp:cNvSpPr/>
      </dsp:nvSpPr>
      <dsp:spPr>
        <a:xfrm>
          <a:off x="614685" y="3266415"/>
          <a:ext cx="1313980" cy="75651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s-MX" sz="800" b="1" kern="1200" dirty="0"/>
            <a:t>Reducción de errores u omisiones económicas</a:t>
          </a:r>
        </a:p>
      </dsp:txBody>
      <dsp:txXfrm>
        <a:off x="992944" y="3266415"/>
        <a:ext cx="557462" cy="756518"/>
      </dsp:txXfrm>
    </dsp:sp>
    <dsp:sp modelId="{BCE182F0-D017-4397-8844-174998FC534D}">
      <dsp:nvSpPr>
        <dsp:cNvPr id="0" name=""/>
        <dsp:cNvSpPr/>
      </dsp:nvSpPr>
      <dsp:spPr>
        <a:xfrm>
          <a:off x="1870760" y="3330720"/>
          <a:ext cx="4761711" cy="62790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kern="1200"/>
            <a:t>Gracias a la firma digital se tendrá mayor control en la tramitación, esto evitará errores u omisiones sobre aspectos económicos. Esta holgura puede estimarse en torno al 1% del presupuesto de ingresos del organismo.</a:t>
          </a:r>
        </a:p>
      </dsp:txBody>
      <dsp:txXfrm>
        <a:off x="2184714" y="3330720"/>
        <a:ext cx="4133804" cy="627907"/>
      </dsp:txXfrm>
    </dsp:sp>
    <dsp:sp modelId="{611D0185-E104-4FAC-B3DF-86F1464C7577}">
      <dsp:nvSpPr>
        <dsp:cNvPr id="0" name=""/>
        <dsp:cNvSpPr/>
      </dsp:nvSpPr>
      <dsp:spPr>
        <a:xfrm>
          <a:off x="614685" y="4047877"/>
          <a:ext cx="1303005" cy="5192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b="1" kern="1200"/>
            <a:t>Servicios WEB</a:t>
          </a:r>
        </a:p>
      </dsp:txBody>
      <dsp:txXfrm>
        <a:off x="874311" y="4047877"/>
        <a:ext cx="783754" cy="519251"/>
      </dsp:txXfrm>
    </dsp:sp>
    <dsp:sp modelId="{33A85943-F7E8-401E-A80B-29DDEA7C15B4}">
      <dsp:nvSpPr>
        <dsp:cNvPr id="0" name=""/>
        <dsp:cNvSpPr/>
      </dsp:nvSpPr>
      <dsp:spPr>
        <a:xfrm>
          <a:off x="1859785" y="4145594"/>
          <a:ext cx="4721935" cy="43097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kern="1200" dirty="0"/>
            <a:t>Consulta de información transparente, acercando los servicios al usuario externo de manera </a:t>
          </a:r>
          <a:r>
            <a:rPr lang="es-MX" sz="900" kern="1200" dirty="0" smtClean="0"/>
            <a:t>ágil </a:t>
          </a:r>
          <a:r>
            <a:rPr lang="es-MX" sz="900" kern="1200" dirty="0"/>
            <a:t>y eficaz.</a:t>
          </a:r>
        </a:p>
      </dsp:txBody>
      <dsp:txXfrm>
        <a:off x="2075273" y="4145594"/>
        <a:ext cx="4290959" cy="430976"/>
      </dsp:txXfrm>
    </dsp:sp>
    <dsp:sp modelId="{F3538DB8-C161-49BB-954E-F99D3CE90A9E}">
      <dsp:nvSpPr>
        <dsp:cNvPr id="0" name=""/>
        <dsp:cNvSpPr/>
      </dsp:nvSpPr>
      <dsp:spPr>
        <a:xfrm>
          <a:off x="614685" y="4592072"/>
          <a:ext cx="1303005" cy="5192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b="1" kern="1200"/>
            <a:t>RP sin papeles</a:t>
          </a:r>
        </a:p>
      </dsp:txBody>
      <dsp:txXfrm>
        <a:off x="874311" y="4592072"/>
        <a:ext cx="783754" cy="519251"/>
      </dsp:txXfrm>
    </dsp:sp>
    <dsp:sp modelId="{6FB1D361-9368-4288-8F55-B420CCC251D6}">
      <dsp:nvSpPr>
        <dsp:cNvPr id="0" name=""/>
        <dsp:cNvSpPr/>
      </dsp:nvSpPr>
      <dsp:spPr>
        <a:xfrm>
          <a:off x="1859785" y="4636209"/>
          <a:ext cx="4721935" cy="43097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kern="1200" dirty="0"/>
            <a:t>Al ser un Registro Electrónico se reduce de forma radical el uso del papel fomentando una Institución alineada con la sustentabilidad y el medioambiente</a:t>
          </a:r>
        </a:p>
      </dsp:txBody>
      <dsp:txXfrm>
        <a:off x="2075273" y="4636209"/>
        <a:ext cx="4290959" cy="43097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0.18137</cdr:x>
      <cdr:y>0.40199</cdr:y>
    </cdr:from>
    <cdr:to>
      <cdr:x>0.48856</cdr:x>
      <cdr:y>0.52602</cdr:y>
    </cdr:to>
    <cdr:cxnSp macro="">
      <cdr:nvCxnSpPr>
        <cdr:cNvPr id="3" name="2 Conector recto de flecha"/>
        <cdr:cNvCxnSpPr/>
      </cdr:nvCxnSpPr>
      <cdr:spPr>
        <a:xfrm xmlns:a="http://schemas.openxmlformats.org/drawingml/2006/main">
          <a:off x="1057275" y="1728789"/>
          <a:ext cx="1790700" cy="533400"/>
        </a:xfrm>
        <a:prstGeom xmlns:a="http://schemas.openxmlformats.org/drawingml/2006/main" prst="straightConnector1">
          <a:avLst/>
        </a:prstGeom>
        <a:ln xmlns:a="http://schemas.openxmlformats.org/drawingml/2006/main">
          <a:prstDash val="sysDash"/>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0.63943</cdr:x>
      <cdr:y>0.21336</cdr:y>
    </cdr:from>
    <cdr:to>
      <cdr:x>0.92974</cdr:x>
      <cdr:y>0.51717</cdr:y>
    </cdr:to>
    <cdr:cxnSp macro="">
      <cdr:nvCxnSpPr>
        <cdr:cNvPr id="4" name="1 Conector recto de flecha"/>
        <cdr:cNvCxnSpPr/>
      </cdr:nvCxnSpPr>
      <cdr:spPr>
        <a:xfrm xmlns:a="http://schemas.openxmlformats.org/drawingml/2006/main">
          <a:off x="3727450" y="917575"/>
          <a:ext cx="1692275" cy="1306514"/>
        </a:xfrm>
        <a:prstGeom xmlns:a="http://schemas.openxmlformats.org/drawingml/2006/main" prst="straightConnector1">
          <a:avLst/>
        </a:prstGeom>
        <a:ln xmlns:a="http://schemas.openxmlformats.org/drawingml/2006/main">
          <a:prstDash val="sysDash"/>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0.20833</cdr:x>
      <cdr:y>0.31771</cdr:y>
    </cdr:from>
    <cdr:to>
      <cdr:x>0.45208</cdr:x>
      <cdr:y>0.43576</cdr:y>
    </cdr:to>
    <cdr:cxnSp macro="">
      <cdr:nvCxnSpPr>
        <cdr:cNvPr id="3" name="2 Conector recto de flecha"/>
        <cdr:cNvCxnSpPr/>
      </cdr:nvCxnSpPr>
      <cdr:spPr>
        <a:xfrm xmlns:a="http://schemas.openxmlformats.org/drawingml/2006/main">
          <a:off x="952500" y="871538"/>
          <a:ext cx="1114425" cy="323850"/>
        </a:xfrm>
        <a:prstGeom xmlns:a="http://schemas.openxmlformats.org/drawingml/2006/main" prst="straightConnector1">
          <a:avLst/>
        </a:prstGeom>
        <a:ln xmlns:a="http://schemas.openxmlformats.org/drawingml/2006/main">
          <a:prstDash val="sysDash"/>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0.67153</cdr:x>
      <cdr:y>0.33796</cdr:y>
    </cdr:from>
    <cdr:to>
      <cdr:x>0.90208</cdr:x>
      <cdr:y>0.55035</cdr:y>
    </cdr:to>
    <cdr:cxnSp macro="">
      <cdr:nvCxnSpPr>
        <cdr:cNvPr id="4" name="1 Conector recto de flecha"/>
        <cdr:cNvCxnSpPr/>
      </cdr:nvCxnSpPr>
      <cdr:spPr>
        <a:xfrm xmlns:a="http://schemas.openxmlformats.org/drawingml/2006/main">
          <a:off x="3070225" y="927100"/>
          <a:ext cx="1054100" cy="582613"/>
        </a:xfrm>
        <a:prstGeom xmlns:a="http://schemas.openxmlformats.org/drawingml/2006/main" prst="straightConnector1">
          <a:avLst/>
        </a:prstGeom>
        <a:ln xmlns:a="http://schemas.openxmlformats.org/drawingml/2006/main">
          <a:prstDash val="sysDash"/>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895175-82FE-4F94-B8A0-C9B1F4CF75BE}" type="datetimeFigureOut">
              <a:rPr lang="es-EC" smtClean="0"/>
              <a:pPr/>
              <a:t>25/06/2015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2629D-70E0-41CA-9032-20382E9129BD}" type="slidenum">
              <a:rPr lang="es-EC" smtClean="0"/>
              <a:pPr/>
              <a:t>‹Nº›</a:t>
            </a:fld>
            <a:endParaRPr lang="es-EC"/>
          </a:p>
        </p:txBody>
      </p:sp>
    </p:spTree>
    <p:extLst>
      <p:ext uri="{BB962C8B-B14F-4D97-AF65-F5344CB8AC3E}">
        <p14:creationId xmlns:p14="http://schemas.microsoft.com/office/powerpoint/2010/main" val="57327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14</a:t>
            </a:fld>
            <a:endParaRPr lang="es-EC"/>
          </a:p>
        </p:txBody>
      </p:sp>
    </p:spTree>
    <p:extLst>
      <p:ext uri="{BB962C8B-B14F-4D97-AF65-F5344CB8AC3E}">
        <p14:creationId xmlns:p14="http://schemas.microsoft.com/office/powerpoint/2010/main" val="858895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24</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25</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26</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27</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28</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29</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30</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31</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32</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33</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15</a:t>
            </a:fld>
            <a:endParaRPr lang="es-EC"/>
          </a:p>
        </p:txBody>
      </p:sp>
    </p:spTree>
    <p:extLst>
      <p:ext uri="{BB962C8B-B14F-4D97-AF65-F5344CB8AC3E}">
        <p14:creationId xmlns:p14="http://schemas.microsoft.com/office/powerpoint/2010/main" val="858895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34</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37</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38</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39</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40</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41</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42</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43</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17</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18</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19</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20</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21</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22</a:t>
            </a:fld>
            <a:endParaRPr lang="es-EC"/>
          </a:p>
        </p:txBody>
      </p:sp>
    </p:spTree>
    <p:extLst>
      <p:ext uri="{BB962C8B-B14F-4D97-AF65-F5344CB8AC3E}">
        <p14:creationId xmlns:p14="http://schemas.microsoft.com/office/powerpoint/2010/main" val="144952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52629D-70E0-41CA-9032-20382E9129BD}" type="slidenum">
              <a:rPr lang="es-EC" smtClean="0"/>
              <a:pPr/>
              <a:t>23</a:t>
            </a:fld>
            <a:endParaRPr lang="es-EC"/>
          </a:p>
        </p:txBody>
      </p:sp>
    </p:spTree>
    <p:extLst>
      <p:ext uri="{BB962C8B-B14F-4D97-AF65-F5344CB8AC3E}">
        <p14:creationId xmlns:p14="http://schemas.microsoft.com/office/powerpoint/2010/main" val="144952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BB543946-B1D1-47AE-8F0D-083F0F63A7B2}" type="datetimeFigureOut">
              <a:rPr lang="es-EC" smtClean="0"/>
              <a:pPr/>
              <a:t>25/06/2015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p14="http://schemas.microsoft.com/office/powerpoint/2010/main" val="206895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B543946-B1D1-47AE-8F0D-083F0F63A7B2}" type="datetimeFigureOut">
              <a:rPr lang="es-EC" smtClean="0"/>
              <a:pPr/>
              <a:t>25/06/2015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p14="http://schemas.microsoft.com/office/powerpoint/2010/main" val="2262471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B543946-B1D1-47AE-8F0D-083F0F63A7B2}" type="datetimeFigureOut">
              <a:rPr lang="es-EC" smtClean="0"/>
              <a:pPr/>
              <a:t>25/06/2015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p14="http://schemas.microsoft.com/office/powerpoint/2010/main" val="342192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B543946-B1D1-47AE-8F0D-083F0F63A7B2}" type="datetimeFigureOut">
              <a:rPr lang="es-EC" smtClean="0"/>
              <a:pPr/>
              <a:t>25/06/2015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p14="http://schemas.microsoft.com/office/powerpoint/2010/main" val="107213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B543946-B1D1-47AE-8F0D-083F0F63A7B2}" type="datetimeFigureOut">
              <a:rPr lang="es-EC" smtClean="0"/>
              <a:pPr/>
              <a:t>25/06/2015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p14="http://schemas.microsoft.com/office/powerpoint/2010/main" val="153539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BB543946-B1D1-47AE-8F0D-083F0F63A7B2}" type="datetimeFigureOut">
              <a:rPr lang="es-EC" smtClean="0"/>
              <a:pPr/>
              <a:t>25/06/2015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p14="http://schemas.microsoft.com/office/powerpoint/2010/main" val="119309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BB543946-B1D1-47AE-8F0D-083F0F63A7B2}" type="datetimeFigureOut">
              <a:rPr lang="es-EC" smtClean="0"/>
              <a:pPr/>
              <a:t>25/06/2015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p14="http://schemas.microsoft.com/office/powerpoint/2010/main" val="13054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BB543946-B1D1-47AE-8F0D-083F0F63A7B2}" type="datetimeFigureOut">
              <a:rPr lang="es-EC" smtClean="0"/>
              <a:pPr/>
              <a:t>25/06/2015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p14="http://schemas.microsoft.com/office/powerpoint/2010/main" val="77285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B543946-B1D1-47AE-8F0D-083F0F63A7B2}" type="datetimeFigureOut">
              <a:rPr lang="es-EC" smtClean="0"/>
              <a:pPr/>
              <a:t>25/06/2015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p14="http://schemas.microsoft.com/office/powerpoint/2010/main" val="31154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543946-B1D1-47AE-8F0D-083F0F63A7B2}" type="datetimeFigureOut">
              <a:rPr lang="es-EC" smtClean="0"/>
              <a:pPr/>
              <a:t>25/06/2015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p14="http://schemas.microsoft.com/office/powerpoint/2010/main" val="1168429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543946-B1D1-47AE-8F0D-083F0F63A7B2}" type="datetimeFigureOut">
              <a:rPr lang="es-EC" smtClean="0"/>
              <a:pPr/>
              <a:t>25/06/2015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C93991C-A6F8-4936-930C-F785CBA96E2F}" type="slidenum">
              <a:rPr lang="es-EC" smtClean="0"/>
              <a:pPr/>
              <a:t>‹Nº›</a:t>
            </a:fld>
            <a:endParaRPr lang="es-EC"/>
          </a:p>
        </p:txBody>
      </p:sp>
    </p:spTree>
    <p:extLst>
      <p:ext uri="{BB962C8B-B14F-4D97-AF65-F5344CB8AC3E}">
        <p14:creationId xmlns:p14="http://schemas.microsoft.com/office/powerpoint/2010/main" val="65152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43946-B1D1-47AE-8F0D-083F0F63A7B2}" type="datetimeFigureOut">
              <a:rPr lang="es-EC" smtClean="0"/>
              <a:pPr/>
              <a:t>25/06/2015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3991C-A6F8-4936-930C-F785CBA96E2F}" type="slidenum">
              <a:rPr lang="es-EC" smtClean="0"/>
              <a:pPr/>
              <a:t>‹Nº›</a:t>
            </a:fld>
            <a:endParaRPr lang="es-EC"/>
          </a:p>
        </p:txBody>
      </p:sp>
    </p:spTree>
    <p:extLst>
      <p:ext uri="{BB962C8B-B14F-4D97-AF65-F5344CB8AC3E}">
        <p14:creationId xmlns:p14="http://schemas.microsoft.com/office/powerpoint/2010/main" val="2524304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3.jpeg"/><Relationship Id="rId4" Type="http://schemas.openxmlformats.org/officeDocument/2006/relationships/hyperlink" Target="http://www.google.com.ec/url?sa=i&amp;rct=j&amp;q=&amp;esrc=s&amp;frm=1&amp;source=images&amp;cd=&amp;cad=rja&amp;uact=8&amp;docid=t3SoT4YwfbHluM&amp;tbnid=6MWTXP_6OhC_cM:&amp;ved=0CAUQjRw&amp;url=http://www.porcicol.org.co/porcicultores/index.php?option=com_content&amp;view=article&amp;id=27&amp;Itemid=105&amp;self=142&amp;ei=iSTAU92dOJCKyATos4GQCA&amp;bvm=bv.70810081,d.aWw&amp;psig=AFQjCNGSRPOhwTdCCe9w-H_y72ZUVTs9dQ&amp;ust=1405187572987642"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3.jpeg"/><Relationship Id="rId4" Type="http://schemas.openxmlformats.org/officeDocument/2006/relationships/hyperlink" Target="http://www.google.com.ec/url?sa=i&amp;rct=j&amp;q=&amp;esrc=s&amp;frm=1&amp;source=images&amp;cd=&amp;cad=rja&amp;uact=8&amp;docid=t3SoT4YwfbHluM&amp;tbnid=6MWTXP_6OhC_cM:&amp;ved=0CAUQjRw&amp;url=http://www.porcicol.org.co/porcicultores/index.php?option=com_content&amp;view=article&amp;id=27&amp;Itemid=105&amp;self=142&amp;ei=iSTAU92dOJCKyATos4GQCA&amp;bvm=bv.70810081,d.aWw&amp;psig=AFQjCNGSRPOhwTdCCe9w-H_y72ZUVTs9dQ&amp;ust=1405187572987642"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3.xml"/><Relationship Id="rId7" Type="http://schemas.openxmlformats.org/officeDocument/2006/relationships/image" Target="../media/image2.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sp>
        <p:nvSpPr>
          <p:cNvPr id="5" name="4 Rectángulo"/>
          <p:cNvSpPr/>
          <p:nvPr/>
        </p:nvSpPr>
        <p:spPr>
          <a:xfrm>
            <a:off x="1000100" y="1857364"/>
            <a:ext cx="7000924" cy="3662541"/>
          </a:xfrm>
          <a:prstGeom prst="rect">
            <a:avLst/>
          </a:prstGeom>
        </p:spPr>
        <p:txBody>
          <a:bodyPr wrap="square">
            <a:spAutoFit/>
          </a:bodyPr>
          <a:lstStyle/>
          <a:p>
            <a:pPr algn="ctr"/>
            <a:r>
              <a:rPr lang="es-EC" sz="4000" b="1" dirty="0" smtClean="0">
                <a:solidFill>
                  <a:schemeClr val="tx2"/>
                </a:solidFill>
              </a:rPr>
              <a:t>REGISTRO DE LA PROPIEDAD</a:t>
            </a:r>
            <a:r>
              <a:rPr lang="es-EC" sz="3200" b="1" dirty="0" smtClean="0">
                <a:solidFill>
                  <a:schemeClr val="tx2"/>
                </a:solidFill>
              </a:rPr>
              <a:t> </a:t>
            </a:r>
          </a:p>
          <a:p>
            <a:pPr algn="ctr"/>
            <a:endParaRPr lang="es-EC" sz="3200" b="1" dirty="0" smtClean="0">
              <a:solidFill>
                <a:schemeClr val="tx2"/>
              </a:solidFill>
            </a:endParaRPr>
          </a:p>
          <a:p>
            <a:pPr algn="ctr"/>
            <a:r>
              <a:rPr lang="es-EC" sz="3200" b="1" dirty="0" smtClean="0">
                <a:solidFill>
                  <a:schemeClr val="tx2"/>
                </a:solidFill>
              </a:rPr>
              <a:t>MUNICIPIO DEL DISTRITO METROPOLITANO DE QUITO</a:t>
            </a:r>
          </a:p>
          <a:p>
            <a:pPr algn="ctr"/>
            <a:endParaRPr lang="es-EC" sz="3200" b="1" dirty="0" smtClean="0">
              <a:solidFill>
                <a:schemeClr val="tx2"/>
              </a:solidFill>
            </a:endParaRPr>
          </a:p>
          <a:p>
            <a:pPr algn="ctr"/>
            <a:endParaRPr lang="es-EC" sz="3200" b="1" dirty="0" smtClean="0">
              <a:solidFill>
                <a:schemeClr val="tx2"/>
              </a:solidFill>
            </a:endParaRPr>
          </a:p>
          <a:p>
            <a:pPr algn="ctr"/>
            <a:r>
              <a:rPr lang="es-EC" sz="3200" b="1" dirty="0" smtClean="0">
                <a:solidFill>
                  <a:schemeClr val="tx2"/>
                </a:solidFill>
              </a:rPr>
              <a:t>Junio de 2015</a:t>
            </a:r>
            <a:endParaRPr lang="es-EC" sz="3200" b="1" dirty="0">
              <a:solidFill>
                <a:schemeClr val="tx2"/>
              </a:solidFill>
            </a:endParaRPr>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2553043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srcRect l="15847" t="31195" r="32154" b="17909"/>
          <a:stretch/>
        </p:blipFill>
        <p:spPr bwMode="auto">
          <a:xfrm>
            <a:off x="1043608" y="1628800"/>
            <a:ext cx="7344816" cy="4680520"/>
          </a:xfrm>
          <a:prstGeom prst="rect">
            <a:avLst/>
          </a:prstGeom>
          <a:ln>
            <a:noFill/>
          </a:ln>
          <a:extLst>
            <a:ext uri="{53640926-AAD7-44D8-BBD7-CCE9431645EC}">
              <a14:shadowObscured xmlns:a14="http://schemas.microsoft.com/office/drawing/2010/main"/>
            </a:ext>
          </a:extLst>
        </p:spPr>
      </p:pic>
      <p:sp>
        <p:nvSpPr>
          <p:cNvPr id="2" name="1 Rectángulo"/>
          <p:cNvSpPr/>
          <p:nvPr/>
        </p:nvSpPr>
        <p:spPr>
          <a:xfrm>
            <a:off x="1043608" y="764704"/>
            <a:ext cx="7056784" cy="584775"/>
          </a:xfrm>
          <a:prstGeom prst="rect">
            <a:avLst/>
          </a:prstGeom>
        </p:spPr>
        <p:txBody>
          <a:bodyPr wrap="square">
            <a:spAutoFit/>
          </a:bodyPr>
          <a:lstStyle/>
          <a:p>
            <a:pPr algn="ctr"/>
            <a:r>
              <a:rPr lang="es-EC" sz="3200" b="1" dirty="0" smtClean="0">
                <a:solidFill>
                  <a:schemeClr val="tx2"/>
                </a:solidFill>
              </a:rPr>
              <a:t>FORTALECIMIENTO INSTITUCIONAL</a:t>
            </a:r>
            <a:endParaRPr lang="es-EC" sz="3200" b="1" dirty="0">
              <a:solidFill>
                <a:schemeClr val="tx2"/>
              </a:solidFill>
            </a:endParaRPr>
          </a:p>
        </p:txBody>
      </p:sp>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1641690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extLst>
              <a:ext uri="{28A0092B-C50C-407E-A947-70E740481C1C}">
                <a14:useLocalDpi xmlns:a14="http://schemas.microsoft.com/office/drawing/2010/main" val="0"/>
              </a:ext>
            </a:extLst>
          </a:blip>
          <a:srcRect b="7167"/>
          <a:stretch/>
        </p:blipFill>
        <p:spPr bwMode="auto">
          <a:xfrm>
            <a:off x="611560" y="1196752"/>
            <a:ext cx="7632848" cy="4248472"/>
          </a:xfrm>
          <a:prstGeom prst="rect">
            <a:avLst/>
          </a:prstGeom>
          <a:noFill/>
          <a:ln>
            <a:noFill/>
          </a:ln>
          <a:extLst>
            <a:ext uri="{53640926-AAD7-44D8-BBD7-CCE9431645EC}">
              <a14:shadowObscured xmlns:a14="http://schemas.microsoft.com/office/drawing/2010/main"/>
            </a:ext>
          </a:extLst>
        </p:spPr>
      </p:pic>
      <p:pic>
        <p:nvPicPr>
          <p:cNvPr id="5"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2093447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908720"/>
            <a:ext cx="5800728" cy="306854"/>
          </a:xfrm>
        </p:spPr>
        <p:txBody>
          <a:bodyPr>
            <a:noAutofit/>
          </a:bodyPr>
          <a:lstStyle/>
          <a:p>
            <a:r>
              <a:rPr lang="es-EC" sz="2800" b="1" dirty="0">
                <a:solidFill>
                  <a:schemeClr val="tx2"/>
                </a:solidFill>
                <a:latin typeface="+mn-lt"/>
                <a:cs typeface="Arial" pitchFamily="34" charset="0"/>
              </a:rPr>
              <a:t>PORTAFOLIO DE PRODUCTOS RPDMQ</a:t>
            </a:r>
          </a:p>
        </p:txBody>
      </p:sp>
      <p:sp>
        <p:nvSpPr>
          <p:cNvPr id="5" name="4 CuadroTexto"/>
          <p:cNvSpPr txBox="1"/>
          <p:nvPr/>
        </p:nvSpPr>
        <p:spPr>
          <a:xfrm>
            <a:off x="1214414" y="6309320"/>
            <a:ext cx="7358114" cy="553998"/>
          </a:xfrm>
          <a:prstGeom prst="rect">
            <a:avLst/>
          </a:prstGeom>
          <a:noFill/>
        </p:spPr>
        <p:txBody>
          <a:bodyPr wrap="square" rtlCol="0">
            <a:spAutoFit/>
          </a:bodyPr>
          <a:lstStyle/>
          <a:p>
            <a:r>
              <a:rPr lang="es-EC" sz="3000" dirty="0" smtClean="0">
                <a:solidFill>
                  <a:schemeClr val="bg1"/>
                </a:solidFill>
              </a:rPr>
              <a:t>Seguimos construyendo</a:t>
            </a:r>
            <a:endParaRPr lang="es-EC" sz="3000" dirty="0">
              <a:solidFill>
                <a:srgbClr val="FF000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2877880600"/>
              </p:ext>
            </p:extLst>
          </p:nvPr>
        </p:nvGraphicFramePr>
        <p:xfrm>
          <a:off x="251520" y="1412776"/>
          <a:ext cx="8676455" cy="4614589"/>
        </p:xfrm>
        <a:graphic>
          <a:graphicData uri="http://schemas.openxmlformats.org/drawingml/2006/table">
            <a:tbl>
              <a:tblPr>
                <a:effectLst>
                  <a:outerShdw blurRad="50800" dist="50800" dir="5400000" algn="ctr" rotWithShape="0">
                    <a:schemeClr val="bg1"/>
                  </a:outerShdw>
                </a:effectLst>
                <a:tableStyleId>{3C2FFA5D-87B4-456A-9821-1D502468CF0F}</a:tableStyleId>
              </a:tblPr>
              <a:tblGrid>
                <a:gridCol w="1800200"/>
                <a:gridCol w="4104456"/>
                <a:gridCol w="2771799"/>
              </a:tblGrid>
              <a:tr h="370463">
                <a:tc>
                  <a:txBody>
                    <a:bodyPr/>
                    <a:lstStyle/>
                    <a:p>
                      <a:pPr algn="ctr" fontAlgn="ctr"/>
                      <a:r>
                        <a:rPr lang="es-EC" sz="1400" b="1" u="sng" strike="noStrike" dirty="0" smtClean="0">
                          <a:effectLst/>
                        </a:rPr>
                        <a:t>PROCESO</a:t>
                      </a:r>
                      <a:endParaRPr lang="es-EC" sz="1400" b="1" i="0" u="sng" strike="noStrike" dirty="0">
                        <a:solidFill>
                          <a:srgbClr val="000000"/>
                        </a:solidFill>
                        <a:effectLst/>
                        <a:latin typeface="Calibri"/>
                      </a:endParaRPr>
                    </a:p>
                  </a:txBody>
                  <a:tcPr marL="6636" marR="6636" marT="6636" marB="0" anchor="ctr">
                    <a:noFill/>
                  </a:tcPr>
                </a:tc>
                <a:tc>
                  <a:txBody>
                    <a:bodyPr/>
                    <a:lstStyle/>
                    <a:p>
                      <a:pPr algn="ctr" fontAlgn="ctr"/>
                      <a:r>
                        <a:rPr lang="es-EC" sz="1400" b="1" u="sng" strike="noStrike" dirty="0">
                          <a:effectLst/>
                        </a:rPr>
                        <a:t>NOMBRE DEL PRODUCTO</a:t>
                      </a:r>
                      <a:endParaRPr lang="es-EC" sz="1400" b="1" i="0" u="sng" strike="noStrike" dirty="0">
                        <a:solidFill>
                          <a:srgbClr val="000000"/>
                        </a:solidFill>
                        <a:effectLst/>
                        <a:latin typeface="Calibri"/>
                      </a:endParaRPr>
                    </a:p>
                  </a:txBody>
                  <a:tcPr marL="6636" marR="6636" marT="6636" marB="0" anchor="ctr">
                    <a:noFill/>
                  </a:tcPr>
                </a:tc>
                <a:tc>
                  <a:txBody>
                    <a:bodyPr/>
                    <a:lstStyle/>
                    <a:p>
                      <a:pPr algn="ctr" fontAlgn="ctr"/>
                      <a:r>
                        <a:rPr lang="es-EC" sz="1400" b="1" u="sng" strike="noStrike" kern="1200" dirty="0" smtClean="0">
                          <a:solidFill>
                            <a:schemeClr val="dk1"/>
                          </a:solidFill>
                          <a:effectLst/>
                          <a:latin typeface="+mn-lt"/>
                          <a:ea typeface="+mn-ea"/>
                          <a:cs typeface="+mn-cs"/>
                        </a:rPr>
                        <a:t>TIEMPO POR PRODUCTO POR DIAS</a:t>
                      </a:r>
                      <a:endParaRPr lang="es-EC" sz="1400" b="1" u="sng" strike="noStrike" kern="1200" dirty="0">
                        <a:solidFill>
                          <a:schemeClr val="dk1"/>
                        </a:solidFill>
                        <a:effectLst/>
                        <a:latin typeface="+mn-lt"/>
                        <a:ea typeface="+mn-ea"/>
                        <a:cs typeface="+mn-cs"/>
                      </a:endParaRPr>
                    </a:p>
                  </a:txBody>
                  <a:tcPr marL="6636" marR="6636" marT="6636" marB="0" anchor="ctr">
                    <a:noFill/>
                  </a:tcPr>
                </a:tc>
              </a:tr>
              <a:tr h="103424">
                <a:tc rowSpan="7">
                  <a:txBody>
                    <a:bodyPr/>
                    <a:lstStyle/>
                    <a:p>
                      <a:pPr algn="ctr" fontAlgn="ctr"/>
                      <a:r>
                        <a:rPr lang="es-EC" sz="1400" b="1" u="none" strike="noStrike" dirty="0" smtClean="0">
                          <a:effectLst/>
                        </a:rPr>
                        <a:t>DE INSCRIPCIÓN</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b"/>
                      <a:r>
                        <a:rPr lang="es-EC" sz="1400" b="1" u="none" strike="noStrike" dirty="0" smtClean="0">
                          <a:effectLst/>
                        </a:rPr>
                        <a:t>Revisión </a:t>
                      </a:r>
                      <a:r>
                        <a:rPr lang="es-EC" sz="1400" b="1" u="none" strike="noStrike" dirty="0">
                          <a:effectLst/>
                        </a:rPr>
                        <a:t>Legal de Escrituras </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b"/>
                      <a:r>
                        <a:rPr lang="es-EC" sz="1400" b="1" i="0" u="none" strike="noStrike" dirty="0" smtClean="0">
                          <a:solidFill>
                            <a:srgbClr val="000000"/>
                          </a:solidFill>
                          <a:effectLst/>
                          <a:latin typeface="Calibri"/>
                        </a:rPr>
                        <a:t>4</a:t>
                      </a:r>
                      <a:endParaRPr lang="es-EC" sz="1400" b="1" i="0" u="none" strike="noStrike" dirty="0">
                        <a:solidFill>
                          <a:srgbClr val="000000"/>
                        </a:solidFill>
                        <a:effectLst/>
                        <a:latin typeface="Calibri"/>
                      </a:endParaRPr>
                    </a:p>
                  </a:txBody>
                  <a:tcPr marL="6636" marR="6636" marT="6636" marB="0" anchor="ctr">
                    <a:noFill/>
                  </a:tcPr>
                </a:tc>
              </a:tr>
              <a:tr h="171460">
                <a:tc vMerge="1">
                  <a:txBody>
                    <a:bodyPr/>
                    <a:lstStyle/>
                    <a:p>
                      <a:endParaRPr lang="es-EC"/>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400" b="1" u="none" strike="noStrike" kern="1200" dirty="0" smtClean="0">
                          <a:solidFill>
                            <a:schemeClr val="dk1"/>
                          </a:solidFill>
                          <a:effectLst/>
                          <a:latin typeface="+mn-lt"/>
                          <a:ea typeface="+mn-ea"/>
                          <a:cs typeface="+mn-cs"/>
                        </a:rPr>
                        <a:t>Revisión Legal de escrituras y actos de cancelación</a:t>
                      </a:r>
                    </a:p>
                  </a:txBody>
                  <a:tcPr marL="6636" marR="6636" marT="6636" marB="0" anchor="ctr">
                    <a:noFill/>
                  </a:tcPr>
                </a:tc>
                <a:tc>
                  <a:txBody>
                    <a:bodyPr/>
                    <a:lstStyle/>
                    <a:p>
                      <a:pPr algn="ctr" fontAlgn="ctr"/>
                      <a:r>
                        <a:rPr lang="es-EC" sz="1400" b="1" i="0" u="none" strike="noStrike" dirty="0" smtClean="0">
                          <a:solidFill>
                            <a:srgbClr val="000000"/>
                          </a:solidFill>
                          <a:effectLst/>
                          <a:latin typeface="+mn-lt"/>
                        </a:rPr>
                        <a:t>1</a:t>
                      </a:r>
                      <a:endParaRPr lang="es-EC" sz="1400" b="1" i="0" u="none" strike="noStrike" dirty="0">
                        <a:solidFill>
                          <a:srgbClr val="000000"/>
                        </a:solidFill>
                        <a:effectLst/>
                        <a:latin typeface="+mn-lt"/>
                      </a:endParaRPr>
                    </a:p>
                  </a:txBody>
                  <a:tcPr marL="6636" marR="6636" marT="6636" marB="0" anchor="ctr">
                    <a:noFill/>
                  </a:tcPr>
                </a:tc>
              </a:tr>
              <a:tr h="95480">
                <a:tc vMerge="1">
                  <a:txBody>
                    <a:bodyPr/>
                    <a:lstStyle/>
                    <a:p>
                      <a:endParaRPr lang="es-EC"/>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400" b="1" u="none" strike="noStrike" kern="1200" dirty="0" smtClean="0">
                          <a:solidFill>
                            <a:schemeClr val="dk1"/>
                          </a:solidFill>
                          <a:effectLst/>
                          <a:latin typeface="+mn-lt"/>
                          <a:ea typeface="+mn-ea"/>
                          <a:cs typeface="+mn-cs"/>
                        </a:rPr>
                        <a:t>Revisión legal de  posesione</a:t>
                      </a:r>
                      <a:r>
                        <a:rPr lang="es-EC" sz="1400" b="1" i="0" u="none" strike="noStrike" baseline="0" dirty="0" smtClean="0">
                          <a:solidFill>
                            <a:srgbClr val="000000"/>
                          </a:solidFill>
                          <a:effectLst/>
                          <a:latin typeface="+mn-lt"/>
                        </a:rPr>
                        <a:t>s </a:t>
                      </a:r>
                      <a:r>
                        <a:rPr lang="es-EC" sz="1400" b="1" u="none" strike="noStrike" kern="1200" dirty="0" smtClean="0">
                          <a:solidFill>
                            <a:schemeClr val="dk1"/>
                          </a:solidFill>
                          <a:effectLst/>
                          <a:latin typeface="+mn-lt"/>
                          <a:ea typeface="+mn-ea"/>
                          <a:cs typeface="+mn-cs"/>
                        </a:rPr>
                        <a:t>efectivas</a:t>
                      </a:r>
                    </a:p>
                  </a:txBody>
                  <a:tcPr marL="6636" marR="6636" marT="6636" marB="0" anchor="ctr">
                    <a:noFill/>
                  </a:tcPr>
                </a:tc>
                <a:tc>
                  <a:txBody>
                    <a:bodyPr/>
                    <a:lstStyle/>
                    <a:p>
                      <a:pPr algn="ctr" fontAlgn="ctr"/>
                      <a:r>
                        <a:rPr lang="es-EC" sz="1400" b="1" i="0" u="none" strike="noStrike" dirty="0" smtClean="0">
                          <a:solidFill>
                            <a:srgbClr val="000000"/>
                          </a:solidFill>
                          <a:effectLst/>
                          <a:latin typeface="+mn-lt"/>
                        </a:rPr>
                        <a:t>1</a:t>
                      </a:r>
                      <a:endParaRPr lang="es-EC" sz="1400" b="1" i="0" u="none" strike="noStrike" dirty="0">
                        <a:solidFill>
                          <a:srgbClr val="000000"/>
                        </a:solidFill>
                        <a:effectLst/>
                        <a:latin typeface="+mn-lt"/>
                      </a:endParaRPr>
                    </a:p>
                  </a:txBody>
                  <a:tcPr marL="6636" marR="6636" marT="6636" marB="0" anchor="ctr">
                    <a:noFill/>
                  </a:tcPr>
                </a:tc>
              </a:tr>
              <a:tr h="317215">
                <a:tc vMerge="1">
                  <a:txBody>
                    <a:bodyPr/>
                    <a:lstStyle/>
                    <a:p>
                      <a:endParaRPr lang="es-EC"/>
                    </a:p>
                  </a:txBody>
                  <a:tcPr/>
                </a:tc>
                <a:tc>
                  <a:txBody>
                    <a:bodyPr/>
                    <a:lstStyle/>
                    <a:p>
                      <a:pPr algn="ctr" fontAlgn="ctr"/>
                      <a:r>
                        <a:rPr lang="es-EC" sz="1400" b="1" u="none" strike="noStrike" dirty="0" smtClean="0">
                          <a:effectLst/>
                        </a:rPr>
                        <a:t>Inscripción </a:t>
                      </a:r>
                      <a:r>
                        <a:rPr lang="es-EC" sz="1400" b="1" u="none" strike="noStrike" dirty="0">
                          <a:effectLst/>
                        </a:rPr>
                        <a:t>de los Instrumentos Públicos, Títulos y demás documentos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4</a:t>
                      </a:r>
                      <a:endParaRPr lang="es-EC" sz="1400" b="1" i="0" u="none" strike="noStrike" dirty="0">
                        <a:solidFill>
                          <a:srgbClr val="000000"/>
                        </a:solidFill>
                        <a:effectLst/>
                        <a:latin typeface="Calibri"/>
                      </a:endParaRPr>
                    </a:p>
                  </a:txBody>
                  <a:tcPr marL="6636" marR="6636" marT="6636" marB="0" anchor="ctr">
                    <a:noFill/>
                  </a:tcPr>
                </a:tc>
              </a:tr>
              <a:tr h="236212">
                <a:tc vMerge="1">
                  <a:txBody>
                    <a:bodyPr/>
                    <a:lstStyle/>
                    <a:p>
                      <a:endParaRPr lang="es-EC"/>
                    </a:p>
                  </a:txBody>
                  <a:tcPr/>
                </a:tc>
                <a:tc>
                  <a:txBody>
                    <a:bodyPr/>
                    <a:lstStyle/>
                    <a:p>
                      <a:pPr algn="ctr" fontAlgn="ctr"/>
                      <a:r>
                        <a:rPr lang="es-EC" sz="1400" b="1" u="none" strike="noStrike" dirty="0" smtClean="0">
                          <a:effectLst/>
                        </a:rPr>
                        <a:t>Inscripciones Judiciales</a:t>
                      </a:r>
                      <a:endParaRPr lang="es-EC" sz="1400" b="1" i="0" u="none" strike="noStrike" dirty="0">
                        <a:solidFill>
                          <a:srgbClr val="000000"/>
                        </a:solidFill>
                        <a:effectLst/>
                        <a:latin typeface="+mn-lt"/>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mn-lt"/>
                        </a:rPr>
                        <a:t>3</a:t>
                      </a:r>
                      <a:endParaRPr lang="es-EC" sz="1400" b="1" i="0" u="none" strike="noStrike" dirty="0">
                        <a:solidFill>
                          <a:srgbClr val="000000"/>
                        </a:solidFill>
                        <a:effectLst/>
                        <a:latin typeface="+mn-lt"/>
                      </a:endParaRPr>
                    </a:p>
                  </a:txBody>
                  <a:tcPr marL="6636" marR="6636" marT="6636" marB="0" anchor="ctr">
                    <a:noFill/>
                  </a:tcPr>
                </a:tc>
              </a:tr>
              <a:tr h="281254">
                <a:tc vMerge="1">
                  <a:txBody>
                    <a:bodyPr/>
                    <a:lstStyle/>
                    <a:p>
                      <a:pPr algn="ctr" fontAlgn="ctr"/>
                      <a:endParaRPr lang="es-EC" sz="2000" b="1" i="0" u="none" strike="noStrike" dirty="0">
                        <a:solidFill>
                          <a:srgbClr val="000000"/>
                        </a:solidFill>
                        <a:effectLst/>
                        <a:latin typeface="Calibri"/>
                      </a:endParaRPr>
                    </a:p>
                  </a:txBody>
                  <a:tcPr marL="6636" marR="6636" marT="6636" marB="0" anchor="ctr"/>
                </a:tc>
                <a:tc>
                  <a:txBody>
                    <a:bodyPr/>
                    <a:lstStyle/>
                    <a:p>
                      <a:pPr algn="ctr" fontAlgn="ctr"/>
                      <a:r>
                        <a:rPr lang="es-EC" sz="1400" b="1" i="0" u="none" strike="noStrike" dirty="0" smtClean="0">
                          <a:solidFill>
                            <a:srgbClr val="000000"/>
                          </a:solidFill>
                          <a:effectLst/>
                          <a:latin typeface="+mn-lt"/>
                        </a:rPr>
                        <a:t>Inscripción</a:t>
                      </a:r>
                      <a:r>
                        <a:rPr lang="es-EC" sz="1400" b="1" i="0" u="none" strike="noStrike" baseline="0" dirty="0" smtClean="0">
                          <a:solidFill>
                            <a:srgbClr val="000000"/>
                          </a:solidFill>
                          <a:effectLst/>
                          <a:latin typeface="+mn-lt"/>
                        </a:rPr>
                        <a:t> de escrituras y actos de cancelación </a:t>
                      </a:r>
                      <a:endParaRPr lang="es-EC" sz="1400" b="1" i="0" u="none" strike="noStrike" dirty="0">
                        <a:solidFill>
                          <a:srgbClr val="000000"/>
                        </a:solidFill>
                        <a:effectLst/>
                        <a:latin typeface="+mn-lt"/>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mn-lt"/>
                        </a:rPr>
                        <a:t>1</a:t>
                      </a:r>
                      <a:endParaRPr lang="es-EC" sz="1400" b="1" i="0" u="none" strike="noStrike" dirty="0">
                        <a:solidFill>
                          <a:srgbClr val="000000"/>
                        </a:solidFill>
                        <a:effectLst/>
                        <a:latin typeface="+mn-lt"/>
                      </a:endParaRPr>
                    </a:p>
                  </a:txBody>
                  <a:tcPr marL="6636" marR="6636" marT="6636" marB="0" anchor="ctr">
                    <a:noFill/>
                  </a:tcPr>
                </a:tc>
              </a:tr>
              <a:tr h="433196">
                <a:tc vMerge="1">
                  <a:txBody>
                    <a:bodyPr/>
                    <a:lstStyle/>
                    <a:p>
                      <a:pPr algn="ctr" fontAlgn="ctr"/>
                      <a:endParaRPr lang="es-EC" sz="1800" b="1" i="0" u="none" strike="noStrike" dirty="0">
                        <a:solidFill>
                          <a:srgbClr val="000000"/>
                        </a:solidFill>
                        <a:effectLst/>
                        <a:latin typeface="Calibri"/>
                      </a:endParaRPr>
                    </a:p>
                  </a:txBody>
                  <a:tcPr marL="6636" marR="6636" marT="6636" marB="0" anchor="ctr"/>
                </a:tc>
                <a:tc>
                  <a:txBody>
                    <a:bodyPr/>
                    <a:lstStyle/>
                    <a:p>
                      <a:pPr algn="ctr" fontAlgn="ctr"/>
                      <a:r>
                        <a:rPr lang="es-EC" sz="1400" b="1" i="0" u="none" strike="noStrike" dirty="0" smtClean="0">
                          <a:solidFill>
                            <a:srgbClr val="000000"/>
                          </a:solidFill>
                          <a:effectLst/>
                          <a:latin typeface="+mn-lt"/>
                        </a:rPr>
                        <a:t>Revisión legal</a:t>
                      </a:r>
                      <a:r>
                        <a:rPr lang="es-EC" sz="1400" b="1" i="0" u="none" strike="noStrike" baseline="0" dirty="0" smtClean="0">
                          <a:solidFill>
                            <a:srgbClr val="000000"/>
                          </a:solidFill>
                          <a:effectLst/>
                          <a:latin typeface="+mn-lt"/>
                        </a:rPr>
                        <a:t> de actos y contratos de alto impacto ( Ej.  DPH, compra venta e hipoteca )</a:t>
                      </a:r>
                      <a:endParaRPr lang="es-EC" sz="1400" b="1" i="0" u="none" strike="noStrike" dirty="0">
                        <a:solidFill>
                          <a:srgbClr val="000000"/>
                        </a:solidFill>
                        <a:effectLst/>
                        <a:latin typeface="+mn-lt"/>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mn-lt"/>
                        </a:rPr>
                        <a:t>1</a:t>
                      </a:r>
                      <a:endParaRPr lang="es-EC" sz="1400" b="1" i="0" u="none" strike="noStrike" dirty="0">
                        <a:solidFill>
                          <a:srgbClr val="000000"/>
                        </a:solidFill>
                        <a:effectLst/>
                        <a:latin typeface="+mn-lt"/>
                      </a:endParaRPr>
                    </a:p>
                  </a:txBody>
                  <a:tcPr marL="6636" marR="6636" marT="6636" marB="0" anchor="ctr">
                    <a:noFill/>
                  </a:tcPr>
                </a:tc>
              </a:tr>
              <a:tr h="0">
                <a:tc rowSpan="8">
                  <a:txBody>
                    <a:bodyPr/>
                    <a:lstStyle/>
                    <a:p>
                      <a:pPr algn="ctr" fontAlgn="ctr"/>
                      <a:r>
                        <a:rPr lang="es-EC" sz="1400" b="1" u="none" strike="noStrike" dirty="0" smtClean="0">
                          <a:effectLst/>
                        </a:rPr>
                        <a:t>DE CERTIFICACIÓN</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u="none" strike="noStrike" dirty="0" smtClean="0">
                          <a:effectLst/>
                        </a:rPr>
                        <a:t>Certificados </a:t>
                      </a:r>
                      <a:r>
                        <a:rPr lang="es-EC" sz="1400" b="1" u="none" strike="noStrike" dirty="0">
                          <a:effectLst/>
                        </a:rPr>
                        <a:t>de Gravámenes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5</a:t>
                      </a:r>
                    </a:p>
                  </a:txBody>
                  <a:tcPr marL="6636" marR="6636" marT="6636" marB="0" anchor="ctr">
                    <a:noFill/>
                  </a:tcPr>
                </a:tc>
              </a:tr>
              <a:tr h="0">
                <a:tc vMerge="1">
                  <a:txBody>
                    <a:bodyPr/>
                    <a:lstStyle/>
                    <a:p>
                      <a:endParaRPr lang="es-EC"/>
                    </a:p>
                  </a:txBody>
                  <a:tcPr/>
                </a:tc>
                <a:tc>
                  <a:txBody>
                    <a:bodyPr/>
                    <a:lstStyle/>
                    <a:p>
                      <a:pPr algn="ctr" fontAlgn="ctr"/>
                      <a:r>
                        <a:rPr lang="es-EC" sz="1400" b="1" u="none" strike="noStrike" dirty="0" smtClean="0">
                          <a:effectLst/>
                        </a:rPr>
                        <a:t>Certificados </a:t>
                      </a:r>
                      <a:r>
                        <a:rPr lang="es-EC" sz="1400" b="1" u="none" strike="noStrike" dirty="0">
                          <a:effectLst/>
                        </a:rPr>
                        <a:t>de Búsqueda</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3</a:t>
                      </a:r>
                      <a:endParaRPr lang="es-EC" sz="1400" b="1" i="0" u="none" strike="noStrike" dirty="0">
                        <a:solidFill>
                          <a:srgbClr val="000000"/>
                        </a:solidFill>
                        <a:effectLst/>
                        <a:latin typeface="Calibri"/>
                      </a:endParaRPr>
                    </a:p>
                  </a:txBody>
                  <a:tcPr marL="6636" marR="6636" marT="6636" marB="0" anchor="ctr">
                    <a:noFill/>
                  </a:tcPr>
                </a:tc>
              </a:tr>
              <a:tr h="139546">
                <a:tc vMerge="1">
                  <a:txBody>
                    <a:bodyPr/>
                    <a:lstStyle/>
                    <a:p>
                      <a:endParaRPr lang="es-EC"/>
                    </a:p>
                  </a:txBody>
                  <a:tcPr/>
                </a:tc>
                <a:tc>
                  <a:txBody>
                    <a:bodyPr/>
                    <a:lstStyle/>
                    <a:p>
                      <a:pPr algn="ctr" fontAlgn="ctr"/>
                      <a:r>
                        <a:rPr lang="es-EC" sz="1400" b="1" u="none" strike="noStrike" dirty="0" smtClean="0">
                          <a:effectLst/>
                        </a:rPr>
                        <a:t>Certificados </a:t>
                      </a:r>
                      <a:r>
                        <a:rPr lang="es-EC" sz="1400" b="1" u="none" strike="noStrike" dirty="0">
                          <a:effectLst/>
                        </a:rPr>
                        <a:t>de Estatutos personales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3</a:t>
                      </a:r>
                      <a:endParaRPr lang="es-EC" sz="1400" b="1" i="0" u="none" strike="noStrike" dirty="0">
                        <a:solidFill>
                          <a:srgbClr val="000000"/>
                        </a:solidFill>
                        <a:effectLst/>
                        <a:latin typeface="Calibri"/>
                      </a:endParaRPr>
                    </a:p>
                  </a:txBody>
                  <a:tcPr marL="6636" marR="6636" marT="6636" marB="0" anchor="ctr">
                    <a:noFill/>
                  </a:tcPr>
                </a:tc>
              </a:tr>
              <a:tr h="63566">
                <a:tc vMerge="1">
                  <a:txBody>
                    <a:bodyPr/>
                    <a:lstStyle/>
                    <a:p>
                      <a:endParaRPr lang="es-EC"/>
                    </a:p>
                  </a:txBody>
                  <a:tcPr/>
                </a:tc>
                <a:tc>
                  <a:txBody>
                    <a:bodyPr/>
                    <a:lstStyle/>
                    <a:p>
                      <a:pPr algn="ctr" fontAlgn="ctr"/>
                      <a:r>
                        <a:rPr lang="es-EC" sz="1400" b="1" u="none" strike="noStrike" dirty="0" smtClean="0">
                          <a:effectLst/>
                        </a:rPr>
                        <a:t>Validación </a:t>
                      </a:r>
                      <a:r>
                        <a:rPr lang="es-EC" sz="1400" b="1" u="none" strike="noStrike" dirty="0">
                          <a:effectLst/>
                        </a:rPr>
                        <a:t>de Certificados Caducados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1</a:t>
                      </a:r>
                      <a:endParaRPr lang="es-EC" sz="1400" b="1" i="0" u="none" strike="noStrike" dirty="0">
                        <a:solidFill>
                          <a:srgbClr val="000000"/>
                        </a:solidFill>
                        <a:effectLst/>
                        <a:latin typeface="Calibri"/>
                      </a:endParaRPr>
                    </a:p>
                  </a:txBody>
                  <a:tcPr marL="6636" marR="6636" marT="6636" marB="0" anchor="ctr">
                    <a:noFill/>
                  </a:tcPr>
                </a:tc>
              </a:tr>
              <a:tr h="59594">
                <a:tc vMerge="1">
                  <a:txBody>
                    <a:bodyPr/>
                    <a:lstStyle/>
                    <a:p>
                      <a:endParaRPr lang="es-EC"/>
                    </a:p>
                  </a:txBody>
                  <a:tcPr/>
                </a:tc>
                <a:tc>
                  <a:txBody>
                    <a:bodyPr/>
                    <a:lstStyle/>
                    <a:p>
                      <a:pPr algn="ctr" fontAlgn="ctr"/>
                      <a:r>
                        <a:rPr lang="es-EC" sz="1400" b="1" u="none" strike="noStrike" dirty="0" smtClean="0">
                          <a:effectLst/>
                        </a:rPr>
                        <a:t>Certificados </a:t>
                      </a:r>
                      <a:r>
                        <a:rPr lang="es-EC" sz="1400" b="1" u="none" strike="noStrike" dirty="0">
                          <a:effectLst/>
                        </a:rPr>
                        <a:t>de Ventas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5</a:t>
                      </a:r>
                      <a:endParaRPr lang="es-EC" sz="1400" b="1" i="0" u="none" strike="noStrike" dirty="0">
                        <a:solidFill>
                          <a:srgbClr val="000000"/>
                        </a:solidFill>
                        <a:effectLst/>
                        <a:latin typeface="Calibri"/>
                      </a:endParaRPr>
                    </a:p>
                  </a:txBody>
                  <a:tcPr marL="6636" marR="6636" marT="6636" marB="0" anchor="ctr">
                    <a:noFill/>
                  </a:tcPr>
                </a:tc>
              </a:tr>
              <a:tr h="55622">
                <a:tc vMerge="1">
                  <a:txBody>
                    <a:bodyPr/>
                    <a:lstStyle/>
                    <a:p>
                      <a:endParaRPr lang="es-EC"/>
                    </a:p>
                  </a:txBody>
                  <a:tcPr/>
                </a:tc>
                <a:tc>
                  <a:txBody>
                    <a:bodyPr/>
                    <a:lstStyle/>
                    <a:p>
                      <a:pPr algn="ctr" fontAlgn="ctr"/>
                      <a:r>
                        <a:rPr lang="es-EC" sz="1400" b="1" u="none" strike="noStrike" dirty="0" smtClean="0">
                          <a:effectLst/>
                        </a:rPr>
                        <a:t>Certificados </a:t>
                      </a:r>
                      <a:r>
                        <a:rPr lang="es-EC" sz="1400" b="1" u="none" strike="noStrike" dirty="0">
                          <a:effectLst/>
                        </a:rPr>
                        <a:t>de Propiedades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5</a:t>
                      </a:r>
                      <a:endParaRPr lang="es-EC" sz="1400" b="1" i="0" u="none" strike="noStrike" dirty="0">
                        <a:solidFill>
                          <a:srgbClr val="000000"/>
                        </a:solidFill>
                        <a:effectLst/>
                        <a:latin typeface="Calibri"/>
                      </a:endParaRPr>
                    </a:p>
                  </a:txBody>
                  <a:tcPr marL="6636" marR="6636" marT="6636" marB="0" anchor="ctr">
                    <a:noFill/>
                  </a:tcPr>
                </a:tc>
              </a:tr>
              <a:tr h="51650">
                <a:tc vMerge="1">
                  <a:txBody>
                    <a:bodyPr/>
                    <a:lstStyle/>
                    <a:p>
                      <a:endParaRPr lang="es-EC"/>
                    </a:p>
                  </a:txBody>
                  <a:tcPr/>
                </a:tc>
                <a:tc>
                  <a:txBody>
                    <a:bodyPr/>
                    <a:lstStyle/>
                    <a:p>
                      <a:pPr algn="ctr" fontAlgn="ctr"/>
                      <a:r>
                        <a:rPr lang="es-EC" sz="1400" b="1" i="0" u="none" strike="noStrike" dirty="0" smtClean="0">
                          <a:solidFill>
                            <a:srgbClr val="000000"/>
                          </a:solidFill>
                          <a:effectLst/>
                          <a:latin typeface="Calibri"/>
                        </a:rPr>
                        <a:t>Certificado</a:t>
                      </a:r>
                      <a:r>
                        <a:rPr lang="es-EC" sz="1400" b="1" i="0" u="none" strike="noStrike" baseline="0" dirty="0" smtClean="0">
                          <a:solidFill>
                            <a:srgbClr val="000000"/>
                          </a:solidFill>
                          <a:effectLst/>
                          <a:latin typeface="Calibri"/>
                        </a:rPr>
                        <a:t> de no poseer bienes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INMEDIATO</a:t>
                      </a:r>
                      <a:endParaRPr lang="es-EC" sz="1400" b="1" i="0" u="none" strike="noStrike" dirty="0">
                        <a:solidFill>
                          <a:srgbClr val="000000"/>
                        </a:solidFill>
                        <a:effectLst/>
                        <a:latin typeface="Calibri"/>
                      </a:endParaRPr>
                    </a:p>
                  </a:txBody>
                  <a:tcPr marL="6636" marR="6636" marT="6636" marB="0" anchor="ctr">
                    <a:noFill/>
                  </a:tcPr>
                </a:tc>
              </a:tr>
              <a:tr h="119686">
                <a:tc vMerge="1">
                  <a:txBody>
                    <a:bodyPr/>
                    <a:lstStyle/>
                    <a:p>
                      <a:endParaRPr lang="es-EC"/>
                    </a:p>
                  </a:txBody>
                  <a:tcPr/>
                </a:tc>
                <a:tc>
                  <a:txBody>
                    <a:bodyPr/>
                    <a:lstStyle/>
                    <a:p>
                      <a:pPr algn="ctr" fontAlgn="ctr"/>
                      <a:r>
                        <a:rPr lang="es-EC" sz="1400" b="1" u="none" strike="noStrike" dirty="0" smtClean="0">
                          <a:effectLst/>
                        </a:rPr>
                        <a:t>Certificados </a:t>
                      </a:r>
                      <a:r>
                        <a:rPr lang="es-EC" sz="1400" b="1" u="none" strike="noStrike" dirty="0">
                          <a:effectLst/>
                        </a:rPr>
                        <a:t>de Bienes </a:t>
                      </a:r>
                      <a:r>
                        <a:rPr lang="es-EC" sz="1400" b="1" u="none" strike="noStrike" dirty="0" smtClean="0">
                          <a:effectLst/>
                        </a:rPr>
                        <a:t>Raíces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2</a:t>
                      </a:r>
                      <a:endParaRPr lang="es-EC" sz="1400" b="1" i="0" u="none" strike="noStrike" dirty="0">
                        <a:solidFill>
                          <a:srgbClr val="000000"/>
                        </a:solidFill>
                        <a:effectLst/>
                        <a:latin typeface="Calibri"/>
                      </a:endParaRPr>
                    </a:p>
                  </a:txBody>
                  <a:tcPr marL="6636" marR="6636" marT="6636" marB="0" anchor="ctr">
                    <a:noFill/>
                  </a:tcPr>
                </a:tc>
              </a:tr>
              <a:tr h="115714">
                <a:tc rowSpan="2">
                  <a:txBody>
                    <a:bodyPr/>
                    <a:lstStyle/>
                    <a:p>
                      <a:pPr algn="ctr" fontAlgn="ctr"/>
                      <a:r>
                        <a:rPr lang="es-EC" sz="1400" b="1" u="none" strike="noStrike" kern="1200" dirty="0" smtClean="0">
                          <a:solidFill>
                            <a:schemeClr val="dk1"/>
                          </a:solidFill>
                          <a:effectLst/>
                          <a:latin typeface="+mn-lt"/>
                          <a:ea typeface="+mn-ea"/>
                          <a:cs typeface="+mn-cs"/>
                        </a:rPr>
                        <a:t>DE ARCHIVO</a:t>
                      </a:r>
                      <a:endParaRPr lang="es-EC" sz="1400" b="1" u="none" strike="noStrike" kern="1200" dirty="0">
                        <a:solidFill>
                          <a:schemeClr val="dk1"/>
                        </a:solidFill>
                        <a:effectLst/>
                        <a:latin typeface="+mn-lt"/>
                        <a:ea typeface="+mn-ea"/>
                        <a:cs typeface="+mn-cs"/>
                      </a:endParaRPr>
                    </a:p>
                  </a:txBody>
                  <a:tcPr marL="6636" marR="6636" marT="6636"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400" b="1" i="0" u="none" strike="noStrike" dirty="0" smtClean="0">
                          <a:solidFill>
                            <a:srgbClr val="000000"/>
                          </a:solidFill>
                          <a:effectLst/>
                          <a:latin typeface="+mn-lt"/>
                        </a:rPr>
                        <a:t>Emisión de razones</a:t>
                      </a:r>
                      <a:r>
                        <a:rPr lang="es-EC" sz="1400" b="1" i="0" u="none" strike="noStrike" baseline="0" dirty="0" smtClean="0">
                          <a:solidFill>
                            <a:srgbClr val="000000"/>
                          </a:solidFill>
                          <a:effectLst/>
                          <a:latin typeface="+mn-lt"/>
                        </a:rPr>
                        <a:t> de inscripción</a:t>
                      </a:r>
                      <a:endParaRPr lang="es-EC" sz="1400" b="1" i="0" u="none" strike="noStrike" dirty="0" smtClean="0">
                        <a:solidFill>
                          <a:srgbClr val="000000"/>
                        </a:solidFill>
                        <a:effectLst/>
                        <a:latin typeface="+mn-lt"/>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1</a:t>
                      </a:r>
                      <a:endParaRPr lang="es-EC" sz="1400" b="1" i="0" u="none" strike="noStrike" dirty="0">
                        <a:solidFill>
                          <a:srgbClr val="000000"/>
                        </a:solidFill>
                        <a:effectLst/>
                        <a:latin typeface="Calibri"/>
                      </a:endParaRPr>
                    </a:p>
                  </a:txBody>
                  <a:tcPr marL="6636" marR="6636" marT="6636" marB="0" anchor="ctr">
                    <a:noFill/>
                  </a:tcPr>
                </a:tc>
              </a:tr>
              <a:tr h="39734">
                <a:tc vMerge="1">
                  <a:txBody>
                    <a:bodyPr/>
                    <a:lstStyle/>
                    <a:p>
                      <a:pPr algn="ctr" fontAlgn="ctr"/>
                      <a:endParaRPr lang="es-EC" sz="1400" b="1" u="none" strike="noStrike" kern="1200" dirty="0">
                        <a:solidFill>
                          <a:schemeClr val="dk1"/>
                        </a:solidFill>
                        <a:effectLst/>
                        <a:latin typeface="+mn-lt"/>
                        <a:ea typeface="+mn-ea"/>
                        <a:cs typeface="+mn-cs"/>
                      </a:endParaRPr>
                    </a:p>
                  </a:txBody>
                  <a:tcPr marL="6636" marR="6636" marT="6636"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400" b="1" i="0" u="none" strike="noStrike" dirty="0" smtClean="0">
                          <a:solidFill>
                            <a:srgbClr val="000000"/>
                          </a:solidFill>
                          <a:effectLst/>
                          <a:latin typeface="Calibri"/>
                        </a:rPr>
                        <a:t>Copias</a:t>
                      </a:r>
                      <a:r>
                        <a:rPr lang="es-EC" sz="1400" b="1" i="0" u="none" strike="noStrike" baseline="0" dirty="0" smtClean="0">
                          <a:solidFill>
                            <a:srgbClr val="000000"/>
                          </a:solidFill>
                          <a:effectLst/>
                          <a:latin typeface="Calibri"/>
                        </a:rPr>
                        <a:t> certificadas</a:t>
                      </a:r>
                      <a:endParaRPr lang="es-EC" sz="1400" b="1" i="0" u="none" strike="noStrike" dirty="0">
                        <a:solidFill>
                          <a:srgbClr val="000000"/>
                        </a:solidFill>
                        <a:effectLst/>
                        <a:latin typeface="Calibri"/>
                      </a:endParaRPr>
                    </a:p>
                  </a:txBody>
                  <a:tcPr marL="6636" marR="6636" marT="6636" marB="0" anchor="ctr">
                    <a:noFill/>
                  </a:tcPr>
                </a:tc>
                <a:tc>
                  <a:txBody>
                    <a:bodyPr/>
                    <a:lstStyle/>
                    <a:p>
                      <a:pPr algn="ctr" fontAlgn="ctr"/>
                      <a:r>
                        <a:rPr lang="es-EC" sz="1400" b="1" i="0" u="none" strike="noStrike" dirty="0" smtClean="0">
                          <a:solidFill>
                            <a:srgbClr val="000000"/>
                          </a:solidFill>
                          <a:effectLst/>
                          <a:latin typeface="Calibri"/>
                        </a:rPr>
                        <a:t>1</a:t>
                      </a:r>
                      <a:endParaRPr lang="es-EC" sz="1400" b="1" i="0" u="none" strike="noStrike" dirty="0">
                        <a:solidFill>
                          <a:srgbClr val="000000"/>
                        </a:solidFill>
                        <a:effectLst/>
                        <a:latin typeface="Calibri"/>
                      </a:endParaRPr>
                    </a:p>
                  </a:txBody>
                  <a:tcPr marL="6636" marR="6636" marT="6636" marB="0" anchor="ctr">
                    <a:noFill/>
                  </a:tcPr>
                </a:tc>
              </a:tr>
            </a:tbl>
          </a:graphicData>
        </a:graphic>
      </p:graphicFrame>
      <p:pic>
        <p:nvPicPr>
          <p:cNvPr id="7"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2960319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42976" y="2285992"/>
            <a:ext cx="6624736" cy="2800767"/>
          </a:xfrm>
          <a:prstGeom prst="rect">
            <a:avLst/>
          </a:prstGeom>
          <a:noFill/>
        </p:spPr>
        <p:txBody>
          <a:bodyPr wrap="square" rtlCol="0">
            <a:spAutoFit/>
          </a:bodyPr>
          <a:lstStyle/>
          <a:p>
            <a:pPr algn="ctr"/>
            <a:r>
              <a:rPr lang="es-EC" sz="4400" b="1" dirty="0" smtClean="0">
                <a:solidFill>
                  <a:schemeClr val="tx2"/>
                </a:solidFill>
              </a:rPr>
              <a:t>INFORMACIÓN FINANCIERA Y ADMINISTRATIVA</a:t>
            </a:r>
          </a:p>
          <a:p>
            <a:pPr algn="ctr"/>
            <a:r>
              <a:rPr lang="es-EC" sz="4400" b="1" dirty="0" smtClean="0">
                <a:solidFill>
                  <a:schemeClr val="tx2"/>
                </a:solidFill>
              </a:rPr>
              <a:t>DEL RPDMQ</a:t>
            </a:r>
            <a:endParaRPr lang="es-EC" sz="4400" b="1" dirty="0">
              <a:solidFill>
                <a:schemeClr val="tx2"/>
              </a:solidFill>
            </a:endParaRPr>
          </a:p>
        </p:txBody>
      </p:sp>
      <p:pic>
        <p:nvPicPr>
          <p:cNvPr id="4"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2240500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298" y="601308"/>
            <a:ext cx="5820846" cy="667452"/>
          </a:xfrm>
        </p:spPr>
        <p:txBody>
          <a:bodyPr>
            <a:noAutofit/>
          </a:bodyPr>
          <a:lstStyle/>
          <a:p>
            <a:pPr algn="l"/>
            <a:r>
              <a:rPr lang="es-EC" sz="2700" b="1" dirty="0" smtClean="0">
                <a:solidFill>
                  <a:schemeClr val="tx2"/>
                </a:solidFill>
              </a:rPr>
              <a:t/>
            </a:r>
            <a:br>
              <a:rPr lang="es-EC" sz="2700" b="1" dirty="0" smtClean="0">
                <a:solidFill>
                  <a:schemeClr val="tx2"/>
                </a:solidFill>
              </a:rPr>
            </a:br>
            <a:r>
              <a:rPr lang="es-EC" sz="2700" b="1" dirty="0" smtClean="0">
                <a:solidFill>
                  <a:schemeClr val="tx2"/>
                </a:solidFill>
              </a:rPr>
              <a:t>INGRESOS, GASTOS Y EXCEDENTES</a:t>
            </a:r>
            <a:br>
              <a:rPr lang="es-EC" sz="2700" b="1" dirty="0" smtClean="0">
                <a:solidFill>
                  <a:schemeClr val="tx2"/>
                </a:solidFill>
              </a:rPr>
            </a:br>
            <a:endParaRPr lang="es-EC" sz="2700" dirty="0"/>
          </a:p>
        </p:txBody>
      </p:sp>
      <p:sp>
        <p:nvSpPr>
          <p:cNvPr id="4" name="3 Rectángulo"/>
          <p:cNvSpPr/>
          <p:nvPr/>
        </p:nvSpPr>
        <p:spPr>
          <a:xfrm>
            <a:off x="785786" y="1340768"/>
            <a:ext cx="7704856" cy="1477328"/>
          </a:xfrm>
          <a:prstGeom prst="rect">
            <a:avLst/>
          </a:prstGeom>
        </p:spPr>
        <p:txBody>
          <a:bodyPr wrap="square">
            <a:spAutoFit/>
          </a:bodyPr>
          <a:lstStyle/>
          <a:p>
            <a:pPr algn="just"/>
            <a:r>
              <a:rPr lang="es-EC" dirty="0" smtClean="0"/>
              <a:t>En al año 2014, debido </a:t>
            </a:r>
            <a:r>
              <a:rPr lang="es-EC" dirty="0"/>
              <a:t>al significativo incremento de la demanda de los servicios registrales, los ingresos se incrementaron en un </a:t>
            </a:r>
            <a:r>
              <a:rPr lang="es-EC" b="1" u="sng" dirty="0"/>
              <a:t>11,49%</a:t>
            </a:r>
            <a:r>
              <a:rPr lang="es-EC" dirty="0"/>
              <a:t> con respecto al año </a:t>
            </a:r>
            <a:r>
              <a:rPr lang="es-EC" dirty="0" smtClean="0"/>
              <a:t>2013. </a:t>
            </a:r>
          </a:p>
          <a:p>
            <a:pPr algn="just"/>
            <a:r>
              <a:rPr lang="es-EC" dirty="0" smtClean="0"/>
              <a:t>Todos los ingresos se depositan diariamente en la cuenta corriente del Municipio y los excedentes financian otras actividades municipales:</a:t>
            </a:r>
            <a:endParaRPr lang="es-EC" dirty="0"/>
          </a:p>
        </p:txBody>
      </p:sp>
      <p:graphicFrame>
        <p:nvGraphicFramePr>
          <p:cNvPr id="8" name="1 Gráfico"/>
          <p:cNvGraphicFramePr>
            <a:graphicFrameLocks/>
          </p:cNvGraphicFramePr>
          <p:nvPr>
            <p:extLst>
              <p:ext uri="{D42A27DB-BD31-4B8C-83A1-F6EECF244321}">
                <p14:modId xmlns:p14="http://schemas.microsoft.com/office/powerpoint/2010/main" val="1402868891"/>
              </p:ext>
            </p:extLst>
          </p:nvPr>
        </p:nvGraphicFramePr>
        <p:xfrm>
          <a:off x="0" y="2912404"/>
          <a:ext cx="8856984" cy="336529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C:\Users\lmoreno\Desktop\COMUNICACION  SOCIAL 2015\LOGOS 2015\LOGOS HOJAS INCORPORAR\FRANJA MULTICOLOR.jpg"/>
          <p:cNvPicPr>
            <a:picLocks noChangeAspect="1" noChangeArrowheads="1"/>
          </p:cNvPicPr>
          <p:nvPr/>
        </p:nvPicPr>
        <p:blipFill>
          <a:blip r:embed="rId4"/>
          <a:srcRect/>
          <a:stretch>
            <a:fillRect/>
          </a:stretch>
        </p:blipFill>
        <p:spPr bwMode="auto">
          <a:xfrm>
            <a:off x="142844" y="6357958"/>
            <a:ext cx="8786873" cy="300332"/>
          </a:xfrm>
          <a:prstGeom prst="rect">
            <a:avLst/>
          </a:prstGeom>
          <a:noFill/>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4112548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841842"/>
            <a:ext cx="5429288" cy="642942"/>
          </a:xfrm>
        </p:spPr>
        <p:txBody>
          <a:bodyPr>
            <a:normAutofit/>
          </a:bodyPr>
          <a:lstStyle/>
          <a:p>
            <a:pPr algn="l"/>
            <a:r>
              <a:rPr lang="es-EC" sz="2700" b="1" dirty="0" smtClean="0">
                <a:solidFill>
                  <a:schemeClr val="tx2"/>
                </a:solidFill>
              </a:rPr>
              <a:t>SITUACION EDIFICIO</a:t>
            </a:r>
            <a:endParaRPr lang="es-EC" sz="2700" dirty="0"/>
          </a:p>
        </p:txBody>
      </p:sp>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sp>
        <p:nvSpPr>
          <p:cNvPr id="7" name="6 Rectángulo"/>
          <p:cNvSpPr/>
          <p:nvPr/>
        </p:nvSpPr>
        <p:spPr>
          <a:xfrm>
            <a:off x="428596" y="1500174"/>
            <a:ext cx="8429684" cy="4801314"/>
          </a:xfrm>
          <a:prstGeom prst="rect">
            <a:avLst/>
          </a:prstGeom>
        </p:spPr>
        <p:txBody>
          <a:bodyPr wrap="square">
            <a:spAutoFit/>
          </a:bodyPr>
          <a:lstStyle/>
          <a:p>
            <a:pPr lvl="0" algn="just">
              <a:buFont typeface="Arial" pitchFamily="34" charset="0"/>
              <a:buChar char="•"/>
            </a:pPr>
            <a:r>
              <a:rPr lang="es-EC" dirty="0" smtClean="0"/>
              <a:t>El Registro de la Propiedad desde julio de 2011 ocupa un edificio arrendado, con contratos renovados sucesivamente, el último de los cuales </a:t>
            </a:r>
            <a:r>
              <a:rPr lang="es-EC" b="1" u="sng" dirty="0" smtClean="0"/>
              <a:t>vence el 30 de junio de 2015</a:t>
            </a:r>
            <a:r>
              <a:rPr lang="es-EC" dirty="0" smtClean="0"/>
              <a:t>, con un canon mensual de US$ 26.000,oo. Por concepto de arrendamiento se ha pagado al propietario el valor de </a:t>
            </a:r>
            <a:r>
              <a:rPr lang="es-ES" dirty="0" smtClean="0"/>
              <a:t>US $ </a:t>
            </a:r>
            <a:r>
              <a:rPr lang="es-EC" dirty="0" smtClean="0"/>
              <a:t>1.048.140,80 (con IVA) </a:t>
            </a:r>
            <a:r>
              <a:rPr lang="es-ES" dirty="0" smtClean="0"/>
              <a:t>hasta diciembre de 2014).  </a:t>
            </a:r>
            <a:endParaRPr lang="es-EC" dirty="0" smtClean="0"/>
          </a:p>
          <a:p>
            <a:pPr lvl="0" algn="just">
              <a:buFont typeface="Arial" pitchFamily="34" charset="0"/>
              <a:buChar char="•"/>
            </a:pPr>
            <a:endParaRPr lang="es-EC" dirty="0" smtClean="0"/>
          </a:p>
          <a:p>
            <a:pPr lvl="0" algn="just">
              <a:buFont typeface="Arial" pitchFamily="34" charset="0"/>
              <a:buChar char="•"/>
            </a:pPr>
            <a:r>
              <a:rPr lang="es-EC" dirty="0" smtClean="0"/>
              <a:t>El </a:t>
            </a:r>
            <a:r>
              <a:rPr lang="es-EC" b="1" u="sng" dirty="0" smtClean="0"/>
              <a:t>15 de marzo de 2015 </a:t>
            </a:r>
            <a:r>
              <a:rPr lang="es-EC" dirty="0" smtClean="0"/>
              <a:t>el propietario presentó una demanda de </a:t>
            </a:r>
            <a:r>
              <a:rPr lang="es-EC" b="1" u="sng" dirty="0" smtClean="0"/>
              <a:t>desahucio del edificio</a:t>
            </a:r>
            <a:r>
              <a:rPr lang="es-EC" dirty="0" smtClean="0"/>
              <a:t>.</a:t>
            </a:r>
          </a:p>
          <a:p>
            <a:pPr lvl="0" algn="just"/>
            <a:endParaRPr lang="es-EC" dirty="0" smtClean="0"/>
          </a:p>
          <a:p>
            <a:pPr lvl="0" algn="just">
              <a:buFont typeface="Arial" pitchFamily="34" charset="0"/>
              <a:buChar char="•"/>
            </a:pPr>
            <a:r>
              <a:rPr lang="es-EC" dirty="0" smtClean="0"/>
              <a:t>Del Informe Técnico presentado a la Administración General se concluye que la mejor alternativa sobre la situación del edificio es </a:t>
            </a:r>
            <a:r>
              <a:rPr lang="es-EC" b="1" dirty="0" smtClean="0"/>
              <a:t>adquirir el actual edificio y los dos predios aledaños </a:t>
            </a:r>
            <a:r>
              <a:rPr lang="es-ES" b="1" dirty="0" smtClean="0"/>
              <a:t>mediante la “declaratoria de utilidad pública”  </a:t>
            </a:r>
            <a:r>
              <a:rPr lang="es-ES" dirty="0" smtClean="0"/>
              <a:t>de conformidad con lo previsto en el artículo 447 del COOTAD,  y sea para “</a:t>
            </a:r>
            <a:r>
              <a:rPr lang="es-ES" b="1" u="sng" dirty="0" smtClean="0"/>
              <a:t>ocupación inmediata”.  </a:t>
            </a:r>
            <a:r>
              <a:rPr lang="es-ES" dirty="0" smtClean="0"/>
              <a:t>El avalúo establecido por la Dirección Metropolitana de Catastro es de US $ 2.283.997,28 con un 5% de afección por US $ 114.199,86  </a:t>
            </a:r>
            <a:r>
              <a:rPr lang="es-ES" b="1" dirty="0" smtClean="0"/>
              <a:t>(Total US $ </a:t>
            </a:r>
            <a:r>
              <a:rPr lang="es-EC" b="1" dirty="0" smtClean="0"/>
              <a:t>2.398.197,14). </a:t>
            </a:r>
            <a:endParaRPr lang="es-ES" b="1" dirty="0" smtClean="0"/>
          </a:p>
          <a:p>
            <a:pPr lvl="0" algn="just"/>
            <a:endParaRPr lang="es-ES" dirty="0" smtClean="0"/>
          </a:p>
          <a:p>
            <a:pPr lvl="0" algn="just">
              <a:buFont typeface="Arial" pitchFamily="34" charset="0"/>
              <a:buChar char="•"/>
            </a:pPr>
            <a:r>
              <a:rPr lang="es-ES" dirty="0" smtClean="0"/>
              <a:t>Se ha iniciado el trámite respectivo para proseguir de manera urgente con la opción sugerida, hasta culminar con la suscripción de la Resolución correspondiente por parte del Alcalde Metropolitano.</a:t>
            </a:r>
            <a:endParaRPr lang="es-EC" dirty="0" smtClean="0"/>
          </a:p>
        </p:txBody>
      </p:sp>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4112548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14414" y="2428868"/>
            <a:ext cx="6624736" cy="1446550"/>
          </a:xfrm>
          <a:prstGeom prst="rect">
            <a:avLst/>
          </a:prstGeom>
          <a:noFill/>
        </p:spPr>
        <p:txBody>
          <a:bodyPr wrap="square" rtlCol="0">
            <a:spAutoFit/>
          </a:bodyPr>
          <a:lstStyle/>
          <a:p>
            <a:pPr algn="ctr"/>
            <a:r>
              <a:rPr lang="es-EC" sz="4400" b="1" dirty="0" smtClean="0">
                <a:solidFill>
                  <a:schemeClr val="tx2"/>
                </a:solidFill>
              </a:rPr>
              <a:t>SITUACIÓN PREVIA Y ACTUAL</a:t>
            </a:r>
            <a:endParaRPr lang="es-EC" sz="4400" b="1" dirty="0">
              <a:solidFill>
                <a:schemeClr val="tx2"/>
              </a:solidFill>
            </a:endParaRPr>
          </a:p>
        </p:txBody>
      </p:sp>
      <p:pic>
        <p:nvPicPr>
          <p:cNvPr id="4"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2807594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sp>
        <p:nvSpPr>
          <p:cNvPr id="11" name="2 Marcador de contenido"/>
          <p:cNvSpPr>
            <a:spLocks noGrp="1"/>
          </p:cNvSpPr>
          <p:nvPr>
            <p:ph idx="1"/>
          </p:nvPr>
        </p:nvSpPr>
        <p:spPr>
          <a:xfrm>
            <a:off x="457200" y="2431429"/>
            <a:ext cx="8229600" cy="3445843"/>
          </a:xfrm>
        </p:spPr>
        <p:txBody>
          <a:bodyPr/>
          <a:lstStyle/>
          <a:p>
            <a:pPr>
              <a:buNone/>
            </a:pPr>
            <a:endParaRPr lang="es-EC" dirty="0" smtClean="0"/>
          </a:p>
          <a:p>
            <a:r>
              <a:rPr lang="es-EC" dirty="0" smtClean="0"/>
              <a:t>REVISION LEGAL</a:t>
            </a:r>
          </a:p>
          <a:p>
            <a:r>
              <a:rPr lang="es-EC" dirty="0" smtClean="0"/>
              <a:t>INSCRIPCIÓN</a:t>
            </a:r>
          </a:p>
          <a:p>
            <a:r>
              <a:rPr lang="es-EC" dirty="0" smtClean="0"/>
              <a:t>INSCRIPCIÓN JUDICIAL</a:t>
            </a:r>
          </a:p>
          <a:p>
            <a:r>
              <a:rPr lang="es-EC" dirty="0" smtClean="0"/>
              <a:t>CORPORATIVO</a:t>
            </a:r>
            <a:endParaRPr lang="es-EC" dirty="0"/>
          </a:p>
        </p:txBody>
      </p:sp>
      <p:sp>
        <p:nvSpPr>
          <p:cNvPr id="12" name="1 Título"/>
          <p:cNvSpPr>
            <a:spLocks noGrp="1"/>
          </p:cNvSpPr>
          <p:nvPr>
            <p:ph type="title"/>
          </p:nvPr>
        </p:nvSpPr>
        <p:spPr>
          <a:xfrm>
            <a:off x="457200" y="1224739"/>
            <a:ext cx="8229600" cy="1143000"/>
          </a:xfrm>
        </p:spPr>
        <p:txBody>
          <a:bodyPr/>
          <a:lstStyle/>
          <a:p>
            <a:pPr algn="ctr"/>
            <a:r>
              <a:rPr lang="es-EC" dirty="0" smtClean="0"/>
              <a:t>INSCRIPCIONES</a:t>
            </a:r>
            <a:endParaRPr lang="es-EC" dirty="0"/>
          </a:p>
        </p:txBody>
      </p:sp>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1770323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4" name="3 Gráfico"/>
          <p:cNvGraphicFramePr/>
          <p:nvPr>
            <p:extLst>
              <p:ext uri="{D42A27DB-BD31-4B8C-83A1-F6EECF244321}">
                <p14:modId xmlns:p14="http://schemas.microsoft.com/office/powerpoint/2010/main" val="1995325856"/>
              </p:ext>
            </p:extLst>
          </p:nvPr>
        </p:nvGraphicFramePr>
        <p:xfrm>
          <a:off x="1058686" y="1340768"/>
          <a:ext cx="6955188" cy="45148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56670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4" name="3 Gráfico"/>
          <p:cNvGraphicFramePr/>
          <p:nvPr>
            <p:extLst>
              <p:ext uri="{D42A27DB-BD31-4B8C-83A1-F6EECF244321}">
                <p14:modId xmlns:p14="http://schemas.microsoft.com/office/powerpoint/2010/main" val="3873726728"/>
              </p:ext>
            </p:extLst>
          </p:nvPr>
        </p:nvGraphicFramePr>
        <p:xfrm>
          <a:off x="1060992" y="1196752"/>
          <a:ext cx="6950576" cy="47280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14922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82877" y="1349479"/>
            <a:ext cx="8352928" cy="1477328"/>
          </a:xfrm>
          <a:prstGeom prst="rect">
            <a:avLst/>
          </a:prstGeom>
          <a:noFill/>
        </p:spPr>
        <p:txBody>
          <a:bodyPr wrap="square" rtlCol="0">
            <a:spAutoFit/>
          </a:bodyPr>
          <a:lstStyle/>
          <a:p>
            <a:pPr algn="just"/>
            <a:r>
              <a:rPr lang="es-EC" dirty="0"/>
              <a:t>L</a:t>
            </a:r>
            <a:r>
              <a:rPr lang="es-EC" dirty="0" smtClean="0"/>
              <a:t>a </a:t>
            </a:r>
            <a:r>
              <a:rPr lang="es-EC" dirty="0"/>
              <a:t>Municipalidad del Distrito Metropolitano de Quito, emitió la Resolución No. A0017 del 09 de junio del 2011, mediante la cual dispone la creación de la </a:t>
            </a:r>
            <a:r>
              <a:rPr lang="es-EC" b="1" dirty="0"/>
              <a:t>Unidad Especial denominada </a:t>
            </a:r>
            <a:r>
              <a:rPr lang="es-EC" b="1" i="1" dirty="0"/>
              <a:t>“Registro de la Propiedad del Distrito Metropolitano de Quito”</a:t>
            </a:r>
            <a:r>
              <a:rPr lang="es-EC" dirty="0"/>
              <a:t>, dotada de autonomía administrativa, financiera y funcional, adscrita a la Administración General del MDMQ. </a:t>
            </a:r>
          </a:p>
        </p:txBody>
      </p:sp>
      <p:sp>
        <p:nvSpPr>
          <p:cNvPr id="3" name="2 CuadroTexto"/>
          <p:cNvSpPr txBox="1"/>
          <p:nvPr/>
        </p:nvSpPr>
        <p:spPr>
          <a:xfrm>
            <a:off x="2483768" y="764704"/>
            <a:ext cx="4608512" cy="584775"/>
          </a:xfrm>
          <a:prstGeom prst="rect">
            <a:avLst/>
          </a:prstGeom>
          <a:noFill/>
        </p:spPr>
        <p:txBody>
          <a:bodyPr wrap="square" rtlCol="0">
            <a:spAutoFit/>
          </a:bodyPr>
          <a:lstStyle/>
          <a:p>
            <a:pPr algn="ctr"/>
            <a:r>
              <a:rPr lang="es-EC" sz="3200" b="1" dirty="0" smtClean="0">
                <a:solidFill>
                  <a:schemeClr val="tx2"/>
                </a:solidFill>
              </a:rPr>
              <a:t>QUIENES SOMOS</a:t>
            </a:r>
            <a:endParaRPr lang="es-EC" sz="3200" b="1" dirty="0">
              <a:solidFill>
                <a:schemeClr val="tx2"/>
              </a:solidFill>
            </a:endParaRPr>
          </a:p>
        </p:txBody>
      </p:sp>
      <p:pic>
        <p:nvPicPr>
          <p:cNvPr id="1026" name="Picture 2"/>
          <p:cNvPicPr>
            <a:picLocks noChangeAspect="1" noChangeArrowheads="1"/>
          </p:cNvPicPr>
          <p:nvPr/>
        </p:nvPicPr>
        <p:blipFill>
          <a:blip r:embed="rId2" cstate="print"/>
          <a:srcRect/>
          <a:stretch>
            <a:fillRect/>
          </a:stretch>
        </p:blipFill>
        <p:spPr bwMode="auto">
          <a:xfrm>
            <a:off x="2000232" y="2857496"/>
            <a:ext cx="4863176" cy="3143273"/>
          </a:xfrm>
          <a:prstGeom prst="rect">
            <a:avLst/>
          </a:prstGeom>
          <a:noFill/>
          <a:ln w="9525">
            <a:noFill/>
            <a:miter lim="800000"/>
            <a:headEnd/>
            <a:tailEnd/>
          </a:ln>
          <a:effectLst/>
        </p:spPr>
      </p:pic>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3624008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4" name="2 Gráfico"/>
          <p:cNvGraphicFramePr/>
          <p:nvPr>
            <p:extLst>
              <p:ext uri="{D42A27DB-BD31-4B8C-83A1-F6EECF244321}">
                <p14:modId xmlns:p14="http://schemas.microsoft.com/office/powerpoint/2010/main" val="322670203"/>
              </p:ext>
            </p:extLst>
          </p:nvPr>
        </p:nvGraphicFramePr>
        <p:xfrm>
          <a:off x="662383" y="1340768"/>
          <a:ext cx="7747794" cy="46622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8380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4" name="3 Gráfico"/>
          <p:cNvGraphicFramePr/>
          <p:nvPr>
            <p:extLst>
              <p:ext uri="{D42A27DB-BD31-4B8C-83A1-F6EECF244321}">
                <p14:modId xmlns:p14="http://schemas.microsoft.com/office/powerpoint/2010/main" val="3463703847"/>
              </p:ext>
            </p:extLst>
          </p:nvPr>
        </p:nvGraphicFramePr>
        <p:xfrm>
          <a:off x="467544" y="1196752"/>
          <a:ext cx="7992888" cy="4896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6941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4" name="3 Gráfico"/>
          <p:cNvGraphicFramePr/>
          <p:nvPr>
            <p:extLst>
              <p:ext uri="{D42A27DB-BD31-4B8C-83A1-F6EECF244321}">
                <p14:modId xmlns:p14="http://schemas.microsoft.com/office/powerpoint/2010/main" val="3590303715"/>
              </p:ext>
            </p:extLst>
          </p:nvPr>
        </p:nvGraphicFramePr>
        <p:xfrm>
          <a:off x="539552" y="980728"/>
          <a:ext cx="7848871" cy="51125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61422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4" name="2 Gráfico"/>
          <p:cNvGraphicFramePr>
            <a:graphicFrameLocks/>
          </p:cNvGraphicFramePr>
          <p:nvPr>
            <p:extLst>
              <p:ext uri="{D42A27DB-BD31-4B8C-83A1-F6EECF244321}">
                <p14:modId xmlns:p14="http://schemas.microsoft.com/office/powerpoint/2010/main" val="694902682"/>
              </p:ext>
            </p:extLst>
          </p:nvPr>
        </p:nvGraphicFramePr>
        <p:xfrm>
          <a:off x="1379613" y="1340768"/>
          <a:ext cx="6313334" cy="4536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0186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
        <p:nvSpPr>
          <p:cNvPr id="4" name="2 Marcador de contenido"/>
          <p:cNvSpPr>
            <a:spLocks noGrp="1"/>
          </p:cNvSpPr>
          <p:nvPr>
            <p:ph idx="1"/>
          </p:nvPr>
        </p:nvSpPr>
        <p:spPr>
          <a:xfrm>
            <a:off x="457200" y="2431429"/>
            <a:ext cx="8229600" cy="3445843"/>
          </a:xfrm>
        </p:spPr>
        <p:txBody>
          <a:bodyPr>
            <a:normAutofit lnSpcReduction="10000"/>
          </a:bodyPr>
          <a:lstStyle/>
          <a:p>
            <a:r>
              <a:rPr lang="es-EC" dirty="0" smtClean="0"/>
              <a:t>Certificados de Gravámenes</a:t>
            </a:r>
          </a:p>
          <a:p>
            <a:r>
              <a:rPr lang="es-EC" dirty="0"/>
              <a:t>Certificados de Propiedad </a:t>
            </a:r>
            <a:r>
              <a:rPr lang="es-EC" dirty="0" smtClean="0"/>
              <a:t>y Ventas</a:t>
            </a:r>
          </a:p>
          <a:p>
            <a:r>
              <a:rPr lang="es-EC" dirty="0"/>
              <a:t>Certificados de Bienes </a:t>
            </a:r>
            <a:r>
              <a:rPr lang="es-EC" dirty="0" smtClean="0"/>
              <a:t>Raíces</a:t>
            </a:r>
          </a:p>
          <a:p>
            <a:r>
              <a:rPr lang="es-EC" dirty="0"/>
              <a:t>Certificados de Búsqueda</a:t>
            </a:r>
            <a:endParaRPr lang="es-EC" dirty="0" smtClean="0"/>
          </a:p>
          <a:p>
            <a:r>
              <a:rPr lang="es-EC" dirty="0" smtClean="0"/>
              <a:t>Validación de Certificados Caducos</a:t>
            </a:r>
          </a:p>
          <a:p>
            <a:r>
              <a:rPr lang="es-EC" dirty="0" smtClean="0"/>
              <a:t>Estatutos Personales</a:t>
            </a:r>
            <a:endParaRPr lang="es-EC" dirty="0"/>
          </a:p>
        </p:txBody>
      </p:sp>
      <p:sp>
        <p:nvSpPr>
          <p:cNvPr id="5" name="1 Título"/>
          <p:cNvSpPr>
            <a:spLocks noGrp="1"/>
          </p:cNvSpPr>
          <p:nvPr>
            <p:ph type="title"/>
          </p:nvPr>
        </p:nvSpPr>
        <p:spPr>
          <a:xfrm>
            <a:off x="457200" y="1224739"/>
            <a:ext cx="8229600" cy="1143000"/>
          </a:xfrm>
        </p:spPr>
        <p:txBody>
          <a:bodyPr/>
          <a:lstStyle/>
          <a:p>
            <a:pPr algn="ctr"/>
            <a:r>
              <a:rPr lang="es-EC" dirty="0" smtClean="0"/>
              <a:t>CERTIFICACIONES</a:t>
            </a:r>
            <a:endParaRPr lang="es-EC" dirty="0"/>
          </a:p>
        </p:txBody>
      </p:sp>
    </p:spTree>
    <p:extLst>
      <p:ext uri="{BB962C8B-B14F-4D97-AF65-F5344CB8AC3E}">
        <p14:creationId xmlns:p14="http://schemas.microsoft.com/office/powerpoint/2010/main" val="2789567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4" name="3 Gráfico"/>
          <p:cNvGraphicFramePr>
            <a:graphicFrameLocks/>
          </p:cNvGraphicFramePr>
          <p:nvPr>
            <p:extLst>
              <p:ext uri="{D42A27DB-BD31-4B8C-83A1-F6EECF244321}">
                <p14:modId xmlns:p14="http://schemas.microsoft.com/office/powerpoint/2010/main" val="785064305"/>
              </p:ext>
            </p:extLst>
          </p:nvPr>
        </p:nvGraphicFramePr>
        <p:xfrm>
          <a:off x="467544" y="1196752"/>
          <a:ext cx="7920880" cy="4608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6937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4" name="4 Gráfico"/>
          <p:cNvGraphicFramePr>
            <a:graphicFrameLocks/>
          </p:cNvGraphicFramePr>
          <p:nvPr>
            <p:extLst>
              <p:ext uri="{D42A27DB-BD31-4B8C-83A1-F6EECF244321}">
                <p14:modId xmlns:p14="http://schemas.microsoft.com/office/powerpoint/2010/main" val="3675283113"/>
              </p:ext>
            </p:extLst>
          </p:nvPr>
        </p:nvGraphicFramePr>
        <p:xfrm>
          <a:off x="1258465" y="1196752"/>
          <a:ext cx="6555630" cy="44644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8006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4" name="5 Gráfico"/>
          <p:cNvGraphicFramePr>
            <a:graphicFrameLocks/>
          </p:cNvGraphicFramePr>
          <p:nvPr>
            <p:extLst>
              <p:ext uri="{D42A27DB-BD31-4B8C-83A1-F6EECF244321}">
                <p14:modId xmlns:p14="http://schemas.microsoft.com/office/powerpoint/2010/main" val="2449177880"/>
              </p:ext>
            </p:extLst>
          </p:nvPr>
        </p:nvGraphicFramePr>
        <p:xfrm>
          <a:off x="755576" y="1052736"/>
          <a:ext cx="7200800" cy="4896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5644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4" name="6 Gráfico"/>
          <p:cNvGraphicFramePr>
            <a:graphicFrameLocks/>
          </p:cNvGraphicFramePr>
          <p:nvPr>
            <p:extLst>
              <p:ext uri="{D42A27DB-BD31-4B8C-83A1-F6EECF244321}">
                <p14:modId xmlns:p14="http://schemas.microsoft.com/office/powerpoint/2010/main" val="1535729815"/>
              </p:ext>
            </p:extLst>
          </p:nvPr>
        </p:nvGraphicFramePr>
        <p:xfrm>
          <a:off x="971600" y="1124744"/>
          <a:ext cx="7416824"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34268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4" name="7 Gráfico"/>
          <p:cNvGraphicFramePr>
            <a:graphicFrameLocks/>
          </p:cNvGraphicFramePr>
          <p:nvPr>
            <p:extLst>
              <p:ext uri="{D42A27DB-BD31-4B8C-83A1-F6EECF244321}">
                <p14:modId xmlns:p14="http://schemas.microsoft.com/office/powerpoint/2010/main" val="3204313271"/>
              </p:ext>
            </p:extLst>
          </p:nvPr>
        </p:nvGraphicFramePr>
        <p:xfrm>
          <a:off x="1331640" y="1124744"/>
          <a:ext cx="6696744" cy="46805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6655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82877" y="1349479"/>
            <a:ext cx="8352928" cy="1200329"/>
          </a:xfrm>
          <a:prstGeom prst="rect">
            <a:avLst/>
          </a:prstGeom>
          <a:noFill/>
        </p:spPr>
        <p:txBody>
          <a:bodyPr wrap="square" rtlCol="0">
            <a:spAutoFit/>
          </a:bodyPr>
          <a:lstStyle/>
          <a:p>
            <a:pPr algn="just"/>
            <a:r>
              <a:rPr lang="es-EC" dirty="0"/>
              <a:t>Brindamos a la ciudadanía servicios registrales de calidad, con oportunidad y transparencia, que garantizan la seguridad jurídica de la información de la propiedad inmobiliaria y su gestión documental, para contribuir al desarrollo social y económico del Distrito Metropolitano de Quito. </a:t>
            </a:r>
          </a:p>
        </p:txBody>
      </p:sp>
      <p:sp>
        <p:nvSpPr>
          <p:cNvPr id="3" name="2 CuadroTexto"/>
          <p:cNvSpPr txBox="1"/>
          <p:nvPr/>
        </p:nvSpPr>
        <p:spPr>
          <a:xfrm>
            <a:off x="1763688" y="764704"/>
            <a:ext cx="5328592" cy="584775"/>
          </a:xfrm>
          <a:prstGeom prst="rect">
            <a:avLst/>
          </a:prstGeom>
          <a:noFill/>
        </p:spPr>
        <p:txBody>
          <a:bodyPr wrap="square" rtlCol="0">
            <a:spAutoFit/>
          </a:bodyPr>
          <a:lstStyle/>
          <a:p>
            <a:pPr algn="ctr"/>
            <a:r>
              <a:rPr lang="es-EC" sz="3200" b="1" dirty="0" smtClean="0">
                <a:solidFill>
                  <a:schemeClr val="tx2"/>
                </a:solidFill>
              </a:rPr>
              <a:t>MISIÓN</a:t>
            </a:r>
            <a:endParaRPr lang="es-EC" sz="3200" b="1" dirty="0">
              <a:solidFill>
                <a:schemeClr val="tx2"/>
              </a:solidFill>
            </a:endParaRPr>
          </a:p>
        </p:txBody>
      </p:sp>
      <p:sp>
        <p:nvSpPr>
          <p:cNvPr id="4" name="3 Rectángulo"/>
          <p:cNvSpPr/>
          <p:nvPr/>
        </p:nvSpPr>
        <p:spPr>
          <a:xfrm>
            <a:off x="2185522" y="3244334"/>
            <a:ext cx="4258686" cy="584775"/>
          </a:xfrm>
          <a:prstGeom prst="rect">
            <a:avLst/>
          </a:prstGeom>
        </p:spPr>
        <p:txBody>
          <a:bodyPr wrap="square">
            <a:spAutoFit/>
          </a:bodyPr>
          <a:lstStyle/>
          <a:p>
            <a:pPr algn="ctr"/>
            <a:r>
              <a:rPr lang="es-EC" sz="3200" b="1" dirty="0" smtClean="0">
                <a:solidFill>
                  <a:schemeClr val="tx2"/>
                </a:solidFill>
              </a:rPr>
              <a:t> VISIÓN</a:t>
            </a:r>
            <a:endParaRPr lang="es-EC" sz="3200" b="1" dirty="0">
              <a:solidFill>
                <a:schemeClr val="tx2"/>
              </a:solidFill>
            </a:endParaRPr>
          </a:p>
        </p:txBody>
      </p:sp>
      <p:sp>
        <p:nvSpPr>
          <p:cNvPr id="5" name="4 Rectángulo"/>
          <p:cNvSpPr/>
          <p:nvPr/>
        </p:nvSpPr>
        <p:spPr>
          <a:xfrm>
            <a:off x="397777" y="4005064"/>
            <a:ext cx="8136904" cy="1477328"/>
          </a:xfrm>
          <a:prstGeom prst="rect">
            <a:avLst/>
          </a:prstGeom>
        </p:spPr>
        <p:txBody>
          <a:bodyPr wrap="square">
            <a:spAutoFit/>
          </a:bodyPr>
          <a:lstStyle/>
          <a:p>
            <a:pPr algn="just"/>
            <a:r>
              <a:rPr lang="es-EC" dirty="0"/>
              <a:t>El RPDMQ en el año 2016 será una entidad eficiente, eficaz y socialmente responsable, líder Nacional y Latinoamericano en la generación de valor público, a través de la prestación de servicios registrales de excelencia, que sean sostenibles en el tiempo y que continúen garantizando la seguridad jurídica de la información de la propiedad inmobiliaria en el Distrito Metropolitano de Quito. </a:t>
            </a:r>
          </a:p>
        </p:txBody>
      </p:sp>
      <p:pic>
        <p:nvPicPr>
          <p:cNvPr id="7"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1109170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4" name="8 Gráfico"/>
          <p:cNvGraphicFramePr>
            <a:graphicFrameLocks/>
          </p:cNvGraphicFramePr>
          <p:nvPr>
            <p:extLst>
              <p:ext uri="{D42A27DB-BD31-4B8C-83A1-F6EECF244321}">
                <p14:modId xmlns:p14="http://schemas.microsoft.com/office/powerpoint/2010/main" val="3838990287"/>
              </p:ext>
            </p:extLst>
          </p:nvPr>
        </p:nvGraphicFramePr>
        <p:xfrm>
          <a:off x="1331640" y="1124744"/>
          <a:ext cx="6768752" cy="46805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01254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4" name="9 Gráfico"/>
          <p:cNvGraphicFramePr>
            <a:graphicFrameLocks/>
          </p:cNvGraphicFramePr>
          <p:nvPr>
            <p:extLst>
              <p:ext uri="{D42A27DB-BD31-4B8C-83A1-F6EECF244321}">
                <p14:modId xmlns:p14="http://schemas.microsoft.com/office/powerpoint/2010/main" val="2387684542"/>
              </p:ext>
            </p:extLst>
          </p:nvPr>
        </p:nvGraphicFramePr>
        <p:xfrm>
          <a:off x="1043608" y="1052736"/>
          <a:ext cx="6984776" cy="4536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44751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1251616252"/>
              </p:ext>
            </p:extLst>
          </p:nvPr>
        </p:nvGraphicFramePr>
        <p:xfrm>
          <a:off x="719857" y="1754001"/>
          <a:ext cx="7632846" cy="3835239"/>
        </p:xfrm>
        <a:graphic>
          <a:graphicData uri="http://schemas.openxmlformats.org/drawingml/2006/table">
            <a:tbl>
              <a:tblPr>
                <a:tableStyleId>{D7AC3CCA-C797-4891-BE02-D94E43425B78}</a:tableStyleId>
              </a:tblPr>
              <a:tblGrid>
                <a:gridCol w="3184566"/>
                <a:gridCol w="973062"/>
                <a:gridCol w="834052"/>
                <a:gridCol w="834052"/>
                <a:gridCol w="834052"/>
                <a:gridCol w="973062"/>
              </a:tblGrid>
              <a:tr h="231730">
                <a:tc gridSpan="6">
                  <a:txBody>
                    <a:bodyPr/>
                    <a:lstStyle/>
                    <a:p>
                      <a:pPr algn="ctr" fontAlgn="b"/>
                      <a:r>
                        <a:rPr lang="es-EC" sz="1800" u="none" strike="noStrike" dirty="0" smtClean="0">
                          <a:effectLst/>
                        </a:rPr>
                        <a:t>INGRESOS AÑO </a:t>
                      </a:r>
                      <a:r>
                        <a:rPr lang="es-EC" sz="1800" u="none" strike="noStrike" dirty="0">
                          <a:effectLst/>
                        </a:rPr>
                        <a:t>2015</a:t>
                      </a:r>
                      <a:endParaRPr lang="es-EC" sz="1800" b="1" i="0" u="none" strike="noStrike" dirty="0">
                        <a:solidFill>
                          <a:srgbClr val="000000"/>
                        </a:solidFill>
                        <a:effectLst/>
                        <a:latin typeface="Calibri"/>
                      </a:endParaRP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44893">
                <a:tc>
                  <a:txBody>
                    <a:bodyPr/>
                    <a:lstStyle/>
                    <a:p>
                      <a:pPr algn="ctr" fontAlgn="b"/>
                      <a:r>
                        <a:rPr lang="es-EC" sz="1400" b="1" u="none" strike="noStrike" dirty="0">
                          <a:effectLst/>
                        </a:rPr>
                        <a:t>TIPO DE CERTIFICADO</a:t>
                      </a:r>
                      <a:endParaRPr lang="es-EC" sz="1400" b="1" i="0" u="none" strike="noStrike" dirty="0">
                        <a:solidFill>
                          <a:srgbClr val="FFFF00"/>
                        </a:solidFill>
                        <a:effectLst/>
                        <a:latin typeface="Calibri"/>
                      </a:endParaRPr>
                    </a:p>
                  </a:txBody>
                  <a:tcPr marL="9525" marR="9525" marT="9525" marB="0" anchor="b"/>
                </a:tc>
                <a:tc>
                  <a:txBody>
                    <a:bodyPr/>
                    <a:lstStyle/>
                    <a:p>
                      <a:pPr algn="ctr" fontAlgn="b"/>
                      <a:r>
                        <a:rPr lang="es-EC" sz="1400" b="1" u="none" strike="noStrike" dirty="0">
                          <a:effectLst/>
                        </a:rPr>
                        <a:t>ENERO</a:t>
                      </a:r>
                      <a:endParaRPr lang="es-EC" sz="1400" b="1" i="0" u="none" strike="noStrike" dirty="0">
                        <a:solidFill>
                          <a:srgbClr val="FFFF00"/>
                        </a:solidFill>
                        <a:effectLst/>
                        <a:latin typeface="Calibri"/>
                      </a:endParaRPr>
                    </a:p>
                  </a:txBody>
                  <a:tcPr marL="9525" marR="9525" marT="9525" marB="0" anchor="b"/>
                </a:tc>
                <a:tc>
                  <a:txBody>
                    <a:bodyPr/>
                    <a:lstStyle/>
                    <a:p>
                      <a:pPr algn="ctr" fontAlgn="b"/>
                      <a:r>
                        <a:rPr lang="es-EC" sz="1400" b="1" u="none" strike="noStrike">
                          <a:effectLst/>
                        </a:rPr>
                        <a:t>FEBRERO</a:t>
                      </a:r>
                      <a:endParaRPr lang="es-EC" sz="1400" b="1" i="0" u="none" strike="noStrike">
                        <a:solidFill>
                          <a:srgbClr val="FFFF00"/>
                        </a:solidFill>
                        <a:effectLst/>
                        <a:latin typeface="Calibri"/>
                      </a:endParaRPr>
                    </a:p>
                  </a:txBody>
                  <a:tcPr marL="9525" marR="9525" marT="9525" marB="0" anchor="b"/>
                </a:tc>
                <a:tc>
                  <a:txBody>
                    <a:bodyPr/>
                    <a:lstStyle/>
                    <a:p>
                      <a:pPr algn="ctr" fontAlgn="b"/>
                      <a:r>
                        <a:rPr lang="es-EC" sz="1400" b="1" u="none" strike="noStrike" dirty="0">
                          <a:effectLst/>
                        </a:rPr>
                        <a:t>MARZO</a:t>
                      </a:r>
                      <a:endParaRPr lang="es-EC" sz="1400" b="1" i="0" u="none" strike="noStrike" dirty="0">
                        <a:solidFill>
                          <a:srgbClr val="FFFF00"/>
                        </a:solidFill>
                        <a:effectLst/>
                        <a:latin typeface="Calibri"/>
                      </a:endParaRPr>
                    </a:p>
                  </a:txBody>
                  <a:tcPr marL="9525" marR="9525" marT="9525" marB="0" anchor="b"/>
                </a:tc>
                <a:tc>
                  <a:txBody>
                    <a:bodyPr/>
                    <a:lstStyle/>
                    <a:p>
                      <a:pPr algn="ctr" fontAlgn="b"/>
                      <a:r>
                        <a:rPr lang="es-EC" sz="1400" b="1" u="none" strike="noStrike">
                          <a:effectLst/>
                        </a:rPr>
                        <a:t>ABRIL</a:t>
                      </a:r>
                      <a:endParaRPr lang="es-EC" sz="1400" b="1" i="0" u="none" strike="noStrike">
                        <a:solidFill>
                          <a:srgbClr val="FFFF00"/>
                        </a:solidFill>
                        <a:effectLst/>
                        <a:latin typeface="Calibri"/>
                      </a:endParaRPr>
                    </a:p>
                  </a:txBody>
                  <a:tcPr marL="9525" marR="9525" marT="9525" marB="0" anchor="b"/>
                </a:tc>
                <a:tc>
                  <a:txBody>
                    <a:bodyPr/>
                    <a:lstStyle/>
                    <a:p>
                      <a:pPr algn="ctr" fontAlgn="b"/>
                      <a:r>
                        <a:rPr lang="es-EC" sz="1400" b="1" u="none" strike="noStrike" dirty="0">
                          <a:effectLst/>
                        </a:rPr>
                        <a:t>MAYO</a:t>
                      </a:r>
                      <a:endParaRPr lang="es-EC" sz="1400" b="1" i="0" u="none" strike="noStrike" dirty="0">
                        <a:solidFill>
                          <a:srgbClr val="FFFF00"/>
                        </a:solidFill>
                        <a:effectLst/>
                        <a:latin typeface="Calibri"/>
                      </a:endParaRPr>
                    </a:p>
                  </a:txBody>
                  <a:tcPr marL="9525" marR="9525" marT="9525" marB="0" anchor="b"/>
                </a:tc>
              </a:tr>
              <a:tr h="434919">
                <a:tc>
                  <a:txBody>
                    <a:bodyPr/>
                    <a:lstStyle/>
                    <a:p>
                      <a:pPr algn="l" fontAlgn="b"/>
                      <a:r>
                        <a:rPr lang="es-EC" sz="1600" u="none" strike="noStrike" dirty="0">
                          <a:effectLst/>
                        </a:rPr>
                        <a:t>Certificados de Gravámenes</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18.571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15.589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19.130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17.864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16.944   </a:t>
                      </a:r>
                      <a:endParaRPr lang="es-EC" sz="1800" b="0" i="0" u="none" strike="noStrike" dirty="0">
                        <a:solidFill>
                          <a:srgbClr val="000000"/>
                        </a:solidFill>
                        <a:effectLst/>
                        <a:latin typeface="Calibri"/>
                      </a:endParaRPr>
                    </a:p>
                  </a:txBody>
                  <a:tcPr marL="9525" marR="9525" marT="9525" marB="0" anchor="b"/>
                </a:tc>
              </a:tr>
              <a:tr h="428597">
                <a:tc>
                  <a:txBody>
                    <a:bodyPr/>
                    <a:lstStyle/>
                    <a:p>
                      <a:pPr algn="l" fontAlgn="b"/>
                      <a:r>
                        <a:rPr lang="es-EC" sz="1600" u="none" strike="noStrike">
                          <a:effectLst/>
                        </a:rPr>
                        <a:t>Certificados de Propiedad y Ventas</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4.134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3.248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3.663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3.352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3.305   </a:t>
                      </a:r>
                      <a:endParaRPr lang="es-EC" sz="1800" b="0" i="0" u="none" strike="noStrike" dirty="0">
                        <a:solidFill>
                          <a:srgbClr val="000000"/>
                        </a:solidFill>
                        <a:effectLst/>
                        <a:latin typeface="Calibri"/>
                      </a:endParaRPr>
                    </a:p>
                  </a:txBody>
                  <a:tcPr marL="9525" marR="9525" marT="9525" marB="0" anchor="b"/>
                </a:tc>
              </a:tr>
              <a:tr h="428597">
                <a:tc>
                  <a:txBody>
                    <a:bodyPr/>
                    <a:lstStyle/>
                    <a:p>
                      <a:pPr algn="l" fontAlgn="b"/>
                      <a:r>
                        <a:rPr lang="es-EC" sz="1600" u="none" strike="noStrike" dirty="0">
                          <a:effectLst/>
                        </a:rPr>
                        <a:t>Certificados de Bienes Raíces</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1.312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1.165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1.486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1.712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3.134   </a:t>
                      </a:r>
                      <a:endParaRPr lang="es-EC" sz="1800" b="0" i="0" u="none" strike="noStrike" dirty="0">
                        <a:solidFill>
                          <a:srgbClr val="000000"/>
                        </a:solidFill>
                        <a:effectLst/>
                        <a:latin typeface="Calibri"/>
                      </a:endParaRPr>
                    </a:p>
                  </a:txBody>
                  <a:tcPr marL="9525" marR="9525" marT="9525" marB="0" anchor="b"/>
                </a:tc>
              </a:tr>
              <a:tr h="428597">
                <a:tc>
                  <a:txBody>
                    <a:bodyPr/>
                    <a:lstStyle/>
                    <a:p>
                      <a:pPr algn="l" fontAlgn="b"/>
                      <a:r>
                        <a:rPr lang="es-EC" sz="1600" u="none" strike="noStrike">
                          <a:effectLst/>
                        </a:rPr>
                        <a:t>Certificados de Búsqueda</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638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783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918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891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1.111   </a:t>
                      </a:r>
                      <a:endParaRPr lang="es-EC" sz="1800" b="0" i="0" u="none" strike="noStrike" dirty="0">
                        <a:solidFill>
                          <a:srgbClr val="000000"/>
                        </a:solidFill>
                        <a:effectLst/>
                        <a:latin typeface="Calibri"/>
                      </a:endParaRPr>
                    </a:p>
                  </a:txBody>
                  <a:tcPr marL="9525" marR="9525" marT="9525" marB="0" anchor="b"/>
                </a:tc>
              </a:tr>
              <a:tr h="428597">
                <a:tc>
                  <a:txBody>
                    <a:bodyPr/>
                    <a:lstStyle/>
                    <a:p>
                      <a:pPr algn="l" fontAlgn="b"/>
                      <a:r>
                        <a:rPr lang="es-EC" sz="1600" u="none" strike="noStrike">
                          <a:effectLst/>
                        </a:rPr>
                        <a:t>Validación de Certificados Caducos</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1.805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1.737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2.413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1.836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1.874   </a:t>
                      </a:r>
                      <a:endParaRPr lang="es-EC" sz="1800" b="0" i="0" u="none" strike="noStrike" dirty="0">
                        <a:solidFill>
                          <a:srgbClr val="000000"/>
                        </a:solidFill>
                        <a:effectLst/>
                        <a:latin typeface="Calibri"/>
                      </a:endParaRPr>
                    </a:p>
                  </a:txBody>
                  <a:tcPr marL="9525" marR="9525" marT="9525" marB="0" anchor="b"/>
                </a:tc>
              </a:tr>
              <a:tr h="428597">
                <a:tc>
                  <a:txBody>
                    <a:bodyPr/>
                    <a:lstStyle/>
                    <a:p>
                      <a:pPr algn="l" fontAlgn="b"/>
                      <a:r>
                        <a:rPr lang="es-EC" sz="1600" u="none" strike="noStrike" dirty="0">
                          <a:effectLst/>
                        </a:rPr>
                        <a:t>Estatutos Personales</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863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739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906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946   </a:t>
                      </a:r>
                      <a:endParaRPr lang="es-EC" sz="1800" b="0" i="0" u="none" strike="noStrike" dirty="0">
                        <a:solidFill>
                          <a:srgbClr val="000000"/>
                        </a:solidFill>
                        <a:effectLst/>
                        <a:latin typeface="Calibri"/>
                      </a:endParaRPr>
                    </a:p>
                  </a:txBody>
                  <a:tcPr marL="9525" marR="9525" marT="9525" marB="0" anchor="b"/>
                </a:tc>
                <a:tc>
                  <a:txBody>
                    <a:bodyPr/>
                    <a:lstStyle/>
                    <a:p>
                      <a:pPr algn="ctr" fontAlgn="b"/>
                      <a:r>
                        <a:rPr lang="es-EC" sz="1800" u="none" strike="noStrike" dirty="0" smtClean="0">
                          <a:effectLst/>
                        </a:rPr>
                        <a:t>928   </a:t>
                      </a:r>
                      <a:endParaRPr lang="es-EC" sz="1800" b="0" i="0" u="none" strike="noStrike" dirty="0">
                        <a:solidFill>
                          <a:srgbClr val="000000"/>
                        </a:solidFill>
                        <a:effectLst/>
                        <a:latin typeface="Calibri"/>
                      </a:endParaRPr>
                    </a:p>
                  </a:txBody>
                  <a:tcPr marL="9525" marR="9525" marT="9525" marB="0" anchor="b"/>
                </a:tc>
              </a:tr>
              <a:tr h="428597">
                <a:tc>
                  <a:txBody>
                    <a:bodyPr/>
                    <a:lstStyle/>
                    <a:p>
                      <a:pPr algn="ctr" fontAlgn="b"/>
                      <a:r>
                        <a:rPr lang="es-EC" sz="1800" b="1" u="none" strike="noStrike" dirty="0">
                          <a:effectLst/>
                        </a:rPr>
                        <a:t>TOTAL INGRESO MENSUAL</a:t>
                      </a:r>
                      <a:endParaRPr lang="es-EC" sz="1800" b="1" i="0" u="none" strike="noStrike" dirty="0">
                        <a:solidFill>
                          <a:srgbClr val="000000"/>
                        </a:solidFill>
                        <a:effectLst/>
                        <a:latin typeface="Calibri"/>
                      </a:endParaRPr>
                    </a:p>
                  </a:txBody>
                  <a:tcPr marL="9525" marR="9525" marT="9525" marB="0" anchor="b"/>
                </a:tc>
                <a:tc>
                  <a:txBody>
                    <a:bodyPr/>
                    <a:lstStyle/>
                    <a:p>
                      <a:pPr algn="ctr" fontAlgn="b"/>
                      <a:r>
                        <a:rPr lang="es-EC" sz="1800" b="1" u="none" strike="noStrike" dirty="0" smtClean="0">
                          <a:effectLst/>
                        </a:rPr>
                        <a:t>27.323   </a:t>
                      </a:r>
                      <a:endParaRPr lang="es-EC" sz="1800" b="1" i="0" u="none" strike="noStrike" dirty="0">
                        <a:solidFill>
                          <a:srgbClr val="000000"/>
                        </a:solidFill>
                        <a:effectLst/>
                        <a:latin typeface="Calibri"/>
                      </a:endParaRPr>
                    </a:p>
                  </a:txBody>
                  <a:tcPr marL="9525" marR="9525" marT="9525" marB="0" anchor="b"/>
                </a:tc>
                <a:tc>
                  <a:txBody>
                    <a:bodyPr/>
                    <a:lstStyle/>
                    <a:p>
                      <a:pPr algn="ctr" fontAlgn="b"/>
                      <a:r>
                        <a:rPr lang="es-EC" sz="1800" b="1" u="none" strike="noStrike" dirty="0" smtClean="0">
                          <a:effectLst/>
                        </a:rPr>
                        <a:t>23.261   </a:t>
                      </a:r>
                      <a:endParaRPr lang="es-EC" sz="1800" b="1" i="0" u="none" strike="noStrike" dirty="0">
                        <a:solidFill>
                          <a:srgbClr val="000000"/>
                        </a:solidFill>
                        <a:effectLst/>
                        <a:latin typeface="Calibri"/>
                      </a:endParaRPr>
                    </a:p>
                  </a:txBody>
                  <a:tcPr marL="9525" marR="9525" marT="9525" marB="0" anchor="b"/>
                </a:tc>
                <a:tc>
                  <a:txBody>
                    <a:bodyPr/>
                    <a:lstStyle/>
                    <a:p>
                      <a:pPr algn="ctr" fontAlgn="b"/>
                      <a:r>
                        <a:rPr lang="es-EC" sz="1800" b="1" u="none" strike="noStrike" dirty="0" smtClean="0">
                          <a:effectLst/>
                        </a:rPr>
                        <a:t>28.516   </a:t>
                      </a:r>
                      <a:endParaRPr lang="es-EC" sz="1800" b="1" i="0" u="none" strike="noStrike" dirty="0">
                        <a:solidFill>
                          <a:srgbClr val="000000"/>
                        </a:solidFill>
                        <a:effectLst/>
                        <a:latin typeface="Calibri"/>
                      </a:endParaRPr>
                    </a:p>
                  </a:txBody>
                  <a:tcPr marL="9525" marR="9525" marT="9525" marB="0" anchor="b"/>
                </a:tc>
                <a:tc>
                  <a:txBody>
                    <a:bodyPr/>
                    <a:lstStyle/>
                    <a:p>
                      <a:pPr algn="ctr" fontAlgn="b"/>
                      <a:r>
                        <a:rPr lang="es-EC" sz="1800" b="1" u="none" strike="noStrike" dirty="0" smtClean="0">
                          <a:effectLst/>
                        </a:rPr>
                        <a:t>26.601   </a:t>
                      </a:r>
                      <a:endParaRPr lang="es-EC" sz="1800" b="1" i="0" u="none" strike="noStrike" dirty="0">
                        <a:solidFill>
                          <a:srgbClr val="000000"/>
                        </a:solidFill>
                        <a:effectLst/>
                        <a:latin typeface="Calibri"/>
                      </a:endParaRPr>
                    </a:p>
                  </a:txBody>
                  <a:tcPr marL="9525" marR="9525" marT="9525" marB="0" anchor="b"/>
                </a:tc>
                <a:tc>
                  <a:txBody>
                    <a:bodyPr/>
                    <a:lstStyle/>
                    <a:p>
                      <a:pPr algn="ctr" fontAlgn="b"/>
                      <a:r>
                        <a:rPr lang="es-EC" sz="1800" b="1" u="none" strike="noStrike" dirty="0" smtClean="0">
                          <a:effectLst/>
                        </a:rPr>
                        <a:t>27.296   </a:t>
                      </a:r>
                      <a:endParaRPr lang="es-EC" sz="1800" b="1" i="0" u="none" strike="noStrike" dirty="0">
                        <a:solidFill>
                          <a:srgbClr val="000000"/>
                        </a:solidFill>
                        <a:effectLst/>
                        <a:latin typeface="Calibri"/>
                      </a:endParaRPr>
                    </a:p>
                  </a:txBody>
                  <a:tcPr marL="9525" marR="9525" marT="9525" marB="0" anchor="b"/>
                </a:tc>
              </a:tr>
            </a:tbl>
          </a:graphicData>
        </a:graphic>
      </p:graphicFrame>
      <p:sp>
        <p:nvSpPr>
          <p:cNvPr id="5" name="1 Título"/>
          <p:cNvSpPr>
            <a:spLocks noGrp="1"/>
          </p:cNvSpPr>
          <p:nvPr>
            <p:ph type="title"/>
          </p:nvPr>
        </p:nvSpPr>
        <p:spPr>
          <a:xfrm>
            <a:off x="78816" y="697826"/>
            <a:ext cx="7949568" cy="642942"/>
          </a:xfrm>
        </p:spPr>
        <p:txBody>
          <a:bodyPr>
            <a:normAutofit/>
          </a:bodyPr>
          <a:lstStyle/>
          <a:p>
            <a:pPr algn="l"/>
            <a:r>
              <a:rPr lang="es-EC" sz="2700" b="1" dirty="0" smtClean="0">
                <a:solidFill>
                  <a:schemeClr val="tx2"/>
                </a:solidFill>
              </a:rPr>
              <a:t>CUANTIFICACIÓN DE GESTIÓN DE CERTIFICACIONES</a:t>
            </a:r>
            <a:endParaRPr lang="es-EC" sz="2700" dirty="0"/>
          </a:p>
        </p:txBody>
      </p:sp>
    </p:spTree>
    <p:extLst>
      <p:ext uri="{BB962C8B-B14F-4D97-AF65-F5344CB8AC3E}">
        <p14:creationId xmlns:p14="http://schemas.microsoft.com/office/powerpoint/2010/main" val="1163068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5" name="1 Gráfico"/>
          <p:cNvGraphicFramePr>
            <a:graphicFrameLocks/>
          </p:cNvGraphicFramePr>
          <p:nvPr>
            <p:extLst>
              <p:ext uri="{D42A27DB-BD31-4B8C-83A1-F6EECF244321}">
                <p14:modId xmlns:p14="http://schemas.microsoft.com/office/powerpoint/2010/main" val="3917506267"/>
              </p:ext>
            </p:extLst>
          </p:nvPr>
        </p:nvGraphicFramePr>
        <p:xfrm>
          <a:off x="142844" y="1052736"/>
          <a:ext cx="8786873"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17462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graphicFrame>
        <p:nvGraphicFramePr>
          <p:cNvPr id="4" name="3 Gráfico"/>
          <p:cNvGraphicFramePr>
            <a:graphicFrameLocks/>
          </p:cNvGraphicFramePr>
          <p:nvPr>
            <p:extLst>
              <p:ext uri="{D42A27DB-BD31-4B8C-83A1-F6EECF244321}">
                <p14:modId xmlns:p14="http://schemas.microsoft.com/office/powerpoint/2010/main" val="281510572"/>
              </p:ext>
            </p:extLst>
          </p:nvPr>
        </p:nvGraphicFramePr>
        <p:xfrm>
          <a:off x="323528" y="1052736"/>
          <a:ext cx="8606189" cy="4896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90180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51620" y="1196752"/>
            <a:ext cx="6624736" cy="4154984"/>
          </a:xfrm>
          <a:prstGeom prst="rect">
            <a:avLst/>
          </a:prstGeom>
          <a:noFill/>
        </p:spPr>
        <p:txBody>
          <a:bodyPr wrap="square" rtlCol="0">
            <a:spAutoFit/>
          </a:bodyPr>
          <a:lstStyle/>
          <a:p>
            <a:pPr algn="ctr"/>
            <a:r>
              <a:rPr lang="es-EC" sz="4400" b="1" dirty="0" smtClean="0">
                <a:solidFill>
                  <a:schemeClr val="tx2"/>
                </a:solidFill>
              </a:rPr>
              <a:t>ACCIONES DE OPTIMIZACION DE LA GESTIÓN REGISTRAL</a:t>
            </a:r>
          </a:p>
          <a:p>
            <a:pPr algn="ctr"/>
            <a:endParaRPr lang="es-EC" sz="4400" b="1" dirty="0" smtClean="0">
              <a:solidFill>
                <a:schemeClr val="tx2"/>
              </a:solidFill>
            </a:endParaRPr>
          </a:p>
          <a:p>
            <a:pPr algn="ctr"/>
            <a:r>
              <a:rPr lang="es-EC" sz="4400" b="1" dirty="0" smtClean="0">
                <a:solidFill>
                  <a:schemeClr val="tx2"/>
                </a:solidFill>
              </a:rPr>
              <a:t>(preliminares al Proyecto de Modernización)</a:t>
            </a:r>
            <a:endParaRPr lang="es-EC" sz="4400" b="1" dirty="0">
              <a:solidFill>
                <a:schemeClr val="tx2"/>
              </a:solidFill>
            </a:endParaRPr>
          </a:p>
        </p:txBody>
      </p:sp>
      <p:pic>
        <p:nvPicPr>
          <p:cNvPr id="5"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1318331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836712"/>
            <a:ext cx="7772400" cy="792088"/>
          </a:xfrm>
        </p:spPr>
        <p:txBody>
          <a:bodyPr>
            <a:noAutofit/>
          </a:bodyPr>
          <a:lstStyle/>
          <a:p>
            <a:pPr algn="l"/>
            <a:r>
              <a:rPr lang="es-EC" sz="2700" b="1" dirty="0" smtClean="0">
                <a:solidFill>
                  <a:schemeClr val="tx2"/>
                </a:solidFill>
              </a:rPr>
              <a:t/>
            </a:r>
            <a:br>
              <a:rPr lang="es-EC" sz="2700" b="1" dirty="0" smtClean="0">
                <a:solidFill>
                  <a:schemeClr val="tx2"/>
                </a:solidFill>
              </a:rPr>
            </a:br>
            <a:r>
              <a:rPr lang="es-EC" sz="2700" b="1" dirty="0" smtClean="0">
                <a:solidFill>
                  <a:schemeClr val="tx2"/>
                </a:solidFill>
              </a:rPr>
              <a:t>INCREMENTO DE SEGURIDAD JURÍDICA</a:t>
            </a:r>
            <a:br>
              <a:rPr lang="es-EC" sz="2700" b="1" dirty="0" smtClean="0">
                <a:solidFill>
                  <a:schemeClr val="tx2"/>
                </a:solidFill>
              </a:rPr>
            </a:br>
            <a:endParaRPr lang="es-EC" sz="2700" dirty="0"/>
          </a:p>
        </p:txBody>
      </p:sp>
      <p:sp>
        <p:nvSpPr>
          <p:cNvPr id="3" name="2 Subtítulo"/>
          <p:cNvSpPr>
            <a:spLocks noGrp="1"/>
          </p:cNvSpPr>
          <p:nvPr>
            <p:ph type="subTitle" idx="1"/>
          </p:nvPr>
        </p:nvSpPr>
        <p:spPr>
          <a:xfrm>
            <a:off x="785786" y="1772816"/>
            <a:ext cx="7429552" cy="4281502"/>
          </a:xfrm>
        </p:spPr>
        <p:txBody>
          <a:bodyPr>
            <a:normAutofit/>
          </a:bodyPr>
          <a:lstStyle/>
          <a:p>
            <a:pPr marL="285750" indent="-285750" algn="just">
              <a:buFont typeface="Arial" pitchFamily="34" charset="0"/>
              <a:buChar char="•"/>
            </a:pPr>
            <a:r>
              <a:rPr lang="es-EC" sz="1800" b="1" dirty="0" smtClean="0">
                <a:solidFill>
                  <a:schemeClr val="tx1"/>
                </a:solidFill>
              </a:rPr>
              <a:t>ESTABLECIMIENTO DE POLÍTICAS Y HOMOLOGACIÓN DE CRITERIOS.</a:t>
            </a:r>
          </a:p>
          <a:p>
            <a:pPr marL="285750" indent="-285750" algn="just"/>
            <a:endParaRPr lang="es-EC" sz="1800" b="1" dirty="0" smtClean="0">
              <a:solidFill>
                <a:schemeClr val="tx1"/>
              </a:solidFill>
            </a:endParaRPr>
          </a:p>
          <a:p>
            <a:pPr marL="285750" indent="-285750" algn="just">
              <a:buFont typeface="Arial" pitchFamily="34" charset="0"/>
              <a:buChar char="•"/>
            </a:pPr>
            <a:r>
              <a:rPr lang="es-EC" sz="1800" b="1" dirty="0" smtClean="0">
                <a:solidFill>
                  <a:schemeClr val="tx1"/>
                </a:solidFill>
              </a:rPr>
              <a:t>LEVANTAMIENTO DE PROCESOS E IMPLEMENTACIÓN DE MANUALES E INSTRUCTIVOS.</a:t>
            </a:r>
          </a:p>
          <a:p>
            <a:pPr marL="285750" indent="-285750" algn="just"/>
            <a:endParaRPr lang="es-EC" sz="1800" b="1" dirty="0" smtClean="0">
              <a:solidFill>
                <a:schemeClr val="tx1"/>
              </a:solidFill>
            </a:endParaRPr>
          </a:p>
          <a:p>
            <a:pPr marL="285750" indent="-285750" algn="just">
              <a:buFont typeface="Arial" pitchFamily="34" charset="0"/>
              <a:buChar char="•"/>
            </a:pPr>
            <a:r>
              <a:rPr lang="es-ES" sz="1800" b="1" dirty="0" smtClean="0">
                <a:solidFill>
                  <a:schemeClr val="tx1"/>
                </a:solidFill>
              </a:rPr>
              <a:t>APROBACIÓN Y SOCIALIZACIÓN DE LOS “REQUISITOS ESENCIALES PARA LA INSTRUMENTACIÓN DE ACTOS O CONTRATOS SOBRE BIENES INMUEBLES UBICADOS EN EL DISTRITO METROPOLITANO DE QUITO”.</a:t>
            </a:r>
          </a:p>
          <a:p>
            <a:pPr marL="285750" indent="-285750" algn="just"/>
            <a:endParaRPr lang="es-ES" sz="1800" b="1" dirty="0" smtClean="0">
              <a:solidFill>
                <a:schemeClr val="tx1"/>
              </a:solidFill>
            </a:endParaRPr>
          </a:p>
          <a:p>
            <a:pPr marL="285750" indent="-285750" algn="just">
              <a:buFont typeface="Arial" pitchFamily="34" charset="0"/>
              <a:buChar char="•"/>
            </a:pPr>
            <a:r>
              <a:rPr lang="es-EC" sz="1800" b="1" dirty="0" smtClean="0">
                <a:solidFill>
                  <a:schemeClr val="tx1"/>
                </a:solidFill>
              </a:rPr>
              <a:t>MODELO DE MADUREZ DEL SISTEMA DE CONTROL INTERNO DE ACUERDO A LA NORMATIVA DE LA CONTRALORIA GENERAL DEL ESTADO</a:t>
            </a:r>
          </a:p>
          <a:p>
            <a:pPr marL="285750" indent="-285750" algn="just">
              <a:buFont typeface="Arial" pitchFamily="34" charset="0"/>
              <a:buChar char="•"/>
            </a:pPr>
            <a:endParaRPr lang="es-EC" sz="1800" b="1" dirty="0" smtClean="0">
              <a:solidFill>
                <a:schemeClr val="tx1"/>
              </a:solidFill>
            </a:endParaRPr>
          </a:p>
          <a:p>
            <a:pPr marL="285750" indent="-285750" algn="just">
              <a:buFont typeface="Arial" pitchFamily="34" charset="0"/>
              <a:buChar char="•"/>
            </a:pPr>
            <a:r>
              <a:rPr lang="es-EC" sz="1800" b="1" dirty="0" smtClean="0">
                <a:solidFill>
                  <a:schemeClr val="tx1"/>
                </a:solidFill>
              </a:rPr>
              <a:t>NUEVAS HOJAS DE SEGURIDAD.</a:t>
            </a:r>
            <a:endParaRPr lang="es-EC" sz="1800" b="1" dirty="0">
              <a:solidFill>
                <a:schemeClr val="tx1"/>
              </a:solidFill>
            </a:endParaRPr>
          </a:p>
        </p:txBody>
      </p:sp>
      <p:pic>
        <p:nvPicPr>
          <p:cNvPr id="5"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504" y="755993"/>
            <a:ext cx="6336705" cy="584775"/>
          </a:xfrm>
          <a:prstGeom prst="rect">
            <a:avLst/>
          </a:prstGeom>
          <a:noFill/>
        </p:spPr>
        <p:txBody>
          <a:bodyPr wrap="square" rtlCol="0">
            <a:spAutoFit/>
          </a:bodyPr>
          <a:lstStyle/>
          <a:p>
            <a:r>
              <a:rPr lang="es-EC" sz="3200" b="1" dirty="0" smtClean="0">
                <a:solidFill>
                  <a:schemeClr val="tx2"/>
                </a:solidFill>
              </a:rPr>
              <a:t>CANALES ALTERNATIVOS ACTUALES</a:t>
            </a:r>
            <a:endParaRPr lang="es-EC" sz="3200" b="1" dirty="0">
              <a:solidFill>
                <a:schemeClr val="tx2"/>
              </a:solidFill>
            </a:endParaRPr>
          </a:p>
        </p:txBody>
      </p:sp>
      <p:sp>
        <p:nvSpPr>
          <p:cNvPr id="5" name="4 Rectángulo"/>
          <p:cNvSpPr/>
          <p:nvPr/>
        </p:nvSpPr>
        <p:spPr>
          <a:xfrm>
            <a:off x="755576" y="1547500"/>
            <a:ext cx="7680670" cy="369332"/>
          </a:xfrm>
          <a:prstGeom prst="rect">
            <a:avLst/>
          </a:prstGeom>
        </p:spPr>
        <p:txBody>
          <a:bodyPr wrap="square">
            <a:spAutoFit/>
          </a:bodyPr>
          <a:lstStyle/>
          <a:p>
            <a:r>
              <a:rPr lang="es-EC" b="1" u="sng" dirty="0" smtClean="0"/>
              <a:t>PAGOS EN LINEA</a:t>
            </a:r>
          </a:p>
        </p:txBody>
      </p:sp>
      <p:sp>
        <p:nvSpPr>
          <p:cNvPr id="2" name="1 Rectángulo"/>
          <p:cNvSpPr/>
          <p:nvPr/>
        </p:nvSpPr>
        <p:spPr>
          <a:xfrm>
            <a:off x="755576" y="2023613"/>
            <a:ext cx="7704856" cy="1415772"/>
          </a:xfrm>
          <a:prstGeom prst="rect">
            <a:avLst/>
          </a:prstGeom>
        </p:spPr>
        <p:txBody>
          <a:bodyPr wrap="square">
            <a:spAutoFit/>
          </a:bodyPr>
          <a:lstStyle/>
          <a:p>
            <a:pPr algn="just" fontAlgn="base">
              <a:spcBef>
                <a:spcPct val="0"/>
              </a:spcBef>
              <a:spcAft>
                <a:spcPct val="0"/>
              </a:spcAft>
            </a:pPr>
            <a:r>
              <a:rPr lang="es-EC" dirty="0"/>
              <a:t>Se utilizó la </a:t>
            </a:r>
            <a:r>
              <a:rPr lang="es-EC" dirty="0" smtClean="0"/>
              <a:t>tecnología </a:t>
            </a:r>
            <a:r>
              <a:rPr lang="es-EC" dirty="0"/>
              <a:t>disponible en el mercado para implementar el fortalecimiento del servicio de pago en línea y la petición de certificados vía web mediante el portal del RPDMQ</a:t>
            </a:r>
            <a:r>
              <a:rPr lang="es-EC" dirty="0" smtClean="0"/>
              <a:t>.</a:t>
            </a:r>
            <a:endParaRPr lang="es-EC" dirty="0"/>
          </a:p>
          <a:p>
            <a:pPr lvl="0" algn="ctr" fontAlgn="base">
              <a:spcBef>
                <a:spcPct val="0"/>
              </a:spcBef>
              <a:spcAft>
                <a:spcPct val="0"/>
              </a:spcAft>
            </a:pPr>
            <a:endParaRPr lang="es-EC" sz="3200" dirty="0">
              <a:latin typeface="Arial" pitchFamily="34" charset="0"/>
              <a:cs typeface="Arial" pitchFamily="34" charset="0"/>
            </a:endParaRPr>
          </a:p>
        </p:txBody>
      </p:sp>
      <p:pic>
        <p:nvPicPr>
          <p:cNvPr id="9" name="Picture 2" descr="C:\Users\owalban\Desktop\GESTION RP\FOTOS\pago en lin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5" y="3068960"/>
            <a:ext cx="482453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moreno\Desktop\COMUNICACION  SOCIAL 2015\LOGOS 2015\LOGOS HOJAS INCORPORAR\FRANJA MULTICOLOR.jpg"/>
          <p:cNvPicPr>
            <a:picLocks noChangeAspect="1" noChangeArrowheads="1"/>
          </p:cNvPicPr>
          <p:nvPr/>
        </p:nvPicPr>
        <p:blipFill>
          <a:blip r:embed="rId4"/>
          <a:srcRect/>
          <a:stretch>
            <a:fillRect/>
          </a:stretch>
        </p:blipFill>
        <p:spPr bwMode="auto">
          <a:xfrm>
            <a:off x="142844" y="6357958"/>
            <a:ext cx="8786873" cy="300332"/>
          </a:xfrm>
          <a:prstGeom prst="rect">
            <a:avLst/>
          </a:prstGeom>
          <a:noFill/>
        </p:spPr>
      </p:pic>
      <p:pic>
        <p:nvPicPr>
          <p:cNvPr id="10" name="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753145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55576" y="1349479"/>
            <a:ext cx="7680670" cy="646331"/>
          </a:xfrm>
          <a:prstGeom prst="rect">
            <a:avLst/>
          </a:prstGeom>
        </p:spPr>
        <p:txBody>
          <a:bodyPr wrap="square">
            <a:spAutoFit/>
          </a:bodyPr>
          <a:lstStyle/>
          <a:p>
            <a:r>
              <a:rPr lang="es-EC" b="1" dirty="0"/>
              <a:t>IMPLEMENTACIÓN DE ENTREGA DE ESCRITURAS MEDIANTE EL </a:t>
            </a:r>
            <a:r>
              <a:rPr lang="es-EC" b="1" u="sng" dirty="0"/>
              <a:t>SERVICIO DE COURIER</a:t>
            </a:r>
            <a:endParaRPr lang="es-EC" b="1" u="sng" dirty="0" smtClean="0"/>
          </a:p>
        </p:txBody>
      </p:sp>
      <p:pic>
        <p:nvPicPr>
          <p:cNvPr id="6" name="Imagen 1" descr="Descripción: http://www.maduraidirectory.com/tele/images/cour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023612"/>
            <a:ext cx="1664644" cy="1549404"/>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779912" y="1844824"/>
            <a:ext cx="4176464" cy="646331"/>
          </a:xfrm>
          <a:prstGeom prst="rect">
            <a:avLst/>
          </a:prstGeom>
        </p:spPr>
        <p:txBody>
          <a:bodyPr wrap="square">
            <a:spAutoFit/>
          </a:bodyPr>
          <a:lstStyle/>
          <a:p>
            <a:pPr lvl="0" algn="r" fontAlgn="base">
              <a:spcBef>
                <a:spcPct val="0"/>
              </a:spcBef>
              <a:spcAft>
                <a:spcPct val="0"/>
              </a:spcAft>
            </a:pPr>
            <a:r>
              <a:rPr lang="es-EC" dirty="0" smtClean="0">
                <a:latin typeface="Arial" pitchFamily="34" charset="0"/>
                <a:ea typeface="Calibri" pitchFamily="34" charset="0"/>
                <a:cs typeface="Arial" pitchFamily="34" charset="0"/>
              </a:rPr>
              <a:t>Implementado </a:t>
            </a:r>
            <a:r>
              <a:rPr lang="es-ES" dirty="0">
                <a:latin typeface="Arial" pitchFamily="34" charset="0"/>
                <a:ea typeface="Calibri" pitchFamily="34" charset="0"/>
                <a:cs typeface="Arial" pitchFamily="34" charset="0"/>
              </a:rPr>
              <a:t>desde el 29 de Diciembre de 2014</a:t>
            </a:r>
            <a:r>
              <a:rPr lang="es-EC" sz="1100" dirty="0">
                <a:latin typeface="Arial" pitchFamily="34" charset="0"/>
                <a:cs typeface="Arial" pitchFamily="34" charset="0"/>
              </a:rPr>
              <a:t> </a:t>
            </a:r>
            <a:endParaRPr lang="es-EC" sz="3200" dirty="0">
              <a:latin typeface="Arial" pitchFamily="34" charset="0"/>
              <a:cs typeface="Arial" pitchFamily="34" charset="0"/>
            </a:endParaRPr>
          </a:p>
        </p:txBody>
      </p:sp>
      <p:sp>
        <p:nvSpPr>
          <p:cNvPr id="4" name="3 Rectángulo"/>
          <p:cNvSpPr/>
          <p:nvPr/>
        </p:nvSpPr>
        <p:spPr>
          <a:xfrm>
            <a:off x="755576" y="3429000"/>
            <a:ext cx="7816952" cy="1200329"/>
          </a:xfrm>
          <a:prstGeom prst="rect">
            <a:avLst/>
          </a:prstGeom>
        </p:spPr>
        <p:txBody>
          <a:bodyPr wrap="square">
            <a:spAutoFit/>
          </a:bodyPr>
          <a:lstStyle/>
          <a:p>
            <a:pPr algn="just"/>
            <a:r>
              <a:rPr lang="es-EC" dirty="0" smtClean="0"/>
              <a:t>IMPLEMENTACIÓN </a:t>
            </a:r>
            <a:r>
              <a:rPr lang="es-EC" b="1" dirty="0" smtClean="0"/>
              <a:t>PROYECTO DE REVISIÓN DE ACTOS Y CONTRATOS DE ALTO IMPACTO CIUDADANO </a:t>
            </a:r>
            <a:r>
              <a:rPr lang="es-EC" dirty="0" smtClean="0"/>
              <a:t> EN </a:t>
            </a:r>
            <a:r>
              <a:rPr lang="es-EC" dirty="0"/>
              <a:t>EL CUAL SE REVISAN </a:t>
            </a:r>
            <a:r>
              <a:rPr lang="es-EC" dirty="0" smtClean="0"/>
              <a:t>EN </a:t>
            </a:r>
            <a:r>
              <a:rPr lang="es-EC" dirty="0"/>
              <a:t>24 </a:t>
            </a:r>
            <a:r>
              <a:rPr lang="es-EC" dirty="0" smtClean="0"/>
              <a:t>HORAS  TRAMITES  DE  DECLARATORIAS DE PROPIEDAD HORIZONTAL,  COMPRAVENTA, HIPOTECA</a:t>
            </a:r>
          </a:p>
          <a:p>
            <a:pPr algn="just"/>
            <a:r>
              <a:rPr lang="es-EC" dirty="0" smtClean="0"/>
              <a:t>, CANCELACIONES, ETC</a:t>
            </a:r>
            <a:endParaRPr lang="es-EC" dirty="0"/>
          </a:p>
        </p:txBody>
      </p:sp>
      <p:pic>
        <p:nvPicPr>
          <p:cNvPr id="8" name="Picture 2" descr="http://www.porcicol.org.co/porcicultores/images/porcicultores/convenios/Gobernacione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653136"/>
            <a:ext cx="2736304" cy="1407698"/>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755576" y="4745019"/>
            <a:ext cx="4032448" cy="646331"/>
          </a:xfrm>
          <a:prstGeom prst="rect">
            <a:avLst/>
          </a:prstGeom>
        </p:spPr>
        <p:txBody>
          <a:bodyPr wrap="square">
            <a:spAutoFit/>
          </a:bodyPr>
          <a:lstStyle/>
          <a:p>
            <a:pPr lvl="0" fontAlgn="base">
              <a:spcBef>
                <a:spcPct val="0"/>
              </a:spcBef>
              <a:spcAft>
                <a:spcPct val="0"/>
              </a:spcAft>
            </a:pPr>
            <a:r>
              <a:rPr lang="es-EC" dirty="0" smtClean="0">
                <a:latin typeface="Arial" pitchFamily="34" charset="0"/>
                <a:ea typeface="Calibri" pitchFamily="34" charset="0"/>
                <a:cs typeface="Arial" pitchFamily="34" charset="0"/>
              </a:rPr>
              <a:t>Implementado </a:t>
            </a:r>
            <a:r>
              <a:rPr lang="es-ES" dirty="0">
                <a:latin typeface="Arial" pitchFamily="34" charset="0"/>
                <a:ea typeface="Calibri" pitchFamily="34" charset="0"/>
                <a:cs typeface="Arial" pitchFamily="34" charset="0"/>
              </a:rPr>
              <a:t>desde el 8 de Diciembre de 2014</a:t>
            </a:r>
            <a:r>
              <a:rPr lang="es-EC" sz="1100" dirty="0">
                <a:latin typeface="Arial" pitchFamily="34" charset="0"/>
                <a:cs typeface="Arial" pitchFamily="34" charset="0"/>
              </a:rPr>
              <a:t> </a:t>
            </a:r>
            <a:endParaRPr lang="es-EC" sz="3200" dirty="0">
              <a:latin typeface="Arial" pitchFamily="34" charset="0"/>
              <a:cs typeface="Arial" pitchFamily="34" charset="0"/>
            </a:endParaRPr>
          </a:p>
        </p:txBody>
      </p:sp>
      <p:pic>
        <p:nvPicPr>
          <p:cNvPr id="10" name="Picture 2" descr="C:\Users\lmoreno\Desktop\COMUNICACION  SOCIAL 2015\LOGOS 2015\LOGOS HOJAS INCORPORAR\FRANJA MULTICOLOR.jpg"/>
          <p:cNvPicPr>
            <a:picLocks noChangeAspect="1" noChangeArrowheads="1"/>
          </p:cNvPicPr>
          <p:nvPr/>
        </p:nvPicPr>
        <p:blipFill>
          <a:blip r:embed="rId6"/>
          <a:srcRect/>
          <a:stretch>
            <a:fillRect/>
          </a:stretch>
        </p:blipFill>
        <p:spPr bwMode="auto">
          <a:xfrm>
            <a:off x="142844" y="6357958"/>
            <a:ext cx="8786873" cy="300332"/>
          </a:xfrm>
          <a:prstGeom prst="rect">
            <a:avLst/>
          </a:prstGeom>
          <a:noFill/>
        </p:spPr>
      </p:pic>
      <p:pic>
        <p:nvPicPr>
          <p:cNvPr id="12" name="11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
        <p:nvSpPr>
          <p:cNvPr id="13" name="12 CuadroTexto"/>
          <p:cNvSpPr txBox="1"/>
          <p:nvPr/>
        </p:nvSpPr>
        <p:spPr>
          <a:xfrm>
            <a:off x="107504" y="755993"/>
            <a:ext cx="6336705" cy="584775"/>
          </a:xfrm>
          <a:prstGeom prst="rect">
            <a:avLst/>
          </a:prstGeom>
          <a:noFill/>
        </p:spPr>
        <p:txBody>
          <a:bodyPr wrap="square" rtlCol="0">
            <a:spAutoFit/>
          </a:bodyPr>
          <a:lstStyle/>
          <a:p>
            <a:r>
              <a:rPr lang="es-EC" sz="3200" b="1" dirty="0" smtClean="0">
                <a:solidFill>
                  <a:schemeClr val="tx2"/>
                </a:solidFill>
              </a:rPr>
              <a:t>CANALES ALTERNATIVOS ACTUALES</a:t>
            </a:r>
            <a:endParaRPr lang="es-EC" sz="3200" b="1" dirty="0">
              <a:solidFill>
                <a:schemeClr val="tx2"/>
              </a:solidFill>
            </a:endParaRPr>
          </a:p>
        </p:txBody>
      </p:sp>
    </p:spTree>
    <p:extLst>
      <p:ext uri="{BB962C8B-B14F-4D97-AF65-F5344CB8AC3E}">
        <p14:creationId xmlns:p14="http://schemas.microsoft.com/office/powerpoint/2010/main" val="1929238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sp>
        <p:nvSpPr>
          <p:cNvPr id="13" name="12 Rectángulo"/>
          <p:cNvSpPr/>
          <p:nvPr/>
        </p:nvSpPr>
        <p:spPr>
          <a:xfrm>
            <a:off x="0" y="1571612"/>
            <a:ext cx="3857652" cy="369332"/>
          </a:xfrm>
          <a:prstGeom prst="rect">
            <a:avLst/>
          </a:prstGeom>
        </p:spPr>
        <p:txBody>
          <a:bodyPr wrap="square">
            <a:spAutoFit/>
          </a:bodyPr>
          <a:lstStyle/>
          <a:p>
            <a:pPr algn="ctr"/>
            <a:r>
              <a:rPr lang="es-EC" b="1" dirty="0" smtClean="0"/>
              <a:t>VALIDACIÓN INTERNA</a:t>
            </a:r>
            <a:endParaRPr lang="es-EC" b="1" dirty="0"/>
          </a:p>
        </p:txBody>
      </p:sp>
      <p:pic>
        <p:nvPicPr>
          <p:cNvPr id="14" name="Picture 2" descr="C:\Users\owalban\Desktop\GESTION RP\FOTOS\CONVALIDACION CERTIFICAD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52" y="2071678"/>
            <a:ext cx="6286544" cy="4060551"/>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07504" y="755993"/>
            <a:ext cx="6336705" cy="584775"/>
          </a:xfrm>
          <a:prstGeom prst="rect">
            <a:avLst/>
          </a:prstGeom>
          <a:noFill/>
        </p:spPr>
        <p:txBody>
          <a:bodyPr wrap="square" rtlCol="0">
            <a:spAutoFit/>
          </a:bodyPr>
          <a:lstStyle/>
          <a:p>
            <a:r>
              <a:rPr lang="es-EC" sz="3200" b="1" dirty="0" smtClean="0">
                <a:solidFill>
                  <a:schemeClr val="tx2"/>
                </a:solidFill>
              </a:rPr>
              <a:t>VALIDACIÓN DE CERTIFICADOS</a:t>
            </a:r>
            <a:endParaRPr lang="es-EC" sz="3200" b="1" dirty="0">
              <a:solidFill>
                <a:schemeClr val="tx2"/>
              </a:solidFill>
            </a:endParaRPr>
          </a:p>
        </p:txBody>
      </p:sp>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3791949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764704"/>
            <a:ext cx="7704856" cy="1077218"/>
          </a:xfrm>
          <a:prstGeom prst="rect">
            <a:avLst/>
          </a:prstGeom>
          <a:noFill/>
        </p:spPr>
        <p:txBody>
          <a:bodyPr wrap="square" rtlCol="0">
            <a:spAutoFit/>
          </a:bodyPr>
          <a:lstStyle/>
          <a:p>
            <a:pPr algn="ctr"/>
            <a:r>
              <a:rPr lang="es-EC" sz="3200" b="1" dirty="0" smtClean="0">
                <a:solidFill>
                  <a:schemeClr val="tx2"/>
                </a:solidFill>
              </a:rPr>
              <a:t>COMPETENCIAS DEL REGISTRO </a:t>
            </a:r>
          </a:p>
          <a:p>
            <a:pPr algn="ctr"/>
            <a:r>
              <a:rPr lang="es-EC" sz="3200" b="1" dirty="0" smtClean="0">
                <a:solidFill>
                  <a:schemeClr val="tx2"/>
                </a:solidFill>
              </a:rPr>
              <a:t>DE LA PROPIEDAD</a:t>
            </a:r>
            <a:endParaRPr lang="es-EC" sz="3200" b="1" dirty="0">
              <a:solidFill>
                <a:schemeClr val="tx2"/>
              </a:solidFill>
            </a:endParaRPr>
          </a:p>
        </p:txBody>
      </p:sp>
      <p:sp>
        <p:nvSpPr>
          <p:cNvPr id="2" name="1 Rectángulo"/>
          <p:cNvSpPr/>
          <p:nvPr/>
        </p:nvSpPr>
        <p:spPr>
          <a:xfrm>
            <a:off x="971600" y="2136339"/>
            <a:ext cx="7056784" cy="3477875"/>
          </a:xfrm>
          <a:prstGeom prst="rect">
            <a:avLst/>
          </a:prstGeom>
        </p:spPr>
        <p:txBody>
          <a:bodyPr wrap="square">
            <a:spAutoFit/>
          </a:bodyPr>
          <a:lstStyle/>
          <a:p>
            <a:r>
              <a:rPr lang="es-EC" sz="2200" b="1" dirty="0" smtClean="0"/>
              <a:t>ASEGURAR: </a:t>
            </a:r>
          </a:p>
          <a:p>
            <a:pPr marL="285750" indent="-285750">
              <a:buFont typeface="Arial" pitchFamily="34" charset="0"/>
              <a:buChar char="•"/>
            </a:pPr>
            <a:endParaRPr lang="es-EC" sz="2200" dirty="0"/>
          </a:p>
          <a:p>
            <a:pPr marL="285750" indent="-285750" algn="just">
              <a:buFont typeface="Arial" pitchFamily="34" charset="0"/>
              <a:buChar char="•"/>
            </a:pPr>
            <a:r>
              <a:rPr lang="es-EC" sz="2200" dirty="0" smtClean="0"/>
              <a:t>La </a:t>
            </a:r>
            <a:r>
              <a:rPr lang="es-EC" sz="2200" dirty="0" err="1"/>
              <a:t>transaccionalidad</a:t>
            </a:r>
            <a:r>
              <a:rPr lang="es-EC" sz="2200" dirty="0"/>
              <a:t> jurídica de los bienes </a:t>
            </a:r>
            <a:r>
              <a:rPr lang="es-EC" sz="2200" dirty="0" smtClean="0"/>
              <a:t>inmuebles. </a:t>
            </a:r>
          </a:p>
          <a:p>
            <a:pPr marL="285750" indent="-285750" algn="just">
              <a:buFont typeface="Arial" pitchFamily="34" charset="0"/>
              <a:buChar char="•"/>
            </a:pPr>
            <a:r>
              <a:rPr lang="es-EC" sz="2200" dirty="0" smtClean="0"/>
              <a:t>La </a:t>
            </a:r>
            <a:r>
              <a:rPr lang="es-EC" sz="2200" dirty="0"/>
              <a:t>eficacia de las garantías que recaen sobre los </a:t>
            </a:r>
            <a:r>
              <a:rPr lang="es-EC" sz="2200" dirty="0" smtClean="0"/>
              <a:t>mismos. </a:t>
            </a:r>
          </a:p>
          <a:p>
            <a:pPr marL="285750" indent="-285750" algn="just">
              <a:buFont typeface="Arial" pitchFamily="34" charset="0"/>
              <a:buChar char="•"/>
            </a:pPr>
            <a:r>
              <a:rPr lang="es-EC" sz="2200" dirty="0" smtClean="0"/>
              <a:t>La </a:t>
            </a:r>
            <a:r>
              <a:rPr lang="es-EC" sz="2200" dirty="0"/>
              <a:t>protección de adquirentes y </a:t>
            </a:r>
            <a:r>
              <a:rPr lang="es-EC" sz="2200" dirty="0" smtClean="0"/>
              <a:t>acreedores.</a:t>
            </a:r>
          </a:p>
          <a:p>
            <a:pPr marL="285750" indent="-285750" algn="just">
              <a:buFont typeface="Arial" pitchFamily="34" charset="0"/>
              <a:buChar char="•"/>
            </a:pPr>
            <a:r>
              <a:rPr lang="es-EC" sz="2200" dirty="0" smtClean="0"/>
              <a:t>La </a:t>
            </a:r>
            <a:r>
              <a:rPr lang="es-EC" sz="2200" dirty="0"/>
              <a:t>defensa y legitimación de las titularidades inscritas y su </a:t>
            </a:r>
            <a:r>
              <a:rPr lang="es-EC" sz="2200" dirty="0" smtClean="0"/>
              <a:t>publicidad.</a:t>
            </a:r>
          </a:p>
          <a:p>
            <a:pPr marL="285750" indent="-285750" algn="just">
              <a:buFont typeface="Arial" pitchFamily="34" charset="0"/>
              <a:buChar char="•"/>
            </a:pPr>
            <a:r>
              <a:rPr lang="es-EC" sz="2200" dirty="0" smtClean="0"/>
              <a:t>Las demás competencias </a:t>
            </a:r>
            <a:r>
              <a:rPr lang="es-EC" sz="2200" dirty="0"/>
              <a:t>y atribuciones que le corresponden de conformidad con la Constitución de la República y las leyes dictadas para el efecto.</a:t>
            </a:r>
          </a:p>
        </p:txBody>
      </p:sp>
      <p:pic>
        <p:nvPicPr>
          <p:cNvPr id="5"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111419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sp>
        <p:nvSpPr>
          <p:cNvPr id="13" name="12 Rectángulo"/>
          <p:cNvSpPr/>
          <p:nvPr/>
        </p:nvSpPr>
        <p:spPr>
          <a:xfrm>
            <a:off x="0" y="1571612"/>
            <a:ext cx="3857652" cy="646331"/>
          </a:xfrm>
          <a:prstGeom prst="rect">
            <a:avLst/>
          </a:prstGeom>
        </p:spPr>
        <p:txBody>
          <a:bodyPr wrap="square">
            <a:spAutoFit/>
          </a:bodyPr>
          <a:lstStyle/>
          <a:p>
            <a:pPr algn="ctr"/>
            <a:endParaRPr lang="es-EC" b="1" dirty="0" smtClean="0"/>
          </a:p>
          <a:p>
            <a:pPr algn="ctr"/>
            <a:r>
              <a:rPr lang="es-EC" b="1" dirty="0" smtClean="0"/>
              <a:t>VALIDACIÓN CON NOTARIOS</a:t>
            </a:r>
            <a:endParaRPr lang="es-EC" b="1" dirty="0"/>
          </a:p>
        </p:txBody>
      </p:sp>
      <p:pic>
        <p:nvPicPr>
          <p:cNvPr id="7" name="Picture 2" descr="http://www.colegiodenotarioshidalgo.org.mx/wp-content/uploads/2011/07/notarios-h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48" y="2643182"/>
            <a:ext cx="3048001" cy="1381126"/>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4429124" y="2500306"/>
            <a:ext cx="3816424" cy="2031325"/>
          </a:xfrm>
          <a:prstGeom prst="rect">
            <a:avLst/>
          </a:prstGeom>
        </p:spPr>
        <p:txBody>
          <a:bodyPr wrap="square">
            <a:spAutoFit/>
          </a:bodyPr>
          <a:lstStyle/>
          <a:p>
            <a:pPr lvl="0" algn="just" fontAlgn="base">
              <a:spcBef>
                <a:spcPct val="0"/>
              </a:spcBef>
              <a:spcAft>
                <a:spcPct val="0"/>
              </a:spcAft>
            </a:pPr>
            <a:r>
              <a:rPr lang="es-ES" dirty="0" smtClean="0">
                <a:latin typeface="Arial" pitchFamily="34" charset="0"/>
                <a:ea typeface="Calibri" pitchFamily="34" charset="0"/>
                <a:cs typeface="Arial" pitchFamily="34" charset="0"/>
              </a:rPr>
              <a:t>Suscripción de convenios con las Notarías del Cantón Quito y otros cantones, para la validación de certificados vía normal y vía correo electrónico en 24 horas, con el fin de evitar que el usuario solicite nuevamente su certificado</a:t>
            </a:r>
            <a:endParaRPr lang="es-EC" sz="3200" b="1" dirty="0">
              <a:cs typeface="Arial" pitchFamily="34" charset="0"/>
            </a:endParaRPr>
          </a:p>
        </p:txBody>
      </p:sp>
      <p:sp>
        <p:nvSpPr>
          <p:cNvPr id="9" name="8 CuadroTexto"/>
          <p:cNvSpPr txBox="1"/>
          <p:nvPr/>
        </p:nvSpPr>
        <p:spPr>
          <a:xfrm>
            <a:off x="107504" y="755993"/>
            <a:ext cx="6336705" cy="584775"/>
          </a:xfrm>
          <a:prstGeom prst="rect">
            <a:avLst/>
          </a:prstGeom>
          <a:noFill/>
        </p:spPr>
        <p:txBody>
          <a:bodyPr wrap="square" rtlCol="0">
            <a:spAutoFit/>
          </a:bodyPr>
          <a:lstStyle/>
          <a:p>
            <a:r>
              <a:rPr lang="es-EC" sz="3200" b="1" dirty="0" smtClean="0">
                <a:solidFill>
                  <a:schemeClr val="tx2"/>
                </a:solidFill>
              </a:rPr>
              <a:t>VALIDACIÓN DE CERTIFICADOS</a:t>
            </a:r>
            <a:endParaRPr lang="es-EC" sz="3200" b="1" dirty="0">
              <a:solidFill>
                <a:schemeClr val="tx2"/>
              </a:solidFill>
            </a:endParaRPr>
          </a:p>
        </p:txBody>
      </p:sp>
      <p:pic>
        <p:nvPicPr>
          <p:cNvPr id="10" name="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37919499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proyectoinmobiliario.net/wp-content/uploads/2013/08/HEADER-BIENES-RAICES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895" y="2506576"/>
            <a:ext cx="3480049" cy="1714512"/>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572000" y="2445856"/>
            <a:ext cx="3645049" cy="1631216"/>
          </a:xfrm>
          <a:prstGeom prst="rect">
            <a:avLst/>
          </a:prstGeom>
        </p:spPr>
        <p:txBody>
          <a:bodyPr wrap="square">
            <a:spAutoFit/>
          </a:bodyPr>
          <a:lstStyle/>
          <a:p>
            <a:pPr algn="just"/>
            <a:r>
              <a:rPr lang="es-EC" sz="2000" b="1" dirty="0" smtClean="0">
                <a:ea typeface="Calibri" pitchFamily="34" charset="0"/>
                <a:cs typeface="Arial" pitchFamily="34" charset="0"/>
              </a:rPr>
              <a:t>Implementado </a:t>
            </a:r>
            <a:r>
              <a:rPr lang="es-ES" sz="2000" b="1" dirty="0">
                <a:ea typeface="Calibri" pitchFamily="34" charset="0"/>
                <a:cs typeface="Arial" pitchFamily="34" charset="0"/>
              </a:rPr>
              <a:t>desde </a:t>
            </a:r>
            <a:r>
              <a:rPr lang="es-ES" sz="2000" b="1" dirty="0" smtClean="0">
                <a:ea typeface="Calibri" pitchFamily="34" charset="0"/>
                <a:cs typeface="Arial" pitchFamily="34" charset="0"/>
              </a:rPr>
              <a:t>noviembre </a:t>
            </a:r>
            <a:r>
              <a:rPr lang="es-ES" sz="2000" b="1" dirty="0">
                <a:ea typeface="Calibri" pitchFamily="34" charset="0"/>
                <a:cs typeface="Arial" pitchFamily="34" charset="0"/>
              </a:rPr>
              <a:t>de 2014, la atención de certificación de bienes raíces inmediata a quien no tenga propiedades dentro del DMQ</a:t>
            </a:r>
            <a:r>
              <a:rPr lang="es-EC" sz="2000" b="1" dirty="0">
                <a:cs typeface="Arial" pitchFamily="34" charset="0"/>
              </a:rPr>
              <a:t> </a:t>
            </a:r>
            <a:endParaRPr lang="es-EC" sz="2000" b="1" dirty="0"/>
          </a:p>
        </p:txBody>
      </p:sp>
      <p:pic>
        <p:nvPicPr>
          <p:cNvPr id="12" name="Picture 2" descr="C:\Users\lmoreno\Desktop\COMUNICACION  SOCIAL 2015\LOGOS 2015\LOGOS HOJAS INCORPORAR\FRANJA MULTICOLOR.jpg"/>
          <p:cNvPicPr>
            <a:picLocks noChangeAspect="1" noChangeArrowheads="1"/>
          </p:cNvPicPr>
          <p:nvPr/>
        </p:nvPicPr>
        <p:blipFill>
          <a:blip r:embed="rId4"/>
          <a:srcRect/>
          <a:stretch>
            <a:fillRect/>
          </a:stretch>
        </p:blipFill>
        <p:spPr bwMode="auto">
          <a:xfrm>
            <a:off x="142844" y="6357958"/>
            <a:ext cx="8786873" cy="300332"/>
          </a:xfrm>
          <a:prstGeom prst="rect">
            <a:avLst/>
          </a:prstGeom>
          <a:noFill/>
        </p:spPr>
      </p:pic>
      <p:sp>
        <p:nvSpPr>
          <p:cNvPr id="7" name="6 CuadroTexto"/>
          <p:cNvSpPr txBox="1"/>
          <p:nvPr/>
        </p:nvSpPr>
        <p:spPr>
          <a:xfrm>
            <a:off x="142844" y="1116033"/>
            <a:ext cx="8245580" cy="584775"/>
          </a:xfrm>
          <a:prstGeom prst="rect">
            <a:avLst/>
          </a:prstGeom>
          <a:noFill/>
        </p:spPr>
        <p:txBody>
          <a:bodyPr wrap="square" rtlCol="0">
            <a:spAutoFit/>
          </a:bodyPr>
          <a:lstStyle/>
          <a:p>
            <a:r>
              <a:rPr lang="es-EC" sz="3200" b="1" dirty="0" smtClean="0">
                <a:solidFill>
                  <a:schemeClr val="tx2"/>
                </a:solidFill>
              </a:rPr>
              <a:t>CERTIFICACIÓN DE BIENES RAICES INMEDIATA</a:t>
            </a:r>
            <a:endParaRPr lang="es-EC" sz="3200" b="1" dirty="0">
              <a:solidFill>
                <a:schemeClr val="tx2"/>
              </a:solidFill>
            </a:endParaRPr>
          </a:p>
        </p:txBody>
      </p:sp>
      <p:pic>
        <p:nvPicPr>
          <p:cNvPr id="13" name="1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3791949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472" y="2336722"/>
            <a:ext cx="3643338" cy="677108"/>
          </a:xfrm>
          <a:prstGeom prst="rect">
            <a:avLst/>
          </a:prstGeom>
        </p:spPr>
        <p:txBody>
          <a:bodyPr wrap="square">
            <a:spAutoFit/>
          </a:bodyPr>
          <a:lstStyle/>
          <a:p>
            <a:r>
              <a:rPr lang="es-EC" sz="1900" b="1" dirty="0" smtClean="0">
                <a:effectLst>
                  <a:outerShdw blurRad="38100" dist="38100" dir="2700000" algn="tl">
                    <a:srgbClr val="000000">
                      <a:alpha val="43137"/>
                    </a:srgbClr>
                  </a:outerShdw>
                </a:effectLst>
              </a:rPr>
              <a:t>CONVENIO CON LA DIRECCION METROPOLITANA DE CATASTRO</a:t>
            </a:r>
            <a:endParaRPr lang="es-EC" sz="1900" b="1" dirty="0">
              <a:effectLst>
                <a:outerShdw blurRad="38100" dist="38100" dir="2700000" algn="tl">
                  <a:srgbClr val="000000">
                    <a:alpha val="43137"/>
                  </a:srgbClr>
                </a:outerShdw>
              </a:effectLst>
            </a:endParaRPr>
          </a:p>
        </p:txBody>
      </p:sp>
      <p:sp>
        <p:nvSpPr>
          <p:cNvPr id="6" name="5 Rectángulo"/>
          <p:cNvSpPr/>
          <p:nvPr/>
        </p:nvSpPr>
        <p:spPr>
          <a:xfrm>
            <a:off x="4429124" y="2050970"/>
            <a:ext cx="3816424" cy="3970318"/>
          </a:xfrm>
          <a:prstGeom prst="rect">
            <a:avLst/>
          </a:prstGeom>
        </p:spPr>
        <p:txBody>
          <a:bodyPr wrap="square">
            <a:spAutoFit/>
          </a:bodyPr>
          <a:lstStyle/>
          <a:p>
            <a:pPr algn="just"/>
            <a:r>
              <a:rPr lang="es-ES" b="1" dirty="0" smtClean="0">
                <a:cs typeface="Arial" pitchFamily="34" charset="0"/>
              </a:rPr>
              <a:t>En beneficio de los usuarios y de los procesos interinstitucionales se implementó el proyecto para el “cruce” directo de información registral con la DMC para la actualización catastral</a:t>
            </a:r>
            <a:r>
              <a:rPr lang="es-EC" b="1" dirty="0" smtClean="0">
                <a:cs typeface="Arial" pitchFamily="34" charset="0"/>
              </a:rPr>
              <a:t> de bienes inmuebles sin intermedio del usuario, solicitando y enviando directamente la información vía electrónica por el correo institucional, para buscar y conferir la información inmediatamente sin necesidad de emitir un certificado físico.</a:t>
            </a:r>
            <a:endParaRPr lang="es-EC" dirty="0" smtClean="0"/>
          </a:p>
        </p:txBody>
      </p:sp>
      <p:pic>
        <p:nvPicPr>
          <p:cNvPr id="12"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13" name="Picture 2" descr="http://www.porcicol.org.co/porcicultores/images/porcicultores/convenios/Gobernacione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62" y="3479730"/>
            <a:ext cx="2736304" cy="1407698"/>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42844" y="980728"/>
            <a:ext cx="8245580" cy="584775"/>
          </a:xfrm>
          <a:prstGeom prst="rect">
            <a:avLst/>
          </a:prstGeom>
          <a:noFill/>
        </p:spPr>
        <p:txBody>
          <a:bodyPr wrap="square" rtlCol="0">
            <a:spAutoFit/>
          </a:bodyPr>
          <a:lstStyle/>
          <a:p>
            <a:r>
              <a:rPr lang="es-EC" sz="3200" b="1" dirty="0" smtClean="0">
                <a:solidFill>
                  <a:schemeClr val="tx2"/>
                </a:solidFill>
              </a:rPr>
              <a:t>CONVENIOS DE COGESTIÓN MUNICIPAL</a:t>
            </a:r>
            <a:endParaRPr lang="es-EC" sz="3200" b="1" dirty="0">
              <a:solidFill>
                <a:schemeClr val="tx2"/>
              </a:solidFill>
            </a:endParaRPr>
          </a:p>
        </p:txBody>
      </p:sp>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3791949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1246616"/>
            <a:ext cx="4176464" cy="369332"/>
          </a:xfrm>
          <a:prstGeom prst="rect">
            <a:avLst/>
          </a:prstGeom>
        </p:spPr>
        <p:txBody>
          <a:bodyPr wrap="square">
            <a:spAutoFit/>
          </a:bodyPr>
          <a:lstStyle/>
          <a:p>
            <a:r>
              <a:rPr lang="es-EC" b="1" dirty="0" smtClean="0"/>
              <a:t>PARTICIPACIÓN INTERINSTITUCIONAL</a:t>
            </a:r>
            <a:endParaRPr lang="es-EC" b="1" dirty="0"/>
          </a:p>
        </p:txBody>
      </p:sp>
      <p:sp>
        <p:nvSpPr>
          <p:cNvPr id="8" name="7 Rectángulo"/>
          <p:cNvSpPr/>
          <p:nvPr/>
        </p:nvSpPr>
        <p:spPr>
          <a:xfrm>
            <a:off x="731909" y="3613666"/>
            <a:ext cx="6067045" cy="369332"/>
          </a:xfrm>
          <a:prstGeom prst="rect">
            <a:avLst/>
          </a:prstGeom>
        </p:spPr>
        <p:txBody>
          <a:bodyPr wrap="square">
            <a:spAutoFit/>
          </a:bodyPr>
          <a:lstStyle/>
          <a:p>
            <a:r>
              <a:rPr lang="es-EC" b="1" dirty="0" smtClean="0"/>
              <a:t>CAPACITACIÓN A ENTIDADES</a:t>
            </a:r>
            <a:endParaRPr lang="es-EC" b="1" dirty="0"/>
          </a:p>
        </p:txBody>
      </p:sp>
      <p:sp>
        <p:nvSpPr>
          <p:cNvPr id="2" name="1 Rectángulo"/>
          <p:cNvSpPr/>
          <p:nvPr/>
        </p:nvSpPr>
        <p:spPr>
          <a:xfrm>
            <a:off x="3714744" y="1746682"/>
            <a:ext cx="4631327" cy="1754326"/>
          </a:xfrm>
          <a:prstGeom prst="rect">
            <a:avLst/>
          </a:prstGeom>
        </p:spPr>
        <p:txBody>
          <a:bodyPr wrap="square">
            <a:spAutoFit/>
          </a:bodyPr>
          <a:lstStyle/>
          <a:p>
            <a:pPr algn="just"/>
            <a:r>
              <a:rPr lang="es-EC" dirty="0"/>
              <a:t>Relaciones </a:t>
            </a:r>
            <a:r>
              <a:rPr lang="es-EC" dirty="0" smtClean="0"/>
              <a:t>Interinstitucionales mediante convenios y acuerdos con entidades vinculadas de manera directa e indirecta, entre las que destacamos: Notarías, Instituciones financieras, constructoras, Colegio de abogados etc. </a:t>
            </a:r>
            <a:endParaRPr lang="es-EC" dirty="0"/>
          </a:p>
        </p:txBody>
      </p:sp>
      <p:sp>
        <p:nvSpPr>
          <p:cNvPr id="5" name="4 Rectángulo"/>
          <p:cNvSpPr/>
          <p:nvPr/>
        </p:nvSpPr>
        <p:spPr>
          <a:xfrm>
            <a:off x="3714744" y="4071942"/>
            <a:ext cx="4320480" cy="1200329"/>
          </a:xfrm>
          <a:prstGeom prst="rect">
            <a:avLst/>
          </a:prstGeom>
        </p:spPr>
        <p:txBody>
          <a:bodyPr wrap="square">
            <a:spAutoFit/>
          </a:bodyPr>
          <a:lstStyle/>
          <a:p>
            <a:pPr algn="just"/>
            <a:r>
              <a:rPr lang="es-EC" dirty="0"/>
              <a:t>Vinculación con la ciudadanía a través de </a:t>
            </a:r>
            <a:r>
              <a:rPr lang="es-EC" dirty="0" smtClean="0"/>
              <a:t>las facultades de Derecho y/o Jurisprudencia para asesoría registral a la ciudadanía a través de consultorios jurídicos gratuitos.</a:t>
            </a:r>
            <a:endParaRPr lang="es-EC" dirty="0"/>
          </a:p>
        </p:txBody>
      </p:sp>
      <p:pic>
        <p:nvPicPr>
          <p:cNvPr id="11266" name="Picture 2" descr="C:\Users\owalban\Pictures\imagesCATC53P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24" y="1889558"/>
            <a:ext cx="2448273" cy="13732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walban\Desktop\DSC081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224" y="4143380"/>
            <a:ext cx="2583611" cy="19377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moreno\Desktop\COMUNICACION  SOCIAL 2015\LOGOS 2015\LOGOS HOJAS INCORPORAR\FRANJA MULTICOLOR.jpg"/>
          <p:cNvPicPr>
            <a:picLocks noChangeAspect="1" noChangeArrowheads="1"/>
          </p:cNvPicPr>
          <p:nvPr/>
        </p:nvPicPr>
        <p:blipFill>
          <a:blip r:embed="rId5"/>
          <a:srcRect/>
          <a:stretch>
            <a:fillRect/>
          </a:stretch>
        </p:blipFill>
        <p:spPr bwMode="auto">
          <a:xfrm>
            <a:off x="142844" y="6357958"/>
            <a:ext cx="8786873" cy="300332"/>
          </a:xfrm>
          <a:prstGeom prst="rect">
            <a:avLst/>
          </a:prstGeom>
          <a:noFill/>
        </p:spPr>
      </p:pic>
      <p:pic>
        <p:nvPicPr>
          <p:cNvPr id="11" name="10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
        <p:nvSpPr>
          <p:cNvPr id="12" name="11 CuadroTexto"/>
          <p:cNvSpPr txBox="1"/>
          <p:nvPr/>
        </p:nvSpPr>
        <p:spPr>
          <a:xfrm>
            <a:off x="142844" y="548680"/>
            <a:ext cx="5732140" cy="584775"/>
          </a:xfrm>
          <a:prstGeom prst="rect">
            <a:avLst/>
          </a:prstGeom>
          <a:noFill/>
        </p:spPr>
        <p:txBody>
          <a:bodyPr wrap="square" rtlCol="0">
            <a:spAutoFit/>
          </a:bodyPr>
          <a:lstStyle/>
          <a:p>
            <a:r>
              <a:rPr lang="es-EC" sz="3200" b="1" dirty="0" smtClean="0">
                <a:solidFill>
                  <a:schemeClr val="tx2"/>
                </a:solidFill>
              </a:rPr>
              <a:t>GESTIÓN INTER-INSTITUCIONAL</a:t>
            </a:r>
            <a:endParaRPr lang="es-EC" sz="3200" b="1" dirty="0">
              <a:solidFill>
                <a:schemeClr val="tx2"/>
              </a:solidFill>
            </a:endParaRPr>
          </a:p>
        </p:txBody>
      </p:sp>
    </p:spTree>
    <p:extLst>
      <p:ext uri="{BB962C8B-B14F-4D97-AF65-F5344CB8AC3E}">
        <p14:creationId xmlns:p14="http://schemas.microsoft.com/office/powerpoint/2010/main" val="4080566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0" y="764704"/>
            <a:ext cx="6072198" cy="654032"/>
          </a:xfrm>
        </p:spPr>
        <p:txBody>
          <a:bodyPr>
            <a:normAutofit/>
          </a:bodyPr>
          <a:lstStyle/>
          <a:p>
            <a:pPr algn="l"/>
            <a:r>
              <a:rPr lang="es-ES" sz="2700" b="1" dirty="0" smtClean="0">
                <a:solidFill>
                  <a:schemeClr val="accent1">
                    <a:lumMod val="75000"/>
                  </a:schemeClr>
                </a:solidFill>
                <a:latin typeface="Arial" pitchFamily="34" charset="0"/>
                <a:cs typeface="Arial" pitchFamily="34" charset="0"/>
              </a:rPr>
              <a:t>SERVICIO CORPORATIVO</a:t>
            </a:r>
            <a:endParaRPr lang="es-ES" dirty="0"/>
          </a:p>
        </p:txBody>
      </p:sp>
      <p:sp>
        <p:nvSpPr>
          <p:cNvPr id="21505" name="Rectangle 1"/>
          <p:cNvSpPr>
            <a:spLocks noChangeArrowheads="1"/>
          </p:cNvSpPr>
          <p:nvPr/>
        </p:nvSpPr>
        <p:spPr bwMode="auto">
          <a:xfrm>
            <a:off x="357158" y="1412776"/>
            <a:ext cx="8501122"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strike="noStrike" cap="none" normalizeH="0" baseline="0" dirty="0" smtClean="0">
                <a:ln>
                  <a:noFill/>
                </a:ln>
                <a:solidFill>
                  <a:srgbClr val="0070C0"/>
                </a:solidFill>
                <a:effectLst/>
                <a:latin typeface="Arial" pitchFamily="34" charset="0"/>
                <a:ea typeface="Calibri" pitchFamily="34" charset="0"/>
                <a:cs typeface="Arial" pitchFamily="34" charset="0"/>
              </a:rPr>
              <a:t>Proforma Directa: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dirty="0" smtClean="0">
                <a:ln>
                  <a:noFill/>
                </a:ln>
                <a:effectLst/>
                <a:latin typeface="Arial" pitchFamily="34" charset="0"/>
                <a:ea typeface="Calibri" pitchFamily="34" charset="0"/>
                <a:cs typeface="Arial" pitchFamily="34" charset="0"/>
              </a:rPr>
              <a:t>Suscripción de Convenios y Acuerdos de adhesión al Servicio Corporativo, Proforma Directa con  BIESS,  ISSFA, Inmobiliarias, Constructoras, Entidades Financieras e Instituciones Públicas.</a:t>
            </a:r>
          </a:p>
        </p:txBody>
      </p:sp>
      <p:sp>
        <p:nvSpPr>
          <p:cNvPr id="21506" name="Rectangle 2"/>
          <p:cNvSpPr>
            <a:spLocks noChangeArrowheads="1"/>
          </p:cNvSpPr>
          <p:nvPr/>
        </p:nvSpPr>
        <p:spPr bwMode="auto">
          <a:xfrm>
            <a:off x="357158" y="3070701"/>
            <a:ext cx="84296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effectLst/>
                <a:latin typeface="Arial" pitchFamily="34" charset="0"/>
                <a:ea typeface="Calibri" pitchFamily="34" charset="0"/>
                <a:cs typeface="Arial" pitchFamily="34" charset="0"/>
              </a:rPr>
              <a:t>Suscripción de acuerdos de responsabilidad por parte de los abogados y Estudios Jurídicos delegados de las entidades antes mencionadas.</a:t>
            </a:r>
            <a:endParaRPr kumimoji="0" lang="es-ES" b="0" i="0" u="none" strike="noStrike" cap="none" normalizeH="0" baseline="0" dirty="0" smtClean="0">
              <a:ln>
                <a:noFill/>
              </a:ln>
              <a:effectLst/>
              <a:latin typeface="Arial" pitchFamily="34" charset="0"/>
              <a:cs typeface="Arial" pitchFamily="34" charset="0"/>
            </a:endParaRPr>
          </a:p>
        </p:txBody>
      </p:sp>
      <p:sp>
        <p:nvSpPr>
          <p:cNvPr id="21507" name="Rectangle 3"/>
          <p:cNvSpPr>
            <a:spLocks noChangeArrowheads="1"/>
          </p:cNvSpPr>
          <p:nvPr/>
        </p:nvSpPr>
        <p:spPr bwMode="auto">
          <a:xfrm>
            <a:off x="357158" y="3789040"/>
            <a:ext cx="835824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effectLst/>
                <a:latin typeface="Arial" pitchFamily="34" charset="0"/>
                <a:ea typeface="Calibri" pitchFamily="34" charset="0"/>
                <a:cs typeface="Arial" pitchFamily="34" charset="0"/>
              </a:rPr>
              <a:t>Atención personalizada en ingreso de escrituras con horarios establecidos, revisión legal en 24 horas, reducción del 50 % de tiempo.</a:t>
            </a:r>
            <a:endParaRPr kumimoji="0" lang="es-ES" b="0" i="0" u="none" strike="noStrike" cap="none" normalizeH="0" baseline="0" dirty="0" smtClean="0">
              <a:ln>
                <a:noFill/>
              </a:ln>
              <a:effectLst/>
              <a:latin typeface="Arial" pitchFamily="34" charset="0"/>
              <a:cs typeface="Arial" pitchFamily="34" charset="0"/>
            </a:endParaRPr>
          </a:p>
        </p:txBody>
      </p:sp>
      <p:pic>
        <p:nvPicPr>
          <p:cNvPr id="9"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0" y="6286520"/>
            <a:ext cx="8786873" cy="300332"/>
          </a:xfrm>
          <a:prstGeom prst="rect">
            <a:avLst/>
          </a:prstGeom>
          <a:noFill/>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
        <p:nvSpPr>
          <p:cNvPr id="10" name="Rectangle 3"/>
          <p:cNvSpPr>
            <a:spLocks noChangeArrowheads="1"/>
          </p:cNvSpPr>
          <p:nvPr/>
        </p:nvSpPr>
        <p:spPr bwMode="auto">
          <a:xfrm>
            <a:off x="395536" y="4797152"/>
            <a:ext cx="8358247"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S" b="0" i="0" u="none" strike="noStrike" cap="none" normalizeH="0" baseline="0" dirty="0" smtClean="0">
                <a:ln>
                  <a:noFill/>
                </a:ln>
                <a:solidFill>
                  <a:srgbClr val="0070C0"/>
                </a:solidFill>
                <a:effectLst/>
                <a:latin typeface="Arial" pitchFamily="34" charset="0"/>
                <a:ea typeface="Calibri" pitchFamily="34" charset="0"/>
                <a:cs typeface="Arial" pitchFamily="34" charset="0"/>
              </a:rPr>
              <a:t>NOTAS:</a:t>
            </a:r>
          </a:p>
          <a:p>
            <a:pPr marL="285750" lvl="0" indent="-285750" algn="just" fontAlgn="base">
              <a:spcBef>
                <a:spcPct val="0"/>
              </a:spcBef>
              <a:spcAft>
                <a:spcPct val="0"/>
              </a:spcAft>
              <a:buFont typeface="Arial" pitchFamily="34" charset="0"/>
              <a:buChar char="•"/>
            </a:pPr>
            <a:r>
              <a:rPr lang="es-EC" dirty="0" smtClean="0">
                <a:solidFill>
                  <a:srgbClr val="0070C0"/>
                </a:solidFill>
                <a:latin typeface="Arial" pitchFamily="34" charset="0"/>
                <a:ea typeface="Calibri" pitchFamily="34" charset="0"/>
                <a:cs typeface="Arial" pitchFamily="34" charset="0"/>
              </a:rPr>
              <a:t>Permitió </a:t>
            </a:r>
            <a:r>
              <a:rPr lang="es-EC" dirty="0">
                <a:solidFill>
                  <a:srgbClr val="0070C0"/>
                </a:solidFill>
                <a:latin typeface="Arial" pitchFamily="34" charset="0"/>
                <a:ea typeface="Calibri" pitchFamily="34" charset="0"/>
                <a:cs typeface="Arial" pitchFamily="34" charset="0"/>
              </a:rPr>
              <a:t>disminuir de 6 días a 1 día la entrega de escrituras que ingresan al Servicio </a:t>
            </a:r>
            <a:r>
              <a:rPr lang="es-EC" dirty="0" smtClean="0">
                <a:solidFill>
                  <a:srgbClr val="0070C0"/>
                </a:solidFill>
                <a:latin typeface="Arial" pitchFamily="34" charset="0"/>
                <a:ea typeface="Calibri" pitchFamily="34" charset="0"/>
                <a:cs typeface="Arial" pitchFamily="34" charset="0"/>
              </a:rPr>
              <a:t>Corporativo.</a:t>
            </a:r>
          </a:p>
          <a:p>
            <a:pPr marL="285750" lvl="0" indent="-285750" algn="just" fontAlgn="base">
              <a:spcBef>
                <a:spcPct val="0"/>
              </a:spcBef>
              <a:spcAft>
                <a:spcPct val="0"/>
              </a:spcAft>
              <a:buFont typeface="Arial" pitchFamily="34" charset="0"/>
              <a:buChar char="•"/>
            </a:pPr>
            <a:r>
              <a:rPr lang="es-EC" dirty="0" smtClean="0">
                <a:solidFill>
                  <a:srgbClr val="0070C0"/>
                </a:solidFill>
                <a:latin typeface="Arial" pitchFamily="34" charset="0"/>
                <a:ea typeface="Calibri" pitchFamily="34" charset="0"/>
                <a:cs typeface="Arial" pitchFamily="34" charset="0"/>
              </a:rPr>
              <a:t>Con </a:t>
            </a:r>
            <a:r>
              <a:rPr lang="es-EC" dirty="0">
                <a:solidFill>
                  <a:srgbClr val="0070C0"/>
                </a:solidFill>
                <a:latin typeface="Arial" pitchFamily="34" charset="0"/>
                <a:ea typeface="Calibri" pitchFamily="34" charset="0"/>
                <a:cs typeface="Arial" pitchFamily="34" charset="0"/>
              </a:rPr>
              <a:t>el sistema de atención directa al usuario se redujo al 5% el porcentaje de trámites observados</a:t>
            </a:r>
            <a:r>
              <a:rPr kumimoji="0" lang="es-ES" b="0" i="0" u="none" strike="noStrike" cap="none" normalizeH="0" baseline="0" dirty="0" smtClean="0">
                <a:ln>
                  <a:noFill/>
                </a:ln>
                <a:solidFill>
                  <a:srgbClr val="0070C0"/>
                </a:solidFill>
                <a:effectLst/>
                <a:latin typeface="Arial" pitchFamily="34" charset="0"/>
                <a:ea typeface="Calibri" pitchFamily="34" charset="0"/>
                <a:cs typeface="Arial" pitchFamily="34" charset="0"/>
              </a:rPr>
              <a:t>.</a:t>
            </a:r>
            <a:endParaRPr kumimoji="0" lang="es-ES" b="0"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14414" y="2428868"/>
            <a:ext cx="6624736" cy="2123658"/>
          </a:xfrm>
          <a:prstGeom prst="rect">
            <a:avLst/>
          </a:prstGeom>
          <a:noFill/>
        </p:spPr>
        <p:txBody>
          <a:bodyPr wrap="square" rtlCol="0">
            <a:spAutoFit/>
          </a:bodyPr>
          <a:lstStyle/>
          <a:p>
            <a:pPr algn="ctr"/>
            <a:r>
              <a:rPr lang="es-EC" sz="4400" b="1" dirty="0" smtClean="0">
                <a:solidFill>
                  <a:schemeClr val="tx2"/>
                </a:solidFill>
              </a:rPr>
              <a:t>PROYECTO DE MODERNIZACIÓN</a:t>
            </a:r>
          </a:p>
          <a:p>
            <a:pPr algn="ctr"/>
            <a:r>
              <a:rPr lang="es-EC" sz="4400" b="1" dirty="0" smtClean="0">
                <a:solidFill>
                  <a:schemeClr val="tx2"/>
                </a:solidFill>
              </a:rPr>
              <a:t>DEL RPDMQ</a:t>
            </a:r>
            <a:endParaRPr lang="es-EC" sz="4400" b="1" dirty="0">
              <a:solidFill>
                <a:schemeClr val="tx2"/>
              </a:solidFill>
            </a:endParaRPr>
          </a:p>
        </p:txBody>
      </p:sp>
      <p:pic>
        <p:nvPicPr>
          <p:cNvPr id="5"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22405009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764704"/>
            <a:ext cx="5400600" cy="513237"/>
          </a:xfrm>
        </p:spPr>
        <p:txBody>
          <a:bodyPr>
            <a:normAutofit/>
          </a:bodyPr>
          <a:lstStyle/>
          <a:p>
            <a:pPr algn="l"/>
            <a:r>
              <a:rPr lang="es-EC" sz="2700" b="1" dirty="0" smtClean="0">
                <a:solidFill>
                  <a:schemeClr val="tx2"/>
                </a:solidFill>
                <a:latin typeface="Arial" pitchFamily="34" charset="0"/>
                <a:cs typeface="Arial" pitchFamily="34" charset="0"/>
              </a:rPr>
              <a:t>PROCESO CONTRACTUAL</a:t>
            </a:r>
            <a:endParaRPr lang="es-EC" sz="2700" dirty="0">
              <a:latin typeface="Arial" pitchFamily="34" charset="0"/>
              <a:cs typeface="Arial" pitchFamily="34" charset="0"/>
            </a:endParaRPr>
          </a:p>
        </p:txBody>
      </p:sp>
      <p:sp>
        <p:nvSpPr>
          <p:cNvPr id="3" name="2 Rectángulo"/>
          <p:cNvSpPr/>
          <p:nvPr/>
        </p:nvSpPr>
        <p:spPr>
          <a:xfrm>
            <a:off x="755576" y="1720840"/>
            <a:ext cx="7632848" cy="4708981"/>
          </a:xfrm>
          <a:prstGeom prst="rect">
            <a:avLst/>
          </a:prstGeom>
        </p:spPr>
        <p:txBody>
          <a:bodyPr wrap="square">
            <a:spAutoFit/>
          </a:bodyPr>
          <a:lstStyle/>
          <a:p>
            <a:pPr algn="just"/>
            <a:r>
              <a:rPr lang="es-EC" sz="2400" dirty="0"/>
              <a:t>La contratación del Proyecto de Modernización Integral del Registro de la Propiedad del Distrito Metropolitano de Quito, de acuerdo con la disponibilidad presupuestaria asignada, </a:t>
            </a:r>
            <a:r>
              <a:rPr lang="es-EC" sz="2400" b="1" i="1" u="sng" dirty="0"/>
              <a:t>se adjudicó en el mes de Diciembre de 2014</a:t>
            </a:r>
            <a:r>
              <a:rPr lang="es-EC" sz="2400" dirty="0"/>
              <a:t>, habiéndose además suscrito el respectivo contrato por el valor de US $ 3´675.917,52,  con un plazo de dos años, y cancelado el anticipo del 30%. </a:t>
            </a:r>
            <a:endParaRPr lang="es-EC" sz="2400" dirty="0" smtClean="0"/>
          </a:p>
          <a:p>
            <a:pPr algn="just"/>
            <a:endParaRPr lang="es-EC" sz="2400" dirty="0"/>
          </a:p>
          <a:p>
            <a:pPr algn="just"/>
            <a:r>
              <a:rPr lang="es-EC" sz="2400" dirty="0"/>
              <a:t>Este Proyecto constituye el eje fundamental del cambio institucional </a:t>
            </a:r>
            <a:r>
              <a:rPr lang="es-EC" sz="2400" b="1" i="1" u="sng" dirty="0"/>
              <a:t>que </a:t>
            </a:r>
            <a:r>
              <a:rPr lang="es-EC" sz="2400" b="1" i="1" u="sng" dirty="0" smtClean="0"/>
              <a:t>inició </a:t>
            </a:r>
            <a:r>
              <a:rPr lang="es-EC" sz="2400" b="1" i="1" u="sng" dirty="0"/>
              <a:t>su implementación en enero del 2015</a:t>
            </a:r>
            <a:r>
              <a:rPr lang="es-EC" sz="2400" dirty="0" smtClean="0"/>
              <a:t>.</a:t>
            </a:r>
          </a:p>
          <a:p>
            <a:endParaRPr lang="es-EC" dirty="0"/>
          </a:p>
          <a:p>
            <a:endParaRPr lang="es-EC" dirty="0"/>
          </a:p>
        </p:txBody>
      </p:sp>
      <p:pic>
        <p:nvPicPr>
          <p:cNvPr id="6"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40944259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2504834218"/>
              </p:ext>
            </p:extLst>
          </p:nvPr>
        </p:nvGraphicFramePr>
        <p:xfrm>
          <a:off x="1506613" y="20051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lmoreno\Desktop\COMUNICACION  SOCIAL 2015\LOGOS 2015\LOGOS HOJAS INCORPORAR\FRANJA MULTICOLOR.jpg"/>
          <p:cNvPicPr>
            <a:picLocks noChangeAspect="1" noChangeArrowheads="1"/>
          </p:cNvPicPr>
          <p:nvPr/>
        </p:nvPicPr>
        <p:blipFill>
          <a:blip r:embed="rId7"/>
          <a:srcRect/>
          <a:stretch>
            <a:fillRect/>
          </a:stretch>
        </p:blipFill>
        <p:spPr bwMode="auto">
          <a:xfrm>
            <a:off x="142844" y="6357958"/>
            <a:ext cx="8786873" cy="300332"/>
          </a:xfrm>
          <a:prstGeom prst="rect">
            <a:avLst/>
          </a:prstGeom>
          <a:noFill/>
        </p:spPr>
      </p:pic>
      <p:pic>
        <p:nvPicPr>
          <p:cNvPr id="9" name="8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
        <p:nvSpPr>
          <p:cNvPr id="11" name="1 Título"/>
          <p:cNvSpPr txBox="1">
            <a:spLocks/>
          </p:cNvSpPr>
          <p:nvPr/>
        </p:nvSpPr>
        <p:spPr>
          <a:xfrm>
            <a:off x="179511" y="908720"/>
            <a:ext cx="8750205" cy="93610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a:solidFill>
                  <a:schemeClr val="tx2"/>
                </a:solidFill>
                <a:latin typeface="Arial" pitchFamily="34" charset="0"/>
                <a:cs typeface="Arial" pitchFamily="34" charset="0"/>
              </a:rPr>
              <a:t>Objeto esquemático del Proyecto de  Modernización  Integral  del  RPDMQ</a:t>
            </a:r>
            <a:endParaRPr lang="es-EC" sz="2700" dirty="0">
              <a:latin typeface="Arial" pitchFamily="34" charset="0"/>
              <a:cs typeface="Arial" pitchFamily="34" charset="0"/>
            </a:endParaRPr>
          </a:p>
        </p:txBody>
      </p:sp>
    </p:spTree>
    <p:extLst>
      <p:ext uri="{BB962C8B-B14F-4D97-AF65-F5344CB8AC3E}">
        <p14:creationId xmlns:p14="http://schemas.microsoft.com/office/powerpoint/2010/main" val="1329812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1 Diagrama"/>
          <p:cNvGraphicFramePr/>
          <p:nvPr>
            <p:extLst>
              <p:ext uri="{D42A27DB-BD31-4B8C-83A1-F6EECF244321}">
                <p14:modId xmlns:p14="http://schemas.microsoft.com/office/powerpoint/2010/main" val="1549382102"/>
              </p:ext>
            </p:extLst>
          </p:nvPr>
        </p:nvGraphicFramePr>
        <p:xfrm>
          <a:off x="755576" y="1640632"/>
          <a:ext cx="7920880" cy="4434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lmoreno\Desktop\COMUNICACION  SOCIAL 2015\LOGOS 2015\LOGOS HOJAS INCORPORAR\FRANJA MULTICOLOR.jpg"/>
          <p:cNvPicPr>
            <a:picLocks noChangeAspect="1" noChangeArrowheads="1"/>
          </p:cNvPicPr>
          <p:nvPr/>
        </p:nvPicPr>
        <p:blipFill>
          <a:blip r:embed="rId7"/>
          <a:srcRect/>
          <a:stretch>
            <a:fillRect/>
          </a:stretch>
        </p:blipFill>
        <p:spPr bwMode="auto">
          <a:xfrm>
            <a:off x="142844" y="6357958"/>
            <a:ext cx="8786873" cy="300332"/>
          </a:xfrm>
          <a:prstGeom prst="rect">
            <a:avLst/>
          </a:prstGeom>
          <a:noFill/>
        </p:spPr>
      </p:pic>
      <p:sp>
        <p:nvSpPr>
          <p:cNvPr id="6" name="1 Título"/>
          <p:cNvSpPr txBox="1">
            <a:spLocks/>
          </p:cNvSpPr>
          <p:nvPr/>
        </p:nvSpPr>
        <p:spPr>
          <a:xfrm>
            <a:off x="179511" y="836712"/>
            <a:ext cx="6408713"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OBJETIVOS ESPECÍFICOS</a:t>
            </a:r>
            <a:endParaRPr lang="es-EC" sz="2700" dirty="0">
              <a:latin typeface="Arial" pitchFamily="34" charset="0"/>
              <a:cs typeface="Arial" pitchFamily="34" charset="0"/>
            </a:endParaRPr>
          </a:p>
        </p:txBody>
      </p:sp>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244331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1 Diagrama"/>
          <p:cNvGraphicFramePr/>
          <p:nvPr>
            <p:extLst>
              <p:ext uri="{D42A27DB-BD31-4B8C-83A1-F6EECF244321}">
                <p14:modId xmlns:p14="http://schemas.microsoft.com/office/powerpoint/2010/main" val="566873357"/>
              </p:ext>
            </p:extLst>
          </p:nvPr>
        </p:nvGraphicFramePr>
        <p:xfrm>
          <a:off x="683568" y="1628800"/>
          <a:ext cx="799288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a:xfrm>
            <a:off x="179511" y="836712"/>
            <a:ext cx="8352929"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EJES DE GESTIÓN PARA LA MODERNIZACIÓN</a:t>
            </a:r>
            <a:endParaRPr lang="es-EC" sz="2700" dirty="0">
              <a:latin typeface="Arial" pitchFamily="34" charset="0"/>
              <a:cs typeface="Arial" pitchFamily="34" charset="0"/>
            </a:endParaRPr>
          </a:p>
        </p:txBody>
      </p:sp>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pic>
        <p:nvPicPr>
          <p:cNvPr id="9" name="Picture 2" descr="C:\Users\lmoreno\Desktop\COMUNICACION  SOCIAL 2015\LOGOS 2015\LOGOS HOJAS INCORPORAR\FRANJA MULTICOLOR.jpg"/>
          <p:cNvPicPr>
            <a:picLocks noChangeAspect="1" noChangeArrowheads="1"/>
          </p:cNvPicPr>
          <p:nvPr/>
        </p:nvPicPr>
        <p:blipFill>
          <a:blip r:embed="rId8"/>
          <a:srcRect/>
          <a:stretch>
            <a:fillRect/>
          </a:stretch>
        </p:blipFill>
        <p:spPr bwMode="auto">
          <a:xfrm>
            <a:off x="142844" y="6357958"/>
            <a:ext cx="8786873" cy="300332"/>
          </a:xfrm>
          <a:prstGeom prst="rect">
            <a:avLst/>
          </a:prstGeom>
          <a:noFill/>
        </p:spPr>
      </p:pic>
    </p:spTree>
    <p:extLst>
      <p:ext uri="{BB962C8B-B14F-4D97-AF65-F5344CB8AC3E}">
        <p14:creationId xmlns:p14="http://schemas.microsoft.com/office/powerpoint/2010/main" val="126333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71600" y="764704"/>
            <a:ext cx="7488832" cy="1077218"/>
          </a:xfrm>
          <a:prstGeom prst="rect">
            <a:avLst/>
          </a:prstGeom>
          <a:noFill/>
        </p:spPr>
        <p:txBody>
          <a:bodyPr wrap="square" rtlCol="0">
            <a:spAutoFit/>
          </a:bodyPr>
          <a:lstStyle/>
          <a:p>
            <a:pPr algn="ctr"/>
            <a:r>
              <a:rPr lang="es-EC" sz="3200" b="1" dirty="0" smtClean="0">
                <a:solidFill>
                  <a:schemeClr val="tx2"/>
                </a:solidFill>
              </a:rPr>
              <a:t>DEPENDENCIA ORGÁNICO </a:t>
            </a:r>
          </a:p>
          <a:p>
            <a:pPr algn="ctr"/>
            <a:r>
              <a:rPr lang="es-EC" sz="3200" b="1" dirty="0" smtClean="0">
                <a:solidFill>
                  <a:schemeClr val="tx2"/>
                </a:solidFill>
              </a:rPr>
              <a:t>FUNCIONAL</a:t>
            </a:r>
            <a:endParaRPr lang="es-EC" sz="3200" b="1"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158" y="2047305"/>
            <a:ext cx="7129452" cy="339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5535500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graphicFrame>
        <p:nvGraphicFramePr>
          <p:cNvPr id="4" name="3 Diagrama"/>
          <p:cNvGraphicFramePr/>
          <p:nvPr>
            <p:extLst>
              <p:ext uri="{D42A27DB-BD31-4B8C-83A1-F6EECF244321}">
                <p14:modId xmlns:p14="http://schemas.microsoft.com/office/powerpoint/2010/main" val="3859986622"/>
              </p:ext>
            </p:extLst>
          </p:nvPr>
        </p:nvGraphicFramePr>
        <p:xfrm>
          <a:off x="493194" y="1124744"/>
          <a:ext cx="724715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Users\lmoreno\Desktop\COMUNICACION  SOCIAL 2015\LOGOS 2015\LOGOS HOJAS INCORPORAR\FRANJA MULTICOLOR.jpg"/>
          <p:cNvPicPr>
            <a:picLocks noChangeAspect="1" noChangeArrowheads="1"/>
          </p:cNvPicPr>
          <p:nvPr/>
        </p:nvPicPr>
        <p:blipFill>
          <a:blip r:embed="rId8"/>
          <a:srcRect/>
          <a:stretch>
            <a:fillRect/>
          </a:stretch>
        </p:blipFill>
        <p:spPr bwMode="auto">
          <a:xfrm>
            <a:off x="142844" y="6357958"/>
            <a:ext cx="8786873" cy="300332"/>
          </a:xfrm>
          <a:prstGeom prst="rect">
            <a:avLst/>
          </a:prstGeom>
          <a:noFill/>
        </p:spPr>
      </p:pic>
      <p:sp>
        <p:nvSpPr>
          <p:cNvPr id="8" name="1 Título"/>
          <p:cNvSpPr txBox="1">
            <a:spLocks/>
          </p:cNvSpPr>
          <p:nvPr/>
        </p:nvSpPr>
        <p:spPr>
          <a:xfrm>
            <a:off x="107504" y="620688"/>
            <a:ext cx="6552729"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BENEFICIOS DE LA MODERNIZACIÓN</a:t>
            </a:r>
            <a:endParaRPr lang="es-EC" sz="2700" dirty="0">
              <a:latin typeface="Arial" pitchFamily="34" charset="0"/>
              <a:cs typeface="Arial" pitchFamily="34" charset="0"/>
            </a:endParaRPr>
          </a:p>
        </p:txBody>
      </p:sp>
    </p:spTree>
    <p:extLst>
      <p:ext uri="{BB962C8B-B14F-4D97-AF65-F5344CB8AC3E}">
        <p14:creationId xmlns:p14="http://schemas.microsoft.com/office/powerpoint/2010/main" val="1919419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sp>
        <p:nvSpPr>
          <p:cNvPr id="8" name="1 Título"/>
          <p:cNvSpPr txBox="1">
            <a:spLocks/>
          </p:cNvSpPr>
          <p:nvPr/>
        </p:nvSpPr>
        <p:spPr>
          <a:xfrm>
            <a:off x="107504" y="620688"/>
            <a:ext cx="6552729"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FINALIDAD DEL PROYECTO</a:t>
            </a:r>
            <a:endParaRPr lang="es-EC" sz="2700" dirty="0">
              <a:latin typeface="Arial" pitchFamily="34" charset="0"/>
              <a:cs typeface="Arial" pitchFamily="34" charset="0"/>
            </a:endParaRPr>
          </a:p>
        </p:txBody>
      </p:sp>
      <p:sp>
        <p:nvSpPr>
          <p:cNvPr id="7" name="6 CuadroTexto"/>
          <p:cNvSpPr txBox="1"/>
          <p:nvPr/>
        </p:nvSpPr>
        <p:spPr>
          <a:xfrm>
            <a:off x="785786" y="1892093"/>
            <a:ext cx="7572428" cy="3108543"/>
          </a:xfrm>
          <a:prstGeom prst="rect">
            <a:avLst/>
          </a:prstGeom>
          <a:noFill/>
        </p:spPr>
        <p:txBody>
          <a:bodyPr wrap="square" rtlCol="0">
            <a:spAutoFit/>
          </a:bodyPr>
          <a:lstStyle/>
          <a:p>
            <a:r>
              <a:rPr lang="es-EC" sz="2800" dirty="0" smtClean="0"/>
              <a:t>Visionar, gestionar y alcanzar un cambio integral en la Gestión Registral bajo el esquema de FOLIO REAL; cuya influencia sobre la gestión municipal y ciudadana en el Distrito Metropolitano de Quito promoverá una visión de eficacia, eficiencia y excelencia, conjugando los ejes Cultural, Orgánico,  Institucional</a:t>
            </a:r>
            <a:r>
              <a:rPr lang="es-EC" sz="2800" dirty="0"/>
              <a:t> </a:t>
            </a:r>
            <a:r>
              <a:rPr lang="es-EC" sz="2800" dirty="0" smtClean="0"/>
              <a:t>y Sinérgico.</a:t>
            </a:r>
            <a:endParaRPr lang="es-EC" sz="2800" dirty="0"/>
          </a:p>
        </p:txBody>
      </p:sp>
    </p:spTree>
    <p:extLst>
      <p:ext uri="{BB962C8B-B14F-4D97-AF65-F5344CB8AC3E}">
        <p14:creationId xmlns:p14="http://schemas.microsoft.com/office/powerpoint/2010/main" val="64343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sp>
        <p:nvSpPr>
          <p:cNvPr id="8" name="1 Título"/>
          <p:cNvSpPr txBox="1">
            <a:spLocks/>
          </p:cNvSpPr>
          <p:nvPr/>
        </p:nvSpPr>
        <p:spPr>
          <a:xfrm>
            <a:off x="161272" y="548680"/>
            <a:ext cx="2178480"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ALCANCE</a:t>
            </a:r>
            <a:endParaRPr lang="es-EC" sz="2700" dirty="0">
              <a:latin typeface="Arial" pitchFamily="34" charset="0"/>
              <a:cs typeface="Arial" pitchFamily="34" charset="0"/>
            </a:endParaRPr>
          </a:p>
        </p:txBody>
      </p:sp>
      <p:sp>
        <p:nvSpPr>
          <p:cNvPr id="10" name="9 Elipse"/>
          <p:cNvSpPr/>
          <p:nvPr/>
        </p:nvSpPr>
        <p:spPr>
          <a:xfrm>
            <a:off x="3571868" y="1905432"/>
            <a:ext cx="1928826" cy="1857388"/>
          </a:xfrm>
          <a:prstGeom prst="ellipse">
            <a:avLst/>
          </a:prstGeom>
          <a:solidFill>
            <a:schemeClr val="accent6">
              <a:lumMod val="20000"/>
              <a:lumOff val="8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GESTIÓN REGISTRAL CON FOLIO REAL</a:t>
            </a:r>
            <a:endParaRPr lang="es-EC" dirty="0">
              <a:solidFill>
                <a:schemeClr val="tx1"/>
              </a:solidFill>
            </a:endParaRPr>
          </a:p>
        </p:txBody>
      </p:sp>
      <p:sp>
        <p:nvSpPr>
          <p:cNvPr id="11" name="10 Rectángulo redondeado"/>
          <p:cNvSpPr/>
          <p:nvPr/>
        </p:nvSpPr>
        <p:spPr>
          <a:xfrm>
            <a:off x="785786" y="1476804"/>
            <a:ext cx="1857388" cy="1000132"/>
          </a:xfrm>
          <a:prstGeom prst="roundRect">
            <a:avLst/>
          </a:prstGeom>
          <a:solidFill>
            <a:schemeClr val="accent4">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Propuesta de Normativa</a:t>
            </a:r>
            <a:endParaRPr lang="es-EC" dirty="0">
              <a:solidFill>
                <a:schemeClr val="tx1"/>
              </a:solidFill>
            </a:endParaRPr>
          </a:p>
        </p:txBody>
      </p:sp>
      <p:sp>
        <p:nvSpPr>
          <p:cNvPr id="12" name="11 Rectángulo redondeado"/>
          <p:cNvSpPr/>
          <p:nvPr/>
        </p:nvSpPr>
        <p:spPr>
          <a:xfrm>
            <a:off x="2643174" y="476672"/>
            <a:ext cx="1928826" cy="1000132"/>
          </a:xfrm>
          <a:prstGeom prst="roundRect">
            <a:avLst/>
          </a:prstGeom>
          <a:solidFill>
            <a:schemeClr val="accent4">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Reingeniería de Procesos</a:t>
            </a:r>
            <a:endParaRPr lang="es-EC" dirty="0">
              <a:solidFill>
                <a:schemeClr val="tx1"/>
              </a:solidFill>
            </a:endParaRPr>
          </a:p>
        </p:txBody>
      </p:sp>
      <p:sp>
        <p:nvSpPr>
          <p:cNvPr id="13" name="12 Rectángulo redondeado"/>
          <p:cNvSpPr/>
          <p:nvPr/>
        </p:nvSpPr>
        <p:spPr>
          <a:xfrm>
            <a:off x="428596" y="2619812"/>
            <a:ext cx="1857388" cy="2143140"/>
          </a:xfrm>
          <a:prstGeom prst="roundRect">
            <a:avLst/>
          </a:prstGeom>
          <a:solidFill>
            <a:schemeClr val="accent4">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Digitalización del Acervo Registral</a:t>
            </a:r>
            <a:endParaRPr lang="es-EC" dirty="0">
              <a:solidFill>
                <a:schemeClr val="tx1"/>
              </a:solidFill>
            </a:endParaRPr>
          </a:p>
        </p:txBody>
      </p:sp>
      <p:sp>
        <p:nvSpPr>
          <p:cNvPr id="14" name="13 Rectángulo redondeado"/>
          <p:cNvSpPr/>
          <p:nvPr/>
        </p:nvSpPr>
        <p:spPr>
          <a:xfrm>
            <a:off x="1214414" y="4191448"/>
            <a:ext cx="6643734" cy="2143116"/>
          </a:xfrm>
          <a:prstGeom prst="roundRect">
            <a:avLst/>
          </a:prstGeom>
          <a:solidFill>
            <a:schemeClr val="accent4">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dirty="0" smtClean="0">
                <a:solidFill>
                  <a:schemeClr val="tx1"/>
                </a:solidFill>
              </a:rPr>
              <a:t>Automatización</a:t>
            </a:r>
            <a:endParaRPr lang="es-EC" dirty="0">
              <a:solidFill>
                <a:schemeClr val="tx1"/>
              </a:solidFill>
            </a:endParaRPr>
          </a:p>
        </p:txBody>
      </p:sp>
      <p:sp>
        <p:nvSpPr>
          <p:cNvPr id="15" name="14 Rectángulo redondeado"/>
          <p:cNvSpPr/>
          <p:nvPr/>
        </p:nvSpPr>
        <p:spPr>
          <a:xfrm>
            <a:off x="5143504" y="690986"/>
            <a:ext cx="1857388" cy="1000132"/>
          </a:xfrm>
          <a:prstGeom prst="roundRect">
            <a:avLst/>
          </a:prstGeom>
          <a:solidFill>
            <a:schemeClr val="accent4">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Gestión del Cambio</a:t>
            </a:r>
            <a:endParaRPr lang="es-EC" dirty="0">
              <a:solidFill>
                <a:schemeClr val="tx1"/>
              </a:solidFill>
            </a:endParaRPr>
          </a:p>
        </p:txBody>
      </p:sp>
      <p:sp>
        <p:nvSpPr>
          <p:cNvPr id="16" name="15 Rectángulo redondeado"/>
          <p:cNvSpPr/>
          <p:nvPr/>
        </p:nvSpPr>
        <p:spPr>
          <a:xfrm>
            <a:off x="6715140" y="3119878"/>
            <a:ext cx="1857388" cy="1000132"/>
          </a:xfrm>
          <a:prstGeom prst="roundRect">
            <a:avLst/>
          </a:prstGeom>
          <a:solidFill>
            <a:schemeClr val="accent4">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Certificación ISO</a:t>
            </a:r>
            <a:endParaRPr lang="es-EC" dirty="0">
              <a:solidFill>
                <a:schemeClr val="tx1"/>
              </a:solidFill>
            </a:endParaRPr>
          </a:p>
        </p:txBody>
      </p:sp>
      <p:sp>
        <p:nvSpPr>
          <p:cNvPr id="17" name="16 Elipse"/>
          <p:cNvSpPr/>
          <p:nvPr/>
        </p:nvSpPr>
        <p:spPr>
          <a:xfrm>
            <a:off x="1428728" y="4405762"/>
            <a:ext cx="2500330" cy="714380"/>
          </a:xfrm>
          <a:prstGeom prst="ellipse">
            <a:avLst/>
          </a:prstGeom>
          <a:solidFill>
            <a:schemeClr val="accent5">
              <a:lumMod val="20000"/>
              <a:lumOff val="8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smtClean="0">
                <a:solidFill>
                  <a:schemeClr val="tx1"/>
                </a:solidFill>
              </a:rPr>
              <a:t>Indexamiento</a:t>
            </a:r>
            <a:endParaRPr lang="es-EC" dirty="0">
              <a:solidFill>
                <a:schemeClr val="tx1"/>
              </a:solidFill>
            </a:endParaRPr>
          </a:p>
        </p:txBody>
      </p:sp>
      <p:sp>
        <p:nvSpPr>
          <p:cNvPr id="18" name="17 Elipse"/>
          <p:cNvSpPr/>
          <p:nvPr/>
        </p:nvSpPr>
        <p:spPr>
          <a:xfrm>
            <a:off x="1428728" y="4977266"/>
            <a:ext cx="2214578" cy="642942"/>
          </a:xfrm>
          <a:prstGeom prst="ellipse">
            <a:avLst/>
          </a:prstGeom>
          <a:solidFill>
            <a:schemeClr val="accent5">
              <a:lumMod val="20000"/>
              <a:lumOff val="8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Marginación</a:t>
            </a:r>
            <a:endParaRPr lang="es-EC" dirty="0">
              <a:solidFill>
                <a:schemeClr val="tx1"/>
              </a:solidFill>
            </a:endParaRPr>
          </a:p>
        </p:txBody>
      </p:sp>
      <p:sp>
        <p:nvSpPr>
          <p:cNvPr id="19" name="18 Elipse"/>
          <p:cNvSpPr/>
          <p:nvPr/>
        </p:nvSpPr>
        <p:spPr>
          <a:xfrm>
            <a:off x="3143240" y="4762952"/>
            <a:ext cx="2500330" cy="1500198"/>
          </a:xfrm>
          <a:prstGeom prst="ellipse">
            <a:avLst/>
          </a:prstGeom>
          <a:solidFill>
            <a:schemeClr val="accent5">
              <a:lumMod val="20000"/>
              <a:lumOff val="8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Sistema de Gestión Registral Electrónico</a:t>
            </a:r>
            <a:endParaRPr lang="es-EC" dirty="0">
              <a:solidFill>
                <a:schemeClr val="tx1"/>
              </a:solidFill>
            </a:endParaRPr>
          </a:p>
        </p:txBody>
      </p:sp>
      <p:sp>
        <p:nvSpPr>
          <p:cNvPr id="20" name="19 Elipse"/>
          <p:cNvSpPr/>
          <p:nvPr/>
        </p:nvSpPr>
        <p:spPr>
          <a:xfrm>
            <a:off x="5357818" y="5191580"/>
            <a:ext cx="2143140" cy="642942"/>
          </a:xfrm>
          <a:prstGeom prst="ellipse">
            <a:avLst/>
          </a:prstGeom>
          <a:solidFill>
            <a:schemeClr val="accent5">
              <a:lumMod val="20000"/>
              <a:lumOff val="8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Servicios Telemáticos</a:t>
            </a:r>
            <a:endParaRPr lang="es-EC" dirty="0">
              <a:solidFill>
                <a:schemeClr val="tx1"/>
              </a:solidFill>
            </a:endParaRPr>
          </a:p>
        </p:txBody>
      </p:sp>
      <p:cxnSp>
        <p:nvCxnSpPr>
          <p:cNvPr id="21" name="20 Conector recto de flecha"/>
          <p:cNvCxnSpPr>
            <a:stCxn id="10" idx="7"/>
            <a:endCxn id="12" idx="3"/>
          </p:cNvCxnSpPr>
          <p:nvPr/>
        </p:nvCxnSpPr>
        <p:spPr>
          <a:xfrm rot="16200000" flipV="1">
            <a:off x="4294761" y="1253977"/>
            <a:ext cx="1200702" cy="646224"/>
          </a:xfrm>
          <a:prstGeom prst="straightConnector1">
            <a:avLst/>
          </a:prstGeom>
          <a:ln>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10" idx="6"/>
            <a:endCxn id="15" idx="2"/>
          </p:cNvCxnSpPr>
          <p:nvPr/>
        </p:nvCxnSpPr>
        <p:spPr>
          <a:xfrm flipV="1">
            <a:off x="5500694" y="1691118"/>
            <a:ext cx="571504" cy="1143008"/>
          </a:xfrm>
          <a:prstGeom prst="straightConnector1">
            <a:avLst/>
          </a:prstGeom>
          <a:ln>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10" idx="0"/>
            <a:endCxn id="11" idx="3"/>
          </p:cNvCxnSpPr>
          <p:nvPr/>
        </p:nvCxnSpPr>
        <p:spPr>
          <a:xfrm rot="16200000" flipH="1" flipV="1">
            <a:off x="3554009" y="994597"/>
            <a:ext cx="71438" cy="1893107"/>
          </a:xfrm>
          <a:prstGeom prst="straightConnector1">
            <a:avLst/>
          </a:prstGeom>
          <a:ln>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10" idx="4"/>
            <a:endCxn id="16" idx="1"/>
          </p:cNvCxnSpPr>
          <p:nvPr/>
        </p:nvCxnSpPr>
        <p:spPr>
          <a:xfrm rot="5400000" flipH="1" flipV="1">
            <a:off x="5554272" y="2601952"/>
            <a:ext cx="142876" cy="2178859"/>
          </a:xfrm>
          <a:prstGeom prst="straightConnector1">
            <a:avLst/>
          </a:prstGeom>
          <a:ln>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10" idx="1"/>
            <a:endCxn id="13" idx="3"/>
          </p:cNvCxnSpPr>
          <p:nvPr/>
        </p:nvCxnSpPr>
        <p:spPr>
          <a:xfrm rot="16200000" flipH="1" flipV="1">
            <a:off x="2313190" y="2150234"/>
            <a:ext cx="1513942" cy="1568354"/>
          </a:xfrm>
          <a:prstGeom prst="straightConnector1">
            <a:avLst/>
          </a:prstGeom>
          <a:ln>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0" idx="3"/>
            <a:endCxn id="14" idx="0"/>
          </p:cNvCxnSpPr>
          <p:nvPr/>
        </p:nvCxnSpPr>
        <p:spPr>
          <a:xfrm rot="16200000" flipH="1">
            <a:off x="3844991" y="3500158"/>
            <a:ext cx="700636" cy="681943"/>
          </a:xfrm>
          <a:prstGeom prst="straightConnector1">
            <a:avLst/>
          </a:prstGeom>
          <a:ln>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27" name="26 Rectángulo redondeado"/>
          <p:cNvSpPr/>
          <p:nvPr/>
        </p:nvSpPr>
        <p:spPr>
          <a:xfrm>
            <a:off x="6500826" y="1905432"/>
            <a:ext cx="2000264" cy="1000132"/>
          </a:xfrm>
          <a:prstGeom prst="roundRect">
            <a:avLst/>
          </a:prstGeom>
          <a:solidFill>
            <a:schemeClr val="accent4">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Profesionalización</a:t>
            </a:r>
            <a:endParaRPr lang="es-EC" dirty="0">
              <a:solidFill>
                <a:schemeClr val="tx1"/>
              </a:solidFill>
            </a:endParaRPr>
          </a:p>
        </p:txBody>
      </p:sp>
      <p:cxnSp>
        <p:nvCxnSpPr>
          <p:cNvPr id="28" name="27 Conector recto de flecha"/>
          <p:cNvCxnSpPr>
            <a:stCxn id="10" idx="5"/>
            <a:endCxn id="27" idx="1"/>
          </p:cNvCxnSpPr>
          <p:nvPr/>
        </p:nvCxnSpPr>
        <p:spPr>
          <a:xfrm rot="5400000" flipH="1" flipV="1">
            <a:off x="5316868" y="2306854"/>
            <a:ext cx="1085314" cy="1282602"/>
          </a:xfrm>
          <a:prstGeom prst="straightConnector1">
            <a:avLst/>
          </a:prstGeom>
          <a:ln>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71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sp>
        <p:nvSpPr>
          <p:cNvPr id="8" name="1 Título"/>
          <p:cNvSpPr txBox="1">
            <a:spLocks/>
          </p:cNvSpPr>
          <p:nvPr/>
        </p:nvSpPr>
        <p:spPr>
          <a:xfrm>
            <a:off x="107504" y="476672"/>
            <a:ext cx="6552729"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ESQUEMA DE GESTIÓN</a:t>
            </a:r>
            <a:endParaRPr lang="es-EC" sz="2700" dirty="0">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132010161"/>
              </p:ext>
            </p:extLst>
          </p:nvPr>
        </p:nvGraphicFramePr>
        <p:xfrm>
          <a:off x="446858" y="1204712"/>
          <a:ext cx="8229598" cy="4960592"/>
        </p:xfrm>
        <a:graphic>
          <a:graphicData uri="http://schemas.openxmlformats.org/drawingml/2006/table">
            <a:tbl>
              <a:tblPr firstRow="1" firstCol="1" bandRow="1">
                <a:tableStyleId>{5C22544A-7EE6-4342-B048-85BDC9FD1C3A}</a:tableStyleId>
              </a:tblPr>
              <a:tblGrid>
                <a:gridCol w="1224136"/>
                <a:gridCol w="2319202"/>
                <a:gridCol w="462056"/>
                <a:gridCol w="381699"/>
                <a:gridCol w="461513"/>
                <a:gridCol w="462056"/>
                <a:gridCol w="462056"/>
                <a:gridCol w="458799"/>
                <a:gridCol w="458799"/>
                <a:gridCol w="538613"/>
                <a:gridCol w="538613"/>
                <a:gridCol w="462056"/>
              </a:tblGrid>
              <a:tr h="2016224">
                <a:tc gridSpan="2">
                  <a:txBody>
                    <a:bodyPr/>
                    <a:lstStyle/>
                    <a:p>
                      <a:pPr algn="l">
                        <a:lnSpc>
                          <a:spcPct val="115000"/>
                        </a:lnSpc>
                        <a:spcAft>
                          <a:spcPts val="0"/>
                        </a:spcAft>
                      </a:pPr>
                      <a:r>
                        <a:rPr lang="es-EC" sz="1400" dirty="0">
                          <a:effectLst/>
                        </a:rPr>
                        <a:t>EQUIPOS DE GESTIÓN</a:t>
                      </a:r>
                      <a:endParaRPr lang="es-EC" sz="1400" dirty="0">
                        <a:effectLst/>
                        <a:latin typeface="Calibri"/>
                        <a:ea typeface="Calibri"/>
                        <a:cs typeface="Times New Roman"/>
                      </a:endParaRPr>
                    </a:p>
                  </a:txBody>
                  <a:tcPr marL="58639" marR="58639" marT="0" marB="0" anchor="ctr"/>
                </a:tc>
                <a:tc hMerge="1">
                  <a:txBody>
                    <a:bodyPr/>
                    <a:lstStyle/>
                    <a:p>
                      <a:endParaRPr lang="es-EC"/>
                    </a:p>
                  </a:txBody>
                  <a:tcPr/>
                </a:tc>
                <a:tc>
                  <a:txBody>
                    <a:bodyPr/>
                    <a:lstStyle/>
                    <a:p>
                      <a:pPr marL="71755" marR="71755">
                        <a:lnSpc>
                          <a:spcPct val="115000"/>
                        </a:lnSpc>
                        <a:spcAft>
                          <a:spcPts val="0"/>
                        </a:spcAft>
                      </a:pPr>
                      <a:r>
                        <a:rPr lang="es-EC" sz="1400" dirty="0">
                          <a:effectLst/>
                        </a:rPr>
                        <a:t>Propuesta Normativa</a:t>
                      </a:r>
                      <a:endParaRPr lang="es-EC" sz="1400" dirty="0">
                        <a:effectLst/>
                        <a:latin typeface="Calibri"/>
                        <a:ea typeface="Calibri"/>
                        <a:cs typeface="Times New Roman"/>
                      </a:endParaRPr>
                    </a:p>
                  </a:txBody>
                  <a:tcPr marL="58639" marR="58639" marT="0" marB="0" vert="vert270"/>
                </a:tc>
                <a:tc>
                  <a:txBody>
                    <a:bodyPr/>
                    <a:lstStyle/>
                    <a:p>
                      <a:pPr marL="71755" marR="71755">
                        <a:lnSpc>
                          <a:spcPct val="115000"/>
                        </a:lnSpc>
                        <a:spcAft>
                          <a:spcPts val="0"/>
                        </a:spcAft>
                      </a:pPr>
                      <a:r>
                        <a:rPr lang="es-EC" sz="1400">
                          <a:effectLst/>
                        </a:rPr>
                        <a:t>Digitalización</a:t>
                      </a:r>
                      <a:endParaRPr lang="es-EC" sz="1400">
                        <a:effectLst/>
                        <a:latin typeface="Calibri"/>
                        <a:ea typeface="Calibri"/>
                        <a:cs typeface="Times New Roman"/>
                      </a:endParaRPr>
                    </a:p>
                  </a:txBody>
                  <a:tcPr marL="58639" marR="58639" marT="0" marB="0" vert="vert270"/>
                </a:tc>
                <a:tc>
                  <a:txBody>
                    <a:bodyPr/>
                    <a:lstStyle/>
                    <a:p>
                      <a:pPr marL="71755" marR="71755">
                        <a:lnSpc>
                          <a:spcPct val="115000"/>
                        </a:lnSpc>
                        <a:spcAft>
                          <a:spcPts val="0"/>
                        </a:spcAft>
                      </a:pPr>
                      <a:r>
                        <a:rPr lang="es-EC" sz="1400">
                          <a:effectLst/>
                        </a:rPr>
                        <a:t>Indexamiento</a:t>
                      </a:r>
                      <a:endParaRPr lang="es-EC" sz="1400">
                        <a:effectLst/>
                        <a:latin typeface="Calibri"/>
                        <a:ea typeface="Calibri"/>
                        <a:cs typeface="Times New Roman"/>
                      </a:endParaRPr>
                    </a:p>
                  </a:txBody>
                  <a:tcPr marL="58639" marR="58639" marT="0" marB="0" vert="vert270"/>
                </a:tc>
                <a:tc>
                  <a:txBody>
                    <a:bodyPr/>
                    <a:lstStyle/>
                    <a:p>
                      <a:pPr marL="71755" marR="71755">
                        <a:lnSpc>
                          <a:spcPct val="115000"/>
                        </a:lnSpc>
                        <a:spcAft>
                          <a:spcPts val="0"/>
                        </a:spcAft>
                      </a:pPr>
                      <a:r>
                        <a:rPr lang="es-EC" sz="1400">
                          <a:effectLst/>
                        </a:rPr>
                        <a:t>Marginación Electrónica</a:t>
                      </a:r>
                      <a:endParaRPr lang="es-EC" sz="1400">
                        <a:effectLst/>
                        <a:latin typeface="Calibri"/>
                        <a:ea typeface="Calibri"/>
                        <a:cs typeface="Times New Roman"/>
                      </a:endParaRPr>
                    </a:p>
                  </a:txBody>
                  <a:tcPr marL="58639" marR="58639" marT="0" marB="0" vert="vert270"/>
                </a:tc>
                <a:tc>
                  <a:txBody>
                    <a:bodyPr/>
                    <a:lstStyle/>
                    <a:p>
                      <a:pPr marL="71755" marR="71755">
                        <a:lnSpc>
                          <a:spcPct val="115000"/>
                        </a:lnSpc>
                        <a:spcAft>
                          <a:spcPts val="0"/>
                        </a:spcAft>
                      </a:pPr>
                      <a:r>
                        <a:rPr lang="es-EC" sz="1400">
                          <a:effectLst/>
                        </a:rPr>
                        <a:t>Gestión del Cambio</a:t>
                      </a:r>
                      <a:endParaRPr lang="es-EC" sz="1400">
                        <a:effectLst/>
                        <a:latin typeface="Calibri"/>
                        <a:ea typeface="Calibri"/>
                        <a:cs typeface="Times New Roman"/>
                      </a:endParaRPr>
                    </a:p>
                  </a:txBody>
                  <a:tcPr marL="58639" marR="58639" marT="0" marB="0" vert="vert270"/>
                </a:tc>
                <a:tc>
                  <a:txBody>
                    <a:bodyPr/>
                    <a:lstStyle/>
                    <a:p>
                      <a:pPr marL="71755" marR="71755">
                        <a:lnSpc>
                          <a:spcPct val="115000"/>
                        </a:lnSpc>
                        <a:spcAft>
                          <a:spcPts val="0"/>
                        </a:spcAft>
                      </a:pPr>
                      <a:r>
                        <a:rPr lang="es-EC" sz="1400">
                          <a:effectLst/>
                        </a:rPr>
                        <a:t>Profesionalización</a:t>
                      </a:r>
                      <a:endParaRPr lang="es-EC" sz="1400">
                        <a:effectLst/>
                        <a:latin typeface="Calibri"/>
                        <a:ea typeface="Calibri"/>
                        <a:cs typeface="Times New Roman"/>
                      </a:endParaRPr>
                    </a:p>
                  </a:txBody>
                  <a:tcPr marL="58639" marR="58639" marT="0" marB="0" vert="vert270"/>
                </a:tc>
                <a:tc>
                  <a:txBody>
                    <a:bodyPr/>
                    <a:lstStyle/>
                    <a:p>
                      <a:pPr marL="71755" marR="71755">
                        <a:lnSpc>
                          <a:spcPct val="115000"/>
                        </a:lnSpc>
                        <a:spcAft>
                          <a:spcPts val="0"/>
                        </a:spcAft>
                      </a:pPr>
                      <a:r>
                        <a:rPr lang="es-EC" sz="1400">
                          <a:effectLst/>
                        </a:rPr>
                        <a:t>Reingeniería de Procesos</a:t>
                      </a:r>
                      <a:endParaRPr lang="es-EC" sz="1400">
                        <a:effectLst/>
                        <a:latin typeface="Calibri"/>
                        <a:ea typeface="Calibri"/>
                        <a:cs typeface="Times New Roman"/>
                      </a:endParaRPr>
                    </a:p>
                  </a:txBody>
                  <a:tcPr marL="58639" marR="58639" marT="0" marB="0" vert="vert270"/>
                </a:tc>
                <a:tc>
                  <a:txBody>
                    <a:bodyPr/>
                    <a:lstStyle/>
                    <a:p>
                      <a:pPr marL="71755" marR="71755">
                        <a:lnSpc>
                          <a:spcPct val="115000"/>
                        </a:lnSpc>
                        <a:spcAft>
                          <a:spcPts val="0"/>
                        </a:spcAft>
                      </a:pPr>
                      <a:r>
                        <a:rPr lang="es-EC" sz="1400">
                          <a:effectLst/>
                        </a:rPr>
                        <a:t>Certificación ISO</a:t>
                      </a:r>
                      <a:endParaRPr lang="es-EC" sz="1400">
                        <a:effectLst/>
                        <a:latin typeface="Calibri"/>
                        <a:ea typeface="Calibri"/>
                        <a:cs typeface="Times New Roman"/>
                      </a:endParaRPr>
                    </a:p>
                  </a:txBody>
                  <a:tcPr marL="58639" marR="58639" marT="0" marB="0" vert="vert270"/>
                </a:tc>
                <a:tc>
                  <a:txBody>
                    <a:bodyPr/>
                    <a:lstStyle/>
                    <a:p>
                      <a:pPr marL="71755" marR="71755">
                        <a:lnSpc>
                          <a:spcPct val="115000"/>
                        </a:lnSpc>
                        <a:spcAft>
                          <a:spcPts val="0"/>
                        </a:spcAft>
                      </a:pPr>
                      <a:r>
                        <a:rPr lang="es-EC" sz="1400">
                          <a:effectLst/>
                        </a:rPr>
                        <a:t>Sistema Gestión Registral Electrónica</a:t>
                      </a:r>
                      <a:endParaRPr lang="es-EC" sz="1400">
                        <a:effectLst/>
                        <a:latin typeface="Calibri"/>
                        <a:ea typeface="Calibri"/>
                        <a:cs typeface="Times New Roman"/>
                      </a:endParaRPr>
                    </a:p>
                  </a:txBody>
                  <a:tcPr marL="58639" marR="58639" marT="0" marB="0" vert="vert270"/>
                </a:tc>
                <a:tc>
                  <a:txBody>
                    <a:bodyPr/>
                    <a:lstStyle/>
                    <a:p>
                      <a:pPr marL="71755" marR="71755">
                        <a:lnSpc>
                          <a:spcPct val="115000"/>
                        </a:lnSpc>
                        <a:spcAft>
                          <a:spcPts val="0"/>
                        </a:spcAft>
                      </a:pPr>
                      <a:r>
                        <a:rPr lang="es-EC" sz="1400" dirty="0">
                          <a:effectLst/>
                        </a:rPr>
                        <a:t>Servicios Telemáticos</a:t>
                      </a:r>
                      <a:endParaRPr lang="es-EC" sz="1400" dirty="0">
                        <a:effectLst/>
                        <a:latin typeface="Calibri"/>
                        <a:ea typeface="Calibri"/>
                        <a:cs typeface="Times New Roman"/>
                      </a:endParaRPr>
                    </a:p>
                  </a:txBody>
                  <a:tcPr marL="58639" marR="58639" marT="0" marB="0" vert="vert270"/>
                </a:tc>
              </a:tr>
              <a:tr h="209799">
                <a:tc rowSpan="5">
                  <a:txBody>
                    <a:bodyPr/>
                    <a:lstStyle/>
                    <a:p>
                      <a:pPr>
                        <a:lnSpc>
                          <a:spcPct val="115000"/>
                        </a:lnSpc>
                        <a:spcAft>
                          <a:spcPts val="0"/>
                        </a:spcAft>
                      </a:pPr>
                      <a:r>
                        <a:rPr lang="es-EC" sz="1400" dirty="0">
                          <a:effectLst/>
                        </a:rPr>
                        <a:t>RPDMQ</a:t>
                      </a:r>
                      <a:endParaRPr lang="es-EC" sz="1400" dirty="0">
                        <a:effectLst/>
                        <a:latin typeface="Calibri"/>
                        <a:ea typeface="Calibri"/>
                        <a:cs typeface="Times New Roman"/>
                      </a:endParaRPr>
                    </a:p>
                  </a:txBody>
                  <a:tcPr marL="58639" marR="58639" marT="0" marB="0"/>
                </a:tc>
                <a:tc>
                  <a:txBody>
                    <a:bodyPr/>
                    <a:lstStyle/>
                    <a:p>
                      <a:pPr>
                        <a:lnSpc>
                          <a:spcPct val="115000"/>
                        </a:lnSpc>
                        <a:spcAft>
                          <a:spcPts val="0"/>
                        </a:spcAft>
                      </a:pPr>
                      <a:r>
                        <a:rPr lang="es-EC" sz="1200" dirty="0">
                          <a:solidFill>
                            <a:schemeClr val="accent6">
                              <a:lumMod val="50000"/>
                            </a:schemeClr>
                          </a:solidFill>
                          <a:effectLst/>
                        </a:rPr>
                        <a:t>EQUIPO JURÍDICO</a:t>
                      </a:r>
                      <a:endParaRPr lang="es-EC" sz="1200" dirty="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solidFill>
                            <a:schemeClr val="accent6">
                              <a:lumMod val="50000"/>
                            </a:schemeClr>
                          </a:solidFill>
                          <a:effectLst/>
                        </a:rPr>
                        <a:t>X</a:t>
                      </a:r>
                      <a:endParaRPr lang="es-EC" sz="1400" dirty="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r>
              <a:tr h="209799">
                <a:tc vMerge="1">
                  <a:txBody>
                    <a:bodyPr/>
                    <a:lstStyle/>
                    <a:p>
                      <a:endParaRPr lang="es-EC"/>
                    </a:p>
                  </a:txBody>
                  <a:tcPr/>
                </a:tc>
                <a:tc>
                  <a:txBody>
                    <a:bodyPr/>
                    <a:lstStyle/>
                    <a:p>
                      <a:pPr>
                        <a:lnSpc>
                          <a:spcPct val="115000"/>
                        </a:lnSpc>
                        <a:spcAft>
                          <a:spcPts val="0"/>
                        </a:spcAft>
                      </a:pPr>
                      <a:r>
                        <a:rPr lang="es-EC" sz="1200">
                          <a:solidFill>
                            <a:schemeClr val="accent6">
                              <a:lumMod val="50000"/>
                            </a:schemeClr>
                          </a:solidFill>
                          <a:effectLst/>
                        </a:rPr>
                        <a:t>EQUIPO GESTIÓN REGISTRAL</a:t>
                      </a:r>
                      <a:endParaRPr lang="es-EC" sz="12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solidFill>
                            <a:schemeClr val="accent6">
                              <a:lumMod val="50000"/>
                            </a:schemeClr>
                          </a:solidFill>
                          <a:effectLst/>
                        </a:rPr>
                        <a:t> </a:t>
                      </a:r>
                      <a:endParaRPr lang="es-EC" sz="1400" dirty="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r>
              <a:tr h="209799">
                <a:tc vMerge="1">
                  <a:txBody>
                    <a:bodyPr/>
                    <a:lstStyle/>
                    <a:p>
                      <a:endParaRPr lang="es-EC"/>
                    </a:p>
                  </a:txBody>
                  <a:tcPr/>
                </a:tc>
                <a:tc>
                  <a:txBody>
                    <a:bodyPr/>
                    <a:lstStyle/>
                    <a:p>
                      <a:pPr>
                        <a:lnSpc>
                          <a:spcPct val="115000"/>
                        </a:lnSpc>
                        <a:spcAft>
                          <a:spcPts val="0"/>
                        </a:spcAft>
                      </a:pPr>
                      <a:r>
                        <a:rPr lang="es-EC" sz="1200">
                          <a:solidFill>
                            <a:schemeClr val="accent6">
                              <a:lumMod val="50000"/>
                            </a:schemeClr>
                          </a:solidFill>
                          <a:effectLst/>
                        </a:rPr>
                        <a:t>EQUIPO ACERVO REGISTRAL</a:t>
                      </a:r>
                      <a:endParaRPr lang="es-EC" sz="12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solidFill>
                            <a:schemeClr val="accent6">
                              <a:lumMod val="50000"/>
                            </a:schemeClr>
                          </a:solidFill>
                          <a:effectLst/>
                        </a:rPr>
                        <a:t> </a:t>
                      </a:r>
                      <a:endParaRPr lang="es-EC" sz="1400" dirty="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r>
              <a:tr h="209799">
                <a:tc vMerge="1">
                  <a:txBody>
                    <a:bodyPr/>
                    <a:lstStyle/>
                    <a:p>
                      <a:endParaRPr lang="es-EC"/>
                    </a:p>
                  </a:txBody>
                  <a:tcPr/>
                </a:tc>
                <a:tc>
                  <a:txBody>
                    <a:bodyPr/>
                    <a:lstStyle/>
                    <a:p>
                      <a:pPr>
                        <a:lnSpc>
                          <a:spcPct val="115000"/>
                        </a:lnSpc>
                        <a:spcAft>
                          <a:spcPts val="0"/>
                        </a:spcAft>
                      </a:pPr>
                      <a:r>
                        <a:rPr lang="es-EC" sz="1200">
                          <a:solidFill>
                            <a:schemeClr val="accent6">
                              <a:lumMod val="50000"/>
                            </a:schemeClr>
                          </a:solidFill>
                          <a:effectLst/>
                        </a:rPr>
                        <a:t>TICS</a:t>
                      </a:r>
                      <a:endParaRPr lang="es-EC" sz="12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solidFill>
                            <a:schemeClr val="accent6">
                              <a:lumMod val="50000"/>
                            </a:schemeClr>
                          </a:solidFill>
                          <a:effectLst/>
                        </a:rPr>
                        <a:t> </a:t>
                      </a:r>
                      <a:endParaRPr lang="es-EC" sz="1400" dirty="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r>
              <a:tr h="209799">
                <a:tc vMerge="1">
                  <a:txBody>
                    <a:bodyPr/>
                    <a:lstStyle/>
                    <a:p>
                      <a:endParaRPr lang="es-EC"/>
                    </a:p>
                  </a:txBody>
                  <a:tcPr/>
                </a:tc>
                <a:tc>
                  <a:txBody>
                    <a:bodyPr/>
                    <a:lstStyle/>
                    <a:p>
                      <a:pPr>
                        <a:lnSpc>
                          <a:spcPct val="115000"/>
                        </a:lnSpc>
                        <a:spcAft>
                          <a:spcPts val="0"/>
                        </a:spcAft>
                      </a:pPr>
                      <a:r>
                        <a:rPr lang="es-EC" sz="1200" dirty="0">
                          <a:solidFill>
                            <a:schemeClr val="accent6">
                              <a:lumMod val="50000"/>
                            </a:schemeClr>
                          </a:solidFill>
                          <a:effectLst/>
                        </a:rPr>
                        <a:t>EQUIPO PROY. MODERNIZACIÓN</a:t>
                      </a:r>
                      <a:endParaRPr lang="es-EC" sz="1200" dirty="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solidFill>
                            <a:schemeClr val="accent6">
                              <a:lumMod val="50000"/>
                            </a:schemeClr>
                          </a:solidFill>
                          <a:effectLst/>
                        </a:rPr>
                        <a:t> </a:t>
                      </a:r>
                      <a:endParaRPr lang="es-EC" sz="1400" dirty="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 </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chemeClr val="accent6">
                              <a:lumMod val="50000"/>
                            </a:schemeClr>
                          </a:solidFill>
                          <a:effectLst/>
                        </a:rPr>
                        <a:t>X</a:t>
                      </a:r>
                      <a:endParaRPr lang="es-EC" sz="1400">
                        <a:solidFill>
                          <a:schemeClr val="accent6">
                            <a:lumMod val="50000"/>
                          </a:schemeClr>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solidFill>
                            <a:schemeClr val="accent6">
                              <a:lumMod val="50000"/>
                            </a:schemeClr>
                          </a:solidFill>
                          <a:effectLst/>
                        </a:rPr>
                        <a:t>X</a:t>
                      </a:r>
                      <a:endParaRPr lang="es-EC" sz="1400" dirty="0">
                        <a:solidFill>
                          <a:schemeClr val="accent6">
                            <a:lumMod val="50000"/>
                          </a:schemeClr>
                        </a:solidFill>
                        <a:effectLst/>
                        <a:latin typeface="Calibri"/>
                        <a:ea typeface="Calibri"/>
                        <a:cs typeface="Times New Roman"/>
                      </a:endParaRPr>
                    </a:p>
                  </a:txBody>
                  <a:tcPr marL="58639" marR="58639" marT="0" marB="0"/>
                </a:tc>
              </a:tr>
              <a:tr h="209799">
                <a:tc rowSpan="4">
                  <a:txBody>
                    <a:bodyPr/>
                    <a:lstStyle/>
                    <a:p>
                      <a:pPr>
                        <a:lnSpc>
                          <a:spcPct val="115000"/>
                        </a:lnSpc>
                        <a:spcAft>
                          <a:spcPts val="0"/>
                        </a:spcAft>
                      </a:pPr>
                      <a:r>
                        <a:rPr lang="es-EC" sz="1400">
                          <a:effectLst/>
                        </a:rPr>
                        <a:t>CONSORCIO</a:t>
                      </a:r>
                      <a:endParaRPr lang="es-EC" sz="1400">
                        <a:effectLst/>
                        <a:latin typeface="Calibri"/>
                        <a:ea typeface="Calibri"/>
                        <a:cs typeface="Times New Roman"/>
                      </a:endParaRPr>
                    </a:p>
                  </a:txBody>
                  <a:tcPr marL="58639" marR="58639" marT="0" marB="0"/>
                </a:tc>
                <a:tc>
                  <a:txBody>
                    <a:bodyPr/>
                    <a:lstStyle/>
                    <a:p>
                      <a:pPr>
                        <a:lnSpc>
                          <a:spcPct val="115000"/>
                        </a:lnSpc>
                        <a:spcAft>
                          <a:spcPts val="0"/>
                        </a:spcAft>
                      </a:pPr>
                      <a:r>
                        <a:rPr lang="es-EC" sz="1200" dirty="0">
                          <a:solidFill>
                            <a:srgbClr val="0000CC"/>
                          </a:solidFill>
                          <a:effectLst/>
                        </a:rPr>
                        <a:t>EQUIPO JURÍDICO</a:t>
                      </a:r>
                      <a:endParaRPr lang="es-EC" sz="1200" dirty="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solidFill>
                            <a:srgbClr val="0000CC"/>
                          </a:solidFill>
                          <a:effectLst/>
                        </a:rPr>
                        <a:t>X</a:t>
                      </a:r>
                      <a:endParaRPr lang="es-EC" sz="1400" dirty="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r>
              <a:tr h="209799">
                <a:tc vMerge="1">
                  <a:txBody>
                    <a:bodyPr/>
                    <a:lstStyle/>
                    <a:p>
                      <a:endParaRPr lang="es-EC"/>
                    </a:p>
                  </a:txBody>
                  <a:tcPr/>
                </a:tc>
                <a:tc>
                  <a:txBody>
                    <a:bodyPr/>
                    <a:lstStyle/>
                    <a:p>
                      <a:pPr>
                        <a:lnSpc>
                          <a:spcPct val="115000"/>
                        </a:lnSpc>
                        <a:spcAft>
                          <a:spcPts val="0"/>
                        </a:spcAft>
                      </a:pPr>
                      <a:r>
                        <a:rPr lang="es-EC" sz="1200">
                          <a:solidFill>
                            <a:srgbClr val="0000CC"/>
                          </a:solidFill>
                          <a:effectLst/>
                        </a:rPr>
                        <a:t>EQUIPO DE GESTIÓN</a:t>
                      </a:r>
                      <a:endParaRPr lang="es-EC" sz="12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solidFill>
                            <a:srgbClr val="0000CC"/>
                          </a:solidFill>
                          <a:effectLst/>
                        </a:rPr>
                        <a:t> </a:t>
                      </a:r>
                      <a:endParaRPr lang="es-EC" sz="1400" dirty="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X</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X</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X</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X</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r>
              <a:tr h="209799">
                <a:tc vMerge="1">
                  <a:txBody>
                    <a:bodyPr/>
                    <a:lstStyle/>
                    <a:p>
                      <a:endParaRPr lang="es-EC"/>
                    </a:p>
                  </a:txBody>
                  <a:tcPr/>
                </a:tc>
                <a:tc>
                  <a:txBody>
                    <a:bodyPr/>
                    <a:lstStyle/>
                    <a:p>
                      <a:pPr>
                        <a:lnSpc>
                          <a:spcPct val="115000"/>
                        </a:lnSpc>
                        <a:spcAft>
                          <a:spcPts val="0"/>
                        </a:spcAft>
                      </a:pPr>
                      <a:r>
                        <a:rPr lang="es-EC" sz="1200">
                          <a:solidFill>
                            <a:srgbClr val="0000CC"/>
                          </a:solidFill>
                          <a:effectLst/>
                        </a:rPr>
                        <a:t>EQUIPO DIGITALIZACIÓN</a:t>
                      </a:r>
                      <a:endParaRPr lang="es-EC" sz="12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solidFill>
                            <a:srgbClr val="0000CC"/>
                          </a:solidFill>
                          <a:effectLst/>
                        </a:rPr>
                        <a:t> </a:t>
                      </a:r>
                      <a:endParaRPr lang="es-EC" sz="1400" dirty="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X</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r>
              <a:tr h="209799">
                <a:tc vMerge="1">
                  <a:txBody>
                    <a:bodyPr/>
                    <a:lstStyle/>
                    <a:p>
                      <a:endParaRPr lang="es-EC"/>
                    </a:p>
                  </a:txBody>
                  <a:tcPr/>
                </a:tc>
                <a:tc>
                  <a:txBody>
                    <a:bodyPr/>
                    <a:lstStyle/>
                    <a:p>
                      <a:pPr>
                        <a:lnSpc>
                          <a:spcPct val="115000"/>
                        </a:lnSpc>
                        <a:spcAft>
                          <a:spcPts val="0"/>
                        </a:spcAft>
                      </a:pPr>
                      <a:r>
                        <a:rPr lang="es-EC" sz="1200">
                          <a:solidFill>
                            <a:srgbClr val="0000CC"/>
                          </a:solidFill>
                          <a:effectLst/>
                        </a:rPr>
                        <a:t>EQUIPO TECNOLÓGICO</a:t>
                      </a:r>
                      <a:endParaRPr lang="es-EC" sz="12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solidFill>
                            <a:srgbClr val="0000CC"/>
                          </a:solidFill>
                          <a:effectLst/>
                        </a:rPr>
                        <a:t> </a:t>
                      </a:r>
                      <a:endParaRPr lang="es-EC" sz="1400" dirty="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X</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X</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 </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X</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solidFill>
                            <a:srgbClr val="0000CC"/>
                          </a:solidFill>
                          <a:effectLst/>
                        </a:rPr>
                        <a:t>X</a:t>
                      </a:r>
                      <a:endParaRPr lang="es-EC" sz="1400">
                        <a:solidFill>
                          <a:srgbClr val="0000CC"/>
                        </a:solidFill>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solidFill>
                            <a:srgbClr val="0000CC"/>
                          </a:solidFill>
                          <a:effectLst/>
                        </a:rPr>
                        <a:t>X</a:t>
                      </a:r>
                      <a:endParaRPr lang="es-EC" sz="1400" dirty="0">
                        <a:solidFill>
                          <a:srgbClr val="0000CC"/>
                        </a:solidFill>
                        <a:effectLst/>
                        <a:latin typeface="Calibri"/>
                        <a:ea typeface="Calibri"/>
                        <a:cs typeface="Times New Roman"/>
                      </a:endParaRPr>
                    </a:p>
                  </a:txBody>
                  <a:tcPr marL="58639" marR="58639" marT="0" marB="0"/>
                </a:tc>
              </a:tr>
              <a:tr h="209799">
                <a:tc rowSpan="3">
                  <a:txBody>
                    <a:bodyPr/>
                    <a:lstStyle/>
                    <a:p>
                      <a:pPr>
                        <a:lnSpc>
                          <a:spcPct val="115000"/>
                        </a:lnSpc>
                        <a:spcAft>
                          <a:spcPts val="0"/>
                        </a:spcAft>
                      </a:pPr>
                      <a:r>
                        <a:rPr lang="es-EC" sz="1400" dirty="0">
                          <a:effectLst/>
                        </a:rPr>
                        <a:t>FISCALIZACIÓN</a:t>
                      </a:r>
                      <a:endParaRPr lang="es-EC" sz="1400" dirty="0">
                        <a:effectLst/>
                        <a:latin typeface="Calibri"/>
                        <a:ea typeface="Calibri"/>
                        <a:cs typeface="Times New Roman"/>
                      </a:endParaRPr>
                    </a:p>
                  </a:txBody>
                  <a:tcPr marL="58639" marR="58639" marT="0" marB="0"/>
                </a:tc>
                <a:tc>
                  <a:txBody>
                    <a:bodyPr/>
                    <a:lstStyle/>
                    <a:p>
                      <a:pPr>
                        <a:lnSpc>
                          <a:spcPct val="115000"/>
                        </a:lnSpc>
                        <a:spcAft>
                          <a:spcPts val="0"/>
                        </a:spcAft>
                      </a:pPr>
                      <a:r>
                        <a:rPr lang="es-EC" sz="1200" dirty="0">
                          <a:effectLst/>
                        </a:rPr>
                        <a:t>EQUIPO JURÍDICO</a:t>
                      </a:r>
                      <a:endParaRPr lang="es-EC" sz="1200" dirty="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effectLst/>
                        </a:rPr>
                        <a:t>X</a:t>
                      </a:r>
                      <a:endParaRPr lang="es-EC" sz="1400" dirty="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58639" marR="58639" marT="0" marB="0"/>
                </a:tc>
              </a:tr>
              <a:tr h="209799">
                <a:tc vMerge="1">
                  <a:txBody>
                    <a:bodyPr/>
                    <a:lstStyle/>
                    <a:p>
                      <a:endParaRPr lang="es-EC"/>
                    </a:p>
                  </a:txBody>
                  <a:tcPr/>
                </a:tc>
                <a:tc>
                  <a:txBody>
                    <a:bodyPr/>
                    <a:lstStyle/>
                    <a:p>
                      <a:pPr>
                        <a:lnSpc>
                          <a:spcPct val="115000"/>
                        </a:lnSpc>
                        <a:spcAft>
                          <a:spcPts val="0"/>
                        </a:spcAft>
                      </a:pPr>
                      <a:r>
                        <a:rPr lang="es-EC" sz="1200">
                          <a:effectLst/>
                        </a:rPr>
                        <a:t>EQUIPO PROCESOS</a:t>
                      </a:r>
                      <a:endParaRPr lang="es-EC" sz="12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effectLst/>
                        </a:rPr>
                        <a:t> </a:t>
                      </a:r>
                      <a:endParaRPr lang="es-EC" sz="1400" dirty="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X</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X</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X</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58639" marR="58639" marT="0" marB="0"/>
                </a:tc>
              </a:tr>
              <a:tr h="209799">
                <a:tc vMerge="1">
                  <a:txBody>
                    <a:bodyPr/>
                    <a:lstStyle/>
                    <a:p>
                      <a:endParaRPr lang="es-EC"/>
                    </a:p>
                  </a:txBody>
                  <a:tcPr/>
                </a:tc>
                <a:tc>
                  <a:txBody>
                    <a:bodyPr/>
                    <a:lstStyle/>
                    <a:p>
                      <a:pPr>
                        <a:lnSpc>
                          <a:spcPct val="115000"/>
                        </a:lnSpc>
                        <a:spcAft>
                          <a:spcPts val="0"/>
                        </a:spcAft>
                      </a:pPr>
                      <a:r>
                        <a:rPr lang="es-EC" sz="1200" dirty="0">
                          <a:effectLst/>
                        </a:rPr>
                        <a:t>EQUIPO TECNOLÓGICO</a:t>
                      </a:r>
                      <a:endParaRPr lang="es-EC" sz="1200" dirty="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effectLst/>
                        </a:rPr>
                        <a:t> </a:t>
                      </a:r>
                      <a:endParaRPr lang="es-EC" sz="1400" dirty="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effectLst/>
                        </a:rPr>
                        <a:t>X</a:t>
                      </a:r>
                      <a:endParaRPr lang="es-EC" sz="1400" dirty="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effectLst/>
                        </a:rPr>
                        <a:t>X</a:t>
                      </a:r>
                      <a:endParaRPr lang="es-EC" sz="1400" dirty="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effectLst/>
                        </a:rPr>
                        <a:t>X</a:t>
                      </a:r>
                      <a:endParaRPr lang="es-EC" sz="1400" dirty="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effectLst/>
                        </a:rPr>
                        <a:t> </a:t>
                      </a:r>
                      <a:endParaRPr lang="es-EC" sz="1400" dirty="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effectLst/>
                        </a:rPr>
                        <a:t> </a:t>
                      </a:r>
                      <a:endParaRPr lang="es-EC" sz="1400" dirty="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effectLst/>
                        </a:rPr>
                        <a:t> </a:t>
                      </a:r>
                      <a:endParaRPr lang="es-EC" sz="1400" dirty="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effectLst/>
                        </a:rPr>
                        <a:t>X</a:t>
                      </a:r>
                      <a:endParaRPr lang="es-EC" sz="1400" dirty="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effectLst/>
                        </a:rPr>
                        <a:t>X</a:t>
                      </a:r>
                      <a:endParaRPr lang="es-EC" sz="1400" dirty="0">
                        <a:effectLst/>
                        <a:latin typeface="Calibri"/>
                        <a:ea typeface="Calibri"/>
                        <a:cs typeface="Times New Roman"/>
                      </a:endParaRPr>
                    </a:p>
                  </a:txBody>
                  <a:tcPr marL="58639" marR="58639" marT="0" marB="0"/>
                </a:tc>
                <a:tc>
                  <a:txBody>
                    <a:bodyPr/>
                    <a:lstStyle/>
                    <a:p>
                      <a:pPr algn="ctr">
                        <a:lnSpc>
                          <a:spcPct val="115000"/>
                        </a:lnSpc>
                        <a:spcAft>
                          <a:spcPts val="0"/>
                        </a:spcAft>
                      </a:pPr>
                      <a:r>
                        <a:rPr lang="es-EC" sz="1400" dirty="0">
                          <a:effectLst/>
                        </a:rPr>
                        <a:t>X</a:t>
                      </a:r>
                      <a:endParaRPr lang="es-EC" sz="1400" dirty="0">
                        <a:effectLst/>
                        <a:latin typeface="Calibri"/>
                        <a:ea typeface="Calibri"/>
                        <a:cs typeface="Times New Roman"/>
                      </a:endParaRPr>
                    </a:p>
                  </a:txBody>
                  <a:tcPr marL="58639" marR="58639" marT="0" marB="0"/>
                </a:tc>
              </a:tr>
            </a:tbl>
          </a:graphicData>
        </a:graphic>
      </p:graphicFrame>
    </p:spTree>
    <p:extLst>
      <p:ext uri="{BB962C8B-B14F-4D97-AF65-F5344CB8AC3E}">
        <p14:creationId xmlns:p14="http://schemas.microsoft.com/office/powerpoint/2010/main" val="303135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sp>
        <p:nvSpPr>
          <p:cNvPr id="8" name="1 Título"/>
          <p:cNvSpPr txBox="1">
            <a:spLocks/>
          </p:cNvSpPr>
          <p:nvPr/>
        </p:nvSpPr>
        <p:spPr>
          <a:xfrm>
            <a:off x="107504" y="116632"/>
            <a:ext cx="5544616" cy="576064"/>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DESMATERIALIZACIÓN</a:t>
            </a:r>
          </a:p>
          <a:p>
            <a:pPr algn="l"/>
            <a:r>
              <a:rPr lang="es-EC" sz="2700" b="1" dirty="0" smtClean="0">
                <a:solidFill>
                  <a:schemeClr val="tx2"/>
                </a:solidFill>
                <a:latin typeface="Arial" pitchFamily="34" charset="0"/>
                <a:cs typeface="Arial" pitchFamily="34" charset="0"/>
              </a:rPr>
              <a:t>ACERVO REGISTRAL</a:t>
            </a:r>
            <a:endParaRPr lang="es-EC" sz="2700" dirty="0">
              <a:latin typeface="Arial" pitchFamily="34" charset="0"/>
              <a:cs typeface="Arial" pitchFamily="34" charset="0"/>
            </a:endParaRPr>
          </a:p>
        </p:txBody>
      </p:sp>
      <p:sp>
        <p:nvSpPr>
          <p:cNvPr id="5" name="4 Rectángulo redondeado"/>
          <p:cNvSpPr/>
          <p:nvPr/>
        </p:nvSpPr>
        <p:spPr>
          <a:xfrm>
            <a:off x="1259632" y="1390098"/>
            <a:ext cx="2016224" cy="414046"/>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Entrega de Libros Físicos</a:t>
            </a:r>
          </a:p>
        </p:txBody>
      </p:sp>
      <p:sp>
        <p:nvSpPr>
          <p:cNvPr id="7" name="6 Rectángulo redondeado"/>
          <p:cNvSpPr/>
          <p:nvPr/>
        </p:nvSpPr>
        <p:spPr>
          <a:xfrm>
            <a:off x="5508104" y="1912156"/>
            <a:ext cx="2016224" cy="414046"/>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Recibir Libros Físicos</a:t>
            </a:r>
            <a:endParaRPr lang="es-EC" sz="1400" dirty="0">
              <a:solidFill>
                <a:schemeClr val="tx1"/>
              </a:solidFill>
            </a:endParaRPr>
          </a:p>
        </p:txBody>
      </p:sp>
      <p:sp>
        <p:nvSpPr>
          <p:cNvPr id="10" name="9 Rectángulo"/>
          <p:cNvSpPr/>
          <p:nvPr/>
        </p:nvSpPr>
        <p:spPr>
          <a:xfrm>
            <a:off x="107504" y="1246082"/>
            <a:ext cx="4320480" cy="5544616"/>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Rectángulo"/>
          <p:cNvSpPr/>
          <p:nvPr/>
        </p:nvSpPr>
        <p:spPr>
          <a:xfrm>
            <a:off x="4716016" y="1246082"/>
            <a:ext cx="4320480" cy="5544616"/>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p:cNvSpPr/>
          <p:nvPr/>
        </p:nvSpPr>
        <p:spPr>
          <a:xfrm>
            <a:off x="107504" y="764704"/>
            <a:ext cx="4320480" cy="481378"/>
          </a:xfrm>
          <a:prstGeom prst="rect">
            <a:avLst/>
          </a:prstGeom>
          <a:solidFill>
            <a:schemeClr val="bg1"/>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RPDMQ</a:t>
            </a:r>
            <a:endParaRPr lang="es-EC" sz="2000" b="1" dirty="0">
              <a:solidFill>
                <a:schemeClr val="tx1"/>
              </a:solidFill>
            </a:endParaRPr>
          </a:p>
        </p:txBody>
      </p:sp>
      <p:sp>
        <p:nvSpPr>
          <p:cNvPr id="13" name="12 Rectángulo"/>
          <p:cNvSpPr/>
          <p:nvPr/>
        </p:nvSpPr>
        <p:spPr>
          <a:xfrm>
            <a:off x="4716016" y="764704"/>
            <a:ext cx="4320480" cy="481378"/>
          </a:xfrm>
          <a:prstGeom prst="rect">
            <a:avLst/>
          </a:prstGeom>
          <a:solidFill>
            <a:schemeClr val="bg1"/>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CONSORCIO (área Digitalización)</a:t>
            </a:r>
            <a:endParaRPr lang="es-EC" sz="2000" b="1" dirty="0">
              <a:solidFill>
                <a:schemeClr val="tx1"/>
              </a:solidFill>
            </a:endParaRPr>
          </a:p>
        </p:txBody>
      </p:sp>
      <p:cxnSp>
        <p:nvCxnSpPr>
          <p:cNvPr id="14" name="13 Conector angular"/>
          <p:cNvCxnSpPr>
            <a:stCxn id="5" idx="3"/>
            <a:endCxn id="7" idx="0"/>
          </p:cNvCxnSpPr>
          <p:nvPr/>
        </p:nvCxnSpPr>
        <p:spPr>
          <a:xfrm>
            <a:off x="3275856" y="1597121"/>
            <a:ext cx="3240360" cy="31503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14 Rectángulo redondeado"/>
          <p:cNvSpPr/>
          <p:nvPr/>
        </p:nvSpPr>
        <p:spPr>
          <a:xfrm>
            <a:off x="5508104" y="2488220"/>
            <a:ext cx="2016224" cy="414046"/>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Escaneo de páginas</a:t>
            </a:r>
            <a:endParaRPr lang="es-EC" sz="1400" dirty="0">
              <a:solidFill>
                <a:schemeClr val="tx1"/>
              </a:solidFill>
            </a:endParaRPr>
          </a:p>
        </p:txBody>
      </p:sp>
      <p:cxnSp>
        <p:nvCxnSpPr>
          <p:cNvPr id="16" name="15 Conector angular"/>
          <p:cNvCxnSpPr>
            <a:stCxn id="7" idx="1"/>
            <a:endCxn id="15" idx="1"/>
          </p:cNvCxnSpPr>
          <p:nvPr/>
        </p:nvCxnSpPr>
        <p:spPr>
          <a:xfrm rot="10800000" flipV="1">
            <a:off x="5508104" y="2119179"/>
            <a:ext cx="12700" cy="576064"/>
          </a:xfrm>
          <a:prstGeom prst="bentConnector3">
            <a:avLst>
              <a:gd name="adj1" fmla="val 180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16 Rectángulo redondeado"/>
          <p:cNvSpPr/>
          <p:nvPr/>
        </p:nvSpPr>
        <p:spPr>
          <a:xfrm>
            <a:off x="5508104" y="3064284"/>
            <a:ext cx="2016224" cy="558062"/>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Edición de actas digitalizadas</a:t>
            </a:r>
            <a:endParaRPr lang="es-EC" sz="1400" dirty="0">
              <a:solidFill>
                <a:schemeClr val="tx1"/>
              </a:solidFill>
            </a:endParaRPr>
          </a:p>
        </p:txBody>
      </p:sp>
      <p:cxnSp>
        <p:nvCxnSpPr>
          <p:cNvPr id="18" name="17 Conector angular"/>
          <p:cNvCxnSpPr>
            <a:stCxn id="15" idx="3"/>
            <a:endCxn id="17" idx="3"/>
          </p:cNvCxnSpPr>
          <p:nvPr/>
        </p:nvCxnSpPr>
        <p:spPr>
          <a:xfrm>
            <a:off x="7524328" y="2695243"/>
            <a:ext cx="12700" cy="648072"/>
          </a:xfrm>
          <a:prstGeom prst="bentConnector3">
            <a:avLst>
              <a:gd name="adj1" fmla="val 180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18 Rectángulo redondeado"/>
          <p:cNvSpPr/>
          <p:nvPr/>
        </p:nvSpPr>
        <p:spPr>
          <a:xfrm>
            <a:off x="5508104" y="3766361"/>
            <a:ext cx="2016224" cy="120032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err="1" smtClean="0">
                <a:solidFill>
                  <a:schemeClr val="tx1"/>
                </a:solidFill>
              </a:rPr>
              <a:t>Indexamiento</a:t>
            </a:r>
            <a:r>
              <a:rPr lang="es-EC" sz="1400" dirty="0" smtClean="0">
                <a:solidFill>
                  <a:schemeClr val="tx1"/>
                </a:solidFill>
              </a:rPr>
              <a:t> Básico:</a:t>
            </a:r>
          </a:p>
          <a:p>
            <a:pPr marL="342900" indent="-342900">
              <a:buFont typeface="Arial" pitchFamily="34" charset="0"/>
              <a:buChar char="•"/>
            </a:pPr>
            <a:r>
              <a:rPr lang="es-EC" sz="1200" dirty="0" smtClean="0">
                <a:solidFill>
                  <a:schemeClr val="tx1"/>
                </a:solidFill>
              </a:rPr>
              <a:t>Sub-serie</a:t>
            </a:r>
          </a:p>
          <a:p>
            <a:pPr marL="342900" indent="-342900">
              <a:buFont typeface="Arial" pitchFamily="34" charset="0"/>
              <a:buChar char="•"/>
            </a:pPr>
            <a:r>
              <a:rPr lang="es-EC" sz="1200" dirty="0" smtClean="0">
                <a:solidFill>
                  <a:schemeClr val="tx1"/>
                </a:solidFill>
              </a:rPr>
              <a:t>Año</a:t>
            </a:r>
          </a:p>
          <a:p>
            <a:pPr marL="342900" indent="-342900">
              <a:buFont typeface="Arial" pitchFamily="34" charset="0"/>
              <a:buChar char="•"/>
            </a:pPr>
            <a:r>
              <a:rPr lang="es-EC" sz="1200" dirty="0" smtClean="0">
                <a:solidFill>
                  <a:schemeClr val="tx1"/>
                </a:solidFill>
              </a:rPr>
              <a:t>Cuantía / Volumen</a:t>
            </a:r>
          </a:p>
          <a:p>
            <a:pPr marL="342900" indent="-342900">
              <a:buFont typeface="Arial" pitchFamily="34" charset="0"/>
              <a:buChar char="•"/>
            </a:pPr>
            <a:r>
              <a:rPr lang="es-EC" sz="1200" dirty="0" smtClean="0">
                <a:solidFill>
                  <a:schemeClr val="tx1"/>
                </a:solidFill>
              </a:rPr>
              <a:t>Repertorio</a:t>
            </a:r>
          </a:p>
          <a:p>
            <a:pPr marL="342900" indent="-342900">
              <a:buFont typeface="Arial" pitchFamily="34" charset="0"/>
              <a:buChar char="•"/>
            </a:pPr>
            <a:r>
              <a:rPr lang="es-EC" sz="1200" dirty="0" smtClean="0">
                <a:solidFill>
                  <a:schemeClr val="tx1"/>
                </a:solidFill>
              </a:rPr>
              <a:t>No. Inscripción</a:t>
            </a:r>
            <a:endParaRPr lang="es-EC" sz="1200" dirty="0">
              <a:solidFill>
                <a:schemeClr val="tx1"/>
              </a:solidFill>
            </a:endParaRPr>
          </a:p>
        </p:txBody>
      </p:sp>
      <p:cxnSp>
        <p:nvCxnSpPr>
          <p:cNvPr id="20" name="19 Conector angular"/>
          <p:cNvCxnSpPr>
            <a:stCxn id="17" idx="1"/>
            <a:endCxn id="19" idx="1"/>
          </p:cNvCxnSpPr>
          <p:nvPr/>
        </p:nvCxnSpPr>
        <p:spPr>
          <a:xfrm rot="10800000" flipV="1">
            <a:off x="5508104" y="3343314"/>
            <a:ext cx="12700" cy="1023211"/>
          </a:xfrm>
          <a:prstGeom prst="bentConnector3">
            <a:avLst>
              <a:gd name="adj1" fmla="val 180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7524328" y="3766362"/>
            <a:ext cx="1368152" cy="1200329"/>
          </a:xfrm>
          <a:prstGeom prst="rect">
            <a:avLst/>
          </a:prstGeom>
          <a:noFill/>
        </p:spPr>
        <p:txBody>
          <a:bodyPr wrap="square" rtlCol="0">
            <a:spAutoFit/>
          </a:bodyPr>
          <a:lstStyle/>
          <a:p>
            <a:r>
              <a:rPr lang="es-EC" sz="1200" dirty="0" smtClean="0"/>
              <a:t>NOTA:</a:t>
            </a:r>
          </a:p>
          <a:p>
            <a:r>
              <a:rPr lang="es-EC" sz="1200" dirty="0" smtClean="0"/>
              <a:t>Aplica proceso especial en caso de no existir número Repertorio</a:t>
            </a:r>
            <a:endParaRPr lang="es-EC" sz="1200" dirty="0"/>
          </a:p>
        </p:txBody>
      </p:sp>
      <p:sp>
        <p:nvSpPr>
          <p:cNvPr id="22" name="21 Rectángulo redondeado"/>
          <p:cNvSpPr/>
          <p:nvPr/>
        </p:nvSpPr>
        <p:spPr>
          <a:xfrm>
            <a:off x="5508104" y="5296532"/>
            <a:ext cx="2016224" cy="414046"/>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Control de calidad interno</a:t>
            </a:r>
            <a:endParaRPr lang="es-EC" sz="1400" dirty="0">
              <a:solidFill>
                <a:schemeClr val="tx1"/>
              </a:solidFill>
            </a:endParaRPr>
          </a:p>
        </p:txBody>
      </p:sp>
      <p:cxnSp>
        <p:nvCxnSpPr>
          <p:cNvPr id="23" name="22 Conector angular"/>
          <p:cNvCxnSpPr>
            <a:stCxn id="19" idx="2"/>
            <a:endCxn id="22" idx="3"/>
          </p:cNvCxnSpPr>
          <p:nvPr/>
        </p:nvCxnSpPr>
        <p:spPr>
          <a:xfrm rot="16200000" flipH="1">
            <a:off x="6751840" y="4731066"/>
            <a:ext cx="536865" cy="1008112"/>
          </a:xfrm>
          <a:prstGeom prst="bentConnector4">
            <a:avLst>
              <a:gd name="adj1" fmla="val 30719"/>
              <a:gd name="adj2" fmla="val 12267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23 Rectángulo redondeado"/>
          <p:cNvSpPr/>
          <p:nvPr/>
        </p:nvSpPr>
        <p:spPr>
          <a:xfrm>
            <a:off x="1835696" y="2398210"/>
            <a:ext cx="2016224" cy="874355"/>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Validación de Imágenes</a:t>
            </a:r>
          </a:p>
          <a:p>
            <a:pPr algn="ctr"/>
            <a:r>
              <a:rPr lang="es-EC" sz="1400" dirty="0" smtClean="0">
                <a:solidFill>
                  <a:schemeClr val="tx1"/>
                </a:solidFill>
              </a:rPr>
              <a:t>(muestra)</a:t>
            </a:r>
            <a:endParaRPr lang="es-EC" sz="1400" dirty="0">
              <a:solidFill>
                <a:schemeClr val="tx1"/>
              </a:solidFill>
            </a:endParaRPr>
          </a:p>
        </p:txBody>
      </p:sp>
      <p:sp>
        <p:nvSpPr>
          <p:cNvPr id="25" name="24 CuadroTexto"/>
          <p:cNvSpPr txBox="1"/>
          <p:nvPr/>
        </p:nvSpPr>
        <p:spPr>
          <a:xfrm>
            <a:off x="221706" y="2408470"/>
            <a:ext cx="1622299" cy="830997"/>
          </a:xfrm>
          <a:prstGeom prst="rect">
            <a:avLst/>
          </a:prstGeom>
          <a:noFill/>
        </p:spPr>
        <p:txBody>
          <a:bodyPr wrap="square" rtlCol="0">
            <a:spAutoFit/>
          </a:bodyPr>
          <a:lstStyle/>
          <a:p>
            <a:pPr algn="r"/>
            <a:r>
              <a:rPr lang="es-EC" sz="1200" dirty="0" smtClean="0"/>
              <a:t>NOTA:</a:t>
            </a:r>
          </a:p>
          <a:p>
            <a:pPr algn="r"/>
            <a:r>
              <a:rPr lang="es-EC" sz="1200" dirty="0" smtClean="0"/>
              <a:t>Fiscalización también efectúe verificación de imágenes (muestra)</a:t>
            </a:r>
            <a:endParaRPr lang="es-EC" sz="1200" dirty="0"/>
          </a:p>
        </p:txBody>
      </p:sp>
      <p:cxnSp>
        <p:nvCxnSpPr>
          <p:cNvPr id="26" name="25 Conector angular"/>
          <p:cNvCxnSpPr>
            <a:stCxn id="22" idx="1"/>
            <a:endCxn id="24" idx="3"/>
          </p:cNvCxnSpPr>
          <p:nvPr/>
        </p:nvCxnSpPr>
        <p:spPr>
          <a:xfrm rot="10800000">
            <a:off x="3851920" y="2835389"/>
            <a:ext cx="1656184" cy="2668167"/>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26 Rectángulo redondeado"/>
          <p:cNvSpPr/>
          <p:nvPr/>
        </p:nvSpPr>
        <p:spPr>
          <a:xfrm>
            <a:off x="2051720" y="3622346"/>
            <a:ext cx="2016224" cy="647431"/>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Emisión y firma de acta de Validación de Imágenes</a:t>
            </a:r>
            <a:endParaRPr lang="es-EC" sz="1400" dirty="0">
              <a:solidFill>
                <a:schemeClr val="tx1"/>
              </a:solidFill>
            </a:endParaRPr>
          </a:p>
        </p:txBody>
      </p:sp>
      <p:cxnSp>
        <p:nvCxnSpPr>
          <p:cNvPr id="28" name="27 Conector angular"/>
          <p:cNvCxnSpPr>
            <a:stCxn id="24" idx="2"/>
            <a:endCxn id="27" idx="1"/>
          </p:cNvCxnSpPr>
          <p:nvPr/>
        </p:nvCxnSpPr>
        <p:spPr>
          <a:xfrm rot="5400000">
            <a:off x="2111016" y="3213269"/>
            <a:ext cx="673497" cy="792088"/>
          </a:xfrm>
          <a:prstGeom prst="bentConnector4">
            <a:avLst>
              <a:gd name="adj1" fmla="val 25967"/>
              <a:gd name="adj2" fmla="val 12886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28 Rectángulo redondeado"/>
          <p:cNvSpPr/>
          <p:nvPr/>
        </p:nvSpPr>
        <p:spPr>
          <a:xfrm>
            <a:off x="1804928" y="4415075"/>
            <a:ext cx="2016224" cy="647431"/>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Aplicación de firma electrónica en </a:t>
            </a:r>
            <a:r>
              <a:rPr lang="es-EC" sz="1400" dirty="0" err="1" smtClean="0">
                <a:solidFill>
                  <a:schemeClr val="tx1"/>
                </a:solidFill>
              </a:rPr>
              <a:t>PDFs</a:t>
            </a:r>
            <a:r>
              <a:rPr lang="es-EC" sz="1400" dirty="0" smtClean="0">
                <a:solidFill>
                  <a:schemeClr val="tx1"/>
                </a:solidFill>
              </a:rPr>
              <a:t> (actas digitalizadas)</a:t>
            </a:r>
            <a:endParaRPr lang="es-EC" sz="1400" dirty="0">
              <a:solidFill>
                <a:schemeClr val="tx1"/>
              </a:solidFill>
            </a:endParaRPr>
          </a:p>
        </p:txBody>
      </p:sp>
      <p:cxnSp>
        <p:nvCxnSpPr>
          <p:cNvPr id="30" name="29 Conector angular"/>
          <p:cNvCxnSpPr>
            <a:stCxn id="27" idx="3"/>
            <a:endCxn id="29" idx="3"/>
          </p:cNvCxnSpPr>
          <p:nvPr/>
        </p:nvCxnSpPr>
        <p:spPr>
          <a:xfrm flipH="1">
            <a:off x="3821152" y="3946062"/>
            <a:ext cx="246792" cy="792729"/>
          </a:xfrm>
          <a:prstGeom prst="bentConnector3">
            <a:avLst>
              <a:gd name="adj1" fmla="val -9262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30 Rectángulo redondeado"/>
          <p:cNvSpPr/>
          <p:nvPr/>
        </p:nvSpPr>
        <p:spPr>
          <a:xfrm>
            <a:off x="5508104" y="5800588"/>
            <a:ext cx="3168352" cy="702078"/>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Carga de Actas Digitalizadas en Gestor Documental y Devolución de libros físicos</a:t>
            </a:r>
            <a:endParaRPr lang="es-EC" sz="1400" dirty="0">
              <a:solidFill>
                <a:schemeClr val="tx1"/>
              </a:solidFill>
            </a:endParaRPr>
          </a:p>
        </p:txBody>
      </p:sp>
      <p:cxnSp>
        <p:nvCxnSpPr>
          <p:cNvPr id="32" name="31 Conector angular"/>
          <p:cNvCxnSpPr>
            <a:stCxn id="29" idx="2"/>
            <a:endCxn id="31" idx="1"/>
          </p:cNvCxnSpPr>
          <p:nvPr/>
        </p:nvCxnSpPr>
        <p:spPr>
          <a:xfrm rot="16200000" flipH="1">
            <a:off x="3616012" y="4259534"/>
            <a:ext cx="1089121" cy="2695064"/>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32 Cilindro"/>
          <p:cNvSpPr/>
          <p:nvPr/>
        </p:nvSpPr>
        <p:spPr>
          <a:xfrm>
            <a:off x="221706" y="5062506"/>
            <a:ext cx="1758006" cy="1422158"/>
          </a:xfrm>
          <a:prstGeom prst="can">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GESTOR DOCUMENTAL RPDMQ</a:t>
            </a:r>
          </a:p>
          <a:p>
            <a:pPr algn="ctr"/>
            <a:r>
              <a:rPr lang="es-EC" sz="1400" b="1" dirty="0" smtClean="0">
                <a:solidFill>
                  <a:schemeClr val="tx1"/>
                </a:solidFill>
              </a:rPr>
              <a:t>(Acervo Digitalizado)</a:t>
            </a:r>
            <a:endParaRPr lang="es-EC" sz="1400" b="1" dirty="0">
              <a:solidFill>
                <a:schemeClr val="tx1"/>
              </a:solidFill>
            </a:endParaRPr>
          </a:p>
        </p:txBody>
      </p:sp>
      <p:cxnSp>
        <p:nvCxnSpPr>
          <p:cNvPr id="34" name="33 Conector angular"/>
          <p:cNvCxnSpPr>
            <a:stCxn id="31" idx="2"/>
            <a:endCxn id="33" idx="3"/>
          </p:cNvCxnSpPr>
          <p:nvPr/>
        </p:nvCxnSpPr>
        <p:spPr>
          <a:xfrm rot="5400000" flipH="1">
            <a:off x="4087494" y="3497880"/>
            <a:ext cx="18002" cy="5991571"/>
          </a:xfrm>
          <a:prstGeom prst="bentConnector3">
            <a:avLst>
              <a:gd name="adj1" fmla="val -126985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15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sp>
        <p:nvSpPr>
          <p:cNvPr id="8" name="1 Título"/>
          <p:cNvSpPr txBox="1">
            <a:spLocks/>
          </p:cNvSpPr>
          <p:nvPr/>
        </p:nvSpPr>
        <p:spPr>
          <a:xfrm>
            <a:off x="107504" y="620688"/>
            <a:ext cx="6552729"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TIPOLOGÍA DE DIGITALIZACIÓN</a:t>
            </a:r>
            <a:endParaRPr lang="es-EC" sz="2700" dirty="0">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527984631"/>
              </p:ext>
            </p:extLst>
          </p:nvPr>
        </p:nvGraphicFramePr>
        <p:xfrm>
          <a:off x="905664" y="1588359"/>
          <a:ext cx="7338744" cy="4188139"/>
        </p:xfrm>
        <a:graphic>
          <a:graphicData uri="http://schemas.openxmlformats.org/drawingml/2006/table">
            <a:tbl>
              <a:tblPr firstRow="1" firstCol="1" bandRow="1">
                <a:tableStyleId>{5C22544A-7EE6-4342-B048-85BDC9FD1C3A}</a:tableStyleId>
              </a:tblPr>
              <a:tblGrid>
                <a:gridCol w="2273149"/>
                <a:gridCol w="5065595"/>
              </a:tblGrid>
              <a:tr h="262315">
                <a:tc>
                  <a:txBody>
                    <a:bodyPr/>
                    <a:lstStyle/>
                    <a:p>
                      <a:pPr marL="0" indent="0" algn="just">
                        <a:lnSpc>
                          <a:spcPct val="115000"/>
                        </a:lnSpc>
                        <a:spcAft>
                          <a:spcPts val="0"/>
                        </a:spcAft>
                      </a:pPr>
                      <a:r>
                        <a:rPr lang="es-ES" sz="1400" dirty="0">
                          <a:effectLst/>
                        </a:rPr>
                        <a:t>TIPO DE DIGITALIZACIÓN</a:t>
                      </a:r>
                      <a:endParaRPr lang="es-EC" sz="1400" dirty="0">
                        <a:effectLst/>
                        <a:latin typeface="Calibri"/>
                        <a:ea typeface="Calibri"/>
                        <a:cs typeface="Calibri"/>
                      </a:endParaRPr>
                    </a:p>
                  </a:txBody>
                  <a:tcPr marL="68580" marR="68580" marT="0" marB="0"/>
                </a:tc>
                <a:tc>
                  <a:txBody>
                    <a:bodyPr/>
                    <a:lstStyle/>
                    <a:p>
                      <a:pPr marL="457200" algn="just">
                        <a:lnSpc>
                          <a:spcPct val="115000"/>
                        </a:lnSpc>
                        <a:spcAft>
                          <a:spcPts val="0"/>
                        </a:spcAft>
                      </a:pPr>
                      <a:r>
                        <a:rPr lang="es-ES" sz="1400">
                          <a:effectLst/>
                        </a:rPr>
                        <a:t>DESCRIPCIÓN</a:t>
                      </a:r>
                      <a:endParaRPr lang="es-EC" sz="1400">
                        <a:effectLst/>
                        <a:latin typeface="Calibri"/>
                        <a:ea typeface="Calibri"/>
                        <a:cs typeface="Calibri"/>
                      </a:endParaRPr>
                    </a:p>
                  </a:txBody>
                  <a:tcPr marL="68580" marR="68580" marT="0" marB="0"/>
                </a:tc>
              </a:tr>
              <a:tr h="1836204">
                <a:tc>
                  <a:txBody>
                    <a:bodyPr/>
                    <a:lstStyle/>
                    <a:p>
                      <a:pPr marL="0" indent="0" algn="just">
                        <a:lnSpc>
                          <a:spcPct val="115000"/>
                        </a:lnSpc>
                        <a:spcAft>
                          <a:spcPts val="0"/>
                        </a:spcAft>
                      </a:pPr>
                      <a:r>
                        <a:rPr lang="es-ES" sz="1400" dirty="0">
                          <a:effectLst/>
                        </a:rPr>
                        <a:t>POR DEMANDA</a:t>
                      </a:r>
                      <a:endParaRPr lang="es-EC" sz="1400" dirty="0">
                        <a:effectLst/>
                        <a:latin typeface="Calibri"/>
                        <a:ea typeface="Calibri"/>
                        <a:cs typeface="Calibri"/>
                      </a:endParaRPr>
                    </a:p>
                  </a:txBody>
                  <a:tcPr marL="68580" marR="68580" marT="0" marB="0"/>
                </a:tc>
                <a:tc>
                  <a:txBody>
                    <a:bodyPr/>
                    <a:lstStyle/>
                    <a:p>
                      <a:pPr marL="176213" indent="0" algn="just">
                        <a:lnSpc>
                          <a:spcPct val="115000"/>
                        </a:lnSpc>
                        <a:spcAft>
                          <a:spcPts val="0"/>
                        </a:spcAft>
                      </a:pPr>
                      <a:r>
                        <a:rPr lang="es-ES" sz="1400" dirty="0">
                          <a:effectLst/>
                        </a:rPr>
                        <a:t>Las actas que fueron emitidas recientemente, son digitalizadas antes de que procedan a su encuadernado.</a:t>
                      </a:r>
                      <a:endParaRPr lang="es-EC" sz="1400" dirty="0">
                        <a:effectLst/>
                      </a:endParaRPr>
                    </a:p>
                    <a:p>
                      <a:pPr marL="176213" indent="0" algn="just">
                        <a:lnSpc>
                          <a:spcPct val="115000"/>
                        </a:lnSpc>
                        <a:spcAft>
                          <a:spcPts val="0"/>
                        </a:spcAft>
                      </a:pPr>
                      <a:r>
                        <a:rPr lang="es-ES" sz="1400" dirty="0">
                          <a:effectLst/>
                        </a:rPr>
                        <a:t>En este caso, las actas una vez formalizadas (agrupadas como Libro según criterio vigente en el RPDMQ), pasan directamente al área de Digitalización para su desmaterialización, luego de lo cual se aplica el encuadernado, y son colocados en el área restringida de libros desmaterializados en Archivo (Subsuelo del RPDMQ</a:t>
                      </a:r>
                      <a:r>
                        <a:rPr lang="es-ES" sz="1400" dirty="0" smtClean="0">
                          <a:effectLst/>
                        </a:rPr>
                        <a:t>).</a:t>
                      </a:r>
                    </a:p>
                    <a:p>
                      <a:pPr marL="457200" algn="just">
                        <a:lnSpc>
                          <a:spcPct val="115000"/>
                        </a:lnSpc>
                        <a:spcAft>
                          <a:spcPts val="0"/>
                        </a:spcAft>
                      </a:pPr>
                      <a:endParaRPr lang="es-EC" sz="1400" dirty="0">
                        <a:effectLst/>
                        <a:latin typeface="Calibri"/>
                        <a:ea typeface="Calibri"/>
                        <a:cs typeface="Calibri"/>
                      </a:endParaRPr>
                    </a:p>
                  </a:txBody>
                  <a:tcPr marL="68580" marR="68580" marT="0" marB="0"/>
                </a:tc>
              </a:tr>
              <a:tr h="786945">
                <a:tc>
                  <a:txBody>
                    <a:bodyPr/>
                    <a:lstStyle/>
                    <a:p>
                      <a:pPr marL="0" indent="0" algn="just">
                        <a:lnSpc>
                          <a:spcPct val="115000"/>
                        </a:lnSpc>
                        <a:spcAft>
                          <a:spcPts val="0"/>
                        </a:spcAft>
                      </a:pPr>
                      <a:r>
                        <a:rPr lang="es-ES" sz="1400" dirty="0">
                          <a:effectLst/>
                        </a:rPr>
                        <a:t>MASIVA</a:t>
                      </a:r>
                      <a:endParaRPr lang="es-EC" sz="1400" dirty="0">
                        <a:effectLst/>
                        <a:latin typeface="Calibri"/>
                        <a:ea typeface="Calibri"/>
                        <a:cs typeface="Calibri"/>
                      </a:endParaRPr>
                    </a:p>
                  </a:txBody>
                  <a:tcPr marL="68580" marR="68580" marT="0" marB="0"/>
                </a:tc>
                <a:tc>
                  <a:txBody>
                    <a:bodyPr/>
                    <a:lstStyle/>
                    <a:p>
                      <a:pPr marL="176213" indent="0" algn="just">
                        <a:lnSpc>
                          <a:spcPct val="115000"/>
                        </a:lnSpc>
                        <a:spcAft>
                          <a:spcPts val="0"/>
                        </a:spcAft>
                      </a:pPr>
                      <a:r>
                        <a:rPr lang="es-ES" sz="1400" dirty="0">
                          <a:effectLst/>
                        </a:rPr>
                        <a:t>Los libros encuadernados que cumplen condiciones físicas adecuadas para escaneo automático, aplicando digitalización de imágenes por medio del Robot</a:t>
                      </a:r>
                      <a:r>
                        <a:rPr lang="es-ES" sz="1400" dirty="0" smtClean="0">
                          <a:effectLst/>
                        </a:rPr>
                        <a:t>.</a:t>
                      </a:r>
                    </a:p>
                    <a:p>
                      <a:pPr marL="457200" algn="just">
                        <a:lnSpc>
                          <a:spcPct val="115000"/>
                        </a:lnSpc>
                        <a:spcAft>
                          <a:spcPts val="0"/>
                        </a:spcAft>
                      </a:pPr>
                      <a:endParaRPr lang="es-EC" sz="1400" dirty="0">
                        <a:effectLst/>
                        <a:latin typeface="Calibri"/>
                        <a:ea typeface="Calibri"/>
                        <a:cs typeface="Calibri"/>
                      </a:endParaRPr>
                    </a:p>
                  </a:txBody>
                  <a:tcPr marL="68580" marR="68580" marT="0" marB="0"/>
                </a:tc>
              </a:tr>
              <a:tr h="786945">
                <a:tc>
                  <a:txBody>
                    <a:bodyPr/>
                    <a:lstStyle/>
                    <a:p>
                      <a:pPr marL="0" indent="0" algn="just">
                        <a:lnSpc>
                          <a:spcPct val="115000"/>
                        </a:lnSpc>
                        <a:spcAft>
                          <a:spcPts val="0"/>
                        </a:spcAft>
                      </a:pPr>
                      <a:r>
                        <a:rPr lang="es-ES" sz="1400" dirty="0">
                          <a:effectLst/>
                        </a:rPr>
                        <a:t>TRATAMIENTO ESPECIAL</a:t>
                      </a:r>
                      <a:endParaRPr lang="es-EC" sz="1400" dirty="0">
                        <a:effectLst/>
                        <a:latin typeface="Calibri"/>
                        <a:ea typeface="Calibri"/>
                        <a:cs typeface="Calibri"/>
                      </a:endParaRPr>
                    </a:p>
                  </a:txBody>
                  <a:tcPr marL="68580" marR="68580" marT="0" marB="0"/>
                </a:tc>
                <a:tc>
                  <a:txBody>
                    <a:bodyPr/>
                    <a:lstStyle/>
                    <a:p>
                      <a:pPr marL="176213" indent="0" algn="just">
                        <a:lnSpc>
                          <a:spcPct val="115000"/>
                        </a:lnSpc>
                        <a:spcAft>
                          <a:spcPts val="0"/>
                        </a:spcAft>
                      </a:pPr>
                      <a:r>
                        <a:rPr lang="es-ES" sz="1400" dirty="0">
                          <a:effectLst/>
                        </a:rPr>
                        <a:t>Libros encuadernados que no pueden ser digitalizados de forma automática, debido a sus condiciones físicas, serán digitalizados aplicando un procedimiento manual especializado</a:t>
                      </a:r>
                      <a:r>
                        <a:rPr lang="es-ES" sz="1400" dirty="0" smtClean="0">
                          <a:effectLst/>
                        </a:rPr>
                        <a:t>.</a:t>
                      </a:r>
                    </a:p>
                    <a:p>
                      <a:pPr marL="457200" algn="just">
                        <a:lnSpc>
                          <a:spcPct val="115000"/>
                        </a:lnSpc>
                        <a:spcAft>
                          <a:spcPts val="0"/>
                        </a:spcAft>
                      </a:pPr>
                      <a:endParaRPr lang="es-EC" sz="1400" dirty="0">
                        <a:effectLst/>
                        <a:latin typeface="Calibri"/>
                        <a:ea typeface="Calibri"/>
                        <a:cs typeface="Calibri"/>
                      </a:endParaRPr>
                    </a:p>
                  </a:txBody>
                  <a:tcPr marL="68580" marR="68580" marT="0" marB="0"/>
                </a:tc>
              </a:tr>
            </a:tbl>
          </a:graphicData>
        </a:graphic>
      </p:graphicFrame>
    </p:spTree>
    <p:extLst>
      <p:ext uri="{BB962C8B-B14F-4D97-AF65-F5344CB8AC3E}">
        <p14:creationId xmlns:p14="http://schemas.microsoft.com/office/powerpoint/2010/main" val="17573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sp>
        <p:nvSpPr>
          <p:cNvPr id="8" name="1 Título"/>
          <p:cNvSpPr txBox="1">
            <a:spLocks/>
          </p:cNvSpPr>
          <p:nvPr/>
        </p:nvSpPr>
        <p:spPr>
          <a:xfrm>
            <a:off x="107504" y="116632"/>
            <a:ext cx="5544616" cy="576064"/>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REGISTRO</a:t>
            </a:r>
          </a:p>
          <a:p>
            <a:pPr algn="l"/>
            <a:r>
              <a:rPr lang="es-EC" sz="2700" b="1" dirty="0" smtClean="0">
                <a:solidFill>
                  <a:schemeClr val="tx2"/>
                </a:solidFill>
                <a:latin typeface="Arial" pitchFamily="34" charset="0"/>
                <a:cs typeface="Arial" pitchFamily="34" charset="0"/>
              </a:rPr>
              <a:t>DE METADATOS</a:t>
            </a:r>
            <a:endParaRPr lang="es-EC" sz="2700" dirty="0">
              <a:latin typeface="Arial" pitchFamily="34" charset="0"/>
              <a:cs typeface="Arial" pitchFamily="34" charset="0"/>
            </a:endParaRPr>
          </a:p>
        </p:txBody>
      </p:sp>
      <p:sp>
        <p:nvSpPr>
          <p:cNvPr id="35" name="34 Rectángulo redondeado"/>
          <p:cNvSpPr/>
          <p:nvPr/>
        </p:nvSpPr>
        <p:spPr>
          <a:xfrm>
            <a:off x="4860033" y="1358770"/>
            <a:ext cx="2664295" cy="558062"/>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Generación de Metadatos de las Actas Digitalizadas</a:t>
            </a:r>
            <a:endParaRPr lang="es-EC" sz="1400" dirty="0">
              <a:solidFill>
                <a:schemeClr val="tx1"/>
              </a:solidFill>
            </a:endParaRPr>
          </a:p>
        </p:txBody>
      </p:sp>
      <p:sp>
        <p:nvSpPr>
          <p:cNvPr id="36" name="35 Rectángulo"/>
          <p:cNvSpPr/>
          <p:nvPr/>
        </p:nvSpPr>
        <p:spPr>
          <a:xfrm>
            <a:off x="107504" y="1268760"/>
            <a:ext cx="4320480" cy="5544616"/>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36 Rectángulo"/>
          <p:cNvSpPr/>
          <p:nvPr/>
        </p:nvSpPr>
        <p:spPr>
          <a:xfrm>
            <a:off x="4716016" y="1268760"/>
            <a:ext cx="4320480" cy="5544616"/>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37 Rectángulo"/>
          <p:cNvSpPr/>
          <p:nvPr/>
        </p:nvSpPr>
        <p:spPr>
          <a:xfrm>
            <a:off x="107504" y="701988"/>
            <a:ext cx="4320480" cy="566772"/>
          </a:xfrm>
          <a:prstGeom prst="rect">
            <a:avLst/>
          </a:prstGeom>
          <a:solidFill>
            <a:schemeClr val="bg1"/>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RPDMQ</a:t>
            </a:r>
            <a:endParaRPr lang="es-EC" sz="2000" b="1" dirty="0">
              <a:solidFill>
                <a:schemeClr val="tx1"/>
              </a:solidFill>
            </a:endParaRPr>
          </a:p>
        </p:txBody>
      </p:sp>
      <p:sp>
        <p:nvSpPr>
          <p:cNvPr id="39" name="38 Rectángulo"/>
          <p:cNvSpPr/>
          <p:nvPr/>
        </p:nvSpPr>
        <p:spPr>
          <a:xfrm>
            <a:off x="4716016" y="701988"/>
            <a:ext cx="4320480" cy="566772"/>
          </a:xfrm>
          <a:prstGeom prst="rect">
            <a:avLst/>
          </a:prstGeom>
          <a:solidFill>
            <a:schemeClr val="bg1"/>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CONSORCIO (área Digitalización)</a:t>
            </a:r>
            <a:endParaRPr lang="es-EC" sz="2000" b="1" dirty="0">
              <a:solidFill>
                <a:schemeClr val="tx1"/>
              </a:solidFill>
            </a:endParaRPr>
          </a:p>
        </p:txBody>
      </p:sp>
      <p:sp>
        <p:nvSpPr>
          <p:cNvPr id="40" name="39 Rectángulo redondeado"/>
          <p:cNvSpPr/>
          <p:nvPr/>
        </p:nvSpPr>
        <p:spPr>
          <a:xfrm>
            <a:off x="5508104" y="2060848"/>
            <a:ext cx="2016224" cy="576064"/>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Control de Calidad interno de Metadatos</a:t>
            </a:r>
            <a:endParaRPr lang="es-EC" sz="1400" dirty="0">
              <a:solidFill>
                <a:schemeClr val="tx1"/>
              </a:solidFill>
            </a:endParaRPr>
          </a:p>
        </p:txBody>
      </p:sp>
      <p:cxnSp>
        <p:nvCxnSpPr>
          <p:cNvPr id="41" name="40 Conector angular"/>
          <p:cNvCxnSpPr>
            <a:stCxn id="35" idx="3"/>
            <a:endCxn id="40" idx="3"/>
          </p:cNvCxnSpPr>
          <p:nvPr/>
        </p:nvCxnSpPr>
        <p:spPr>
          <a:xfrm>
            <a:off x="7524328" y="1637801"/>
            <a:ext cx="12700" cy="711079"/>
          </a:xfrm>
          <a:prstGeom prst="bentConnector3">
            <a:avLst>
              <a:gd name="adj1" fmla="val 180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41 Rectángulo redondeado"/>
          <p:cNvSpPr/>
          <p:nvPr/>
        </p:nvSpPr>
        <p:spPr>
          <a:xfrm>
            <a:off x="4860032" y="2863871"/>
            <a:ext cx="2016224" cy="78115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Preparación para Carga de Metadatos al Gestor Documental</a:t>
            </a:r>
          </a:p>
        </p:txBody>
      </p:sp>
      <p:sp>
        <p:nvSpPr>
          <p:cNvPr id="43" name="42 CuadroTexto"/>
          <p:cNvSpPr txBox="1"/>
          <p:nvPr/>
        </p:nvSpPr>
        <p:spPr>
          <a:xfrm>
            <a:off x="6948264" y="2780928"/>
            <a:ext cx="1944216" cy="1015663"/>
          </a:xfrm>
          <a:prstGeom prst="rect">
            <a:avLst/>
          </a:prstGeom>
          <a:noFill/>
        </p:spPr>
        <p:txBody>
          <a:bodyPr wrap="square" rtlCol="0">
            <a:spAutoFit/>
          </a:bodyPr>
          <a:lstStyle/>
          <a:p>
            <a:r>
              <a:rPr lang="es-EC" sz="1200" dirty="0" smtClean="0"/>
              <a:t>NOTA:</a:t>
            </a:r>
          </a:p>
          <a:p>
            <a:r>
              <a:rPr lang="es-EC" sz="1200" dirty="0" smtClean="0"/>
              <a:t>Coordinación con RPDMQ para establecer ventana de indisponibilidad del Gestor Documental</a:t>
            </a:r>
            <a:endParaRPr lang="es-EC" sz="1200" dirty="0"/>
          </a:p>
        </p:txBody>
      </p:sp>
      <p:sp>
        <p:nvSpPr>
          <p:cNvPr id="44" name="43 Rectángulo redondeado"/>
          <p:cNvSpPr/>
          <p:nvPr/>
        </p:nvSpPr>
        <p:spPr>
          <a:xfrm>
            <a:off x="6660232" y="4086073"/>
            <a:ext cx="2016224" cy="639071"/>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Carga de Metadatos en Gestor Documental</a:t>
            </a:r>
            <a:endParaRPr lang="es-EC" sz="1400" dirty="0">
              <a:solidFill>
                <a:schemeClr val="tx1"/>
              </a:solidFill>
            </a:endParaRPr>
          </a:p>
        </p:txBody>
      </p:sp>
      <p:cxnSp>
        <p:nvCxnSpPr>
          <p:cNvPr id="45" name="44 Conector angular"/>
          <p:cNvCxnSpPr>
            <a:stCxn id="42" idx="2"/>
            <a:endCxn id="44" idx="1"/>
          </p:cNvCxnSpPr>
          <p:nvPr/>
        </p:nvCxnSpPr>
        <p:spPr>
          <a:xfrm rot="16200000" flipH="1">
            <a:off x="5883896" y="3629272"/>
            <a:ext cx="760585" cy="792088"/>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45 Rectángulo redondeado"/>
          <p:cNvSpPr/>
          <p:nvPr/>
        </p:nvSpPr>
        <p:spPr>
          <a:xfrm>
            <a:off x="1835696" y="2204864"/>
            <a:ext cx="2016224" cy="874355"/>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Validación de Metadatos</a:t>
            </a:r>
          </a:p>
          <a:p>
            <a:pPr algn="ctr"/>
            <a:r>
              <a:rPr lang="es-EC" sz="1400" dirty="0" smtClean="0">
                <a:solidFill>
                  <a:schemeClr val="tx1"/>
                </a:solidFill>
              </a:rPr>
              <a:t>(muestra en ambiente Digitalización)</a:t>
            </a:r>
            <a:endParaRPr lang="es-EC" sz="1400" dirty="0">
              <a:solidFill>
                <a:schemeClr val="tx1"/>
              </a:solidFill>
            </a:endParaRPr>
          </a:p>
        </p:txBody>
      </p:sp>
      <p:sp>
        <p:nvSpPr>
          <p:cNvPr id="47" name="46 CuadroTexto"/>
          <p:cNvSpPr txBox="1"/>
          <p:nvPr/>
        </p:nvSpPr>
        <p:spPr>
          <a:xfrm>
            <a:off x="221706" y="2204864"/>
            <a:ext cx="1622299" cy="830997"/>
          </a:xfrm>
          <a:prstGeom prst="rect">
            <a:avLst/>
          </a:prstGeom>
          <a:noFill/>
        </p:spPr>
        <p:txBody>
          <a:bodyPr wrap="square" rtlCol="0">
            <a:spAutoFit/>
          </a:bodyPr>
          <a:lstStyle/>
          <a:p>
            <a:pPr algn="r"/>
            <a:r>
              <a:rPr lang="es-EC" sz="1200" dirty="0" smtClean="0"/>
              <a:t>NOTA:</a:t>
            </a:r>
          </a:p>
          <a:p>
            <a:pPr algn="r"/>
            <a:r>
              <a:rPr lang="es-EC" sz="1200" dirty="0" smtClean="0"/>
              <a:t>Fiscalización también efectúe verificación de metadatos (muestra)</a:t>
            </a:r>
            <a:endParaRPr lang="es-EC" sz="1200" dirty="0"/>
          </a:p>
        </p:txBody>
      </p:sp>
      <p:sp>
        <p:nvSpPr>
          <p:cNvPr id="48" name="47 Rectángulo redondeado"/>
          <p:cNvSpPr/>
          <p:nvPr/>
        </p:nvSpPr>
        <p:spPr>
          <a:xfrm>
            <a:off x="251520" y="4941809"/>
            <a:ext cx="2016224" cy="863455"/>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Verificación de Carga de Metadatos</a:t>
            </a:r>
          </a:p>
          <a:p>
            <a:pPr algn="ctr"/>
            <a:r>
              <a:rPr lang="es-EC" sz="1400" dirty="0" smtClean="0">
                <a:solidFill>
                  <a:schemeClr val="tx1"/>
                </a:solidFill>
              </a:rPr>
              <a:t>(muestra)</a:t>
            </a:r>
            <a:endParaRPr lang="es-EC" sz="1400" dirty="0">
              <a:solidFill>
                <a:schemeClr val="tx1"/>
              </a:solidFill>
            </a:endParaRPr>
          </a:p>
        </p:txBody>
      </p:sp>
      <p:cxnSp>
        <p:nvCxnSpPr>
          <p:cNvPr id="49" name="48 Conector angular"/>
          <p:cNvCxnSpPr>
            <a:stCxn id="46" idx="2"/>
            <a:endCxn id="42" idx="1"/>
          </p:cNvCxnSpPr>
          <p:nvPr/>
        </p:nvCxnSpPr>
        <p:spPr>
          <a:xfrm rot="16200000" flipH="1">
            <a:off x="3764306" y="2158721"/>
            <a:ext cx="175229" cy="2016224"/>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49 Cilindro"/>
          <p:cNvSpPr/>
          <p:nvPr/>
        </p:nvSpPr>
        <p:spPr>
          <a:xfrm>
            <a:off x="1805882" y="3374994"/>
            <a:ext cx="1758006" cy="1422158"/>
          </a:xfrm>
          <a:prstGeom prst="can">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GESTOR DOCUMENTAL RPDMQ</a:t>
            </a:r>
          </a:p>
          <a:p>
            <a:pPr algn="ctr"/>
            <a:r>
              <a:rPr lang="es-EC" sz="1400" b="1" dirty="0" smtClean="0">
                <a:solidFill>
                  <a:schemeClr val="tx1"/>
                </a:solidFill>
              </a:rPr>
              <a:t>(Acervo Digitalizado)</a:t>
            </a:r>
            <a:endParaRPr lang="es-EC" sz="1400" b="1" dirty="0">
              <a:solidFill>
                <a:schemeClr val="tx1"/>
              </a:solidFill>
            </a:endParaRPr>
          </a:p>
        </p:txBody>
      </p:sp>
      <p:cxnSp>
        <p:nvCxnSpPr>
          <p:cNvPr id="51" name="50 Conector angular"/>
          <p:cNvCxnSpPr>
            <a:stCxn id="44" idx="2"/>
            <a:endCxn id="50" idx="4"/>
          </p:cNvCxnSpPr>
          <p:nvPr/>
        </p:nvCxnSpPr>
        <p:spPr>
          <a:xfrm rot="5400000" flipH="1">
            <a:off x="5296580" y="2353381"/>
            <a:ext cx="639071" cy="4104456"/>
          </a:xfrm>
          <a:prstGeom prst="bentConnector4">
            <a:avLst>
              <a:gd name="adj1" fmla="val -35771"/>
              <a:gd name="adj2" fmla="val 6228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51 Conector angular"/>
          <p:cNvCxnSpPr>
            <a:stCxn id="40" idx="1"/>
            <a:endCxn id="46" idx="0"/>
          </p:cNvCxnSpPr>
          <p:nvPr/>
        </p:nvCxnSpPr>
        <p:spPr>
          <a:xfrm rot="10800000">
            <a:off x="2843808" y="2204864"/>
            <a:ext cx="2664296" cy="144016"/>
          </a:xfrm>
          <a:prstGeom prst="bentConnector4">
            <a:avLst>
              <a:gd name="adj1" fmla="val 31081"/>
              <a:gd name="adj2" fmla="val 25873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angular"/>
          <p:cNvCxnSpPr>
            <a:stCxn id="50" idx="2"/>
            <a:endCxn id="48" idx="0"/>
          </p:cNvCxnSpPr>
          <p:nvPr/>
        </p:nvCxnSpPr>
        <p:spPr>
          <a:xfrm rot="10800000" flipV="1">
            <a:off x="1259632" y="4086073"/>
            <a:ext cx="546250" cy="855736"/>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53 CuadroTexto"/>
          <p:cNvSpPr txBox="1"/>
          <p:nvPr/>
        </p:nvSpPr>
        <p:spPr>
          <a:xfrm>
            <a:off x="2267744" y="4974267"/>
            <a:ext cx="2016224" cy="830997"/>
          </a:xfrm>
          <a:prstGeom prst="rect">
            <a:avLst/>
          </a:prstGeom>
          <a:noFill/>
        </p:spPr>
        <p:txBody>
          <a:bodyPr wrap="square" rtlCol="0">
            <a:spAutoFit/>
          </a:bodyPr>
          <a:lstStyle/>
          <a:p>
            <a:r>
              <a:rPr lang="es-EC" sz="1200" dirty="0" smtClean="0"/>
              <a:t>NOTA:</a:t>
            </a:r>
          </a:p>
          <a:p>
            <a:r>
              <a:rPr lang="es-EC" sz="1200" dirty="0" smtClean="0"/>
              <a:t>Fiscalización también efectúe verificación de metadatos (muestra)</a:t>
            </a:r>
            <a:endParaRPr lang="es-EC" sz="1200" dirty="0"/>
          </a:p>
        </p:txBody>
      </p:sp>
      <p:sp>
        <p:nvSpPr>
          <p:cNvPr id="55" name="54 Rectángulo redondeado"/>
          <p:cNvSpPr/>
          <p:nvPr/>
        </p:nvSpPr>
        <p:spPr>
          <a:xfrm>
            <a:off x="3563888" y="5949280"/>
            <a:ext cx="2016224" cy="647431"/>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Emisión y firma de acta de Validación de Metadatos</a:t>
            </a:r>
            <a:endParaRPr lang="es-EC" sz="1400" dirty="0">
              <a:solidFill>
                <a:schemeClr val="tx1"/>
              </a:solidFill>
            </a:endParaRPr>
          </a:p>
        </p:txBody>
      </p:sp>
      <p:cxnSp>
        <p:nvCxnSpPr>
          <p:cNvPr id="56" name="55 Conector angular"/>
          <p:cNvCxnSpPr>
            <a:stCxn id="48" idx="2"/>
            <a:endCxn id="55" idx="1"/>
          </p:cNvCxnSpPr>
          <p:nvPr/>
        </p:nvCxnSpPr>
        <p:spPr>
          <a:xfrm rot="16200000" flipH="1">
            <a:off x="2177894" y="4887002"/>
            <a:ext cx="467732" cy="2304256"/>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33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86 Rectángulo redondeado"/>
          <p:cNvSpPr/>
          <p:nvPr/>
        </p:nvSpPr>
        <p:spPr>
          <a:xfrm>
            <a:off x="6679420" y="2002519"/>
            <a:ext cx="1743667" cy="850418"/>
          </a:xfrm>
          <a:prstGeom prst="roundRect">
            <a:avLst/>
          </a:prstGeom>
          <a:solidFill>
            <a:schemeClr val="accent5">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Publicación Web y Funcionalidad Móvil</a:t>
            </a:r>
            <a:endParaRPr lang="es-EC" sz="1400" dirty="0">
              <a:solidFill>
                <a:schemeClr val="tx1"/>
              </a:solidFill>
            </a:endParaRP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7299" y="44624"/>
            <a:ext cx="1591205" cy="327875"/>
          </a:xfrm>
          <a:prstGeom prst="rect">
            <a:avLst/>
          </a:prstGeom>
        </p:spPr>
      </p:pic>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sp>
        <p:nvSpPr>
          <p:cNvPr id="8" name="1 Título"/>
          <p:cNvSpPr txBox="1">
            <a:spLocks/>
          </p:cNvSpPr>
          <p:nvPr/>
        </p:nvSpPr>
        <p:spPr>
          <a:xfrm>
            <a:off x="107504" y="44623"/>
            <a:ext cx="6552729" cy="360041"/>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CRONOLOGÍA REFERENCIAL</a:t>
            </a:r>
            <a:endParaRPr lang="es-EC" sz="2700" dirty="0">
              <a:latin typeface="Arial" pitchFamily="34" charset="0"/>
              <a:cs typeface="Arial" pitchFamily="34" charset="0"/>
            </a:endParaRPr>
          </a:p>
        </p:txBody>
      </p:sp>
      <p:cxnSp>
        <p:nvCxnSpPr>
          <p:cNvPr id="5" name="4 Conector recto"/>
          <p:cNvCxnSpPr>
            <a:stCxn id="25" idx="0"/>
          </p:cNvCxnSpPr>
          <p:nvPr/>
        </p:nvCxnSpPr>
        <p:spPr>
          <a:xfrm flipV="1">
            <a:off x="8822561" y="404664"/>
            <a:ext cx="35719" cy="538976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
        <p:nvSpPr>
          <p:cNvPr id="7" name="6 Rectángulo redondeado"/>
          <p:cNvSpPr/>
          <p:nvPr/>
        </p:nvSpPr>
        <p:spPr>
          <a:xfrm>
            <a:off x="1019044" y="1916832"/>
            <a:ext cx="1608740" cy="695761"/>
          </a:xfrm>
          <a:prstGeom prst="roundRect">
            <a:avLst/>
          </a:prstGeom>
          <a:solidFill>
            <a:schemeClr val="accent5">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err="1" smtClean="0">
                <a:solidFill>
                  <a:schemeClr val="tx1"/>
                </a:solidFill>
              </a:rPr>
              <a:t>Visionamiento</a:t>
            </a:r>
            <a:r>
              <a:rPr lang="es-EC" sz="1400" dirty="0" smtClean="0">
                <a:solidFill>
                  <a:schemeClr val="tx1"/>
                </a:solidFill>
              </a:rPr>
              <a:t> Transaccional</a:t>
            </a:r>
            <a:endParaRPr lang="es-EC" sz="1400" dirty="0">
              <a:solidFill>
                <a:schemeClr val="tx1"/>
              </a:solidFill>
            </a:endParaRPr>
          </a:p>
        </p:txBody>
      </p:sp>
      <p:sp>
        <p:nvSpPr>
          <p:cNvPr id="10" name="9 Rectángulo redondeado"/>
          <p:cNvSpPr/>
          <p:nvPr/>
        </p:nvSpPr>
        <p:spPr>
          <a:xfrm rot="16200000">
            <a:off x="478757" y="3652816"/>
            <a:ext cx="1759756" cy="2140450"/>
          </a:xfrm>
          <a:prstGeom prst="roundRect">
            <a:avLst/>
          </a:prstGeom>
          <a:solidFill>
            <a:srgbClr val="FFFF00"/>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dirty="0" smtClean="0">
                <a:solidFill>
                  <a:schemeClr val="tx1"/>
                </a:solidFill>
              </a:rPr>
              <a:t>Remodelación Subsuelo RPQ </a:t>
            </a:r>
            <a:endParaRPr lang="es-EC" sz="1400" dirty="0">
              <a:solidFill>
                <a:schemeClr val="tx1"/>
              </a:solidFill>
            </a:endParaRPr>
          </a:p>
        </p:txBody>
      </p:sp>
      <p:sp>
        <p:nvSpPr>
          <p:cNvPr id="11" name="10 Rectángulo redondeado"/>
          <p:cNvSpPr/>
          <p:nvPr/>
        </p:nvSpPr>
        <p:spPr>
          <a:xfrm rot="16200000">
            <a:off x="577475" y="2311371"/>
            <a:ext cx="1559634" cy="2143140"/>
          </a:xfrm>
          <a:prstGeom prst="round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C" sz="1400" dirty="0" smtClean="0">
                <a:solidFill>
                  <a:schemeClr val="tx1"/>
                </a:solidFill>
              </a:rPr>
              <a:t>Infraestructura Tecnológica</a:t>
            </a:r>
            <a:endParaRPr lang="es-EC" sz="1400" dirty="0">
              <a:solidFill>
                <a:schemeClr val="tx1"/>
              </a:solidFill>
            </a:endParaRPr>
          </a:p>
        </p:txBody>
      </p:sp>
      <p:sp>
        <p:nvSpPr>
          <p:cNvPr id="12" name="11 Rectángulo redondeado"/>
          <p:cNvSpPr/>
          <p:nvPr/>
        </p:nvSpPr>
        <p:spPr>
          <a:xfrm>
            <a:off x="4610477" y="3186947"/>
            <a:ext cx="4176364" cy="543764"/>
          </a:xfrm>
          <a:prstGeom prst="roundRect">
            <a:avLst>
              <a:gd name="adj" fmla="val 39940"/>
            </a:avLst>
          </a:prstGeom>
          <a:solidFill>
            <a:srgbClr val="FFFF00"/>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Creación de Folio Real por demanda</a:t>
            </a:r>
            <a:endParaRPr lang="es-EC" sz="1400" dirty="0">
              <a:solidFill>
                <a:schemeClr val="tx1"/>
              </a:solidFill>
            </a:endParaRPr>
          </a:p>
        </p:txBody>
      </p:sp>
      <p:sp>
        <p:nvSpPr>
          <p:cNvPr id="13" name="12 Elipse"/>
          <p:cNvSpPr/>
          <p:nvPr/>
        </p:nvSpPr>
        <p:spPr>
          <a:xfrm>
            <a:off x="1715278" y="2476746"/>
            <a:ext cx="1999466" cy="1024262"/>
          </a:xfrm>
          <a:prstGeom prst="ellipse">
            <a:avLst/>
          </a:prstGeom>
          <a:solidFill>
            <a:schemeClr val="accent5">
              <a:lumMod val="20000"/>
              <a:lumOff val="8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Sistema de Gestión Registral Electrónico</a:t>
            </a:r>
          </a:p>
          <a:p>
            <a:pPr algn="ctr"/>
            <a:r>
              <a:rPr lang="es-EC" sz="1400" dirty="0" smtClean="0">
                <a:solidFill>
                  <a:schemeClr val="tx1"/>
                </a:solidFill>
              </a:rPr>
              <a:t>(SGRE)</a:t>
            </a:r>
            <a:endParaRPr lang="es-EC" sz="1400" dirty="0">
              <a:solidFill>
                <a:schemeClr val="tx1"/>
              </a:solidFill>
            </a:endParaRPr>
          </a:p>
        </p:txBody>
      </p:sp>
      <p:sp>
        <p:nvSpPr>
          <p:cNvPr id="14" name="13 Rectángulo redondeado"/>
          <p:cNvSpPr/>
          <p:nvPr/>
        </p:nvSpPr>
        <p:spPr>
          <a:xfrm>
            <a:off x="539552" y="1311459"/>
            <a:ext cx="4391264" cy="605373"/>
          </a:xfrm>
          <a:prstGeom prst="roundRect">
            <a:avLst/>
          </a:prstGeom>
          <a:solidFill>
            <a:schemeClr val="accent5">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dirty="0" smtClean="0">
                <a:solidFill>
                  <a:schemeClr val="tx1"/>
                </a:solidFill>
              </a:rPr>
              <a:t>Reingeniería de Procesos</a:t>
            </a:r>
            <a:endParaRPr lang="es-EC" sz="1400" dirty="0">
              <a:solidFill>
                <a:schemeClr val="tx1"/>
              </a:solidFill>
            </a:endParaRPr>
          </a:p>
        </p:txBody>
      </p:sp>
      <p:sp>
        <p:nvSpPr>
          <p:cNvPr id="15" name="14 Rectángulo redondeado"/>
          <p:cNvSpPr/>
          <p:nvPr/>
        </p:nvSpPr>
        <p:spPr>
          <a:xfrm>
            <a:off x="1760997" y="3865607"/>
            <a:ext cx="7025844" cy="500066"/>
          </a:xfrm>
          <a:prstGeom prst="roundRect">
            <a:avLst/>
          </a:prstGeom>
          <a:solidFill>
            <a:schemeClr val="accent5">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Digitalización del Acervo Registral</a:t>
            </a:r>
            <a:endParaRPr lang="es-EC" sz="1400" dirty="0">
              <a:solidFill>
                <a:schemeClr val="tx1"/>
              </a:solidFill>
            </a:endParaRPr>
          </a:p>
        </p:txBody>
      </p:sp>
      <p:sp>
        <p:nvSpPr>
          <p:cNvPr id="16" name="15 Rectángulo redondeado"/>
          <p:cNvSpPr/>
          <p:nvPr/>
        </p:nvSpPr>
        <p:spPr>
          <a:xfrm>
            <a:off x="659004" y="404664"/>
            <a:ext cx="7176284" cy="411718"/>
          </a:xfrm>
          <a:prstGeom prst="roundRect">
            <a:avLst/>
          </a:prstGeom>
          <a:solidFill>
            <a:schemeClr val="accent5">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Gestión del Cambio</a:t>
            </a:r>
            <a:endParaRPr lang="es-EC" sz="1400" dirty="0">
              <a:solidFill>
                <a:schemeClr val="tx1"/>
              </a:solidFill>
            </a:endParaRPr>
          </a:p>
        </p:txBody>
      </p:sp>
      <p:sp>
        <p:nvSpPr>
          <p:cNvPr id="17" name="16 Rectángulo redondeado"/>
          <p:cNvSpPr/>
          <p:nvPr/>
        </p:nvSpPr>
        <p:spPr>
          <a:xfrm>
            <a:off x="4930816" y="4437112"/>
            <a:ext cx="3856026" cy="285752"/>
          </a:xfrm>
          <a:prstGeom prst="roundRect">
            <a:avLst/>
          </a:prstGeom>
          <a:solidFill>
            <a:schemeClr val="accent5">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Preparación para Certificación ISO</a:t>
            </a:r>
            <a:endParaRPr lang="es-EC" sz="1400" dirty="0">
              <a:solidFill>
                <a:schemeClr val="tx1"/>
              </a:solidFill>
            </a:endParaRPr>
          </a:p>
        </p:txBody>
      </p:sp>
      <p:sp>
        <p:nvSpPr>
          <p:cNvPr id="18" name="17 Elipse"/>
          <p:cNvSpPr/>
          <p:nvPr/>
        </p:nvSpPr>
        <p:spPr>
          <a:xfrm rot="16200000">
            <a:off x="484743" y="3017978"/>
            <a:ext cx="1691109" cy="861399"/>
          </a:xfrm>
          <a:prstGeom prst="ellipse">
            <a:avLst/>
          </a:prstGeom>
          <a:solidFill>
            <a:schemeClr val="accent5">
              <a:lumMod val="20000"/>
              <a:lumOff val="8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Sistema de </a:t>
            </a:r>
            <a:r>
              <a:rPr lang="es-EC" sz="1400" dirty="0" err="1" smtClean="0">
                <a:solidFill>
                  <a:schemeClr val="tx1"/>
                </a:solidFill>
              </a:rPr>
              <a:t>Indexamiento</a:t>
            </a:r>
            <a:endParaRPr lang="es-EC" sz="1400" dirty="0">
              <a:solidFill>
                <a:schemeClr val="tx1"/>
              </a:solidFill>
            </a:endParaRPr>
          </a:p>
        </p:txBody>
      </p:sp>
      <p:sp>
        <p:nvSpPr>
          <p:cNvPr id="19" name="18 Elipse"/>
          <p:cNvSpPr/>
          <p:nvPr/>
        </p:nvSpPr>
        <p:spPr>
          <a:xfrm rot="16200000">
            <a:off x="501612" y="4335024"/>
            <a:ext cx="1657362" cy="861403"/>
          </a:xfrm>
          <a:prstGeom prst="ellipse">
            <a:avLst/>
          </a:prstGeom>
          <a:solidFill>
            <a:schemeClr val="accent5">
              <a:lumMod val="20000"/>
              <a:lumOff val="8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Sistema de Marginación</a:t>
            </a:r>
            <a:endParaRPr lang="es-EC" sz="1400" dirty="0">
              <a:solidFill>
                <a:schemeClr val="tx1"/>
              </a:solidFill>
            </a:endParaRPr>
          </a:p>
        </p:txBody>
      </p:sp>
      <p:sp>
        <p:nvSpPr>
          <p:cNvPr id="20" name="19 Rectángulo redondeado"/>
          <p:cNvSpPr/>
          <p:nvPr/>
        </p:nvSpPr>
        <p:spPr>
          <a:xfrm>
            <a:off x="1064762" y="1056156"/>
            <a:ext cx="5614658" cy="255303"/>
          </a:xfrm>
          <a:prstGeom prst="roundRect">
            <a:avLst/>
          </a:prstGeom>
          <a:solidFill>
            <a:schemeClr val="accent5">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Profesionalización</a:t>
            </a:r>
            <a:endParaRPr lang="es-EC" sz="1400" dirty="0">
              <a:solidFill>
                <a:schemeClr val="tx1"/>
              </a:solidFill>
            </a:endParaRPr>
          </a:p>
        </p:txBody>
      </p:sp>
      <p:sp>
        <p:nvSpPr>
          <p:cNvPr id="21" name="20 Elipse"/>
          <p:cNvSpPr/>
          <p:nvPr/>
        </p:nvSpPr>
        <p:spPr>
          <a:xfrm>
            <a:off x="285720" y="5794433"/>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Elipse"/>
          <p:cNvSpPr/>
          <p:nvPr/>
        </p:nvSpPr>
        <p:spPr>
          <a:xfrm>
            <a:off x="2428860" y="5794433"/>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23" name="22 Elipse"/>
          <p:cNvSpPr/>
          <p:nvPr/>
        </p:nvSpPr>
        <p:spPr>
          <a:xfrm>
            <a:off x="4572000" y="5794433"/>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24" name="23 Elipse"/>
          <p:cNvSpPr/>
          <p:nvPr/>
        </p:nvSpPr>
        <p:spPr>
          <a:xfrm>
            <a:off x="6643702" y="5794433"/>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Elipse"/>
          <p:cNvSpPr/>
          <p:nvPr/>
        </p:nvSpPr>
        <p:spPr>
          <a:xfrm>
            <a:off x="8786842" y="5794433"/>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6" name="25 Conector recto de flecha"/>
          <p:cNvCxnSpPr>
            <a:stCxn id="21" idx="6"/>
            <a:endCxn id="22" idx="2"/>
          </p:cNvCxnSpPr>
          <p:nvPr/>
        </p:nvCxnSpPr>
        <p:spPr>
          <a:xfrm>
            <a:off x="357158" y="5830152"/>
            <a:ext cx="207170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stCxn id="22" idx="6"/>
            <a:endCxn id="23" idx="2"/>
          </p:cNvCxnSpPr>
          <p:nvPr/>
        </p:nvCxnSpPr>
        <p:spPr>
          <a:xfrm>
            <a:off x="2500298" y="5830152"/>
            <a:ext cx="207170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stCxn id="23" idx="6"/>
            <a:endCxn id="24" idx="2"/>
          </p:cNvCxnSpPr>
          <p:nvPr/>
        </p:nvCxnSpPr>
        <p:spPr>
          <a:xfrm>
            <a:off x="4643438" y="5830152"/>
            <a:ext cx="200026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a:stCxn id="24" idx="6"/>
            <a:endCxn id="25" idx="2"/>
          </p:cNvCxnSpPr>
          <p:nvPr/>
        </p:nvCxnSpPr>
        <p:spPr>
          <a:xfrm>
            <a:off x="6715140" y="5830152"/>
            <a:ext cx="207170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37977" y="5859064"/>
            <a:ext cx="655949" cy="307777"/>
          </a:xfrm>
          <a:prstGeom prst="rect">
            <a:avLst/>
          </a:prstGeom>
          <a:noFill/>
        </p:spPr>
        <p:txBody>
          <a:bodyPr wrap="none" rtlCol="0">
            <a:spAutoFit/>
          </a:bodyPr>
          <a:lstStyle/>
          <a:p>
            <a:r>
              <a:rPr lang="es-EC" sz="1400" b="1" dirty="0" smtClean="0">
                <a:solidFill>
                  <a:schemeClr val="accent4">
                    <a:lumMod val="50000"/>
                  </a:schemeClr>
                </a:solidFill>
              </a:rPr>
              <a:t>23-Dic</a:t>
            </a:r>
            <a:endParaRPr lang="es-EC" sz="1400" b="1" dirty="0">
              <a:solidFill>
                <a:schemeClr val="accent4">
                  <a:lumMod val="50000"/>
                </a:schemeClr>
              </a:solidFill>
            </a:endParaRPr>
          </a:p>
        </p:txBody>
      </p:sp>
      <p:sp>
        <p:nvSpPr>
          <p:cNvPr id="31" name="30 CuadroTexto"/>
          <p:cNvSpPr txBox="1"/>
          <p:nvPr/>
        </p:nvSpPr>
        <p:spPr>
          <a:xfrm>
            <a:off x="2268264" y="5859064"/>
            <a:ext cx="436338" cy="307777"/>
          </a:xfrm>
          <a:prstGeom prst="rect">
            <a:avLst/>
          </a:prstGeom>
          <a:noFill/>
        </p:spPr>
        <p:txBody>
          <a:bodyPr wrap="none" rtlCol="0">
            <a:spAutoFit/>
          </a:bodyPr>
          <a:lstStyle/>
          <a:p>
            <a:r>
              <a:rPr lang="es-EC" sz="1400" b="1" dirty="0" smtClean="0">
                <a:solidFill>
                  <a:schemeClr val="accent2">
                    <a:lumMod val="75000"/>
                  </a:schemeClr>
                </a:solidFill>
              </a:rPr>
              <a:t>Jun</a:t>
            </a:r>
            <a:endParaRPr lang="es-EC" sz="1400" b="1" dirty="0">
              <a:solidFill>
                <a:schemeClr val="accent2">
                  <a:lumMod val="75000"/>
                </a:schemeClr>
              </a:solidFill>
            </a:endParaRPr>
          </a:p>
        </p:txBody>
      </p:sp>
      <p:sp>
        <p:nvSpPr>
          <p:cNvPr id="32" name="31 CuadroTexto"/>
          <p:cNvSpPr txBox="1"/>
          <p:nvPr/>
        </p:nvSpPr>
        <p:spPr>
          <a:xfrm>
            <a:off x="4369320" y="5859064"/>
            <a:ext cx="418704" cy="307777"/>
          </a:xfrm>
          <a:prstGeom prst="rect">
            <a:avLst/>
          </a:prstGeom>
          <a:noFill/>
        </p:spPr>
        <p:txBody>
          <a:bodyPr wrap="none" rtlCol="0">
            <a:spAutoFit/>
          </a:bodyPr>
          <a:lstStyle/>
          <a:p>
            <a:r>
              <a:rPr lang="es-EC" sz="1400" b="1" dirty="0" smtClean="0">
                <a:solidFill>
                  <a:schemeClr val="accent2">
                    <a:lumMod val="75000"/>
                  </a:schemeClr>
                </a:solidFill>
              </a:rPr>
              <a:t>Dic</a:t>
            </a:r>
            <a:endParaRPr lang="es-EC" sz="1400" b="1" dirty="0">
              <a:solidFill>
                <a:schemeClr val="accent2">
                  <a:lumMod val="75000"/>
                </a:schemeClr>
              </a:solidFill>
            </a:endParaRPr>
          </a:p>
        </p:txBody>
      </p:sp>
      <p:sp>
        <p:nvSpPr>
          <p:cNvPr id="33" name="32 CuadroTexto"/>
          <p:cNvSpPr txBox="1"/>
          <p:nvPr/>
        </p:nvSpPr>
        <p:spPr>
          <a:xfrm>
            <a:off x="6444208" y="5859064"/>
            <a:ext cx="436338" cy="307777"/>
          </a:xfrm>
          <a:prstGeom prst="rect">
            <a:avLst/>
          </a:prstGeom>
          <a:noFill/>
        </p:spPr>
        <p:txBody>
          <a:bodyPr wrap="none" rtlCol="0">
            <a:spAutoFit/>
          </a:bodyPr>
          <a:lstStyle/>
          <a:p>
            <a:r>
              <a:rPr lang="es-EC" sz="1400" b="1" dirty="0" smtClean="0">
                <a:solidFill>
                  <a:schemeClr val="accent6">
                    <a:lumMod val="75000"/>
                  </a:schemeClr>
                </a:solidFill>
              </a:rPr>
              <a:t>Jun</a:t>
            </a:r>
            <a:endParaRPr lang="es-EC" sz="1400" b="1" dirty="0">
              <a:solidFill>
                <a:schemeClr val="accent6">
                  <a:lumMod val="75000"/>
                </a:schemeClr>
              </a:solidFill>
            </a:endParaRPr>
          </a:p>
        </p:txBody>
      </p:sp>
      <p:sp>
        <p:nvSpPr>
          <p:cNvPr id="34" name="33 CuadroTexto"/>
          <p:cNvSpPr txBox="1"/>
          <p:nvPr/>
        </p:nvSpPr>
        <p:spPr>
          <a:xfrm>
            <a:off x="8524563" y="5859064"/>
            <a:ext cx="655949" cy="307777"/>
          </a:xfrm>
          <a:prstGeom prst="rect">
            <a:avLst/>
          </a:prstGeom>
          <a:noFill/>
        </p:spPr>
        <p:txBody>
          <a:bodyPr wrap="none" rtlCol="0">
            <a:spAutoFit/>
          </a:bodyPr>
          <a:lstStyle/>
          <a:p>
            <a:r>
              <a:rPr lang="es-EC" sz="1400" b="1" dirty="0" smtClean="0">
                <a:solidFill>
                  <a:schemeClr val="accent6">
                    <a:lumMod val="75000"/>
                  </a:schemeClr>
                </a:solidFill>
              </a:rPr>
              <a:t>22-Dic</a:t>
            </a:r>
            <a:endParaRPr lang="es-EC" sz="1400" b="1" dirty="0">
              <a:solidFill>
                <a:schemeClr val="accent6">
                  <a:lumMod val="75000"/>
                </a:schemeClr>
              </a:solidFill>
            </a:endParaRPr>
          </a:p>
        </p:txBody>
      </p:sp>
      <p:sp>
        <p:nvSpPr>
          <p:cNvPr id="35" name="34 Rectángulo"/>
          <p:cNvSpPr/>
          <p:nvPr/>
        </p:nvSpPr>
        <p:spPr>
          <a:xfrm>
            <a:off x="1383009" y="5722995"/>
            <a:ext cx="45719"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36" name="35 Rectángulo"/>
          <p:cNvSpPr/>
          <p:nvPr/>
        </p:nvSpPr>
        <p:spPr>
          <a:xfrm>
            <a:off x="3571868" y="5722995"/>
            <a:ext cx="45719"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37" name="36 Rectángulo"/>
          <p:cNvSpPr/>
          <p:nvPr/>
        </p:nvSpPr>
        <p:spPr>
          <a:xfrm>
            <a:off x="5740727" y="5722995"/>
            <a:ext cx="45719"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37 Rectángulo"/>
          <p:cNvSpPr/>
          <p:nvPr/>
        </p:nvSpPr>
        <p:spPr>
          <a:xfrm>
            <a:off x="7812429" y="5722995"/>
            <a:ext cx="45719"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38 Rectángulo redondeado"/>
          <p:cNvSpPr/>
          <p:nvPr/>
        </p:nvSpPr>
        <p:spPr>
          <a:xfrm>
            <a:off x="3571868" y="1484784"/>
            <a:ext cx="3071834" cy="432048"/>
          </a:xfrm>
          <a:prstGeom prst="roundRect">
            <a:avLst/>
          </a:prstGeom>
          <a:solidFill>
            <a:srgbClr val="FFFF00"/>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Seguridades Periféricas  de la SE y ST</a:t>
            </a:r>
            <a:endParaRPr lang="es-EC" sz="1400" dirty="0">
              <a:solidFill>
                <a:schemeClr val="tx1"/>
              </a:solidFill>
            </a:endParaRPr>
          </a:p>
        </p:txBody>
      </p:sp>
      <p:sp>
        <p:nvSpPr>
          <p:cNvPr id="40" name="39 Rectángulo redondeado"/>
          <p:cNvSpPr/>
          <p:nvPr/>
        </p:nvSpPr>
        <p:spPr>
          <a:xfrm>
            <a:off x="3571868" y="2513984"/>
            <a:ext cx="3047840" cy="354909"/>
          </a:xfrm>
          <a:prstGeom prst="roundRect">
            <a:avLst/>
          </a:prstGeom>
          <a:solidFill>
            <a:srgbClr val="FFFF00"/>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Esquema de Contingencia del SGRE</a:t>
            </a:r>
            <a:endParaRPr lang="es-EC" sz="1400" dirty="0">
              <a:solidFill>
                <a:schemeClr val="tx1"/>
              </a:solidFill>
            </a:endParaRPr>
          </a:p>
        </p:txBody>
      </p:sp>
      <p:sp>
        <p:nvSpPr>
          <p:cNvPr id="41" name="40 CuadroTexto"/>
          <p:cNvSpPr txBox="1"/>
          <p:nvPr/>
        </p:nvSpPr>
        <p:spPr>
          <a:xfrm>
            <a:off x="1142976" y="5871206"/>
            <a:ext cx="494046" cy="307777"/>
          </a:xfrm>
          <a:prstGeom prst="rect">
            <a:avLst/>
          </a:prstGeom>
          <a:noFill/>
        </p:spPr>
        <p:txBody>
          <a:bodyPr wrap="none" rtlCol="0">
            <a:spAutoFit/>
          </a:bodyPr>
          <a:lstStyle/>
          <a:p>
            <a:r>
              <a:rPr lang="es-EC" sz="1400" b="1" dirty="0" smtClean="0">
                <a:solidFill>
                  <a:schemeClr val="accent2">
                    <a:lumMod val="75000"/>
                  </a:schemeClr>
                </a:solidFill>
              </a:rPr>
              <a:t>Mar</a:t>
            </a:r>
            <a:endParaRPr lang="es-EC" sz="1400" b="1" dirty="0">
              <a:solidFill>
                <a:schemeClr val="accent2">
                  <a:lumMod val="75000"/>
                </a:schemeClr>
              </a:solidFill>
            </a:endParaRPr>
          </a:p>
        </p:txBody>
      </p:sp>
      <p:sp>
        <p:nvSpPr>
          <p:cNvPr id="42" name="41 CuadroTexto"/>
          <p:cNvSpPr txBox="1"/>
          <p:nvPr/>
        </p:nvSpPr>
        <p:spPr>
          <a:xfrm>
            <a:off x="3398130" y="5843822"/>
            <a:ext cx="455574" cy="307777"/>
          </a:xfrm>
          <a:prstGeom prst="rect">
            <a:avLst/>
          </a:prstGeom>
          <a:noFill/>
        </p:spPr>
        <p:txBody>
          <a:bodyPr wrap="none" rtlCol="0">
            <a:spAutoFit/>
          </a:bodyPr>
          <a:lstStyle/>
          <a:p>
            <a:r>
              <a:rPr lang="es-EC" sz="1400" b="1" dirty="0" err="1" smtClean="0">
                <a:solidFill>
                  <a:schemeClr val="accent2">
                    <a:lumMod val="75000"/>
                  </a:schemeClr>
                </a:solidFill>
              </a:rPr>
              <a:t>Sep</a:t>
            </a:r>
            <a:endParaRPr lang="es-EC" sz="1400" b="1" dirty="0">
              <a:solidFill>
                <a:schemeClr val="accent2">
                  <a:lumMod val="75000"/>
                </a:schemeClr>
              </a:solidFill>
            </a:endParaRPr>
          </a:p>
        </p:txBody>
      </p:sp>
      <p:sp>
        <p:nvSpPr>
          <p:cNvPr id="43" name="42 CuadroTexto"/>
          <p:cNvSpPr txBox="1"/>
          <p:nvPr/>
        </p:nvSpPr>
        <p:spPr>
          <a:xfrm>
            <a:off x="7596336" y="5871206"/>
            <a:ext cx="455574" cy="307777"/>
          </a:xfrm>
          <a:prstGeom prst="rect">
            <a:avLst/>
          </a:prstGeom>
          <a:noFill/>
        </p:spPr>
        <p:txBody>
          <a:bodyPr wrap="none" rtlCol="0">
            <a:spAutoFit/>
          </a:bodyPr>
          <a:lstStyle/>
          <a:p>
            <a:r>
              <a:rPr lang="es-EC" sz="1400" b="1" dirty="0" err="1" smtClean="0">
                <a:solidFill>
                  <a:schemeClr val="accent6">
                    <a:lumMod val="75000"/>
                  </a:schemeClr>
                </a:solidFill>
              </a:rPr>
              <a:t>Sep</a:t>
            </a:r>
            <a:endParaRPr lang="es-EC" sz="1400" b="1" dirty="0">
              <a:solidFill>
                <a:schemeClr val="accent6">
                  <a:lumMod val="75000"/>
                </a:schemeClr>
              </a:solidFill>
            </a:endParaRPr>
          </a:p>
        </p:txBody>
      </p:sp>
      <p:sp>
        <p:nvSpPr>
          <p:cNvPr id="44" name="43 CuadroTexto"/>
          <p:cNvSpPr txBox="1"/>
          <p:nvPr/>
        </p:nvSpPr>
        <p:spPr>
          <a:xfrm>
            <a:off x="1523818" y="5541944"/>
            <a:ext cx="415498" cy="276999"/>
          </a:xfrm>
          <a:prstGeom prst="rect">
            <a:avLst/>
          </a:prstGeom>
          <a:noFill/>
        </p:spPr>
        <p:txBody>
          <a:bodyPr wrap="none" rtlCol="0">
            <a:spAutoFit/>
          </a:bodyPr>
          <a:lstStyle/>
          <a:p>
            <a:r>
              <a:rPr lang="es-EC" sz="1200" b="1" dirty="0" smtClean="0">
                <a:solidFill>
                  <a:schemeClr val="accent2">
                    <a:lumMod val="75000"/>
                  </a:schemeClr>
                </a:solidFill>
              </a:rPr>
              <a:t>Abr</a:t>
            </a:r>
            <a:endParaRPr lang="es-EC" sz="1200" b="1" dirty="0">
              <a:solidFill>
                <a:schemeClr val="accent2">
                  <a:lumMod val="75000"/>
                </a:schemeClr>
              </a:solidFill>
            </a:endParaRPr>
          </a:p>
        </p:txBody>
      </p:sp>
      <p:sp>
        <p:nvSpPr>
          <p:cNvPr id="45" name="44 Rectángulo"/>
          <p:cNvSpPr/>
          <p:nvPr/>
        </p:nvSpPr>
        <p:spPr>
          <a:xfrm>
            <a:off x="1715278" y="5783794"/>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46" name="45 Rectángulo"/>
          <p:cNvSpPr/>
          <p:nvPr/>
        </p:nvSpPr>
        <p:spPr>
          <a:xfrm>
            <a:off x="2075318" y="5783794"/>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47" name="46 CuadroTexto"/>
          <p:cNvSpPr txBox="1"/>
          <p:nvPr/>
        </p:nvSpPr>
        <p:spPr>
          <a:xfrm>
            <a:off x="1883858" y="5541944"/>
            <a:ext cx="464038" cy="276999"/>
          </a:xfrm>
          <a:prstGeom prst="rect">
            <a:avLst/>
          </a:prstGeom>
          <a:noFill/>
        </p:spPr>
        <p:txBody>
          <a:bodyPr wrap="none" rtlCol="0">
            <a:spAutoFit/>
          </a:bodyPr>
          <a:lstStyle/>
          <a:p>
            <a:r>
              <a:rPr lang="es-EC" sz="1200" b="1" dirty="0" err="1" smtClean="0">
                <a:solidFill>
                  <a:schemeClr val="accent2">
                    <a:lumMod val="75000"/>
                  </a:schemeClr>
                </a:solidFill>
              </a:rPr>
              <a:t>May</a:t>
            </a:r>
            <a:endParaRPr lang="es-EC" sz="1200" b="1" dirty="0">
              <a:solidFill>
                <a:schemeClr val="accent2">
                  <a:lumMod val="75000"/>
                </a:schemeClr>
              </a:solidFill>
            </a:endParaRPr>
          </a:p>
        </p:txBody>
      </p:sp>
      <p:sp>
        <p:nvSpPr>
          <p:cNvPr id="48" name="47 CuadroTexto"/>
          <p:cNvSpPr txBox="1"/>
          <p:nvPr/>
        </p:nvSpPr>
        <p:spPr>
          <a:xfrm>
            <a:off x="2627784" y="5530911"/>
            <a:ext cx="357790" cy="276999"/>
          </a:xfrm>
          <a:prstGeom prst="rect">
            <a:avLst/>
          </a:prstGeom>
          <a:noFill/>
        </p:spPr>
        <p:txBody>
          <a:bodyPr wrap="none" rtlCol="0">
            <a:spAutoFit/>
          </a:bodyPr>
          <a:lstStyle/>
          <a:p>
            <a:r>
              <a:rPr lang="es-EC" sz="1200" b="1" dirty="0" smtClean="0">
                <a:solidFill>
                  <a:schemeClr val="accent2">
                    <a:lumMod val="75000"/>
                  </a:schemeClr>
                </a:solidFill>
              </a:rPr>
              <a:t>Jul</a:t>
            </a:r>
            <a:endParaRPr lang="es-EC" sz="1200" b="1" dirty="0">
              <a:solidFill>
                <a:schemeClr val="accent2">
                  <a:lumMod val="75000"/>
                </a:schemeClr>
              </a:solidFill>
            </a:endParaRPr>
          </a:p>
        </p:txBody>
      </p:sp>
      <p:sp>
        <p:nvSpPr>
          <p:cNvPr id="49" name="48 Rectángulo"/>
          <p:cNvSpPr/>
          <p:nvPr/>
        </p:nvSpPr>
        <p:spPr>
          <a:xfrm>
            <a:off x="2819244" y="5772761"/>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50" name="49 Rectángulo"/>
          <p:cNvSpPr/>
          <p:nvPr/>
        </p:nvSpPr>
        <p:spPr>
          <a:xfrm>
            <a:off x="3179284" y="5772761"/>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51" name="50 CuadroTexto"/>
          <p:cNvSpPr txBox="1"/>
          <p:nvPr/>
        </p:nvSpPr>
        <p:spPr>
          <a:xfrm>
            <a:off x="2987824" y="5530911"/>
            <a:ext cx="433260" cy="276999"/>
          </a:xfrm>
          <a:prstGeom prst="rect">
            <a:avLst/>
          </a:prstGeom>
          <a:noFill/>
        </p:spPr>
        <p:txBody>
          <a:bodyPr wrap="none" rtlCol="0">
            <a:spAutoFit/>
          </a:bodyPr>
          <a:lstStyle/>
          <a:p>
            <a:r>
              <a:rPr lang="es-EC" sz="1200" b="1" dirty="0" err="1" smtClean="0">
                <a:solidFill>
                  <a:schemeClr val="accent2">
                    <a:lumMod val="75000"/>
                  </a:schemeClr>
                </a:solidFill>
              </a:rPr>
              <a:t>Ago</a:t>
            </a:r>
            <a:endParaRPr lang="es-EC" sz="1200" b="1" dirty="0">
              <a:solidFill>
                <a:schemeClr val="accent2">
                  <a:lumMod val="75000"/>
                </a:schemeClr>
              </a:solidFill>
            </a:endParaRPr>
          </a:p>
        </p:txBody>
      </p:sp>
      <p:sp>
        <p:nvSpPr>
          <p:cNvPr id="52" name="51 CuadroTexto"/>
          <p:cNvSpPr txBox="1"/>
          <p:nvPr/>
        </p:nvSpPr>
        <p:spPr>
          <a:xfrm>
            <a:off x="467544" y="5530911"/>
            <a:ext cx="420308" cy="276999"/>
          </a:xfrm>
          <a:prstGeom prst="rect">
            <a:avLst/>
          </a:prstGeom>
          <a:noFill/>
        </p:spPr>
        <p:txBody>
          <a:bodyPr wrap="none" rtlCol="0">
            <a:spAutoFit/>
          </a:bodyPr>
          <a:lstStyle/>
          <a:p>
            <a:r>
              <a:rPr lang="es-EC" sz="1200" b="1" dirty="0" smtClean="0">
                <a:solidFill>
                  <a:schemeClr val="accent2">
                    <a:lumMod val="75000"/>
                  </a:schemeClr>
                </a:solidFill>
              </a:rPr>
              <a:t>Ene</a:t>
            </a:r>
            <a:endParaRPr lang="es-EC" sz="1200" b="1" dirty="0">
              <a:solidFill>
                <a:schemeClr val="accent2">
                  <a:lumMod val="75000"/>
                </a:schemeClr>
              </a:solidFill>
            </a:endParaRPr>
          </a:p>
        </p:txBody>
      </p:sp>
      <p:sp>
        <p:nvSpPr>
          <p:cNvPr id="53" name="52 Rectángulo"/>
          <p:cNvSpPr/>
          <p:nvPr/>
        </p:nvSpPr>
        <p:spPr>
          <a:xfrm>
            <a:off x="659004" y="5772761"/>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54" name="53 Rectángulo"/>
          <p:cNvSpPr/>
          <p:nvPr/>
        </p:nvSpPr>
        <p:spPr>
          <a:xfrm>
            <a:off x="1019044" y="5772761"/>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55" name="54 CuadroTexto"/>
          <p:cNvSpPr txBox="1"/>
          <p:nvPr/>
        </p:nvSpPr>
        <p:spPr>
          <a:xfrm>
            <a:off x="827584" y="5530911"/>
            <a:ext cx="413255" cy="276999"/>
          </a:xfrm>
          <a:prstGeom prst="rect">
            <a:avLst/>
          </a:prstGeom>
          <a:noFill/>
        </p:spPr>
        <p:txBody>
          <a:bodyPr wrap="none" rtlCol="0">
            <a:spAutoFit/>
          </a:bodyPr>
          <a:lstStyle/>
          <a:p>
            <a:r>
              <a:rPr lang="es-EC" sz="1200" b="1" dirty="0" smtClean="0">
                <a:solidFill>
                  <a:schemeClr val="accent2">
                    <a:lumMod val="75000"/>
                  </a:schemeClr>
                </a:solidFill>
              </a:rPr>
              <a:t>Feb</a:t>
            </a:r>
            <a:endParaRPr lang="es-EC" sz="1200" b="1" dirty="0">
              <a:solidFill>
                <a:schemeClr val="accent2">
                  <a:lumMod val="75000"/>
                </a:schemeClr>
              </a:solidFill>
            </a:endParaRPr>
          </a:p>
        </p:txBody>
      </p:sp>
      <p:sp>
        <p:nvSpPr>
          <p:cNvPr id="56" name="55 CuadroTexto"/>
          <p:cNvSpPr txBox="1"/>
          <p:nvPr/>
        </p:nvSpPr>
        <p:spPr>
          <a:xfrm>
            <a:off x="3675914" y="5530911"/>
            <a:ext cx="405880" cy="276999"/>
          </a:xfrm>
          <a:prstGeom prst="rect">
            <a:avLst/>
          </a:prstGeom>
          <a:noFill/>
        </p:spPr>
        <p:txBody>
          <a:bodyPr wrap="none" rtlCol="0">
            <a:spAutoFit/>
          </a:bodyPr>
          <a:lstStyle/>
          <a:p>
            <a:r>
              <a:rPr lang="es-EC" sz="1200" b="1" dirty="0" smtClean="0">
                <a:solidFill>
                  <a:schemeClr val="accent2">
                    <a:lumMod val="75000"/>
                  </a:schemeClr>
                </a:solidFill>
              </a:rPr>
              <a:t>Oct</a:t>
            </a:r>
            <a:endParaRPr lang="es-EC" sz="1200" b="1" dirty="0">
              <a:solidFill>
                <a:schemeClr val="accent2">
                  <a:lumMod val="75000"/>
                </a:schemeClr>
              </a:solidFill>
            </a:endParaRPr>
          </a:p>
        </p:txBody>
      </p:sp>
      <p:sp>
        <p:nvSpPr>
          <p:cNvPr id="57" name="56 Rectángulo"/>
          <p:cNvSpPr/>
          <p:nvPr/>
        </p:nvSpPr>
        <p:spPr>
          <a:xfrm>
            <a:off x="3867374" y="5772761"/>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58" name="57 Rectángulo"/>
          <p:cNvSpPr/>
          <p:nvPr/>
        </p:nvSpPr>
        <p:spPr>
          <a:xfrm>
            <a:off x="4227414" y="5772761"/>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59" name="58 CuadroTexto"/>
          <p:cNvSpPr txBox="1"/>
          <p:nvPr/>
        </p:nvSpPr>
        <p:spPr>
          <a:xfrm>
            <a:off x="4035954" y="5530911"/>
            <a:ext cx="440698" cy="276999"/>
          </a:xfrm>
          <a:prstGeom prst="rect">
            <a:avLst/>
          </a:prstGeom>
          <a:noFill/>
        </p:spPr>
        <p:txBody>
          <a:bodyPr wrap="none" rtlCol="0">
            <a:spAutoFit/>
          </a:bodyPr>
          <a:lstStyle/>
          <a:p>
            <a:r>
              <a:rPr lang="es-EC" sz="1200" b="1" dirty="0" smtClean="0">
                <a:solidFill>
                  <a:schemeClr val="accent2">
                    <a:lumMod val="75000"/>
                  </a:schemeClr>
                </a:solidFill>
              </a:rPr>
              <a:t>Nov</a:t>
            </a:r>
            <a:endParaRPr lang="es-EC" sz="1200" b="1" dirty="0">
              <a:solidFill>
                <a:schemeClr val="accent2">
                  <a:lumMod val="75000"/>
                </a:schemeClr>
              </a:solidFill>
            </a:endParaRPr>
          </a:p>
        </p:txBody>
      </p:sp>
      <p:sp>
        <p:nvSpPr>
          <p:cNvPr id="60" name="59 Flecha derecha"/>
          <p:cNvSpPr/>
          <p:nvPr/>
        </p:nvSpPr>
        <p:spPr>
          <a:xfrm>
            <a:off x="8100392" y="2780928"/>
            <a:ext cx="978408" cy="1249025"/>
          </a:xfrm>
          <a:prstGeom prst="rightArrow">
            <a:avLst/>
          </a:prstGeom>
          <a:solidFill>
            <a:srgbClr val="FFFF00"/>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60 Rectángulo redondeado"/>
          <p:cNvSpPr/>
          <p:nvPr/>
        </p:nvSpPr>
        <p:spPr>
          <a:xfrm>
            <a:off x="3528929" y="2868894"/>
            <a:ext cx="2211798" cy="318051"/>
          </a:xfrm>
          <a:prstGeom prst="roundRect">
            <a:avLst/>
          </a:prstGeom>
          <a:solidFill>
            <a:schemeClr val="accent5">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Interconectividad MDMQ</a:t>
            </a:r>
            <a:endParaRPr lang="es-EC" sz="1400" dirty="0">
              <a:solidFill>
                <a:schemeClr val="tx1"/>
              </a:solidFill>
            </a:endParaRPr>
          </a:p>
        </p:txBody>
      </p:sp>
      <p:sp>
        <p:nvSpPr>
          <p:cNvPr id="62" name="61 CuadroTexto"/>
          <p:cNvSpPr txBox="1"/>
          <p:nvPr/>
        </p:nvSpPr>
        <p:spPr>
          <a:xfrm>
            <a:off x="5508104" y="5871206"/>
            <a:ext cx="494046" cy="307777"/>
          </a:xfrm>
          <a:prstGeom prst="rect">
            <a:avLst/>
          </a:prstGeom>
          <a:noFill/>
        </p:spPr>
        <p:txBody>
          <a:bodyPr wrap="none" rtlCol="0">
            <a:spAutoFit/>
          </a:bodyPr>
          <a:lstStyle/>
          <a:p>
            <a:r>
              <a:rPr lang="es-EC" sz="1400" b="1" dirty="0" smtClean="0">
                <a:solidFill>
                  <a:schemeClr val="accent6">
                    <a:lumMod val="75000"/>
                  </a:schemeClr>
                </a:solidFill>
              </a:rPr>
              <a:t>Mar</a:t>
            </a:r>
            <a:endParaRPr lang="es-EC" sz="1400" b="1" dirty="0">
              <a:solidFill>
                <a:schemeClr val="accent6">
                  <a:lumMod val="75000"/>
                </a:schemeClr>
              </a:solidFill>
            </a:endParaRPr>
          </a:p>
        </p:txBody>
      </p:sp>
      <p:sp>
        <p:nvSpPr>
          <p:cNvPr id="63" name="62 CuadroTexto"/>
          <p:cNvSpPr txBox="1"/>
          <p:nvPr/>
        </p:nvSpPr>
        <p:spPr>
          <a:xfrm>
            <a:off x="5795630" y="5541944"/>
            <a:ext cx="415498" cy="276999"/>
          </a:xfrm>
          <a:prstGeom prst="rect">
            <a:avLst/>
          </a:prstGeom>
          <a:noFill/>
        </p:spPr>
        <p:txBody>
          <a:bodyPr wrap="none" rtlCol="0">
            <a:spAutoFit/>
          </a:bodyPr>
          <a:lstStyle/>
          <a:p>
            <a:r>
              <a:rPr lang="es-EC" sz="1200" b="1" dirty="0" smtClean="0">
                <a:solidFill>
                  <a:schemeClr val="accent6">
                    <a:lumMod val="75000"/>
                  </a:schemeClr>
                </a:solidFill>
              </a:rPr>
              <a:t>Abr</a:t>
            </a:r>
            <a:endParaRPr lang="es-EC" sz="1200" b="1" dirty="0">
              <a:solidFill>
                <a:schemeClr val="accent6">
                  <a:lumMod val="75000"/>
                </a:schemeClr>
              </a:solidFill>
            </a:endParaRPr>
          </a:p>
        </p:txBody>
      </p:sp>
      <p:sp>
        <p:nvSpPr>
          <p:cNvPr id="64" name="63 Rectángulo"/>
          <p:cNvSpPr/>
          <p:nvPr/>
        </p:nvSpPr>
        <p:spPr>
          <a:xfrm>
            <a:off x="5987090" y="5783794"/>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65" name="64 Rectángulo"/>
          <p:cNvSpPr/>
          <p:nvPr/>
        </p:nvSpPr>
        <p:spPr>
          <a:xfrm>
            <a:off x="6347130" y="5783794"/>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66" name="65 CuadroTexto"/>
          <p:cNvSpPr txBox="1"/>
          <p:nvPr/>
        </p:nvSpPr>
        <p:spPr>
          <a:xfrm>
            <a:off x="6155670" y="5541944"/>
            <a:ext cx="464038" cy="276999"/>
          </a:xfrm>
          <a:prstGeom prst="rect">
            <a:avLst/>
          </a:prstGeom>
          <a:noFill/>
        </p:spPr>
        <p:txBody>
          <a:bodyPr wrap="none" rtlCol="0">
            <a:spAutoFit/>
          </a:bodyPr>
          <a:lstStyle/>
          <a:p>
            <a:r>
              <a:rPr lang="es-EC" sz="1200" b="1" dirty="0" err="1" smtClean="0">
                <a:solidFill>
                  <a:schemeClr val="accent6">
                    <a:lumMod val="75000"/>
                  </a:schemeClr>
                </a:solidFill>
              </a:rPr>
              <a:t>May</a:t>
            </a:r>
            <a:endParaRPr lang="es-EC" sz="1200" b="1" dirty="0">
              <a:solidFill>
                <a:schemeClr val="accent6">
                  <a:lumMod val="75000"/>
                </a:schemeClr>
              </a:solidFill>
            </a:endParaRPr>
          </a:p>
        </p:txBody>
      </p:sp>
      <p:sp>
        <p:nvSpPr>
          <p:cNvPr id="67" name="66 CuadroTexto"/>
          <p:cNvSpPr txBox="1"/>
          <p:nvPr/>
        </p:nvSpPr>
        <p:spPr>
          <a:xfrm>
            <a:off x="6899596" y="5530911"/>
            <a:ext cx="357790" cy="276999"/>
          </a:xfrm>
          <a:prstGeom prst="rect">
            <a:avLst/>
          </a:prstGeom>
          <a:noFill/>
        </p:spPr>
        <p:txBody>
          <a:bodyPr wrap="none" rtlCol="0">
            <a:spAutoFit/>
          </a:bodyPr>
          <a:lstStyle/>
          <a:p>
            <a:r>
              <a:rPr lang="es-EC" sz="1200" b="1" dirty="0" smtClean="0">
                <a:solidFill>
                  <a:schemeClr val="accent6">
                    <a:lumMod val="75000"/>
                  </a:schemeClr>
                </a:solidFill>
              </a:rPr>
              <a:t>Jul</a:t>
            </a:r>
            <a:endParaRPr lang="es-EC" sz="1200" b="1" dirty="0">
              <a:solidFill>
                <a:schemeClr val="accent6">
                  <a:lumMod val="75000"/>
                </a:schemeClr>
              </a:solidFill>
            </a:endParaRPr>
          </a:p>
        </p:txBody>
      </p:sp>
      <p:sp>
        <p:nvSpPr>
          <p:cNvPr id="68" name="67 Rectángulo"/>
          <p:cNvSpPr/>
          <p:nvPr/>
        </p:nvSpPr>
        <p:spPr>
          <a:xfrm>
            <a:off x="7091056" y="5772761"/>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69" name="68 Rectángulo"/>
          <p:cNvSpPr/>
          <p:nvPr/>
        </p:nvSpPr>
        <p:spPr>
          <a:xfrm>
            <a:off x="7451096" y="5772761"/>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70" name="69 CuadroTexto"/>
          <p:cNvSpPr txBox="1"/>
          <p:nvPr/>
        </p:nvSpPr>
        <p:spPr>
          <a:xfrm>
            <a:off x="7259636" y="5530911"/>
            <a:ext cx="433260" cy="276999"/>
          </a:xfrm>
          <a:prstGeom prst="rect">
            <a:avLst/>
          </a:prstGeom>
          <a:noFill/>
        </p:spPr>
        <p:txBody>
          <a:bodyPr wrap="none" rtlCol="0">
            <a:spAutoFit/>
          </a:bodyPr>
          <a:lstStyle/>
          <a:p>
            <a:r>
              <a:rPr lang="es-EC" sz="1200" b="1" dirty="0" err="1" smtClean="0">
                <a:solidFill>
                  <a:schemeClr val="accent6">
                    <a:lumMod val="75000"/>
                  </a:schemeClr>
                </a:solidFill>
              </a:rPr>
              <a:t>Ago</a:t>
            </a:r>
            <a:endParaRPr lang="es-EC" sz="1200" b="1" dirty="0">
              <a:solidFill>
                <a:schemeClr val="accent6">
                  <a:lumMod val="75000"/>
                </a:schemeClr>
              </a:solidFill>
            </a:endParaRPr>
          </a:p>
        </p:txBody>
      </p:sp>
      <p:sp>
        <p:nvSpPr>
          <p:cNvPr id="71" name="70 CuadroTexto"/>
          <p:cNvSpPr txBox="1"/>
          <p:nvPr/>
        </p:nvSpPr>
        <p:spPr>
          <a:xfrm>
            <a:off x="4739356" y="5530911"/>
            <a:ext cx="420308" cy="276999"/>
          </a:xfrm>
          <a:prstGeom prst="rect">
            <a:avLst/>
          </a:prstGeom>
          <a:noFill/>
        </p:spPr>
        <p:txBody>
          <a:bodyPr wrap="none" rtlCol="0">
            <a:spAutoFit/>
          </a:bodyPr>
          <a:lstStyle/>
          <a:p>
            <a:r>
              <a:rPr lang="es-EC" sz="1200" b="1" dirty="0" smtClean="0">
                <a:solidFill>
                  <a:schemeClr val="accent6">
                    <a:lumMod val="75000"/>
                  </a:schemeClr>
                </a:solidFill>
              </a:rPr>
              <a:t>Ene</a:t>
            </a:r>
            <a:endParaRPr lang="es-EC" sz="1200" b="1" dirty="0">
              <a:solidFill>
                <a:schemeClr val="accent6">
                  <a:lumMod val="75000"/>
                </a:schemeClr>
              </a:solidFill>
            </a:endParaRPr>
          </a:p>
        </p:txBody>
      </p:sp>
      <p:sp>
        <p:nvSpPr>
          <p:cNvPr id="72" name="71 Rectángulo"/>
          <p:cNvSpPr/>
          <p:nvPr/>
        </p:nvSpPr>
        <p:spPr>
          <a:xfrm>
            <a:off x="4930816" y="5772761"/>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73" name="72 Rectángulo"/>
          <p:cNvSpPr/>
          <p:nvPr/>
        </p:nvSpPr>
        <p:spPr>
          <a:xfrm>
            <a:off x="5290856" y="5772761"/>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74" name="73 CuadroTexto"/>
          <p:cNvSpPr txBox="1"/>
          <p:nvPr/>
        </p:nvSpPr>
        <p:spPr>
          <a:xfrm>
            <a:off x="5099396" y="5530911"/>
            <a:ext cx="413255" cy="276999"/>
          </a:xfrm>
          <a:prstGeom prst="rect">
            <a:avLst/>
          </a:prstGeom>
          <a:noFill/>
        </p:spPr>
        <p:txBody>
          <a:bodyPr wrap="none" rtlCol="0">
            <a:spAutoFit/>
          </a:bodyPr>
          <a:lstStyle/>
          <a:p>
            <a:r>
              <a:rPr lang="es-EC" sz="1200" b="1" dirty="0" smtClean="0">
                <a:solidFill>
                  <a:schemeClr val="accent6">
                    <a:lumMod val="75000"/>
                  </a:schemeClr>
                </a:solidFill>
              </a:rPr>
              <a:t>Feb</a:t>
            </a:r>
            <a:endParaRPr lang="es-EC" sz="1200" b="1" dirty="0">
              <a:solidFill>
                <a:schemeClr val="accent6">
                  <a:lumMod val="75000"/>
                </a:schemeClr>
              </a:solidFill>
            </a:endParaRPr>
          </a:p>
        </p:txBody>
      </p:sp>
      <p:sp>
        <p:nvSpPr>
          <p:cNvPr id="75" name="74 CuadroTexto"/>
          <p:cNvSpPr txBox="1"/>
          <p:nvPr/>
        </p:nvSpPr>
        <p:spPr>
          <a:xfrm>
            <a:off x="7947726" y="5530911"/>
            <a:ext cx="405880" cy="276999"/>
          </a:xfrm>
          <a:prstGeom prst="rect">
            <a:avLst/>
          </a:prstGeom>
          <a:noFill/>
        </p:spPr>
        <p:txBody>
          <a:bodyPr wrap="none" rtlCol="0">
            <a:spAutoFit/>
          </a:bodyPr>
          <a:lstStyle/>
          <a:p>
            <a:r>
              <a:rPr lang="es-EC" sz="1200" b="1" dirty="0" smtClean="0">
                <a:solidFill>
                  <a:schemeClr val="accent6">
                    <a:lumMod val="75000"/>
                  </a:schemeClr>
                </a:solidFill>
              </a:rPr>
              <a:t>Oct</a:t>
            </a:r>
            <a:endParaRPr lang="es-EC" sz="1200" b="1" dirty="0">
              <a:solidFill>
                <a:schemeClr val="accent6">
                  <a:lumMod val="75000"/>
                </a:schemeClr>
              </a:solidFill>
            </a:endParaRPr>
          </a:p>
        </p:txBody>
      </p:sp>
      <p:sp>
        <p:nvSpPr>
          <p:cNvPr id="76" name="75 Rectángulo"/>
          <p:cNvSpPr/>
          <p:nvPr/>
        </p:nvSpPr>
        <p:spPr>
          <a:xfrm>
            <a:off x="8139186" y="5772761"/>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77" name="76 Rectángulo"/>
          <p:cNvSpPr/>
          <p:nvPr/>
        </p:nvSpPr>
        <p:spPr>
          <a:xfrm>
            <a:off x="8499226" y="5772761"/>
            <a:ext cx="45719" cy="10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solidFill>
                <a:schemeClr val="accent2">
                  <a:lumMod val="75000"/>
                </a:schemeClr>
              </a:solidFill>
            </a:endParaRPr>
          </a:p>
        </p:txBody>
      </p:sp>
      <p:sp>
        <p:nvSpPr>
          <p:cNvPr id="78" name="77 CuadroTexto"/>
          <p:cNvSpPr txBox="1"/>
          <p:nvPr/>
        </p:nvSpPr>
        <p:spPr>
          <a:xfrm>
            <a:off x="8307766" y="5530911"/>
            <a:ext cx="440698" cy="276999"/>
          </a:xfrm>
          <a:prstGeom prst="rect">
            <a:avLst/>
          </a:prstGeom>
          <a:noFill/>
        </p:spPr>
        <p:txBody>
          <a:bodyPr wrap="none" rtlCol="0">
            <a:spAutoFit/>
          </a:bodyPr>
          <a:lstStyle/>
          <a:p>
            <a:r>
              <a:rPr lang="es-EC" sz="1200" b="1" dirty="0" smtClean="0">
                <a:solidFill>
                  <a:schemeClr val="accent6">
                    <a:lumMod val="75000"/>
                  </a:schemeClr>
                </a:solidFill>
              </a:rPr>
              <a:t>Nov</a:t>
            </a:r>
            <a:endParaRPr lang="es-EC" sz="1200" b="1" dirty="0">
              <a:solidFill>
                <a:schemeClr val="accent6">
                  <a:lumMod val="75000"/>
                </a:schemeClr>
              </a:solidFill>
            </a:endParaRPr>
          </a:p>
        </p:txBody>
      </p:sp>
      <p:sp>
        <p:nvSpPr>
          <p:cNvPr id="79" name="78 Elipse"/>
          <p:cNvSpPr/>
          <p:nvPr/>
        </p:nvSpPr>
        <p:spPr>
          <a:xfrm>
            <a:off x="3779911" y="1858503"/>
            <a:ext cx="3078917" cy="712068"/>
          </a:xfrm>
          <a:prstGeom prst="ellipse">
            <a:avLst/>
          </a:prstGeom>
          <a:solidFill>
            <a:schemeClr val="accent5">
              <a:lumMod val="20000"/>
              <a:lumOff val="8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Sede Electrónica (SE) y</a:t>
            </a:r>
          </a:p>
          <a:p>
            <a:pPr algn="ctr"/>
            <a:r>
              <a:rPr lang="es-EC" sz="1400" dirty="0" smtClean="0">
                <a:solidFill>
                  <a:schemeClr val="tx1"/>
                </a:solidFill>
              </a:rPr>
              <a:t>Servicios Telemáticos (ST)</a:t>
            </a:r>
            <a:endParaRPr lang="es-EC" sz="1400" dirty="0">
              <a:solidFill>
                <a:schemeClr val="tx1"/>
              </a:solidFill>
            </a:endParaRPr>
          </a:p>
        </p:txBody>
      </p:sp>
      <p:sp>
        <p:nvSpPr>
          <p:cNvPr id="80" name="79 Rectángulo redondeado"/>
          <p:cNvSpPr/>
          <p:nvPr/>
        </p:nvSpPr>
        <p:spPr>
          <a:xfrm>
            <a:off x="357157" y="566349"/>
            <a:ext cx="1358121" cy="500066"/>
          </a:xfrm>
          <a:prstGeom prst="roundRect">
            <a:avLst/>
          </a:prstGeom>
          <a:solidFill>
            <a:schemeClr val="accent5">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Propuesta de Normativa</a:t>
            </a:r>
            <a:endParaRPr lang="es-EC" sz="1400" dirty="0">
              <a:solidFill>
                <a:schemeClr val="tx1"/>
              </a:solidFill>
            </a:endParaRPr>
          </a:p>
        </p:txBody>
      </p:sp>
      <p:sp>
        <p:nvSpPr>
          <p:cNvPr id="81" name="80 Rectángulo redondeado"/>
          <p:cNvSpPr/>
          <p:nvPr/>
        </p:nvSpPr>
        <p:spPr>
          <a:xfrm>
            <a:off x="1835696" y="4437112"/>
            <a:ext cx="3095120" cy="285752"/>
          </a:xfrm>
          <a:prstGeom prst="roundRect">
            <a:avLst/>
          </a:prstGeom>
          <a:solidFill>
            <a:schemeClr val="accent5">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Análisis para Certificación ISO</a:t>
            </a:r>
            <a:endParaRPr lang="es-EC" sz="1400" dirty="0">
              <a:solidFill>
                <a:schemeClr val="tx1"/>
              </a:solidFill>
            </a:endParaRPr>
          </a:p>
        </p:txBody>
      </p:sp>
      <p:cxnSp>
        <p:nvCxnSpPr>
          <p:cNvPr id="82" name="81 Conector curvado"/>
          <p:cNvCxnSpPr>
            <a:stCxn id="80" idx="1"/>
            <a:endCxn id="14" idx="1"/>
          </p:cNvCxnSpPr>
          <p:nvPr/>
        </p:nvCxnSpPr>
        <p:spPr>
          <a:xfrm rot="10800000" flipH="1" flipV="1">
            <a:off x="357156" y="816382"/>
            <a:ext cx="182395" cy="797764"/>
          </a:xfrm>
          <a:prstGeom prst="curvedConnector3">
            <a:avLst>
              <a:gd name="adj1" fmla="val -125332"/>
            </a:avLst>
          </a:prstGeom>
          <a:ln>
            <a:solidFill>
              <a:schemeClr val="accent4">
                <a:lumMod val="7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3" name="82 Conector curvado"/>
          <p:cNvCxnSpPr>
            <a:stCxn id="14" idx="2"/>
            <a:endCxn id="13" idx="0"/>
          </p:cNvCxnSpPr>
          <p:nvPr/>
        </p:nvCxnSpPr>
        <p:spPr>
          <a:xfrm rot="5400000">
            <a:off x="2445141" y="2186703"/>
            <a:ext cx="559914" cy="20173"/>
          </a:xfrm>
          <a:prstGeom prst="curvedConnector3">
            <a:avLst>
              <a:gd name="adj1" fmla="val 50000"/>
            </a:avLst>
          </a:prstGeom>
          <a:ln>
            <a:solidFill>
              <a:schemeClr val="accent4">
                <a:lumMod val="7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4" name="83 Conector curvado"/>
          <p:cNvCxnSpPr>
            <a:stCxn id="79" idx="2"/>
            <a:endCxn id="13" idx="7"/>
          </p:cNvCxnSpPr>
          <p:nvPr/>
        </p:nvCxnSpPr>
        <p:spPr>
          <a:xfrm rot="10800000" flipV="1">
            <a:off x="3421929" y="2214536"/>
            <a:ext cx="357982" cy="412209"/>
          </a:xfrm>
          <a:prstGeom prst="curvedConnector2">
            <a:avLst/>
          </a:prstGeom>
          <a:ln>
            <a:solidFill>
              <a:schemeClr val="accent4">
                <a:lumMod val="7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5" name="84 Conector curvado"/>
          <p:cNvCxnSpPr>
            <a:stCxn id="18" idx="3"/>
            <a:endCxn id="13" idx="4"/>
          </p:cNvCxnSpPr>
          <p:nvPr/>
        </p:nvCxnSpPr>
        <p:spPr>
          <a:xfrm flipV="1">
            <a:off x="1634848" y="3501008"/>
            <a:ext cx="1080163" cy="545567"/>
          </a:xfrm>
          <a:prstGeom prst="curvedConnector2">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87 Rectángulo redondeado"/>
          <p:cNvSpPr/>
          <p:nvPr/>
        </p:nvSpPr>
        <p:spPr>
          <a:xfrm>
            <a:off x="5724128" y="2866615"/>
            <a:ext cx="2715074" cy="320330"/>
          </a:xfrm>
          <a:prstGeom prst="roundRect">
            <a:avLst/>
          </a:prstGeom>
          <a:solidFill>
            <a:schemeClr val="accent5">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Interconectividad DINARDAP</a:t>
            </a:r>
            <a:endParaRPr lang="es-EC" sz="1400" dirty="0">
              <a:solidFill>
                <a:schemeClr val="tx1"/>
              </a:solidFill>
            </a:endParaRPr>
          </a:p>
        </p:txBody>
      </p:sp>
      <p:sp>
        <p:nvSpPr>
          <p:cNvPr id="89" name="88 CuadroTexto"/>
          <p:cNvSpPr txBox="1"/>
          <p:nvPr/>
        </p:nvSpPr>
        <p:spPr>
          <a:xfrm>
            <a:off x="421449" y="6021288"/>
            <a:ext cx="550151" cy="307777"/>
          </a:xfrm>
          <a:prstGeom prst="rect">
            <a:avLst/>
          </a:prstGeom>
          <a:noFill/>
        </p:spPr>
        <p:txBody>
          <a:bodyPr wrap="none" rtlCol="0">
            <a:spAutoFit/>
          </a:bodyPr>
          <a:lstStyle/>
          <a:p>
            <a:r>
              <a:rPr lang="es-EC" sz="1400" b="1" dirty="0" smtClean="0">
                <a:solidFill>
                  <a:schemeClr val="accent2">
                    <a:lumMod val="75000"/>
                  </a:schemeClr>
                </a:solidFill>
              </a:rPr>
              <a:t>2015</a:t>
            </a:r>
            <a:endParaRPr lang="es-EC" sz="1400" b="1" dirty="0">
              <a:solidFill>
                <a:schemeClr val="accent2">
                  <a:lumMod val="75000"/>
                </a:schemeClr>
              </a:solidFill>
            </a:endParaRPr>
          </a:p>
        </p:txBody>
      </p:sp>
      <p:sp>
        <p:nvSpPr>
          <p:cNvPr id="90" name="89 CuadroTexto"/>
          <p:cNvSpPr txBox="1"/>
          <p:nvPr/>
        </p:nvSpPr>
        <p:spPr>
          <a:xfrm>
            <a:off x="4669921" y="6021288"/>
            <a:ext cx="550151" cy="307777"/>
          </a:xfrm>
          <a:prstGeom prst="rect">
            <a:avLst/>
          </a:prstGeom>
          <a:noFill/>
        </p:spPr>
        <p:txBody>
          <a:bodyPr wrap="none" rtlCol="0">
            <a:spAutoFit/>
          </a:bodyPr>
          <a:lstStyle/>
          <a:p>
            <a:r>
              <a:rPr lang="es-EC" sz="1400" b="1" dirty="0" smtClean="0">
                <a:solidFill>
                  <a:schemeClr val="accent6">
                    <a:lumMod val="75000"/>
                  </a:schemeClr>
                </a:solidFill>
              </a:rPr>
              <a:t>2016</a:t>
            </a:r>
            <a:endParaRPr lang="es-EC" sz="1400" b="1" dirty="0">
              <a:solidFill>
                <a:schemeClr val="accent6">
                  <a:lumMod val="75000"/>
                </a:schemeClr>
              </a:solidFill>
            </a:endParaRPr>
          </a:p>
        </p:txBody>
      </p:sp>
      <p:sp>
        <p:nvSpPr>
          <p:cNvPr id="96" name="95 Rectángulo redondeado"/>
          <p:cNvSpPr/>
          <p:nvPr/>
        </p:nvSpPr>
        <p:spPr>
          <a:xfrm>
            <a:off x="1835696" y="4797152"/>
            <a:ext cx="3888432" cy="357937"/>
          </a:xfrm>
          <a:prstGeom prst="roundRect">
            <a:avLst/>
          </a:prstGeom>
          <a:solidFill>
            <a:srgbClr val="FFFF00"/>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Contratación de personal de apoyo</a:t>
            </a:r>
            <a:endParaRPr lang="es-EC" sz="1400" dirty="0">
              <a:solidFill>
                <a:schemeClr val="tx1"/>
              </a:solidFill>
            </a:endParaRPr>
          </a:p>
        </p:txBody>
      </p:sp>
      <p:cxnSp>
        <p:nvCxnSpPr>
          <p:cNvPr id="86" name="85 Conector curvado"/>
          <p:cNvCxnSpPr>
            <a:stCxn id="19" idx="4"/>
            <a:endCxn id="13" idx="4"/>
          </p:cNvCxnSpPr>
          <p:nvPr/>
        </p:nvCxnSpPr>
        <p:spPr>
          <a:xfrm flipV="1">
            <a:off x="1760995" y="3501008"/>
            <a:ext cx="954016" cy="1264718"/>
          </a:xfrm>
          <a:prstGeom prst="curvedConnector2">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7" name="96 Rectángulo redondeado"/>
          <p:cNvSpPr/>
          <p:nvPr/>
        </p:nvSpPr>
        <p:spPr>
          <a:xfrm>
            <a:off x="2464579" y="5155089"/>
            <a:ext cx="4234079" cy="362143"/>
          </a:xfrm>
          <a:prstGeom prst="roundRect">
            <a:avLst/>
          </a:prstGeom>
          <a:solidFill>
            <a:srgbClr val="FFFF00"/>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Adecuaciones y equipamiento</a:t>
            </a:r>
            <a:endParaRPr lang="es-EC" sz="1400" dirty="0">
              <a:solidFill>
                <a:schemeClr val="tx1"/>
              </a:solidFill>
            </a:endParaRPr>
          </a:p>
        </p:txBody>
      </p:sp>
    </p:spTree>
    <p:extLst>
      <p:ext uri="{BB962C8B-B14F-4D97-AF65-F5344CB8AC3E}">
        <p14:creationId xmlns:p14="http://schemas.microsoft.com/office/powerpoint/2010/main" val="330608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sp>
        <p:nvSpPr>
          <p:cNvPr id="8" name="1 Título"/>
          <p:cNvSpPr txBox="1">
            <a:spLocks/>
          </p:cNvSpPr>
          <p:nvPr/>
        </p:nvSpPr>
        <p:spPr>
          <a:xfrm>
            <a:off x="107503" y="764704"/>
            <a:ext cx="8822213" cy="576064"/>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PLANIFICACIÓN REFERENCIAL DE GESTIÓN ENTREGABLES</a:t>
            </a:r>
            <a:endParaRPr lang="es-EC" sz="2700" dirty="0">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614180090"/>
              </p:ext>
            </p:extLst>
          </p:nvPr>
        </p:nvGraphicFramePr>
        <p:xfrm>
          <a:off x="251520" y="1363209"/>
          <a:ext cx="8640961" cy="4730087"/>
        </p:xfrm>
        <a:graphic>
          <a:graphicData uri="http://schemas.openxmlformats.org/drawingml/2006/table">
            <a:tbl>
              <a:tblPr firstRow="1" firstCol="1" bandRow="1">
                <a:tableStyleId>{5C22544A-7EE6-4342-B048-85BDC9FD1C3A}</a:tableStyleId>
              </a:tblPr>
              <a:tblGrid>
                <a:gridCol w="4162871"/>
                <a:gridCol w="435345"/>
                <a:gridCol w="416377"/>
                <a:gridCol w="494053"/>
                <a:gridCol w="448893"/>
                <a:gridCol w="487731"/>
                <a:gridCol w="436248"/>
                <a:gridCol w="401926"/>
                <a:gridCol w="475989"/>
                <a:gridCol w="476892"/>
                <a:gridCol w="404636"/>
              </a:tblGrid>
              <a:tr h="355026">
                <a:tc>
                  <a:txBody>
                    <a:bodyPr/>
                    <a:lstStyle/>
                    <a:p>
                      <a:pPr>
                        <a:lnSpc>
                          <a:spcPct val="115000"/>
                        </a:lnSpc>
                      </a:pPr>
                      <a:endParaRPr lang="es-EC" sz="1400" dirty="0">
                        <a:effectLst/>
                        <a:latin typeface="Calibri"/>
                      </a:endParaRPr>
                    </a:p>
                  </a:txBody>
                  <a:tcPr marL="44450" marR="44450" marT="0" marB="0" anchor="b"/>
                </a:tc>
                <a:tc gridSpan="10">
                  <a:txBody>
                    <a:bodyPr/>
                    <a:lstStyle/>
                    <a:p>
                      <a:pPr algn="ctr">
                        <a:lnSpc>
                          <a:spcPct val="115000"/>
                        </a:lnSpc>
                        <a:spcAft>
                          <a:spcPts val="0"/>
                        </a:spcAft>
                      </a:pPr>
                      <a:r>
                        <a:rPr lang="es-EC" sz="1400">
                          <a:effectLst/>
                        </a:rPr>
                        <a:t>AÑO 2015</a:t>
                      </a:r>
                      <a:endParaRPr lang="es-EC" sz="1400">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55026">
                <a:tc>
                  <a:txBody>
                    <a:bodyPr/>
                    <a:lstStyle/>
                    <a:p>
                      <a:pPr>
                        <a:lnSpc>
                          <a:spcPct val="115000"/>
                        </a:lnSpc>
                      </a:pPr>
                      <a:endParaRPr lang="es-EC" sz="1400">
                        <a:effectLst/>
                        <a:latin typeface="Calibri"/>
                      </a:endParaRPr>
                    </a:p>
                  </a:txBody>
                  <a:tcPr marL="44450" marR="44450" marT="0" marB="0" anchor="b"/>
                </a:tc>
                <a:tc>
                  <a:txBody>
                    <a:bodyPr/>
                    <a:lstStyle/>
                    <a:p>
                      <a:pPr algn="ctr">
                        <a:lnSpc>
                          <a:spcPct val="115000"/>
                        </a:lnSpc>
                        <a:spcAft>
                          <a:spcPts val="0"/>
                        </a:spcAft>
                      </a:pPr>
                      <a:r>
                        <a:rPr lang="es-EC" sz="1400">
                          <a:effectLst/>
                        </a:rPr>
                        <a:t>ENE</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FEB</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MAR</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ABR</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MAY</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JUN</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JUL</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AGO</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NOV</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DIC</a:t>
                      </a:r>
                      <a:endParaRPr lang="es-EC" sz="1400">
                        <a:effectLst/>
                        <a:latin typeface="Calibri"/>
                        <a:ea typeface="Calibri"/>
                        <a:cs typeface="Times New Roman"/>
                      </a:endParaRPr>
                    </a:p>
                  </a:txBody>
                  <a:tcPr marL="44450" marR="44450" marT="0" marB="0" anchor="b"/>
                </a:tc>
              </a:tr>
              <a:tr h="355026">
                <a:tc>
                  <a:txBody>
                    <a:bodyPr/>
                    <a:lstStyle/>
                    <a:p>
                      <a:pPr>
                        <a:lnSpc>
                          <a:spcPct val="115000"/>
                        </a:lnSpc>
                        <a:spcAft>
                          <a:spcPts val="0"/>
                        </a:spcAft>
                      </a:pPr>
                      <a:r>
                        <a:rPr lang="es-EC" sz="1600" dirty="0">
                          <a:solidFill>
                            <a:schemeClr val="accent6">
                              <a:lumMod val="40000"/>
                              <a:lumOff val="60000"/>
                            </a:schemeClr>
                          </a:solidFill>
                          <a:effectLst/>
                        </a:rPr>
                        <a:t>COMPONENTE "Digitalización"</a:t>
                      </a:r>
                      <a:endParaRPr lang="es-EC" sz="1600" dirty="0">
                        <a:solidFill>
                          <a:schemeClr val="accent6">
                            <a:lumMod val="40000"/>
                            <a:lumOff val="60000"/>
                          </a:schemeClr>
                        </a:solidFill>
                        <a:effectLst/>
                        <a:latin typeface="Calibri"/>
                        <a:ea typeface="Calibri"/>
                        <a:cs typeface="Times New Roman"/>
                      </a:endParaRPr>
                    </a:p>
                  </a:txBody>
                  <a:tcPr marL="44450" marR="44450" marT="0" marB="0" anchor="b"/>
                </a:tc>
                <a:tc>
                  <a:txBody>
                    <a:bodyPr/>
                    <a:lstStyle/>
                    <a:p>
                      <a:pPr>
                        <a:lnSpc>
                          <a:spcPct val="115000"/>
                        </a:lnSpc>
                      </a:pPr>
                      <a:endParaRPr lang="es-EC" sz="1400" dirty="0">
                        <a:effectLst/>
                        <a:latin typeface="Calibri"/>
                      </a:endParaRPr>
                    </a:p>
                  </a:txBody>
                  <a:tcPr marL="44450" marR="44450" marT="0" marB="0" anchor="b"/>
                </a:tc>
                <a:tc>
                  <a:txBody>
                    <a:bodyPr/>
                    <a:lstStyle/>
                    <a:p>
                      <a:pPr>
                        <a:lnSpc>
                          <a:spcPct val="115000"/>
                        </a:lnSpc>
                      </a:pPr>
                      <a:endParaRPr lang="es-EC" sz="1400" dirty="0">
                        <a:effectLst/>
                        <a:latin typeface="Calibri"/>
                      </a:endParaRPr>
                    </a:p>
                  </a:txBody>
                  <a:tcPr marL="44450" marR="44450" marT="0" marB="0" anchor="b"/>
                </a:tc>
                <a:tc>
                  <a:txBody>
                    <a:bodyPr/>
                    <a:lstStyle/>
                    <a:p>
                      <a:pPr>
                        <a:lnSpc>
                          <a:spcPct val="115000"/>
                        </a:lnSpc>
                      </a:pPr>
                      <a:endParaRPr lang="es-EC" sz="1400" dirty="0">
                        <a:effectLst/>
                        <a:latin typeface="Calibri"/>
                      </a:endParaRPr>
                    </a:p>
                  </a:txBody>
                  <a:tcPr marL="44450" marR="44450" marT="0" marB="0" anchor="b"/>
                </a:tc>
                <a:tc>
                  <a:txBody>
                    <a:bodyPr/>
                    <a:lstStyle/>
                    <a:p>
                      <a:pPr>
                        <a:lnSpc>
                          <a:spcPct val="115000"/>
                        </a:lnSpc>
                      </a:pPr>
                      <a:endParaRPr lang="es-EC" sz="1400" dirty="0">
                        <a:effectLst/>
                        <a:latin typeface="Calibri"/>
                      </a:endParaRPr>
                    </a:p>
                  </a:txBody>
                  <a:tcPr marL="44450" marR="44450" marT="0" marB="0" anchor="b"/>
                </a:tc>
                <a:tc>
                  <a:txBody>
                    <a:bodyPr/>
                    <a:lstStyle/>
                    <a:p>
                      <a:pPr>
                        <a:lnSpc>
                          <a:spcPct val="115000"/>
                        </a:lnSpc>
                      </a:pPr>
                      <a:endParaRPr lang="es-EC" sz="1400" dirty="0">
                        <a:effectLst/>
                        <a:latin typeface="Calibri"/>
                      </a:endParaRPr>
                    </a:p>
                  </a:txBody>
                  <a:tcPr marL="44450" marR="44450" marT="0" marB="0" anchor="b"/>
                </a:tc>
                <a:tc>
                  <a:txBody>
                    <a:bodyPr/>
                    <a:lstStyle/>
                    <a:p>
                      <a:pPr>
                        <a:lnSpc>
                          <a:spcPct val="115000"/>
                        </a:lnSpc>
                      </a:pPr>
                      <a:endParaRPr lang="es-EC" sz="1400" dirty="0">
                        <a:effectLst/>
                        <a:latin typeface="Calibri"/>
                      </a:endParaRPr>
                    </a:p>
                  </a:txBody>
                  <a:tcPr marL="44450" marR="44450" marT="0" marB="0" anchor="b"/>
                </a:tc>
                <a:tc>
                  <a:txBody>
                    <a:bodyPr/>
                    <a:lstStyle/>
                    <a:p>
                      <a:pPr>
                        <a:lnSpc>
                          <a:spcPct val="115000"/>
                        </a:lnSpc>
                      </a:pPr>
                      <a:endParaRPr lang="es-EC" sz="1400" dirty="0">
                        <a:effectLst/>
                        <a:latin typeface="Calibri"/>
                      </a:endParaRPr>
                    </a:p>
                  </a:txBody>
                  <a:tcPr marL="44450" marR="44450" marT="0" marB="0" anchor="b"/>
                </a:tc>
                <a:tc>
                  <a:txBody>
                    <a:bodyPr/>
                    <a:lstStyle/>
                    <a:p>
                      <a:pPr>
                        <a:lnSpc>
                          <a:spcPct val="115000"/>
                        </a:lnSpc>
                      </a:pPr>
                      <a:endParaRPr lang="es-EC" sz="1400" dirty="0">
                        <a:effectLst/>
                        <a:latin typeface="Calibri"/>
                      </a:endParaRPr>
                    </a:p>
                  </a:txBody>
                  <a:tcPr marL="44450" marR="44450" marT="0" marB="0" anchor="b"/>
                </a:tc>
                <a:tc>
                  <a:txBody>
                    <a:bodyPr/>
                    <a:lstStyle/>
                    <a:p>
                      <a:pPr>
                        <a:lnSpc>
                          <a:spcPct val="115000"/>
                        </a:lnSpc>
                      </a:pPr>
                      <a:endParaRPr lang="es-EC" sz="1400" dirty="0">
                        <a:effectLst/>
                        <a:latin typeface="Calibri"/>
                      </a:endParaRPr>
                    </a:p>
                  </a:txBody>
                  <a:tcPr marL="44450" marR="44450" marT="0" marB="0" anchor="b"/>
                </a:tc>
                <a:tc>
                  <a:txBody>
                    <a:bodyPr/>
                    <a:lstStyle/>
                    <a:p>
                      <a:pPr>
                        <a:lnSpc>
                          <a:spcPct val="115000"/>
                        </a:lnSpc>
                      </a:pPr>
                      <a:endParaRPr lang="es-EC" sz="1400" dirty="0">
                        <a:effectLst/>
                        <a:latin typeface="Calibri"/>
                      </a:endParaRPr>
                    </a:p>
                  </a:txBody>
                  <a:tcPr marL="44450" marR="44450" marT="0" marB="0" anchor="b"/>
                </a:tc>
              </a:tr>
              <a:tr h="501317">
                <a:tc>
                  <a:txBody>
                    <a:bodyPr/>
                    <a:lstStyle/>
                    <a:p>
                      <a:pPr indent="304800">
                        <a:lnSpc>
                          <a:spcPct val="115000"/>
                        </a:lnSpc>
                        <a:spcAft>
                          <a:spcPts val="0"/>
                        </a:spcAft>
                      </a:pPr>
                      <a:r>
                        <a:rPr lang="es-EC" sz="1400">
                          <a:effectLst/>
                        </a:rPr>
                        <a:t>Sub-componente 1 "Metodología aplicada de Digitalización"</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dirty="0">
                          <a:effectLst/>
                        </a:rPr>
                        <a:t> </a:t>
                      </a:r>
                      <a:endParaRPr lang="es-EC"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r>
              <a:tr h="243117">
                <a:tc>
                  <a:txBody>
                    <a:bodyPr/>
                    <a:lstStyle/>
                    <a:p>
                      <a:pPr indent="304800">
                        <a:lnSpc>
                          <a:spcPct val="115000"/>
                        </a:lnSpc>
                        <a:spcAft>
                          <a:spcPts val="0"/>
                        </a:spcAft>
                      </a:pPr>
                      <a:r>
                        <a:rPr lang="es-EC" sz="1400">
                          <a:effectLst/>
                        </a:rPr>
                        <a:t>Sub-componente 2 "Tecnologías Información"</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r>
              <a:tr h="355026">
                <a:tc>
                  <a:txBody>
                    <a:bodyPr/>
                    <a:lstStyle/>
                    <a:p>
                      <a:pPr>
                        <a:lnSpc>
                          <a:spcPct val="115000"/>
                        </a:lnSpc>
                        <a:spcAft>
                          <a:spcPts val="0"/>
                        </a:spcAft>
                      </a:pPr>
                      <a:r>
                        <a:rPr lang="es-EC" sz="1600" dirty="0">
                          <a:solidFill>
                            <a:schemeClr val="accent6">
                              <a:lumMod val="40000"/>
                              <a:lumOff val="60000"/>
                            </a:schemeClr>
                          </a:solidFill>
                          <a:effectLst/>
                        </a:rPr>
                        <a:t>COMPONENTE "Modernización integral </a:t>
                      </a:r>
                      <a:r>
                        <a:rPr lang="es-EC" sz="1600" dirty="0" smtClean="0">
                          <a:solidFill>
                            <a:schemeClr val="accent6">
                              <a:lumMod val="40000"/>
                              <a:lumOff val="60000"/>
                            </a:schemeClr>
                          </a:solidFill>
                          <a:effectLst/>
                        </a:rPr>
                        <a:t>del RP</a:t>
                      </a:r>
                      <a:r>
                        <a:rPr lang="es-EC" sz="1600" dirty="0">
                          <a:solidFill>
                            <a:schemeClr val="accent6">
                              <a:lumMod val="40000"/>
                              <a:lumOff val="60000"/>
                            </a:schemeClr>
                          </a:solidFill>
                          <a:effectLst/>
                        </a:rPr>
                        <a:t>"</a:t>
                      </a:r>
                      <a:endParaRPr lang="es-EC" sz="1600" dirty="0">
                        <a:solidFill>
                          <a:schemeClr val="accent6">
                            <a:lumMod val="40000"/>
                            <a:lumOff val="60000"/>
                          </a:schemeClr>
                        </a:solidFill>
                        <a:effectLst/>
                        <a:latin typeface="Calibri"/>
                        <a:ea typeface="Calibri"/>
                        <a:cs typeface="Times New Roman"/>
                      </a:endParaRPr>
                    </a:p>
                  </a:txBody>
                  <a:tcPr marL="44450" marR="44450" marT="0" marB="0" anchor="b"/>
                </a:tc>
                <a:tc>
                  <a:txBody>
                    <a:bodyPr/>
                    <a:lstStyle/>
                    <a:p>
                      <a:pPr>
                        <a:lnSpc>
                          <a:spcPct val="115000"/>
                        </a:lnSpc>
                      </a:pPr>
                      <a:endParaRPr lang="es-EC" sz="1400" dirty="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r>
              <a:tr h="243117">
                <a:tc>
                  <a:txBody>
                    <a:bodyPr/>
                    <a:lstStyle/>
                    <a:p>
                      <a:pPr indent="304800">
                        <a:lnSpc>
                          <a:spcPct val="115000"/>
                        </a:lnSpc>
                        <a:spcAft>
                          <a:spcPts val="0"/>
                        </a:spcAft>
                      </a:pPr>
                      <a:r>
                        <a:rPr lang="es-EC" sz="1400" dirty="0">
                          <a:effectLst/>
                        </a:rPr>
                        <a:t>Sub-componente 1 "Marco Jurídico"</a:t>
                      </a:r>
                      <a:endParaRPr lang="es-EC"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r>
              <a:tr h="243117">
                <a:tc>
                  <a:txBody>
                    <a:bodyPr/>
                    <a:lstStyle/>
                    <a:p>
                      <a:pPr indent="304800">
                        <a:lnSpc>
                          <a:spcPct val="115000"/>
                        </a:lnSpc>
                        <a:spcAft>
                          <a:spcPts val="0"/>
                        </a:spcAft>
                      </a:pPr>
                      <a:r>
                        <a:rPr lang="es-EC" sz="1400">
                          <a:effectLst/>
                        </a:rPr>
                        <a:t>Sub-componente 2 "Procesos Registrales"</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r>
              <a:tr h="243117">
                <a:tc>
                  <a:txBody>
                    <a:bodyPr/>
                    <a:lstStyle/>
                    <a:p>
                      <a:pPr indent="304800">
                        <a:lnSpc>
                          <a:spcPct val="115000"/>
                        </a:lnSpc>
                        <a:spcAft>
                          <a:spcPts val="0"/>
                        </a:spcAft>
                      </a:pPr>
                      <a:r>
                        <a:rPr lang="es-EC" sz="1400">
                          <a:effectLst/>
                        </a:rPr>
                        <a:t>Sub-componente 3 "Tecnologías Información - HW"</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r>
              <a:tr h="243117">
                <a:tc>
                  <a:txBody>
                    <a:bodyPr/>
                    <a:lstStyle/>
                    <a:p>
                      <a:pPr indent="304800">
                        <a:lnSpc>
                          <a:spcPct val="115000"/>
                        </a:lnSpc>
                        <a:spcAft>
                          <a:spcPts val="0"/>
                        </a:spcAft>
                      </a:pPr>
                      <a:r>
                        <a:rPr lang="es-EC" sz="1400">
                          <a:effectLst/>
                        </a:rPr>
                        <a:t>Sub-componente 4 "Tecnologías Información - SW"</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3</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5</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4</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3</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r>
              <a:tr h="243117">
                <a:tc>
                  <a:txBody>
                    <a:bodyPr/>
                    <a:lstStyle/>
                    <a:p>
                      <a:pPr indent="304800">
                        <a:lnSpc>
                          <a:spcPct val="115000"/>
                        </a:lnSpc>
                        <a:spcAft>
                          <a:spcPts val="0"/>
                        </a:spcAft>
                      </a:pPr>
                      <a:r>
                        <a:rPr lang="es-EC" sz="1400">
                          <a:effectLst/>
                        </a:rPr>
                        <a:t>Sub-componente 5 "Sede Electrónica"</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r>
              <a:tr h="243117">
                <a:tc>
                  <a:txBody>
                    <a:bodyPr/>
                    <a:lstStyle/>
                    <a:p>
                      <a:pPr indent="304800">
                        <a:lnSpc>
                          <a:spcPct val="115000"/>
                        </a:lnSpc>
                        <a:spcAft>
                          <a:spcPts val="0"/>
                        </a:spcAft>
                      </a:pPr>
                      <a:r>
                        <a:rPr lang="es-EC" sz="1400">
                          <a:effectLst/>
                        </a:rPr>
                        <a:t>Sub-componente 6 "Profesionalización"</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3</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3</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2</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3</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r>
              <a:tr h="243117">
                <a:tc>
                  <a:txBody>
                    <a:bodyPr/>
                    <a:lstStyle/>
                    <a:p>
                      <a:pPr indent="304800">
                        <a:lnSpc>
                          <a:spcPct val="115000"/>
                        </a:lnSpc>
                        <a:spcAft>
                          <a:spcPts val="0"/>
                        </a:spcAft>
                      </a:pPr>
                      <a:r>
                        <a:rPr lang="es-EC" sz="1400">
                          <a:effectLst/>
                        </a:rPr>
                        <a:t>Sub-componente 8 "Administración del Cambio"</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2</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r>
              <a:tr h="243117">
                <a:tc>
                  <a:txBody>
                    <a:bodyPr/>
                    <a:lstStyle/>
                    <a:p>
                      <a:pPr>
                        <a:lnSpc>
                          <a:spcPct val="115000"/>
                        </a:lnSpc>
                        <a:spcAft>
                          <a:spcPts val="0"/>
                        </a:spcAft>
                      </a:pPr>
                      <a:r>
                        <a:rPr lang="es-EC" sz="1400">
                          <a:effectLst/>
                        </a:rPr>
                        <a:t>SUBTOTAL ENTREGABLES</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2</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8</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9</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8</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7</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4</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dirty="0">
                          <a:effectLst/>
                        </a:rPr>
                        <a:t>1</a:t>
                      </a:r>
                      <a:endParaRPr lang="es-EC" sz="1400" dirty="0">
                        <a:effectLst/>
                        <a:latin typeface="Calibri"/>
                        <a:ea typeface="Calibri"/>
                        <a:cs typeface="Times New Roman"/>
                      </a:endParaRPr>
                    </a:p>
                  </a:txBody>
                  <a:tcPr marL="44450" marR="44450" marT="0" marB="0" anchor="b"/>
                </a:tc>
              </a:tr>
              <a:tr h="355026">
                <a:tc>
                  <a:txBody>
                    <a:bodyPr/>
                    <a:lstStyle/>
                    <a:p>
                      <a:pPr>
                        <a:lnSpc>
                          <a:spcPct val="115000"/>
                        </a:lnSpc>
                      </a:pPr>
                      <a:endParaRPr lang="es-EC" sz="1400">
                        <a:effectLst/>
                        <a:latin typeface="Calibri"/>
                      </a:endParaRPr>
                    </a:p>
                  </a:txBody>
                  <a:tcPr marL="44450" marR="44450" marT="0" marB="0" anchor="b"/>
                </a:tc>
                <a:tc gridSpan="10">
                  <a:txBody>
                    <a:bodyPr/>
                    <a:lstStyle/>
                    <a:p>
                      <a:pPr algn="ctr">
                        <a:lnSpc>
                          <a:spcPct val="115000"/>
                        </a:lnSpc>
                        <a:spcAft>
                          <a:spcPts val="0"/>
                        </a:spcAft>
                      </a:pPr>
                      <a:r>
                        <a:rPr lang="es-EC" sz="1400" dirty="0">
                          <a:effectLst/>
                        </a:rPr>
                        <a:t>42 entregables en el 2015</a:t>
                      </a:r>
                      <a:endParaRPr lang="es-EC" sz="1400" dirty="0">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15647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sp>
        <p:nvSpPr>
          <p:cNvPr id="8" name="1 Título"/>
          <p:cNvSpPr txBox="1">
            <a:spLocks/>
          </p:cNvSpPr>
          <p:nvPr/>
        </p:nvSpPr>
        <p:spPr>
          <a:xfrm>
            <a:off x="107503" y="764704"/>
            <a:ext cx="8822213" cy="576064"/>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PLANIFICACIÓN REFERENCIAL DE GESTIÓN ENTREGABLES</a:t>
            </a:r>
            <a:endParaRPr lang="es-EC" sz="2700" dirty="0">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528146293"/>
              </p:ext>
            </p:extLst>
          </p:nvPr>
        </p:nvGraphicFramePr>
        <p:xfrm>
          <a:off x="395536" y="1268760"/>
          <a:ext cx="8280920" cy="4907104"/>
        </p:xfrm>
        <a:graphic>
          <a:graphicData uri="http://schemas.openxmlformats.org/drawingml/2006/table">
            <a:tbl>
              <a:tblPr firstRow="1" firstCol="1" bandRow="1">
                <a:tableStyleId>{5C22544A-7EE6-4342-B048-85BDC9FD1C3A}</a:tableStyleId>
              </a:tblPr>
              <a:tblGrid>
                <a:gridCol w="4013329"/>
                <a:gridCol w="419706"/>
                <a:gridCol w="432767"/>
                <a:gridCol w="470210"/>
                <a:gridCol w="420577"/>
                <a:gridCol w="387488"/>
                <a:gridCol w="458890"/>
                <a:gridCol w="399678"/>
                <a:gridCol w="428414"/>
                <a:gridCol w="459761"/>
                <a:gridCol w="390100"/>
              </a:tblGrid>
              <a:tr h="488384">
                <a:tc>
                  <a:txBody>
                    <a:bodyPr/>
                    <a:lstStyle/>
                    <a:p>
                      <a:pPr>
                        <a:lnSpc>
                          <a:spcPct val="115000"/>
                        </a:lnSpc>
                      </a:pPr>
                      <a:endParaRPr lang="es-EC" sz="1400" dirty="0">
                        <a:effectLst/>
                        <a:latin typeface="Calibri"/>
                      </a:endParaRPr>
                    </a:p>
                  </a:txBody>
                  <a:tcPr marL="44450" marR="44450" marT="0" marB="0" anchor="b"/>
                </a:tc>
                <a:tc gridSpan="10">
                  <a:txBody>
                    <a:bodyPr/>
                    <a:lstStyle/>
                    <a:p>
                      <a:pPr algn="ctr">
                        <a:lnSpc>
                          <a:spcPct val="115000"/>
                        </a:lnSpc>
                        <a:spcAft>
                          <a:spcPts val="0"/>
                        </a:spcAft>
                      </a:pPr>
                      <a:r>
                        <a:rPr lang="es-EC" sz="1400">
                          <a:effectLst/>
                        </a:rPr>
                        <a:t>AÑO 2016</a:t>
                      </a:r>
                      <a:endParaRPr lang="es-EC" sz="1400">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88384">
                <a:tc>
                  <a:txBody>
                    <a:bodyPr/>
                    <a:lstStyle/>
                    <a:p>
                      <a:pPr>
                        <a:lnSpc>
                          <a:spcPct val="115000"/>
                        </a:lnSpc>
                      </a:pPr>
                      <a:endParaRPr lang="es-EC" sz="1400">
                        <a:effectLst/>
                        <a:latin typeface="Calibri"/>
                      </a:endParaRPr>
                    </a:p>
                  </a:txBody>
                  <a:tcPr marL="44450" marR="44450" marT="0" marB="0" anchor="b"/>
                </a:tc>
                <a:tc>
                  <a:txBody>
                    <a:bodyPr/>
                    <a:lstStyle/>
                    <a:p>
                      <a:pPr algn="ctr">
                        <a:lnSpc>
                          <a:spcPct val="115000"/>
                        </a:lnSpc>
                        <a:spcAft>
                          <a:spcPts val="0"/>
                        </a:spcAft>
                      </a:pPr>
                      <a:r>
                        <a:rPr lang="es-EC" sz="1400">
                          <a:effectLst/>
                        </a:rPr>
                        <a:t>ENE</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ABR</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MAY</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JUN</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JUL</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AGO</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SEP</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OCT</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NOV</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DIC</a:t>
                      </a:r>
                      <a:endParaRPr lang="es-EC" sz="1400">
                        <a:effectLst/>
                        <a:latin typeface="Calibri"/>
                        <a:ea typeface="Calibri"/>
                        <a:cs typeface="Times New Roman"/>
                      </a:endParaRPr>
                    </a:p>
                  </a:txBody>
                  <a:tcPr marL="44450" marR="44450" marT="0" marB="0" anchor="b"/>
                </a:tc>
              </a:tr>
              <a:tr h="319376">
                <a:tc>
                  <a:txBody>
                    <a:bodyPr/>
                    <a:lstStyle/>
                    <a:p>
                      <a:pPr>
                        <a:lnSpc>
                          <a:spcPct val="115000"/>
                        </a:lnSpc>
                        <a:spcAft>
                          <a:spcPts val="0"/>
                        </a:spcAft>
                      </a:pPr>
                      <a:r>
                        <a:rPr lang="es-EC" sz="1600" dirty="0">
                          <a:solidFill>
                            <a:schemeClr val="accent6">
                              <a:lumMod val="40000"/>
                              <a:lumOff val="60000"/>
                            </a:schemeClr>
                          </a:solidFill>
                          <a:effectLst/>
                        </a:rPr>
                        <a:t>COMPONENTE "Digitalización"</a:t>
                      </a:r>
                      <a:endParaRPr lang="es-EC" sz="1600" dirty="0">
                        <a:solidFill>
                          <a:schemeClr val="accent6">
                            <a:lumMod val="40000"/>
                            <a:lumOff val="60000"/>
                          </a:schemeClr>
                        </a:solidFill>
                        <a:effectLst/>
                        <a:latin typeface="Calibri"/>
                        <a:ea typeface="Calibri"/>
                        <a:cs typeface="Times New Roman"/>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r>
              <a:tr h="407056">
                <a:tc>
                  <a:txBody>
                    <a:bodyPr/>
                    <a:lstStyle/>
                    <a:p>
                      <a:pPr indent="304800">
                        <a:lnSpc>
                          <a:spcPct val="115000"/>
                        </a:lnSpc>
                        <a:spcAft>
                          <a:spcPts val="0"/>
                        </a:spcAft>
                      </a:pPr>
                      <a:r>
                        <a:rPr lang="es-EC" sz="1400" dirty="0">
                          <a:effectLst/>
                        </a:rPr>
                        <a:t>Sub-componente 1 "Metodología aplicada de Digitalización"</a:t>
                      </a:r>
                      <a:endParaRPr lang="es-EC"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r>
              <a:tr h="290782">
                <a:tc>
                  <a:txBody>
                    <a:bodyPr/>
                    <a:lstStyle/>
                    <a:p>
                      <a:pPr>
                        <a:lnSpc>
                          <a:spcPct val="115000"/>
                        </a:lnSpc>
                        <a:spcAft>
                          <a:spcPts val="0"/>
                        </a:spcAft>
                      </a:pPr>
                      <a:r>
                        <a:rPr lang="es-EC" sz="1600" dirty="0">
                          <a:solidFill>
                            <a:schemeClr val="accent6">
                              <a:lumMod val="40000"/>
                              <a:lumOff val="60000"/>
                            </a:schemeClr>
                          </a:solidFill>
                          <a:effectLst/>
                        </a:rPr>
                        <a:t>COMPONENTE "Modernización integral </a:t>
                      </a:r>
                      <a:r>
                        <a:rPr lang="es-EC" sz="1600" dirty="0" smtClean="0">
                          <a:solidFill>
                            <a:schemeClr val="accent6">
                              <a:lumMod val="40000"/>
                              <a:lumOff val="60000"/>
                            </a:schemeClr>
                          </a:solidFill>
                          <a:effectLst/>
                        </a:rPr>
                        <a:t>RP</a:t>
                      </a:r>
                      <a:r>
                        <a:rPr lang="es-EC" sz="1600" dirty="0">
                          <a:solidFill>
                            <a:schemeClr val="accent6">
                              <a:lumMod val="40000"/>
                              <a:lumOff val="60000"/>
                            </a:schemeClr>
                          </a:solidFill>
                          <a:effectLst/>
                        </a:rPr>
                        <a:t>"</a:t>
                      </a:r>
                      <a:endParaRPr lang="es-EC" sz="1600" dirty="0">
                        <a:solidFill>
                          <a:schemeClr val="accent6">
                            <a:lumMod val="40000"/>
                            <a:lumOff val="60000"/>
                          </a:schemeClr>
                        </a:solidFill>
                        <a:effectLst/>
                        <a:latin typeface="Calibri"/>
                        <a:ea typeface="Calibri"/>
                        <a:cs typeface="Times New Roman"/>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r>
              <a:tr h="334438">
                <a:tc>
                  <a:txBody>
                    <a:bodyPr/>
                    <a:lstStyle/>
                    <a:p>
                      <a:pPr indent="304800">
                        <a:lnSpc>
                          <a:spcPct val="115000"/>
                        </a:lnSpc>
                        <a:spcAft>
                          <a:spcPts val="0"/>
                        </a:spcAft>
                      </a:pPr>
                      <a:r>
                        <a:rPr lang="es-EC" sz="1400">
                          <a:effectLst/>
                        </a:rPr>
                        <a:t>Sub-componente "Gestión Proyecto"</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2</a:t>
                      </a:r>
                      <a:endParaRPr lang="es-EC" sz="1400">
                        <a:effectLst/>
                        <a:latin typeface="Calibri"/>
                        <a:ea typeface="Calibri"/>
                        <a:cs typeface="Times New Roman"/>
                      </a:endParaRPr>
                    </a:p>
                  </a:txBody>
                  <a:tcPr marL="44450" marR="44450" marT="0" marB="0" anchor="b"/>
                </a:tc>
              </a:tr>
              <a:tr h="334438">
                <a:tc>
                  <a:txBody>
                    <a:bodyPr/>
                    <a:lstStyle/>
                    <a:p>
                      <a:pPr indent="304800">
                        <a:lnSpc>
                          <a:spcPct val="115000"/>
                        </a:lnSpc>
                        <a:spcAft>
                          <a:spcPts val="0"/>
                        </a:spcAft>
                      </a:pPr>
                      <a:r>
                        <a:rPr lang="es-EC" sz="1400">
                          <a:effectLst/>
                        </a:rPr>
                        <a:t>Sub-componente 2 "Procesos Registrales"</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2</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r>
              <a:tr h="334438">
                <a:tc>
                  <a:txBody>
                    <a:bodyPr/>
                    <a:lstStyle/>
                    <a:p>
                      <a:pPr indent="304800">
                        <a:lnSpc>
                          <a:spcPct val="115000"/>
                        </a:lnSpc>
                        <a:spcAft>
                          <a:spcPts val="0"/>
                        </a:spcAft>
                      </a:pPr>
                      <a:r>
                        <a:rPr lang="es-EC" sz="1400">
                          <a:effectLst/>
                        </a:rPr>
                        <a:t>Sub-componente 5 "Sede Electrónica"</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r>
              <a:tr h="334438">
                <a:tc>
                  <a:txBody>
                    <a:bodyPr/>
                    <a:lstStyle/>
                    <a:p>
                      <a:pPr indent="304800">
                        <a:lnSpc>
                          <a:spcPct val="115000"/>
                        </a:lnSpc>
                        <a:spcAft>
                          <a:spcPts val="0"/>
                        </a:spcAft>
                      </a:pPr>
                      <a:r>
                        <a:rPr lang="es-EC" sz="1400">
                          <a:effectLst/>
                        </a:rPr>
                        <a:t>Sub-componente 6 "Profesionalización"</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r>
              <a:tr h="334438">
                <a:tc>
                  <a:txBody>
                    <a:bodyPr/>
                    <a:lstStyle/>
                    <a:p>
                      <a:pPr indent="304800">
                        <a:lnSpc>
                          <a:spcPct val="115000"/>
                        </a:lnSpc>
                        <a:spcAft>
                          <a:spcPts val="0"/>
                        </a:spcAft>
                      </a:pPr>
                      <a:r>
                        <a:rPr lang="es-EC" sz="1400">
                          <a:effectLst/>
                        </a:rPr>
                        <a:t>Sub-componente 7 "Gestión de la Calidad ISO"</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4</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4</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6</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3</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2</a:t>
                      </a:r>
                      <a:endParaRPr lang="es-EC" sz="1400">
                        <a:effectLst/>
                        <a:latin typeface="Calibri"/>
                        <a:ea typeface="Calibri"/>
                        <a:cs typeface="Times New Roman"/>
                      </a:endParaRPr>
                    </a:p>
                  </a:txBody>
                  <a:tcPr marL="44450" marR="44450" marT="0" marB="0" anchor="b"/>
                </a:tc>
              </a:tr>
              <a:tr h="334438">
                <a:tc>
                  <a:txBody>
                    <a:bodyPr/>
                    <a:lstStyle/>
                    <a:p>
                      <a:pPr indent="304800">
                        <a:lnSpc>
                          <a:spcPct val="115000"/>
                        </a:lnSpc>
                        <a:spcAft>
                          <a:spcPts val="0"/>
                        </a:spcAft>
                      </a:pPr>
                      <a:r>
                        <a:rPr lang="es-EC" sz="1400">
                          <a:effectLst/>
                        </a:rPr>
                        <a:t>Sub-componente 8 "Administración del Cambio"</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2</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b"/>
                </a:tc>
              </a:tr>
              <a:tr h="334438">
                <a:tc>
                  <a:txBody>
                    <a:bodyPr/>
                    <a:lstStyle/>
                    <a:p>
                      <a:pPr>
                        <a:lnSpc>
                          <a:spcPct val="115000"/>
                        </a:lnSpc>
                        <a:spcAft>
                          <a:spcPts val="0"/>
                        </a:spcAft>
                      </a:pPr>
                      <a:r>
                        <a:rPr lang="es-EC" sz="1400">
                          <a:effectLst/>
                        </a:rPr>
                        <a:t>SUBTOTAL ENTREGABLES</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2</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5</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6</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8</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4</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a:effectLst/>
                        </a:rPr>
                        <a:t>3</a:t>
                      </a:r>
                      <a:endParaRPr lang="es-EC" sz="14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dirty="0">
                          <a:effectLst/>
                        </a:rPr>
                        <a:t>6</a:t>
                      </a:r>
                      <a:endParaRPr lang="es-EC" sz="1400" dirty="0">
                        <a:effectLst/>
                        <a:latin typeface="Calibri"/>
                        <a:ea typeface="Calibri"/>
                        <a:cs typeface="Times New Roman"/>
                      </a:endParaRPr>
                    </a:p>
                  </a:txBody>
                  <a:tcPr marL="44450" marR="44450" marT="0" marB="0" anchor="b"/>
                </a:tc>
              </a:tr>
              <a:tr h="488384">
                <a:tc>
                  <a:txBody>
                    <a:bodyPr/>
                    <a:lstStyle/>
                    <a:p>
                      <a:pPr>
                        <a:lnSpc>
                          <a:spcPct val="115000"/>
                        </a:lnSpc>
                      </a:pPr>
                      <a:endParaRPr lang="es-EC" sz="1400">
                        <a:effectLst/>
                        <a:latin typeface="Calibri"/>
                      </a:endParaRPr>
                    </a:p>
                  </a:txBody>
                  <a:tcPr marL="44450" marR="44450" marT="0" marB="0" anchor="b"/>
                </a:tc>
                <a:tc gridSpan="10">
                  <a:txBody>
                    <a:bodyPr/>
                    <a:lstStyle/>
                    <a:p>
                      <a:pPr algn="ctr">
                        <a:lnSpc>
                          <a:spcPct val="115000"/>
                        </a:lnSpc>
                        <a:spcAft>
                          <a:spcPts val="0"/>
                        </a:spcAft>
                      </a:pPr>
                      <a:r>
                        <a:rPr lang="es-EC" sz="1400" dirty="0">
                          <a:effectLst/>
                        </a:rPr>
                        <a:t>37 entregables en el 2016</a:t>
                      </a:r>
                      <a:endParaRPr lang="es-EC" sz="1400" dirty="0">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318842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764704"/>
            <a:ext cx="7704856" cy="1569660"/>
          </a:xfrm>
          <a:prstGeom prst="rect">
            <a:avLst/>
          </a:prstGeom>
          <a:noFill/>
        </p:spPr>
        <p:txBody>
          <a:bodyPr wrap="square" rtlCol="0">
            <a:spAutoFit/>
          </a:bodyPr>
          <a:lstStyle/>
          <a:p>
            <a:pPr algn="ctr"/>
            <a:r>
              <a:rPr lang="es-EC" sz="3200" b="1" dirty="0" smtClean="0">
                <a:solidFill>
                  <a:schemeClr val="tx2"/>
                </a:solidFill>
              </a:rPr>
              <a:t>ESTRUCTURA DEL REGISTRO </a:t>
            </a:r>
          </a:p>
          <a:p>
            <a:pPr algn="ctr"/>
            <a:r>
              <a:rPr lang="es-EC" sz="3200" b="1" dirty="0" smtClean="0">
                <a:solidFill>
                  <a:schemeClr val="tx2"/>
                </a:solidFill>
              </a:rPr>
              <a:t>DE LA PROPIEDAD DE ACUERDO A RESOLUCIÓN DE CREACIÓN</a:t>
            </a:r>
            <a:endParaRPr lang="es-EC" sz="3200" b="1" dirty="0">
              <a:solidFill>
                <a:schemeClr val="tx2"/>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71" y="2390774"/>
            <a:ext cx="7529461" cy="276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801642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sp>
        <p:nvSpPr>
          <p:cNvPr id="5" name="1 Título"/>
          <p:cNvSpPr txBox="1">
            <a:spLocks/>
          </p:cNvSpPr>
          <p:nvPr/>
        </p:nvSpPr>
        <p:spPr>
          <a:xfrm>
            <a:off x="107504" y="764704"/>
            <a:ext cx="8496944"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HITOS TECNOLÓGICOS DEL PROYECTO</a:t>
            </a:r>
            <a:endParaRPr lang="es-EC" sz="2700" dirty="0">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674283648"/>
              </p:ext>
            </p:extLst>
          </p:nvPr>
        </p:nvGraphicFramePr>
        <p:xfrm>
          <a:off x="395535" y="1417136"/>
          <a:ext cx="8424936" cy="4460136"/>
        </p:xfrm>
        <a:graphic>
          <a:graphicData uri="http://schemas.openxmlformats.org/drawingml/2006/table">
            <a:tbl>
              <a:tblPr firstRow="1" bandRow="1">
                <a:tableStyleId>{5C22544A-7EE6-4342-B048-85BDC9FD1C3A}</a:tableStyleId>
              </a:tblPr>
              <a:tblGrid>
                <a:gridCol w="2016225"/>
                <a:gridCol w="2304256"/>
                <a:gridCol w="4104455"/>
              </a:tblGrid>
              <a:tr h="375816">
                <a:tc>
                  <a:txBody>
                    <a:bodyPr/>
                    <a:lstStyle/>
                    <a:p>
                      <a:pPr algn="ctr"/>
                      <a:r>
                        <a:rPr lang="es-EC" dirty="0" smtClean="0"/>
                        <a:t>HITO</a:t>
                      </a:r>
                      <a:endParaRPr lang="es-EC" dirty="0"/>
                    </a:p>
                  </a:txBody>
                  <a:tcPr/>
                </a:tc>
                <a:tc>
                  <a:txBody>
                    <a:bodyPr/>
                    <a:lstStyle/>
                    <a:p>
                      <a:pPr algn="ctr"/>
                      <a:r>
                        <a:rPr lang="es-EC" dirty="0" smtClean="0"/>
                        <a:t>FECHA</a:t>
                      </a:r>
                      <a:endParaRPr lang="es-EC" dirty="0"/>
                    </a:p>
                  </a:txBody>
                  <a:tcPr/>
                </a:tc>
                <a:tc>
                  <a:txBody>
                    <a:bodyPr/>
                    <a:lstStyle/>
                    <a:p>
                      <a:pPr algn="ctr"/>
                      <a:r>
                        <a:rPr lang="es-EC" dirty="0" smtClean="0"/>
                        <a:t>ALCANCE</a:t>
                      </a:r>
                      <a:endParaRPr lang="es-EC" dirty="0"/>
                    </a:p>
                  </a:txBody>
                  <a:tcPr/>
                </a:tc>
              </a:tr>
              <a:tr h="753194">
                <a:tc>
                  <a:txBody>
                    <a:bodyPr/>
                    <a:lstStyle/>
                    <a:p>
                      <a:r>
                        <a:rPr lang="es-EC" dirty="0" smtClean="0"/>
                        <a:t>MARGINACIÓN</a:t>
                      </a:r>
                      <a:r>
                        <a:rPr lang="es-EC" baseline="0" dirty="0" smtClean="0"/>
                        <a:t> ELECTRÓNICA</a:t>
                      </a:r>
                      <a:endParaRPr lang="es-EC" dirty="0"/>
                    </a:p>
                  </a:txBody>
                  <a:tcPr/>
                </a:tc>
                <a:tc>
                  <a:txBody>
                    <a:bodyPr/>
                    <a:lstStyle/>
                    <a:p>
                      <a:r>
                        <a:rPr lang="es-EC" dirty="0" smtClean="0"/>
                        <a:t>Hasta</a:t>
                      </a:r>
                      <a:r>
                        <a:rPr lang="es-EC" baseline="0" dirty="0" smtClean="0"/>
                        <a:t> el 02-nov-2015</a:t>
                      </a:r>
                      <a:endParaRPr lang="es-EC" dirty="0"/>
                    </a:p>
                  </a:txBody>
                  <a:tcPr/>
                </a:tc>
                <a:tc>
                  <a:txBody>
                    <a:bodyPr/>
                    <a:lstStyle/>
                    <a:p>
                      <a:r>
                        <a:rPr lang="es-EC" sz="1600" dirty="0" smtClean="0"/>
                        <a:t>Administración automatizada de las marginaciones registrales con</a:t>
                      </a:r>
                      <a:r>
                        <a:rPr lang="es-EC" sz="1600" baseline="0" dirty="0" smtClean="0"/>
                        <a:t> firma electrónica, vinculada al Gestor Documental donde reside el Acervo Registral Digitalizado</a:t>
                      </a:r>
                      <a:endParaRPr lang="es-EC" sz="1600" dirty="0"/>
                    </a:p>
                  </a:txBody>
                  <a:tcPr/>
                </a:tc>
              </a:tr>
              <a:tr h="753194">
                <a:tc>
                  <a:txBody>
                    <a:bodyPr/>
                    <a:lstStyle/>
                    <a:p>
                      <a:r>
                        <a:rPr lang="es-EC" dirty="0" smtClean="0"/>
                        <a:t>SISTEMA REGISTRAL ELECTRÓNICO</a:t>
                      </a:r>
                    </a:p>
                    <a:p>
                      <a:r>
                        <a:rPr lang="es-EC" dirty="0" smtClean="0"/>
                        <a:t>(fase 1)</a:t>
                      </a:r>
                      <a:endParaRPr lang="es-EC" dirty="0"/>
                    </a:p>
                  </a:txBody>
                  <a:tcPr/>
                </a:tc>
                <a:tc>
                  <a:txBody>
                    <a:bodyPr/>
                    <a:lstStyle/>
                    <a:p>
                      <a:r>
                        <a:rPr lang="es-EC" dirty="0" smtClean="0"/>
                        <a:t>Hasta el 29-ene-2016</a:t>
                      </a:r>
                      <a:endParaRPr lang="es-EC" dirty="0"/>
                    </a:p>
                  </a:txBody>
                  <a:tcPr/>
                </a:tc>
                <a:tc>
                  <a:txBody>
                    <a:bodyPr/>
                    <a:lstStyle/>
                    <a:p>
                      <a:pPr marL="285750" indent="-285750">
                        <a:buFont typeface="Arial" pitchFamily="34" charset="0"/>
                        <a:buChar char="•"/>
                      </a:pPr>
                      <a:r>
                        <a:rPr lang="es-EC" sz="1600" dirty="0" smtClean="0"/>
                        <a:t>Inicio de la creación de Folio Real.</a:t>
                      </a:r>
                    </a:p>
                    <a:p>
                      <a:pPr marL="285750" indent="-285750">
                        <a:buFont typeface="Arial" pitchFamily="34" charset="0"/>
                        <a:buChar char="•"/>
                      </a:pPr>
                      <a:r>
                        <a:rPr lang="es-EC" sz="1600" dirty="0" smtClean="0"/>
                        <a:t>Emisión de Productos Registrales</a:t>
                      </a:r>
                      <a:r>
                        <a:rPr lang="es-EC" sz="1600" baseline="0" dirty="0" smtClean="0"/>
                        <a:t> con firma electrónica.</a:t>
                      </a:r>
                      <a:endParaRPr lang="es-EC" sz="1600" dirty="0" smtClean="0"/>
                    </a:p>
                    <a:p>
                      <a:pPr marL="285750" indent="-285750">
                        <a:buFont typeface="Arial" pitchFamily="34" charset="0"/>
                        <a:buChar char="•"/>
                      </a:pPr>
                      <a:r>
                        <a:rPr lang="es-EC" sz="1600" dirty="0" smtClean="0"/>
                        <a:t>Recepción</a:t>
                      </a:r>
                      <a:r>
                        <a:rPr lang="es-EC" sz="1600" baseline="0" dirty="0" smtClean="0"/>
                        <a:t> de documentación para trámites registrales, con proceso de digitalización.</a:t>
                      </a:r>
                      <a:endParaRPr lang="es-EC" sz="1600" dirty="0" smtClean="0"/>
                    </a:p>
                    <a:p>
                      <a:pPr marL="285750" indent="-285750">
                        <a:buFont typeface="Arial" pitchFamily="34" charset="0"/>
                        <a:buChar char="•"/>
                      </a:pPr>
                      <a:r>
                        <a:rPr lang="es-EC" sz="1600" dirty="0" smtClean="0"/>
                        <a:t>Cobro por ventanillas del RPDMQ.</a:t>
                      </a:r>
                    </a:p>
                    <a:p>
                      <a:pPr marL="285750" indent="-285750">
                        <a:buFont typeface="Arial" pitchFamily="34" charset="0"/>
                        <a:buChar char="•"/>
                      </a:pPr>
                      <a:r>
                        <a:rPr lang="es-EC" sz="1600" dirty="0" smtClean="0"/>
                        <a:t>Petición</a:t>
                      </a:r>
                      <a:r>
                        <a:rPr lang="es-EC" sz="1600" baseline="0" dirty="0" smtClean="0"/>
                        <a:t> y p</a:t>
                      </a:r>
                      <a:r>
                        <a:rPr lang="es-EC" sz="1600" dirty="0" smtClean="0"/>
                        <a:t>ago</a:t>
                      </a:r>
                      <a:r>
                        <a:rPr lang="es-EC" sz="1600" baseline="0" dirty="0" smtClean="0"/>
                        <a:t> en línea de certificados haciendo uso del esquema actual (con emisión de títulos municipales para pago en entidades bancarias).</a:t>
                      </a:r>
                    </a:p>
                    <a:p>
                      <a:pPr marL="285750" indent="-285750">
                        <a:buFont typeface="Arial" pitchFamily="34" charset="0"/>
                        <a:buChar char="•"/>
                      </a:pPr>
                      <a:r>
                        <a:rPr lang="es-EC" sz="1600" dirty="0" smtClean="0"/>
                        <a:t>Notificaciones electrónicas</a:t>
                      </a:r>
                      <a:r>
                        <a:rPr lang="es-EC" sz="1600" baseline="0" dirty="0" smtClean="0"/>
                        <a:t> </a:t>
                      </a:r>
                      <a:r>
                        <a:rPr lang="es-EC" sz="1600" dirty="0" smtClean="0"/>
                        <a:t>a ciudadanos (</a:t>
                      </a:r>
                      <a:r>
                        <a:rPr lang="es-EC" sz="1600" baseline="0" dirty="0" smtClean="0"/>
                        <a:t>resultado del trámite registral).</a:t>
                      </a:r>
                    </a:p>
                  </a:txBody>
                  <a:tcPr/>
                </a:tc>
              </a:tr>
            </a:tbl>
          </a:graphicData>
        </a:graphic>
      </p:graphicFrame>
    </p:spTree>
    <p:extLst>
      <p:ext uri="{BB962C8B-B14F-4D97-AF65-F5344CB8AC3E}">
        <p14:creationId xmlns:p14="http://schemas.microsoft.com/office/powerpoint/2010/main" val="2916741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graphicFrame>
        <p:nvGraphicFramePr>
          <p:cNvPr id="3" name="2 Tabla"/>
          <p:cNvGraphicFramePr>
            <a:graphicFrameLocks noGrp="1"/>
          </p:cNvGraphicFramePr>
          <p:nvPr>
            <p:extLst>
              <p:ext uri="{D42A27DB-BD31-4B8C-83A1-F6EECF244321}">
                <p14:modId xmlns:p14="http://schemas.microsoft.com/office/powerpoint/2010/main" val="1686740021"/>
              </p:ext>
            </p:extLst>
          </p:nvPr>
        </p:nvGraphicFramePr>
        <p:xfrm>
          <a:off x="395535" y="1397000"/>
          <a:ext cx="8424936" cy="4856376"/>
        </p:xfrm>
        <a:graphic>
          <a:graphicData uri="http://schemas.openxmlformats.org/drawingml/2006/table">
            <a:tbl>
              <a:tblPr firstRow="1" bandRow="1">
                <a:tableStyleId>{5C22544A-7EE6-4342-B048-85BDC9FD1C3A}</a:tableStyleId>
              </a:tblPr>
              <a:tblGrid>
                <a:gridCol w="2016225"/>
                <a:gridCol w="2304256"/>
                <a:gridCol w="4104455"/>
              </a:tblGrid>
              <a:tr h="375816">
                <a:tc>
                  <a:txBody>
                    <a:bodyPr/>
                    <a:lstStyle/>
                    <a:p>
                      <a:pPr algn="ctr"/>
                      <a:r>
                        <a:rPr lang="es-EC" dirty="0" smtClean="0"/>
                        <a:t>HITO</a:t>
                      </a:r>
                      <a:endParaRPr lang="es-EC" dirty="0"/>
                    </a:p>
                  </a:txBody>
                  <a:tcPr/>
                </a:tc>
                <a:tc>
                  <a:txBody>
                    <a:bodyPr/>
                    <a:lstStyle/>
                    <a:p>
                      <a:pPr algn="ctr"/>
                      <a:r>
                        <a:rPr lang="es-EC" dirty="0" smtClean="0"/>
                        <a:t>FECHA</a:t>
                      </a:r>
                      <a:endParaRPr lang="es-EC" dirty="0"/>
                    </a:p>
                  </a:txBody>
                  <a:tcPr/>
                </a:tc>
                <a:tc>
                  <a:txBody>
                    <a:bodyPr/>
                    <a:lstStyle/>
                    <a:p>
                      <a:pPr algn="ctr"/>
                      <a:r>
                        <a:rPr lang="es-EC" dirty="0" smtClean="0"/>
                        <a:t>ALCANCE</a:t>
                      </a:r>
                      <a:endParaRPr lang="es-EC" dirty="0"/>
                    </a:p>
                  </a:txBody>
                  <a:tcPr/>
                </a:tc>
              </a:tr>
              <a:tr h="753194">
                <a:tc>
                  <a:txBody>
                    <a:bodyPr/>
                    <a:lstStyle/>
                    <a:p>
                      <a:r>
                        <a:rPr lang="es-EC" dirty="0" smtClean="0"/>
                        <a:t>SISTEMA REGISTRAL ELECTRÓNICO</a:t>
                      </a:r>
                    </a:p>
                    <a:p>
                      <a:r>
                        <a:rPr lang="es-EC" dirty="0" smtClean="0"/>
                        <a:t>(fase 2)</a:t>
                      </a:r>
                    </a:p>
                  </a:txBody>
                  <a:tcPr/>
                </a:tc>
                <a:tc>
                  <a:txBody>
                    <a:bodyPr/>
                    <a:lstStyle/>
                    <a:p>
                      <a:r>
                        <a:rPr lang="es-EC" dirty="0" smtClean="0"/>
                        <a:t>Hasta el 29-jul-2016</a:t>
                      </a:r>
                      <a:endParaRPr lang="es-EC" dirty="0"/>
                    </a:p>
                  </a:txBody>
                  <a:tcPr/>
                </a:tc>
                <a:tc>
                  <a:txBody>
                    <a:bodyPr/>
                    <a:lstStyle/>
                    <a:p>
                      <a:pPr marL="285750" indent="-285750">
                        <a:buFont typeface="Arial" pitchFamily="34" charset="0"/>
                        <a:buChar char="•"/>
                      </a:pPr>
                      <a:r>
                        <a:rPr lang="es-EC" sz="1600" dirty="0" smtClean="0"/>
                        <a:t>Acceso</a:t>
                      </a:r>
                      <a:r>
                        <a:rPr lang="es-EC" sz="1600" baseline="0" dirty="0" smtClean="0"/>
                        <a:t> seguro al sistema registral desde cualquier dependencia municipal (a través de la Intranet del MDMQ).</a:t>
                      </a:r>
                      <a:endParaRPr lang="es-EC" sz="1600" dirty="0" smtClean="0"/>
                    </a:p>
                    <a:p>
                      <a:pPr marL="285750" indent="-285750">
                        <a:buFont typeface="Arial" pitchFamily="34" charset="0"/>
                        <a:buChar char="•"/>
                      </a:pPr>
                      <a:r>
                        <a:rPr lang="es-EC" sz="1600" dirty="0" smtClean="0"/>
                        <a:t>Cobro a través de bancos con afectación directa al Sistema Registral Electrónico (según convenios que establezca el RPDMQ con entidades bancarias).</a:t>
                      </a:r>
                    </a:p>
                    <a:p>
                      <a:pPr marL="285750" indent="-285750">
                        <a:buFont typeface="Arial" pitchFamily="34" charset="0"/>
                        <a:buChar char="•"/>
                      </a:pPr>
                      <a:r>
                        <a:rPr lang="es-EC" sz="1600" dirty="0" smtClean="0"/>
                        <a:t>Petición</a:t>
                      </a:r>
                      <a:r>
                        <a:rPr lang="es-EC" sz="1600" baseline="0" dirty="0" smtClean="0"/>
                        <a:t> y p</a:t>
                      </a:r>
                      <a:r>
                        <a:rPr lang="es-EC" sz="1600" dirty="0" smtClean="0"/>
                        <a:t>ago</a:t>
                      </a:r>
                      <a:r>
                        <a:rPr lang="es-EC" sz="1600" baseline="0" dirty="0" smtClean="0"/>
                        <a:t> en línea de certificados e inscripciones (aplicable a transferencias bancarias online y tarjeta de crédito online según convenios que establezca el RPDMQ con entidades bancarias).</a:t>
                      </a:r>
                    </a:p>
                    <a:p>
                      <a:pPr marL="285750" indent="-285750">
                        <a:buFont typeface="Arial" pitchFamily="34" charset="0"/>
                        <a:buChar char="•"/>
                      </a:pPr>
                      <a:r>
                        <a:rPr lang="es-EC" sz="1600" dirty="0" smtClean="0"/>
                        <a:t>Consulta en línea del estado  de trámites registrales.</a:t>
                      </a:r>
                    </a:p>
                    <a:p>
                      <a:pPr marL="285750" indent="-285750">
                        <a:buFont typeface="Arial" pitchFamily="34" charset="0"/>
                        <a:buChar char="•"/>
                      </a:pPr>
                      <a:r>
                        <a:rPr lang="es-EC" sz="1600" dirty="0" smtClean="0"/>
                        <a:t>Notificaciones electrónicas</a:t>
                      </a:r>
                      <a:r>
                        <a:rPr lang="es-EC" sz="1600" baseline="0" dirty="0" smtClean="0"/>
                        <a:t> </a:t>
                      </a:r>
                      <a:r>
                        <a:rPr lang="es-EC" sz="1600" dirty="0" smtClean="0"/>
                        <a:t>a ciudadanos (</a:t>
                      </a:r>
                      <a:r>
                        <a:rPr lang="es-EC" sz="1600" baseline="0" dirty="0" smtClean="0"/>
                        <a:t>resultado del trámite registral).</a:t>
                      </a:r>
                    </a:p>
                    <a:p>
                      <a:pPr marL="285750" indent="-285750">
                        <a:buFont typeface="Arial" pitchFamily="34" charset="0"/>
                        <a:buChar char="•"/>
                      </a:pPr>
                      <a:r>
                        <a:rPr lang="es-EC" sz="1600" baseline="0" dirty="0" smtClean="0"/>
                        <a:t>Descargas en línea de productos registrales electrónicos.</a:t>
                      </a:r>
                      <a:endParaRPr lang="es-EC" sz="1600" dirty="0"/>
                    </a:p>
                  </a:txBody>
                  <a:tcPr/>
                </a:tc>
              </a:tr>
            </a:tbl>
          </a:graphicData>
        </a:graphic>
      </p:graphicFrame>
      <p:sp>
        <p:nvSpPr>
          <p:cNvPr id="7" name="1 Título"/>
          <p:cNvSpPr txBox="1">
            <a:spLocks/>
          </p:cNvSpPr>
          <p:nvPr/>
        </p:nvSpPr>
        <p:spPr>
          <a:xfrm>
            <a:off x="107504" y="764704"/>
            <a:ext cx="8496944"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HITOS TECNOLÓGICOS DEL PROYECTO</a:t>
            </a:r>
            <a:endParaRPr lang="es-EC" sz="2700" dirty="0">
              <a:latin typeface="Arial" pitchFamily="34" charset="0"/>
              <a:cs typeface="Arial" pitchFamily="34" charset="0"/>
            </a:endParaRPr>
          </a:p>
        </p:txBody>
      </p:sp>
    </p:spTree>
    <p:extLst>
      <p:ext uri="{BB962C8B-B14F-4D97-AF65-F5344CB8AC3E}">
        <p14:creationId xmlns:p14="http://schemas.microsoft.com/office/powerpoint/2010/main" val="4146371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graphicFrame>
        <p:nvGraphicFramePr>
          <p:cNvPr id="3" name="2 Tabla"/>
          <p:cNvGraphicFramePr>
            <a:graphicFrameLocks noGrp="1"/>
          </p:cNvGraphicFramePr>
          <p:nvPr>
            <p:extLst>
              <p:ext uri="{D42A27DB-BD31-4B8C-83A1-F6EECF244321}">
                <p14:modId xmlns:p14="http://schemas.microsoft.com/office/powerpoint/2010/main" val="1416531295"/>
              </p:ext>
            </p:extLst>
          </p:nvPr>
        </p:nvGraphicFramePr>
        <p:xfrm>
          <a:off x="395535" y="1340768"/>
          <a:ext cx="8424936" cy="5100216"/>
        </p:xfrm>
        <a:graphic>
          <a:graphicData uri="http://schemas.openxmlformats.org/drawingml/2006/table">
            <a:tbl>
              <a:tblPr firstRow="1" bandRow="1">
                <a:tableStyleId>{5C22544A-7EE6-4342-B048-85BDC9FD1C3A}</a:tableStyleId>
              </a:tblPr>
              <a:tblGrid>
                <a:gridCol w="2016225"/>
                <a:gridCol w="2304256"/>
                <a:gridCol w="4104455"/>
              </a:tblGrid>
              <a:tr h="375816">
                <a:tc>
                  <a:txBody>
                    <a:bodyPr/>
                    <a:lstStyle/>
                    <a:p>
                      <a:pPr algn="ctr"/>
                      <a:r>
                        <a:rPr lang="es-EC" dirty="0" smtClean="0"/>
                        <a:t>HITO</a:t>
                      </a:r>
                      <a:endParaRPr lang="es-EC" dirty="0"/>
                    </a:p>
                  </a:txBody>
                  <a:tcPr/>
                </a:tc>
                <a:tc>
                  <a:txBody>
                    <a:bodyPr/>
                    <a:lstStyle/>
                    <a:p>
                      <a:pPr algn="ctr"/>
                      <a:r>
                        <a:rPr lang="es-EC" dirty="0" smtClean="0"/>
                        <a:t>FECHA</a:t>
                      </a:r>
                      <a:endParaRPr lang="es-EC" dirty="0"/>
                    </a:p>
                  </a:txBody>
                  <a:tcPr/>
                </a:tc>
                <a:tc>
                  <a:txBody>
                    <a:bodyPr/>
                    <a:lstStyle/>
                    <a:p>
                      <a:pPr algn="ctr"/>
                      <a:r>
                        <a:rPr lang="es-EC" dirty="0" smtClean="0"/>
                        <a:t>ALCANCE</a:t>
                      </a:r>
                      <a:endParaRPr lang="es-EC" dirty="0"/>
                    </a:p>
                  </a:txBody>
                  <a:tcPr/>
                </a:tc>
              </a:tr>
              <a:tr h="753194">
                <a:tc>
                  <a:txBody>
                    <a:bodyPr/>
                    <a:lstStyle/>
                    <a:p>
                      <a:r>
                        <a:rPr lang="es-EC" dirty="0" smtClean="0"/>
                        <a:t>SISTEMA REGISTRAL ELECTRÓNICO</a:t>
                      </a:r>
                    </a:p>
                    <a:p>
                      <a:r>
                        <a:rPr lang="es-EC" dirty="0" smtClean="0"/>
                        <a:t>(fase 3)</a:t>
                      </a:r>
                    </a:p>
                    <a:p>
                      <a:endParaRPr lang="es-EC" dirty="0" smtClean="0"/>
                    </a:p>
                    <a:p>
                      <a:r>
                        <a:rPr lang="es-EC" dirty="0" smtClean="0"/>
                        <a:t>SEDE ELECTRÓNICA</a:t>
                      </a:r>
                    </a:p>
                    <a:p>
                      <a:endParaRPr lang="es-EC" dirty="0" smtClean="0"/>
                    </a:p>
                    <a:p>
                      <a:r>
                        <a:rPr lang="es-EC" dirty="0" smtClean="0"/>
                        <a:t>SERVICIOS TELEMÁTICOS</a:t>
                      </a:r>
                    </a:p>
                  </a:txBody>
                  <a:tcPr/>
                </a:tc>
                <a:tc>
                  <a:txBody>
                    <a:bodyPr/>
                    <a:lstStyle/>
                    <a:p>
                      <a:r>
                        <a:rPr lang="es-EC" dirty="0" smtClean="0"/>
                        <a:t>Hasta el 31-oct-2016</a:t>
                      </a:r>
                      <a:endParaRPr lang="es-EC" dirty="0"/>
                    </a:p>
                  </a:txBody>
                  <a:tcPr/>
                </a:tc>
                <a:tc>
                  <a:txBody>
                    <a:bodyPr/>
                    <a:lstStyle/>
                    <a:p>
                      <a:pPr marL="285750" indent="-285750">
                        <a:buFont typeface="Arial" pitchFamily="34" charset="0"/>
                        <a:buChar char="•"/>
                      </a:pPr>
                      <a:r>
                        <a:rPr lang="es-EC" sz="1600" dirty="0" smtClean="0"/>
                        <a:t>Acceso</a:t>
                      </a:r>
                      <a:r>
                        <a:rPr lang="es-EC" sz="1600" baseline="0" dirty="0" smtClean="0"/>
                        <a:t> seguro al sistema registral mediante intranet del MDMQ e internet (externo).</a:t>
                      </a:r>
                    </a:p>
                    <a:p>
                      <a:pPr marL="285750" indent="-285750">
                        <a:buFont typeface="Arial" pitchFamily="34" charset="0"/>
                        <a:buChar char="•"/>
                      </a:pPr>
                      <a:r>
                        <a:rPr lang="es-EC" sz="1600" baseline="0" dirty="0" smtClean="0"/>
                        <a:t>Intercambio automático de información con Catastros.</a:t>
                      </a:r>
                      <a:endParaRPr lang="es-EC" sz="1600" dirty="0" smtClean="0"/>
                    </a:p>
                    <a:p>
                      <a:pPr marL="285750" indent="-285750">
                        <a:buFont typeface="Arial" pitchFamily="34" charset="0"/>
                        <a:buChar char="•"/>
                      </a:pPr>
                      <a:r>
                        <a:rPr lang="es-EC" sz="1600" baseline="0" dirty="0" smtClean="0"/>
                        <a:t>SEDE ELECTRÓNICA: consultas y descarga segura en línea de Productos Registrales Electrónicos emitidos (publicación en web).</a:t>
                      </a:r>
                    </a:p>
                    <a:p>
                      <a:pPr marL="285750" indent="-285750">
                        <a:buFont typeface="Arial" pitchFamily="34" charset="0"/>
                        <a:buChar char="•"/>
                      </a:pPr>
                      <a:r>
                        <a:rPr lang="es-EC" sz="1600" baseline="0" dirty="0" smtClean="0"/>
                        <a:t>SERVICIOS TELEMÁTICOS:</a:t>
                      </a:r>
                    </a:p>
                    <a:p>
                      <a:pPr marL="742950" lvl="1" indent="-285750">
                        <a:buFont typeface="Arial" pitchFamily="34" charset="0"/>
                        <a:buChar char="•"/>
                      </a:pPr>
                      <a:r>
                        <a:rPr lang="es-EC" sz="1600" dirty="0" smtClean="0"/>
                        <a:t>Consultas</a:t>
                      </a:r>
                      <a:r>
                        <a:rPr lang="es-EC" sz="1600" baseline="0" dirty="0" smtClean="0"/>
                        <a:t> de información de bienes (a medida que los Folios se crean, según la factibilidad legal de publicación que establezca la ley registral vigente)</a:t>
                      </a:r>
                    </a:p>
                    <a:p>
                      <a:pPr marL="742950" lvl="1" indent="-285750">
                        <a:buFont typeface="Arial" pitchFamily="34" charset="0"/>
                        <a:buChar char="•"/>
                      </a:pPr>
                      <a:r>
                        <a:rPr lang="es-EC" sz="1600" dirty="0" smtClean="0"/>
                        <a:t>Petición, pago y emisión</a:t>
                      </a:r>
                      <a:r>
                        <a:rPr lang="es-EC" sz="1600" baseline="0" dirty="0" smtClean="0"/>
                        <a:t> inmediata de productos registrales electrónicos en línea (según disponibilidad de Folios creados)</a:t>
                      </a:r>
                    </a:p>
                    <a:p>
                      <a:pPr marL="742950" lvl="1" indent="-285750">
                        <a:buFont typeface="Arial" pitchFamily="34" charset="0"/>
                        <a:buChar char="•"/>
                      </a:pPr>
                      <a:r>
                        <a:rPr lang="es-EC" sz="1600" dirty="0" smtClean="0"/>
                        <a:t>Petición y pago en línea</a:t>
                      </a:r>
                      <a:r>
                        <a:rPr lang="es-EC" sz="1600" baseline="0" dirty="0" smtClean="0"/>
                        <a:t> de Productos Registrales que no sean emitidos inmediatamente</a:t>
                      </a:r>
                      <a:endParaRPr lang="es-EC" sz="1600" dirty="0" smtClean="0"/>
                    </a:p>
                  </a:txBody>
                  <a:tcPr/>
                </a:tc>
              </a:tr>
            </a:tbl>
          </a:graphicData>
        </a:graphic>
      </p:graphicFrame>
      <p:sp>
        <p:nvSpPr>
          <p:cNvPr id="7" name="1 Título"/>
          <p:cNvSpPr txBox="1">
            <a:spLocks/>
          </p:cNvSpPr>
          <p:nvPr/>
        </p:nvSpPr>
        <p:spPr>
          <a:xfrm>
            <a:off x="107504" y="764704"/>
            <a:ext cx="8496944"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HITOS TECNOLÓGICOS DEL PROYECTO</a:t>
            </a:r>
            <a:endParaRPr lang="es-EC" sz="2700" dirty="0">
              <a:latin typeface="Arial" pitchFamily="34" charset="0"/>
              <a:cs typeface="Arial" pitchFamily="34" charset="0"/>
            </a:endParaRPr>
          </a:p>
        </p:txBody>
      </p:sp>
    </p:spTree>
    <p:extLst>
      <p:ext uri="{BB962C8B-B14F-4D97-AF65-F5344CB8AC3E}">
        <p14:creationId xmlns:p14="http://schemas.microsoft.com/office/powerpoint/2010/main" val="3693080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graphicFrame>
        <p:nvGraphicFramePr>
          <p:cNvPr id="3" name="2 Tabla"/>
          <p:cNvGraphicFramePr>
            <a:graphicFrameLocks noGrp="1"/>
          </p:cNvGraphicFramePr>
          <p:nvPr>
            <p:extLst>
              <p:ext uri="{D42A27DB-BD31-4B8C-83A1-F6EECF244321}">
                <p14:modId xmlns:p14="http://schemas.microsoft.com/office/powerpoint/2010/main" val="3873306669"/>
              </p:ext>
            </p:extLst>
          </p:nvPr>
        </p:nvGraphicFramePr>
        <p:xfrm>
          <a:off x="395535" y="1459448"/>
          <a:ext cx="8424936" cy="3820056"/>
        </p:xfrm>
        <a:graphic>
          <a:graphicData uri="http://schemas.openxmlformats.org/drawingml/2006/table">
            <a:tbl>
              <a:tblPr firstRow="1" bandRow="1">
                <a:tableStyleId>{5C22544A-7EE6-4342-B048-85BDC9FD1C3A}</a:tableStyleId>
              </a:tblPr>
              <a:tblGrid>
                <a:gridCol w="2016225"/>
                <a:gridCol w="2304256"/>
                <a:gridCol w="4104455"/>
              </a:tblGrid>
              <a:tr h="375816">
                <a:tc>
                  <a:txBody>
                    <a:bodyPr/>
                    <a:lstStyle/>
                    <a:p>
                      <a:pPr algn="ctr"/>
                      <a:r>
                        <a:rPr lang="es-EC" dirty="0" smtClean="0"/>
                        <a:t>HITO</a:t>
                      </a:r>
                      <a:endParaRPr lang="es-EC" dirty="0"/>
                    </a:p>
                  </a:txBody>
                  <a:tcPr/>
                </a:tc>
                <a:tc>
                  <a:txBody>
                    <a:bodyPr/>
                    <a:lstStyle/>
                    <a:p>
                      <a:pPr algn="ctr"/>
                      <a:r>
                        <a:rPr lang="es-EC" dirty="0" smtClean="0"/>
                        <a:t>FECHA</a:t>
                      </a:r>
                      <a:endParaRPr lang="es-EC" dirty="0"/>
                    </a:p>
                  </a:txBody>
                  <a:tcPr/>
                </a:tc>
                <a:tc>
                  <a:txBody>
                    <a:bodyPr/>
                    <a:lstStyle/>
                    <a:p>
                      <a:pPr algn="ctr"/>
                      <a:r>
                        <a:rPr lang="es-EC" dirty="0" smtClean="0"/>
                        <a:t>ALCANCE</a:t>
                      </a:r>
                      <a:endParaRPr lang="es-EC" dirty="0"/>
                    </a:p>
                  </a:txBody>
                  <a:tcPr/>
                </a:tc>
              </a:tr>
              <a:tr h="753194">
                <a:tc>
                  <a:txBody>
                    <a:bodyPr/>
                    <a:lstStyle/>
                    <a:p>
                      <a:r>
                        <a:rPr lang="es-EC" dirty="0" smtClean="0"/>
                        <a:t>SISTEMA REGISTRAL ELECTRÓNICO</a:t>
                      </a:r>
                    </a:p>
                    <a:p>
                      <a:r>
                        <a:rPr lang="es-EC" dirty="0" smtClean="0"/>
                        <a:t>(fase 4)</a:t>
                      </a:r>
                    </a:p>
                  </a:txBody>
                  <a:tcPr/>
                </a:tc>
                <a:tc>
                  <a:txBody>
                    <a:bodyPr/>
                    <a:lstStyle/>
                    <a:p>
                      <a:r>
                        <a:rPr lang="es-EC" dirty="0" smtClean="0"/>
                        <a:t>Hasta el 19-dic-2016</a:t>
                      </a:r>
                      <a:endParaRPr lang="es-EC" dirty="0"/>
                    </a:p>
                  </a:txBody>
                  <a:tcPr/>
                </a:tc>
                <a:tc>
                  <a:txBody>
                    <a:bodyPr/>
                    <a:lstStyle/>
                    <a:p>
                      <a:pPr marL="285750" indent="-285750">
                        <a:buFont typeface="Arial" pitchFamily="34" charset="0"/>
                        <a:buChar char="•"/>
                      </a:pPr>
                      <a:r>
                        <a:rPr lang="es-EC" sz="1600" baseline="0" dirty="0" smtClean="0"/>
                        <a:t>Intercambio automático seguro de información con entidades municipales con las cuales se establezca lineamientos de inter-</a:t>
                      </a:r>
                      <a:r>
                        <a:rPr lang="es-EC" sz="1600" baseline="0" dirty="0" err="1" smtClean="0"/>
                        <a:t>operatibilidad</a:t>
                      </a:r>
                      <a:r>
                        <a:rPr lang="es-EC" sz="1600" baseline="0" dirty="0" smtClean="0"/>
                        <a:t>.</a:t>
                      </a:r>
                    </a:p>
                    <a:p>
                      <a:pPr marL="285750" indent="-285750">
                        <a:buFont typeface="Arial" pitchFamily="34" charset="0"/>
                        <a:buChar char="•"/>
                      </a:pPr>
                      <a:r>
                        <a:rPr lang="es-EC" sz="1600" baseline="0" dirty="0" smtClean="0"/>
                        <a:t>Intercambio automático seguro de información con DINARDAP.</a:t>
                      </a:r>
                    </a:p>
                    <a:p>
                      <a:pPr marL="285750" indent="-285750">
                        <a:buFont typeface="Arial" pitchFamily="34" charset="0"/>
                        <a:buChar char="•"/>
                      </a:pPr>
                      <a:r>
                        <a:rPr lang="es-EC" sz="1600" baseline="0" dirty="0" smtClean="0"/>
                        <a:t>Intercambio automático seguro de información con entidades públicas con las que el RDPMQ establezca relación de </a:t>
                      </a:r>
                      <a:r>
                        <a:rPr lang="es-EC" sz="1600" baseline="0" dirty="0" err="1" smtClean="0"/>
                        <a:t>interoperatibilidad</a:t>
                      </a:r>
                      <a:r>
                        <a:rPr lang="es-EC" sz="1600" baseline="0" dirty="0" smtClean="0"/>
                        <a:t>.</a:t>
                      </a:r>
                    </a:p>
                  </a:txBody>
                  <a:tcPr/>
                </a:tc>
              </a:tr>
              <a:tr h="753194">
                <a:tc>
                  <a:txBody>
                    <a:bodyPr/>
                    <a:lstStyle/>
                    <a:p>
                      <a:r>
                        <a:rPr lang="es-EC" dirty="0" smtClean="0"/>
                        <a:t>DIGITALIZACIÓN DEL</a:t>
                      </a:r>
                      <a:r>
                        <a:rPr lang="es-EC" baseline="0" dirty="0" smtClean="0"/>
                        <a:t> ACERVO REGISTRAL</a:t>
                      </a:r>
                      <a:endParaRPr lang="es-EC" dirty="0" smtClean="0"/>
                    </a:p>
                  </a:txBody>
                  <a:tcPr/>
                </a:tc>
                <a:tc>
                  <a:txBody>
                    <a:bodyPr/>
                    <a:lstStyle/>
                    <a:p>
                      <a:r>
                        <a:rPr lang="es-EC" dirty="0" smtClean="0"/>
                        <a:t>Hasta</a:t>
                      </a:r>
                      <a:r>
                        <a:rPr lang="es-EC" baseline="0" dirty="0" smtClean="0"/>
                        <a:t> el 21-dic-2016</a:t>
                      </a:r>
                      <a:endParaRPr lang="es-EC" dirty="0"/>
                    </a:p>
                  </a:txBody>
                  <a:tcPr/>
                </a:tc>
                <a:tc>
                  <a:txBody>
                    <a:bodyPr/>
                    <a:lstStyle/>
                    <a:p>
                      <a:pPr marL="285750" indent="-285750">
                        <a:buFont typeface="Arial" pitchFamily="34" charset="0"/>
                        <a:buChar char="•"/>
                      </a:pPr>
                      <a:r>
                        <a:rPr lang="es-EC" sz="1600" baseline="0" dirty="0" smtClean="0"/>
                        <a:t>100% del Acervo Registral físico digitalizado, desmaterializado e indexado.</a:t>
                      </a:r>
                    </a:p>
                    <a:p>
                      <a:pPr marL="285750" indent="-285750">
                        <a:buFont typeface="Arial" pitchFamily="34" charset="0"/>
                        <a:buChar char="•"/>
                      </a:pPr>
                      <a:r>
                        <a:rPr lang="es-EC" sz="1600" baseline="0" dirty="0" smtClean="0"/>
                        <a:t>El Acervo Registral Físico pasa a ser pasivo.</a:t>
                      </a:r>
                    </a:p>
                  </a:txBody>
                  <a:tcPr/>
                </a:tc>
              </a:tr>
            </a:tbl>
          </a:graphicData>
        </a:graphic>
      </p:graphicFrame>
      <p:sp>
        <p:nvSpPr>
          <p:cNvPr id="7" name="1 Título"/>
          <p:cNvSpPr txBox="1">
            <a:spLocks/>
          </p:cNvSpPr>
          <p:nvPr/>
        </p:nvSpPr>
        <p:spPr>
          <a:xfrm>
            <a:off x="107504" y="764704"/>
            <a:ext cx="8496944"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smtClean="0">
                <a:solidFill>
                  <a:schemeClr val="tx2"/>
                </a:solidFill>
                <a:latin typeface="Arial" pitchFamily="34" charset="0"/>
                <a:cs typeface="Arial" pitchFamily="34" charset="0"/>
              </a:rPr>
              <a:t>HITOS TECNOLÓGICOS DEL PROYECTO</a:t>
            </a:r>
            <a:endParaRPr lang="es-EC" sz="2700" dirty="0">
              <a:latin typeface="Arial" pitchFamily="34" charset="0"/>
              <a:cs typeface="Arial" pitchFamily="34" charset="0"/>
            </a:endParaRPr>
          </a:p>
        </p:txBody>
      </p:sp>
    </p:spTree>
    <p:extLst>
      <p:ext uri="{BB962C8B-B14F-4D97-AF65-F5344CB8AC3E}">
        <p14:creationId xmlns:p14="http://schemas.microsoft.com/office/powerpoint/2010/main" val="345395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sp>
        <p:nvSpPr>
          <p:cNvPr id="8" name="1 Título"/>
          <p:cNvSpPr txBox="1">
            <a:spLocks/>
          </p:cNvSpPr>
          <p:nvPr/>
        </p:nvSpPr>
        <p:spPr>
          <a:xfrm>
            <a:off x="107504" y="836712"/>
            <a:ext cx="8568952" cy="576064"/>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a:solidFill>
                  <a:schemeClr val="tx2"/>
                </a:solidFill>
                <a:latin typeface="Arial" pitchFamily="34" charset="0"/>
                <a:cs typeface="Arial" pitchFamily="34" charset="0"/>
              </a:rPr>
              <a:t>RESULTADOS DE LA GESTIÓN </a:t>
            </a:r>
            <a:r>
              <a:rPr lang="es-EC" sz="2700" b="1" dirty="0" smtClean="0">
                <a:solidFill>
                  <a:schemeClr val="tx2"/>
                </a:solidFill>
                <a:latin typeface="Arial" pitchFamily="34" charset="0"/>
                <a:cs typeface="Arial" pitchFamily="34" charset="0"/>
              </a:rPr>
              <a:t>PROYECTO al 22-jun-2015</a:t>
            </a:r>
            <a:endParaRPr lang="es-EC" sz="2700" dirty="0">
              <a:latin typeface="Arial" pitchFamily="34" charset="0"/>
              <a:cs typeface="Arial" pitchFamily="34" charset="0"/>
            </a:endParaRPr>
          </a:p>
        </p:txBody>
      </p:sp>
      <p:sp>
        <p:nvSpPr>
          <p:cNvPr id="12" name="11 CuadroTexto"/>
          <p:cNvSpPr txBox="1"/>
          <p:nvPr/>
        </p:nvSpPr>
        <p:spPr>
          <a:xfrm>
            <a:off x="680666" y="1268760"/>
            <a:ext cx="7419726" cy="4893647"/>
          </a:xfrm>
          <a:prstGeom prst="rect">
            <a:avLst/>
          </a:prstGeom>
          <a:noFill/>
        </p:spPr>
        <p:txBody>
          <a:bodyPr wrap="square" rtlCol="0">
            <a:spAutoFit/>
          </a:bodyPr>
          <a:lstStyle/>
          <a:p>
            <a:pPr marL="800100" lvl="1" indent="-342900">
              <a:buFont typeface="Arial" pitchFamily="34" charset="0"/>
              <a:buChar char="•"/>
            </a:pPr>
            <a:r>
              <a:rPr lang="es-EC" sz="2400" dirty="0" smtClean="0"/>
              <a:t>Infraestructura tecnológica implementada en Data Center del RPDMQ.</a:t>
            </a:r>
          </a:p>
          <a:p>
            <a:pPr marL="800100" lvl="1" indent="-342900">
              <a:buFont typeface="Arial" pitchFamily="34" charset="0"/>
              <a:buChar char="•"/>
            </a:pPr>
            <a:r>
              <a:rPr lang="es-EC" sz="2400" dirty="0" smtClean="0"/>
              <a:t>Propuesta de homologación y reforma Marco Jurídico acordado.</a:t>
            </a:r>
          </a:p>
          <a:p>
            <a:pPr marL="800100" lvl="1" indent="-342900">
              <a:buFont typeface="Arial" pitchFamily="34" charset="0"/>
              <a:buChar char="•"/>
            </a:pPr>
            <a:r>
              <a:rPr lang="es-EC" sz="2400" dirty="0" smtClean="0"/>
              <a:t>51% de procesos registrales relevados.</a:t>
            </a:r>
          </a:p>
          <a:p>
            <a:pPr marL="800100" lvl="1" indent="-342900">
              <a:buFont typeface="Arial" pitchFamily="34" charset="0"/>
              <a:buChar char="•"/>
            </a:pPr>
            <a:r>
              <a:rPr lang="es-EC" sz="2400" dirty="0" smtClean="0"/>
              <a:t>35% de sistema informáticos para gestión registral desarrollado.</a:t>
            </a:r>
          </a:p>
          <a:p>
            <a:pPr marL="800100" lvl="1" indent="-342900">
              <a:buFont typeface="Arial" pitchFamily="34" charset="0"/>
              <a:buChar char="•"/>
            </a:pPr>
            <a:r>
              <a:rPr lang="es-EC" sz="2400" dirty="0" smtClean="0"/>
              <a:t>25% de la gestión para Profesionalización ejecutado.</a:t>
            </a:r>
          </a:p>
          <a:p>
            <a:pPr marL="800100" lvl="1" indent="-342900">
              <a:buFont typeface="Arial" pitchFamily="34" charset="0"/>
              <a:buChar char="•"/>
            </a:pPr>
            <a:r>
              <a:rPr lang="es-EC" sz="2400" dirty="0" smtClean="0"/>
              <a:t>3% de la evaluación para certificación ISO efectuado.</a:t>
            </a:r>
          </a:p>
          <a:p>
            <a:pPr marL="800100" lvl="1" indent="-342900">
              <a:buFont typeface="Arial" pitchFamily="34" charset="0"/>
              <a:buChar char="•"/>
            </a:pPr>
            <a:r>
              <a:rPr lang="es-EC" sz="2400" dirty="0" smtClean="0"/>
              <a:t>30% de gestión en la Administración del Cambio gestionado.</a:t>
            </a:r>
          </a:p>
        </p:txBody>
      </p:sp>
    </p:spTree>
    <p:extLst>
      <p:ext uri="{BB962C8B-B14F-4D97-AF65-F5344CB8AC3E}">
        <p14:creationId xmlns:p14="http://schemas.microsoft.com/office/powerpoint/2010/main" val="225228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sp>
        <p:nvSpPr>
          <p:cNvPr id="8" name="1 Título"/>
          <p:cNvSpPr txBox="1">
            <a:spLocks/>
          </p:cNvSpPr>
          <p:nvPr/>
        </p:nvSpPr>
        <p:spPr>
          <a:xfrm>
            <a:off x="107504" y="836712"/>
            <a:ext cx="8568952" cy="576064"/>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a:solidFill>
                  <a:schemeClr val="tx2"/>
                </a:solidFill>
                <a:latin typeface="Arial" pitchFamily="34" charset="0"/>
                <a:cs typeface="Arial" pitchFamily="34" charset="0"/>
              </a:rPr>
              <a:t>RESULTADOS DE LA GESTIÓN </a:t>
            </a:r>
            <a:r>
              <a:rPr lang="es-EC" sz="2700" b="1" dirty="0" smtClean="0">
                <a:solidFill>
                  <a:schemeClr val="tx2"/>
                </a:solidFill>
                <a:latin typeface="Arial" pitchFamily="34" charset="0"/>
                <a:cs typeface="Arial" pitchFamily="34" charset="0"/>
              </a:rPr>
              <a:t>PROYECTO al 22-jun-2015</a:t>
            </a:r>
            <a:endParaRPr lang="es-EC" sz="2700" dirty="0">
              <a:latin typeface="Arial" pitchFamily="34" charset="0"/>
              <a:cs typeface="Arial" pitchFamily="34" charset="0"/>
            </a:endParaRPr>
          </a:p>
        </p:txBody>
      </p:sp>
      <p:sp>
        <p:nvSpPr>
          <p:cNvPr id="5" name="4 CuadroTexto"/>
          <p:cNvSpPr txBox="1"/>
          <p:nvPr/>
        </p:nvSpPr>
        <p:spPr>
          <a:xfrm>
            <a:off x="35496" y="1327408"/>
            <a:ext cx="9072594" cy="3046988"/>
          </a:xfrm>
          <a:prstGeom prst="rect">
            <a:avLst/>
          </a:prstGeom>
          <a:noFill/>
        </p:spPr>
        <p:txBody>
          <a:bodyPr wrap="square" rtlCol="0">
            <a:spAutoFit/>
          </a:bodyPr>
          <a:lstStyle/>
          <a:p>
            <a:pPr marL="800100" lvl="1" indent="-342900">
              <a:buFont typeface="Arial" pitchFamily="34" charset="0"/>
              <a:buChar char="•"/>
            </a:pPr>
            <a:r>
              <a:rPr lang="es-EC" sz="2400" dirty="0" smtClean="0"/>
              <a:t>13 </a:t>
            </a:r>
            <a:r>
              <a:rPr lang="es-EC" sz="2400" dirty="0"/>
              <a:t>Entregables aprobados de 79 contractualmente establecidos [</a:t>
            </a:r>
            <a:r>
              <a:rPr lang="es-EC" sz="2400" b="1" dirty="0" smtClean="0">
                <a:solidFill>
                  <a:srgbClr val="FF0000"/>
                </a:solidFill>
              </a:rPr>
              <a:t>16,46%</a:t>
            </a:r>
            <a:r>
              <a:rPr lang="es-EC" sz="2400" dirty="0" smtClean="0"/>
              <a:t>].</a:t>
            </a:r>
          </a:p>
          <a:p>
            <a:pPr marL="800100" lvl="1" indent="-342900">
              <a:buFont typeface="Arial" pitchFamily="34" charset="0"/>
              <a:buChar char="•"/>
            </a:pPr>
            <a:r>
              <a:rPr lang="es-EC" sz="2400" dirty="0"/>
              <a:t>2 Entregables en fase de revisión</a:t>
            </a:r>
          </a:p>
          <a:p>
            <a:pPr marL="800100" lvl="1" indent="-342900">
              <a:buFont typeface="Arial" pitchFamily="34" charset="0"/>
              <a:buChar char="•"/>
            </a:pPr>
            <a:r>
              <a:rPr lang="es-EC" sz="2400" dirty="0" smtClean="0"/>
              <a:t>3 </a:t>
            </a:r>
            <a:r>
              <a:rPr lang="es-EC" sz="2400" dirty="0"/>
              <a:t>Entregables observados en fase de ajustes por parte del </a:t>
            </a:r>
            <a:r>
              <a:rPr lang="es-EC" sz="2400" dirty="0" smtClean="0"/>
              <a:t>proveedor.</a:t>
            </a:r>
          </a:p>
          <a:p>
            <a:pPr marL="800100" lvl="1" indent="-342900">
              <a:buFont typeface="Arial" pitchFamily="34" charset="0"/>
              <a:buChar char="•"/>
            </a:pPr>
            <a:r>
              <a:rPr lang="es-EC" sz="2400" dirty="0" smtClean="0"/>
              <a:t>5 </a:t>
            </a:r>
            <a:r>
              <a:rPr lang="es-EC" sz="2400" dirty="0"/>
              <a:t>Entregables ajustados en </a:t>
            </a:r>
            <a:r>
              <a:rPr lang="es-EC" sz="2400" dirty="0" smtClean="0"/>
              <a:t>revisión.</a:t>
            </a:r>
          </a:p>
          <a:p>
            <a:pPr marL="800100" lvl="1" indent="-342900">
              <a:buFont typeface="Arial" pitchFamily="34" charset="0"/>
              <a:buChar char="•"/>
            </a:pPr>
            <a:r>
              <a:rPr lang="es-EC" sz="2400" dirty="0"/>
              <a:t>Se efectuó la gestión del 1er PAGO, con el sustento de 12 entregables </a:t>
            </a:r>
            <a:r>
              <a:rPr lang="es-EC" sz="2400" dirty="0" smtClean="0"/>
              <a:t>aprobados:</a:t>
            </a:r>
          </a:p>
        </p:txBody>
      </p:sp>
      <p:graphicFrame>
        <p:nvGraphicFramePr>
          <p:cNvPr id="7" name="6 Tabla"/>
          <p:cNvGraphicFramePr>
            <a:graphicFrameLocks noGrp="1"/>
          </p:cNvGraphicFramePr>
          <p:nvPr>
            <p:extLst>
              <p:ext uri="{D42A27DB-BD31-4B8C-83A1-F6EECF244321}">
                <p14:modId xmlns:p14="http://schemas.microsoft.com/office/powerpoint/2010/main" val="39971277"/>
              </p:ext>
            </p:extLst>
          </p:nvPr>
        </p:nvGraphicFramePr>
        <p:xfrm>
          <a:off x="251520" y="4581128"/>
          <a:ext cx="8568951" cy="1540291"/>
        </p:xfrm>
        <a:graphic>
          <a:graphicData uri="http://schemas.openxmlformats.org/drawingml/2006/table">
            <a:tbl>
              <a:tblPr firstRow="1" firstCol="1" bandRow="1">
                <a:tableStyleId>{5C22544A-7EE6-4342-B048-85BDC9FD1C3A}</a:tableStyleId>
              </a:tblPr>
              <a:tblGrid>
                <a:gridCol w="647512"/>
                <a:gridCol w="2189056"/>
                <a:gridCol w="809390"/>
                <a:gridCol w="1371202"/>
                <a:gridCol w="1128913"/>
                <a:gridCol w="1211439"/>
                <a:gridCol w="1211439"/>
              </a:tblGrid>
              <a:tr h="907812">
                <a:tc>
                  <a:txBody>
                    <a:bodyPr/>
                    <a:lstStyle/>
                    <a:p>
                      <a:pPr algn="ctr">
                        <a:lnSpc>
                          <a:spcPct val="115000"/>
                        </a:lnSpc>
                        <a:spcAft>
                          <a:spcPts val="0"/>
                        </a:spcAft>
                      </a:pPr>
                      <a:r>
                        <a:rPr lang="es-EC" sz="1400" dirty="0">
                          <a:effectLst/>
                        </a:rPr>
                        <a:t>PAGO</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CONCEPTO PAGO</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 PAGO</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ANTICIPO DEVENGADO</a:t>
                      </a:r>
                      <a:br>
                        <a:rPr lang="es-EC" sz="1400">
                          <a:effectLst/>
                        </a:rPr>
                      </a:br>
                      <a:r>
                        <a:rPr lang="es-EC" sz="1400">
                          <a:effectLst/>
                        </a:rPr>
                        <a:t>(sin IVA)</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SALDO EJECUTADO</a:t>
                      </a:r>
                      <a:br>
                        <a:rPr lang="es-EC" sz="1400">
                          <a:effectLst/>
                        </a:rPr>
                      </a:br>
                      <a:r>
                        <a:rPr lang="es-EC" sz="1400">
                          <a:effectLst/>
                        </a:rPr>
                        <a:t>(sin IVA)</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TOTAL</a:t>
                      </a:r>
                    </a:p>
                    <a:p>
                      <a:pPr algn="ctr">
                        <a:lnSpc>
                          <a:spcPct val="115000"/>
                        </a:lnSpc>
                        <a:spcAft>
                          <a:spcPts val="0"/>
                        </a:spcAft>
                      </a:pPr>
                      <a:r>
                        <a:rPr lang="es-EC" sz="1400">
                          <a:effectLst/>
                        </a:rPr>
                        <a:t>PAGO</a:t>
                      </a:r>
                      <a:br>
                        <a:rPr lang="es-EC" sz="1400">
                          <a:effectLst/>
                        </a:rPr>
                      </a:br>
                      <a:r>
                        <a:rPr lang="es-EC" sz="1400">
                          <a:effectLst/>
                        </a:rPr>
                        <a:t>(sin IVA)</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TOTAL</a:t>
                      </a:r>
                    </a:p>
                    <a:p>
                      <a:pPr algn="ctr">
                        <a:lnSpc>
                          <a:spcPct val="115000"/>
                        </a:lnSpc>
                        <a:spcAft>
                          <a:spcPts val="0"/>
                        </a:spcAft>
                      </a:pPr>
                      <a:r>
                        <a:rPr lang="es-EC" sz="1400">
                          <a:effectLst/>
                        </a:rPr>
                        <a:t>PAGO</a:t>
                      </a:r>
                      <a:br>
                        <a:rPr lang="es-EC" sz="1400">
                          <a:effectLst/>
                        </a:rPr>
                      </a:br>
                      <a:r>
                        <a:rPr lang="es-EC" sz="1400">
                          <a:effectLst/>
                        </a:rPr>
                        <a:t>(con IVA)</a:t>
                      </a:r>
                      <a:endParaRPr lang="es-EC" sz="1400">
                        <a:effectLst/>
                        <a:latin typeface="Calibri"/>
                        <a:ea typeface="Calibri"/>
                        <a:cs typeface="Times New Roman"/>
                      </a:endParaRPr>
                    </a:p>
                  </a:txBody>
                  <a:tcPr marL="44450" marR="44450" marT="0" marB="0" anchor="ctr"/>
                </a:tc>
              </a:tr>
              <a:tr h="632479">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tc>
                <a:tc>
                  <a:txBody>
                    <a:bodyPr/>
                    <a:lstStyle/>
                    <a:p>
                      <a:pPr>
                        <a:lnSpc>
                          <a:spcPct val="115000"/>
                        </a:lnSpc>
                        <a:spcAft>
                          <a:spcPts val="0"/>
                        </a:spcAft>
                      </a:pPr>
                      <a:r>
                        <a:rPr lang="es-EC" sz="1400" dirty="0">
                          <a:effectLst/>
                        </a:rPr>
                        <a:t>1er grupo Entregas Parciales</a:t>
                      </a:r>
                      <a:endParaRPr lang="es-EC" sz="14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C" sz="1400">
                          <a:effectLst/>
                        </a:rPr>
                        <a:t>10,77%</a:t>
                      </a:r>
                      <a:endParaRPr lang="es-EC" sz="1400">
                        <a:effectLst/>
                        <a:latin typeface="Calibri"/>
                        <a:ea typeface="Calibri"/>
                        <a:cs typeface="Times New Roman"/>
                      </a:endParaRPr>
                    </a:p>
                  </a:txBody>
                  <a:tcPr marL="44450" marR="44450" marT="0" marB="0"/>
                </a:tc>
                <a:tc>
                  <a:txBody>
                    <a:bodyPr/>
                    <a:lstStyle/>
                    <a:p>
                      <a:pPr algn="r">
                        <a:lnSpc>
                          <a:spcPct val="115000"/>
                        </a:lnSpc>
                        <a:spcAft>
                          <a:spcPts val="0"/>
                        </a:spcAft>
                      </a:pPr>
                      <a:r>
                        <a:rPr lang="es-EC" sz="1400">
                          <a:effectLst/>
                        </a:rPr>
                        <a:t>$ 118.768,89</a:t>
                      </a:r>
                      <a:endParaRPr lang="es-EC" sz="1400">
                        <a:effectLst/>
                        <a:latin typeface="Calibri"/>
                        <a:ea typeface="Calibri"/>
                        <a:cs typeface="Times New Roman"/>
                      </a:endParaRPr>
                    </a:p>
                  </a:txBody>
                  <a:tcPr marL="44450" marR="44450" marT="0" marB="0"/>
                </a:tc>
                <a:tc>
                  <a:txBody>
                    <a:bodyPr/>
                    <a:lstStyle/>
                    <a:p>
                      <a:pPr algn="r">
                        <a:lnSpc>
                          <a:spcPct val="115000"/>
                        </a:lnSpc>
                        <a:spcAft>
                          <a:spcPts val="0"/>
                        </a:spcAft>
                      </a:pPr>
                      <a:r>
                        <a:rPr lang="es-EC" sz="1400">
                          <a:effectLst/>
                        </a:rPr>
                        <a:t>$ 277.124,13</a:t>
                      </a:r>
                      <a:endParaRPr lang="es-EC" sz="1400">
                        <a:effectLst/>
                        <a:latin typeface="Calibri"/>
                        <a:ea typeface="Calibri"/>
                        <a:cs typeface="Times New Roman"/>
                      </a:endParaRPr>
                    </a:p>
                  </a:txBody>
                  <a:tcPr marL="44450" marR="44450" marT="0" marB="0"/>
                </a:tc>
                <a:tc>
                  <a:txBody>
                    <a:bodyPr/>
                    <a:lstStyle/>
                    <a:p>
                      <a:pPr algn="r">
                        <a:lnSpc>
                          <a:spcPct val="115000"/>
                        </a:lnSpc>
                        <a:spcAft>
                          <a:spcPts val="0"/>
                        </a:spcAft>
                      </a:pPr>
                      <a:r>
                        <a:rPr lang="es-EC" sz="1400">
                          <a:effectLst/>
                        </a:rPr>
                        <a:t>$ 395.893,02</a:t>
                      </a:r>
                      <a:endParaRPr lang="es-EC" sz="1400">
                        <a:effectLst/>
                        <a:latin typeface="Calibri"/>
                        <a:ea typeface="Calibri"/>
                        <a:cs typeface="Times New Roman"/>
                      </a:endParaRPr>
                    </a:p>
                  </a:txBody>
                  <a:tcPr marL="44450" marR="44450" marT="0" marB="0"/>
                </a:tc>
                <a:tc>
                  <a:txBody>
                    <a:bodyPr/>
                    <a:lstStyle/>
                    <a:p>
                      <a:pPr algn="r">
                        <a:lnSpc>
                          <a:spcPct val="115000"/>
                        </a:lnSpc>
                        <a:spcAft>
                          <a:spcPts val="0"/>
                        </a:spcAft>
                      </a:pPr>
                      <a:r>
                        <a:rPr lang="es-EC" sz="1400" dirty="0">
                          <a:effectLst/>
                        </a:rPr>
                        <a:t>$ 443.400,18</a:t>
                      </a:r>
                      <a:endParaRPr lang="es-EC" sz="1400" dirty="0">
                        <a:effectLst/>
                        <a:latin typeface="Calibri"/>
                        <a:ea typeface="Calibri"/>
                        <a:cs typeface="Times New Roman"/>
                      </a:endParaRPr>
                    </a:p>
                  </a:txBody>
                  <a:tcPr marL="44450" marR="44450" marT="0" marB="0"/>
                </a:tc>
              </a:tr>
            </a:tbl>
          </a:graphicData>
        </a:graphic>
      </p:graphicFrame>
    </p:spTree>
    <p:extLst>
      <p:ext uri="{BB962C8B-B14F-4D97-AF65-F5344CB8AC3E}">
        <p14:creationId xmlns:p14="http://schemas.microsoft.com/office/powerpoint/2010/main" val="682480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pic>
        <p:nvPicPr>
          <p:cNvPr id="6" name="Picture 2" descr="C:\Users\lmoreno\Desktop\COMUNICACION  SOCIAL 2015\LOGOS 2015\LOGOS HOJAS INCORPORAR\FRANJA MULTICOLOR.jpg"/>
          <p:cNvPicPr>
            <a:picLocks noChangeAspect="1" noChangeArrowheads="1"/>
          </p:cNvPicPr>
          <p:nvPr/>
        </p:nvPicPr>
        <p:blipFill>
          <a:blip r:embed="rId3"/>
          <a:srcRect/>
          <a:stretch>
            <a:fillRect/>
          </a:stretch>
        </p:blipFill>
        <p:spPr bwMode="auto">
          <a:xfrm>
            <a:off x="142844" y="6357958"/>
            <a:ext cx="8786873" cy="300332"/>
          </a:xfrm>
          <a:prstGeom prst="rect">
            <a:avLst/>
          </a:prstGeom>
          <a:noFill/>
        </p:spPr>
      </p:pic>
      <p:sp>
        <p:nvSpPr>
          <p:cNvPr id="8" name="1 Título"/>
          <p:cNvSpPr txBox="1">
            <a:spLocks/>
          </p:cNvSpPr>
          <p:nvPr/>
        </p:nvSpPr>
        <p:spPr>
          <a:xfrm>
            <a:off x="107504" y="908720"/>
            <a:ext cx="8640960" cy="432048"/>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C" sz="2700" b="1" dirty="0">
                <a:solidFill>
                  <a:schemeClr val="tx2"/>
                </a:solidFill>
                <a:latin typeface="Arial" pitchFamily="34" charset="0"/>
                <a:cs typeface="Arial" pitchFamily="34" charset="0"/>
              </a:rPr>
              <a:t>RESULTADOS DE LA GESTIÓN </a:t>
            </a:r>
            <a:r>
              <a:rPr lang="es-EC" sz="2700" b="1" dirty="0" smtClean="0">
                <a:solidFill>
                  <a:schemeClr val="tx2"/>
                </a:solidFill>
                <a:latin typeface="Arial" pitchFamily="34" charset="0"/>
                <a:cs typeface="Arial" pitchFamily="34" charset="0"/>
              </a:rPr>
              <a:t>DE DIGITALIZACIÓN</a:t>
            </a:r>
            <a:endParaRPr lang="es-EC" sz="2700" dirty="0">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743923759"/>
              </p:ext>
            </p:extLst>
          </p:nvPr>
        </p:nvGraphicFramePr>
        <p:xfrm>
          <a:off x="323527" y="1412776"/>
          <a:ext cx="8424937" cy="4874895"/>
        </p:xfrm>
        <a:graphic>
          <a:graphicData uri="http://schemas.openxmlformats.org/drawingml/2006/table">
            <a:tbl>
              <a:tblPr>
                <a:tableStyleId>{D7AC3CCA-C797-4891-BE02-D94E43425B78}</a:tableStyleId>
              </a:tblPr>
              <a:tblGrid>
                <a:gridCol w="2202791"/>
                <a:gridCol w="3488816"/>
                <a:gridCol w="1341199"/>
                <a:gridCol w="1392131"/>
              </a:tblGrid>
              <a:tr h="270047">
                <a:tc gridSpan="4">
                  <a:txBody>
                    <a:bodyPr/>
                    <a:lstStyle/>
                    <a:p>
                      <a:pPr algn="ctr" fontAlgn="b"/>
                      <a:r>
                        <a:rPr lang="es-EC" sz="1800" b="1" u="none" strike="noStrike" dirty="0">
                          <a:effectLst/>
                        </a:rPr>
                        <a:t>RESULTADO DE LA GESTIÓN DE DIGITALIZACIÓN DEL 20-ABR-2015 AL 22-JUN-2015</a:t>
                      </a:r>
                      <a:endParaRPr lang="es-EC" sz="1800" b="1" i="0" u="none" strike="noStrike" dirty="0">
                        <a:solidFill>
                          <a:srgbClr val="000000"/>
                        </a:solidFill>
                        <a:effectLst/>
                        <a:latin typeface="Calibri"/>
                      </a:endParaRP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r>
              <a:tr h="237641">
                <a:tc>
                  <a:txBody>
                    <a:bodyPr/>
                    <a:lstStyle/>
                    <a:p>
                      <a:pPr algn="ctr" fontAlgn="ctr"/>
                      <a:r>
                        <a:rPr lang="es-EC" sz="1600" b="1" u="none" strike="noStrike" dirty="0">
                          <a:effectLst/>
                        </a:rPr>
                        <a:t>TIPO DIGITALIZACIÓN</a:t>
                      </a:r>
                      <a:endParaRPr lang="es-EC" sz="1600" b="1" i="0" u="none" strike="noStrike" dirty="0">
                        <a:solidFill>
                          <a:srgbClr val="000000"/>
                        </a:solidFill>
                        <a:effectLst/>
                        <a:latin typeface="Trebuchet MS"/>
                      </a:endParaRPr>
                    </a:p>
                  </a:txBody>
                  <a:tcPr marL="9525" marR="9525" marT="9525" marB="0" anchor="ctr"/>
                </a:tc>
                <a:tc>
                  <a:txBody>
                    <a:bodyPr/>
                    <a:lstStyle/>
                    <a:p>
                      <a:pPr algn="ctr" fontAlgn="ctr"/>
                      <a:r>
                        <a:rPr lang="es-EC" sz="1600" b="1" u="none" strike="noStrike">
                          <a:effectLst/>
                        </a:rPr>
                        <a:t>SUBSERIE</a:t>
                      </a:r>
                      <a:endParaRPr lang="es-EC" sz="1600" b="1" i="0" u="none" strike="noStrike">
                        <a:solidFill>
                          <a:srgbClr val="000000"/>
                        </a:solidFill>
                        <a:effectLst/>
                        <a:latin typeface="Trebuchet MS"/>
                      </a:endParaRPr>
                    </a:p>
                  </a:txBody>
                  <a:tcPr marL="9525" marR="9525" marT="9525" marB="0" anchor="ctr"/>
                </a:tc>
                <a:tc>
                  <a:txBody>
                    <a:bodyPr/>
                    <a:lstStyle/>
                    <a:p>
                      <a:pPr algn="ctr" fontAlgn="ctr"/>
                      <a:r>
                        <a:rPr lang="es-EC" sz="1600" b="1" u="none" strike="noStrike" dirty="0" smtClean="0">
                          <a:effectLst/>
                        </a:rPr>
                        <a:t>LIBROS</a:t>
                      </a:r>
                      <a:endParaRPr lang="es-EC" sz="1600" b="1" i="0" u="none" strike="noStrike" dirty="0">
                        <a:solidFill>
                          <a:srgbClr val="000000"/>
                        </a:solidFill>
                        <a:effectLst/>
                        <a:latin typeface="Trebuchet MS"/>
                      </a:endParaRPr>
                    </a:p>
                  </a:txBody>
                  <a:tcPr marL="9525" marR="9525" marT="9525" marB="0" anchor="ctr"/>
                </a:tc>
                <a:tc>
                  <a:txBody>
                    <a:bodyPr/>
                    <a:lstStyle/>
                    <a:p>
                      <a:pPr algn="ctr" fontAlgn="ctr"/>
                      <a:r>
                        <a:rPr lang="es-EC" sz="1600" b="1" u="none" strike="noStrike" dirty="0" smtClean="0">
                          <a:effectLst/>
                        </a:rPr>
                        <a:t>ACTAS</a:t>
                      </a:r>
                      <a:endParaRPr lang="es-EC" sz="1600" b="1" i="0" u="none" strike="noStrike" dirty="0">
                        <a:solidFill>
                          <a:srgbClr val="000000"/>
                        </a:solidFill>
                        <a:effectLst/>
                        <a:latin typeface="Trebuchet MS"/>
                      </a:endParaRPr>
                    </a:p>
                  </a:txBody>
                  <a:tcPr marL="9525" marR="9525" marT="9525" marB="0" anchor="ctr"/>
                </a:tc>
              </a:tr>
              <a:tr h="237641">
                <a:tc rowSpan="5">
                  <a:txBody>
                    <a:bodyPr/>
                    <a:lstStyle/>
                    <a:p>
                      <a:pPr algn="l" fontAlgn="ctr"/>
                      <a:r>
                        <a:rPr lang="es-EC" sz="1600" u="none" strike="noStrike" dirty="0">
                          <a:effectLst/>
                        </a:rPr>
                        <a:t>MASIVO</a:t>
                      </a:r>
                      <a:endParaRPr lang="es-EC" sz="1600" b="0" i="0" u="none" strike="noStrike" dirty="0">
                        <a:solidFill>
                          <a:srgbClr val="000000"/>
                        </a:solidFill>
                        <a:effectLst/>
                        <a:latin typeface="Trebuchet MS"/>
                      </a:endParaRPr>
                    </a:p>
                  </a:txBody>
                  <a:tcPr marL="9525" marR="9525" marT="9525" marB="0" anchor="ctr"/>
                </a:tc>
                <a:tc>
                  <a:txBody>
                    <a:bodyPr/>
                    <a:lstStyle/>
                    <a:p>
                      <a:pPr algn="l" fontAlgn="ctr"/>
                      <a:r>
                        <a:rPr lang="es-EC" sz="1600" u="none" strike="noStrike" dirty="0">
                          <a:effectLst/>
                        </a:rPr>
                        <a:t>DEMANDAS</a:t>
                      </a:r>
                      <a:endParaRPr lang="es-EC" sz="1600" b="0" i="0" u="none" strike="noStrike" dirty="0">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227</a:t>
                      </a:r>
                      <a:endParaRPr lang="es-EC" sz="1600" b="0" i="0" u="none" strike="noStrike" dirty="0">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30.037</a:t>
                      </a:r>
                      <a:endParaRPr lang="es-EC" sz="1600" b="0" i="0" u="none" strike="noStrike" dirty="0">
                        <a:solidFill>
                          <a:srgbClr val="000000"/>
                        </a:solidFill>
                        <a:effectLst/>
                        <a:latin typeface="Trebuchet MS"/>
                      </a:endParaRPr>
                    </a:p>
                  </a:txBody>
                  <a:tcPr marL="9525" marR="9525" marT="9525" marB="0" anchor="ctr"/>
                </a:tc>
              </a:tr>
              <a:tr h="237641">
                <a:tc vMerge="1">
                  <a:txBody>
                    <a:bodyPr/>
                    <a:lstStyle/>
                    <a:p>
                      <a:endParaRPr lang="es-EC"/>
                    </a:p>
                  </a:txBody>
                  <a:tcPr/>
                </a:tc>
                <a:tc>
                  <a:txBody>
                    <a:bodyPr/>
                    <a:lstStyle/>
                    <a:p>
                      <a:pPr algn="l" fontAlgn="ctr"/>
                      <a:r>
                        <a:rPr lang="es-EC" sz="1600" u="none" strike="noStrike">
                          <a:effectLst/>
                        </a:rPr>
                        <a:t>EMBARGOS</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a:effectLst/>
                        </a:rPr>
                        <a:t>94</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12.002</a:t>
                      </a:r>
                      <a:endParaRPr lang="es-EC" sz="1600" b="0" i="0" u="none" strike="noStrike" dirty="0">
                        <a:solidFill>
                          <a:srgbClr val="000000"/>
                        </a:solidFill>
                        <a:effectLst/>
                        <a:latin typeface="Trebuchet MS"/>
                      </a:endParaRPr>
                    </a:p>
                  </a:txBody>
                  <a:tcPr marL="9525" marR="9525" marT="9525" marB="0" anchor="ctr"/>
                </a:tc>
              </a:tr>
              <a:tr h="237641">
                <a:tc vMerge="1">
                  <a:txBody>
                    <a:bodyPr/>
                    <a:lstStyle/>
                    <a:p>
                      <a:endParaRPr lang="es-EC"/>
                    </a:p>
                  </a:txBody>
                  <a:tcPr/>
                </a:tc>
                <a:tc>
                  <a:txBody>
                    <a:bodyPr/>
                    <a:lstStyle/>
                    <a:p>
                      <a:pPr algn="l" fontAlgn="ctr"/>
                      <a:r>
                        <a:rPr lang="es-EC" sz="1600" u="none" strike="noStrike">
                          <a:effectLst/>
                        </a:rPr>
                        <a:t>INSOLVENCIAS E INTERDICCIONES </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a:effectLst/>
                        </a:rPr>
                        <a:t>39</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2.812</a:t>
                      </a:r>
                      <a:endParaRPr lang="es-EC" sz="1600" b="0" i="0" u="none" strike="noStrike" dirty="0">
                        <a:solidFill>
                          <a:srgbClr val="000000"/>
                        </a:solidFill>
                        <a:effectLst/>
                        <a:latin typeface="Trebuchet MS"/>
                      </a:endParaRPr>
                    </a:p>
                  </a:txBody>
                  <a:tcPr marL="9525" marR="9525" marT="9525" marB="0" anchor="ctr"/>
                </a:tc>
              </a:tr>
              <a:tr h="237641">
                <a:tc vMerge="1">
                  <a:txBody>
                    <a:bodyPr/>
                    <a:lstStyle/>
                    <a:p>
                      <a:endParaRPr lang="es-EC"/>
                    </a:p>
                  </a:txBody>
                  <a:tcPr/>
                </a:tc>
                <a:tc>
                  <a:txBody>
                    <a:bodyPr/>
                    <a:lstStyle/>
                    <a:p>
                      <a:pPr algn="l" fontAlgn="ctr"/>
                      <a:r>
                        <a:rPr lang="es-EC" sz="1600" u="none" strike="noStrike">
                          <a:effectLst/>
                        </a:rPr>
                        <a:t>PROHIBICIONES</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a:effectLst/>
                        </a:rPr>
                        <a:t>121</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15.419</a:t>
                      </a:r>
                      <a:endParaRPr lang="es-EC" sz="1600" b="0" i="0" u="none" strike="noStrike" dirty="0">
                        <a:solidFill>
                          <a:srgbClr val="000000"/>
                        </a:solidFill>
                        <a:effectLst/>
                        <a:latin typeface="Trebuchet MS"/>
                      </a:endParaRPr>
                    </a:p>
                  </a:txBody>
                  <a:tcPr marL="9525" marR="9525" marT="9525" marB="0" anchor="ctr"/>
                </a:tc>
              </a:tr>
              <a:tr h="237641">
                <a:tc vMerge="1">
                  <a:txBody>
                    <a:bodyPr/>
                    <a:lstStyle/>
                    <a:p>
                      <a:endParaRPr lang="es-EC"/>
                    </a:p>
                  </a:txBody>
                  <a:tcPr/>
                </a:tc>
                <a:tc>
                  <a:txBody>
                    <a:bodyPr/>
                    <a:lstStyle/>
                    <a:p>
                      <a:pPr algn="l" fontAlgn="ctr"/>
                      <a:r>
                        <a:rPr lang="es-EC" sz="1600" u="none" strike="noStrike">
                          <a:effectLst/>
                        </a:rPr>
                        <a:t>PROPIEDAD</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a:effectLst/>
                        </a:rPr>
                        <a:t>1.313</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204.916</a:t>
                      </a:r>
                      <a:endParaRPr lang="es-EC" sz="1600" b="0" i="0" u="none" strike="noStrike" dirty="0">
                        <a:solidFill>
                          <a:srgbClr val="000000"/>
                        </a:solidFill>
                        <a:effectLst/>
                        <a:latin typeface="Trebuchet MS"/>
                      </a:endParaRPr>
                    </a:p>
                  </a:txBody>
                  <a:tcPr marL="9525" marR="9525" marT="9525" marB="0" anchor="ctr"/>
                </a:tc>
              </a:tr>
              <a:tr h="237641">
                <a:tc rowSpan="8">
                  <a:txBody>
                    <a:bodyPr/>
                    <a:lstStyle/>
                    <a:p>
                      <a:pPr algn="l" fontAlgn="ctr"/>
                      <a:r>
                        <a:rPr lang="es-EC" sz="1600" u="none" strike="noStrike" dirty="0">
                          <a:effectLst/>
                        </a:rPr>
                        <a:t>BAJO DEMANDA</a:t>
                      </a:r>
                      <a:endParaRPr lang="es-EC" sz="1600" b="0" i="0" u="none" strike="noStrike" dirty="0">
                        <a:solidFill>
                          <a:srgbClr val="000000"/>
                        </a:solidFill>
                        <a:effectLst/>
                        <a:latin typeface="Trebuchet MS"/>
                      </a:endParaRPr>
                    </a:p>
                  </a:txBody>
                  <a:tcPr marL="9525" marR="9525" marT="9525" marB="0" anchor="ctr"/>
                </a:tc>
                <a:tc>
                  <a:txBody>
                    <a:bodyPr/>
                    <a:lstStyle/>
                    <a:p>
                      <a:pPr algn="l" fontAlgn="ctr"/>
                      <a:r>
                        <a:rPr lang="es-EC" sz="1600" u="none" strike="noStrike">
                          <a:effectLst/>
                        </a:rPr>
                        <a:t>DECLARATORIA</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a:effectLst/>
                        </a:rPr>
                        <a:t>4</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194</a:t>
                      </a:r>
                      <a:endParaRPr lang="es-EC" sz="1600" b="0" i="0" u="none" strike="noStrike" dirty="0">
                        <a:solidFill>
                          <a:srgbClr val="000000"/>
                        </a:solidFill>
                        <a:effectLst/>
                        <a:latin typeface="Trebuchet MS"/>
                      </a:endParaRPr>
                    </a:p>
                  </a:txBody>
                  <a:tcPr marL="9525" marR="9525" marT="9525" marB="0" anchor="ctr"/>
                </a:tc>
              </a:tr>
              <a:tr h="237641">
                <a:tc vMerge="1">
                  <a:txBody>
                    <a:bodyPr/>
                    <a:lstStyle/>
                    <a:p>
                      <a:endParaRPr lang="es-EC"/>
                    </a:p>
                  </a:txBody>
                  <a:tcPr/>
                </a:tc>
                <a:tc>
                  <a:txBody>
                    <a:bodyPr/>
                    <a:lstStyle/>
                    <a:p>
                      <a:pPr algn="l" fontAlgn="ctr"/>
                      <a:r>
                        <a:rPr lang="es-EC" sz="1600" u="none" strike="noStrike">
                          <a:effectLst/>
                        </a:rPr>
                        <a:t>DEMANDAS</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a:effectLst/>
                        </a:rPr>
                        <a:t>4</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374</a:t>
                      </a:r>
                      <a:endParaRPr lang="es-EC" sz="1600" b="0" i="0" u="none" strike="noStrike" dirty="0">
                        <a:solidFill>
                          <a:srgbClr val="000000"/>
                        </a:solidFill>
                        <a:effectLst/>
                        <a:latin typeface="Trebuchet MS"/>
                      </a:endParaRPr>
                    </a:p>
                  </a:txBody>
                  <a:tcPr marL="9525" marR="9525" marT="9525" marB="0" anchor="ctr"/>
                </a:tc>
              </a:tr>
              <a:tr h="237641">
                <a:tc vMerge="1">
                  <a:txBody>
                    <a:bodyPr/>
                    <a:lstStyle/>
                    <a:p>
                      <a:endParaRPr lang="es-EC"/>
                    </a:p>
                  </a:txBody>
                  <a:tcPr/>
                </a:tc>
                <a:tc>
                  <a:txBody>
                    <a:bodyPr/>
                    <a:lstStyle/>
                    <a:p>
                      <a:pPr algn="l" fontAlgn="ctr"/>
                      <a:r>
                        <a:rPr lang="es-EC" sz="1600" u="none" strike="noStrike">
                          <a:effectLst/>
                        </a:rPr>
                        <a:t>EMBARGOS</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a:effectLst/>
                        </a:rPr>
                        <a:t>1</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99</a:t>
                      </a:r>
                      <a:endParaRPr lang="es-EC" sz="1600" b="0" i="0" u="none" strike="noStrike" dirty="0">
                        <a:solidFill>
                          <a:srgbClr val="000000"/>
                        </a:solidFill>
                        <a:effectLst/>
                        <a:latin typeface="Trebuchet MS"/>
                      </a:endParaRPr>
                    </a:p>
                  </a:txBody>
                  <a:tcPr marL="9525" marR="9525" marT="9525" marB="0" anchor="ctr"/>
                </a:tc>
              </a:tr>
              <a:tr h="237641">
                <a:tc vMerge="1">
                  <a:txBody>
                    <a:bodyPr/>
                    <a:lstStyle/>
                    <a:p>
                      <a:endParaRPr lang="es-EC"/>
                    </a:p>
                  </a:txBody>
                  <a:tcPr/>
                </a:tc>
                <a:tc>
                  <a:txBody>
                    <a:bodyPr/>
                    <a:lstStyle/>
                    <a:p>
                      <a:pPr algn="l" fontAlgn="ctr"/>
                      <a:r>
                        <a:rPr lang="es-EC" sz="1600" u="none" strike="noStrike">
                          <a:effectLst/>
                        </a:rPr>
                        <a:t>HIPOTECA</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a:effectLst/>
                        </a:rPr>
                        <a:t>16</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2.702</a:t>
                      </a:r>
                      <a:endParaRPr lang="es-EC" sz="1600" b="0" i="0" u="none" strike="noStrike" dirty="0">
                        <a:solidFill>
                          <a:srgbClr val="000000"/>
                        </a:solidFill>
                        <a:effectLst/>
                        <a:latin typeface="Trebuchet MS"/>
                      </a:endParaRPr>
                    </a:p>
                  </a:txBody>
                  <a:tcPr marL="9525" marR="9525" marT="9525" marB="0" anchor="ctr"/>
                </a:tc>
              </a:tr>
              <a:tr h="237641">
                <a:tc vMerge="1">
                  <a:txBody>
                    <a:bodyPr/>
                    <a:lstStyle/>
                    <a:p>
                      <a:endParaRPr lang="es-EC"/>
                    </a:p>
                  </a:txBody>
                  <a:tcPr/>
                </a:tc>
                <a:tc>
                  <a:txBody>
                    <a:bodyPr/>
                    <a:lstStyle/>
                    <a:p>
                      <a:pPr algn="l" fontAlgn="ctr"/>
                      <a:r>
                        <a:rPr lang="es-EC" sz="1600" u="none" strike="noStrike">
                          <a:effectLst/>
                        </a:rPr>
                        <a:t>ORGANIZACIONES RELIGIOSAS</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a:effectLst/>
                        </a:rPr>
                        <a:t>1</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77</a:t>
                      </a:r>
                      <a:endParaRPr lang="es-EC" sz="1600" b="0" i="0" u="none" strike="noStrike" dirty="0">
                        <a:solidFill>
                          <a:srgbClr val="000000"/>
                        </a:solidFill>
                        <a:effectLst/>
                        <a:latin typeface="Trebuchet MS"/>
                      </a:endParaRPr>
                    </a:p>
                  </a:txBody>
                  <a:tcPr marL="9525" marR="9525" marT="9525" marB="0" anchor="ctr"/>
                </a:tc>
              </a:tr>
              <a:tr h="237641">
                <a:tc vMerge="1">
                  <a:txBody>
                    <a:bodyPr/>
                    <a:lstStyle/>
                    <a:p>
                      <a:endParaRPr lang="es-EC"/>
                    </a:p>
                  </a:txBody>
                  <a:tcPr/>
                </a:tc>
                <a:tc>
                  <a:txBody>
                    <a:bodyPr/>
                    <a:lstStyle/>
                    <a:p>
                      <a:pPr algn="l" fontAlgn="ctr"/>
                      <a:r>
                        <a:rPr lang="es-EC" sz="1600" u="none" strike="noStrike">
                          <a:effectLst/>
                        </a:rPr>
                        <a:t>PROHIBICIONES</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a:effectLst/>
                        </a:rPr>
                        <a:t>28</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5.644</a:t>
                      </a:r>
                      <a:endParaRPr lang="es-EC" sz="1600" b="0" i="0" u="none" strike="noStrike" dirty="0">
                        <a:solidFill>
                          <a:srgbClr val="000000"/>
                        </a:solidFill>
                        <a:effectLst/>
                        <a:latin typeface="Trebuchet MS"/>
                      </a:endParaRPr>
                    </a:p>
                  </a:txBody>
                  <a:tcPr marL="9525" marR="9525" marT="9525" marB="0" anchor="ctr"/>
                </a:tc>
              </a:tr>
              <a:tr h="237641">
                <a:tc vMerge="1">
                  <a:txBody>
                    <a:bodyPr/>
                    <a:lstStyle/>
                    <a:p>
                      <a:endParaRPr lang="es-EC"/>
                    </a:p>
                  </a:txBody>
                  <a:tcPr/>
                </a:tc>
                <a:tc>
                  <a:txBody>
                    <a:bodyPr/>
                    <a:lstStyle/>
                    <a:p>
                      <a:pPr algn="l" fontAlgn="ctr"/>
                      <a:r>
                        <a:rPr lang="es-EC" sz="1600" u="none" strike="noStrike">
                          <a:effectLst/>
                        </a:rPr>
                        <a:t>PROPIEDAD</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a:effectLst/>
                        </a:rPr>
                        <a:t>92</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17.409</a:t>
                      </a:r>
                      <a:endParaRPr lang="es-EC" sz="1600" b="0" i="0" u="none" strike="noStrike" dirty="0">
                        <a:solidFill>
                          <a:srgbClr val="000000"/>
                        </a:solidFill>
                        <a:effectLst/>
                        <a:latin typeface="Trebuchet MS"/>
                      </a:endParaRPr>
                    </a:p>
                  </a:txBody>
                  <a:tcPr marL="9525" marR="9525" marT="9525" marB="0" anchor="ctr"/>
                </a:tc>
              </a:tr>
              <a:tr h="237641">
                <a:tc vMerge="1">
                  <a:txBody>
                    <a:bodyPr/>
                    <a:lstStyle/>
                    <a:p>
                      <a:endParaRPr lang="es-EC"/>
                    </a:p>
                  </a:txBody>
                  <a:tcPr/>
                </a:tc>
                <a:tc>
                  <a:txBody>
                    <a:bodyPr/>
                    <a:lstStyle/>
                    <a:p>
                      <a:pPr algn="l" fontAlgn="ctr"/>
                      <a:r>
                        <a:rPr lang="es-EC" sz="1600" u="none" strike="noStrike">
                          <a:effectLst/>
                        </a:rPr>
                        <a:t>SENTENCIAS VARIAS</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a:effectLst/>
                        </a:rPr>
                        <a:t>19</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926</a:t>
                      </a:r>
                      <a:endParaRPr lang="es-EC" sz="1600" b="0" i="0" u="none" strike="noStrike" dirty="0">
                        <a:solidFill>
                          <a:srgbClr val="000000"/>
                        </a:solidFill>
                        <a:effectLst/>
                        <a:latin typeface="Trebuchet MS"/>
                      </a:endParaRPr>
                    </a:p>
                  </a:txBody>
                  <a:tcPr marL="9525" marR="9525" marT="9525" marB="0" anchor="ctr"/>
                </a:tc>
              </a:tr>
              <a:tr h="237641">
                <a:tc rowSpan="3">
                  <a:txBody>
                    <a:bodyPr/>
                    <a:lstStyle/>
                    <a:p>
                      <a:pPr algn="l" fontAlgn="ctr"/>
                      <a:r>
                        <a:rPr lang="es-EC" sz="1600" u="none" strike="noStrike">
                          <a:effectLst/>
                        </a:rPr>
                        <a:t>TRATAMIENTO ESPECIAL</a:t>
                      </a:r>
                      <a:endParaRPr lang="es-EC" sz="1600" b="0" i="0" u="none" strike="noStrike">
                        <a:solidFill>
                          <a:srgbClr val="000000"/>
                        </a:solidFill>
                        <a:effectLst/>
                        <a:latin typeface="Trebuchet MS"/>
                      </a:endParaRPr>
                    </a:p>
                  </a:txBody>
                  <a:tcPr marL="9525" marR="9525" marT="9525" marB="0" anchor="ctr"/>
                </a:tc>
                <a:tc>
                  <a:txBody>
                    <a:bodyPr/>
                    <a:lstStyle/>
                    <a:p>
                      <a:pPr algn="l" fontAlgn="ctr"/>
                      <a:r>
                        <a:rPr lang="es-EC" sz="1600" u="none" strike="noStrike">
                          <a:effectLst/>
                        </a:rPr>
                        <a:t>HIPOTECA</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a:effectLst/>
                        </a:rPr>
                        <a:t>1</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538</a:t>
                      </a:r>
                      <a:endParaRPr lang="es-EC" sz="1600" b="0" i="0" u="none" strike="noStrike" dirty="0">
                        <a:solidFill>
                          <a:srgbClr val="000000"/>
                        </a:solidFill>
                        <a:effectLst/>
                        <a:latin typeface="Trebuchet MS"/>
                      </a:endParaRPr>
                    </a:p>
                  </a:txBody>
                  <a:tcPr marL="9525" marR="9525" marT="9525" marB="0" anchor="ctr"/>
                </a:tc>
              </a:tr>
              <a:tr h="237641">
                <a:tc vMerge="1">
                  <a:txBody>
                    <a:bodyPr/>
                    <a:lstStyle/>
                    <a:p>
                      <a:endParaRPr lang="es-EC"/>
                    </a:p>
                  </a:txBody>
                  <a:tcPr/>
                </a:tc>
                <a:tc>
                  <a:txBody>
                    <a:bodyPr/>
                    <a:lstStyle/>
                    <a:p>
                      <a:pPr algn="l" fontAlgn="ctr"/>
                      <a:r>
                        <a:rPr lang="es-EC" sz="1600" u="none" strike="noStrike">
                          <a:effectLst/>
                        </a:rPr>
                        <a:t>PARTICIÓN</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a:effectLst/>
                        </a:rPr>
                        <a:t>3</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504</a:t>
                      </a:r>
                      <a:endParaRPr lang="es-EC" sz="1600" b="0" i="0" u="none" strike="noStrike" dirty="0">
                        <a:solidFill>
                          <a:srgbClr val="000000"/>
                        </a:solidFill>
                        <a:effectLst/>
                        <a:latin typeface="Trebuchet MS"/>
                      </a:endParaRPr>
                    </a:p>
                  </a:txBody>
                  <a:tcPr marL="9525" marR="9525" marT="9525" marB="0" anchor="ctr"/>
                </a:tc>
              </a:tr>
              <a:tr h="237641">
                <a:tc vMerge="1">
                  <a:txBody>
                    <a:bodyPr/>
                    <a:lstStyle/>
                    <a:p>
                      <a:endParaRPr lang="es-EC"/>
                    </a:p>
                  </a:txBody>
                  <a:tcPr/>
                </a:tc>
                <a:tc>
                  <a:txBody>
                    <a:bodyPr/>
                    <a:lstStyle/>
                    <a:p>
                      <a:pPr algn="l" fontAlgn="ctr"/>
                      <a:r>
                        <a:rPr lang="es-EC" sz="1600" u="none" strike="noStrike">
                          <a:effectLst/>
                        </a:rPr>
                        <a:t>PROPIEDAD</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a:effectLst/>
                        </a:rPr>
                        <a:t>7</a:t>
                      </a:r>
                      <a:endParaRPr lang="es-EC" sz="1600" b="0" i="0" u="none" strike="noStrike">
                        <a:solidFill>
                          <a:srgbClr val="000000"/>
                        </a:solidFill>
                        <a:effectLst/>
                        <a:latin typeface="Trebuchet MS"/>
                      </a:endParaRPr>
                    </a:p>
                  </a:txBody>
                  <a:tcPr marL="9525" marR="9525" marT="9525" marB="0" anchor="ctr"/>
                </a:tc>
                <a:tc>
                  <a:txBody>
                    <a:bodyPr/>
                    <a:lstStyle/>
                    <a:p>
                      <a:pPr algn="r" fontAlgn="ctr"/>
                      <a:r>
                        <a:rPr lang="es-EC" sz="1600" u="none" strike="noStrike" dirty="0">
                          <a:effectLst/>
                        </a:rPr>
                        <a:t>5.561</a:t>
                      </a:r>
                      <a:endParaRPr lang="es-EC" sz="1600" b="0" i="0" u="none" strike="noStrike" dirty="0">
                        <a:solidFill>
                          <a:srgbClr val="000000"/>
                        </a:solidFill>
                        <a:effectLst/>
                        <a:latin typeface="Trebuchet MS"/>
                      </a:endParaRPr>
                    </a:p>
                  </a:txBody>
                  <a:tcPr marL="9525" marR="9525" marT="9525" marB="0" anchor="ctr"/>
                </a:tc>
              </a:tr>
              <a:tr h="259245">
                <a:tc>
                  <a:txBody>
                    <a:bodyPr/>
                    <a:lstStyle/>
                    <a:p>
                      <a:pPr algn="l" fontAlgn="ctr"/>
                      <a:r>
                        <a:rPr lang="es-EC" sz="1600" u="none" strike="noStrike">
                          <a:effectLst/>
                        </a:rPr>
                        <a:t> </a:t>
                      </a:r>
                      <a:endParaRPr lang="es-EC" sz="1600" b="1" i="0" u="none" strike="noStrike">
                        <a:solidFill>
                          <a:srgbClr val="FF0000"/>
                        </a:solidFill>
                        <a:effectLst/>
                        <a:latin typeface="Trebuchet MS"/>
                      </a:endParaRPr>
                    </a:p>
                  </a:txBody>
                  <a:tcPr marL="9525" marR="9525" marT="9525" marB="0" anchor="ctr"/>
                </a:tc>
                <a:tc>
                  <a:txBody>
                    <a:bodyPr/>
                    <a:lstStyle/>
                    <a:p>
                      <a:pPr algn="l" fontAlgn="ctr"/>
                      <a:r>
                        <a:rPr lang="es-EC" sz="1800" b="1" u="none" strike="noStrike" dirty="0">
                          <a:solidFill>
                            <a:srgbClr val="FF3300"/>
                          </a:solidFill>
                          <a:effectLst/>
                        </a:rPr>
                        <a:t>TOTAL</a:t>
                      </a:r>
                      <a:endParaRPr lang="es-EC" sz="1800" b="1" i="0" u="none" strike="noStrike" dirty="0">
                        <a:solidFill>
                          <a:srgbClr val="FF3300"/>
                        </a:solidFill>
                        <a:effectLst/>
                        <a:latin typeface="Trebuchet MS"/>
                      </a:endParaRPr>
                    </a:p>
                  </a:txBody>
                  <a:tcPr marL="9525" marR="9525" marT="9525" marB="0" anchor="ctr"/>
                </a:tc>
                <a:tc>
                  <a:txBody>
                    <a:bodyPr/>
                    <a:lstStyle/>
                    <a:p>
                      <a:pPr algn="r" fontAlgn="ctr"/>
                      <a:r>
                        <a:rPr lang="es-EC" sz="1800" b="1" u="none" strike="noStrike" dirty="0">
                          <a:solidFill>
                            <a:srgbClr val="FF3300"/>
                          </a:solidFill>
                          <a:effectLst/>
                        </a:rPr>
                        <a:t>1.970</a:t>
                      </a:r>
                      <a:endParaRPr lang="es-EC" sz="1800" b="1" i="0" u="none" strike="noStrike" dirty="0">
                        <a:solidFill>
                          <a:srgbClr val="FF3300"/>
                        </a:solidFill>
                        <a:effectLst/>
                        <a:latin typeface="Trebuchet MS"/>
                      </a:endParaRPr>
                    </a:p>
                  </a:txBody>
                  <a:tcPr marL="9525" marR="9525" marT="9525" marB="0" anchor="ctr"/>
                </a:tc>
                <a:tc>
                  <a:txBody>
                    <a:bodyPr/>
                    <a:lstStyle/>
                    <a:p>
                      <a:pPr algn="r" fontAlgn="ctr"/>
                      <a:r>
                        <a:rPr lang="es-EC" sz="1800" b="1" u="none" strike="noStrike" dirty="0">
                          <a:solidFill>
                            <a:srgbClr val="FF3300"/>
                          </a:solidFill>
                          <a:effectLst/>
                        </a:rPr>
                        <a:t>299.214</a:t>
                      </a:r>
                      <a:endParaRPr lang="es-EC" sz="1800" b="1" i="0" u="none" strike="noStrike" dirty="0">
                        <a:solidFill>
                          <a:srgbClr val="FF3300"/>
                        </a:solidFill>
                        <a:effectLst/>
                        <a:latin typeface="Trebuchet MS"/>
                      </a:endParaRPr>
                    </a:p>
                  </a:txBody>
                  <a:tcPr marL="9525" marR="9525" marT="9525" marB="0" anchor="ctr"/>
                </a:tc>
              </a:tr>
            </a:tbl>
          </a:graphicData>
        </a:graphic>
      </p:graphicFrame>
    </p:spTree>
    <p:extLst>
      <p:ext uri="{BB962C8B-B14F-4D97-AF65-F5344CB8AC3E}">
        <p14:creationId xmlns:p14="http://schemas.microsoft.com/office/powerpoint/2010/main" val="320727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4680520" cy="936104"/>
          </a:xfrm>
        </p:spPr>
        <p:txBody>
          <a:bodyPr>
            <a:normAutofit/>
          </a:bodyPr>
          <a:lstStyle/>
          <a:p>
            <a:pPr algn="l"/>
            <a:r>
              <a:rPr lang="es-EC" b="1" dirty="0" smtClean="0">
                <a:solidFill>
                  <a:schemeClr val="tx2"/>
                </a:solidFill>
              </a:rPr>
              <a:t>CONCLUSIONES</a:t>
            </a:r>
            <a:endParaRPr lang="es-EC" dirty="0"/>
          </a:p>
        </p:txBody>
      </p:sp>
      <p:sp>
        <p:nvSpPr>
          <p:cNvPr id="3" name="2 Rectángulo"/>
          <p:cNvSpPr/>
          <p:nvPr/>
        </p:nvSpPr>
        <p:spPr>
          <a:xfrm>
            <a:off x="357158" y="1762358"/>
            <a:ext cx="8429684" cy="3754874"/>
          </a:xfrm>
          <a:prstGeom prst="rect">
            <a:avLst/>
          </a:prstGeom>
        </p:spPr>
        <p:txBody>
          <a:bodyPr wrap="square">
            <a:spAutoFit/>
          </a:bodyPr>
          <a:lstStyle/>
          <a:p>
            <a:pPr lvl="0" algn="just">
              <a:buFont typeface="Arial" pitchFamily="34" charset="0"/>
              <a:buChar char="•"/>
            </a:pPr>
            <a:r>
              <a:rPr lang="es-EC" sz="1700" dirty="0" smtClean="0"/>
              <a:t>El Registro de la Propiedad realiza acciones permanentes de revisión de sus procedimientos y procesos para implementar suficientes mecanismos de control interno y optimizarlos para brindar mejores y oportunos servicios para la ciudadanía </a:t>
            </a:r>
          </a:p>
          <a:p>
            <a:pPr lvl="0" algn="just"/>
            <a:endParaRPr lang="es-EC" sz="1700" dirty="0"/>
          </a:p>
          <a:p>
            <a:pPr lvl="0" algn="just">
              <a:buFont typeface="Arial" pitchFamily="34" charset="0"/>
              <a:buChar char="•"/>
            </a:pPr>
            <a:r>
              <a:rPr lang="es-EC" sz="1700" dirty="0" smtClean="0"/>
              <a:t>La optimización de procesos ha permitido atender una creciente demanda y disminuir tiempos de atención, aún cuando se han mantenido constantes los recursos disponibles asignados</a:t>
            </a:r>
          </a:p>
          <a:p>
            <a:pPr lvl="0" algn="just">
              <a:buFont typeface="Arial" pitchFamily="34" charset="0"/>
              <a:buChar char="•"/>
            </a:pPr>
            <a:endParaRPr lang="es-EC" sz="1700" dirty="0"/>
          </a:p>
          <a:p>
            <a:pPr lvl="0" algn="just">
              <a:buFont typeface="Arial" pitchFamily="34" charset="0"/>
              <a:buChar char="•"/>
            </a:pPr>
            <a:r>
              <a:rPr lang="es-EC" sz="1700" dirty="0" smtClean="0"/>
              <a:t>El Registro de la Propiedad ha implementado un </a:t>
            </a:r>
            <a:r>
              <a:rPr lang="es-EC" sz="1700" dirty="0"/>
              <a:t>P</a:t>
            </a:r>
            <a:r>
              <a:rPr lang="es-EC" sz="1700" dirty="0" smtClean="0"/>
              <a:t>royecto de Modernización Integral que permitirá un cambio cuantitativo y cualitativo en la mejora de los servicios registrales.</a:t>
            </a:r>
          </a:p>
          <a:p>
            <a:pPr lvl="0" algn="just">
              <a:buFont typeface="Arial" pitchFamily="34" charset="0"/>
              <a:buChar char="•"/>
            </a:pPr>
            <a:endParaRPr lang="es-EC" sz="1700" dirty="0" smtClean="0"/>
          </a:p>
          <a:p>
            <a:pPr lvl="0" algn="just">
              <a:buFont typeface="Arial" pitchFamily="34" charset="0"/>
              <a:buChar char="•"/>
            </a:pPr>
            <a:r>
              <a:rPr lang="es-EC" sz="1700" dirty="0" smtClean="0"/>
              <a:t>El Registro de la Propiedad  desde el inicio de su gestión pública ha generado ingresos  para su cubrir los gastos que demanda su operación y excedentes que el Municipio las destina a varias actividades y proyectos. </a:t>
            </a:r>
          </a:p>
        </p:txBody>
      </p:sp>
      <p:pic>
        <p:nvPicPr>
          <p:cNvPr id="5"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10654"/>
            <a:ext cx="3174157" cy="654050"/>
          </a:xfrm>
          <a:prstGeom prst="rect">
            <a:avLst/>
          </a:prstGeom>
        </p:spPr>
      </p:pic>
    </p:spTree>
    <p:extLst>
      <p:ext uri="{BB962C8B-B14F-4D97-AF65-F5344CB8AC3E}">
        <p14:creationId xmlns:p14="http://schemas.microsoft.com/office/powerpoint/2010/main" val="2855042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42976" y="2643182"/>
            <a:ext cx="6624736" cy="1446550"/>
          </a:xfrm>
          <a:prstGeom prst="rect">
            <a:avLst/>
          </a:prstGeom>
          <a:noFill/>
        </p:spPr>
        <p:txBody>
          <a:bodyPr wrap="square" rtlCol="0">
            <a:spAutoFit/>
          </a:bodyPr>
          <a:lstStyle/>
          <a:p>
            <a:pPr algn="ctr"/>
            <a:r>
              <a:rPr lang="es-EC" sz="4400" b="1" dirty="0" smtClean="0">
                <a:solidFill>
                  <a:schemeClr val="tx2"/>
                </a:solidFill>
              </a:rPr>
              <a:t>ESTRATEGIA INSTITUCIONAL</a:t>
            </a:r>
            <a:endParaRPr lang="es-EC" sz="4400" b="1" dirty="0">
              <a:solidFill>
                <a:schemeClr val="tx2"/>
              </a:solidFill>
            </a:endParaRPr>
          </a:p>
        </p:txBody>
      </p:sp>
      <p:pic>
        <p:nvPicPr>
          <p:cNvPr id="4"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4042798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83568" y="329171"/>
            <a:ext cx="792088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914400" marR="0" lvl="2" indent="0" defTabSz="914400" rtl="0" eaLnBrk="1" fontAlgn="base" latinLnBrk="0" hangingPunct="1">
              <a:lnSpc>
                <a:spcPct val="100000"/>
              </a:lnSpc>
              <a:spcBef>
                <a:spcPct val="0"/>
              </a:spcBef>
              <a:spcAft>
                <a:spcPct val="0"/>
              </a:spcAft>
              <a:buClr>
                <a:srgbClr val="000000"/>
              </a:buClr>
              <a:buSzPct val="100000"/>
              <a:tabLst/>
            </a:pPr>
            <a:r>
              <a:rPr lang="es-ES" altLang="zh-CN" sz="2800" b="1" dirty="0" smtClean="0" bmk="_Toc366596697">
                <a:solidFill>
                  <a:schemeClr val="tx2"/>
                </a:solidFill>
                <a:ea typeface="Times New Roman" pitchFamily="18" charset="0"/>
                <a:cs typeface="Times New Roman" pitchFamily="18" charset="0"/>
              </a:rPr>
              <a:t>EJES ESTRATÉGICOS</a:t>
            </a:r>
          </a:p>
          <a:p>
            <a:pPr marL="914400" marR="0" lvl="2" indent="0" defTabSz="914400" rtl="0" eaLnBrk="1" fontAlgn="base" latinLnBrk="0" hangingPunct="1">
              <a:lnSpc>
                <a:spcPct val="100000"/>
              </a:lnSpc>
              <a:spcBef>
                <a:spcPct val="0"/>
              </a:spcBef>
              <a:spcAft>
                <a:spcPct val="0"/>
              </a:spcAft>
              <a:buClr>
                <a:srgbClr val="000000"/>
              </a:buClr>
              <a:buSzPct val="100000"/>
              <a:tabLst/>
            </a:pPr>
            <a:r>
              <a:rPr lang="es-ES" altLang="zh-CN" sz="2800" b="1" dirty="0" smtClean="0" bmk="_Toc366596697">
                <a:solidFill>
                  <a:schemeClr val="tx2"/>
                </a:solidFill>
                <a:ea typeface="Times New Roman" pitchFamily="18" charset="0"/>
                <a:cs typeface="Times New Roman" pitchFamily="18" charset="0"/>
              </a:rPr>
              <a:t> </a:t>
            </a:r>
            <a:endParaRPr kumimoji="0" lang="es-ES" altLang="zh-CN" sz="2800" b="1" i="0" u="none" strike="noStrike" cap="none" normalizeH="0" baseline="0" dirty="0" smtClean="0" bmk="_Toc366596697">
              <a:ln>
                <a:noFill/>
              </a:ln>
              <a:solidFill>
                <a:schemeClr val="tx2"/>
              </a:solidFill>
              <a:effectLst/>
              <a:ea typeface="Times New Roman" pitchFamily="18" charset="0"/>
              <a:cs typeface="Times New Roman" pitchFamily="18" charset="0"/>
            </a:endParaRPr>
          </a:p>
          <a:p>
            <a:pPr marL="914400" marR="0" lvl="2" indent="0" defTabSz="914400" rtl="0" eaLnBrk="1" fontAlgn="base" latinLnBrk="0" hangingPunct="1">
              <a:lnSpc>
                <a:spcPct val="100000"/>
              </a:lnSpc>
              <a:spcBef>
                <a:spcPct val="0"/>
              </a:spcBef>
              <a:spcAft>
                <a:spcPct val="0"/>
              </a:spcAft>
              <a:buClr>
                <a:srgbClr val="000000"/>
              </a:buClr>
              <a:buSzPct val="100000"/>
              <a:tabLst/>
            </a:pPr>
            <a:endParaRPr lang="es-ES" altLang="zh-CN" sz="2400" b="1" dirty="0" bmk="_Toc366596697">
              <a:solidFill>
                <a:schemeClr val="tx2"/>
              </a:solidFill>
              <a:latin typeface="Arial" pitchFamily="34" charset="0"/>
              <a:ea typeface="SimSun" pitchFamily="2" charset="-122"/>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s-EC" altLang="zh-CN"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277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Rectángulo"/>
          <p:cNvSpPr/>
          <p:nvPr/>
        </p:nvSpPr>
        <p:spPr>
          <a:xfrm>
            <a:off x="714348" y="1214422"/>
            <a:ext cx="7920880" cy="646331"/>
          </a:xfrm>
          <a:prstGeom prst="rect">
            <a:avLst/>
          </a:prstGeom>
        </p:spPr>
        <p:txBody>
          <a:bodyPr wrap="square">
            <a:spAutoFit/>
          </a:bodyPr>
          <a:lstStyle/>
          <a:p>
            <a:pPr lvl="2" fontAlgn="base">
              <a:spcBef>
                <a:spcPct val="0"/>
              </a:spcBef>
              <a:spcAft>
                <a:spcPct val="0"/>
              </a:spcAft>
              <a:buClr>
                <a:srgbClr val="000000"/>
              </a:buClr>
              <a:buSzPct val="100000"/>
            </a:pPr>
            <a:r>
              <a:rPr lang="es-ES" altLang="zh-CN" dirty="0">
                <a:latin typeface="Arial" pitchFamily="34" charset="0"/>
                <a:ea typeface="SimSun" pitchFamily="2" charset="-122"/>
                <a:cs typeface="Arial" pitchFamily="34" charset="0"/>
              </a:rPr>
              <a:t>Los servicios registrales se </a:t>
            </a:r>
            <a:r>
              <a:rPr lang="es-ES" altLang="zh-CN" dirty="0" smtClean="0">
                <a:latin typeface="Arial" pitchFamily="34" charset="0"/>
                <a:ea typeface="SimSun" pitchFamily="2" charset="-122"/>
                <a:cs typeface="Arial" pitchFamily="34" charset="0"/>
              </a:rPr>
              <a:t>centran </a:t>
            </a:r>
            <a:r>
              <a:rPr lang="es-ES" altLang="zh-CN" dirty="0">
                <a:latin typeface="Arial" pitchFamily="34" charset="0"/>
                <a:ea typeface="SimSun" pitchFamily="2" charset="-122"/>
                <a:cs typeface="Arial" pitchFamily="34" charset="0"/>
              </a:rPr>
              <a:t>en los siguientes </a:t>
            </a:r>
            <a:r>
              <a:rPr lang="es-ES" altLang="zh-CN" b="1" i="1" dirty="0">
                <a:latin typeface="Arial" pitchFamily="34" charset="0"/>
                <a:ea typeface="SimSun" pitchFamily="2" charset="-122"/>
                <a:cs typeface="Arial" pitchFamily="34" charset="0"/>
              </a:rPr>
              <a:t>ejes </a:t>
            </a:r>
            <a:r>
              <a:rPr lang="es-ES" altLang="zh-CN" b="1" i="1" dirty="0" smtClean="0">
                <a:latin typeface="Arial" pitchFamily="34" charset="0"/>
                <a:ea typeface="SimSun" pitchFamily="2" charset="-122"/>
                <a:cs typeface="Arial" pitchFamily="34" charset="0"/>
              </a:rPr>
              <a:t>estratégicos institucionales</a:t>
            </a:r>
            <a:r>
              <a:rPr lang="es-ES" altLang="zh-CN" dirty="0" smtClean="0">
                <a:latin typeface="Arial" pitchFamily="34" charset="0"/>
                <a:ea typeface="SimSun" pitchFamily="2" charset="-122"/>
                <a:cs typeface="Arial" pitchFamily="34" charset="0"/>
              </a:rPr>
              <a:t>: </a:t>
            </a:r>
            <a:endParaRPr lang="es-EC" altLang="zh-CN" sz="1050" dirty="0">
              <a:latin typeface="Arial" pitchFamily="34" charset="0"/>
              <a:cs typeface="Arial" pitchFamily="34" charset="0"/>
            </a:endParaRPr>
          </a:p>
        </p:txBody>
      </p:sp>
      <p:pic>
        <p:nvPicPr>
          <p:cNvPr id="9218" name="Picture 2" descr="C:\Users\owalban\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51273"/>
            <a:ext cx="2260027" cy="3092239"/>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owalban\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7" y="2022698"/>
            <a:ext cx="2279338" cy="312081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owalban\Desktop\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051273"/>
            <a:ext cx="2275756" cy="31250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moreno\Desktop\COMUNICACION  SOCIAL 2015\LOGOS 2015\LOGOS HOJAS INCORPORAR\FRANJA MULTICOLOR.jpg"/>
          <p:cNvPicPr>
            <a:picLocks noChangeAspect="1" noChangeArrowheads="1"/>
          </p:cNvPicPr>
          <p:nvPr/>
        </p:nvPicPr>
        <p:blipFill>
          <a:blip r:embed="rId5"/>
          <a:srcRect/>
          <a:stretch>
            <a:fillRect/>
          </a:stretch>
        </p:blipFill>
        <p:spPr bwMode="auto">
          <a:xfrm>
            <a:off x="142844" y="6357958"/>
            <a:ext cx="8786873" cy="300332"/>
          </a:xfrm>
          <a:prstGeom prst="rect">
            <a:avLst/>
          </a:prstGeom>
          <a:noFill/>
        </p:spPr>
      </p:pic>
      <p:pic>
        <p:nvPicPr>
          <p:cNvPr id="11" name="10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2030750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764704"/>
            <a:ext cx="7704856" cy="584775"/>
          </a:xfrm>
          <a:prstGeom prst="rect">
            <a:avLst/>
          </a:prstGeom>
          <a:noFill/>
        </p:spPr>
        <p:txBody>
          <a:bodyPr wrap="square" rtlCol="0">
            <a:spAutoFit/>
          </a:bodyPr>
          <a:lstStyle/>
          <a:p>
            <a:pPr algn="ctr"/>
            <a:r>
              <a:rPr lang="es-EC" sz="3200" b="1" dirty="0" smtClean="0">
                <a:solidFill>
                  <a:schemeClr val="tx2"/>
                </a:solidFill>
              </a:rPr>
              <a:t>OBJETIVOS ESTRATÉGICOS</a:t>
            </a:r>
            <a:endParaRPr lang="es-EC" sz="3200" b="1" dirty="0">
              <a:solidFill>
                <a:schemeClr val="tx2"/>
              </a:solidFill>
            </a:endParaRPr>
          </a:p>
        </p:txBody>
      </p:sp>
      <p:sp>
        <p:nvSpPr>
          <p:cNvPr id="5" name="4 Rectángulo"/>
          <p:cNvSpPr/>
          <p:nvPr/>
        </p:nvSpPr>
        <p:spPr>
          <a:xfrm>
            <a:off x="755576" y="1147966"/>
            <a:ext cx="7704856" cy="5078313"/>
          </a:xfrm>
          <a:prstGeom prst="rect">
            <a:avLst/>
          </a:prstGeom>
        </p:spPr>
        <p:txBody>
          <a:bodyPr wrap="square">
            <a:spAutoFit/>
          </a:bodyPr>
          <a:lstStyle/>
          <a:p>
            <a:endParaRPr lang="es-EC" dirty="0"/>
          </a:p>
          <a:p>
            <a:pPr marL="285750" indent="-285750" algn="just">
              <a:buFont typeface="Arial" pitchFamily="34" charset="0"/>
              <a:buChar char="•"/>
            </a:pPr>
            <a:r>
              <a:rPr lang="es-EC" dirty="0"/>
              <a:t>Incrementar la seguridad jurídica y poner en valor los actos registrales relacionados con la propiedad inmobiliaria en el DMQ, garantizando su gestión documental y un servicio de excelencia a la ciudadanía. </a:t>
            </a:r>
          </a:p>
          <a:p>
            <a:pPr algn="just"/>
            <a:endParaRPr lang="es-EC" dirty="0"/>
          </a:p>
          <a:p>
            <a:pPr marL="285750" indent="-285750" algn="just">
              <a:buFont typeface="Arial" pitchFamily="34" charset="0"/>
              <a:buChar char="•"/>
            </a:pPr>
            <a:r>
              <a:rPr lang="es-EC" dirty="0" smtClean="0"/>
              <a:t>Incrementar </a:t>
            </a:r>
            <a:r>
              <a:rPr lang="es-EC" dirty="0"/>
              <a:t>la rentabilidad social del RPDMQ, mediante un servicio incluyente y el uso eficiente del presupuesto. </a:t>
            </a:r>
          </a:p>
          <a:p>
            <a:pPr algn="just"/>
            <a:endParaRPr lang="es-EC" dirty="0"/>
          </a:p>
          <a:p>
            <a:pPr marL="285750" indent="-285750" algn="just">
              <a:buFont typeface="Arial" pitchFamily="34" charset="0"/>
              <a:buChar char="•"/>
            </a:pPr>
            <a:r>
              <a:rPr lang="es-EC" dirty="0" smtClean="0"/>
              <a:t>Mejorar </a:t>
            </a:r>
            <a:r>
              <a:rPr lang="es-EC" dirty="0"/>
              <a:t>la capacidad de respuesta institucional ante requerimientos internos o de entidades y organismos de gobierno y de control. </a:t>
            </a:r>
          </a:p>
          <a:p>
            <a:pPr algn="just"/>
            <a:endParaRPr lang="es-EC" dirty="0"/>
          </a:p>
          <a:p>
            <a:pPr marL="285750" indent="-285750" algn="just">
              <a:buFont typeface="Arial" pitchFamily="34" charset="0"/>
              <a:buChar char="•"/>
            </a:pPr>
            <a:r>
              <a:rPr lang="es-EC" dirty="0" smtClean="0"/>
              <a:t>Incrementar </a:t>
            </a:r>
            <a:r>
              <a:rPr lang="es-EC" dirty="0"/>
              <a:t>la eficiencia institucional, mediante la mejora continua de procesos, su sistematización y automatización. </a:t>
            </a:r>
          </a:p>
          <a:p>
            <a:pPr algn="just"/>
            <a:endParaRPr lang="es-EC" dirty="0"/>
          </a:p>
          <a:p>
            <a:pPr marL="285750" indent="-285750" algn="just">
              <a:buFont typeface="Arial" pitchFamily="34" charset="0"/>
              <a:buChar char="•"/>
            </a:pPr>
            <a:r>
              <a:rPr lang="es-EC" dirty="0" smtClean="0"/>
              <a:t>Incrementar </a:t>
            </a:r>
            <a:r>
              <a:rPr lang="es-EC" dirty="0"/>
              <a:t>el desarrollo del talento humano y el valor del servicio público, mediante una renovada cultura de planificación, de gestión del conocimiento, de infraestructura tecnológica y de consolidación de la nueva imagen institucional. </a:t>
            </a:r>
          </a:p>
        </p:txBody>
      </p:sp>
      <p:pic>
        <p:nvPicPr>
          <p:cNvPr id="6" name="Picture 2" descr="C:\Users\lmoreno\Desktop\COMUNICACION  SOCIAL 2015\LOGOS 2015\LOGOS HOJAS INCORPORAR\FRANJA MULTICOLOR.jpg"/>
          <p:cNvPicPr>
            <a:picLocks noChangeAspect="1" noChangeArrowheads="1"/>
          </p:cNvPicPr>
          <p:nvPr/>
        </p:nvPicPr>
        <p:blipFill>
          <a:blip r:embed="rId2"/>
          <a:srcRect/>
          <a:stretch>
            <a:fillRect/>
          </a:stretch>
        </p:blipFill>
        <p:spPr bwMode="auto">
          <a:xfrm>
            <a:off x="142844" y="6357958"/>
            <a:ext cx="8786873" cy="300332"/>
          </a:xfrm>
          <a:prstGeom prst="rect">
            <a:avLst/>
          </a:prstGeom>
          <a:noFill/>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82662"/>
            <a:ext cx="3174157" cy="654050"/>
          </a:xfrm>
          <a:prstGeom prst="rect">
            <a:avLst/>
          </a:prstGeom>
        </p:spPr>
      </p:pic>
    </p:spTree>
    <p:extLst>
      <p:ext uri="{BB962C8B-B14F-4D97-AF65-F5344CB8AC3E}">
        <p14:creationId xmlns:p14="http://schemas.microsoft.com/office/powerpoint/2010/main" val="3943017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1945</TotalTime>
  <Words>3913</Words>
  <Application>Microsoft Office PowerPoint</Application>
  <PresentationFormat>Presentación en pantalla (4:3)</PresentationFormat>
  <Paragraphs>1002</Paragraphs>
  <Slides>67</Slides>
  <Notes>27</Notes>
  <HiddenSlides>0</HiddenSlides>
  <MMClips>0</MMClips>
  <ScaleCrop>false</ScaleCrop>
  <HeadingPairs>
    <vt:vector size="4" baseType="variant">
      <vt:variant>
        <vt:lpstr>Tema</vt:lpstr>
      </vt:variant>
      <vt:variant>
        <vt:i4>1</vt:i4>
      </vt:variant>
      <vt:variant>
        <vt:lpstr>Títulos de diapositiva</vt:lpstr>
      </vt:variant>
      <vt:variant>
        <vt:i4>67</vt:i4>
      </vt:variant>
    </vt:vector>
  </HeadingPairs>
  <TitlesOfParts>
    <vt:vector size="6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PORTAFOLIO DE PRODUCTOS RPDMQ</vt:lpstr>
      <vt:lpstr>Presentación de PowerPoint</vt:lpstr>
      <vt:lpstr> INGRESOS, GASTOS Y EXCEDENTES </vt:lpstr>
      <vt:lpstr>SITUACION EDIFICIO</vt:lpstr>
      <vt:lpstr>Presentación de PowerPoint</vt:lpstr>
      <vt:lpstr>INSCRIPCIONES</vt:lpstr>
      <vt:lpstr>Presentación de PowerPoint</vt:lpstr>
      <vt:lpstr>Presentación de PowerPoint</vt:lpstr>
      <vt:lpstr>Presentación de PowerPoint</vt:lpstr>
      <vt:lpstr>Presentación de PowerPoint</vt:lpstr>
      <vt:lpstr>Presentación de PowerPoint</vt:lpstr>
      <vt:lpstr>Presentación de PowerPoint</vt:lpstr>
      <vt:lpstr>CERTIFICACIONES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CUANTIFICACIÓN DE GESTIÓN DE CERTIFICACIONES</vt:lpstr>
      <vt:lpstr>Presentación de PowerPoint</vt:lpstr>
      <vt:lpstr>Presentación de PowerPoint</vt:lpstr>
      <vt:lpstr>Presentación de PowerPoint</vt:lpstr>
      <vt:lpstr> INCREMENTO DE SEGURIDAD JURÍDICA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SERVICIO CORPORATIVO</vt:lpstr>
      <vt:lpstr>Presentación de PowerPoint</vt:lpstr>
      <vt:lpstr>PROCESO CONTRACTUAL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Roberto Francisco Trujillo Villalba</dc:creator>
  <cp:lastModifiedBy>Marcelo Ramiro Carrera Riquetti</cp:lastModifiedBy>
  <cp:revision>309</cp:revision>
  <dcterms:created xsi:type="dcterms:W3CDTF">2015-01-14T14:05:09Z</dcterms:created>
  <dcterms:modified xsi:type="dcterms:W3CDTF">2015-06-25T14:12:21Z</dcterms:modified>
</cp:coreProperties>
</file>