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58" r:id="rId3"/>
    <p:sldId id="257" r:id="rId4"/>
    <p:sldId id="279" r:id="rId5"/>
    <p:sldId id="260" r:id="rId6"/>
    <p:sldId id="282" r:id="rId7"/>
    <p:sldId id="284" r:id="rId8"/>
    <p:sldId id="261" r:id="rId9"/>
    <p:sldId id="281" r:id="rId10"/>
    <p:sldId id="280" r:id="rId11"/>
    <p:sldId id="275" r:id="rId12"/>
    <p:sldId id="276" r:id="rId13"/>
  </p:sldIdLst>
  <p:sldSz cx="9144000" cy="6858000" type="screen4x3"/>
  <p:notesSz cx="6797675" cy="9928225"/>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65" autoAdjust="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4C972E02-9A73-4785-9793-2AE42163E02C}" type="datetimeFigureOut">
              <a:rPr lang="es-EC" smtClean="0"/>
              <a:t>25/06/2015</a:t>
            </a:fld>
            <a:endParaRPr lang="es-EC"/>
          </a:p>
        </p:txBody>
      </p:sp>
      <p:sp>
        <p:nvSpPr>
          <p:cNvPr id="4" name="3 Marcador de pie de página"/>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s-EC"/>
          </a:p>
        </p:txBody>
      </p:sp>
      <p:sp>
        <p:nvSpPr>
          <p:cNvPr id="5" name="4 Marcador de número de diapositiva"/>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CE36C492-F8BE-4415-8E7B-BA8E0E6E0D8A}" type="slidenum">
              <a:rPr lang="es-EC" smtClean="0"/>
              <a:t>‹Nº›</a:t>
            </a:fld>
            <a:endParaRPr lang="es-EC"/>
          </a:p>
        </p:txBody>
      </p:sp>
    </p:spTree>
    <p:extLst>
      <p:ext uri="{BB962C8B-B14F-4D97-AF65-F5344CB8AC3E}">
        <p14:creationId xmlns:p14="http://schemas.microsoft.com/office/powerpoint/2010/main" val="38198158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24FCF563-0C25-4C4A-9361-56277FE08B56}" type="datetimeFigureOut">
              <a:rPr lang="es-EC" smtClean="0"/>
              <a:pPr/>
              <a:t>25/06/2015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24FCF563-0C25-4C4A-9361-56277FE08B56}" type="datetimeFigureOut">
              <a:rPr lang="es-EC" smtClean="0"/>
              <a:pPr/>
              <a:t>25/06/2015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24FCF563-0C25-4C4A-9361-56277FE08B56}" type="datetimeFigureOut">
              <a:rPr lang="es-EC" smtClean="0"/>
              <a:pPr/>
              <a:t>25/06/2015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24FCF563-0C25-4C4A-9361-56277FE08B56}" type="datetimeFigureOut">
              <a:rPr lang="es-EC" smtClean="0"/>
              <a:pPr/>
              <a:t>25/06/2015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4FCF563-0C25-4C4A-9361-56277FE08B56}" type="datetimeFigureOut">
              <a:rPr lang="es-EC" smtClean="0"/>
              <a:pPr/>
              <a:t>25/06/2015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24FCF563-0C25-4C4A-9361-56277FE08B56}" type="datetimeFigureOut">
              <a:rPr lang="es-EC" smtClean="0"/>
              <a:pPr/>
              <a:t>25/06/2015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24FCF563-0C25-4C4A-9361-56277FE08B56}" type="datetimeFigureOut">
              <a:rPr lang="es-EC" smtClean="0"/>
              <a:pPr/>
              <a:t>25/06/2015</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24FCF563-0C25-4C4A-9361-56277FE08B56}" type="datetimeFigureOut">
              <a:rPr lang="es-EC" smtClean="0"/>
              <a:pPr/>
              <a:t>25/06/2015</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4FCF563-0C25-4C4A-9361-56277FE08B56}" type="datetimeFigureOut">
              <a:rPr lang="es-EC" smtClean="0"/>
              <a:pPr/>
              <a:t>25/06/2015</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4FCF563-0C25-4C4A-9361-56277FE08B56}" type="datetimeFigureOut">
              <a:rPr lang="es-EC" smtClean="0"/>
              <a:pPr/>
              <a:t>25/06/2015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4FCF563-0C25-4C4A-9361-56277FE08B56}" type="datetimeFigureOut">
              <a:rPr lang="es-EC" smtClean="0"/>
              <a:pPr/>
              <a:t>25/06/2015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FCF563-0C25-4C4A-9361-56277FE08B56}" type="datetimeFigureOut">
              <a:rPr lang="es-EC" smtClean="0"/>
              <a:pPr/>
              <a:t>25/06/2015</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B60029-948E-4F39-A486-23FCDF1C22BB}" type="slidenum">
              <a:rPr lang="es-EC" smtClean="0"/>
              <a:pPr/>
              <a:t>‹Nº›</a:t>
            </a:fld>
            <a:endParaRPr lang="es-EC"/>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000100" y="2132856"/>
            <a:ext cx="6858048" cy="1569660"/>
          </a:xfrm>
          <a:prstGeom prst="rect">
            <a:avLst/>
          </a:prstGeom>
          <a:noFill/>
        </p:spPr>
        <p:txBody>
          <a:bodyPr wrap="square" rtlCol="0">
            <a:spAutoFit/>
          </a:bodyPr>
          <a:lstStyle/>
          <a:p>
            <a:pPr algn="ctr"/>
            <a:r>
              <a:rPr lang="es-EC" sz="3200" b="1" dirty="0" smtClean="0"/>
              <a:t>MODERNIZAR DE MANERA INTEGRAL EL REGISTRO DE LA PROPIEDAD DEL DISTRITO METROPOLITANO DE QUITO</a:t>
            </a:r>
            <a:endParaRPr lang="es-EC" sz="3200" b="1" dirty="0"/>
          </a:p>
        </p:txBody>
      </p:sp>
      <p:sp>
        <p:nvSpPr>
          <p:cNvPr id="6" name="5 CuadroTexto"/>
          <p:cNvSpPr txBox="1"/>
          <p:nvPr/>
        </p:nvSpPr>
        <p:spPr>
          <a:xfrm>
            <a:off x="3059832" y="5919663"/>
            <a:ext cx="2726452" cy="461665"/>
          </a:xfrm>
          <a:prstGeom prst="rect">
            <a:avLst/>
          </a:prstGeom>
          <a:noFill/>
        </p:spPr>
        <p:txBody>
          <a:bodyPr wrap="none" rtlCol="0">
            <a:spAutoFit/>
          </a:bodyPr>
          <a:lstStyle/>
          <a:p>
            <a:r>
              <a:rPr lang="es-EC" sz="2400" dirty="0" smtClean="0"/>
              <a:t>Quito, 15 junio 2015</a:t>
            </a:r>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476672"/>
            <a:ext cx="5940831" cy="1224136"/>
          </a:xfrm>
          <a:prstGeom prst="rect">
            <a:avLst/>
          </a:prstGeom>
        </p:spPr>
      </p:pic>
      <p:sp>
        <p:nvSpPr>
          <p:cNvPr id="5" name="4 CuadroTexto"/>
          <p:cNvSpPr txBox="1"/>
          <p:nvPr/>
        </p:nvSpPr>
        <p:spPr>
          <a:xfrm>
            <a:off x="1026320" y="4500409"/>
            <a:ext cx="6858048" cy="584775"/>
          </a:xfrm>
          <a:prstGeom prst="rect">
            <a:avLst/>
          </a:prstGeom>
          <a:noFill/>
        </p:spPr>
        <p:txBody>
          <a:bodyPr wrap="square" rtlCol="0">
            <a:spAutoFit/>
          </a:bodyPr>
          <a:lstStyle/>
          <a:p>
            <a:pPr algn="ctr"/>
            <a:r>
              <a:rPr lang="es-EC" sz="3200" b="1" dirty="0" smtClean="0"/>
              <a:t>AVANCE DE GESTIÓN</a:t>
            </a:r>
            <a:endParaRPr lang="es-EC" sz="3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692696"/>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44624"/>
            <a:ext cx="3936655" cy="461665"/>
          </a:xfrm>
          <a:prstGeom prst="rect">
            <a:avLst/>
          </a:prstGeom>
          <a:noFill/>
        </p:spPr>
        <p:txBody>
          <a:bodyPr wrap="none" rtlCol="0">
            <a:spAutoFit/>
          </a:bodyPr>
          <a:lstStyle/>
          <a:p>
            <a:r>
              <a:rPr lang="es-EC" sz="2400" b="1" dirty="0" smtClean="0">
                <a:solidFill>
                  <a:srgbClr val="0070C0"/>
                </a:solidFill>
              </a:rPr>
              <a:t>PROCESO DE DIGITALIZACIÓN</a:t>
            </a:r>
            <a:endParaRPr lang="es-EC" sz="2400" b="1" dirty="0">
              <a:solidFill>
                <a:srgbClr val="0070C0"/>
              </a:solidFill>
            </a:endParaRPr>
          </a:p>
        </p:txBody>
      </p:sp>
      <p:pic>
        <p:nvPicPr>
          <p:cNvPr id="16" name="1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17" name="16 CuadroTexto"/>
          <p:cNvSpPr txBox="1"/>
          <p:nvPr/>
        </p:nvSpPr>
        <p:spPr>
          <a:xfrm>
            <a:off x="67702" y="375047"/>
            <a:ext cx="4803366" cy="400110"/>
          </a:xfrm>
          <a:prstGeom prst="rect">
            <a:avLst/>
          </a:prstGeom>
          <a:noFill/>
        </p:spPr>
        <p:txBody>
          <a:bodyPr wrap="none" rtlCol="0">
            <a:spAutoFit/>
          </a:bodyPr>
          <a:lstStyle/>
          <a:p>
            <a:r>
              <a:rPr lang="es-EC" sz="2000" b="1" dirty="0" smtClean="0">
                <a:solidFill>
                  <a:srgbClr val="0070C0"/>
                </a:solidFill>
              </a:rPr>
              <a:t>SUBPROCESO DE REGISTRO DE METADATOS</a:t>
            </a:r>
            <a:endParaRPr lang="es-EC" sz="2000" b="1" dirty="0">
              <a:solidFill>
                <a:srgbClr val="0070C0"/>
              </a:solidFill>
            </a:endParaRPr>
          </a:p>
        </p:txBody>
      </p:sp>
      <p:sp>
        <p:nvSpPr>
          <p:cNvPr id="28" name="27 Rectángulo redondeado"/>
          <p:cNvSpPr/>
          <p:nvPr/>
        </p:nvSpPr>
        <p:spPr>
          <a:xfrm>
            <a:off x="4860033" y="1358770"/>
            <a:ext cx="2664295" cy="558062"/>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Generación de Metadatos de las Actas Digitalizadas</a:t>
            </a:r>
            <a:endParaRPr lang="es-EC" sz="1400" dirty="0">
              <a:solidFill>
                <a:schemeClr val="tx1"/>
              </a:solidFill>
            </a:endParaRPr>
          </a:p>
        </p:txBody>
      </p:sp>
      <p:sp>
        <p:nvSpPr>
          <p:cNvPr id="29" name="28 Rectángulo"/>
          <p:cNvSpPr/>
          <p:nvPr/>
        </p:nvSpPr>
        <p:spPr>
          <a:xfrm>
            <a:off x="107504" y="1268760"/>
            <a:ext cx="4320480" cy="5544616"/>
          </a:xfrm>
          <a:prstGeom prst="rect">
            <a:avLst/>
          </a:prstGeom>
          <a:no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0" name="29 Rectángulo"/>
          <p:cNvSpPr/>
          <p:nvPr/>
        </p:nvSpPr>
        <p:spPr>
          <a:xfrm>
            <a:off x="4716016" y="1268760"/>
            <a:ext cx="4320480" cy="5544616"/>
          </a:xfrm>
          <a:prstGeom prst="rect">
            <a:avLst/>
          </a:prstGeom>
          <a:no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1" name="30 Rectángulo"/>
          <p:cNvSpPr/>
          <p:nvPr/>
        </p:nvSpPr>
        <p:spPr>
          <a:xfrm>
            <a:off x="107504" y="701988"/>
            <a:ext cx="4320480" cy="566772"/>
          </a:xfrm>
          <a:prstGeom prst="rect">
            <a:avLst/>
          </a:prstGeom>
          <a:solidFill>
            <a:schemeClr val="bg1"/>
          </a:solid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b="1" dirty="0" smtClean="0">
                <a:solidFill>
                  <a:schemeClr val="tx1"/>
                </a:solidFill>
              </a:rPr>
              <a:t>RPDMQ</a:t>
            </a:r>
            <a:endParaRPr lang="es-EC" sz="2000" b="1" dirty="0">
              <a:solidFill>
                <a:schemeClr val="tx1"/>
              </a:solidFill>
            </a:endParaRPr>
          </a:p>
        </p:txBody>
      </p:sp>
      <p:sp>
        <p:nvSpPr>
          <p:cNvPr id="32" name="31 Rectángulo"/>
          <p:cNvSpPr/>
          <p:nvPr/>
        </p:nvSpPr>
        <p:spPr>
          <a:xfrm>
            <a:off x="4716016" y="701988"/>
            <a:ext cx="4320480" cy="566772"/>
          </a:xfrm>
          <a:prstGeom prst="rect">
            <a:avLst/>
          </a:prstGeom>
          <a:solidFill>
            <a:schemeClr val="bg1"/>
          </a:solid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b="1" dirty="0" smtClean="0">
                <a:solidFill>
                  <a:schemeClr val="tx1"/>
                </a:solidFill>
              </a:rPr>
              <a:t>CONSORCIO (área Digitalización)</a:t>
            </a:r>
            <a:endParaRPr lang="es-EC" sz="2000" b="1" dirty="0">
              <a:solidFill>
                <a:schemeClr val="tx1"/>
              </a:solidFill>
            </a:endParaRPr>
          </a:p>
        </p:txBody>
      </p:sp>
      <p:sp>
        <p:nvSpPr>
          <p:cNvPr id="33" name="32 Rectángulo redondeado"/>
          <p:cNvSpPr/>
          <p:nvPr/>
        </p:nvSpPr>
        <p:spPr>
          <a:xfrm>
            <a:off x="5508104" y="2060848"/>
            <a:ext cx="2016224" cy="576064"/>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Control de Calidad interno de Metadatos</a:t>
            </a:r>
            <a:endParaRPr lang="es-EC" sz="1400" dirty="0">
              <a:solidFill>
                <a:schemeClr val="tx1"/>
              </a:solidFill>
            </a:endParaRPr>
          </a:p>
        </p:txBody>
      </p:sp>
      <p:cxnSp>
        <p:nvCxnSpPr>
          <p:cNvPr id="34" name="33 Conector angular"/>
          <p:cNvCxnSpPr>
            <a:stCxn id="28" idx="3"/>
            <a:endCxn id="33" idx="3"/>
          </p:cNvCxnSpPr>
          <p:nvPr/>
        </p:nvCxnSpPr>
        <p:spPr>
          <a:xfrm>
            <a:off x="7524328" y="1637801"/>
            <a:ext cx="12700" cy="711079"/>
          </a:xfrm>
          <a:prstGeom prst="bentConnector3">
            <a:avLst>
              <a:gd name="adj1" fmla="val 180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34 Rectángulo redondeado"/>
          <p:cNvSpPr/>
          <p:nvPr/>
        </p:nvSpPr>
        <p:spPr>
          <a:xfrm>
            <a:off x="4860032" y="2863871"/>
            <a:ext cx="2016224" cy="781153"/>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Preparación para Carga de Metadatos al Gestor Documental</a:t>
            </a:r>
          </a:p>
        </p:txBody>
      </p:sp>
      <p:sp>
        <p:nvSpPr>
          <p:cNvPr id="36" name="35 CuadroTexto"/>
          <p:cNvSpPr txBox="1"/>
          <p:nvPr/>
        </p:nvSpPr>
        <p:spPr>
          <a:xfrm>
            <a:off x="6948264" y="2780928"/>
            <a:ext cx="1944216" cy="1015663"/>
          </a:xfrm>
          <a:prstGeom prst="rect">
            <a:avLst/>
          </a:prstGeom>
          <a:noFill/>
        </p:spPr>
        <p:txBody>
          <a:bodyPr wrap="square" rtlCol="0">
            <a:spAutoFit/>
          </a:bodyPr>
          <a:lstStyle/>
          <a:p>
            <a:r>
              <a:rPr lang="es-EC" sz="1200" dirty="0" smtClean="0"/>
              <a:t>NOTA:</a:t>
            </a:r>
          </a:p>
          <a:p>
            <a:r>
              <a:rPr lang="es-EC" sz="1200" dirty="0" smtClean="0"/>
              <a:t>Coordinación con RPDMQ para establecer ventana de indisponibilidad del Gestor Documental</a:t>
            </a:r>
            <a:endParaRPr lang="es-EC" sz="1200" dirty="0"/>
          </a:p>
        </p:txBody>
      </p:sp>
      <p:sp>
        <p:nvSpPr>
          <p:cNvPr id="37" name="36 Rectángulo redondeado"/>
          <p:cNvSpPr/>
          <p:nvPr/>
        </p:nvSpPr>
        <p:spPr>
          <a:xfrm>
            <a:off x="6660232" y="4086073"/>
            <a:ext cx="2016224" cy="639071"/>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Carga de Metadatos en Gestor Documental</a:t>
            </a:r>
            <a:endParaRPr lang="es-EC" sz="1400" dirty="0">
              <a:solidFill>
                <a:schemeClr val="tx1"/>
              </a:solidFill>
            </a:endParaRPr>
          </a:p>
        </p:txBody>
      </p:sp>
      <p:cxnSp>
        <p:nvCxnSpPr>
          <p:cNvPr id="38" name="37 Conector angular"/>
          <p:cNvCxnSpPr>
            <a:stCxn id="35" idx="2"/>
            <a:endCxn id="37" idx="1"/>
          </p:cNvCxnSpPr>
          <p:nvPr/>
        </p:nvCxnSpPr>
        <p:spPr>
          <a:xfrm rot="16200000" flipH="1">
            <a:off x="5883896" y="3629272"/>
            <a:ext cx="760585" cy="792088"/>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38 Rectángulo redondeado"/>
          <p:cNvSpPr/>
          <p:nvPr/>
        </p:nvSpPr>
        <p:spPr>
          <a:xfrm>
            <a:off x="1835696" y="2204864"/>
            <a:ext cx="2016224" cy="874355"/>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Validación de Metadatos</a:t>
            </a:r>
          </a:p>
          <a:p>
            <a:pPr algn="ctr"/>
            <a:r>
              <a:rPr lang="es-EC" sz="1400" dirty="0" smtClean="0">
                <a:solidFill>
                  <a:schemeClr val="tx1"/>
                </a:solidFill>
              </a:rPr>
              <a:t>(muestra en ambiente Digitalización)</a:t>
            </a:r>
            <a:endParaRPr lang="es-EC" sz="1400" dirty="0">
              <a:solidFill>
                <a:schemeClr val="tx1"/>
              </a:solidFill>
            </a:endParaRPr>
          </a:p>
        </p:txBody>
      </p:sp>
      <p:sp>
        <p:nvSpPr>
          <p:cNvPr id="40" name="39 CuadroTexto"/>
          <p:cNvSpPr txBox="1"/>
          <p:nvPr/>
        </p:nvSpPr>
        <p:spPr>
          <a:xfrm>
            <a:off x="221706" y="2204864"/>
            <a:ext cx="1622299" cy="830997"/>
          </a:xfrm>
          <a:prstGeom prst="rect">
            <a:avLst/>
          </a:prstGeom>
          <a:noFill/>
        </p:spPr>
        <p:txBody>
          <a:bodyPr wrap="square" rtlCol="0">
            <a:spAutoFit/>
          </a:bodyPr>
          <a:lstStyle/>
          <a:p>
            <a:pPr algn="r"/>
            <a:r>
              <a:rPr lang="es-EC" sz="1200" dirty="0" smtClean="0"/>
              <a:t>NOTA:</a:t>
            </a:r>
          </a:p>
          <a:p>
            <a:pPr algn="r"/>
            <a:r>
              <a:rPr lang="es-EC" sz="1200" dirty="0" smtClean="0"/>
              <a:t>Fiscalización también efectúe verificación de metadatos (muestra)</a:t>
            </a:r>
            <a:endParaRPr lang="es-EC" sz="1200" dirty="0"/>
          </a:p>
        </p:txBody>
      </p:sp>
      <p:sp>
        <p:nvSpPr>
          <p:cNvPr id="41" name="40 Rectángulo redondeado"/>
          <p:cNvSpPr/>
          <p:nvPr/>
        </p:nvSpPr>
        <p:spPr>
          <a:xfrm>
            <a:off x="251520" y="4941809"/>
            <a:ext cx="2016224" cy="863455"/>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Verificación de Carga de Metadatos</a:t>
            </a:r>
          </a:p>
          <a:p>
            <a:pPr algn="ctr"/>
            <a:r>
              <a:rPr lang="es-EC" sz="1400" dirty="0" smtClean="0">
                <a:solidFill>
                  <a:schemeClr val="tx1"/>
                </a:solidFill>
              </a:rPr>
              <a:t>(muestra)</a:t>
            </a:r>
            <a:endParaRPr lang="es-EC" sz="1400" dirty="0">
              <a:solidFill>
                <a:schemeClr val="tx1"/>
              </a:solidFill>
            </a:endParaRPr>
          </a:p>
        </p:txBody>
      </p:sp>
      <p:cxnSp>
        <p:nvCxnSpPr>
          <p:cNvPr id="42" name="41 Conector angular"/>
          <p:cNvCxnSpPr>
            <a:stCxn id="39" idx="2"/>
            <a:endCxn id="35" idx="1"/>
          </p:cNvCxnSpPr>
          <p:nvPr/>
        </p:nvCxnSpPr>
        <p:spPr>
          <a:xfrm rot="16200000" flipH="1">
            <a:off x="3764306" y="2158721"/>
            <a:ext cx="175229" cy="2016224"/>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42 Cilindro"/>
          <p:cNvSpPr/>
          <p:nvPr/>
        </p:nvSpPr>
        <p:spPr>
          <a:xfrm>
            <a:off x="1805882" y="3374994"/>
            <a:ext cx="1758006" cy="1422158"/>
          </a:xfrm>
          <a:prstGeom prst="can">
            <a:avLst/>
          </a:prstGeom>
          <a:solidFill>
            <a:schemeClr val="accent6">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b="1" dirty="0" smtClean="0">
                <a:solidFill>
                  <a:schemeClr val="tx1"/>
                </a:solidFill>
              </a:rPr>
              <a:t>GESTOR DOCUMENTAL RPDMQ</a:t>
            </a:r>
          </a:p>
          <a:p>
            <a:pPr algn="ctr"/>
            <a:r>
              <a:rPr lang="es-EC" sz="1400" b="1" dirty="0" smtClean="0">
                <a:solidFill>
                  <a:schemeClr val="tx1"/>
                </a:solidFill>
              </a:rPr>
              <a:t>(Acervo Digitalizado)</a:t>
            </a:r>
            <a:endParaRPr lang="es-EC" sz="1400" b="1" dirty="0">
              <a:solidFill>
                <a:schemeClr val="tx1"/>
              </a:solidFill>
            </a:endParaRPr>
          </a:p>
        </p:txBody>
      </p:sp>
      <p:cxnSp>
        <p:nvCxnSpPr>
          <p:cNvPr id="44" name="43 Conector angular"/>
          <p:cNvCxnSpPr>
            <a:stCxn id="37" idx="2"/>
            <a:endCxn id="43" idx="4"/>
          </p:cNvCxnSpPr>
          <p:nvPr/>
        </p:nvCxnSpPr>
        <p:spPr>
          <a:xfrm rot="5400000" flipH="1">
            <a:off x="5296580" y="2353381"/>
            <a:ext cx="639071" cy="4104456"/>
          </a:xfrm>
          <a:prstGeom prst="bentConnector4">
            <a:avLst>
              <a:gd name="adj1" fmla="val -35771"/>
              <a:gd name="adj2" fmla="val 6228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66 Conector angular"/>
          <p:cNvCxnSpPr>
            <a:stCxn id="33" idx="1"/>
            <a:endCxn id="39" idx="0"/>
          </p:cNvCxnSpPr>
          <p:nvPr/>
        </p:nvCxnSpPr>
        <p:spPr>
          <a:xfrm rot="10800000">
            <a:off x="2843808" y="2204864"/>
            <a:ext cx="2664296" cy="144016"/>
          </a:xfrm>
          <a:prstGeom prst="bentConnector4">
            <a:avLst>
              <a:gd name="adj1" fmla="val 31081"/>
              <a:gd name="adj2" fmla="val 25873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67 Conector angular"/>
          <p:cNvCxnSpPr>
            <a:stCxn id="43" idx="2"/>
            <a:endCxn id="41" idx="0"/>
          </p:cNvCxnSpPr>
          <p:nvPr/>
        </p:nvCxnSpPr>
        <p:spPr>
          <a:xfrm rot="10800000" flipV="1">
            <a:off x="1259632" y="4086073"/>
            <a:ext cx="546250" cy="855736"/>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9" name="68 CuadroTexto"/>
          <p:cNvSpPr txBox="1"/>
          <p:nvPr/>
        </p:nvSpPr>
        <p:spPr>
          <a:xfrm>
            <a:off x="2267744" y="4974267"/>
            <a:ext cx="2016224" cy="830997"/>
          </a:xfrm>
          <a:prstGeom prst="rect">
            <a:avLst/>
          </a:prstGeom>
          <a:noFill/>
        </p:spPr>
        <p:txBody>
          <a:bodyPr wrap="square" rtlCol="0">
            <a:spAutoFit/>
          </a:bodyPr>
          <a:lstStyle/>
          <a:p>
            <a:r>
              <a:rPr lang="es-EC" sz="1200" dirty="0" smtClean="0"/>
              <a:t>NOTA:</a:t>
            </a:r>
          </a:p>
          <a:p>
            <a:r>
              <a:rPr lang="es-EC" sz="1200" dirty="0" smtClean="0"/>
              <a:t>Fiscalización también efectúe verificación de metadatos (muestra)</a:t>
            </a:r>
            <a:endParaRPr lang="es-EC" sz="1200" dirty="0"/>
          </a:p>
        </p:txBody>
      </p:sp>
      <p:sp>
        <p:nvSpPr>
          <p:cNvPr id="70" name="69 Rectángulo redondeado"/>
          <p:cNvSpPr/>
          <p:nvPr/>
        </p:nvSpPr>
        <p:spPr>
          <a:xfrm>
            <a:off x="3563888" y="5949280"/>
            <a:ext cx="2016224" cy="647431"/>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Emisión y firma de acta de Validación de Metadatos</a:t>
            </a:r>
            <a:endParaRPr lang="es-EC" sz="1400" dirty="0">
              <a:solidFill>
                <a:schemeClr val="tx1"/>
              </a:solidFill>
            </a:endParaRPr>
          </a:p>
        </p:txBody>
      </p:sp>
      <p:cxnSp>
        <p:nvCxnSpPr>
          <p:cNvPr id="71" name="70 Conector angular"/>
          <p:cNvCxnSpPr>
            <a:stCxn id="41" idx="2"/>
            <a:endCxn id="70" idx="1"/>
          </p:cNvCxnSpPr>
          <p:nvPr/>
        </p:nvCxnSpPr>
        <p:spPr>
          <a:xfrm rot="16200000" flipH="1">
            <a:off x="2177894" y="4887002"/>
            <a:ext cx="467732" cy="2304256"/>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09617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5119158" cy="461665"/>
          </a:xfrm>
          <a:prstGeom prst="rect">
            <a:avLst/>
          </a:prstGeom>
          <a:noFill/>
        </p:spPr>
        <p:txBody>
          <a:bodyPr wrap="none" rtlCol="0">
            <a:spAutoFit/>
          </a:bodyPr>
          <a:lstStyle/>
          <a:p>
            <a:r>
              <a:rPr lang="es-EC" sz="2400" b="1" dirty="0" smtClean="0">
                <a:solidFill>
                  <a:srgbClr val="0070C0"/>
                </a:solidFill>
              </a:rPr>
              <a:t>ACCIONES CLAVE DE GESTIÓN DEL RPQ</a:t>
            </a:r>
            <a:endParaRPr lang="es-EC" sz="2400" b="1" dirty="0">
              <a:solidFill>
                <a:srgbClr val="0070C0"/>
              </a:solidFill>
            </a:endParaRPr>
          </a:p>
        </p:txBody>
      </p:sp>
      <p:sp>
        <p:nvSpPr>
          <p:cNvPr id="8" name="7 CuadroTexto"/>
          <p:cNvSpPr txBox="1"/>
          <p:nvPr/>
        </p:nvSpPr>
        <p:spPr>
          <a:xfrm>
            <a:off x="214283" y="980728"/>
            <a:ext cx="8715436" cy="4524315"/>
          </a:xfrm>
          <a:prstGeom prst="rect">
            <a:avLst/>
          </a:prstGeom>
          <a:noFill/>
        </p:spPr>
        <p:txBody>
          <a:bodyPr wrap="square" rtlCol="0">
            <a:spAutoFit/>
          </a:bodyPr>
          <a:lstStyle/>
          <a:p>
            <a:pPr marL="342900" indent="-342900">
              <a:buFont typeface="+mj-lt"/>
              <a:buAutoNum type="arabicPeriod"/>
            </a:pPr>
            <a:r>
              <a:rPr lang="es-EC" sz="2400" dirty="0"/>
              <a:t>Remodelación Subsuelo para Archivo Físico y </a:t>
            </a:r>
            <a:r>
              <a:rPr lang="es-EC" sz="2400" dirty="0" smtClean="0"/>
              <a:t>Digitalización </a:t>
            </a:r>
            <a:r>
              <a:rPr lang="es-EC" sz="2400" dirty="0" smtClean="0">
                <a:solidFill>
                  <a:srgbClr val="FF0000"/>
                </a:solidFill>
              </a:rPr>
              <a:t>(proyecto complementario)</a:t>
            </a:r>
            <a:r>
              <a:rPr lang="es-EC" sz="2400" dirty="0" smtClean="0"/>
              <a:t> [en ejecución].</a:t>
            </a:r>
          </a:p>
          <a:p>
            <a:pPr marL="342900" indent="-342900">
              <a:buFont typeface="+mj-lt"/>
              <a:buAutoNum type="arabicPeriod"/>
            </a:pPr>
            <a:r>
              <a:rPr lang="es-EC" sz="2400" dirty="0" smtClean="0"/>
              <a:t>Conformación del EQUIPO DE MODERNIZACIÓN (Delegados clave de cada área) [conformado y en preparación].</a:t>
            </a:r>
          </a:p>
          <a:p>
            <a:pPr marL="342900" indent="-342900">
              <a:buFont typeface="+mj-lt"/>
              <a:buAutoNum type="arabicPeriod"/>
            </a:pPr>
            <a:r>
              <a:rPr lang="es-EC" sz="2400" dirty="0" smtClean="0"/>
              <a:t>Coordinación de trabajo sinérgico con DMC, DMT, DMSC, DMBI, DMI y Administración Genera [en ejecución].</a:t>
            </a:r>
          </a:p>
          <a:p>
            <a:pPr marL="342900" indent="-342900">
              <a:buFont typeface="+mj-lt"/>
              <a:buAutoNum type="arabicPeriod"/>
            </a:pPr>
            <a:r>
              <a:rPr lang="es-EC" sz="2400" dirty="0" smtClean="0"/>
              <a:t>Coordinación de trabajo sinérgico con DINARDAP [en ejecución]</a:t>
            </a:r>
          </a:p>
          <a:p>
            <a:pPr marL="342900" indent="-342900">
              <a:buFont typeface="+mj-lt"/>
              <a:buAutoNum type="arabicPeriod"/>
            </a:pPr>
            <a:r>
              <a:rPr lang="es-EC" sz="2400" dirty="0" smtClean="0"/>
              <a:t>Coordinación de trabajo con Actores Clave del RPQ [en ejecución]</a:t>
            </a:r>
          </a:p>
          <a:p>
            <a:pPr marL="342900" indent="-342900">
              <a:buFont typeface="+mj-lt"/>
              <a:buAutoNum type="arabicPeriod"/>
            </a:pPr>
            <a:r>
              <a:rPr lang="es-EC" sz="2400" dirty="0" smtClean="0"/>
              <a:t>Consultoría para diseños del ESQUEMA CONTINGENTE EN ESCENARIO CATASTRÓFICO y de la SEGURIDAD PERIFÉRICA </a:t>
            </a:r>
            <a:r>
              <a:rPr lang="es-EC" sz="2400" dirty="0" smtClean="0">
                <a:solidFill>
                  <a:srgbClr val="FF0000"/>
                </a:solidFill>
              </a:rPr>
              <a:t>(proyectos complementarios)</a:t>
            </a:r>
            <a:r>
              <a:rPr lang="es-EC" sz="2400" dirty="0" smtClean="0"/>
              <a:t>. [en espera de aprobación presupuestaria para ejecutar en segundo semestre 2015]</a:t>
            </a:r>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Tree>
    <p:extLst>
      <p:ext uri="{BB962C8B-B14F-4D97-AF65-F5344CB8AC3E}">
        <p14:creationId xmlns:p14="http://schemas.microsoft.com/office/powerpoint/2010/main" val="5136663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3290003" cy="461665"/>
          </a:xfrm>
          <a:prstGeom prst="rect">
            <a:avLst/>
          </a:prstGeom>
          <a:noFill/>
        </p:spPr>
        <p:txBody>
          <a:bodyPr wrap="none" rtlCol="0">
            <a:spAutoFit/>
          </a:bodyPr>
          <a:lstStyle/>
          <a:p>
            <a:r>
              <a:rPr lang="es-EC" sz="2400" b="1" dirty="0" smtClean="0">
                <a:solidFill>
                  <a:srgbClr val="0070C0"/>
                </a:solidFill>
              </a:rPr>
              <a:t>AVANCE DE LA GESTIÓN</a:t>
            </a:r>
            <a:endParaRPr lang="es-EC" sz="2400" b="1" dirty="0">
              <a:solidFill>
                <a:srgbClr val="0070C0"/>
              </a:solidFill>
            </a:endParaRPr>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7" name="6 CuadroTexto"/>
          <p:cNvSpPr txBox="1"/>
          <p:nvPr/>
        </p:nvSpPr>
        <p:spPr>
          <a:xfrm>
            <a:off x="35496" y="980728"/>
            <a:ext cx="9072594" cy="3046988"/>
          </a:xfrm>
          <a:prstGeom prst="rect">
            <a:avLst/>
          </a:prstGeom>
          <a:noFill/>
        </p:spPr>
        <p:txBody>
          <a:bodyPr wrap="square" rtlCol="0">
            <a:spAutoFit/>
          </a:bodyPr>
          <a:lstStyle/>
          <a:p>
            <a:pPr marL="342900" indent="-342900">
              <a:buFont typeface="Arial" pitchFamily="34" charset="0"/>
              <a:buChar char="•"/>
            </a:pPr>
            <a:r>
              <a:rPr lang="es-EC" sz="2400" b="1" dirty="0" smtClean="0"/>
              <a:t>RESULTADOS DE LA GESTIÓN EFECTUADA al </a:t>
            </a:r>
            <a:r>
              <a:rPr lang="es-EC" sz="2400" b="1" dirty="0" smtClean="0"/>
              <a:t>15-jun-2015</a:t>
            </a:r>
            <a:r>
              <a:rPr lang="es-EC" sz="2400" dirty="0" smtClean="0"/>
              <a:t>:</a:t>
            </a:r>
          </a:p>
          <a:p>
            <a:pPr marL="800100" lvl="1" indent="-342900">
              <a:buFont typeface="Arial" pitchFamily="34" charset="0"/>
              <a:buChar char="•"/>
            </a:pPr>
            <a:r>
              <a:rPr lang="es-EC" sz="2400" dirty="0" smtClean="0"/>
              <a:t>13 </a:t>
            </a:r>
            <a:r>
              <a:rPr lang="es-EC" sz="2400" dirty="0"/>
              <a:t>Entregables aprobados de 79 contractualmente establecidos [</a:t>
            </a:r>
            <a:r>
              <a:rPr lang="es-EC" sz="2400" b="1" dirty="0" smtClean="0">
                <a:solidFill>
                  <a:srgbClr val="FF0000"/>
                </a:solidFill>
              </a:rPr>
              <a:t>16,46%</a:t>
            </a:r>
            <a:r>
              <a:rPr lang="es-EC" sz="2400" dirty="0" smtClean="0"/>
              <a:t>].</a:t>
            </a:r>
          </a:p>
          <a:p>
            <a:pPr marL="800100" lvl="1" indent="-342900">
              <a:buFont typeface="Arial" pitchFamily="34" charset="0"/>
              <a:buChar char="•"/>
            </a:pPr>
            <a:r>
              <a:rPr lang="es-EC" sz="2400" dirty="0" smtClean="0"/>
              <a:t>3 </a:t>
            </a:r>
            <a:r>
              <a:rPr lang="es-EC" sz="2400" dirty="0"/>
              <a:t>Entregables observados en fase de ajustes por parte del </a:t>
            </a:r>
            <a:r>
              <a:rPr lang="es-EC" sz="2400" dirty="0" smtClean="0"/>
              <a:t>proveedor.</a:t>
            </a:r>
          </a:p>
          <a:p>
            <a:pPr marL="800100" lvl="1" indent="-342900">
              <a:buFont typeface="Arial" pitchFamily="34" charset="0"/>
              <a:buChar char="•"/>
            </a:pPr>
            <a:r>
              <a:rPr lang="es-EC" sz="2400" dirty="0" smtClean="0"/>
              <a:t>5 </a:t>
            </a:r>
            <a:r>
              <a:rPr lang="es-EC" sz="2400" dirty="0"/>
              <a:t>Entregables ajustados en </a:t>
            </a:r>
            <a:r>
              <a:rPr lang="es-EC" sz="2400" dirty="0" smtClean="0"/>
              <a:t>revisión.</a:t>
            </a:r>
          </a:p>
          <a:p>
            <a:pPr marL="800100" lvl="1" indent="-342900">
              <a:buFont typeface="Arial" pitchFamily="34" charset="0"/>
              <a:buChar char="•"/>
            </a:pPr>
            <a:r>
              <a:rPr lang="es-EC" sz="2400" dirty="0"/>
              <a:t>Se efectuó la gestión del 1er PAGO, con el sustento de 12 entregables </a:t>
            </a:r>
            <a:r>
              <a:rPr lang="es-EC" sz="2400" dirty="0" smtClean="0"/>
              <a:t>aprobados:</a:t>
            </a:r>
          </a:p>
        </p:txBody>
      </p:sp>
      <p:graphicFrame>
        <p:nvGraphicFramePr>
          <p:cNvPr id="2" name="1 Tabla"/>
          <p:cNvGraphicFramePr>
            <a:graphicFrameLocks noGrp="1"/>
          </p:cNvGraphicFramePr>
          <p:nvPr>
            <p:extLst>
              <p:ext uri="{D42A27DB-BD31-4B8C-83A1-F6EECF244321}">
                <p14:modId xmlns:p14="http://schemas.microsoft.com/office/powerpoint/2010/main" val="1710608041"/>
              </p:ext>
            </p:extLst>
          </p:nvPr>
        </p:nvGraphicFramePr>
        <p:xfrm>
          <a:off x="251520" y="4797152"/>
          <a:ext cx="8568951" cy="1540291"/>
        </p:xfrm>
        <a:graphic>
          <a:graphicData uri="http://schemas.openxmlformats.org/drawingml/2006/table">
            <a:tbl>
              <a:tblPr firstRow="1" firstCol="1" bandRow="1">
                <a:tableStyleId>{5C22544A-7EE6-4342-B048-85BDC9FD1C3A}</a:tableStyleId>
              </a:tblPr>
              <a:tblGrid>
                <a:gridCol w="647512"/>
                <a:gridCol w="2189056"/>
                <a:gridCol w="809390"/>
                <a:gridCol w="1371202"/>
                <a:gridCol w="1128913"/>
                <a:gridCol w="1211439"/>
                <a:gridCol w="1211439"/>
              </a:tblGrid>
              <a:tr h="907812">
                <a:tc>
                  <a:txBody>
                    <a:bodyPr/>
                    <a:lstStyle/>
                    <a:p>
                      <a:pPr algn="ctr">
                        <a:lnSpc>
                          <a:spcPct val="115000"/>
                        </a:lnSpc>
                        <a:spcAft>
                          <a:spcPts val="0"/>
                        </a:spcAft>
                      </a:pPr>
                      <a:r>
                        <a:rPr lang="es-EC" sz="1400" dirty="0">
                          <a:effectLst/>
                        </a:rPr>
                        <a:t>PAGO</a:t>
                      </a:r>
                      <a:endParaRPr lang="es-EC" sz="14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400">
                          <a:effectLst/>
                        </a:rPr>
                        <a:t>CONCEPTO PAGO</a:t>
                      </a:r>
                      <a:endParaRPr lang="es-EC" sz="14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400">
                          <a:effectLst/>
                        </a:rPr>
                        <a:t>% PAGO</a:t>
                      </a:r>
                      <a:endParaRPr lang="es-EC" sz="14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400">
                          <a:effectLst/>
                        </a:rPr>
                        <a:t>ANTICIPO DEVENGADO</a:t>
                      </a:r>
                      <a:br>
                        <a:rPr lang="es-EC" sz="1400">
                          <a:effectLst/>
                        </a:rPr>
                      </a:br>
                      <a:r>
                        <a:rPr lang="es-EC" sz="1400">
                          <a:effectLst/>
                        </a:rPr>
                        <a:t>(sin IVA)</a:t>
                      </a:r>
                      <a:endParaRPr lang="es-EC" sz="14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400">
                          <a:effectLst/>
                        </a:rPr>
                        <a:t>SALDO EJECUTADO</a:t>
                      </a:r>
                      <a:br>
                        <a:rPr lang="es-EC" sz="1400">
                          <a:effectLst/>
                        </a:rPr>
                      </a:br>
                      <a:r>
                        <a:rPr lang="es-EC" sz="1400">
                          <a:effectLst/>
                        </a:rPr>
                        <a:t>(sin IVA)</a:t>
                      </a:r>
                      <a:endParaRPr lang="es-EC" sz="14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400">
                          <a:effectLst/>
                        </a:rPr>
                        <a:t>TOTAL</a:t>
                      </a:r>
                    </a:p>
                    <a:p>
                      <a:pPr algn="ctr">
                        <a:lnSpc>
                          <a:spcPct val="115000"/>
                        </a:lnSpc>
                        <a:spcAft>
                          <a:spcPts val="0"/>
                        </a:spcAft>
                      </a:pPr>
                      <a:r>
                        <a:rPr lang="es-EC" sz="1400">
                          <a:effectLst/>
                        </a:rPr>
                        <a:t>PAGO</a:t>
                      </a:r>
                      <a:br>
                        <a:rPr lang="es-EC" sz="1400">
                          <a:effectLst/>
                        </a:rPr>
                      </a:br>
                      <a:r>
                        <a:rPr lang="es-EC" sz="1400">
                          <a:effectLst/>
                        </a:rPr>
                        <a:t>(sin IVA)</a:t>
                      </a:r>
                      <a:endParaRPr lang="es-EC" sz="14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400">
                          <a:effectLst/>
                        </a:rPr>
                        <a:t>TOTAL</a:t>
                      </a:r>
                    </a:p>
                    <a:p>
                      <a:pPr algn="ctr">
                        <a:lnSpc>
                          <a:spcPct val="115000"/>
                        </a:lnSpc>
                        <a:spcAft>
                          <a:spcPts val="0"/>
                        </a:spcAft>
                      </a:pPr>
                      <a:r>
                        <a:rPr lang="es-EC" sz="1400">
                          <a:effectLst/>
                        </a:rPr>
                        <a:t>PAGO</a:t>
                      </a:r>
                      <a:br>
                        <a:rPr lang="es-EC" sz="1400">
                          <a:effectLst/>
                        </a:rPr>
                      </a:br>
                      <a:r>
                        <a:rPr lang="es-EC" sz="1400">
                          <a:effectLst/>
                        </a:rPr>
                        <a:t>(con IVA)</a:t>
                      </a:r>
                      <a:endParaRPr lang="es-EC" sz="1400">
                        <a:effectLst/>
                        <a:latin typeface="Calibri"/>
                        <a:ea typeface="Calibri"/>
                        <a:cs typeface="Times New Roman"/>
                      </a:endParaRPr>
                    </a:p>
                  </a:txBody>
                  <a:tcPr marL="44450" marR="44450" marT="0" marB="0" anchor="ctr"/>
                </a:tc>
              </a:tr>
              <a:tr h="632479">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tc>
                <a:tc>
                  <a:txBody>
                    <a:bodyPr/>
                    <a:lstStyle/>
                    <a:p>
                      <a:pPr>
                        <a:lnSpc>
                          <a:spcPct val="115000"/>
                        </a:lnSpc>
                        <a:spcAft>
                          <a:spcPts val="0"/>
                        </a:spcAft>
                      </a:pPr>
                      <a:r>
                        <a:rPr lang="es-EC" sz="1400" dirty="0">
                          <a:effectLst/>
                        </a:rPr>
                        <a:t>1er grupo Entregas Parciales</a:t>
                      </a:r>
                      <a:endParaRPr lang="es-EC" sz="140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C" sz="1400">
                          <a:effectLst/>
                        </a:rPr>
                        <a:t>10,77%</a:t>
                      </a:r>
                      <a:endParaRPr lang="es-EC" sz="1400">
                        <a:effectLst/>
                        <a:latin typeface="Calibri"/>
                        <a:ea typeface="Calibri"/>
                        <a:cs typeface="Times New Roman"/>
                      </a:endParaRPr>
                    </a:p>
                  </a:txBody>
                  <a:tcPr marL="44450" marR="44450" marT="0" marB="0"/>
                </a:tc>
                <a:tc>
                  <a:txBody>
                    <a:bodyPr/>
                    <a:lstStyle/>
                    <a:p>
                      <a:pPr algn="r">
                        <a:lnSpc>
                          <a:spcPct val="115000"/>
                        </a:lnSpc>
                        <a:spcAft>
                          <a:spcPts val="0"/>
                        </a:spcAft>
                      </a:pPr>
                      <a:r>
                        <a:rPr lang="es-EC" sz="1400" dirty="0">
                          <a:effectLst/>
                        </a:rPr>
                        <a:t>$ 118.768,89</a:t>
                      </a:r>
                      <a:endParaRPr lang="es-EC" sz="1400" dirty="0">
                        <a:effectLst/>
                        <a:latin typeface="Calibri"/>
                        <a:ea typeface="Calibri"/>
                        <a:cs typeface="Times New Roman"/>
                      </a:endParaRPr>
                    </a:p>
                  </a:txBody>
                  <a:tcPr marL="44450" marR="44450" marT="0" marB="0"/>
                </a:tc>
                <a:tc>
                  <a:txBody>
                    <a:bodyPr/>
                    <a:lstStyle/>
                    <a:p>
                      <a:pPr algn="r">
                        <a:lnSpc>
                          <a:spcPct val="115000"/>
                        </a:lnSpc>
                        <a:spcAft>
                          <a:spcPts val="0"/>
                        </a:spcAft>
                      </a:pPr>
                      <a:r>
                        <a:rPr lang="es-EC" sz="1400">
                          <a:effectLst/>
                        </a:rPr>
                        <a:t>$ 277.124,13</a:t>
                      </a:r>
                      <a:endParaRPr lang="es-EC" sz="1400">
                        <a:effectLst/>
                        <a:latin typeface="Calibri"/>
                        <a:ea typeface="Calibri"/>
                        <a:cs typeface="Times New Roman"/>
                      </a:endParaRPr>
                    </a:p>
                  </a:txBody>
                  <a:tcPr marL="44450" marR="44450" marT="0" marB="0"/>
                </a:tc>
                <a:tc>
                  <a:txBody>
                    <a:bodyPr/>
                    <a:lstStyle/>
                    <a:p>
                      <a:pPr algn="r">
                        <a:lnSpc>
                          <a:spcPct val="115000"/>
                        </a:lnSpc>
                        <a:spcAft>
                          <a:spcPts val="0"/>
                        </a:spcAft>
                      </a:pPr>
                      <a:r>
                        <a:rPr lang="es-EC" sz="1400">
                          <a:effectLst/>
                        </a:rPr>
                        <a:t>$ 395.893,02</a:t>
                      </a:r>
                      <a:endParaRPr lang="es-EC" sz="1400">
                        <a:effectLst/>
                        <a:latin typeface="Calibri"/>
                        <a:ea typeface="Calibri"/>
                        <a:cs typeface="Times New Roman"/>
                      </a:endParaRPr>
                    </a:p>
                  </a:txBody>
                  <a:tcPr marL="44450" marR="44450" marT="0" marB="0"/>
                </a:tc>
                <a:tc>
                  <a:txBody>
                    <a:bodyPr/>
                    <a:lstStyle/>
                    <a:p>
                      <a:pPr algn="r">
                        <a:lnSpc>
                          <a:spcPct val="115000"/>
                        </a:lnSpc>
                        <a:spcAft>
                          <a:spcPts val="0"/>
                        </a:spcAft>
                      </a:pPr>
                      <a:r>
                        <a:rPr lang="es-EC" sz="1400" dirty="0">
                          <a:effectLst/>
                        </a:rPr>
                        <a:t>$ 443.400,18</a:t>
                      </a:r>
                      <a:endParaRPr lang="es-EC" sz="1400" dirty="0">
                        <a:effectLst/>
                        <a:latin typeface="Calibri"/>
                        <a:ea typeface="Calibri"/>
                        <a:cs typeface="Times New Roman"/>
                      </a:endParaRPr>
                    </a:p>
                  </a:txBody>
                  <a:tcPr marL="44450" marR="44450" marT="0" marB="0"/>
                </a:tc>
              </a:tr>
            </a:tbl>
          </a:graphicData>
        </a:graphic>
      </p:graphicFrame>
    </p:spTree>
    <p:extLst>
      <p:ext uri="{BB962C8B-B14F-4D97-AF65-F5344CB8AC3E}">
        <p14:creationId xmlns:p14="http://schemas.microsoft.com/office/powerpoint/2010/main" val="552842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3542124" cy="461665"/>
          </a:xfrm>
          <a:prstGeom prst="rect">
            <a:avLst/>
          </a:prstGeom>
          <a:noFill/>
        </p:spPr>
        <p:txBody>
          <a:bodyPr wrap="none" rtlCol="0">
            <a:spAutoFit/>
          </a:bodyPr>
          <a:lstStyle/>
          <a:p>
            <a:r>
              <a:rPr lang="es-EC" sz="2400" b="1" dirty="0" smtClean="0">
                <a:solidFill>
                  <a:srgbClr val="0070C0"/>
                </a:solidFill>
              </a:rPr>
              <a:t>FINALIDAD DEL PROYECTO</a:t>
            </a:r>
            <a:endParaRPr lang="es-EC" sz="2400" b="1" dirty="0">
              <a:solidFill>
                <a:srgbClr val="0070C0"/>
              </a:solidFill>
            </a:endParaRPr>
          </a:p>
        </p:txBody>
      </p:sp>
      <p:sp>
        <p:nvSpPr>
          <p:cNvPr id="8" name="7 CuadroTexto"/>
          <p:cNvSpPr txBox="1"/>
          <p:nvPr/>
        </p:nvSpPr>
        <p:spPr>
          <a:xfrm>
            <a:off x="785786" y="1892093"/>
            <a:ext cx="7572428" cy="3108543"/>
          </a:xfrm>
          <a:prstGeom prst="rect">
            <a:avLst/>
          </a:prstGeom>
          <a:noFill/>
        </p:spPr>
        <p:txBody>
          <a:bodyPr wrap="square" rtlCol="0">
            <a:spAutoFit/>
          </a:bodyPr>
          <a:lstStyle/>
          <a:p>
            <a:r>
              <a:rPr lang="es-EC" sz="2800" dirty="0" smtClean="0"/>
              <a:t>Visionar, gestionar y alcanzar un cambio integral en la Gestión Registral bajo el esquema de FOLIO REAL; cuya influencia sobre la gestión municipal y ciudadana en el Distrito Metropolitano de Quito promoverá una visión de eficacia, eficiencia y excelencia, conjugando los ejes Cultural, Orgánico,  Institucional</a:t>
            </a:r>
            <a:r>
              <a:rPr lang="es-EC" sz="2800" dirty="0"/>
              <a:t> </a:t>
            </a:r>
            <a:r>
              <a:rPr lang="es-EC" sz="2800" dirty="0" smtClean="0"/>
              <a:t>y Sinérgico.</a:t>
            </a:r>
            <a:endParaRPr lang="es-EC" sz="2800" dirty="0"/>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2975302" cy="461665"/>
          </a:xfrm>
          <a:prstGeom prst="rect">
            <a:avLst/>
          </a:prstGeom>
          <a:noFill/>
        </p:spPr>
        <p:txBody>
          <a:bodyPr wrap="none" rtlCol="0">
            <a:spAutoFit/>
          </a:bodyPr>
          <a:lstStyle/>
          <a:p>
            <a:r>
              <a:rPr lang="es-EC" sz="2400" b="1" dirty="0" smtClean="0">
                <a:solidFill>
                  <a:srgbClr val="0070C0"/>
                </a:solidFill>
              </a:rPr>
              <a:t>ALCANCE DE GESTIÓN</a:t>
            </a:r>
            <a:endParaRPr lang="es-EC" sz="2400" b="1" dirty="0">
              <a:solidFill>
                <a:srgbClr val="0070C0"/>
              </a:solidFill>
            </a:endParaRPr>
          </a:p>
        </p:txBody>
      </p:sp>
      <p:sp>
        <p:nvSpPr>
          <p:cNvPr id="8" name="7 Elipse"/>
          <p:cNvSpPr/>
          <p:nvPr/>
        </p:nvSpPr>
        <p:spPr>
          <a:xfrm>
            <a:off x="3571868" y="2357430"/>
            <a:ext cx="1928826" cy="1857388"/>
          </a:xfrm>
          <a:prstGeom prst="ellipse">
            <a:avLst/>
          </a:prstGeom>
          <a:solidFill>
            <a:schemeClr val="accent6">
              <a:lumMod val="20000"/>
              <a:lumOff val="80000"/>
            </a:schemeClr>
          </a:solidFill>
          <a:ln w="31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GESTIÓN REGISTRAL CON FOLIO REAL</a:t>
            </a:r>
            <a:endParaRPr lang="es-EC" dirty="0">
              <a:solidFill>
                <a:schemeClr val="tx1"/>
              </a:solidFill>
            </a:endParaRPr>
          </a:p>
        </p:txBody>
      </p:sp>
      <p:sp>
        <p:nvSpPr>
          <p:cNvPr id="9" name="8 Rectángulo redondeado"/>
          <p:cNvSpPr/>
          <p:nvPr/>
        </p:nvSpPr>
        <p:spPr>
          <a:xfrm>
            <a:off x="785786" y="1928802"/>
            <a:ext cx="1857388" cy="100013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Propuesta de Normativa</a:t>
            </a:r>
            <a:endParaRPr lang="es-EC" dirty="0">
              <a:solidFill>
                <a:schemeClr val="tx1"/>
              </a:solidFill>
            </a:endParaRPr>
          </a:p>
        </p:txBody>
      </p:sp>
      <p:sp>
        <p:nvSpPr>
          <p:cNvPr id="10" name="9 Rectángulo redondeado"/>
          <p:cNvSpPr/>
          <p:nvPr/>
        </p:nvSpPr>
        <p:spPr>
          <a:xfrm>
            <a:off x="2643174" y="928670"/>
            <a:ext cx="1928826" cy="100013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Reingeniería de Procesos</a:t>
            </a:r>
            <a:endParaRPr lang="es-EC" dirty="0">
              <a:solidFill>
                <a:schemeClr val="tx1"/>
              </a:solidFill>
            </a:endParaRPr>
          </a:p>
        </p:txBody>
      </p:sp>
      <p:sp>
        <p:nvSpPr>
          <p:cNvPr id="11" name="10 Rectángulo redondeado"/>
          <p:cNvSpPr/>
          <p:nvPr/>
        </p:nvSpPr>
        <p:spPr>
          <a:xfrm>
            <a:off x="428596" y="3071810"/>
            <a:ext cx="1857388" cy="2143140"/>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Digitalización del Acervo Registral</a:t>
            </a:r>
            <a:endParaRPr lang="es-EC" dirty="0">
              <a:solidFill>
                <a:schemeClr val="tx1"/>
              </a:solidFill>
            </a:endParaRPr>
          </a:p>
        </p:txBody>
      </p:sp>
      <p:sp>
        <p:nvSpPr>
          <p:cNvPr id="12" name="11 Rectángulo redondeado"/>
          <p:cNvSpPr/>
          <p:nvPr/>
        </p:nvSpPr>
        <p:spPr>
          <a:xfrm>
            <a:off x="1214414" y="4643446"/>
            <a:ext cx="6643734" cy="2143116"/>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s-EC" dirty="0" smtClean="0">
                <a:solidFill>
                  <a:schemeClr val="tx1"/>
                </a:solidFill>
              </a:rPr>
              <a:t>Automatización</a:t>
            </a:r>
            <a:endParaRPr lang="es-EC" dirty="0">
              <a:solidFill>
                <a:schemeClr val="tx1"/>
              </a:solidFill>
            </a:endParaRPr>
          </a:p>
        </p:txBody>
      </p:sp>
      <p:sp>
        <p:nvSpPr>
          <p:cNvPr id="13" name="12 Rectángulo redondeado"/>
          <p:cNvSpPr/>
          <p:nvPr/>
        </p:nvSpPr>
        <p:spPr>
          <a:xfrm>
            <a:off x="5143504" y="1142984"/>
            <a:ext cx="1857388" cy="100013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Gestión del Cambio</a:t>
            </a:r>
            <a:endParaRPr lang="es-EC" dirty="0">
              <a:solidFill>
                <a:schemeClr val="tx1"/>
              </a:solidFill>
            </a:endParaRPr>
          </a:p>
        </p:txBody>
      </p:sp>
      <p:sp>
        <p:nvSpPr>
          <p:cNvPr id="14" name="13 Rectángulo redondeado"/>
          <p:cNvSpPr/>
          <p:nvPr/>
        </p:nvSpPr>
        <p:spPr>
          <a:xfrm>
            <a:off x="6715140" y="3571876"/>
            <a:ext cx="1857388" cy="100013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Certificación ISO</a:t>
            </a:r>
            <a:endParaRPr lang="es-EC" dirty="0">
              <a:solidFill>
                <a:schemeClr val="tx1"/>
              </a:solidFill>
            </a:endParaRPr>
          </a:p>
        </p:txBody>
      </p:sp>
      <p:sp>
        <p:nvSpPr>
          <p:cNvPr id="16" name="15 Elipse"/>
          <p:cNvSpPr/>
          <p:nvPr/>
        </p:nvSpPr>
        <p:spPr>
          <a:xfrm>
            <a:off x="1428728" y="4857760"/>
            <a:ext cx="2500330" cy="714380"/>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err="1" smtClean="0">
                <a:solidFill>
                  <a:schemeClr val="tx1"/>
                </a:solidFill>
              </a:rPr>
              <a:t>Indexamiento</a:t>
            </a:r>
            <a:endParaRPr lang="es-EC" dirty="0">
              <a:solidFill>
                <a:schemeClr val="tx1"/>
              </a:solidFill>
            </a:endParaRPr>
          </a:p>
        </p:txBody>
      </p:sp>
      <p:sp>
        <p:nvSpPr>
          <p:cNvPr id="17" name="16 Elipse"/>
          <p:cNvSpPr/>
          <p:nvPr/>
        </p:nvSpPr>
        <p:spPr>
          <a:xfrm>
            <a:off x="1428728" y="5429264"/>
            <a:ext cx="2214578" cy="642942"/>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Marginación</a:t>
            </a:r>
            <a:endParaRPr lang="es-EC" dirty="0">
              <a:solidFill>
                <a:schemeClr val="tx1"/>
              </a:solidFill>
            </a:endParaRPr>
          </a:p>
        </p:txBody>
      </p:sp>
      <p:sp>
        <p:nvSpPr>
          <p:cNvPr id="15" name="14 Elipse"/>
          <p:cNvSpPr/>
          <p:nvPr/>
        </p:nvSpPr>
        <p:spPr>
          <a:xfrm>
            <a:off x="3143240" y="5214950"/>
            <a:ext cx="2500330" cy="1500198"/>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Sistema de Gestión Registral Electrónico</a:t>
            </a:r>
            <a:endParaRPr lang="es-EC" dirty="0">
              <a:solidFill>
                <a:schemeClr val="tx1"/>
              </a:solidFill>
            </a:endParaRPr>
          </a:p>
        </p:txBody>
      </p:sp>
      <p:sp>
        <p:nvSpPr>
          <p:cNvPr id="18" name="17 Elipse"/>
          <p:cNvSpPr/>
          <p:nvPr/>
        </p:nvSpPr>
        <p:spPr>
          <a:xfrm>
            <a:off x="5357818" y="5643578"/>
            <a:ext cx="2143140" cy="642942"/>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Servicios Telemáticos</a:t>
            </a:r>
            <a:endParaRPr lang="es-EC" dirty="0">
              <a:solidFill>
                <a:schemeClr val="tx1"/>
              </a:solidFill>
            </a:endParaRPr>
          </a:p>
        </p:txBody>
      </p:sp>
      <p:cxnSp>
        <p:nvCxnSpPr>
          <p:cNvPr id="20" name="19 Conector recto de flecha"/>
          <p:cNvCxnSpPr>
            <a:stCxn id="8" idx="7"/>
            <a:endCxn id="10" idx="3"/>
          </p:cNvCxnSpPr>
          <p:nvPr/>
        </p:nvCxnSpPr>
        <p:spPr>
          <a:xfrm rot="16200000" flipV="1">
            <a:off x="4294761" y="1705975"/>
            <a:ext cx="1200702" cy="646224"/>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2" name="21 Conector recto de flecha"/>
          <p:cNvCxnSpPr>
            <a:stCxn id="8" idx="6"/>
            <a:endCxn id="13" idx="2"/>
          </p:cNvCxnSpPr>
          <p:nvPr/>
        </p:nvCxnSpPr>
        <p:spPr>
          <a:xfrm flipV="1">
            <a:off x="5500694" y="2143116"/>
            <a:ext cx="571504" cy="1143008"/>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a:stCxn id="8" idx="0"/>
            <a:endCxn id="9" idx="3"/>
          </p:cNvCxnSpPr>
          <p:nvPr/>
        </p:nvCxnSpPr>
        <p:spPr>
          <a:xfrm rot="16200000" flipH="1" flipV="1">
            <a:off x="3554009" y="1446595"/>
            <a:ext cx="71438" cy="1893107"/>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a:stCxn id="8" idx="4"/>
            <a:endCxn id="14" idx="1"/>
          </p:cNvCxnSpPr>
          <p:nvPr/>
        </p:nvCxnSpPr>
        <p:spPr>
          <a:xfrm rot="5400000" flipH="1" flipV="1">
            <a:off x="5554272" y="3053950"/>
            <a:ext cx="142876" cy="2178859"/>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1" name="30 Conector recto de flecha"/>
          <p:cNvCxnSpPr>
            <a:stCxn id="8" idx="1"/>
            <a:endCxn id="11" idx="3"/>
          </p:cNvCxnSpPr>
          <p:nvPr/>
        </p:nvCxnSpPr>
        <p:spPr>
          <a:xfrm rot="16200000" flipH="1" flipV="1">
            <a:off x="2313190" y="2602232"/>
            <a:ext cx="1513942" cy="1568354"/>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4" name="33 Conector recto de flecha"/>
          <p:cNvCxnSpPr>
            <a:stCxn id="8" idx="3"/>
            <a:endCxn id="12" idx="0"/>
          </p:cNvCxnSpPr>
          <p:nvPr/>
        </p:nvCxnSpPr>
        <p:spPr>
          <a:xfrm rot="16200000" flipH="1">
            <a:off x="3844991" y="3952156"/>
            <a:ext cx="700636" cy="681943"/>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39" name="38 Rectángulo redondeado"/>
          <p:cNvSpPr/>
          <p:nvPr/>
        </p:nvSpPr>
        <p:spPr>
          <a:xfrm>
            <a:off x="6500826" y="2357430"/>
            <a:ext cx="2000264" cy="100013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Profesionalización</a:t>
            </a:r>
            <a:endParaRPr lang="es-EC" dirty="0">
              <a:solidFill>
                <a:schemeClr val="tx1"/>
              </a:solidFill>
            </a:endParaRPr>
          </a:p>
        </p:txBody>
      </p:sp>
      <p:cxnSp>
        <p:nvCxnSpPr>
          <p:cNvPr id="40" name="39 Conector recto de flecha"/>
          <p:cNvCxnSpPr>
            <a:stCxn id="8" idx="5"/>
            <a:endCxn id="39" idx="1"/>
          </p:cNvCxnSpPr>
          <p:nvPr/>
        </p:nvCxnSpPr>
        <p:spPr>
          <a:xfrm rot="5400000" flipH="1" flipV="1">
            <a:off x="5316868" y="2758852"/>
            <a:ext cx="1085314" cy="1282602"/>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pic>
        <p:nvPicPr>
          <p:cNvPr id="24" name="2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3109121" cy="461665"/>
          </a:xfrm>
          <a:prstGeom prst="rect">
            <a:avLst/>
          </a:prstGeom>
          <a:noFill/>
        </p:spPr>
        <p:txBody>
          <a:bodyPr wrap="none" rtlCol="0">
            <a:spAutoFit/>
          </a:bodyPr>
          <a:lstStyle/>
          <a:p>
            <a:r>
              <a:rPr lang="es-EC" sz="2400" b="1" dirty="0" smtClean="0">
                <a:solidFill>
                  <a:srgbClr val="0070C0"/>
                </a:solidFill>
              </a:rPr>
              <a:t>ESQUEMA DE GESTIÓN</a:t>
            </a:r>
            <a:endParaRPr lang="es-EC" sz="2400" b="1" dirty="0">
              <a:solidFill>
                <a:srgbClr val="0070C0"/>
              </a:solidFill>
            </a:endParaRPr>
          </a:p>
        </p:txBody>
      </p:sp>
      <p:pic>
        <p:nvPicPr>
          <p:cNvPr id="24" name="2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graphicFrame>
        <p:nvGraphicFramePr>
          <p:cNvPr id="2" name="1 Tabla"/>
          <p:cNvGraphicFramePr>
            <a:graphicFrameLocks noGrp="1"/>
          </p:cNvGraphicFramePr>
          <p:nvPr>
            <p:extLst>
              <p:ext uri="{D42A27DB-BD31-4B8C-83A1-F6EECF244321}">
                <p14:modId xmlns:p14="http://schemas.microsoft.com/office/powerpoint/2010/main" val="4165980901"/>
              </p:ext>
            </p:extLst>
          </p:nvPr>
        </p:nvGraphicFramePr>
        <p:xfrm>
          <a:off x="446858" y="1340768"/>
          <a:ext cx="8229598" cy="4960592"/>
        </p:xfrm>
        <a:graphic>
          <a:graphicData uri="http://schemas.openxmlformats.org/drawingml/2006/table">
            <a:tbl>
              <a:tblPr firstRow="1" firstCol="1" bandRow="1">
                <a:tableStyleId>{5C22544A-7EE6-4342-B048-85BDC9FD1C3A}</a:tableStyleId>
              </a:tblPr>
              <a:tblGrid>
                <a:gridCol w="1224136"/>
                <a:gridCol w="2319202"/>
                <a:gridCol w="462056"/>
                <a:gridCol w="381699"/>
                <a:gridCol w="461513"/>
                <a:gridCol w="462056"/>
                <a:gridCol w="462056"/>
                <a:gridCol w="458799"/>
                <a:gridCol w="458799"/>
                <a:gridCol w="538613"/>
                <a:gridCol w="538613"/>
                <a:gridCol w="462056"/>
              </a:tblGrid>
              <a:tr h="2016224">
                <a:tc gridSpan="2">
                  <a:txBody>
                    <a:bodyPr/>
                    <a:lstStyle/>
                    <a:p>
                      <a:pPr algn="l">
                        <a:lnSpc>
                          <a:spcPct val="115000"/>
                        </a:lnSpc>
                        <a:spcAft>
                          <a:spcPts val="0"/>
                        </a:spcAft>
                      </a:pPr>
                      <a:r>
                        <a:rPr lang="es-EC" sz="1400" dirty="0">
                          <a:effectLst/>
                        </a:rPr>
                        <a:t>EQUIPOS DE GESTIÓN</a:t>
                      </a:r>
                      <a:endParaRPr lang="es-EC" sz="1400" dirty="0">
                        <a:effectLst/>
                        <a:latin typeface="Calibri"/>
                        <a:ea typeface="Calibri"/>
                        <a:cs typeface="Times New Roman"/>
                      </a:endParaRPr>
                    </a:p>
                  </a:txBody>
                  <a:tcPr marL="58639" marR="58639" marT="0" marB="0" anchor="ctr"/>
                </a:tc>
                <a:tc hMerge="1">
                  <a:txBody>
                    <a:bodyPr/>
                    <a:lstStyle/>
                    <a:p>
                      <a:endParaRPr lang="es-EC"/>
                    </a:p>
                  </a:txBody>
                  <a:tcPr/>
                </a:tc>
                <a:tc>
                  <a:txBody>
                    <a:bodyPr/>
                    <a:lstStyle/>
                    <a:p>
                      <a:pPr marL="71755" marR="71755">
                        <a:lnSpc>
                          <a:spcPct val="115000"/>
                        </a:lnSpc>
                        <a:spcAft>
                          <a:spcPts val="0"/>
                        </a:spcAft>
                      </a:pPr>
                      <a:r>
                        <a:rPr lang="es-EC" sz="1400" dirty="0">
                          <a:effectLst/>
                        </a:rPr>
                        <a:t>Propuesta Normativa</a:t>
                      </a:r>
                      <a:endParaRPr lang="es-EC" sz="1400" dirty="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a:effectLst/>
                        </a:rPr>
                        <a:t>Digitalización</a:t>
                      </a:r>
                      <a:endParaRPr lang="es-EC" sz="140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a:effectLst/>
                        </a:rPr>
                        <a:t>Indexamiento</a:t>
                      </a:r>
                      <a:endParaRPr lang="es-EC" sz="140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a:effectLst/>
                        </a:rPr>
                        <a:t>Marginación Electrónica</a:t>
                      </a:r>
                      <a:endParaRPr lang="es-EC" sz="140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a:effectLst/>
                        </a:rPr>
                        <a:t>Gestión del Cambio</a:t>
                      </a:r>
                      <a:endParaRPr lang="es-EC" sz="140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a:effectLst/>
                        </a:rPr>
                        <a:t>Profesionalización</a:t>
                      </a:r>
                      <a:endParaRPr lang="es-EC" sz="140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a:effectLst/>
                        </a:rPr>
                        <a:t>Reingeniería de Procesos</a:t>
                      </a:r>
                      <a:endParaRPr lang="es-EC" sz="140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a:effectLst/>
                        </a:rPr>
                        <a:t>Certificación ISO</a:t>
                      </a:r>
                      <a:endParaRPr lang="es-EC" sz="140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a:effectLst/>
                        </a:rPr>
                        <a:t>Sistema Gestión Registral Electrónica</a:t>
                      </a:r>
                      <a:endParaRPr lang="es-EC" sz="140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dirty="0">
                          <a:effectLst/>
                        </a:rPr>
                        <a:t>Servicios Telemáticos</a:t>
                      </a:r>
                      <a:endParaRPr lang="es-EC" sz="1400" dirty="0">
                        <a:effectLst/>
                        <a:latin typeface="Calibri"/>
                        <a:ea typeface="Calibri"/>
                        <a:cs typeface="Times New Roman"/>
                      </a:endParaRPr>
                    </a:p>
                  </a:txBody>
                  <a:tcPr marL="58639" marR="58639" marT="0" marB="0" vert="vert270"/>
                </a:tc>
              </a:tr>
              <a:tr h="209799">
                <a:tc rowSpan="5">
                  <a:txBody>
                    <a:bodyPr/>
                    <a:lstStyle/>
                    <a:p>
                      <a:pPr>
                        <a:lnSpc>
                          <a:spcPct val="115000"/>
                        </a:lnSpc>
                        <a:spcAft>
                          <a:spcPts val="0"/>
                        </a:spcAft>
                      </a:pPr>
                      <a:r>
                        <a:rPr lang="es-EC" sz="1400" dirty="0">
                          <a:effectLst/>
                        </a:rPr>
                        <a:t>RPDMQ</a:t>
                      </a:r>
                      <a:endParaRPr lang="es-EC" sz="1400" dirty="0">
                        <a:effectLst/>
                        <a:latin typeface="Calibri"/>
                        <a:ea typeface="Calibri"/>
                        <a:cs typeface="Times New Roman"/>
                      </a:endParaRPr>
                    </a:p>
                  </a:txBody>
                  <a:tcPr marL="58639" marR="58639" marT="0" marB="0"/>
                </a:tc>
                <a:tc>
                  <a:txBody>
                    <a:bodyPr/>
                    <a:lstStyle/>
                    <a:p>
                      <a:pPr>
                        <a:lnSpc>
                          <a:spcPct val="115000"/>
                        </a:lnSpc>
                        <a:spcAft>
                          <a:spcPts val="0"/>
                        </a:spcAft>
                      </a:pPr>
                      <a:r>
                        <a:rPr lang="es-EC" sz="1200" dirty="0">
                          <a:solidFill>
                            <a:schemeClr val="accent6">
                              <a:lumMod val="50000"/>
                            </a:schemeClr>
                          </a:solidFill>
                          <a:effectLst/>
                        </a:rPr>
                        <a:t>EQUIPO JURÍDICO</a:t>
                      </a:r>
                      <a:endParaRPr lang="es-EC" sz="1200" dirty="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chemeClr val="accent6">
                              <a:lumMod val="50000"/>
                            </a:schemeClr>
                          </a:solidFill>
                          <a:effectLst/>
                        </a:rPr>
                        <a:t>X</a:t>
                      </a:r>
                      <a:endParaRPr lang="es-EC" sz="1400" dirty="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a:solidFill>
                            <a:schemeClr val="accent6">
                              <a:lumMod val="50000"/>
                            </a:schemeClr>
                          </a:solidFill>
                          <a:effectLst/>
                        </a:rPr>
                        <a:t>EQUIPO GESTIÓN REGISTRAL</a:t>
                      </a:r>
                      <a:endParaRPr lang="es-EC" sz="12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chemeClr val="accent6">
                              <a:lumMod val="50000"/>
                            </a:schemeClr>
                          </a:solidFill>
                          <a:effectLst/>
                        </a:rPr>
                        <a:t> </a:t>
                      </a:r>
                      <a:endParaRPr lang="es-EC" sz="1400" dirty="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a:solidFill>
                            <a:schemeClr val="accent6">
                              <a:lumMod val="50000"/>
                            </a:schemeClr>
                          </a:solidFill>
                          <a:effectLst/>
                        </a:rPr>
                        <a:t>EQUIPO ACERVO REGISTRAL</a:t>
                      </a:r>
                      <a:endParaRPr lang="es-EC" sz="12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chemeClr val="accent6">
                              <a:lumMod val="50000"/>
                            </a:schemeClr>
                          </a:solidFill>
                          <a:effectLst/>
                        </a:rPr>
                        <a:t> </a:t>
                      </a:r>
                      <a:endParaRPr lang="es-EC" sz="1400" dirty="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a:solidFill>
                            <a:schemeClr val="accent6">
                              <a:lumMod val="50000"/>
                            </a:schemeClr>
                          </a:solidFill>
                          <a:effectLst/>
                        </a:rPr>
                        <a:t>TICS</a:t>
                      </a:r>
                      <a:endParaRPr lang="es-EC" sz="12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chemeClr val="accent6">
                              <a:lumMod val="50000"/>
                            </a:schemeClr>
                          </a:solidFill>
                          <a:effectLst/>
                        </a:rPr>
                        <a:t> </a:t>
                      </a:r>
                      <a:endParaRPr lang="es-EC" sz="1400" dirty="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dirty="0">
                          <a:solidFill>
                            <a:schemeClr val="accent6">
                              <a:lumMod val="50000"/>
                            </a:schemeClr>
                          </a:solidFill>
                          <a:effectLst/>
                        </a:rPr>
                        <a:t>EQUIPO PROY. MODERNIZACIÓN</a:t>
                      </a:r>
                      <a:endParaRPr lang="es-EC" sz="1200" dirty="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chemeClr val="accent6">
                              <a:lumMod val="50000"/>
                            </a:schemeClr>
                          </a:solidFill>
                          <a:effectLst/>
                        </a:rPr>
                        <a:t> </a:t>
                      </a:r>
                      <a:endParaRPr lang="es-EC" sz="1400" dirty="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chemeClr val="accent6">
                              <a:lumMod val="50000"/>
                            </a:schemeClr>
                          </a:solidFill>
                          <a:effectLst/>
                        </a:rPr>
                        <a:t>X</a:t>
                      </a:r>
                      <a:endParaRPr lang="es-EC" sz="1400" dirty="0">
                        <a:solidFill>
                          <a:schemeClr val="accent6">
                            <a:lumMod val="50000"/>
                          </a:schemeClr>
                        </a:solidFill>
                        <a:effectLst/>
                        <a:latin typeface="Calibri"/>
                        <a:ea typeface="Calibri"/>
                        <a:cs typeface="Times New Roman"/>
                      </a:endParaRPr>
                    </a:p>
                  </a:txBody>
                  <a:tcPr marL="58639" marR="58639" marT="0" marB="0"/>
                </a:tc>
              </a:tr>
              <a:tr h="209799">
                <a:tc rowSpan="4">
                  <a:txBody>
                    <a:bodyPr/>
                    <a:lstStyle/>
                    <a:p>
                      <a:pPr>
                        <a:lnSpc>
                          <a:spcPct val="115000"/>
                        </a:lnSpc>
                        <a:spcAft>
                          <a:spcPts val="0"/>
                        </a:spcAft>
                      </a:pPr>
                      <a:r>
                        <a:rPr lang="es-EC" sz="1400">
                          <a:effectLst/>
                        </a:rPr>
                        <a:t>CONSORCIO</a:t>
                      </a:r>
                      <a:endParaRPr lang="es-EC" sz="1400">
                        <a:effectLst/>
                        <a:latin typeface="Calibri"/>
                        <a:ea typeface="Calibri"/>
                        <a:cs typeface="Times New Roman"/>
                      </a:endParaRPr>
                    </a:p>
                  </a:txBody>
                  <a:tcPr marL="58639" marR="58639" marT="0" marB="0"/>
                </a:tc>
                <a:tc>
                  <a:txBody>
                    <a:bodyPr/>
                    <a:lstStyle/>
                    <a:p>
                      <a:pPr>
                        <a:lnSpc>
                          <a:spcPct val="115000"/>
                        </a:lnSpc>
                        <a:spcAft>
                          <a:spcPts val="0"/>
                        </a:spcAft>
                      </a:pPr>
                      <a:r>
                        <a:rPr lang="es-EC" sz="1200" dirty="0">
                          <a:solidFill>
                            <a:srgbClr val="0000CC"/>
                          </a:solidFill>
                          <a:effectLst/>
                        </a:rPr>
                        <a:t>EQUIPO JURÍDICO</a:t>
                      </a:r>
                      <a:endParaRPr lang="es-EC" sz="1200" dirty="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rgbClr val="0000CC"/>
                          </a:solidFill>
                          <a:effectLst/>
                        </a:rPr>
                        <a:t>X</a:t>
                      </a:r>
                      <a:endParaRPr lang="es-EC" sz="1400" dirty="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a:solidFill>
                            <a:srgbClr val="0000CC"/>
                          </a:solidFill>
                          <a:effectLst/>
                        </a:rPr>
                        <a:t>EQUIPO DE GESTIÓN</a:t>
                      </a:r>
                      <a:endParaRPr lang="es-EC" sz="12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rgbClr val="0000CC"/>
                          </a:solidFill>
                          <a:effectLst/>
                        </a:rPr>
                        <a:t> </a:t>
                      </a:r>
                      <a:endParaRPr lang="es-EC" sz="1400" dirty="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a:solidFill>
                            <a:srgbClr val="0000CC"/>
                          </a:solidFill>
                          <a:effectLst/>
                        </a:rPr>
                        <a:t>EQUIPO DIGITALIZACIÓN</a:t>
                      </a:r>
                      <a:endParaRPr lang="es-EC" sz="12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rgbClr val="0000CC"/>
                          </a:solidFill>
                          <a:effectLst/>
                        </a:rPr>
                        <a:t> </a:t>
                      </a:r>
                      <a:endParaRPr lang="es-EC" sz="1400" dirty="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a:solidFill>
                            <a:srgbClr val="0000CC"/>
                          </a:solidFill>
                          <a:effectLst/>
                        </a:rPr>
                        <a:t>EQUIPO TECNOLÓGICO</a:t>
                      </a:r>
                      <a:endParaRPr lang="es-EC" sz="12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rgbClr val="0000CC"/>
                          </a:solidFill>
                          <a:effectLst/>
                        </a:rPr>
                        <a:t> </a:t>
                      </a:r>
                      <a:endParaRPr lang="es-EC" sz="1400" dirty="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rgbClr val="0000CC"/>
                          </a:solidFill>
                          <a:effectLst/>
                        </a:rPr>
                        <a:t>X</a:t>
                      </a:r>
                      <a:endParaRPr lang="es-EC" sz="1400" dirty="0">
                        <a:solidFill>
                          <a:srgbClr val="0000CC"/>
                        </a:solidFill>
                        <a:effectLst/>
                        <a:latin typeface="Calibri"/>
                        <a:ea typeface="Calibri"/>
                        <a:cs typeface="Times New Roman"/>
                      </a:endParaRPr>
                    </a:p>
                  </a:txBody>
                  <a:tcPr marL="58639" marR="58639" marT="0" marB="0"/>
                </a:tc>
              </a:tr>
              <a:tr h="209799">
                <a:tc rowSpan="3">
                  <a:txBody>
                    <a:bodyPr/>
                    <a:lstStyle/>
                    <a:p>
                      <a:pPr>
                        <a:lnSpc>
                          <a:spcPct val="115000"/>
                        </a:lnSpc>
                        <a:spcAft>
                          <a:spcPts val="0"/>
                        </a:spcAft>
                      </a:pPr>
                      <a:r>
                        <a:rPr lang="es-EC" sz="1400" dirty="0">
                          <a:effectLst/>
                        </a:rPr>
                        <a:t>FISCALIZACIÓN</a:t>
                      </a:r>
                      <a:endParaRPr lang="es-EC" sz="1400" dirty="0">
                        <a:effectLst/>
                        <a:latin typeface="Calibri"/>
                        <a:ea typeface="Calibri"/>
                        <a:cs typeface="Times New Roman"/>
                      </a:endParaRPr>
                    </a:p>
                  </a:txBody>
                  <a:tcPr marL="58639" marR="58639" marT="0" marB="0"/>
                </a:tc>
                <a:tc>
                  <a:txBody>
                    <a:bodyPr/>
                    <a:lstStyle/>
                    <a:p>
                      <a:pPr>
                        <a:lnSpc>
                          <a:spcPct val="115000"/>
                        </a:lnSpc>
                        <a:spcAft>
                          <a:spcPts val="0"/>
                        </a:spcAft>
                      </a:pPr>
                      <a:r>
                        <a:rPr lang="es-EC" sz="1200" dirty="0">
                          <a:effectLst/>
                        </a:rPr>
                        <a:t>EQUIPO JURÍDICO</a:t>
                      </a:r>
                      <a:endParaRPr lang="es-EC" sz="12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X</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a:effectLst/>
                        </a:rPr>
                        <a:t>EQUIPO PROCESOS</a:t>
                      </a:r>
                      <a:endParaRPr lang="es-EC" sz="12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 </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X</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X</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X</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dirty="0">
                          <a:effectLst/>
                        </a:rPr>
                        <a:t>EQUIPO TECNOLÓGICO</a:t>
                      </a:r>
                      <a:endParaRPr lang="es-EC" sz="12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 </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X</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X</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X</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 </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 </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 </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X</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X</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X</a:t>
                      </a:r>
                      <a:endParaRPr lang="es-EC" sz="1400" dirty="0">
                        <a:effectLst/>
                        <a:latin typeface="Calibri"/>
                        <a:ea typeface="Calibri"/>
                        <a:cs typeface="Times New Roman"/>
                      </a:endParaRPr>
                    </a:p>
                  </a:txBody>
                  <a:tcPr marL="58639" marR="58639" marT="0" marB="0"/>
                </a:tc>
              </a:tr>
            </a:tbl>
          </a:graphicData>
        </a:graphic>
      </p:graphicFrame>
    </p:spTree>
    <p:extLst>
      <p:ext uri="{BB962C8B-B14F-4D97-AF65-F5344CB8AC3E}">
        <p14:creationId xmlns:p14="http://schemas.microsoft.com/office/powerpoint/2010/main" val="3596034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4480842" cy="461665"/>
          </a:xfrm>
          <a:prstGeom prst="rect">
            <a:avLst/>
          </a:prstGeom>
          <a:noFill/>
        </p:spPr>
        <p:txBody>
          <a:bodyPr wrap="none" rtlCol="0">
            <a:spAutoFit/>
          </a:bodyPr>
          <a:lstStyle/>
          <a:p>
            <a:r>
              <a:rPr lang="es-EC" sz="2400" b="1" dirty="0" smtClean="0">
                <a:solidFill>
                  <a:srgbClr val="0070C0"/>
                </a:solidFill>
              </a:rPr>
              <a:t>ESQUEMA DE EJECUCIÓN GLOBAL</a:t>
            </a:r>
            <a:endParaRPr lang="es-EC" sz="2400" b="1" dirty="0">
              <a:solidFill>
                <a:srgbClr val="0070C0"/>
              </a:solidFill>
            </a:endParaRPr>
          </a:p>
        </p:txBody>
      </p:sp>
      <p:pic>
        <p:nvPicPr>
          <p:cNvPr id="88" name="87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469" name="468 Rectángulo redondeado"/>
          <p:cNvSpPr/>
          <p:nvPr/>
        </p:nvSpPr>
        <p:spPr>
          <a:xfrm>
            <a:off x="6679420" y="2486830"/>
            <a:ext cx="1743667" cy="850418"/>
          </a:xfrm>
          <a:prstGeom prst="roundRect">
            <a:avLst/>
          </a:prstGeom>
          <a:solidFill>
            <a:schemeClr val="accent5">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Publicación Web y Funcionalidad Móvil</a:t>
            </a:r>
            <a:endParaRPr lang="es-EC" sz="1400" dirty="0">
              <a:solidFill>
                <a:schemeClr val="tx1"/>
              </a:solidFill>
            </a:endParaRPr>
          </a:p>
        </p:txBody>
      </p:sp>
      <p:cxnSp>
        <p:nvCxnSpPr>
          <p:cNvPr id="470" name="469 Conector recto"/>
          <p:cNvCxnSpPr>
            <a:stCxn id="487" idx="0"/>
          </p:cNvCxnSpPr>
          <p:nvPr/>
        </p:nvCxnSpPr>
        <p:spPr>
          <a:xfrm flipV="1">
            <a:off x="8822561" y="888975"/>
            <a:ext cx="35719" cy="538976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sp>
        <p:nvSpPr>
          <p:cNvPr id="471" name="470 Rectángulo redondeado"/>
          <p:cNvSpPr/>
          <p:nvPr/>
        </p:nvSpPr>
        <p:spPr>
          <a:xfrm>
            <a:off x="1019044" y="2401143"/>
            <a:ext cx="1608740" cy="695761"/>
          </a:xfrm>
          <a:prstGeom prst="roundRect">
            <a:avLst/>
          </a:prstGeom>
          <a:solidFill>
            <a:schemeClr val="accent5">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err="1" smtClean="0">
                <a:solidFill>
                  <a:schemeClr val="tx1"/>
                </a:solidFill>
              </a:rPr>
              <a:t>Visionamiento</a:t>
            </a:r>
            <a:r>
              <a:rPr lang="es-EC" sz="1400" dirty="0" smtClean="0">
                <a:solidFill>
                  <a:schemeClr val="tx1"/>
                </a:solidFill>
              </a:rPr>
              <a:t> Transaccional</a:t>
            </a:r>
            <a:endParaRPr lang="es-EC" sz="1400" dirty="0">
              <a:solidFill>
                <a:schemeClr val="tx1"/>
              </a:solidFill>
            </a:endParaRPr>
          </a:p>
        </p:txBody>
      </p:sp>
      <p:sp>
        <p:nvSpPr>
          <p:cNvPr id="472" name="471 Rectángulo redondeado"/>
          <p:cNvSpPr/>
          <p:nvPr/>
        </p:nvSpPr>
        <p:spPr>
          <a:xfrm rot="16200000">
            <a:off x="478757" y="4137127"/>
            <a:ext cx="1759756" cy="2140450"/>
          </a:xfrm>
          <a:prstGeom prst="roundRect">
            <a:avLst/>
          </a:prstGeom>
          <a:solidFill>
            <a:srgbClr val="FFFF00"/>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s-EC" sz="1400" dirty="0" smtClean="0">
                <a:solidFill>
                  <a:schemeClr val="tx1"/>
                </a:solidFill>
              </a:rPr>
              <a:t>Remodelación Subsuelo RPQ </a:t>
            </a:r>
            <a:endParaRPr lang="es-EC" sz="1400" dirty="0">
              <a:solidFill>
                <a:schemeClr val="tx1"/>
              </a:solidFill>
            </a:endParaRPr>
          </a:p>
        </p:txBody>
      </p:sp>
      <p:sp>
        <p:nvSpPr>
          <p:cNvPr id="473" name="472 Rectángulo redondeado"/>
          <p:cNvSpPr/>
          <p:nvPr/>
        </p:nvSpPr>
        <p:spPr>
          <a:xfrm rot="16200000">
            <a:off x="577475" y="2795682"/>
            <a:ext cx="1559634" cy="2143140"/>
          </a:xfrm>
          <a:prstGeom prst="roundRect">
            <a:avLst/>
          </a:prstGeom>
          <a:solidFill>
            <a:schemeClr val="accent5">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s-EC" sz="1400" dirty="0" smtClean="0">
                <a:solidFill>
                  <a:schemeClr val="tx1"/>
                </a:solidFill>
              </a:rPr>
              <a:t>Infraestructura Tecnológica</a:t>
            </a:r>
            <a:endParaRPr lang="es-EC" sz="1400" dirty="0">
              <a:solidFill>
                <a:schemeClr val="tx1"/>
              </a:solidFill>
            </a:endParaRPr>
          </a:p>
        </p:txBody>
      </p:sp>
      <p:sp>
        <p:nvSpPr>
          <p:cNvPr id="474" name="473 Rectángulo redondeado"/>
          <p:cNvSpPr/>
          <p:nvPr/>
        </p:nvSpPr>
        <p:spPr>
          <a:xfrm>
            <a:off x="4610477" y="3671258"/>
            <a:ext cx="4176364" cy="543764"/>
          </a:xfrm>
          <a:prstGeom prst="roundRect">
            <a:avLst>
              <a:gd name="adj" fmla="val 39940"/>
            </a:avLst>
          </a:prstGeom>
          <a:solidFill>
            <a:srgbClr val="FFFF00"/>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Creación de Folio Real por demanda</a:t>
            </a:r>
            <a:endParaRPr lang="es-EC" sz="1400" dirty="0">
              <a:solidFill>
                <a:schemeClr val="tx1"/>
              </a:solidFill>
            </a:endParaRPr>
          </a:p>
        </p:txBody>
      </p:sp>
      <p:sp>
        <p:nvSpPr>
          <p:cNvPr id="475" name="474 Elipse"/>
          <p:cNvSpPr/>
          <p:nvPr/>
        </p:nvSpPr>
        <p:spPr>
          <a:xfrm>
            <a:off x="1715278" y="2961057"/>
            <a:ext cx="1999466" cy="1024262"/>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Sistema de Gestión Registral Electrónico</a:t>
            </a:r>
          </a:p>
          <a:p>
            <a:pPr algn="ctr"/>
            <a:r>
              <a:rPr lang="es-EC" sz="1400" dirty="0" smtClean="0">
                <a:solidFill>
                  <a:schemeClr val="tx1"/>
                </a:solidFill>
              </a:rPr>
              <a:t>(SGRE)</a:t>
            </a:r>
            <a:endParaRPr lang="es-EC" sz="1400" dirty="0">
              <a:solidFill>
                <a:schemeClr val="tx1"/>
              </a:solidFill>
            </a:endParaRPr>
          </a:p>
        </p:txBody>
      </p:sp>
      <p:sp>
        <p:nvSpPr>
          <p:cNvPr id="476" name="475 Rectángulo redondeado"/>
          <p:cNvSpPr/>
          <p:nvPr/>
        </p:nvSpPr>
        <p:spPr>
          <a:xfrm>
            <a:off x="539552" y="1795770"/>
            <a:ext cx="4391264" cy="605373"/>
          </a:xfrm>
          <a:prstGeom prst="roundRect">
            <a:avLst/>
          </a:prstGeom>
          <a:solidFill>
            <a:schemeClr val="accent5">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400" dirty="0" smtClean="0">
                <a:solidFill>
                  <a:schemeClr val="tx1"/>
                </a:solidFill>
              </a:rPr>
              <a:t>Reingeniería de Procesos</a:t>
            </a:r>
            <a:endParaRPr lang="es-EC" sz="1400" dirty="0">
              <a:solidFill>
                <a:schemeClr val="tx1"/>
              </a:solidFill>
            </a:endParaRPr>
          </a:p>
        </p:txBody>
      </p:sp>
      <p:sp>
        <p:nvSpPr>
          <p:cNvPr id="477" name="476 Rectángulo redondeado"/>
          <p:cNvSpPr/>
          <p:nvPr/>
        </p:nvSpPr>
        <p:spPr>
          <a:xfrm>
            <a:off x="1760997" y="4349918"/>
            <a:ext cx="7025844" cy="500066"/>
          </a:xfrm>
          <a:prstGeom prst="roundRect">
            <a:avLst/>
          </a:prstGeom>
          <a:solidFill>
            <a:schemeClr val="accent5">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Digitalización del Acervo Registral</a:t>
            </a:r>
            <a:endParaRPr lang="es-EC" sz="1400" dirty="0">
              <a:solidFill>
                <a:schemeClr val="tx1"/>
              </a:solidFill>
            </a:endParaRPr>
          </a:p>
        </p:txBody>
      </p:sp>
      <p:sp>
        <p:nvSpPr>
          <p:cNvPr id="478" name="477 Rectángulo redondeado"/>
          <p:cNvSpPr/>
          <p:nvPr/>
        </p:nvSpPr>
        <p:spPr>
          <a:xfrm>
            <a:off x="659004" y="888975"/>
            <a:ext cx="7176284" cy="411718"/>
          </a:xfrm>
          <a:prstGeom prst="roundRect">
            <a:avLst/>
          </a:prstGeom>
          <a:solidFill>
            <a:schemeClr val="accent5">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Gestión del Cambio</a:t>
            </a:r>
            <a:endParaRPr lang="es-EC" sz="1400" dirty="0">
              <a:solidFill>
                <a:schemeClr val="tx1"/>
              </a:solidFill>
            </a:endParaRPr>
          </a:p>
        </p:txBody>
      </p:sp>
      <p:sp>
        <p:nvSpPr>
          <p:cNvPr id="479" name="478 Rectángulo redondeado"/>
          <p:cNvSpPr/>
          <p:nvPr/>
        </p:nvSpPr>
        <p:spPr>
          <a:xfrm>
            <a:off x="4930816" y="4921423"/>
            <a:ext cx="3856026" cy="285752"/>
          </a:xfrm>
          <a:prstGeom prst="roundRect">
            <a:avLst/>
          </a:prstGeom>
          <a:solidFill>
            <a:schemeClr val="accent5">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Preparación para Certificación ISO</a:t>
            </a:r>
            <a:endParaRPr lang="es-EC" sz="1400" dirty="0">
              <a:solidFill>
                <a:schemeClr val="tx1"/>
              </a:solidFill>
            </a:endParaRPr>
          </a:p>
        </p:txBody>
      </p:sp>
      <p:sp>
        <p:nvSpPr>
          <p:cNvPr id="480" name="479 Elipse"/>
          <p:cNvSpPr/>
          <p:nvPr/>
        </p:nvSpPr>
        <p:spPr>
          <a:xfrm rot="16200000">
            <a:off x="484743" y="3502289"/>
            <a:ext cx="1691109" cy="861399"/>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Sistema de </a:t>
            </a:r>
            <a:r>
              <a:rPr lang="es-EC" sz="1400" dirty="0" err="1" smtClean="0">
                <a:solidFill>
                  <a:schemeClr val="tx1"/>
                </a:solidFill>
              </a:rPr>
              <a:t>Indexamiento</a:t>
            </a:r>
            <a:endParaRPr lang="es-EC" sz="1400" dirty="0">
              <a:solidFill>
                <a:schemeClr val="tx1"/>
              </a:solidFill>
            </a:endParaRPr>
          </a:p>
        </p:txBody>
      </p:sp>
      <p:sp>
        <p:nvSpPr>
          <p:cNvPr id="481" name="480 Elipse"/>
          <p:cNvSpPr/>
          <p:nvPr/>
        </p:nvSpPr>
        <p:spPr>
          <a:xfrm rot="16200000">
            <a:off x="501612" y="4819335"/>
            <a:ext cx="1657362" cy="861403"/>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Sistema de Marginación</a:t>
            </a:r>
            <a:endParaRPr lang="es-EC" sz="1400" dirty="0">
              <a:solidFill>
                <a:schemeClr val="tx1"/>
              </a:solidFill>
            </a:endParaRPr>
          </a:p>
        </p:txBody>
      </p:sp>
      <p:sp>
        <p:nvSpPr>
          <p:cNvPr id="482" name="481 Rectángulo redondeado"/>
          <p:cNvSpPr/>
          <p:nvPr/>
        </p:nvSpPr>
        <p:spPr>
          <a:xfrm>
            <a:off x="1064762" y="1540467"/>
            <a:ext cx="5614658" cy="255303"/>
          </a:xfrm>
          <a:prstGeom prst="roundRect">
            <a:avLst/>
          </a:prstGeom>
          <a:solidFill>
            <a:schemeClr val="accent5">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Profesionalización</a:t>
            </a:r>
            <a:endParaRPr lang="es-EC" sz="1400" dirty="0">
              <a:solidFill>
                <a:schemeClr val="tx1"/>
              </a:solidFill>
            </a:endParaRPr>
          </a:p>
        </p:txBody>
      </p:sp>
      <p:sp>
        <p:nvSpPr>
          <p:cNvPr id="483" name="482 Elipse"/>
          <p:cNvSpPr/>
          <p:nvPr/>
        </p:nvSpPr>
        <p:spPr>
          <a:xfrm>
            <a:off x="285720" y="6278744"/>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84" name="483 Elipse"/>
          <p:cNvSpPr/>
          <p:nvPr/>
        </p:nvSpPr>
        <p:spPr>
          <a:xfrm>
            <a:off x="2428860" y="6278744"/>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485" name="484 Elipse"/>
          <p:cNvSpPr/>
          <p:nvPr/>
        </p:nvSpPr>
        <p:spPr>
          <a:xfrm>
            <a:off x="4572000" y="6278744"/>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486" name="485 Elipse"/>
          <p:cNvSpPr/>
          <p:nvPr/>
        </p:nvSpPr>
        <p:spPr>
          <a:xfrm>
            <a:off x="6643702" y="6278744"/>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87" name="486 Elipse"/>
          <p:cNvSpPr/>
          <p:nvPr/>
        </p:nvSpPr>
        <p:spPr>
          <a:xfrm>
            <a:off x="8786842" y="6278744"/>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cxnSp>
        <p:nvCxnSpPr>
          <p:cNvPr id="488" name="487 Conector recto de flecha"/>
          <p:cNvCxnSpPr>
            <a:stCxn id="483" idx="6"/>
            <a:endCxn id="484" idx="2"/>
          </p:cNvCxnSpPr>
          <p:nvPr/>
        </p:nvCxnSpPr>
        <p:spPr>
          <a:xfrm>
            <a:off x="357158" y="6314463"/>
            <a:ext cx="207170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89" name="488 Conector recto de flecha"/>
          <p:cNvCxnSpPr>
            <a:stCxn id="484" idx="6"/>
            <a:endCxn id="485" idx="2"/>
          </p:cNvCxnSpPr>
          <p:nvPr/>
        </p:nvCxnSpPr>
        <p:spPr>
          <a:xfrm>
            <a:off x="2500298" y="6314463"/>
            <a:ext cx="207170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90" name="489 Conector recto de flecha"/>
          <p:cNvCxnSpPr>
            <a:stCxn id="485" idx="6"/>
            <a:endCxn id="486" idx="2"/>
          </p:cNvCxnSpPr>
          <p:nvPr/>
        </p:nvCxnSpPr>
        <p:spPr>
          <a:xfrm>
            <a:off x="4643438" y="6314463"/>
            <a:ext cx="2000264"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91" name="490 Conector recto de flecha"/>
          <p:cNvCxnSpPr>
            <a:stCxn id="486" idx="6"/>
            <a:endCxn id="487" idx="2"/>
          </p:cNvCxnSpPr>
          <p:nvPr/>
        </p:nvCxnSpPr>
        <p:spPr>
          <a:xfrm>
            <a:off x="6715140" y="6314463"/>
            <a:ext cx="207170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92" name="491 CuadroTexto"/>
          <p:cNvSpPr txBox="1"/>
          <p:nvPr/>
        </p:nvSpPr>
        <p:spPr>
          <a:xfrm>
            <a:off x="-37977" y="6343375"/>
            <a:ext cx="655949" cy="307777"/>
          </a:xfrm>
          <a:prstGeom prst="rect">
            <a:avLst/>
          </a:prstGeom>
          <a:noFill/>
        </p:spPr>
        <p:txBody>
          <a:bodyPr wrap="none" rtlCol="0">
            <a:spAutoFit/>
          </a:bodyPr>
          <a:lstStyle/>
          <a:p>
            <a:r>
              <a:rPr lang="es-EC" sz="1400" b="1" dirty="0" smtClean="0">
                <a:solidFill>
                  <a:schemeClr val="accent4">
                    <a:lumMod val="50000"/>
                  </a:schemeClr>
                </a:solidFill>
              </a:rPr>
              <a:t>23-Dic</a:t>
            </a:r>
            <a:endParaRPr lang="es-EC" sz="1400" b="1" dirty="0">
              <a:solidFill>
                <a:schemeClr val="accent4">
                  <a:lumMod val="50000"/>
                </a:schemeClr>
              </a:solidFill>
            </a:endParaRPr>
          </a:p>
        </p:txBody>
      </p:sp>
      <p:sp>
        <p:nvSpPr>
          <p:cNvPr id="493" name="492 CuadroTexto"/>
          <p:cNvSpPr txBox="1"/>
          <p:nvPr/>
        </p:nvSpPr>
        <p:spPr>
          <a:xfrm>
            <a:off x="2268264" y="6343375"/>
            <a:ext cx="436338" cy="307777"/>
          </a:xfrm>
          <a:prstGeom prst="rect">
            <a:avLst/>
          </a:prstGeom>
          <a:noFill/>
        </p:spPr>
        <p:txBody>
          <a:bodyPr wrap="none" rtlCol="0">
            <a:spAutoFit/>
          </a:bodyPr>
          <a:lstStyle/>
          <a:p>
            <a:r>
              <a:rPr lang="es-EC" sz="1400" b="1" dirty="0" smtClean="0">
                <a:solidFill>
                  <a:schemeClr val="accent2">
                    <a:lumMod val="75000"/>
                  </a:schemeClr>
                </a:solidFill>
              </a:rPr>
              <a:t>Jun</a:t>
            </a:r>
            <a:endParaRPr lang="es-EC" sz="1400" b="1" dirty="0">
              <a:solidFill>
                <a:schemeClr val="accent2">
                  <a:lumMod val="75000"/>
                </a:schemeClr>
              </a:solidFill>
            </a:endParaRPr>
          </a:p>
        </p:txBody>
      </p:sp>
      <p:sp>
        <p:nvSpPr>
          <p:cNvPr id="494" name="493 CuadroTexto"/>
          <p:cNvSpPr txBox="1"/>
          <p:nvPr/>
        </p:nvSpPr>
        <p:spPr>
          <a:xfrm>
            <a:off x="4369320" y="6343375"/>
            <a:ext cx="418704" cy="307777"/>
          </a:xfrm>
          <a:prstGeom prst="rect">
            <a:avLst/>
          </a:prstGeom>
          <a:noFill/>
        </p:spPr>
        <p:txBody>
          <a:bodyPr wrap="none" rtlCol="0">
            <a:spAutoFit/>
          </a:bodyPr>
          <a:lstStyle/>
          <a:p>
            <a:r>
              <a:rPr lang="es-EC" sz="1400" b="1" dirty="0" smtClean="0">
                <a:solidFill>
                  <a:schemeClr val="accent2">
                    <a:lumMod val="75000"/>
                  </a:schemeClr>
                </a:solidFill>
              </a:rPr>
              <a:t>Dic</a:t>
            </a:r>
            <a:endParaRPr lang="es-EC" sz="1400" b="1" dirty="0">
              <a:solidFill>
                <a:schemeClr val="accent2">
                  <a:lumMod val="75000"/>
                </a:schemeClr>
              </a:solidFill>
            </a:endParaRPr>
          </a:p>
        </p:txBody>
      </p:sp>
      <p:sp>
        <p:nvSpPr>
          <p:cNvPr id="495" name="494 CuadroTexto"/>
          <p:cNvSpPr txBox="1"/>
          <p:nvPr/>
        </p:nvSpPr>
        <p:spPr>
          <a:xfrm>
            <a:off x="6444208" y="6343375"/>
            <a:ext cx="436338" cy="307777"/>
          </a:xfrm>
          <a:prstGeom prst="rect">
            <a:avLst/>
          </a:prstGeom>
          <a:noFill/>
        </p:spPr>
        <p:txBody>
          <a:bodyPr wrap="none" rtlCol="0">
            <a:spAutoFit/>
          </a:bodyPr>
          <a:lstStyle/>
          <a:p>
            <a:r>
              <a:rPr lang="es-EC" sz="1400" b="1" dirty="0" smtClean="0">
                <a:solidFill>
                  <a:schemeClr val="accent6">
                    <a:lumMod val="75000"/>
                  </a:schemeClr>
                </a:solidFill>
              </a:rPr>
              <a:t>Jun</a:t>
            </a:r>
            <a:endParaRPr lang="es-EC" sz="1400" b="1" dirty="0">
              <a:solidFill>
                <a:schemeClr val="accent6">
                  <a:lumMod val="75000"/>
                </a:schemeClr>
              </a:solidFill>
            </a:endParaRPr>
          </a:p>
        </p:txBody>
      </p:sp>
      <p:sp>
        <p:nvSpPr>
          <p:cNvPr id="496" name="495 CuadroTexto"/>
          <p:cNvSpPr txBox="1"/>
          <p:nvPr/>
        </p:nvSpPr>
        <p:spPr>
          <a:xfrm>
            <a:off x="8524563" y="6343375"/>
            <a:ext cx="655949" cy="307777"/>
          </a:xfrm>
          <a:prstGeom prst="rect">
            <a:avLst/>
          </a:prstGeom>
          <a:noFill/>
        </p:spPr>
        <p:txBody>
          <a:bodyPr wrap="none" rtlCol="0">
            <a:spAutoFit/>
          </a:bodyPr>
          <a:lstStyle/>
          <a:p>
            <a:r>
              <a:rPr lang="es-EC" sz="1400" b="1" dirty="0" smtClean="0">
                <a:solidFill>
                  <a:schemeClr val="accent6">
                    <a:lumMod val="75000"/>
                  </a:schemeClr>
                </a:solidFill>
              </a:rPr>
              <a:t>22-Dic</a:t>
            </a:r>
            <a:endParaRPr lang="es-EC" sz="1400" b="1" dirty="0">
              <a:solidFill>
                <a:schemeClr val="accent6">
                  <a:lumMod val="75000"/>
                </a:schemeClr>
              </a:solidFill>
            </a:endParaRPr>
          </a:p>
        </p:txBody>
      </p:sp>
      <p:sp>
        <p:nvSpPr>
          <p:cNvPr id="497" name="496 Rectángulo"/>
          <p:cNvSpPr/>
          <p:nvPr/>
        </p:nvSpPr>
        <p:spPr>
          <a:xfrm>
            <a:off x="1383009" y="6207306"/>
            <a:ext cx="45719"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498" name="497 Rectángulo"/>
          <p:cNvSpPr/>
          <p:nvPr/>
        </p:nvSpPr>
        <p:spPr>
          <a:xfrm>
            <a:off x="3571868" y="6207306"/>
            <a:ext cx="45719"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499" name="498 Rectángulo"/>
          <p:cNvSpPr/>
          <p:nvPr/>
        </p:nvSpPr>
        <p:spPr>
          <a:xfrm>
            <a:off x="5740727" y="6207306"/>
            <a:ext cx="45719"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500" name="499 Rectángulo"/>
          <p:cNvSpPr/>
          <p:nvPr/>
        </p:nvSpPr>
        <p:spPr>
          <a:xfrm>
            <a:off x="7812429" y="6207306"/>
            <a:ext cx="45719"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501" name="500 Rectángulo redondeado"/>
          <p:cNvSpPr/>
          <p:nvPr/>
        </p:nvSpPr>
        <p:spPr>
          <a:xfrm>
            <a:off x="3571868" y="1969095"/>
            <a:ext cx="3071834" cy="432048"/>
          </a:xfrm>
          <a:prstGeom prst="roundRect">
            <a:avLst/>
          </a:prstGeom>
          <a:solidFill>
            <a:srgbClr val="FFFF00"/>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Seguridades Periféricas  de la SE y ST</a:t>
            </a:r>
            <a:endParaRPr lang="es-EC" sz="1400" dirty="0">
              <a:solidFill>
                <a:schemeClr val="tx1"/>
              </a:solidFill>
            </a:endParaRPr>
          </a:p>
        </p:txBody>
      </p:sp>
      <p:sp>
        <p:nvSpPr>
          <p:cNvPr id="502" name="501 Rectángulo redondeado"/>
          <p:cNvSpPr/>
          <p:nvPr/>
        </p:nvSpPr>
        <p:spPr>
          <a:xfrm>
            <a:off x="3571868" y="2998295"/>
            <a:ext cx="3047840" cy="354909"/>
          </a:xfrm>
          <a:prstGeom prst="roundRect">
            <a:avLst/>
          </a:prstGeom>
          <a:solidFill>
            <a:srgbClr val="FFFF00"/>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Esquema de Contingencia del SGRE</a:t>
            </a:r>
            <a:endParaRPr lang="es-EC" sz="1400" dirty="0">
              <a:solidFill>
                <a:schemeClr val="tx1"/>
              </a:solidFill>
            </a:endParaRPr>
          </a:p>
        </p:txBody>
      </p:sp>
      <p:sp>
        <p:nvSpPr>
          <p:cNvPr id="503" name="502 CuadroTexto"/>
          <p:cNvSpPr txBox="1"/>
          <p:nvPr/>
        </p:nvSpPr>
        <p:spPr>
          <a:xfrm>
            <a:off x="1142976" y="6355517"/>
            <a:ext cx="494046" cy="307777"/>
          </a:xfrm>
          <a:prstGeom prst="rect">
            <a:avLst/>
          </a:prstGeom>
          <a:noFill/>
        </p:spPr>
        <p:txBody>
          <a:bodyPr wrap="none" rtlCol="0">
            <a:spAutoFit/>
          </a:bodyPr>
          <a:lstStyle/>
          <a:p>
            <a:r>
              <a:rPr lang="es-EC" sz="1400" b="1" dirty="0" smtClean="0">
                <a:solidFill>
                  <a:schemeClr val="accent2">
                    <a:lumMod val="75000"/>
                  </a:schemeClr>
                </a:solidFill>
              </a:rPr>
              <a:t>Mar</a:t>
            </a:r>
            <a:endParaRPr lang="es-EC" sz="1400" b="1" dirty="0">
              <a:solidFill>
                <a:schemeClr val="accent2">
                  <a:lumMod val="75000"/>
                </a:schemeClr>
              </a:solidFill>
            </a:endParaRPr>
          </a:p>
        </p:txBody>
      </p:sp>
      <p:sp>
        <p:nvSpPr>
          <p:cNvPr id="504" name="503 CuadroTexto"/>
          <p:cNvSpPr txBox="1"/>
          <p:nvPr/>
        </p:nvSpPr>
        <p:spPr>
          <a:xfrm>
            <a:off x="3398130" y="6328133"/>
            <a:ext cx="455574" cy="307777"/>
          </a:xfrm>
          <a:prstGeom prst="rect">
            <a:avLst/>
          </a:prstGeom>
          <a:noFill/>
        </p:spPr>
        <p:txBody>
          <a:bodyPr wrap="none" rtlCol="0">
            <a:spAutoFit/>
          </a:bodyPr>
          <a:lstStyle/>
          <a:p>
            <a:r>
              <a:rPr lang="es-EC" sz="1400" b="1" dirty="0" err="1" smtClean="0">
                <a:solidFill>
                  <a:schemeClr val="accent2">
                    <a:lumMod val="75000"/>
                  </a:schemeClr>
                </a:solidFill>
              </a:rPr>
              <a:t>Sep</a:t>
            </a:r>
            <a:endParaRPr lang="es-EC" sz="1400" b="1" dirty="0">
              <a:solidFill>
                <a:schemeClr val="accent2">
                  <a:lumMod val="75000"/>
                </a:schemeClr>
              </a:solidFill>
            </a:endParaRPr>
          </a:p>
        </p:txBody>
      </p:sp>
      <p:sp>
        <p:nvSpPr>
          <p:cNvPr id="505" name="504 CuadroTexto"/>
          <p:cNvSpPr txBox="1"/>
          <p:nvPr/>
        </p:nvSpPr>
        <p:spPr>
          <a:xfrm>
            <a:off x="7596336" y="6355517"/>
            <a:ext cx="455574" cy="307777"/>
          </a:xfrm>
          <a:prstGeom prst="rect">
            <a:avLst/>
          </a:prstGeom>
          <a:noFill/>
        </p:spPr>
        <p:txBody>
          <a:bodyPr wrap="none" rtlCol="0">
            <a:spAutoFit/>
          </a:bodyPr>
          <a:lstStyle/>
          <a:p>
            <a:r>
              <a:rPr lang="es-EC" sz="1400" b="1" dirty="0" err="1" smtClean="0">
                <a:solidFill>
                  <a:schemeClr val="accent6">
                    <a:lumMod val="75000"/>
                  </a:schemeClr>
                </a:solidFill>
              </a:rPr>
              <a:t>Sep</a:t>
            </a:r>
            <a:endParaRPr lang="es-EC" sz="1400" b="1" dirty="0">
              <a:solidFill>
                <a:schemeClr val="accent6">
                  <a:lumMod val="75000"/>
                </a:schemeClr>
              </a:solidFill>
            </a:endParaRPr>
          </a:p>
        </p:txBody>
      </p:sp>
      <p:sp>
        <p:nvSpPr>
          <p:cNvPr id="506" name="505 CuadroTexto"/>
          <p:cNvSpPr txBox="1"/>
          <p:nvPr/>
        </p:nvSpPr>
        <p:spPr>
          <a:xfrm>
            <a:off x="1523818" y="6026255"/>
            <a:ext cx="415498" cy="276999"/>
          </a:xfrm>
          <a:prstGeom prst="rect">
            <a:avLst/>
          </a:prstGeom>
          <a:noFill/>
        </p:spPr>
        <p:txBody>
          <a:bodyPr wrap="none" rtlCol="0">
            <a:spAutoFit/>
          </a:bodyPr>
          <a:lstStyle/>
          <a:p>
            <a:r>
              <a:rPr lang="es-EC" sz="1200" b="1" dirty="0" smtClean="0">
                <a:solidFill>
                  <a:schemeClr val="accent2">
                    <a:lumMod val="75000"/>
                  </a:schemeClr>
                </a:solidFill>
              </a:rPr>
              <a:t>Abr</a:t>
            </a:r>
            <a:endParaRPr lang="es-EC" sz="1200" b="1" dirty="0">
              <a:solidFill>
                <a:schemeClr val="accent2">
                  <a:lumMod val="75000"/>
                </a:schemeClr>
              </a:solidFill>
            </a:endParaRPr>
          </a:p>
        </p:txBody>
      </p:sp>
      <p:sp>
        <p:nvSpPr>
          <p:cNvPr id="507" name="506 Rectángulo"/>
          <p:cNvSpPr/>
          <p:nvPr/>
        </p:nvSpPr>
        <p:spPr>
          <a:xfrm>
            <a:off x="1715278" y="6268105"/>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08" name="507 Rectángulo"/>
          <p:cNvSpPr/>
          <p:nvPr/>
        </p:nvSpPr>
        <p:spPr>
          <a:xfrm>
            <a:off x="2075318" y="6268105"/>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09" name="508 CuadroTexto"/>
          <p:cNvSpPr txBox="1"/>
          <p:nvPr/>
        </p:nvSpPr>
        <p:spPr>
          <a:xfrm>
            <a:off x="1883858" y="6026255"/>
            <a:ext cx="464038" cy="276999"/>
          </a:xfrm>
          <a:prstGeom prst="rect">
            <a:avLst/>
          </a:prstGeom>
          <a:noFill/>
        </p:spPr>
        <p:txBody>
          <a:bodyPr wrap="none" rtlCol="0">
            <a:spAutoFit/>
          </a:bodyPr>
          <a:lstStyle/>
          <a:p>
            <a:r>
              <a:rPr lang="es-EC" sz="1200" b="1" dirty="0" err="1" smtClean="0">
                <a:solidFill>
                  <a:schemeClr val="accent2">
                    <a:lumMod val="75000"/>
                  </a:schemeClr>
                </a:solidFill>
              </a:rPr>
              <a:t>May</a:t>
            </a:r>
            <a:endParaRPr lang="es-EC" sz="1200" b="1" dirty="0">
              <a:solidFill>
                <a:schemeClr val="accent2">
                  <a:lumMod val="75000"/>
                </a:schemeClr>
              </a:solidFill>
            </a:endParaRPr>
          </a:p>
        </p:txBody>
      </p:sp>
      <p:sp>
        <p:nvSpPr>
          <p:cNvPr id="510" name="509 CuadroTexto"/>
          <p:cNvSpPr txBox="1"/>
          <p:nvPr/>
        </p:nvSpPr>
        <p:spPr>
          <a:xfrm>
            <a:off x="2627784" y="6015222"/>
            <a:ext cx="357790" cy="276999"/>
          </a:xfrm>
          <a:prstGeom prst="rect">
            <a:avLst/>
          </a:prstGeom>
          <a:noFill/>
        </p:spPr>
        <p:txBody>
          <a:bodyPr wrap="none" rtlCol="0">
            <a:spAutoFit/>
          </a:bodyPr>
          <a:lstStyle/>
          <a:p>
            <a:r>
              <a:rPr lang="es-EC" sz="1200" b="1" dirty="0" smtClean="0">
                <a:solidFill>
                  <a:schemeClr val="accent2">
                    <a:lumMod val="75000"/>
                  </a:schemeClr>
                </a:solidFill>
              </a:rPr>
              <a:t>Jul</a:t>
            </a:r>
            <a:endParaRPr lang="es-EC" sz="1200" b="1" dirty="0">
              <a:solidFill>
                <a:schemeClr val="accent2">
                  <a:lumMod val="75000"/>
                </a:schemeClr>
              </a:solidFill>
            </a:endParaRPr>
          </a:p>
        </p:txBody>
      </p:sp>
      <p:sp>
        <p:nvSpPr>
          <p:cNvPr id="511" name="510 Rectángulo"/>
          <p:cNvSpPr/>
          <p:nvPr/>
        </p:nvSpPr>
        <p:spPr>
          <a:xfrm>
            <a:off x="2819244" y="6257072"/>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12" name="511 Rectángulo"/>
          <p:cNvSpPr/>
          <p:nvPr/>
        </p:nvSpPr>
        <p:spPr>
          <a:xfrm>
            <a:off x="3179284" y="6257072"/>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13" name="512 CuadroTexto"/>
          <p:cNvSpPr txBox="1"/>
          <p:nvPr/>
        </p:nvSpPr>
        <p:spPr>
          <a:xfrm>
            <a:off x="2987824" y="6015222"/>
            <a:ext cx="433260" cy="276999"/>
          </a:xfrm>
          <a:prstGeom prst="rect">
            <a:avLst/>
          </a:prstGeom>
          <a:noFill/>
        </p:spPr>
        <p:txBody>
          <a:bodyPr wrap="none" rtlCol="0">
            <a:spAutoFit/>
          </a:bodyPr>
          <a:lstStyle/>
          <a:p>
            <a:r>
              <a:rPr lang="es-EC" sz="1200" b="1" dirty="0" err="1" smtClean="0">
                <a:solidFill>
                  <a:schemeClr val="accent2">
                    <a:lumMod val="75000"/>
                  </a:schemeClr>
                </a:solidFill>
              </a:rPr>
              <a:t>Ago</a:t>
            </a:r>
            <a:endParaRPr lang="es-EC" sz="1200" b="1" dirty="0">
              <a:solidFill>
                <a:schemeClr val="accent2">
                  <a:lumMod val="75000"/>
                </a:schemeClr>
              </a:solidFill>
            </a:endParaRPr>
          </a:p>
        </p:txBody>
      </p:sp>
      <p:sp>
        <p:nvSpPr>
          <p:cNvPr id="514" name="513 CuadroTexto"/>
          <p:cNvSpPr txBox="1"/>
          <p:nvPr/>
        </p:nvSpPr>
        <p:spPr>
          <a:xfrm>
            <a:off x="467544" y="6015222"/>
            <a:ext cx="420308" cy="276999"/>
          </a:xfrm>
          <a:prstGeom prst="rect">
            <a:avLst/>
          </a:prstGeom>
          <a:noFill/>
        </p:spPr>
        <p:txBody>
          <a:bodyPr wrap="none" rtlCol="0">
            <a:spAutoFit/>
          </a:bodyPr>
          <a:lstStyle/>
          <a:p>
            <a:r>
              <a:rPr lang="es-EC" sz="1200" b="1" dirty="0" smtClean="0">
                <a:solidFill>
                  <a:schemeClr val="accent2">
                    <a:lumMod val="75000"/>
                  </a:schemeClr>
                </a:solidFill>
              </a:rPr>
              <a:t>Ene</a:t>
            </a:r>
            <a:endParaRPr lang="es-EC" sz="1200" b="1" dirty="0">
              <a:solidFill>
                <a:schemeClr val="accent2">
                  <a:lumMod val="75000"/>
                </a:schemeClr>
              </a:solidFill>
            </a:endParaRPr>
          </a:p>
        </p:txBody>
      </p:sp>
      <p:sp>
        <p:nvSpPr>
          <p:cNvPr id="515" name="514 Rectángulo"/>
          <p:cNvSpPr/>
          <p:nvPr/>
        </p:nvSpPr>
        <p:spPr>
          <a:xfrm>
            <a:off x="659004" y="6257072"/>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16" name="515 Rectángulo"/>
          <p:cNvSpPr/>
          <p:nvPr/>
        </p:nvSpPr>
        <p:spPr>
          <a:xfrm>
            <a:off x="1019044" y="6257072"/>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17" name="516 CuadroTexto"/>
          <p:cNvSpPr txBox="1"/>
          <p:nvPr/>
        </p:nvSpPr>
        <p:spPr>
          <a:xfrm>
            <a:off x="827584" y="6015222"/>
            <a:ext cx="413255" cy="276999"/>
          </a:xfrm>
          <a:prstGeom prst="rect">
            <a:avLst/>
          </a:prstGeom>
          <a:noFill/>
        </p:spPr>
        <p:txBody>
          <a:bodyPr wrap="none" rtlCol="0">
            <a:spAutoFit/>
          </a:bodyPr>
          <a:lstStyle/>
          <a:p>
            <a:r>
              <a:rPr lang="es-EC" sz="1200" b="1" dirty="0" smtClean="0">
                <a:solidFill>
                  <a:schemeClr val="accent2">
                    <a:lumMod val="75000"/>
                  </a:schemeClr>
                </a:solidFill>
              </a:rPr>
              <a:t>Feb</a:t>
            </a:r>
            <a:endParaRPr lang="es-EC" sz="1200" b="1" dirty="0">
              <a:solidFill>
                <a:schemeClr val="accent2">
                  <a:lumMod val="75000"/>
                </a:schemeClr>
              </a:solidFill>
            </a:endParaRPr>
          </a:p>
        </p:txBody>
      </p:sp>
      <p:sp>
        <p:nvSpPr>
          <p:cNvPr id="518" name="517 CuadroTexto"/>
          <p:cNvSpPr txBox="1"/>
          <p:nvPr/>
        </p:nvSpPr>
        <p:spPr>
          <a:xfrm>
            <a:off x="3675914" y="6015222"/>
            <a:ext cx="405880" cy="276999"/>
          </a:xfrm>
          <a:prstGeom prst="rect">
            <a:avLst/>
          </a:prstGeom>
          <a:noFill/>
        </p:spPr>
        <p:txBody>
          <a:bodyPr wrap="none" rtlCol="0">
            <a:spAutoFit/>
          </a:bodyPr>
          <a:lstStyle/>
          <a:p>
            <a:r>
              <a:rPr lang="es-EC" sz="1200" b="1" dirty="0" smtClean="0">
                <a:solidFill>
                  <a:schemeClr val="accent2">
                    <a:lumMod val="75000"/>
                  </a:schemeClr>
                </a:solidFill>
              </a:rPr>
              <a:t>Oct</a:t>
            </a:r>
            <a:endParaRPr lang="es-EC" sz="1200" b="1" dirty="0">
              <a:solidFill>
                <a:schemeClr val="accent2">
                  <a:lumMod val="75000"/>
                </a:schemeClr>
              </a:solidFill>
            </a:endParaRPr>
          </a:p>
        </p:txBody>
      </p:sp>
      <p:sp>
        <p:nvSpPr>
          <p:cNvPr id="519" name="518 Rectángulo"/>
          <p:cNvSpPr/>
          <p:nvPr/>
        </p:nvSpPr>
        <p:spPr>
          <a:xfrm>
            <a:off x="3867374" y="6257072"/>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20" name="519 Rectángulo"/>
          <p:cNvSpPr/>
          <p:nvPr/>
        </p:nvSpPr>
        <p:spPr>
          <a:xfrm>
            <a:off x="4227414" y="6257072"/>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21" name="520 CuadroTexto"/>
          <p:cNvSpPr txBox="1"/>
          <p:nvPr/>
        </p:nvSpPr>
        <p:spPr>
          <a:xfrm>
            <a:off x="4035954" y="6015222"/>
            <a:ext cx="440698" cy="276999"/>
          </a:xfrm>
          <a:prstGeom prst="rect">
            <a:avLst/>
          </a:prstGeom>
          <a:noFill/>
        </p:spPr>
        <p:txBody>
          <a:bodyPr wrap="none" rtlCol="0">
            <a:spAutoFit/>
          </a:bodyPr>
          <a:lstStyle/>
          <a:p>
            <a:r>
              <a:rPr lang="es-EC" sz="1200" b="1" dirty="0" smtClean="0">
                <a:solidFill>
                  <a:schemeClr val="accent2">
                    <a:lumMod val="75000"/>
                  </a:schemeClr>
                </a:solidFill>
              </a:rPr>
              <a:t>Nov</a:t>
            </a:r>
            <a:endParaRPr lang="es-EC" sz="1200" b="1" dirty="0">
              <a:solidFill>
                <a:schemeClr val="accent2">
                  <a:lumMod val="75000"/>
                </a:schemeClr>
              </a:solidFill>
            </a:endParaRPr>
          </a:p>
        </p:txBody>
      </p:sp>
      <p:sp>
        <p:nvSpPr>
          <p:cNvPr id="522" name="521 Flecha derecha"/>
          <p:cNvSpPr/>
          <p:nvPr/>
        </p:nvSpPr>
        <p:spPr>
          <a:xfrm>
            <a:off x="8100392" y="3265239"/>
            <a:ext cx="978408" cy="1249025"/>
          </a:xfrm>
          <a:prstGeom prst="rightArrow">
            <a:avLst/>
          </a:prstGeom>
          <a:solidFill>
            <a:srgbClr val="FFFF00"/>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523" name="522 Rectángulo redondeado"/>
          <p:cNvSpPr/>
          <p:nvPr/>
        </p:nvSpPr>
        <p:spPr>
          <a:xfrm>
            <a:off x="3528929" y="3353205"/>
            <a:ext cx="2211798" cy="318051"/>
          </a:xfrm>
          <a:prstGeom prst="roundRect">
            <a:avLst/>
          </a:prstGeom>
          <a:solidFill>
            <a:schemeClr val="accent5">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Interconectividad MDMQ</a:t>
            </a:r>
            <a:endParaRPr lang="es-EC" sz="1400" dirty="0">
              <a:solidFill>
                <a:schemeClr val="tx1"/>
              </a:solidFill>
            </a:endParaRPr>
          </a:p>
        </p:txBody>
      </p:sp>
      <p:sp>
        <p:nvSpPr>
          <p:cNvPr id="524" name="523 CuadroTexto"/>
          <p:cNvSpPr txBox="1"/>
          <p:nvPr/>
        </p:nvSpPr>
        <p:spPr>
          <a:xfrm>
            <a:off x="5508104" y="6355517"/>
            <a:ext cx="494046" cy="307777"/>
          </a:xfrm>
          <a:prstGeom prst="rect">
            <a:avLst/>
          </a:prstGeom>
          <a:noFill/>
        </p:spPr>
        <p:txBody>
          <a:bodyPr wrap="none" rtlCol="0">
            <a:spAutoFit/>
          </a:bodyPr>
          <a:lstStyle/>
          <a:p>
            <a:r>
              <a:rPr lang="es-EC" sz="1400" b="1" dirty="0" smtClean="0">
                <a:solidFill>
                  <a:schemeClr val="accent6">
                    <a:lumMod val="75000"/>
                  </a:schemeClr>
                </a:solidFill>
              </a:rPr>
              <a:t>Mar</a:t>
            </a:r>
            <a:endParaRPr lang="es-EC" sz="1400" b="1" dirty="0">
              <a:solidFill>
                <a:schemeClr val="accent6">
                  <a:lumMod val="75000"/>
                </a:schemeClr>
              </a:solidFill>
            </a:endParaRPr>
          </a:p>
        </p:txBody>
      </p:sp>
      <p:sp>
        <p:nvSpPr>
          <p:cNvPr id="525" name="524 CuadroTexto"/>
          <p:cNvSpPr txBox="1"/>
          <p:nvPr/>
        </p:nvSpPr>
        <p:spPr>
          <a:xfrm>
            <a:off x="5795630" y="6026255"/>
            <a:ext cx="415498" cy="276999"/>
          </a:xfrm>
          <a:prstGeom prst="rect">
            <a:avLst/>
          </a:prstGeom>
          <a:noFill/>
        </p:spPr>
        <p:txBody>
          <a:bodyPr wrap="none" rtlCol="0">
            <a:spAutoFit/>
          </a:bodyPr>
          <a:lstStyle/>
          <a:p>
            <a:r>
              <a:rPr lang="es-EC" sz="1200" b="1" dirty="0" smtClean="0">
                <a:solidFill>
                  <a:schemeClr val="accent6">
                    <a:lumMod val="75000"/>
                  </a:schemeClr>
                </a:solidFill>
              </a:rPr>
              <a:t>Abr</a:t>
            </a:r>
            <a:endParaRPr lang="es-EC" sz="1200" b="1" dirty="0">
              <a:solidFill>
                <a:schemeClr val="accent6">
                  <a:lumMod val="75000"/>
                </a:schemeClr>
              </a:solidFill>
            </a:endParaRPr>
          </a:p>
        </p:txBody>
      </p:sp>
      <p:sp>
        <p:nvSpPr>
          <p:cNvPr id="526" name="525 Rectángulo"/>
          <p:cNvSpPr/>
          <p:nvPr/>
        </p:nvSpPr>
        <p:spPr>
          <a:xfrm>
            <a:off x="5987090" y="6268105"/>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27" name="526 Rectángulo"/>
          <p:cNvSpPr/>
          <p:nvPr/>
        </p:nvSpPr>
        <p:spPr>
          <a:xfrm>
            <a:off x="6347130" y="6268105"/>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28" name="527 CuadroTexto"/>
          <p:cNvSpPr txBox="1"/>
          <p:nvPr/>
        </p:nvSpPr>
        <p:spPr>
          <a:xfrm>
            <a:off x="6155670" y="6026255"/>
            <a:ext cx="464038" cy="276999"/>
          </a:xfrm>
          <a:prstGeom prst="rect">
            <a:avLst/>
          </a:prstGeom>
          <a:noFill/>
        </p:spPr>
        <p:txBody>
          <a:bodyPr wrap="none" rtlCol="0">
            <a:spAutoFit/>
          </a:bodyPr>
          <a:lstStyle/>
          <a:p>
            <a:r>
              <a:rPr lang="es-EC" sz="1200" b="1" dirty="0" err="1" smtClean="0">
                <a:solidFill>
                  <a:schemeClr val="accent6">
                    <a:lumMod val="75000"/>
                  </a:schemeClr>
                </a:solidFill>
              </a:rPr>
              <a:t>May</a:t>
            </a:r>
            <a:endParaRPr lang="es-EC" sz="1200" b="1" dirty="0">
              <a:solidFill>
                <a:schemeClr val="accent6">
                  <a:lumMod val="75000"/>
                </a:schemeClr>
              </a:solidFill>
            </a:endParaRPr>
          </a:p>
        </p:txBody>
      </p:sp>
      <p:sp>
        <p:nvSpPr>
          <p:cNvPr id="529" name="528 CuadroTexto"/>
          <p:cNvSpPr txBox="1"/>
          <p:nvPr/>
        </p:nvSpPr>
        <p:spPr>
          <a:xfrm>
            <a:off x="6899596" y="6015222"/>
            <a:ext cx="357790" cy="276999"/>
          </a:xfrm>
          <a:prstGeom prst="rect">
            <a:avLst/>
          </a:prstGeom>
          <a:noFill/>
        </p:spPr>
        <p:txBody>
          <a:bodyPr wrap="none" rtlCol="0">
            <a:spAutoFit/>
          </a:bodyPr>
          <a:lstStyle/>
          <a:p>
            <a:r>
              <a:rPr lang="es-EC" sz="1200" b="1" dirty="0" smtClean="0">
                <a:solidFill>
                  <a:schemeClr val="accent6">
                    <a:lumMod val="75000"/>
                  </a:schemeClr>
                </a:solidFill>
              </a:rPr>
              <a:t>Jul</a:t>
            </a:r>
            <a:endParaRPr lang="es-EC" sz="1200" b="1" dirty="0">
              <a:solidFill>
                <a:schemeClr val="accent6">
                  <a:lumMod val="75000"/>
                </a:schemeClr>
              </a:solidFill>
            </a:endParaRPr>
          </a:p>
        </p:txBody>
      </p:sp>
      <p:sp>
        <p:nvSpPr>
          <p:cNvPr id="530" name="529 Rectángulo"/>
          <p:cNvSpPr/>
          <p:nvPr/>
        </p:nvSpPr>
        <p:spPr>
          <a:xfrm>
            <a:off x="7091056" y="6257072"/>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31" name="530 Rectángulo"/>
          <p:cNvSpPr/>
          <p:nvPr/>
        </p:nvSpPr>
        <p:spPr>
          <a:xfrm>
            <a:off x="7451096" y="6257072"/>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32" name="531 CuadroTexto"/>
          <p:cNvSpPr txBox="1"/>
          <p:nvPr/>
        </p:nvSpPr>
        <p:spPr>
          <a:xfrm>
            <a:off x="7259636" y="6015222"/>
            <a:ext cx="433260" cy="276999"/>
          </a:xfrm>
          <a:prstGeom prst="rect">
            <a:avLst/>
          </a:prstGeom>
          <a:noFill/>
        </p:spPr>
        <p:txBody>
          <a:bodyPr wrap="none" rtlCol="0">
            <a:spAutoFit/>
          </a:bodyPr>
          <a:lstStyle/>
          <a:p>
            <a:r>
              <a:rPr lang="es-EC" sz="1200" b="1" dirty="0" err="1" smtClean="0">
                <a:solidFill>
                  <a:schemeClr val="accent6">
                    <a:lumMod val="75000"/>
                  </a:schemeClr>
                </a:solidFill>
              </a:rPr>
              <a:t>Ago</a:t>
            </a:r>
            <a:endParaRPr lang="es-EC" sz="1200" b="1" dirty="0">
              <a:solidFill>
                <a:schemeClr val="accent6">
                  <a:lumMod val="75000"/>
                </a:schemeClr>
              </a:solidFill>
            </a:endParaRPr>
          </a:p>
        </p:txBody>
      </p:sp>
      <p:sp>
        <p:nvSpPr>
          <p:cNvPr id="533" name="532 CuadroTexto"/>
          <p:cNvSpPr txBox="1"/>
          <p:nvPr/>
        </p:nvSpPr>
        <p:spPr>
          <a:xfrm>
            <a:off x="4739356" y="6015222"/>
            <a:ext cx="420308" cy="276999"/>
          </a:xfrm>
          <a:prstGeom prst="rect">
            <a:avLst/>
          </a:prstGeom>
          <a:noFill/>
        </p:spPr>
        <p:txBody>
          <a:bodyPr wrap="none" rtlCol="0">
            <a:spAutoFit/>
          </a:bodyPr>
          <a:lstStyle/>
          <a:p>
            <a:r>
              <a:rPr lang="es-EC" sz="1200" b="1" dirty="0" smtClean="0">
                <a:solidFill>
                  <a:schemeClr val="accent6">
                    <a:lumMod val="75000"/>
                  </a:schemeClr>
                </a:solidFill>
              </a:rPr>
              <a:t>Ene</a:t>
            </a:r>
            <a:endParaRPr lang="es-EC" sz="1200" b="1" dirty="0">
              <a:solidFill>
                <a:schemeClr val="accent6">
                  <a:lumMod val="75000"/>
                </a:schemeClr>
              </a:solidFill>
            </a:endParaRPr>
          </a:p>
        </p:txBody>
      </p:sp>
      <p:sp>
        <p:nvSpPr>
          <p:cNvPr id="534" name="533 Rectángulo"/>
          <p:cNvSpPr/>
          <p:nvPr/>
        </p:nvSpPr>
        <p:spPr>
          <a:xfrm>
            <a:off x="4930816" y="6257072"/>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35" name="534 Rectángulo"/>
          <p:cNvSpPr/>
          <p:nvPr/>
        </p:nvSpPr>
        <p:spPr>
          <a:xfrm>
            <a:off x="5290856" y="6257072"/>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36" name="535 CuadroTexto"/>
          <p:cNvSpPr txBox="1"/>
          <p:nvPr/>
        </p:nvSpPr>
        <p:spPr>
          <a:xfrm>
            <a:off x="5099396" y="6015222"/>
            <a:ext cx="413255" cy="276999"/>
          </a:xfrm>
          <a:prstGeom prst="rect">
            <a:avLst/>
          </a:prstGeom>
          <a:noFill/>
        </p:spPr>
        <p:txBody>
          <a:bodyPr wrap="none" rtlCol="0">
            <a:spAutoFit/>
          </a:bodyPr>
          <a:lstStyle/>
          <a:p>
            <a:r>
              <a:rPr lang="es-EC" sz="1200" b="1" dirty="0" smtClean="0">
                <a:solidFill>
                  <a:schemeClr val="accent6">
                    <a:lumMod val="75000"/>
                  </a:schemeClr>
                </a:solidFill>
              </a:rPr>
              <a:t>Feb</a:t>
            </a:r>
            <a:endParaRPr lang="es-EC" sz="1200" b="1" dirty="0">
              <a:solidFill>
                <a:schemeClr val="accent6">
                  <a:lumMod val="75000"/>
                </a:schemeClr>
              </a:solidFill>
            </a:endParaRPr>
          </a:p>
        </p:txBody>
      </p:sp>
      <p:sp>
        <p:nvSpPr>
          <p:cNvPr id="537" name="536 CuadroTexto"/>
          <p:cNvSpPr txBox="1"/>
          <p:nvPr/>
        </p:nvSpPr>
        <p:spPr>
          <a:xfrm>
            <a:off x="7947726" y="6015222"/>
            <a:ext cx="405880" cy="276999"/>
          </a:xfrm>
          <a:prstGeom prst="rect">
            <a:avLst/>
          </a:prstGeom>
          <a:noFill/>
        </p:spPr>
        <p:txBody>
          <a:bodyPr wrap="none" rtlCol="0">
            <a:spAutoFit/>
          </a:bodyPr>
          <a:lstStyle/>
          <a:p>
            <a:r>
              <a:rPr lang="es-EC" sz="1200" b="1" dirty="0" smtClean="0">
                <a:solidFill>
                  <a:schemeClr val="accent6">
                    <a:lumMod val="75000"/>
                  </a:schemeClr>
                </a:solidFill>
              </a:rPr>
              <a:t>Oct</a:t>
            </a:r>
            <a:endParaRPr lang="es-EC" sz="1200" b="1" dirty="0">
              <a:solidFill>
                <a:schemeClr val="accent6">
                  <a:lumMod val="75000"/>
                </a:schemeClr>
              </a:solidFill>
            </a:endParaRPr>
          </a:p>
        </p:txBody>
      </p:sp>
      <p:sp>
        <p:nvSpPr>
          <p:cNvPr id="538" name="537 Rectángulo"/>
          <p:cNvSpPr/>
          <p:nvPr/>
        </p:nvSpPr>
        <p:spPr>
          <a:xfrm>
            <a:off x="8139186" y="6257072"/>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39" name="538 Rectángulo"/>
          <p:cNvSpPr/>
          <p:nvPr/>
        </p:nvSpPr>
        <p:spPr>
          <a:xfrm>
            <a:off x="8499226" y="6257072"/>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40" name="539 CuadroTexto"/>
          <p:cNvSpPr txBox="1"/>
          <p:nvPr/>
        </p:nvSpPr>
        <p:spPr>
          <a:xfrm>
            <a:off x="8307766" y="6015222"/>
            <a:ext cx="440698" cy="276999"/>
          </a:xfrm>
          <a:prstGeom prst="rect">
            <a:avLst/>
          </a:prstGeom>
          <a:noFill/>
        </p:spPr>
        <p:txBody>
          <a:bodyPr wrap="none" rtlCol="0">
            <a:spAutoFit/>
          </a:bodyPr>
          <a:lstStyle/>
          <a:p>
            <a:r>
              <a:rPr lang="es-EC" sz="1200" b="1" dirty="0" smtClean="0">
                <a:solidFill>
                  <a:schemeClr val="accent6">
                    <a:lumMod val="75000"/>
                  </a:schemeClr>
                </a:solidFill>
              </a:rPr>
              <a:t>Nov</a:t>
            </a:r>
            <a:endParaRPr lang="es-EC" sz="1200" b="1" dirty="0">
              <a:solidFill>
                <a:schemeClr val="accent6">
                  <a:lumMod val="75000"/>
                </a:schemeClr>
              </a:solidFill>
            </a:endParaRPr>
          </a:p>
        </p:txBody>
      </p:sp>
      <p:sp>
        <p:nvSpPr>
          <p:cNvPr id="541" name="540 Elipse"/>
          <p:cNvSpPr/>
          <p:nvPr/>
        </p:nvSpPr>
        <p:spPr>
          <a:xfrm>
            <a:off x="3779911" y="2342814"/>
            <a:ext cx="3078917" cy="712068"/>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Sede Electrónica (SE) y</a:t>
            </a:r>
          </a:p>
          <a:p>
            <a:pPr algn="ctr"/>
            <a:r>
              <a:rPr lang="es-EC" sz="1400" dirty="0" smtClean="0">
                <a:solidFill>
                  <a:schemeClr val="tx1"/>
                </a:solidFill>
              </a:rPr>
              <a:t>Servicios Telemáticos (ST)</a:t>
            </a:r>
            <a:endParaRPr lang="es-EC" sz="1400" dirty="0">
              <a:solidFill>
                <a:schemeClr val="tx1"/>
              </a:solidFill>
            </a:endParaRPr>
          </a:p>
        </p:txBody>
      </p:sp>
      <p:sp>
        <p:nvSpPr>
          <p:cNvPr id="542" name="541 Rectángulo redondeado"/>
          <p:cNvSpPr/>
          <p:nvPr/>
        </p:nvSpPr>
        <p:spPr>
          <a:xfrm>
            <a:off x="357157" y="1050660"/>
            <a:ext cx="1358121" cy="500066"/>
          </a:xfrm>
          <a:prstGeom prst="roundRect">
            <a:avLst/>
          </a:prstGeom>
          <a:solidFill>
            <a:schemeClr val="accent5">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Propuesta de Normativa</a:t>
            </a:r>
            <a:endParaRPr lang="es-EC" sz="1400" dirty="0">
              <a:solidFill>
                <a:schemeClr val="tx1"/>
              </a:solidFill>
            </a:endParaRPr>
          </a:p>
        </p:txBody>
      </p:sp>
      <p:sp>
        <p:nvSpPr>
          <p:cNvPr id="543" name="542 Rectángulo redondeado"/>
          <p:cNvSpPr/>
          <p:nvPr/>
        </p:nvSpPr>
        <p:spPr>
          <a:xfrm>
            <a:off x="1835696" y="4921423"/>
            <a:ext cx="3095120" cy="285752"/>
          </a:xfrm>
          <a:prstGeom prst="roundRect">
            <a:avLst/>
          </a:prstGeom>
          <a:solidFill>
            <a:schemeClr val="accent5">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Análisis para Certificación ISO</a:t>
            </a:r>
            <a:endParaRPr lang="es-EC" sz="1400" dirty="0">
              <a:solidFill>
                <a:schemeClr val="tx1"/>
              </a:solidFill>
            </a:endParaRPr>
          </a:p>
        </p:txBody>
      </p:sp>
      <p:cxnSp>
        <p:nvCxnSpPr>
          <p:cNvPr id="544" name="543 Conector curvado"/>
          <p:cNvCxnSpPr>
            <a:stCxn id="542" idx="1"/>
            <a:endCxn id="476" idx="1"/>
          </p:cNvCxnSpPr>
          <p:nvPr/>
        </p:nvCxnSpPr>
        <p:spPr>
          <a:xfrm rot="10800000" flipH="1" flipV="1">
            <a:off x="357156" y="1300693"/>
            <a:ext cx="182395" cy="797764"/>
          </a:xfrm>
          <a:prstGeom prst="curvedConnector3">
            <a:avLst>
              <a:gd name="adj1" fmla="val -125332"/>
            </a:avLst>
          </a:prstGeom>
          <a:ln>
            <a:solidFill>
              <a:schemeClr val="accent4">
                <a:lumMod val="75000"/>
              </a:schemeClr>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545" name="544 Conector curvado"/>
          <p:cNvCxnSpPr>
            <a:stCxn id="476" idx="2"/>
            <a:endCxn id="475" idx="0"/>
          </p:cNvCxnSpPr>
          <p:nvPr/>
        </p:nvCxnSpPr>
        <p:spPr>
          <a:xfrm rot="5400000">
            <a:off x="2445141" y="2671014"/>
            <a:ext cx="559914" cy="20173"/>
          </a:xfrm>
          <a:prstGeom prst="curvedConnector3">
            <a:avLst>
              <a:gd name="adj1" fmla="val 50000"/>
            </a:avLst>
          </a:prstGeom>
          <a:ln>
            <a:solidFill>
              <a:schemeClr val="accent4">
                <a:lumMod val="75000"/>
              </a:schemeClr>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546" name="545 Conector curvado"/>
          <p:cNvCxnSpPr>
            <a:stCxn id="541" idx="2"/>
            <a:endCxn id="475" idx="7"/>
          </p:cNvCxnSpPr>
          <p:nvPr/>
        </p:nvCxnSpPr>
        <p:spPr>
          <a:xfrm rot="10800000" flipV="1">
            <a:off x="3421929" y="2698847"/>
            <a:ext cx="357982" cy="412209"/>
          </a:xfrm>
          <a:prstGeom prst="curvedConnector2">
            <a:avLst/>
          </a:prstGeom>
          <a:ln>
            <a:solidFill>
              <a:schemeClr val="accent4">
                <a:lumMod val="75000"/>
              </a:schemeClr>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547" name="546 Conector curvado"/>
          <p:cNvCxnSpPr>
            <a:stCxn id="480" idx="3"/>
            <a:endCxn id="475" idx="4"/>
          </p:cNvCxnSpPr>
          <p:nvPr/>
        </p:nvCxnSpPr>
        <p:spPr>
          <a:xfrm flipV="1">
            <a:off x="1634848" y="3985319"/>
            <a:ext cx="1080163" cy="545567"/>
          </a:xfrm>
          <a:prstGeom prst="curvedConnector2">
            <a:avLst/>
          </a:prstGeom>
          <a:ln>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48" name="547 Rectángulo redondeado"/>
          <p:cNvSpPr/>
          <p:nvPr/>
        </p:nvSpPr>
        <p:spPr>
          <a:xfrm>
            <a:off x="5724128" y="3350926"/>
            <a:ext cx="2715074" cy="320330"/>
          </a:xfrm>
          <a:prstGeom prst="roundRect">
            <a:avLst/>
          </a:prstGeom>
          <a:solidFill>
            <a:schemeClr val="accent5">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Interconectividad DINARDAP</a:t>
            </a:r>
            <a:endParaRPr lang="es-EC" sz="1400" dirty="0">
              <a:solidFill>
                <a:schemeClr val="tx1"/>
              </a:solidFill>
            </a:endParaRPr>
          </a:p>
        </p:txBody>
      </p:sp>
      <p:sp>
        <p:nvSpPr>
          <p:cNvPr id="549" name="548 CuadroTexto"/>
          <p:cNvSpPr txBox="1"/>
          <p:nvPr/>
        </p:nvSpPr>
        <p:spPr>
          <a:xfrm>
            <a:off x="421449" y="6505599"/>
            <a:ext cx="550151" cy="307777"/>
          </a:xfrm>
          <a:prstGeom prst="rect">
            <a:avLst/>
          </a:prstGeom>
          <a:noFill/>
        </p:spPr>
        <p:txBody>
          <a:bodyPr wrap="none" rtlCol="0">
            <a:spAutoFit/>
          </a:bodyPr>
          <a:lstStyle/>
          <a:p>
            <a:r>
              <a:rPr lang="es-EC" sz="1400" b="1" dirty="0" smtClean="0">
                <a:solidFill>
                  <a:schemeClr val="accent2">
                    <a:lumMod val="75000"/>
                  </a:schemeClr>
                </a:solidFill>
              </a:rPr>
              <a:t>2015</a:t>
            </a:r>
            <a:endParaRPr lang="es-EC" sz="1400" b="1" dirty="0">
              <a:solidFill>
                <a:schemeClr val="accent2">
                  <a:lumMod val="75000"/>
                </a:schemeClr>
              </a:solidFill>
            </a:endParaRPr>
          </a:p>
        </p:txBody>
      </p:sp>
      <p:sp>
        <p:nvSpPr>
          <p:cNvPr id="550" name="549 CuadroTexto"/>
          <p:cNvSpPr txBox="1"/>
          <p:nvPr/>
        </p:nvSpPr>
        <p:spPr>
          <a:xfrm>
            <a:off x="4669921" y="6505599"/>
            <a:ext cx="550151" cy="307777"/>
          </a:xfrm>
          <a:prstGeom prst="rect">
            <a:avLst/>
          </a:prstGeom>
          <a:noFill/>
        </p:spPr>
        <p:txBody>
          <a:bodyPr wrap="none" rtlCol="0">
            <a:spAutoFit/>
          </a:bodyPr>
          <a:lstStyle/>
          <a:p>
            <a:r>
              <a:rPr lang="es-EC" sz="1400" b="1" dirty="0" smtClean="0">
                <a:solidFill>
                  <a:schemeClr val="accent6">
                    <a:lumMod val="75000"/>
                  </a:schemeClr>
                </a:solidFill>
              </a:rPr>
              <a:t>2016</a:t>
            </a:r>
            <a:endParaRPr lang="es-EC" sz="1400" b="1" dirty="0">
              <a:solidFill>
                <a:schemeClr val="accent6">
                  <a:lumMod val="75000"/>
                </a:schemeClr>
              </a:solidFill>
            </a:endParaRPr>
          </a:p>
        </p:txBody>
      </p:sp>
      <p:sp>
        <p:nvSpPr>
          <p:cNvPr id="551" name="550 Rectángulo redondeado"/>
          <p:cNvSpPr/>
          <p:nvPr/>
        </p:nvSpPr>
        <p:spPr>
          <a:xfrm>
            <a:off x="1835696" y="5281463"/>
            <a:ext cx="3888432" cy="357937"/>
          </a:xfrm>
          <a:prstGeom prst="roundRect">
            <a:avLst/>
          </a:prstGeom>
          <a:solidFill>
            <a:srgbClr val="FFFF00"/>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Contratación de personal de apoyo</a:t>
            </a:r>
            <a:endParaRPr lang="es-EC" sz="1400" dirty="0">
              <a:solidFill>
                <a:schemeClr val="tx1"/>
              </a:solidFill>
            </a:endParaRPr>
          </a:p>
        </p:txBody>
      </p:sp>
      <p:cxnSp>
        <p:nvCxnSpPr>
          <p:cNvPr id="552" name="551 Conector curvado"/>
          <p:cNvCxnSpPr>
            <a:stCxn id="481" idx="4"/>
            <a:endCxn id="475" idx="4"/>
          </p:cNvCxnSpPr>
          <p:nvPr/>
        </p:nvCxnSpPr>
        <p:spPr>
          <a:xfrm flipV="1">
            <a:off x="1760995" y="3985319"/>
            <a:ext cx="954016" cy="1264718"/>
          </a:xfrm>
          <a:prstGeom prst="curvedConnector2">
            <a:avLst/>
          </a:prstGeom>
          <a:ln>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53" name="552 Rectángulo redondeado"/>
          <p:cNvSpPr/>
          <p:nvPr/>
        </p:nvSpPr>
        <p:spPr>
          <a:xfrm>
            <a:off x="2464579" y="5639400"/>
            <a:ext cx="4234079" cy="362143"/>
          </a:xfrm>
          <a:prstGeom prst="roundRect">
            <a:avLst/>
          </a:prstGeom>
          <a:solidFill>
            <a:srgbClr val="FFFF00"/>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Adecuaciones y equipamiento</a:t>
            </a:r>
            <a:endParaRPr lang="es-EC" sz="14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5814733" cy="461665"/>
          </a:xfrm>
          <a:prstGeom prst="rect">
            <a:avLst/>
          </a:prstGeom>
          <a:noFill/>
        </p:spPr>
        <p:txBody>
          <a:bodyPr wrap="none" rtlCol="0">
            <a:spAutoFit/>
          </a:bodyPr>
          <a:lstStyle/>
          <a:p>
            <a:r>
              <a:rPr lang="es-EC" sz="2400" b="1" dirty="0" smtClean="0">
                <a:solidFill>
                  <a:srgbClr val="0070C0"/>
                </a:solidFill>
              </a:rPr>
              <a:t>RESUMEN DE PLANIFICACIÓN ENTREGABLES</a:t>
            </a:r>
            <a:endParaRPr lang="es-EC" sz="2400" b="1" dirty="0">
              <a:solidFill>
                <a:srgbClr val="0070C0"/>
              </a:solidFill>
            </a:endParaRPr>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graphicFrame>
        <p:nvGraphicFramePr>
          <p:cNvPr id="2" name="1 Tabla"/>
          <p:cNvGraphicFramePr>
            <a:graphicFrameLocks noGrp="1"/>
          </p:cNvGraphicFramePr>
          <p:nvPr>
            <p:extLst>
              <p:ext uri="{D42A27DB-BD31-4B8C-83A1-F6EECF244321}">
                <p14:modId xmlns:p14="http://schemas.microsoft.com/office/powerpoint/2010/main" val="1758661444"/>
              </p:ext>
            </p:extLst>
          </p:nvPr>
        </p:nvGraphicFramePr>
        <p:xfrm>
          <a:off x="251520" y="1124744"/>
          <a:ext cx="8640961" cy="4730087"/>
        </p:xfrm>
        <a:graphic>
          <a:graphicData uri="http://schemas.openxmlformats.org/drawingml/2006/table">
            <a:tbl>
              <a:tblPr firstRow="1" firstCol="1" bandRow="1">
                <a:tableStyleId>{5C22544A-7EE6-4342-B048-85BDC9FD1C3A}</a:tableStyleId>
              </a:tblPr>
              <a:tblGrid>
                <a:gridCol w="4162871"/>
                <a:gridCol w="435345"/>
                <a:gridCol w="416377"/>
                <a:gridCol w="494053"/>
                <a:gridCol w="448893"/>
                <a:gridCol w="487731"/>
                <a:gridCol w="436248"/>
                <a:gridCol w="401926"/>
                <a:gridCol w="475989"/>
                <a:gridCol w="476892"/>
                <a:gridCol w="404636"/>
              </a:tblGrid>
              <a:tr h="355026">
                <a:tc>
                  <a:txBody>
                    <a:bodyPr/>
                    <a:lstStyle/>
                    <a:p>
                      <a:pPr>
                        <a:lnSpc>
                          <a:spcPct val="115000"/>
                        </a:lnSpc>
                      </a:pPr>
                      <a:endParaRPr lang="es-EC" sz="1400" dirty="0">
                        <a:effectLst/>
                        <a:latin typeface="Calibri"/>
                      </a:endParaRPr>
                    </a:p>
                  </a:txBody>
                  <a:tcPr marL="44450" marR="44450" marT="0" marB="0" anchor="b"/>
                </a:tc>
                <a:tc gridSpan="10">
                  <a:txBody>
                    <a:bodyPr/>
                    <a:lstStyle/>
                    <a:p>
                      <a:pPr algn="ctr">
                        <a:lnSpc>
                          <a:spcPct val="115000"/>
                        </a:lnSpc>
                        <a:spcAft>
                          <a:spcPts val="0"/>
                        </a:spcAft>
                      </a:pPr>
                      <a:r>
                        <a:rPr lang="es-EC" sz="1400">
                          <a:effectLst/>
                        </a:rPr>
                        <a:t>AÑO 2015</a:t>
                      </a:r>
                      <a:endParaRPr lang="es-EC" sz="1400">
                        <a:effectLst/>
                        <a:latin typeface="Calibri"/>
                        <a:ea typeface="Calibri"/>
                        <a:cs typeface="Times New Roman"/>
                      </a:endParaRPr>
                    </a:p>
                  </a:txBody>
                  <a:tcPr marL="44450" marR="44450" marT="0" marB="0" anchor="b"/>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355026">
                <a:tc>
                  <a:txBody>
                    <a:bodyPr/>
                    <a:lstStyle/>
                    <a:p>
                      <a:pPr>
                        <a:lnSpc>
                          <a:spcPct val="115000"/>
                        </a:lnSpc>
                      </a:pPr>
                      <a:endParaRPr lang="es-EC" sz="1400">
                        <a:effectLst/>
                        <a:latin typeface="Calibri"/>
                      </a:endParaRPr>
                    </a:p>
                  </a:txBody>
                  <a:tcPr marL="44450" marR="44450" marT="0" marB="0" anchor="b"/>
                </a:tc>
                <a:tc>
                  <a:txBody>
                    <a:bodyPr/>
                    <a:lstStyle/>
                    <a:p>
                      <a:pPr algn="ctr">
                        <a:lnSpc>
                          <a:spcPct val="115000"/>
                        </a:lnSpc>
                        <a:spcAft>
                          <a:spcPts val="0"/>
                        </a:spcAft>
                      </a:pPr>
                      <a:r>
                        <a:rPr lang="es-EC" sz="1400">
                          <a:effectLst/>
                        </a:rPr>
                        <a:t>ENE</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FEB</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MAR</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ABR</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MAY</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JUN</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JUL</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AGO</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NOV</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DIC</a:t>
                      </a:r>
                      <a:endParaRPr lang="es-EC" sz="1400">
                        <a:effectLst/>
                        <a:latin typeface="Calibri"/>
                        <a:ea typeface="Calibri"/>
                        <a:cs typeface="Times New Roman"/>
                      </a:endParaRPr>
                    </a:p>
                  </a:txBody>
                  <a:tcPr marL="44450" marR="44450" marT="0" marB="0" anchor="b"/>
                </a:tc>
              </a:tr>
              <a:tr h="355026">
                <a:tc>
                  <a:txBody>
                    <a:bodyPr/>
                    <a:lstStyle/>
                    <a:p>
                      <a:pPr>
                        <a:lnSpc>
                          <a:spcPct val="115000"/>
                        </a:lnSpc>
                        <a:spcAft>
                          <a:spcPts val="0"/>
                        </a:spcAft>
                      </a:pPr>
                      <a:r>
                        <a:rPr lang="es-EC" sz="1600" dirty="0">
                          <a:solidFill>
                            <a:schemeClr val="accent6">
                              <a:lumMod val="40000"/>
                              <a:lumOff val="60000"/>
                            </a:schemeClr>
                          </a:solidFill>
                          <a:effectLst/>
                        </a:rPr>
                        <a:t>COMPONENTE "Digitalización"</a:t>
                      </a:r>
                      <a:endParaRPr lang="es-EC" sz="1600" dirty="0">
                        <a:solidFill>
                          <a:schemeClr val="accent6">
                            <a:lumMod val="40000"/>
                            <a:lumOff val="60000"/>
                          </a:schemeClr>
                        </a:solidFill>
                        <a:effectLst/>
                        <a:latin typeface="Calibri"/>
                        <a:ea typeface="Calibri"/>
                        <a:cs typeface="Times New Roman"/>
                      </a:endParaRPr>
                    </a:p>
                  </a:txBody>
                  <a:tcPr marL="44450" marR="44450" marT="0" marB="0" anchor="b"/>
                </a:tc>
                <a:tc>
                  <a:txBody>
                    <a:bodyPr/>
                    <a:lstStyle/>
                    <a:p>
                      <a:pPr>
                        <a:lnSpc>
                          <a:spcPct val="115000"/>
                        </a:lnSpc>
                      </a:pPr>
                      <a:endParaRPr lang="es-EC" sz="1400" dirty="0">
                        <a:effectLst/>
                        <a:latin typeface="Calibri"/>
                      </a:endParaRPr>
                    </a:p>
                  </a:txBody>
                  <a:tcPr marL="44450" marR="44450" marT="0" marB="0" anchor="b"/>
                </a:tc>
                <a:tc>
                  <a:txBody>
                    <a:bodyPr/>
                    <a:lstStyle/>
                    <a:p>
                      <a:pPr>
                        <a:lnSpc>
                          <a:spcPct val="115000"/>
                        </a:lnSpc>
                      </a:pPr>
                      <a:endParaRPr lang="es-EC" sz="1400" dirty="0">
                        <a:effectLst/>
                        <a:latin typeface="Calibri"/>
                      </a:endParaRPr>
                    </a:p>
                  </a:txBody>
                  <a:tcPr marL="44450" marR="44450" marT="0" marB="0" anchor="b"/>
                </a:tc>
                <a:tc>
                  <a:txBody>
                    <a:bodyPr/>
                    <a:lstStyle/>
                    <a:p>
                      <a:pPr>
                        <a:lnSpc>
                          <a:spcPct val="115000"/>
                        </a:lnSpc>
                      </a:pPr>
                      <a:endParaRPr lang="es-EC" sz="1400" dirty="0">
                        <a:effectLst/>
                        <a:latin typeface="Calibri"/>
                      </a:endParaRPr>
                    </a:p>
                  </a:txBody>
                  <a:tcPr marL="44450" marR="44450" marT="0" marB="0" anchor="b"/>
                </a:tc>
                <a:tc>
                  <a:txBody>
                    <a:bodyPr/>
                    <a:lstStyle/>
                    <a:p>
                      <a:pPr>
                        <a:lnSpc>
                          <a:spcPct val="115000"/>
                        </a:lnSpc>
                      </a:pPr>
                      <a:endParaRPr lang="es-EC" sz="1400" dirty="0">
                        <a:effectLst/>
                        <a:latin typeface="Calibri"/>
                      </a:endParaRPr>
                    </a:p>
                  </a:txBody>
                  <a:tcPr marL="44450" marR="44450" marT="0" marB="0" anchor="b"/>
                </a:tc>
                <a:tc>
                  <a:txBody>
                    <a:bodyPr/>
                    <a:lstStyle/>
                    <a:p>
                      <a:pPr>
                        <a:lnSpc>
                          <a:spcPct val="115000"/>
                        </a:lnSpc>
                      </a:pPr>
                      <a:endParaRPr lang="es-EC" sz="1400" dirty="0">
                        <a:effectLst/>
                        <a:latin typeface="Calibri"/>
                      </a:endParaRPr>
                    </a:p>
                  </a:txBody>
                  <a:tcPr marL="44450" marR="44450" marT="0" marB="0" anchor="b"/>
                </a:tc>
                <a:tc>
                  <a:txBody>
                    <a:bodyPr/>
                    <a:lstStyle/>
                    <a:p>
                      <a:pPr>
                        <a:lnSpc>
                          <a:spcPct val="115000"/>
                        </a:lnSpc>
                      </a:pPr>
                      <a:endParaRPr lang="es-EC" sz="1400" dirty="0">
                        <a:effectLst/>
                        <a:latin typeface="Calibri"/>
                      </a:endParaRPr>
                    </a:p>
                  </a:txBody>
                  <a:tcPr marL="44450" marR="44450" marT="0" marB="0" anchor="b"/>
                </a:tc>
                <a:tc>
                  <a:txBody>
                    <a:bodyPr/>
                    <a:lstStyle/>
                    <a:p>
                      <a:pPr>
                        <a:lnSpc>
                          <a:spcPct val="115000"/>
                        </a:lnSpc>
                      </a:pPr>
                      <a:endParaRPr lang="es-EC" sz="1400" dirty="0">
                        <a:effectLst/>
                        <a:latin typeface="Calibri"/>
                      </a:endParaRPr>
                    </a:p>
                  </a:txBody>
                  <a:tcPr marL="44450" marR="44450" marT="0" marB="0" anchor="b"/>
                </a:tc>
                <a:tc>
                  <a:txBody>
                    <a:bodyPr/>
                    <a:lstStyle/>
                    <a:p>
                      <a:pPr>
                        <a:lnSpc>
                          <a:spcPct val="115000"/>
                        </a:lnSpc>
                      </a:pPr>
                      <a:endParaRPr lang="es-EC" sz="1400" dirty="0">
                        <a:effectLst/>
                        <a:latin typeface="Calibri"/>
                      </a:endParaRPr>
                    </a:p>
                  </a:txBody>
                  <a:tcPr marL="44450" marR="44450" marT="0" marB="0" anchor="b"/>
                </a:tc>
                <a:tc>
                  <a:txBody>
                    <a:bodyPr/>
                    <a:lstStyle/>
                    <a:p>
                      <a:pPr>
                        <a:lnSpc>
                          <a:spcPct val="115000"/>
                        </a:lnSpc>
                      </a:pPr>
                      <a:endParaRPr lang="es-EC" sz="1400" dirty="0">
                        <a:effectLst/>
                        <a:latin typeface="Calibri"/>
                      </a:endParaRPr>
                    </a:p>
                  </a:txBody>
                  <a:tcPr marL="44450" marR="44450" marT="0" marB="0" anchor="b"/>
                </a:tc>
                <a:tc>
                  <a:txBody>
                    <a:bodyPr/>
                    <a:lstStyle/>
                    <a:p>
                      <a:pPr>
                        <a:lnSpc>
                          <a:spcPct val="115000"/>
                        </a:lnSpc>
                      </a:pPr>
                      <a:endParaRPr lang="es-EC" sz="1400" dirty="0">
                        <a:effectLst/>
                        <a:latin typeface="Calibri"/>
                      </a:endParaRPr>
                    </a:p>
                  </a:txBody>
                  <a:tcPr marL="44450" marR="44450" marT="0" marB="0" anchor="b"/>
                </a:tc>
              </a:tr>
              <a:tr h="501317">
                <a:tc>
                  <a:txBody>
                    <a:bodyPr/>
                    <a:lstStyle/>
                    <a:p>
                      <a:pPr indent="304800">
                        <a:lnSpc>
                          <a:spcPct val="115000"/>
                        </a:lnSpc>
                        <a:spcAft>
                          <a:spcPts val="0"/>
                        </a:spcAft>
                      </a:pPr>
                      <a:r>
                        <a:rPr lang="es-EC" sz="1400">
                          <a:effectLst/>
                        </a:rPr>
                        <a:t>Sub-componente 1 "Metodología aplicada de Digitalización"</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dirty="0">
                          <a:effectLst/>
                        </a:rPr>
                        <a:t> </a:t>
                      </a:r>
                      <a:endParaRPr lang="es-EC" sz="14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r>
              <a:tr h="243117">
                <a:tc>
                  <a:txBody>
                    <a:bodyPr/>
                    <a:lstStyle/>
                    <a:p>
                      <a:pPr indent="304800">
                        <a:lnSpc>
                          <a:spcPct val="115000"/>
                        </a:lnSpc>
                        <a:spcAft>
                          <a:spcPts val="0"/>
                        </a:spcAft>
                      </a:pPr>
                      <a:r>
                        <a:rPr lang="es-EC" sz="1400">
                          <a:effectLst/>
                        </a:rPr>
                        <a:t>Sub-componente 2 "Tecnologías Información"</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r>
              <a:tr h="355026">
                <a:tc>
                  <a:txBody>
                    <a:bodyPr/>
                    <a:lstStyle/>
                    <a:p>
                      <a:pPr>
                        <a:lnSpc>
                          <a:spcPct val="115000"/>
                        </a:lnSpc>
                        <a:spcAft>
                          <a:spcPts val="0"/>
                        </a:spcAft>
                      </a:pPr>
                      <a:r>
                        <a:rPr lang="es-EC" sz="1600" dirty="0">
                          <a:solidFill>
                            <a:schemeClr val="accent6">
                              <a:lumMod val="40000"/>
                              <a:lumOff val="60000"/>
                            </a:schemeClr>
                          </a:solidFill>
                          <a:effectLst/>
                        </a:rPr>
                        <a:t>COMPONENTE "Modernización integral </a:t>
                      </a:r>
                      <a:r>
                        <a:rPr lang="es-EC" sz="1600" dirty="0" smtClean="0">
                          <a:solidFill>
                            <a:schemeClr val="accent6">
                              <a:lumMod val="40000"/>
                              <a:lumOff val="60000"/>
                            </a:schemeClr>
                          </a:solidFill>
                          <a:effectLst/>
                        </a:rPr>
                        <a:t>del RP</a:t>
                      </a:r>
                      <a:r>
                        <a:rPr lang="es-EC" sz="1600" dirty="0">
                          <a:solidFill>
                            <a:schemeClr val="accent6">
                              <a:lumMod val="40000"/>
                              <a:lumOff val="60000"/>
                            </a:schemeClr>
                          </a:solidFill>
                          <a:effectLst/>
                        </a:rPr>
                        <a:t>"</a:t>
                      </a:r>
                      <a:endParaRPr lang="es-EC" sz="1600" dirty="0">
                        <a:solidFill>
                          <a:schemeClr val="accent6">
                            <a:lumMod val="40000"/>
                            <a:lumOff val="60000"/>
                          </a:schemeClr>
                        </a:solidFill>
                        <a:effectLst/>
                        <a:latin typeface="Calibri"/>
                        <a:ea typeface="Calibri"/>
                        <a:cs typeface="Times New Roman"/>
                      </a:endParaRPr>
                    </a:p>
                  </a:txBody>
                  <a:tcPr marL="44450" marR="44450" marT="0" marB="0" anchor="b"/>
                </a:tc>
                <a:tc>
                  <a:txBody>
                    <a:bodyPr/>
                    <a:lstStyle/>
                    <a:p>
                      <a:pPr>
                        <a:lnSpc>
                          <a:spcPct val="115000"/>
                        </a:lnSpc>
                      </a:pPr>
                      <a:endParaRPr lang="es-EC" sz="1400" dirty="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r>
              <a:tr h="243117">
                <a:tc>
                  <a:txBody>
                    <a:bodyPr/>
                    <a:lstStyle/>
                    <a:p>
                      <a:pPr indent="304800">
                        <a:lnSpc>
                          <a:spcPct val="115000"/>
                        </a:lnSpc>
                        <a:spcAft>
                          <a:spcPts val="0"/>
                        </a:spcAft>
                      </a:pPr>
                      <a:r>
                        <a:rPr lang="es-EC" sz="1400" dirty="0">
                          <a:effectLst/>
                        </a:rPr>
                        <a:t>Sub-componente 1 "Marco Jurídico"</a:t>
                      </a:r>
                      <a:endParaRPr lang="es-EC" sz="14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r>
              <a:tr h="243117">
                <a:tc>
                  <a:txBody>
                    <a:bodyPr/>
                    <a:lstStyle/>
                    <a:p>
                      <a:pPr indent="304800">
                        <a:lnSpc>
                          <a:spcPct val="115000"/>
                        </a:lnSpc>
                        <a:spcAft>
                          <a:spcPts val="0"/>
                        </a:spcAft>
                      </a:pPr>
                      <a:r>
                        <a:rPr lang="es-EC" sz="1400">
                          <a:effectLst/>
                        </a:rPr>
                        <a:t>Sub-componente 2 "Procesos Registrales"</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r>
              <a:tr h="243117">
                <a:tc>
                  <a:txBody>
                    <a:bodyPr/>
                    <a:lstStyle/>
                    <a:p>
                      <a:pPr indent="304800">
                        <a:lnSpc>
                          <a:spcPct val="115000"/>
                        </a:lnSpc>
                        <a:spcAft>
                          <a:spcPts val="0"/>
                        </a:spcAft>
                      </a:pPr>
                      <a:r>
                        <a:rPr lang="es-EC" sz="1400">
                          <a:effectLst/>
                        </a:rPr>
                        <a:t>Sub-componente 3 "Tecnologías Información - HW"</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r>
              <a:tr h="243117">
                <a:tc>
                  <a:txBody>
                    <a:bodyPr/>
                    <a:lstStyle/>
                    <a:p>
                      <a:pPr indent="304800">
                        <a:lnSpc>
                          <a:spcPct val="115000"/>
                        </a:lnSpc>
                        <a:spcAft>
                          <a:spcPts val="0"/>
                        </a:spcAft>
                      </a:pPr>
                      <a:r>
                        <a:rPr lang="es-EC" sz="1400">
                          <a:effectLst/>
                        </a:rPr>
                        <a:t>Sub-componente 4 "Tecnologías Información - SW"</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3</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5</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4</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3</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r>
              <a:tr h="243117">
                <a:tc>
                  <a:txBody>
                    <a:bodyPr/>
                    <a:lstStyle/>
                    <a:p>
                      <a:pPr indent="304800">
                        <a:lnSpc>
                          <a:spcPct val="115000"/>
                        </a:lnSpc>
                        <a:spcAft>
                          <a:spcPts val="0"/>
                        </a:spcAft>
                      </a:pPr>
                      <a:r>
                        <a:rPr lang="es-EC" sz="1400">
                          <a:effectLst/>
                        </a:rPr>
                        <a:t>Sub-componente 5 "Sede Electrónica"</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r>
              <a:tr h="243117">
                <a:tc>
                  <a:txBody>
                    <a:bodyPr/>
                    <a:lstStyle/>
                    <a:p>
                      <a:pPr indent="304800">
                        <a:lnSpc>
                          <a:spcPct val="115000"/>
                        </a:lnSpc>
                        <a:spcAft>
                          <a:spcPts val="0"/>
                        </a:spcAft>
                      </a:pPr>
                      <a:r>
                        <a:rPr lang="es-EC" sz="1400">
                          <a:effectLst/>
                        </a:rPr>
                        <a:t>Sub-componente 6 "Profesionalización"</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3</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3</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2</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3</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r>
              <a:tr h="243117">
                <a:tc>
                  <a:txBody>
                    <a:bodyPr/>
                    <a:lstStyle/>
                    <a:p>
                      <a:pPr indent="304800">
                        <a:lnSpc>
                          <a:spcPct val="115000"/>
                        </a:lnSpc>
                        <a:spcAft>
                          <a:spcPts val="0"/>
                        </a:spcAft>
                      </a:pPr>
                      <a:r>
                        <a:rPr lang="es-EC" sz="1400">
                          <a:effectLst/>
                        </a:rPr>
                        <a:t>Sub-componente 8 "Administración del Cambio"</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2</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r>
              <a:tr h="243117">
                <a:tc>
                  <a:txBody>
                    <a:bodyPr/>
                    <a:lstStyle/>
                    <a:p>
                      <a:pPr>
                        <a:lnSpc>
                          <a:spcPct val="115000"/>
                        </a:lnSpc>
                        <a:spcAft>
                          <a:spcPts val="0"/>
                        </a:spcAft>
                      </a:pPr>
                      <a:r>
                        <a:rPr lang="es-EC" sz="1400">
                          <a:effectLst/>
                        </a:rPr>
                        <a:t>SUBTOTAL ENTREGABLES</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2</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8</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9</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8</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7</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4</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dirty="0">
                          <a:effectLst/>
                        </a:rPr>
                        <a:t>1</a:t>
                      </a:r>
                      <a:endParaRPr lang="es-EC" sz="1400" dirty="0">
                        <a:effectLst/>
                        <a:latin typeface="Calibri"/>
                        <a:ea typeface="Calibri"/>
                        <a:cs typeface="Times New Roman"/>
                      </a:endParaRPr>
                    </a:p>
                  </a:txBody>
                  <a:tcPr marL="44450" marR="44450" marT="0" marB="0" anchor="b"/>
                </a:tc>
              </a:tr>
              <a:tr h="355026">
                <a:tc>
                  <a:txBody>
                    <a:bodyPr/>
                    <a:lstStyle/>
                    <a:p>
                      <a:pPr>
                        <a:lnSpc>
                          <a:spcPct val="115000"/>
                        </a:lnSpc>
                      </a:pPr>
                      <a:endParaRPr lang="es-EC" sz="1400">
                        <a:effectLst/>
                        <a:latin typeface="Calibri"/>
                      </a:endParaRPr>
                    </a:p>
                  </a:txBody>
                  <a:tcPr marL="44450" marR="44450" marT="0" marB="0" anchor="b"/>
                </a:tc>
                <a:tc gridSpan="10">
                  <a:txBody>
                    <a:bodyPr/>
                    <a:lstStyle/>
                    <a:p>
                      <a:pPr algn="ctr">
                        <a:lnSpc>
                          <a:spcPct val="115000"/>
                        </a:lnSpc>
                        <a:spcAft>
                          <a:spcPts val="0"/>
                        </a:spcAft>
                      </a:pPr>
                      <a:r>
                        <a:rPr lang="es-EC" sz="1400" dirty="0">
                          <a:effectLst/>
                        </a:rPr>
                        <a:t>42 entregables en el 2015</a:t>
                      </a:r>
                      <a:endParaRPr lang="es-EC" sz="1400" dirty="0">
                        <a:effectLst/>
                        <a:latin typeface="Calibri"/>
                        <a:ea typeface="Calibri"/>
                        <a:cs typeface="Times New Roman"/>
                      </a:endParaRPr>
                    </a:p>
                  </a:txBody>
                  <a:tcPr marL="44450" marR="44450" marT="0" marB="0" anchor="b"/>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bl>
          </a:graphicData>
        </a:graphic>
      </p:graphicFrame>
    </p:spTree>
    <p:extLst>
      <p:ext uri="{BB962C8B-B14F-4D97-AF65-F5344CB8AC3E}">
        <p14:creationId xmlns:p14="http://schemas.microsoft.com/office/powerpoint/2010/main" val="903983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5814733" cy="461665"/>
          </a:xfrm>
          <a:prstGeom prst="rect">
            <a:avLst/>
          </a:prstGeom>
          <a:noFill/>
        </p:spPr>
        <p:txBody>
          <a:bodyPr wrap="none" rtlCol="0">
            <a:spAutoFit/>
          </a:bodyPr>
          <a:lstStyle/>
          <a:p>
            <a:r>
              <a:rPr lang="es-EC" sz="2400" b="1" dirty="0" smtClean="0">
                <a:solidFill>
                  <a:srgbClr val="0070C0"/>
                </a:solidFill>
              </a:rPr>
              <a:t>RESUMEN DE PLANIFICACIÓN ENTREGABLES</a:t>
            </a:r>
            <a:endParaRPr lang="es-EC" sz="2400" b="1" dirty="0">
              <a:solidFill>
                <a:srgbClr val="0070C0"/>
              </a:solidFill>
            </a:endParaRPr>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graphicFrame>
        <p:nvGraphicFramePr>
          <p:cNvPr id="3" name="2 Tabla"/>
          <p:cNvGraphicFramePr>
            <a:graphicFrameLocks noGrp="1"/>
          </p:cNvGraphicFramePr>
          <p:nvPr>
            <p:extLst>
              <p:ext uri="{D42A27DB-BD31-4B8C-83A1-F6EECF244321}">
                <p14:modId xmlns:p14="http://schemas.microsoft.com/office/powerpoint/2010/main" val="1104073738"/>
              </p:ext>
            </p:extLst>
          </p:nvPr>
        </p:nvGraphicFramePr>
        <p:xfrm>
          <a:off x="395536" y="1052736"/>
          <a:ext cx="8280920" cy="4907104"/>
        </p:xfrm>
        <a:graphic>
          <a:graphicData uri="http://schemas.openxmlformats.org/drawingml/2006/table">
            <a:tbl>
              <a:tblPr firstRow="1" firstCol="1" bandRow="1">
                <a:tableStyleId>{5C22544A-7EE6-4342-B048-85BDC9FD1C3A}</a:tableStyleId>
              </a:tblPr>
              <a:tblGrid>
                <a:gridCol w="4013329"/>
                <a:gridCol w="419706"/>
                <a:gridCol w="432767"/>
                <a:gridCol w="470210"/>
                <a:gridCol w="420577"/>
                <a:gridCol w="387488"/>
                <a:gridCol w="458890"/>
                <a:gridCol w="399678"/>
                <a:gridCol w="428414"/>
                <a:gridCol w="459761"/>
                <a:gridCol w="390100"/>
              </a:tblGrid>
              <a:tr h="488384">
                <a:tc>
                  <a:txBody>
                    <a:bodyPr/>
                    <a:lstStyle/>
                    <a:p>
                      <a:pPr>
                        <a:lnSpc>
                          <a:spcPct val="115000"/>
                        </a:lnSpc>
                      </a:pPr>
                      <a:endParaRPr lang="es-EC" sz="1400" dirty="0">
                        <a:effectLst/>
                        <a:latin typeface="Calibri"/>
                      </a:endParaRPr>
                    </a:p>
                  </a:txBody>
                  <a:tcPr marL="44450" marR="44450" marT="0" marB="0" anchor="b"/>
                </a:tc>
                <a:tc gridSpan="10">
                  <a:txBody>
                    <a:bodyPr/>
                    <a:lstStyle/>
                    <a:p>
                      <a:pPr algn="ctr">
                        <a:lnSpc>
                          <a:spcPct val="115000"/>
                        </a:lnSpc>
                        <a:spcAft>
                          <a:spcPts val="0"/>
                        </a:spcAft>
                      </a:pPr>
                      <a:r>
                        <a:rPr lang="es-EC" sz="1400">
                          <a:effectLst/>
                        </a:rPr>
                        <a:t>AÑO 2016</a:t>
                      </a:r>
                      <a:endParaRPr lang="es-EC" sz="1400">
                        <a:effectLst/>
                        <a:latin typeface="Calibri"/>
                        <a:ea typeface="Calibri"/>
                        <a:cs typeface="Times New Roman"/>
                      </a:endParaRPr>
                    </a:p>
                  </a:txBody>
                  <a:tcPr marL="44450" marR="44450" marT="0" marB="0" anchor="b"/>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488384">
                <a:tc>
                  <a:txBody>
                    <a:bodyPr/>
                    <a:lstStyle/>
                    <a:p>
                      <a:pPr>
                        <a:lnSpc>
                          <a:spcPct val="115000"/>
                        </a:lnSpc>
                      </a:pPr>
                      <a:endParaRPr lang="es-EC" sz="1400">
                        <a:effectLst/>
                        <a:latin typeface="Calibri"/>
                      </a:endParaRPr>
                    </a:p>
                  </a:txBody>
                  <a:tcPr marL="44450" marR="44450" marT="0" marB="0" anchor="b"/>
                </a:tc>
                <a:tc>
                  <a:txBody>
                    <a:bodyPr/>
                    <a:lstStyle/>
                    <a:p>
                      <a:pPr algn="ctr">
                        <a:lnSpc>
                          <a:spcPct val="115000"/>
                        </a:lnSpc>
                        <a:spcAft>
                          <a:spcPts val="0"/>
                        </a:spcAft>
                      </a:pPr>
                      <a:r>
                        <a:rPr lang="es-EC" sz="1400">
                          <a:effectLst/>
                        </a:rPr>
                        <a:t>ENE</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ABR</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MAY</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JUN</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JUL</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AGO</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SEP</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OCT</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NOV</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DIC</a:t>
                      </a:r>
                      <a:endParaRPr lang="es-EC" sz="1400">
                        <a:effectLst/>
                        <a:latin typeface="Calibri"/>
                        <a:ea typeface="Calibri"/>
                        <a:cs typeface="Times New Roman"/>
                      </a:endParaRPr>
                    </a:p>
                  </a:txBody>
                  <a:tcPr marL="44450" marR="44450" marT="0" marB="0" anchor="b"/>
                </a:tc>
              </a:tr>
              <a:tr h="319376">
                <a:tc>
                  <a:txBody>
                    <a:bodyPr/>
                    <a:lstStyle/>
                    <a:p>
                      <a:pPr>
                        <a:lnSpc>
                          <a:spcPct val="115000"/>
                        </a:lnSpc>
                        <a:spcAft>
                          <a:spcPts val="0"/>
                        </a:spcAft>
                      </a:pPr>
                      <a:r>
                        <a:rPr lang="es-EC" sz="1600" dirty="0">
                          <a:solidFill>
                            <a:schemeClr val="accent6">
                              <a:lumMod val="40000"/>
                              <a:lumOff val="60000"/>
                            </a:schemeClr>
                          </a:solidFill>
                          <a:effectLst/>
                        </a:rPr>
                        <a:t>COMPONENTE "Digitalización"</a:t>
                      </a:r>
                      <a:endParaRPr lang="es-EC" sz="1600" dirty="0">
                        <a:solidFill>
                          <a:schemeClr val="accent6">
                            <a:lumMod val="40000"/>
                            <a:lumOff val="60000"/>
                          </a:schemeClr>
                        </a:solidFill>
                        <a:effectLst/>
                        <a:latin typeface="Calibri"/>
                        <a:ea typeface="Calibri"/>
                        <a:cs typeface="Times New Roman"/>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r>
              <a:tr h="407056">
                <a:tc>
                  <a:txBody>
                    <a:bodyPr/>
                    <a:lstStyle/>
                    <a:p>
                      <a:pPr indent="304800">
                        <a:lnSpc>
                          <a:spcPct val="115000"/>
                        </a:lnSpc>
                        <a:spcAft>
                          <a:spcPts val="0"/>
                        </a:spcAft>
                      </a:pPr>
                      <a:r>
                        <a:rPr lang="es-EC" sz="1400" dirty="0">
                          <a:effectLst/>
                        </a:rPr>
                        <a:t>Sub-componente 1 "Metodología aplicada de Digitalización"</a:t>
                      </a:r>
                      <a:endParaRPr lang="es-EC" sz="14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r>
              <a:tr h="290782">
                <a:tc>
                  <a:txBody>
                    <a:bodyPr/>
                    <a:lstStyle/>
                    <a:p>
                      <a:pPr>
                        <a:lnSpc>
                          <a:spcPct val="115000"/>
                        </a:lnSpc>
                        <a:spcAft>
                          <a:spcPts val="0"/>
                        </a:spcAft>
                      </a:pPr>
                      <a:r>
                        <a:rPr lang="es-EC" sz="1600" dirty="0">
                          <a:solidFill>
                            <a:schemeClr val="accent6">
                              <a:lumMod val="40000"/>
                              <a:lumOff val="60000"/>
                            </a:schemeClr>
                          </a:solidFill>
                          <a:effectLst/>
                        </a:rPr>
                        <a:t>COMPONENTE "Modernización integral </a:t>
                      </a:r>
                      <a:r>
                        <a:rPr lang="es-EC" sz="1600" dirty="0" smtClean="0">
                          <a:solidFill>
                            <a:schemeClr val="accent6">
                              <a:lumMod val="40000"/>
                              <a:lumOff val="60000"/>
                            </a:schemeClr>
                          </a:solidFill>
                          <a:effectLst/>
                        </a:rPr>
                        <a:t>RP</a:t>
                      </a:r>
                      <a:r>
                        <a:rPr lang="es-EC" sz="1600" dirty="0">
                          <a:solidFill>
                            <a:schemeClr val="accent6">
                              <a:lumMod val="40000"/>
                              <a:lumOff val="60000"/>
                            </a:schemeClr>
                          </a:solidFill>
                          <a:effectLst/>
                        </a:rPr>
                        <a:t>"</a:t>
                      </a:r>
                      <a:endParaRPr lang="es-EC" sz="1600" dirty="0">
                        <a:solidFill>
                          <a:schemeClr val="accent6">
                            <a:lumMod val="40000"/>
                            <a:lumOff val="60000"/>
                          </a:schemeClr>
                        </a:solidFill>
                        <a:effectLst/>
                        <a:latin typeface="Calibri"/>
                        <a:ea typeface="Calibri"/>
                        <a:cs typeface="Times New Roman"/>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r>
              <a:tr h="334438">
                <a:tc>
                  <a:txBody>
                    <a:bodyPr/>
                    <a:lstStyle/>
                    <a:p>
                      <a:pPr indent="304800">
                        <a:lnSpc>
                          <a:spcPct val="115000"/>
                        </a:lnSpc>
                        <a:spcAft>
                          <a:spcPts val="0"/>
                        </a:spcAft>
                      </a:pPr>
                      <a:r>
                        <a:rPr lang="es-EC" sz="1400">
                          <a:effectLst/>
                        </a:rPr>
                        <a:t>Sub-componente "Gestión Proyecto"</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2</a:t>
                      </a:r>
                      <a:endParaRPr lang="es-EC" sz="1400">
                        <a:effectLst/>
                        <a:latin typeface="Calibri"/>
                        <a:ea typeface="Calibri"/>
                        <a:cs typeface="Times New Roman"/>
                      </a:endParaRPr>
                    </a:p>
                  </a:txBody>
                  <a:tcPr marL="44450" marR="44450" marT="0" marB="0" anchor="b"/>
                </a:tc>
              </a:tr>
              <a:tr h="334438">
                <a:tc>
                  <a:txBody>
                    <a:bodyPr/>
                    <a:lstStyle/>
                    <a:p>
                      <a:pPr indent="304800">
                        <a:lnSpc>
                          <a:spcPct val="115000"/>
                        </a:lnSpc>
                        <a:spcAft>
                          <a:spcPts val="0"/>
                        </a:spcAft>
                      </a:pPr>
                      <a:r>
                        <a:rPr lang="es-EC" sz="1400">
                          <a:effectLst/>
                        </a:rPr>
                        <a:t>Sub-componente 2 "Procesos Registrales"</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2</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r>
              <a:tr h="334438">
                <a:tc>
                  <a:txBody>
                    <a:bodyPr/>
                    <a:lstStyle/>
                    <a:p>
                      <a:pPr indent="304800">
                        <a:lnSpc>
                          <a:spcPct val="115000"/>
                        </a:lnSpc>
                        <a:spcAft>
                          <a:spcPts val="0"/>
                        </a:spcAft>
                      </a:pPr>
                      <a:r>
                        <a:rPr lang="es-EC" sz="1400">
                          <a:effectLst/>
                        </a:rPr>
                        <a:t>Sub-componente 5 "Sede Electrónica"</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r>
              <a:tr h="334438">
                <a:tc>
                  <a:txBody>
                    <a:bodyPr/>
                    <a:lstStyle/>
                    <a:p>
                      <a:pPr indent="304800">
                        <a:lnSpc>
                          <a:spcPct val="115000"/>
                        </a:lnSpc>
                        <a:spcAft>
                          <a:spcPts val="0"/>
                        </a:spcAft>
                      </a:pPr>
                      <a:r>
                        <a:rPr lang="es-EC" sz="1400">
                          <a:effectLst/>
                        </a:rPr>
                        <a:t>Sub-componente 6 "Profesionalización"</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r>
              <a:tr h="334438">
                <a:tc>
                  <a:txBody>
                    <a:bodyPr/>
                    <a:lstStyle/>
                    <a:p>
                      <a:pPr indent="304800">
                        <a:lnSpc>
                          <a:spcPct val="115000"/>
                        </a:lnSpc>
                        <a:spcAft>
                          <a:spcPts val="0"/>
                        </a:spcAft>
                      </a:pPr>
                      <a:r>
                        <a:rPr lang="es-EC" sz="1400">
                          <a:effectLst/>
                        </a:rPr>
                        <a:t>Sub-componente 7 "Gestión de la Calidad ISO"</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4</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4</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6</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3</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2</a:t>
                      </a:r>
                      <a:endParaRPr lang="es-EC" sz="1400">
                        <a:effectLst/>
                        <a:latin typeface="Calibri"/>
                        <a:ea typeface="Calibri"/>
                        <a:cs typeface="Times New Roman"/>
                      </a:endParaRPr>
                    </a:p>
                  </a:txBody>
                  <a:tcPr marL="44450" marR="44450" marT="0" marB="0" anchor="b"/>
                </a:tc>
              </a:tr>
              <a:tr h="334438">
                <a:tc>
                  <a:txBody>
                    <a:bodyPr/>
                    <a:lstStyle/>
                    <a:p>
                      <a:pPr indent="304800">
                        <a:lnSpc>
                          <a:spcPct val="115000"/>
                        </a:lnSpc>
                        <a:spcAft>
                          <a:spcPts val="0"/>
                        </a:spcAft>
                      </a:pPr>
                      <a:r>
                        <a:rPr lang="es-EC" sz="1400">
                          <a:effectLst/>
                        </a:rPr>
                        <a:t>Sub-componente 8 "Administración del Cambio"</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2</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r>
              <a:tr h="334438">
                <a:tc>
                  <a:txBody>
                    <a:bodyPr/>
                    <a:lstStyle/>
                    <a:p>
                      <a:pPr>
                        <a:lnSpc>
                          <a:spcPct val="115000"/>
                        </a:lnSpc>
                        <a:spcAft>
                          <a:spcPts val="0"/>
                        </a:spcAft>
                      </a:pPr>
                      <a:r>
                        <a:rPr lang="es-EC" sz="1400">
                          <a:effectLst/>
                        </a:rPr>
                        <a:t>SUBTOTAL ENTREGABLES</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2</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5</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6</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8</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4</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3</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dirty="0">
                          <a:effectLst/>
                        </a:rPr>
                        <a:t>6</a:t>
                      </a:r>
                      <a:endParaRPr lang="es-EC" sz="1400" dirty="0">
                        <a:effectLst/>
                        <a:latin typeface="Calibri"/>
                        <a:ea typeface="Calibri"/>
                        <a:cs typeface="Times New Roman"/>
                      </a:endParaRPr>
                    </a:p>
                  </a:txBody>
                  <a:tcPr marL="44450" marR="44450" marT="0" marB="0" anchor="b"/>
                </a:tc>
              </a:tr>
              <a:tr h="488384">
                <a:tc>
                  <a:txBody>
                    <a:bodyPr/>
                    <a:lstStyle/>
                    <a:p>
                      <a:pPr>
                        <a:lnSpc>
                          <a:spcPct val="115000"/>
                        </a:lnSpc>
                      </a:pPr>
                      <a:endParaRPr lang="es-EC" sz="1400">
                        <a:effectLst/>
                        <a:latin typeface="Calibri"/>
                      </a:endParaRPr>
                    </a:p>
                  </a:txBody>
                  <a:tcPr marL="44450" marR="44450" marT="0" marB="0" anchor="b"/>
                </a:tc>
                <a:tc gridSpan="10">
                  <a:txBody>
                    <a:bodyPr/>
                    <a:lstStyle/>
                    <a:p>
                      <a:pPr algn="ctr">
                        <a:lnSpc>
                          <a:spcPct val="115000"/>
                        </a:lnSpc>
                        <a:spcAft>
                          <a:spcPts val="0"/>
                        </a:spcAft>
                      </a:pPr>
                      <a:r>
                        <a:rPr lang="es-EC" sz="1400" dirty="0">
                          <a:effectLst/>
                        </a:rPr>
                        <a:t>37 entregables en el 2016</a:t>
                      </a:r>
                      <a:endParaRPr lang="es-EC" sz="1400" dirty="0">
                        <a:effectLst/>
                        <a:latin typeface="Calibri"/>
                        <a:ea typeface="Calibri"/>
                        <a:cs typeface="Times New Roman"/>
                      </a:endParaRPr>
                    </a:p>
                  </a:txBody>
                  <a:tcPr marL="44450" marR="44450" marT="0" marB="0" anchor="b"/>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bl>
          </a:graphicData>
        </a:graphic>
      </p:graphicFrame>
    </p:spTree>
    <p:extLst>
      <p:ext uri="{BB962C8B-B14F-4D97-AF65-F5344CB8AC3E}">
        <p14:creationId xmlns:p14="http://schemas.microsoft.com/office/powerpoint/2010/main" val="2651404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44624"/>
            <a:ext cx="3936655" cy="461665"/>
          </a:xfrm>
          <a:prstGeom prst="rect">
            <a:avLst/>
          </a:prstGeom>
          <a:noFill/>
        </p:spPr>
        <p:txBody>
          <a:bodyPr wrap="none" rtlCol="0">
            <a:spAutoFit/>
          </a:bodyPr>
          <a:lstStyle/>
          <a:p>
            <a:r>
              <a:rPr lang="es-EC" sz="2400" b="1" dirty="0" smtClean="0">
                <a:solidFill>
                  <a:srgbClr val="0070C0"/>
                </a:solidFill>
              </a:rPr>
              <a:t>PROCESO DE DIGITALIZACIÓN</a:t>
            </a:r>
            <a:endParaRPr lang="es-EC" sz="2400" b="1" dirty="0">
              <a:solidFill>
                <a:srgbClr val="0070C0"/>
              </a:solidFill>
            </a:endParaRPr>
          </a:p>
        </p:txBody>
      </p:sp>
      <p:pic>
        <p:nvPicPr>
          <p:cNvPr id="16" name="1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17" name="16 CuadroTexto"/>
          <p:cNvSpPr txBox="1"/>
          <p:nvPr/>
        </p:nvSpPr>
        <p:spPr>
          <a:xfrm>
            <a:off x="67702" y="375047"/>
            <a:ext cx="5296386" cy="400110"/>
          </a:xfrm>
          <a:prstGeom prst="rect">
            <a:avLst/>
          </a:prstGeom>
          <a:noFill/>
        </p:spPr>
        <p:txBody>
          <a:bodyPr wrap="none" rtlCol="0">
            <a:spAutoFit/>
          </a:bodyPr>
          <a:lstStyle/>
          <a:p>
            <a:r>
              <a:rPr lang="es-EC" sz="2000" b="1" dirty="0" smtClean="0">
                <a:solidFill>
                  <a:srgbClr val="0070C0"/>
                </a:solidFill>
              </a:rPr>
              <a:t>SUBPROCESO DE DIGITALIZACIÓN DE IMÁGENES</a:t>
            </a:r>
            <a:endParaRPr lang="es-EC" sz="2000" b="1" dirty="0">
              <a:solidFill>
                <a:srgbClr val="0070C0"/>
              </a:solidFill>
            </a:endParaRPr>
          </a:p>
        </p:txBody>
      </p:sp>
      <p:sp>
        <p:nvSpPr>
          <p:cNvPr id="45" name="44 Rectángulo redondeado"/>
          <p:cNvSpPr/>
          <p:nvPr/>
        </p:nvSpPr>
        <p:spPr>
          <a:xfrm>
            <a:off x="1259632" y="1412776"/>
            <a:ext cx="2016224" cy="414046"/>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Entrega de Libros Físicos</a:t>
            </a:r>
          </a:p>
        </p:txBody>
      </p:sp>
      <p:sp>
        <p:nvSpPr>
          <p:cNvPr id="46" name="45 Rectángulo redondeado"/>
          <p:cNvSpPr/>
          <p:nvPr/>
        </p:nvSpPr>
        <p:spPr>
          <a:xfrm>
            <a:off x="5508104" y="1934834"/>
            <a:ext cx="2016224" cy="414046"/>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Recibir Libros Físicos</a:t>
            </a:r>
            <a:endParaRPr lang="es-EC" sz="1400" dirty="0">
              <a:solidFill>
                <a:schemeClr val="tx1"/>
              </a:solidFill>
            </a:endParaRPr>
          </a:p>
        </p:txBody>
      </p:sp>
      <p:sp>
        <p:nvSpPr>
          <p:cNvPr id="47" name="46 Rectángulo"/>
          <p:cNvSpPr/>
          <p:nvPr/>
        </p:nvSpPr>
        <p:spPr>
          <a:xfrm>
            <a:off x="107504" y="1268760"/>
            <a:ext cx="4320480" cy="5544616"/>
          </a:xfrm>
          <a:prstGeom prst="rect">
            <a:avLst/>
          </a:prstGeom>
          <a:no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8" name="47 Rectángulo"/>
          <p:cNvSpPr/>
          <p:nvPr/>
        </p:nvSpPr>
        <p:spPr>
          <a:xfrm>
            <a:off x="4716016" y="1268760"/>
            <a:ext cx="4320480" cy="5544616"/>
          </a:xfrm>
          <a:prstGeom prst="rect">
            <a:avLst/>
          </a:prstGeom>
          <a:no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9" name="48 Rectángulo"/>
          <p:cNvSpPr/>
          <p:nvPr/>
        </p:nvSpPr>
        <p:spPr>
          <a:xfrm>
            <a:off x="107504" y="787382"/>
            <a:ext cx="4320480" cy="481378"/>
          </a:xfrm>
          <a:prstGeom prst="rect">
            <a:avLst/>
          </a:prstGeom>
          <a:solidFill>
            <a:schemeClr val="bg1"/>
          </a:solid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b="1" dirty="0" smtClean="0">
                <a:solidFill>
                  <a:schemeClr val="tx1"/>
                </a:solidFill>
              </a:rPr>
              <a:t>RPDMQ</a:t>
            </a:r>
            <a:endParaRPr lang="es-EC" sz="2000" b="1" dirty="0">
              <a:solidFill>
                <a:schemeClr val="tx1"/>
              </a:solidFill>
            </a:endParaRPr>
          </a:p>
        </p:txBody>
      </p:sp>
      <p:sp>
        <p:nvSpPr>
          <p:cNvPr id="50" name="49 Rectángulo"/>
          <p:cNvSpPr/>
          <p:nvPr/>
        </p:nvSpPr>
        <p:spPr>
          <a:xfrm>
            <a:off x="4716016" y="787382"/>
            <a:ext cx="4320480" cy="481378"/>
          </a:xfrm>
          <a:prstGeom prst="rect">
            <a:avLst/>
          </a:prstGeom>
          <a:solidFill>
            <a:schemeClr val="bg1"/>
          </a:solid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b="1" dirty="0" smtClean="0">
                <a:solidFill>
                  <a:schemeClr val="tx1"/>
                </a:solidFill>
              </a:rPr>
              <a:t>CONSORCIO (área Digitalización)</a:t>
            </a:r>
            <a:endParaRPr lang="es-EC" sz="2000" b="1" dirty="0">
              <a:solidFill>
                <a:schemeClr val="tx1"/>
              </a:solidFill>
            </a:endParaRPr>
          </a:p>
        </p:txBody>
      </p:sp>
      <p:cxnSp>
        <p:nvCxnSpPr>
          <p:cNvPr id="51" name="50 Conector angular"/>
          <p:cNvCxnSpPr>
            <a:stCxn id="45" idx="3"/>
            <a:endCxn id="46" idx="0"/>
          </p:cNvCxnSpPr>
          <p:nvPr/>
        </p:nvCxnSpPr>
        <p:spPr>
          <a:xfrm>
            <a:off x="3275856" y="1619799"/>
            <a:ext cx="3240360" cy="315035"/>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51 Rectángulo redondeado"/>
          <p:cNvSpPr/>
          <p:nvPr/>
        </p:nvSpPr>
        <p:spPr>
          <a:xfrm>
            <a:off x="5508104" y="2510898"/>
            <a:ext cx="2016224" cy="414046"/>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Escaneo de páginas</a:t>
            </a:r>
            <a:endParaRPr lang="es-EC" sz="1400" dirty="0">
              <a:solidFill>
                <a:schemeClr val="tx1"/>
              </a:solidFill>
            </a:endParaRPr>
          </a:p>
        </p:txBody>
      </p:sp>
      <p:cxnSp>
        <p:nvCxnSpPr>
          <p:cNvPr id="53" name="52 Conector angular"/>
          <p:cNvCxnSpPr>
            <a:stCxn id="46" idx="1"/>
            <a:endCxn id="52" idx="1"/>
          </p:cNvCxnSpPr>
          <p:nvPr/>
        </p:nvCxnSpPr>
        <p:spPr>
          <a:xfrm rot="10800000" flipV="1">
            <a:off x="5508104" y="2141857"/>
            <a:ext cx="12700" cy="576064"/>
          </a:xfrm>
          <a:prstGeom prst="bentConnector3">
            <a:avLst>
              <a:gd name="adj1" fmla="val 180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53 Rectángulo redondeado"/>
          <p:cNvSpPr/>
          <p:nvPr/>
        </p:nvSpPr>
        <p:spPr>
          <a:xfrm>
            <a:off x="5508104" y="3086962"/>
            <a:ext cx="2016224" cy="558062"/>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Edición de actas digitalizadas</a:t>
            </a:r>
            <a:endParaRPr lang="es-EC" sz="1400" dirty="0">
              <a:solidFill>
                <a:schemeClr val="tx1"/>
              </a:solidFill>
            </a:endParaRPr>
          </a:p>
        </p:txBody>
      </p:sp>
      <p:cxnSp>
        <p:nvCxnSpPr>
          <p:cNvPr id="55" name="54 Conector angular"/>
          <p:cNvCxnSpPr>
            <a:stCxn id="52" idx="3"/>
            <a:endCxn id="54" idx="3"/>
          </p:cNvCxnSpPr>
          <p:nvPr/>
        </p:nvCxnSpPr>
        <p:spPr>
          <a:xfrm>
            <a:off x="7524328" y="2717921"/>
            <a:ext cx="12700" cy="648072"/>
          </a:xfrm>
          <a:prstGeom prst="bentConnector3">
            <a:avLst>
              <a:gd name="adj1" fmla="val 180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55 Rectángulo redondeado"/>
          <p:cNvSpPr/>
          <p:nvPr/>
        </p:nvSpPr>
        <p:spPr>
          <a:xfrm>
            <a:off x="5508104" y="3789039"/>
            <a:ext cx="2016224" cy="1200329"/>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err="1" smtClean="0">
                <a:solidFill>
                  <a:schemeClr val="tx1"/>
                </a:solidFill>
              </a:rPr>
              <a:t>Indexamiento</a:t>
            </a:r>
            <a:r>
              <a:rPr lang="es-EC" sz="1400" dirty="0" smtClean="0">
                <a:solidFill>
                  <a:schemeClr val="tx1"/>
                </a:solidFill>
              </a:rPr>
              <a:t> Básico:</a:t>
            </a:r>
          </a:p>
          <a:p>
            <a:pPr marL="342900" indent="-342900">
              <a:buFont typeface="Arial" pitchFamily="34" charset="0"/>
              <a:buChar char="•"/>
            </a:pPr>
            <a:r>
              <a:rPr lang="es-EC" sz="1200" dirty="0" smtClean="0">
                <a:solidFill>
                  <a:schemeClr val="tx1"/>
                </a:solidFill>
              </a:rPr>
              <a:t>Sub-serie</a:t>
            </a:r>
          </a:p>
          <a:p>
            <a:pPr marL="342900" indent="-342900">
              <a:buFont typeface="Arial" pitchFamily="34" charset="0"/>
              <a:buChar char="•"/>
            </a:pPr>
            <a:r>
              <a:rPr lang="es-EC" sz="1200" dirty="0" smtClean="0">
                <a:solidFill>
                  <a:schemeClr val="tx1"/>
                </a:solidFill>
              </a:rPr>
              <a:t>Año</a:t>
            </a:r>
          </a:p>
          <a:p>
            <a:pPr marL="342900" indent="-342900">
              <a:buFont typeface="Arial" pitchFamily="34" charset="0"/>
              <a:buChar char="•"/>
            </a:pPr>
            <a:r>
              <a:rPr lang="es-EC" sz="1200" dirty="0" smtClean="0">
                <a:solidFill>
                  <a:schemeClr val="tx1"/>
                </a:solidFill>
              </a:rPr>
              <a:t>Cuantía / Volumen</a:t>
            </a:r>
          </a:p>
          <a:p>
            <a:pPr marL="342900" indent="-342900">
              <a:buFont typeface="Arial" pitchFamily="34" charset="0"/>
              <a:buChar char="•"/>
            </a:pPr>
            <a:r>
              <a:rPr lang="es-EC" sz="1200" dirty="0" smtClean="0">
                <a:solidFill>
                  <a:schemeClr val="tx1"/>
                </a:solidFill>
              </a:rPr>
              <a:t>Repertorio</a:t>
            </a:r>
          </a:p>
          <a:p>
            <a:pPr marL="342900" indent="-342900">
              <a:buFont typeface="Arial" pitchFamily="34" charset="0"/>
              <a:buChar char="•"/>
            </a:pPr>
            <a:r>
              <a:rPr lang="es-EC" sz="1200" dirty="0" smtClean="0">
                <a:solidFill>
                  <a:schemeClr val="tx1"/>
                </a:solidFill>
              </a:rPr>
              <a:t>No. Inscripción</a:t>
            </a:r>
            <a:endParaRPr lang="es-EC" sz="1200" dirty="0">
              <a:solidFill>
                <a:schemeClr val="tx1"/>
              </a:solidFill>
            </a:endParaRPr>
          </a:p>
        </p:txBody>
      </p:sp>
      <p:cxnSp>
        <p:nvCxnSpPr>
          <p:cNvPr id="57" name="56 Conector angular"/>
          <p:cNvCxnSpPr>
            <a:stCxn id="54" idx="1"/>
            <a:endCxn id="56" idx="1"/>
          </p:cNvCxnSpPr>
          <p:nvPr/>
        </p:nvCxnSpPr>
        <p:spPr>
          <a:xfrm rot="10800000" flipV="1">
            <a:off x="5508104" y="3365992"/>
            <a:ext cx="12700" cy="1023211"/>
          </a:xfrm>
          <a:prstGeom prst="bentConnector3">
            <a:avLst>
              <a:gd name="adj1" fmla="val 180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57 CuadroTexto"/>
          <p:cNvSpPr txBox="1"/>
          <p:nvPr/>
        </p:nvSpPr>
        <p:spPr>
          <a:xfrm>
            <a:off x="7524328" y="3789040"/>
            <a:ext cx="1368152" cy="1200329"/>
          </a:xfrm>
          <a:prstGeom prst="rect">
            <a:avLst/>
          </a:prstGeom>
          <a:noFill/>
        </p:spPr>
        <p:txBody>
          <a:bodyPr wrap="square" rtlCol="0">
            <a:spAutoFit/>
          </a:bodyPr>
          <a:lstStyle/>
          <a:p>
            <a:r>
              <a:rPr lang="es-EC" sz="1200" dirty="0" smtClean="0"/>
              <a:t>NOTA:</a:t>
            </a:r>
          </a:p>
          <a:p>
            <a:r>
              <a:rPr lang="es-EC" sz="1200" dirty="0" smtClean="0"/>
              <a:t>Aplica proceso especial en caso de no existir número Repertorio</a:t>
            </a:r>
            <a:endParaRPr lang="es-EC" sz="1200" dirty="0"/>
          </a:p>
        </p:txBody>
      </p:sp>
      <p:sp>
        <p:nvSpPr>
          <p:cNvPr id="59" name="58 Rectángulo redondeado"/>
          <p:cNvSpPr/>
          <p:nvPr/>
        </p:nvSpPr>
        <p:spPr>
          <a:xfrm>
            <a:off x="5508104" y="5319210"/>
            <a:ext cx="2016224" cy="414046"/>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Control de calidad interno</a:t>
            </a:r>
            <a:endParaRPr lang="es-EC" sz="1400" dirty="0">
              <a:solidFill>
                <a:schemeClr val="tx1"/>
              </a:solidFill>
            </a:endParaRPr>
          </a:p>
        </p:txBody>
      </p:sp>
      <p:cxnSp>
        <p:nvCxnSpPr>
          <p:cNvPr id="60" name="59 Conector angular"/>
          <p:cNvCxnSpPr>
            <a:stCxn id="56" idx="2"/>
            <a:endCxn id="59" idx="3"/>
          </p:cNvCxnSpPr>
          <p:nvPr/>
        </p:nvCxnSpPr>
        <p:spPr>
          <a:xfrm rot="16200000" flipH="1">
            <a:off x="6751840" y="4753744"/>
            <a:ext cx="536865" cy="1008112"/>
          </a:xfrm>
          <a:prstGeom prst="bentConnector4">
            <a:avLst>
              <a:gd name="adj1" fmla="val 30719"/>
              <a:gd name="adj2" fmla="val 122676"/>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 name="60 Rectángulo redondeado"/>
          <p:cNvSpPr/>
          <p:nvPr/>
        </p:nvSpPr>
        <p:spPr>
          <a:xfrm>
            <a:off x="1835696" y="2420888"/>
            <a:ext cx="2016224" cy="874355"/>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Validación de Imágenes</a:t>
            </a:r>
          </a:p>
          <a:p>
            <a:pPr algn="ctr"/>
            <a:r>
              <a:rPr lang="es-EC" sz="1400" dirty="0" smtClean="0">
                <a:solidFill>
                  <a:schemeClr val="tx1"/>
                </a:solidFill>
              </a:rPr>
              <a:t>(muestra)</a:t>
            </a:r>
            <a:endParaRPr lang="es-EC" sz="1400" dirty="0">
              <a:solidFill>
                <a:schemeClr val="tx1"/>
              </a:solidFill>
            </a:endParaRPr>
          </a:p>
        </p:txBody>
      </p:sp>
      <p:sp>
        <p:nvSpPr>
          <p:cNvPr id="62" name="61 CuadroTexto"/>
          <p:cNvSpPr txBox="1"/>
          <p:nvPr/>
        </p:nvSpPr>
        <p:spPr>
          <a:xfrm>
            <a:off x="221706" y="2431148"/>
            <a:ext cx="1622299" cy="830997"/>
          </a:xfrm>
          <a:prstGeom prst="rect">
            <a:avLst/>
          </a:prstGeom>
          <a:noFill/>
        </p:spPr>
        <p:txBody>
          <a:bodyPr wrap="square" rtlCol="0">
            <a:spAutoFit/>
          </a:bodyPr>
          <a:lstStyle/>
          <a:p>
            <a:pPr algn="r"/>
            <a:r>
              <a:rPr lang="es-EC" sz="1200" dirty="0" smtClean="0"/>
              <a:t>NOTA:</a:t>
            </a:r>
          </a:p>
          <a:p>
            <a:pPr algn="r"/>
            <a:r>
              <a:rPr lang="es-EC" sz="1200" dirty="0" smtClean="0"/>
              <a:t>Fiscalización también efectúe verificación de imágenes (muestra)</a:t>
            </a:r>
            <a:endParaRPr lang="es-EC" sz="1200" dirty="0"/>
          </a:p>
        </p:txBody>
      </p:sp>
      <p:cxnSp>
        <p:nvCxnSpPr>
          <p:cNvPr id="63" name="62 Conector angular"/>
          <p:cNvCxnSpPr>
            <a:stCxn id="59" idx="1"/>
            <a:endCxn id="61" idx="3"/>
          </p:cNvCxnSpPr>
          <p:nvPr/>
        </p:nvCxnSpPr>
        <p:spPr>
          <a:xfrm rot="10800000">
            <a:off x="3851920" y="2858067"/>
            <a:ext cx="1656184" cy="2668167"/>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4" name="63 Rectángulo redondeado"/>
          <p:cNvSpPr/>
          <p:nvPr/>
        </p:nvSpPr>
        <p:spPr>
          <a:xfrm>
            <a:off x="2051720" y="3645024"/>
            <a:ext cx="2016224" cy="647431"/>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Emisión y firma de acta de Validación de Imágenes</a:t>
            </a:r>
            <a:endParaRPr lang="es-EC" sz="1400" dirty="0">
              <a:solidFill>
                <a:schemeClr val="tx1"/>
              </a:solidFill>
            </a:endParaRPr>
          </a:p>
        </p:txBody>
      </p:sp>
      <p:cxnSp>
        <p:nvCxnSpPr>
          <p:cNvPr id="65" name="64 Conector angular"/>
          <p:cNvCxnSpPr>
            <a:stCxn id="61" idx="2"/>
            <a:endCxn id="64" idx="1"/>
          </p:cNvCxnSpPr>
          <p:nvPr/>
        </p:nvCxnSpPr>
        <p:spPr>
          <a:xfrm rot="5400000">
            <a:off x="2111016" y="3235947"/>
            <a:ext cx="673497" cy="792088"/>
          </a:xfrm>
          <a:prstGeom prst="bentConnector4">
            <a:avLst>
              <a:gd name="adj1" fmla="val 25967"/>
              <a:gd name="adj2" fmla="val 12886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6" name="65 Rectángulo redondeado"/>
          <p:cNvSpPr/>
          <p:nvPr/>
        </p:nvSpPr>
        <p:spPr>
          <a:xfrm>
            <a:off x="1804928" y="4437753"/>
            <a:ext cx="2016224" cy="647431"/>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Aplicación de firma electrónica en </a:t>
            </a:r>
            <a:r>
              <a:rPr lang="es-EC" sz="1400" dirty="0" err="1" smtClean="0">
                <a:solidFill>
                  <a:schemeClr val="tx1"/>
                </a:solidFill>
              </a:rPr>
              <a:t>PDFs</a:t>
            </a:r>
            <a:r>
              <a:rPr lang="es-EC" sz="1400" dirty="0" smtClean="0">
                <a:solidFill>
                  <a:schemeClr val="tx1"/>
                </a:solidFill>
              </a:rPr>
              <a:t> (actas digitalizadas)</a:t>
            </a:r>
            <a:endParaRPr lang="es-EC" sz="1400" dirty="0">
              <a:solidFill>
                <a:schemeClr val="tx1"/>
              </a:solidFill>
            </a:endParaRPr>
          </a:p>
        </p:txBody>
      </p:sp>
      <p:cxnSp>
        <p:nvCxnSpPr>
          <p:cNvPr id="67" name="66 Conector angular"/>
          <p:cNvCxnSpPr>
            <a:stCxn id="64" idx="3"/>
            <a:endCxn id="66" idx="3"/>
          </p:cNvCxnSpPr>
          <p:nvPr/>
        </p:nvCxnSpPr>
        <p:spPr>
          <a:xfrm flipH="1">
            <a:off x="3821152" y="3968740"/>
            <a:ext cx="246792" cy="792729"/>
          </a:xfrm>
          <a:prstGeom prst="bentConnector3">
            <a:avLst>
              <a:gd name="adj1" fmla="val -92629"/>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8" name="67 Rectángulo redondeado"/>
          <p:cNvSpPr/>
          <p:nvPr/>
        </p:nvSpPr>
        <p:spPr>
          <a:xfrm>
            <a:off x="5508104" y="5823266"/>
            <a:ext cx="3168352" cy="702078"/>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Carga de Actas Digitalizadas en Gestor Documental y Devolución de libros físicos</a:t>
            </a:r>
            <a:endParaRPr lang="es-EC" sz="1400" dirty="0">
              <a:solidFill>
                <a:schemeClr val="tx1"/>
              </a:solidFill>
            </a:endParaRPr>
          </a:p>
        </p:txBody>
      </p:sp>
      <p:cxnSp>
        <p:nvCxnSpPr>
          <p:cNvPr id="69" name="68 Conector angular"/>
          <p:cNvCxnSpPr>
            <a:stCxn id="66" idx="2"/>
            <a:endCxn id="68" idx="1"/>
          </p:cNvCxnSpPr>
          <p:nvPr/>
        </p:nvCxnSpPr>
        <p:spPr>
          <a:xfrm rot="16200000" flipH="1">
            <a:off x="3616012" y="4282212"/>
            <a:ext cx="1089121" cy="2695064"/>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0" name="69 Cilindro"/>
          <p:cNvSpPr/>
          <p:nvPr/>
        </p:nvSpPr>
        <p:spPr>
          <a:xfrm>
            <a:off x="221706" y="5085184"/>
            <a:ext cx="1758006" cy="1422158"/>
          </a:xfrm>
          <a:prstGeom prst="can">
            <a:avLst/>
          </a:prstGeom>
          <a:solidFill>
            <a:schemeClr val="accent6">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b="1" dirty="0" smtClean="0">
                <a:solidFill>
                  <a:schemeClr val="tx1"/>
                </a:solidFill>
              </a:rPr>
              <a:t>GESTOR DOCUMENTAL RPDMQ</a:t>
            </a:r>
          </a:p>
          <a:p>
            <a:pPr algn="ctr"/>
            <a:r>
              <a:rPr lang="es-EC" sz="1400" b="1" dirty="0" smtClean="0">
                <a:solidFill>
                  <a:schemeClr val="tx1"/>
                </a:solidFill>
              </a:rPr>
              <a:t>(Acervo Digitalizado)</a:t>
            </a:r>
            <a:endParaRPr lang="es-EC" sz="1400" b="1" dirty="0">
              <a:solidFill>
                <a:schemeClr val="tx1"/>
              </a:solidFill>
            </a:endParaRPr>
          </a:p>
        </p:txBody>
      </p:sp>
      <p:cxnSp>
        <p:nvCxnSpPr>
          <p:cNvPr id="71" name="70 Conector angular"/>
          <p:cNvCxnSpPr>
            <a:stCxn id="68" idx="2"/>
            <a:endCxn id="70" idx="3"/>
          </p:cNvCxnSpPr>
          <p:nvPr/>
        </p:nvCxnSpPr>
        <p:spPr>
          <a:xfrm rot="5400000" flipH="1">
            <a:off x="4087494" y="3520558"/>
            <a:ext cx="18002" cy="5991571"/>
          </a:xfrm>
          <a:prstGeom prst="bentConnector3">
            <a:avLst>
              <a:gd name="adj1" fmla="val -1269859"/>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44624"/>
            <a:ext cx="3936655" cy="461665"/>
          </a:xfrm>
          <a:prstGeom prst="rect">
            <a:avLst/>
          </a:prstGeom>
          <a:noFill/>
        </p:spPr>
        <p:txBody>
          <a:bodyPr wrap="none" rtlCol="0">
            <a:spAutoFit/>
          </a:bodyPr>
          <a:lstStyle/>
          <a:p>
            <a:r>
              <a:rPr lang="es-EC" sz="2400" b="1" dirty="0" smtClean="0">
                <a:solidFill>
                  <a:srgbClr val="0070C0"/>
                </a:solidFill>
              </a:rPr>
              <a:t>PROCESO DE DIGITALIZACIÓN</a:t>
            </a:r>
            <a:endParaRPr lang="es-EC" sz="2400" b="1" dirty="0">
              <a:solidFill>
                <a:srgbClr val="0070C0"/>
              </a:solidFill>
            </a:endParaRPr>
          </a:p>
        </p:txBody>
      </p:sp>
      <p:pic>
        <p:nvPicPr>
          <p:cNvPr id="16" name="1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17" name="16 CuadroTexto"/>
          <p:cNvSpPr txBox="1"/>
          <p:nvPr/>
        </p:nvSpPr>
        <p:spPr>
          <a:xfrm>
            <a:off x="67702" y="375047"/>
            <a:ext cx="4543167" cy="400110"/>
          </a:xfrm>
          <a:prstGeom prst="rect">
            <a:avLst/>
          </a:prstGeom>
          <a:noFill/>
        </p:spPr>
        <p:txBody>
          <a:bodyPr wrap="none" rtlCol="0">
            <a:spAutoFit/>
          </a:bodyPr>
          <a:lstStyle/>
          <a:p>
            <a:r>
              <a:rPr lang="es-EC" sz="2000" b="1" dirty="0" smtClean="0">
                <a:solidFill>
                  <a:srgbClr val="0070C0"/>
                </a:solidFill>
              </a:rPr>
              <a:t>TIPOS DE DIGITALIZACIÓN DE IMÁGENES</a:t>
            </a:r>
            <a:endParaRPr lang="es-EC" sz="2000" b="1" dirty="0">
              <a:solidFill>
                <a:srgbClr val="0070C0"/>
              </a:solidFill>
            </a:endParaRPr>
          </a:p>
        </p:txBody>
      </p:sp>
      <p:graphicFrame>
        <p:nvGraphicFramePr>
          <p:cNvPr id="4" name="3 Tabla"/>
          <p:cNvGraphicFramePr>
            <a:graphicFrameLocks noGrp="1"/>
          </p:cNvGraphicFramePr>
          <p:nvPr>
            <p:extLst>
              <p:ext uri="{D42A27DB-BD31-4B8C-83A1-F6EECF244321}">
                <p14:modId xmlns:p14="http://schemas.microsoft.com/office/powerpoint/2010/main" val="1710986989"/>
              </p:ext>
            </p:extLst>
          </p:nvPr>
        </p:nvGraphicFramePr>
        <p:xfrm>
          <a:off x="905664" y="1588359"/>
          <a:ext cx="7338744" cy="4188139"/>
        </p:xfrm>
        <a:graphic>
          <a:graphicData uri="http://schemas.openxmlformats.org/drawingml/2006/table">
            <a:tbl>
              <a:tblPr firstRow="1" firstCol="1" bandRow="1">
                <a:tableStyleId>{5C22544A-7EE6-4342-B048-85BDC9FD1C3A}</a:tableStyleId>
              </a:tblPr>
              <a:tblGrid>
                <a:gridCol w="2273149"/>
                <a:gridCol w="5065595"/>
              </a:tblGrid>
              <a:tr h="262315">
                <a:tc>
                  <a:txBody>
                    <a:bodyPr/>
                    <a:lstStyle/>
                    <a:p>
                      <a:pPr marL="0" indent="0" algn="just">
                        <a:lnSpc>
                          <a:spcPct val="115000"/>
                        </a:lnSpc>
                        <a:spcAft>
                          <a:spcPts val="0"/>
                        </a:spcAft>
                      </a:pPr>
                      <a:r>
                        <a:rPr lang="es-ES" sz="1400" dirty="0">
                          <a:effectLst/>
                        </a:rPr>
                        <a:t>TIPO DE DIGITALIZACIÓN</a:t>
                      </a:r>
                      <a:endParaRPr lang="es-EC" sz="1400" dirty="0">
                        <a:effectLst/>
                        <a:latin typeface="Calibri"/>
                        <a:ea typeface="Calibri"/>
                        <a:cs typeface="Calibri"/>
                      </a:endParaRPr>
                    </a:p>
                  </a:txBody>
                  <a:tcPr marL="68580" marR="68580" marT="0" marB="0"/>
                </a:tc>
                <a:tc>
                  <a:txBody>
                    <a:bodyPr/>
                    <a:lstStyle/>
                    <a:p>
                      <a:pPr marL="457200" algn="just">
                        <a:lnSpc>
                          <a:spcPct val="115000"/>
                        </a:lnSpc>
                        <a:spcAft>
                          <a:spcPts val="0"/>
                        </a:spcAft>
                      </a:pPr>
                      <a:r>
                        <a:rPr lang="es-ES" sz="1400">
                          <a:effectLst/>
                        </a:rPr>
                        <a:t>DESCRIPCIÓN</a:t>
                      </a:r>
                      <a:endParaRPr lang="es-EC" sz="1400">
                        <a:effectLst/>
                        <a:latin typeface="Calibri"/>
                        <a:ea typeface="Calibri"/>
                        <a:cs typeface="Calibri"/>
                      </a:endParaRPr>
                    </a:p>
                  </a:txBody>
                  <a:tcPr marL="68580" marR="68580" marT="0" marB="0"/>
                </a:tc>
              </a:tr>
              <a:tr h="1836204">
                <a:tc>
                  <a:txBody>
                    <a:bodyPr/>
                    <a:lstStyle/>
                    <a:p>
                      <a:pPr marL="0" indent="0" algn="just">
                        <a:lnSpc>
                          <a:spcPct val="115000"/>
                        </a:lnSpc>
                        <a:spcAft>
                          <a:spcPts val="0"/>
                        </a:spcAft>
                      </a:pPr>
                      <a:r>
                        <a:rPr lang="es-ES" sz="1400" dirty="0">
                          <a:effectLst/>
                        </a:rPr>
                        <a:t>POR DEMANDA</a:t>
                      </a:r>
                      <a:endParaRPr lang="es-EC" sz="1400" dirty="0">
                        <a:effectLst/>
                        <a:latin typeface="Calibri"/>
                        <a:ea typeface="Calibri"/>
                        <a:cs typeface="Calibri"/>
                      </a:endParaRPr>
                    </a:p>
                  </a:txBody>
                  <a:tcPr marL="68580" marR="68580" marT="0" marB="0"/>
                </a:tc>
                <a:tc>
                  <a:txBody>
                    <a:bodyPr/>
                    <a:lstStyle/>
                    <a:p>
                      <a:pPr marL="176213" indent="0" algn="just">
                        <a:lnSpc>
                          <a:spcPct val="115000"/>
                        </a:lnSpc>
                        <a:spcAft>
                          <a:spcPts val="0"/>
                        </a:spcAft>
                      </a:pPr>
                      <a:r>
                        <a:rPr lang="es-ES" sz="1400" dirty="0">
                          <a:effectLst/>
                        </a:rPr>
                        <a:t>Las actas que fueron emitidas recientemente, son digitalizadas antes de que procedan a su encuadernado.</a:t>
                      </a:r>
                      <a:endParaRPr lang="es-EC" sz="1400" dirty="0">
                        <a:effectLst/>
                      </a:endParaRPr>
                    </a:p>
                    <a:p>
                      <a:pPr marL="176213" indent="0" algn="just">
                        <a:lnSpc>
                          <a:spcPct val="115000"/>
                        </a:lnSpc>
                        <a:spcAft>
                          <a:spcPts val="0"/>
                        </a:spcAft>
                      </a:pPr>
                      <a:r>
                        <a:rPr lang="es-ES" sz="1400" dirty="0">
                          <a:effectLst/>
                        </a:rPr>
                        <a:t>En este caso, las actas una vez formalizadas (agrupadas como Libro según criterio vigente en el RPDMQ), pasan directamente al área de Digitalización para su desmaterialización, luego de lo cual se aplica el encuadernado, y son colocados en el área restringida de libros desmaterializados en Archivo (Subsuelo del RPDMQ</a:t>
                      </a:r>
                      <a:r>
                        <a:rPr lang="es-ES" sz="1400" dirty="0" smtClean="0">
                          <a:effectLst/>
                        </a:rPr>
                        <a:t>).</a:t>
                      </a:r>
                    </a:p>
                    <a:p>
                      <a:pPr marL="457200" algn="just">
                        <a:lnSpc>
                          <a:spcPct val="115000"/>
                        </a:lnSpc>
                        <a:spcAft>
                          <a:spcPts val="0"/>
                        </a:spcAft>
                      </a:pPr>
                      <a:endParaRPr lang="es-EC" sz="1400" dirty="0">
                        <a:effectLst/>
                        <a:latin typeface="Calibri"/>
                        <a:ea typeface="Calibri"/>
                        <a:cs typeface="Calibri"/>
                      </a:endParaRPr>
                    </a:p>
                  </a:txBody>
                  <a:tcPr marL="68580" marR="68580" marT="0" marB="0"/>
                </a:tc>
              </a:tr>
              <a:tr h="786945">
                <a:tc>
                  <a:txBody>
                    <a:bodyPr/>
                    <a:lstStyle/>
                    <a:p>
                      <a:pPr marL="0" indent="0" algn="just">
                        <a:lnSpc>
                          <a:spcPct val="115000"/>
                        </a:lnSpc>
                        <a:spcAft>
                          <a:spcPts val="0"/>
                        </a:spcAft>
                      </a:pPr>
                      <a:r>
                        <a:rPr lang="es-ES" sz="1400" dirty="0">
                          <a:effectLst/>
                        </a:rPr>
                        <a:t>MASIVA</a:t>
                      </a:r>
                      <a:endParaRPr lang="es-EC" sz="1400" dirty="0">
                        <a:effectLst/>
                        <a:latin typeface="Calibri"/>
                        <a:ea typeface="Calibri"/>
                        <a:cs typeface="Calibri"/>
                      </a:endParaRPr>
                    </a:p>
                  </a:txBody>
                  <a:tcPr marL="68580" marR="68580" marT="0" marB="0"/>
                </a:tc>
                <a:tc>
                  <a:txBody>
                    <a:bodyPr/>
                    <a:lstStyle/>
                    <a:p>
                      <a:pPr marL="176213" indent="0" algn="just">
                        <a:lnSpc>
                          <a:spcPct val="115000"/>
                        </a:lnSpc>
                        <a:spcAft>
                          <a:spcPts val="0"/>
                        </a:spcAft>
                      </a:pPr>
                      <a:r>
                        <a:rPr lang="es-ES" sz="1400" dirty="0">
                          <a:effectLst/>
                        </a:rPr>
                        <a:t>Los libros encuadernados que cumplen condiciones físicas adecuadas para escaneo automático, aplicando digitalización de imágenes por medio del Robot</a:t>
                      </a:r>
                      <a:r>
                        <a:rPr lang="es-ES" sz="1400" dirty="0" smtClean="0">
                          <a:effectLst/>
                        </a:rPr>
                        <a:t>.</a:t>
                      </a:r>
                    </a:p>
                    <a:p>
                      <a:pPr marL="457200" algn="just">
                        <a:lnSpc>
                          <a:spcPct val="115000"/>
                        </a:lnSpc>
                        <a:spcAft>
                          <a:spcPts val="0"/>
                        </a:spcAft>
                      </a:pPr>
                      <a:endParaRPr lang="es-EC" sz="1400" dirty="0">
                        <a:effectLst/>
                        <a:latin typeface="Calibri"/>
                        <a:ea typeface="Calibri"/>
                        <a:cs typeface="Calibri"/>
                      </a:endParaRPr>
                    </a:p>
                  </a:txBody>
                  <a:tcPr marL="68580" marR="68580" marT="0" marB="0"/>
                </a:tc>
              </a:tr>
              <a:tr h="786945">
                <a:tc>
                  <a:txBody>
                    <a:bodyPr/>
                    <a:lstStyle/>
                    <a:p>
                      <a:pPr marL="0" indent="0" algn="just">
                        <a:lnSpc>
                          <a:spcPct val="115000"/>
                        </a:lnSpc>
                        <a:spcAft>
                          <a:spcPts val="0"/>
                        </a:spcAft>
                      </a:pPr>
                      <a:r>
                        <a:rPr lang="es-ES" sz="1400" dirty="0">
                          <a:effectLst/>
                        </a:rPr>
                        <a:t>TRATAMIENTO ESPECIAL</a:t>
                      </a:r>
                      <a:endParaRPr lang="es-EC" sz="1400" dirty="0">
                        <a:effectLst/>
                        <a:latin typeface="Calibri"/>
                        <a:ea typeface="Calibri"/>
                        <a:cs typeface="Calibri"/>
                      </a:endParaRPr>
                    </a:p>
                  </a:txBody>
                  <a:tcPr marL="68580" marR="68580" marT="0" marB="0"/>
                </a:tc>
                <a:tc>
                  <a:txBody>
                    <a:bodyPr/>
                    <a:lstStyle/>
                    <a:p>
                      <a:pPr marL="176213" indent="0" algn="just">
                        <a:lnSpc>
                          <a:spcPct val="115000"/>
                        </a:lnSpc>
                        <a:spcAft>
                          <a:spcPts val="0"/>
                        </a:spcAft>
                      </a:pPr>
                      <a:r>
                        <a:rPr lang="es-ES" sz="1400" dirty="0">
                          <a:effectLst/>
                        </a:rPr>
                        <a:t>Libros encuadernados que no pueden ser digitalizados de forma automática, debido a sus condiciones físicas, serán digitalizados aplicando un procedimiento manual especializado</a:t>
                      </a:r>
                      <a:r>
                        <a:rPr lang="es-ES" sz="1400" dirty="0" smtClean="0">
                          <a:effectLst/>
                        </a:rPr>
                        <a:t>.</a:t>
                      </a:r>
                    </a:p>
                    <a:p>
                      <a:pPr marL="457200" algn="just">
                        <a:lnSpc>
                          <a:spcPct val="115000"/>
                        </a:lnSpc>
                        <a:spcAft>
                          <a:spcPts val="0"/>
                        </a:spcAft>
                      </a:pPr>
                      <a:endParaRPr lang="es-EC" sz="1400" dirty="0">
                        <a:effectLst/>
                        <a:latin typeface="Calibri"/>
                        <a:ea typeface="Calibri"/>
                        <a:cs typeface="Calibri"/>
                      </a:endParaRPr>
                    </a:p>
                  </a:txBody>
                  <a:tcPr marL="68580" marR="68580" marT="0" marB="0"/>
                </a:tc>
              </a:tr>
            </a:tbl>
          </a:graphicData>
        </a:graphic>
      </p:graphicFrame>
    </p:spTree>
    <p:extLst>
      <p:ext uri="{BB962C8B-B14F-4D97-AF65-F5344CB8AC3E}">
        <p14:creationId xmlns:p14="http://schemas.microsoft.com/office/powerpoint/2010/main" val="370049011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1270</TotalTime>
  <Words>1127</Words>
  <Application>Microsoft Office PowerPoint</Application>
  <PresentationFormat>Presentación en pantalla (4:3)</PresentationFormat>
  <Paragraphs>532</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mrcarrera</dc:creator>
  <cp:lastModifiedBy>Marcelo Ramiro Carrera Riquetti</cp:lastModifiedBy>
  <cp:revision>242</cp:revision>
  <cp:lastPrinted>2015-04-28T17:01:56Z</cp:lastPrinted>
  <dcterms:created xsi:type="dcterms:W3CDTF">2014-12-29T13:22:10Z</dcterms:created>
  <dcterms:modified xsi:type="dcterms:W3CDTF">2015-06-25T14:14:58Z</dcterms:modified>
</cp:coreProperties>
</file>