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7" r:id="rId4"/>
    <p:sldId id="279" r:id="rId5"/>
    <p:sldId id="260" r:id="rId6"/>
    <p:sldId id="277" r:id="rId7"/>
    <p:sldId id="278" r:id="rId8"/>
    <p:sldId id="282" r:id="rId9"/>
    <p:sldId id="284" r:id="rId10"/>
    <p:sldId id="261" r:id="rId11"/>
    <p:sldId id="281" r:id="rId12"/>
    <p:sldId id="280" r:id="rId13"/>
    <p:sldId id="275" r:id="rId14"/>
    <p:sldId id="276" r:id="rId15"/>
  </p:sldIdLst>
  <p:sldSz cx="9144000" cy="6858000" type="screen4x3"/>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C972E02-9A73-4785-9793-2AE42163E02C}" type="datetimeFigureOut">
              <a:rPr lang="es-EC" smtClean="0"/>
              <a:t>17/06/2015</a:t>
            </a:fld>
            <a:endParaRPr lang="es-EC"/>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E36C492-F8BE-4415-8E7B-BA8E0E6E0D8A}" type="slidenum">
              <a:rPr lang="es-EC" smtClean="0"/>
              <a:t>‹Nº›</a:t>
            </a:fld>
            <a:endParaRPr lang="es-EC"/>
          </a:p>
        </p:txBody>
      </p:sp>
    </p:spTree>
    <p:extLst>
      <p:ext uri="{BB962C8B-B14F-4D97-AF65-F5344CB8AC3E}">
        <p14:creationId xmlns:p14="http://schemas.microsoft.com/office/powerpoint/2010/main" val="38198158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4FCF563-0C25-4C4A-9361-56277FE08B56}" type="datetimeFigureOut">
              <a:rPr lang="es-EC" smtClean="0"/>
              <a:pPr/>
              <a:t>17/06/2015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D8B60029-948E-4F39-A486-23FCDF1C22BB}"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CF563-0C25-4C4A-9361-56277FE08B56}" type="datetimeFigureOut">
              <a:rPr lang="es-EC" smtClean="0"/>
              <a:pPr/>
              <a:t>17/06/2015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60029-948E-4F39-A486-23FCDF1C22BB}"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00100" y="2132856"/>
            <a:ext cx="6858048" cy="1569660"/>
          </a:xfrm>
          <a:prstGeom prst="rect">
            <a:avLst/>
          </a:prstGeom>
          <a:noFill/>
        </p:spPr>
        <p:txBody>
          <a:bodyPr wrap="square" rtlCol="0">
            <a:spAutoFit/>
          </a:bodyPr>
          <a:lstStyle/>
          <a:p>
            <a:pPr algn="ctr"/>
            <a:r>
              <a:rPr lang="es-EC" sz="3200" b="1" dirty="0" smtClean="0"/>
              <a:t>MODERNIZAR DE MANERA INTEGRAL EL REGISTRO DE LA PROPIEDAD DEL DISTRITO METROPOLITANO DE QUITO</a:t>
            </a:r>
            <a:endParaRPr lang="es-EC" sz="3200" b="1" dirty="0"/>
          </a:p>
        </p:txBody>
      </p:sp>
      <p:sp>
        <p:nvSpPr>
          <p:cNvPr id="6" name="5 CuadroTexto"/>
          <p:cNvSpPr txBox="1"/>
          <p:nvPr/>
        </p:nvSpPr>
        <p:spPr>
          <a:xfrm>
            <a:off x="3059832" y="5919663"/>
            <a:ext cx="2726452" cy="461665"/>
          </a:xfrm>
          <a:prstGeom prst="rect">
            <a:avLst/>
          </a:prstGeom>
          <a:noFill/>
        </p:spPr>
        <p:txBody>
          <a:bodyPr wrap="none" rtlCol="0">
            <a:spAutoFit/>
          </a:bodyPr>
          <a:lstStyle/>
          <a:p>
            <a:r>
              <a:rPr lang="es-EC" sz="2400" dirty="0" smtClean="0"/>
              <a:t>Quito, </a:t>
            </a:r>
            <a:r>
              <a:rPr lang="es-EC" sz="2400" dirty="0" smtClean="0"/>
              <a:t>15 junio </a:t>
            </a:r>
            <a:r>
              <a:rPr lang="es-EC" sz="2400" dirty="0" smtClean="0"/>
              <a:t>2015</a:t>
            </a:r>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476672"/>
            <a:ext cx="5940831" cy="1224136"/>
          </a:xfrm>
          <a:prstGeom prst="rect">
            <a:avLst/>
          </a:prstGeom>
        </p:spPr>
      </p:pic>
      <p:sp>
        <p:nvSpPr>
          <p:cNvPr id="5" name="4 CuadroTexto"/>
          <p:cNvSpPr txBox="1"/>
          <p:nvPr/>
        </p:nvSpPr>
        <p:spPr>
          <a:xfrm>
            <a:off x="1026320" y="4500409"/>
            <a:ext cx="6858048" cy="584775"/>
          </a:xfrm>
          <a:prstGeom prst="rect">
            <a:avLst/>
          </a:prstGeom>
          <a:noFill/>
        </p:spPr>
        <p:txBody>
          <a:bodyPr wrap="square" rtlCol="0">
            <a:spAutoFit/>
          </a:bodyPr>
          <a:lstStyle/>
          <a:p>
            <a:pPr algn="ctr"/>
            <a:r>
              <a:rPr lang="es-EC" sz="3200" b="1" dirty="0" smtClean="0"/>
              <a:t>AVANCE DE GESTIÓN</a:t>
            </a:r>
            <a:endParaRPr lang="es-EC"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5296386" cy="400110"/>
          </a:xfrm>
          <a:prstGeom prst="rect">
            <a:avLst/>
          </a:prstGeom>
          <a:noFill/>
        </p:spPr>
        <p:txBody>
          <a:bodyPr wrap="none" rtlCol="0">
            <a:spAutoFit/>
          </a:bodyPr>
          <a:lstStyle/>
          <a:p>
            <a:r>
              <a:rPr lang="es-EC" sz="2000" b="1" dirty="0" smtClean="0">
                <a:solidFill>
                  <a:srgbClr val="0070C0"/>
                </a:solidFill>
              </a:rPr>
              <a:t>SUBPROCESO DE DIGITALIZACIÓN DE IMÁGENES</a:t>
            </a:r>
            <a:endParaRPr lang="es-EC" sz="2000" b="1" dirty="0">
              <a:solidFill>
                <a:srgbClr val="0070C0"/>
              </a:solidFill>
            </a:endParaRPr>
          </a:p>
        </p:txBody>
      </p:sp>
      <p:sp>
        <p:nvSpPr>
          <p:cNvPr id="45" name="44 Rectángulo redondeado"/>
          <p:cNvSpPr/>
          <p:nvPr/>
        </p:nvSpPr>
        <p:spPr>
          <a:xfrm>
            <a:off x="1259632" y="1412776"/>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Entrega de Libros Físicos</a:t>
            </a:r>
          </a:p>
        </p:txBody>
      </p:sp>
      <p:sp>
        <p:nvSpPr>
          <p:cNvPr id="46" name="45 Rectángulo redondeado"/>
          <p:cNvSpPr/>
          <p:nvPr/>
        </p:nvSpPr>
        <p:spPr>
          <a:xfrm>
            <a:off x="5508104" y="1934834"/>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Recibir Libros Físicos</a:t>
            </a:r>
            <a:endParaRPr lang="es-EC" sz="1400" dirty="0">
              <a:solidFill>
                <a:schemeClr val="tx1"/>
              </a:solidFill>
            </a:endParaRPr>
          </a:p>
        </p:txBody>
      </p:sp>
      <p:sp>
        <p:nvSpPr>
          <p:cNvPr id="47" name="46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8" name="47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9" name="48 Rectángulo"/>
          <p:cNvSpPr/>
          <p:nvPr/>
        </p:nvSpPr>
        <p:spPr>
          <a:xfrm>
            <a:off x="107504" y="787382"/>
            <a:ext cx="4320480" cy="481378"/>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50" name="49 Rectángulo"/>
          <p:cNvSpPr/>
          <p:nvPr/>
        </p:nvSpPr>
        <p:spPr>
          <a:xfrm>
            <a:off x="4716016" y="787382"/>
            <a:ext cx="4320480" cy="481378"/>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(área Digitalización)</a:t>
            </a:r>
            <a:endParaRPr lang="es-EC" sz="2000" b="1" dirty="0">
              <a:solidFill>
                <a:schemeClr val="tx1"/>
              </a:solidFill>
            </a:endParaRPr>
          </a:p>
        </p:txBody>
      </p:sp>
      <p:cxnSp>
        <p:nvCxnSpPr>
          <p:cNvPr id="51" name="50 Conector angular"/>
          <p:cNvCxnSpPr>
            <a:stCxn id="45" idx="3"/>
            <a:endCxn id="46" idx="0"/>
          </p:cNvCxnSpPr>
          <p:nvPr/>
        </p:nvCxnSpPr>
        <p:spPr>
          <a:xfrm>
            <a:off x="3275856" y="1619799"/>
            <a:ext cx="3240360" cy="315035"/>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51 Rectángulo redondeado"/>
          <p:cNvSpPr/>
          <p:nvPr/>
        </p:nvSpPr>
        <p:spPr>
          <a:xfrm>
            <a:off x="5508104" y="2510898"/>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Escaneo de páginas</a:t>
            </a:r>
            <a:endParaRPr lang="es-EC" sz="1400" dirty="0">
              <a:solidFill>
                <a:schemeClr val="tx1"/>
              </a:solidFill>
            </a:endParaRPr>
          </a:p>
        </p:txBody>
      </p:sp>
      <p:cxnSp>
        <p:nvCxnSpPr>
          <p:cNvPr id="53" name="52 Conector angular"/>
          <p:cNvCxnSpPr>
            <a:stCxn id="46" idx="1"/>
            <a:endCxn id="52" idx="1"/>
          </p:cNvCxnSpPr>
          <p:nvPr/>
        </p:nvCxnSpPr>
        <p:spPr>
          <a:xfrm rot="10800000" flipV="1">
            <a:off x="5508104" y="2141857"/>
            <a:ext cx="12700" cy="576064"/>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53 Rectángulo redondeado"/>
          <p:cNvSpPr/>
          <p:nvPr/>
        </p:nvSpPr>
        <p:spPr>
          <a:xfrm>
            <a:off x="5508104" y="3086962"/>
            <a:ext cx="2016224"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Edición de actas digitalizadas</a:t>
            </a:r>
            <a:endParaRPr lang="es-EC" sz="1400" dirty="0">
              <a:solidFill>
                <a:schemeClr val="tx1"/>
              </a:solidFill>
            </a:endParaRPr>
          </a:p>
        </p:txBody>
      </p:sp>
      <p:cxnSp>
        <p:nvCxnSpPr>
          <p:cNvPr id="55" name="54 Conector angular"/>
          <p:cNvCxnSpPr>
            <a:stCxn id="52" idx="3"/>
            <a:endCxn id="54" idx="3"/>
          </p:cNvCxnSpPr>
          <p:nvPr/>
        </p:nvCxnSpPr>
        <p:spPr>
          <a:xfrm>
            <a:off x="7524328" y="2717921"/>
            <a:ext cx="12700" cy="648072"/>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55 Rectángulo redondeado"/>
          <p:cNvSpPr/>
          <p:nvPr/>
        </p:nvSpPr>
        <p:spPr>
          <a:xfrm>
            <a:off x="5508104" y="3789039"/>
            <a:ext cx="2016224" cy="1200329"/>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Indexamiento</a:t>
            </a:r>
            <a:r>
              <a:rPr lang="es-EC" sz="1400" dirty="0" smtClean="0">
                <a:solidFill>
                  <a:schemeClr val="tx1"/>
                </a:solidFill>
              </a:rPr>
              <a:t> Básico:</a:t>
            </a:r>
          </a:p>
          <a:p>
            <a:pPr marL="342900" indent="-342900">
              <a:buFont typeface="Arial" pitchFamily="34" charset="0"/>
              <a:buChar char="•"/>
            </a:pPr>
            <a:r>
              <a:rPr lang="es-EC" sz="1200" dirty="0" smtClean="0">
                <a:solidFill>
                  <a:schemeClr val="tx1"/>
                </a:solidFill>
              </a:rPr>
              <a:t>Sub-serie</a:t>
            </a:r>
          </a:p>
          <a:p>
            <a:pPr marL="342900" indent="-342900">
              <a:buFont typeface="Arial" pitchFamily="34" charset="0"/>
              <a:buChar char="•"/>
            </a:pPr>
            <a:r>
              <a:rPr lang="es-EC" sz="1200" dirty="0" smtClean="0">
                <a:solidFill>
                  <a:schemeClr val="tx1"/>
                </a:solidFill>
              </a:rPr>
              <a:t>Año</a:t>
            </a:r>
          </a:p>
          <a:p>
            <a:pPr marL="342900" indent="-342900">
              <a:buFont typeface="Arial" pitchFamily="34" charset="0"/>
              <a:buChar char="•"/>
            </a:pPr>
            <a:r>
              <a:rPr lang="es-EC" sz="1200" dirty="0" smtClean="0">
                <a:solidFill>
                  <a:schemeClr val="tx1"/>
                </a:solidFill>
              </a:rPr>
              <a:t>Cuantía / Volumen</a:t>
            </a:r>
          </a:p>
          <a:p>
            <a:pPr marL="342900" indent="-342900">
              <a:buFont typeface="Arial" pitchFamily="34" charset="0"/>
              <a:buChar char="•"/>
            </a:pPr>
            <a:r>
              <a:rPr lang="es-EC" sz="1200" dirty="0" smtClean="0">
                <a:solidFill>
                  <a:schemeClr val="tx1"/>
                </a:solidFill>
              </a:rPr>
              <a:t>Repertorio</a:t>
            </a:r>
          </a:p>
          <a:p>
            <a:pPr marL="342900" indent="-342900">
              <a:buFont typeface="Arial" pitchFamily="34" charset="0"/>
              <a:buChar char="•"/>
            </a:pPr>
            <a:r>
              <a:rPr lang="es-EC" sz="1200" dirty="0" smtClean="0">
                <a:solidFill>
                  <a:schemeClr val="tx1"/>
                </a:solidFill>
              </a:rPr>
              <a:t>No. Inscripción</a:t>
            </a:r>
            <a:endParaRPr lang="es-EC" sz="1200" dirty="0">
              <a:solidFill>
                <a:schemeClr val="tx1"/>
              </a:solidFill>
            </a:endParaRPr>
          </a:p>
        </p:txBody>
      </p:sp>
      <p:cxnSp>
        <p:nvCxnSpPr>
          <p:cNvPr id="57" name="56 Conector angular"/>
          <p:cNvCxnSpPr>
            <a:stCxn id="54" idx="1"/>
            <a:endCxn id="56" idx="1"/>
          </p:cNvCxnSpPr>
          <p:nvPr/>
        </p:nvCxnSpPr>
        <p:spPr>
          <a:xfrm rot="10800000" flipV="1">
            <a:off x="5508104" y="3365992"/>
            <a:ext cx="12700" cy="1023211"/>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57 CuadroTexto"/>
          <p:cNvSpPr txBox="1"/>
          <p:nvPr/>
        </p:nvSpPr>
        <p:spPr>
          <a:xfrm>
            <a:off x="7524328" y="3789040"/>
            <a:ext cx="1368152" cy="1200329"/>
          </a:xfrm>
          <a:prstGeom prst="rect">
            <a:avLst/>
          </a:prstGeom>
          <a:noFill/>
        </p:spPr>
        <p:txBody>
          <a:bodyPr wrap="square" rtlCol="0">
            <a:spAutoFit/>
          </a:bodyPr>
          <a:lstStyle/>
          <a:p>
            <a:r>
              <a:rPr lang="es-EC" sz="1200" dirty="0" smtClean="0"/>
              <a:t>NOTA:</a:t>
            </a:r>
          </a:p>
          <a:p>
            <a:r>
              <a:rPr lang="es-EC" sz="1200" dirty="0" smtClean="0"/>
              <a:t>Aplica proceso especial en caso de no existir número Repertorio</a:t>
            </a:r>
            <a:endParaRPr lang="es-EC" sz="1200" dirty="0"/>
          </a:p>
        </p:txBody>
      </p:sp>
      <p:sp>
        <p:nvSpPr>
          <p:cNvPr id="59" name="58 Rectángulo redondeado"/>
          <p:cNvSpPr/>
          <p:nvPr/>
        </p:nvSpPr>
        <p:spPr>
          <a:xfrm>
            <a:off x="5508104" y="5319210"/>
            <a:ext cx="2016224" cy="414046"/>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a:t>
            </a:r>
            <a:endParaRPr lang="es-EC" sz="1400" dirty="0">
              <a:solidFill>
                <a:schemeClr val="tx1"/>
              </a:solidFill>
            </a:endParaRPr>
          </a:p>
        </p:txBody>
      </p:sp>
      <p:cxnSp>
        <p:nvCxnSpPr>
          <p:cNvPr id="60" name="59 Conector angular"/>
          <p:cNvCxnSpPr>
            <a:stCxn id="56" idx="2"/>
            <a:endCxn id="59" idx="3"/>
          </p:cNvCxnSpPr>
          <p:nvPr/>
        </p:nvCxnSpPr>
        <p:spPr>
          <a:xfrm rot="16200000" flipH="1">
            <a:off x="6751840" y="4753744"/>
            <a:ext cx="536865" cy="1008112"/>
          </a:xfrm>
          <a:prstGeom prst="bentConnector4">
            <a:avLst>
              <a:gd name="adj1" fmla="val 30719"/>
              <a:gd name="adj2" fmla="val 12267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60 Rectángulo redondeado"/>
          <p:cNvSpPr/>
          <p:nvPr/>
        </p:nvSpPr>
        <p:spPr>
          <a:xfrm>
            <a:off x="1835696" y="2420888"/>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Imágenes</a:t>
            </a:r>
          </a:p>
          <a:p>
            <a:pPr algn="ctr"/>
            <a:r>
              <a:rPr lang="es-EC" sz="1400" dirty="0" smtClean="0">
                <a:solidFill>
                  <a:schemeClr val="tx1"/>
                </a:solidFill>
              </a:rPr>
              <a:t>(muestra)</a:t>
            </a:r>
            <a:endParaRPr lang="es-EC" sz="1400" dirty="0">
              <a:solidFill>
                <a:schemeClr val="tx1"/>
              </a:solidFill>
            </a:endParaRPr>
          </a:p>
        </p:txBody>
      </p:sp>
      <p:sp>
        <p:nvSpPr>
          <p:cNvPr id="62" name="61 CuadroTexto"/>
          <p:cNvSpPr txBox="1"/>
          <p:nvPr/>
        </p:nvSpPr>
        <p:spPr>
          <a:xfrm>
            <a:off x="221706" y="2431148"/>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imágenes (muestra)</a:t>
            </a:r>
            <a:endParaRPr lang="es-EC" sz="1200" dirty="0"/>
          </a:p>
        </p:txBody>
      </p:sp>
      <p:cxnSp>
        <p:nvCxnSpPr>
          <p:cNvPr id="63" name="62 Conector angular"/>
          <p:cNvCxnSpPr>
            <a:stCxn id="59" idx="1"/>
            <a:endCxn id="61" idx="3"/>
          </p:cNvCxnSpPr>
          <p:nvPr/>
        </p:nvCxnSpPr>
        <p:spPr>
          <a:xfrm rot="10800000">
            <a:off x="3851920" y="2858067"/>
            <a:ext cx="1656184" cy="2668167"/>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63 Rectángulo redondeado"/>
          <p:cNvSpPr/>
          <p:nvPr/>
        </p:nvSpPr>
        <p:spPr>
          <a:xfrm>
            <a:off x="2051720" y="3645024"/>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Imágenes</a:t>
            </a:r>
            <a:endParaRPr lang="es-EC" sz="1400" dirty="0">
              <a:solidFill>
                <a:schemeClr val="tx1"/>
              </a:solidFill>
            </a:endParaRPr>
          </a:p>
        </p:txBody>
      </p:sp>
      <p:cxnSp>
        <p:nvCxnSpPr>
          <p:cNvPr id="65" name="64 Conector angular"/>
          <p:cNvCxnSpPr>
            <a:stCxn id="61" idx="2"/>
            <a:endCxn id="64" idx="1"/>
          </p:cNvCxnSpPr>
          <p:nvPr/>
        </p:nvCxnSpPr>
        <p:spPr>
          <a:xfrm rot="5400000">
            <a:off x="2111016" y="3235947"/>
            <a:ext cx="673497" cy="792088"/>
          </a:xfrm>
          <a:prstGeom prst="bentConnector4">
            <a:avLst>
              <a:gd name="adj1" fmla="val 25967"/>
              <a:gd name="adj2" fmla="val 12886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65 Rectángulo redondeado"/>
          <p:cNvSpPr/>
          <p:nvPr/>
        </p:nvSpPr>
        <p:spPr>
          <a:xfrm>
            <a:off x="1804928" y="4437753"/>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Aplicación de firma electrónica en </a:t>
            </a:r>
            <a:r>
              <a:rPr lang="es-EC" sz="1400" dirty="0" err="1" smtClean="0">
                <a:solidFill>
                  <a:schemeClr val="tx1"/>
                </a:solidFill>
              </a:rPr>
              <a:t>PDFs</a:t>
            </a:r>
            <a:r>
              <a:rPr lang="es-EC" sz="1400" dirty="0" smtClean="0">
                <a:solidFill>
                  <a:schemeClr val="tx1"/>
                </a:solidFill>
              </a:rPr>
              <a:t> (actas digitalizadas)</a:t>
            </a:r>
            <a:endParaRPr lang="es-EC" sz="1400" dirty="0">
              <a:solidFill>
                <a:schemeClr val="tx1"/>
              </a:solidFill>
            </a:endParaRPr>
          </a:p>
        </p:txBody>
      </p:sp>
      <p:cxnSp>
        <p:nvCxnSpPr>
          <p:cNvPr id="67" name="66 Conector angular"/>
          <p:cNvCxnSpPr>
            <a:stCxn id="64" idx="3"/>
            <a:endCxn id="66" idx="3"/>
          </p:cNvCxnSpPr>
          <p:nvPr/>
        </p:nvCxnSpPr>
        <p:spPr>
          <a:xfrm flipH="1">
            <a:off x="3821152" y="3968740"/>
            <a:ext cx="246792" cy="792729"/>
          </a:xfrm>
          <a:prstGeom prst="bentConnector3">
            <a:avLst>
              <a:gd name="adj1" fmla="val -9262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67 Rectángulo redondeado"/>
          <p:cNvSpPr/>
          <p:nvPr/>
        </p:nvSpPr>
        <p:spPr>
          <a:xfrm>
            <a:off x="5508104" y="5823266"/>
            <a:ext cx="3168352" cy="702078"/>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Actas Digitalizadas en Gestor Documental y Devolución de libros físicos</a:t>
            </a:r>
            <a:endParaRPr lang="es-EC" sz="1400" dirty="0">
              <a:solidFill>
                <a:schemeClr val="tx1"/>
              </a:solidFill>
            </a:endParaRPr>
          </a:p>
        </p:txBody>
      </p:sp>
      <p:cxnSp>
        <p:nvCxnSpPr>
          <p:cNvPr id="69" name="68 Conector angular"/>
          <p:cNvCxnSpPr>
            <a:stCxn id="66" idx="2"/>
            <a:endCxn id="68" idx="1"/>
          </p:cNvCxnSpPr>
          <p:nvPr/>
        </p:nvCxnSpPr>
        <p:spPr>
          <a:xfrm rot="16200000" flipH="1">
            <a:off x="3616012" y="4282212"/>
            <a:ext cx="1089121" cy="269506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69 Cilindro"/>
          <p:cNvSpPr/>
          <p:nvPr/>
        </p:nvSpPr>
        <p:spPr>
          <a:xfrm>
            <a:off x="221706" y="508518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71" name="70 Conector angular"/>
          <p:cNvCxnSpPr>
            <a:stCxn id="68" idx="2"/>
            <a:endCxn id="70" idx="3"/>
          </p:cNvCxnSpPr>
          <p:nvPr/>
        </p:nvCxnSpPr>
        <p:spPr>
          <a:xfrm rot="5400000" flipH="1">
            <a:off x="4087494" y="3520558"/>
            <a:ext cx="18002" cy="5991571"/>
          </a:xfrm>
          <a:prstGeom prst="bentConnector3">
            <a:avLst>
              <a:gd name="adj1" fmla="val -1269859"/>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543167" cy="400110"/>
          </a:xfrm>
          <a:prstGeom prst="rect">
            <a:avLst/>
          </a:prstGeom>
          <a:noFill/>
        </p:spPr>
        <p:txBody>
          <a:bodyPr wrap="none" rtlCol="0">
            <a:spAutoFit/>
          </a:bodyPr>
          <a:lstStyle/>
          <a:p>
            <a:r>
              <a:rPr lang="es-EC" sz="2000" b="1" dirty="0" smtClean="0">
                <a:solidFill>
                  <a:srgbClr val="0070C0"/>
                </a:solidFill>
              </a:rPr>
              <a:t>TIPOS DE DIGITALIZACIÓN DE IMÁGENES</a:t>
            </a:r>
            <a:endParaRPr lang="es-EC" sz="2000" b="1" dirty="0">
              <a:solidFill>
                <a:srgbClr val="0070C0"/>
              </a:solidFill>
            </a:endParaRPr>
          </a:p>
        </p:txBody>
      </p:sp>
      <p:graphicFrame>
        <p:nvGraphicFramePr>
          <p:cNvPr id="4" name="3 Tabla"/>
          <p:cNvGraphicFramePr>
            <a:graphicFrameLocks noGrp="1"/>
          </p:cNvGraphicFramePr>
          <p:nvPr>
            <p:extLst>
              <p:ext uri="{D42A27DB-BD31-4B8C-83A1-F6EECF244321}">
                <p14:modId xmlns:p14="http://schemas.microsoft.com/office/powerpoint/2010/main" val="1710986989"/>
              </p:ext>
            </p:extLst>
          </p:nvPr>
        </p:nvGraphicFramePr>
        <p:xfrm>
          <a:off x="905664" y="1588359"/>
          <a:ext cx="7338744" cy="4188139"/>
        </p:xfrm>
        <a:graphic>
          <a:graphicData uri="http://schemas.openxmlformats.org/drawingml/2006/table">
            <a:tbl>
              <a:tblPr firstRow="1" firstCol="1" bandRow="1">
                <a:tableStyleId>{5C22544A-7EE6-4342-B048-85BDC9FD1C3A}</a:tableStyleId>
              </a:tblPr>
              <a:tblGrid>
                <a:gridCol w="2273149"/>
                <a:gridCol w="5065595"/>
              </a:tblGrid>
              <a:tr h="262315">
                <a:tc>
                  <a:txBody>
                    <a:bodyPr/>
                    <a:lstStyle/>
                    <a:p>
                      <a:pPr marL="0" indent="0" algn="just">
                        <a:lnSpc>
                          <a:spcPct val="115000"/>
                        </a:lnSpc>
                        <a:spcAft>
                          <a:spcPts val="0"/>
                        </a:spcAft>
                      </a:pPr>
                      <a:r>
                        <a:rPr lang="es-ES" sz="1400" dirty="0">
                          <a:effectLst/>
                        </a:rPr>
                        <a:t>TIPO DE DIGITALIZACIÓN</a:t>
                      </a:r>
                      <a:endParaRPr lang="es-EC" sz="1400" dirty="0">
                        <a:effectLst/>
                        <a:latin typeface="Calibri"/>
                        <a:ea typeface="Calibri"/>
                        <a:cs typeface="Calibri"/>
                      </a:endParaRPr>
                    </a:p>
                  </a:txBody>
                  <a:tcPr marL="68580" marR="68580" marT="0" marB="0"/>
                </a:tc>
                <a:tc>
                  <a:txBody>
                    <a:bodyPr/>
                    <a:lstStyle/>
                    <a:p>
                      <a:pPr marL="457200" algn="just">
                        <a:lnSpc>
                          <a:spcPct val="115000"/>
                        </a:lnSpc>
                        <a:spcAft>
                          <a:spcPts val="0"/>
                        </a:spcAft>
                      </a:pPr>
                      <a:r>
                        <a:rPr lang="es-ES" sz="1400">
                          <a:effectLst/>
                        </a:rPr>
                        <a:t>DESCRIPCIÓN</a:t>
                      </a:r>
                      <a:endParaRPr lang="es-EC" sz="1400">
                        <a:effectLst/>
                        <a:latin typeface="Calibri"/>
                        <a:ea typeface="Calibri"/>
                        <a:cs typeface="Calibri"/>
                      </a:endParaRPr>
                    </a:p>
                  </a:txBody>
                  <a:tcPr marL="68580" marR="68580" marT="0" marB="0"/>
                </a:tc>
              </a:tr>
              <a:tr h="1836204">
                <a:tc>
                  <a:txBody>
                    <a:bodyPr/>
                    <a:lstStyle/>
                    <a:p>
                      <a:pPr marL="0" indent="0" algn="just">
                        <a:lnSpc>
                          <a:spcPct val="115000"/>
                        </a:lnSpc>
                        <a:spcAft>
                          <a:spcPts val="0"/>
                        </a:spcAft>
                      </a:pPr>
                      <a:r>
                        <a:rPr lang="es-ES" sz="1400" dirty="0">
                          <a:effectLst/>
                        </a:rPr>
                        <a:t>POR DEMANDA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Las actas que fueron emitidas recientemente, son digitalizadas antes de que procedan a su encuadernado.</a:t>
                      </a:r>
                      <a:endParaRPr lang="es-EC" sz="1400" dirty="0">
                        <a:effectLst/>
                      </a:endParaRPr>
                    </a:p>
                    <a:p>
                      <a:pPr marL="176213" indent="0" algn="just">
                        <a:lnSpc>
                          <a:spcPct val="115000"/>
                        </a:lnSpc>
                        <a:spcAft>
                          <a:spcPts val="0"/>
                        </a:spcAft>
                      </a:pPr>
                      <a:r>
                        <a:rPr lang="es-ES" sz="1400" dirty="0">
                          <a:effectLst/>
                        </a:rPr>
                        <a:t>En este caso, las actas una vez formalizadas (agrupadas como Libro según criterio vigente en el RPDMQ), pasan directamente al área de Digitalización para su desmaterialización, luego de lo cual se aplica el encuadernado, y son colocados en el área restringida de libros desmaterializados en Archivo (Subsuelo del RPDMQ</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MASIVA</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Los libros encuadernados que cumplen condiciones físicas adecuadas para escaneo automático, aplicando digitalización de imágenes por medio del Robot</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r h="786945">
                <a:tc>
                  <a:txBody>
                    <a:bodyPr/>
                    <a:lstStyle/>
                    <a:p>
                      <a:pPr marL="0" indent="0" algn="just">
                        <a:lnSpc>
                          <a:spcPct val="115000"/>
                        </a:lnSpc>
                        <a:spcAft>
                          <a:spcPts val="0"/>
                        </a:spcAft>
                      </a:pPr>
                      <a:r>
                        <a:rPr lang="es-ES" sz="1400" dirty="0">
                          <a:effectLst/>
                        </a:rPr>
                        <a:t>TRATAMIENTO ESPECIAL</a:t>
                      </a:r>
                      <a:endParaRPr lang="es-EC" sz="1400" dirty="0">
                        <a:effectLst/>
                        <a:latin typeface="Calibri"/>
                        <a:ea typeface="Calibri"/>
                        <a:cs typeface="Calibri"/>
                      </a:endParaRPr>
                    </a:p>
                  </a:txBody>
                  <a:tcPr marL="68580" marR="68580" marT="0" marB="0"/>
                </a:tc>
                <a:tc>
                  <a:txBody>
                    <a:bodyPr/>
                    <a:lstStyle/>
                    <a:p>
                      <a:pPr marL="176213" indent="0" algn="just">
                        <a:lnSpc>
                          <a:spcPct val="115000"/>
                        </a:lnSpc>
                        <a:spcAft>
                          <a:spcPts val="0"/>
                        </a:spcAft>
                      </a:pPr>
                      <a:r>
                        <a:rPr lang="es-ES" sz="1400" dirty="0">
                          <a:effectLst/>
                        </a:rPr>
                        <a:t>Libros encuadernados que no pueden ser digitalizados de forma automática, debido a sus condiciones físicas, serán digitalizados aplicando un procedimiento manual especializado</a:t>
                      </a:r>
                      <a:r>
                        <a:rPr lang="es-ES" sz="1400" dirty="0" smtClean="0">
                          <a:effectLst/>
                        </a:rPr>
                        <a:t>.</a:t>
                      </a:r>
                    </a:p>
                    <a:p>
                      <a:pPr marL="457200" algn="just">
                        <a:lnSpc>
                          <a:spcPct val="115000"/>
                        </a:lnSpc>
                        <a:spcAft>
                          <a:spcPts val="0"/>
                        </a:spcAft>
                      </a:pPr>
                      <a:endParaRPr lang="es-EC" sz="14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3700490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692696"/>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44624"/>
            <a:ext cx="3936655" cy="461665"/>
          </a:xfrm>
          <a:prstGeom prst="rect">
            <a:avLst/>
          </a:prstGeom>
          <a:noFill/>
        </p:spPr>
        <p:txBody>
          <a:bodyPr wrap="none" rtlCol="0">
            <a:spAutoFit/>
          </a:bodyPr>
          <a:lstStyle/>
          <a:p>
            <a:r>
              <a:rPr lang="es-EC" sz="2400" b="1" dirty="0" smtClean="0">
                <a:solidFill>
                  <a:srgbClr val="0070C0"/>
                </a:solidFill>
              </a:rPr>
              <a:t>PROCESO DE DIGITALIZACIÓN</a:t>
            </a:r>
            <a:endParaRPr lang="es-EC" sz="2400" b="1" dirty="0">
              <a:solidFill>
                <a:srgbClr val="0070C0"/>
              </a:solidFill>
            </a:endParaRPr>
          </a:p>
        </p:txBody>
      </p:sp>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7" name="16 CuadroTexto"/>
          <p:cNvSpPr txBox="1"/>
          <p:nvPr/>
        </p:nvSpPr>
        <p:spPr>
          <a:xfrm>
            <a:off x="67702" y="375047"/>
            <a:ext cx="4803366" cy="400110"/>
          </a:xfrm>
          <a:prstGeom prst="rect">
            <a:avLst/>
          </a:prstGeom>
          <a:noFill/>
        </p:spPr>
        <p:txBody>
          <a:bodyPr wrap="none" rtlCol="0">
            <a:spAutoFit/>
          </a:bodyPr>
          <a:lstStyle/>
          <a:p>
            <a:r>
              <a:rPr lang="es-EC" sz="2000" b="1" dirty="0" smtClean="0">
                <a:solidFill>
                  <a:srgbClr val="0070C0"/>
                </a:solidFill>
              </a:rPr>
              <a:t>SUBPROCESO DE REGISTRO DE METADATOS</a:t>
            </a:r>
            <a:endParaRPr lang="es-EC" sz="2000" b="1" dirty="0">
              <a:solidFill>
                <a:srgbClr val="0070C0"/>
              </a:solidFill>
            </a:endParaRPr>
          </a:p>
        </p:txBody>
      </p:sp>
      <p:sp>
        <p:nvSpPr>
          <p:cNvPr id="28" name="27 Rectángulo redondeado"/>
          <p:cNvSpPr/>
          <p:nvPr/>
        </p:nvSpPr>
        <p:spPr>
          <a:xfrm>
            <a:off x="4860033" y="1358770"/>
            <a:ext cx="2664295" cy="558062"/>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Generación de Metadatos de las Actas Digitalizadas</a:t>
            </a:r>
            <a:endParaRPr lang="es-EC" sz="1400" dirty="0">
              <a:solidFill>
                <a:schemeClr val="tx1"/>
              </a:solidFill>
            </a:endParaRPr>
          </a:p>
        </p:txBody>
      </p:sp>
      <p:sp>
        <p:nvSpPr>
          <p:cNvPr id="29" name="28 Rectángulo"/>
          <p:cNvSpPr/>
          <p:nvPr/>
        </p:nvSpPr>
        <p:spPr>
          <a:xfrm>
            <a:off x="107504"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0" name="29 Rectángulo"/>
          <p:cNvSpPr/>
          <p:nvPr/>
        </p:nvSpPr>
        <p:spPr>
          <a:xfrm>
            <a:off x="4716016" y="1268760"/>
            <a:ext cx="4320480" cy="5544616"/>
          </a:xfrm>
          <a:prstGeom prst="rect">
            <a:avLst/>
          </a:prstGeom>
          <a:no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31" name="30 Rectángulo"/>
          <p:cNvSpPr/>
          <p:nvPr/>
        </p:nvSpPr>
        <p:spPr>
          <a:xfrm>
            <a:off x="107504" y="701988"/>
            <a:ext cx="4320480" cy="566772"/>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RPDMQ</a:t>
            </a:r>
            <a:endParaRPr lang="es-EC" sz="2000" b="1" dirty="0">
              <a:solidFill>
                <a:schemeClr val="tx1"/>
              </a:solidFill>
            </a:endParaRPr>
          </a:p>
        </p:txBody>
      </p:sp>
      <p:sp>
        <p:nvSpPr>
          <p:cNvPr id="32" name="31 Rectángulo"/>
          <p:cNvSpPr/>
          <p:nvPr/>
        </p:nvSpPr>
        <p:spPr>
          <a:xfrm>
            <a:off x="4716016" y="701988"/>
            <a:ext cx="4320480" cy="566772"/>
          </a:xfrm>
          <a:prstGeom prst="rect">
            <a:avLst/>
          </a:prstGeom>
          <a:solidFill>
            <a:schemeClr val="bg1"/>
          </a:solidFill>
          <a:ln w="31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b="1" dirty="0" smtClean="0">
                <a:solidFill>
                  <a:schemeClr val="tx1"/>
                </a:solidFill>
              </a:rPr>
              <a:t>CONSORCIO (área Digitalización)</a:t>
            </a:r>
            <a:endParaRPr lang="es-EC" sz="2000" b="1" dirty="0">
              <a:solidFill>
                <a:schemeClr val="tx1"/>
              </a:solidFill>
            </a:endParaRPr>
          </a:p>
        </p:txBody>
      </p:sp>
      <p:sp>
        <p:nvSpPr>
          <p:cNvPr id="33" name="32 Rectángulo redondeado"/>
          <p:cNvSpPr/>
          <p:nvPr/>
        </p:nvSpPr>
        <p:spPr>
          <a:xfrm>
            <a:off x="5508104" y="2060848"/>
            <a:ext cx="2016224" cy="576064"/>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Control de Calidad interno de Metadatos</a:t>
            </a:r>
            <a:endParaRPr lang="es-EC" sz="1400" dirty="0">
              <a:solidFill>
                <a:schemeClr val="tx1"/>
              </a:solidFill>
            </a:endParaRPr>
          </a:p>
        </p:txBody>
      </p:sp>
      <p:cxnSp>
        <p:nvCxnSpPr>
          <p:cNvPr id="34" name="33 Conector angular"/>
          <p:cNvCxnSpPr>
            <a:stCxn id="28" idx="3"/>
            <a:endCxn id="33" idx="3"/>
          </p:cNvCxnSpPr>
          <p:nvPr/>
        </p:nvCxnSpPr>
        <p:spPr>
          <a:xfrm>
            <a:off x="7524328" y="1637801"/>
            <a:ext cx="12700" cy="711079"/>
          </a:xfrm>
          <a:prstGeom prst="bentConnector3">
            <a:avLst>
              <a:gd name="adj1" fmla="val 180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4860032" y="2863871"/>
            <a:ext cx="2016224" cy="781153"/>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Carga de Metadatos al Gestor Documental</a:t>
            </a:r>
          </a:p>
        </p:txBody>
      </p:sp>
      <p:sp>
        <p:nvSpPr>
          <p:cNvPr id="36" name="35 CuadroTexto"/>
          <p:cNvSpPr txBox="1"/>
          <p:nvPr/>
        </p:nvSpPr>
        <p:spPr>
          <a:xfrm>
            <a:off x="6948264" y="2780928"/>
            <a:ext cx="1944216" cy="1015663"/>
          </a:xfrm>
          <a:prstGeom prst="rect">
            <a:avLst/>
          </a:prstGeom>
          <a:noFill/>
        </p:spPr>
        <p:txBody>
          <a:bodyPr wrap="square" rtlCol="0">
            <a:spAutoFit/>
          </a:bodyPr>
          <a:lstStyle/>
          <a:p>
            <a:r>
              <a:rPr lang="es-EC" sz="1200" dirty="0" smtClean="0"/>
              <a:t>NOTA:</a:t>
            </a:r>
          </a:p>
          <a:p>
            <a:r>
              <a:rPr lang="es-EC" sz="1200" dirty="0" smtClean="0"/>
              <a:t>Coordinación con RPDMQ para establecer ventana de indisponibilidad del Gestor Documental</a:t>
            </a:r>
            <a:endParaRPr lang="es-EC" sz="1200" dirty="0"/>
          </a:p>
        </p:txBody>
      </p:sp>
      <p:sp>
        <p:nvSpPr>
          <p:cNvPr id="37" name="36 Rectángulo redondeado"/>
          <p:cNvSpPr/>
          <p:nvPr/>
        </p:nvSpPr>
        <p:spPr>
          <a:xfrm>
            <a:off x="6660232" y="4086073"/>
            <a:ext cx="2016224" cy="63907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Carga de Metadatos en Gestor Documental</a:t>
            </a:r>
            <a:endParaRPr lang="es-EC" sz="1400" dirty="0">
              <a:solidFill>
                <a:schemeClr val="tx1"/>
              </a:solidFill>
            </a:endParaRPr>
          </a:p>
        </p:txBody>
      </p:sp>
      <p:cxnSp>
        <p:nvCxnSpPr>
          <p:cNvPr id="38" name="37 Conector angular"/>
          <p:cNvCxnSpPr>
            <a:stCxn id="35" idx="2"/>
            <a:endCxn id="37" idx="1"/>
          </p:cNvCxnSpPr>
          <p:nvPr/>
        </p:nvCxnSpPr>
        <p:spPr>
          <a:xfrm rot="16200000" flipH="1">
            <a:off x="5883896" y="3629272"/>
            <a:ext cx="760585" cy="79208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1835696" y="2204864"/>
            <a:ext cx="2016224" cy="8743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Validación de Metadatos</a:t>
            </a:r>
          </a:p>
          <a:p>
            <a:pPr algn="ctr"/>
            <a:r>
              <a:rPr lang="es-EC" sz="1400" dirty="0" smtClean="0">
                <a:solidFill>
                  <a:schemeClr val="tx1"/>
                </a:solidFill>
              </a:rPr>
              <a:t>(muestra en ambiente Digitalización)</a:t>
            </a:r>
            <a:endParaRPr lang="es-EC" sz="1400" dirty="0">
              <a:solidFill>
                <a:schemeClr val="tx1"/>
              </a:solidFill>
            </a:endParaRPr>
          </a:p>
        </p:txBody>
      </p:sp>
      <p:sp>
        <p:nvSpPr>
          <p:cNvPr id="40" name="39 CuadroTexto"/>
          <p:cNvSpPr txBox="1"/>
          <p:nvPr/>
        </p:nvSpPr>
        <p:spPr>
          <a:xfrm>
            <a:off x="221706" y="2204864"/>
            <a:ext cx="1622299" cy="830997"/>
          </a:xfrm>
          <a:prstGeom prst="rect">
            <a:avLst/>
          </a:prstGeom>
          <a:noFill/>
        </p:spPr>
        <p:txBody>
          <a:bodyPr wrap="square" rtlCol="0">
            <a:spAutoFit/>
          </a:bodyPr>
          <a:lstStyle/>
          <a:p>
            <a:pPr algn="r"/>
            <a:r>
              <a:rPr lang="es-EC" sz="1200" dirty="0" smtClean="0"/>
              <a:t>NOTA:</a:t>
            </a:r>
          </a:p>
          <a:p>
            <a:pPr algn="r"/>
            <a:r>
              <a:rPr lang="es-EC" sz="1200" dirty="0" smtClean="0"/>
              <a:t>Fiscalización también efectúe verificación de metadatos (muestra)</a:t>
            </a:r>
            <a:endParaRPr lang="es-EC" sz="1200" dirty="0"/>
          </a:p>
        </p:txBody>
      </p:sp>
      <p:sp>
        <p:nvSpPr>
          <p:cNvPr id="41" name="40 Rectángulo redondeado"/>
          <p:cNvSpPr/>
          <p:nvPr/>
        </p:nvSpPr>
        <p:spPr>
          <a:xfrm>
            <a:off x="251520" y="4941809"/>
            <a:ext cx="2016224" cy="863455"/>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Verificación de Carga de Metadatos</a:t>
            </a:r>
          </a:p>
          <a:p>
            <a:pPr algn="ctr"/>
            <a:r>
              <a:rPr lang="es-EC" sz="1400" dirty="0" smtClean="0">
                <a:solidFill>
                  <a:schemeClr val="tx1"/>
                </a:solidFill>
              </a:rPr>
              <a:t>(muestra)</a:t>
            </a:r>
            <a:endParaRPr lang="es-EC" sz="1400" dirty="0">
              <a:solidFill>
                <a:schemeClr val="tx1"/>
              </a:solidFill>
            </a:endParaRPr>
          </a:p>
        </p:txBody>
      </p:sp>
      <p:cxnSp>
        <p:nvCxnSpPr>
          <p:cNvPr id="42" name="41 Conector angular"/>
          <p:cNvCxnSpPr>
            <a:stCxn id="39" idx="2"/>
            <a:endCxn id="35" idx="1"/>
          </p:cNvCxnSpPr>
          <p:nvPr/>
        </p:nvCxnSpPr>
        <p:spPr>
          <a:xfrm rot="16200000" flipH="1">
            <a:off x="3764306" y="2158721"/>
            <a:ext cx="175229" cy="2016224"/>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42 Cilindro"/>
          <p:cNvSpPr/>
          <p:nvPr/>
        </p:nvSpPr>
        <p:spPr>
          <a:xfrm>
            <a:off x="1805882" y="3374994"/>
            <a:ext cx="1758006" cy="1422158"/>
          </a:xfrm>
          <a:prstGeom prst="can">
            <a:avLst/>
          </a:prstGeom>
          <a:solidFill>
            <a:schemeClr val="accent6">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smtClean="0">
                <a:solidFill>
                  <a:schemeClr val="tx1"/>
                </a:solidFill>
              </a:rPr>
              <a:t>GESTOR DOCUMENTAL RPDMQ</a:t>
            </a:r>
          </a:p>
          <a:p>
            <a:pPr algn="ctr"/>
            <a:r>
              <a:rPr lang="es-EC" sz="1400" b="1" dirty="0" smtClean="0">
                <a:solidFill>
                  <a:schemeClr val="tx1"/>
                </a:solidFill>
              </a:rPr>
              <a:t>(Acervo Digitalizado)</a:t>
            </a:r>
            <a:endParaRPr lang="es-EC" sz="1400" b="1" dirty="0">
              <a:solidFill>
                <a:schemeClr val="tx1"/>
              </a:solidFill>
            </a:endParaRPr>
          </a:p>
        </p:txBody>
      </p:sp>
      <p:cxnSp>
        <p:nvCxnSpPr>
          <p:cNvPr id="44" name="43 Conector angular"/>
          <p:cNvCxnSpPr>
            <a:stCxn id="37" idx="2"/>
            <a:endCxn id="43" idx="4"/>
          </p:cNvCxnSpPr>
          <p:nvPr/>
        </p:nvCxnSpPr>
        <p:spPr>
          <a:xfrm rot="5400000" flipH="1">
            <a:off x="5296580" y="2353381"/>
            <a:ext cx="639071" cy="4104456"/>
          </a:xfrm>
          <a:prstGeom prst="bentConnector4">
            <a:avLst>
              <a:gd name="adj1" fmla="val -35771"/>
              <a:gd name="adj2" fmla="val 6228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66 Conector angular"/>
          <p:cNvCxnSpPr>
            <a:stCxn id="33" idx="1"/>
            <a:endCxn id="39" idx="0"/>
          </p:cNvCxnSpPr>
          <p:nvPr/>
        </p:nvCxnSpPr>
        <p:spPr>
          <a:xfrm rot="10800000">
            <a:off x="2843808" y="2204864"/>
            <a:ext cx="2664296" cy="144016"/>
          </a:xfrm>
          <a:prstGeom prst="bentConnector4">
            <a:avLst>
              <a:gd name="adj1" fmla="val 31081"/>
              <a:gd name="adj2" fmla="val 25873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67 Conector angular"/>
          <p:cNvCxnSpPr>
            <a:stCxn id="43" idx="2"/>
            <a:endCxn id="41" idx="0"/>
          </p:cNvCxnSpPr>
          <p:nvPr/>
        </p:nvCxnSpPr>
        <p:spPr>
          <a:xfrm rot="10800000" flipV="1">
            <a:off x="1259632" y="4086073"/>
            <a:ext cx="546250" cy="85573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68 CuadroTexto"/>
          <p:cNvSpPr txBox="1"/>
          <p:nvPr/>
        </p:nvSpPr>
        <p:spPr>
          <a:xfrm>
            <a:off x="2267744" y="4974267"/>
            <a:ext cx="2016224" cy="830997"/>
          </a:xfrm>
          <a:prstGeom prst="rect">
            <a:avLst/>
          </a:prstGeom>
          <a:noFill/>
        </p:spPr>
        <p:txBody>
          <a:bodyPr wrap="square" rtlCol="0">
            <a:spAutoFit/>
          </a:bodyPr>
          <a:lstStyle/>
          <a:p>
            <a:r>
              <a:rPr lang="es-EC" sz="1200" dirty="0" smtClean="0"/>
              <a:t>NOTA:</a:t>
            </a:r>
          </a:p>
          <a:p>
            <a:r>
              <a:rPr lang="es-EC" sz="1200" dirty="0" smtClean="0"/>
              <a:t>Fiscalización también efectúe verificación de metadatos (muestra)</a:t>
            </a:r>
            <a:endParaRPr lang="es-EC" sz="1200" dirty="0"/>
          </a:p>
        </p:txBody>
      </p:sp>
      <p:sp>
        <p:nvSpPr>
          <p:cNvPr id="70" name="69 Rectángulo redondeado"/>
          <p:cNvSpPr/>
          <p:nvPr/>
        </p:nvSpPr>
        <p:spPr>
          <a:xfrm>
            <a:off x="3563888" y="5949280"/>
            <a:ext cx="2016224" cy="647431"/>
          </a:xfrm>
          <a:prstGeom prst="round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Emisión y firma de acta de Validación de Metadatos</a:t>
            </a:r>
            <a:endParaRPr lang="es-EC" sz="1400" dirty="0">
              <a:solidFill>
                <a:schemeClr val="tx1"/>
              </a:solidFill>
            </a:endParaRPr>
          </a:p>
        </p:txBody>
      </p:sp>
      <p:cxnSp>
        <p:nvCxnSpPr>
          <p:cNvPr id="71" name="70 Conector angular"/>
          <p:cNvCxnSpPr>
            <a:stCxn id="41" idx="2"/>
            <a:endCxn id="70" idx="1"/>
          </p:cNvCxnSpPr>
          <p:nvPr/>
        </p:nvCxnSpPr>
        <p:spPr>
          <a:xfrm rot="16200000" flipH="1">
            <a:off x="2177894" y="4887002"/>
            <a:ext cx="467732" cy="2304256"/>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961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119158" cy="461665"/>
          </a:xfrm>
          <a:prstGeom prst="rect">
            <a:avLst/>
          </a:prstGeom>
          <a:noFill/>
        </p:spPr>
        <p:txBody>
          <a:bodyPr wrap="none" rtlCol="0">
            <a:spAutoFit/>
          </a:bodyPr>
          <a:lstStyle/>
          <a:p>
            <a:r>
              <a:rPr lang="es-EC" sz="2400" b="1" dirty="0" smtClean="0">
                <a:solidFill>
                  <a:srgbClr val="0070C0"/>
                </a:solidFill>
              </a:rPr>
              <a:t>ACCIONES CLAVE DE GESTIÓN DEL RPQ</a:t>
            </a:r>
            <a:endParaRPr lang="es-EC" sz="2400" b="1" dirty="0">
              <a:solidFill>
                <a:srgbClr val="0070C0"/>
              </a:solidFill>
            </a:endParaRPr>
          </a:p>
        </p:txBody>
      </p:sp>
      <p:sp>
        <p:nvSpPr>
          <p:cNvPr id="8" name="7 CuadroTexto"/>
          <p:cNvSpPr txBox="1"/>
          <p:nvPr/>
        </p:nvSpPr>
        <p:spPr>
          <a:xfrm>
            <a:off x="214283" y="980728"/>
            <a:ext cx="8715436" cy="4524315"/>
          </a:xfrm>
          <a:prstGeom prst="rect">
            <a:avLst/>
          </a:prstGeom>
          <a:noFill/>
        </p:spPr>
        <p:txBody>
          <a:bodyPr wrap="square" rtlCol="0">
            <a:spAutoFit/>
          </a:bodyPr>
          <a:lstStyle/>
          <a:p>
            <a:pPr marL="342900" indent="-342900">
              <a:buFont typeface="+mj-lt"/>
              <a:buAutoNum type="arabicPeriod"/>
            </a:pPr>
            <a:r>
              <a:rPr lang="es-EC" sz="2400" dirty="0"/>
              <a:t>Remodelación Subsuelo para Archivo Físico y </a:t>
            </a:r>
            <a:r>
              <a:rPr lang="es-EC" sz="2400" dirty="0" smtClean="0"/>
              <a:t>Digitalización </a:t>
            </a:r>
            <a:r>
              <a:rPr lang="es-EC" sz="2400" dirty="0" smtClean="0">
                <a:solidFill>
                  <a:srgbClr val="FF0000"/>
                </a:solidFill>
              </a:rPr>
              <a:t>(proyecto complementario)</a:t>
            </a:r>
            <a:r>
              <a:rPr lang="es-EC" sz="2400" dirty="0" smtClean="0"/>
              <a:t> [en ejecución].</a:t>
            </a:r>
          </a:p>
          <a:p>
            <a:pPr marL="342900" indent="-342900">
              <a:buFont typeface="+mj-lt"/>
              <a:buAutoNum type="arabicPeriod"/>
            </a:pPr>
            <a:r>
              <a:rPr lang="es-EC" sz="2400" dirty="0" smtClean="0"/>
              <a:t>Conformación del EQUIPO </a:t>
            </a:r>
            <a:r>
              <a:rPr lang="es-EC" sz="2400" dirty="0" smtClean="0"/>
              <a:t>DE MODERNIZACIÓN </a:t>
            </a:r>
            <a:r>
              <a:rPr lang="es-EC" sz="2400" dirty="0" smtClean="0"/>
              <a:t>(Delegados clave de cada área</a:t>
            </a:r>
            <a:r>
              <a:rPr lang="es-EC" sz="2400" dirty="0" smtClean="0"/>
              <a:t>) [conformado y en preparación].</a:t>
            </a:r>
            <a:endParaRPr lang="es-EC" sz="2400" dirty="0" smtClean="0"/>
          </a:p>
          <a:p>
            <a:pPr marL="342900" indent="-342900">
              <a:buFont typeface="+mj-lt"/>
              <a:buAutoNum type="arabicPeriod"/>
            </a:pPr>
            <a:r>
              <a:rPr lang="es-EC" sz="2400" dirty="0" smtClean="0"/>
              <a:t>Coordinación de trabajo sinérgico con DMC, DMT, DMSC, DMBI, DMI y Administración Genera [en ejecución].</a:t>
            </a:r>
          </a:p>
          <a:p>
            <a:pPr marL="342900" indent="-342900">
              <a:buFont typeface="+mj-lt"/>
              <a:buAutoNum type="arabicPeriod"/>
            </a:pPr>
            <a:r>
              <a:rPr lang="es-EC" sz="2400" dirty="0" smtClean="0"/>
              <a:t>Coordinación de trabajo sinérgico con </a:t>
            </a:r>
            <a:r>
              <a:rPr lang="es-EC" sz="2400" dirty="0" smtClean="0"/>
              <a:t>DINARDAP [en ejecución]</a:t>
            </a:r>
            <a:endParaRPr lang="es-EC" sz="2400" dirty="0" smtClean="0"/>
          </a:p>
          <a:p>
            <a:pPr marL="342900" indent="-342900">
              <a:buFont typeface="+mj-lt"/>
              <a:buAutoNum type="arabicPeriod"/>
            </a:pPr>
            <a:r>
              <a:rPr lang="es-EC" sz="2400" dirty="0" smtClean="0"/>
              <a:t>Coordinación de trabajo con Actores Clave del </a:t>
            </a:r>
            <a:r>
              <a:rPr lang="es-EC" sz="2400" dirty="0" smtClean="0"/>
              <a:t>RPQ [en ejecución]</a:t>
            </a:r>
            <a:endParaRPr lang="es-EC" sz="2400" dirty="0" smtClean="0"/>
          </a:p>
          <a:p>
            <a:pPr marL="342900" indent="-342900">
              <a:buFont typeface="+mj-lt"/>
              <a:buAutoNum type="arabicPeriod"/>
            </a:pPr>
            <a:r>
              <a:rPr lang="es-EC" sz="2400" dirty="0" smtClean="0"/>
              <a:t>Consultoría para diseños del </a:t>
            </a:r>
            <a:r>
              <a:rPr lang="es-EC" sz="2400" dirty="0" smtClean="0"/>
              <a:t>ESQUEMA CONTINGENTE </a:t>
            </a:r>
            <a:r>
              <a:rPr lang="es-EC" sz="2400" dirty="0" smtClean="0"/>
              <a:t>EN ESCENARIO CATASTRÓFICO y de la SEGURIDAD PERIFÉRICA </a:t>
            </a:r>
            <a:r>
              <a:rPr lang="es-EC" sz="2400" dirty="0" smtClean="0">
                <a:solidFill>
                  <a:srgbClr val="FF0000"/>
                </a:solidFill>
              </a:rPr>
              <a:t>(</a:t>
            </a:r>
            <a:r>
              <a:rPr lang="es-EC" sz="2400" dirty="0" smtClean="0">
                <a:solidFill>
                  <a:srgbClr val="FF0000"/>
                </a:solidFill>
              </a:rPr>
              <a:t>proyectos complementarios)</a:t>
            </a:r>
            <a:r>
              <a:rPr lang="es-EC" sz="2400" dirty="0" smtClean="0"/>
              <a:t>. [en espera de aprobación presupuestaria para ejecutar en segundo semestre 2015]</a:t>
            </a:r>
            <a:endParaRPr lang="es-EC" sz="2400" dirty="0" smtClean="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extLst>
      <p:ext uri="{BB962C8B-B14F-4D97-AF65-F5344CB8AC3E}">
        <p14:creationId xmlns:p14="http://schemas.microsoft.com/office/powerpoint/2010/main" val="513666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290003" cy="461665"/>
          </a:xfrm>
          <a:prstGeom prst="rect">
            <a:avLst/>
          </a:prstGeom>
          <a:noFill/>
        </p:spPr>
        <p:txBody>
          <a:bodyPr wrap="none" rtlCol="0">
            <a:spAutoFit/>
          </a:bodyPr>
          <a:lstStyle/>
          <a:p>
            <a:r>
              <a:rPr lang="es-EC" sz="2400" b="1" dirty="0" smtClean="0">
                <a:solidFill>
                  <a:srgbClr val="0070C0"/>
                </a:solidFill>
              </a:rPr>
              <a:t>AVANCE DE LA </a:t>
            </a:r>
            <a:r>
              <a:rPr lang="es-EC" sz="2400" b="1" dirty="0" smtClean="0">
                <a:solidFill>
                  <a:srgbClr val="0070C0"/>
                </a:solidFill>
              </a:rPr>
              <a:t>GESTIÓN</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7" name="6 CuadroTexto"/>
          <p:cNvSpPr txBox="1"/>
          <p:nvPr/>
        </p:nvSpPr>
        <p:spPr>
          <a:xfrm>
            <a:off x="35496" y="980728"/>
            <a:ext cx="9072594" cy="3046988"/>
          </a:xfrm>
          <a:prstGeom prst="rect">
            <a:avLst/>
          </a:prstGeom>
          <a:noFill/>
        </p:spPr>
        <p:txBody>
          <a:bodyPr wrap="square" rtlCol="0">
            <a:spAutoFit/>
          </a:bodyPr>
          <a:lstStyle/>
          <a:p>
            <a:pPr marL="342900" indent="-342900">
              <a:buFont typeface="Arial" pitchFamily="34" charset="0"/>
              <a:buChar char="•"/>
            </a:pPr>
            <a:r>
              <a:rPr lang="es-EC" sz="2400" b="1" dirty="0" smtClean="0"/>
              <a:t>RESULTADOS DE LA GESTIÓN EFECTUADA al 15-dic-2015</a:t>
            </a:r>
            <a:r>
              <a:rPr lang="es-EC" sz="2400" dirty="0" smtClean="0"/>
              <a:t>:</a:t>
            </a:r>
          </a:p>
          <a:p>
            <a:pPr marL="800100" lvl="1" indent="-342900">
              <a:buFont typeface="Arial" pitchFamily="34" charset="0"/>
              <a:buChar char="•"/>
            </a:pPr>
            <a:r>
              <a:rPr lang="es-EC" sz="2400" dirty="0" smtClean="0"/>
              <a:t>13 </a:t>
            </a:r>
            <a:r>
              <a:rPr lang="es-EC" sz="2400" dirty="0"/>
              <a:t>Entregables aprobados de 79 contractualmente establecidos [</a:t>
            </a:r>
            <a:r>
              <a:rPr lang="es-EC" sz="2400" b="1" dirty="0" smtClean="0">
                <a:solidFill>
                  <a:srgbClr val="FF0000"/>
                </a:solidFill>
              </a:rPr>
              <a:t>16,46%</a:t>
            </a:r>
            <a:r>
              <a:rPr lang="es-EC" sz="2400" dirty="0" smtClean="0"/>
              <a:t>].</a:t>
            </a:r>
          </a:p>
          <a:p>
            <a:pPr marL="800100" lvl="1" indent="-342900">
              <a:buFont typeface="Arial" pitchFamily="34" charset="0"/>
              <a:buChar char="•"/>
            </a:pPr>
            <a:r>
              <a:rPr lang="es-EC" sz="2400" dirty="0" smtClean="0"/>
              <a:t>3 </a:t>
            </a:r>
            <a:r>
              <a:rPr lang="es-EC" sz="2400" dirty="0"/>
              <a:t>Entregables observados en fase de ajustes por parte del </a:t>
            </a:r>
            <a:r>
              <a:rPr lang="es-EC" sz="2400" dirty="0" smtClean="0"/>
              <a:t>proveedor.</a:t>
            </a:r>
          </a:p>
          <a:p>
            <a:pPr marL="800100" lvl="1" indent="-342900">
              <a:buFont typeface="Arial" pitchFamily="34" charset="0"/>
              <a:buChar char="•"/>
            </a:pPr>
            <a:r>
              <a:rPr lang="es-EC" sz="2400" dirty="0" smtClean="0"/>
              <a:t>5 </a:t>
            </a:r>
            <a:r>
              <a:rPr lang="es-EC" sz="2400" dirty="0"/>
              <a:t>Entregables ajustados en </a:t>
            </a:r>
            <a:r>
              <a:rPr lang="es-EC" sz="2400" dirty="0" smtClean="0"/>
              <a:t>revisión.</a:t>
            </a:r>
          </a:p>
          <a:p>
            <a:pPr marL="800100" lvl="1" indent="-342900">
              <a:buFont typeface="Arial" pitchFamily="34" charset="0"/>
              <a:buChar char="•"/>
            </a:pPr>
            <a:r>
              <a:rPr lang="es-EC" sz="2400" dirty="0"/>
              <a:t>Se efectuó la gestión del 1er PAGO, con el sustento de 12 entregables </a:t>
            </a:r>
            <a:r>
              <a:rPr lang="es-EC" sz="2400" dirty="0" smtClean="0"/>
              <a:t>aprobados:</a:t>
            </a:r>
          </a:p>
        </p:txBody>
      </p:sp>
      <p:graphicFrame>
        <p:nvGraphicFramePr>
          <p:cNvPr id="2" name="1 Tabla"/>
          <p:cNvGraphicFramePr>
            <a:graphicFrameLocks noGrp="1"/>
          </p:cNvGraphicFramePr>
          <p:nvPr>
            <p:extLst>
              <p:ext uri="{D42A27DB-BD31-4B8C-83A1-F6EECF244321}">
                <p14:modId xmlns:p14="http://schemas.microsoft.com/office/powerpoint/2010/main" val="763797108"/>
              </p:ext>
            </p:extLst>
          </p:nvPr>
        </p:nvGraphicFramePr>
        <p:xfrm>
          <a:off x="251520" y="4192965"/>
          <a:ext cx="8568951" cy="1540291"/>
        </p:xfrm>
        <a:graphic>
          <a:graphicData uri="http://schemas.openxmlformats.org/drawingml/2006/table">
            <a:tbl>
              <a:tblPr firstRow="1" firstCol="1" bandRow="1">
                <a:tableStyleId>{5C22544A-7EE6-4342-B048-85BDC9FD1C3A}</a:tableStyleId>
              </a:tblPr>
              <a:tblGrid>
                <a:gridCol w="647512"/>
                <a:gridCol w="2189056"/>
                <a:gridCol w="809390"/>
                <a:gridCol w="1371202"/>
                <a:gridCol w="1128913"/>
                <a:gridCol w="1211439"/>
                <a:gridCol w="1211439"/>
              </a:tblGrid>
              <a:tr h="907812">
                <a:tc>
                  <a:txBody>
                    <a:bodyPr/>
                    <a:lstStyle/>
                    <a:p>
                      <a:pPr algn="ctr">
                        <a:lnSpc>
                          <a:spcPct val="115000"/>
                        </a:lnSpc>
                        <a:spcAft>
                          <a:spcPts val="0"/>
                        </a:spcAft>
                      </a:pPr>
                      <a:r>
                        <a:rPr lang="es-EC" sz="1400" dirty="0">
                          <a:effectLst/>
                        </a:rPr>
                        <a:t>PAGO</a:t>
                      </a:r>
                      <a:endParaRPr lang="es-EC" sz="1400" dirty="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CONCEPTO PAGO</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 PAGO</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ANTICIPO DEVENGADO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SALDO EJECUTADO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TOTAL</a:t>
                      </a:r>
                    </a:p>
                    <a:p>
                      <a:pPr algn="ctr">
                        <a:lnSpc>
                          <a:spcPct val="115000"/>
                        </a:lnSpc>
                        <a:spcAft>
                          <a:spcPts val="0"/>
                        </a:spcAft>
                      </a:pPr>
                      <a:r>
                        <a:rPr lang="es-EC" sz="1400">
                          <a:effectLst/>
                        </a:rPr>
                        <a:t>PAGO</a:t>
                      </a:r>
                      <a:br>
                        <a:rPr lang="es-EC" sz="1400">
                          <a:effectLst/>
                        </a:rPr>
                      </a:br>
                      <a:r>
                        <a:rPr lang="es-EC" sz="1400">
                          <a:effectLst/>
                        </a:rPr>
                        <a:t>(sin IVA)</a:t>
                      </a:r>
                      <a:endParaRPr lang="es-EC" sz="1400">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es-EC" sz="1400">
                          <a:effectLst/>
                        </a:rPr>
                        <a:t>TOTAL</a:t>
                      </a:r>
                    </a:p>
                    <a:p>
                      <a:pPr algn="ctr">
                        <a:lnSpc>
                          <a:spcPct val="115000"/>
                        </a:lnSpc>
                        <a:spcAft>
                          <a:spcPts val="0"/>
                        </a:spcAft>
                      </a:pPr>
                      <a:r>
                        <a:rPr lang="es-EC" sz="1400">
                          <a:effectLst/>
                        </a:rPr>
                        <a:t>PAGO</a:t>
                      </a:r>
                      <a:br>
                        <a:rPr lang="es-EC" sz="1400">
                          <a:effectLst/>
                        </a:rPr>
                      </a:br>
                      <a:r>
                        <a:rPr lang="es-EC" sz="1400">
                          <a:effectLst/>
                        </a:rPr>
                        <a:t>(con IVA)</a:t>
                      </a:r>
                      <a:endParaRPr lang="es-EC" sz="1400">
                        <a:effectLst/>
                        <a:latin typeface="Calibri"/>
                        <a:ea typeface="Calibri"/>
                        <a:cs typeface="Times New Roman"/>
                      </a:endParaRPr>
                    </a:p>
                  </a:txBody>
                  <a:tcPr marL="44450" marR="44450" marT="0" marB="0" anchor="ctr"/>
                </a:tc>
              </a:tr>
              <a:tr h="632479">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tc>
                <a:tc>
                  <a:txBody>
                    <a:bodyPr/>
                    <a:lstStyle/>
                    <a:p>
                      <a:pPr>
                        <a:lnSpc>
                          <a:spcPct val="115000"/>
                        </a:lnSpc>
                        <a:spcAft>
                          <a:spcPts val="0"/>
                        </a:spcAft>
                      </a:pPr>
                      <a:r>
                        <a:rPr lang="es-EC" sz="1400" dirty="0">
                          <a:effectLst/>
                        </a:rPr>
                        <a:t>1er grupo Entregas Parciales</a:t>
                      </a:r>
                      <a:endParaRPr lang="es-EC" sz="1400" dirty="0">
                        <a:effectLst/>
                        <a:latin typeface="Calibri"/>
                        <a:ea typeface="Calibri"/>
                        <a:cs typeface="Times New Roman"/>
                      </a:endParaRPr>
                    </a:p>
                  </a:txBody>
                  <a:tcPr marL="44450" marR="44450" marT="0" marB="0"/>
                </a:tc>
                <a:tc>
                  <a:txBody>
                    <a:bodyPr/>
                    <a:lstStyle/>
                    <a:p>
                      <a:pPr algn="ctr">
                        <a:lnSpc>
                          <a:spcPct val="115000"/>
                        </a:lnSpc>
                        <a:spcAft>
                          <a:spcPts val="0"/>
                        </a:spcAft>
                      </a:pPr>
                      <a:r>
                        <a:rPr lang="es-EC" sz="1400">
                          <a:effectLst/>
                        </a:rPr>
                        <a:t>10,77%</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$ 118.768,89</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$ 277.124,13</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a:effectLst/>
                        </a:rPr>
                        <a:t>$ 395.893,02</a:t>
                      </a:r>
                      <a:endParaRPr lang="es-EC" sz="1400">
                        <a:effectLst/>
                        <a:latin typeface="Calibri"/>
                        <a:ea typeface="Calibri"/>
                        <a:cs typeface="Times New Roman"/>
                      </a:endParaRPr>
                    </a:p>
                  </a:txBody>
                  <a:tcPr marL="44450" marR="44450" marT="0" marB="0"/>
                </a:tc>
                <a:tc>
                  <a:txBody>
                    <a:bodyPr/>
                    <a:lstStyle/>
                    <a:p>
                      <a:pPr algn="r">
                        <a:lnSpc>
                          <a:spcPct val="115000"/>
                        </a:lnSpc>
                        <a:spcAft>
                          <a:spcPts val="0"/>
                        </a:spcAft>
                      </a:pPr>
                      <a:r>
                        <a:rPr lang="es-EC" sz="1400" dirty="0">
                          <a:effectLst/>
                        </a:rPr>
                        <a:t>$ 443.400,18</a:t>
                      </a:r>
                      <a:endParaRPr lang="es-EC" sz="1400" dirty="0">
                        <a:effectLst/>
                        <a:latin typeface="Calibri"/>
                        <a:ea typeface="Calibri"/>
                        <a:cs typeface="Times New Roman"/>
                      </a:endParaRPr>
                    </a:p>
                  </a:txBody>
                  <a:tcPr marL="44450" marR="44450" marT="0" marB="0"/>
                </a:tc>
              </a:tr>
            </a:tbl>
          </a:graphicData>
        </a:graphic>
      </p:graphicFrame>
    </p:spTree>
    <p:extLst>
      <p:ext uri="{BB962C8B-B14F-4D97-AF65-F5344CB8AC3E}">
        <p14:creationId xmlns:p14="http://schemas.microsoft.com/office/powerpoint/2010/main" val="55284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542124" cy="461665"/>
          </a:xfrm>
          <a:prstGeom prst="rect">
            <a:avLst/>
          </a:prstGeom>
          <a:noFill/>
        </p:spPr>
        <p:txBody>
          <a:bodyPr wrap="none" rtlCol="0">
            <a:spAutoFit/>
          </a:bodyPr>
          <a:lstStyle/>
          <a:p>
            <a:r>
              <a:rPr lang="es-EC" sz="2400" b="1" dirty="0" smtClean="0">
                <a:solidFill>
                  <a:srgbClr val="0070C0"/>
                </a:solidFill>
              </a:rPr>
              <a:t>FINALIDAD DEL PROYECTO</a:t>
            </a:r>
            <a:endParaRPr lang="es-EC" sz="2400" b="1" dirty="0">
              <a:solidFill>
                <a:srgbClr val="0070C0"/>
              </a:solidFill>
            </a:endParaRPr>
          </a:p>
        </p:txBody>
      </p:sp>
      <p:sp>
        <p:nvSpPr>
          <p:cNvPr id="8" name="7 CuadroTexto"/>
          <p:cNvSpPr txBox="1"/>
          <p:nvPr/>
        </p:nvSpPr>
        <p:spPr>
          <a:xfrm>
            <a:off x="785786" y="1892093"/>
            <a:ext cx="7572428" cy="3108543"/>
          </a:xfrm>
          <a:prstGeom prst="rect">
            <a:avLst/>
          </a:prstGeom>
          <a:noFill/>
        </p:spPr>
        <p:txBody>
          <a:bodyPr wrap="square" rtlCol="0">
            <a:spAutoFit/>
          </a:bodyPr>
          <a:lstStyle/>
          <a:p>
            <a:r>
              <a:rPr lang="es-EC" sz="2800" dirty="0" smtClean="0"/>
              <a:t>Visionar, gestionar y alcanzar un cambio integral en la Gestión Registral bajo el esquema de FOLIO REAL; cuya influencia sobre la gestión municipal y ciudadana en el Distrito Metropolitano de Quito promoverá una visión de eficacia, eficiencia y excelencia, conjugando los ejes Cultural, Orgánico,  Institucional</a:t>
            </a:r>
            <a:r>
              <a:rPr lang="es-EC" sz="2800" dirty="0"/>
              <a:t> </a:t>
            </a:r>
            <a:r>
              <a:rPr lang="es-EC" sz="2800" dirty="0" smtClean="0"/>
              <a:t>y Sinérgico.</a:t>
            </a:r>
            <a:endParaRPr lang="es-EC" sz="2800" dirty="0"/>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2975302" cy="461665"/>
          </a:xfrm>
          <a:prstGeom prst="rect">
            <a:avLst/>
          </a:prstGeom>
          <a:noFill/>
        </p:spPr>
        <p:txBody>
          <a:bodyPr wrap="none" rtlCol="0">
            <a:spAutoFit/>
          </a:bodyPr>
          <a:lstStyle/>
          <a:p>
            <a:r>
              <a:rPr lang="es-EC" sz="2400" b="1" dirty="0" smtClean="0">
                <a:solidFill>
                  <a:srgbClr val="0070C0"/>
                </a:solidFill>
              </a:rPr>
              <a:t>ALCANCE DE GESTIÓN</a:t>
            </a:r>
            <a:endParaRPr lang="es-EC" sz="2400" b="1" dirty="0">
              <a:solidFill>
                <a:srgbClr val="0070C0"/>
              </a:solidFill>
            </a:endParaRPr>
          </a:p>
        </p:txBody>
      </p:sp>
      <p:sp>
        <p:nvSpPr>
          <p:cNvPr id="8" name="7 Elipse"/>
          <p:cNvSpPr/>
          <p:nvPr/>
        </p:nvSpPr>
        <p:spPr>
          <a:xfrm>
            <a:off x="3571868" y="2357430"/>
            <a:ext cx="1928826" cy="1857388"/>
          </a:xfrm>
          <a:prstGeom prst="ellipse">
            <a:avLst/>
          </a:prstGeom>
          <a:solidFill>
            <a:schemeClr val="accent6">
              <a:lumMod val="20000"/>
              <a:lumOff val="80000"/>
            </a:schemeClr>
          </a:solidFill>
          <a:ln w="31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REGISTRAL CON FOLIO REAL</a:t>
            </a:r>
            <a:endParaRPr lang="es-EC" dirty="0">
              <a:solidFill>
                <a:schemeClr val="tx1"/>
              </a:solidFill>
            </a:endParaRPr>
          </a:p>
        </p:txBody>
      </p:sp>
      <p:sp>
        <p:nvSpPr>
          <p:cNvPr id="9" name="8 Rectángulo redondeado"/>
          <p:cNvSpPr/>
          <p:nvPr/>
        </p:nvSpPr>
        <p:spPr>
          <a:xfrm>
            <a:off x="785786" y="1928802"/>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Propuesta de Normativa</a:t>
            </a:r>
            <a:endParaRPr lang="es-EC" dirty="0">
              <a:solidFill>
                <a:schemeClr val="tx1"/>
              </a:solidFill>
            </a:endParaRPr>
          </a:p>
        </p:txBody>
      </p:sp>
      <p:sp>
        <p:nvSpPr>
          <p:cNvPr id="10" name="9 Rectángulo redondeado"/>
          <p:cNvSpPr/>
          <p:nvPr/>
        </p:nvSpPr>
        <p:spPr>
          <a:xfrm>
            <a:off x="2643174" y="928670"/>
            <a:ext cx="1928826"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Reingeniería de Procesos</a:t>
            </a:r>
            <a:endParaRPr lang="es-EC" dirty="0">
              <a:solidFill>
                <a:schemeClr val="tx1"/>
              </a:solidFill>
            </a:endParaRPr>
          </a:p>
        </p:txBody>
      </p:sp>
      <p:sp>
        <p:nvSpPr>
          <p:cNvPr id="11" name="10 Rectángulo redondeado"/>
          <p:cNvSpPr/>
          <p:nvPr/>
        </p:nvSpPr>
        <p:spPr>
          <a:xfrm>
            <a:off x="428596" y="3071810"/>
            <a:ext cx="1857388" cy="2143140"/>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Digitalización del Acervo Registral</a:t>
            </a:r>
            <a:endParaRPr lang="es-EC" dirty="0">
              <a:solidFill>
                <a:schemeClr val="tx1"/>
              </a:solidFill>
            </a:endParaRPr>
          </a:p>
        </p:txBody>
      </p:sp>
      <p:sp>
        <p:nvSpPr>
          <p:cNvPr id="12" name="11 Rectángulo redondeado"/>
          <p:cNvSpPr/>
          <p:nvPr/>
        </p:nvSpPr>
        <p:spPr>
          <a:xfrm>
            <a:off x="1214414" y="4643446"/>
            <a:ext cx="6643734" cy="214311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dirty="0" smtClean="0">
                <a:solidFill>
                  <a:schemeClr val="tx1"/>
                </a:solidFill>
              </a:rPr>
              <a:t>Automatización</a:t>
            </a:r>
            <a:endParaRPr lang="es-EC" dirty="0">
              <a:solidFill>
                <a:schemeClr val="tx1"/>
              </a:solidFill>
            </a:endParaRPr>
          </a:p>
        </p:txBody>
      </p:sp>
      <p:sp>
        <p:nvSpPr>
          <p:cNvPr id="13" name="12 Rectángulo redondeado"/>
          <p:cNvSpPr/>
          <p:nvPr/>
        </p:nvSpPr>
        <p:spPr>
          <a:xfrm>
            <a:off x="5143504" y="1142984"/>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Gestión del Cambio</a:t>
            </a:r>
            <a:endParaRPr lang="es-EC" dirty="0">
              <a:solidFill>
                <a:schemeClr val="tx1"/>
              </a:solidFill>
            </a:endParaRPr>
          </a:p>
        </p:txBody>
      </p:sp>
      <p:sp>
        <p:nvSpPr>
          <p:cNvPr id="14" name="13 Rectángulo redondeado"/>
          <p:cNvSpPr/>
          <p:nvPr/>
        </p:nvSpPr>
        <p:spPr>
          <a:xfrm>
            <a:off x="6715140" y="3571876"/>
            <a:ext cx="1857388"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Certificación ISO</a:t>
            </a:r>
            <a:endParaRPr lang="es-EC" dirty="0">
              <a:solidFill>
                <a:schemeClr val="tx1"/>
              </a:solidFill>
            </a:endParaRPr>
          </a:p>
        </p:txBody>
      </p:sp>
      <p:sp>
        <p:nvSpPr>
          <p:cNvPr id="16" name="15 Elipse"/>
          <p:cNvSpPr/>
          <p:nvPr/>
        </p:nvSpPr>
        <p:spPr>
          <a:xfrm>
            <a:off x="1428728" y="4857760"/>
            <a:ext cx="2500330" cy="714380"/>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err="1" smtClean="0">
                <a:solidFill>
                  <a:schemeClr val="tx1"/>
                </a:solidFill>
              </a:rPr>
              <a:t>Indexamiento</a:t>
            </a:r>
            <a:endParaRPr lang="es-EC" dirty="0">
              <a:solidFill>
                <a:schemeClr val="tx1"/>
              </a:solidFill>
            </a:endParaRPr>
          </a:p>
        </p:txBody>
      </p:sp>
      <p:sp>
        <p:nvSpPr>
          <p:cNvPr id="17" name="16 Elipse"/>
          <p:cNvSpPr/>
          <p:nvPr/>
        </p:nvSpPr>
        <p:spPr>
          <a:xfrm>
            <a:off x="1428728" y="5429264"/>
            <a:ext cx="2214578"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Marginación</a:t>
            </a:r>
            <a:endParaRPr lang="es-EC" dirty="0">
              <a:solidFill>
                <a:schemeClr val="tx1"/>
              </a:solidFill>
            </a:endParaRPr>
          </a:p>
        </p:txBody>
      </p:sp>
      <p:sp>
        <p:nvSpPr>
          <p:cNvPr id="15" name="14 Elipse"/>
          <p:cNvSpPr/>
          <p:nvPr/>
        </p:nvSpPr>
        <p:spPr>
          <a:xfrm>
            <a:off x="3143240" y="5214950"/>
            <a:ext cx="2500330" cy="150019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Sistema de Gestión Registral Electrónico</a:t>
            </a:r>
            <a:endParaRPr lang="es-EC" dirty="0">
              <a:solidFill>
                <a:schemeClr val="tx1"/>
              </a:solidFill>
            </a:endParaRPr>
          </a:p>
        </p:txBody>
      </p:sp>
      <p:sp>
        <p:nvSpPr>
          <p:cNvPr id="18" name="17 Elipse"/>
          <p:cNvSpPr/>
          <p:nvPr/>
        </p:nvSpPr>
        <p:spPr>
          <a:xfrm>
            <a:off x="5357818" y="5643578"/>
            <a:ext cx="2143140" cy="64294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Servicios Telemáticos</a:t>
            </a:r>
            <a:endParaRPr lang="es-EC" dirty="0">
              <a:solidFill>
                <a:schemeClr val="tx1"/>
              </a:solidFill>
            </a:endParaRPr>
          </a:p>
        </p:txBody>
      </p:sp>
      <p:cxnSp>
        <p:nvCxnSpPr>
          <p:cNvPr id="20" name="19 Conector recto de flecha"/>
          <p:cNvCxnSpPr>
            <a:stCxn id="8" idx="7"/>
            <a:endCxn id="10" idx="3"/>
          </p:cNvCxnSpPr>
          <p:nvPr/>
        </p:nvCxnSpPr>
        <p:spPr>
          <a:xfrm rot="16200000" flipV="1">
            <a:off x="4294761" y="1705975"/>
            <a:ext cx="1200702" cy="64622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a:stCxn id="8" idx="6"/>
            <a:endCxn id="13" idx="2"/>
          </p:cNvCxnSpPr>
          <p:nvPr/>
        </p:nvCxnSpPr>
        <p:spPr>
          <a:xfrm flipV="1">
            <a:off x="5500694" y="2143116"/>
            <a:ext cx="571504" cy="1143008"/>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8" idx="0"/>
            <a:endCxn id="9" idx="3"/>
          </p:cNvCxnSpPr>
          <p:nvPr/>
        </p:nvCxnSpPr>
        <p:spPr>
          <a:xfrm rot="16200000" flipH="1" flipV="1">
            <a:off x="3554009" y="1446595"/>
            <a:ext cx="71438" cy="1893107"/>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8" idx="4"/>
            <a:endCxn id="14" idx="1"/>
          </p:cNvCxnSpPr>
          <p:nvPr/>
        </p:nvCxnSpPr>
        <p:spPr>
          <a:xfrm rot="5400000" flipH="1" flipV="1">
            <a:off x="5554272" y="3053950"/>
            <a:ext cx="142876" cy="2178859"/>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1" name="30 Conector recto de flecha"/>
          <p:cNvCxnSpPr>
            <a:stCxn id="8" idx="1"/>
            <a:endCxn id="11" idx="3"/>
          </p:cNvCxnSpPr>
          <p:nvPr/>
        </p:nvCxnSpPr>
        <p:spPr>
          <a:xfrm rot="16200000" flipH="1" flipV="1">
            <a:off x="2313190" y="2602232"/>
            <a:ext cx="1513942" cy="1568354"/>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stCxn id="8" idx="3"/>
            <a:endCxn id="12" idx="0"/>
          </p:cNvCxnSpPr>
          <p:nvPr/>
        </p:nvCxnSpPr>
        <p:spPr>
          <a:xfrm rot="16200000" flipH="1">
            <a:off x="3844991" y="3952156"/>
            <a:ext cx="700636" cy="681943"/>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38 Rectángulo redondeado"/>
          <p:cNvSpPr/>
          <p:nvPr/>
        </p:nvSpPr>
        <p:spPr>
          <a:xfrm>
            <a:off x="6500826" y="2357430"/>
            <a:ext cx="2000264" cy="10001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solidFill>
                  <a:schemeClr val="tx1"/>
                </a:solidFill>
              </a:rPr>
              <a:t>Profesionalización</a:t>
            </a:r>
            <a:endParaRPr lang="es-EC" dirty="0">
              <a:solidFill>
                <a:schemeClr val="tx1"/>
              </a:solidFill>
            </a:endParaRPr>
          </a:p>
        </p:txBody>
      </p:sp>
      <p:cxnSp>
        <p:nvCxnSpPr>
          <p:cNvPr id="40" name="39 Conector recto de flecha"/>
          <p:cNvCxnSpPr>
            <a:stCxn id="8" idx="5"/>
            <a:endCxn id="39" idx="1"/>
          </p:cNvCxnSpPr>
          <p:nvPr/>
        </p:nvCxnSpPr>
        <p:spPr>
          <a:xfrm rot="5400000" flipH="1" flipV="1">
            <a:off x="5316868" y="2758852"/>
            <a:ext cx="1085314" cy="1282602"/>
          </a:xfrm>
          <a:prstGeom prst="straightConnector1">
            <a:avLst/>
          </a:prstGeom>
          <a:ln>
            <a:solidFill>
              <a:schemeClr val="accent6">
                <a:lumMod val="75000"/>
              </a:schemeClr>
            </a:solidFill>
            <a:tailEnd type="arrow" w="lg" len="lg"/>
          </a:ln>
        </p:spPr>
        <p:style>
          <a:lnRef idx="1">
            <a:schemeClr val="accent1"/>
          </a:lnRef>
          <a:fillRef idx="0">
            <a:schemeClr val="accent1"/>
          </a:fillRef>
          <a:effectRef idx="0">
            <a:schemeClr val="accent1"/>
          </a:effectRef>
          <a:fontRef idx="minor">
            <a:schemeClr val="tx1"/>
          </a:fontRef>
        </p:style>
      </p:cxn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3109121" cy="461665"/>
          </a:xfrm>
          <a:prstGeom prst="rect">
            <a:avLst/>
          </a:prstGeom>
          <a:noFill/>
        </p:spPr>
        <p:txBody>
          <a:bodyPr wrap="none" rtlCol="0">
            <a:spAutoFit/>
          </a:bodyPr>
          <a:lstStyle/>
          <a:p>
            <a:r>
              <a:rPr lang="es-EC" sz="2400" b="1" dirty="0" smtClean="0">
                <a:solidFill>
                  <a:srgbClr val="0070C0"/>
                </a:solidFill>
              </a:rPr>
              <a:t>ESQUEMA DE GESTIÓN</a:t>
            </a:r>
            <a:endParaRPr lang="es-EC" sz="2400" b="1" dirty="0">
              <a:solidFill>
                <a:srgbClr val="0070C0"/>
              </a:solidFill>
            </a:endParaRPr>
          </a:p>
        </p:txBody>
      </p:sp>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4165980901"/>
              </p:ext>
            </p:extLst>
          </p:nvPr>
        </p:nvGraphicFramePr>
        <p:xfrm>
          <a:off x="446858" y="1340768"/>
          <a:ext cx="8229598" cy="4960592"/>
        </p:xfrm>
        <a:graphic>
          <a:graphicData uri="http://schemas.openxmlformats.org/drawingml/2006/table">
            <a:tbl>
              <a:tblPr firstRow="1" firstCol="1" bandRow="1">
                <a:tableStyleId>{5C22544A-7EE6-4342-B048-85BDC9FD1C3A}</a:tableStyleId>
              </a:tblPr>
              <a:tblGrid>
                <a:gridCol w="1224136"/>
                <a:gridCol w="2319202"/>
                <a:gridCol w="462056"/>
                <a:gridCol w="381699"/>
                <a:gridCol w="461513"/>
                <a:gridCol w="462056"/>
                <a:gridCol w="462056"/>
                <a:gridCol w="458799"/>
                <a:gridCol w="458799"/>
                <a:gridCol w="538613"/>
                <a:gridCol w="538613"/>
                <a:gridCol w="462056"/>
              </a:tblGrid>
              <a:tr h="2016224">
                <a:tc gridSpan="2">
                  <a:txBody>
                    <a:bodyPr/>
                    <a:lstStyle/>
                    <a:p>
                      <a:pPr algn="l">
                        <a:lnSpc>
                          <a:spcPct val="115000"/>
                        </a:lnSpc>
                        <a:spcAft>
                          <a:spcPts val="0"/>
                        </a:spcAft>
                      </a:pPr>
                      <a:r>
                        <a:rPr lang="es-EC" sz="1400" dirty="0">
                          <a:effectLst/>
                        </a:rPr>
                        <a:t>EQUIPOS DE GESTIÓN</a:t>
                      </a:r>
                      <a:endParaRPr lang="es-EC" sz="1400" dirty="0">
                        <a:effectLst/>
                        <a:latin typeface="Calibri"/>
                        <a:ea typeface="Calibri"/>
                        <a:cs typeface="Times New Roman"/>
                      </a:endParaRPr>
                    </a:p>
                  </a:txBody>
                  <a:tcPr marL="58639" marR="58639" marT="0" marB="0" anchor="ctr"/>
                </a:tc>
                <a:tc hMerge="1">
                  <a:txBody>
                    <a:bodyPr/>
                    <a:lstStyle/>
                    <a:p>
                      <a:endParaRPr lang="es-EC"/>
                    </a:p>
                  </a:txBody>
                  <a:tcPr/>
                </a:tc>
                <a:tc>
                  <a:txBody>
                    <a:bodyPr/>
                    <a:lstStyle/>
                    <a:p>
                      <a:pPr marL="71755" marR="71755">
                        <a:lnSpc>
                          <a:spcPct val="115000"/>
                        </a:lnSpc>
                        <a:spcAft>
                          <a:spcPts val="0"/>
                        </a:spcAft>
                      </a:pPr>
                      <a:r>
                        <a:rPr lang="es-EC" sz="1400" dirty="0">
                          <a:effectLst/>
                        </a:rPr>
                        <a:t>Propuesta Normativa</a:t>
                      </a:r>
                      <a:endParaRPr lang="es-EC" sz="1400" dirty="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Digitalización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Indexamiento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Marginación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Gestión del Cambio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Profesionalización</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Reingeniería de Procesos</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Certificación ISO</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a:effectLst/>
                        </a:rPr>
                        <a:t>Sistema Gestión Registral Electrónica</a:t>
                      </a:r>
                      <a:endParaRPr lang="es-EC" sz="1400">
                        <a:effectLst/>
                        <a:latin typeface="Calibri"/>
                        <a:ea typeface="Calibri"/>
                        <a:cs typeface="Times New Roman"/>
                      </a:endParaRPr>
                    </a:p>
                  </a:txBody>
                  <a:tcPr marL="58639" marR="58639" marT="0" marB="0" vert="vert270"/>
                </a:tc>
                <a:tc>
                  <a:txBody>
                    <a:bodyPr/>
                    <a:lstStyle/>
                    <a:p>
                      <a:pPr marL="71755" marR="71755">
                        <a:lnSpc>
                          <a:spcPct val="115000"/>
                        </a:lnSpc>
                        <a:spcAft>
                          <a:spcPts val="0"/>
                        </a:spcAft>
                      </a:pPr>
                      <a:r>
                        <a:rPr lang="es-EC" sz="1400" dirty="0">
                          <a:effectLst/>
                        </a:rPr>
                        <a:t>Servicios Telemáticos</a:t>
                      </a:r>
                      <a:endParaRPr lang="es-EC" sz="1400" dirty="0">
                        <a:effectLst/>
                        <a:latin typeface="Calibri"/>
                        <a:ea typeface="Calibri"/>
                        <a:cs typeface="Times New Roman"/>
                      </a:endParaRPr>
                    </a:p>
                  </a:txBody>
                  <a:tcPr marL="58639" marR="58639" marT="0" marB="0" vert="vert270"/>
                </a:tc>
              </a:tr>
              <a:tr h="209799">
                <a:tc rowSpan="5">
                  <a:txBody>
                    <a:bodyPr/>
                    <a:lstStyle/>
                    <a:p>
                      <a:pPr>
                        <a:lnSpc>
                          <a:spcPct val="115000"/>
                        </a:lnSpc>
                        <a:spcAft>
                          <a:spcPts val="0"/>
                        </a:spcAft>
                      </a:pPr>
                      <a:r>
                        <a:rPr lang="es-EC" sz="1400" dirty="0">
                          <a:effectLst/>
                        </a:rPr>
                        <a:t>RPDMQ</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chemeClr val="accent6">
                              <a:lumMod val="50000"/>
                            </a:schemeClr>
                          </a:solidFill>
                          <a:effectLst/>
                        </a:rPr>
                        <a:t>EQUIPO JURÍDICO</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GESTIÓN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EQUIPO ACERVO REGISTRAL</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chemeClr val="accent6">
                              <a:lumMod val="50000"/>
                            </a:schemeClr>
                          </a:solidFill>
                          <a:effectLst/>
                        </a:rPr>
                        <a:t>TICS</a:t>
                      </a:r>
                      <a:endParaRPr lang="es-EC" sz="12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solidFill>
                            <a:schemeClr val="accent6">
                              <a:lumMod val="50000"/>
                            </a:schemeClr>
                          </a:solidFill>
                          <a:effectLst/>
                        </a:rPr>
                        <a:t>EQUIPO PROY. MODERNIZACIÓN</a:t>
                      </a:r>
                      <a:endParaRPr lang="es-EC" sz="12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 </a:t>
                      </a:r>
                      <a:endParaRPr lang="es-EC" sz="1400" dirty="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 </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chemeClr val="accent6">
                              <a:lumMod val="50000"/>
                            </a:schemeClr>
                          </a:solidFill>
                          <a:effectLst/>
                        </a:rPr>
                        <a:t>X</a:t>
                      </a:r>
                      <a:endParaRPr lang="es-EC" sz="1400">
                        <a:solidFill>
                          <a:schemeClr val="accent6">
                            <a:lumMod val="50000"/>
                          </a:schemeClr>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chemeClr val="accent6">
                              <a:lumMod val="50000"/>
                            </a:schemeClr>
                          </a:solidFill>
                          <a:effectLst/>
                        </a:rPr>
                        <a:t>X</a:t>
                      </a:r>
                      <a:endParaRPr lang="es-EC" sz="1400" dirty="0">
                        <a:solidFill>
                          <a:schemeClr val="accent6">
                            <a:lumMod val="50000"/>
                          </a:schemeClr>
                        </a:solidFill>
                        <a:effectLst/>
                        <a:latin typeface="Calibri"/>
                        <a:ea typeface="Calibri"/>
                        <a:cs typeface="Times New Roman"/>
                      </a:endParaRPr>
                    </a:p>
                  </a:txBody>
                  <a:tcPr marL="58639" marR="58639" marT="0" marB="0"/>
                </a:tc>
              </a:tr>
              <a:tr h="209799">
                <a:tc rowSpan="4">
                  <a:txBody>
                    <a:bodyPr/>
                    <a:lstStyle/>
                    <a:p>
                      <a:pPr>
                        <a:lnSpc>
                          <a:spcPct val="115000"/>
                        </a:lnSpc>
                        <a:spcAft>
                          <a:spcPts val="0"/>
                        </a:spcAft>
                      </a:pPr>
                      <a:r>
                        <a:rPr lang="es-EC" sz="1400">
                          <a:effectLst/>
                        </a:rPr>
                        <a:t>CONSORCIO</a:t>
                      </a:r>
                      <a:endParaRPr lang="es-EC" sz="140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solidFill>
                            <a:srgbClr val="0000CC"/>
                          </a:solidFill>
                          <a:effectLst/>
                        </a:rPr>
                        <a:t>EQUIPO JURÍDICO</a:t>
                      </a:r>
                      <a:endParaRPr lang="es-EC" sz="12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DE GESTIÓN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DIGITALIZACIÓN</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solidFill>
                            <a:srgbClr val="0000CC"/>
                          </a:solidFill>
                          <a:effectLst/>
                        </a:rPr>
                        <a:t>EQUIPO TECNOLÓGICO</a:t>
                      </a:r>
                      <a:endParaRPr lang="es-EC" sz="12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 </a:t>
                      </a:r>
                      <a:endParaRPr lang="es-EC" sz="1400" dirty="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 </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solidFill>
                            <a:srgbClr val="0000CC"/>
                          </a:solidFill>
                          <a:effectLst/>
                        </a:rPr>
                        <a:t>X</a:t>
                      </a:r>
                      <a:endParaRPr lang="es-EC" sz="1400">
                        <a:solidFill>
                          <a:srgbClr val="0000CC"/>
                        </a:solidFill>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solidFill>
                            <a:srgbClr val="0000CC"/>
                          </a:solidFill>
                          <a:effectLst/>
                        </a:rPr>
                        <a:t>X</a:t>
                      </a:r>
                      <a:endParaRPr lang="es-EC" sz="1400" dirty="0">
                        <a:solidFill>
                          <a:srgbClr val="0000CC"/>
                        </a:solidFill>
                        <a:effectLst/>
                        <a:latin typeface="Calibri"/>
                        <a:ea typeface="Calibri"/>
                        <a:cs typeface="Times New Roman"/>
                      </a:endParaRPr>
                    </a:p>
                  </a:txBody>
                  <a:tcPr marL="58639" marR="58639" marT="0" marB="0"/>
                </a:tc>
              </a:tr>
              <a:tr h="209799">
                <a:tc rowSpan="3">
                  <a:txBody>
                    <a:bodyPr/>
                    <a:lstStyle/>
                    <a:p>
                      <a:pPr>
                        <a:lnSpc>
                          <a:spcPct val="115000"/>
                        </a:lnSpc>
                        <a:spcAft>
                          <a:spcPts val="0"/>
                        </a:spcAft>
                      </a:pPr>
                      <a:r>
                        <a:rPr lang="es-EC" sz="1400" dirty="0">
                          <a:effectLst/>
                        </a:rPr>
                        <a:t>FISCALIZACIÓN</a:t>
                      </a:r>
                      <a:endParaRPr lang="es-EC" sz="1400" dirty="0">
                        <a:effectLst/>
                        <a:latin typeface="Calibri"/>
                        <a:ea typeface="Calibri"/>
                        <a:cs typeface="Times New Roman"/>
                      </a:endParaRPr>
                    </a:p>
                  </a:txBody>
                  <a:tcPr marL="58639" marR="58639" marT="0" marB="0"/>
                </a:tc>
                <a:tc>
                  <a:txBody>
                    <a:bodyPr/>
                    <a:lstStyle/>
                    <a:p>
                      <a:pPr>
                        <a:lnSpc>
                          <a:spcPct val="115000"/>
                        </a:lnSpc>
                        <a:spcAft>
                          <a:spcPts val="0"/>
                        </a:spcAft>
                      </a:pPr>
                      <a:r>
                        <a:rPr lang="es-EC" sz="1200" dirty="0">
                          <a:effectLst/>
                        </a:rPr>
                        <a:t>EQUIPO JURÍDICO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a:effectLst/>
                        </a:rPr>
                        <a:t>EQUIPO PROCESOS</a:t>
                      </a:r>
                      <a:endParaRPr lang="es-EC" sz="12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X</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58639" marR="58639" marT="0" marB="0"/>
                </a:tc>
              </a:tr>
              <a:tr h="209799">
                <a:tc vMerge="1">
                  <a:txBody>
                    <a:bodyPr/>
                    <a:lstStyle/>
                    <a:p>
                      <a:endParaRPr lang="es-EC"/>
                    </a:p>
                  </a:txBody>
                  <a:tcPr/>
                </a:tc>
                <a:tc>
                  <a:txBody>
                    <a:bodyPr/>
                    <a:lstStyle/>
                    <a:p>
                      <a:pPr>
                        <a:lnSpc>
                          <a:spcPct val="115000"/>
                        </a:lnSpc>
                        <a:spcAft>
                          <a:spcPts val="0"/>
                        </a:spcAft>
                      </a:pPr>
                      <a:r>
                        <a:rPr lang="es-EC" sz="1200" dirty="0">
                          <a:effectLst/>
                        </a:rPr>
                        <a:t>EQUIPO TECNOLÓGICO</a:t>
                      </a:r>
                      <a:endParaRPr lang="es-EC" sz="12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c>
                  <a:txBody>
                    <a:bodyPr/>
                    <a:lstStyle/>
                    <a:p>
                      <a:pPr algn="ctr">
                        <a:lnSpc>
                          <a:spcPct val="115000"/>
                        </a:lnSpc>
                        <a:spcAft>
                          <a:spcPts val="0"/>
                        </a:spcAft>
                      </a:pPr>
                      <a:r>
                        <a:rPr lang="es-EC" sz="1400" dirty="0">
                          <a:effectLst/>
                        </a:rPr>
                        <a:t>X</a:t>
                      </a:r>
                      <a:endParaRPr lang="es-EC" sz="1400" dirty="0">
                        <a:effectLst/>
                        <a:latin typeface="Calibri"/>
                        <a:ea typeface="Calibri"/>
                        <a:cs typeface="Times New Roman"/>
                      </a:endParaRPr>
                    </a:p>
                  </a:txBody>
                  <a:tcPr marL="58639" marR="58639" marT="0" marB="0"/>
                </a:tc>
              </a:tr>
            </a:tbl>
          </a:graphicData>
        </a:graphic>
      </p:graphicFrame>
    </p:spTree>
    <p:extLst>
      <p:ext uri="{BB962C8B-B14F-4D97-AF65-F5344CB8AC3E}">
        <p14:creationId xmlns:p14="http://schemas.microsoft.com/office/powerpoint/2010/main" val="3596034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39 Conector recto"/>
          <p:cNvCxnSpPr>
            <a:stCxn id="45" idx="0"/>
          </p:cNvCxnSpPr>
          <p:nvPr/>
        </p:nvCxnSpPr>
        <p:spPr>
          <a:xfrm flipV="1">
            <a:off x="8822561" y="908720"/>
            <a:ext cx="35719" cy="5389769"/>
          </a:xfrm>
          <a:prstGeom prst="line">
            <a:avLst/>
          </a:prstGeom>
          <a:ln w="3175">
            <a:prstDash val="sysDot"/>
          </a:ln>
        </p:spPr>
        <p:style>
          <a:lnRef idx="1">
            <a:schemeClr val="accent1"/>
          </a:lnRef>
          <a:fillRef idx="0">
            <a:schemeClr val="accent1"/>
          </a:fillRef>
          <a:effectRef idx="0">
            <a:schemeClr val="accent1"/>
          </a:effectRef>
          <a:fontRef idx="minor">
            <a:schemeClr val="tx1"/>
          </a:fontRef>
        </p:style>
      </p:cxnSp>
      <p:sp>
        <p:nvSpPr>
          <p:cNvPr id="162" name="161 Rectángulo redondeado"/>
          <p:cNvSpPr/>
          <p:nvPr/>
        </p:nvSpPr>
        <p:spPr>
          <a:xfrm>
            <a:off x="1019044" y="2618673"/>
            <a:ext cx="1377896" cy="49797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rPr>
              <a:t>Visionamiento</a:t>
            </a:r>
            <a:r>
              <a:rPr lang="es-EC" sz="1400" dirty="0" smtClean="0">
                <a:solidFill>
                  <a:schemeClr val="tx1"/>
                </a:solidFill>
              </a:rPr>
              <a:t> Transaccional</a:t>
            </a:r>
            <a:endParaRPr lang="es-EC" sz="1400" dirty="0">
              <a:solidFill>
                <a:schemeClr val="tx1"/>
              </a:solidFill>
            </a:endParaRPr>
          </a:p>
        </p:txBody>
      </p:sp>
      <p:sp>
        <p:nvSpPr>
          <p:cNvPr id="60" name="59 Rectángulo redondeado"/>
          <p:cNvSpPr/>
          <p:nvPr/>
        </p:nvSpPr>
        <p:spPr>
          <a:xfrm rot="16200000">
            <a:off x="478757" y="4156872"/>
            <a:ext cx="1759756" cy="2140450"/>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Remodelación Subsuelo RPQ </a:t>
            </a:r>
            <a:endParaRPr lang="es-EC" sz="1400" dirty="0">
              <a:solidFill>
                <a:schemeClr val="tx1"/>
              </a:solidFill>
            </a:endParaRPr>
          </a:p>
        </p:txBody>
      </p:sp>
      <p:sp>
        <p:nvSpPr>
          <p:cNvPr id="136" name="135 Rectángulo redondeado"/>
          <p:cNvSpPr/>
          <p:nvPr/>
        </p:nvSpPr>
        <p:spPr>
          <a:xfrm rot="16200000">
            <a:off x="577475" y="2815427"/>
            <a:ext cx="1559634" cy="2143140"/>
          </a:xfrm>
          <a:prstGeom prst="roundRect">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s-EC" sz="1400" dirty="0" smtClean="0">
                <a:solidFill>
                  <a:schemeClr val="tx1"/>
                </a:solidFill>
              </a:rPr>
              <a:t>Infraestructura Tecnológica</a:t>
            </a:r>
            <a:endParaRPr lang="es-EC" sz="1400" dirty="0">
              <a:solidFill>
                <a:schemeClr val="tx1"/>
              </a:solidFill>
            </a:endParaRPr>
          </a:p>
        </p:txBody>
      </p:sp>
      <p:sp>
        <p:nvSpPr>
          <p:cNvPr id="131" name="130 Rectángulo redondeado"/>
          <p:cNvSpPr/>
          <p:nvPr/>
        </p:nvSpPr>
        <p:spPr>
          <a:xfrm>
            <a:off x="4610477" y="3691003"/>
            <a:ext cx="4176364" cy="543764"/>
          </a:xfrm>
          <a:prstGeom prst="roundRect">
            <a:avLst>
              <a:gd name="adj" fmla="val 39940"/>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Creación de Folio Real por demanda</a:t>
            </a:r>
            <a:endParaRPr lang="es-EC" sz="1400" dirty="0">
              <a:solidFill>
                <a:schemeClr val="tx1"/>
              </a:solidFill>
            </a:endParaRPr>
          </a:p>
        </p:txBody>
      </p:sp>
      <p:sp>
        <p:nvSpPr>
          <p:cNvPr id="17" name="16 Elipse"/>
          <p:cNvSpPr/>
          <p:nvPr/>
        </p:nvSpPr>
        <p:spPr>
          <a:xfrm>
            <a:off x="1715278" y="2980802"/>
            <a:ext cx="1999466" cy="1024262"/>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Gestión Registral Electrónico</a:t>
            </a:r>
          </a:p>
          <a:p>
            <a:pPr algn="ctr"/>
            <a:r>
              <a:rPr lang="es-EC" sz="1400" dirty="0" smtClean="0">
                <a:solidFill>
                  <a:schemeClr val="tx1"/>
                </a:solidFill>
              </a:rPr>
              <a:t>(SGRE)</a:t>
            </a:r>
            <a:endParaRPr lang="es-EC" sz="1400" dirty="0">
              <a:solidFill>
                <a:schemeClr val="tx1"/>
              </a:solidFill>
            </a:endParaRPr>
          </a:p>
        </p:txBody>
      </p:sp>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4480842" cy="461665"/>
          </a:xfrm>
          <a:prstGeom prst="rect">
            <a:avLst/>
          </a:prstGeom>
          <a:noFill/>
        </p:spPr>
        <p:txBody>
          <a:bodyPr wrap="none" rtlCol="0">
            <a:spAutoFit/>
          </a:bodyPr>
          <a:lstStyle/>
          <a:p>
            <a:r>
              <a:rPr lang="es-EC" sz="2400" b="1" dirty="0" smtClean="0">
                <a:solidFill>
                  <a:srgbClr val="0070C0"/>
                </a:solidFill>
              </a:rPr>
              <a:t>ESQUEMA DE EJECUCIÓN GLOBAL</a:t>
            </a:r>
            <a:endParaRPr lang="es-EC" sz="2400" b="1" dirty="0">
              <a:solidFill>
                <a:srgbClr val="0070C0"/>
              </a:solidFill>
            </a:endParaRPr>
          </a:p>
        </p:txBody>
      </p:sp>
      <p:sp>
        <p:nvSpPr>
          <p:cNvPr id="10" name="9 Rectángulo redondeado"/>
          <p:cNvSpPr/>
          <p:nvPr/>
        </p:nvSpPr>
        <p:spPr>
          <a:xfrm>
            <a:off x="539552" y="2006508"/>
            <a:ext cx="1857388" cy="612163"/>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Reingeniería de Procesos</a:t>
            </a:r>
            <a:endParaRPr lang="es-EC" sz="1400" dirty="0">
              <a:solidFill>
                <a:schemeClr val="tx1"/>
              </a:solidFill>
            </a:endParaRPr>
          </a:p>
        </p:txBody>
      </p:sp>
      <p:sp>
        <p:nvSpPr>
          <p:cNvPr id="11" name="10 Rectángulo redondeado"/>
          <p:cNvSpPr/>
          <p:nvPr/>
        </p:nvSpPr>
        <p:spPr>
          <a:xfrm>
            <a:off x="1760997" y="4369663"/>
            <a:ext cx="7025844" cy="500066"/>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Digitalización del Acervo Registral</a:t>
            </a:r>
            <a:endParaRPr lang="es-EC" sz="1400" dirty="0">
              <a:solidFill>
                <a:schemeClr val="tx1"/>
              </a:solidFill>
            </a:endParaRPr>
          </a:p>
        </p:txBody>
      </p:sp>
      <p:sp>
        <p:nvSpPr>
          <p:cNvPr id="13" name="12 Rectángulo redondeado"/>
          <p:cNvSpPr/>
          <p:nvPr/>
        </p:nvSpPr>
        <p:spPr>
          <a:xfrm>
            <a:off x="659004" y="908720"/>
            <a:ext cx="7176284" cy="411718"/>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Gestión del Cambio</a:t>
            </a:r>
            <a:endParaRPr lang="es-EC" sz="1400" dirty="0">
              <a:solidFill>
                <a:schemeClr val="tx1"/>
              </a:solidFill>
            </a:endParaRPr>
          </a:p>
        </p:txBody>
      </p:sp>
      <p:sp>
        <p:nvSpPr>
          <p:cNvPr id="14" name="13 Rectángulo redondeado"/>
          <p:cNvSpPr/>
          <p:nvPr/>
        </p:nvSpPr>
        <p:spPr>
          <a:xfrm>
            <a:off x="4572000" y="5458903"/>
            <a:ext cx="4214842" cy="28575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Preparación para Certificación ISO</a:t>
            </a:r>
            <a:endParaRPr lang="es-EC" sz="1400" dirty="0">
              <a:solidFill>
                <a:schemeClr val="tx1"/>
              </a:solidFill>
            </a:endParaRPr>
          </a:p>
        </p:txBody>
      </p:sp>
      <p:sp>
        <p:nvSpPr>
          <p:cNvPr id="15" name="14 Elipse"/>
          <p:cNvSpPr/>
          <p:nvPr/>
        </p:nvSpPr>
        <p:spPr>
          <a:xfrm rot="16200000">
            <a:off x="484743" y="3522034"/>
            <a:ext cx="1691109" cy="861399"/>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a:t>
            </a:r>
            <a:r>
              <a:rPr lang="es-EC" sz="1400" dirty="0" err="1" smtClean="0">
                <a:solidFill>
                  <a:schemeClr val="tx1"/>
                </a:solidFill>
              </a:rPr>
              <a:t>Indexamiento</a:t>
            </a:r>
            <a:endParaRPr lang="es-EC" sz="1400" dirty="0">
              <a:solidFill>
                <a:schemeClr val="tx1"/>
              </a:solidFill>
            </a:endParaRPr>
          </a:p>
        </p:txBody>
      </p:sp>
      <p:sp>
        <p:nvSpPr>
          <p:cNvPr id="16" name="15 Elipse"/>
          <p:cNvSpPr/>
          <p:nvPr/>
        </p:nvSpPr>
        <p:spPr>
          <a:xfrm rot="16200000">
            <a:off x="501612" y="4839080"/>
            <a:ext cx="1657362" cy="861403"/>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Sistema de Marginación</a:t>
            </a:r>
            <a:endParaRPr lang="es-EC" sz="1400" dirty="0">
              <a:solidFill>
                <a:schemeClr val="tx1"/>
              </a:solidFill>
            </a:endParaRPr>
          </a:p>
        </p:txBody>
      </p:sp>
      <p:sp>
        <p:nvSpPr>
          <p:cNvPr id="25" name="24 Rectángulo redondeado"/>
          <p:cNvSpPr/>
          <p:nvPr/>
        </p:nvSpPr>
        <p:spPr>
          <a:xfrm>
            <a:off x="1064763" y="1560212"/>
            <a:ext cx="2114521" cy="442307"/>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Profesionalización</a:t>
            </a:r>
            <a:endParaRPr lang="es-EC" sz="1400" dirty="0">
              <a:solidFill>
                <a:schemeClr val="tx1"/>
              </a:solidFill>
            </a:endParaRPr>
          </a:p>
        </p:txBody>
      </p:sp>
      <p:sp>
        <p:nvSpPr>
          <p:cNvPr id="41" name="40 Elipse"/>
          <p:cNvSpPr/>
          <p:nvPr/>
        </p:nvSpPr>
        <p:spPr>
          <a:xfrm>
            <a:off x="285720"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2" name="41 Elipse"/>
          <p:cNvSpPr/>
          <p:nvPr/>
        </p:nvSpPr>
        <p:spPr>
          <a:xfrm>
            <a:off x="2428860"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3" name="42 Elipse"/>
          <p:cNvSpPr/>
          <p:nvPr/>
        </p:nvSpPr>
        <p:spPr>
          <a:xfrm>
            <a:off x="4572000"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44" name="43 Elipse"/>
          <p:cNvSpPr/>
          <p:nvPr/>
        </p:nvSpPr>
        <p:spPr>
          <a:xfrm>
            <a:off x="6643702"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5" name="44 Elipse"/>
          <p:cNvSpPr/>
          <p:nvPr/>
        </p:nvSpPr>
        <p:spPr>
          <a:xfrm>
            <a:off x="8786842" y="6298489"/>
            <a:ext cx="71438" cy="714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47" name="46 Conector recto de flecha"/>
          <p:cNvCxnSpPr>
            <a:stCxn id="41" idx="6"/>
            <a:endCxn id="42" idx="2"/>
          </p:cNvCxnSpPr>
          <p:nvPr/>
        </p:nvCxnSpPr>
        <p:spPr>
          <a:xfrm>
            <a:off x="357158" y="6334208"/>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48 Conector recto de flecha"/>
          <p:cNvCxnSpPr>
            <a:stCxn id="42" idx="6"/>
            <a:endCxn id="43" idx="2"/>
          </p:cNvCxnSpPr>
          <p:nvPr/>
        </p:nvCxnSpPr>
        <p:spPr>
          <a:xfrm>
            <a:off x="2500298" y="6334208"/>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2" name="51 Conector recto de flecha"/>
          <p:cNvCxnSpPr>
            <a:stCxn id="43" idx="6"/>
            <a:endCxn id="44" idx="2"/>
          </p:cNvCxnSpPr>
          <p:nvPr/>
        </p:nvCxnSpPr>
        <p:spPr>
          <a:xfrm>
            <a:off x="4643438" y="6334208"/>
            <a:ext cx="2000264"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57 Conector recto de flecha"/>
          <p:cNvCxnSpPr>
            <a:stCxn id="44" idx="6"/>
            <a:endCxn id="45" idx="2"/>
          </p:cNvCxnSpPr>
          <p:nvPr/>
        </p:nvCxnSpPr>
        <p:spPr>
          <a:xfrm>
            <a:off x="6715140" y="6334208"/>
            <a:ext cx="207170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1" name="60 CuadroTexto"/>
          <p:cNvSpPr txBox="1"/>
          <p:nvPr/>
        </p:nvSpPr>
        <p:spPr>
          <a:xfrm>
            <a:off x="-37977" y="6363120"/>
            <a:ext cx="655949" cy="307777"/>
          </a:xfrm>
          <a:prstGeom prst="rect">
            <a:avLst/>
          </a:prstGeom>
          <a:noFill/>
        </p:spPr>
        <p:txBody>
          <a:bodyPr wrap="none" rtlCol="0">
            <a:spAutoFit/>
          </a:bodyPr>
          <a:lstStyle/>
          <a:p>
            <a:r>
              <a:rPr lang="es-EC" sz="1400" b="1" dirty="0" smtClean="0">
                <a:solidFill>
                  <a:schemeClr val="accent4">
                    <a:lumMod val="50000"/>
                  </a:schemeClr>
                </a:solidFill>
              </a:rPr>
              <a:t>23-Dic</a:t>
            </a:r>
            <a:endParaRPr lang="es-EC" sz="1400" b="1" dirty="0">
              <a:solidFill>
                <a:schemeClr val="accent4">
                  <a:lumMod val="50000"/>
                </a:schemeClr>
              </a:solidFill>
            </a:endParaRPr>
          </a:p>
        </p:txBody>
      </p:sp>
      <p:sp>
        <p:nvSpPr>
          <p:cNvPr id="62" name="61 CuadroTexto"/>
          <p:cNvSpPr txBox="1"/>
          <p:nvPr/>
        </p:nvSpPr>
        <p:spPr>
          <a:xfrm>
            <a:off x="2268264" y="6363120"/>
            <a:ext cx="436338" cy="307777"/>
          </a:xfrm>
          <a:prstGeom prst="rect">
            <a:avLst/>
          </a:prstGeom>
          <a:noFill/>
        </p:spPr>
        <p:txBody>
          <a:bodyPr wrap="none" rtlCol="0">
            <a:spAutoFit/>
          </a:bodyPr>
          <a:lstStyle/>
          <a:p>
            <a:r>
              <a:rPr lang="es-EC" sz="1400" b="1" dirty="0" smtClean="0">
                <a:solidFill>
                  <a:schemeClr val="accent2">
                    <a:lumMod val="75000"/>
                  </a:schemeClr>
                </a:solidFill>
              </a:rPr>
              <a:t>Jun</a:t>
            </a:r>
            <a:endParaRPr lang="es-EC" sz="1400" b="1" dirty="0">
              <a:solidFill>
                <a:schemeClr val="accent2">
                  <a:lumMod val="75000"/>
                </a:schemeClr>
              </a:solidFill>
            </a:endParaRPr>
          </a:p>
        </p:txBody>
      </p:sp>
      <p:sp>
        <p:nvSpPr>
          <p:cNvPr id="63" name="62 CuadroTexto"/>
          <p:cNvSpPr txBox="1"/>
          <p:nvPr/>
        </p:nvSpPr>
        <p:spPr>
          <a:xfrm>
            <a:off x="4282503" y="6363120"/>
            <a:ext cx="655949" cy="307777"/>
          </a:xfrm>
          <a:prstGeom prst="rect">
            <a:avLst/>
          </a:prstGeom>
          <a:noFill/>
        </p:spPr>
        <p:txBody>
          <a:bodyPr wrap="none" rtlCol="0">
            <a:spAutoFit/>
          </a:bodyPr>
          <a:lstStyle/>
          <a:p>
            <a:r>
              <a:rPr lang="es-EC" sz="1400" b="1" dirty="0" smtClean="0">
                <a:solidFill>
                  <a:schemeClr val="accent2">
                    <a:lumMod val="75000"/>
                  </a:schemeClr>
                </a:solidFill>
              </a:rPr>
              <a:t>23-Dic</a:t>
            </a:r>
            <a:endParaRPr lang="es-EC" sz="1400" b="1" dirty="0">
              <a:solidFill>
                <a:schemeClr val="accent2">
                  <a:lumMod val="75000"/>
                </a:schemeClr>
              </a:solidFill>
            </a:endParaRPr>
          </a:p>
        </p:txBody>
      </p:sp>
      <p:sp>
        <p:nvSpPr>
          <p:cNvPr id="64" name="63 CuadroTexto"/>
          <p:cNvSpPr txBox="1"/>
          <p:nvPr/>
        </p:nvSpPr>
        <p:spPr>
          <a:xfrm>
            <a:off x="6444208" y="6363120"/>
            <a:ext cx="436338" cy="307777"/>
          </a:xfrm>
          <a:prstGeom prst="rect">
            <a:avLst/>
          </a:prstGeom>
          <a:noFill/>
        </p:spPr>
        <p:txBody>
          <a:bodyPr wrap="none" rtlCol="0">
            <a:spAutoFit/>
          </a:bodyPr>
          <a:lstStyle/>
          <a:p>
            <a:r>
              <a:rPr lang="es-EC" sz="1400" b="1" dirty="0" smtClean="0">
                <a:solidFill>
                  <a:schemeClr val="accent6">
                    <a:lumMod val="75000"/>
                  </a:schemeClr>
                </a:solidFill>
              </a:rPr>
              <a:t>Jun</a:t>
            </a:r>
            <a:endParaRPr lang="es-EC" sz="1400" b="1" dirty="0">
              <a:solidFill>
                <a:schemeClr val="accent6">
                  <a:lumMod val="75000"/>
                </a:schemeClr>
              </a:solidFill>
            </a:endParaRPr>
          </a:p>
        </p:txBody>
      </p:sp>
      <p:sp>
        <p:nvSpPr>
          <p:cNvPr id="65" name="64 CuadroTexto"/>
          <p:cNvSpPr txBox="1"/>
          <p:nvPr/>
        </p:nvSpPr>
        <p:spPr>
          <a:xfrm>
            <a:off x="8524563" y="6363120"/>
            <a:ext cx="655949" cy="307777"/>
          </a:xfrm>
          <a:prstGeom prst="rect">
            <a:avLst/>
          </a:prstGeom>
          <a:noFill/>
        </p:spPr>
        <p:txBody>
          <a:bodyPr wrap="none" rtlCol="0">
            <a:spAutoFit/>
          </a:bodyPr>
          <a:lstStyle/>
          <a:p>
            <a:r>
              <a:rPr lang="es-EC" sz="1400" b="1" dirty="0" smtClean="0">
                <a:solidFill>
                  <a:schemeClr val="accent6">
                    <a:lumMod val="75000"/>
                  </a:schemeClr>
                </a:solidFill>
              </a:rPr>
              <a:t>22-Dic</a:t>
            </a:r>
            <a:endParaRPr lang="es-EC" sz="1400" b="1" dirty="0">
              <a:solidFill>
                <a:schemeClr val="accent6">
                  <a:lumMod val="75000"/>
                </a:schemeClr>
              </a:solidFill>
            </a:endParaRPr>
          </a:p>
        </p:txBody>
      </p:sp>
      <p:sp>
        <p:nvSpPr>
          <p:cNvPr id="90" name="89 Rectángulo"/>
          <p:cNvSpPr/>
          <p:nvPr/>
        </p:nvSpPr>
        <p:spPr>
          <a:xfrm>
            <a:off x="1383009"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91" name="90 Rectángulo"/>
          <p:cNvSpPr/>
          <p:nvPr/>
        </p:nvSpPr>
        <p:spPr>
          <a:xfrm>
            <a:off x="3571868"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92" name="91 Rectángulo"/>
          <p:cNvSpPr/>
          <p:nvPr/>
        </p:nvSpPr>
        <p:spPr>
          <a:xfrm>
            <a:off x="5740727"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3" name="92 Rectángulo"/>
          <p:cNvSpPr/>
          <p:nvPr/>
        </p:nvSpPr>
        <p:spPr>
          <a:xfrm>
            <a:off x="7812429" y="6227051"/>
            <a:ext cx="45719"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3" name="132 Rectángulo redondeado"/>
          <p:cNvSpPr/>
          <p:nvPr/>
        </p:nvSpPr>
        <p:spPr>
          <a:xfrm>
            <a:off x="3571868" y="1916832"/>
            <a:ext cx="2815821" cy="517735"/>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Seguridades Periféricas  de la SE y ST</a:t>
            </a:r>
            <a:endParaRPr lang="es-EC" sz="1400" dirty="0">
              <a:solidFill>
                <a:schemeClr val="tx1"/>
              </a:solidFill>
            </a:endParaRPr>
          </a:p>
        </p:txBody>
      </p:sp>
      <p:sp>
        <p:nvSpPr>
          <p:cNvPr id="134" name="133 Rectángulo redondeado"/>
          <p:cNvSpPr/>
          <p:nvPr/>
        </p:nvSpPr>
        <p:spPr>
          <a:xfrm>
            <a:off x="3571868" y="3018041"/>
            <a:ext cx="2815821" cy="352630"/>
          </a:xfrm>
          <a:prstGeom prst="roundRect">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Esquema de Contingencia del SGRE</a:t>
            </a:r>
            <a:endParaRPr lang="es-EC" sz="1400" dirty="0">
              <a:solidFill>
                <a:schemeClr val="tx1"/>
              </a:solidFill>
            </a:endParaRPr>
          </a:p>
        </p:txBody>
      </p:sp>
      <p:sp>
        <p:nvSpPr>
          <p:cNvPr id="137" name="136 CuadroTexto"/>
          <p:cNvSpPr txBox="1"/>
          <p:nvPr/>
        </p:nvSpPr>
        <p:spPr>
          <a:xfrm>
            <a:off x="1142976" y="6375262"/>
            <a:ext cx="494046" cy="307777"/>
          </a:xfrm>
          <a:prstGeom prst="rect">
            <a:avLst/>
          </a:prstGeom>
          <a:noFill/>
        </p:spPr>
        <p:txBody>
          <a:bodyPr wrap="none" rtlCol="0">
            <a:spAutoFit/>
          </a:bodyPr>
          <a:lstStyle/>
          <a:p>
            <a:r>
              <a:rPr lang="es-EC" sz="1400" b="1" dirty="0" smtClean="0">
                <a:solidFill>
                  <a:schemeClr val="accent2">
                    <a:lumMod val="75000"/>
                  </a:schemeClr>
                </a:solidFill>
              </a:rPr>
              <a:t>Mar</a:t>
            </a:r>
            <a:endParaRPr lang="es-EC" sz="1400" b="1" dirty="0">
              <a:solidFill>
                <a:schemeClr val="accent2">
                  <a:lumMod val="75000"/>
                </a:schemeClr>
              </a:solidFill>
            </a:endParaRPr>
          </a:p>
        </p:txBody>
      </p:sp>
      <p:sp>
        <p:nvSpPr>
          <p:cNvPr id="138" name="137 CuadroTexto"/>
          <p:cNvSpPr txBox="1"/>
          <p:nvPr/>
        </p:nvSpPr>
        <p:spPr>
          <a:xfrm>
            <a:off x="3398130" y="6347878"/>
            <a:ext cx="455574" cy="307777"/>
          </a:xfrm>
          <a:prstGeom prst="rect">
            <a:avLst/>
          </a:prstGeom>
          <a:noFill/>
        </p:spPr>
        <p:txBody>
          <a:bodyPr wrap="none" rtlCol="0">
            <a:spAutoFit/>
          </a:bodyPr>
          <a:lstStyle/>
          <a:p>
            <a:r>
              <a:rPr lang="es-EC" sz="1400" b="1" dirty="0" err="1" smtClean="0">
                <a:solidFill>
                  <a:schemeClr val="accent2">
                    <a:lumMod val="75000"/>
                  </a:schemeClr>
                </a:solidFill>
              </a:rPr>
              <a:t>Sep</a:t>
            </a:r>
            <a:endParaRPr lang="es-EC" sz="1400" b="1" dirty="0">
              <a:solidFill>
                <a:schemeClr val="accent2">
                  <a:lumMod val="75000"/>
                </a:schemeClr>
              </a:solidFill>
            </a:endParaRPr>
          </a:p>
        </p:txBody>
      </p:sp>
      <p:sp>
        <p:nvSpPr>
          <p:cNvPr id="140" name="139 CuadroTexto"/>
          <p:cNvSpPr txBox="1"/>
          <p:nvPr/>
        </p:nvSpPr>
        <p:spPr>
          <a:xfrm>
            <a:off x="7596336" y="6375262"/>
            <a:ext cx="455574" cy="307777"/>
          </a:xfrm>
          <a:prstGeom prst="rect">
            <a:avLst/>
          </a:prstGeom>
          <a:noFill/>
        </p:spPr>
        <p:txBody>
          <a:bodyPr wrap="none" rtlCol="0">
            <a:spAutoFit/>
          </a:bodyPr>
          <a:lstStyle/>
          <a:p>
            <a:r>
              <a:rPr lang="es-EC" sz="1400" b="1" dirty="0" err="1" smtClean="0">
                <a:solidFill>
                  <a:schemeClr val="accent6">
                    <a:lumMod val="75000"/>
                  </a:schemeClr>
                </a:solidFill>
              </a:rPr>
              <a:t>Sep</a:t>
            </a:r>
            <a:endParaRPr lang="es-EC" sz="1400" b="1" dirty="0">
              <a:solidFill>
                <a:schemeClr val="accent6">
                  <a:lumMod val="75000"/>
                </a:schemeClr>
              </a:solidFill>
            </a:endParaRPr>
          </a:p>
        </p:txBody>
      </p:sp>
      <p:sp>
        <p:nvSpPr>
          <p:cNvPr id="50" name="49 CuadroTexto"/>
          <p:cNvSpPr txBox="1"/>
          <p:nvPr/>
        </p:nvSpPr>
        <p:spPr>
          <a:xfrm>
            <a:off x="1523818" y="6046000"/>
            <a:ext cx="415498" cy="276999"/>
          </a:xfrm>
          <a:prstGeom prst="rect">
            <a:avLst/>
          </a:prstGeom>
          <a:noFill/>
        </p:spPr>
        <p:txBody>
          <a:bodyPr wrap="none" rtlCol="0">
            <a:spAutoFit/>
          </a:bodyPr>
          <a:lstStyle/>
          <a:p>
            <a:r>
              <a:rPr lang="es-EC" sz="1200" b="1" dirty="0" smtClean="0">
                <a:solidFill>
                  <a:schemeClr val="accent2">
                    <a:lumMod val="75000"/>
                  </a:schemeClr>
                </a:solidFill>
              </a:rPr>
              <a:t>Abr</a:t>
            </a:r>
            <a:endParaRPr lang="es-EC" sz="1200" b="1" dirty="0">
              <a:solidFill>
                <a:schemeClr val="accent2">
                  <a:lumMod val="75000"/>
                </a:schemeClr>
              </a:solidFill>
            </a:endParaRPr>
          </a:p>
        </p:txBody>
      </p:sp>
      <p:sp>
        <p:nvSpPr>
          <p:cNvPr id="51" name="50 Rectángulo"/>
          <p:cNvSpPr/>
          <p:nvPr/>
        </p:nvSpPr>
        <p:spPr>
          <a:xfrm>
            <a:off x="1715278"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3" name="52 Rectángulo"/>
          <p:cNvSpPr/>
          <p:nvPr/>
        </p:nvSpPr>
        <p:spPr>
          <a:xfrm>
            <a:off x="2075318"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4" name="53 CuadroTexto"/>
          <p:cNvSpPr txBox="1"/>
          <p:nvPr/>
        </p:nvSpPr>
        <p:spPr>
          <a:xfrm>
            <a:off x="1883858" y="6046000"/>
            <a:ext cx="464038" cy="276999"/>
          </a:xfrm>
          <a:prstGeom prst="rect">
            <a:avLst/>
          </a:prstGeom>
          <a:noFill/>
        </p:spPr>
        <p:txBody>
          <a:bodyPr wrap="none" rtlCol="0">
            <a:spAutoFit/>
          </a:bodyPr>
          <a:lstStyle/>
          <a:p>
            <a:r>
              <a:rPr lang="es-EC" sz="1200" b="1" dirty="0" err="1" smtClean="0">
                <a:solidFill>
                  <a:schemeClr val="accent2">
                    <a:lumMod val="75000"/>
                  </a:schemeClr>
                </a:solidFill>
              </a:rPr>
              <a:t>May</a:t>
            </a:r>
            <a:endParaRPr lang="es-EC" sz="1200" b="1" dirty="0">
              <a:solidFill>
                <a:schemeClr val="accent2">
                  <a:lumMod val="75000"/>
                </a:schemeClr>
              </a:solidFill>
            </a:endParaRPr>
          </a:p>
        </p:txBody>
      </p:sp>
      <p:sp>
        <p:nvSpPr>
          <p:cNvPr id="55" name="54 CuadroTexto"/>
          <p:cNvSpPr txBox="1"/>
          <p:nvPr/>
        </p:nvSpPr>
        <p:spPr>
          <a:xfrm>
            <a:off x="2627784" y="6034967"/>
            <a:ext cx="357790" cy="276999"/>
          </a:xfrm>
          <a:prstGeom prst="rect">
            <a:avLst/>
          </a:prstGeom>
          <a:noFill/>
        </p:spPr>
        <p:txBody>
          <a:bodyPr wrap="none" rtlCol="0">
            <a:spAutoFit/>
          </a:bodyPr>
          <a:lstStyle/>
          <a:p>
            <a:r>
              <a:rPr lang="es-EC" sz="1200" b="1" dirty="0" smtClean="0">
                <a:solidFill>
                  <a:schemeClr val="accent2">
                    <a:lumMod val="75000"/>
                  </a:schemeClr>
                </a:solidFill>
              </a:rPr>
              <a:t>Jul</a:t>
            </a:r>
            <a:endParaRPr lang="es-EC" sz="1200" b="1" dirty="0">
              <a:solidFill>
                <a:schemeClr val="accent2">
                  <a:lumMod val="75000"/>
                </a:schemeClr>
              </a:solidFill>
            </a:endParaRPr>
          </a:p>
        </p:txBody>
      </p:sp>
      <p:sp>
        <p:nvSpPr>
          <p:cNvPr id="56" name="55 Rectángulo"/>
          <p:cNvSpPr/>
          <p:nvPr/>
        </p:nvSpPr>
        <p:spPr>
          <a:xfrm>
            <a:off x="281924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7" name="56 Rectángulo"/>
          <p:cNvSpPr/>
          <p:nvPr/>
        </p:nvSpPr>
        <p:spPr>
          <a:xfrm>
            <a:off x="317928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59" name="58 CuadroTexto"/>
          <p:cNvSpPr txBox="1"/>
          <p:nvPr/>
        </p:nvSpPr>
        <p:spPr>
          <a:xfrm>
            <a:off x="2987824" y="6034967"/>
            <a:ext cx="433260" cy="276999"/>
          </a:xfrm>
          <a:prstGeom prst="rect">
            <a:avLst/>
          </a:prstGeom>
          <a:noFill/>
        </p:spPr>
        <p:txBody>
          <a:bodyPr wrap="none" rtlCol="0">
            <a:spAutoFit/>
          </a:bodyPr>
          <a:lstStyle/>
          <a:p>
            <a:r>
              <a:rPr lang="es-EC" sz="1200" b="1" dirty="0" err="1" smtClean="0">
                <a:solidFill>
                  <a:schemeClr val="accent2">
                    <a:lumMod val="75000"/>
                  </a:schemeClr>
                </a:solidFill>
              </a:rPr>
              <a:t>Ago</a:t>
            </a:r>
            <a:endParaRPr lang="es-EC" sz="1200" b="1" dirty="0">
              <a:solidFill>
                <a:schemeClr val="accent2">
                  <a:lumMod val="75000"/>
                </a:schemeClr>
              </a:solidFill>
            </a:endParaRPr>
          </a:p>
        </p:txBody>
      </p:sp>
      <p:sp>
        <p:nvSpPr>
          <p:cNvPr id="67" name="66 CuadroTexto"/>
          <p:cNvSpPr txBox="1"/>
          <p:nvPr/>
        </p:nvSpPr>
        <p:spPr>
          <a:xfrm>
            <a:off x="467544" y="6034967"/>
            <a:ext cx="420308" cy="276999"/>
          </a:xfrm>
          <a:prstGeom prst="rect">
            <a:avLst/>
          </a:prstGeom>
          <a:noFill/>
        </p:spPr>
        <p:txBody>
          <a:bodyPr wrap="none" rtlCol="0">
            <a:spAutoFit/>
          </a:bodyPr>
          <a:lstStyle/>
          <a:p>
            <a:r>
              <a:rPr lang="es-EC" sz="1200" b="1" dirty="0" smtClean="0">
                <a:solidFill>
                  <a:schemeClr val="accent2">
                    <a:lumMod val="75000"/>
                  </a:schemeClr>
                </a:solidFill>
              </a:rPr>
              <a:t>Ene</a:t>
            </a:r>
            <a:endParaRPr lang="es-EC" sz="1200" b="1" dirty="0">
              <a:solidFill>
                <a:schemeClr val="accent2">
                  <a:lumMod val="75000"/>
                </a:schemeClr>
              </a:solidFill>
            </a:endParaRPr>
          </a:p>
        </p:txBody>
      </p:sp>
      <p:sp>
        <p:nvSpPr>
          <p:cNvPr id="68" name="67 Rectángulo"/>
          <p:cNvSpPr/>
          <p:nvPr/>
        </p:nvSpPr>
        <p:spPr>
          <a:xfrm>
            <a:off x="65900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0" name="69 Rectángulo"/>
          <p:cNvSpPr/>
          <p:nvPr/>
        </p:nvSpPr>
        <p:spPr>
          <a:xfrm>
            <a:off x="101904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1" name="70 CuadroTexto"/>
          <p:cNvSpPr txBox="1"/>
          <p:nvPr/>
        </p:nvSpPr>
        <p:spPr>
          <a:xfrm>
            <a:off x="827584" y="6034967"/>
            <a:ext cx="413255" cy="276999"/>
          </a:xfrm>
          <a:prstGeom prst="rect">
            <a:avLst/>
          </a:prstGeom>
          <a:noFill/>
        </p:spPr>
        <p:txBody>
          <a:bodyPr wrap="none" rtlCol="0">
            <a:spAutoFit/>
          </a:bodyPr>
          <a:lstStyle/>
          <a:p>
            <a:r>
              <a:rPr lang="es-EC" sz="1200" b="1" dirty="0" smtClean="0">
                <a:solidFill>
                  <a:schemeClr val="accent2">
                    <a:lumMod val="75000"/>
                  </a:schemeClr>
                </a:solidFill>
              </a:rPr>
              <a:t>Feb</a:t>
            </a:r>
            <a:endParaRPr lang="es-EC" sz="1200" b="1" dirty="0">
              <a:solidFill>
                <a:schemeClr val="accent2">
                  <a:lumMod val="75000"/>
                </a:schemeClr>
              </a:solidFill>
            </a:endParaRPr>
          </a:p>
        </p:txBody>
      </p:sp>
      <p:sp>
        <p:nvSpPr>
          <p:cNvPr id="72" name="71 CuadroTexto"/>
          <p:cNvSpPr txBox="1"/>
          <p:nvPr/>
        </p:nvSpPr>
        <p:spPr>
          <a:xfrm>
            <a:off x="3675914" y="6034967"/>
            <a:ext cx="405880" cy="276999"/>
          </a:xfrm>
          <a:prstGeom prst="rect">
            <a:avLst/>
          </a:prstGeom>
          <a:noFill/>
        </p:spPr>
        <p:txBody>
          <a:bodyPr wrap="none" rtlCol="0">
            <a:spAutoFit/>
          </a:bodyPr>
          <a:lstStyle/>
          <a:p>
            <a:r>
              <a:rPr lang="es-EC" sz="1200" b="1" dirty="0" smtClean="0">
                <a:solidFill>
                  <a:schemeClr val="accent2">
                    <a:lumMod val="75000"/>
                  </a:schemeClr>
                </a:solidFill>
              </a:rPr>
              <a:t>Oct</a:t>
            </a:r>
            <a:endParaRPr lang="es-EC" sz="1200" b="1" dirty="0">
              <a:solidFill>
                <a:schemeClr val="accent2">
                  <a:lumMod val="75000"/>
                </a:schemeClr>
              </a:solidFill>
            </a:endParaRPr>
          </a:p>
        </p:txBody>
      </p:sp>
      <p:sp>
        <p:nvSpPr>
          <p:cNvPr id="73" name="72 Rectángulo"/>
          <p:cNvSpPr/>
          <p:nvPr/>
        </p:nvSpPr>
        <p:spPr>
          <a:xfrm>
            <a:off x="386737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4" name="73 Rectángulo"/>
          <p:cNvSpPr/>
          <p:nvPr/>
        </p:nvSpPr>
        <p:spPr>
          <a:xfrm>
            <a:off x="4227414"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75" name="74 CuadroTexto"/>
          <p:cNvSpPr txBox="1"/>
          <p:nvPr/>
        </p:nvSpPr>
        <p:spPr>
          <a:xfrm>
            <a:off x="4035954" y="6034967"/>
            <a:ext cx="440698" cy="276999"/>
          </a:xfrm>
          <a:prstGeom prst="rect">
            <a:avLst/>
          </a:prstGeom>
          <a:noFill/>
        </p:spPr>
        <p:txBody>
          <a:bodyPr wrap="none" rtlCol="0">
            <a:spAutoFit/>
          </a:bodyPr>
          <a:lstStyle/>
          <a:p>
            <a:r>
              <a:rPr lang="es-EC" sz="1200" b="1" dirty="0" smtClean="0">
                <a:solidFill>
                  <a:schemeClr val="accent2">
                    <a:lumMod val="75000"/>
                  </a:schemeClr>
                </a:solidFill>
              </a:rPr>
              <a:t>Nov</a:t>
            </a:r>
            <a:endParaRPr lang="es-EC" sz="1200" b="1" dirty="0">
              <a:solidFill>
                <a:schemeClr val="accent2">
                  <a:lumMod val="75000"/>
                </a:schemeClr>
              </a:solidFill>
            </a:endParaRPr>
          </a:p>
        </p:txBody>
      </p:sp>
      <p:sp>
        <p:nvSpPr>
          <p:cNvPr id="31" name="30 Flecha derecha"/>
          <p:cNvSpPr/>
          <p:nvPr/>
        </p:nvSpPr>
        <p:spPr>
          <a:xfrm>
            <a:off x="8100392" y="3284984"/>
            <a:ext cx="978408" cy="1249025"/>
          </a:xfrm>
          <a:prstGeom prst="rightArrow">
            <a:avLst/>
          </a:prstGeom>
          <a:solidFill>
            <a:srgbClr val="FFFF00"/>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9" name="88 Rectángulo redondeado"/>
          <p:cNvSpPr/>
          <p:nvPr/>
        </p:nvSpPr>
        <p:spPr>
          <a:xfrm>
            <a:off x="3528929" y="3372950"/>
            <a:ext cx="2211798" cy="318051"/>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MDMQ</a:t>
            </a:r>
            <a:endParaRPr lang="es-EC" sz="1400" dirty="0">
              <a:solidFill>
                <a:schemeClr val="tx1"/>
              </a:solidFill>
            </a:endParaRPr>
          </a:p>
        </p:txBody>
      </p:sp>
      <p:sp>
        <p:nvSpPr>
          <p:cNvPr id="94" name="93 CuadroTexto"/>
          <p:cNvSpPr txBox="1"/>
          <p:nvPr/>
        </p:nvSpPr>
        <p:spPr>
          <a:xfrm>
            <a:off x="5508104" y="6375262"/>
            <a:ext cx="494046" cy="307777"/>
          </a:xfrm>
          <a:prstGeom prst="rect">
            <a:avLst/>
          </a:prstGeom>
          <a:noFill/>
        </p:spPr>
        <p:txBody>
          <a:bodyPr wrap="none" rtlCol="0">
            <a:spAutoFit/>
          </a:bodyPr>
          <a:lstStyle/>
          <a:p>
            <a:r>
              <a:rPr lang="es-EC" sz="1400" b="1" dirty="0" smtClean="0">
                <a:solidFill>
                  <a:schemeClr val="accent6">
                    <a:lumMod val="75000"/>
                  </a:schemeClr>
                </a:solidFill>
              </a:rPr>
              <a:t>Mar</a:t>
            </a:r>
            <a:endParaRPr lang="es-EC" sz="1400" b="1" dirty="0">
              <a:solidFill>
                <a:schemeClr val="accent6">
                  <a:lumMod val="75000"/>
                </a:schemeClr>
              </a:solidFill>
            </a:endParaRPr>
          </a:p>
        </p:txBody>
      </p:sp>
      <p:sp>
        <p:nvSpPr>
          <p:cNvPr id="97" name="96 CuadroTexto"/>
          <p:cNvSpPr txBox="1"/>
          <p:nvPr/>
        </p:nvSpPr>
        <p:spPr>
          <a:xfrm>
            <a:off x="5795630" y="6046000"/>
            <a:ext cx="415498" cy="276999"/>
          </a:xfrm>
          <a:prstGeom prst="rect">
            <a:avLst/>
          </a:prstGeom>
          <a:noFill/>
        </p:spPr>
        <p:txBody>
          <a:bodyPr wrap="none" rtlCol="0">
            <a:spAutoFit/>
          </a:bodyPr>
          <a:lstStyle/>
          <a:p>
            <a:r>
              <a:rPr lang="es-EC" sz="1200" b="1" dirty="0" smtClean="0">
                <a:solidFill>
                  <a:schemeClr val="accent6">
                    <a:lumMod val="75000"/>
                  </a:schemeClr>
                </a:solidFill>
              </a:rPr>
              <a:t>Abr</a:t>
            </a:r>
            <a:endParaRPr lang="es-EC" sz="1200" b="1" dirty="0">
              <a:solidFill>
                <a:schemeClr val="accent6">
                  <a:lumMod val="75000"/>
                </a:schemeClr>
              </a:solidFill>
            </a:endParaRPr>
          </a:p>
        </p:txBody>
      </p:sp>
      <p:sp>
        <p:nvSpPr>
          <p:cNvPr id="98" name="97 Rectángulo"/>
          <p:cNvSpPr/>
          <p:nvPr/>
        </p:nvSpPr>
        <p:spPr>
          <a:xfrm>
            <a:off x="5987090"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99" name="98 Rectángulo"/>
          <p:cNvSpPr/>
          <p:nvPr/>
        </p:nvSpPr>
        <p:spPr>
          <a:xfrm>
            <a:off x="6347130" y="6287850"/>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0" name="99 CuadroTexto"/>
          <p:cNvSpPr txBox="1"/>
          <p:nvPr/>
        </p:nvSpPr>
        <p:spPr>
          <a:xfrm>
            <a:off x="6155670" y="6046000"/>
            <a:ext cx="464038" cy="276999"/>
          </a:xfrm>
          <a:prstGeom prst="rect">
            <a:avLst/>
          </a:prstGeom>
          <a:noFill/>
        </p:spPr>
        <p:txBody>
          <a:bodyPr wrap="none" rtlCol="0">
            <a:spAutoFit/>
          </a:bodyPr>
          <a:lstStyle/>
          <a:p>
            <a:r>
              <a:rPr lang="es-EC" sz="1200" b="1" dirty="0" err="1" smtClean="0">
                <a:solidFill>
                  <a:schemeClr val="accent6">
                    <a:lumMod val="75000"/>
                  </a:schemeClr>
                </a:solidFill>
              </a:rPr>
              <a:t>May</a:t>
            </a:r>
            <a:endParaRPr lang="es-EC" sz="1200" b="1" dirty="0">
              <a:solidFill>
                <a:schemeClr val="accent6">
                  <a:lumMod val="75000"/>
                </a:schemeClr>
              </a:solidFill>
            </a:endParaRPr>
          </a:p>
        </p:txBody>
      </p:sp>
      <p:sp>
        <p:nvSpPr>
          <p:cNvPr id="101" name="100 CuadroTexto"/>
          <p:cNvSpPr txBox="1"/>
          <p:nvPr/>
        </p:nvSpPr>
        <p:spPr>
          <a:xfrm>
            <a:off x="6899596" y="6034967"/>
            <a:ext cx="357790" cy="276999"/>
          </a:xfrm>
          <a:prstGeom prst="rect">
            <a:avLst/>
          </a:prstGeom>
          <a:noFill/>
        </p:spPr>
        <p:txBody>
          <a:bodyPr wrap="none" rtlCol="0">
            <a:spAutoFit/>
          </a:bodyPr>
          <a:lstStyle/>
          <a:p>
            <a:r>
              <a:rPr lang="es-EC" sz="1200" b="1" dirty="0" smtClean="0">
                <a:solidFill>
                  <a:schemeClr val="accent6">
                    <a:lumMod val="75000"/>
                  </a:schemeClr>
                </a:solidFill>
              </a:rPr>
              <a:t>Jul</a:t>
            </a:r>
            <a:endParaRPr lang="es-EC" sz="1200" b="1" dirty="0">
              <a:solidFill>
                <a:schemeClr val="accent6">
                  <a:lumMod val="75000"/>
                </a:schemeClr>
              </a:solidFill>
            </a:endParaRPr>
          </a:p>
        </p:txBody>
      </p:sp>
      <p:sp>
        <p:nvSpPr>
          <p:cNvPr id="102" name="101 Rectángulo"/>
          <p:cNvSpPr/>
          <p:nvPr/>
        </p:nvSpPr>
        <p:spPr>
          <a:xfrm>
            <a:off x="709105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3" name="102 Rectángulo"/>
          <p:cNvSpPr/>
          <p:nvPr/>
        </p:nvSpPr>
        <p:spPr>
          <a:xfrm>
            <a:off x="745109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4" name="103 CuadroTexto"/>
          <p:cNvSpPr txBox="1"/>
          <p:nvPr/>
        </p:nvSpPr>
        <p:spPr>
          <a:xfrm>
            <a:off x="7259636" y="6034967"/>
            <a:ext cx="433260" cy="276999"/>
          </a:xfrm>
          <a:prstGeom prst="rect">
            <a:avLst/>
          </a:prstGeom>
          <a:noFill/>
        </p:spPr>
        <p:txBody>
          <a:bodyPr wrap="none" rtlCol="0">
            <a:spAutoFit/>
          </a:bodyPr>
          <a:lstStyle/>
          <a:p>
            <a:r>
              <a:rPr lang="es-EC" sz="1200" b="1" dirty="0" err="1" smtClean="0">
                <a:solidFill>
                  <a:schemeClr val="accent6">
                    <a:lumMod val="75000"/>
                  </a:schemeClr>
                </a:solidFill>
              </a:rPr>
              <a:t>Ago</a:t>
            </a:r>
            <a:endParaRPr lang="es-EC" sz="1200" b="1" dirty="0">
              <a:solidFill>
                <a:schemeClr val="accent6">
                  <a:lumMod val="75000"/>
                </a:schemeClr>
              </a:solidFill>
            </a:endParaRPr>
          </a:p>
        </p:txBody>
      </p:sp>
      <p:sp>
        <p:nvSpPr>
          <p:cNvPr id="105" name="104 CuadroTexto"/>
          <p:cNvSpPr txBox="1"/>
          <p:nvPr/>
        </p:nvSpPr>
        <p:spPr>
          <a:xfrm>
            <a:off x="4739356" y="6034967"/>
            <a:ext cx="420308" cy="276999"/>
          </a:xfrm>
          <a:prstGeom prst="rect">
            <a:avLst/>
          </a:prstGeom>
          <a:noFill/>
        </p:spPr>
        <p:txBody>
          <a:bodyPr wrap="none" rtlCol="0">
            <a:spAutoFit/>
          </a:bodyPr>
          <a:lstStyle/>
          <a:p>
            <a:r>
              <a:rPr lang="es-EC" sz="1200" b="1" dirty="0" smtClean="0">
                <a:solidFill>
                  <a:schemeClr val="accent6">
                    <a:lumMod val="75000"/>
                  </a:schemeClr>
                </a:solidFill>
              </a:rPr>
              <a:t>Ene</a:t>
            </a:r>
            <a:endParaRPr lang="es-EC" sz="1200" b="1" dirty="0">
              <a:solidFill>
                <a:schemeClr val="accent6">
                  <a:lumMod val="75000"/>
                </a:schemeClr>
              </a:solidFill>
            </a:endParaRPr>
          </a:p>
        </p:txBody>
      </p:sp>
      <p:sp>
        <p:nvSpPr>
          <p:cNvPr id="106" name="105 Rectángulo"/>
          <p:cNvSpPr/>
          <p:nvPr/>
        </p:nvSpPr>
        <p:spPr>
          <a:xfrm>
            <a:off x="493081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7" name="106 Rectángulo"/>
          <p:cNvSpPr/>
          <p:nvPr/>
        </p:nvSpPr>
        <p:spPr>
          <a:xfrm>
            <a:off x="529085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08" name="107 CuadroTexto"/>
          <p:cNvSpPr txBox="1"/>
          <p:nvPr/>
        </p:nvSpPr>
        <p:spPr>
          <a:xfrm>
            <a:off x="5099396" y="6034967"/>
            <a:ext cx="413255" cy="276999"/>
          </a:xfrm>
          <a:prstGeom prst="rect">
            <a:avLst/>
          </a:prstGeom>
          <a:noFill/>
        </p:spPr>
        <p:txBody>
          <a:bodyPr wrap="none" rtlCol="0">
            <a:spAutoFit/>
          </a:bodyPr>
          <a:lstStyle/>
          <a:p>
            <a:r>
              <a:rPr lang="es-EC" sz="1200" b="1" dirty="0" smtClean="0">
                <a:solidFill>
                  <a:schemeClr val="accent6">
                    <a:lumMod val="75000"/>
                  </a:schemeClr>
                </a:solidFill>
              </a:rPr>
              <a:t>Feb</a:t>
            </a:r>
            <a:endParaRPr lang="es-EC" sz="1200" b="1" dirty="0">
              <a:solidFill>
                <a:schemeClr val="accent6">
                  <a:lumMod val="75000"/>
                </a:schemeClr>
              </a:solidFill>
            </a:endParaRPr>
          </a:p>
        </p:txBody>
      </p:sp>
      <p:sp>
        <p:nvSpPr>
          <p:cNvPr id="109" name="108 CuadroTexto"/>
          <p:cNvSpPr txBox="1"/>
          <p:nvPr/>
        </p:nvSpPr>
        <p:spPr>
          <a:xfrm>
            <a:off x="7947726" y="6034967"/>
            <a:ext cx="405880" cy="276999"/>
          </a:xfrm>
          <a:prstGeom prst="rect">
            <a:avLst/>
          </a:prstGeom>
          <a:noFill/>
        </p:spPr>
        <p:txBody>
          <a:bodyPr wrap="none" rtlCol="0">
            <a:spAutoFit/>
          </a:bodyPr>
          <a:lstStyle/>
          <a:p>
            <a:r>
              <a:rPr lang="es-EC" sz="1200" b="1" dirty="0" smtClean="0">
                <a:solidFill>
                  <a:schemeClr val="accent6">
                    <a:lumMod val="75000"/>
                  </a:schemeClr>
                </a:solidFill>
              </a:rPr>
              <a:t>Oct</a:t>
            </a:r>
            <a:endParaRPr lang="es-EC" sz="1200" b="1" dirty="0">
              <a:solidFill>
                <a:schemeClr val="accent6">
                  <a:lumMod val="75000"/>
                </a:schemeClr>
              </a:solidFill>
            </a:endParaRPr>
          </a:p>
        </p:txBody>
      </p:sp>
      <p:sp>
        <p:nvSpPr>
          <p:cNvPr id="110" name="109 Rectángulo"/>
          <p:cNvSpPr/>
          <p:nvPr/>
        </p:nvSpPr>
        <p:spPr>
          <a:xfrm>
            <a:off x="813918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11" name="110 Rectángulo"/>
          <p:cNvSpPr/>
          <p:nvPr/>
        </p:nvSpPr>
        <p:spPr>
          <a:xfrm>
            <a:off x="8499226" y="6276817"/>
            <a:ext cx="45719" cy="107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b="1">
              <a:solidFill>
                <a:schemeClr val="accent2">
                  <a:lumMod val="75000"/>
                </a:schemeClr>
              </a:solidFill>
            </a:endParaRPr>
          </a:p>
        </p:txBody>
      </p:sp>
      <p:sp>
        <p:nvSpPr>
          <p:cNvPr id="112" name="111 CuadroTexto"/>
          <p:cNvSpPr txBox="1"/>
          <p:nvPr/>
        </p:nvSpPr>
        <p:spPr>
          <a:xfrm>
            <a:off x="8307766" y="6034967"/>
            <a:ext cx="440698" cy="276999"/>
          </a:xfrm>
          <a:prstGeom prst="rect">
            <a:avLst/>
          </a:prstGeom>
          <a:noFill/>
        </p:spPr>
        <p:txBody>
          <a:bodyPr wrap="none" rtlCol="0">
            <a:spAutoFit/>
          </a:bodyPr>
          <a:lstStyle/>
          <a:p>
            <a:r>
              <a:rPr lang="es-EC" sz="1200" b="1" dirty="0" smtClean="0">
                <a:solidFill>
                  <a:schemeClr val="accent6">
                    <a:lumMod val="75000"/>
                  </a:schemeClr>
                </a:solidFill>
              </a:rPr>
              <a:t>Nov</a:t>
            </a:r>
            <a:endParaRPr lang="es-EC" sz="1200" b="1" dirty="0">
              <a:solidFill>
                <a:schemeClr val="accent6">
                  <a:lumMod val="75000"/>
                </a:schemeClr>
              </a:solidFill>
            </a:endParaRPr>
          </a:p>
        </p:txBody>
      </p:sp>
      <p:sp>
        <p:nvSpPr>
          <p:cNvPr id="18" name="17 Elipse"/>
          <p:cNvSpPr/>
          <p:nvPr/>
        </p:nvSpPr>
        <p:spPr>
          <a:xfrm>
            <a:off x="3590437" y="2362559"/>
            <a:ext cx="3141803" cy="712068"/>
          </a:xfrm>
          <a:prstGeom prst="ellipse">
            <a:avLst/>
          </a:prstGeom>
          <a:solidFill>
            <a:schemeClr val="accent5">
              <a:lumMod val="20000"/>
              <a:lumOff val="80000"/>
            </a:schemeClr>
          </a:solidFill>
          <a:ln w="31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Sede Electrónica (SE) y</a:t>
            </a:r>
          </a:p>
          <a:p>
            <a:pPr algn="ctr"/>
            <a:r>
              <a:rPr lang="es-EC" sz="1400" dirty="0" smtClean="0">
                <a:solidFill>
                  <a:schemeClr val="tx1"/>
                </a:solidFill>
              </a:rPr>
              <a:t>Servicios Telemáticos (ST)</a:t>
            </a:r>
            <a:endParaRPr lang="es-EC" sz="1400" dirty="0">
              <a:solidFill>
                <a:schemeClr val="tx1"/>
              </a:solidFill>
            </a:endParaRPr>
          </a:p>
        </p:txBody>
      </p:sp>
      <p:sp>
        <p:nvSpPr>
          <p:cNvPr id="9" name="8 Rectángulo redondeado"/>
          <p:cNvSpPr/>
          <p:nvPr/>
        </p:nvSpPr>
        <p:spPr>
          <a:xfrm>
            <a:off x="357157" y="1070405"/>
            <a:ext cx="1358121" cy="500066"/>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Propuesta de Normativa</a:t>
            </a:r>
            <a:endParaRPr lang="es-EC" sz="1400" dirty="0">
              <a:solidFill>
                <a:schemeClr val="tx1"/>
              </a:solidFill>
            </a:endParaRPr>
          </a:p>
        </p:txBody>
      </p:sp>
      <p:sp>
        <p:nvSpPr>
          <p:cNvPr id="126" name="125 Rectángulo redondeado"/>
          <p:cNvSpPr/>
          <p:nvPr/>
        </p:nvSpPr>
        <p:spPr>
          <a:xfrm>
            <a:off x="1835696" y="5458903"/>
            <a:ext cx="2736304" cy="288032"/>
          </a:xfrm>
          <a:prstGeom prst="roundRect">
            <a:avLst/>
          </a:prstGeom>
          <a:solidFill>
            <a:schemeClr val="accent4">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Análisis para Certificación ISO</a:t>
            </a:r>
            <a:endParaRPr lang="es-EC" sz="1400" dirty="0">
              <a:solidFill>
                <a:schemeClr val="tx1"/>
              </a:solidFill>
            </a:endParaRPr>
          </a:p>
        </p:txBody>
      </p:sp>
      <p:cxnSp>
        <p:nvCxnSpPr>
          <p:cNvPr id="146" name="145 Conector curvado"/>
          <p:cNvCxnSpPr>
            <a:stCxn id="9" idx="1"/>
            <a:endCxn id="10" idx="1"/>
          </p:cNvCxnSpPr>
          <p:nvPr/>
        </p:nvCxnSpPr>
        <p:spPr>
          <a:xfrm rot="10800000" flipH="1" flipV="1">
            <a:off x="357156" y="1320438"/>
            <a:ext cx="182395" cy="992152"/>
          </a:xfrm>
          <a:prstGeom prst="curvedConnector3">
            <a:avLst>
              <a:gd name="adj1" fmla="val -12533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48" name="147 Conector curvado"/>
          <p:cNvCxnSpPr>
            <a:stCxn id="10" idx="3"/>
            <a:endCxn id="17" idx="0"/>
          </p:cNvCxnSpPr>
          <p:nvPr/>
        </p:nvCxnSpPr>
        <p:spPr>
          <a:xfrm>
            <a:off x="2396940" y="2312590"/>
            <a:ext cx="318071" cy="668212"/>
          </a:xfrm>
          <a:prstGeom prst="curvedConnector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53" name="152 Conector curvado"/>
          <p:cNvCxnSpPr>
            <a:stCxn id="18" idx="2"/>
            <a:endCxn id="17" idx="7"/>
          </p:cNvCxnSpPr>
          <p:nvPr/>
        </p:nvCxnSpPr>
        <p:spPr>
          <a:xfrm rot="10800000" flipV="1">
            <a:off x="3421929" y="2718592"/>
            <a:ext cx="168508" cy="412209"/>
          </a:xfrm>
          <a:prstGeom prst="curvedConnector2">
            <a:avLst/>
          </a:prstGeom>
          <a:ln>
            <a:solidFill>
              <a:schemeClr val="accent4">
                <a:lumMod val="75000"/>
              </a:schemeClr>
            </a:solidFill>
            <a:headEnd type="stealth"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156" name="155 Conector curvado"/>
          <p:cNvCxnSpPr>
            <a:stCxn id="15" idx="3"/>
            <a:endCxn id="17" idx="4"/>
          </p:cNvCxnSpPr>
          <p:nvPr/>
        </p:nvCxnSpPr>
        <p:spPr>
          <a:xfrm flipV="1">
            <a:off x="1634848" y="4005064"/>
            <a:ext cx="1080163" cy="545567"/>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9" name="158 Conector curvado"/>
          <p:cNvCxnSpPr>
            <a:stCxn id="16" idx="4"/>
            <a:endCxn id="17" idx="4"/>
          </p:cNvCxnSpPr>
          <p:nvPr/>
        </p:nvCxnSpPr>
        <p:spPr>
          <a:xfrm flipV="1">
            <a:off x="1760995" y="4005064"/>
            <a:ext cx="954016" cy="1264718"/>
          </a:xfrm>
          <a:prstGeom prst="curvedConnector2">
            <a:avLst/>
          </a:prstGeom>
          <a:ln>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8" name="167 Rectángulo redondeado"/>
          <p:cNvSpPr/>
          <p:nvPr/>
        </p:nvSpPr>
        <p:spPr>
          <a:xfrm>
            <a:off x="6619708" y="2506575"/>
            <a:ext cx="1803380" cy="850418"/>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Publicación Web y Funcionalidad Móvil</a:t>
            </a:r>
            <a:endParaRPr lang="es-EC" sz="1400" dirty="0">
              <a:solidFill>
                <a:schemeClr val="tx1"/>
              </a:solidFill>
            </a:endParaRPr>
          </a:p>
        </p:txBody>
      </p:sp>
      <p:sp>
        <p:nvSpPr>
          <p:cNvPr id="169" name="168 Rectángulo redondeado"/>
          <p:cNvSpPr/>
          <p:nvPr/>
        </p:nvSpPr>
        <p:spPr>
          <a:xfrm>
            <a:off x="5724128" y="3370671"/>
            <a:ext cx="2715074" cy="320330"/>
          </a:xfrm>
          <a:prstGeom prst="roundRect">
            <a:avLst/>
          </a:prstGeom>
          <a:solidFill>
            <a:schemeClr val="accent5">
              <a:lumMod val="20000"/>
              <a:lumOff val="80000"/>
            </a:schemeClr>
          </a:solidFill>
          <a:ln w="31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rPr>
              <a:t>Interconectividad DINARDAP</a:t>
            </a:r>
            <a:endParaRPr lang="es-EC" sz="1400" dirty="0">
              <a:solidFill>
                <a:schemeClr val="tx1"/>
              </a:solidFill>
            </a:endParaRPr>
          </a:p>
        </p:txBody>
      </p:sp>
      <p:sp>
        <p:nvSpPr>
          <p:cNvPr id="176" name="175 CuadroTexto"/>
          <p:cNvSpPr txBox="1"/>
          <p:nvPr/>
        </p:nvSpPr>
        <p:spPr>
          <a:xfrm>
            <a:off x="421449" y="6525344"/>
            <a:ext cx="550151" cy="307777"/>
          </a:xfrm>
          <a:prstGeom prst="rect">
            <a:avLst/>
          </a:prstGeom>
          <a:noFill/>
        </p:spPr>
        <p:txBody>
          <a:bodyPr wrap="none" rtlCol="0">
            <a:spAutoFit/>
          </a:bodyPr>
          <a:lstStyle/>
          <a:p>
            <a:r>
              <a:rPr lang="es-EC" sz="1400" b="1" dirty="0" smtClean="0">
                <a:solidFill>
                  <a:schemeClr val="accent2">
                    <a:lumMod val="75000"/>
                  </a:schemeClr>
                </a:solidFill>
              </a:rPr>
              <a:t>2015</a:t>
            </a:r>
            <a:endParaRPr lang="es-EC" sz="1400" b="1" dirty="0">
              <a:solidFill>
                <a:schemeClr val="accent2">
                  <a:lumMod val="75000"/>
                </a:schemeClr>
              </a:solidFill>
            </a:endParaRPr>
          </a:p>
        </p:txBody>
      </p:sp>
      <p:sp>
        <p:nvSpPr>
          <p:cNvPr id="179" name="178 CuadroTexto"/>
          <p:cNvSpPr txBox="1"/>
          <p:nvPr/>
        </p:nvSpPr>
        <p:spPr>
          <a:xfrm>
            <a:off x="4669921" y="6525344"/>
            <a:ext cx="550151" cy="307777"/>
          </a:xfrm>
          <a:prstGeom prst="rect">
            <a:avLst/>
          </a:prstGeom>
          <a:noFill/>
        </p:spPr>
        <p:txBody>
          <a:bodyPr wrap="none" rtlCol="0">
            <a:spAutoFit/>
          </a:bodyPr>
          <a:lstStyle/>
          <a:p>
            <a:r>
              <a:rPr lang="es-EC" sz="1400" b="1" dirty="0" smtClean="0">
                <a:solidFill>
                  <a:schemeClr val="accent6">
                    <a:lumMod val="75000"/>
                  </a:schemeClr>
                </a:solidFill>
              </a:rPr>
              <a:t>2016</a:t>
            </a:r>
            <a:endParaRPr lang="es-EC" sz="1400" b="1" dirty="0">
              <a:solidFill>
                <a:schemeClr val="accent6">
                  <a:lumMod val="75000"/>
                </a:schemeClr>
              </a:solidFill>
            </a:endParaRPr>
          </a:p>
        </p:txBody>
      </p:sp>
      <p:pic>
        <p:nvPicPr>
          <p:cNvPr id="88" name="87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6592254" cy="461665"/>
          </a:xfrm>
          <a:prstGeom prst="rect">
            <a:avLst/>
          </a:prstGeom>
          <a:noFill/>
        </p:spPr>
        <p:txBody>
          <a:bodyPr wrap="none" rtlCol="0">
            <a:spAutoFit/>
          </a:bodyPr>
          <a:lstStyle/>
          <a:p>
            <a:r>
              <a:rPr lang="es-EC" sz="2400" b="1" dirty="0" smtClean="0">
                <a:solidFill>
                  <a:srgbClr val="0070C0"/>
                </a:solidFill>
              </a:rPr>
              <a:t>CRONOGRAMA REFERENCIAL C1 (actividades hito)</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2396365478"/>
              </p:ext>
            </p:extLst>
          </p:nvPr>
        </p:nvGraphicFramePr>
        <p:xfrm>
          <a:off x="395536" y="1800096"/>
          <a:ext cx="8352927" cy="2656840"/>
        </p:xfrm>
        <a:graphic>
          <a:graphicData uri="http://schemas.openxmlformats.org/drawingml/2006/table">
            <a:tbl>
              <a:tblPr firstRow="1" bandRow="1">
                <a:tableStyleId>{5C22544A-7EE6-4342-B048-85BDC9FD1C3A}</a:tableStyleId>
              </a:tblPr>
              <a:tblGrid>
                <a:gridCol w="3816424"/>
                <a:gridCol w="2952328"/>
                <a:gridCol w="1584175"/>
              </a:tblGrid>
              <a:tr h="370840">
                <a:tc>
                  <a:txBody>
                    <a:bodyPr/>
                    <a:lstStyle/>
                    <a:p>
                      <a:pPr algn="ctr"/>
                      <a:r>
                        <a:rPr lang="es-EC" dirty="0" smtClean="0"/>
                        <a:t>SUBCOMPONENTE</a:t>
                      </a:r>
                      <a:endParaRPr lang="es-EC" dirty="0"/>
                    </a:p>
                  </a:txBody>
                  <a:tcPr/>
                </a:tc>
                <a:tc>
                  <a:txBody>
                    <a:bodyPr/>
                    <a:lstStyle/>
                    <a:p>
                      <a:pPr algn="ctr"/>
                      <a:r>
                        <a:rPr lang="es-EC" dirty="0" smtClean="0"/>
                        <a:t>ACTIVIDAD HITO</a:t>
                      </a:r>
                      <a:endParaRPr lang="es-EC" dirty="0"/>
                    </a:p>
                  </a:txBody>
                  <a:tcPr/>
                </a:tc>
                <a:tc>
                  <a:txBody>
                    <a:bodyPr/>
                    <a:lstStyle/>
                    <a:p>
                      <a:pPr algn="ctr"/>
                      <a:r>
                        <a:rPr lang="es-EC" dirty="0" smtClean="0"/>
                        <a:t>FECHA REF.</a:t>
                      </a:r>
                      <a:endParaRPr lang="es-EC" dirty="0"/>
                    </a:p>
                  </a:txBody>
                  <a:tcPr/>
                </a:tc>
              </a:tr>
              <a:tr h="133216">
                <a:tc rowSpan="3">
                  <a:txBody>
                    <a:bodyPr/>
                    <a:lstStyle/>
                    <a:p>
                      <a:r>
                        <a:rPr lang="es-EC" sz="1400" dirty="0" smtClean="0"/>
                        <a:t>SC1:</a:t>
                      </a:r>
                      <a:r>
                        <a:rPr lang="es-EC" sz="1400" baseline="0" dirty="0" smtClean="0"/>
                        <a:t> Puesta en marcha de la metodología de digitalización. Base de Datos con imágenes digitalizadas e indexadas del acervo registral</a:t>
                      </a:r>
                      <a:endParaRPr lang="es-EC" sz="1400" dirty="0"/>
                    </a:p>
                  </a:txBody>
                  <a:tcPr/>
                </a:tc>
                <a:tc>
                  <a:txBody>
                    <a:bodyPr/>
                    <a:lstStyle/>
                    <a:p>
                      <a:r>
                        <a:rPr lang="es-EC" sz="1300" dirty="0" smtClean="0"/>
                        <a:t>Pruebas</a:t>
                      </a:r>
                      <a:r>
                        <a:rPr lang="es-EC" sz="1300" baseline="0" dirty="0" smtClean="0"/>
                        <a:t> Beta Digitalización</a:t>
                      </a:r>
                      <a:endParaRPr lang="es-EC" sz="1300" dirty="0"/>
                    </a:p>
                  </a:txBody>
                  <a:tcPr/>
                </a:tc>
                <a:tc>
                  <a:txBody>
                    <a:bodyPr/>
                    <a:lstStyle/>
                    <a:p>
                      <a:pPr algn="r"/>
                      <a:r>
                        <a:rPr lang="es-EC" sz="1400" dirty="0" smtClean="0"/>
                        <a:t>Hasta 10-abr-2015</a:t>
                      </a:r>
                      <a:endParaRPr lang="es-EC" sz="1400" dirty="0"/>
                    </a:p>
                  </a:txBody>
                  <a:tcPr/>
                </a:tc>
              </a:tr>
              <a:tr h="0">
                <a:tc vMerge="1">
                  <a:txBody>
                    <a:bodyPr/>
                    <a:lstStyle/>
                    <a:p>
                      <a:endParaRPr lang="es-EC" sz="1400" dirty="0"/>
                    </a:p>
                  </a:txBody>
                  <a:tcPr/>
                </a:tc>
                <a:tc>
                  <a:txBody>
                    <a:bodyPr/>
                    <a:lstStyle/>
                    <a:p>
                      <a:r>
                        <a:rPr lang="es-EC" sz="1300" b="1" dirty="0" smtClean="0">
                          <a:solidFill>
                            <a:srgbClr val="FF0000"/>
                          </a:solidFill>
                        </a:rPr>
                        <a:t>DÍA</a:t>
                      </a:r>
                      <a:r>
                        <a:rPr lang="es-EC" sz="1300" b="1" baseline="0" dirty="0" smtClean="0">
                          <a:solidFill>
                            <a:srgbClr val="FF0000"/>
                          </a:solidFill>
                        </a:rPr>
                        <a:t> CERO DIGITALIZACIÓN</a:t>
                      </a:r>
                      <a:r>
                        <a:rPr lang="es-EC" sz="1300" baseline="0" dirty="0" smtClean="0"/>
                        <a:t> (inicio)</a:t>
                      </a:r>
                      <a:endParaRPr lang="es-EC" sz="1300" dirty="0"/>
                    </a:p>
                  </a:txBody>
                  <a:tcPr/>
                </a:tc>
                <a:tc>
                  <a:txBody>
                    <a:bodyPr/>
                    <a:lstStyle/>
                    <a:p>
                      <a:pPr algn="r"/>
                      <a:r>
                        <a:rPr lang="es-EC" sz="1400" b="1" dirty="0" smtClean="0">
                          <a:solidFill>
                            <a:srgbClr val="FF0000"/>
                          </a:solidFill>
                        </a:rPr>
                        <a:t>20-abr-2015</a:t>
                      </a:r>
                      <a:endParaRPr lang="es-EC" sz="1400" b="1" dirty="0">
                        <a:solidFill>
                          <a:srgbClr val="FF0000"/>
                        </a:solidFill>
                      </a:endParaRPr>
                    </a:p>
                  </a:txBody>
                  <a:tcPr/>
                </a:tc>
              </a:tr>
              <a:tr h="0">
                <a:tc vMerge="1">
                  <a:txBody>
                    <a:bodyPr/>
                    <a:lstStyle/>
                    <a:p>
                      <a:endParaRPr lang="es-EC" sz="1400" dirty="0"/>
                    </a:p>
                  </a:txBody>
                  <a:tcPr/>
                </a:tc>
                <a:tc>
                  <a:txBody>
                    <a:bodyPr/>
                    <a:lstStyle/>
                    <a:p>
                      <a:r>
                        <a:rPr lang="es-EC" sz="1300" b="1" dirty="0" smtClean="0">
                          <a:solidFill>
                            <a:srgbClr val="FF0000"/>
                          </a:solidFill>
                        </a:rPr>
                        <a:t>Fin de Digitalización</a:t>
                      </a:r>
                      <a:endParaRPr lang="es-EC" sz="1300" b="1" dirty="0">
                        <a:solidFill>
                          <a:srgbClr val="FF0000"/>
                        </a:solidFill>
                      </a:endParaRPr>
                    </a:p>
                  </a:txBody>
                  <a:tcPr/>
                </a:tc>
                <a:tc>
                  <a:txBody>
                    <a:bodyPr/>
                    <a:lstStyle/>
                    <a:p>
                      <a:pPr algn="r"/>
                      <a:r>
                        <a:rPr lang="es-EC" sz="1400" dirty="0" smtClean="0">
                          <a:solidFill>
                            <a:srgbClr val="FF0000"/>
                          </a:solidFill>
                        </a:rPr>
                        <a:t>Hasta 16-dic-2016</a:t>
                      </a:r>
                      <a:endParaRPr lang="es-EC" sz="1400" dirty="0">
                        <a:solidFill>
                          <a:srgbClr val="FF0000"/>
                        </a:solidFill>
                      </a:endParaRPr>
                    </a:p>
                  </a:txBody>
                  <a:tcPr/>
                </a:tc>
              </a:tr>
              <a:tr h="370840">
                <a:tc rowSpan="2">
                  <a:txBody>
                    <a:bodyPr/>
                    <a:lstStyle/>
                    <a:p>
                      <a:r>
                        <a:rPr lang="es-EC" sz="1400" dirty="0" smtClean="0"/>
                        <a:t>SC2: Tecnologías de la Información</a:t>
                      </a:r>
                      <a:endParaRPr lang="es-EC" sz="1400" dirty="0"/>
                    </a:p>
                  </a:txBody>
                  <a:tcPr/>
                </a:tc>
                <a:tc>
                  <a:txBody>
                    <a:bodyPr/>
                    <a:lstStyle/>
                    <a:p>
                      <a:r>
                        <a:rPr lang="es-EC" sz="1300" dirty="0" smtClean="0"/>
                        <a:t>Puesta en producción de nueva</a:t>
                      </a:r>
                      <a:r>
                        <a:rPr lang="es-EC" sz="1300" baseline="0" dirty="0" smtClean="0"/>
                        <a:t> infraestructura tecnológica para Digitalización</a:t>
                      </a:r>
                      <a:endParaRPr lang="es-EC" sz="1300" dirty="0"/>
                    </a:p>
                  </a:txBody>
                  <a:tcPr/>
                </a:tc>
                <a:tc>
                  <a:txBody>
                    <a:bodyPr/>
                    <a:lstStyle/>
                    <a:p>
                      <a:pPr algn="r"/>
                      <a:r>
                        <a:rPr lang="es-EC" sz="1400" dirty="0" smtClean="0"/>
                        <a:t>Hasta 3-abr-2015</a:t>
                      </a:r>
                      <a:endParaRPr lang="es-EC" sz="1400" dirty="0"/>
                    </a:p>
                  </a:txBody>
                  <a:tcPr/>
                </a:tc>
              </a:tr>
              <a:tr h="370840">
                <a:tc vMerge="1">
                  <a:txBody>
                    <a:bodyPr/>
                    <a:lstStyle/>
                    <a:p>
                      <a:endParaRPr lang="es-EC" sz="1400" dirty="0"/>
                    </a:p>
                  </a:txBody>
                  <a:tcPr/>
                </a:tc>
                <a:tc>
                  <a:txBody>
                    <a:bodyPr/>
                    <a:lstStyle/>
                    <a:p>
                      <a:r>
                        <a:rPr lang="es-EC" sz="1300" dirty="0" smtClean="0"/>
                        <a:t>Ajustes y optimización transaccional</a:t>
                      </a:r>
                      <a:r>
                        <a:rPr lang="es-EC" sz="1300" baseline="0" dirty="0" smtClean="0"/>
                        <a:t> de nueva infraestructura tecnológica para Digitalización</a:t>
                      </a:r>
                      <a:endParaRPr lang="es-EC" sz="1300" dirty="0"/>
                    </a:p>
                  </a:txBody>
                  <a:tcPr/>
                </a:tc>
                <a:tc>
                  <a:txBody>
                    <a:bodyPr/>
                    <a:lstStyle/>
                    <a:p>
                      <a:pPr algn="r"/>
                      <a:r>
                        <a:rPr lang="es-EC" sz="1400" dirty="0" smtClean="0"/>
                        <a:t>Hasta 31-jul-2015</a:t>
                      </a:r>
                      <a:endParaRPr lang="es-EC" sz="1400" dirty="0"/>
                    </a:p>
                  </a:txBody>
                  <a:tcPr/>
                </a:tc>
              </a:tr>
            </a:tbl>
          </a:graphicData>
        </a:graphic>
      </p:graphicFrame>
      <p:sp>
        <p:nvSpPr>
          <p:cNvPr id="7" name="6 CuadroTexto"/>
          <p:cNvSpPr txBox="1"/>
          <p:nvPr/>
        </p:nvSpPr>
        <p:spPr>
          <a:xfrm>
            <a:off x="395536" y="1095127"/>
            <a:ext cx="8568952" cy="461665"/>
          </a:xfrm>
          <a:prstGeom prst="rect">
            <a:avLst/>
          </a:prstGeom>
          <a:noFill/>
        </p:spPr>
        <p:txBody>
          <a:bodyPr wrap="square" rtlCol="0">
            <a:spAutoFit/>
          </a:bodyPr>
          <a:lstStyle/>
          <a:p>
            <a:r>
              <a:rPr lang="es-EC" sz="2400" b="1" dirty="0" smtClean="0"/>
              <a:t>COMPONENTE 1</a:t>
            </a:r>
            <a:r>
              <a:rPr lang="es-EC" sz="2400" dirty="0" smtClean="0"/>
              <a:t>: </a:t>
            </a:r>
            <a:r>
              <a:rPr lang="es-EC" sz="2400" b="1" dirty="0" smtClean="0">
                <a:solidFill>
                  <a:srgbClr val="FF0000"/>
                </a:solidFill>
              </a:rPr>
              <a:t>DIGITALIZACIÓN</a:t>
            </a:r>
            <a:endParaRPr lang="es-EC" sz="2400" dirty="0" smtClean="0"/>
          </a:p>
        </p:txBody>
      </p:sp>
    </p:spTree>
    <p:extLst>
      <p:ext uri="{BB962C8B-B14F-4D97-AF65-F5344CB8AC3E}">
        <p14:creationId xmlns:p14="http://schemas.microsoft.com/office/powerpoint/2010/main" val="305444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6592254" cy="461665"/>
          </a:xfrm>
          <a:prstGeom prst="rect">
            <a:avLst/>
          </a:prstGeom>
          <a:noFill/>
        </p:spPr>
        <p:txBody>
          <a:bodyPr wrap="none" rtlCol="0">
            <a:spAutoFit/>
          </a:bodyPr>
          <a:lstStyle/>
          <a:p>
            <a:r>
              <a:rPr lang="es-EC" sz="2400" b="1" dirty="0" smtClean="0">
                <a:solidFill>
                  <a:srgbClr val="0070C0"/>
                </a:solidFill>
              </a:rPr>
              <a:t>CRONOGRAMA REFERENCIAL C2 (actividades hito)</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sp>
        <p:nvSpPr>
          <p:cNvPr id="10" name="9 CuadroTexto"/>
          <p:cNvSpPr txBox="1"/>
          <p:nvPr/>
        </p:nvSpPr>
        <p:spPr>
          <a:xfrm>
            <a:off x="395536" y="764704"/>
            <a:ext cx="8568952" cy="461665"/>
          </a:xfrm>
          <a:prstGeom prst="rect">
            <a:avLst/>
          </a:prstGeom>
          <a:noFill/>
        </p:spPr>
        <p:txBody>
          <a:bodyPr wrap="square" rtlCol="0">
            <a:spAutoFit/>
          </a:bodyPr>
          <a:lstStyle/>
          <a:p>
            <a:r>
              <a:rPr lang="es-EC" sz="2400" b="1" dirty="0" smtClean="0"/>
              <a:t>COMPONENTE 2</a:t>
            </a:r>
            <a:r>
              <a:rPr lang="es-EC" sz="2400" dirty="0" smtClean="0"/>
              <a:t>: </a:t>
            </a:r>
            <a:r>
              <a:rPr lang="es-EC" sz="2400" b="1" dirty="0" smtClean="0">
                <a:solidFill>
                  <a:srgbClr val="FF0000"/>
                </a:solidFill>
              </a:rPr>
              <a:t>MODERNIZACIÓN INTEGRAL DEL RP</a:t>
            </a:r>
            <a:endParaRPr lang="es-EC" sz="2400" dirty="0" smtClean="0"/>
          </a:p>
        </p:txBody>
      </p:sp>
      <p:graphicFrame>
        <p:nvGraphicFramePr>
          <p:cNvPr id="11" name="10 Tabla"/>
          <p:cNvGraphicFramePr>
            <a:graphicFrameLocks noGrp="1"/>
          </p:cNvGraphicFramePr>
          <p:nvPr>
            <p:extLst>
              <p:ext uri="{D42A27DB-BD31-4B8C-83A1-F6EECF244321}">
                <p14:modId xmlns:p14="http://schemas.microsoft.com/office/powerpoint/2010/main" val="2468261706"/>
              </p:ext>
            </p:extLst>
          </p:nvPr>
        </p:nvGraphicFramePr>
        <p:xfrm>
          <a:off x="395536" y="1236360"/>
          <a:ext cx="8568952" cy="5483448"/>
        </p:xfrm>
        <a:graphic>
          <a:graphicData uri="http://schemas.openxmlformats.org/drawingml/2006/table">
            <a:tbl>
              <a:tblPr firstRow="1" bandRow="1">
                <a:tableStyleId>{5C22544A-7EE6-4342-B048-85BDC9FD1C3A}</a:tableStyleId>
              </a:tblPr>
              <a:tblGrid>
                <a:gridCol w="3324163"/>
                <a:gridCol w="3619644"/>
                <a:gridCol w="1625145"/>
              </a:tblGrid>
              <a:tr h="370840">
                <a:tc>
                  <a:txBody>
                    <a:bodyPr/>
                    <a:lstStyle/>
                    <a:p>
                      <a:pPr algn="ctr"/>
                      <a:r>
                        <a:rPr lang="es-EC" dirty="0" smtClean="0"/>
                        <a:t>SUBCOMPONENTE</a:t>
                      </a:r>
                      <a:endParaRPr lang="es-EC" dirty="0"/>
                    </a:p>
                  </a:txBody>
                  <a:tcPr/>
                </a:tc>
                <a:tc>
                  <a:txBody>
                    <a:bodyPr/>
                    <a:lstStyle/>
                    <a:p>
                      <a:pPr algn="ctr"/>
                      <a:r>
                        <a:rPr lang="es-EC" dirty="0" smtClean="0"/>
                        <a:t>ACTIVIDAD HITO</a:t>
                      </a:r>
                      <a:endParaRPr lang="es-EC" dirty="0"/>
                    </a:p>
                  </a:txBody>
                  <a:tcPr/>
                </a:tc>
                <a:tc>
                  <a:txBody>
                    <a:bodyPr/>
                    <a:lstStyle/>
                    <a:p>
                      <a:pPr algn="ctr"/>
                      <a:r>
                        <a:rPr lang="es-EC" dirty="0" smtClean="0"/>
                        <a:t>FECHA</a:t>
                      </a:r>
                      <a:endParaRPr lang="es-EC" dirty="0"/>
                    </a:p>
                  </a:txBody>
                  <a:tcPr/>
                </a:tc>
              </a:tr>
              <a:tr h="237624">
                <a:tc>
                  <a:txBody>
                    <a:bodyPr/>
                    <a:lstStyle/>
                    <a:p>
                      <a:r>
                        <a:rPr lang="es-EC" sz="1400" dirty="0" smtClean="0"/>
                        <a:t>SC1:</a:t>
                      </a:r>
                      <a:r>
                        <a:rPr lang="es-EC" sz="1400" baseline="0" dirty="0" smtClean="0"/>
                        <a:t> Marco Jurídico</a:t>
                      </a:r>
                      <a:endParaRPr lang="es-EC" sz="1400" dirty="0"/>
                    </a:p>
                  </a:txBody>
                  <a:tcPr/>
                </a:tc>
                <a:tc>
                  <a:txBody>
                    <a:bodyPr/>
                    <a:lstStyle/>
                    <a:p>
                      <a:r>
                        <a:rPr lang="es-EC" sz="1300" dirty="0" smtClean="0"/>
                        <a:t>Propuesta Normativa revisada</a:t>
                      </a:r>
                      <a:endParaRPr lang="es-EC" sz="1300" dirty="0"/>
                    </a:p>
                  </a:txBody>
                  <a:tcPr/>
                </a:tc>
                <a:tc>
                  <a:txBody>
                    <a:bodyPr/>
                    <a:lstStyle/>
                    <a:p>
                      <a:pPr algn="r"/>
                      <a:r>
                        <a:rPr lang="es-EC" sz="1400" dirty="0" smtClean="0"/>
                        <a:t>Hasta 15-may-2015</a:t>
                      </a:r>
                      <a:endParaRPr lang="es-EC" sz="1400" dirty="0"/>
                    </a:p>
                  </a:txBody>
                  <a:tcPr/>
                </a:tc>
              </a:tr>
              <a:tr h="148848">
                <a:tc rowSpan="2">
                  <a:txBody>
                    <a:bodyPr/>
                    <a:lstStyle/>
                    <a:p>
                      <a:r>
                        <a:rPr lang="es-EC" sz="1400" dirty="0" smtClean="0"/>
                        <a:t>SC2: Procesos Registrales</a:t>
                      </a:r>
                      <a:endParaRPr lang="es-EC" sz="1400" dirty="0"/>
                    </a:p>
                  </a:txBody>
                  <a:tcPr/>
                </a:tc>
                <a:tc>
                  <a:txBody>
                    <a:bodyPr/>
                    <a:lstStyle/>
                    <a:p>
                      <a:r>
                        <a:rPr lang="es-EC" sz="1300" dirty="0" smtClean="0"/>
                        <a:t>Reingeniería de procesos</a:t>
                      </a:r>
                      <a:endParaRPr lang="es-EC" sz="1300" dirty="0"/>
                    </a:p>
                  </a:txBody>
                  <a:tcPr/>
                </a:tc>
                <a:tc>
                  <a:txBody>
                    <a:bodyPr/>
                    <a:lstStyle/>
                    <a:p>
                      <a:pPr algn="r"/>
                      <a:r>
                        <a:rPr lang="es-EC" sz="1400" dirty="0" smtClean="0"/>
                        <a:t>Hasta 30-jul-2015</a:t>
                      </a:r>
                      <a:endParaRPr lang="es-EC" sz="1400" dirty="0"/>
                    </a:p>
                  </a:txBody>
                  <a:tcPr/>
                </a:tc>
              </a:tr>
              <a:tr h="204088">
                <a:tc vMerge="1">
                  <a:txBody>
                    <a:bodyPr/>
                    <a:lstStyle/>
                    <a:p>
                      <a:endParaRPr lang="es-EC" sz="1400" dirty="0"/>
                    </a:p>
                  </a:txBody>
                  <a:tcPr/>
                </a:tc>
                <a:tc>
                  <a:txBody>
                    <a:bodyPr/>
                    <a:lstStyle/>
                    <a:p>
                      <a:r>
                        <a:rPr lang="es-EC" sz="1300" dirty="0" smtClean="0"/>
                        <a:t>Implementación de procesos</a:t>
                      </a:r>
                      <a:endParaRPr lang="es-EC" sz="1300" dirty="0"/>
                    </a:p>
                  </a:txBody>
                  <a:tcPr/>
                </a:tc>
                <a:tc>
                  <a:txBody>
                    <a:bodyPr/>
                    <a:lstStyle/>
                    <a:p>
                      <a:pPr algn="r"/>
                      <a:r>
                        <a:rPr lang="es-EC" sz="1400" dirty="0" smtClean="0"/>
                        <a:t>Hasta 31-dic-2015</a:t>
                      </a:r>
                      <a:endParaRPr lang="es-EC" sz="1400" dirty="0"/>
                    </a:p>
                  </a:txBody>
                  <a:tcPr/>
                </a:tc>
              </a:tr>
              <a:tr h="259328">
                <a:tc>
                  <a:txBody>
                    <a:bodyPr/>
                    <a:lstStyle/>
                    <a:p>
                      <a:r>
                        <a:rPr lang="es-EC" sz="1400" dirty="0" smtClean="0"/>
                        <a:t>SC3:</a:t>
                      </a:r>
                      <a:r>
                        <a:rPr lang="es-EC" sz="1400" baseline="0" dirty="0" smtClean="0"/>
                        <a:t> Tecnologías de la Información. HARDWARE</a:t>
                      </a:r>
                      <a:endParaRPr lang="es-EC" sz="1400" dirty="0"/>
                    </a:p>
                  </a:txBody>
                  <a:tcPr/>
                </a:tc>
                <a:tc>
                  <a:txBody>
                    <a:bodyPr/>
                    <a:lstStyle/>
                    <a:p>
                      <a:r>
                        <a:rPr lang="es-EC" sz="1300" dirty="0" smtClean="0"/>
                        <a:t>Equipamiento operativo básico</a:t>
                      </a:r>
                      <a:endParaRPr lang="es-EC" sz="1300" dirty="0"/>
                    </a:p>
                  </a:txBody>
                  <a:tcPr/>
                </a:tc>
                <a:tc>
                  <a:txBody>
                    <a:bodyPr/>
                    <a:lstStyle/>
                    <a:p>
                      <a:pPr algn="r"/>
                      <a:r>
                        <a:rPr lang="es-EC" sz="1400" dirty="0" smtClean="0"/>
                        <a:t>Hasta 30-ene-2015</a:t>
                      </a:r>
                      <a:endParaRPr lang="es-EC" sz="1400" dirty="0"/>
                    </a:p>
                  </a:txBody>
                  <a:tcPr/>
                </a:tc>
              </a:tr>
              <a:tr h="320536">
                <a:tc rowSpan="4">
                  <a:txBody>
                    <a:bodyPr/>
                    <a:lstStyle/>
                    <a:p>
                      <a:r>
                        <a:rPr lang="es-EC" sz="1400" dirty="0" smtClean="0"/>
                        <a:t>SC4: Tecnologías de la Información. SOFTWARE</a:t>
                      </a:r>
                      <a:endParaRPr lang="es-EC" sz="1400" dirty="0"/>
                    </a:p>
                  </a:txBody>
                  <a:tcPr/>
                </a:tc>
                <a:tc>
                  <a:txBody>
                    <a:bodyPr/>
                    <a:lstStyle/>
                    <a:p>
                      <a:r>
                        <a:rPr lang="es-EC" sz="1300" dirty="0" smtClean="0"/>
                        <a:t>Implementación Gestor documental</a:t>
                      </a:r>
                      <a:endParaRPr lang="es-EC" sz="1300" dirty="0"/>
                    </a:p>
                  </a:txBody>
                  <a:tcPr/>
                </a:tc>
                <a:tc>
                  <a:txBody>
                    <a:bodyPr/>
                    <a:lstStyle/>
                    <a:p>
                      <a:pPr algn="r"/>
                      <a:r>
                        <a:rPr lang="es-EC" sz="1400" dirty="0" smtClean="0"/>
                        <a:t>Hasta</a:t>
                      </a:r>
                      <a:r>
                        <a:rPr lang="es-EC" sz="1400" baseline="0" dirty="0" smtClean="0"/>
                        <a:t> 13-abr-2015</a:t>
                      </a:r>
                      <a:endParaRPr lang="es-EC" sz="1400" dirty="0"/>
                    </a:p>
                  </a:txBody>
                  <a:tcPr/>
                </a:tc>
              </a:tr>
              <a:tr h="336912">
                <a:tc vMerge="1">
                  <a:txBody>
                    <a:bodyPr/>
                    <a:lstStyle/>
                    <a:p>
                      <a:endParaRPr lang="es-EC" sz="1400" dirty="0"/>
                    </a:p>
                  </a:txBody>
                  <a:tcPr/>
                </a:tc>
                <a:tc>
                  <a:txBody>
                    <a:bodyPr/>
                    <a:lstStyle/>
                    <a:p>
                      <a:r>
                        <a:rPr lang="es-EC" sz="1300" dirty="0" smtClean="0"/>
                        <a:t>Implementación Sistema Registral</a:t>
                      </a:r>
                    </a:p>
                  </a:txBody>
                  <a:tcPr/>
                </a:tc>
                <a:tc>
                  <a:txBody>
                    <a:bodyPr/>
                    <a:lstStyle/>
                    <a:p>
                      <a:pPr algn="r"/>
                      <a:r>
                        <a:rPr lang="es-EC" sz="1400" dirty="0" smtClean="0"/>
                        <a:t>Hasta 11-ago-2015</a:t>
                      </a:r>
                      <a:endParaRPr lang="es-EC" sz="1400" dirty="0"/>
                    </a:p>
                  </a:txBody>
                  <a:tcPr/>
                </a:tc>
              </a:tr>
              <a:tr h="209272">
                <a:tc vMerge="1">
                  <a:txBody>
                    <a:bodyPr/>
                    <a:lstStyle/>
                    <a:p>
                      <a:endParaRPr lang="es-EC"/>
                    </a:p>
                  </a:txBody>
                  <a:tcPr/>
                </a:tc>
                <a:tc>
                  <a:txBody>
                    <a:bodyPr/>
                    <a:lstStyle/>
                    <a:p>
                      <a:r>
                        <a:rPr lang="es-EC" sz="1300" dirty="0" smtClean="0"/>
                        <a:t>Depuración y Pruebas Sistema Registral</a:t>
                      </a:r>
                      <a:endParaRPr lang="es-EC" sz="1300" dirty="0"/>
                    </a:p>
                  </a:txBody>
                  <a:tcPr/>
                </a:tc>
                <a:tc>
                  <a:txBody>
                    <a:bodyPr/>
                    <a:lstStyle/>
                    <a:p>
                      <a:pPr algn="r"/>
                      <a:r>
                        <a:rPr lang="es-EC" sz="1400" dirty="0" smtClean="0"/>
                        <a:t>Hasta 30-dic-2015</a:t>
                      </a:r>
                      <a:endParaRPr lang="es-EC" sz="1400" dirty="0"/>
                    </a:p>
                  </a:txBody>
                  <a:tcPr/>
                </a:tc>
              </a:tr>
              <a:tr h="209272">
                <a:tc vMerge="1">
                  <a:txBody>
                    <a:bodyPr/>
                    <a:lstStyle/>
                    <a:p>
                      <a:endParaRPr lang="es-EC" sz="1400" dirty="0"/>
                    </a:p>
                  </a:txBody>
                  <a:tcPr/>
                </a:tc>
                <a:tc>
                  <a:txBody>
                    <a:bodyPr/>
                    <a:lstStyle/>
                    <a:p>
                      <a:r>
                        <a:rPr lang="es-EC" sz="1300" b="1" dirty="0" smtClean="0">
                          <a:solidFill>
                            <a:srgbClr val="FF0000"/>
                          </a:solidFill>
                        </a:rPr>
                        <a:t>DÍA CERO CREACIÓN FOLIO REAL</a:t>
                      </a:r>
                      <a:r>
                        <a:rPr lang="es-EC" sz="1300" dirty="0" smtClean="0"/>
                        <a:t>  (inicio)</a:t>
                      </a:r>
                      <a:endParaRPr lang="es-EC" sz="1300" dirty="0"/>
                    </a:p>
                  </a:txBody>
                  <a:tcPr/>
                </a:tc>
                <a:tc>
                  <a:txBody>
                    <a:bodyPr/>
                    <a:lstStyle/>
                    <a:p>
                      <a:pPr algn="r"/>
                      <a:r>
                        <a:rPr lang="es-EC" sz="1400" b="1" dirty="0" smtClean="0">
                          <a:solidFill>
                            <a:srgbClr val="FF0000"/>
                          </a:solidFill>
                        </a:rPr>
                        <a:t>11-ene-2016</a:t>
                      </a:r>
                      <a:endParaRPr lang="es-EC" sz="1400" b="1" dirty="0">
                        <a:solidFill>
                          <a:srgbClr val="FF0000"/>
                        </a:solidFill>
                      </a:endParaRPr>
                    </a:p>
                  </a:txBody>
                  <a:tcPr/>
                </a:tc>
              </a:tr>
              <a:tr h="117192">
                <a:tc rowSpan="4">
                  <a:txBody>
                    <a:bodyPr/>
                    <a:lstStyle/>
                    <a:p>
                      <a:r>
                        <a:rPr lang="es-EC" sz="1400" dirty="0" smtClean="0"/>
                        <a:t>SC5: Sede Electrónica</a:t>
                      </a:r>
                      <a:endParaRPr lang="es-EC" sz="1400" dirty="0"/>
                    </a:p>
                  </a:txBody>
                  <a:tcPr/>
                </a:tc>
                <a:tc>
                  <a:txBody>
                    <a:bodyPr/>
                    <a:lstStyle/>
                    <a:p>
                      <a:r>
                        <a:rPr lang="es-EC" sz="1300" dirty="0" smtClean="0"/>
                        <a:t>Depuración y pruebas Servicios Telemáticos</a:t>
                      </a:r>
                      <a:endParaRPr lang="es-EC" sz="1300" dirty="0"/>
                    </a:p>
                  </a:txBody>
                  <a:tcPr/>
                </a:tc>
                <a:tc>
                  <a:txBody>
                    <a:bodyPr/>
                    <a:lstStyle/>
                    <a:p>
                      <a:pPr algn="r"/>
                      <a:r>
                        <a:rPr lang="es-EC" sz="1400" dirty="0" smtClean="0"/>
                        <a:t>Hasta 21-sep-2016</a:t>
                      </a:r>
                      <a:endParaRPr lang="es-EC" sz="1400" dirty="0"/>
                    </a:p>
                  </a:txBody>
                  <a:tcPr/>
                </a:tc>
              </a:tr>
              <a:tr h="172432">
                <a:tc vMerge="1">
                  <a:txBody>
                    <a:bodyPr/>
                    <a:lstStyle/>
                    <a:p>
                      <a:endParaRPr lang="es-EC" sz="1400" dirty="0"/>
                    </a:p>
                  </a:txBody>
                  <a:tcPr/>
                </a:tc>
                <a:tc>
                  <a:txBody>
                    <a:bodyPr/>
                    <a:lstStyle/>
                    <a:p>
                      <a:r>
                        <a:rPr lang="es-EC" sz="1300" b="1" dirty="0" smtClean="0">
                          <a:solidFill>
                            <a:srgbClr val="FF0000"/>
                          </a:solidFill>
                        </a:rPr>
                        <a:t>DÍA CERO SERVICIOS TELEMÁTICOS</a:t>
                      </a:r>
                      <a:r>
                        <a:rPr lang="es-EC" sz="1300" dirty="0" smtClean="0"/>
                        <a:t> (inicio)</a:t>
                      </a:r>
                      <a:endParaRPr lang="es-EC" sz="1300" dirty="0"/>
                    </a:p>
                  </a:txBody>
                  <a:tcPr/>
                </a:tc>
                <a:tc>
                  <a:txBody>
                    <a:bodyPr/>
                    <a:lstStyle/>
                    <a:p>
                      <a:pPr algn="r"/>
                      <a:r>
                        <a:rPr lang="es-EC" sz="1400" b="1" dirty="0" smtClean="0">
                          <a:solidFill>
                            <a:srgbClr val="FF0000"/>
                          </a:solidFill>
                        </a:rPr>
                        <a:t>1-oct-2016</a:t>
                      </a:r>
                      <a:endParaRPr lang="es-EC" sz="1400" b="1" dirty="0">
                        <a:solidFill>
                          <a:srgbClr val="FF0000"/>
                        </a:solidFill>
                      </a:endParaRPr>
                    </a:p>
                  </a:txBody>
                  <a:tcPr/>
                </a:tc>
              </a:tr>
              <a:tr h="0">
                <a:tc vMerge="1">
                  <a:txBody>
                    <a:bodyPr/>
                    <a:lstStyle/>
                    <a:p>
                      <a:endParaRPr lang="es-EC" sz="1400" dirty="0"/>
                    </a:p>
                  </a:txBody>
                  <a:tcPr/>
                </a:tc>
                <a:tc>
                  <a:txBody>
                    <a:bodyPr/>
                    <a:lstStyle/>
                    <a:p>
                      <a:r>
                        <a:rPr lang="es-EC" sz="1300" dirty="0" err="1" smtClean="0"/>
                        <a:t>Transaccionalidad</a:t>
                      </a:r>
                      <a:r>
                        <a:rPr lang="es-EC" sz="1300" dirty="0" smtClean="0"/>
                        <a:t> con sistemas MDMQ</a:t>
                      </a:r>
                      <a:endParaRPr lang="es-EC" sz="1300" dirty="0"/>
                    </a:p>
                  </a:txBody>
                  <a:tcPr/>
                </a:tc>
                <a:tc>
                  <a:txBody>
                    <a:bodyPr/>
                    <a:lstStyle/>
                    <a:p>
                      <a:pPr algn="r"/>
                      <a:r>
                        <a:rPr lang="es-EC" sz="1400" dirty="0" smtClean="0"/>
                        <a:t>Hasta 1-nov-2016</a:t>
                      </a:r>
                      <a:endParaRPr lang="es-EC" sz="1400" dirty="0"/>
                    </a:p>
                  </a:txBody>
                  <a:tcPr/>
                </a:tc>
              </a:tr>
              <a:tr h="138896">
                <a:tc vMerge="1">
                  <a:txBody>
                    <a:bodyPr/>
                    <a:lstStyle/>
                    <a:p>
                      <a:endParaRPr lang="es-EC" sz="1400" dirty="0"/>
                    </a:p>
                  </a:txBody>
                  <a:tcPr/>
                </a:tc>
                <a:tc>
                  <a:txBody>
                    <a:bodyPr/>
                    <a:lstStyle/>
                    <a:p>
                      <a:r>
                        <a:rPr lang="es-EC" sz="1300" dirty="0" err="1" smtClean="0"/>
                        <a:t>Transaccionalidad</a:t>
                      </a:r>
                      <a:r>
                        <a:rPr lang="es-EC" sz="1300" baseline="0" dirty="0" smtClean="0"/>
                        <a:t> con DINARDAP</a:t>
                      </a:r>
                      <a:endParaRPr lang="es-EC" sz="1300" dirty="0"/>
                    </a:p>
                  </a:txBody>
                  <a:tcPr/>
                </a:tc>
                <a:tc>
                  <a:txBody>
                    <a:bodyPr/>
                    <a:lstStyle/>
                    <a:p>
                      <a:pPr algn="r"/>
                      <a:r>
                        <a:rPr lang="es-EC" sz="1400" dirty="0" smtClean="0"/>
                        <a:t>Hasta 1-nov-2016 </a:t>
                      </a:r>
                      <a:endParaRPr lang="es-EC" sz="1400" dirty="0"/>
                    </a:p>
                  </a:txBody>
                  <a:tcPr/>
                </a:tc>
              </a:tr>
              <a:tr h="122128">
                <a:tc>
                  <a:txBody>
                    <a:bodyPr/>
                    <a:lstStyle/>
                    <a:p>
                      <a:r>
                        <a:rPr lang="es-EC" sz="1400" dirty="0" smtClean="0"/>
                        <a:t>CS6: Profesionalización</a:t>
                      </a:r>
                      <a:endParaRPr lang="es-EC" sz="1400" dirty="0"/>
                    </a:p>
                  </a:txBody>
                  <a:tcPr/>
                </a:tc>
                <a:tc>
                  <a:txBody>
                    <a:bodyPr/>
                    <a:lstStyle/>
                    <a:p>
                      <a:r>
                        <a:rPr lang="es-EC" sz="1300" dirty="0" smtClean="0"/>
                        <a:t>Nueva Estructura</a:t>
                      </a:r>
                      <a:r>
                        <a:rPr lang="es-EC" sz="1300" baseline="0" dirty="0" smtClean="0"/>
                        <a:t> Organizacional capacitada</a:t>
                      </a:r>
                      <a:endParaRPr lang="es-EC" sz="1300" dirty="0"/>
                    </a:p>
                  </a:txBody>
                  <a:tcPr/>
                </a:tc>
                <a:tc>
                  <a:txBody>
                    <a:bodyPr/>
                    <a:lstStyle/>
                    <a:p>
                      <a:pPr algn="r"/>
                      <a:r>
                        <a:rPr lang="es-EC" sz="1400" dirty="0" smtClean="0"/>
                        <a:t>Hasta 10-sep-2015</a:t>
                      </a:r>
                      <a:endParaRPr lang="es-EC" sz="1400" dirty="0"/>
                    </a:p>
                  </a:txBody>
                  <a:tcPr/>
                </a:tc>
              </a:tr>
              <a:tr h="370840">
                <a:tc>
                  <a:txBody>
                    <a:bodyPr/>
                    <a:lstStyle/>
                    <a:p>
                      <a:r>
                        <a:rPr lang="es-EC" sz="1400" dirty="0" smtClean="0"/>
                        <a:t>CS7: Gestión de la Calidad y Seguridad de la Información</a:t>
                      </a:r>
                      <a:endParaRPr lang="es-EC" sz="1400" dirty="0"/>
                    </a:p>
                  </a:txBody>
                  <a:tcPr/>
                </a:tc>
                <a:tc>
                  <a:txBody>
                    <a:bodyPr/>
                    <a:lstStyle/>
                    <a:p>
                      <a:r>
                        <a:rPr lang="es-EC" sz="1300" dirty="0" smtClean="0"/>
                        <a:t>Implementación y preparación para certificación ISO 9001 y 27001</a:t>
                      </a:r>
                      <a:endParaRPr lang="es-EC" sz="1300" dirty="0"/>
                    </a:p>
                  </a:txBody>
                  <a:tcPr/>
                </a:tc>
                <a:tc>
                  <a:txBody>
                    <a:bodyPr/>
                    <a:lstStyle/>
                    <a:p>
                      <a:pPr algn="r"/>
                      <a:r>
                        <a:rPr lang="es-EC" sz="1400" dirty="0" smtClean="0"/>
                        <a:t>Hasta</a:t>
                      </a:r>
                      <a:r>
                        <a:rPr lang="es-EC" sz="1400" baseline="0" dirty="0" smtClean="0"/>
                        <a:t> 16-dic-2016</a:t>
                      </a:r>
                      <a:endParaRPr lang="es-EC" sz="1400" dirty="0"/>
                    </a:p>
                  </a:txBody>
                  <a:tcPr/>
                </a:tc>
              </a:tr>
              <a:tr h="370840">
                <a:tc>
                  <a:txBody>
                    <a:bodyPr/>
                    <a:lstStyle/>
                    <a:p>
                      <a:r>
                        <a:rPr lang="es-EC" sz="1400" dirty="0" smtClean="0"/>
                        <a:t>CS8: Administración del cambio</a:t>
                      </a:r>
                      <a:endParaRPr lang="es-EC" sz="1400" dirty="0"/>
                    </a:p>
                  </a:txBody>
                  <a:tcPr/>
                </a:tc>
                <a:tc>
                  <a:txBody>
                    <a:bodyPr/>
                    <a:lstStyle/>
                    <a:p>
                      <a:r>
                        <a:rPr lang="es-EC" sz="1300" dirty="0" smtClean="0"/>
                        <a:t>Gestión comunicacional interna y externa</a:t>
                      </a:r>
                      <a:endParaRPr lang="es-EC" sz="1300" dirty="0"/>
                    </a:p>
                  </a:txBody>
                  <a:tcPr/>
                </a:tc>
                <a:tc>
                  <a:txBody>
                    <a:bodyPr/>
                    <a:lstStyle/>
                    <a:p>
                      <a:pPr algn="r"/>
                      <a:r>
                        <a:rPr lang="es-EC" sz="1400" dirty="0" smtClean="0"/>
                        <a:t>Hasta 7-nov-2016</a:t>
                      </a:r>
                      <a:endParaRPr lang="es-EC" sz="1400" dirty="0"/>
                    </a:p>
                  </a:txBody>
                  <a:tcPr/>
                </a:tc>
              </a:tr>
            </a:tbl>
          </a:graphicData>
        </a:graphic>
      </p:graphicFrame>
    </p:spTree>
    <p:extLst>
      <p:ext uri="{BB962C8B-B14F-4D97-AF65-F5344CB8AC3E}">
        <p14:creationId xmlns:p14="http://schemas.microsoft.com/office/powerpoint/2010/main" val="3380441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814733" cy="461665"/>
          </a:xfrm>
          <a:prstGeom prst="rect">
            <a:avLst/>
          </a:prstGeom>
          <a:noFill/>
        </p:spPr>
        <p:txBody>
          <a:bodyPr wrap="none" rtlCol="0">
            <a:spAutoFit/>
          </a:bodyPr>
          <a:lstStyle/>
          <a:p>
            <a:r>
              <a:rPr lang="es-EC" sz="2400" b="1" dirty="0" smtClean="0">
                <a:solidFill>
                  <a:srgbClr val="0070C0"/>
                </a:solidFill>
              </a:rPr>
              <a:t>RESUMEN DE PLANIFICACIÓN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2" name="1 Tabla"/>
          <p:cNvGraphicFramePr>
            <a:graphicFrameLocks noGrp="1"/>
          </p:cNvGraphicFramePr>
          <p:nvPr>
            <p:extLst>
              <p:ext uri="{D42A27DB-BD31-4B8C-83A1-F6EECF244321}">
                <p14:modId xmlns:p14="http://schemas.microsoft.com/office/powerpoint/2010/main" val="1758661444"/>
              </p:ext>
            </p:extLst>
          </p:nvPr>
        </p:nvGraphicFramePr>
        <p:xfrm>
          <a:off x="251520" y="1124744"/>
          <a:ext cx="8640961" cy="4697697"/>
        </p:xfrm>
        <a:graphic>
          <a:graphicData uri="http://schemas.openxmlformats.org/drawingml/2006/table">
            <a:tbl>
              <a:tblPr firstRow="1" firstCol="1" bandRow="1">
                <a:tableStyleId>{5C22544A-7EE6-4342-B048-85BDC9FD1C3A}</a:tableStyleId>
              </a:tblPr>
              <a:tblGrid>
                <a:gridCol w="4162871"/>
                <a:gridCol w="435345"/>
                <a:gridCol w="416377"/>
                <a:gridCol w="494053"/>
                <a:gridCol w="448893"/>
                <a:gridCol w="487731"/>
                <a:gridCol w="436248"/>
                <a:gridCol w="401926"/>
                <a:gridCol w="475989"/>
                <a:gridCol w="476892"/>
                <a:gridCol w="404636"/>
              </a:tblGrid>
              <a:tr h="355026">
                <a:tc>
                  <a:txBody>
                    <a:bodyPr/>
                    <a:lstStyle/>
                    <a:p>
                      <a:pPr>
                        <a:lnSpc>
                          <a:spcPct val="115000"/>
                        </a:lnSpc>
                      </a:pPr>
                      <a:endParaRPr lang="es-EC" sz="1400" dirty="0">
                        <a:effectLst/>
                        <a:latin typeface="Calibri"/>
                      </a:endParaRPr>
                    </a:p>
                  </a:txBody>
                  <a:tcPr marL="44450" marR="44450" marT="0" marB="0" anchor="b"/>
                </a:tc>
                <a:tc gridSpan="10">
                  <a:txBody>
                    <a:bodyPr/>
                    <a:lstStyle/>
                    <a:p>
                      <a:pPr algn="ctr">
                        <a:lnSpc>
                          <a:spcPct val="115000"/>
                        </a:lnSpc>
                        <a:spcAft>
                          <a:spcPts val="0"/>
                        </a:spcAft>
                      </a:pPr>
                      <a:r>
                        <a:rPr lang="es-EC" sz="1400">
                          <a:effectLst/>
                        </a:rPr>
                        <a:t>AÑO 2015</a:t>
                      </a:r>
                      <a:endParaRPr lang="es-EC" sz="140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55026">
                <a:tc>
                  <a:txBody>
                    <a:bodyPr/>
                    <a:lstStyle/>
                    <a:p>
                      <a:pPr>
                        <a:lnSpc>
                          <a:spcPct val="115000"/>
                        </a:lnSpc>
                      </a:pPr>
                      <a:endParaRPr lang="es-EC" sz="1400">
                        <a:effectLst/>
                        <a:latin typeface="Calibri"/>
                      </a:endParaRPr>
                    </a:p>
                  </a:txBody>
                  <a:tcPr marL="44450" marR="44450" marT="0" marB="0" anchor="b"/>
                </a:tc>
                <a:tc>
                  <a:txBody>
                    <a:bodyPr/>
                    <a:lstStyle/>
                    <a:p>
                      <a:pPr algn="ctr">
                        <a:lnSpc>
                          <a:spcPct val="115000"/>
                        </a:lnSpc>
                        <a:spcAft>
                          <a:spcPts val="0"/>
                        </a:spcAft>
                      </a:pPr>
                      <a:r>
                        <a:rPr lang="es-EC" sz="1400">
                          <a:effectLst/>
                        </a:rPr>
                        <a:t>ENE</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FEB</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ABR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MAY</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JUL</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AGO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NOV</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DIC</a:t>
                      </a:r>
                      <a:endParaRPr lang="es-EC" sz="1400">
                        <a:effectLst/>
                        <a:latin typeface="Calibri"/>
                        <a:ea typeface="Calibri"/>
                        <a:cs typeface="Times New Roman"/>
                      </a:endParaRPr>
                    </a:p>
                  </a:txBody>
                  <a:tcPr marL="44450" marR="44450" marT="0" marB="0" anchor="b"/>
                </a:tc>
              </a:tr>
              <a:tr h="355026">
                <a:tc>
                  <a:txBody>
                    <a:bodyPr/>
                    <a:lstStyle/>
                    <a:p>
                      <a:pPr>
                        <a:lnSpc>
                          <a:spcPct val="115000"/>
                        </a:lnSpc>
                        <a:spcAft>
                          <a:spcPts val="0"/>
                        </a:spcAft>
                      </a:pPr>
                      <a:r>
                        <a:rPr lang="es-EC" sz="1600" dirty="0">
                          <a:solidFill>
                            <a:schemeClr val="accent6">
                              <a:lumMod val="40000"/>
                              <a:lumOff val="60000"/>
                            </a:schemeClr>
                          </a:solidFill>
                          <a:effectLst/>
                        </a:rPr>
                        <a:t>COMPONENTE "Digitalización"</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r>
              <a:tr h="501317">
                <a:tc>
                  <a:txBody>
                    <a:bodyPr/>
                    <a:lstStyle/>
                    <a:p>
                      <a:pPr indent="304800">
                        <a:lnSpc>
                          <a:spcPct val="115000"/>
                        </a:lnSpc>
                        <a:spcAft>
                          <a:spcPts val="0"/>
                        </a:spcAft>
                      </a:pPr>
                      <a:r>
                        <a:rPr lang="es-EC" sz="1400">
                          <a:effectLst/>
                        </a:rPr>
                        <a:t>Sub-componente 1 "Metodología aplicada de Digitalización"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 </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2 "Tecnologías Información"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55026">
                <a:tc>
                  <a:txBody>
                    <a:bodyPr/>
                    <a:lstStyle/>
                    <a:p>
                      <a:pPr>
                        <a:lnSpc>
                          <a:spcPct val="115000"/>
                        </a:lnSpc>
                        <a:spcAft>
                          <a:spcPts val="0"/>
                        </a:spcAft>
                      </a:pPr>
                      <a:r>
                        <a:rPr lang="es-EC" sz="1600" dirty="0">
                          <a:solidFill>
                            <a:schemeClr val="accent6">
                              <a:lumMod val="40000"/>
                              <a:lumOff val="60000"/>
                            </a:schemeClr>
                          </a:solidFill>
                          <a:effectLst/>
                        </a:rPr>
                        <a:t>COMPONENTE "Modernización integral </a:t>
                      </a:r>
                      <a:r>
                        <a:rPr lang="es-EC" sz="1600" dirty="0" smtClean="0">
                          <a:solidFill>
                            <a:schemeClr val="accent6">
                              <a:lumMod val="40000"/>
                              <a:lumOff val="60000"/>
                            </a:schemeClr>
                          </a:solidFill>
                          <a:effectLst/>
                        </a:rPr>
                        <a:t>del RP</a:t>
                      </a:r>
                      <a:r>
                        <a:rPr lang="es-EC" sz="1600" dirty="0">
                          <a:solidFill>
                            <a:schemeClr val="accent6">
                              <a:lumMod val="40000"/>
                              <a:lumOff val="60000"/>
                            </a:schemeClr>
                          </a:solidFill>
                          <a:effectLst/>
                        </a:rPr>
                        <a:t>"</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dirty="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243117">
                <a:tc>
                  <a:txBody>
                    <a:bodyPr/>
                    <a:lstStyle/>
                    <a:p>
                      <a:pPr indent="304800">
                        <a:lnSpc>
                          <a:spcPct val="115000"/>
                        </a:lnSpc>
                        <a:spcAft>
                          <a:spcPts val="0"/>
                        </a:spcAft>
                      </a:pPr>
                      <a:r>
                        <a:rPr lang="es-EC" sz="1400" dirty="0">
                          <a:effectLst/>
                        </a:rPr>
                        <a:t>Sub-componente 1 "Marco Jurídico"</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2 "Procesos Registrales"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3 "Tecnologías Información - HW"</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4 "Tecnologías Información - SW"</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5</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5 "Sede Electrónica"</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6 "Profesionalización"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243117">
                <a:tc>
                  <a:txBody>
                    <a:bodyPr/>
                    <a:lstStyle/>
                    <a:p>
                      <a:pPr indent="304800">
                        <a:lnSpc>
                          <a:spcPct val="115000"/>
                        </a:lnSpc>
                        <a:spcAft>
                          <a:spcPts val="0"/>
                        </a:spcAft>
                      </a:pPr>
                      <a:r>
                        <a:rPr lang="es-EC" sz="1400">
                          <a:effectLst/>
                        </a:rPr>
                        <a:t>Sub-componente 8 "Administración del Cambio"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243117">
                <a:tc>
                  <a:txBody>
                    <a:bodyPr/>
                    <a:lstStyle/>
                    <a:p>
                      <a:pPr>
                        <a:lnSpc>
                          <a:spcPct val="115000"/>
                        </a:lnSpc>
                        <a:spcAft>
                          <a:spcPts val="0"/>
                        </a:spcAft>
                      </a:pPr>
                      <a:r>
                        <a:rPr lang="es-EC" sz="1400">
                          <a:effectLst/>
                        </a:rPr>
                        <a:t>SUBTOTAL ENTREGABLES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9</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7</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1</a:t>
                      </a:r>
                      <a:endParaRPr lang="es-EC" sz="1400" dirty="0">
                        <a:effectLst/>
                        <a:latin typeface="Calibri"/>
                        <a:ea typeface="Calibri"/>
                        <a:cs typeface="Times New Roman"/>
                      </a:endParaRPr>
                    </a:p>
                  </a:txBody>
                  <a:tcPr marL="44450" marR="44450" marT="0" marB="0" anchor="b"/>
                </a:tc>
              </a:tr>
              <a:tr h="355026">
                <a:tc>
                  <a:txBody>
                    <a:bodyPr/>
                    <a:lstStyle/>
                    <a:p>
                      <a:pPr>
                        <a:lnSpc>
                          <a:spcPct val="115000"/>
                        </a:lnSpc>
                      </a:pPr>
                      <a:endParaRPr lang="es-EC" sz="1400">
                        <a:effectLst/>
                        <a:latin typeface="Calibri"/>
                      </a:endParaRPr>
                    </a:p>
                  </a:txBody>
                  <a:tcPr marL="44450" marR="44450" marT="0" marB="0" anchor="b"/>
                </a:tc>
                <a:tc gridSpan="10">
                  <a:txBody>
                    <a:bodyPr/>
                    <a:lstStyle/>
                    <a:p>
                      <a:pPr algn="ctr">
                        <a:lnSpc>
                          <a:spcPct val="115000"/>
                        </a:lnSpc>
                        <a:spcAft>
                          <a:spcPts val="0"/>
                        </a:spcAft>
                      </a:pPr>
                      <a:r>
                        <a:rPr lang="es-EC" sz="1400" dirty="0">
                          <a:effectLst/>
                        </a:rPr>
                        <a:t>42 entregables en el 2015</a:t>
                      </a:r>
                      <a:endParaRPr lang="es-EC" sz="140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903983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1406" y="142852"/>
            <a:ext cx="5814733" cy="461665"/>
          </a:xfrm>
          <a:prstGeom prst="rect">
            <a:avLst/>
          </a:prstGeom>
          <a:noFill/>
        </p:spPr>
        <p:txBody>
          <a:bodyPr wrap="none" rtlCol="0">
            <a:spAutoFit/>
          </a:bodyPr>
          <a:lstStyle/>
          <a:p>
            <a:r>
              <a:rPr lang="es-EC" sz="2400" b="1" dirty="0" smtClean="0">
                <a:solidFill>
                  <a:srgbClr val="0070C0"/>
                </a:solidFill>
              </a:rPr>
              <a:t>RESUMEN DE PLANIFICACIÓN ENTREGABLES</a:t>
            </a:r>
            <a:endParaRPr lang="es-EC" sz="2400" b="1" dirty="0">
              <a:solidFill>
                <a:srgbClr val="0070C0"/>
              </a:solidFill>
            </a:endParaRPr>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58479"/>
            <a:ext cx="2411760" cy="496954"/>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1104073738"/>
              </p:ext>
            </p:extLst>
          </p:nvPr>
        </p:nvGraphicFramePr>
        <p:xfrm>
          <a:off x="395536" y="1052736"/>
          <a:ext cx="8280920" cy="4892690"/>
        </p:xfrm>
        <a:graphic>
          <a:graphicData uri="http://schemas.openxmlformats.org/drawingml/2006/table">
            <a:tbl>
              <a:tblPr firstRow="1" firstCol="1" bandRow="1">
                <a:tableStyleId>{5C22544A-7EE6-4342-B048-85BDC9FD1C3A}</a:tableStyleId>
              </a:tblPr>
              <a:tblGrid>
                <a:gridCol w="4013329"/>
                <a:gridCol w="419706"/>
                <a:gridCol w="432767"/>
                <a:gridCol w="470210"/>
                <a:gridCol w="420577"/>
                <a:gridCol w="387488"/>
                <a:gridCol w="458890"/>
                <a:gridCol w="399678"/>
                <a:gridCol w="428414"/>
                <a:gridCol w="459761"/>
                <a:gridCol w="390100"/>
              </a:tblGrid>
              <a:tr h="488384">
                <a:tc>
                  <a:txBody>
                    <a:bodyPr/>
                    <a:lstStyle/>
                    <a:p>
                      <a:pPr>
                        <a:lnSpc>
                          <a:spcPct val="115000"/>
                        </a:lnSpc>
                      </a:pPr>
                      <a:endParaRPr lang="es-EC" sz="1400" dirty="0">
                        <a:effectLst/>
                        <a:latin typeface="Calibri"/>
                      </a:endParaRPr>
                    </a:p>
                  </a:txBody>
                  <a:tcPr marL="44450" marR="44450" marT="0" marB="0" anchor="b"/>
                </a:tc>
                <a:tc gridSpan="10">
                  <a:txBody>
                    <a:bodyPr/>
                    <a:lstStyle/>
                    <a:p>
                      <a:pPr algn="ctr">
                        <a:lnSpc>
                          <a:spcPct val="115000"/>
                        </a:lnSpc>
                        <a:spcAft>
                          <a:spcPts val="0"/>
                        </a:spcAft>
                      </a:pPr>
                      <a:r>
                        <a:rPr lang="es-EC" sz="1400">
                          <a:effectLst/>
                        </a:rPr>
                        <a:t>AÑO 2016</a:t>
                      </a:r>
                      <a:endParaRPr lang="es-EC" sz="140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488384">
                <a:tc>
                  <a:txBody>
                    <a:bodyPr/>
                    <a:lstStyle/>
                    <a:p>
                      <a:pPr>
                        <a:lnSpc>
                          <a:spcPct val="115000"/>
                        </a:lnSpc>
                      </a:pPr>
                      <a:endParaRPr lang="es-EC" sz="1400">
                        <a:effectLst/>
                        <a:latin typeface="Calibri"/>
                      </a:endParaRPr>
                    </a:p>
                  </a:txBody>
                  <a:tcPr marL="44450" marR="44450" marT="0" marB="0" anchor="b"/>
                </a:tc>
                <a:tc>
                  <a:txBody>
                    <a:bodyPr/>
                    <a:lstStyle/>
                    <a:p>
                      <a:pPr algn="ctr">
                        <a:lnSpc>
                          <a:spcPct val="115000"/>
                        </a:lnSpc>
                        <a:spcAft>
                          <a:spcPts val="0"/>
                        </a:spcAft>
                      </a:pPr>
                      <a:r>
                        <a:rPr lang="es-EC" sz="1400">
                          <a:effectLst/>
                        </a:rPr>
                        <a:t>ENE</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ABR</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MAY</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JUL</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AGO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SEP</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OCT</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NOV</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DIC</a:t>
                      </a:r>
                      <a:endParaRPr lang="es-EC" sz="1400">
                        <a:effectLst/>
                        <a:latin typeface="Calibri"/>
                        <a:ea typeface="Calibri"/>
                        <a:cs typeface="Times New Roman"/>
                      </a:endParaRPr>
                    </a:p>
                  </a:txBody>
                  <a:tcPr marL="44450" marR="44450" marT="0" marB="0" anchor="b"/>
                </a:tc>
              </a:tr>
              <a:tr h="319376">
                <a:tc>
                  <a:txBody>
                    <a:bodyPr/>
                    <a:lstStyle/>
                    <a:p>
                      <a:pPr>
                        <a:lnSpc>
                          <a:spcPct val="115000"/>
                        </a:lnSpc>
                        <a:spcAft>
                          <a:spcPts val="0"/>
                        </a:spcAft>
                      </a:pPr>
                      <a:r>
                        <a:rPr lang="es-EC" sz="1600" dirty="0">
                          <a:solidFill>
                            <a:schemeClr val="accent6">
                              <a:lumMod val="40000"/>
                              <a:lumOff val="60000"/>
                            </a:schemeClr>
                          </a:solidFill>
                          <a:effectLst/>
                        </a:rPr>
                        <a:t>COMPONENTE "Digitalización"</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407056">
                <a:tc>
                  <a:txBody>
                    <a:bodyPr/>
                    <a:lstStyle/>
                    <a:p>
                      <a:pPr indent="304800">
                        <a:lnSpc>
                          <a:spcPct val="115000"/>
                        </a:lnSpc>
                        <a:spcAft>
                          <a:spcPts val="0"/>
                        </a:spcAft>
                      </a:pPr>
                      <a:r>
                        <a:rPr lang="es-EC" sz="1400" dirty="0">
                          <a:effectLst/>
                        </a:rPr>
                        <a:t>Sub-componente 1 "Metodología aplicada de Digitalización"</a:t>
                      </a:r>
                      <a:endParaRPr lang="es-EC" sz="14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290782">
                <a:tc>
                  <a:txBody>
                    <a:bodyPr/>
                    <a:lstStyle/>
                    <a:p>
                      <a:pPr>
                        <a:lnSpc>
                          <a:spcPct val="115000"/>
                        </a:lnSpc>
                        <a:spcAft>
                          <a:spcPts val="0"/>
                        </a:spcAft>
                      </a:pPr>
                      <a:r>
                        <a:rPr lang="es-EC" sz="1600" dirty="0">
                          <a:solidFill>
                            <a:schemeClr val="accent6">
                              <a:lumMod val="40000"/>
                              <a:lumOff val="60000"/>
                            </a:schemeClr>
                          </a:solidFill>
                          <a:effectLst/>
                        </a:rPr>
                        <a:t>COMPONENTE "Modernización integral </a:t>
                      </a:r>
                      <a:r>
                        <a:rPr lang="es-EC" sz="1600" dirty="0" smtClean="0">
                          <a:solidFill>
                            <a:schemeClr val="accent6">
                              <a:lumMod val="40000"/>
                              <a:lumOff val="60000"/>
                            </a:schemeClr>
                          </a:solidFill>
                          <a:effectLst/>
                        </a:rPr>
                        <a:t>RP</a:t>
                      </a:r>
                      <a:r>
                        <a:rPr lang="es-EC" sz="1600" dirty="0">
                          <a:solidFill>
                            <a:schemeClr val="accent6">
                              <a:lumMod val="40000"/>
                              <a:lumOff val="60000"/>
                            </a:schemeClr>
                          </a:solidFill>
                          <a:effectLst/>
                        </a:rPr>
                        <a:t>"</a:t>
                      </a:r>
                      <a:endParaRPr lang="es-EC" sz="1600" dirty="0">
                        <a:solidFill>
                          <a:schemeClr val="accent6">
                            <a:lumMod val="40000"/>
                            <a:lumOff val="60000"/>
                          </a:schemeClr>
                        </a:solidFill>
                        <a:effectLst/>
                        <a:latin typeface="Calibri"/>
                        <a:ea typeface="Calibri"/>
                        <a:cs typeface="Times New Roman"/>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c>
                  <a:txBody>
                    <a:bodyPr/>
                    <a:lstStyle/>
                    <a:p>
                      <a:pPr>
                        <a:lnSpc>
                          <a:spcPct val="115000"/>
                        </a:lnSpc>
                      </a:pPr>
                      <a:endParaRPr lang="es-EC" sz="1400">
                        <a:effectLst/>
                        <a:latin typeface="Calibri"/>
                      </a:endParaRPr>
                    </a:p>
                  </a:txBody>
                  <a:tcPr marL="44450" marR="44450" marT="0" marB="0" anchor="b"/>
                </a:tc>
              </a:tr>
              <a:tr h="334438">
                <a:tc>
                  <a:txBody>
                    <a:bodyPr/>
                    <a:lstStyle/>
                    <a:p>
                      <a:pPr indent="304800">
                        <a:lnSpc>
                          <a:spcPct val="115000"/>
                        </a:lnSpc>
                        <a:spcAft>
                          <a:spcPts val="0"/>
                        </a:spcAft>
                      </a:pPr>
                      <a:r>
                        <a:rPr lang="es-EC" sz="1400">
                          <a:effectLst/>
                        </a:rPr>
                        <a:t>Sub-componente "Gestión Proyecto"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2 "Procesos Registrales"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5 "Sede Electrónica"</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6 "Profesionalización"</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7 "Gestión de la Calidad ISO"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6</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r>
              <a:tr h="334438">
                <a:tc>
                  <a:txBody>
                    <a:bodyPr/>
                    <a:lstStyle/>
                    <a:p>
                      <a:pPr indent="304800">
                        <a:lnSpc>
                          <a:spcPct val="115000"/>
                        </a:lnSpc>
                        <a:spcAft>
                          <a:spcPts val="0"/>
                        </a:spcAft>
                      </a:pPr>
                      <a:r>
                        <a:rPr lang="es-EC" sz="1400">
                          <a:effectLst/>
                        </a:rPr>
                        <a:t>Sub-componente 8 "Administración del Cambio"</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 </a:t>
                      </a:r>
                      <a:endParaRPr lang="es-EC" sz="1400">
                        <a:effectLst/>
                        <a:latin typeface="Calibri"/>
                        <a:ea typeface="Calibri"/>
                        <a:cs typeface="Times New Roman"/>
                      </a:endParaRPr>
                    </a:p>
                  </a:txBody>
                  <a:tcPr marL="44450" marR="44450" marT="0" marB="0" anchor="b"/>
                </a:tc>
              </a:tr>
              <a:tr h="334438">
                <a:tc>
                  <a:txBody>
                    <a:bodyPr/>
                    <a:lstStyle/>
                    <a:p>
                      <a:pPr>
                        <a:lnSpc>
                          <a:spcPct val="115000"/>
                        </a:lnSpc>
                        <a:spcAft>
                          <a:spcPts val="0"/>
                        </a:spcAft>
                      </a:pPr>
                      <a:r>
                        <a:rPr lang="es-EC" sz="1400">
                          <a:effectLst/>
                        </a:rPr>
                        <a:t>SUBTOTAL ENTREGABLES</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2</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1</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5</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6</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8</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4</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a:effectLst/>
                        </a:rPr>
                        <a:t>3</a:t>
                      </a:r>
                      <a:endParaRPr lang="es-EC" sz="14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s-EC" sz="1400" dirty="0">
                          <a:effectLst/>
                        </a:rPr>
                        <a:t>6</a:t>
                      </a:r>
                      <a:endParaRPr lang="es-EC" sz="1400" dirty="0">
                        <a:effectLst/>
                        <a:latin typeface="Calibri"/>
                        <a:ea typeface="Calibri"/>
                        <a:cs typeface="Times New Roman"/>
                      </a:endParaRPr>
                    </a:p>
                  </a:txBody>
                  <a:tcPr marL="44450" marR="44450" marT="0" marB="0" anchor="b"/>
                </a:tc>
              </a:tr>
              <a:tr h="488384">
                <a:tc>
                  <a:txBody>
                    <a:bodyPr/>
                    <a:lstStyle/>
                    <a:p>
                      <a:pPr>
                        <a:lnSpc>
                          <a:spcPct val="115000"/>
                        </a:lnSpc>
                      </a:pPr>
                      <a:endParaRPr lang="es-EC" sz="1400">
                        <a:effectLst/>
                        <a:latin typeface="Calibri"/>
                      </a:endParaRPr>
                    </a:p>
                  </a:txBody>
                  <a:tcPr marL="44450" marR="44450" marT="0" marB="0" anchor="b"/>
                </a:tc>
                <a:tc gridSpan="10">
                  <a:txBody>
                    <a:bodyPr/>
                    <a:lstStyle/>
                    <a:p>
                      <a:pPr algn="ctr">
                        <a:lnSpc>
                          <a:spcPct val="115000"/>
                        </a:lnSpc>
                        <a:spcAft>
                          <a:spcPts val="0"/>
                        </a:spcAft>
                      </a:pPr>
                      <a:r>
                        <a:rPr lang="es-EC" sz="1400" dirty="0">
                          <a:effectLst/>
                        </a:rPr>
                        <a:t>37 entregables en el 2016</a:t>
                      </a:r>
                      <a:endParaRPr lang="es-EC" sz="1400" dirty="0">
                        <a:effectLst/>
                        <a:latin typeface="Calibri"/>
                        <a:ea typeface="Calibri"/>
                        <a:cs typeface="Times New Roman"/>
                      </a:endParaRPr>
                    </a:p>
                  </a:txBody>
                  <a:tcPr marL="44450" marR="4445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651404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1365</Words>
  <Application>Microsoft Office PowerPoint</Application>
  <PresentationFormat>Presentación en pantalla (4:3)</PresentationFormat>
  <Paragraphs>590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mrcarrera</dc:creator>
  <cp:lastModifiedBy>Marcelo Ramiro Carrera Riquetti</cp:lastModifiedBy>
  <cp:revision>232</cp:revision>
  <cp:lastPrinted>2015-04-28T17:01:56Z</cp:lastPrinted>
  <dcterms:created xsi:type="dcterms:W3CDTF">2014-12-29T13:22:10Z</dcterms:created>
  <dcterms:modified xsi:type="dcterms:W3CDTF">2015-06-17T15:48:41Z</dcterms:modified>
</cp:coreProperties>
</file>