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7" r:id="rId4"/>
    <p:sldId id="279" r:id="rId5"/>
    <p:sldId id="260" r:id="rId6"/>
    <p:sldId id="277" r:id="rId7"/>
    <p:sldId id="278" r:id="rId8"/>
    <p:sldId id="261" r:id="rId9"/>
    <p:sldId id="281" r:id="rId10"/>
    <p:sldId id="280" r:id="rId11"/>
    <p:sldId id="275" r:id="rId12"/>
    <p:sldId id="276" r:id="rId13"/>
    <p:sldId id="282" r:id="rId14"/>
    <p:sldId id="283" r:id="rId15"/>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t>28/04/2015</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28/04/2015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28/04/2015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3059832" y="5919663"/>
            <a:ext cx="2654316" cy="461665"/>
          </a:xfrm>
          <a:prstGeom prst="rect">
            <a:avLst/>
          </a:prstGeom>
          <a:noFill/>
        </p:spPr>
        <p:txBody>
          <a:bodyPr wrap="none" rtlCol="0">
            <a:spAutoFit/>
          </a:bodyPr>
          <a:lstStyle/>
          <a:p>
            <a:r>
              <a:rPr lang="es-EC" sz="2400" dirty="0" smtClean="0"/>
              <a:t>Quito, 28 abril 2015</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9269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803366" cy="400110"/>
          </a:xfrm>
          <a:prstGeom prst="rect">
            <a:avLst/>
          </a:prstGeom>
          <a:noFill/>
        </p:spPr>
        <p:txBody>
          <a:bodyPr wrap="none" rtlCol="0">
            <a:spAutoFit/>
          </a:bodyPr>
          <a:lstStyle/>
          <a:p>
            <a:r>
              <a:rPr lang="es-EC" sz="2000" b="1" dirty="0" smtClean="0">
                <a:solidFill>
                  <a:srgbClr val="0070C0"/>
                </a:solidFill>
              </a:rPr>
              <a:t>SUBPROCESO DE REGISTRO DE METADATOS</a:t>
            </a:r>
            <a:endParaRPr lang="es-EC" sz="2000" b="1" dirty="0">
              <a:solidFill>
                <a:srgbClr val="0070C0"/>
              </a:solidFill>
            </a:endParaRPr>
          </a:p>
        </p:txBody>
      </p:sp>
      <p:sp>
        <p:nvSpPr>
          <p:cNvPr id="45" name="44 Rectángulo redondeado"/>
          <p:cNvSpPr/>
          <p:nvPr/>
        </p:nvSpPr>
        <p:spPr>
          <a:xfrm>
            <a:off x="4860033" y="1349478"/>
            <a:ext cx="2664295"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Generación de Metadatos de las Actas Digitalizadas</a:t>
            </a:r>
            <a:endParaRPr lang="es-EC" sz="1400" dirty="0">
              <a:solidFill>
                <a:schemeClr val="tx1"/>
              </a:solidFill>
            </a:endParaRPr>
          </a:p>
        </p:txBody>
      </p:sp>
      <p:sp>
        <p:nvSpPr>
          <p:cNvPr id="46" name="45 Rectángulo"/>
          <p:cNvSpPr/>
          <p:nvPr/>
        </p:nvSpPr>
        <p:spPr>
          <a:xfrm>
            <a:off x="107504" y="1259468"/>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7" name="46 Rectángulo"/>
          <p:cNvSpPr/>
          <p:nvPr/>
        </p:nvSpPr>
        <p:spPr>
          <a:xfrm>
            <a:off x="4716016" y="1259468"/>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47 Rectángulo"/>
          <p:cNvSpPr/>
          <p:nvPr/>
        </p:nvSpPr>
        <p:spPr>
          <a:xfrm>
            <a:off x="107504" y="787382"/>
            <a:ext cx="4320480" cy="472086"/>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49" name="48 Rectángulo"/>
          <p:cNvSpPr/>
          <p:nvPr/>
        </p:nvSpPr>
        <p:spPr>
          <a:xfrm>
            <a:off x="4716016" y="787382"/>
            <a:ext cx="4320480" cy="472086"/>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a:t>
            </a:r>
            <a:r>
              <a:rPr lang="es-EC" sz="2000" b="1" dirty="0">
                <a:solidFill>
                  <a:schemeClr val="tx1"/>
                </a:solidFill>
              </a:rPr>
              <a:t>á</a:t>
            </a:r>
            <a:r>
              <a:rPr lang="es-EC" sz="2000" b="1" dirty="0" smtClean="0">
                <a:solidFill>
                  <a:schemeClr val="tx1"/>
                </a:solidFill>
              </a:rPr>
              <a:t>rea Digitalización)</a:t>
            </a:r>
            <a:endParaRPr lang="es-EC" sz="2000" b="1" dirty="0">
              <a:solidFill>
                <a:schemeClr val="tx1"/>
              </a:solidFill>
            </a:endParaRPr>
          </a:p>
        </p:txBody>
      </p:sp>
      <p:sp>
        <p:nvSpPr>
          <p:cNvPr id="50" name="49 Rectángulo redondeado"/>
          <p:cNvSpPr/>
          <p:nvPr/>
        </p:nvSpPr>
        <p:spPr>
          <a:xfrm>
            <a:off x="5508104" y="2051556"/>
            <a:ext cx="2016224" cy="576064"/>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 de Metadatos</a:t>
            </a:r>
            <a:endParaRPr lang="es-EC" sz="1400" dirty="0">
              <a:solidFill>
                <a:schemeClr val="tx1"/>
              </a:solidFill>
            </a:endParaRPr>
          </a:p>
        </p:txBody>
      </p:sp>
      <p:cxnSp>
        <p:nvCxnSpPr>
          <p:cNvPr id="51" name="50 Conector angular"/>
          <p:cNvCxnSpPr>
            <a:stCxn id="45" idx="3"/>
            <a:endCxn id="50" idx="3"/>
          </p:cNvCxnSpPr>
          <p:nvPr/>
        </p:nvCxnSpPr>
        <p:spPr>
          <a:xfrm>
            <a:off x="7524328" y="1628509"/>
            <a:ext cx="12700" cy="711079"/>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51 Rectángulo redondeado"/>
          <p:cNvSpPr/>
          <p:nvPr/>
        </p:nvSpPr>
        <p:spPr>
          <a:xfrm>
            <a:off x="4860032" y="2854579"/>
            <a:ext cx="2016224" cy="781153"/>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Carga de Metadatos al Gestor Documental</a:t>
            </a:r>
          </a:p>
        </p:txBody>
      </p:sp>
      <p:sp>
        <p:nvSpPr>
          <p:cNvPr id="53" name="52 CuadroTexto"/>
          <p:cNvSpPr txBox="1"/>
          <p:nvPr/>
        </p:nvSpPr>
        <p:spPr>
          <a:xfrm>
            <a:off x="6948264" y="2771636"/>
            <a:ext cx="1944216" cy="1015663"/>
          </a:xfrm>
          <a:prstGeom prst="rect">
            <a:avLst/>
          </a:prstGeom>
          <a:noFill/>
        </p:spPr>
        <p:txBody>
          <a:bodyPr wrap="square" rtlCol="0">
            <a:spAutoFit/>
          </a:bodyPr>
          <a:lstStyle/>
          <a:p>
            <a:r>
              <a:rPr lang="es-EC" sz="1200" dirty="0" smtClean="0"/>
              <a:t>NOTA:</a:t>
            </a:r>
          </a:p>
          <a:p>
            <a:r>
              <a:rPr lang="es-EC" sz="1200" dirty="0" smtClean="0"/>
              <a:t>Coordinación con RPDMQ para establecer ventana de indisponibilidad del Gestor Documental</a:t>
            </a:r>
            <a:endParaRPr lang="es-EC" sz="1200" dirty="0"/>
          </a:p>
        </p:txBody>
      </p:sp>
      <p:sp>
        <p:nvSpPr>
          <p:cNvPr id="54" name="53 Rectángulo redondeado"/>
          <p:cNvSpPr/>
          <p:nvPr/>
        </p:nvSpPr>
        <p:spPr>
          <a:xfrm>
            <a:off x="6660232" y="4076781"/>
            <a:ext cx="2016224" cy="63907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Metadatos en Gestor Documental</a:t>
            </a:r>
            <a:endParaRPr lang="es-EC" sz="1400" dirty="0">
              <a:solidFill>
                <a:schemeClr val="tx1"/>
              </a:solidFill>
            </a:endParaRPr>
          </a:p>
        </p:txBody>
      </p:sp>
      <p:cxnSp>
        <p:nvCxnSpPr>
          <p:cNvPr id="55" name="54 Conector angular"/>
          <p:cNvCxnSpPr>
            <a:stCxn id="52" idx="2"/>
            <a:endCxn id="54" idx="1"/>
          </p:cNvCxnSpPr>
          <p:nvPr/>
        </p:nvCxnSpPr>
        <p:spPr>
          <a:xfrm rot="16200000" flipH="1">
            <a:off x="5883896" y="3619980"/>
            <a:ext cx="760585" cy="7920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55 Rectángulo redondeado"/>
          <p:cNvSpPr/>
          <p:nvPr/>
        </p:nvSpPr>
        <p:spPr>
          <a:xfrm>
            <a:off x="1835696" y="2195572"/>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Metadatos</a:t>
            </a:r>
          </a:p>
          <a:p>
            <a:pPr algn="ctr"/>
            <a:r>
              <a:rPr lang="es-EC" sz="1400" dirty="0" smtClean="0">
                <a:solidFill>
                  <a:schemeClr val="tx1"/>
                </a:solidFill>
              </a:rPr>
              <a:t>(muestra en ambiente Digitalización)</a:t>
            </a:r>
            <a:endParaRPr lang="es-EC" sz="1400" dirty="0">
              <a:solidFill>
                <a:schemeClr val="tx1"/>
              </a:solidFill>
            </a:endParaRPr>
          </a:p>
        </p:txBody>
      </p:sp>
      <p:sp>
        <p:nvSpPr>
          <p:cNvPr id="57" name="56 CuadroTexto"/>
          <p:cNvSpPr txBox="1"/>
          <p:nvPr/>
        </p:nvSpPr>
        <p:spPr>
          <a:xfrm>
            <a:off x="221706" y="2195572"/>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metadatos (muestra)</a:t>
            </a:r>
            <a:endParaRPr lang="es-EC" sz="1200" dirty="0"/>
          </a:p>
        </p:txBody>
      </p:sp>
      <p:sp>
        <p:nvSpPr>
          <p:cNvPr id="58" name="57 Rectángulo redondeado"/>
          <p:cNvSpPr/>
          <p:nvPr/>
        </p:nvSpPr>
        <p:spPr>
          <a:xfrm>
            <a:off x="251520" y="4932517"/>
            <a:ext cx="2016224" cy="8634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Verificación de Carga de Metadatos</a:t>
            </a:r>
          </a:p>
          <a:p>
            <a:pPr algn="ctr"/>
            <a:r>
              <a:rPr lang="es-EC" sz="1400" dirty="0" smtClean="0">
                <a:solidFill>
                  <a:schemeClr val="tx1"/>
                </a:solidFill>
              </a:rPr>
              <a:t>(muestra)</a:t>
            </a:r>
            <a:endParaRPr lang="es-EC" sz="1400" dirty="0">
              <a:solidFill>
                <a:schemeClr val="tx1"/>
              </a:solidFill>
            </a:endParaRPr>
          </a:p>
        </p:txBody>
      </p:sp>
      <p:cxnSp>
        <p:nvCxnSpPr>
          <p:cNvPr id="59" name="58 Conector angular"/>
          <p:cNvCxnSpPr>
            <a:stCxn id="56" idx="2"/>
            <a:endCxn id="52" idx="1"/>
          </p:cNvCxnSpPr>
          <p:nvPr/>
        </p:nvCxnSpPr>
        <p:spPr>
          <a:xfrm rot="16200000" flipH="1">
            <a:off x="3764306" y="2149429"/>
            <a:ext cx="175229" cy="20162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59 Cilindro"/>
          <p:cNvSpPr/>
          <p:nvPr/>
        </p:nvSpPr>
        <p:spPr>
          <a:xfrm>
            <a:off x="1805882" y="3365702"/>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61" name="60 Conector angular"/>
          <p:cNvCxnSpPr>
            <a:stCxn id="54" idx="2"/>
            <a:endCxn id="60" idx="4"/>
          </p:cNvCxnSpPr>
          <p:nvPr/>
        </p:nvCxnSpPr>
        <p:spPr>
          <a:xfrm rot="5400000" flipH="1">
            <a:off x="5296580" y="2344089"/>
            <a:ext cx="639071" cy="4104456"/>
          </a:xfrm>
          <a:prstGeom prst="bentConnector4">
            <a:avLst>
              <a:gd name="adj1" fmla="val -35771"/>
              <a:gd name="adj2" fmla="val 6228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61 Conector angular"/>
          <p:cNvCxnSpPr>
            <a:stCxn id="50" idx="1"/>
            <a:endCxn id="56" idx="0"/>
          </p:cNvCxnSpPr>
          <p:nvPr/>
        </p:nvCxnSpPr>
        <p:spPr>
          <a:xfrm rot="10800000">
            <a:off x="2843808" y="2195572"/>
            <a:ext cx="2664296" cy="144016"/>
          </a:xfrm>
          <a:prstGeom prst="bentConnector4">
            <a:avLst>
              <a:gd name="adj1" fmla="val 31081"/>
              <a:gd name="adj2" fmla="val 25873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angular"/>
          <p:cNvCxnSpPr>
            <a:stCxn id="60" idx="2"/>
            <a:endCxn id="58" idx="0"/>
          </p:cNvCxnSpPr>
          <p:nvPr/>
        </p:nvCxnSpPr>
        <p:spPr>
          <a:xfrm rot="10800000" flipV="1">
            <a:off x="1259632" y="4076781"/>
            <a:ext cx="546250" cy="85573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63 CuadroTexto"/>
          <p:cNvSpPr txBox="1"/>
          <p:nvPr/>
        </p:nvSpPr>
        <p:spPr>
          <a:xfrm>
            <a:off x="2267744" y="4964975"/>
            <a:ext cx="2016224" cy="830997"/>
          </a:xfrm>
          <a:prstGeom prst="rect">
            <a:avLst/>
          </a:prstGeom>
          <a:noFill/>
        </p:spPr>
        <p:txBody>
          <a:bodyPr wrap="square" rtlCol="0">
            <a:spAutoFit/>
          </a:bodyPr>
          <a:lstStyle/>
          <a:p>
            <a:r>
              <a:rPr lang="es-EC" sz="1200" dirty="0" smtClean="0"/>
              <a:t>NOTA:</a:t>
            </a:r>
          </a:p>
          <a:p>
            <a:r>
              <a:rPr lang="es-EC" sz="1200" dirty="0" smtClean="0"/>
              <a:t>Fiscalización también efectúe verificación de metadatos (muestra)</a:t>
            </a:r>
            <a:endParaRPr lang="es-EC" sz="1200" dirty="0"/>
          </a:p>
        </p:txBody>
      </p:sp>
      <p:sp>
        <p:nvSpPr>
          <p:cNvPr id="65" name="64 Rectángulo redondeado"/>
          <p:cNvSpPr/>
          <p:nvPr/>
        </p:nvSpPr>
        <p:spPr>
          <a:xfrm>
            <a:off x="3563888" y="5939988"/>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Metadatos</a:t>
            </a:r>
            <a:endParaRPr lang="es-EC" sz="1400" dirty="0">
              <a:solidFill>
                <a:schemeClr val="tx1"/>
              </a:solidFill>
            </a:endParaRPr>
          </a:p>
        </p:txBody>
      </p:sp>
      <p:cxnSp>
        <p:nvCxnSpPr>
          <p:cNvPr id="66" name="65 Conector angular"/>
          <p:cNvCxnSpPr>
            <a:stCxn id="58" idx="2"/>
            <a:endCxn id="65" idx="1"/>
          </p:cNvCxnSpPr>
          <p:nvPr/>
        </p:nvCxnSpPr>
        <p:spPr>
          <a:xfrm rot="16200000" flipH="1">
            <a:off x="2177894" y="4877710"/>
            <a:ext cx="467732" cy="230425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961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119158" cy="461665"/>
          </a:xfrm>
          <a:prstGeom prst="rect">
            <a:avLst/>
          </a:prstGeom>
          <a:noFill/>
        </p:spPr>
        <p:txBody>
          <a:bodyPr wrap="none" rtlCol="0">
            <a:spAutoFit/>
          </a:bodyPr>
          <a:lstStyle/>
          <a:p>
            <a:r>
              <a:rPr lang="es-EC" sz="2400" b="1" dirty="0" smtClean="0">
                <a:solidFill>
                  <a:srgbClr val="0070C0"/>
                </a:solidFill>
              </a:rPr>
              <a:t>ACCIONES CLAVE DE GESTIÓN DEL RPQ</a:t>
            </a:r>
            <a:endParaRPr lang="es-EC" sz="2400" b="1" dirty="0">
              <a:solidFill>
                <a:srgbClr val="0070C0"/>
              </a:solidFill>
            </a:endParaRPr>
          </a:p>
        </p:txBody>
      </p:sp>
      <p:sp>
        <p:nvSpPr>
          <p:cNvPr id="8" name="7 CuadroTexto"/>
          <p:cNvSpPr txBox="1"/>
          <p:nvPr/>
        </p:nvSpPr>
        <p:spPr>
          <a:xfrm>
            <a:off x="214283" y="980728"/>
            <a:ext cx="8715436" cy="5632311"/>
          </a:xfrm>
          <a:prstGeom prst="rect">
            <a:avLst/>
          </a:prstGeom>
          <a:noFill/>
        </p:spPr>
        <p:txBody>
          <a:bodyPr wrap="square" rtlCol="0">
            <a:spAutoFit/>
          </a:bodyPr>
          <a:lstStyle/>
          <a:p>
            <a:pPr marL="342900" indent="-342900">
              <a:buFont typeface="+mj-lt"/>
              <a:buAutoNum type="arabicPeriod"/>
            </a:pPr>
            <a:r>
              <a:rPr lang="es-EC" sz="2400" dirty="0"/>
              <a:t>Remodelación Subsuelo para Archivo Físico y </a:t>
            </a:r>
            <a:r>
              <a:rPr lang="es-EC" sz="2400" dirty="0" smtClean="0"/>
              <a:t>Digitalización (proyecto complementario) [en ejecución].</a:t>
            </a:r>
          </a:p>
          <a:p>
            <a:pPr marL="342900" indent="-342900">
              <a:buFont typeface="+mj-lt"/>
              <a:buAutoNum type="arabicPeriod"/>
            </a:pPr>
            <a:r>
              <a:rPr lang="es-EC" sz="2400" dirty="0" smtClean="0"/>
              <a:t>Conformación del EQUIPO DEL CAMBIO REGISTRAL (Delegados clave de cada área).</a:t>
            </a:r>
          </a:p>
          <a:p>
            <a:pPr marL="342900" indent="-342900">
              <a:buFont typeface="+mj-lt"/>
              <a:buAutoNum type="arabicPeriod"/>
            </a:pPr>
            <a:r>
              <a:rPr lang="es-EC" sz="2400" dirty="0" smtClean="0"/>
              <a:t>Coordinación de trabajo sinérgico con DMC, DMT, DMSC, DMBI, DMI y Administración Genera [en ejecución].</a:t>
            </a:r>
          </a:p>
          <a:p>
            <a:pPr marL="342900" indent="-342900">
              <a:buFont typeface="+mj-lt"/>
              <a:buAutoNum type="arabicPeriod"/>
            </a:pPr>
            <a:r>
              <a:rPr lang="es-EC" sz="2400" dirty="0" smtClean="0"/>
              <a:t>Coordinación de trabajo sinérgico con DINARDAP.</a:t>
            </a:r>
          </a:p>
          <a:p>
            <a:pPr marL="342900" indent="-342900">
              <a:buFont typeface="+mj-lt"/>
              <a:buAutoNum type="arabicPeriod"/>
            </a:pPr>
            <a:r>
              <a:rPr lang="es-EC" sz="2400" dirty="0" smtClean="0"/>
              <a:t>Coordinación de trabajo con Actores Clave del RPQ.</a:t>
            </a:r>
          </a:p>
          <a:p>
            <a:pPr marL="342900" indent="-342900">
              <a:buFont typeface="+mj-lt"/>
              <a:buAutoNum type="arabicPeriod"/>
            </a:pPr>
            <a:r>
              <a:rPr lang="es-EC" sz="2400" dirty="0" smtClean="0"/>
              <a:t>Generación e implementación del proyecto ESQUEMA CONTINGENTE SISTEMA REGISTRAL ELECTRÓNICO (proyecto complementario).</a:t>
            </a:r>
          </a:p>
          <a:p>
            <a:pPr marL="342900" indent="-342900">
              <a:buFont typeface="+mj-lt"/>
              <a:buAutoNum type="arabicPeriod"/>
            </a:pPr>
            <a:r>
              <a:rPr lang="es-EC" sz="2400" dirty="0" smtClean="0"/>
              <a:t>Generación e implementación del proyecto SEGURIDAD PERIFÉRICA PARA SISTEMA REGISTRAL ELETRÓNICO Y SERVICIOS TELEMÁTICOS a ser publicados en Web (proyecto complementario).</a:t>
            </a: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extLst>
      <p:ext uri="{BB962C8B-B14F-4D97-AF65-F5344CB8AC3E}">
        <p14:creationId xmlns:p14="http://schemas.microsoft.com/office/powerpoint/2010/main" val="513666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700856" cy="461665"/>
          </a:xfrm>
          <a:prstGeom prst="rect">
            <a:avLst/>
          </a:prstGeom>
          <a:noFill/>
        </p:spPr>
        <p:txBody>
          <a:bodyPr wrap="none" rtlCol="0">
            <a:spAutoFit/>
          </a:bodyPr>
          <a:lstStyle/>
          <a:p>
            <a:r>
              <a:rPr lang="es-EC" sz="2400" b="1" dirty="0" smtClean="0">
                <a:solidFill>
                  <a:srgbClr val="0070C0"/>
                </a:solidFill>
              </a:rPr>
              <a:t>AVANCE DE LA GESTIÓN hasta 28 abril 2015</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7" name="6 CuadroTexto"/>
          <p:cNvSpPr txBox="1"/>
          <p:nvPr/>
        </p:nvSpPr>
        <p:spPr>
          <a:xfrm>
            <a:off x="35496" y="980728"/>
            <a:ext cx="9072594" cy="461665"/>
          </a:xfrm>
          <a:prstGeom prst="rect">
            <a:avLst/>
          </a:prstGeom>
          <a:noFill/>
        </p:spPr>
        <p:txBody>
          <a:bodyPr wrap="square" rtlCol="0">
            <a:spAutoFit/>
          </a:bodyPr>
          <a:lstStyle/>
          <a:p>
            <a:pPr marL="342900" indent="-342900">
              <a:buFont typeface="Arial" pitchFamily="34" charset="0"/>
              <a:buChar char="•"/>
            </a:pPr>
            <a:r>
              <a:rPr lang="es-EC" sz="2400" b="1" dirty="0"/>
              <a:t>AVANCE CRONOGRAMA ENTREGABLES</a:t>
            </a:r>
            <a:r>
              <a:rPr lang="es-EC" sz="2400" dirty="0"/>
              <a:t>: </a:t>
            </a:r>
            <a:r>
              <a:rPr lang="es-EC" sz="2400" b="1" dirty="0" smtClean="0">
                <a:solidFill>
                  <a:srgbClr val="FF0000"/>
                </a:solidFill>
              </a:rPr>
              <a:t>6,33%</a:t>
            </a:r>
            <a:r>
              <a:rPr lang="es-EC" sz="2400" dirty="0" smtClean="0"/>
              <a:t> </a:t>
            </a:r>
            <a:r>
              <a:rPr lang="es-EC" sz="2400" dirty="0"/>
              <a:t>(5 de 79 </a:t>
            </a:r>
            <a:r>
              <a:rPr lang="es-EC" sz="2400" dirty="0" smtClean="0"/>
              <a:t>entregables)</a:t>
            </a:r>
          </a:p>
        </p:txBody>
      </p:sp>
      <p:graphicFrame>
        <p:nvGraphicFramePr>
          <p:cNvPr id="4" name="3 Tabla"/>
          <p:cNvGraphicFramePr>
            <a:graphicFrameLocks noGrp="1"/>
          </p:cNvGraphicFramePr>
          <p:nvPr>
            <p:extLst>
              <p:ext uri="{D42A27DB-BD31-4B8C-83A1-F6EECF244321}">
                <p14:modId xmlns:p14="http://schemas.microsoft.com/office/powerpoint/2010/main" val="959100927"/>
              </p:ext>
            </p:extLst>
          </p:nvPr>
        </p:nvGraphicFramePr>
        <p:xfrm>
          <a:off x="323528" y="1556794"/>
          <a:ext cx="8496944" cy="5112565"/>
        </p:xfrm>
        <a:graphic>
          <a:graphicData uri="http://schemas.openxmlformats.org/drawingml/2006/table">
            <a:tbl>
              <a:tblPr>
                <a:tableStyleId>{5C22544A-7EE6-4342-B048-85BDC9FD1C3A}</a:tableStyleId>
              </a:tblPr>
              <a:tblGrid>
                <a:gridCol w="1107022"/>
                <a:gridCol w="1368504"/>
                <a:gridCol w="606051"/>
                <a:gridCol w="1837705"/>
                <a:gridCol w="1156106"/>
                <a:gridCol w="701150"/>
                <a:gridCol w="1720406"/>
              </a:tblGrid>
              <a:tr h="620967">
                <a:tc>
                  <a:txBody>
                    <a:bodyPr/>
                    <a:lstStyle/>
                    <a:p>
                      <a:pPr algn="ctr" fontAlgn="ctr"/>
                      <a:r>
                        <a:rPr lang="es-EC" sz="1200" b="1" u="none" strike="noStrike" dirty="0" smtClean="0">
                          <a:effectLst/>
                        </a:rPr>
                        <a:t>COMPONENTE</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SUBCOMPONENTE</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ID</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ENTREGABLES</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FECHA PROGRAMADA ENTREGA</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a:effectLst/>
                        </a:rPr>
                        <a:t>ESTADO</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a:effectLst/>
                        </a:rPr>
                        <a:t>DESCRIPCIÓN ESTADO</a:t>
                      </a:r>
                      <a:endParaRPr lang="es-EC" sz="1200" b="1" i="0" u="none" strike="noStrike" dirty="0">
                        <a:solidFill>
                          <a:srgbClr val="000000"/>
                        </a:solidFill>
                        <a:effectLst/>
                        <a:latin typeface="Calibri"/>
                      </a:endParaRPr>
                    </a:p>
                  </a:txBody>
                  <a:tcPr marL="0" marR="0" marT="0" marB="0" anchor="ctr"/>
                </a:tc>
              </a:tr>
              <a:tr h="1122902">
                <a:tc>
                  <a:txBody>
                    <a:bodyPr/>
                    <a:lstStyle/>
                    <a:p>
                      <a:pPr algn="l" fontAlgn="t"/>
                      <a:r>
                        <a:rPr lang="es-EC" sz="1200" u="none" strike="noStrike" dirty="0">
                          <a:effectLst/>
                        </a:rPr>
                        <a:t>C.2 Modernización integral del RP </a:t>
                      </a:r>
                      <a:endParaRPr lang="es-EC" sz="1200" b="0" i="0" u="none" strike="noStrike" dirty="0">
                        <a:solidFill>
                          <a:srgbClr val="000000"/>
                        </a:solidFill>
                        <a:effectLst/>
                        <a:latin typeface="Calibri"/>
                      </a:endParaRPr>
                    </a:p>
                  </a:txBody>
                  <a:tcPr marL="0" marR="0" marT="0" marB="0"/>
                </a:tc>
                <a:tc>
                  <a:txBody>
                    <a:bodyPr/>
                    <a:lstStyle/>
                    <a:p>
                      <a:pPr algn="l" fontAlgn="t"/>
                      <a:r>
                        <a:rPr lang="es-EC" sz="1100" u="none" strike="noStrike" dirty="0" err="1">
                          <a:effectLst/>
                        </a:rPr>
                        <a:t>Subcomp</a:t>
                      </a:r>
                      <a:r>
                        <a:rPr lang="es-EC" sz="1100" u="none" strike="noStrike" dirty="0">
                          <a:effectLst/>
                        </a:rPr>
                        <a:t> 1. Marco Jurídico</a:t>
                      </a:r>
                      <a:endParaRPr lang="es-EC" sz="1100" b="0" i="0" u="none" strike="noStrike" dirty="0">
                        <a:solidFill>
                          <a:srgbClr val="000000"/>
                        </a:solidFill>
                        <a:effectLst/>
                        <a:latin typeface="Calibri"/>
                      </a:endParaRPr>
                    </a:p>
                  </a:txBody>
                  <a:tcPr marL="0" marR="0" marT="0" marB="0"/>
                </a:tc>
                <a:tc>
                  <a:txBody>
                    <a:bodyPr/>
                    <a:lstStyle/>
                    <a:p>
                      <a:pPr algn="ctr" fontAlgn="t"/>
                      <a:r>
                        <a:rPr lang="es-EC" sz="1200" u="none" strike="noStrike" dirty="0">
                          <a:effectLst/>
                        </a:rPr>
                        <a:t>E.06</a:t>
                      </a:r>
                      <a:endParaRPr lang="es-EC" sz="1200" b="0"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Actas de reuniones con las firmas que evidencien el consenso con el equipo jurídico, organizacional y de reingeniería de procesos</a:t>
                      </a:r>
                      <a:endParaRPr lang="es-EC" sz="1200" b="0" i="0" u="none" strike="noStrike" dirty="0">
                        <a:solidFill>
                          <a:srgbClr val="000000"/>
                        </a:solidFill>
                        <a:effectLst/>
                        <a:latin typeface="Calibri"/>
                      </a:endParaRPr>
                    </a:p>
                  </a:txBody>
                  <a:tcPr marL="0" marR="0" marT="0" marB="0"/>
                </a:tc>
                <a:tc>
                  <a:txBody>
                    <a:bodyPr/>
                    <a:lstStyle/>
                    <a:p>
                      <a:pPr algn="r" fontAlgn="t"/>
                      <a:r>
                        <a:rPr lang="es-EC" sz="1200" u="none" strike="noStrike" dirty="0">
                          <a:effectLst/>
                        </a:rPr>
                        <a:t>mar, 27/ene/2015</a:t>
                      </a:r>
                      <a:endParaRPr lang="es-EC" sz="1200" b="0" i="0" u="none" strike="noStrike" dirty="0">
                        <a:solidFill>
                          <a:srgbClr val="000000"/>
                        </a:solidFill>
                        <a:effectLst/>
                        <a:latin typeface="Calibri"/>
                      </a:endParaRPr>
                    </a:p>
                  </a:txBody>
                  <a:tcPr marL="0" marR="0" marT="0" marB="0"/>
                </a:tc>
                <a:tc>
                  <a:txBody>
                    <a:bodyPr/>
                    <a:lstStyle/>
                    <a:p>
                      <a:pPr algn="ctr" fontAlgn="t"/>
                      <a:r>
                        <a:rPr lang="es-EC" sz="1200" u="none" strike="noStrike" dirty="0">
                          <a:effectLst/>
                        </a:rPr>
                        <a:t>OK</a:t>
                      </a:r>
                      <a:endParaRPr lang="es-EC" sz="1200" b="1"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Acta No. RPDMQ-PROYMIRP-2015-01-AERP del 26-ene-2015</a:t>
                      </a:r>
                      <a:endParaRPr lang="es-EC" sz="1200" b="0" i="0" u="none" strike="noStrike" dirty="0">
                        <a:solidFill>
                          <a:srgbClr val="000000"/>
                        </a:solidFill>
                        <a:effectLst/>
                        <a:latin typeface="Calibri"/>
                      </a:endParaRPr>
                    </a:p>
                  </a:txBody>
                  <a:tcPr marL="0" marR="0" marT="0" marB="0"/>
                </a:tc>
              </a:tr>
              <a:tr h="842174">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3. Tecnologías de la Información.  HARDWARE</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E.12</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Actas de entrega y recepción adquisición de equipamiento operativo</a:t>
                      </a:r>
                      <a:endParaRPr lang="es-EC" sz="1200" b="0" i="0" u="none" strike="noStrike">
                        <a:solidFill>
                          <a:srgbClr val="000000"/>
                        </a:solidFill>
                        <a:effectLst/>
                        <a:latin typeface="Calibri"/>
                      </a:endParaRPr>
                    </a:p>
                  </a:txBody>
                  <a:tcPr marL="0" marR="0" marT="0" marB="0"/>
                </a:tc>
                <a:tc>
                  <a:txBody>
                    <a:bodyPr/>
                    <a:lstStyle/>
                    <a:p>
                      <a:pPr algn="r" fontAlgn="t"/>
                      <a:r>
                        <a:rPr lang="es-EC" sz="1200" u="none" strike="noStrike">
                          <a:effectLst/>
                        </a:rPr>
                        <a:t>vie, 30/ene/2015</a:t>
                      </a:r>
                      <a:endParaRPr lang="es-EC" sz="12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OK</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Acta No. RPDMQ-PROYMIRP-2015-02-AERP del 27-ene-2015</a:t>
                      </a:r>
                      <a:endParaRPr lang="es-EC" sz="1200" b="0" i="0" u="none" strike="noStrike">
                        <a:solidFill>
                          <a:srgbClr val="000000"/>
                        </a:solidFill>
                        <a:effectLst/>
                        <a:latin typeface="Calibri"/>
                      </a:endParaRPr>
                    </a:p>
                  </a:txBody>
                  <a:tcPr marL="0" marR="0" marT="0" marB="0"/>
                </a:tc>
              </a:tr>
              <a:tr h="842174">
                <a:tc>
                  <a:txBody>
                    <a:bodyPr/>
                    <a:lstStyle/>
                    <a:p>
                      <a:pPr algn="l" fontAlgn="t"/>
                      <a:r>
                        <a:rPr lang="es-EC" sz="1200" u="none" strike="noStrike">
                          <a:effectLst/>
                        </a:rPr>
                        <a:t>C.1 Digitalización</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2. Tecnologías de la Información</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E.05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Acta de entrega y recepción y memoria técnica de la adquisición de la nueva infraestructura. </a:t>
                      </a:r>
                      <a:endParaRPr lang="es-EC" sz="1200" b="0" i="0" u="none" strike="noStrike">
                        <a:solidFill>
                          <a:srgbClr val="000000"/>
                        </a:solidFill>
                        <a:effectLst/>
                        <a:latin typeface="Calibri"/>
                      </a:endParaRPr>
                    </a:p>
                  </a:txBody>
                  <a:tcPr marL="0" marR="0" marT="0" marB="0"/>
                </a:tc>
                <a:tc>
                  <a:txBody>
                    <a:bodyPr/>
                    <a:lstStyle/>
                    <a:p>
                      <a:pPr algn="r" fontAlgn="t"/>
                      <a:r>
                        <a:rPr lang="es-EC" sz="1200" u="none" strike="noStrike">
                          <a:effectLst/>
                        </a:rPr>
                        <a:t>jue, 26/feb/2015</a:t>
                      </a:r>
                      <a:endParaRPr lang="es-EC" sz="12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OK</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Acta No. RPDMQ-PROYMIRP-2015-03-AERP del 26-feb-2015</a:t>
                      </a:r>
                      <a:endParaRPr lang="es-EC" sz="1200" b="0" i="0" u="none" strike="noStrike">
                        <a:solidFill>
                          <a:srgbClr val="000000"/>
                        </a:solidFill>
                        <a:effectLst/>
                        <a:latin typeface="Calibri"/>
                      </a:endParaRPr>
                    </a:p>
                  </a:txBody>
                  <a:tcPr marL="0" marR="0" marT="0" marB="0"/>
                </a:tc>
              </a:tr>
              <a:tr h="842174">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6. Profesionalización - Estructura Organizacional</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E.35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Informe con las entrevistas realizadas al personal del Registro e informe de resultados de evaluación</a:t>
                      </a:r>
                      <a:endParaRPr lang="es-EC" sz="1200" b="0" i="0" u="none" strike="noStrike">
                        <a:solidFill>
                          <a:srgbClr val="000000"/>
                        </a:solidFill>
                        <a:effectLst/>
                        <a:latin typeface="Calibri"/>
                      </a:endParaRPr>
                    </a:p>
                  </a:txBody>
                  <a:tcPr marL="0" marR="0" marT="0" marB="0"/>
                </a:tc>
                <a:tc>
                  <a:txBody>
                    <a:bodyPr/>
                    <a:lstStyle/>
                    <a:p>
                      <a:pPr algn="r" fontAlgn="t"/>
                      <a:r>
                        <a:rPr lang="es-EC" sz="1200" u="none" strike="noStrike">
                          <a:effectLst/>
                        </a:rPr>
                        <a:t>mar, 03/mar/2015</a:t>
                      </a:r>
                      <a:endParaRPr lang="es-EC" sz="12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OK</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Acta No. RPDMQ-PROYMIRP-2015-05-AERP del 27-feb-2015</a:t>
                      </a:r>
                      <a:endParaRPr lang="es-EC" sz="1200" b="0" i="0" u="none" strike="noStrike">
                        <a:solidFill>
                          <a:srgbClr val="000000"/>
                        </a:solidFill>
                        <a:effectLst/>
                        <a:latin typeface="Calibri"/>
                      </a:endParaRPr>
                    </a:p>
                  </a:txBody>
                  <a:tcPr marL="0" marR="0" marT="0" marB="0"/>
                </a:tc>
              </a:tr>
              <a:tr h="842174">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dirty="0" err="1">
                          <a:effectLst/>
                        </a:rPr>
                        <a:t>Subcomp</a:t>
                      </a:r>
                      <a:r>
                        <a:rPr lang="es-EC" sz="1100" u="none" strike="noStrike" dirty="0">
                          <a:effectLst/>
                        </a:rPr>
                        <a:t> 4. Tecnologías de la Información.  SOFTWARE</a:t>
                      </a:r>
                      <a:endParaRPr lang="es-EC" sz="1100" b="0" i="0" u="none" strike="noStrike" dirty="0">
                        <a:solidFill>
                          <a:srgbClr val="000000"/>
                        </a:solidFill>
                        <a:effectLst/>
                        <a:latin typeface="Calibri"/>
                      </a:endParaRPr>
                    </a:p>
                  </a:txBody>
                  <a:tcPr marL="0" marR="0" marT="0" marB="0"/>
                </a:tc>
                <a:tc>
                  <a:txBody>
                    <a:bodyPr/>
                    <a:lstStyle/>
                    <a:p>
                      <a:pPr algn="ctr" fontAlgn="t"/>
                      <a:r>
                        <a:rPr lang="es-EC" sz="1200" u="none" strike="noStrike">
                          <a:effectLst/>
                        </a:rPr>
                        <a:t>E.13</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Informe técnico de instalación, análisis de nueva infraestructura e instalación</a:t>
                      </a:r>
                      <a:endParaRPr lang="es-EC" sz="1200" b="0" i="0" u="none" strike="noStrike">
                        <a:solidFill>
                          <a:srgbClr val="000000"/>
                        </a:solidFill>
                        <a:effectLst/>
                        <a:latin typeface="Calibri"/>
                      </a:endParaRPr>
                    </a:p>
                  </a:txBody>
                  <a:tcPr marL="0" marR="0" marT="0" marB="0"/>
                </a:tc>
                <a:tc>
                  <a:txBody>
                    <a:bodyPr/>
                    <a:lstStyle/>
                    <a:p>
                      <a:pPr algn="r" fontAlgn="t"/>
                      <a:r>
                        <a:rPr lang="es-EC" sz="1200" u="none" strike="noStrike">
                          <a:effectLst/>
                        </a:rPr>
                        <a:t>mié, 04/mar/2015</a:t>
                      </a:r>
                      <a:endParaRPr lang="es-EC" sz="12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OK</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dirty="0">
                          <a:effectLst/>
                        </a:rPr>
                        <a:t>Acta No. RPDMQ-PROYMIRP-2015-04-AERP del 27-feb-2015</a:t>
                      </a:r>
                      <a:endParaRPr lang="es-EC" sz="1200" b="0" i="0" u="none" strike="noStrike" dirty="0">
                        <a:solidFill>
                          <a:srgbClr val="000000"/>
                        </a:solidFill>
                        <a:effectLst/>
                        <a:latin typeface="Calibri"/>
                      </a:endParaRPr>
                    </a:p>
                  </a:txBody>
                  <a:tcPr marL="0" marR="0" marT="0" marB="0"/>
                </a:tc>
              </a:tr>
            </a:tbl>
          </a:graphicData>
        </a:graphic>
      </p:graphicFrame>
    </p:spTree>
    <p:extLst>
      <p:ext uri="{BB962C8B-B14F-4D97-AF65-F5344CB8AC3E}">
        <p14:creationId xmlns:p14="http://schemas.microsoft.com/office/powerpoint/2010/main" val="552842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700856" cy="461665"/>
          </a:xfrm>
          <a:prstGeom prst="rect">
            <a:avLst/>
          </a:prstGeom>
          <a:noFill/>
        </p:spPr>
        <p:txBody>
          <a:bodyPr wrap="none" rtlCol="0">
            <a:spAutoFit/>
          </a:bodyPr>
          <a:lstStyle/>
          <a:p>
            <a:r>
              <a:rPr lang="es-EC" sz="2400" b="1" dirty="0" smtClean="0">
                <a:solidFill>
                  <a:srgbClr val="0070C0"/>
                </a:solidFill>
              </a:rPr>
              <a:t>AVANCE DE LA GESTIÓN hasta 28 abril 2015</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2487753504"/>
              </p:ext>
            </p:extLst>
          </p:nvPr>
        </p:nvGraphicFramePr>
        <p:xfrm>
          <a:off x="179512" y="908720"/>
          <a:ext cx="8820471" cy="5760641"/>
        </p:xfrm>
        <a:graphic>
          <a:graphicData uri="http://schemas.openxmlformats.org/drawingml/2006/table">
            <a:tbl>
              <a:tblPr>
                <a:tableStyleId>{5C22544A-7EE6-4342-B048-85BDC9FD1C3A}</a:tableStyleId>
              </a:tblPr>
              <a:tblGrid>
                <a:gridCol w="1149173"/>
                <a:gridCol w="1420610"/>
                <a:gridCol w="629127"/>
                <a:gridCol w="1907678"/>
                <a:gridCol w="1004575"/>
                <a:gridCol w="923398"/>
                <a:gridCol w="1785910"/>
              </a:tblGrid>
              <a:tr h="600861">
                <a:tc>
                  <a:txBody>
                    <a:bodyPr/>
                    <a:lstStyle/>
                    <a:p>
                      <a:pPr algn="ctr" fontAlgn="ctr"/>
                      <a:r>
                        <a:rPr lang="es-EC" sz="1200" b="1" u="none" strike="noStrike" dirty="0" smtClean="0">
                          <a:effectLst/>
                        </a:rPr>
                        <a:t>COMPONENTE</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SUBCOMPONENTE</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i="0" u="none" strike="noStrike" dirty="0" smtClean="0">
                          <a:solidFill>
                            <a:schemeClr val="dk1"/>
                          </a:solidFill>
                          <a:effectLst/>
                          <a:latin typeface="+mn-lt"/>
                        </a:rPr>
                        <a:t>ID</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ENTREGABLES</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FECHA PROGRAMADA ENTREGA</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ESTADO</a:t>
                      </a:r>
                      <a:endParaRPr lang="es-EC" sz="1200" b="1" i="0" u="none" strike="noStrike" dirty="0">
                        <a:solidFill>
                          <a:srgbClr val="000000"/>
                        </a:solidFill>
                        <a:effectLst/>
                        <a:latin typeface="Calibri"/>
                      </a:endParaRPr>
                    </a:p>
                  </a:txBody>
                  <a:tcPr marL="0" marR="0" marT="0" marB="0" anchor="ctr"/>
                </a:tc>
                <a:tc>
                  <a:txBody>
                    <a:bodyPr/>
                    <a:lstStyle/>
                    <a:p>
                      <a:pPr algn="ctr" fontAlgn="ctr"/>
                      <a:r>
                        <a:rPr lang="es-EC" sz="1200" b="1" u="none" strike="noStrike" dirty="0" smtClean="0">
                          <a:effectLst/>
                        </a:rPr>
                        <a:t>DESCRIPCIÓN ESTADO</a:t>
                      </a:r>
                      <a:endParaRPr lang="es-EC" sz="1200" b="1" i="0" u="none" strike="noStrike" dirty="0">
                        <a:solidFill>
                          <a:srgbClr val="000000"/>
                        </a:solidFill>
                        <a:effectLst/>
                        <a:latin typeface="Calibri"/>
                      </a:endParaRPr>
                    </a:p>
                  </a:txBody>
                  <a:tcPr marL="0" marR="0" marT="0" marB="0" anchor="ctr"/>
                </a:tc>
              </a:tr>
              <a:tr h="600861">
                <a:tc>
                  <a:txBody>
                    <a:bodyPr/>
                    <a:lstStyle/>
                    <a:p>
                      <a:pPr algn="l" fontAlgn="t"/>
                      <a:r>
                        <a:rPr lang="es-EC" sz="1200" u="none" strike="noStrike" dirty="0">
                          <a:effectLst/>
                        </a:rPr>
                        <a:t>C.2 Modernización integral del RP </a:t>
                      </a:r>
                      <a:endParaRPr lang="es-EC" sz="1200" b="0" i="0" u="none" strike="noStrike" dirty="0">
                        <a:solidFill>
                          <a:srgbClr val="000000"/>
                        </a:solidFill>
                        <a:effectLst/>
                        <a:latin typeface="Calibri"/>
                      </a:endParaRPr>
                    </a:p>
                  </a:txBody>
                  <a:tcPr marL="0" marR="0" marT="0" marB="0"/>
                </a:tc>
                <a:tc>
                  <a:txBody>
                    <a:bodyPr/>
                    <a:lstStyle/>
                    <a:p>
                      <a:pPr algn="l" fontAlgn="t"/>
                      <a:r>
                        <a:rPr lang="es-EC" sz="1100" u="none" strike="noStrike" dirty="0" err="1">
                          <a:effectLst/>
                        </a:rPr>
                        <a:t>Subcomp</a:t>
                      </a:r>
                      <a:r>
                        <a:rPr lang="es-EC" sz="1100" u="none" strike="noStrike" dirty="0">
                          <a:effectLst/>
                        </a:rPr>
                        <a:t> 4. Tecnologías de la Información.  SOFTWARE</a:t>
                      </a:r>
                      <a:endParaRPr lang="es-EC" sz="1100" b="0" i="0" u="none" strike="noStrike" dirty="0">
                        <a:solidFill>
                          <a:srgbClr val="000000"/>
                        </a:solidFill>
                        <a:effectLst/>
                        <a:latin typeface="Calibri"/>
                      </a:endParaRPr>
                    </a:p>
                  </a:txBody>
                  <a:tcPr marL="0" marR="0" marT="0" marB="0"/>
                </a:tc>
                <a:tc>
                  <a:txBody>
                    <a:bodyPr/>
                    <a:lstStyle/>
                    <a:p>
                      <a:pPr algn="ctr" fontAlgn="t"/>
                      <a:r>
                        <a:rPr lang="es-EC" sz="1200" u="none" strike="noStrike">
                          <a:effectLst/>
                        </a:rPr>
                        <a:t>E.14</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Manuales de equipos y manuales de buenas prácticas </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dirty="0">
                          <a:effectLst/>
                        </a:rPr>
                        <a:t>vie, 27/mar/2015</a:t>
                      </a:r>
                      <a:endParaRPr lang="es-EC" sz="1200" b="0"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REVISIÓN DE AJUSTES</a:t>
                      </a:r>
                      <a:endParaRPr lang="es-EC" sz="1200" b="1"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Consorcio entrega entregable con ajustes el 16-abr-2015</a:t>
                      </a:r>
                      <a:endParaRPr lang="es-EC" sz="1200" b="0" i="0" u="none" strike="noStrike" dirty="0">
                        <a:solidFill>
                          <a:srgbClr val="000000"/>
                        </a:solidFill>
                        <a:effectLst/>
                        <a:latin typeface="Calibri"/>
                      </a:endParaRPr>
                    </a:p>
                  </a:txBody>
                  <a:tcPr marL="0" marR="0" marT="0" marB="0"/>
                </a:tc>
              </a:tr>
              <a:tr h="600861">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4. Tecnologías de la Información.  SOFTWARE</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E.17</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Procedimiento de versionado del nuevo sistema de gestión electrónica</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vie, 27/mar/2015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REVISIÓN DE AJUSTES</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Consorcio entrega entregable con ajustes el 23-abr-2015</a:t>
                      </a:r>
                      <a:endParaRPr lang="es-EC" sz="1200" b="0" i="0" u="none" strike="noStrike">
                        <a:solidFill>
                          <a:srgbClr val="000000"/>
                        </a:solidFill>
                        <a:effectLst/>
                        <a:latin typeface="Calibri"/>
                      </a:endParaRPr>
                    </a:p>
                  </a:txBody>
                  <a:tcPr marL="0" marR="0" marT="0" marB="0"/>
                </a:tc>
              </a:tr>
              <a:tr h="1502149">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6. Profesionalización - Estructura Organizacional</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E.36</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Informe de carencias y necesidades del personal del RP de acuerdo al análisis de hojas de vida, entrevistas, evaluaciones de conocimientos y evaluación de roles directivos 180°.</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vie, 27/mar/2015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dirty="0">
                          <a:effectLst/>
                        </a:rPr>
                        <a:t>REVISIÓN DE AJUSTES</a:t>
                      </a:r>
                      <a:endParaRPr lang="es-EC" sz="1200" b="1" i="0" u="none" strike="noStrike" dirty="0">
                        <a:solidFill>
                          <a:srgbClr val="000000"/>
                        </a:solidFill>
                        <a:effectLst/>
                        <a:latin typeface="Calibri"/>
                      </a:endParaRPr>
                    </a:p>
                  </a:txBody>
                  <a:tcPr marL="0" marR="0" marT="0" marB="0"/>
                </a:tc>
                <a:tc>
                  <a:txBody>
                    <a:bodyPr/>
                    <a:lstStyle/>
                    <a:p>
                      <a:pPr algn="l" fontAlgn="t"/>
                      <a:r>
                        <a:rPr lang="es-EC" sz="1200" u="none" strike="noStrike">
                          <a:effectLst/>
                        </a:rPr>
                        <a:t>Consorcio entrega entregable con ajustes el 21-abr-2015</a:t>
                      </a:r>
                      <a:endParaRPr lang="es-EC" sz="1200" b="0" i="0" u="none" strike="noStrike">
                        <a:solidFill>
                          <a:srgbClr val="000000"/>
                        </a:solidFill>
                        <a:effectLst/>
                        <a:latin typeface="Calibri"/>
                      </a:endParaRPr>
                    </a:p>
                  </a:txBody>
                  <a:tcPr marL="0" marR="0" marT="0" marB="0"/>
                </a:tc>
              </a:tr>
              <a:tr h="600861">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8. Administración del cambio</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E.69</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Informe de los planes de comunicación del cambio.</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vie, 27/mar/2015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REVISIÓN DE AJUSTES</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Consorcio entrega entregable con ajustes el 23-abr-2015</a:t>
                      </a:r>
                      <a:endParaRPr lang="es-EC" sz="1200" b="0" i="0" u="none" strike="noStrike">
                        <a:solidFill>
                          <a:srgbClr val="000000"/>
                        </a:solidFill>
                        <a:effectLst/>
                        <a:latin typeface="Calibri"/>
                      </a:endParaRPr>
                    </a:p>
                  </a:txBody>
                  <a:tcPr marL="0" marR="0" marT="0" marB="0"/>
                </a:tc>
              </a:tr>
              <a:tr h="953759">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a:effectLst/>
                        </a:rPr>
                        <a:t>Subcomp 1. Marco Jurídico</a:t>
                      </a:r>
                      <a:endParaRPr lang="es-EC" sz="1100" b="0" i="0" u="none" strike="noStrike">
                        <a:solidFill>
                          <a:srgbClr val="000000"/>
                        </a:solidFill>
                        <a:effectLst/>
                        <a:latin typeface="Calibri"/>
                      </a:endParaRPr>
                    </a:p>
                  </a:txBody>
                  <a:tcPr marL="0" marR="0" marT="0" marB="0"/>
                </a:tc>
                <a:tc>
                  <a:txBody>
                    <a:bodyPr/>
                    <a:lstStyle/>
                    <a:p>
                      <a:pPr algn="ctr" fontAlgn="t"/>
                      <a:r>
                        <a:rPr lang="es-EC" sz="1200" u="none" strike="noStrike">
                          <a:effectLst/>
                        </a:rPr>
                        <a:t>E.07</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Documento con las propuestas de reformas al marco regulatorio en los formatos establecidos en la ley.</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lun, 30/mar/2015</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CON OBSERVACIONES</a:t>
                      </a:r>
                      <a:endParaRPr lang="es-EC" sz="1200" b="1" i="0" u="none" strike="noStrike">
                        <a:solidFill>
                          <a:srgbClr val="000000"/>
                        </a:solidFill>
                        <a:effectLst/>
                        <a:latin typeface="Calibri"/>
                      </a:endParaRPr>
                    </a:p>
                  </a:txBody>
                  <a:tcPr marL="0" marR="0" marT="0" marB="0"/>
                </a:tc>
                <a:tc>
                  <a:txBody>
                    <a:bodyPr/>
                    <a:lstStyle/>
                    <a:p>
                      <a:pPr algn="l" fontAlgn="t"/>
                      <a:r>
                        <a:rPr lang="es-EC" sz="1200" u="none" strike="noStrike">
                          <a:effectLst/>
                        </a:rPr>
                        <a:t>Notificado observaciones al Consorcio el 21-abr-2015</a:t>
                      </a:r>
                      <a:endParaRPr lang="es-EC" sz="1200" b="0" i="0" u="none" strike="noStrike">
                        <a:solidFill>
                          <a:srgbClr val="000000"/>
                        </a:solidFill>
                        <a:effectLst/>
                        <a:latin typeface="Calibri"/>
                      </a:endParaRPr>
                    </a:p>
                  </a:txBody>
                  <a:tcPr marL="0" marR="0" marT="0" marB="0"/>
                </a:tc>
              </a:tr>
              <a:tr h="901289">
                <a:tc>
                  <a:txBody>
                    <a:bodyPr/>
                    <a:lstStyle/>
                    <a:p>
                      <a:pPr algn="l" fontAlgn="t"/>
                      <a:r>
                        <a:rPr lang="es-EC" sz="1200" u="none" strike="noStrike">
                          <a:effectLst/>
                        </a:rPr>
                        <a:t>C.2 Modernización integral del RP </a:t>
                      </a:r>
                      <a:endParaRPr lang="es-EC" sz="1200" b="0" i="0" u="none" strike="noStrike">
                        <a:solidFill>
                          <a:srgbClr val="000000"/>
                        </a:solidFill>
                        <a:effectLst/>
                        <a:latin typeface="Calibri"/>
                      </a:endParaRPr>
                    </a:p>
                  </a:txBody>
                  <a:tcPr marL="0" marR="0" marT="0" marB="0"/>
                </a:tc>
                <a:tc>
                  <a:txBody>
                    <a:bodyPr/>
                    <a:lstStyle/>
                    <a:p>
                      <a:pPr algn="l" fontAlgn="t"/>
                      <a:r>
                        <a:rPr lang="es-EC" sz="1100" u="none" strike="noStrike" dirty="0" err="1">
                          <a:effectLst/>
                        </a:rPr>
                        <a:t>Subcomp</a:t>
                      </a:r>
                      <a:r>
                        <a:rPr lang="es-EC" sz="1100" u="none" strike="noStrike" dirty="0">
                          <a:effectLst/>
                        </a:rPr>
                        <a:t> 6. Profesionalización - Estructura Organizacional</a:t>
                      </a:r>
                      <a:endParaRPr lang="es-EC" sz="1100" b="0" i="0" u="none" strike="noStrike" dirty="0">
                        <a:solidFill>
                          <a:srgbClr val="000000"/>
                        </a:solidFill>
                        <a:effectLst/>
                        <a:latin typeface="Calibri"/>
                      </a:endParaRPr>
                    </a:p>
                  </a:txBody>
                  <a:tcPr marL="0" marR="0" marT="0" marB="0"/>
                </a:tc>
                <a:tc>
                  <a:txBody>
                    <a:bodyPr/>
                    <a:lstStyle/>
                    <a:p>
                      <a:pPr algn="ctr" fontAlgn="t"/>
                      <a:r>
                        <a:rPr lang="es-EC" sz="1200" u="none" strike="noStrike">
                          <a:effectLst/>
                        </a:rPr>
                        <a:t>E.37</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a:effectLst/>
                        </a:rPr>
                        <a:t>Listado del personal con talento con su respectiva justificación.</a:t>
                      </a:r>
                      <a:endParaRPr lang="es-EC" sz="1200" b="0" i="0" u="none" strike="noStrike">
                        <a:solidFill>
                          <a:srgbClr val="000000"/>
                        </a:solidFill>
                        <a:effectLst/>
                        <a:latin typeface="Calibri"/>
                      </a:endParaRPr>
                    </a:p>
                  </a:txBody>
                  <a:tcPr marL="0" marR="0" marT="0" marB="0"/>
                </a:tc>
                <a:tc>
                  <a:txBody>
                    <a:bodyPr/>
                    <a:lstStyle/>
                    <a:p>
                      <a:pPr algn="l" fontAlgn="t"/>
                      <a:r>
                        <a:rPr lang="es-EC" sz="1200" u="none" strike="noStrike" dirty="0">
                          <a:effectLst/>
                        </a:rPr>
                        <a:t>mar, 31/mar/2015</a:t>
                      </a:r>
                      <a:endParaRPr lang="es-EC" sz="1200" b="0"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REVISIÓN DE AJUSTES</a:t>
                      </a:r>
                      <a:endParaRPr lang="es-EC" sz="1200" b="1" i="0" u="none" strike="noStrike" dirty="0">
                        <a:solidFill>
                          <a:srgbClr val="000000"/>
                        </a:solidFill>
                        <a:effectLst/>
                        <a:latin typeface="Calibri"/>
                      </a:endParaRPr>
                    </a:p>
                  </a:txBody>
                  <a:tcPr marL="0" marR="0" marT="0" marB="0"/>
                </a:tc>
                <a:tc>
                  <a:txBody>
                    <a:bodyPr/>
                    <a:lstStyle/>
                    <a:p>
                      <a:pPr algn="l" fontAlgn="t"/>
                      <a:r>
                        <a:rPr lang="es-EC" sz="1200" u="none" strike="noStrike" dirty="0">
                          <a:effectLst/>
                        </a:rPr>
                        <a:t>Consorcio entrega entregable con ajustes el 23-abr-2015</a:t>
                      </a:r>
                      <a:endParaRPr lang="es-EC" sz="1200" b="0" i="0" u="none" strike="noStrike" dirty="0">
                        <a:solidFill>
                          <a:srgbClr val="000000"/>
                        </a:solidFill>
                        <a:effectLst/>
                        <a:latin typeface="Calibri"/>
                      </a:endParaRPr>
                    </a:p>
                  </a:txBody>
                  <a:tcPr marL="0" marR="0" marT="0" marB="0"/>
                </a:tc>
              </a:tr>
            </a:tbl>
          </a:graphicData>
        </a:graphic>
      </p:graphicFrame>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4553747" cy="769441"/>
          </a:xfrm>
          <a:prstGeom prst="rect">
            <a:avLst/>
          </a:prstGeom>
          <a:noFill/>
        </p:spPr>
        <p:txBody>
          <a:bodyPr wrap="none" rtlCol="0">
            <a:spAutoFit/>
          </a:bodyPr>
          <a:lstStyle/>
          <a:p>
            <a:r>
              <a:rPr lang="es-EC" sz="2400" b="1" dirty="0" smtClean="0">
                <a:solidFill>
                  <a:srgbClr val="0070C0"/>
                </a:solidFill>
              </a:rPr>
              <a:t>AVANCE GESTIÓN </a:t>
            </a:r>
            <a:r>
              <a:rPr lang="es-EC" sz="2400" b="1" dirty="0" smtClean="0">
                <a:solidFill>
                  <a:srgbClr val="0070C0"/>
                </a:solidFill>
              </a:rPr>
              <a:t>DIGITALIZACIÓN</a:t>
            </a:r>
          </a:p>
          <a:p>
            <a:r>
              <a:rPr lang="es-EC" sz="2000" b="1" dirty="0" smtClean="0">
                <a:solidFill>
                  <a:srgbClr val="0070C0"/>
                </a:solidFill>
              </a:rPr>
              <a:t>Del 20 </a:t>
            </a:r>
            <a:r>
              <a:rPr lang="es-EC" sz="2000" b="1" dirty="0" smtClean="0">
                <a:solidFill>
                  <a:srgbClr val="0070C0"/>
                </a:solidFill>
              </a:rPr>
              <a:t>al </a:t>
            </a:r>
            <a:r>
              <a:rPr lang="es-EC" sz="2000" b="1" dirty="0" smtClean="0">
                <a:solidFill>
                  <a:srgbClr val="0070C0"/>
                </a:solidFill>
              </a:rPr>
              <a:t>28 abril 2015</a:t>
            </a:r>
            <a:endParaRPr lang="es-EC" sz="20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2" name="1 CuadroTexto"/>
          <p:cNvSpPr txBox="1"/>
          <p:nvPr/>
        </p:nvSpPr>
        <p:spPr>
          <a:xfrm>
            <a:off x="179512" y="1679897"/>
            <a:ext cx="8752840" cy="3693319"/>
          </a:xfrm>
          <a:prstGeom prst="rect">
            <a:avLst/>
          </a:prstGeom>
          <a:noFill/>
        </p:spPr>
        <p:txBody>
          <a:bodyPr wrap="square" rtlCol="0">
            <a:spAutoFit/>
          </a:bodyPr>
          <a:lstStyle/>
          <a:p>
            <a:pPr marL="342900" indent="-342900">
              <a:buFont typeface="Arial" pitchFamily="34" charset="0"/>
              <a:buChar char="•"/>
            </a:pPr>
            <a:r>
              <a:rPr lang="es-EC" dirty="0" smtClean="0"/>
              <a:t>LIBROS FÍSICOS ENTREGADOS PARA DIGITALIZACIÓN = </a:t>
            </a:r>
            <a:r>
              <a:rPr lang="es-EC" b="1" dirty="0" smtClean="0"/>
              <a:t>258</a:t>
            </a:r>
          </a:p>
          <a:p>
            <a:pPr marL="800100" lvl="1" indent="-342900">
              <a:buFont typeface="Wingdings" pitchFamily="2" charset="2"/>
              <a:buChar char="q"/>
            </a:pPr>
            <a:r>
              <a:rPr lang="es-EC" dirty="0" smtClean="0"/>
              <a:t>Para Digitalización por Demanda = 49</a:t>
            </a:r>
          </a:p>
          <a:p>
            <a:pPr marL="800100" lvl="1" indent="-342900">
              <a:buFont typeface="Wingdings" pitchFamily="2" charset="2"/>
              <a:buChar char="q"/>
            </a:pPr>
            <a:r>
              <a:rPr lang="es-EC" dirty="0" smtClean="0"/>
              <a:t>Para Digitalización Masiva = 179</a:t>
            </a:r>
          </a:p>
          <a:p>
            <a:pPr marL="800100" lvl="1" indent="-342900">
              <a:buFont typeface="Wingdings" pitchFamily="2" charset="2"/>
              <a:buChar char="q"/>
            </a:pPr>
            <a:r>
              <a:rPr lang="es-EC" dirty="0" smtClean="0"/>
              <a:t>Para Digitalización con Tratamiento Especial = 30</a:t>
            </a:r>
          </a:p>
          <a:p>
            <a:pPr marL="342900" indent="-342900">
              <a:buFont typeface="Arial" pitchFamily="34" charset="0"/>
              <a:buChar char="•"/>
            </a:pPr>
            <a:endParaRPr lang="es-EC" dirty="0" smtClean="0"/>
          </a:p>
          <a:p>
            <a:pPr marL="342900" indent="-342900">
              <a:buFont typeface="Arial" pitchFamily="34" charset="0"/>
              <a:buChar char="•"/>
            </a:pPr>
            <a:endParaRPr lang="es-EC" dirty="0"/>
          </a:p>
          <a:p>
            <a:pPr marL="342900" indent="-342900">
              <a:buFont typeface="Arial" pitchFamily="34" charset="0"/>
              <a:buChar char="•"/>
            </a:pPr>
            <a:r>
              <a:rPr lang="es-EC" dirty="0" smtClean="0"/>
              <a:t>LIBROS DIGITALIZADOS Y CARGADOS EN EL GESTOR DOCUMENTAL = </a:t>
            </a:r>
            <a:r>
              <a:rPr lang="es-EC" b="1" dirty="0" smtClean="0"/>
              <a:t>141 (15.856 actas)</a:t>
            </a:r>
            <a:endParaRPr lang="es-EC" b="1" dirty="0"/>
          </a:p>
          <a:p>
            <a:pPr marL="342900" indent="-342900">
              <a:buFont typeface="Arial" pitchFamily="34" charset="0"/>
              <a:buChar char="•"/>
            </a:pPr>
            <a:endParaRPr lang="es-EC" dirty="0" smtClean="0"/>
          </a:p>
          <a:p>
            <a:pPr marL="342900" indent="-342900">
              <a:buFont typeface="Arial" pitchFamily="34" charset="0"/>
              <a:buChar char="•"/>
            </a:pPr>
            <a:endParaRPr lang="es-EC" dirty="0" smtClean="0"/>
          </a:p>
          <a:p>
            <a:pPr marL="342900" indent="-342900">
              <a:buFont typeface="Arial" pitchFamily="34" charset="0"/>
              <a:buChar char="•"/>
            </a:pPr>
            <a:r>
              <a:rPr lang="es-EC" dirty="0"/>
              <a:t>LIBROS DIGITALIZADOS EN PROCESO DE VALIDACIÓN = </a:t>
            </a:r>
            <a:r>
              <a:rPr lang="es-EC" b="1" dirty="0"/>
              <a:t>47 (</a:t>
            </a:r>
            <a:r>
              <a:rPr lang="es-EC" b="1" dirty="0" smtClean="0"/>
              <a:t>5.441 actas)</a:t>
            </a:r>
          </a:p>
          <a:p>
            <a:pPr marL="342900" indent="-342900">
              <a:buFont typeface="Arial" pitchFamily="34" charset="0"/>
              <a:buChar char="•"/>
            </a:pPr>
            <a:endParaRPr lang="es-EC" dirty="0" smtClean="0"/>
          </a:p>
          <a:p>
            <a:pPr marL="342900" indent="-342900">
              <a:buFont typeface="Arial" pitchFamily="34" charset="0"/>
              <a:buChar char="•"/>
            </a:pPr>
            <a:endParaRPr lang="es-EC" dirty="0"/>
          </a:p>
          <a:p>
            <a:pPr marL="342900" indent="-342900">
              <a:buFont typeface="Arial" pitchFamily="34" charset="0"/>
              <a:buChar char="•"/>
            </a:pPr>
            <a:r>
              <a:rPr lang="es-EC" dirty="0" smtClean="0"/>
              <a:t>LIBROS EN PROCESO DE DIGITALIZACIÓN = </a:t>
            </a:r>
            <a:r>
              <a:rPr lang="es-EC" b="1" dirty="0" smtClean="0"/>
              <a:t>70</a:t>
            </a:r>
            <a:endParaRPr lang="es-EC" b="1" dirty="0"/>
          </a:p>
        </p:txBody>
      </p:sp>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2701" y="4581128"/>
            <a:ext cx="2723795" cy="1634277"/>
          </a:xfrm>
          <a:prstGeom prst="rect">
            <a:avLst/>
          </a:prstGeom>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76993" y="980728"/>
            <a:ext cx="2640291" cy="1584175"/>
          </a:xfrm>
          <a:prstGeom prst="rect">
            <a:avLst/>
          </a:prstGeom>
        </p:spPr>
      </p:pic>
    </p:spTree>
    <p:extLst>
      <p:ext uri="{BB962C8B-B14F-4D97-AF65-F5344CB8AC3E}">
        <p14:creationId xmlns:p14="http://schemas.microsoft.com/office/powerpoint/2010/main" val="1102505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109121" cy="461665"/>
          </a:xfrm>
          <a:prstGeom prst="rect">
            <a:avLst/>
          </a:prstGeom>
          <a:noFill/>
        </p:spPr>
        <p:txBody>
          <a:bodyPr wrap="none" rtlCol="0">
            <a:spAutoFit/>
          </a:bodyPr>
          <a:lstStyle/>
          <a:p>
            <a:r>
              <a:rPr lang="es-EC" sz="2400" b="1" dirty="0" smtClean="0">
                <a:solidFill>
                  <a:srgbClr val="0070C0"/>
                </a:solidFill>
              </a:rPr>
              <a:t>ESQUEMA DE GESTIÓN</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4165980901"/>
              </p:ext>
            </p:extLst>
          </p:nvPr>
        </p:nvGraphicFramePr>
        <p:xfrm>
          <a:off x="446858" y="1340768"/>
          <a:ext cx="8229598" cy="4960592"/>
        </p:xfrm>
        <a:graphic>
          <a:graphicData uri="http://schemas.openxmlformats.org/drawingml/2006/table">
            <a:tbl>
              <a:tblPr firstRow="1" firstCol="1" bandRow="1">
                <a:tableStyleId>{5C22544A-7EE6-4342-B048-85BDC9FD1C3A}</a:tableStyleId>
              </a:tblPr>
              <a:tblGrid>
                <a:gridCol w="1224136"/>
                <a:gridCol w="2319202"/>
                <a:gridCol w="462056"/>
                <a:gridCol w="381699"/>
                <a:gridCol w="461513"/>
                <a:gridCol w="462056"/>
                <a:gridCol w="462056"/>
                <a:gridCol w="458799"/>
                <a:gridCol w="458799"/>
                <a:gridCol w="538613"/>
                <a:gridCol w="538613"/>
                <a:gridCol w="462056"/>
              </a:tblGrid>
              <a:tr h="2016224">
                <a:tc gridSpan="2">
                  <a:txBody>
                    <a:bodyPr/>
                    <a:lstStyle/>
                    <a:p>
                      <a:pPr algn="l">
                        <a:lnSpc>
                          <a:spcPct val="115000"/>
                        </a:lnSpc>
                        <a:spcAft>
                          <a:spcPts val="0"/>
                        </a:spcAft>
                      </a:pPr>
                      <a:r>
                        <a:rPr lang="es-EC" sz="1400" dirty="0">
                          <a:effectLst/>
                        </a:rPr>
                        <a:t>EQUIPOS DE GESTIÓN</a:t>
                      </a:r>
                      <a:endParaRPr lang="es-EC" sz="1400" dirty="0">
                        <a:effectLst/>
                        <a:latin typeface="Calibri"/>
                        <a:ea typeface="Calibri"/>
                        <a:cs typeface="Times New Roman"/>
                      </a:endParaRPr>
                    </a:p>
                  </a:txBody>
                  <a:tcPr marL="58639" marR="58639" marT="0" marB="0" anchor="ctr"/>
                </a:tc>
                <a:tc hMerge="1">
                  <a:txBody>
                    <a:bodyPr/>
                    <a:lstStyle/>
                    <a:p>
                      <a:endParaRPr lang="es-EC"/>
                    </a:p>
                  </a:txBody>
                  <a:tcPr/>
                </a:tc>
                <a:tc>
                  <a:txBody>
                    <a:bodyPr/>
                    <a:lstStyle/>
                    <a:p>
                      <a:pPr marL="71755" marR="71755">
                        <a:lnSpc>
                          <a:spcPct val="115000"/>
                        </a:lnSpc>
                        <a:spcAft>
                          <a:spcPts val="0"/>
                        </a:spcAft>
                      </a:pPr>
                      <a:r>
                        <a:rPr lang="es-EC" sz="1400" dirty="0">
                          <a:effectLst/>
                        </a:rPr>
                        <a:t>Propuesta Normativa</a:t>
                      </a:r>
                      <a:endParaRPr lang="es-EC" sz="1400" dirty="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Digitalización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Indexamiento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Marginación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Gestión del Cambio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Profesionalización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Reingeniería de Procesos</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Certificación ISO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Sistema Gestión Registral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dirty="0">
                          <a:effectLst/>
                        </a:rPr>
                        <a:t>Servicios Telemáticos</a:t>
                      </a:r>
                      <a:endParaRPr lang="es-EC" sz="1400" dirty="0">
                        <a:effectLst/>
                        <a:latin typeface="Calibri"/>
                        <a:ea typeface="Calibri"/>
                        <a:cs typeface="Times New Roman"/>
                      </a:endParaRPr>
                    </a:p>
                  </a:txBody>
                  <a:tcPr marL="58639" marR="58639" marT="0" marB="0" vert="vert270"/>
                </a:tc>
              </a:tr>
              <a:tr h="209799">
                <a:tc rowSpan="5">
                  <a:txBody>
                    <a:bodyPr/>
                    <a:lstStyle/>
                    <a:p>
                      <a:pPr>
                        <a:lnSpc>
                          <a:spcPct val="115000"/>
                        </a:lnSpc>
                        <a:spcAft>
                          <a:spcPts val="0"/>
                        </a:spcAft>
                      </a:pPr>
                      <a:r>
                        <a:rPr lang="es-EC" sz="1400" dirty="0">
                          <a:effectLst/>
                        </a:rPr>
                        <a:t>RPDMQ</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chemeClr val="accent6">
                              <a:lumMod val="50000"/>
                            </a:schemeClr>
                          </a:solidFill>
                          <a:effectLst/>
                        </a:rPr>
                        <a:t>EQUIPO JURÍDICO</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GESTIÓN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ACERVO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TICS</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solidFill>
                            <a:schemeClr val="accent6">
                              <a:lumMod val="50000"/>
                            </a:schemeClr>
                          </a:solidFill>
                          <a:effectLst/>
                        </a:rPr>
                        <a:t>EQUIPO PROY. MODERNIZACIÓN</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r>
              <a:tr h="209799">
                <a:tc rowSpan="4">
                  <a:txBody>
                    <a:bodyPr/>
                    <a:lstStyle/>
                    <a:p>
                      <a:pPr>
                        <a:lnSpc>
                          <a:spcPct val="115000"/>
                        </a:lnSpc>
                        <a:spcAft>
                          <a:spcPts val="0"/>
                        </a:spcAft>
                      </a:pPr>
                      <a:r>
                        <a:rPr lang="es-EC" sz="1400">
                          <a:effectLst/>
                        </a:rPr>
                        <a:t>CONSORCIO</a:t>
                      </a:r>
                      <a:endParaRPr lang="es-EC" sz="140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rgbClr val="0000CC"/>
                          </a:solidFill>
                          <a:effectLst/>
                        </a:rPr>
                        <a:t>EQUIPO JURÍDICO</a:t>
                      </a:r>
                      <a:endParaRPr lang="es-EC" sz="12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DE GESTIÓN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DIGITALIZACIÓN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TECNOLÓGICO</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r>
              <a:tr h="209799">
                <a:tc rowSpan="3">
                  <a:txBody>
                    <a:bodyPr/>
                    <a:lstStyle/>
                    <a:p>
                      <a:pPr>
                        <a:lnSpc>
                          <a:spcPct val="115000"/>
                        </a:lnSpc>
                        <a:spcAft>
                          <a:spcPts val="0"/>
                        </a:spcAft>
                      </a:pPr>
                      <a:r>
                        <a:rPr lang="es-EC" sz="1400" dirty="0">
                          <a:effectLst/>
                        </a:rPr>
                        <a:t>FISCALIZACIÓN</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effectLst/>
                        </a:rPr>
                        <a:t>EQUIPO JURÍDICO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effectLst/>
                        </a:rPr>
                        <a:t>EQUIPO PROCESOS</a:t>
                      </a:r>
                      <a:endParaRPr lang="es-EC" sz="12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effectLst/>
                        </a:rPr>
                        <a:t>EQUIPO TECNOLÓGICO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r>
            </a:tbl>
          </a:graphicData>
        </a:graphic>
      </p:graphicFrame>
    </p:spTree>
    <p:extLst>
      <p:ext uri="{BB962C8B-B14F-4D97-AF65-F5344CB8AC3E}">
        <p14:creationId xmlns:p14="http://schemas.microsoft.com/office/powerpoint/2010/main" val="3596034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39 Conector recto"/>
          <p:cNvCxnSpPr>
            <a:stCxn id="45" idx="0"/>
          </p:cNvCxnSpPr>
          <p:nvPr/>
        </p:nvCxnSpPr>
        <p:spPr>
          <a:xfrm flipV="1">
            <a:off x="8822561" y="908720"/>
            <a:ext cx="35719" cy="538976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162" name="161 Rectángulo redondeado"/>
          <p:cNvSpPr/>
          <p:nvPr/>
        </p:nvSpPr>
        <p:spPr>
          <a:xfrm>
            <a:off x="1019044" y="2618673"/>
            <a:ext cx="1377896" cy="49797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Visionamiento</a:t>
            </a:r>
            <a:r>
              <a:rPr lang="es-EC" sz="1400" dirty="0" smtClean="0">
                <a:solidFill>
                  <a:schemeClr val="tx1"/>
                </a:solidFill>
              </a:rPr>
              <a:t> Transaccional</a:t>
            </a:r>
            <a:endParaRPr lang="es-EC" sz="1400" dirty="0">
              <a:solidFill>
                <a:schemeClr val="tx1"/>
              </a:solidFill>
            </a:endParaRPr>
          </a:p>
        </p:txBody>
      </p:sp>
      <p:sp>
        <p:nvSpPr>
          <p:cNvPr id="60" name="59 Rectángulo redondeado"/>
          <p:cNvSpPr/>
          <p:nvPr/>
        </p:nvSpPr>
        <p:spPr>
          <a:xfrm rot="16200000">
            <a:off x="478757" y="4156872"/>
            <a:ext cx="1759756" cy="214045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Remodelación Subsuelo RPQ </a:t>
            </a:r>
            <a:endParaRPr lang="es-EC" sz="1400" dirty="0">
              <a:solidFill>
                <a:schemeClr val="tx1"/>
              </a:solidFill>
            </a:endParaRPr>
          </a:p>
        </p:txBody>
      </p:sp>
      <p:sp>
        <p:nvSpPr>
          <p:cNvPr id="136" name="135 Rectángulo redondeado"/>
          <p:cNvSpPr/>
          <p:nvPr/>
        </p:nvSpPr>
        <p:spPr>
          <a:xfrm rot="16200000">
            <a:off x="577475" y="2815427"/>
            <a:ext cx="1559634" cy="214314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Infraestructura Tecnológica</a:t>
            </a:r>
            <a:endParaRPr lang="es-EC" sz="1400" dirty="0">
              <a:solidFill>
                <a:schemeClr val="tx1"/>
              </a:solidFill>
            </a:endParaRPr>
          </a:p>
        </p:txBody>
      </p:sp>
      <p:sp>
        <p:nvSpPr>
          <p:cNvPr id="131" name="130 Rectángulo redondeado"/>
          <p:cNvSpPr/>
          <p:nvPr/>
        </p:nvSpPr>
        <p:spPr>
          <a:xfrm>
            <a:off x="4610477" y="3691003"/>
            <a:ext cx="4176364" cy="543764"/>
          </a:xfrm>
          <a:prstGeom prst="roundRect">
            <a:avLst>
              <a:gd name="adj" fmla="val 39940"/>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Creación de Folio Real por demanda</a:t>
            </a:r>
            <a:endParaRPr lang="es-EC" sz="1400" dirty="0">
              <a:solidFill>
                <a:schemeClr val="tx1"/>
              </a:solidFill>
            </a:endParaRPr>
          </a:p>
        </p:txBody>
      </p:sp>
      <p:sp>
        <p:nvSpPr>
          <p:cNvPr id="17" name="16 Elipse"/>
          <p:cNvSpPr/>
          <p:nvPr/>
        </p:nvSpPr>
        <p:spPr>
          <a:xfrm>
            <a:off x="1715278" y="2980802"/>
            <a:ext cx="1999466" cy="102426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Gestión Registral Electrónico</a:t>
            </a:r>
          </a:p>
          <a:p>
            <a:pPr algn="ctr"/>
            <a:r>
              <a:rPr lang="es-EC" sz="1400" dirty="0" smtClean="0">
                <a:solidFill>
                  <a:schemeClr val="tx1"/>
                </a:solidFill>
              </a:rPr>
              <a:t>(SGRE)</a:t>
            </a:r>
            <a:endParaRPr lang="es-EC" sz="14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80842" cy="461665"/>
          </a:xfrm>
          <a:prstGeom prst="rect">
            <a:avLst/>
          </a:prstGeom>
          <a:noFill/>
        </p:spPr>
        <p:txBody>
          <a:bodyPr wrap="none" rtlCol="0">
            <a:spAutoFit/>
          </a:bodyPr>
          <a:lstStyle/>
          <a:p>
            <a:r>
              <a:rPr lang="es-EC" sz="2400" b="1" dirty="0" smtClean="0">
                <a:solidFill>
                  <a:srgbClr val="0070C0"/>
                </a:solidFill>
              </a:rPr>
              <a:t>ESQUEMA DE EJECUCIÓN GLOBAL</a:t>
            </a:r>
            <a:endParaRPr lang="es-EC" sz="2400" b="1" dirty="0">
              <a:solidFill>
                <a:srgbClr val="0070C0"/>
              </a:solidFill>
            </a:endParaRPr>
          </a:p>
        </p:txBody>
      </p:sp>
      <p:sp>
        <p:nvSpPr>
          <p:cNvPr id="10" name="9 Rectángulo redondeado"/>
          <p:cNvSpPr/>
          <p:nvPr/>
        </p:nvSpPr>
        <p:spPr>
          <a:xfrm>
            <a:off x="539552" y="2006508"/>
            <a:ext cx="1857388" cy="612163"/>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Reingeniería de Procesos</a:t>
            </a:r>
            <a:endParaRPr lang="es-EC" sz="1400" dirty="0">
              <a:solidFill>
                <a:schemeClr val="tx1"/>
              </a:solidFill>
            </a:endParaRPr>
          </a:p>
        </p:txBody>
      </p:sp>
      <p:sp>
        <p:nvSpPr>
          <p:cNvPr id="11" name="10 Rectángulo redondeado"/>
          <p:cNvSpPr/>
          <p:nvPr/>
        </p:nvSpPr>
        <p:spPr>
          <a:xfrm>
            <a:off x="1760997" y="4369663"/>
            <a:ext cx="7025844"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Digitalización del Acervo Registral</a:t>
            </a:r>
            <a:endParaRPr lang="es-EC" sz="1400" dirty="0">
              <a:solidFill>
                <a:schemeClr val="tx1"/>
              </a:solidFill>
            </a:endParaRPr>
          </a:p>
        </p:txBody>
      </p:sp>
      <p:sp>
        <p:nvSpPr>
          <p:cNvPr id="13" name="12 Rectángulo redondeado"/>
          <p:cNvSpPr/>
          <p:nvPr/>
        </p:nvSpPr>
        <p:spPr>
          <a:xfrm>
            <a:off x="659004" y="908720"/>
            <a:ext cx="7176284" cy="411718"/>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Gestión del Cambio</a:t>
            </a:r>
            <a:endParaRPr lang="es-EC" sz="1400" dirty="0">
              <a:solidFill>
                <a:schemeClr val="tx1"/>
              </a:solidFill>
            </a:endParaRPr>
          </a:p>
        </p:txBody>
      </p:sp>
      <p:sp>
        <p:nvSpPr>
          <p:cNvPr id="14" name="13 Rectángulo redondeado"/>
          <p:cNvSpPr/>
          <p:nvPr/>
        </p:nvSpPr>
        <p:spPr>
          <a:xfrm>
            <a:off x="4572000" y="5458903"/>
            <a:ext cx="4214842" cy="28575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Certificación ISO</a:t>
            </a:r>
            <a:endParaRPr lang="es-EC" sz="1400" dirty="0">
              <a:solidFill>
                <a:schemeClr val="tx1"/>
              </a:solidFill>
            </a:endParaRPr>
          </a:p>
        </p:txBody>
      </p:sp>
      <p:sp>
        <p:nvSpPr>
          <p:cNvPr id="15" name="14 Elipse"/>
          <p:cNvSpPr/>
          <p:nvPr/>
        </p:nvSpPr>
        <p:spPr>
          <a:xfrm rot="16200000">
            <a:off x="484743" y="3522034"/>
            <a:ext cx="1691109" cy="861399"/>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a:t>
            </a:r>
            <a:r>
              <a:rPr lang="es-EC" sz="1400" dirty="0" err="1" smtClean="0">
                <a:solidFill>
                  <a:schemeClr val="tx1"/>
                </a:solidFill>
              </a:rPr>
              <a:t>Indexamiento</a:t>
            </a:r>
            <a:endParaRPr lang="es-EC" sz="1400" dirty="0">
              <a:solidFill>
                <a:schemeClr val="tx1"/>
              </a:solidFill>
            </a:endParaRPr>
          </a:p>
        </p:txBody>
      </p:sp>
      <p:sp>
        <p:nvSpPr>
          <p:cNvPr id="16" name="15 Elipse"/>
          <p:cNvSpPr/>
          <p:nvPr/>
        </p:nvSpPr>
        <p:spPr>
          <a:xfrm rot="16200000">
            <a:off x="501612" y="4839080"/>
            <a:ext cx="1657362" cy="861403"/>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Marginación</a:t>
            </a:r>
            <a:endParaRPr lang="es-EC" sz="1400" dirty="0">
              <a:solidFill>
                <a:schemeClr val="tx1"/>
              </a:solidFill>
            </a:endParaRPr>
          </a:p>
        </p:txBody>
      </p:sp>
      <p:sp>
        <p:nvSpPr>
          <p:cNvPr id="25" name="24 Rectángulo redondeado"/>
          <p:cNvSpPr/>
          <p:nvPr/>
        </p:nvSpPr>
        <p:spPr>
          <a:xfrm>
            <a:off x="1064763" y="1560212"/>
            <a:ext cx="2114521" cy="442307"/>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Profesionalización</a:t>
            </a:r>
            <a:endParaRPr lang="es-EC" sz="1400" dirty="0">
              <a:solidFill>
                <a:schemeClr val="tx1"/>
              </a:solidFill>
            </a:endParaRPr>
          </a:p>
        </p:txBody>
      </p:sp>
      <p:sp>
        <p:nvSpPr>
          <p:cNvPr id="41" name="40 Elipse"/>
          <p:cNvSpPr/>
          <p:nvPr/>
        </p:nvSpPr>
        <p:spPr>
          <a:xfrm>
            <a:off x="28572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2" name="41 Elipse"/>
          <p:cNvSpPr/>
          <p:nvPr/>
        </p:nvSpPr>
        <p:spPr>
          <a:xfrm>
            <a:off x="242886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3" name="42 Elipse"/>
          <p:cNvSpPr/>
          <p:nvPr/>
        </p:nvSpPr>
        <p:spPr>
          <a:xfrm>
            <a:off x="457200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4" name="43 Elipse"/>
          <p:cNvSpPr/>
          <p:nvPr/>
        </p:nvSpPr>
        <p:spPr>
          <a:xfrm>
            <a:off x="6643702"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5" name="44 Elipse"/>
          <p:cNvSpPr/>
          <p:nvPr/>
        </p:nvSpPr>
        <p:spPr>
          <a:xfrm>
            <a:off x="8786842"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7" name="46 Conector recto de flecha"/>
          <p:cNvCxnSpPr>
            <a:stCxn id="41" idx="6"/>
            <a:endCxn id="42" idx="2"/>
          </p:cNvCxnSpPr>
          <p:nvPr/>
        </p:nvCxnSpPr>
        <p:spPr>
          <a:xfrm>
            <a:off x="357158"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42" idx="6"/>
            <a:endCxn id="43" idx="2"/>
          </p:cNvCxnSpPr>
          <p:nvPr/>
        </p:nvCxnSpPr>
        <p:spPr>
          <a:xfrm>
            <a:off x="2500298"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a:stCxn id="43" idx="6"/>
            <a:endCxn id="44" idx="2"/>
          </p:cNvCxnSpPr>
          <p:nvPr/>
        </p:nvCxnSpPr>
        <p:spPr>
          <a:xfrm>
            <a:off x="4643438" y="6334208"/>
            <a:ext cx="200026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a:stCxn id="44" idx="6"/>
            <a:endCxn id="45" idx="2"/>
          </p:cNvCxnSpPr>
          <p:nvPr/>
        </p:nvCxnSpPr>
        <p:spPr>
          <a:xfrm>
            <a:off x="6715140"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 name="60 CuadroTexto"/>
          <p:cNvSpPr txBox="1"/>
          <p:nvPr/>
        </p:nvSpPr>
        <p:spPr>
          <a:xfrm>
            <a:off x="-37977" y="6363120"/>
            <a:ext cx="655949" cy="307777"/>
          </a:xfrm>
          <a:prstGeom prst="rect">
            <a:avLst/>
          </a:prstGeom>
          <a:noFill/>
        </p:spPr>
        <p:txBody>
          <a:bodyPr wrap="none" rtlCol="0">
            <a:spAutoFit/>
          </a:bodyPr>
          <a:lstStyle/>
          <a:p>
            <a:r>
              <a:rPr lang="es-EC" sz="1400" b="1" dirty="0" smtClean="0">
                <a:solidFill>
                  <a:schemeClr val="accent4">
                    <a:lumMod val="50000"/>
                  </a:schemeClr>
                </a:solidFill>
              </a:rPr>
              <a:t>23-Dic</a:t>
            </a:r>
            <a:endParaRPr lang="es-EC" sz="1400" b="1" dirty="0">
              <a:solidFill>
                <a:schemeClr val="accent4">
                  <a:lumMod val="50000"/>
                </a:schemeClr>
              </a:solidFill>
            </a:endParaRPr>
          </a:p>
        </p:txBody>
      </p:sp>
      <p:sp>
        <p:nvSpPr>
          <p:cNvPr id="62" name="61 CuadroTexto"/>
          <p:cNvSpPr txBox="1"/>
          <p:nvPr/>
        </p:nvSpPr>
        <p:spPr>
          <a:xfrm>
            <a:off x="2268264" y="6363120"/>
            <a:ext cx="436338" cy="307777"/>
          </a:xfrm>
          <a:prstGeom prst="rect">
            <a:avLst/>
          </a:prstGeom>
          <a:noFill/>
        </p:spPr>
        <p:txBody>
          <a:bodyPr wrap="none" rtlCol="0">
            <a:spAutoFit/>
          </a:bodyPr>
          <a:lstStyle/>
          <a:p>
            <a:r>
              <a:rPr lang="es-EC" sz="1400" b="1" dirty="0" smtClean="0">
                <a:solidFill>
                  <a:schemeClr val="accent2">
                    <a:lumMod val="75000"/>
                  </a:schemeClr>
                </a:solidFill>
              </a:rPr>
              <a:t>Jun</a:t>
            </a:r>
            <a:endParaRPr lang="es-EC" sz="1400" b="1" dirty="0">
              <a:solidFill>
                <a:schemeClr val="accent2">
                  <a:lumMod val="75000"/>
                </a:schemeClr>
              </a:solidFill>
            </a:endParaRPr>
          </a:p>
        </p:txBody>
      </p:sp>
      <p:sp>
        <p:nvSpPr>
          <p:cNvPr id="63" name="62 CuadroTexto"/>
          <p:cNvSpPr txBox="1"/>
          <p:nvPr/>
        </p:nvSpPr>
        <p:spPr>
          <a:xfrm>
            <a:off x="4282503" y="6363120"/>
            <a:ext cx="655949" cy="307777"/>
          </a:xfrm>
          <a:prstGeom prst="rect">
            <a:avLst/>
          </a:prstGeom>
          <a:noFill/>
        </p:spPr>
        <p:txBody>
          <a:bodyPr wrap="none" rtlCol="0">
            <a:spAutoFit/>
          </a:bodyPr>
          <a:lstStyle/>
          <a:p>
            <a:r>
              <a:rPr lang="es-EC" sz="1400" b="1" dirty="0" smtClean="0">
                <a:solidFill>
                  <a:schemeClr val="accent2">
                    <a:lumMod val="75000"/>
                  </a:schemeClr>
                </a:solidFill>
              </a:rPr>
              <a:t>23-Dic</a:t>
            </a:r>
            <a:endParaRPr lang="es-EC" sz="1400" b="1" dirty="0">
              <a:solidFill>
                <a:schemeClr val="accent2">
                  <a:lumMod val="75000"/>
                </a:schemeClr>
              </a:solidFill>
            </a:endParaRPr>
          </a:p>
        </p:txBody>
      </p:sp>
      <p:sp>
        <p:nvSpPr>
          <p:cNvPr id="64" name="63 CuadroTexto"/>
          <p:cNvSpPr txBox="1"/>
          <p:nvPr/>
        </p:nvSpPr>
        <p:spPr>
          <a:xfrm>
            <a:off x="6444208" y="6363120"/>
            <a:ext cx="436338" cy="307777"/>
          </a:xfrm>
          <a:prstGeom prst="rect">
            <a:avLst/>
          </a:prstGeom>
          <a:noFill/>
        </p:spPr>
        <p:txBody>
          <a:bodyPr wrap="none" rtlCol="0">
            <a:spAutoFit/>
          </a:bodyPr>
          <a:lstStyle/>
          <a:p>
            <a:r>
              <a:rPr lang="es-EC" sz="1400" b="1" dirty="0" smtClean="0">
                <a:solidFill>
                  <a:schemeClr val="accent6">
                    <a:lumMod val="75000"/>
                  </a:schemeClr>
                </a:solidFill>
              </a:rPr>
              <a:t>Jun</a:t>
            </a:r>
            <a:endParaRPr lang="es-EC" sz="1400" b="1" dirty="0">
              <a:solidFill>
                <a:schemeClr val="accent6">
                  <a:lumMod val="75000"/>
                </a:schemeClr>
              </a:solidFill>
            </a:endParaRPr>
          </a:p>
        </p:txBody>
      </p:sp>
      <p:sp>
        <p:nvSpPr>
          <p:cNvPr id="65" name="64 CuadroTexto"/>
          <p:cNvSpPr txBox="1"/>
          <p:nvPr/>
        </p:nvSpPr>
        <p:spPr>
          <a:xfrm>
            <a:off x="8524563" y="6363120"/>
            <a:ext cx="655949" cy="307777"/>
          </a:xfrm>
          <a:prstGeom prst="rect">
            <a:avLst/>
          </a:prstGeom>
          <a:noFill/>
        </p:spPr>
        <p:txBody>
          <a:bodyPr wrap="none" rtlCol="0">
            <a:spAutoFit/>
          </a:bodyPr>
          <a:lstStyle/>
          <a:p>
            <a:r>
              <a:rPr lang="es-EC" sz="1400" b="1" dirty="0" smtClean="0">
                <a:solidFill>
                  <a:schemeClr val="accent6">
                    <a:lumMod val="75000"/>
                  </a:schemeClr>
                </a:solidFill>
              </a:rPr>
              <a:t>22-Dic</a:t>
            </a:r>
            <a:endParaRPr lang="es-EC" sz="1400" b="1" dirty="0">
              <a:solidFill>
                <a:schemeClr val="accent6">
                  <a:lumMod val="75000"/>
                </a:schemeClr>
              </a:solidFill>
            </a:endParaRPr>
          </a:p>
        </p:txBody>
      </p:sp>
      <p:sp>
        <p:nvSpPr>
          <p:cNvPr id="90" name="89 Rectángulo"/>
          <p:cNvSpPr/>
          <p:nvPr/>
        </p:nvSpPr>
        <p:spPr>
          <a:xfrm>
            <a:off x="1383009"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1" name="90 Rectángulo"/>
          <p:cNvSpPr/>
          <p:nvPr/>
        </p:nvSpPr>
        <p:spPr>
          <a:xfrm>
            <a:off x="3571868"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2" name="91 Rectángulo"/>
          <p:cNvSpPr/>
          <p:nvPr/>
        </p:nvSpPr>
        <p:spPr>
          <a:xfrm>
            <a:off x="5740727"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3" name="92 Rectángulo"/>
          <p:cNvSpPr/>
          <p:nvPr/>
        </p:nvSpPr>
        <p:spPr>
          <a:xfrm>
            <a:off x="7812429"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3" name="132 Rectángulo redondeado"/>
          <p:cNvSpPr/>
          <p:nvPr/>
        </p:nvSpPr>
        <p:spPr>
          <a:xfrm>
            <a:off x="3571868" y="1916832"/>
            <a:ext cx="2815821" cy="517735"/>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Seguridades Periféricas  de la SE y ST</a:t>
            </a:r>
            <a:endParaRPr lang="es-EC" sz="1400" dirty="0">
              <a:solidFill>
                <a:schemeClr val="tx1"/>
              </a:solidFill>
            </a:endParaRPr>
          </a:p>
        </p:txBody>
      </p:sp>
      <p:sp>
        <p:nvSpPr>
          <p:cNvPr id="134" name="133 Rectángulo redondeado"/>
          <p:cNvSpPr/>
          <p:nvPr/>
        </p:nvSpPr>
        <p:spPr>
          <a:xfrm>
            <a:off x="3571868" y="3018041"/>
            <a:ext cx="2815821" cy="35263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Esquema de Contingencia del SGRE</a:t>
            </a:r>
            <a:endParaRPr lang="es-EC" sz="1400" dirty="0">
              <a:solidFill>
                <a:schemeClr val="tx1"/>
              </a:solidFill>
            </a:endParaRPr>
          </a:p>
        </p:txBody>
      </p:sp>
      <p:sp>
        <p:nvSpPr>
          <p:cNvPr id="137" name="136 CuadroTexto"/>
          <p:cNvSpPr txBox="1"/>
          <p:nvPr/>
        </p:nvSpPr>
        <p:spPr>
          <a:xfrm>
            <a:off x="1142976" y="6375262"/>
            <a:ext cx="494046" cy="307777"/>
          </a:xfrm>
          <a:prstGeom prst="rect">
            <a:avLst/>
          </a:prstGeom>
          <a:noFill/>
        </p:spPr>
        <p:txBody>
          <a:bodyPr wrap="none" rtlCol="0">
            <a:spAutoFit/>
          </a:bodyPr>
          <a:lstStyle/>
          <a:p>
            <a:r>
              <a:rPr lang="es-EC" sz="1400" b="1" dirty="0" smtClean="0">
                <a:solidFill>
                  <a:schemeClr val="accent2">
                    <a:lumMod val="75000"/>
                  </a:schemeClr>
                </a:solidFill>
              </a:rPr>
              <a:t>Mar</a:t>
            </a:r>
            <a:endParaRPr lang="es-EC" sz="1400" b="1" dirty="0">
              <a:solidFill>
                <a:schemeClr val="accent2">
                  <a:lumMod val="75000"/>
                </a:schemeClr>
              </a:solidFill>
            </a:endParaRPr>
          </a:p>
        </p:txBody>
      </p:sp>
      <p:sp>
        <p:nvSpPr>
          <p:cNvPr id="138" name="137 CuadroTexto"/>
          <p:cNvSpPr txBox="1"/>
          <p:nvPr/>
        </p:nvSpPr>
        <p:spPr>
          <a:xfrm>
            <a:off x="3398130" y="6347878"/>
            <a:ext cx="455574" cy="307777"/>
          </a:xfrm>
          <a:prstGeom prst="rect">
            <a:avLst/>
          </a:prstGeom>
          <a:noFill/>
        </p:spPr>
        <p:txBody>
          <a:bodyPr wrap="none" rtlCol="0">
            <a:spAutoFit/>
          </a:bodyPr>
          <a:lstStyle/>
          <a:p>
            <a:r>
              <a:rPr lang="es-EC" sz="1400" b="1" dirty="0" err="1" smtClean="0">
                <a:solidFill>
                  <a:schemeClr val="accent2">
                    <a:lumMod val="75000"/>
                  </a:schemeClr>
                </a:solidFill>
              </a:rPr>
              <a:t>Sep</a:t>
            </a:r>
            <a:endParaRPr lang="es-EC" sz="1400" b="1" dirty="0">
              <a:solidFill>
                <a:schemeClr val="accent2">
                  <a:lumMod val="75000"/>
                </a:schemeClr>
              </a:solidFill>
            </a:endParaRPr>
          </a:p>
        </p:txBody>
      </p:sp>
      <p:sp>
        <p:nvSpPr>
          <p:cNvPr id="140" name="139 CuadroTexto"/>
          <p:cNvSpPr txBox="1"/>
          <p:nvPr/>
        </p:nvSpPr>
        <p:spPr>
          <a:xfrm>
            <a:off x="7596336" y="6375262"/>
            <a:ext cx="455574" cy="307777"/>
          </a:xfrm>
          <a:prstGeom prst="rect">
            <a:avLst/>
          </a:prstGeom>
          <a:noFill/>
        </p:spPr>
        <p:txBody>
          <a:bodyPr wrap="none" rtlCol="0">
            <a:spAutoFit/>
          </a:bodyPr>
          <a:lstStyle/>
          <a:p>
            <a:r>
              <a:rPr lang="es-EC" sz="1400" b="1" dirty="0" err="1" smtClean="0">
                <a:solidFill>
                  <a:schemeClr val="accent6">
                    <a:lumMod val="75000"/>
                  </a:schemeClr>
                </a:solidFill>
              </a:rPr>
              <a:t>Sep</a:t>
            </a:r>
            <a:endParaRPr lang="es-EC" sz="1400" b="1" dirty="0">
              <a:solidFill>
                <a:schemeClr val="accent6">
                  <a:lumMod val="75000"/>
                </a:schemeClr>
              </a:solidFill>
            </a:endParaRPr>
          </a:p>
        </p:txBody>
      </p:sp>
      <p:sp>
        <p:nvSpPr>
          <p:cNvPr id="50" name="49 CuadroTexto"/>
          <p:cNvSpPr txBox="1"/>
          <p:nvPr/>
        </p:nvSpPr>
        <p:spPr>
          <a:xfrm>
            <a:off x="1523818" y="6046000"/>
            <a:ext cx="415498" cy="276999"/>
          </a:xfrm>
          <a:prstGeom prst="rect">
            <a:avLst/>
          </a:prstGeom>
          <a:noFill/>
        </p:spPr>
        <p:txBody>
          <a:bodyPr wrap="none" rtlCol="0">
            <a:spAutoFit/>
          </a:bodyPr>
          <a:lstStyle/>
          <a:p>
            <a:r>
              <a:rPr lang="es-EC" sz="1200" b="1" dirty="0" smtClean="0">
                <a:solidFill>
                  <a:schemeClr val="accent2">
                    <a:lumMod val="75000"/>
                  </a:schemeClr>
                </a:solidFill>
              </a:rPr>
              <a:t>Abr</a:t>
            </a:r>
            <a:endParaRPr lang="es-EC" sz="1200" b="1" dirty="0">
              <a:solidFill>
                <a:schemeClr val="accent2">
                  <a:lumMod val="75000"/>
                </a:schemeClr>
              </a:solidFill>
            </a:endParaRPr>
          </a:p>
        </p:txBody>
      </p:sp>
      <p:sp>
        <p:nvSpPr>
          <p:cNvPr id="51" name="50 Rectángulo"/>
          <p:cNvSpPr/>
          <p:nvPr/>
        </p:nvSpPr>
        <p:spPr>
          <a:xfrm>
            <a:off x="1715278"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 name="52 Rectángulo"/>
          <p:cNvSpPr/>
          <p:nvPr/>
        </p:nvSpPr>
        <p:spPr>
          <a:xfrm>
            <a:off x="2075318"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4" name="53 CuadroTexto"/>
          <p:cNvSpPr txBox="1"/>
          <p:nvPr/>
        </p:nvSpPr>
        <p:spPr>
          <a:xfrm>
            <a:off x="1883858" y="6046000"/>
            <a:ext cx="464038" cy="276999"/>
          </a:xfrm>
          <a:prstGeom prst="rect">
            <a:avLst/>
          </a:prstGeom>
          <a:noFill/>
        </p:spPr>
        <p:txBody>
          <a:bodyPr wrap="none" rtlCol="0">
            <a:spAutoFit/>
          </a:bodyPr>
          <a:lstStyle/>
          <a:p>
            <a:r>
              <a:rPr lang="es-EC" sz="1200" b="1" dirty="0" err="1" smtClean="0">
                <a:solidFill>
                  <a:schemeClr val="accent2">
                    <a:lumMod val="75000"/>
                  </a:schemeClr>
                </a:solidFill>
              </a:rPr>
              <a:t>May</a:t>
            </a:r>
            <a:endParaRPr lang="es-EC" sz="1200" b="1" dirty="0">
              <a:solidFill>
                <a:schemeClr val="accent2">
                  <a:lumMod val="75000"/>
                </a:schemeClr>
              </a:solidFill>
            </a:endParaRPr>
          </a:p>
        </p:txBody>
      </p:sp>
      <p:sp>
        <p:nvSpPr>
          <p:cNvPr id="55" name="54 CuadroTexto"/>
          <p:cNvSpPr txBox="1"/>
          <p:nvPr/>
        </p:nvSpPr>
        <p:spPr>
          <a:xfrm>
            <a:off x="2627784" y="6034967"/>
            <a:ext cx="357790" cy="276999"/>
          </a:xfrm>
          <a:prstGeom prst="rect">
            <a:avLst/>
          </a:prstGeom>
          <a:noFill/>
        </p:spPr>
        <p:txBody>
          <a:bodyPr wrap="none" rtlCol="0">
            <a:spAutoFit/>
          </a:bodyPr>
          <a:lstStyle/>
          <a:p>
            <a:r>
              <a:rPr lang="es-EC" sz="1200" b="1" dirty="0" smtClean="0">
                <a:solidFill>
                  <a:schemeClr val="accent2">
                    <a:lumMod val="75000"/>
                  </a:schemeClr>
                </a:solidFill>
              </a:rPr>
              <a:t>Jul</a:t>
            </a:r>
            <a:endParaRPr lang="es-EC" sz="1200" b="1" dirty="0">
              <a:solidFill>
                <a:schemeClr val="accent2">
                  <a:lumMod val="75000"/>
                </a:schemeClr>
              </a:solidFill>
            </a:endParaRPr>
          </a:p>
        </p:txBody>
      </p:sp>
      <p:sp>
        <p:nvSpPr>
          <p:cNvPr id="56" name="55 Rectángulo"/>
          <p:cNvSpPr/>
          <p:nvPr/>
        </p:nvSpPr>
        <p:spPr>
          <a:xfrm>
            <a:off x="281924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7" name="56 Rectángulo"/>
          <p:cNvSpPr/>
          <p:nvPr/>
        </p:nvSpPr>
        <p:spPr>
          <a:xfrm>
            <a:off x="317928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9" name="58 CuadroTexto"/>
          <p:cNvSpPr txBox="1"/>
          <p:nvPr/>
        </p:nvSpPr>
        <p:spPr>
          <a:xfrm>
            <a:off x="2987824" y="6034967"/>
            <a:ext cx="433260" cy="276999"/>
          </a:xfrm>
          <a:prstGeom prst="rect">
            <a:avLst/>
          </a:prstGeom>
          <a:noFill/>
        </p:spPr>
        <p:txBody>
          <a:bodyPr wrap="none" rtlCol="0">
            <a:spAutoFit/>
          </a:bodyPr>
          <a:lstStyle/>
          <a:p>
            <a:r>
              <a:rPr lang="es-EC" sz="1200" b="1" dirty="0" err="1" smtClean="0">
                <a:solidFill>
                  <a:schemeClr val="accent2">
                    <a:lumMod val="75000"/>
                  </a:schemeClr>
                </a:solidFill>
              </a:rPr>
              <a:t>Ago</a:t>
            </a:r>
            <a:endParaRPr lang="es-EC" sz="1200" b="1" dirty="0">
              <a:solidFill>
                <a:schemeClr val="accent2">
                  <a:lumMod val="75000"/>
                </a:schemeClr>
              </a:solidFill>
            </a:endParaRPr>
          </a:p>
        </p:txBody>
      </p:sp>
      <p:sp>
        <p:nvSpPr>
          <p:cNvPr id="67" name="66 CuadroTexto"/>
          <p:cNvSpPr txBox="1"/>
          <p:nvPr/>
        </p:nvSpPr>
        <p:spPr>
          <a:xfrm>
            <a:off x="467544" y="6034967"/>
            <a:ext cx="420308" cy="276999"/>
          </a:xfrm>
          <a:prstGeom prst="rect">
            <a:avLst/>
          </a:prstGeom>
          <a:noFill/>
        </p:spPr>
        <p:txBody>
          <a:bodyPr wrap="none" rtlCol="0">
            <a:spAutoFit/>
          </a:bodyPr>
          <a:lstStyle/>
          <a:p>
            <a:r>
              <a:rPr lang="es-EC" sz="1200" b="1" dirty="0" smtClean="0">
                <a:solidFill>
                  <a:schemeClr val="accent2">
                    <a:lumMod val="75000"/>
                  </a:schemeClr>
                </a:solidFill>
              </a:rPr>
              <a:t>Ene</a:t>
            </a:r>
            <a:endParaRPr lang="es-EC" sz="1200" b="1" dirty="0">
              <a:solidFill>
                <a:schemeClr val="accent2">
                  <a:lumMod val="75000"/>
                </a:schemeClr>
              </a:solidFill>
            </a:endParaRPr>
          </a:p>
        </p:txBody>
      </p:sp>
      <p:sp>
        <p:nvSpPr>
          <p:cNvPr id="68" name="67 Rectángulo"/>
          <p:cNvSpPr/>
          <p:nvPr/>
        </p:nvSpPr>
        <p:spPr>
          <a:xfrm>
            <a:off x="65900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0" name="69 Rectángulo"/>
          <p:cNvSpPr/>
          <p:nvPr/>
        </p:nvSpPr>
        <p:spPr>
          <a:xfrm>
            <a:off x="101904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1" name="70 CuadroTexto"/>
          <p:cNvSpPr txBox="1"/>
          <p:nvPr/>
        </p:nvSpPr>
        <p:spPr>
          <a:xfrm>
            <a:off x="827584" y="6034967"/>
            <a:ext cx="413255" cy="276999"/>
          </a:xfrm>
          <a:prstGeom prst="rect">
            <a:avLst/>
          </a:prstGeom>
          <a:noFill/>
        </p:spPr>
        <p:txBody>
          <a:bodyPr wrap="none" rtlCol="0">
            <a:spAutoFit/>
          </a:bodyPr>
          <a:lstStyle/>
          <a:p>
            <a:r>
              <a:rPr lang="es-EC" sz="1200" b="1" dirty="0" smtClean="0">
                <a:solidFill>
                  <a:schemeClr val="accent2">
                    <a:lumMod val="75000"/>
                  </a:schemeClr>
                </a:solidFill>
              </a:rPr>
              <a:t>Feb</a:t>
            </a:r>
            <a:endParaRPr lang="es-EC" sz="1200" b="1" dirty="0">
              <a:solidFill>
                <a:schemeClr val="accent2">
                  <a:lumMod val="75000"/>
                </a:schemeClr>
              </a:solidFill>
            </a:endParaRPr>
          </a:p>
        </p:txBody>
      </p:sp>
      <p:sp>
        <p:nvSpPr>
          <p:cNvPr id="72" name="71 CuadroTexto"/>
          <p:cNvSpPr txBox="1"/>
          <p:nvPr/>
        </p:nvSpPr>
        <p:spPr>
          <a:xfrm>
            <a:off x="3675914" y="6034967"/>
            <a:ext cx="405880" cy="276999"/>
          </a:xfrm>
          <a:prstGeom prst="rect">
            <a:avLst/>
          </a:prstGeom>
          <a:noFill/>
        </p:spPr>
        <p:txBody>
          <a:bodyPr wrap="none" rtlCol="0">
            <a:spAutoFit/>
          </a:bodyPr>
          <a:lstStyle/>
          <a:p>
            <a:r>
              <a:rPr lang="es-EC" sz="1200" b="1" dirty="0" smtClean="0">
                <a:solidFill>
                  <a:schemeClr val="accent2">
                    <a:lumMod val="75000"/>
                  </a:schemeClr>
                </a:solidFill>
              </a:rPr>
              <a:t>Oct</a:t>
            </a:r>
            <a:endParaRPr lang="es-EC" sz="1200" b="1" dirty="0">
              <a:solidFill>
                <a:schemeClr val="accent2">
                  <a:lumMod val="75000"/>
                </a:schemeClr>
              </a:solidFill>
            </a:endParaRPr>
          </a:p>
        </p:txBody>
      </p:sp>
      <p:sp>
        <p:nvSpPr>
          <p:cNvPr id="73" name="72 Rectángulo"/>
          <p:cNvSpPr/>
          <p:nvPr/>
        </p:nvSpPr>
        <p:spPr>
          <a:xfrm>
            <a:off x="386737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4" name="73 Rectángulo"/>
          <p:cNvSpPr/>
          <p:nvPr/>
        </p:nvSpPr>
        <p:spPr>
          <a:xfrm>
            <a:off x="422741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5" name="74 CuadroTexto"/>
          <p:cNvSpPr txBox="1"/>
          <p:nvPr/>
        </p:nvSpPr>
        <p:spPr>
          <a:xfrm>
            <a:off x="4035954" y="6034967"/>
            <a:ext cx="440698" cy="276999"/>
          </a:xfrm>
          <a:prstGeom prst="rect">
            <a:avLst/>
          </a:prstGeom>
          <a:noFill/>
        </p:spPr>
        <p:txBody>
          <a:bodyPr wrap="none" rtlCol="0">
            <a:spAutoFit/>
          </a:bodyPr>
          <a:lstStyle/>
          <a:p>
            <a:r>
              <a:rPr lang="es-EC" sz="1200" b="1" dirty="0" smtClean="0">
                <a:solidFill>
                  <a:schemeClr val="accent2">
                    <a:lumMod val="75000"/>
                  </a:schemeClr>
                </a:solidFill>
              </a:rPr>
              <a:t>Nov</a:t>
            </a:r>
            <a:endParaRPr lang="es-EC" sz="1200" b="1" dirty="0">
              <a:solidFill>
                <a:schemeClr val="accent2">
                  <a:lumMod val="75000"/>
                </a:schemeClr>
              </a:solidFill>
            </a:endParaRPr>
          </a:p>
        </p:txBody>
      </p:sp>
      <p:sp>
        <p:nvSpPr>
          <p:cNvPr id="31" name="30 Flecha derecha"/>
          <p:cNvSpPr/>
          <p:nvPr/>
        </p:nvSpPr>
        <p:spPr>
          <a:xfrm>
            <a:off x="8100392" y="3284984"/>
            <a:ext cx="978408" cy="1249025"/>
          </a:xfrm>
          <a:prstGeom prst="rightArrow">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9" name="88 Rectángulo redondeado"/>
          <p:cNvSpPr/>
          <p:nvPr/>
        </p:nvSpPr>
        <p:spPr>
          <a:xfrm>
            <a:off x="3528929" y="3372950"/>
            <a:ext cx="2211798" cy="31805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MDMQ</a:t>
            </a:r>
            <a:endParaRPr lang="es-EC" sz="1400" dirty="0">
              <a:solidFill>
                <a:schemeClr val="tx1"/>
              </a:solidFill>
            </a:endParaRPr>
          </a:p>
        </p:txBody>
      </p:sp>
      <p:sp>
        <p:nvSpPr>
          <p:cNvPr id="94" name="93 CuadroTexto"/>
          <p:cNvSpPr txBox="1"/>
          <p:nvPr/>
        </p:nvSpPr>
        <p:spPr>
          <a:xfrm>
            <a:off x="5508104" y="6375262"/>
            <a:ext cx="494046" cy="307777"/>
          </a:xfrm>
          <a:prstGeom prst="rect">
            <a:avLst/>
          </a:prstGeom>
          <a:noFill/>
        </p:spPr>
        <p:txBody>
          <a:bodyPr wrap="none" rtlCol="0">
            <a:spAutoFit/>
          </a:bodyPr>
          <a:lstStyle/>
          <a:p>
            <a:r>
              <a:rPr lang="es-EC" sz="1400" b="1" dirty="0" smtClean="0">
                <a:solidFill>
                  <a:schemeClr val="accent6">
                    <a:lumMod val="75000"/>
                  </a:schemeClr>
                </a:solidFill>
              </a:rPr>
              <a:t>Mar</a:t>
            </a:r>
            <a:endParaRPr lang="es-EC" sz="1400" b="1" dirty="0">
              <a:solidFill>
                <a:schemeClr val="accent6">
                  <a:lumMod val="75000"/>
                </a:schemeClr>
              </a:solidFill>
            </a:endParaRPr>
          </a:p>
        </p:txBody>
      </p:sp>
      <p:sp>
        <p:nvSpPr>
          <p:cNvPr id="97" name="96 CuadroTexto"/>
          <p:cNvSpPr txBox="1"/>
          <p:nvPr/>
        </p:nvSpPr>
        <p:spPr>
          <a:xfrm>
            <a:off x="5795630" y="6046000"/>
            <a:ext cx="415498" cy="276999"/>
          </a:xfrm>
          <a:prstGeom prst="rect">
            <a:avLst/>
          </a:prstGeom>
          <a:noFill/>
        </p:spPr>
        <p:txBody>
          <a:bodyPr wrap="none" rtlCol="0">
            <a:spAutoFit/>
          </a:bodyPr>
          <a:lstStyle/>
          <a:p>
            <a:r>
              <a:rPr lang="es-EC" sz="1200" b="1" dirty="0" smtClean="0">
                <a:solidFill>
                  <a:schemeClr val="accent6">
                    <a:lumMod val="75000"/>
                  </a:schemeClr>
                </a:solidFill>
              </a:rPr>
              <a:t>Abr</a:t>
            </a:r>
            <a:endParaRPr lang="es-EC" sz="1200" b="1" dirty="0">
              <a:solidFill>
                <a:schemeClr val="accent6">
                  <a:lumMod val="75000"/>
                </a:schemeClr>
              </a:solidFill>
            </a:endParaRPr>
          </a:p>
        </p:txBody>
      </p:sp>
      <p:sp>
        <p:nvSpPr>
          <p:cNvPr id="98" name="97 Rectángulo"/>
          <p:cNvSpPr/>
          <p:nvPr/>
        </p:nvSpPr>
        <p:spPr>
          <a:xfrm>
            <a:off x="5987090"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9" name="98 Rectángulo"/>
          <p:cNvSpPr/>
          <p:nvPr/>
        </p:nvSpPr>
        <p:spPr>
          <a:xfrm>
            <a:off x="6347130"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0" name="99 CuadroTexto"/>
          <p:cNvSpPr txBox="1"/>
          <p:nvPr/>
        </p:nvSpPr>
        <p:spPr>
          <a:xfrm>
            <a:off x="6155670" y="6046000"/>
            <a:ext cx="464038" cy="276999"/>
          </a:xfrm>
          <a:prstGeom prst="rect">
            <a:avLst/>
          </a:prstGeom>
          <a:noFill/>
        </p:spPr>
        <p:txBody>
          <a:bodyPr wrap="none" rtlCol="0">
            <a:spAutoFit/>
          </a:bodyPr>
          <a:lstStyle/>
          <a:p>
            <a:r>
              <a:rPr lang="es-EC" sz="1200" b="1" dirty="0" err="1" smtClean="0">
                <a:solidFill>
                  <a:schemeClr val="accent6">
                    <a:lumMod val="75000"/>
                  </a:schemeClr>
                </a:solidFill>
              </a:rPr>
              <a:t>May</a:t>
            </a:r>
            <a:endParaRPr lang="es-EC" sz="1200" b="1" dirty="0">
              <a:solidFill>
                <a:schemeClr val="accent6">
                  <a:lumMod val="75000"/>
                </a:schemeClr>
              </a:solidFill>
            </a:endParaRPr>
          </a:p>
        </p:txBody>
      </p:sp>
      <p:sp>
        <p:nvSpPr>
          <p:cNvPr id="101" name="100 CuadroTexto"/>
          <p:cNvSpPr txBox="1"/>
          <p:nvPr/>
        </p:nvSpPr>
        <p:spPr>
          <a:xfrm>
            <a:off x="6899596" y="6034967"/>
            <a:ext cx="357790" cy="276999"/>
          </a:xfrm>
          <a:prstGeom prst="rect">
            <a:avLst/>
          </a:prstGeom>
          <a:noFill/>
        </p:spPr>
        <p:txBody>
          <a:bodyPr wrap="none" rtlCol="0">
            <a:spAutoFit/>
          </a:bodyPr>
          <a:lstStyle/>
          <a:p>
            <a:r>
              <a:rPr lang="es-EC" sz="1200" b="1" dirty="0" smtClean="0">
                <a:solidFill>
                  <a:schemeClr val="accent6">
                    <a:lumMod val="75000"/>
                  </a:schemeClr>
                </a:solidFill>
              </a:rPr>
              <a:t>Jul</a:t>
            </a:r>
            <a:endParaRPr lang="es-EC" sz="1200" b="1" dirty="0">
              <a:solidFill>
                <a:schemeClr val="accent6">
                  <a:lumMod val="75000"/>
                </a:schemeClr>
              </a:solidFill>
            </a:endParaRPr>
          </a:p>
        </p:txBody>
      </p:sp>
      <p:sp>
        <p:nvSpPr>
          <p:cNvPr id="102" name="101 Rectángulo"/>
          <p:cNvSpPr/>
          <p:nvPr/>
        </p:nvSpPr>
        <p:spPr>
          <a:xfrm>
            <a:off x="709105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3" name="102 Rectángulo"/>
          <p:cNvSpPr/>
          <p:nvPr/>
        </p:nvSpPr>
        <p:spPr>
          <a:xfrm>
            <a:off x="745109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4" name="103 CuadroTexto"/>
          <p:cNvSpPr txBox="1"/>
          <p:nvPr/>
        </p:nvSpPr>
        <p:spPr>
          <a:xfrm>
            <a:off x="7259636" y="6034967"/>
            <a:ext cx="433260" cy="276999"/>
          </a:xfrm>
          <a:prstGeom prst="rect">
            <a:avLst/>
          </a:prstGeom>
          <a:noFill/>
        </p:spPr>
        <p:txBody>
          <a:bodyPr wrap="none" rtlCol="0">
            <a:spAutoFit/>
          </a:bodyPr>
          <a:lstStyle/>
          <a:p>
            <a:r>
              <a:rPr lang="es-EC" sz="1200" b="1" dirty="0" err="1" smtClean="0">
                <a:solidFill>
                  <a:schemeClr val="accent6">
                    <a:lumMod val="75000"/>
                  </a:schemeClr>
                </a:solidFill>
              </a:rPr>
              <a:t>Ago</a:t>
            </a:r>
            <a:endParaRPr lang="es-EC" sz="1200" b="1" dirty="0">
              <a:solidFill>
                <a:schemeClr val="accent6">
                  <a:lumMod val="75000"/>
                </a:schemeClr>
              </a:solidFill>
            </a:endParaRPr>
          </a:p>
        </p:txBody>
      </p:sp>
      <p:sp>
        <p:nvSpPr>
          <p:cNvPr id="105" name="104 CuadroTexto"/>
          <p:cNvSpPr txBox="1"/>
          <p:nvPr/>
        </p:nvSpPr>
        <p:spPr>
          <a:xfrm>
            <a:off x="4739356" y="6034967"/>
            <a:ext cx="420308" cy="276999"/>
          </a:xfrm>
          <a:prstGeom prst="rect">
            <a:avLst/>
          </a:prstGeom>
          <a:noFill/>
        </p:spPr>
        <p:txBody>
          <a:bodyPr wrap="none" rtlCol="0">
            <a:spAutoFit/>
          </a:bodyPr>
          <a:lstStyle/>
          <a:p>
            <a:r>
              <a:rPr lang="es-EC" sz="1200" b="1" dirty="0" smtClean="0">
                <a:solidFill>
                  <a:schemeClr val="accent6">
                    <a:lumMod val="75000"/>
                  </a:schemeClr>
                </a:solidFill>
              </a:rPr>
              <a:t>Ene</a:t>
            </a:r>
            <a:endParaRPr lang="es-EC" sz="1200" b="1" dirty="0">
              <a:solidFill>
                <a:schemeClr val="accent6">
                  <a:lumMod val="75000"/>
                </a:schemeClr>
              </a:solidFill>
            </a:endParaRPr>
          </a:p>
        </p:txBody>
      </p:sp>
      <p:sp>
        <p:nvSpPr>
          <p:cNvPr id="106" name="105 Rectángulo"/>
          <p:cNvSpPr/>
          <p:nvPr/>
        </p:nvSpPr>
        <p:spPr>
          <a:xfrm>
            <a:off x="493081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7" name="106 Rectángulo"/>
          <p:cNvSpPr/>
          <p:nvPr/>
        </p:nvSpPr>
        <p:spPr>
          <a:xfrm>
            <a:off x="529085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8" name="107 CuadroTexto"/>
          <p:cNvSpPr txBox="1"/>
          <p:nvPr/>
        </p:nvSpPr>
        <p:spPr>
          <a:xfrm>
            <a:off x="5099396" y="6034967"/>
            <a:ext cx="413255" cy="276999"/>
          </a:xfrm>
          <a:prstGeom prst="rect">
            <a:avLst/>
          </a:prstGeom>
          <a:noFill/>
        </p:spPr>
        <p:txBody>
          <a:bodyPr wrap="none" rtlCol="0">
            <a:spAutoFit/>
          </a:bodyPr>
          <a:lstStyle/>
          <a:p>
            <a:r>
              <a:rPr lang="es-EC" sz="1200" b="1" dirty="0" smtClean="0">
                <a:solidFill>
                  <a:schemeClr val="accent6">
                    <a:lumMod val="75000"/>
                  </a:schemeClr>
                </a:solidFill>
              </a:rPr>
              <a:t>Feb</a:t>
            </a:r>
            <a:endParaRPr lang="es-EC" sz="1200" b="1" dirty="0">
              <a:solidFill>
                <a:schemeClr val="accent6">
                  <a:lumMod val="75000"/>
                </a:schemeClr>
              </a:solidFill>
            </a:endParaRPr>
          </a:p>
        </p:txBody>
      </p:sp>
      <p:sp>
        <p:nvSpPr>
          <p:cNvPr id="109" name="108 CuadroTexto"/>
          <p:cNvSpPr txBox="1"/>
          <p:nvPr/>
        </p:nvSpPr>
        <p:spPr>
          <a:xfrm>
            <a:off x="7947726" y="6034967"/>
            <a:ext cx="405880" cy="276999"/>
          </a:xfrm>
          <a:prstGeom prst="rect">
            <a:avLst/>
          </a:prstGeom>
          <a:noFill/>
        </p:spPr>
        <p:txBody>
          <a:bodyPr wrap="none" rtlCol="0">
            <a:spAutoFit/>
          </a:bodyPr>
          <a:lstStyle/>
          <a:p>
            <a:r>
              <a:rPr lang="es-EC" sz="1200" b="1" dirty="0" smtClean="0">
                <a:solidFill>
                  <a:schemeClr val="accent6">
                    <a:lumMod val="75000"/>
                  </a:schemeClr>
                </a:solidFill>
              </a:rPr>
              <a:t>Oct</a:t>
            </a:r>
            <a:endParaRPr lang="es-EC" sz="1200" b="1" dirty="0">
              <a:solidFill>
                <a:schemeClr val="accent6">
                  <a:lumMod val="75000"/>
                </a:schemeClr>
              </a:solidFill>
            </a:endParaRPr>
          </a:p>
        </p:txBody>
      </p:sp>
      <p:sp>
        <p:nvSpPr>
          <p:cNvPr id="110" name="109 Rectángulo"/>
          <p:cNvSpPr/>
          <p:nvPr/>
        </p:nvSpPr>
        <p:spPr>
          <a:xfrm>
            <a:off x="813918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11" name="110 Rectángulo"/>
          <p:cNvSpPr/>
          <p:nvPr/>
        </p:nvSpPr>
        <p:spPr>
          <a:xfrm>
            <a:off x="849922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12" name="111 CuadroTexto"/>
          <p:cNvSpPr txBox="1"/>
          <p:nvPr/>
        </p:nvSpPr>
        <p:spPr>
          <a:xfrm>
            <a:off x="8307766" y="6034967"/>
            <a:ext cx="440698" cy="276999"/>
          </a:xfrm>
          <a:prstGeom prst="rect">
            <a:avLst/>
          </a:prstGeom>
          <a:noFill/>
        </p:spPr>
        <p:txBody>
          <a:bodyPr wrap="none" rtlCol="0">
            <a:spAutoFit/>
          </a:bodyPr>
          <a:lstStyle/>
          <a:p>
            <a:r>
              <a:rPr lang="es-EC" sz="1200" b="1" dirty="0" smtClean="0">
                <a:solidFill>
                  <a:schemeClr val="accent6">
                    <a:lumMod val="75000"/>
                  </a:schemeClr>
                </a:solidFill>
              </a:rPr>
              <a:t>Nov</a:t>
            </a:r>
            <a:endParaRPr lang="es-EC" sz="1200" b="1" dirty="0">
              <a:solidFill>
                <a:schemeClr val="accent6">
                  <a:lumMod val="75000"/>
                </a:schemeClr>
              </a:solidFill>
            </a:endParaRPr>
          </a:p>
        </p:txBody>
      </p:sp>
      <p:sp>
        <p:nvSpPr>
          <p:cNvPr id="18" name="17 Elipse"/>
          <p:cNvSpPr/>
          <p:nvPr/>
        </p:nvSpPr>
        <p:spPr>
          <a:xfrm>
            <a:off x="3590437" y="2362559"/>
            <a:ext cx="3141803" cy="71206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Sede Electrónica (SE) y</a:t>
            </a:r>
          </a:p>
          <a:p>
            <a:pPr algn="ctr"/>
            <a:r>
              <a:rPr lang="es-EC" sz="1400" dirty="0" smtClean="0">
                <a:solidFill>
                  <a:schemeClr val="tx1"/>
                </a:solidFill>
              </a:rPr>
              <a:t>Servicios Telemáticos (ST)</a:t>
            </a:r>
            <a:endParaRPr lang="es-EC" sz="1400" dirty="0">
              <a:solidFill>
                <a:schemeClr val="tx1"/>
              </a:solidFill>
            </a:endParaRPr>
          </a:p>
        </p:txBody>
      </p:sp>
      <p:sp>
        <p:nvSpPr>
          <p:cNvPr id="9" name="8 Rectángulo redondeado"/>
          <p:cNvSpPr/>
          <p:nvPr/>
        </p:nvSpPr>
        <p:spPr>
          <a:xfrm>
            <a:off x="357157" y="1070405"/>
            <a:ext cx="1358121" cy="50006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Propuesta de Normativa</a:t>
            </a:r>
            <a:endParaRPr lang="es-EC" sz="1400" dirty="0">
              <a:solidFill>
                <a:schemeClr val="tx1"/>
              </a:solidFill>
            </a:endParaRPr>
          </a:p>
        </p:txBody>
      </p:sp>
      <p:sp>
        <p:nvSpPr>
          <p:cNvPr id="126" name="125 Rectángulo redondeado"/>
          <p:cNvSpPr/>
          <p:nvPr/>
        </p:nvSpPr>
        <p:spPr>
          <a:xfrm>
            <a:off x="1835696" y="5458903"/>
            <a:ext cx="2736304" cy="2880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Análisis para Certificación ISO</a:t>
            </a:r>
            <a:endParaRPr lang="es-EC" sz="1400" dirty="0">
              <a:solidFill>
                <a:schemeClr val="tx1"/>
              </a:solidFill>
            </a:endParaRPr>
          </a:p>
        </p:txBody>
      </p:sp>
      <p:cxnSp>
        <p:nvCxnSpPr>
          <p:cNvPr id="146" name="145 Conector curvado"/>
          <p:cNvCxnSpPr>
            <a:stCxn id="9" idx="1"/>
            <a:endCxn id="10" idx="1"/>
          </p:cNvCxnSpPr>
          <p:nvPr/>
        </p:nvCxnSpPr>
        <p:spPr>
          <a:xfrm rot="10800000" flipH="1" flipV="1">
            <a:off x="357156" y="1320438"/>
            <a:ext cx="182395" cy="992152"/>
          </a:xfrm>
          <a:prstGeom prst="curvedConnector3">
            <a:avLst>
              <a:gd name="adj1" fmla="val -12533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48" name="147 Conector curvado"/>
          <p:cNvCxnSpPr>
            <a:stCxn id="10" idx="3"/>
            <a:endCxn id="17" idx="0"/>
          </p:cNvCxnSpPr>
          <p:nvPr/>
        </p:nvCxnSpPr>
        <p:spPr>
          <a:xfrm>
            <a:off x="2396940" y="2312590"/>
            <a:ext cx="318071" cy="668212"/>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53" name="152 Conector curvado"/>
          <p:cNvCxnSpPr>
            <a:stCxn id="18" idx="2"/>
            <a:endCxn id="17" idx="7"/>
          </p:cNvCxnSpPr>
          <p:nvPr/>
        </p:nvCxnSpPr>
        <p:spPr>
          <a:xfrm rot="10800000" flipV="1">
            <a:off x="3421929" y="2718592"/>
            <a:ext cx="168508" cy="412209"/>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56" name="155 Conector curvado"/>
          <p:cNvCxnSpPr>
            <a:stCxn id="15" idx="3"/>
            <a:endCxn id="17" idx="4"/>
          </p:cNvCxnSpPr>
          <p:nvPr/>
        </p:nvCxnSpPr>
        <p:spPr>
          <a:xfrm flipV="1">
            <a:off x="1634848" y="4005064"/>
            <a:ext cx="1080163" cy="545567"/>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9" name="158 Conector curvado"/>
          <p:cNvCxnSpPr>
            <a:stCxn id="16" idx="4"/>
            <a:endCxn id="17" idx="4"/>
          </p:cNvCxnSpPr>
          <p:nvPr/>
        </p:nvCxnSpPr>
        <p:spPr>
          <a:xfrm flipV="1">
            <a:off x="1760995" y="4005064"/>
            <a:ext cx="954016" cy="1264718"/>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8" name="167 Rectángulo redondeado"/>
          <p:cNvSpPr/>
          <p:nvPr/>
        </p:nvSpPr>
        <p:spPr>
          <a:xfrm>
            <a:off x="6619708" y="2506575"/>
            <a:ext cx="1803380" cy="8504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Publicación Web y Funcionalidad Móvil</a:t>
            </a:r>
            <a:endParaRPr lang="es-EC" sz="1400" dirty="0">
              <a:solidFill>
                <a:schemeClr val="tx1"/>
              </a:solidFill>
            </a:endParaRPr>
          </a:p>
        </p:txBody>
      </p:sp>
      <p:sp>
        <p:nvSpPr>
          <p:cNvPr id="169" name="168 Rectángulo redondeado"/>
          <p:cNvSpPr/>
          <p:nvPr/>
        </p:nvSpPr>
        <p:spPr>
          <a:xfrm>
            <a:off x="5724128" y="3370671"/>
            <a:ext cx="2715074" cy="320330"/>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DINARDAP</a:t>
            </a:r>
            <a:endParaRPr lang="es-EC" sz="1400" dirty="0">
              <a:solidFill>
                <a:schemeClr val="tx1"/>
              </a:solidFill>
            </a:endParaRPr>
          </a:p>
        </p:txBody>
      </p:sp>
      <p:sp>
        <p:nvSpPr>
          <p:cNvPr id="176" name="175 CuadroTexto"/>
          <p:cNvSpPr txBox="1"/>
          <p:nvPr/>
        </p:nvSpPr>
        <p:spPr>
          <a:xfrm>
            <a:off x="421449" y="6525344"/>
            <a:ext cx="550151" cy="307777"/>
          </a:xfrm>
          <a:prstGeom prst="rect">
            <a:avLst/>
          </a:prstGeom>
          <a:noFill/>
        </p:spPr>
        <p:txBody>
          <a:bodyPr wrap="none" rtlCol="0">
            <a:spAutoFit/>
          </a:bodyPr>
          <a:lstStyle/>
          <a:p>
            <a:r>
              <a:rPr lang="es-EC" sz="1400" b="1" dirty="0" smtClean="0">
                <a:solidFill>
                  <a:schemeClr val="accent2">
                    <a:lumMod val="75000"/>
                  </a:schemeClr>
                </a:solidFill>
              </a:rPr>
              <a:t>2015</a:t>
            </a:r>
            <a:endParaRPr lang="es-EC" sz="1400" b="1" dirty="0">
              <a:solidFill>
                <a:schemeClr val="accent2">
                  <a:lumMod val="75000"/>
                </a:schemeClr>
              </a:solidFill>
            </a:endParaRPr>
          </a:p>
        </p:txBody>
      </p:sp>
      <p:sp>
        <p:nvSpPr>
          <p:cNvPr id="179" name="178 CuadroTexto"/>
          <p:cNvSpPr txBox="1"/>
          <p:nvPr/>
        </p:nvSpPr>
        <p:spPr>
          <a:xfrm>
            <a:off x="4669921" y="6525344"/>
            <a:ext cx="550151" cy="307777"/>
          </a:xfrm>
          <a:prstGeom prst="rect">
            <a:avLst/>
          </a:prstGeom>
          <a:noFill/>
        </p:spPr>
        <p:txBody>
          <a:bodyPr wrap="none" rtlCol="0">
            <a:spAutoFit/>
          </a:bodyPr>
          <a:lstStyle/>
          <a:p>
            <a:r>
              <a:rPr lang="es-EC" sz="1400" b="1" dirty="0" smtClean="0">
                <a:solidFill>
                  <a:schemeClr val="accent6">
                    <a:lumMod val="75000"/>
                  </a:schemeClr>
                </a:solidFill>
              </a:rPr>
              <a:t>2016</a:t>
            </a:r>
            <a:endParaRPr lang="es-EC" sz="1400" b="1" dirty="0">
              <a:solidFill>
                <a:schemeClr val="accent6">
                  <a:lumMod val="75000"/>
                </a:schemeClr>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592254" cy="461665"/>
          </a:xfrm>
          <a:prstGeom prst="rect">
            <a:avLst/>
          </a:prstGeom>
          <a:noFill/>
        </p:spPr>
        <p:txBody>
          <a:bodyPr wrap="none" rtlCol="0">
            <a:spAutoFit/>
          </a:bodyPr>
          <a:lstStyle/>
          <a:p>
            <a:r>
              <a:rPr lang="es-EC" sz="2400" b="1" dirty="0" smtClean="0">
                <a:solidFill>
                  <a:srgbClr val="0070C0"/>
                </a:solidFill>
              </a:rPr>
              <a:t>CRONOGRAMA REFERENCIAL C1 (actividades hito)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396365478"/>
              </p:ext>
            </p:extLst>
          </p:nvPr>
        </p:nvGraphicFramePr>
        <p:xfrm>
          <a:off x="395536" y="1800096"/>
          <a:ext cx="8352927" cy="2656840"/>
        </p:xfrm>
        <a:graphic>
          <a:graphicData uri="http://schemas.openxmlformats.org/drawingml/2006/table">
            <a:tbl>
              <a:tblPr firstRow="1" bandRow="1">
                <a:tableStyleId>{5C22544A-7EE6-4342-B048-85BDC9FD1C3A}</a:tableStyleId>
              </a:tblPr>
              <a:tblGrid>
                <a:gridCol w="3816424"/>
                <a:gridCol w="2952328"/>
                <a:gridCol w="1584175"/>
              </a:tblGrid>
              <a:tr h="370840">
                <a:tc>
                  <a:txBody>
                    <a:bodyPr/>
                    <a:lstStyle/>
                    <a:p>
                      <a:pPr algn="ctr"/>
                      <a:r>
                        <a:rPr lang="es-EC" dirty="0" smtClean="0"/>
                        <a:t>SUBCOMPONENTE</a:t>
                      </a:r>
                      <a:endParaRPr lang="es-EC" dirty="0"/>
                    </a:p>
                  </a:txBody>
                  <a:tcPr/>
                </a:tc>
                <a:tc>
                  <a:txBody>
                    <a:bodyPr/>
                    <a:lstStyle/>
                    <a:p>
                      <a:pPr algn="ctr"/>
                      <a:r>
                        <a:rPr lang="es-EC" dirty="0" smtClean="0"/>
                        <a:t>ACTIVIDAD HITO</a:t>
                      </a:r>
                      <a:endParaRPr lang="es-EC" dirty="0"/>
                    </a:p>
                  </a:txBody>
                  <a:tcPr/>
                </a:tc>
                <a:tc>
                  <a:txBody>
                    <a:bodyPr/>
                    <a:lstStyle/>
                    <a:p>
                      <a:pPr algn="ctr"/>
                      <a:r>
                        <a:rPr lang="es-EC" dirty="0" smtClean="0"/>
                        <a:t>FECHA REF.</a:t>
                      </a:r>
                      <a:endParaRPr lang="es-EC" dirty="0"/>
                    </a:p>
                  </a:txBody>
                  <a:tcPr/>
                </a:tc>
              </a:tr>
              <a:tr h="133216">
                <a:tc rowSpan="3">
                  <a:txBody>
                    <a:bodyPr/>
                    <a:lstStyle/>
                    <a:p>
                      <a:r>
                        <a:rPr lang="es-EC" sz="1400" dirty="0" smtClean="0"/>
                        <a:t>SC1:</a:t>
                      </a:r>
                      <a:r>
                        <a:rPr lang="es-EC" sz="1400" baseline="0" dirty="0" smtClean="0"/>
                        <a:t> Puesta en marcha de la metodología de digitalización. Base de Datos con imágenes digitalizadas e indexadas del acervo registral</a:t>
                      </a:r>
                      <a:endParaRPr lang="es-EC" sz="1400" dirty="0"/>
                    </a:p>
                  </a:txBody>
                  <a:tcPr/>
                </a:tc>
                <a:tc>
                  <a:txBody>
                    <a:bodyPr/>
                    <a:lstStyle/>
                    <a:p>
                      <a:r>
                        <a:rPr lang="es-EC" sz="1300" dirty="0" smtClean="0"/>
                        <a:t>Pruebas</a:t>
                      </a:r>
                      <a:r>
                        <a:rPr lang="es-EC" sz="1300" baseline="0" dirty="0" smtClean="0"/>
                        <a:t> Beta Digitalización</a:t>
                      </a:r>
                      <a:endParaRPr lang="es-EC" sz="1300" dirty="0"/>
                    </a:p>
                  </a:txBody>
                  <a:tcPr/>
                </a:tc>
                <a:tc>
                  <a:txBody>
                    <a:bodyPr/>
                    <a:lstStyle/>
                    <a:p>
                      <a:pPr algn="r"/>
                      <a:r>
                        <a:rPr lang="es-EC" sz="1400" dirty="0" smtClean="0"/>
                        <a:t>Hasta 10-abr-2015</a:t>
                      </a:r>
                      <a:endParaRPr lang="es-EC" sz="1400" dirty="0"/>
                    </a:p>
                  </a:txBody>
                  <a:tcPr/>
                </a:tc>
              </a:tr>
              <a:tr h="0">
                <a:tc vMerge="1">
                  <a:txBody>
                    <a:bodyPr/>
                    <a:lstStyle/>
                    <a:p>
                      <a:endParaRPr lang="es-EC" sz="1400" dirty="0"/>
                    </a:p>
                  </a:txBody>
                  <a:tcPr/>
                </a:tc>
                <a:tc>
                  <a:txBody>
                    <a:bodyPr/>
                    <a:lstStyle/>
                    <a:p>
                      <a:r>
                        <a:rPr lang="es-EC" sz="1300" b="1" dirty="0" smtClean="0">
                          <a:solidFill>
                            <a:srgbClr val="FF0000"/>
                          </a:solidFill>
                        </a:rPr>
                        <a:t>DÍA</a:t>
                      </a:r>
                      <a:r>
                        <a:rPr lang="es-EC" sz="1300" b="1" baseline="0" dirty="0" smtClean="0">
                          <a:solidFill>
                            <a:srgbClr val="FF0000"/>
                          </a:solidFill>
                        </a:rPr>
                        <a:t> CERO DIGITALIZACIÓN</a:t>
                      </a:r>
                      <a:r>
                        <a:rPr lang="es-EC" sz="1300" baseline="0" dirty="0" smtClean="0"/>
                        <a:t> (inicio)</a:t>
                      </a:r>
                      <a:endParaRPr lang="es-EC" sz="1300" dirty="0"/>
                    </a:p>
                  </a:txBody>
                  <a:tcPr/>
                </a:tc>
                <a:tc>
                  <a:txBody>
                    <a:bodyPr/>
                    <a:lstStyle/>
                    <a:p>
                      <a:pPr algn="r"/>
                      <a:r>
                        <a:rPr lang="es-EC" sz="1400" b="1" dirty="0" smtClean="0">
                          <a:solidFill>
                            <a:srgbClr val="FF0000"/>
                          </a:solidFill>
                        </a:rPr>
                        <a:t>20-abr-2015</a:t>
                      </a:r>
                      <a:endParaRPr lang="es-EC" sz="1400" b="1" dirty="0">
                        <a:solidFill>
                          <a:srgbClr val="FF0000"/>
                        </a:solidFill>
                      </a:endParaRPr>
                    </a:p>
                  </a:txBody>
                  <a:tcPr/>
                </a:tc>
              </a:tr>
              <a:tr h="0">
                <a:tc vMerge="1">
                  <a:txBody>
                    <a:bodyPr/>
                    <a:lstStyle/>
                    <a:p>
                      <a:endParaRPr lang="es-EC" sz="1400" dirty="0"/>
                    </a:p>
                  </a:txBody>
                  <a:tcPr/>
                </a:tc>
                <a:tc>
                  <a:txBody>
                    <a:bodyPr/>
                    <a:lstStyle/>
                    <a:p>
                      <a:r>
                        <a:rPr lang="es-EC" sz="1300" b="1" dirty="0" smtClean="0">
                          <a:solidFill>
                            <a:srgbClr val="FF0000"/>
                          </a:solidFill>
                        </a:rPr>
                        <a:t>Fin de Digitalización</a:t>
                      </a:r>
                      <a:endParaRPr lang="es-EC" sz="1300" b="1" dirty="0">
                        <a:solidFill>
                          <a:srgbClr val="FF0000"/>
                        </a:solidFill>
                      </a:endParaRPr>
                    </a:p>
                  </a:txBody>
                  <a:tcPr/>
                </a:tc>
                <a:tc>
                  <a:txBody>
                    <a:bodyPr/>
                    <a:lstStyle/>
                    <a:p>
                      <a:pPr algn="r"/>
                      <a:r>
                        <a:rPr lang="es-EC" sz="1400" dirty="0" smtClean="0">
                          <a:solidFill>
                            <a:srgbClr val="FF0000"/>
                          </a:solidFill>
                        </a:rPr>
                        <a:t>Hasta 16-dic-2016</a:t>
                      </a:r>
                      <a:endParaRPr lang="es-EC" sz="1400" dirty="0">
                        <a:solidFill>
                          <a:srgbClr val="FF0000"/>
                        </a:solidFill>
                      </a:endParaRPr>
                    </a:p>
                  </a:txBody>
                  <a:tcPr/>
                </a:tc>
              </a:tr>
              <a:tr h="370840">
                <a:tc rowSpan="2">
                  <a:txBody>
                    <a:bodyPr/>
                    <a:lstStyle/>
                    <a:p>
                      <a:r>
                        <a:rPr lang="es-EC" sz="1400" dirty="0" smtClean="0"/>
                        <a:t>SC2: Tecnologías de la Información</a:t>
                      </a:r>
                      <a:endParaRPr lang="es-EC" sz="1400" dirty="0"/>
                    </a:p>
                  </a:txBody>
                  <a:tcPr/>
                </a:tc>
                <a:tc>
                  <a:txBody>
                    <a:bodyPr/>
                    <a:lstStyle/>
                    <a:p>
                      <a:r>
                        <a:rPr lang="es-EC" sz="1300" dirty="0" smtClean="0"/>
                        <a:t>Puesta en producción de nueva</a:t>
                      </a:r>
                      <a:r>
                        <a:rPr lang="es-EC" sz="1300" baseline="0" dirty="0" smtClean="0"/>
                        <a:t> infraestructura tecnológica para Digitalización</a:t>
                      </a:r>
                      <a:endParaRPr lang="es-EC" sz="1300" dirty="0"/>
                    </a:p>
                  </a:txBody>
                  <a:tcPr/>
                </a:tc>
                <a:tc>
                  <a:txBody>
                    <a:bodyPr/>
                    <a:lstStyle/>
                    <a:p>
                      <a:pPr algn="r"/>
                      <a:r>
                        <a:rPr lang="es-EC" sz="1400" dirty="0" smtClean="0"/>
                        <a:t>Hasta 3-abr-2015</a:t>
                      </a:r>
                      <a:endParaRPr lang="es-EC" sz="1400" dirty="0"/>
                    </a:p>
                  </a:txBody>
                  <a:tcPr/>
                </a:tc>
              </a:tr>
              <a:tr h="370840">
                <a:tc vMerge="1">
                  <a:txBody>
                    <a:bodyPr/>
                    <a:lstStyle/>
                    <a:p>
                      <a:endParaRPr lang="es-EC" sz="1400" dirty="0"/>
                    </a:p>
                  </a:txBody>
                  <a:tcPr/>
                </a:tc>
                <a:tc>
                  <a:txBody>
                    <a:bodyPr/>
                    <a:lstStyle/>
                    <a:p>
                      <a:r>
                        <a:rPr lang="es-EC" sz="1300" dirty="0" smtClean="0"/>
                        <a:t>Ajustes y optimización transaccional</a:t>
                      </a:r>
                      <a:r>
                        <a:rPr lang="es-EC" sz="1300" baseline="0" dirty="0" smtClean="0"/>
                        <a:t> de nueva infraestructura tecnológica para Digitalización</a:t>
                      </a:r>
                      <a:endParaRPr lang="es-EC" sz="1300" dirty="0"/>
                    </a:p>
                  </a:txBody>
                  <a:tcPr/>
                </a:tc>
                <a:tc>
                  <a:txBody>
                    <a:bodyPr/>
                    <a:lstStyle/>
                    <a:p>
                      <a:pPr algn="r"/>
                      <a:r>
                        <a:rPr lang="es-EC" sz="1400" dirty="0" smtClean="0"/>
                        <a:t>Hasta 31-jul-2015</a:t>
                      </a:r>
                      <a:endParaRPr lang="es-EC" sz="1400" dirty="0"/>
                    </a:p>
                  </a:txBody>
                  <a:tcPr/>
                </a:tc>
              </a:tr>
            </a:tbl>
          </a:graphicData>
        </a:graphic>
      </p:graphicFrame>
      <p:sp>
        <p:nvSpPr>
          <p:cNvPr id="7" name="6 CuadroTexto"/>
          <p:cNvSpPr txBox="1"/>
          <p:nvPr/>
        </p:nvSpPr>
        <p:spPr>
          <a:xfrm>
            <a:off x="395536" y="1095127"/>
            <a:ext cx="8568952" cy="461665"/>
          </a:xfrm>
          <a:prstGeom prst="rect">
            <a:avLst/>
          </a:prstGeom>
          <a:noFill/>
        </p:spPr>
        <p:txBody>
          <a:bodyPr wrap="square" rtlCol="0">
            <a:spAutoFit/>
          </a:bodyPr>
          <a:lstStyle/>
          <a:p>
            <a:r>
              <a:rPr lang="es-EC" sz="2400" b="1" dirty="0" smtClean="0"/>
              <a:t>COMPONENTE 1</a:t>
            </a:r>
            <a:r>
              <a:rPr lang="es-EC" sz="2400" dirty="0" smtClean="0"/>
              <a:t>: </a:t>
            </a:r>
            <a:r>
              <a:rPr lang="es-EC" sz="2400" b="1" dirty="0" smtClean="0">
                <a:solidFill>
                  <a:srgbClr val="FF0000"/>
                </a:solidFill>
              </a:rPr>
              <a:t>DIGITALIZACIÓN</a:t>
            </a:r>
            <a:endParaRPr lang="es-EC" sz="2400" dirty="0" smtClean="0"/>
          </a:p>
        </p:txBody>
      </p:sp>
    </p:spTree>
    <p:extLst>
      <p:ext uri="{BB962C8B-B14F-4D97-AF65-F5344CB8AC3E}">
        <p14:creationId xmlns:p14="http://schemas.microsoft.com/office/powerpoint/2010/main" val="305444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592254" cy="461665"/>
          </a:xfrm>
          <a:prstGeom prst="rect">
            <a:avLst/>
          </a:prstGeom>
          <a:noFill/>
        </p:spPr>
        <p:txBody>
          <a:bodyPr wrap="none" rtlCol="0">
            <a:spAutoFit/>
          </a:bodyPr>
          <a:lstStyle/>
          <a:p>
            <a:r>
              <a:rPr lang="es-EC" sz="2400" b="1" dirty="0" smtClean="0">
                <a:solidFill>
                  <a:srgbClr val="0070C0"/>
                </a:solidFill>
              </a:rPr>
              <a:t>CRONOGRAMA REFERENCIAL C2 (actividades hito)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0" name="9 CuadroTexto"/>
          <p:cNvSpPr txBox="1"/>
          <p:nvPr/>
        </p:nvSpPr>
        <p:spPr>
          <a:xfrm>
            <a:off x="395536" y="764704"/>
            <a:ext cx="8568952" cy="461665"/>
          </a:xfrm>
          <a:prstGeom prst="rect">
            <a:avLst/>
          </a:prstGeom>
          <a:noFill/>
        </p:spPr>
        <p:txBody>
          <a:bodyPr wrap="square" rtlCol="0">
            <a:spAutoFit/>
          </a:bodyPr>
          <a:lstStyle/>
          <a:p>
            <a:r>
              <a:rPr lang="es-EC" sz="2400" b="1" dirty="0" smtClean="0"/>
              <a:t>COMPONENTE 2</a:t>
            </a:r>
            <a:r>
              <a:rPr lang="es-EC" sz="2400" dirty="0" smtClean="0"/>
              <a:t>: </a:t>
            </a:r>
            <a:r>
              <a:rPr lang="es-EC" sz="2400" b="1" dirty="0" smtClean="0">
                <a:solidFill>
                  <a:srgbClr val="FF0000"/>
                </a:solidFill>
              </a:rPr>
              <a:t>MODERNIZACIÓN INTEGRAL DEL RP</a:t>
            </a:r>
            <a:endParaRPr lang="es-EC" sz="2400" dirty="0" smtClean="0"/>
          </a:p>
        </p:txBody>
      </p:sp>
      <p:graphicFrame>
        <p:nvGraphicFramePr>
          <p:cNvPr id="11" name="10 Tabla"/>
          <p:cNvGraphicFramePr>
            <a:graphicFrameLocks noGrp="1"/>
          </p:cNvGraphicFramePr>
          <p:nvPr>
            <p:extLst>
              <p:ext uri="{D42A27DB-BD31-4B8C-83A1-F6EECF244321}">
                <p14:modId xmlns:p14="http://schemas.microsoft.com/office/powerpoint/2010/main" val="2468261706"/>
              </p:ext>
            </p:extLst>
          </p:nvPr>
        </p:nvGraphicFramePr>
        <p:xfrm>
          <a:off x="395536" y="1236360"/>
          <a:ext cx="8568952" cy="5483448"/>
        </p:xfrm>
        <a:graphic>
          <a:graphicData uri="http://schemas.openxmlformats.org/drawingml/2006/table">
            <a:tbl>
              <a:tblPr firstRow="1" bandRow="1">
                <a:tableStyleId>{5C22544A-7EE6-4342-B048-85BDC9FD1C3A}</a:tableStyleId>
              </a:tblPr>
              <a:tblGrid>
                <a:gridCol w="3324163"/>
                <a:gridCol w="3619644"/>
                <a:gridCol w="1625145"/>
              </a:tblGrid>
              <a:tr h="370840">
                <a:tc>
                  <a:txBody>
                    <a:bodyPr/>
                    <a:lstStyle/>
                    <a:p>
                      <a:pPr algn="ctr"/>
                      <a:r>
                        <a:rPr lang="es-EC" dirty="0" smtClean="0"/>
                        <a:t>SUBCOMPONENTE</a:t>
                      </a:r>
                      <a:endParaRPr lang="es-EC" dirty="0"/>
                    </a:p>
                  </a:txBody>
                  <a:tcPr/>
                </a:tc>
                <a:tc>
                  <a:txBody>
                    <a:bodyPr/>
                    <a:lstStyle/>
                    <a:p>
                      <a:pPr algn="ctr"/>
                      <a:r>
                        <a:rPr lang="es-EC" dirty="0" smtClean="0"/>
                        <a:t>ACTIVIDAD HITO</a:t>
                      </a:r>
                      <a:endParaRPr lang="es-EC" dirty="0"/>
                    </a:p>
                  </a:txBody>
                  <a:tcPr/>
                </a:tc>
                <a:tc>
                  <a:txBody>
                    <a:bodyPr/>
                    <a:lstStyle/>
                    <a:p>
                      <a:pPr algn="ctr"/>
                      <a:r>
                        <a:rPr lang="es-EC" dirty="0" smtClean="0"/>
                        <a:t>FECHA</a:t>
                      </a:r>
                      <a:endParaRPr lang="es-EC" dirty="0"/>
                    </a:p>
                  </a:txBody>
                  <a:tcPr/>
                </a:tc>
              </a:tr>
              <a:tr h="237624">
                <a:tc>
                  <a:txBody>
                    <a:bodyPr/>
                    <a:lstStyle/>
                    <a:p>
                      <a:r>
                        <a:rPr lang="es-EC" sz="1400" dirty="0" smtClean="0"/>
                        <a:t>SC1:</a:t>
                      </a:r>
                      <a:r>
                        <a:rPr lang="es-EC" sz="1400" baseline="0" dirty="0" smtClean="0"/>
                        <a:t> Marco Jurídico</a:t>
                      </a:r>
                      <a:endParaRPr lang="es-EC" sz="1400" dirty="0"/>
                    </a:p>
                  </a:txBody>
                  <a:tcPr/>
                </a:tc>
                <a:tc>
                  <a:txBody>
                    <a:bodyPr/>
                    <a:lstStyle/>
                    <a:p>
                      <a:r>
                        <a:rPr lang="es-EC" sz="1300" dirty="0" smtClean="0"/>
                        <a:t>Propuesta Normativa revisada</a:t>
                      </a:r>
                      <a:endParaRPr lang="es-EC" sz="1300" dirty="0"/>
                    </a:p>
                  </a:txBody>
                  <a:tcPr/>
                </a:tc>
                <a:tc>
                  <a:txBody>
                    <a:bodyPr/>
                    <a:lstStyle/>
                    <a:p>
                      <a:pPr algn="r"/>
                      <a:r>
                        <a:rPr lang="es-EC" sz="1400" dirty="0" smtClean="0"/>
                        <a:t>Hasta 15-may-2015</a:t>
                      </a:r>
                      <a:endParaRPr lang="es-EC" sz="1400" dirty="0"/>
                    </a:p>
                  </a:txBody>
                  <a:tcPr/>
                </a:tc>
              </a:tr>
              <a:tr h="148848">
                <a:tc rowSpan="2">
                  <a:txBody>
                    <a:bodyPr/>
                    <a:lstStyle/>
                    <a:p>
                      <a:r>
                        <a:rPr lang="es-EC" sz="1400" dirty="0" smtClean="0"/>
                        <a:t>SC2: Procesos Registrales</a:t>
                      </a:r>
                      <a:endParaRPr lang="es-EC" sz="1400" dirty="0"/>
                    </a:p>
                  </a:txBody>
                  <a:tcPr/>
                </a:tc>
                <a:tc>
                  <a:txBody>
                    <a:bodyPr/>
                    <a:lstStyle/>
                    <a:p>
                      <a:r>
                        <a:rPr lang="es-EC" sz="1300" dirty="0" smtClean="0"/>
                        <a:t>Reingeniería de procesos</a:t>
                      </a:r>
                      <a:endParaRPr lang="es-EC" sz="1300" dirty="0"/>
                    </a:p>
                  </a:txBody>
                  <a:tcPr/>
                </a:tc>
                <a:tc>
                  <a:txBody>
                    <a:bodyPr/>
                    <a:lstStyle/>
                    <a:p>
                      <a:pPr algn="r"/>
                      <a:r>
                        <a:rPr lang="es-EC" sz="1400" dirty="0" smtClean="0"/>
                        <a:t>Hasta 30-jul-2015</a:t>
                      </a:r>
                      <a:endParaRPr lang="es-EC" sz="1400" dirty="0"/>
                    </a:p>
                  </a:txBody>
                  <a:tcPr/>
                </a:tc>
              </a:tr>
              <a:tr h="204088">
                <a:tc vMerge="1">
                  <a:txBody>
                    <a:bodyPr/>
                    <a:lstStyle/>
                    <a:p>
                      <a:endParaRPr lang="es-EC" sz="1400" dirty="0"/>
                    </a:p>
                  </a:txBody>
                  <a:tcPr/>
                </a:tc>
                <a:tc>
                  <a:txBody>
                    <a:bodyPr/>
                    <a:lstStyle/>
                    <a:p>
                      <a:r>
                        <a:rPr lang="es-EC" sz="1300" dirty="0" smtClean="0"/>
                        <a:t>Implementación de procesos</a:t>
                      </a:r>
                      <a:endParaRPr lang="es-EC" sz="1300" dirty="0"/>
                    </a:p>
                  </a:txBody>
                  <a:tcPr/>
                </a:tc>
                <a:tc>
                  <a:txBody>
                    <a:bodyPr/>
                    <a:lstStyle/>
                    <a:p>
                      <a:pPr algn="r"/>
                      <a:r>
                        <a:rPr lang="es-EC" sz="1400" dirty="0" smtClean="0"/>
                        <a:t>Hasta 31-dic-2015</a:t>
                      </a:r>
                      <a:endParaRPr lang="es-EC" sz="1400" dirty="0"/>
                    </a:p>
                  </a:txBody>
                  <a:tcPr/>
                </a:tc>
              </a:tr>
              <a:tr h="259328">
                <a:tc>
                  <a:txBody>
                    <a:bodyPr/>
                    <a:lstStyle/>
                    <a:p>
                      <a:r>
                        <a:rPr lang="es-EC" sz="1400" dirty="0" smtClean="0"/>
                        <a:t>SC3:</a:t>
                      </a:r>
                      <a:r>
                        <a:rPr lang="es-EC" sz="1400" baseline="0" dirty="0" smtClean="0"/>
                        <a:t> Tecnologías de la Información. HARDWARE</a:t>
                      </a:r>
                      <a:endParaRPr lang="es-EC" sz="1400" dirty="0"/>
                    </a:p>
                  </a:txBody>
                  <a:tcPr/>
                </a:tc>
                <a:tc>
                  <a:txBody>
                    <a:bodyPr/>
                    <a:lstStyle/>
                    <a:p>
                      <a:r>
                        <a:rPr lang="es-EC" sz="1300" dirty="0" smtClean="0"/>
                        <a:t>Equipamiento operativo básico</a:t>
                      </a:r>
                      <a:endParaRPr lang="es-EC" sz="1300" dirty="0"/>
                    </a:p>
                  </a:txBody>
                  <a:tcPr/>
                </a:tc>
                <a:tc>
                  <a:txBody>
                    <a:bodyPr/>
                    <a:lstStyle/>
                    <a:p>
                      <a:pPr algn="r"/>
                      <a:r>
                        <a:rPr lang="es-EC" sz="1400" dirty="0" smtClean="0"/>
                        <a:t>Hasta 30-ene-2015</a:t>
                      </a:r>
                      <a:endParaRPr lang="es-EC" sz="1400" dirty="0"/>
                    </a:p>
                  </a:txBody>
                  <a:tcPr/>
                </a:tc>
              </a:tr>
              <a:tr h="320536">
                <a:tc rowSpan="4">
                  <a:txBody>
                    <a:bodyPr/>
                    <a:lstStyle/>
                    <a:p>
                      <a:r>
                        <a:rPr lang="es-EC" sz="1400" dirty="0" smtClean="0"/>
                        <a:t>SC4: Tecnologías de la Información. SOFTWARE</a:t>
                      </a:r>
                      <a:endParaRPr lang="es-EC" sz="1400" dirty="0"/>
                    </a:p>
                  </a:txBody>
                  <a:tcPr/>
                </a:tc>
                <a:tc>
                  <a:txBody>
                    <a:bodyPr/>
                    <a:lstStyle/>
                    <a:p>
                      <a:r>
                        <a:rPr lang="es-EC" sz="1300" dirty="0" smtClean="0"/>
                        <a:t>Implementación Gestor documental</a:t>
                      </a:r>
                      <a:endParaRPr lang="es-EC" sz="1300" dirty="0"/>
                    </a:p>
                  </a:txBody>
                  <a:tcPr/>
                </a:tc>
                <a:tc>
                  <a:txBody>
                    <a:bodyPr/>
                    <a:lstStyle/>
                    <a:p>
                      <a:pPr algn="r"/>
                      <a:r>
                        <a:rPr lang="es-EC" sz="1400" dirty="0" smtClean="0"/>
                        <a:t>Hasta</a:t>
                      </a:r>
                      <a:r>
                        <a:rPr lang="es-EC" sz="1400" baseline="0" dirty="0" smtClean="0"/>
                        <a:t> 13-abr-2015</a:t>
                      </a:r>
                      <a:endParaRPr lang="es-EC" sz="1400" dirty="0"/>
                    </a:p>
                  </a:txBody>
                  <a:tcPr/>
                </a:tc>
              </a:tr>
              <a:tr h="336912">
                <a:tc vMerge="1">
                  <a:txBody>
                    <a:bodyPr/>
                    <a:lstStyle/>
                    <a:p>
                      <a:endParaRPr lang="es-EC" sz="1400" dirty="0"/>
                    </a:p>
                  </a:txBody>
                  <a:tcPr/>
                </a:tc>
                <a:tc>
                  <a:txBody>
                    <a:bodyPr/>
                    <a:lstStyle/>
                    <a:p>
                      <a:r>
                        <a:rPr lang="es-EC" sz="1300" dirty="0" smtClean="0"/>
                        <a:t>Implementación Sistema Registral</a:t>
                      </a:r>
                    </a:p>
                  </a:txBody>
                  <a:tcPr/>
                </a:tc>
                <a:tc>
                  <a:txBody>
                    <a:bodyPr/>
                    <a:lstStyle/>
                    <a:p>
                      <a:pPr algn="r"/>
                      <a:r>
                        <a:rPr lang="es-EC" sz="1400" dirty="0" smtClean="0"/>
                        <a:t>Hasta 11-ago-2015</a:t>
                      </a:r>
                      <a:endParaRPr lang="es-EC" sz="1400" dirty="0"/>
                    </a:p>
                  </a:txBody>
                  <a:tcPr/>
                </a:tc>
              </a:tr>
              <a:tr h="209272">
                <a:tc vMerge="1">
                  <a:txBody>
                    <a:bodyPr/>
                    <a:lstStyle/>
                    <a:p>
                      <a:endParaRPr lang="es-EC"/>
                    </a:p>
                  </a:txBody>
                  <a:tcPr/>
                </a:tc>
                <a:tc>
                  <a:txBody>
                    <a:bodyPr/>
                    <a:lstStyle/>
                    <a:p>
                      <a:r>
                        <a:rPr lang="es-EC" sz="1300" dirty="0" smtClean="0"/>
                        <a:t>Depuración y Pruebas Sistema Registral</a:t>
                      </a:r>
                      <a:endParaRPr lang="es-EC" sz="1300" dirty="0"/>
                    </a:p>
                  </a:txBody>
                  <a:tcPr/>
                </a:tc>
                <a:tc>
                  <a:txBody>
                    <a:bodyPr/>
                    <a:lstStyle/>
                    <a:p>
                      <a:pPr algn="r"/>
                      <a:r>
                        <a:rPr lang="es-EC" sz="1400" dirty="0" smtClean="0"/>
                        <a:t>Hasta 30-dic-2015</a:t>
                      </a:r>
                      <a:endParaRPr lang="es-EC" sz="1400" dirty="0"/>
                    </a:p>
                  </a:txBody>
                  <a:tcPr/>
                </a:tc>
              </a:tr>
              <a:tr h="209272">
                <a:tc vMerge="1">
                  <a:txBody>
                    <a:bodyPr/>
                    <a:lstStyle/>
                    <a:p>
                      <a:endParaRPr lang="es-EC" sz="1400" dirty="0"/>
                    </a:p>
                  </a:txBody>
                  <a:tcPr/>
                </a:tc>
                <a:tc>
                  <a:txBody>
                    <a:bodyPr/>
                    <a:lstStyle/>
                    <a:p>
                      <a:r>
                        <a:rPr lang="es-EC" sz="1300" b="1" dirty="0" smtClean="0">
                          <a:solidFill>
                            <a:srgbClr val="FF0000"/>
                          </a:solidFill>
                        </a:rPr>
                        <a:t>DÍA CERO CREACIÓN FOLIO REAL</a:t>
                      </a:r>
                      <a:r>
                        <a:rPr lang="es-EC" sz="1300" dirty="0" smtClean="0"/>
                        <a:t>  (inicio)</a:t>
                      </a:r>
                      <a:endParaRPr lang="es-EC" sz="1300" dirty="0"/>
                    </a:p>
                  </a:txBody>
                  <a:tcPr/>
                </a:tc>
                <a:tc>
                  <a:txBody>
                    <a:bodyPr/>
                    <a:lstStyle/>
                    <a:p>
                      <a:pPr algn="r"/>
                      <a:r>
                        <a:rPr lang="es-EC" sz="1400" b="1" dirty="0" smtClean="0">
                          <a:solidFill>
                            <a:srgbClr val="FF0000"/>
                          </a:solidFill>
                        </a:rPr>
                        <a:t>11-ene-2016</a:t>
                      </a:r>
                      <a:endParaRPr lang="es-EC" sz="1400" b="1" dirty="0">
                        <a:solidFill>
                          <a:srgbClr val="FF0000"/>
                        </a:solidFill>
                      </a:endParaRPr>
                    </a:p>
                  </a:txBody>
                  <a:tcPr/>
                </a:tc>
              </a:tr>
              <a:tr h="117192">
                <a:tc rowSpan="4">
                  <a:txBody>
                    <a:bodyPr/>
                    <a:lstStyle/>
                    <a:p>
                      <a:r>
                        <a:rPr lang="es-EC" sz="1400" dirty="0" smtClean="0"/>
                        <a:t>SC5: Sede Electrónica</a:t>
                      </a:r>
                      <a:endParaRPr lang="es-EC" sz="1400" dirty="0"/>
                    </a:p>
                  </a:txBody>
                  <a:tcPr/>
                </a:tc>
                <a:tc>
                  <a:txBody>
                    <a:bodyPr/>
                    <a:lstStyle/>
                    <a:p>
                      <a:r>
                        <a:rPr lang="es-EC" sz="1300" dirty="0" smtClean="0"/>
                        <a:t>Depuración y pruebas Servicios Telemáticos</a:t>
                      </a:r>
                      <a:endParaRPr lang="es-EC" sz="1300" dirty="0"/>
                    </a:p>
                  </a:txBody>
                  <a:tcPr/>
                </a:tc>
                <a:tc>
                  <a:txBody>
                    <a:bodyPr/>
                    <a:lstStyle/>
                    <a:p>
                      <a:pPr algn="r"/>
                      <a:r>
                        <a:rPr lang="es-EC" sz="1400" dirty="0" smtClean="0"/>
                        <a:t>Hasta 21-sep-2016</a:t>
                      </a:r>
                      <a:endParaRPr lang="es-EC" sz="1400" dirty="0"/>
                    </a:p>
                  </a:txBody>
                  <a:tcPr/>
                </a:tc>
              </a:tr>
              <a:tr h="172432">
                <a:tc vMerge="1">
                  <a:txBody>
                    <a:bodyPr/>
                    <a:lstStyle/>
                    <a:p>
                      <a:endParaRPr lang="es-EC" sz="1400" dirty="0"/>
                    </a:p>
                  </a:txBody>
                  <a:tcPr/>
                </a:tc>
                <a:tc>
                  <a:txBody>
                    <a:bodyPr/>
                    <a:lstStyle/>
                    <a:p>
                      <a:r>
                        <a:rPr lang="es-EC" sz="1300" b="1" dirty="0" smtClean="0">
                          <a:solidFill>
                            <a:srgbClr val="FF0000"/>
                          </a:solidFill>
                        </a:rPr>
                        <a:t>DÍA CERO SERVICIOS TELEMÁTICOS</a:t>
                      </a:r>
                      <a:r>
                        <a:rPr lang="es-EC" sz="1300" dirty="0" smtClean="0"/>
                        <a:t> (inicio)</a:t>
                      </a:r>
                      <a:endParaRPr lang="es-EC" sz="1300" dirty="0"/>
                    </a:p>
                  </a:txBody>
                  <a:tcPr/>
                </a:tc>
                <a:tc>
                  <a:txBody>
                    <a:bodyPr/>
                    <a:lstStyle/>
                    <a:p>
                      <a:pPr algn="r"/>
                      <a:r>
                        <a:rPr lang="es-EC" sz="1400" b="1" dirty="0" smtClean="0">
                          <a:solidFill>
                            <a:srgbClr val="FF0000"/>
                          </a:solidFill>
                        </a:rPr>
                        <a:t>1-oct-2016</a:t>
                      </a:r>
                      <a:endParaRPr lang="es-EC" sz="1400" b="1" dirty="0">
                        <a:solidFill>
                          <a:srgbClr val="FF0000"/>
                        </a:solidFill>
                      </a:endParaRPr>
                    </a:p>
                  </a:txBody>
                  <a:tcPr/>
                </a:tc>
              </a:tr>
              <a:tr h="0">
                <a:tc vMerge="1">
                  <a:txBody>
                    <a:bodyPr/>
                    <a:lstStyle/>
                    <a:p>
                      <a:endParaRPr lang="es-EC" sz="1400" dirty="0"/>
                    </a:p>
                  </a:txBody>
                  <a:tcPr/>
                </a:tc>
                <a:tc>
                  <a:txBody>
                    <a:bodyPr/>
                    <a:lstStyle/>
                    <a:p>
                      <a:r>
                        <a:rPr lang="es-EC" sz="1300" dirty="0" err="1" smtClean="0"/>
                        <a:t>Transaccionalidad</a:t>
                      </a:r>
                      <a:r>
                        <a:rPr lang="es-EC" sz="1300" dirty="0" smtClean="0"/>
                        <a:t> con sistemas MDMQ</a:t>
                      </a:r>
                      <a:endParaRPr lang="es-EC" sz="1300" dirty="0"/>
                    </a:p>
                  </a:txBody>
                  <a:tcPr/>
                </a:tc>
                <a:tc>
                  <a:txBody>
                    <a:bodyPr/>
                    <a:lstStyle/>
                    <a:p>
                      <a:pPr algn="r"/>
                      <a:r>
                        <a:rPr lang="es-EC" sz="1400" dirty="0" smtClean="0"/>
                        <a:t>Hasta 1-nov-2016</a:t>
                      </a:r>
                      <a:endParaRPr lang="es-EC" sz="1400" dirty="0"/>
                    </a:p>
                  </a:txBody>
                  <a:tcPr/>
                </a:tc>
              </a:tr>
              <a:tr h="138896">
                <a:tc vMerge="1">
                  <a:txBody>
                    <a:bodyPr/>
                    <a:lstStyle/>
                    <a:p>
                      <a:endParaRPr lang="es-EC" sz="1400" dirty="0"/>
                    </a:p>
                  </a:txBody>
                  <a:tcPr/>
                </a:tc>
                <a:tc>
                  <a:txBody>
                    <a:bodyPr/>
                    <a:lstStyle/>
                    <a:p>
                      <a:r>
                        <a:rPr lang="es-EC" sz="1300" dirty="0" err="1" smtClean="0"/>
                        <a:t>Transaccionalidad</a:t>
                      </a:r>
                      <a:r>
                        <a:rPr lang="es-EC" sz="1300" baseline="0" dirty="0" smtClean="0"/>
                        <a:t> con DINARDAP</a:t>
                      </a:r>
                      <a:endParaRPr lang="es-EC" sz="1300" dirty="0"/>
                    </a:p>
                  </a:txBody>
                  <a:tcPr/>
                </a:tc>
                <a:tc>
                  <a:txBody>
                    <a:bodyPr/>
                    <a:lstStyle/>
                    <a:p>
                      <a:pPr algn="r"/>
                      <a:r>
                        <a:rPr lang="es-EC" sz="1400" dirty="0" smtClean="0"/>
                        <a:t>Hasta 1-nov-2016 </a:t>
                      </a:r>
                      <a:endParaRPr lang="es-EC" sz="1400" dirty="0"/>
                    </a:p>
                  </a:txBody>
                  <a:tcPr/>
                </a:tc>
              </a:tr>
              <a:tr h="122128">
                <a:tc>
                  <a:txBody>
                    <a:bodyPr/>
                    <a:lstStyle/>
                    <a:p>
                      <a:r>
                        <a:rPr lang="es-EC" sz="1400" dirty="0" smtClean="0"/>
                        <a:t>CS6: Profesionalización</a:t>
                      </a:r>
                      <a:endParaRPr lang="es-EC" sz="1400" dirty="0"/>
                    </a:p>
                  </a:txBody>
                  <a:tcPr/>
                </a:tc>
                <a:tc>
                  <a:txBody>
                    <a:bodyPr/>
                    <a:lstStyle/>
                    <a:p>
                      <a:r>
                        <a:rPr lang="es-EC" sz="1300" dirty="0" smtClean="0"/>
                        <a:t>Nueva Estructura</a:t>
                      </a:r>
                      <a:r>
                        <a:rPr lang="es-EC" sz="1300" baseline="0" dirty="0" smtClean="0"/>
                        <a:t> Organizacional capacitada</a:t>
                      </a:r>
                      <a:endParaRPr lang="es-EC" sz="1300" dirty="0"/>
                    </a:p>
                  </a:txBody>
                  <a:tcPr/>
                </a:tc>
                <a:tc>
                  <a:txBody>
                    <a:bodyPr/>
                    <a:lstStyle/>
                    <a:p>
                      <a:pPr algn="r"/>
                      <a:r>
                        <a:rPr lang="es-EC" sz="1400" dirty="0" smtClean="0"/>
                        <a:t>Hasta 10-sep-2015</a:t>
                      </a:r>
                      <a:endParaRPr lang="es-EC" sz="1400" dirty="0"/>
                    </a:p>
                  </a:txBody>
                  <a:tcPr/>
                </a:tc>
              </a:tr>
              <a:tr h="370840">
                <a:tc>
                  <a:txBody>
                    <a:bodyPr/>
                    <a:lstStyle/>
                    <a:p>
                      <a:r>
                        <a:rPr lang="es-EC" sz="1400" dirty="0" smtClean="0"/>
                        <a:t>CS7: Gestión de la Calidad y Seguridad de la Información</a:t>
                      </a:r>
                      <a:endParaRPr lang="es-EC" sz="1400" dirty="0"/>
                    </a:p>
                  </a:txBody>
                  <a:tcPr/>
                </a:tc>
                <a:tc>
                  <a:txBody>
                    <a:bodyPr/>
                    <a:lstStyle/>
                    <a:p>
                      <a:r>
                        <a:rPr lang="es-EC" sz="1300" dirty="0" smtClean="0"/>
                        <a:t>Implementación y preparación para certificación ISO 9001 y 27001</a:t>
                      </a:r>
                      <a:endParaRPr lang="es-EC" sz="1300" dirty="0"/>
                    </a:p>
                  </a:txBody>
                  <a:tcPr/>
                </a:tc>
                <a:tc>
                  <a:txBody>
                    <a:bodyPr/>
                    <a:lstStyle/>
                    <a:p>
                      <a:pPr algn="r"/>
                      <a:r>
                        <a:rPr lang="es-EC" sz="1400" dirty="0" smtClean="0"/>
                        <a:t>Hasta</a:t>
                      </a:r>
                      <a:r>
                        <a:rPr lang="es-EC" sz="1400" baseline="0" dirty="0" smtClean="0"/>
                        <a:t> 16-dic-2016</a:t>
                      </a:r>
                      <a:endParaRPr lang="es-EC" sz="1400" dirty="0"/>
                    </a:p>
                  </a:txBody>
                  <a:tcPr/>
                </a:tc>
              </a:tr>
              <a:tr h="370840">
                <a:tc>
                  <a:txBody>
                    <a:bodyPr/>
                    <a:lstStyle/>
                    <a:p>
                      <a:r>
                        <a:rPr lang="es-EC" sz="1400" dirty="0" smtClean="0"/>
                        <a:t>CS8: Administración del cambio</a:t>
                      </a:r>
                      <a:endParaRPr lang="es-EC" sz="1400" dirty="0"/>
                    </a:p>
                  </a:txBody>
                  <a:tcPr/>
                </a:tc>
                <a:tc>
                  <a:txBody>
                    <a:bodyPr/>
                    <a:lstStyle/>
                    <a:p>
                      <a:r>
                        <a:rPr lang="es-EC" sz="1300" dirty="0" smtClean="0"/>
                        <a:t>Gestión comunicacional interna y externa</a:t>
                      </a:r>
                      <a:endParaRPr lang="es-EC" sz="1300" dirty="0"/>
                    </a:p>
                  </a:txBody>
                  <a:tcPr/>
                </a:tc>
                <a:tc>
                  <a:txBody>
                    <a:bodyPr/>
                    <a:lstStyle/>
                    <a:p>
                      <a:pPr algn="r"/>
                      <a:r>
                        <a:rPr lang="es-EC" sz="1400" dirty="0" smtClean="0"/>
                        <a:t>Hasta 7-nov-2016</a:t>
                      </a:r>
                      <a:endParaRPr lang="es-EC" sz="1400" dirty="0"/>
                    </a:p>
                  </a:txBody>
                  <a:tcPr/>
                </a:tc>
              </a:tr>
            </a:tbl>
          </a:graphicData>
        </a:graphic>
      </p:graphicFrame>
    </p:spTree>
    <p:extLst>
      <p:ext uri="{BB962C8B-B14F-4D97-AF65-F5344CB8AC3E}">
        <p14:creationId xmlns:p14="http://schemas.microsoft.com/office/powerpoint/2010/main" val="3380441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5296386" cy="400110"/>
          </a:xfrm>
          <a:prstGeom prst="rect">
            <a:avLst/>
          </a:prstGeom>
          <a:noFill/>
        </p:spPr>
        <p:txBody>
          <a:bodyPr wrap="none" rtlCol="0">
            <a:spAutoFit/>
          </a:bodyPr>
          <a:lstStyle/>
          <a:p>
            <a:r>
              <a:rPr lang="es-EC" sz="2000" b="1" dirty="0" smtClean="0">
                <a:solidFill>
                  <a:srgbClr val="0070C0"/>
                </a:solidFill>
              </a:rPr>
              <a:t>SUBPROCESO DE DIGITALIZACIÓN DE IMÁGENES</a:t>
            </a:r>
            <a:endParaRPr lang="es-EC" sz="2000" b="1" dirty="0">
              <a:solidFill>
                <a:srgbClr val="0070C0"/>
              </a:solidFill>
            </a:endParaRPr>
          </a:p>
        </p:txBody>
      </p:sp>
      <p:sp>
        <p:nvSpPr>
          <p:cNvPr id="18" name="17 Rectángulo redondeado"/>
          <p:cNvSpPr/>
          <p:nvPr/>
        </p:nvSpPr>
        <p:spPr>
          <a:xfrm>
            <a:off x="1259632" y="1412776"/>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Entrega de Libros Físicos</a:t>
            </a:r>
          </a:p>
        </p:txBody>
      </p:sp>
      <p:sp>
        <p:nvSpPr>
          <p:cNvPr id="19" name="18 Rectángulo redondeado"/>
          <p:cNvSpPr/>
          <p:nvPr/>
        </p:nvSpPr>
        <p:spPr>
          <a:xfrm>
            <a:off x="5508104" y="1934834"/>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Recibir Libros Físicos</a:t>
            </a:r>
            <a:endParaRPr lang="es-EC" sz="1400" dirty="0">
              <a:solidFill>
                <a:schemeClr val="tx1"/>
              </a:solidFill>
            </a:endParaRPr>
          </a:p>
        </p:txBody>
      </p:sp>
      <p:sp>
        <p:nvSpPr>
          <p:cNvPr id="20" name="19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1" name="20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2" name="21 Rectángulo"/>
          <p:cNvSpPr/>
          <p:nvPr/>
        </p:nvSpPr>
        <p:spPr>
          <a:xfrm>
            <a:off x="107504" y="908720"/>
            <a:ext cx="4320480" cy="360040"/>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23" name="22 Rectángulo"/>
          <p:cNvSpPr/>
          <p:nvPr/>
        </p:nvSpPr>
        <p:spPr>
          <a:xfrm>
            <a:off x="4716016" y="908720"/>
            <a:ext cx="4320480" cy="360040"/>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a:t>
            </a:r>
            <a:r>
              <a:rPr lang="es-EC" sz="2000" b="1" dirty="0">
                <a:solidFill>
                  <a:schemeClr val="tx1"/>
                </a:solidFill>
              </a:rPr>
              <a:t>á</a:t>
            </a:r>
            <a:r>
              <a:rPr lang="es-EC" sz="2000" b="1" dirty="0" smtClean="0">
                <a:solidFill>
                  <a:schemeClr val="tx1"/>
                </a:solidFill>
              </a:rPr>
              <a:t>rea Digitalización)</a:t>
            </a:r>
            <a:endParaRPr lang="es-EC" sz="2000" b="1" dirty="0">
              <a:solidFill>
                <a:schemeClr val="tx1"/>
              </a:solidFill>
            </a:endParaRPr>
          </a:p>
        </p:txBody>
      </p:sp>
      <p:cxnSp>
        <p:nvCxnSpPr>
          <p:cNvPr id="24" name="23 Conector angular"/>
          <p:cNvCxnSpPr>
            <a:stCxn id="18" idx="3"/>
            <a:endCxn id="19" idx="0"/>
          </p:cNvCxnSpPr>
          <p:nvPr/>
        </p:nvCxnSpPr>
        <p:spPr>
          <a:xfrm>
            <a:off x="3275856" y="1619799"/>
            <a:ext cx="3240360" cy="3150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24 Rectángulo redondeado"/>
          <p:cNvSpPr/>
          <p:nvPr/>
        </p:nvSpPr>
        <p:spPr>
          <a:xfrm>
            <a:off x="5508104" y="2510898"/>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Escaneo de páginas</a:t>
            </a:r>
            <a:endParaRPr lang="es-EC" sz="1400" dirty="0">
              <a:solidFill>
                <a:schemeClr val="tx1"/>
              </a:solidFill>
            </a:endParaRPr>
          </a:p>
        </p:txBody>
      </p:sp>
      <p:cxnSp>
        <p:nvCxnSpPr>
          <p:cNvPr id="26" name="25 Conector angular"/>
          <p:cNvCxnSpPr>
            <a:stCxn id="19" idx="1"/>
            <a:endCxn id="25" idx="1"/>
          </p:cNvCxnSpPr>
          <p:nvPr/>
        </p:nvCxnSpPr>
        <p:spPr>
          <a:xfrm rot="10800000" flipV="1">
            <a:off x="5508104" y="2141857"/>
            <a:ext cx="12700" cy="576064"/>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26 Rectángulo redondeado"/>
          <p:cNvSpPr/>
          <p:nvPr/>
        </p:nvSpPr>
        <p:spPr>
          <a:xfrm>
            <a:off x="5508104" y="3086962"/>
            <a:ext cx="2016224"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Edición de actas digitalizadas</a:t>
            </a:r>
            <a:endParaRPr lang="es-EC" sz="1400" dirty="0">
              <a:solidFill>
                <a:schemeClr val="tx1"/>
              </a:solidFill>
            </a:endParaRPr>
          </a:p>
        </p:txBody>
      </p:sp>
      <p:cxnSp>
        <p:nvCxnSpPr>
          <p:cNvPr id="28" name="27 Conector angular"/>
          <p:cNvCxnSpPr>
            <a:stCxn id="25" idx="3"/>
            <a:endCxn id="27" idx="3"/>
          </p:cNvCxnSpPr>
          <p:nvPr/>
        </p:nvCxnSpPr>
        <p:spPr>
          <a:xfrm>
            <a:off x="7524328" y="2717921"/>
            <a:ext cx="12700" cy="648072"/>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28 Rectángulo redondeado"/>
          <p:cNvSpPr/>
          <p:nvPr/>
        </p:nvSpPr>
        <p:spPr>
          <a:xfrm>
            <a:off x="5508104" y="3789040"/>
            <a:ext cx="2016224" cy="1080120"/>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Indexamiento</a:t>
            </a:r>
            <a:r>
              <a:rPr lang="es-EC" sz="1400" dirty="0" smtClean="0">
                <a:solidFill>
                  <a:schemeClr val="tx1"/>
                </a:solidFill>
              </a:rPr>
              <a:t> Básico:</a:t>
            </a:r>
          </a:p>
          <a:p>
            <a:pPr marL="342900" indent="-342900">
              <a:buFont typeface="Arial" pitchFamily="34" charset="0"/>
              <a:buChar char="•"/>
            </a:pPr>
            <a:r>
              <a:rPr lang="es-EC" sz="1200" dirty="0" smtClean="0">
                <a:solidFill>
                  <a:schemeClr val="tx1"/>
                </a:solidFill>
              </a:rPr>
              <a:t>Sub-serie</a:t>
            </a:r>
          </a:p>
          <a:p>
            <a:pPr marL="342900" indent="-342900">
              <a:buFont typeface="Arial" pitchFamily="34" charset="0"/>
              <a:buChar char="•"/>
            </a:pPr>
            <a:r>
              <a:rPr lang="es-EC" sz="1200" dirty="0" smtClean="0">
                <a:solidFill>
                  <a:schemeClr val="tx1"/>
                </a:solidFill>
              </a:rPr>
              <a:t>Año</a:t>
            </a:r>
          </a:p>
          <a:p>
            <a:pPr marL="342900" indent="-342900">
              <a:buFont typeface="Arial" pitchFamily="34" charset="0"/>
              <a:buChar char="•"/>
            </a:pPr>
            <a:r>
              <a:rPr lang="es-EC" sz="1200" dirty="0" smtClean="0">
                <a:solidFill>
                  <a:schemeClr val="tx1"/>
                </a:solidFill>
              </a:rPr>
              <a:t>Cuantía / Volumen</a:t>
            </a:r>
          </a:p>
          <a:p>
            <a:pPr marL="342900" indent="-342900">
              <a:buFont typeface="Arial" pitchFamily="34" charset="0"/>
              <a:buChar char="•"/>
            </a:pPr>
            <a:r>
              <a:rPr lang="es-EC" sz="1200" dirty="0" smtClean="0">
                <a:solidFill>
                  <a:schemeClr val="tx1"/>
                </a:solidFill>
              </a:rPr>
              <a:t>Repertorio</a:t>
            </a:r>
            <a:endParaRPr lang="es-EC" sz="1200" dirty="0">
              <a:solidFill>
                <a:schemeClr val="tx1"/>
              </a:solidFill>
            </a:endParaRPr>
          </a:p>
        </p:txBody>
      </p:sp>
      <p:cxnSp>
        <p:nvCxnSpPr>
          <p:cNvPr id="30" name="29 Conector angular"/>
          <p:cNvCxnSpPr>
            <a:stCxn id="27" idx="1"/>
            <a:endCxn id="29" idx="1"/>
          </p:cNvCxnSpPr>
          <p:nvPr/>
        </p:nvCxnSpPr>
        <p:spPr>
          <a:xfrm rot="10800000" flipV="1">
            <a:off x="5508104" y="3365992"/>
            <a:ext cx="12700" cy="963107"/>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7524328" y="3789040"/>
            <a:ext cx="1368152" cy="1200329"/>
          </a:xfrm>
          <a:prstGeom prst="rect">
            <a:avLst/>
          </a:prstGeom>
          <a:noFill/>
        </p:spPr>
        <p:txBody>
          <a:bodyPr wrap="square" rtlCol="0">
            <a:spAutoFit/>
          </a:bodyPr>
          <a:lstStyle/>
          <a:p>
            <a:r>
              <a:rPr lang="es-EC" sz="1200" dirty="0" smtClean="0"/>
              <a:t>NOTA:</a:t>
            </a:r>
          </a:p>
          <a:p>
            <a:r>
              <a:rPr lang="es-EC" sz="1200" dirty="0" smtClean="0"/>
              <a:t>Aplica proceso especial en caso de no existir número Repertorio</a:t>
            </a:r>
            <a:endParaRPr lang="es-EC" sz="1200" dirty="0"/>
          </a:p>
        </p:txBody>
      </p:sp>
      <p:sp>
        <p:nvSpPr>
          <p:cNvPr id="32" name="31 Rectángulo redondeado"/>
          <p:cNvSpPr/>
          <p:nvPr/>
        </p:nvSpPr>
        <p:spPr>
          <a:xfrm>
            <a:off x="5508104" y="5319210"/>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a:t>
            </a:r>
            <a:endParaRPr lang="es-EC" sz="1400" dirty="0">
              <a:solidFill>
                <a:schemeClr val="tx1"/>
              </a:solidFill>
            </a:endParaRPr>
          </a:p>
        </p:txBody>
      </p:sp>
      <p:cxnSp>
        <p:nvCxnSpPr>
          <p:cNvPr id="33" name="32 Conector angular"/>
          <p:cNvCxnSpPr>
            <a:stCxn id="29" idx="2"/>
            <a:endCxn id="32" idx="3"/>
          </p:cNvCxnSpPr>
          <p:nvPr/>
        </p:nvCxnSpPr>
        <p:spPr>
          <a:xfrm rot="16200000" flipH="1">
            <a:off x="6691736" y="4693640"/>
            <a:ext cx="657073" cy="1008112"/>
          </a:xfrm>
          <a:prstGeom prst="bentConnector4">
            <a:avLst>
              <a:gd name="adj1" fmla="val 34247"/>
              <a:gd name="adj2" fmla="val 12267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33 Rectángulo redondeado"/>
          <p:cNvSpPr/>
          <p:nvPr/>
        </p:nvSpPr>
        <p:spPr>
          <a:xfrm>
            <a:off x="1835696" y="2420888"/>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Imágenes</a:t>
            </a:r>
          </a:p>
          <a:p>
            <a:pPr algn="ctr"/>
            <a:r>
              <a:rPr lang="es-EC" sz="1400" dirty="0" smtClean="0">
                <a:solidFill>
                  <a:schemeClr val="tx1"/>
                </a:solidFill>
              </a:rPr>
              <a:t>(muestra)</a:t>
            </a:r>
            <a:endParaRPr lang="es-EC" sz="1400" dirty="0">
              <a:solidFill>
                <a:schemeClr val="tx1"/>
              </a:solidFill>
            </a:endParaRPr>
          </a:p>
        </p:txBody>
      </p:sp>
      <p:sp>
        <p:nvSpPr>
          <p:cNvPr id="35" name="34 CuadroTexto"/>
          <p:cNvSpPr txBox="1"/>
          <p:nvPr/>
        </p:nvSpPr>
        <p:spPr>
          <a:xfrm>
            <a:off x="221706" y="2431148"/>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imágenes (muestra)</a:t>
            </a:r>
            <a:endParaRPr lang="es-EC" sz="1200" dirty="0"/>
          </a:p>
        </p:txBody>
      </p:sp>
      <p:cxnSp>
        <p:nvCxnSpPr>
          <p:cNvPr id="36" name="35 Conector angular"/>
          <p:cNvCxnSpPr>
            <a:stCxn id="32" idx="1"/>
            <a:endCxn id="34" idx="3"/>
          </p:cNvCxnSpPr>
          <p:nvPr/>
        </p:nvCxnSpPr>
        <p:spPr>
          <a:xfrm rot="10800000">
            <a:off x="3851920" y="2858067"/>
            <a:ext cx="1656184" cy="2668167"/>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36 Rectángulo redondeado"/>
          <p:cNvSpPr/>
          <p:nvPr/>
        </p:nvSpPr>
        <p:spPr>
          <a:xfrm>
            <a:off x="2051720" y="3645024"/>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Imágenes</a:t>
            </a:r>
            <a:endParaRPr lang="es-EC" sz="1400" dirty="0">
              <a:solidFill>
                <a:schemeClr val="tx1"/>
              </a:solidFill>
            </a:endParaRPr>
          </a:p>
        </p:txBody>
      </p:sp>
      <p:cxnSp>
        <p:nvCxnSpPr>
          <p:cNvPr id="38" name="37 Conector angular"/>
          <p:cNvCxnSpPr>
            <a:stCxn id="34" idx="2"/>
            <a:endCxn id="37" idx="1"/>
          </p:cNvCxnSpPr>
          <p:nvPr/>
        </p:nvCxnSpPr>
        <p:spPr>
          <a:xfrm rot="5400000">
            <a:off x="2111016" y="3235947"/>
            <a:ext cx="673497" cy="792088"/>
          </a:xfrm>
          <a:prstGeom prst="bentConnector4">
            <a:avLst>
              <a:gd name="adj1" fmla="val 25967"/>
              <a:gd name="adj2" fmla="val 12886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1804928" y="4437753"/>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Aplicación de firma electrónica en </a:t>
            </a:r>
            <a:r>
              <a:rPr lang="es-EC" sz="1400" dirty="0" err="1" smtClean="0">
                <a:solidFill>
                  <a:schemeClr val="tx1"/>
                </a:solidFill>
              </a:rPr>
              <a:t>PDFs</a:t>
            </a:r>
            <a:r>
              <a:rPr lang="es-EC" sz="1400" dirty="0" smtClean="0">
                <a:solidFill>
                  <a:schemeClr val="tx1"/>
                </a:solidFill>
              </a:rPr>
              <a:t> (actas digitalizadas)</a:t>
            </a:r>
            <a:endParaRPr lang="es-EC" sz="1400" dirty="0">
              <a:solidFill>
                <a:schemeClr val="tx1"/>
              </a:solidFill>
            </a:endParaRPr>
          </a:p>
        </p:txBody>
      </p:sp>
      <p:cxnSp>
        <p:nvCxnSpPr>
          <p:cNvPr id="40" name="39 Conector angular"/>
          <p:cNvCxnSpPr>
            <a:stCxn id="37" idx="3"/>
            <a:endCxn id="39" idx="3"/>
          </p:cNvCxnSpPr>
          <p:nvPr/>
        </p:nvCxnSpPr>
        <p:spPr>
          <a:xfrm flipH="1">
            <a:off x="3821152" y="3968740"/>
            <a:ext cx="246792" cy="792729"/>
          </a:xfrm>
          <a:prstGeom prst="bentConnector3">
            <a:avLst>
              <a:gd name="adj1" fmla="val -926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40 Rectángulo redondeado"/>
          <p:cNvSpPr/>
          <p:nvPr/>
        </p:nvSpPr>
        <p:spPr>
          <a:xfrm>
            <a:off x="5508104" y="5823266"/>
            <a:ext cx="3168352" cy="702078"/>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Actas Digitalizadas en Gestor Documental y Devolución de libros físicos</a:t>
            </a:r>
            <a:endParaRPr lang="es-EC" sz="1400" dirty="0">
              <a:solidFill>
                <a:schemeClr val="tx1"/>
              </a:solidFill>
            </a:endParaRPr>
          </a:p>
        </p:txBody>
      </p:sp>
      <p:cxnSp>
        <p:nvCxnSpPr>
          <p:cNvPr id="42" name="41 Conector angular"/>
          <p:cNvCxnSpPr>
            <a:stCxn id="39" idx="2"/>
            <a:endCxn id="41" idx="1"/>
          </p:cNvCxnSpPr>
          <p:nvPr/>
        </p:nvCxnSpPr>
        <p:spPr>
          <a:xfrm rot="16200000" flipH="1">
            <a:off x="3616012" y="4282212"/>
            <a:ext cx="1089121" cy="269506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42 Cilindro"/>
          <p:cNvSpPr/>
          <p:nvPr/>
        </p:nvSpPr>
        <p:spPr>
          <a:xfrm>
            <a:off x="221706" y="508518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44" name="43 Conector angular"/>
          <p:cNvCxnSpPr>
            <a:stCxn id="41" idx="2"/>
            <a:endCxn id="43" idx="3"/>
          </p:cNvCxnSpPr>
          <p:nvPr/>
        </p:nvCxnSpPr>
        <p:spPr>
          <a:xfrm rot="5400000" flipH="1">
            <a:off x="4087494" y="3520558"/>
            <a:ext cx="18002" cy="5991571"/>
          </a:xfrm>
          <a:prstGeom prst="bentConnector3">
            <a:avLst>
              <a:gd name="adj1" fmla="val -12698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543167" cy="400110"/>
          </a:xfrm>
          <a:prstGeom prst="rect">
            <a:avLst/>
          </a:prstGeom>
          <a:noFill/>
        </p:spPr>
        <p:txBody>
          <a:bodyPr wrap="none" rtlCol="0">
            <a:spAutoFit/>
          </a:bodyPr>
          <a:lstStyle/>
          <a:p>
            <a:r>
              <a:rPr lang="es-EC" sz="2000" b="1" dirty="0" smtClean="0">
                <a:solidFill>
                  <a:srgbClr val="0070C0"/>
                </a:solidFill>
              </a:rPr>
              <a:t>TIPOS DE DIGITALIZACIÓN DE IMÁGENES</a:t>
            </a:r>
            <a:endParaRPr lang="es-EC" sz="2000" b="1" dirty="0">
              <a:solidFill>
                <a:srgbClr val="0070C0"/>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710986989"/>
              </p:ext>
            </p:extLst>
          </p:nvPr>
        </p:nvGraphicFramePr>
        <p:xfrm>
          <a:off x="905664" y="1588359"/>
          <a:ext cx="7338744" cy="4188139"/>
        </p:xfrm>
        <a:graphic>
          <a:graphicData uri="http://schemas.openxmlformats.org/drawingml/2006/table">
            <a:tbl>
              <a:tblPr firstRow="1" firstCol="1" bandRow="1">
                <a:tableStyleId>{5C22544A-7EE6-4342-B048-85BDC9FD1C3A}</a:tableStyleId>
              </a:tblPr>
              <a:tblGrid>
                <a:gridCol w="2273149"/>
                <a:gridCol w="5065595"/>
              </a:tblGrid>
              <a:tr h="262315">
                <a:tc>
                  <a:txBody>
                    <a:bodyPr/>
                    <a:lstStyle/>
                    <a:p>
                      <a:pPr marL="0" indent="0" algn="just">
                        <a:lnSpc>
                          <a:spcPct val="115000"/>
                        </a:lnSpc>
                        <a:spcAft>
                          <a:spcPts val="0"/>
                        </a:spcAft>
                      </a:pPr>
                      <a:r>
                        <a:rPr lang="es-ES" sz="1400" dirty="0">
                          <a:effectLst/>
                        </a:rPr>
                        <a:t>TIPO DE DIGITALIZACIÓN</a:t>
                      </a:r>
                      <a:endParaRPr lang="es-EC" sz="1400" dirty="0">
                        <a:effectLst/>
                        <a:latin typeface="Calibri"/>
                        <a:ea typeface="Calibri"/>
                        <a:cs typeface="Calibri"/>
                      </a:endParaRPr>
                    </a:p>
                  </a:txBody>
                  <a:tcPr marL="68580" marR="68580" marT="0" marB="0"/>
                </a:tc>
                <a:tc>
                  <a:txBody>
                    <a:bodyPr/>
                    <a:lstStyle/>
                    <a:p>
                      <a:pPr marL="457200" algn="just">
                        <a:lnSpc>
                          <a:spcPct val="115000"/>
                        </a:lnSpc>
                        <a:spcAft>
                          <a:spcPts val="0"/>
                        </a:spcAft>
                      </a:pPr>
                      <a:r>
                        <a:rPr lang="es-ES" sz="1400">
                          <a:effectLst/>
                        </a:rPr>
                        <a:t>DESCRIPCIÓN</a:t>
                      </a:r>
                      <a:endParaRPr lang="es-EC" sz="1400">
                        <a:effectLst/>
                        <a:latin typeface="Calibri"/>
                        <a:ea typeface="Calibri"/>
                        <a:cs typeface="Calibri"/>
                      </a:endParaRPr>
                    </a:p>
                  </a:txBody>
                  <a:tcPr marL="68580" marR="68580" marT="0" marB="0"/>
                </a:tc>
              </a:tr>
              <a:tr h="1836204">
                <a:tc>
                  <a:txBody>
                    <a:bodyPr/>
                    <a:lstStyle/>
                    <a:p>
                      <a:pPr marL="0" indent="0" algn="just">
                        <a:lnSpc>
                          <a:spcPct val="115000"/>
                        </a:lnSpc>
                        <a:spcAft>
                          <a:spcPts val="0"/>
                        </a:spcAft>
                      </a:pPr>
                      <a:r>
                        <a:rPr lang="es-ES" sz="1400" dirty="0">
                          <a:effectLst/>
                        </a:rPr>
                        <a:t>POR DEMANDA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Las actas que fueron emitidas recientemente, son digitalizadas antes de que procedan a su encuadernado.</a:t>
                      </a:r>
                      <a:endParaRPr lang="es-EC" sz="1400" dirty="0">
                        <a:effectLst/>
                      </a:endParaRPr>
                    </a:p>
                    <a:p>
                      <a:pPr marL="176213" indent="0" algn="just">
                        <a:lnSpc>
                          <a:spcPct val="115000"/>
                        </a:lnSpc>
                        <a:spcAft>
                          <a:spcPts val="0"/>
                        </a:spcAft>
                      </a:pPr>
                      <a:r>
                        <a:rPr lang="es-ES" sz="1400" dirty="0">
                          <a:effectLst/>
                        </a:rPr>
                        <a:t>En este caso, las actas una vez formalizadas (agrupadas como Libro según criterio vigente en el RPDMQ), pasan directamente al área de Digitalización para su desmaterialización, luego de lo cual se aplica el encuadernado, y son colocados en el área restringida de libros desmaterializados en Archivo (Subsuelo del RPDMQ</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MASIVA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Los libros encuadernados que cumplen condiciones físicas adecuadas para escaneo automático, aplicando digitalización de imágenes por medio del Robot</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TRATAMIENTO ESPECIAL</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Libros encuadernados que no pueden ser digitalizados de forma automática, debido a sus condiciones físicas, serán digitalizados aplicando un procedimiento manual especializado</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370049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1576</Words>
  <Application>Microsoft Office PowerPoint</Application>
  <PresentationFormat>Presentación en pantalla (4:3)</PresentationFormat>
  <Paragraphs>449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Marcelo Ramiro Carrera Riquetti</cp:lastModifiedBy>
  <cp:revision>222</cp:revision>
  <cp:lastPrinted>2015-04-28T17:01:56Z</cp:lastPrinted>
  <dcterms:created xsi:type="dcterms:W3CDTF">2014-12-29T13:22:10Z</dcterms:created>
  <dcterms:modified xsi:type="dcterms:W3CDTF">2015-04-28T17:47:18Z</dcterms:modified>
</cp:coreProperties>
</file>