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8" r:id="rId3"/>
    <p:sldId id="257" r:id="rId4"/>
    <p:sldId id="259" r:id="rId5"/>
    <p:sldId id="266" r:id="rId6"/>
    <p:sldId id="267" r:id="rId7"/>
    <p:sldId id="268" r:id="rId8"/>
    <p:sldId id="272" r:id="rId9"/>
    <p:sldId id="273" r:id="rId10"/>
    <p:sldId id="269" r:id="rId11"/>
    <p:sldId id="270" r:id="rId12"/>
    <p:sldId id="271" r:id="rId13"/>
    <p:sldId id="260" r:id="rId14"/>
    <p:sldId id="274" r:id="rId15"/>
    <p:sldId id="261" r:id="rId16"/>
    <p:sldId id="275" r:id="rId17"/>
  </p:sldIdLst>
  <p:sldSz cx="9144000" cy="6858000" type="screen4x3"/>
  <p:notesSz cx="6797675" cy="9928225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72E02-9A73-4785-9793-2AE42163E02C}" type="datetimeFigureOut">
              <a:rPr lang="es-EC" smtClean="0"/>
              <a:t>16/03/2015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6C492-F8BE-4415-8E7B-BA8E0E6E0D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19815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16/03/2015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16/03/2015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16/03/2015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16/03/2015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16/03/2015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16/03/2015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16/03/2015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16/03/2015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16/03/2015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16/03/2015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16/03/2015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CF563-0C25-4C4A-9361-56277FE08B56}" type="datetimeFigureOut">
              <a:rPr lang="es-EC" smtClean="0"/>
              <a:pPr/>
              <a:t>16/03/2015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ec/url?url=http://globalapk.com/android-apps/1433-the-pdf-expert-for-android-v283.html&amp;rct=j&amp;frm=1&amp;q=&amp;esrc=s&amp;sa=U&amp;ei=l6OhVP-hOY33yQTP9oGoAw&amp;ved=0CDkQ9QEwEg&amp;sig2=b1ez6y-AugSnVb5rrp921g&amp;usg=AFQjCNG0Wv0wXypvzcIqWviuE6S9-0a3fA" TargetMode="External"/><Relationship Id="rId13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://www.google.com.ec/url?url=http://www.appinformatica.com/escaners-escaner-hp-scanjet-3800.php&amp;rct=j&amp;frm=1&amp;q=&amp;esrc=s&amp;sa=U&amp;ei=FaahVNKGFIiwyATol4CgAw&amp;ved=0CBkQ9QEwAg&amp;sig2=7NMlolFWWbsIOYnRddS2AQ&amp;usg=AFQjCNFS_K2N0N2VtePm4S80ErY9Jf47YA" TargetMode="External"/><Relationship Id="rId2" Type="http://schemas.openxmlformats.org/officeDocument/2006/relationships/hyperlink" Target="http://www.google.com.ec/url?url=http://goanimate.com/video-maker-tips/site-update-introducing-your-video-folders-for-business-subscribers/&amp;rct=j&amp;frm=1&amp;q=&amp;esrc=s&amp;sa=U&amp;ei=0aWhVKvcCYKMyATJmYGoAw&amp;ved=0CBkQ9QEwAg&amp;sig2=rUJr7gaoVJFs5mV8b2Fx3g&amp;usg=AFQjCNG5zLb_jmiHOGP6SCcHFx5X0nn54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cienciaeco.com/wp-content/uploads/2013/08/libros.jpg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hyperlink" Target="http://www.google.com.ec/url?url=http://codiceinformativo.com/2012/10/diputado-propone-creacion-de-ventanilla-unica/&amp;rct=j&amp;frm=1&amp;q=&amp;esrc=s&amp;sa=U&amp;ei=mKWhVNX8CIavyQT0_oKoAw&amp;ved=0CDUQ9QEwEA&amp;sig2=--__PMMAGtWOsdffuJzzVw&amp;usg=AFQjCNHQntfFyZ-gThchL4WsNhLXHhLlKQ" TargetMode="External"/><Relationship Id="rId4" Type="http://schemas.openxmlformats.org/officeDocument/2006/relationships/image" Target="../media/image1.jpeg"/><Relationship Id="rId9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00100" y="2430844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b="1" dirty="0" smtClean="0"/>
              <a:t>MODERNIZAR DE MANERA INTEGRAL EL REGISTRO DE LA PROPIEDAD DEL DISTRITO METROPOLITANO DE QUITO</a:t>
            </a:r>
            <a:endParaRPr lang="es-EC" sz="3200" b="1" dirty="0"/>
          </a:p>
        </p:txBody>
      </p:sp>
      <p:pic>
        <p:nvPicPr>
          <p:cNvPr id="5" name="4 Imagen" descr="logo color -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428604"/>
            <a:ext cx="2924175" cy="145732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010367" y="5214950"/>
            <a:ext cx="3020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dirty="0" smtClean="0"/>
              <a:t>Quito, 13 febrero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2277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COMPONENTE 5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7" name="6 Imagen" descr="logo color -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0651" y="1"/>
            <a:ext cx="1433381" cy="71435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214282" y="1034837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PROFESIONALIZACIÓN</a:t>
            </a:r>
            <a:endParaRPr lang="es-EC" sz="28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00034" y="1785926"/>
            <a:ext cx="82868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Capacitar al recurso humano relacionado directamente con la función registral y los nuevos procesos implementados.</a:t>
            </a:r>
          </a:p>
          <a:p>
            <a:endParaRPr lang="es-EC" sz="2400" dirty="0"/>
          </a:p>
          <a:p>
            <a:r>
              <a:rPr lang="es-EC" sz="2400" dirty="0" smtClean="0"/>
              <a:t>Definir una Estructura Organizacional acorde a los nuevos procesos del RPQ, ubicando a cada persona en el perfil adecuado tomando en consideración las competencias y responsabilidades específicas de cada uno. </a:t>
            </a:r>
          </a:p>
          <a:p>
            <a:endParaRPr lang="es-EC" sz="2400" dirty="0" smtClean="0"/>
          </a:p>
          <a:p>
            <a:r>
              <a:rPr lang="es-EC" sz="2400" dirty="0" smtClean="0"/>
              <a:t>Ofrecer al personal esquemas de formación acordes con las necesidades del servicio y perfil, que garanticen a funcionarios del Registro el desarrollo profesional al que aspiran.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2277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COMPONENTE 6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7" name="6 Imagen" descr="logo color -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0651" y="1"/>
            <a:ext cx="1433381" cy="71435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214282" y="1034837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GESTIÓN DEL CAMBIO</a:t>
            </a:r>
            <a:endParaRPr lang="es-EC" sz="28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00034" y="1785926"/>
            <a:ext cx="8286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Desarrollar y ejecutar planes de comunicación interna y externa, y de capacitación interna para informar a los funcionarios de la institución y a los usuarios que hacen uso de los servicios de la misma sobre los cambios implicados dentro de la modernización y minimizar la resistencia al cambio.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2277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COMPONENTE 7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7" name="6 Imagen" descr="logo color -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0651" y="1"/>
            <a:ext cx="1433381" cy="71435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214282" y="1034837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CERTIFICACIÓN ISO</a:t>
            </a:r>
            <a:endParaRPr lang="es-EC" sz="28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00034" y="1785926"/>
            <a:ext cx="8286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Implementar el Sistema de Gestión de la Calidad basado en las normas ISO 9001 y 27001, y preparar al personal de la Institución para alcanzar la certificación de dicha norma, el oferente deberá de contratar y acompañar a la entidad certificadora durante el proceso de certificación del RPQ.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39 Conector recto"/>
          <p:cNvCxnSpPr>
            <a:stCxn id="45" idx="0"/>
          </p:cNvCxnSpPr>
          <p:nvPr/>
        </p:nvCxnSpPr>
        <p:spPr>
          <a:xfrm flipV="1">
            <a:off x="8822561" y="908720"/>
            <a:ext cx="35719" cy="5389769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161 Rectángulo redondeado"/>
          <p:cNvSpPr/>
          <p:nvPr/>
        </p:nvSpPr>
        <p:spPr>
          <a:xfrm>
            <a:off x="1019044" y="2618673"/>
            <a:ext cx="1377896" cy="49797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err="1" smtClean="0">
                <a:solidFill>
                  <a:schemeClr val="tx1"/>
                </a:solidFill>
              </a:rPr>
              <a:t>Visionamiento</a:t>
            </a:r>
            <a:r>
              <a:rPr lang="es-EC" sz="1400" dirty="0" smtClean="0">
                <a:solidFill>
                  <a:schemeClr val="tx1"/>
                </a:solidFill>
              </a:rPr>
              <a:t> Transaccional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60" name="59 Rectángulo redondeado"/>
          <p:cNvSpPr/>
          <p:nvPr/>
        </p:nvSpPr>
        <p:spPr>
          <a:xfrm rot="16200000">
            <a:off x="478757" y="4156872"/>
            <a:ext cx="1759756" cy="2140450"/>
          </a:xfrm>
          <a:prstGeom prst="roundRect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Remodelación Subsuelo RPQ 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36" name="135 Rectángulo redondeado"/>
          <p:cNvSpPr/>
          <p:nvPr/>
        </p:nvSpPr>
        <p:spPr>
          <a:xfrm rot="16200000">
            <a:off x="577475" y="2815427"/>
            <a:ext cx="1559634" cy="21431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Infraestructura Tecnológica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31" name="130 Rectángulo redondeado"/>
          <p:cNvSpPr/>
          <p:nvPr/>
        </p:nvSpPr>
        <p:spPr>
          <a:xfrm>
            <a:off x="2987824" y="3691003"/>
            <a:ext cx="5799017" cy="543764"/>
          </a:xfrm>
          <a:prstGeom prst="roundRect">
            <a:avLst>
              <a:gd name="adj" fmla="val 39940"/>
            </a:avLst>
          </a:prstGeom>
          <a:solidFill>
            <a:srgbClr val="FFFF00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Creación de Folio Real por demanda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1715278" y="2980802"/>
            <a:ext cx="1999466" cy="102426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Sistema de Gestión Registral Electrónico</a:t>
            </a: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(SGRE)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4480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ESQUEMA DE EJECUCIÓN GLOBAL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7" name="6 Imagen" descr="logo color -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0651" y="1"/>
            <a:ext cx="1433381" cy="714356"/>
          </a:xfrm>
          <a:prstGeom prst="rect">
            <a:avLst/>
          </a:prstGeom>
        </p:spPr>
      </p:pic>
      <p:sp>
        <p:nvSpPr>
          <p:cNvPr id="10" name="9 Rectángulo redondeado"/>
          <p:cNvSpPr/>
          <p:nvPr/>
        </p:nvSpPr>
        <p:spPr>
          <a:xfrm>
            <a:off x="539552" y="2006508"/>
            <a:ext cx="1857388" cy="6121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Reingeniería de Procesos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1760997" y="4369663"/>
            <a:ext cx="7025844" cy="50006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Digitalización del Acervo Registral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659004" y="908720"/>
            <a:ext cx="7176284" cy="4117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Gestión del Cambio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4572000" y="5458903"/>
            <a:ext cx="4214842" cy="28575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Preparación para Certificación ISO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5" name="14 Elipse"/>
          <p:cNvSpPr/>
          <p:nvPr/>
        </p:nvSpPr>
        <p:spPr>
          <a:xfrm rot="16200000">
            <a:off x="484743" y="3522034"/>
            <a:ext cx="1691109" cy="86139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Sistema de </a:t>
            </a:r>
            <a:r>
              <a:rPr lang="es-EC" sz="1400" dirty="0" err="1" smtClean="0">
                <a:solidFill>
                  <a:schemeClr val="tx1"/>
                </a:solidFill>
              </a:rPr>
              <a:t>Indexamiento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6" name="15 Elipse"/>
          <p:cNvSpPr/>
          <p:nvPr/>
        </p:nvSpPr>
        <p:spPr>
          <a:xfrm rot="16200000">
            <a:off x="501612" y="4839080"/>
            <a:ext cx="1657362" cy="86140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Sistema de Marginación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1064763" y="1560212"/>
            <a:ext cx="2114521" cy="44230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Profesionalización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41" name="40 Elipse"/>
          <p:cNvSpPr/>
          <p:nvPr/>
        </p:nvSpPr>
        <p:spPr>
          <a:xfrm>
            <a:off x="285720" y="629848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2" name="41 Elipse"/>
          <p:cNvSpPr/>
          <p:nvPr/>
        </p:nvSpPr>
        <p:spPr>
          <a:xfrm>
            <a:off x="2428860" y="629848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3" name="42 Elipse"/>
          <p:cNvSpPr/>
          <p:nvPr/>
        </p:nvSpPr>
        <p:spPr>
          <a:xfrm>
            <a:off x="4572000" y="629848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4" name="43 Elipse"/>
          <p:cNvSpPr/>
          <p:nvPr/>
        </p:nvSpPr>
        <p:spPr>
          <a:xfrm>
            <a:off x="6643702" y="629848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5" name="44 Elipse"/>
          <p:cNvSpPr/>
          <p:nvPr/>
        </p:nvSpPr>
        <p:spPr>
          <a:xfrm>
            <a:off x="8786842" y="629848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47" name="46 Conector recto de flecha"/>
          <p:cNvCxnSpPr>
            <a:stCxn id="41" idx="6"/>
            <a:endCxn id="42" idx="2"/>
          </p:cNvCxnSpPr>
          <p:nvPr/>
        </p:nvCxnSpPr>
        <p:spPr>
          <a:xfrm>
            <a:off x="357158" y="6334208"/>
            <a:ext cx="20717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>
            <a:stCxn id="42" idx="6"/>
            <a:endCxn id="43" idx="2"/>
          </p:cNvCxnSpPr>
          <p:nvPr/>
        </p:nvCxnSpPr>
        <p:spPr>
          <a:xfrm>
            <a:off x="2500298" y="6334208"/>
            <a:ext cx="20717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>
            <a:stCxn id="43" idx="6"/>
            <a:endCxn id="44" idx="2"/>
          </p:cNvCxnSpPr>
          <p:nvPr/>
        </p:nvCxnSpPr>
        <p:spPr>
          <a:xfrm>
            <a:off x="4643438" y="6334208"/>
            <a:ext cx="200026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>
            <a:stCxn id="44" idx="6"/>
            <a:endCxn id="45" idx="2"/>
          </p:cNvCxnSpPr>
          <p:nvPr/>
        </p:nvCxnSpPr>
        <p:spPr>
          <a:xfrm>
            <a:off x="6715140" y="6334208"/>
            <a:ext cx="20717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CuadroTexto"/>
          <p:cNvSpPr txBox="1"/>
          <p:nvPr/>
        </p:nvSpPr>
        <p:spPr>
          <a:xfrm>
            <a:off x="-37977" y="6363120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4">
                    <a:lumMod val="50000"/>
                  </a:schemeClr>
                </a:solidFill>
              </a:rPr>
              <a:t>23-Dic</a:t>
            </a:r>
            <a:endParaRPr lang="es-EC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2268264" y="636312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2">
                    <a:lumMod val="75000"/>
                  </a:schemeClr>
                </a:solidFill>
              </a:rPr>
              <a:t>Jun</a:t>
            </a:r>
            <a:endParaRPr lang="es-EC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4282503" y="6363120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2">
                    <a:lumMod val="75000"/>
                  </a:schemeClr>
                </a:solidFill>
              </a:rPr>
              <a:t>23-Dic</a:t>
            </a:r>
            <a:endParaRPr lang="es-EC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6444208" y="636312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6">
                    <a:lumMod val="75000"/>
                  </a:schemeClr>
                </a:solidFill>
              </a:rPr>
              <a:t>Jun</a:t>
            </a:r>
            <a:endParaRPr lang="es-EC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8524563" y="6363120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6">
                    <a:lumMod val="75000"/>
                  </a:schemeClr>
                </a:solidFill>
              </a:rPr>
              <a:t>22-Dic</a:t>
            </a:r>
            <a:endParaRPr lang="es-EC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0" name="89 Rectángulo"/>
          <p:cNvSpPr/>
          <p:nvPr/>
        </p:nvSpPr>
        <p:spPr>
          <a:xfrm>
            <a:off x="1383009" y="6227051"/>
            <a:ext cx="45719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1" name="90 Rectángulo"/>
          <p:cNvSpPr/>
          <p:nvPr/>
        </p:nvSpPr>
        <p:spPr>
          <a:xfrm>
            <a:off x="3571868" y="6227051"/>
            <a:ext cx="45719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2" name="91 Rectángulo"/>
          <p:cNvSpPr/>
          <p:nvPr/>
        </p:nvSpPr>
        <p:spPr>
          <a:xfrm>
            <a:off x="5740727" y="6227051"/>
            <a:ext cx="45719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3" name="92 Rectángulo"/>
          <p:cNvSpPr/>
          <p:nvPr/>
        </p:nvSpPr>
        <p:spPr>
          <a:xfrm>
            <a:off x="7812429" y="6227051"/>
            <a:ext cx="45719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3" name="132 Rectángulo redondeado"/>
          <p:cNvSpPr/>
          <p:nvPr/>
        </p:nvSpPr>
        <p:spPr>
          <a:xfrm>
            <a:off x="3571868" y="1916832"/>
            <a:ext cx="2815821" cy="517735"/>
          </a:xfrm>
          <a:prstGeom prst="roundRect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Seguridades Periféricas  de la SE y ST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34" name="133 Rectángulo redondeado"/>
          <p:cNvSpPr/>
          <p:nvPr/>
        </p:nvSpPr>
        <p:spPr>
          <a:xfrm>
            <a:off x="3571868" y="3018041"/>
            <a:ext cx="2815821" cy="352630"/>
          </a:xfrm>
          <a:prstGeom prst="roundRect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Esquema de Contingencia del SGRE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37" name="136 CuadroTexto"/>
          <p:cNvSpPr txBox="1"/>
          <p:nvPr/>
        </p:nvSpPr>
        <p:spPr>
          <a:xfrm>
            <a:off x="1142976" y="6375262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2">
                    <a:lumMod val="75000"/>
                  </a:schemeClr>
                </a:solidFill>
              </a:rPr>
              <a:t>Mar</a:t>
            </a:r>
            <a:endParaRPr lang="es-EC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8" name="137 CuadroTexto"/>
          <p:cNvSpPr txBox="1"/>
          <p:nvPr/>
        </p:nvSpPr>
        <p:spPr>
          <a:xfrm>
            <a:off x="3398130" y="6347878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err="1" smtClean="0">
                <a:solidFill>
                  <a:schemeClr val="accent2">
                    <a:lumMod val="75000"/>
                  </a:schemeClr>
                </a:solidFill>
              </a:rPr>
              <a:t>Sep</a:t>
            </a:r>
            <a:endParaRPr lang="es-EC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0" name="139 CuadroTexto"/>
          <p:cNvSpPr txBox="1"/>
          <p:nvPr/>
        </p:nvSpPr>
        <p:spPr>
          <a:xfrm>
            <a:off x="7596336" y="6375262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err="1" smtClean="0">
                <a:solidFill>
                  <a:schemeClr val="accent6">
                    <a:lumMod val="75000"/>
                  </a:schemeClr>
                </a:solidFill>
              </a:rPr>
              <a:t>Sep</a:t>
            </a:r>
            <a:endParaRPr lang="es-EC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1523818" y="604600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2">
                    <a:lumMod val="75000"/>
                  </a:schemeClr>
                </a:solidFill>
              </a:rPr>
              <a:t>Abr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1715278" y="6287850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2075318" y="6287850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1883858" y="6046000"/>
            <a:ext cx="464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err="1" smtClean="0">
                <a:solidFill>
                  <a:schemeClr val="accent2">
                    <a:lumMod val="75000"/>
                  </a:schemeClr>
                </a:solidFill>
              </a:rPr>
              <a:t>May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2627784" y="6034967"/>
            <a:ext cx="357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2">
                    <a:lumMod val="75000"/>
                  </a:schemeClr>
                </a:solidFill>
              </a:rPr>
              <a:t>Jul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6" name="55 Rectángulo"/>
          <p:cNvSpPr/>
          <p:nvPr/>
        </p:nvSpPr>
        <p:spPr>
          <a:xfrm>
            <a:off x="2819244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3179284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2987824" y="6034967"/>
            <a:ext cx="433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err="1" smtClean="0">
                <a:solidFill>
                  <a:schemeClr val="accent2">
                    <a:lumMod val="75000"/>
                  </a:schemeClr>
                </a:solidFill>
              </a:rPr>
              <a:t>Ago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7" name="66 CuadroTexto"/>
          <p:cNvSpPr txBox="1"/>
          <p:nvPr/>
        </p:nvSpPr>
        <p:spPr>
          <a:xfrm>
            <a:off x="467544" y="6034967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2">
                    <a:lumMod val="75000"/>
                  </a:schemeClr>
                </a:solidFill>
              </a:rPr>
              <a:t>Ene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8" name="67 Rectángulo"/>
          <p:cNvSpPr/>
          <p:nvPr/>
        </p:nvSpPr>
        <p:spPr>
          <a:xfrm>
            <a:off x="659004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0" name="69 Rectángulo"/>
          <p:cNvSpPr/>
          <p:nvPr/>
        </p:nvSpPr>
        <p:spPr>
          <a:xfrm>
            <a:off x="1019044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1" name="70 CuadroTexto"/>
          <p:cNvSpPr txBox="1"/>
          <p:nvPr/>
        </p:nvSpPr>
        <p:spPr>
          <a:xfrm>
            <a:off x="827584" y="6034967"/>
            <a:ext cx="413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2">
                    <a:lumMod val="75000"/>
                  </a:schemeClr>
                </a:solidFill>
              </a:rPr>
              <a:t>Feb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2" name="71 CuadroTexto"/>
          <p:cNvSpPr txBox="1"/>
          <p:nvPr/>
        </p:nvSpPr>
        <p:spPr>
          <a:xfrm>
            <a:off x="3675914" y="6034967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2">
                    <a:lumMod val="75000"/>
                  </a:schemeClr>
                </a:solidFill>
              </a:rPr>
              <a:t>Oct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3" name="72 Rectángulo"/>
          <p:cNvSpPr/>
          <p:nvPr/>
        </p:nvSpPr>
        <p:spPr>
          <a:xfrm>
            <a:off x="3867374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4" name="73 Rectángulo"/>
          <p:cNvSpPr/>
          <p:nvPr/>
        </p:nvSpPr>
        <p:spPr>
          <a:xfrm>
            <a:off x="4227414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5" name="74 CuadroTexto"/>
          <p:cNvSpPr txBox="1"/>
          <p:nvPr/>
        </p:nvSpPr>
        <p:spPr>
          <a:xfrm>
            <a:off x="4035954" y="6034967"/>
            <a:ext cx="440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2">
                    <a:lumMod val="75000"/>
                  </a:schemeClr>
                </a:solidFill>
              </a:rPr>
              <a:t>Nov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30 Flecha derecha"/>
          <p:cNvSpPr/>
          <p:nvPr/>
        </p:nvSpPr>
        <p:spPr>
          <a:xfrm>
            <a:off x="8100392" y="3284984"/>
            <a:ext cx="978408" cy="1249025"/>
          </a:xfrm>
          <a:prstGeom prst="rightArrow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9" name="88 Rectángulo redondeado"/>
          <p:cNvSpPr/>
          <p:nvPr/>
        </p:nvSpPr>
        <p:spPr>
          <a:xfrm>
            <a:off x="3528929" y="3372950"/>
            <a:ext cx="2211798" cy="31805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Interconectividad MDMQ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94" name="93 CuadroTexto"/>
          <p:cNvSpPr txBox="1"/>
          <p:nvPr/>
        </p:nvSpPr>
        <p:spPr>
          <a:xfrm>
            <a:off x="5508104" y="6375262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6">
                    <a:lumMod val="75000"/>
                  </a:schemeClr>
                </a:solidFill>
              </a:rPr>
              <a:t>Mar</a:t>
            </a:r>
            <a:endParaRPr lang="es-EC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7" name="96 CuadroTexto"/>
          <p:cNvSpPr txBox="1"/>
          <p:nvPr/>
        </p:nvSpPr>
        <p:spPr>
          <a:xfrm>
            <a:off x="5795630" y="604600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6">
                    <a:lumMod val="75000"/>
                  </a:schemeClr>
                </a:solidFill>
              </a:rPr>
              <a:t>Abr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8" name="97 Rectángulo"/>
          <p:cNvSpPr/>
          <p:nvPr/>
        </p:nvSpPr>
        <p:spPr>
          <a:xfrm>
            <a:off x="5987090" y="6287850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9" name="98 Rectángulo"/>
          <p:cNvSpPr/>
          <p:nvPr/>
        </p:nvSpPr>
        <p:spPr>
          <a:xfrm>
            <a:off x="6347130" y="6287850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0" name="99 CuadroTexto"/>
          <p:cNvSpPr txBox="1"/>
          <p:nvPr/>
        </p:nvSpPr>
        <p:spPr>
          <a:xfrm>
            <a:off x="6155670" y="6046000"/>
            <a:ext cx="464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err="1" smtClean="0">
                <a:solidFill>
                  <a:schemeClr val="accent6">
                    <a:lumMod val="75000"/>
                  </a:schemeClr>
                </a:solidFill>
              </a:rPr>
              <a:t>May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1" name="100 CuadroTexto"/>
          <p:cNvSpPr txBox="1"/>
          <p:nvPr/>
        </p:nvSpPr>
        <p:spPr>
          <a:xfrm>
            <a:off x="6899596" y="6034967"/>
            <a:ext cx="357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6">
                    <a:lumMod val="75000"/>
                  </a:schemeClr>
                </a:solidFill>
              </a:rPr>
              <a:t>Jul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" name="101 Rectángulo"/>
          <p:cNvSpPr/>
          <p:nvPr/>
        </p:nvSpPr>
        <p:spPr>
          <a:xfrm>
            <a:off x="7091056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" name="102 Rectángulo"/>
          <p:cNvSpPr/>
          <p:nvPr/>
        </p:nvSpPr>
        <p:spPr>
          <a:xfrm>
            <a:off x="7451096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4" name="103 CuadroTexto"/>
          <p:cNvSpPr txBox="1"/>
          <p:nvPr/>
        </p:nvSpPr>
        <p:spPr>
          <a:xfrm>
            <a:off x="7259636" y="6034967"/>
            <a:ext cx="433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err="1" smtClean="0">
                <a:solidFill>
                  <a:schemeClr val="accent6">
                    <a:lumMod val="75000"/>
                  </a:schemeClr>
                </a:solidFill>
              </a:rPr>
              <a:t>Ago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5" name="104 CuadroTexto"/>
          <p:cNvSpPr txBox="1"/>
          <p:nvPr/>
        </p:nvSpPr>
        <p:spPr>
          <a:xfrm>
            <a:off x="4739356" y="6034967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6">
                    <a:lumMod val="75000"/>
                  </a:schemeClr>
                </a:solidFill>
              </a:rPr>
              <a:t>Ene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" name="105 Rectángulo"/>
          <p:cNvSpPr/>
          <p:nvPr/>
        </p:nvSpPr>
        <p:spPr>
          <a:xfrm>
            <a:off x="4930816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5290856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8" name="107 CuadroTexto"/>
          <p:cNvSpPr txBox="1"/>
          <p:nvPr/>
        </p:nvSpPr>
        <p:spPr>
          <a:xfrm>
            <a:off x="5099396" y="6034967"/>
            <a:ext cx="413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6">
                    <a:lumMod val="75000"/>
                  </a:schemeClr>
                </a:solidFill>
              </a:rPr>
              <a:t>Feb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9" name="108 CuadroTexto"/>
          <p:cNvSpPr txBox="1"/>
          <p:nvPr/>
        </p:nvSpPr>
        <p:spPr>
          <a:xfrm>
            <a:off x="7947726" y="6034967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6">
                    <a:lumMod val="75000"/>
                  </a:schemeClr>
                </a:solidFill>
              </a:rPr>
              <a:t>Oct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0" name="109 Rectángulo"/>
          <p:cNvSpPr/>
          <p:nvPr/>
        </p:nvSpPr>
        <p:spPr>
          <a:xfrm>
            <a:off x="8139186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8499226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" name="111 CuadroTexto"/>
          <p:cNvSpPr txBox="1"/>
          <p:nvPr/>
        </p:nvSpPr>
        <p:spPr>
          <a:xfrm>
            <a:off x="8307766" y="6034967"/>
            <a:ext cx="440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6">
                    <a:lumMod val="75000"/>
                  </a:schemeClr>
                </a:solidFill>
              </a:rPr>
              <a:t>Nov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17 Elipse"/>
          <p:cNvSpPr/>
          <p:nvPr/>
        </p:nvSpPr>
        <p:spPr>
          <a:xfrm>
            <a:off x="3590437" y="2362559"/>
            <a:ext cx="3141803" cy="71206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Sede Electrónica (SE) y</a:t>
            </a: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Servicios Telemáticos (ST)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357157" y="1070405"/>
            <a:ext cx="1358121" cy="5000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Propuesta de Normativa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26" name="125 Rectángulo redondeado"/>
          <p:cNvSpPr/>
          <p:nvPr/>
        </p:nvSpPr>
        <p:spPr>
          <a:xfrm>
            <a:off x="1835696" y="5458903"/>
            <a:ext cx="2736304" cy="2880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Análisis para Certificación ISO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146" name="145 Conector curvado"/>
          <p:cNvCxnSpPr>
            <a:stCxn id="9" idx="1"/>
            <a:endCxn id="10" idx="1"/>
          </p:cNvCxnSpPr>
          <p:nvPr/>
        </p:nvCxnSpPr>
        <p:spPr>
          <a:xfrm rot="10800000" flipH="1" flipV="1">
            <a:off x="357156" y="1320438"/>
            <a:ext cx="182395" cy="992152"/>
          </a:xfrm>
          <a:prstGeom prst="curvedConnector3">
            <a:avLst>
              <a:gd name="adj1" fmla="val -125332"/>
            </a:avLst>
          </a:prstGeom>
          <a:ln>
            <a:solidFill>
              <a:schemeClr val="accent4">
                <a:lumMod val="75000"/>
              </a:schemeClr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curvado"/>
          <p:cNvCxnSpPr>
            <a:stCxn id="10" idx="3"/>
            <a:endCxn id="17" idx="0"/>
          </p:cNvCxnSpPr>
          <p:nvPr/>
        </p:nvCxnSpPr>
        <p:spPr>
          <a:xfrm>
            <a:off x="2396940" y="2312590"/>
            <a:ext cx="318071" cy="668212"/>
          </a:xfrm>
          <a:prstGeom prst="curvedConnector2">
            <a:avLst/>
          </a:prstGeom>
          <a:ln>
            <a:solidFill>
              <a:schemeClr val="accent4">
                <a:lumMod val="75000"/>
              </a:schemeClr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52 Conector curvado"/>
          <p:cNvCxnSpPr>
            <a:stCxn id="18" idx="2"/>
            <a:endCxn id="17" idx="7"/>
          </p:cNvCxnSpPr>
          <p:nvPr/>
        </p:nvCxnSpPr>
        <p:spPr>
          <a:xfrm rot="10800000" flipV="1">
            <a:off x="3421929" y="2718592"/>
            <a:ext cx="168508" cy="412209"/>
          </a:xfrm>
          <a:prstGeom prst="curvedConnector2">
            <a:avLst/>
          </a:prstGeom>
          <a:ln>
            <a:solidFill>
              <a:schemeClr val="accent4">
                <a:lumMod val="75000"/>
              </a:schemeClr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155 Conector curvado"/>
          <p:cNvCxnSpPr>
            <a:stCxn id="15" idx="3"/>
            <a:endCxn id="17" idx="4"/>
          </p:cNvCxnSpPr>
          <p:nvPr/>
        </p:nvCxnSpPr>
        <p:spPr>
          <a:xfrm flipV="1">
            <a:off x="1634848" y="4005064"/>
            <a:ext cx="1080163" cy="545567"/>
          </a:xfrm>
          <a:prstGeom prst="curvedConnector2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158 Conector curvado"/>
          <p:cNvCxnSpPr>
            <a:stCxn id="16" idx="4"/>
            <a:endCxn id="17" idx="4"/>
          </p:cNvCxnSpPr>
          <p:nvPr/>
        </p:nvCxnSpPr>
        <p:spPr>
          <a:xfrm flipV="1">
            <a:off x="1760995" y="4005064"/>
            <a:ext cx="954016" cy="1264718"/>
          </a:xfrm>
          <a:prstGeom prst="curvedConnector2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167 Rectángulo redondeado"/>
          <p:cNvSpPr/>
          <p:nvPr/>
        </p:nvSpPr>
        <p:spPr>
          <a:xfrm>
            <a:off x="6619708" y="2506575"/>
            <a:ext cx="1803380" cy="85041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Publicación Web y Funcionalidad Móvil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69" name="168 Rectángulo redondeado"/>
          <p:cNvSpPr/>
          <p:nvPr/>
        </p:nvSpPr>
        <p:spPr>
          <a:xfrm>
            <a:off x="5724128" y="3370671"/>
            <a:ext cx="2715074" cy="32033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Interconectividad DINARDAP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76" name="175 CuadroTexto"/>
          <p:cNvSpPr txBox="1"/>
          <p:nvPr/>
        </p:nvSpPr>
        <p:spPr>
          <a:xfrm>
            <a:off x="421449" y="6525344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2">
                    <a:lumMod val="75000"/>
                  </a:schemeClr>
                </a:solidFill>
              </a:rPr>
              <a:t>2015</a:t>
            </a:r>
            <a:endParaRPr lang="es-EC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9" name="178 CuadroTexto"/>
          <p:cNvSpPr txBox="1"/>
          <p:nvPr/>
        </p:nvSpPr>
        <p:spPr>
          <a:xfrm>
            <a:off x="4669921" y="6525344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6">
                    <a:lumMod val="75000"/>
                  </a:schemeClr>
                </a:solidFill>
              </a:rPr>
              <a:t>2016</a:t>
            </a:r>
            <a:endParaRPr lang="es-EC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4" name="Picture 12" descr="https://encrypted-tbn2.gstatic.com/images?q=tbn:ANd9GcTLHhNqWOvna0EjNNQu5EAiH7js8_PPClEsDtecLtwq6UBdzMtKMMnJu-o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82" y="3000372"/>
            <a:ext cx="1250164" cy="1000132"/>
          </a:xfrm>
          <a:prstGeom prst="rect">
            <a:avLst/>
          </a:prstGeom>
          <a:noFill/>
        </p:spPr>
      </p:pic>
      <p:sp>
        <p:nvSpPr>
          <p:cNvPr id="22" name="21 Marco"/>
          <p:cNvSpPr/>
          <p:nvPr/>
        </p:nvSpPr>
        <p:spPr>
          <a:xfrm>
            <a:off x="3929058" y="3000372"/>
            <a:ext cx="1571636" cy="642942"/>
          </a:xfrm>
          <a:prstGeom prst="fram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Sistema de Marginaciones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9" name="18 Cilindro"/>
          <p:cNvSpPr/>
          <p:nvPr/>
        </p:nvSpPr>
        <p:spPr>
          <a:xfrm>
            <a:off x="5715008" y="2214554"/>
            <a:ext cx="1428760" cy="714380"/>
          </a:xfrm>
          <a:prstGeom prst="can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BDD </a:t>
            </a:r>
            <a:r>
              <a:rPr lang="es-EC" sz="1400" dirty="0" err="1" smtClean="0">
                <a:solidFill>
                  <a:schemeClr val="tx1"/>
                </a:solidFill>
              </a:rPr>
              <a:t>Indexamiento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20" name="19 Cilindro"/>
          <p:cNvSpPr/>
          <p:nvPr/>
        </p:nvSpPr>
        <p:spPr>
          <a:xfrm>
            <a:off x="7358082" y="2214554"/>
            <a:ext cx="1428760" cy="714380"/>
          </a:xfrm>
          <a:prstGeom prst="can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BDD Marginaciones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8" name="17 Cilindro"/>
          <p:cNvSpPr/>
          <p:nvPr/>
        </p:nvSpPr>
        <p:spPr>
          <a:xfrm>
            <a:off x="5715008" y="857232"/>
            <a:ext cx="3071834" cy="1428760"/>
          </a:xfrm>
          <a:prstGeom prst="can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C" sz="1400" dirty="0" smtClean="0">
                <a:solidFill>
                  <a:schemeClr val="tx1"/>
                </a:solidFill>
              </a:rPr>
              <a:t>Acervo Registral</a:t>
            </a:r>
          </a:p>
          <a:p>
            <a:pPr algn="r"/>
            <a:r>
              <a:rPr lang="es-EC" sz="1400" dirty="0" smtClean="0">
                <a:solidFill>
                  <a:schemeClr val="tx1"/>
                </a:solidFill>
              </a:rPr>
              <a:t>Digitalizado</a:t>
            </a:r>
          </a:p>
          <a:p>
            <a:pPr algn="r"/>
            <a:r>
              <a:rPr lang="es-EC" sz="1400" dirty="0" smtClean="0">
                <a:solidFill>
                  <a:schemeClr val="tx1"/>
                </a:solidFill>
              </a:rPr>
              <a:t>(BDD de Actas)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6584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ESQUEMA METODOLÓGICO DE AUTOMATIZACIÓN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7" name="6 Imagen" descr="logo color - sma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10651" y="1"/>
            <a:ext cx="1433381" cy="714356"/>
          </a:xfrm>
          <a:prstGeom prst="rect">
            <a:avLst/>
          </a:prstGeom>
        </p:spPr>
      </p:pic>
      <p:pic>
        <p:nvPicPr>
          <p:cNvPr id="13314" name="Picture 2" descr="http://i00.i.aliimg.com/photo/v4/759033110/Topspeed_Book_Scann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07911" y="1000108"/>
            <a:ext cx="1549841" cy="1143008"/>
          </a:xfrm>
          <a:prstGeom prst="rect">
            <a:avLst/>
          </a:prstGeom>
          <a:noFill/>
        </p:spPr>
      </p:pic>
      <p:pic>
        <p:nvPicPr>
          <p:cNvPr id="13316" name="Picture 4" descr="libro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58" y="857232"/>
            <a:ext cx="944981" cy="1428760"/>
          </a:xfrm>
          <a:prstGeom prst="rect">
            <a:avLst/>
          </a:prstGeom>
          <a:noFill/>
        </p:spPr>
      </p:pic>
      <p:cxnSp>
        <p:nvCxnSpPr>
          <p:cNvPr id="11" name="10 Conector recto de flecha"/>
          <p:cNvCxnSpPr>
            <a:stCxn id="13316" idx="3"/>
            <a:endCxn id="13314" idx="1"/>
          </p:cNvCxnSpPr>
          <p:nvPr/>
        </p:nvCxnSpPr>
        <p:spPr>
          <a:xfrm>
            <a:off x="1302139" y="1571612"/>
            <a:ext cx="20057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1214414" y="1202280"/>
            <a:ext cx="2127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Digitalización masiva</a:t>
            </a:r>
            <a:endParaRPr lang="es-EC" dirty="0"/>
          </a:p>
        </p:txBody>
      </p:sp>
      <p:grpSp>
        <p:nvGrpSpPr>
          <p:cNvPr id="2" name="15 Grupo"/>
          <p:cNvGrpSpPr/>
          <p:nvPr/>
        </p:nvGrpSpPr>
        <p:grpSpPr>
          <a:xfrm>
            <a:off x="5829312" y="1214422"/>
            <a:ext cx="1028704" cy="957267"/>
            <a:chOff x="5543560" y="928670"/>
            <a:chExt cx="1171580" cy="1171581"/>
          </a:xfrm>
        </p:grpSpPr>
        <p:pic>
          <p:nvPicPr>
            <p:cNvPr id="13318" name="Picture 6" descr="https://encrypted-tbn1.gstatic.com/images?q=tbn:ANd9GcRw_q-nA-SQNhVGqbDzNgWE-lBaiK5pmY1i0Yofw2uYRc3omBVK7JHIcg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543560" y="928670"/>
              <a:ext cx="714380" cy="714381"/>
            </a:xfrm>
            <a:prstGeom prst="rect">
              <a:avLst/>
            </a:prstGeom>
            <a:noFill/>
          </p:spPr>
        </p:pic>
        <p:pic>
          <p:nvPicPr>
            <p:cNvPr id="13" name="Picture 6" descr="https://encrypted-tbn1.gstatic.com/images?q=tbn:ANd9GcRw_q-nA-SQNhVGqbDzNgWE-lBaiK5pmY1i0Yofw2uYRc3omBVK7JHIcg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695960" y="1081070"/>
              <a:ext cx="714380" cy="714381"/>
            </a:xfrm>
            <a:prstGeom prst="rect">
              <a:avLst/>
            </a:prstGeom>
            <a:noFill/>
          </p:spPr>
        </p:pic>
        <p:pic>
          <p:nvPicPr>
            <p:cNvPr id="14" name="Picture 6" descr="https://encrypted-tbn1.gstatic.com/images?q=tbn:ANd9GcRw_q-nA-SQNhVGqbDzNgWE-lBaiK5pmY1i0Yofw2uYRc3omBVK7JHIcg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848360" y="1233470"/>
              <a:ext cx="714380" cy="714381"/>
            </a:xfrm>
            <a:prstGeom prst="rect">
              <a:avLst/>
            </a:prstGeom>
            <a:noFill/>
          </p:spPr>
        </p:pic>
        <p:pic>
          <p:nvPicPr>
            <p:cNvPr id="15" name="Picture 6" descr="https://encrypted-tbn1.gstatic.com/images?q=tbn:ANd9GcRw_q-nA-SQNhVGqbDzNgWE-lBaiK5pmY1i0Yofw2uYRc3omBVK7JHIcg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000760" y="1385870"/>
              <a:ext cx="714380" cy="714381"/>
            </a:xfrm>
            <a:prstGeom prst="rect">
              <a:avLst/>
            </a:prstGeom>
            <a:noFill/>
          </p:spPr>
        </p:pic>
      </p:grpSp>
      <p:sp>
        <p:nvSpPr>
          <p:cNvPr id="17" name="16 Flecha derecha"/>
          <p:cNvSpPr/>
          <p:nvPr/>
        </p:nvSpPr>
        <p:spPr>
          <a:xfrm>
            <a:off x="4857752" y="1285860"/>
            <a:ext cx="785818" cy="57150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1" name="20 Marco"/>
          <p:cNvSpPr/>
          <p:nvPr/>
        </p:nvSpPr>
        <p:spPr>
          <a:xfrm>
            <a:off x="3929058" y="2357430"/>
            <a:ext cx="1571636" cy="714380"/>
          </a:xfrm>
          <a:prstGeom prst="fram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Sistema de </a:t>
            </a:r>
            <a:r>
              <a:rPr lang="es-EC" sz="1400" dirty="0" err="1" smtClean="0">
                <a:solidFill>
                  <a:schemeClr val="tx1"/>
                </a:solidFill>
              </a:rPr>
              <a:t>Indexamiento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28" name="25 Forma"/>
          <p:cNvCxnSpPr>
            <a:stCxn id="21" idx="0"/>
            <a:endCxn id="19" idx="0"/>
          </p:cNvCxnSpPr>
          <p:nvPr/>
        </p:nvCxnSpPr>
        <p:spPr>
          <a:xfrm rot="16200000" flipH="1">
            <a:off x="5554272" y="1518033"/>
            <a:ext cx="35719" cy="1714512"/>
          </a:xfrm>
          <a:prstGeom prst="curvedConnector3">
            <a:avLst>
              <a:gd name="adj1" fmla="val -1039996"/>
            </a:avLst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20" name="Picture 8" descr="https://encrypted-tbn1.gstatic.com/images?q=tbn:ANd9GcTYcRngzIAuaBmDdPWdvVIuMv4L2J_i8JLUBou7hf0K3JA2J09iMqjuvQ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406" y="2500306"/>
            <a:ext cx="1146015" cy="857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26" name="Picture 14" descr="https://encrypted-tbn3.gstatic.com/images?q=tbn:ANd9GcQb5R29OzN8MIukvuMLW0dqF46ageTsQ3RBuoiWg987a4UO4_FEAXEfCOw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64730" y="3071810"/>
            <a:ext cx="878510" cy="857256"/>
          </a:xfrm>
          <a:prstGeom prst="rect">
            <a:avLst/>
          </a:prstGeom>
          <a:noFill/>
        </p:spPr>
      </p:pic>
      <p:cxnSp>
        <p:nvCxnSpPr>
          <p:cNvPr id="36" name="35 Conector recto de flecha"/>
          <p:cNvCxnSpPr>
            <a:stCxn id="13324" idx="0"/>
            <a:endCxn id="13314" idx="1"/>
          </p:cNvCxnSpPr>
          <p:nvPr/>
        </p:nvCxnSpPr>
        <p:spPr>
          <a:xfrm rot="5400000" flipH="1" flipV="1">
            <a:off x="1537857" y="1230319"/>
            <a:ext cx="1428760" cy="2111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 rot="19608217">
            <a:off x="1101444" y="2127832"/>
            <a:ext cx="1801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C" dirty="0" smtClean="0"/>
              <a:t>Digitalización por</a:t>
            </a:r>
          </a:p>
          <a:p>
            <a:pPr algn="ctr"/>
            <a:r>
              <a:rPr lang="es-EC" dirty="0" smtClean="0"/>
              <a:t>demanda</a:t>
            </a:r>
            <a:endParaRPr lang="es-EC" dirty="0"/>
          </a:p>
        </p:txBody>
      </p:sp>
      <p:cxnSp>
        <p:nvCxnSpPr>
          <p:cNvPr id="40" name="39 Conector recto de flecha"/>
          <p:cNvCxnSpPr>
            <a:stCxn id="13324" idx="3"/>
            <a:endCxn id="13326" idx="1"/>
          </p:cNvCxnSpPr>
          <p:nvPr/>
        </p:nvCxnSpPr>
        <p:spPr>
          <a:xfrm>
            <a:off x="1821646" y="3500438"/>
            <a:ext cx="4430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Marco"/>
          <p:cNvSpPr/>
          <p:nvPr/>
        </p:nvSpPr>
        <p:spPr>
          <a:xfrm>
            <a:off x="571472" y="4714884"/>
            <a:ext cx="3214710" cy="642942"/>
          </a:xfrm>
          <a:prstGeom prst="fram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Sistema Gestión Registral Electrónico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44" name="25 Forma"/>
          <p:cNvCxnSpPr>
            <a:stCxn id="13326" idx="2"/>
            <a:endCxn id="43" idx="0"/>
          </p:cNvCxnSpPr>
          <p:nvPr/>
        </p:nvCxnSpPr>
        <p:spPr>
          <a:xfrm rot="5400000">
            <a:off x="2048497" y="4059396"/>
            <a:ext cx="785818" cy="525158"/>
          </a:xfrm>
          <a:prstGeom prst="curvedConnector3">
            <a:avLst>
              <a:gd name="adj1" fmla="val 50000"/>
            </a:avLst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Cilindro"/>
          <p:cNvSpPr/>
          <p:nvPr/>
        </p:nvSpPr>
        <p:spPr>
          <a:xfrm>
            <a:off x="5715008" y="3929066"/>
            <a:ext cx="3000396" cy="642942"/>
          </a:xfrm>
          <a:prstGeom prst="can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 smtClean="0">
                <a:solidFill>
                  <a:schemeClr val="tx1"/>
                </a:solidFill>
              </a:rPr>
              <a:t>BDD FOLIO REAL</a:t>
            </a:r>
            <a:endParaRPr lang="es-EC" sz="1400" b="1" dirty="0">
              <a:solidFill>
                <a:schemeClr val="tx1"/>
              </a:solidFill>
            </a:endParaRPr>
          </a:p>
        </p:txBody>
      </p:sp>
      <p:cxnSp>
        <p:nvCxnSpPr>
          <p:cNvPr id="48" name="25 Forma"/>
          <p:cNvCxnSpPr>
            <a:stCxn id="43" idx="3"/>
            <a:endCxn id="47" idx="2"/>
          </p:cNvCxnSpPr>
          <p:nvPr/>
        </p:nvCxnSpPr>
        <p:spPr>
          <a:xfrm flipV="1">
            <a:off x="3786182" y="4250537"/>
            <a:ext cx="1928826" cy="785818"/>
          </a:xfrm>
          <a:prstGeom prst="curvedConnector3">
            <a:avLst>
              <a:gd name="adj1" fmla="val 50000"/>
            </a:avLst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Forma"/>
          <p:cNvCxnSpPr>
            <a:stCxn id="22" idx="2"/>
            <a:endCxn id="20" idx="3"/>
          </p:cNvCxnSpPr>
          <p:nvPr/>
        </p:nvCxnSpPr>
        <p:spPr>
          <a:xfrm rot="5400000" flipH="1" flipV="1">
            <a:off x="6036479" y="1607331"/>
            <a:ext cx="714380" cy="3357586"/>
          </a:xfrm>
          <a:prstGeom prst="curvedConnector3">
            <a:avLst>
              <a:gd name="adj1" fmla="val -32000"/>
            </a:avLst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25 Forma"/>
          <p:cNvCxnSpPr>
            <a:stCxn id="19" idx="3"/>
            <a:endCxn id="47" idx="1"/>
          </p:cNvCxnSpPr>
          <p:nvPr/>
        </p:nvCxnSpPr>
        <p:spPr>
          <a:xfrm rot="16200000" flipH="1">
            <a:off x="6322231" y="3036091"/>
            <a:ext cx="1000132" cy="785818"/>
          </a:xfrm>
          <a:prstGeom prst="curved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25 Forma"/>
          <p:cNvCxnSpPr>
            <a:stCxn id="20" idx="4"/>
            <a:endCxn id="47" idx="4"/>
          </p:cNvCxnSpPr>
          <p:nvPr/>
        </p:nvCxnSpPr>
        <p:spPr>
          <a:xfrm flipH="1">
            <a:off x="8715404" y="2571744"/>
            <a:ext cx="71438" cy="1678793"/>
          </a:xfrm>
          <a:prstGeom prst="curvedConnector3">
            <a:avLst>
              <a:gd name="adj1" fmla="val -319998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CuadroTexto"/>
          <p:cNvSpPr txBox="1"/>
          <p:nvPr/>
        </p:nvSpPr>
        <p:spPr>
          <a:xfrm>
            <a:off x="2500298" y="4139991"/>
            <a:ext cx="1295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Creación de</a:t>
            </a:r>
          </a:p>
          <a:p>
            <a:r>
              <a:rPr lang="es-EC" dirty="0" smtClean="0"/>
              <a:t>Folio Real</a:t>
            </a:r>
            <a:endParaRPr lang="es-EC" dirty="0"/>
          </a:p>
        </p:txBody>
      </p:sp>
      <p:grpSp>
        <p:nvGrpSpPr>
          <p:cNvPr id="3" name="74 Grupo"/>
          <p:cNvGrpSpPr/>
          <p:nvPr/>
        </p:nvGrpSpPr>
        <p:grpSpPr>
          <a:xfrm rot="5400000">
            <a:off x="7286644" y="5286388"/>
            <a:ext cx="2143140" cy="857256"/>
            <a:chOff x="6858016" y="5000636"/>
            <a:chExt cx="2143140" cy="928694"/>
          </a:xfrm>
        </p:grpSpPr>
        <p:sp>
          <p:nvSpPr>
            <p:cNvPr id="67" name="66 Elipse"/>
            <p:cNvSpPr/>
            <p:nvPr/>
          </p:nvSpPr>
          <p:spPr>
            <a:xfrm>
              <a:off x="6858016" y="5000636"/>
              <a:ext cx="2143140" cy="92869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s-EC" sz="1400" dirty="0" smtClean="0">
                  <a:solidFill>
                    <a:schemeClr val="tx1"/>
                  </a:solidFill>
                </a:rPr>
                <a:t>SISTEMAS MDMQ</a:t>
              </a:r>
              <a:endParaRPr lang="es-EC" sz="1400" dirty="0">
                <a:solidFill>
                  <a:schemeClr val="tx1"/>
                </a:solidFill>
              </a:endParaRPr>
            </a:p>
          </p:txBody>
        </p:sp>
        <p:sp>
          <p:nvSpPr>
            <p:cNvPr id="68" name="67 Rectángulo"/>
            <p:cNvSpPr/>
            <p:nvPr/>
          </p:nvSpPr>
          <p:spPr>
            <a:xfrm>
              <a:off x="6858016" y="5500702"/>
              <a:ext cx="1000132" cy="28575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sz="1400" dirty="0" smtClean="0">
                  <a:solidFill>
                    <a:schemeClr val="tx1"/>
                  </a:solidFill>
                </a:rPr>
                <a:t>Catastro</a:t>
              </a:r>
              <a:endParaRPr lang="es-EC" sz="1400" dirty="0">
                <a:solidFill>
                  <a:schemeClr val="tx1"/>
                </a:solidFill>
              </a:endParaRPr>
            </a:p>
          </p:txBody>
        </p:sp>
        <p:sp>
          <p:nvSpPr>
            <p:cNvPr id="69" name="68 Rectángulo"/>
            <p:cNvSpPr/>
            <p:nvPr/>
          </p:nvSpPr>
          <p:spPr>
            <a:xfrm>
              <a:off x="8001024" y="5500702"/>
              <a:ext cx="1000132" cy="28575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sz="1400" dirty="0" smtClean="0">
                  <a:solidFill>
                    <a:schemeClr val="tx1"/>
                  </a:solidFill>
                </a:rPr>
                <a:t>Tributario</a:t>
              </a:r>
              <a:endParaRPr lang="es-EC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 rot="16200000">
            <a:off x="6357950" y="5286389"/>
            <a:ext cx="2143140" cy="857256"/>
            <a:chOff x="5357818" y="5857892"/>
            <a:chExt cx="2143140" cy="928694"/>
          </a:xfrm>
        </p:grpSpPr>
        <p:sp>
          <p:nvSpPr>
            <p:cNvPr id="72" name="71 Elipse"/>
            <p:cNvSpPr/>
            <p:nvPr/>
          </p:nvSpPr>
          <p:spPr>
            <a:xfrm>
              <a:off x="5357818" y="5857892"/>
              <a:ext cx="2143140" cy="92869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s-EC" sz="1400" dirty="0" smtClean="0">
                  <a:solidFill>
                    <a:schemeClr val="tx1"/>
                  </a:solidFill>
                </a:rPr>
                <a:t>DINARDAP</a:t>
              </a:r>
              <a:endParaRPr lang="es-EC" sz="1400" dirty="0">
                <a:solidFill>
                  <a:schemeClr val="tx1"/>
                </a:solidFill>
              </a:endParaRPr>
            </a:p>
          </p:txBody>
        </p:sp>
        <p:sp>
          <p:nvSpPr>
            <p:cNvPr id="73" name="72 Rectángulo"/>
            <p:cNvSpPr/>
            <p:nvPr/>
          </p:nvSpPr>
          <p:spPr>
            <a:xfrm>
              <a:off x="5357818" y="6357958"/>
              <a:ext cx="1000132" cy="28575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sz="1400" dirty="0" err="1" smtClean="0">
                  <a:solidFill>
                    <a:schemeClr val="tx1"/>
                  </a:solidFill>
                </a:rPr>
                <a:t>sinardap</a:t>
              </a:r>
              <a:endParaRPr lang="es-EC" sz="1400" dirty="0">
                <a:solidFill>
                  <a:schemeClr val="tx1"/>
                </a:solidFill>
              </a:endParaRPr>
            </a:p>
          </p:txBody>
        </p:sp>
        <p:sp>
          <p:nvSpPr>
            <p:cNvPr id="74" name="73 Rectángulo"/>
            <p:cNvSpPr/>
            <p:nvPr/>
          </p:nvSpPr>
          <p:spPr>
            <a:xfrm>
              <a:off x="6500826" y="6357958"/>
              <a:ext cx="1000132" cy="28575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sz="1400" dirty="0" err="1" smtClean="0">
                  <a:solidFill>
                    <a:schemeClr val="tx1"/>
                  </a:solidFill>
                </a:rPr>
                <a:t>infodigital</a:t>
              </a:r>
              <a:endParaRPr lang="es-EC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80" name="79 Cilindro"/>
          <p:cNvSpPr/>
          <p:nvPr/>
        </p:nvSpPr>
        <p:spPr>
          <a:xfrm>
            <a:off x="4714876" y="5429264"/>
            <a:ext cx="1214446" cy="1071570"/>
          </a:xfrm>
          <a:prstGeom prst="can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SEDE ELECTRÓNICA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89" name="25 Forma"/>
          <p:cNvCxnSpPr>
            <a:stCxn id="47" idx="3"/>
            <a:endCxn id="80" idx="1"/>
          </p:cNvCxnSpPr>
          <p:nvPr/>
        </p:nvCxnSpPr>
        <p:spPr>
          <a:xfrm rot="5400000">
            <a:off x="5840025" y="4054083"/>
            <a:ext cx="857256" cy="1893107"/>
          </a:xfrm>
          <a:prstGeom prst="curved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96 Marco"/>
          <p:cNvSpPr/>
          <p:nvPr/>
        </p:nvSpPr>
        <p:spPr>
          <a:xfrm>
            <a:off x="571472" y="5429264"/>
            <a:ext cx="2000264" cy="642942"/>
          </a:xfrm>
          <a:prstGeom prst="fram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Servicios Telemáticos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99" name="25 Forma"/>
          <p:cNvCxnSpPr>
            <a:stCxn id="97" idx="3"/>
            <a:endCxn id="80" idx="2"/>
          </p:cNvCxnSpPr>
          <p:nvPr/>
        </p:nvCxnSpPr>
        <p:spPr>
          <a:xfrm>
            <a:off x="2571736" y="5750735"/>
            <a:ext cx="2143140" cy="214314"/>
          </a:xfrm>
          <a:prstGeom prst="curvedConnector3">
            <a:avLst>
              <a:gd name="adj1" fmla="val 50000"/>
            </a:avLst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3628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ENFOQUE CON FOLIO REAL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7" name="6 Imagen" descr="logo color -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0651" y="1"/>
            <a:ext cx="1433381" cy="714356"/>
          </a:xfrm>
          <a:prstGeom prst="rect">
            <a:avLst/>
          </a:prstGeom>
        </p:spPr>
      </p:pic>
      <p:sp>
        <p:nvSpPr>
          <p:cNvPr id="49" name="48 Elipse"/>
          <p:cNvSpPr/>
          <p:nvPr/>
        </p:nvSpPr>
        <p:spPr>
          <a:xfrm>
            <a:off x="3143240" y="928670"/>
            <a:ext cx="2786082" cy="25003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800" dirty="0" smtClean="0">
                <a:solidFill>
                  <a:schemeClr val="tx1"/>
                </a:solidFill>
              </a:rPr>
              <a:t>BIENES INMUEBLES</a:t>
            </a:r>
          </a:p>
          <a:p>
            <a:pPr algn="ctr"/>
            <a:r>
              <a:rPr lang="es-EC" sz="2000" dirty="0" smtClean="0">
                <a:solidFill>
                  <a:schemeClr val="tx1"/>
                </a:solidFill>
              </a:rPr>
              <a:t>(folio real)</a:t>
            </a:r>
            <a:endParaRPr lang="es-EC" sz="2000" dirty="0">
              <a:solidFill>
                <a:schemeClr val="tx1"/>
              </a:solidFill>
            </a:endParaRPr>
          </a:p>
        </p:txBody>
      </p:sp>
      <p:sp>
        <p:nvSpPr>
          <p:cNvPr id="50" name="49 Elipse"/>
          <p:cNvSpPr/>
          <p:nvPr/>
        </p:nvSpPr>
        <p:spPr>
          <a:xfrm>
            <a:off x="285720" y="4143380"/>
            <a:ext cx="2786082" cy="25003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800" dirty="0" smtClean="0">
                <a:solidFill>
                  <a:schemeClr val="tx1"/>
                </a:solidFill>
              </a:rPr>
              <a:t>PERSONAS</a:t>
            </a:r>
          </a:p>
          <a:p>
            <a:pPr algn="ctr"/>
            <a:r>
              <a:rPr lang="es-EC" sz="2000" dirty="0" smtClean="0">
                <a:solidFill>
                  <a:schemeClr val="tx1"/>
                </a:solidFill>
              </a:rPr>
              <a:t>(folio personal)</a:t>
            </a:r>
            <a:endParaRPr lang="es-EC" sz="2000" dirty="0">
              <a:solidFill>
                <a:schemeClr val="tx1"/>
              </a:solidFill>
            </a:endParaRPr>
          </a:p>
        </p:txBody>
      </p:sp>
      <p:sp>
        <p:nvSpPr>
          <p:cNvPr id="51" name="50 Elipse"/>
          <p:cNvSpPr/>
          <p:nvPr/>
        </p:nvSpPr>
        <p:spPr>
          <a:xfrm>
            <a:off x="6072198" y="4143380"/>
            <a:ext cx="2786082" cy="25003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800" dirty="0" smtClean="0">
                <a:solidFill>
                  <a:schemeClr val="tx1"/>
                </a:solidFill>
              </a:rPr>
              <a:t>TRÁMITES</a:t>
            </a:r>
          </a:p>
          <a:p>
            <a:pPr algn="ctr"/>
            <a:r>
              <a:rPr lang="es-EC" sz="2000" dirty="0" smtClean="0">
                <a:solidFill>
                  <a:schemeClr val="tx1"/>
                </a:solidFill>
              </a:rPr>
              <a:t>(folio cronológico)</a:t>
            </a:r>
            <a:endParaRPr lang="es-EC" sz="2000" dirty="0">
              <a:solidFill>
                <a:schemeClr val="tx1"/>
              </a:solidFill>
            </a:endParaRPr>
          </a:p>
        </p:txBody>
      </p:sp>
      <p:cxnSp>
        <p:nvCxnSpPr>
          <p:cNvPr id="53" name="52 Conector recto"/>
          <p:cNvCxnSpPr>
            <a:stCxn id="49" idx="5"/>
            <a:endCxn id="51" idx="1"/>
          </p:cNvCxnSpPr>
          <p:nvPr/>
        </p:nvCxnSpPr>
        <p:spPr>
          <a:xfrm rot="16200000" flipH="1">
            <a:off x="5277405" y="3306739"/>
            <a:ext cx="1446710" cy="958902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>
            <a:stCxn id="50" idx="6"/>
            <a:endCxn id="51" idx="2"/>
          </p:cNvCxnSpPr>
          <p:nvPr/>
        </p:nvCxnSpPr>
        <p:spPr>
          <a:xfrm>
            <a:off x="3071802" y="5393545"/>
            <a:ext cx="3000396" cy="1588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>
            <a:stCxn id="50" idx="7"/>
            <a:endCxn id="49" idx="3"/>
          </p:cNvCxnSpPr>
          <p:nvPr/>
        </p:nvCxnSpPr>
        <p:spPr>
          <a:xfrm rot="5400000" flipH="1" flipV="1">
            <a:off x="2384166" y="3342458"/>
            <a:ext cx="1446710" cy="887464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Forma"/>
          <p:cNvCxnSpPr>
            <a:stCxn id="49" idx="7"/>
            <a:endCxn id="49" idx="6"/>
          </p:cNvCxnSpPr>
          <p:nvPr/>
        </p:nvCxnSpPr>
        <p:spPr>
          <a:xfrm rot="16200000" flipH="1">
            <a:off x="5283315" y="1532829"/>
            <a:ext cx="884000" cy="408013"/>
          </a:xfrm>
          <a:prstGeom prst="curvedConnector4">
            <a:avLst>
              <a:gd name="adj1" fmla="val -29976"/>
              <a:gd name="adj2" fmla="val 229507"/>
            </a:avLst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07504" y="1216702"/>
            <a:ext cx="2066002" cy="1996274"/>
          </a:xfrm>
          <a:prstGeom prst="ellipse">
            <a:avLst/>
          </a:prstGeom>
          <a:solidFill>
            <a:srgbClr val="FF9B9B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Prohibiciones Personales y de Propiedad</a:t>
            </a:r>
            <a:endParaRPr lang="es-EC" dirty="0">
              <a:solidFill>
                <a:schemeClr val="tx1"/>
              </a:solidFill>
            </a:endParaRPr>
          </a:p>
        </p:txBody>
      </p:sp>
      <p:cxnSp>
        <p:nvCxnSpPr>
          <p:cNvPr id="3" name="2 Conector recto de flecha"/>
          <p:cNvCxnSpPr>
            <a:stCxn id="12" idx="6"/>
            <a:endCxn id="49" idx="2"/>
          </p:cNvCxnSpPr>
          <p:nvPr/>
        </p:nvCxnSpPr>
        <p:spPr>
          <a:xfrm flipV="1">
            <a:off x="2173506" y="2178835"/>
            <a:ext cx="969734" cy="360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12" idx="4"/>
            <a:endCxn id="50" idx="0"/>
          </p:cNvCxnSpPr>
          <p:nvPr/>
        </p:nvCxnSpPr>
        <p:spPr>
          <a:xfrm>
            <a:off x="1140505" y="3212976"/>
            <a:ext cx="538256" cy="9304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5119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ACCIONES CLAVE DE GESTIÓN DEL RPQ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7" name="6 Imagen" descr="logo color -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0651" y="1"/>
            <a:ext cx="1433381" cy="71435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214283" y="980728"/>
            <a:ext cx="87154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C" sz="2400" dirty="0"/>
              <a:t>Remodelación Subsuelo para Archivo Físico y </a:t>
            </a:r>
            <a:r>
              <a:rPr lang="es-EC" sz="2400" dirty="0" smtClean="0"/>
              <a:t>Digitalización (proyecto complementario) [en ejecución].</a:t>
            </a:r>
          </a:p>
          <a:p>
            <a:pPr marL="342900" indent="-342900">
              <a:buFont typeface="+mj-lt"/>
              <a:buAutoNum type="arabicPeriod"/>
            </a:pPr>
            <a:r>
              <a:rPr lang="es-EC" sz="2400" dirty="0" smtClean="0"/>
              <a:t>Conformación del EQUIPO DEL CAMBIO REGISTRAL (Delegados clave de cada área).</a:t>
            </a:r>
          </a:p>
          <a:p>
            <a:pPr marL="342900" indent="-342900">
              <a:buFont typeface="+mj-lt"/>
              <a:buAutoNum type="arabicPeriod"/>
            </a:pPr>
            <a:r>
              <a:rPr lang="es-EC" sz="2400" dirty="0" smtClean="0"/>
              <a:t>Coordinación de trabajo sinérgico con DMC, DMT, DMSC, DMBI, DMI y Administración Genera [en ejecución].</a:t>
            </a:r>
          </a:p>
          <a:p>
            <a:pPr marL="342900" indent="-342900">
              <a:buFont typeface="+mj-lt"/>
              <a:buAutoNum type="arabicPeriod"/>
            </a:pPr>
            <a:r>
              <a:rPr lang="es-EC" sz="2400" dirty="0" smtClean="0"/>
              <a:t>Coordinación de trabajo sinérgico con DINARDAP.</a:t>
            </a:r>
          </a:p>
          <a:p>
            <a:pPr marL="342900" indent="-342900">
              <a:buFont typeface="+mj-lt"/>
              <a:buAutoNum type="arabicPeriod"/>
            </a:pPr>
            <a:r>
              <a:rPr lang="es-EC" sz="2400" dirty="0" smtClean="0"/>
              <a:t>Coordinación de trabajo con Actores Clave del RPQ.</a:t>
            </a:r>
          </a:p>
          <a:p>
            <a:pPr marL="342900" indent="-342900">
              <a:buFont typeface="+mj-lt"/>
              <a:buAutoNum type="arabicPeriod"/>
            </a:pPr>
            <a:r>
              <a:rPr lang="es-EC" sz="2400" dirty="0" smtClean="0"/>
              <a:t>Generación e implementación del proyecto ESQUEMA CONTINGENTE SISTEMA REGISTRAL ELECTRÓNICO (proyecto complementario).</a:t>
            </a:r>
          </a:p>
          <a:p>
            <a:pPr marL="342900" indent="-342900">
              <a:buFont typeface="+mj-lt"/>
              <a:buAutoNum type="arabicPeriod"/>
            </a:pPr>
            <a:r>
              <a:rPr lang="es-EC" sz="2400" dirty="0" smtClean="0"/>
              <a:t>Generación e implementación del proyecto SEGURIDAD PERIFÉRICA PARA SISTEMA REGISTRAL ELETRÓNICO Y SERVICIOS TELEMÁTICOS a ser publicados en Web (proyecto complementario).</a:t>
            </a:r>
          </a:p>
        </p:txBody>
      </p:sp>
    </p:spTree>
    <p:extLst>
      <p:ext uri="{BB962C8B-B14F-4D97-AF65-F5344CB8AC3E}">
        <p14:creationId xmlns:p14="http://schemas.microsoft.com/office/powerpoint/2010/main" val="51366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1573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FINALIDAD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7" name="6 Imagen" descr="logo color -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0651" y="1"/>
            <a:ext cx="1433381" cy="71435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785786" y="1892093"/>
            <a:ext cx="75724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Visionar, gestionar y alcanzar un cambio integral en la Gestión Registral bajo el esquema de FOLIO REAL; cuya influencia sobre la gestión municipal y ciudadana en el Distrito Metropolitano de Quito promoverá una visión de eficacia, eficiencia y excelencia, conjugando los ejes Cultural, Orgánico,  Institucional</a:t>
            </a:r>
            <a:r>
              <a:rPr lang="es-EC" sz="2800" dirty="0"/>
              <a:t> </a:t>
            </a:r>
            <a:r>
              <a:rPr lang="es-EC" sz="2800" dirty="0" smtClean="0"/>
              <a:t>y Sinérgico.</a:t>
            </a:r>
            <a:endParaRPr lang="es-EC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2975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ALCANCE DE GESTIÓN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7" name="6 Imagen" descr="logo color -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0651" y="1"/>
            <a:ext cx="1433381" cy="714356"/>
          </a:xfrm>
          <a:prstGeom prst="rect">
            <a:avLst/>
          </a:prstGeom>
        </p:spPr>
      </p:pic>
      <p:sp>
        <p:nvSpPr>
          <p:cNvPr id="8" name="7 Elipse"/>
          <p:cNvSpPr/>
          <p:nvPr/>
        </p:nvSpPr>
        <p:spPr>
          <a:xfrm>
            <a:off x="3571868" y="2357430"/>
            <a:ext cx="1928826" cy="18573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GESTIÓN REGISTRAL CON FOLIO REAL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785786" y="1928802"/>
            <a:ext cx="1857388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Propuesta de Normativa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2643174" y="928670"/>
            <a:ext cx="1928826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Reingeniería de Procesos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28596" y="3071810"/>
            <a:ext cx="1857388" cy="21431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Digitalización del Acervo Registral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1214414" y="4643446"/>
            <a:ext cx="6643734" cy="214311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Automatización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5143504" y="1142984"/>
            <a:ext cx="1857388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Gestión del Cambio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6715140" y="3571876"/>
            <a:ext cx="1857388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Certificación ISO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1428728" y="4857760"/>
            <a:ext cx="2500330" cy="71438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err="1" smtClean="0">
                <a:solidFill>
                  <a:schemeClr val="tx1"/>
                </a:solidFill>
              </a:rPr>
              <a:t>Indexamiento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1428728" y="5429264"/>
            <a:ext cx="2214578" cy="64294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Marginación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3143240" y="5214950"/>
            <a:ext cx="2500330" cy="150019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Sistema de Gestión Registral Electrónico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8" name="17 Elipse"/>
          <p:cNvSpPr/>
          <p:nvPr/>
        </p:nvSpPr>
        <p:spPr>
          <a:xfrm>
            <a:off x="5357818" y="5643578"/>
            <a:ext cx="2143140" cy="64294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Servicios Telemáticos</a:t>
            </a:r>
            <a:endParaRPr lang="es-EC" dirty="0">
              <a:solidFill>
                <a:schemeClr val="tx1"/>
              </a:solidFill>
            </a:endParaRPr>
          </a:p>
        </p:txBody>
      </p:sp>
      <p:cxnSp>
        <p:nvCxnSpPr>
          <p:cNvPr id="20" name="19 Conector recto de flecha"/>
          <p:cNvCxnSpPr>
            <a:stCxn id="8" idx="7"/>
            <a:endCxn id="10" idx="3"/>
          </p:cNvCxnSpPr>
          <p:nvPr/>
        </p:nvCxnSpPr>
        <p:spPr>
          <a:xfrm rot="16200000" flipV="1">
            <a:off x="4294761" y="1705975"/>
            <a:ext cx="1200702" cy="64622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8" idx="6"/>
            <a:endCxn id="13" idx="2"/>
          </p:cNvCxnSpPr>
          <p:nvPr/>
        </p:nvCxnSpPr>
        <p:spPr>
          <a:xfrm flipV="1">
            <a:off x="5500694" y="2143116"/>
            <a:ext cx="571504" cy="114300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8" idx="0"/>
            <a:endCxn id="9" idx="3"/>
          </p:cNvCxnSpPr>
          <p:nvPr/>
        </p:nvCxnSpPr>
        <p:spPr>
          <a:xfrm rot="16200000" flipH="1" flipV="1">
            <a:off x="3554009" y="1446595"/>
            <a:ext cx="71438" cy="189310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8" idx="4"/>
            <a:endCxn id="14" idx="1"/>
          </p:cNvCxnSpPr>
          <p:nvPr/>
        </p:nvCxnSpPr>
        <p:spPr>
          <a:xfrm rot="5400000" flipH="1" flipV="1">
            <a:off x="5554272" y="3053950"/>
            <a:ext cx="142876" cy="217885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>
            <a:stCxn id="8" idx="1"/>
            <a:endCxn id="11" idx="3"/>
          </p:cNvCxnSpPr>
          <p:nvPr/>
        </p:nvCxnSpPr>
        <p:spPr>
          <a:xfrm rot="16200000" flipH="1" flipV="1">
            <a:off x="2313190" y="2602232"/>
            <a:ext cx="1513942" cy="156835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8" idx="3"/>
            <a:endCxn id="12" idx="0"/>
          </p:cNvCxnSpPr>
          <p:nvPr/>
        </p:nvCxnSpPr>
        <p:spPr>
          <a:xfrm rot="16200000" flipH="1">
            <a:off x="3844991" y="3952156"/>
            <a:ext cx="700636" cy="68194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Rectángulo redondeado"/>
          <p:cNvSpPr/>
          <p:nvPr/>
        </p:nvSpPr>
        <p:spPr>
          <a:xfrm>
            <a:off x="6500826" y="2357430"/>
            <a:ext cx="2000264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Profesionalización</a:t>
            </a:r>
            <a:endParaRPr lang="es-EC" dirty="0">
              <a:solidFill>
                <a:schemeClr val="tx1"/>
              </a:solidFill>
            </a:endParaRPr>
          </a:p>
        </p:txBody>
      </p:sp>
      <p:cxnSp>
        <p:nvCxnSpPr>
          <p:cNvPr id="40" name="39 Conector recto de flecha"/>
          <p:cNvCxnSpPr>
            <a:stCxn id="8" idx="5"/>
            <a:endCxn id="39" idx="1"/>
          </p:cNvCxnSpPr>
          <p:nvPr/>
        </p:nvCxnSpPr>
        <p:spPr>
          <a:xfrm rot="5400000" flipH="1" flipV="1">
            <a:off x="5316868" y="2758852"/>
            <a:ext cx="1085314" cy="128260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2277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COMPONENTE 1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7" name="6 Imagen" descr="logo color -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0651" y="1"/>
            <a:ext cx="1433381" cy="71435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214282" y="1034837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PROPUESTA NORMATIVA</a:t>
            </a:r>
            <a:endParaRPr lang="es-EC" sz="28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42910" y="1714488"/>
            <a:ext cx="8286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Proponer un proyecto de reforma al actual marco regulatorio para mantener en el tiempo los nuevos procesos y reforzar la técnica registral basada en un Folio Real, ajustándose toda la normativa registral a lo dispuesto por la Ley del Sistema Nacional de Registro de Datos Públicos.</a:t>
            </a:r>
          </a:p>
          <a:p>
            <a:endParaRPr lang="es-EC" sz="2400" dirty="0"/>
          </a:p>
          <a:p>
            <a:r>
              <a:rPr lang="es-EC" sz="2400" dirty="0" smtClean="0"/>
              <a:t>Elaborar propuestas de modificaciones al o los reglamentos del RP o generación de nuevos reglamentos, manuales e instructivos; y, a las posibles adecuaciones de Ley para la sostenibilidad de los nuevos procesos y técnica registral basada en la creación de un folio único real electrónico, de conformidad con las disposiciones de la Ley del Sistema Nacional de Registro de Datos Públicos y demás normativa pertinente.</a:t>
            </a:r>
            <a:endParaRPr lang="es-EC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2277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COMPONENTE 2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7" name="6 Imagen" descr="logo color -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0651" y="1"/>
            <a:ext cx="1433381" cy="71435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214282" y="1034837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REINGENIERÍA DE PROCESOS</a:t>
            </a:r>
            <a:endParaRPr lang="es-EC" sz="28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857224" y="1785926"/>
            <a:ext cx="7715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Reformular los procesos a las nuevas necesidades del RPQ según el esquema de Folio Real, considerando la figura institucional adecuada.</a:t>
            </a:r>
          </a:p>
          <a:p>
            <a:endParaRPr lang="es-EC" sz="2400" dirty="0"/>
          </a:p>
          <a:p>
            <a:r>
              <a:rPr lang="es-EC" sz="2400" dirty="0" smtClean="0"/>
              <a:t>Implementar los procesos aprobados por el Registro de la Propiedad, de acuerdo a la nueva técnica registral, FOLIO REAL ELECTRÓNICO, y su seguimiento durante la puesta en marcha y estabilización.</a:t>
            </a:r>
            <a:endParaRPr lang="es-EC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2277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COMPONENTE 3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7" name="6 Imagen" descr="logo color -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0651" y="1"/>
            <a:ext cx="1433381" cy="71435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214282" y="1034837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DIGITALIZACIÓN DEL ACERVO REGISTRAL</a:t>
            </a:r>
            <a:endParaRPr lang="es-EC" sz="28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857224" y="1785926"/>
            <a:ext cx="792961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Implantar una nueva infraestructura tecnológica, de última generación que sustente  los nuevos procesos registrales y el proceso de digitalización.</a:t>
            </a:r>
          </a:p>
          <a:p>
            <a:endParaRPr lang="es-EC" sz="2400" dirty="0" smtClean="0"/>
          </a:p>
          <a:p>
            <a:r>
              <a:rPr lang="es-EC" sz="2400" dirty="0" smtClean="0"/>
              <a:t>Proceso de emisión en medio magnético (formato PDF según especificaciones de la normativa DINARDAP) de todas las actas existentes en libros registrales.</a:t>
            </a:r>
            <a:endParaRPr lang="es-EC" sz="2400" dirty="0"/>
          </a:p>
          <a:p>
            <a:endParaRPr lang="es-EC" sz="2400" dirty="0"/>
          </a:p>
          <a:p>
            <a:r>
              <a:rPr lang="es-EC" sz="2400" dirty="0" smtClean="0"/>
              <a:t>Dada la sensibilidad de la documentación a digitalizar, es importante destacar como premisa necesaria la utilización de la firma electrónica para dar certeza física y jurídica a los antecedentes digitalizados que compondrán en el futuro el archivo digital del Registro de la Propiedad.</a:t>
            </a:r>
            <a:endParaRPr lang="es-EC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2695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COMPONENTE 4 - A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7" name="6 Imagen" descr="logo color -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0651" y="1"/>
            <a:ext cx="1433381" cy="71435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214282" y="1034837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AUTOMATIZACIÓN – INDEXAMIENTO Y MARGINACIÓN</a:t>
            </a:r>
            <a:endParaRPr lang="es-EC" sz="28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71472" y="1714488"/>
            <a:ext cx="82153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Contar con  una base de datos digital, indexada y administrada a través de una herramienta informática.</a:t>
            </a:r>
          </a:p>
          <a:p>
            <a:endParaRPr lang="es-EC" sz="2400" dirty="0"/>
          </a:p>
          <a:p>
            <a:r>
              <a:rPr lang="es-EC" sz="2400" dirty="0" smtClean="0"/>
              <a:t>Las imágenes digitalizadas serán consultadas mediante el módulo de </a:t>
            </a:r>
            <a:r>
              <a:rPr lang="es-EC" sz="2400" dirty="0" err="1" smtClean="0"/>
              <a:t>indexamiento</a:t>
            </a:r>
            <a:r>
              <a:rPr lang="es-EC" sz="2400" dirty="0" smtClean="0"/>
              <a:t> para realizar la calificación registral y la emisión de publicidad registral, el cual permitirá visualizarlas desde el propio lugar de trabajo de los funcionarios del registro.</a:t>
            </a:r>
          </a:p>
          <a:p>
            <a:endParaRPr lang="es-EC" sz="2400" dirty="0"/>
          </a:p>
          <a:p>
            <a:r>
              <a:rPr lang="es-EC" sz="2400" dirty="0" smtClean="0"/>
              <a:t>El sistema contemplará un módulo de marginación electrónica mediante el cual se garantice el tracto sucesivo así como la vigencia de los actos o contratos, la actualización y modificación de la información registral con el fin de evitar el re-escaneo del acervo.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2695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COMPONENTE 4 - B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7" name="6 Imagen" descr="logo color -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0651" y="1"/>
            <a:ext cx="1433381" cy="71435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214282" y="1034837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AUTOMATIZACIÓN – GESTIÓN REGISTRAL ELECTRÓNICA</a:t>
            </a:r>
            <a:endParaRPr lang="es-EC" sz="28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00034" y="1762205"/>
            <a:ext cx="8572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Contar con una base de datos centralizada con toda la información de las propiedades inmuebles del Distrito Metropolitano de Quito, que permita la interoperabilidad con sistemas de otras instituciones.</a:t>
            </a:r>
          </a:p>
          <a:p>
            <a:endParaRPr lang="es-EC" sz="2400" dirty="0" smtClean="0"/>
          </a:p>
          <a:p>
            <a:r>
              <a:rPr lang="es-EC" sz="2400" dirty="0" smtClean="0"/>
              <a:t>Implantar la Firma Electrónica dentro del proceso de tramitación del RPQ.</a:t>
            </a:r>
          </a:p>
          <a:p>
            <a:endParaRPr lang="es-EC" sz="2400" dirty="0"/>
          </a:p>
          <a:p>
            <a:r>
              <a:rPr lang="es-EC" sz="2400" dirty="0" smtClean="0"/>
              <a:t>Implantación de un sistema de automatización de procesos de la gestión registral y  documental del acervo registral en el RPQ, </a:t>
            </a:r>
            <a:r>
              <a:rPr lang="es-EC" sz="2400" dirty="0" err="1" smtClean="0"/>
              <a:t>parametrizado</a:t>
            </a:r>
            <a:r>
              <a:rPr lang="es-EC" sz="2400" dirty="0" smtClean="0"/>
              <a:t> para la interconexión con los actuales sistemas registrales, municipales y con los establecidos por la DINARDAP.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2695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COMPONENTE 4 - c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7" name="6 Imagen" descr="logo color -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0651" y="1"/>
            <a:ext cx="1433381" cy="71435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214282" y="1034837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AUTOMATIZACIÓN – SERVICIOS TELEMÁTICOS</a:t>
            </a:r>
            <a:endParaRPr lang="es-EC" sz="28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00034" y="1643050"/>
            <a:ext cx="82153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Implementar una sede electrónica que permita interconectarse con los actuales sistemas y servicios informáticos con los que cuenta el RPQ, permitiendo la interconexión con la página web del Registro y así ofrecer SERVICIOS TELEMÁTICOS gestionados por la nueva herramienta informática que permita la gestión registral y documental del acervo registral.</a:t>
            </a:r>
          </a:p>
          <a:p>
            <a:endParaRPr lang="es-EC" sz="2400" dirty="0"/>
          </a:p>
          <a:p>
            <a:r>
              <a:rPr lang="es-EC" sz="2400" dirty="0" smtClean="0"/>
              <a:t>Permitir al usuario realizar procesos de consulta de manera digital obteniendo información en tiempo real a través de la integración de los sistemas para su correcta interacción y comunicación con el usuario.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1165</Words>
  <Application>Microsoft Office PowerPoint</Application>
  <PresentationFormat>Presentación en pantalla (4:3)</PresentationFormat>
  <Paragraphs>155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mrcarrera</dc:creator>
  <cp:lastModifiedBy>Marcelo Ramiro Carrera Riquetti</cp:lastModifiedBy>
  <cp:revision>157</cp:revision>
  <cp:lastPrinted>2015-03-16T18:27:00Z</cp:lastPrinted>
  <dcterms:created xsi:type="dcterms:W3CDTF">2014-12-29T13:22:10Z</dcterms:created>
  <dcterms:modified xsi:type="dcterms:W3CDTF">2015-03-16T18:28:10Z</dcterms:modified>
</cp:coreProperties>
</file>