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8" r:id="rId6"/>
    <p:sldId id="259" r:id="rId7"/>
    <p:sldId id="257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99542"/>
    <a:srgbClr val="9BFF9B"/>
    <a:srgbClr val="47FF9A"/>
    <a:srgbClr val="19FF81"/>
    <a:srgbClr val="B0AC00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653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070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653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11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346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72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20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582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470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76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39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CDA3-A7A9-426A-A239-B4731AF4D468}" type="datetimeFigureOut">
              <a:rPr lang="es-EC" smtClean="0"/>
              <a:t>07/10/2015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7F3B-8576-4051-A6D5-A86C75A3ED8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55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48"/>
            <a:ext cx="5724128" cy="117948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725557" y="3246075"/>
            <a:ext cx="7662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400" b="1" dirty="0" smtClean="0"/>
              <a:t>ESQUEMA DE RECAUDACIONES</a:t>
            </a:r>
          </a:p>
          <a:p>
            <a:pPr algn="ctr"/>
            <a:r>
              <a:rPr lang="es-EC" sz="2400" b="1" dirty="0" smtClean="0"/>
              <a:t>A APLICAR CON NUEVO SISTEMA REGISTRAL ELECTRÓNICO</a:t>
            </a:r>
            <a:endParaRPr lang="es-EC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895670" y="594928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07-oct-2015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659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CuadroTexto"/>
          <p:cNvSpPr txBox="1"/>
          <p:nvPr/>
        </p:nvSpPr>
        <p:spPr>
          <a:xfrm>
            <a:off x="35496" y="87015"/>
            <a:ext cx="687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FASE 2 – OPTIMIZACIÓN ESQUEMA RECAUDACIONES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07504" y="893033"/>
            <a:ext cx="89289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/>
              <a:t>Con la tendencia hacia un Esquema mayormente de Recaudación con Bancos en el año 2016, el RPDMQ contempla: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C" sz="2000" dirty="0"/>
              <a:t>REDUCCIÓN PAULATINA DE LA RECAUDACIÓN EN EFECTIVO, en el año 2016; para lo cual, se planea: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s-EC" sz="2000" b="1" dirty="0"/>
              <a:t>4to Trimestre 2015</a:t>
            </a:r>
            <a:r>
              <a:rPr lang="es-EC" sz="2000" dirty="0"/>
              <a:t>: definir proyecto para que una institución financiera implemente ventanillas (para cobros de deudas registrales) en las instalaciones del edificio del RPDMQ;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s-EC" sz="2000" b="1" dirty="0"/>
              <a:t>1er Trimestre 2016</a:t>
            </a:r>
            <a:r>
              <a:rPr lang="es-EC" sz="2000" dirty="0"/>
              <a:t>: determinar procedimiento para selección de entidad financiera que implemente ventanillas para cobros en RPDMQ;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s-EC" sz="2000" b="1" dirty="0"/>
              <a:t>2do Trimestre 2016</a:t>
            </a:r>
            <a:r>
              <a:rPr lang="es-EC" sz="2000" dirty="0"/>
              <a:t>: selección y formalidad convenio con institución financiera para implementar ventanillas de cobro (la cual entraría a funcionar a partir del 3er Trimestre del 2016).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C" sz="2000" dirty="0" smtClean="0"/>
              <a:t>ESTABILIZACIÓN </a:t>
            </a:r>
            <a:r>
              <a:rPr lang="es-EC" sz="2000" dirty="0" smtClean="0"/>
              <a:t>DE LA TRANSACCIONALIDAD DE RECAUDACIÓN CON BANCOS: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s-EC" sz="2000" b="1" dirty="0" smtClean="0"/>
              <a:t>1er </a:t>
            </a:r>
            <a:r>
              <a:rPr lang="es-EC" sz="2000" b="1" dirty="0"/>
              <a:t>S</a:t>
            </a:r>
            <a:r>
              <a:rPr lang="es-EC" sz="2000" b="1" dirty="0" smtClean="0"/>
              <a:t>emestre 2016</a:t>
            </a:r>
            <a:r>
              <a:rPr lang="es-EC" sz="2000" dirty="0" smtClean="0"/>
              <a:t>: gestión y ejecución de </a:t>
            </a:r>
            <a:r>
              <a:rPr lang="es-EC" sz="2000" dirty="0" smtClean="0"/>
              <a:t>convenios con Bancos para realizar la </a:t>
            </a:r>
            <a:r>
              <a:rPr lang="es-EC" sz="2000" dirty="0" err="1" smtClean="0"/>
              <a:t>transaccionalidad</a:t>
            </a:r>
            <a:r>
              <a:rPr lang="es-EC" sz="2000" dirty="0" smtClean="0"/>
              <a:t> </a:t>
            </a:r>
            <a:r>
              <a:rPr lang="es-EC" sz="2000" dirty="0" smtClean="0"/>
              <a:t>directa haciendo uso del </a:t>
            </a:r>
            <a:r>
              <a:rPr lang="es-EC" sz="2000" dirty="0" smtClean="0"/>
              <a:t>sistema </a:t>
            </a:r>
            <a:r>
              <a:rPr lang="es-EC" sz="2000" dirty="0" smtClean="0"/>
              <a:t>SIREL; ante lo cual se </a:t>
            </a:r>
            <a:r>
              <a:rPr lang="es-EC" sz="2000" dirty="0" smtClean="0"/>
              <a:t>requiere autorización </a:t>
            </a:r>
            <a:r>
              <a:rPr lang="es-EC" sz="2000" dirty="0" smtClean="0"/>
              <a:t>de </a:t>
            </a:r>
            <a:r>
              <a:rPr lang="es-EC" sz="2000" dirty="0" smtClean="0"/>
              <a:t>la Administración General, para que el RPDMQ gestione directamente </a:t>
            </a:r>
            <a:r>
              <a:rPr lang="es-EC" sz="2000" dirty="0" smtClean="0"/>
              <a:t>y ejecute convenios con Bancos para recaudaciones con </a:t>
            </a:r>
            <a:r>
              <a:rPr lang="es-EC" sz="2000" dirty="0" err="1" smtClean="0"/>
              <a:t>transaccionalidad</a:t>
            </a:r>
            <a:r>
              <a:rPr lang="es-EC" sz="2000" dirty="0" smtClean="0"/>
              <a:t> directa </a:t>
            </a:r>
            <a:r>
              <a:rPr lang="es-EC" sz="2000" dirty="0" err="1" smtClean="0"/>
              <a:t>Bancos</a:t>
            </a:r>
            <a:r>
              <a:rPr lang="es-EC" sz="2000" dirty="0" err="1" smtClean="0">
                <a:sym typeface="Wingdings" pitchFamily="2" charset="2"/>
              </a:rPr>
              <a:t>RPDMQ</a:t>
            </a:r>
            <a:r>
              <a:rPr lang="es-EC" sz="2000" dirty="0" smtClean="0"/>
              <a:t>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s-EC" sz="2000" b="1" dirty="0" smtClean="0"/>
              <a:t>3er Trimestre 2016</a:t>
            </a:r>
            <a:r>
              <a:rPr lang="es-EC" sz="2000" dirty="0" smtClean="0"/>
              <a:t>: poner en marcha «</a:t>
            </a:r>
            <a:r>
              <a:rPr lang="es-EC" sz="2000" dirty="0" err="1" smtClean="0"/>
              <a:t>Recuadación</a:t>
            </a:r>
            <a:r>
              <a:rPr lang="es-EC" sz="2000" dirty="0" smtClean="0"/>
              <a:t> Directa con Bancos».</a:t>
            </a:r>
            <a:endParaRPr lang="es-EC" sz="2000" dirty="0" smtClean="0"/>
          </a:p>
        </p:txBody>
      </p:sp>
    </p:spTree>
    <p:extLst>
      <p:ext uri="{BB962C8B-B14F-4D97-AF65-F5344CB8AC3E}">
        <p14:creationId xmlns:p14="http://schemas.microsoft.com/office/powerpoint/2010/main" val="22108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bo"/>
          <p:cNvSpPr/>
          <p:nvPr/>
        </p:nvSpPr>
        <p:spPr>
          <a:xfrm>
            <a:off x="3088152" y="980728"/>
            <a:ext cx="1728192" cy="1512168"/>
          </a:xfrm>
          <a:prstGeom prst="cube">
            <a:avLst/>
          </a:prstGeom>
          <a:solidFill>
            <a:srgbClr val="00467A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SIREL </a:t>
            </a:r>
            <a:r>
              <a:rPr lang="es-EC" sz="1400" dirty="0" smtClean="0"/>
              <a:t>(RPDMQ)</a:t>
            </a:r>
            <a:endParaRPr lang="es-EC" sz="1400" dirty="0"/>
          </a:p>
        </p:txBody>
      </p:sp>
      <p:sp>
        <p:nvSpPr>
          <p:cNvPr id="8" name="7 Rectángulo"/>
          <p:cNvSpPr/>
          <p:nvPr/>
        </p:nvSpPr>
        <p:spPr>
          <a:xfrm>
            <a:off x="115017" y="2168861"/>
            <a:ext cx="1676991" cy="5400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Web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504" y="1124744"/>
            <a:ext cx="1684504" cy="4761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Ventanilla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16" name="15 Hexágono"/>
          <p:cNvSpPr/>
          <p:nvPr/>
        </p:nvSpPr>
        <p:spPr>
          <a:xfrm>
            <a:off x="7103202" y="4266674"/>
            <a:ext cx="1645262" cy="13945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SAO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1" name="40 Conector recto de flecha"/>
          <p:cNvCxnSpPr>
            <a:stCxn id="10" idx="3"/>
            <a:endCxn id="5" idx="2"/>
          </p:cNvCxnSpPr>
          <p:nvPr/>
        </p:nvCxnSpPr>
        <p:spPr>
          <a:xfrm>
            <a:off x="1792008" y="1362822"/>
            <a:ext cx="1296144" cy="56301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8" idx="3"/>
            <a:endCxn id="5" idx="2"/>
          </p:cNvCxnSpPr>
          <p:nvPr/>
        </p:nvCxnSpPr>
        <p:spPr>
          <a:xfrm flipV="1">
            <a:off x="1792008" y="1925833"/>
            <a:ext cx="1296144" cy="51305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6948264" y="764704"/>
            <a:ext cx="1872208" cy="1800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solidFill>
                  <a:schemeClr val="tx1"/>
                </a:solidFill>
              </a:rPr>
              <a:t>SIPARI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(DMC)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6" name="55 Cubo"/>
          <p:cNvSpPr/>
          <p:nvPr/>
        </p:nvSpPr>
        <p:spPr>
          <a:xfrm>
            <a:off x="3868346" y="4338682"/>
            <a:ext cx="1783774" cy="975261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TELLER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8" name="57 Conector recto de flecha"/>
          <p:cNvCxnSpPr>
            <a:stCxn id="16" idx="3"/>
            <a:endCxn id="56" idx="4"/>
          </p:cNvCxnSpPr>
          <p:nvPr/>
        </p:nvCxnSpPr>
        <p:spPr>
          <a:xfrm flipH="1" flipV="1">
            <a:off x="5408305" y="4948220"/>
            <a:ext cx="1694897" cy="1574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curvado"/>
          <p:cNvCxnSpPr>
            <a:stCxn id="50" idx="4"/>
            <a:endCxn id="16" idx="0"/>
          </p:cNvCxnSpPr>
          <p:nvPr/>
        </p:nvCxnSpPr>
        <p:spPr>
          <a:xfrm rot="16200000" flipH="1">
            <a:off x="7116888" y="3332384"/>
            <a:ext cx="2399057" cy="864096"/>
          </a:xfrm>
          <a:prstGeom prst="curvedConnector4">
            <a:avLst>
              <a:gd name="adj1" fmla="val 35467"/>
              <a:gd name="adj2" fmla="val 134789"/>
            </a:avLst>
          </a:prstGeom>
          <a:ln w="19050">
            <a:solidFill>
              <a:srgbClr val="0070C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Estrella de 16 puntas"/>
          <p:cNvSpPr/>
          <p:nvPr/>
        </p:nvSpPr>
        <p:spPr>
          <a:xfrm>
            <a:off x="764523" y="4725144"/>
            <a:ext cx="2295309" cy="2088232"/>
          </a:xfrm>
          <a:prstGeom prst="star16">
            <a:avLst/>
          </a:prstGeom>
          <a:solidFill>
            <a:srgbClr val="FFFF00"/>
          </a:solidFill>
          <a:ln>
            <a:solidFill>
              <a:srgbClr val="B0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SISTEMAS PARA COBRO EN BANCOS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1187624" y="4036422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/>
              <a:t>Banco Registra </a:t>
            </a:r>
            <a:r>
              <a:rPr lang="es-EC" sz="1400" dirty="0" smtClean="0"/>
              <a:t>cobro de </a:t>
            </a:r>
            <a:r>
              <a:rPr lang="es-EC" sz="1400" dirty="0" smtClean="0"/>
              <a:t>deuda en SIREL</a:t>
            </a:r>
            <a:endParaRPr lang="es-EC" sz="1400" dirty="0"/>
          </a:p>
        </p:txBody>
      </p:sp>
      <p:sp>
        <p:nvSpPr>
          <p:cNvPr id="125" name="124 CuadroTexto"/>
          <p:cNvSpPr txBox="1"/>
          <p:nvPr/>
        </p:nvSpPr>
        <p:spPr>
          <a:xfrm>
            <a:off x="1619672" y="1556792"/>
            <a:ext cx="1472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Emiten valor de trámite </a:t>
            </a:r>
            <a:r>
              <a:rPr lang="es-EC" sz="1400" dirty="0" smtClean="0"/>
              <a:t>como deuda registral</a:t>
            </a:r>
            <a:endParaRPr lang="es-EC" sz="1400" dirty="0"/>
          </a:p>
        </p:txBody>
      </p:sp>
      <p:cxnSp>
        <p:nvCxnSpPr>
          <p:cNvPr id="26" name="25 Conector recto de flecha"/>
          <p:cNvCxnSpPr>
            <a:stCxn id="83" idx="15"/>
            <a:endCxn id="9" idx="3"/>
          </p:cNvCxnSpPr>
          <p:nvPr/>
        </p:nvCxnSpPr>
        <p:spPr>
          <a:xfrm flipV="1">
            <a:off x="2351362" y="3032956"/>
            <a:ext cx="744474" cy="177166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36" name="35 CuadroTexto"/>
          <p:cNvSpPr txBox="1"/>
          <p:nvPr/>
        </p:nvSpPr>
        <p:spPr>
          <a:xfrm>
            <a:off x="5311454" y="1650285"/>
            <a:ext cx="628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(C)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496" y="44624"/>
            <a:ext cx="7364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FASE 2: ESQUEMA RECAUDACIÓN DIRECTA CON </a:t>
            </a:r>
            <a:r>
              <a:rPr lang="es-EC" sz="2400" b="1" dirty="0" smtClean="0">
                <a:solidFill>
                  <a:srgbClr val="0070C0"/>
                </a:solidFill>
              </a:rPr>
              <a:t>BANCOS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596455" y="4482698"/>
            <a:ext cx="1423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Sincroniza </a:t>
            </a:r>
            <a:endParaRPr lang="es-EC" sz="1400" dirty="0"/>
          </a:p>
          <a:p>
            <a:pPr algn="ctr"/>
            <a:r>
              <a:rPr lang="es-EC" sz="1400" dirty="0" smtClean="0"/>
              <a:t>Estado </a:t>
            </a:r>
            <a:r>
              <a:rPr lang="es-EC" sz="1400" dirty="0" smtClean="0"/>
              <a:t>diario de pago con Bancos</a:t>
            </a:r>
            <a:endParaRPr lang="es-EC" sz="1400" dirty="0"/>
          </a:p>
        </p:txBody>
      </p:sp>
      <p:sp>
        <p:nvSpPr>
          <p:cNvPr id="9" name="8 Cilindro"/>
          <p:cNvSpPr/>
          <p:nvPr/>
        </p:nvSpPr>
        <p:spPr>
          <a:xfrm>
            <a:off x="2627784" y="2276872"/>
            <a:ext cx="936104" cy="756084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Deudas</a:t>
            </a:r>
          </a:p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Registrales</a:t>
            </a:r>
            <a:endParaRPr lang="es-EC" sz="1400" b="1" dirty="0">
              <a:solidFill>
                <a:schemeClr val="tx1"/>
              </a:solidFill>
            </a:endParaRPr>
          </a:p>
        </p:txBody>
      </p:sp>
      <p:cxnSp>
        <p:nvCxnSpPr>
          <p:cNvPr id="45" name="44 Conector recto de flecha"/>
          <p:cNvCxnSpPr>
            <a:stCxn id="5" idx="5"/>
            <a:endCxn id="16" idx="4"/>
          </p:cNvCxnSpPr>
          <p:nvPr/>
        </p:nvCxnSpPr>
        <p:spPr>
          <a:xfrm>
            <a:off x="4816344" y="1547791"/>
            <a:ext cx="2635502" cy="271888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5" idx="3"/>
            <a:endCxn id="56" idx="0"/>
          </p:cNvCxnSpPr>
          <p:nvPr/>
        </p:nvCxnSpPr>
        <p:spPr>
          <a:xfrm>
            <a:off x="3763227" y="2492896"/>
            <a:ext cx="1118914" cy="184578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Rectángulo redondeado"/>
          <p:cNvSpPr/>
          <p:nvPr/>
        </p:nvSpPr>
        <p:spPr>
          <a:xfrm>
            <a:off x="3707904" y="3215030"/>
            <a:ext cx="1512168" cy="907628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solidFill>
                  <a:schemeClr val="tx1"/>
                </a:solidFill>
              </a:rPr>
              <a:t>Registro </a:t>
            </a:r>
            <a:r>
              <a:rPr lang="es-EC" sz="1400" dirty="0" smtClean="0">
                <a:solidFill>
                  <a:schemeClr val="tx1"/>
                </a:solidFill>
              </a:rPr>
              <a:t>de </a:t>
            </a:r>
            <a:r>
              <a:rPr lang="es-EC" sz="1400" dirty="0">
                <a:solidFill>
                  <a:schemeClr val="tx1"/>
                </a:solidFill>
              </a:rPr>
              <a:t>Pago</a:t>
            </a:r>
          </a:p>
          <a:p>
            <a:pPr algn="ctr"/>
            <a:r>
              <a:rPr lang="es-EC" sz="1400" dirty="0">
                <a:solidFill>
                  <a:schemeClr val="tx1"/>
                </a:solidFill>
              </a:rPr>
              <a:t>(cuadre </a:t>
            </a:r>
            <a:r>
              <a:rPr lang="es-EC" sz="1400" dirty="0" smtClean="0">
                <a:solidFill>
                  <a:schemeClr val="tx1"/>
                </a:solidFill>
              </a:rPr>
              <a:t>cobro bancos al final del día)</a:t>
            </a:r>
            <a:endParaRPr lang="es-EC" sz="1400" dirty="0" smtClean="0">
              <a:solidFill>
                <a:schemeClr val="tx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554214" y="3595082"/>
            <a:ext cx="6415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(B)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4716016" y="2114272"/>
            <a:ext cx="1923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Cierre </a:t>
            </a:r>
            <a:r>
              <a:rPr lang="es-EC" sz="1400" dirty="0"/>
              <a:t>R</a:t>
            </a:r>
            <a:r>
              <a:rPr lang="es-EC" sz="1400" dirty="0" smtClean="0"/>
              <a:t>ecaudación con Bancos </a:t>
            </a:r>
            <a:r>
              <a:rPr lang="es-EC" sz="1400" dirty="0" smtClean="0"/>
              <a:t>al final del día</a:t>
            </a:r>
          </a:p>
          <a:p>
            <a:pPr algn="ctr"/>
            <a:r>
              <a:rPr lang="es-EC" sz="1400" dirty="0" smtClean="0"/>
              <a:t>(Genera Título)</a:t>
            </a:r>
            <a:endParaRPr lang="es-EC" sz="14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2411760" y="1124744"/>
            <a:ext cx="6575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(A)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61" name="60 Elipse"/>
          <p:cNvSpPr/>
          <p:nvPr/>
        </p:nvSpPr>
        <p:spPr>
          <a:xfrm>
            <a:off x="5220072" y="5504131"/>
            <a:ext cx="1935832" cy="130924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solidFill>
                  <a:schemeClr val="tx1"/>
                </a:solidFill>
              </a:rPr>
              <a:t>Cuenta Bancaria MDMQ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4139952" y="2708920"/>
            <a:ext cx="667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(D)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cxnSp>
        <p:nvCxnSpPr>
          <p:cNvPr id="63" name="62 Conector recto de flecha"/>
          <p:cNvCxnSpPr>
            <a:stCxn id="83" idx="3"/>
            <a:endCxn id="61" idx="2"/>
          </p:cNvCxnSpPr>
          <p:nvPr/>
        </p:nvCxnSpPr>
        <p:spPr>
          <a:xfrm flipV="1">
            <a:off x="2972473" y="6158754"/>
            <a:ext cx="2247599" cy="1006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3131840" y="5930696"/>
            <a:ext cx="1923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Transferencias dinero desde Bancos a cuenta bancaria del MDMQ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3569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81 Conector recto"/>
          <p:cNvCxnSpPr/>
          <p:nvPr/>
        </p:nvCxnSpPr>
        <p:spPr>
          <a:xfrm>
            <a:off x="493204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5724128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8100392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6516216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308304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8933129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97160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179512" y="1988840"/>
            <a:ext cx="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1763688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139952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555776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347864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cxnSp>
        <p:nvCxnSpPr>
          <p:cNvPr id="64" name="63 Conector recto"/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 rot="16200000">
            <a:off x="-304979" y="127903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Oct-2015</a:t>
            </a:r>
            <a:endParaRPr lang="es-EC" dirty="0"/>
          </a:p>
        </p:txBody>
      </p:sp>
      <p:sp>
        <p:nvSpPr>
          <p:cNvPr id="71" name="70 CuadroTexto"/>
          <p:cNvSpPr txBox="1"/>
          <p:nvPr/>
        </p:nvSpPr>
        <p:spPr>
          <a:xfrm rot="16200000">
            <a:off x="454281" y="1255498"/>
            <a:ext cx="109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Nov-2015</a:t>
            </a:r>
            <a:endParaRPr lang="es-EC" dirty="0"/>
          </a:p>
        </p:txBody>
      </p:sp>
      <p:sp>
        <p:nvSpPr>
          <p:cNvPr id="76" name="75 CuadroTexto"/>
          <p:cNvSpPr txBox="1"/>
          <p:nvPr/>
        </p:nvSpPr>
        <p:spPr>
          <a:xfrm rot="16200000">
            <a:off x="1286733" y="1295861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Dic-2015</a:t>
            </a:r>
            <a:endParaRPr lang="es-EC" dirty="0"/>
          </a:p>
        </p:txBody>
      </p:sp>
      <p:sp>
        <p:nvSpPr>
          <p:cNvPr id="78" name="77 CuadroTexto"/>
          <p:cNvSpPr txBox="1"/>
          <p:nvPr/>
        </p:nvSpPr>
        <p:spPr>
          <a:xfrm rot="16200000">
            <a:off x="3543701" y="1248573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Mar-2016</a:t>
            </a:r>
            <a:endParaRPr lang="es-EC" dirty="0"/>
          </a:p>
        </p:txBody>
      </p:sp>
      <p:sp>
        <p:nvSpPr>
          <p:cNvPr id="94" name="93 CuadroTexto"/>
          <p:cNvSpPr txBox="1"/>
          <p:nvPr/>
        </p:nvSpPr>
        <p:spPr>
          <a:xfrm rot="16200000">
            <a:off x="2050769" y="125509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Ene-2016</a:t>
            </a:r>
            <a:endParaRPr lang="es-EC" dirty="0"/>
          </a:p>
        </p:txBody>
      </p:sp>
      <p:sp>
        <p:nvSpPr>
          <p:cNvPr id="95" name="94 CuadroTexto"/>
          <p:cNvSpPr txBox="1"/>
          <p:nvPr/>
        </p:nvSpPr>
        <p:spPr>
          <a:xfrm rot="16200000">
            <a:off x="2847762" y="1255094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Feb-2016</a:t>
            </a:r>
            <a:endParaRPr lang="es-EC" dirty="0"/>
          </a:p>
        </p:txBody>
      </p:sp>
      <p:sp>
        <p:nvSpPr>
          <p:cNvPr id="101" name="100 CuadroTexto"/>
          <p:cNvSpPr txBox="1"/>
          <p:nvPr/>
        </p:nvSpPr>
        <p:spPr>
          <a:xfrm rot="16200000">
            <a:off x="8399971" y="1271015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Sep-2016</a:t>
            </a:r>
            <a:endParaRPr lang="es-EC" dirty="0"/>
          </a:p>
        </p:txBody>
      </p:sp>
      <p:sp>
        <p:nvSpPr>
          <p:cNvPr id="106" name="105 Rectángulo redondeado"/>
          <p:cNvSpPr/>
          <p:nvPr/>
        </p:nvSpPr>
        <p:spPr>
          <a:xfrm>
            <a:off x="220165" y="2060848"/>
            <a:ext cx="2335611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500" dirty="0" smtClean="0">
                <a:solidFill>
                  <a:schemeClr val="tx1"/>
                </a:solidFill>
              </a:rPr>
              <a:t>Definir </a:t>
            </a:r>
            <a:r>
              <a:rPr lang="es-EC" sz="1500" dirty="0">
                <a:solidFill>
                  <a:schemeClr val="tx1"/>
                </a:solidFill>
              </a:rPr>
              <a:t>proyecto para que una institución financiera implemente </a:t>
            </a:r>
            <a:r>
              <a:rPr lang="es-EC" sz="1500" dirty="0" smtClean="0">
                <a:solidFill>
                  <a:schemeClr val="tx1"/>
                </a:solidFill>
              </a:rPr>
              <a:t>ventanillas para recaudación en RPDMQ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496" y="87015"/>
            <a:ext cx="757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CRONOLOGÍA </a:t>
            </a:r>
            <a:r>
              <a:rPr lang="es-EC" sz="2400" b="1" dirty="0" smtClean="0">
                <a:solidFill>
                  <a:srgbClr val="0070C0"/>
                </a:solidFill>
              </a:rPr>
              <a:t>PARA </a:t>
            </a:r>
            <a:r>
              <a:rPr lang="es-EC" sz="2400" b="1" dirty="0" smtClean="0">
                <a:solidFill>
                  <a:srgbClr val="0070C0"/>
                </a:solidFill>
              </a:rPr>
              <a:t>RECAUDACIÓN DIRECTA CON BANCOS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 rot="16200000">
            <a:off x="4371530" y="1248573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Abr-2016</a:t>
            </a:r>
            <a:endParaRPr lang="es-EC" dirty="0"/>
          </a:p>
        </p:txBody>
      </p:sp>
      <p:sp>
        <p:nvSpPr>
          <p:cNvPr id="49" name="48 CuadroTexto"/>
          <p:cNvSpPr txBox="1"/>
          <p:nvPr/>
        </p:nvSpPr>
        <p:spPr>
          <a:xfrm rot="16200000">
            <a:off x="5118002" y="1253206"/>
            <a:ext cx="113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May-2016</a:t>
            </a:r>
            <a:endParaRPr lang="es-EC" dirty="0"/>
          </a:p>
        </p:txBody>
      </p:sp>
      <p:sp>
        <p:nvSpPr>
          <p:cNvPr id="50" name="49 CuadroTexto"/>
          <p:cNvSpPr txBox="1"/>
          <p:nvPr/>
        </p:nvSpPr>
        <p:spPr>
          <a:xfrm rot="16200000">
            <a:off x="5964524" y="1275022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Jun-2016</a:t>
            </a:r>
            <a:endParaRPr lang="es-EC" dirty="0"/>
          </a:p>
        </p:txBody>
      </p:sp>
      <p:sp>
        <p:nvSpPr>
          <p:cNvPr id="51" name="50 CuadroTexto"/>
          <p:cNvSpPr txBox="1"/>
          <p:nvPr/>
        </p:nvSpPr>
        <p:spPr>
          <a:xfrm rot="16200000">
            <a:off x="6853791" y="1275022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Jul-2016</a:t>
            </a:r>
            <a:endParaRPr lang="es-EC" dirty="0"/>
          </a:p>
        </p:txBody>
      </p:sp>
      <p:sp>
        <p:nvSpPr>
          <p:cNvPr id="52" name="51 CuadroTexto"/>
          <p:cNvSpPr txBox="1"/>
          <p:nvPr/>
        </p:nvSpPr>
        <p:spPr>
          <a:xfrm rot="16200000">
            <a:off x="7526258" y="125320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Ago-2016</a:t>
            </a:r>
            <a:endParaRPr lang="es-EC" dirty="0"/>
          </a:p>
        </p:txBody>
      </p:sp>
      <p:sp>
        <p:nvSpPr>
          <p:cNvPr id="53" name="52 Rectángulo redondeado"/>
          <p:cNvSpPr/>
          <p:nvPr/>
        </p:nvSpPr>
        <p:spPr>
          <a:xfrm>
            <a:off x="2555777" y="2060848"/>
            <a:ext cx="2016224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Determinar </a:t>
            </a:r>
            <a:r>
              <a:rPr lang="es-EC" sz="1500" dirty="0">
                <a:solidFill>
                  <a:schemeClr val="tx1"/>
                </a:solidFill>
              </a:rPr>
              <a:t>procedimiento para selección de entidad </a:t>
            </a:r>
            <a:r>
              <a:rPr lang="es-EC" sz="1500" dirty="0" smtClean="0">
                <a:solidFill>
                  <a:schemeClr val="tx1"/>
                </a:solidFill>
              </a:rPr>
              <a:t>financiera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4572000" y="2060848"/>
            <a:ext cx="2376264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500" dirty="0" smtClean="0">
                <a:solidFill>
                  <a:schemeClr val="tx1"/>
                </a:solidFill>
              </a:rPr>
              <a:t>Selección </a:t>
            </a:r>
            <a:r>
              <a:rPr lang="es-EC" sz="1500" dirty="0">
                <a:solidFill>
                  <a:schemeClr val="tx1"/>
                </a:solidFill>
              </a:rPr>
              <a:t>y formalidad convenio con institución financiera para implementar ventanillas de cobro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3347864" y="3573016"/>
            <a:ext cx="3960438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Gestión, formalización </a:t>
            </a:r>
            <a:r>
              <a:rPr lang="es-EC" sz="1500" dirty="0">
                <a:solidFill>
                  <a:schemeClr val="tx1"/>
                </a:solidFill>
              </a:rPr>
              <a:t>y ejecución de convenios con Bancos para realizar la </a:t>
            </a:r>
            <a:r>
              <a:rPr lang="es-EC" sz="1500" dirty="0" err="1">
                <a:solidFill>
                  <a:schemeClr val="tx1"/>
                </a:solidFill>
              </a:rPr>
              <a:t>transaccionalidad</a:t>
            </a:r>
            <a:r>
              <a:rPr lang="es-EC" sz="1500" dirty="0">
                <a:solidFill>
                  <a:schemeClr val="tx1"/>
                </a:solidFill>
              </a:rPr>
              <a:t> </a:t>
            </a:r>
            <a:r>
              <a:rPr lang="es-EC" sz="1500" dirty="0" smtClean="0">
                <a:solidFill>
                  <a:schemeClr val="tx1"/>
                </a:solidFill>
              </a:rPr>
              <a:t>directa </a:t>
            </a:r>
            <a:r>
              <a:rPr lang="es-EC" sz="1500" dirty="0">
                <a:solidFill>
                  <a:schemeClr val="tx1"/>
                </a:solidFill>
              </a:rPr>
              <a:t>de recaudación </a:t>
            </a:r>
            <a:r>
              <a:rPr lang="es-EC" sz="1500" dirty="0" smtClean="0">
                <a:solidFill>
                  <a:schemeClr val="tx1"/>
                </a:solidFill>
              </a:rPr>
              <a:t>haciendo </a:t>
            </a:r>
            <a:r>
              <a:rPr lang="es-EC" sz="1500" dirty="0">
                <a:solidFill>
                  <a:schemeClr val="tx1"/>
                </a:solidFill>
              </a:rPr>
              <a:t>uso del sistema </a:t>
            </a:r>
            <a:r>
              <a:rPr lang="es-EC" sz="1500" dirty="0" smtClean="0">
                <a:solidFill>
                  <a:schemeClr val="tx1"/>
                </a:solidFill>
              </a:rPr>
              <a:t>SIREL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6948264" y="2060848"/>
            <a:ext cx="1624825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Implementar recaudación con </a:t>
            </a:r>
            <a:r>
              <a:rPr lang="es-EC" sz="1500" dirty="0">
                <a:solidFill>
                  <a:schemeClr val="tx1"/>
                </a:solidFill>
              </a:rPr>
              <a:t>v</a:t>
            </a:r>
            <a:r>
              <a:rPr lang="es-EC" sz="1500" dirty="0" smtClean="0">
                <a:solidFill>
                  <a:schemeClr val="tx1"/>
                </a:solidFill>
              </a:rPr>
              <a:t>entanillas de Banco en RPDMQ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308304" y="3573016"/>
            <a:ext cx="1624825" cy="288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Implementar Recaudación </a:t>
            </a:r>
            <a:r>
              <a:rPr lang="es-EC" sz="1500" dirty="0">
                <a:solidFill>
                  <a:schemeClr val="tx1"/>
                </a:solidFill>
              </a:rPr>
              <a:t>D</a:t>
            </a:r>
            <a:r>
              <a:rPr lang="es-EC" sz="1500" dirty="0" smtClean="0">
                <a:solidFill>
                  <a:schemeClr val="tx1"/>
                </a:solidFill>
              </a:rPr>
              <a:t>irecta </a:t>
            </a:r>
            <a:r>
              <a:rPr lang="es-EC" sz="1500" dirty="0" err="1" smtClean="0">
                <a:solidFill>
                  <a:schemeClr val="tx1"/>
                </a:solidFill>
              </a:rPr>
              <a:t>Bancos</a:t>
            </a:r>
            <a:r>
              <a:rPr lang="es-EC" sz="1500" dirty="0" err="1" smtClean="0">
                <a:solidFill>
                  <a:schemeClr val="tx1"/>
                </a:solidFill>
                <a:sym typeface="Wingdings" pitchFamily="2" charset="2"/>
              </a:rPr>
              <a:t>RPQ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2555777" y="4725144"/>
            <a:ext cx="31683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Instrumentación para Recaudación Directa con Bancos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59" name="58 Rectángulo redondeado"/>
          <p:cNvSpPr/>
          <p:nvPr/>
        </p:nvSpPr>
        <p:spPr>
          <a:xfrm>
            <a:off x="3347864" y="5373216"/>
            <a:ext cx="316835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err="1" smtClean="0">
                <a:solidFill>
                  <a:schemeClr val="tx1"/>
                </a:solidFill>
              </a:rPr>
              <a:t>Parametrización</a:t>
            </a:r>
            <a:r>
              <a:rPr lang="es-EC" sz="1500" dirty="0" smtClean="0">
                <a:solidFill>
                  <a:schemeClr val="tx1"/>
                </a:solidFill>
              </a:rPr>
              <a:t> para Recaudación Directa con Bancos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251520" y="3573016"/>
            <a:ext cx="3096344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Definir proyecto para Recaudación Directa con Bancos</a:t>
            </a:r>
            <a:endParaRPr lang="es-EC" sz="1500" dirty="0">
              <a:solidFill>
                <a:schemeClr val="tx1"/>
              </a:solidFill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4139952" y="6021288"/>
            <a:ext cx="3168351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EC" sz="1500" dirty="0" smtClean="0">
                <a:solidFill>
                  <a:schemeClr val="tx1"/>
                </a:solidFill>
              </a:rPr>
              <a:t>Automatización</a:t>
            </a:r>
            <a:r>
              <a:rPr lang="es-EC" sz="1500" dirty="0" smtClean="0">
                <a:solidFill>
                  <a:schemeClr val="tx1"/>
                </a:solidFill>
              </a:rPr>
              <a:t> para Recaudación Directa con Bancos</a:t>
            </a:r>
            <a:endParaRPr lang="es-EC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107504" y="980728"/>
            <a:ext cx="2304256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ADMINISTRACIÓN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GENERAL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107504" y="4941168"/>
            <a:ext cx="2304256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DMI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107504" y="2996952"/>
            <a:ext cx="2304256" cy="151216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DMF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76400" y="692696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Autorización para </a:t>
            </a:r>
            <a:r>
              <a:rPr lang="es-EC" dirty="0" smtClean="0"/>
              <a:t>que RPDMQ gestione y ejecute convenios con Bancos para Recaudación Directa (Bancos </a:t>
            </a:r>
            <a:r>
              <a:rPr lang="es-EC" dirty="0" smtClean="0">
                <a:sym typeface="Wingdings" pitchFamily="2" charset="2"/>
              </a:rPr>
              <a:t> RPDMQ)</a:t>
            </a:r>
            <a:r>
              <a:rPr lang="es-EC" dirty="0" smtClean="0"/>
              <a:t>.</a:t>
            </a:r>
            <a:endParaRPr lang="es-EC" dirty="0"/>
          </a:p>
        </p:txBody>
      </p:sp>
      <p:cxnSp>
        <p:nvCxnSpPr>
          <p:cNvPr id="7" name="6 Conector recto de flecha"/>
          <p:cNvCxnSpPr>
            <a:stCxn id="3" idx="6"/>
            <a:endCxn id="4" idx="1"/>
          </p:cNvCxnSpPr>
          <p:nvPr/>
        </p:nvCxnSpPr>
        <p:spPr>
          <a:xfrm flipV="1">
            <a:off x="2411760" y="1154361"/>
            <a:ext cx="1264640" cy="5824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3676400" y="1700808"/>
            <a:ext cx="5288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Autorización </a:t>
            </a:r>
            <a:r>
              <a:rPr lang="es-EC" dirty="0" smtClean="0"/>
              <a:t>de Gestión Financiera para </a:t>
            </a:r>
            <a:r>
              <a:rPr lang="es-EC" dirty="0" smtClean="0"/>
              <a:t>que el RPDMQ efectúe </a:t>
            </a:r>
            <a:r>
              <a:rPr lang="es-EC" dirty="0" smtClean="0"/>
              <a:t>RECAUDACIÓN TRANSACCIONAL DIRECTA CON BANCOS; el cual implica transferencia de dinero desde Bancos a cuenta bancaria del MDMQ.</a:t>
            </a:r>
            <a:endParaRPr lang="es-EC" dirty="0"/>
          </a:p>
        </p:txBody>
      </p:sp>
      <p:cxnSp>
        <p:nvCxnSpPr>
          <p:cNvPr id="36" name="35 Conector recto de flecha"/>
          <p:cNvCxnSpPr>
            <a:stCxn id="3" idx="6"/>
            <a:endCxn id="35" idx="1"/>
          </p:cNvCxnSpPr>
          <p:nvPr/>
        </p:nvCxnSpPr>
        <p:spPr>
          <a:xfrm>
            <a:off x="2411760" y="1736812"/>
            <a:ext cx="1264640" cy="56416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28" idx="6"/>
            <a:endCxn id="35" idx="1"/>
          </p:cNvCxnSpPr>
          <p:nvPr/>
        </p:nvCxnSpPr>
        <p:spPr>
          <a:xfrm flipV="1">
            <a:off x="2411760" y="2300973"/>
            <a:ext cx="1264640" cy="145206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676400" y="2996952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Instrumentar </a:t>
            </a:r>
            <a:r>
              <a:rPr lang="es-EC" dirty="0" smtClean="0"/>
              <a:t>y normar la </a:t>
            </a:r>
            <a:r>
              <a:rPr lang="es-EC" dirty="0" smtClean="0"/>
              <a:t>gestión de Recaudación </a:t>
            </a:r>
            <a:r>
              <a:rPr lang="es-EC" dirty="0" smtClean="0"/>
              <a:t>Directa con Bancos a ser aplicado por el RPDMQ con la DMF.</a:t>
            </a:r>
            <a:endParaRPr lang="es-EC" dirty="0"/>
          </a:p>
        </p:txBody>
      </p:sp>
      <p:cxnSp>
        <p:nvCxnSpPr>
          <p:cNvPr id="43" name="42 Conector recto de flecha"/>
          <p:cNvCxnSpPr>
            <a:stCxn id="28" idx="6"/>
            <a:endCxn id="42" idx="1"/>
          </p:cNvCxnSpPr>
          <p:nvPr/>
        </p:nvCxnSpPr>
        <p:spPr>
          <a:xfrm flipV="1">
            <a:off x="2411760" y="3458617"/>
            <a:ext cx="1264640" cy="29441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3676400" y="4005064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 smtClean="0"/>
              <a:t>Parametrización</a:t>
            </a:r>
            <a:r>
              <a:rPr lang="es-EC" dirty="0" smtClean="0"/>
              <a:t> para Recaudación </a:t>
            </a:r>
            <a:r>
              <a:rPr lang="es-EC" dirty="0" smtClean="0"/>
              <a:t>Directa con </a:t>
            </a:r>
            <a:r>
              <a:rPr lang="es-EC" dirty="0" smtClean="0"/>
              <a:t>Bancos y </a:t>
            </a:r>
            <a:r>
              <a:rPr lang="es-EC" dirty="0" smtClean="0"/>
              <a:t>continuar con Recaudación </a:t>
            </a:r>
            <a:r>
              <a:rPr lang="es-EC" dirty="0" smtClean="0"/>
              <a:t>en </a:t>
            </a:r>
            <a:r>
              <a:rPr lang="es-EC" dirty="0" smtClean="0"/>
              <a:t>Efectivo (para casos especiales).</a:t>
            </a:r>
            <a:endParaRPr lang="es-EC" dirty="0"/>
          </a:p>
        </p:txBody>
      </p:sp>
      <p:cxnSp>
        <p:nvCxnSpPr>
          <p:cNvPr id="47" name="46 Conector recto de flecha"/>
          <p:cNvCxnSpPr>
            <a:stCxn id="28" idx="6"/>
            <a:endCxn id="46" idx="1"/>
          </p:cNvCxnSpPr>
          <p:nvPr/>
        </p:nvCxnSpPr>
        <p:spPr>
          <a:xfrm>
            <a:off x="2411760" y="3753036"/>
            <a:ext cx="1264640" cy="71369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27" idx="6"/>
            <a:endCxn id="46" idx="1"/>
          </p:cNvCxnSpPr>
          <p:nvPr/>
        </p:nvCxnSpPr>
        <p:spPr>
          <a:xfrm flipV="1">
            <a:off x="2411760" y="4466729"/>
            <a:ext cx="1264640" cy="123052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676400" y="5085184"/>
            <a:ext cx="528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Apoyo en automatización </a:t>
            </a:r>
            <a:r>
              <a:rPr lang="es-EC" dirty="0" smtClean="0"/>
              <a:t>para </a:t>
            </a:r>
            <a:r>
              <a:rPr lang="es-EC" dirty="0" smtClean="0"/>
              <a:t>Recaudación Directa con Bancos del RPDMQ</a:t>
            </a:r>
            <a:r>
              <a:rPr lang="es-EC" dirty="0" smtClean="0"/>
              <a:t>.</a:t>
            </a:r>
            <a:endParaRPr lang="es-EC" dirty="0"/>
          </a:p>
        </p:txBody>
      </p:sp>
      <p:cxnSp>
        <p:nvCxnSpPr>
          <p:cNvPr id="54" name="53 Conector recto de flecha"/>
          <p:cNvCxnSpPr>
            <a:stCxn id="27" idx="6"/>
            <a:endCxn id="53" idx="1"/>
          </p:cNvCxnSpPr>
          <p:nvPr/>
        </p:nvCxnSpPr>
        <p:spPr>
          <a:xfrm flipV="1">
            <a:off x="2411760" y="5408350"/>
            <a:ext cx="1264640" cy="2889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3676400" y="5877272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Apoyo en transición transaccional, que contempla el paso de «Recaudación con Bancos» a «Recaudación Directa con Bancos»</a:t>
            </a:r>
            <a:r>
              <a:rPr lang="es-EC" dirty="0" smtClean="0"/>
              <a:t>.</a:t>
            </a:r>
            <a:endParaRPr lang="es-EC" dirty="0"/>
          </a:p>
        </p:txBody>
      </p:sp>
      <p:cxnSp>
        <p:nvCxnSpPr>
          <p:cNvPr id="59" name="58 Conector recto de flecha"/>
          <p:cNvCxnSpPr>
            <a:stCxn id="27" idx="6"/>
            <a:endCxn id="57" idx="1"/>
          </p:cNvCxnSpPr>
          <p:nvPr/>
        </p:nvCxnSpPr>
        <p:spPr>
          <a:xfrm>
            <a:off x="2411760" y="5697252"/>
            <a:ext cx="1264640" cy="64168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5496" y="87015"/>
            <a:ext cx="775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REQUERIDO PARA IMPLEMENTAR </a:t>
            </a:r>
            <a:r>
              <a:rPr lang="es-EC" sz="2400" b="1" dirty="0" smtClean="0">
                <a:solidFill>
                  <a:srgbClr val="0070C0"/>
                </a:solidFill>
              </a:rPr>
              <a:t>RECAUDACIONES (Fase 2)</a:t>
            </a:r>
            <a:endParaRPr lang="es-EC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 redondeado"/>
          <p:cNvSpPr/>
          <p:nvPr/>
        </p:nvSpPr>
        <p:spPr>
          <a:xfrm>
            <a:off x="6108877" y="836712"/>
            <a:ext cx="2927619" cy="39604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3" name="62 CuadroTexto"/>
          <p:cNvSpPr txBox="1"/>
          <p:nvPr/>
        </p:nvSpPr>
        <p:spPr>
          <a:xfrm>
            <a:off x="35496" y="116632"/>
            <a:ext cx="682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COMPONENTES PARA RECAUDACIONES DEL RPDMQ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5496" y="692696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6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083"/>
            <a:ext cx="1512168" cy="311589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251520" y="2276872"/>
            <a:ext cx="2304256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CREACIÓN DE USUARIOS</a:t>
            </a:r>
          </a:p>
          <a:p>
            <a:pPr algn="ctr"/>
            <a:r>
              <a:rPr lang="es-EC" dirty="0">
                <a:solidFill>
                  <a:schemeClr val="tx1"/>
                </a:solidFill>
              </a:rPr>
              <a:t>(</a:t>
            </a:r>
            <a:r>
              <a:rPr lang="es-EC" dirty="0" smtClean="0">
                <a:solidFill>
                  <a:schemeClr val="tx1"/>
                </a:solidFill>
              </a:rPr>
              <a:t>EN LÍNEA)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2987824" y="836712"/>
            <a:ext cx="2304256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REGISTRO DE TRÁMITES EN WEB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2987824" y="3645024"/>
            <a:ext cx="2304256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TRÁMITE EN VENTANILLA DEL RPDMQ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444208" y="1700808"/>
            <a:ext cx="2304256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PAGO CON BANCOS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7" name="76 Elipse"/>
          <p:cNvSpPr/>
          <p:nvPr/>
        </p:nvSpPr>
        <p:spPr>
          <a:xfrm>
            <a:off x="6444208" y="3212976"/>
            <a:ext cx="2304256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PAGO EN EFECTIVO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(en RPDMQ)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13" name="12 Conector angular"/>
          <p:cNvCxnSpPr>
            <a:stCxn id="10" idx="0"/>
            <a:endCxn id="73" idx="1"/>
          </p:cNvCxnSpPr>
          <p:nvPr/>
        </p:nvCxnSpPr>
        <p:spPr>
          <a:xfrm rot="5400000" flipH="1" flipV="1">
            <a:off x="1709682" y="998730"/>
            <a:ext cx="972108" cy="1584176"/>
          </a:xfrm>
          <a:prstGeom prst="bentConnector2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angular"/>
          <p:cNvCxnSpPr>
            <a:stCxn id="10" idx="2"/>
            <a:endCxn id="76" idx="1"/>
          </p:cNvCxnSpPr>
          <p:nvPr/>
        </p:nvCxnSpPr>
        <p:spPr>
          <a:xfrm rot="16200000" flipH="1">
            <a:off x="1745686" y="2870938"/>
            <a:ext cx="900100" cy="1584176"/>
          </a:xfrm>
          <a:prstGeom prst="bentConnector2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73" idx="3"/>
            <a:endCxn id="11" idx="1"/>
          </p:cNvCxnSpPr>
          <p:nvPr/>
        </p:nvCxnSpPr>
        <p:spPr>
          <a:xfrm>
            <a:off x="5292080" y="1304764"/>
            <a:ext cx="1489578" cy="575315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76" idx="3"/>
            <a:endCxn id="11" idx="3"/>
          </p:cNvCxnSpPr>
          <p:nvPr/>
        </p:nvCxnSpPr>
        <p:spPr>
          <a:xfrm flipV="1">
            <a:off x="5292080" y="2745673"/>
            <a:ext cx="1489578" cy="1367403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stCxn id="76" idx="3"/>
            <a:endCxn id="77" idx="2"/>
          </p:cNvCxnSpPr>
          <p:nvPr/>
        </p:nvCxnSpPr>
        <p:spPr>
          <a:xfrm flipV="1">
            <a:off x="5292080" y="3825044"/>
            <a:ext cx="1152128" cy="288032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516216" y="908720"/>
            <a:ext cx="2074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/>
              <a:t>PAGO DE TRÁMITES</a:t>
            </a:r>
            <a:endParaRPr lang="es-EC" b="1" dirty="0"/>
          </a:p>
        </p:txBody>
      </p:sp>
      <p:sp>
        <p:nvSpPr>
          <p:cNvPr id="36" name="35 Proceso predefinido"/>
          <p:cNvSpPr/>
          <p:nvPr/>
        </p:nvSpPr>
        <p:spPr>
          <a:xfrm>
            <a:off x="3851920" y="5589240"/>
            <a:ext cx="2304256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GESTIÓN REGISTRAL DE TRÁMITES PAGADOS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92" name="91 Conector angular"/>
          <p:cNvCxnSpPr>
            <a:stCxn id="28" idx="2"/>
            <a:endCxn id="36" idx="3"/>
          </p:cNvCxnSpPr>
          <p:nvPr/>
        </p:nvCxnSpPr>
        <p:spPr>
          <a:xfrm rot="5400000">
            <a:off x="6180356" y="4772973"/>
            <a:ext cx="1368152" cy="1416511"/>
          </a:xfrm>
          <a:prstGeom prst="bentConnector2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Proceso predefinido"/>
          <p:cNvSpPr/>
          <p:nvPr/>
        </p:nvSpPr>
        <p:spPr>
          <a:xfrm>
            <a:off x="323528" y="5589240"/>
            <a:ext cx="2088232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ENTREGA ELECTRÓNICA DE PRODUCTOS REGISTRALES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101" name="100 Conector recto de flecha"/>
          <p:cNvCxnSpPr>
            <a:stCxn id="36" idx="1"/>
            <a:endCxn id="98" idx="3"/>
          </p:cNvCxnSpPr>
          <p:nvPr/>
        </p:nvCxnSpPr>
        <p:spPr>
          <a:xfrm flipH="1">
            <a:off x="2411760" y="6165304"/>
            <a:ext cx="1440160" cy="0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prograph.com/images/peop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40" y="1489720"/>
            <a:ext cx="1003176" cy="100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49 CuadroTexto"/>
          <p:cNvSpPr txBox="1"/>
          <p:nvPr/>
        </p:nvSpPr>
        <p:spPr>
          <a:xfrm>
            <a:off x="-21488" y="1187460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Ciudadanos</a:t>
            </a:r>
            <a:endParaRPr lang="es-EC" dirty="0"/>
          </a:p>
        </p:txBody>
      </p:sp>
      <p:pic>
        <p:nvPicPr>
          <p:cNvPr id="1048" name="Picture 24" descr="Resultado de imagen para usuarios ventanilla ico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13" y="2924944"/>
            <a:ext cx="1247775" cy="876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glosariodeinformatica.wikispaces.com/file/view/usuario.jpg/166090639/400x281/usuari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115" y="1556792"/>
            <a:ext cx="1189837" cy="8358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images.all-free-download.com/images/graphiclarge/bank_9205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092" y="1259468"/>
            <a:ext cx="945396" cy="945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thumbs.dreamstime.com/x/sack-money-2451101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140968"/>
            <a:ext cx="819265" cy="900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s://encrypted-tbn0.gstatic.com/images?q=tbn:ANd9GcRKz2iN1d8HEmLej1sYuB6zDIHEB3NBi_ZxdlgwMzhc8MYOghx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95601"/>
            <a:ext cx="1388313" cy="1169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portal.andina.com.pe/EDPfotografia/Thumbnail/2015/05/24/000295301W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27326"/>
            <a:ext cx="1655089" cy="12420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72 CuadroTexto"/>
          <p:cNvSpPr txBox="1"/>
          <p:nvPr/>
        </p:nvSpPr>
        <p:spPr>
          <a:xfrm>
            <a:off x="35496" y="116632"/>
            <a:ext cx="6696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PARA CREACIÓN DE USUARIOS EN LÍNEA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76" name="75 Conector recto"/>
          <p:cNvCxnSpPr/>
          <p:nvPr/>
        </p:nvCxnSpPr>
        <p:spPr>
          <a:xfrm>
            <a:off x="35496" y="692696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7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083"/>
            <a:ext cx="1512168" cy="311589"/>
          </a:xfrm>
          <a:prstGeom prst="rect">
            <a:avLst/>
          </a:prstGeom>
        </p:spPr>
      </p:pic>
      <p:sp>
        <p:nvSpPr>
          <p:cNvPr id="78" name="77 Rectángulo"/>
          <p:cNvSpPr/>
          <p:nvPr/>
        </p:nvSpPr>
        <p:spPr>
          <a:xfrm>
            <a:off x="251520" y="908720"/>
            <a:ext cx="2880320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Registro datos de ciudadana/o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(natural o jurídica)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para creación de usuario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80" name="79 Proceso predefinido"/>
          <p:cNvSpPr/>
          <p:nvPr/>
        </p:nvSpPr>
        <p:spPr>
          <a:xfrm>
            <a:off x="3779912" y="1988840"/>
            <a:ext cx="2448272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VERIFICACIÓN DE IDENTIDAD EN LÍNEA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82" name="81 Conector angular"/>
          <p:cNvCxnSpPr>
            <a:stCxn id="78" idx="3"/>
            <a:endCxn id="80" idx="0"/>
          </p:cNvCxnSpPr>
          <p:nvPr/>
        </p:nvCxnSpPr>
        <p:spPr>
          <a:xfrm>
            <a:off x="3131840" y="1556792"/>
            <a:ext cx="1872208" cy="432048"/>
          </a:xfrm>
          <a:prstGeom prst="bentConnector2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Nube"/>
          <p:cNvSpPr/>
          <p:nvPr/>
        </p:nvSpPr>
        <p:spPr>
          <a:xfrm>
            <a:off x="6588224" y="903100"/>
            <a:ext cx="2304256" cy="144016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6 CuadroTexto"/>
          <p:cNvSpPr txBox="1"/>
          <p:nvPr/>
        </p:nvSpPr>
        <p:spPr>
          <a:xfrm>
            <a:off x="6804248" y="1124744"/>
            <a:ext cx="1665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b="1" dirty="0" smtClean="0"/>
              <a:t>DINARDAP</a:t>
            </a:r>
          </a:p>
          <a:p>
            <a:pPr algn="ctr"/>
            <a:r>
              <a:rPr lang="es-EC" b="1" dirty="0" smtClean="0"/>
              <a:t>REGISTRO CIVIL</a:t>
            </a:r>
          </a:p>
          <a:p>
            <a:pPr algn="ctr"/>
            <a:r>
              <a:rPr lang="es-EC" b="1" dirty="0" smtClean="0"/>
              <a:t>SRI</a:t>
            </a:r>
            <a:endParaRPr lang="es-EC" b="1" dirty="0"/>
          </a:p>
        </p:txBody>
      </p:sp>
      <p:sp>
        <p:nvSpPr>
          <p:cNvPr id="18" name="17 Cilindro"/>
          <p:cNvSpPr/>
          <p:nvPr/>
        </p:nvSpPr>
        <p:spPr>
          <a:xfrm>
            <a:off x="6876256" y="2996952"/>
            <a:ext cx="1481056" cy="1152128"/>
          </a:xfrm>
          <a:prstGeom prst="can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PERSONAS</a:t>
            </a:r>
          </a:p>
          <a:p>
            <a:pPr algn="ctr"/>
            <a:r>
              <a:rPr lang="es-EC" sz="1400" dirty="0" smtClean="0">
                <a:solidFill>
                  <a:schemeClr val="bg1"/>
                </a:solidFill>
              </a:rPr>
              <a:t>(DMI)</a:t>
            </a:r>
            <a:endParaRPr lang="es-EC" sz="1400" dirty="0">
              <a:solidFill>
                <a:schemeClr val="bg1"/>
              </a:solidFill>
            </a:endParaRPr>
          </a:p>
        </p:txBody>
      </p:sp>
      <p:sp>
        <p:nvSpPr>
          <p:cNvPr id="21" name="20 Rayo"/>
          <p:cNvSpPr/>
          <p:nvPr/>
        </p:nvSpPr>
        <p:spPr>
          <a:xfrm flipH="1">
            <a:off x="7524328" y="1988840"/>
            <a:ext cx="504056" cy="1152128"/>
          </a:xfrm>
          <a:prstGeom prst="lightningBol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8" name="87 Proceso predefinido"/>
          <p:cNvSpPr/>
          <p:nvPr/>
        </p:nvSpPr>
        <p:spPr>
          <a:xfrm>
            <a:off x="3779912" y="5301208"/>
            <a:ext cx="2448272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CONSENTIMIENTO DEL CIUDADANO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94" name="93 Conector recto de flecha"/>
          <p:cNvCxnSpPr>
            <a:stCxn id="80" idx="2"/>
            <a:endCxn id="110" idx="0"/>
          </p:cNvCxnSpPr>
          <p:nvPr/>
        </p:nvCxnSpPr>
        <p:spPr>
          <a:xfrm>
            <a:off x="5004048" y="3140968"/>
            <a:ext cx="0" cy="504056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/>
          <p:cNvSpPr/>
          <p:nvPr/>
        </p:nvSpPr>
        <p:spPr>
          <a:xfrm>
            <a:off x="1547664" y="5067182"/>
            <a:ext cx="2952328" cy="450050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Aceptar Responsabilidad con Servicios Municipales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8" name="97 Rectángulo redondeado"/>
          <p:cNvSpPr/>
          <p:nvPr/>
        </p:nvSpPr>
        <p:spPr>
          <a:xfrm>
            <a:off x="1547664" y="6219310"/>
            <a:ext cx="2952328" cy="450050"/>
          </a:xfrm>
          <a:prstGeom prst="round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Aceptar uso de información personal en Gestión Municipal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10" name="109 Proceso predefinido"/>
          <p:cNvSpPr/>
          <p:nvPr/>
        </p:nvSpPr>
        <p:spPr>
          <a:xfrm>
            <a:off x="3779912" y="3645024"/>
            <a:ext cx="2448272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VERIFICACIÓN DE CORREO ELECTRÓNICO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111" name="110 Conector recto de flecha"/>
          <p:cNvCxnSpPr>
            <a:stCxn id="110" idx="2"/>
            <a:endCxn id="88" idx="0"/>
          </p:cNvCxnSpPr>
          <p:nvPr/>
        </p:nvCxnSpPr>
        <p:spPr>
          <a:xfrm>
            <a:off x="5004048" y="4797152"/>
            <a:ext cx="0" cy="504056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Proceso predefinido"/>
          <p:cNvSpPr/>
          <p:nvPr/>
        </p:nvSpPr>
        <p:spPr>
          <a:xfrm>
            <a:off x="6875512" y="5301208"/>
            <a:ext cx="2160984" cy="1152128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REGISTRO DE DATOS EN SISTEMA DE PERSONAS</a:t>
            </a:r>
            <a:endParaRPr lang="es-EC" sz="1600" b="1" dirty="0">
              <a:solidFill>
                <a:schemeClr val="bg1"/>
              </a:solidFill>
            </a:endParaRPr>
          </a:p>
        </p:txBody>
      </p:sp>
      <p:cxnSp>
        <p:nvCxnSpPr>
          <p:cNvPr id="125" name="124 Conector recto de flecha"/>
          <p:cNvCxnSpPr>
            <a:stCxn id="88" idx="3"/>
            <a:endCxn id="121" idx="1"/>
          </p:cNvCxnSpPr>
          <p:nvPr/>
        </p:nvCxnSpPr>
        <p:spPr>
          <a:xfrm>
            <a:off x="6228184" y="5877272"/>
            <a:ext cx="647328" cy="0"/>
          </a:xfrm>
          <a:prstGeom prst="straightConnector1">
            <a:avLst/>
          </a:prstGeom>
          <a:ln w="571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>
            <a:stCxn id="18" idx="2"/>
            <a:endCxn id="80" idx="3"/>
          </p:cNvCxnSpPr>
          <p:nvPr/>
        </p:nvCxnSpPr>
        <p:spPr>
          <a:xfrm rot="10800000">
            <a:off x="6228184" y="2564904"/>
            <a:ext cx="648072" cy="100811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angular"/>
          <p:cNvCxnSpPr>
            <a:stCxn id="121" idx="0"/>
            <a:endCxn id="18" idx="3"/>
          </p:cNvCxnSpPr>
          <p:nvPr/>
        </p:nvCxnSpPr>
        <p:spPr>
          <a:xfrm rot="16200000" flipV="1">
            <a:off x="7210330" y="4555534"/>
            <a:ext cx="1152128" cy="3392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483768" y="836712"/>
            <a:ext cx="6574491" cy="59139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4" name="53 Rectángulo"/>
          <p:cNvSpPr/>
          <p:nvPr/>
        </p:nvSpPr>
        <p:spPr>
          <a:xfrm>
            <a:off x="2627785" y="1520788"/>
            <a:ext cx="2556284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Rectángulo"/>
          <p:cNvSpPr/>
          <p:nvPr/>
        </p:nvSpPr>
        <p:spPr>
          <a:xfrm>
            <a:off x="590753" y="4545125"/>
            <a:ext cx="1676991" cy="5400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Web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83240" y="2780928"/>
            <a:ext cx="1684504" cy="4761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Ventanilla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99793" y="1213011"/>
            <a:ext cx="14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 smtClean="0">
                <a:solidFill>
                  <a:srgbClr val="0000FF"/>
                </a:solidFill>
              </a:rPr>
              <a:t>TRAMITE (# ID)</a:t>
            </a:r>
            <a:endParaRPr lang="es-EC" sz="1600" b="1" dirty="0">
              <a:solidFill>
                <a:srgbClr val="0000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31841" y="1628800"/>
            <a:ext cx="1800200" cy="6840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Servicio Registral</a:t>
            </a:r>
          </a:p>
          <a:p>
            <a:r>
              <a:rPr lang="es-EC" sz="1400" dirty="0" smtClean="0">
                <a:solidFill>
                  <a:schemeClr val="tx1"/>
                </a:solidFill>
              </a:rPr>
              <a:t>(Inscripciones)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131841" y="4257092"/>
            <a:ext cx="1800200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Servicio Registral</a:t>
            </a:r>
          </a:p>
          <a:p>
            <a:r>
              <a:rPr lang="es-EC" sz="1400" dirty="0" smtClean="0">
                <a:solidFill>
                  <a:schemeClr val="tx1"/>
                </a:solidFill>
              </a:rPr>
              <a:t>(Certificaciones)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520332" y="1196752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Acto Propiedad XX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5520332" y="1700808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Acto Propiedad YY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520332" y="2204864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Acto Propiedad ZZ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20332" y="3880793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err="1" smtClean="0">
                <a:solidFill>
                  <a:schemeClr val="tx1"/>
                </a:solidFill>
              </a:rPr>
              <a:t>Certif</a:t>
            </a:r>
            <a:r>
              <a:rPr lang="es-EC" sz="1400" dirty="0" smtClean="0">
                <a:solidFill>
                  <a:schemeClr val="tx1"/>
                </a:solidFill>
              </a:rPr>
              <a:t> Propiedad MM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20332" y="4401108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err="1" smtClean="0">
                <a:solidFill>
                  <a:schemeClr val="tx1"/>
                </a:solidFill>
              </a:rPr>
              <a:t>Certif</a:t>
            </a:r>
            <a:r>
              <a:rPr lang="es-EC" sz="1400" dirty="0" smtClean="0">
                <a:solidFill>
                  <a:schemeClr val="tx1"/>
                </a:solidFill>
              </a:rPr>
              <a:t>  Propiedad NN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520332" y="4941168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err="1" smtClean="0">
                <a:solidFill>
                  <a:schemeClr val="tx1"/>
                </a:solidFill>
              </a:rPr>
              <a:t>Certir</a:t>
            </a:r>
            <a:r>
              <a:rPr lang="es-EC" sz="1400" dirty="0" smtClean="0">
                <a:solidFill>
                  <a:schemeClr val="tx1"/>
                </a:solidFill>
              </a:rPr>
              <a:t>  Propiedad OO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9" name="8 Conector recto"/>
          <p:cNvCxnSpPr>
            <a:stCxn id="7" idx="3"/>
            <a:endCxn id="29" idx="1"/>
          </p:cNvCxnSpPr>
          <p:nvPr/>
        </p:nvCxnSpPr>
        <p:spPr>
          <a:xfrm flipV="1">
            <a:off x="4932041" y="1322766"/>
            <a:ext cx="588291" cy="64807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7" idx="3"/>
            <a:endCxn id="30" idx="1"/>
          </p:cNvCxnSpPr>
          <p:nvPr/>
        </p:nvCxnSpPr>
        <p:spPr>
          <a:xfrm flipV="1">
            <a:off x="4932041" y="1826822"/>
            <a:ext cx="588291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7" idx="3"/>
            <a:endCxn id="31" idx="1"/>
          </p:cNvCxnSpPr>
          <p:nvPr/>
        </p:nvCxnSpPr>
        <p:spPr>
          <a:xfrm>
            <a:off x="4932041" y="1970838"/>
            <a:ext cx="588291" cy="3600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27" idx="3"/>
            <a:endCxn id="33" idx="1"/>
          </p:cNvCxnSpPr>
          <p:nvPr/>
        </p:nvCxnSpPr>
        <p:spPr>
          <a:xfrm flipV="1">
            <a:off x="4932041" y="4006807"/>
            <a:ext cx="588291" cy="57432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27" idx="3"/>
            <a:endCxn id="34" idx="1"/>
          </p:cNvCxnSpPr>
          <p:nvPr/>
        </p:nvCxnSpPr>
        <p:spPr>
          <a:xfrm flipV="1">
            <a:off x="4932041" y="4527122"/>
            <a:ext cx="588291" cy="5400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27" idx="3"/>
            <a:endCxn id="35" idx="1"/>
          </p:cNvCxnSpPr>
          <p:nvPr/>
        </p:nvCxnSpPr>
        <p:spPr>
          <a:xfrm>
            <a:off x="4932041" y="4581128"/>
            <a:ext cx="588291" cy="48605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Rectángulo"/>
          <p:cNvSpPr/>
          <p:nvPr/>
        </p:nvSpPr>
        <p:spPr>
          <a:xfrm>
            <a:off x="3131841" y="2764669"/>
            <a:ext cx="1800200" cy="6840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Servicio Registral</a:t>
            </a:r>
          </a:p>
          <a:p>
            <a:r>
              <a:rPr lang="es-EC" sz="1400" dirty="0" smtClean="0">
                <a:solidFill>
                  <a:schemeClr val="tx1"/>
                </a:solidFill>
              </a:rPr>
              <a:t>(Inscripciones)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62" name="61 Conector recto de flecha"/>
          <p:cNvCxnSpPr>
            <a:stCxn id="23" idx="2"/>
            <a:endCxn id="4" idx="1"/>
          </p:cNvCxnSpPr>
          <p:nvPr/>
        </p:nvCxnSpPr>
        <p:spPr>
          <a:xfrm>
            <a:off x="1425492" y="3257084"/>
            <a:ext cx="1058276" cy="53660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>
            <a:stCxn id="22" idx="0"/>
            <a:endCxn id="4" idx="1"/>
          </p:cNvCxnSpPr>
          <p:nvPr/>
        </p:nvCxnSpPr>
        <p:spPr>
          <a:xfrm flipV="1">
            <a:off x="1429249" y="3793686"/>
            <a:ext cx="1054519" cy="75143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2771800" y="177281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 smtClean="0"/>
              <a:t>01</a:t>
            </a:r>
            <a:endParaRPr lang="es-EC" sz="1600" b="1" dirty="0"/>
          </a:p>
        </p:txBody>
      </p:sp>
      <p:sp>
        <p:nvSpPr>
          <p:cNvPr id="70" name="69 CuadroTexto"/>
          <p:cNvSpPr txBox="1"/>
          <p:nvPr/>
        </p:nvSpPr>
        <p:spPr>
          <a:xfrm>
            <a:off x="2795663" y="294643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 smtClean="0"/>
              <a:t>02</a:t>
            </a:r>
            <a:endParaRPr lang="es-EC" sz="1600" b="1" dirty="0"/>
          </a:p>
        </p:txBody>
      </p:sp>
      <p:sp>
        <p:nvSpPr>
          <p:cNvPr id="71" name="70 CuadroTexto"/>
          <p:cNvSpPr txBox="1"/>
          <p:nvPr/>
        </p:nvSpPr>
        <p:spPr>
          <a:xfrm>
            <a:off x="2803031" y="43865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 smtClean="0"/>
              <a:t>03</a:t>
            </a:r>
            <a:endParaRPr lang="es-EC" sz="1600" b="1" dirty="0"/>
          </a:p>
        </p:txBody>
      </p:sp>
      <p:sp>
        <p:nvSpPr>
          <p:cNvPr id="72" name="71 Rectángulo"/>
          <p:cNvSpPr/>
          <p:nvPr/>
        </p:nvSpPr>
        <p:spPr>
          <a:xfrm>
            <a:off x="5520332" y="2728665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Acto Persona AA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5520332" y="3268725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Acto Persona CC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75" name="74 Conector recto"/>
          <p:cNvCxnSpPr>
            <a:stCxn id="61" idx="3"/>
            <a:endCxn id="72" idx="1"/>
          </p:cNvCxnSpPr>
          <p:nvPr/>
        </p:nvCxnSpPr>
        <p:spPr>
          <a:xfrm flipV="1">
            <a:off x="4932041" y="2854679"/>
            <a:ext cx="588291" cy="2520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>
            <a:stCxn id="61" idx="3"/>
            <a:endCxn id="74" idx="1"/>
          </p:cNvCxnSpPr>
          <p:nvPr/>
        </p:nvCxnSpPr>
        <p:spPr>
          <a:xfrm>
            <a:off x="4932041" y="3106707"/>
            <a:ext cx="588291" cy="2880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Rectángulo"/>
          <p:cNvSpPr/>
          <p:nvPr/>
        </p:nvSpPr>
        <p:spPr>
          <a:xfrm>
            <a:off x="3131841" y="5409220"/>
            <a:ext cx="1800200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Servicio Registral</a:t>
            </a:r>
          </a:p>
          <a:p>
            <a:r>
              <a:rPr lang="es-EC" sz="1400" dirty="0" smtClean="0">
                <a:solidFill>
                  <a:schemeClr val="tx1"/>
                </a:solidFill>
              </a:rPr>
              <a:t>(Certificaciones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6" name="95 Rectángulo"/>
          <p:cNvSpPr/>
          <p:nvPr/>
        </p:nvSpPr>
        <p:spPr>
          <a:xfrm>
            <a:off x="5520332" y="5481228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err="1" smtClean="0">
                <a:solidFill>
                  <a:schemeClr val="tx1"/>
                </a:solidFill>
              </a:rPr>
              <a:t>Certif</a:t>
            </a:r>
            <a:r>
              <a:rPr lang="es-EC" sz="1400" dirty="0" smtClean="0">
                <a:solidFill>
                  <a:schemeClr val="tx1"/>
                </a:solidFill>
              </a:rPr>
              <a:t>  Persona HH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5520332" y="6041033"/>
            <a:ext cx="1800200" cy="2520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err="1" smtClean="0">
                <a:solidFill>
                  <a:schemeClr val="tx1"/>
                </a:solidFill>
              </a:rPr>
              <a:t>Certif</a:t>
            </a:r>
            <a:r>
              <a:rPr lang="es-EC" sz="1400" dirty="0" smtClean="0">
                <a:solidFill>
                  <a:schemeClr val="tx1"/>
                </a:solidFill>
              </a:rPr>
              <a:t>  Persona II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99" name="98 Conector recto"/>
          <p:cNvCxnSpPr>
            <a:stCxn id="93" idx="3"/>
            <a:endCxn id="96" idx="1"/>
          </p:cNvCxnSpPr>
          <p:nvPr/>
        </p:nvCxnSpPr>
        <p:spPr>
          <a:xfrm flipV="1">
            <a:off x="4932041" y="5607242"/>
            <a:ext cx="588291" cy="12601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>
            <a:stCxn id="93" idx="3"/>
            <a:endCxn id="97" idx="1"/>
          </p:cNvCxnSpPr>
          <p:nvPr/>
        </p:nvCxnSpPr>
        <p:spPr>
          <a:xfrm>
            <a:off x="4932041" y="5733256"/>
            <a:ext cx="588291" cy="4337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CuadroTexto"/>
          <p:cNvSpPr txBox="1"/>
          <p:nvPr/>
        </p:nvSpPr>
        <p:spPr>
          <a:xfrm>
            <a:off x="2803031" y="5589240"/>
            <a:ext cx="31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dirty="0"/>
              <a:t>N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5508105" y="980728"/>
            <a:ext cx="3222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REPERTORIO: </a:t>
            </a:r>
            <a:r>
              <a:rPr lang="es-EC" sz="1400" b="1" dirty="0" err="1" smtClean="0"/>
              <a:t>AAAAMMDDhhmmsscc</a:t>
            </a:r>
            <a:r>
              <a:rPr lang="es-EC" sz="1400" b="1" dirty="0" smtClean="0"/>
              <a:t>)</a:t>
            </a:r>
            <a:endParaRPr lang="es-EC" sz="1400" b="1" dirty="0"/>
          </a:p>
        </p:txBody>
      </p:sp>
      <p:sp>
        <p:nvSpPr>
          <p:cNvPr id="104" name="103 CuadroTexto"/>
          <p:cNvSpPr txBox="1"/>
          <p:nvPr/>
        </p:nvSpPr>
        <p:spPr>
          <a:xfrm>
            <a:off x="5512915" y="3609020"/>
            <a:ext cx="3406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CERTIFICACION: </a:t>
            </a:r>
            <a:r>
              <a:rPr lang="es-EC" sz="1400" b="1" dirty="0" err="1" smtClean="0"/>
              <a:t>AAAAMMDDhhmmsscc</a:t>
            </a:r>
            <a:r>
              <a:rPr lang="es-EC" sz="1400" b="1" dirty="0" smtClean="0"/>
              <a:t>)</a:t>
            </a:r>
            <a:endParaRPr lang="es-EC" sz="1400" b="1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5520332" y="1465039"/>
            <a:ext cx="1415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REPERTORIO)</a:t>
            </a:r>
            <a:endParaRPr lang="es-EC" sz="1400" b="1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5520332" y="1969095"/>
            <a:ext cx="137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REPERTORIO)</a:t>
            </a:r>
            <a:endParaRPr lang="es-EC" sz="1400" b="1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5512915" y="2456892"/>
            <a:ext cx="137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REPERTORIO)</a:t>
            </a:r>
            <a:endParaRPr lang="es-EC" sz="1400" b="1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5520332" y="3032956"/>
            <a:ext cx="137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REPERTORIO)</a:t>
            </a:r>
            <a:endParaRPr lang="es-EC" sz="1400" b="1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5520332" y="4165339"/>
            <a:ext cx="1559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CERTIFICACION)</a:t>
            </a:r>
            <a:endParaRPr lang="es-EC" sz="1400" b="1" dirty="0"/>
          </a:p>
        </p:txBody>
      </p:sp>
      <p:sp>
        <p:nvSpPr>
          <p:cNvPr id="112" name="111 CuadroTexto"/>
          <p:cNvSpPr txBox="1"/>
          <p:nvPr/>
        </p:nvSpPr>
        <p:spPr>
          <a:xfrm>
            <a:off x="5520332" y="4689140"/>
            <a:ext cx="1559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CERTIFICACION)</a:t>
            </a:r>
            <a:endParaRPr lang="es-EC" sz="1400" b="1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5520332" y="5245459"/>
            <a:ext cx="1559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CERTIFICACION)</a:t>
            </a:r>
            <a:endParaRPr lang="es-EC" sz="1400" b="1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5520332" y="5769260"/>
            <a:ext cx="1559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/>
              <a:t>(# CERTIFICACION)</a:t>
            </a:r>
            <a:endParaRPr lang="es-EC" sz="1400" b="1" dirty="0"/>
          </a:p>
        </p:txBody>
      </p:sp>
      <p:sp>
        <p:nvSpPr>
          <p:cNvPr id="115" name="114 CuadroTexto"/>
          <p:cNvSpPr txBox="1"/>
          <p:nvPr/>
        </p:nvSpPr>
        <p:spPr>
          <a:xfrm>
            <a:off x="7308304" y="1160748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16" name="115 CuadroTexto"/>
          <p:cNvSpPr txBox="1"/>
          <p:nvPr/>
        </p:nvSpPr>
        <p:spPr>
          <a:xfrm>
            <a:off x="7308304" y="1664804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17" name="116 CuadroTexto"/>
          <p:cNvSpPr txBox="1"/>
          <p:nvPr/>
        </p:nvSpPr>
        <p:spPr>
          <a:xfrm>
            <a:off x="7308304" y="2168860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7308304" y="2725179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19" name="118 CuadroTexto"/>
          <p:cNvSpPr txBox="1"/>
          <p:nvPr/>
        </p:nvSpPr>
        <p:spPr>
          <a:xfrm>
            <a:off x="7308304" y="3229235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0" name="119 CuadroTexto"/>
          <p:cNvSpPr txBox="1"/>
          <p:nvPr/>
        </p:nvSpPr>
        <p:spPr>
          <a:xfrm>
            <a:off x="7308304" y="3877307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7308304" y="4381363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7308304" y="4905164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4" name="123 CuadroTexto"/>
          <p:cNvSpPr txBox="1"/>
          <p:nvPr/>
        </p:nvSpPr>
        <p:spPr>
          <a:xfrm>
            <a:off x="7308304" y="5461483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7308304" y="6037547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rgbClr val="0000FF"/>
                </a:solidFill>
              </a:rPr>
              <a:t>US$ ###,##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3707904" y="6309320"/>
            <a:ext cx="4172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00FF"/>
                </a:solidFill>
              </a:rPr>
              <a:t>TOTAL TRÁMITE: US$ ##.###,##</a:t>
            </a:r>
            <a:endParaRPr lang="es-EC" sz="2400" b="1" dirty="0">
              <a:solidFill>
                <a:srgbClr val="0000FF"/>
              </a:solidFill>
            </a:endParaRPr>
          </a:p>
        </p:txBody>
      </p:sp>
      <p:cxnSp>
        <p:nvCxnSpPr>
          <p:cNvPr id="64" name="63 Conector angular"/>
          <p:cNvCxnSpPr>
            <a:stCxn id="66" idx="2"/>
            <a:endCxn id="23" idx="1"/>
          </p:cNvCxnSpPr>
          <p:nvPr/>
        </p:nvCxnSpPr>
        <p:spPr>
          <a:xfrm rot="10800000" flipH="1" flipV="1">
            <a:off x="323528" y="1484784"/>
            <a:ext cx="259712" cy="1534222"/>
          </a:xfrm>
          <a:prstGeom prst="bentConnector3">
            <a:avLst>
              <a:gd name="adj1" fmla="val -88021"/>
            </a:avLst>
          </a:prstGeom>
          <a:ln w="28575">
            <a:solidFill>
              <a:srgbClr val="09954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angular"/>
          <p:cNvCxnSpPr>
            <a:stCxn id="66" idx="2"/>
            <a:endCxn id="22" idx="1"/>
          </p:cNvCxnSpPr>
          <p:nvPr/>
        </p:nvCxnSpPr>
        <p:spPr>
          <a:xfrm rot="10800000" flipH="1" flipV="1">
            <a:off x="323527" y="1484783"/>
            <a:ext cx="267225" cy="3330371"/>
          </a:xfrm>
          <a:prstGeom prst="bentConnector3">
            <a:avLst>
              <a:gd name="adj1" fmla="val -85546"/>
            </a:avLst>
          </a:prstGeom>
          <a:ln w="28575">
            <a:solidFill>
              <a:srgbClr val="09954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35496" y="116632"/>
            <a:ext cx="5304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ELEMENTOS DE UN TRÁMITE REGISTRAL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76" name="75 Conector recto"/>
          <p:cNvCxnSpPr/>
          <p:nvPr/>
        </p:nvCxnSpPr>
        <p:spPr>
          <a:xfrm>
            <a:off x="35496" y="692696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7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083"/>
            <a:ext cx="1512168" cy="311589"/>
          </a:xfrm>
          <a:prstGeom prst="rect">
            <a:avLst/>
          </a:prstGeom>
        </p:spPr>
      </p:pic>
      <p:sp>
        <p:nvSpPr>
          <p:cNvPr id="66" name="65 Cilindro"/>
          <p:cNvSpPr/>
          <p:nvPr/>
        </p:nvSpPr>
        <p:spPr>
          <a:xfrm>
            <a:off x="323528" y="908720"/>
            <a:ext cx="1481056" cy="1152128"/>
          </a:xfrm>
          <a:prstGeom prst="can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PERSONAS</a:t>
            </a:r>
          </a:p>
          <a:p>
            <a:pPr algn="ctr"/>
            <a:r>
              <a:rPr lang="es-EC" sz="1400" dirty="0" smtClean="0">
                <a:solidFill>
                  <a:schemeClr val="bg1"/>
                </a:solidFill>
              </a:rPr>
              <a:t>(DMI)</a:t>
            </a:r>
            <a:endParaRPr lang="es-EC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43608" y="701228"/>
            <a:ext cx="1584176" cy="6395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rgbClr val="0000FF"/>
                </a:solidFill>
              </a:rPr>
              <a:t>TRAMITE</a:t>
            </a:r>
          </a:p>
          <a:p>
            <a:pPr algn="ctr"/>
            <a:r>
              <a:rPr lang="es-EC" sz="1400" b="1" dirty="0" smtClean="0">
                <a:solidFill>
                  <a:srgbClr val="0000FF"/>
                </a:solidFill>
              </a:rPr>
              <a:t>(US$ ##.###,##)</a:t>
            </a:r>
            <a:endParaRPr lang="es-EC" sz="1400" b="1" dirty="0">
              <a:solidFill>
                <a:srgbClr val="0000FF"/>
              </a:solidFill>
            </a:endParaRPr>
          </a:p>
        </p:txBody>
      </p:sp>
      <p:sp>
        <p:nvSpPr>
          <p:cNvPr id="7" name="6 Rombo"/>
          <p:cNvSpPr/>
          <p:nvPr/>
        </p:nvSpPr>
        <p:spPr>
          <a:xfrm>
            <a:off x="5292080" y="1260228"/>
            <a:ext cx="1728192" cy="844574"/>
          </a:xfrm>
          <a:prstGeom prst="diamon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¿forma de pago?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12" name="11 Conector angular"/>
          <p:cNvCxnSpPr>
            <a:stCxn id="3" idx="3"/>
            <a:endCxn id="7" idx="0"/>
          </p:cNvCxnSpPr>
          <p:nvPr/>
        </p:nvCxnSpPr>
        <p:spPr>
          <a:xfrm>
            <a:off x="2627784" y="1020998"/>
            <a:ext cx="3528392" cy="23923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Marco"/>
          <p:cNvSpPr/>
          <p:nvPr/>
        </p:nvSpPr>
        <p:spPr>
          <a:xfrm>
            <a:off x="7108276" y="1960786"/>
            <a:ext cx="1928220" cy="792088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Recaudación en Efectivo</a:t>
            </a:r>
            <a:endParaRPr lang="es-EC" sz="1400" b="1" dirty="0">
              <a:solidFill>
                <a:schemeClr val="tx1"/>
              </a:solidFill>
            </a:endParaRPr>
          </a:p>
        </p:txBody>
      </p:sp>
      <p:cxnSp>
        <p:nvCxnSpPr>
          <p:cNvPr id="36" name="35 Conector angular"/>
          <p:cNvCxnSpPr>
            <a:stCxn id="7" idx="3"/>
            <a:endCxn id="35" idx="0"/>
          </p:cNvCxnSpPr>
          <p:nvPr/>
        </p:nvCxnSpPr>
        <p:spPr>
          <a:xfrm>
            <a:off x="7020272" y="1682515"/>
            <a:ext cx="1052114" cy="27827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Marco"/>
          <p:cNvSpPr/>
          <p:nvPr/>
        </p:nvSpPr>
        <p:spPr>
          <a:xfrm>
            <a:off x="3203848" y="1960786"/>
            <a:ext cx="1928220" cy="792088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Recaudación con Bancos</a:t>
            </a:r>
            <a:endParaRPr lang="es-EC" sz="1400" b="1" dirty="0">
              <a:solidFill>
                <a:schemeClr val="tx1"/>
              </a:solidFill>
            </a:endParaRPr>
          </a:p>
        </p:txBody>
      </p:sp>
      <p:cxnSp>
        <p:nvCxnSpPr>
          <p:cNvPr id="40" name="39 Conector angular"/>
          <p:cNvCxnSpPr>
            <a:stCxn id="7" idx="1"/>
            <a:endCxn id="39" idx="0"/>
          </p:cNvCxnSpPr>
          <p:nvPr/>
        </p:nvCxnSpPr>
        <p:spPr>
          <a:xfrm rot="10800000" flipV="1">
            <a:off x="4167958" y="1682514"/>
            <a:ext cx="1124122" cy="27827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6948264" y="1384722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En efectivo</a:t>
            </a:r>
            <a:endParaRPr lang="es-EC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067944" y="1384722"/>
            <a:ext cx="126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Con bancos</a:t>
            </a:r>
            <a:endParaRPr lang="es-EC" dirty="0"/>
          </a:p>
        </p:txBody>
      </p:sp>
      <p:sp>
        <p:nvSpPr>
          <p:cNvPr id="45" name="44 Rombo"/>
          <p:cNvSpPr/>
          <p:nvPr/>
        </p:nvSpPr>
        <p:spPr>
          <a:xfrm>
            <a:off x="5612818" y="3122206"/>
            <a:ext cx="1728192" cy="844574"/>
          </a:xfrm>
          <a:prstGeom prst="diamon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¿Efectuó pago?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6" name="45 Conector angular"/>
          <p:cNvCxnSpPr>
            <a:stCxn id="39" idx="2"/>
            <a:endCxn id="45" idx="0"/>
          </p:cNvCxnSpPr>
          <p:nvPr/>
        </p:nvCxnSpPr>
        <p:spPr>
          <a:xfrm rot="16200000" flipH="1">
            <a:off x="5137770" y="1783062"/>
            <a:ext cx="369332" cy="23089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angular"/>
          <p:cNvCxnSpPr>
            <a:stCxn id="35" idx="2"/>
            <a:endCxn id="45" idx="0"/>
          </p:cNvCxnSpPr>
          <p:nvPr/>
        </p:nvCxnSpPr>
        <p:spPr>
          <a:xfrm rot="5400000">
            <a:off x="7089984" y="2139804"/>
            <a:ext cx="369332" cy="15954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Elipse"/>
          <p:cNvSpPr/>
          <p:nvPr/>
        </p:nvSpPr>
        <p:spPr>
          <a:xfrm>
            <a:off x="179512" y="5498470"/>
            <a:ext cx="657914" cy="2880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FIN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3" name="52 Marco"/>
          <p:cNvSpPr/>
          <p:nvPr/>
        </p:nvSpPr>
        <p:spPr>
          <a:xfrm>
            <a:off x="7308304" y="3986302"/>
            <a:ext cx="1744093" cy="1008112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Distribución de trabajo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4" name="53 Conector angular"/>
          <p:cNvCxnSpPr>
            <a:stCxn id="45" idx="3"/>
            <a:endCxn id="53" idx="0"/>
          </p:cNvCxnSpPr>
          <p:nvPr/>
        </p:nvCxnSpPr>
        <p:spPr>
          <a:xfrm>
            <a:off x="7341010" y="3544493"/>
            <a:ext cx="839341" cy="44180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7269002" y="325693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si</a:t>
            </a:r>
            <a:endParaRPr lang="es-EC" dirty="0"/>
          </a:p>
        </p:txBody>
      </p:sp>
      <p:sp>
        <p:nvSpPr>
          <p:cNvPr id="59" name="58 Marco"/>
          <p:cNvSpPr/>
          <p:nvPr/>
        </p:nvSpPr>
        <p:spPr>
          <a:xfrm>
            <a:off x="4932040" y="5570478"/>
            <a:ext cx="2654766" cy="1152128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GESTIÓN REGISTRAL DE INSCRIPCIONES / CERTIFICACIONES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60" name="59 Conector angular"/>
          <p:cNvCxnSpPr>
            <a:stCxn id="53" idx="2"/>
            <a:endCxn id="59" idx="3"/>
          </p:cNvCxnSpPr>
          <p:nvPr/>
        </p:nvCxnSpPr>
        <p:spPr>
          <a:xfrm rot="5400000">
            <a:off x="7307515" y="5273706"/>
            <a:ext cx="1152128" cy="59354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Marco"/>
          <p:cNvSpPr/>
          <p:nvPr/>
        </p:nvSpPr>
        <p:spPr>
          <a:xfrm>
            <a:off x="1691680" y="5570478"/>
            <a:ext cx="2304256" cy="1152128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Notificación electrónica de producto/s registral /s a ciudadana/o</a:t>
            </a:r>
          </a:p>
        </p:txBody>
      </p:sp>
      <p:cxnSp>
        <p:nvCxnSpPr>
          <p:cNvPr id="70" name="69 Conector angular"/>
          <p:cNvCxnSpPr>
            <a:stCxn id="59" idx="1"/>
            <a:endCxn id="69" idx="3"/>
          </p:cNvCxnSpPr>
          <p:nvPr/>
        </p:nvCxnSpPr>
        <p:spPr>
          <a:xfrm rot="10800000">
            <a:off x="3995936" y="6146542"/>
            <a:ext cx="93610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angular"/>
          <p:cNvCxnSpPr>
            <a:stCxn id="69" idx="1"/>
            <a:endCxn id="52" idx="6"/>
          </p:cNvCxnSpPr>
          <p:nvPr/>
        </p:nvCxnSpPr>
        <p:spPr>
          <a:xfrm rot="10800000">
            <a:off x="837426" y="5642486"/>
            <a:ext cx="854254" cy="5040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Marco"/>
          <p:cNvSpPr/>
          <p:nvPr/>
        </p:nvSpPr>
        <p:spPr>
          <a:xfrm>
            <a:off x="3707904" y="3986302"/>
            <a:ext cx="1872208" cy="1224136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Notificación </a:t>
            </a:r>
            <a:r>
              <a:rPr lang="es-EC" sz="1400" dirty="0">
                <a:solidFill>
                  <a:schemeClr val="tx1"/>
                </a:solidFill>
              </a:rPr>
              <a:t>electrónica a </a:t>
            </a:r>
            <a:r>
              <a:rPr lang="es-EC" sz="1400" dirty="0" smtClean="0">
                <a:solidFill>
                  <a:schemeClr val="tx1"/>
                </a:solidFill>
              </a:rPr>
              <a:t>Ciudadano/a </a:t>
            </a:r>
            <a:r>
              <a:rPr lang="es-EC" sz="1400" dirty="0">
                <a:solidFill>
                  <a:schemeClr val="tx1"/>
                </a:solidFill>
              </a:rPr>
              <a:t>por pago pendiente</a:t>
            </a:r>
            <a:endParaRPr lang="es-EC" sz="1400" dirty="0" smtClean="0">
              <a:solidFill>
                <a:schemeClr val="tx1"/>
              </a:solidFill>
            </a:endParaRPr>
          </a:p>
        </p:txBody>
      </p:sp>
      <p:cxnSp>
        <p:nvCxnSpPr>
          <p:cNvPr id="78" name="77 Conector angular"/>
          <p:cNvCxnSpPr>
            <a:stCxn id="45" idx="2"/>
            <a:endCxn id="77" idx="3"/>
          </p:cNvCxnSpPr>
          <p:nvPr/>
        </p:nvCxnSpPr>
        <p:spPr>
          <a:xfrm rot="5400000">
            <a:off x="5712718" y="3834174"/>
            <a:ext cx="631590" cy="89680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6120600" y="384228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no</a:t>
            </a:r>
            <a:endParaRPr lang="es-EC" dirty="0"/>
          </a:p>
        </p:txBody>
      </p:sp>
      <p:sp>
        <p:nvSpPr>
          <p:cNvPr id="82" name="81 Rombo"/>
          <p:cNvSpPr/>
          <p:nvPr/>
        </p:nvSpPr>
        <p:spPr>
          <a:xfrm>
            <a:off x="1403648" y="4058310"/>
            <a:ext cx="1728192" cy="1070359"/>
          </a:xfrm>
          <a:prstGeom prst="diamond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¿límite de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notificaciones?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83" name="82 Conector angular"/>
          <p:cNvCxnSpPr>
            <a:stCxn id="77" idx="1"/>
            <a:endCxn id="82" idx="3"/>
          </p:cNvCxnSpPr>
          <p:nvPr/>
        </p:nvCxnSpPr>
        <p:spPr>
          <a:xfrm rot="10800000">
            <a:off x="3131840" y="4593490"/>
            <a:ext cx="576064" cy="48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Marco"/>
          <p:cNvSpPr/>
          <p:nvPr/>
        </p:nvSpPr>
        <p:spPr>
          <a:xfrm>
            <a:off x="539552" y="2258110"/>
            <a:ext cx="1296144" cy="1152128"/>
          </a:xfrm>
          <a:prstGeom prst="fram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Anulación </a:t>
            </a:r>
            <a:r>
              <a:rPr lang="es-EC" sz="1400" dirty="0" err="1" smtClean="0">
                <a:solidFill>
                  <a:schemeClr val="tx1"/>
                </a:solidFill>
              </a:rPr>
              <a:t>automáticade</a:t>
            </a:r>
            <a:r>
              <a:rPr lang="es-EC" sz="1400" dirty="0" smtClean="0">
                <a:solidFill>
                  <a:schemeClr val="tx1"/>
                </a:solidFill>
              </a:rPr>
              <a:t> Trámite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2271470" y="383299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no</a:t>
            </a:r>
            <a:endParaRPr lang="es-EC" dirty="0"/>
          </a:p>
        </p:txBody>
      </p:sp>
      <p:cxnSp>
        <p:nvCxnSpPr>
          <p:cNvPr id="103" name="102 Conector angular"/>
          <p:cNvCxnSpPr>
            <a:stCxn id="82" idx="1"/>
            <a:endCxn id="86" idx="2"/>
          </p:cNvCxnSpPr>
          <p:nvPr/>
        </p:nvCxnSpPr>
        <p:spPr>
          <a:xfrm rot="10800000">
            <a:off x="1187624" y="3410238"/>
            <a:ext cx="216024" cy="118325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1148322" y="427433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si</a:t>
            </a:r>
            <a:endParaRPr lang="es-EC" dirty="0"/>
          </a:p>
        </p:txBody>
      </p:sp>
      <p:cxnSp>
        <p:nvCxnSpPr>
          <p:cNvPr id="112" name="111 Conector angular"/>
          <p:cNvCxnSpPr>
            <a:stCxn id="86" idx="1"/>
            <a:endCxn id="52" idx="1"/>
          </p:cNvCxnSpPr>
          <p:nvPr/>
        </p:nvCxnSpPr>
        <p:spPr>
          <a:xfrm rot="10800000" flipV="1">
            <a:off x="275862" y="2834173"/>
            <a:ext cx="263691" cy="270647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angular"/>
          <p:cNvCxnSpPr>
            <a:stCxn id="82" idx="0"/>
            <a:endCxn id="45" idx="1"/>
          </p:cNvCxnSpPr>
          <p:nvPr/>
        </p:nvCxnSpPr>
        <p:spPr>
          <a:xfrm rot="5400000" flipH="1" flipV="1">
            <a:off x="3683373" y="2128865"/>
            <a:ext cx="513817" cy="334507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35496" y="87015"/>
            <a:ext cx="758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REFERENCIAL GESTIÓN TRÁMITES REGISTRALES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42" name="41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4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bo"/>
          <p:cNvSpPr/>
          <p:nvPr/>
        </p:nvSpPr>
        <p:spPr>
          <a:xfrm>
            <a:off x="2555776" y="1373536"/>
            <a:ext cx="1728192" cy="1512168"/>
          </a:xfrm>
          <a:prstGeom prst="cube">
            <a:avLst/>
          </a:prstGeom>
          <a:solidFill>
            <a:srgbClr val="00467A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SIREL </a:t>
            </a:r>
            <a:r>
              <a:rPr lang="es-EC" sz="1400" dirty="0" smtClean="0"/>
              <a:t>(RPDMQ)</a:t>
            </a:r>
            <a:endParaRPr lang="es-EC" sz="1400" dirty="0"/>
          </a:p>
        </p:txBody>
      </p:sp>
      <p:sp>
        <p:nvSpPr>
          <p:cNvPr id="10" name="9 Rectángulo"/>
          <p:cNvSpPr/>
          <p:nvPr/>
        </p:nvSpPr>
        <p:spPr>
          <a:xfrm>
            <a:off x="79184" y="1761476"/>
            <a:ext cx="1684504" cy="4761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Ventanilla RPQ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16" name="15 Hexágono"/>
          <p:cNvSpPr/>
          <p:nvPr/>
        </p:nvSpPr>
        <p:spPr>
          <a:xfrm>
            <a:off x="4283968" y="4554706"/>
            <a:ext cx="1645262" cy="13945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SAO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1" name="40 Conector recto de flecha"/>
          <p:cNvCxnSpPr>
            <a:stCxn id="10" idx="3"/>
            <a:endCxn id="5" idx="2"/>
          </p:cNvCxnSpPr>
          <p:nvPr/>
        </p:nvCxnSpPr>
        <p:spPr>
          <a:xfrm>
            <a:off x="1763688" y="1999554"/>
            <a:ext cx="792088" cy="31908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7020272" y="2996952"/>
            <a:ext cx="1872208" cy="1800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solidFill>
                  <a:schemeClr val="tx1"/>
                </a:solidFill>
              </a:rPr>
              <a:t>SIPARI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(DMC)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6" name="55 Cubo"/>
          <p:cNvSpPr/>
          <p:nvPr/>
        </p:nvSpPr>
        <p:spPr>
          <a:xfrm>
            <a:off x="467544" y="4642455"/>
            <a:ext cx="1783774" cy="975261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TELLER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8" name="57 Conector recto de flecha"/>
          <p:cNvCxnSpPr>
            <a:stCxn id="16" idx="3"/>
            <a:endCxn id="56" idx="4"/>
          </p:cNvCxnSpPr>
          <p:nvPr/>
        </p:nvCxnSpPr>
        <p:spPr>
          <a:xfrm flipH="1">
            <a:off x="2007503" y="5251993"/>
            <a:ext cx="227646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curvado"/>
          <p:cNvCxnSpPr>
            <a:stCxn id="50" idx="4"/>
            <a:endCxn id="16" idx="0"/>
          </p:cNvCxnSpPr>
          <p:nvPr/>
        </p:nvCxnSpPr>
        <p:spPr>
          <a:xfrm rot="5400000">
            <a:off x="6715383" y="4010999"/>
            <a:ext cx="454841" cy="2027146"/>
          </a:xfrm>
          <a:prstGeom prst="curvedConnector2">
            <a:avLst/>
          </a:prstGeom>
          <a:ln w="19050">
            <a:solidFill>
              <a:srgbClr val="0070C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CuadroTexto"/>
          <p:cNvSpPr txBox="1"/>
          <p:nvPr/>
        </p:nvSpPr>
        <p:spPr>
          <a:xfrm>
            <a:off x="1442889" y="836712"/>
            <a:ext cx="1472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Emite valor de trámite y gestiona cobro en efectivo</a:t>
            </a:r>
            <a:endParaRPr lang="es-EC" sz="1400" dirty="0"/>
          </a:p>
        </p:txBody>
      </p:sp>
      <p:cxnSp>
        <p:nvCxnSpPr>
          <p:cNvPr id="37" name="36 Conector recto de flecha"/>
          <p:cNvCxnSpPr>
            <a:stCxn id="5" idx="3"/>
            <a:endCxn id="56" idx="0"/>
          </p:cNvCxnSpPr>
          <p:nvPr/>
        </p:nvCxnSpPr>
        <p:spPr>
          <a:xfrm flipH="1">
            <a:off x="1481339" y="2885704"/>
            <a:ext cx="1749512" cy="175675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3"/>
            <a:endCxn id="16" idx="4"/>
          </p:cNvCxnSpPr>
          <p:nvPr/>
        </p:nvCxnSpPr>
        <p:spPr>
          <a:xfrm>
            <a:off x="3230851" y="2885704"/>
            <a:ext cx="1401761" cy="166900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211960" y="3583489"/>
            <a:ext cx="1923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Cierre Cajas  recaudación en efectivo al final del día</a:t>
            </a:r>
          </a:p>
          <a:p>
            <a:pPr algn="ctr"/>
            <a:r>
              <a:rPr lang="es-EC" sz="1400" dirty="0" smtClean="0"/>
              <a:t>(Genera Título)</a:t>
            </a:r>
            <a:endParaRPr lang="es-EC" sz="1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899592" y="3601492"/>
            <a:ext cx="1738425" cy="720080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>
                <a:solidFill>
                  <a:schemeClr val="tx1"/>
                </a:solidFill>
              </a:rPr>
              <a:t>Registro de Pago</a:t>
            </a:r>
          </a:p>
          <a:p>
            <a:pPr algn="ctr"/>
            <a:r>
              <a:rPr lang="es-EC" sz="1600" dirty="0">
                <a:solidFill>
                  <a:schemeClr val="tx1"/>
                </a:solidFill>
              </a:rPr>
              <a:t>(cuadre de caja</a:t>
            </a:r>
            <a:r>
              <a:rPr lang="es-EC" sz="16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5496" y="87015"/>
            <a:ext cx="6937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REFERENCIAL RECAUDACIÓN EN EFECTIVO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2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4850552" y="3140968"/>
            <a:ext cx="6575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(A)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475656" y="3140968"/>
            <a:ext cx="6415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(B)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356095" y="4994012"/>
            <a:ext cx="17838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Sincroniza </a:t>
            </a:r>
            <a:endParaRPr lang="es-EC" sz="1400" dirty="0"/>
          </a:p>
          <a:p>
            <a:pPr algn="ctr"/>
            <a:r>
              <a:rPr lang="es-EC" sz="1400" dirty="0" smtClean="0"/>
              <a:t>Estado pago al cerrar caja</a:t>
            </a:r>
            <a:endParaRPr lang="es-EC" sz="1400" dirty="0"/>
          </a:p>
        </p:txBody>
      </p:sp>
      <p:sp>
        <p:nvSpPr>
          <p:cNvPr id="12" name="11 Rectángulo"/>
          <p:cNvSpPr/>
          <p:nvPr/>
        </p:nvSpPr>
        <p:spPr>
          <a:xfrm>
            <a:off x="5724128" y="692696"/>
            <a:ext cx="3312368" cy="11628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Se aplica recaudación en efectivo en trámites que requieren gestión inmediata por temas judiciales, y en caso de contingencia cuando Recaudación con Bancos tenga dificultades</a:t>
            </a:r>
            <a:endParaRPr lang="es-EC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bo"/>
          <p:cNvSpPr/>
          <p:nvPr/>
        </p:nvSpPr>
        <p:spPr>
          <a:xfrm>
            <a:off x="3088152" y="980728"/>
            <a:ext cx="1728192" cy="1512168"/>
          </a:xfrm>
          <a:prstGeom prst="cube">
            <a:avLst/>
          </a:prstGeom>
          <a:solidFill>
            <a:srgbClr val="00467A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SIREL </a:t>
            </a:r>
            <a:r>
              <a:rPr lang="es-EC" sz="1400" dirty="0" smtClean="0"/>
              <a:t>(RPDMQ)</a:t>
            </a:r>
            <a:endParaRPr lang="es-EC" sz="1400" dirty="0"/>
          </a:p>
        </p:txBody>
      </p:sp>
      <p:sp>
        <p:nvSpPr>
          <p:cNvPr id="8" name="7 Rectángulo"/>
          <p:cNvSpPr/>
          <p:nvPr/>
        </p:nvSpPr>
        <p:spPr>
          <a:xfrm>
            <a:off x="115017" y="2420888"/>
            <a:ext cx="1676991" cy="5400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Web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504" y="980728"/>
            <a:ext cx="1684504" cy="4761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Trámites Registrales en Ventanilla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16" name="15 Hexágono"/>
          <p:cNvSpPr/>
          <p:nvPr/>
        </p:nvSpPr>
        <p:spPr>
          <a:xfrm>
            <a:off x="4283968" y="3645024"/>
            <a:ext cx="1645262" cy="13945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SAO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1" name="40 Conector recto de flecha"/>
          <p:cNvCxnSpPr>
            <a:stCxn id="10" idx="3"/>
            <a:endCxn id="5" idx="2"/>
          </p:cNvCxnSpPr>
          <p:nvPr/>
        </p:nvCxnSpPr>
        <p:spPr>
          <a:xfrm>
            <a:off x="1792008" y="1218806"/>
            <a:ext cx="1296144" cy="70702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8" idx="3"/>
            <a:endCxn id="5" idx="2"/>
          </p:cNvCxnSpPr>
          <p:nvPr/>
        </p:nvCxnSpPr>
        <p:spPr>
          <a:xfrm flipV="1">
            <a:off x="1792008" y="1925833"/>
            <a:ext cx="1296144" cy="76508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6948264" y="2029344"/>
            <a:ext cx="1872208" cy="1800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 smtClean="0">
                <a:solidFill>
                  <a:schemeClr val="tx1"/>
                </a:solidFill>
              </a:rPr>
              <a:t>SIPARI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(DMC)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6" name="55 Cubo"/>
          <p:cNvSpPr/>
          <p:nvPr/>
        </p:nvSpPr>
        <p:spPr>
          <a:xfrm>
            <a:off x="467544" y="3749883"/>
            <a:ext cx="1783774" cy="975261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TELLER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(MDMQ)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8" name="57 Conector recto de flecha"/>
          <p:cNvCxnSpPr>
            <a:stCxn id="16" idx="3"/>
            <a:endCxn id="56" idx="4"/>
          </p:cNvCxnSpPr>
          <p:nvPr/>
        </p:nvCxnSpPr>
        <p:spPr>
          <a:xfrm flipH="1">
            <a:off x="2007503" y="4342311"/>
            <a:ext cx="2276465" cy="1711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curvado"/>
          <p:cNvCxnSpPr>
            <a:stCxn id="50" idx="4"/>
            <a:endCxn id="16" idx="0"/>
          </p:cNvCxnSpPr>
          <p:nvPr/>
        </p:nvCxnSpPr>
        <p:spPr>
          <a:xfrm rot="5400000">
            <a:off x="6650416" y="3108358"/>
            <a:ext cx="512767" cy="1955138"/>
          </a:xfrm>
          <a:prstGeom prst="curvedConnector2">
            <a:avLst/>
          </a:prstGeom>
          <a:ln w="19050">
            <a:solidFill>
              <a:srgbClr val="0070C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Estrella de 16 puntas"/>
          <p:cNvSpPr/>
          <p:nvPr/>
        </p:nvSpPr>
        <p:spPr>
          <a:xfrm>
            <a:off x="1907704" y="4725144"/>
            <a:ext cx="2295309" cy="2088232"/>
          </a:xfrm>
          <a:prstGeom prst="star16">
            <a:avLst/>
          </a:prstGeom>
          <a:solidFill>
            <a:srgbClr val="FFFF00"/>
          </a:solidFill>
          <a:ln>
            <a:solidFill>
              <a:srgbClr val="B0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SISTEMAS PARA COBRO EN BANCOS</a:t>
            </a:r>
            <a:endParaRPr lang="es-EC" b="1" dirty="0">
              <a:solidFill>
                <a:schemeClr val="tx1"/>
              </a:solidFill>
            </a:endParaRPr>
          </a:p>
        </p:txBody>
      </p:sp>
      <p:cxnSp>
        <p:nvCxnSpPr>
          <p:cNvPr id="84" name="83 Conector recto de flecha"/>
          <p:cNvCxnSpPr>
            <a:stCxn id="56" idx="3"/>
            <a:endCxn id="83" idx="11"/>
          </p:cNvCxnSpPr>
          <p:nvPr/>
        </p:nvCxnSpPr>
        <p:spPr>
          <a:xfrm>
            <a:off x="1237523" y="4725144"/>
            <a:ext cx="757540" cy="64455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CuadroTexto"/>
          <p:cNvSpPr txBox="1"/>
          <p:nvPr/>
        </p:nvSpPr>
        <p:spPr>
          <a:xfrm rot="3411293">
            <a:off x="4427779" y="2630316"/>
            <a:ext cx="128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Genera Título de deuda</a:t>
            </a:r>
            <a:endParaRPr lang="es-EC" sz="1400" dirty="0"/>
          </a:p>
        </p:txBody>
      </p:sp>
      <p:sp>
        <p:nvSpPr>
          <p:cNvPr id="122" name="121 CuadroTexto"/>
          <p:cNvSpPr txBox="1"/>
          <p:nvPr/>
        </p:nvSpPr>
        <p:spPr>
          <a:xfrm>
            <a:off x="2699792" y="40770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Sincroniza deuda</a:t>
            </a:r>
            <a:endParaRPr lang="es-EC" sz="1400" dirty="0"/>
          </a:p>
        </p:txBody>
      </p:sp>
      <p:sp>
        <p:nvSpPr>
          <p:cNvPr id="123" name="122 CuadroTexto"/>
          <p:cNvSpPr txBox="1"/>
          <p:nvPr/>
        </p:nvSpPr>
        <p:spPr>
          <a:xfrm>
            <a:off x="511761" y="4706560"/>
            <a:ext cx="117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/>
              <a:t>Registra cobro de deuda</a:t>
            </a:r>
            <a:endParaRPr lang="es-EC" sz="1400" dirty="0"/>
          </a:p>
        </p:txBody>
      </p:sp>
      <p:sp>
        <p:nvSpPr>
          <p:cNvPr id="125" name="124 CuadroTexto"/>
          <p:cNvSpPr txBox="1"/>
          <p:nvPr/>
        </p:nvSpPr>
        <p:spPr>
          <a:xfrm>
            <a:off x="1619672" y="1556792"/>
            <a:ext cx="1472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Emiten valor de trámite para generar título</a:t>
            </a:r>
            <a:endParaRPr lang="es-EC" sz="1400" dirty="0"/>
          </a:p>
        </p:txBody>
      </p:sp>
      <p:cxnSp>
        <p:nvCxnSpPr>
          <p:cNvPr id="26" name="25 Conector recto de flecha"/>
          <p:cNvCxnSpPr>
            <a:stCxn id="5" idx="4"/>
            <a:endCxn id="16" idx="5"/>
          </p:cNvCxnSpPr>
          <p:nvPr/>
        </p:nvCxnSpPr>
        <p:spPr>
          <a:xfrm>
            <a:off x="4438302" y="1925833"/>
            <a:ext cx="1142285" cy="17191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5" idx="3"/>
            <a:endCxn id="16" idx="4"/>
          </p:cNvCxnSpPr>
          <p:nvPr/>
        </p:nvCxnSpPr>
        <p:spPr>
          <a:xfrm>
            <a:off x="3763227" y="2492896"/>
            <a:ext cx="869385" cy="115212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 rot="3102184">
            <a:off x="3430836" y="2727119"/>
            <a:ext cx="140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/>
              <a:t>Sincroniza estado de título</a:t>
            </a:r>
            <a:endParaRPr lang="es-EC" sz="1400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34" name="33 CuadroTexto"/>
          <p:cNvSpPr txBox="1"/>
          <p:nvPr/>
        </p:nvSpPr>
        <p:spPr>
          <a:xfrm>
            <a:off x="5066576" y="2348880"/>
            <a:ext cx="6575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(A)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02286" y="3811106"/>
            <a:ext cx="6415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(B)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237523" y="5246001"/>
            <a:ext cx="628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(C)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583262" y="4293096"/>
            <a:ext cx="667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(D)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367238" y="2875002"/>
            <a:ext cx="6286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000" b="1" dirty="0" smtClean="0">
                <a:solidFill>
                  <a:srgbClr val="0000FF"/>
                </a:solidFill>
              </a:rPr>
              <a:t>(E)</a:t>
            </a:r>
            <a:endParaRPr lang="es-EC" sz="3000" b="1" dirty="0">
              <a:solidFill>
                <a:srgbClr val="0000FF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496" y="44624"/>
            <a:ext cx="792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FASE 1: ESQUEMA </a:t>
            </a:r>
            <a:r>
              <a:rPr lang="es-EC" sz="2400" b="1" dirty="0" smtClean="0">
                <a:solidFill>
                  <a:srgbClr val="0070C0"/>
                </a:solidFill>
              </a:rPr>
              <a:t>REFERENCIAL RECAUDACIÓN CON BANCOS</a:t>
            </a:r>
            <a:endParaRPr lang="es-EC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81 Conector recto"/>
          <p:cNvCxnSpPr/>
          <p:nvPr/>
        </p:nvCxnSpPr>
        <p:spPr>
          <a:xfrm>
            <a:off x="3667253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4283968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601216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4860032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5436096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6619581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236296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8964488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781236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8388424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14925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179512" y="1988840"/>
            <a:ext cx="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1331640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3059832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1907704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2483768" y="1988840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cxnSp>
        <p:nvCxnSpPr>
          <p:cNvPr id="64" name="63 Conector recto"/>
          <p:cNvCxnSpPr/>
          <p:nvPr/>
        </p:nvCxnSpPr>
        <p:spPr>
          <a:xfrm>
            <a:off x="179512" y="1988840"/>
            <a:ext cx="87849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 redondeado"/>
          <p:cNvSpPr/>
          <p:nvPr/>
        </p:nvSpPr>
        <p:spPr>
          <a:xfrm>
            <a:off x="683568" y="3212976"/>
            <a:ext cx="4104456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err="1" smtClean="0">
                <a:solidFill>
                  <a:schemeClr val="tx1"/>
                </a:solidFill>
              </a:rPr>
              <a:t>Parametrizar</a:t>
            </a:r>
            <a:r>
              <a:rPr lang="es-EC" sz="1600" dirty="0" smtClean="0">
                <a:solidFill>
                  <a:schemeClr val="tx1"/>
                </a:solidFill>
              </a:rPr>
              <a:t> Recaudación en Efectivo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1331640" y="4653136"/>
            <a:ext cx="5904656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Automatizar Recaudación con Bancos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 rot="16200000">
            <a:off x="-442038" y="109822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12-oct-2015</a:t>
            </a:r>
            <a:endParaRPr lang="es-EC" dirty="0"/>
          </a:p>
        </p:txBody>
      </p:sp>
      <p:sp>
        <p:nvSpPr>
          <p:cNvPr id="71" name="70 CuadroTexto"/>
          <p:cNvSpPr txBox="1"/>
          <p:nvPr/>
        </p:nvSpPr>
        <p:spPr>
          <a:xfrm rot="16200000">
            <a:off x="52724" y="1098223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19-oct-2015</a:t>
            </a:r>
            <a:endParaRPr lang="es-EC" dirty="0"/>
          </a:p>
        </p:txBody>
      </p:sp>
      <p:sp>
        <p:nvSpPr>
          <p:cNvPr id="72" name="71 Rectángulo redondeado"/>
          <p:cNvSpPr/>
          <p:nvPr/>
        </p:nvSpPr>
        <p:spPr>
          <a:xfrm>
            <a:off x="683568" y="2636912"/>
            <a:ext cx="3600400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Instrumentar Esquemas Recaudaciones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 rot="16200000">
            <a:off x="638082" y="1098224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26-oct-2015</a:t>
            </a:r>
            <a:endParaRPr lang="es-EC" dirty="0"/>
          </a:p>
        </p:txBody>
      </p:sp>
      <p:sp>
        <p:nvSpPr>
          <p:cNvPr id="78" name="77 CuadroTexto"/>
          <p:cNvSpPr txBox="1"/>
          <p:nvPr/>
        </p:nvSpPr>
        <p:spPr>
          <a:xfrm rot="16200000">
            <a:off x="2331846" y="1116838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16-nov-2015</a:t>
            </a:r>
            <a:endParaRPr lang="es-EC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179512" y="2060848"/>
            <a:ext cx="3487740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Automatizar Creación Usuarios en línea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 rot="16200000">
            <a:off x="1189010" y="1123359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02-nov-2015</a:t>
            </a:r>
            <a:endParaRPr lang="es-EC" dirty="0"/>
          </a:p>
        </p:txBody>
      </p:sp>
      <p:sp>
        <p:nvSpPr>
          <p:cNvPr id="95" name="94 CuadroTexto"/>
          <p:cNvSpPr txBox="1"/>
          <p:nvPr/>
        </p:nvSpPr>
        <p:spPr>
          <a:xfrm rot="16200000">
            <a:off x="1765074" y="1123359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09-nov-2015</a:t>
            </a:r>
            <a:endParaRPr lang="es-EC" dirty="0"/>
          </a:p>
        </p:txBody>
      </p:sp>
      <p:sp>
        <p:nvSpPr>
          <p:cNvPr id="96" name="95 CuadroTexto"/>
          <p:cNvSpPr txBox="1"/>
          <p:nvPr/>
        </p:nvSpPr>
        <p:spPr>
          <a:xfrm rot="16200000">
            <a:off x="2979917" y="1123359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23-nov-2015</a:t>
            </a:r>
            <a:endParaRPr lang="es-EC" dirty="0"/>
          </a:p>
        </p:txBody>
      </p:sp>
      <p:sp>
        <p:nvSpPr>
          <p:cNvPr id="97" name="96 CuadroTexto"/>
          <p:cNvSpPr txBox="1"/>
          <p:nvPr/>
        </p:nvSpPr>
        <p:spPr>
          <a:xfrm rot="16200000">
            <a:off x="3627990" y="1123358"/>
            <a:ext cx="1374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30-nov-2015</a:t>
            </a:r>
            <a:endParaRPr lang="es-EC" dirty="0"/>
          </a:p>
        </p:txBody>
      </p:sp>
      <p:sp>
        <p:nvSpPr>
          <p:cNvPr id="98" name="97 CuadroTexto"/>
          <p:cNvSpPr txBox="1"/>
          <p:nvPr/>
        </p:nvSpPr>
        <p:spPr>
          <a:xfrm rot="16200000">
            <a:off x="4241213" y="112335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07-dic-2015</a:t>
            </a:r>
            <a:endParaRPr lang="es-EC" dirty="0"/>
          </a:p>
        </p:txBody>
      </p:sp>
      <p:sp>
        <p:nvSpPr>
          <p:cNvPr id="99" name="98 CuadroTexto"/>
          <p:cNvSpPr txBox="1"/>
          <p:nvPr/>
        </p:nvSpPr>
        <p:spPr>
          <a:xfrm rot="16200000">
            <a:off x="4817276" y="115820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14-dic-2015</a:t>
            </a:r>
            <a:endParaRPr lang="es-EC" dirty="0"/>
          </a:p>
        </p:txBody>
      </p:sp>
      <p:sp>
        <p:nvSpPr>
          <p:cNvPr id="100" name="99 CuadroTexto"/>
          <p:cNvSpPr txBox="1"/>
          <p:nvPr/>
        </p:nvSpPr>
        <p:spPr>
          <a:xfrm rot="16200000">
            <a:off x="5393340" y="115820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21-dic-2015</a:t>
            </a:r>
            <a:endParaRPr lang="es-EC" dirty="0"/>
          </a:p>
        </p:txBody>
      </p:sp>
      <p:sp>
        <p:nvSpPr>
          <p:cNvPr id="101" name="100 CuadroTexto"/>
          <p:cNvSpPr txBox="1"/>
          <p:nvPr/>
        </p:nvSpPr>
        <p:spPr>
          <a:xfrm rot="16200000">
            <a:off x="5969404" y="115820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28-dic-2015</a:t>
            </a:r>
            <a:endParaRPr lang="es-EC" dirty="0"/>
          </a:p>
        </p:txBody>
      </p:sp>
      <p:sp>
        <p:nvSpPr>
          <p:cNvPr id="102" name="101 CuadroTexto"/>
          <p:cNvSpPr txBox="1"/>
          <p:nvPr/>
        </p:nvSpPr>
        <p:spPr>
          <a:xfrm rot="16200000">
            <a:off x="6505392" y="115820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04-ene-2016</a:t>
            </a:r>
            <a:endParaRPr lang="es-EC" dirty="0"/>
          </a:p>
        </p:txBody>
      </p:sp>
      <p:sp>
        <p:nvSpPr>
          <p:cNvPr id="103" name="102 CuadroTexto"/>
          <p:cNvSpPr txBox="1"/>
          <p:nvPr/>
        </p:nvSpPr>
        <p:spPr>
          <a:xfrm rot="16200000">
            <a:off x="7153465" y="112627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11-ene-2016</a:t>
            </a:r>
            <a:endParaRPr lang="es-EC" dirty="0"/>
          </a:p>
        </p:txBody>
      </p:sp>
      <p:sp>
        <p:nvSpPr>
          <p:cNvPr id="104" name="103 CuadroTexto"/>
          <p:cNvSpPr txBox="1"/>
          <p:nvPr/>
        </p:nvSpPr>
        <p:spPr>
          <a:xfrm rot="16200000">
            <a:off x="7666813" y="112627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18-ene-2016</a:t>
            </a:r>
            <a:endParaRPr lang="es-EC" dirty="0"/>
          </a:p>
        </p:txBody>
      </p:sp>
      <p:sp>
        <p:nvSpPr>
          <p:cNvPr id="105" name="104 CuadroTexto"/>
          <p:cNvSpPr txBox="1"/>
          <p:nvPr/>
        </p:nvSpPr>
        <p:spPr>
          <a:xfrm rot="16200000">
            <a:off x="8233585" y="112627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25-ene-2016</a:t>
            </a:r>
            <a:endParaRPr lang="es-EC" dirty="0"/>
          </a:p>
        </p:txBody>
      </p:sp>
      <p:sp>
        <p:nvSpPr>
          <p:cNvPr id="106" name="105 Rectángulo redondeado"/>
          <p:cNvSpPr/>
          <p:nvPr/>
        </p:nvSpPr>
        <p:spPr>
          <a:xfrm>
            <a:off x="3059832" y="5229200"/>
            <a:ext cx="5904655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Promocionar creación de usuarios en línea como estándar municipal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07" name="106 Rectángulo redondeado"/>
          <p:cNvSpPr/>
          <p:nvPr/>
        </p:nvSpPr>
        <p:spPr>
          <a:xfrm>
            <a:off x="1331640" y="4221088"/>
            <a:ext cx="5287942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Automatizar Recaudación en Efectivo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08" name="107 Rectángulo redondeado"/>
          <p:cNvSpPr/>
          <p:nvPr/>
        </p:nvSpPr>
        <p:spPr>
          <a:xfrm>
            <a:off x="683568" y="3645024"/>
            <a:ext cx="4104456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err="1" smtClean="0">
                <a:solidFill>
                  <a:schemeClr val="tx1"/>
                </a:solidFill>
              </a:rPr>
              <a:t>Parametrizar</a:t>
            </a:r>
            <a:r>
              <a:rPr lang="es-EC" sz="1600" dirty="0" smtClean="0">
                <a:solidFill>
                  <a:schemeClr val="tx1"/>
                </a:solidFill>
              </a:rPr>
              <a:t> Recaudación con Bancos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09" name="108 Rectángulo redondeado"/>
          <p:cNvSpPr/>
          <p:nvPr/>
        </p:nvSpPr>
        <p:spPr>
          <a:xfrm>
            <a:off x="5436096" y="5661248"/>
            <a:ext cx="3528392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Promocionar Servicios Registrales y Recaudación a aplicar en 2016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45" name="144 Rectángulo redondeado"/>
          <p:cNvSpPr/>
          <p:nvPr/>
        </p:nvSpPr>
        <p:spPr>
          <a:xfrm>
            <a:off x="3707903" y="2060848"/>
            <a:ext cx="5256583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Liberación Creación Usuarios en línea (estándar municipal)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5496" y="87015"/>
            <a:ext cx="6410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CRONOLOGÍA </a:t>
            </a:r>
            <a:r>
              <a:rPr lang="es-EC" sz="2400" b="1" dirty="0" smtClean="0">
                <a:solidFill>
                  <a:srgbClr val="0070C0"/>
                </a:solidFill>
              </a:rPr>
              <a:t>PARA SALIDA </a:t>
            </a:r>
            <a:r>
              <a:rPr lang="es-EC" sz="2400" b="1" dirty="0" smtClean="0">
                <a:solidFill>
                  <a:srgbClr val="0070C0"/>
                </a:solidFill>
              </a:rPr>
              <a:t>DE SIREL (con Fase 1)</a:t>
            </a:r>
            <a:endParaRPr lang="es-EC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30 Conector recto"/>
          <p:cNvCxnSpPr/>
          <p:nvPr/>
        </p:nvCxnSpPr>
        <p:spPr>
          <a:xfrm>
            <a:off x="35496" y="620688"/>
            <a:ext cx="9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3075"/>
            <a:ext cx="1512168" cy="311589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107504" y="980728"/>
            <a:ext cx="2304256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ADMINISTRACIÓN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GENERAL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107504" y="4941168"/>
            <a:ext cx="2304256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DMI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107504" y="2996952"/>
            <a:ext cx="2304256" cy="151216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DMF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76400" y="694437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Autorización para </a:t>
            </a:r>
            <a:r>
              <a:rPr lang="es-EC" dirty="0" smtClean="0"/>
              <a:t>promover </a:t>
            </a:r>
            <a:r>
              <a:rPr lang="es-EC" dirty="0" smtClean="0"/>
              <a:t>como estándar municipal la Creación de </a:t>
            </a:r>
            <a:r>
              <a:rPr lang="es-EC" dirty="0" smtClean="0"/>
              <a:t>Usuarios </a:t>
            </a:r>
            <a:r>
              <a:rPr lang="es-EC" dirty="0"/>
              <a:t>E</a:t>
            </a:r>
            <a:r>
              <a:rPr lang="es-EC" dirty="0" smtClean="0"/>
              <a:t>n Línea a aplicarse con el RPDMQ.</a:t>
            </a:r>
            <a:endParaRPr lang="es-EC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676400" y="1630541"/>
            <a:ext cx="528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Promoción de la creación de usuarios en línea por medio de la </a:t>
            </a:r>
            <a:r>
              <a:rPr lang="es-EC" dirty="0" smtClean="0"/>
              <a:t>SECOM-DMQ</a:t>
            </a:r>
            <a:endParaRPr lang="es-EC" dirty="0"/>
          </a:p>
        </p:txBody>
      </p:sp>
      <p:cxnSp>
        <p:nvCxnSpPr>
          <p:cNvPr id="7" name="6 Conector recto de flecha"/>
          <p:cNvCxnSpPr>
            <a:stCxn id="3" idx="6"/>
            <a:endCxn id="4" idx="1"/>
          </p:cNvCxnSpPr>
          <p:nvPr/>
        </p:nvCxnSpPr>
        <p:spPr>
          <a:xfrm flipV="1">
            <a:off x="2411760" y="1156102"/>
            <a:ext cx="1264640" cy="58071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3" idx="6"/>
            <a:endCxn id="29" idx="1"/>
          </p:cNvCxnSpPr>
          <p:nvPr/>
        </p:nvCxnSpPr>
        <p:spPr>
          <a:xfrm>
            <a:off x="2411760" y="1736812"/>
            <a:ext cx="1264640" cy="21689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3676400" y="2494637"/>
            <a:ext cx="528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Autorización para que el RPDMQ efectúe </a:t>
            </a:r>
            <a:r>
              <a:rPr lang="es-EC" dirty="0" smtClean="0"/>
              <a:t>RECAUDACIÓN EN EFECTIVO Y CON BANCOS.</a:t>
            </a:r>
            <a:endParaRPr lang="es-EC" dirty="0"/>
          </a:p>
        </p:txBody>
      </p:sp>
      <p:cxnSp>
        <p:nvCxnSpPr>
          <p:cNvPr id="36" name="35 Conector recto de flecha"/>
          <p:cNvCxnSpPr>
            <a:stCxn id="3" idx="6"/>
            <a:endCxn id="35" idx="1"/>
          </p:cNvCxnSpPr>
          <p:nvPr/>
        </p:nvCxnSpPr>
        <p:spPr>
          <a:xfrm>
            <a:off x="2411760" y="1736812"/>
            <a:ext cx="1264640" cy="10809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28" idx="6"/>
            <a:endCxn id="35" idx="1"/>
          </p:cNvCxnSpPr>
          <p:nvPr/>
        </p:nvCxnSpPr>
        <p:spPr>
          <a:xfrm flipV="1">
            <a:off x="2411760" y="2817803"/>
            <a:ext cx="1264640" cy="93523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676400" y="3430741"/>
            <a:ext cx="528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Instrumentar la gestión de Recaudación con Bancos (Anulación de trámites / títulos, y Pagos Revocados).</a:t>
            </a:r>
            <a:endParaRPr lang="es-EC" dirty="0"/>
          </a:p>
        </p:txBody>
      </p:sp>
      <p:cxnSp>
        <p:nvCxnSpPr>
          <p:cNvPr id="43" name="42 Conector recto de flecha"/>
          <p:cNvCxnSpPr>
            <a:stCxn id="28" idx="6"/>
            <a:endCxn id="42" idx="1"/>
          </p:cNvCxnSpPr>
          <p:nvPr/>
        </p:nvCxnSpPr>
        <p:spPr>
          <a:xfrm>
            <a:off x="2411760" y="3753036"/>
            <a:ext cx="1264640" cy="87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3676400" y="4221088"/>
            <a:ext cx="528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 smtClean="0"/>
              <a:t>Parametrización</a:t>
            </a:r>
            <a:r>
              <a:rPr lang="es-EC" dirty="0" smtClean="0"/>
              <a:t> para Recaudación con Bancos y Recaudación en Efectivo.</a:t>
            </a:r>
            <a:endParaRPr lang="es-EC" dirty="0"/>
          </a:p>
        </p:txBody>
      </p:sp>
      <p:cxnSp>
        <p:nvCxnSpPr>
          <p:cNvPr id="47" name="46 Conector recto de flecha"/>
          <p:cNvCxnSpPr>
            <a:stCxn id="28" idx="6"/>
            <a:endCxn id="46" idx="1"/>
          </p:cNvCxnSpPr>
          <p:nvPr/>
        </p:nvCxnSpPr>
        <p:spPr>
          <a:xfrm>
            <a:off x="2411760" y="3753036"/>
            <a:ext cx="1264640" cy="79121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27" idx="6"/>
            <a:endCxn id="46" idx="1"/>
          </p:cNvCxnSpPr>
          <p:nvPr/>
        </p:nvCxnSpPr>
        <p:spPr>
          <a:xfrm flipV="1">
            <a:off x="2411760" y="4544254"/>
            <a:ext cx="1264640" cy="115299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676400" y="4941168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Apoyo inmediato en automatización </a:t>
            </a:r>
            <a:r>
              <a:rPr lang="es-EC" dirty="0" smtClean="0"/>
              <a:t>para Creación de Usuarios en </a:t>
            </a:r>
            <a:r>
              <a:rPr lang="es-EC" dirty="0" smtClean="0"/>
              <a:t>línea inter-operando con sistema PERSONAS.</a:t>
            </a:r>
            <a:endParaRPr lang="es-EC" dirty="0"/>
          </a:p>
        </p:txBody>
      </p:sp>
      <p:cxnSp>
        <p:nvCxnSpPr>
          <p:cNvPr id="54" name="53 Conector recto de flecha"/>
          <p:cNvCxnSpPr>
            <a:stCxn id="27" idx="6"/>
            <a:endCxn id="53" idx="1"/>
          </p:cNvCxnSpPr>
          <p:nvPr/>
        </p:nvCxnSpPr>
        <p:spPr>
          <a:xfrm flipV="1">
            <a:off x="2411760" y="5402833"/>
            <a:ext cx="1264640" cy="29441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3676400" y="5949280"/>
            <a:ext cx="528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Apoyo inmediato de </a:t>
            </a:r>
            <a:r>
              <a:rPr lang="es-EC" dirty="0"/>
              <a:t>a</a:t>
            </a:r>
            <a:r>
              <a:rPr lang="es-EC" dirty="0" smtClean="0"/>
              <a:t>utomatización </a:t>
            </a:r>
            <a:r>
              <a:rPr lang="es-EC" dirty="0" smtClean="0"/>
              <a:t>para Recaudación con Bancos y Recaudación en </a:t>
            </a:r>
            <a:r>
              <a:rPr lang="es-EC" dirty="0" smtClean="0"/>
              <a:t>Efectivo inter-operando con sistemas SAO y TELLER.</a:t>
            </a:r>
            <a:endParaRPr lang="es-EC" dirty="0"/>
          </a:p>
        </p:txBody>
      </p:sp>
      <p:cxnSp>
        <p:nvCxnSpPr>
          <p:cNvPr id="59" name="58 Conector recto de flecha"/>
          <p:cNvCxnSpPr>
            <a:stCxn id="27" idx="6"/>
            <a:endCxn id="57" idx="1"/>
          </p:cNvCxnSpPr>
          <p:nvPr/>
        </p:nvCxnSpPr>
        <p:spPr>
          <a:xfrm>
            <a:off x="2411760" y="5697252"/>
            <a:ext cx="1264640" cy="71369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5496" y="87015"/>
            <a:ext cx="775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REQUERIDO PARA IMPLEMENTAR </a:t>
            </a:r>
            <a:r>
              <a:rPr lang="es-EC" sz="2400" b="1" dirty="0" smtClean="0">
                <a:solidFill>
                  <a:srgbClr val="0070C0"/>
                </a:solidFill>
              </a:rPr>
              <a:t>RECAUDACIONES (Fase 1)</a:t>
            </a:r>
            <a:endParaRPr lang="es-EC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1235</Words>
  <Application>Microsoft Office PowerPoint</Application>
  <PresentationFormat>Presentación en pantalla (4:3)</PresentationFormat>
  <Paragraphs>248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Marcelo Ramiro Carrera Riquetti</dc:creator>
  <cp:lastModifiedBy>Marcelo Ramiro Carrera Riquetti</cp:lastModifiedBy>
  <cp:revision>225</cp:revision>
  <cp:lastPrinted>2015-10-05T18:17:22Z</cp:lastPrinted>
  <dcterms:created xsi:type="dcterms:W3CDTF">2015-08-19T23:09:39Z</dcterms:created>
  <dcterms:modified xsi:type="dcterms:W3CDTF">2015-10-07T16:54:01Z</dcterms:modified>
</cp:coreProperties>
</file>