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9" r:id="rId2"/>
    <p:sldId id="359" r:id="rId3"/>
    <p:sldId id="360" r:id="rId4"/>
    <p:sldId id="300" r:id="rId5"/>
    <p:sldId id="299" r:id="rId6"/>
    <p:sldId id="332" r:id="rId7"/>
    <p:sldId id="350" r:id="rId8"/>
    <p:sldId id="287" r:id="rId9"/>
    <p:sldId id="305" r:id="rId10"/>
    <p:sldId id="289" r:id="rId11"/>
    <p:sldId id="286" r:id="rId12"/>
    <p:sldId id="293" r:id="rId13"/>
    <p:sldId id="342" r:id="rId14"/>
    <p:sldId id="343" r:id="rId15"/>
    <p:sldId id="362" r:id="rId16"/>
    <p:sldId id="344" r:id="rId17"/>
    <p:sldId id="384" r:id="rId18"/>
    <p:sldId id="375" r:id="rId19"/>
    <p:sldId id="311" r:id="rId20"/>
    <p:sldId id="310" r:id="rId21"/>
    <p:sldId id="313" r:id="rId22"/>
    <p:sldId id="385" r:id="rId23"/>
    <p:sldId id="376" r:id="rId24"/>
    <p:sldId id="377" r:id="rId25"/>
    <p:sldId id="378" r:id="rId26"/>
    <p:sldId id="352" r:id="rId27"/>
    <p:sldId id="361" r:id="rId28"/>
    <p:sldId id="345" r:id="rId29"/>
    <p:sldId id="320" r:id="rId30"/>
    <p:sldId id="319" r:id="rId31"/>
    <p:sldId id="386" r:id="rId32"/>
    <p:sldId id="387" r:id="rId33"/>
    <p:sldId id="321" r:id="rId34"/>
    <p:sldId id="366" r:id="rId35"/>
    <p:sldId id="322" r:id="rId36"/>
    <p:sldId id="346" r:id="rId37"/>
    <p:sldId id="382" r:id="rId38"/>
    <p:sldId id="381" r:id="rId39"/>
    <p:sldId id="347" r:id="rId40"/>
    <p:sldId id="276" r:id="rId41"/>
    <p:sldId id="357" r:id="rId42"/>
    <p:sldId id="356" r:id="rId43"/>
    <p:sldId id="358" r:id="rId44"/>
    <p:sldId id="355" r:id="rId45"/>
    <p:sldId id="348" r:id="rId46"/>
    <p:sldId id="329" r:id="rId47"/>
    <p:sldId id="368" r:id="rId48"/>
    <p:sldId id="330"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3300"/>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15" autoAdjust="0"/>
  </p:normalViewPr>
  <p:slideViewPr>
    <p:cSldViewPr>
      <p:cViewPr>
        <p:scale>
          <a:sx n="75" d="100"/>
          <a:sy n="75" d="100"/>
        </p:scale>
        <p:origin x="-1230" y="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gproanio\Documents\INFORME%20ANUAL%20PLANIFICACION%202014\INFORME%20ANUAL%20DIRECCION%20DE%20ARCHIVO\PROYECCIONES%20DE%20GESTION%20ANUAL%20DIRECCION%20DE%20ARCHIVO.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gproanio\Documents\INFORME%20ANUAL%20PLANIFICACION%202014\INFORME%20ANUAL%20DIRECCION%20DE%20ARCHIVO\PROYECCIONES%20DE%20GESTION%20ANUAL%20DIRECCION%20DE%20ARCHIVO.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garcia\AppData\Local\Microsoft\Windows\Temporary%20Internet%20Files\Content.Outlook\JPU35K2S\DATA%20INFORME%20CORPORATIVO%20HASTA%20FEB201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trujillo\Desktop\DATA%20PARA%20PRESENTACI&#211;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azurita\Desktop\Adrian\PROCESOS%20VARIOS\PROCES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criollo\Documents\informe%20febrero%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SERVICIO%20CIUDADANO\Informes%20Planificaci&#243;n\DATA%20INFORME%20MENSUAL%202013-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trujillo\AppData\Local\Microsoft\Windows\Temporary%20Internet%20Files\Content.Outlook\T691W3U1\DATA%20PARA%20RENDICION%20DE%20CUENT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palmeida\AppData\Local\Microsoft\Windows\Temporary%20Internet%20Files\Content.Outlook\H92OCX6A\CALENDARIO%20FECHAS%20ENTREGA%20TRAMITES%20RPQ%20-%20ABR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view3D>
      <c:rAngAx val="1"/>
    </c:view3D>
    <c:sideWall>
      <c:spPr>
        <a:noFill/>
        <a:ln w="25400">
          <a:noFill/>
        </a:ln>
      </c:spPr>
    </c:sideWall>
    <c:backWall>
      <c:spPr>
        <a:noFill/>
        <a:ln w="25400">
          <a:noFill/>
        </a:ln>
      </c:spPr>
    </c:backWall>
    <c:plotArea>
      <c:layout/>
      <c:bar3DChart>
        <c:barDir val="col"/>
        <c:grouping val="clustered"/>
        <c:ser>
          <c:idx val="0"/>
          <c:order val="0"/>
          <c:dLbls>
            <c:txPr>
              <a:bodyPr/>
              <a:lstStyle/>
              <a:p>
                <a:pPr>
                  <a:defRPr sz="1200"/>
                </a:pPr>
                <a:endParaRPr lang="es-EC"/>
              </a:p>
            </c:txPr>
            <c:showVal val="1"/>
          </c:dLbls>
          <c:cat>
            <c:strRef>
              <c:f>Hoja1!$A$3:$A$5</c:f>
              <c:strCache>
                <c:ptCount val="3"/>
                <c:pt idx="0">
                  <c:v>AÑO 2012 </c:v>
                </c:pt>
                <c:pt idx="1">
                  <c:v>AÑO 2013 </c:v>
                </c:pt>
                <c:pt idx="2">
                  <c:v>AÑO 2014 </c:v>
                </c:pt>
              </c:strCache>
            </c:strRef>
          </c:cat>
          <c:val>
            <c:numRef>
              <c:f>Hoja1!$B$3:$B$5</c:f>
              <c:numCache>
                <c:formatCode>General</c:formatCode>
                <c:ptCount val="3"/>
                <c:pt idx="0">
                  <c:v>65.062000000000012</c:v>
                </c:pt>
                <c:pt idx="1">
                  <c:v>70.137</c:v>
                </c:pt>
                <c:pt idx="2">
                  <c:v>78.923000000000002</c:v>
                </c:pt>
              </c:numCache>
            </c:numRef>
          </c:val>
        </c:ser>
        <c:dLbls>
          <c:showVal val="1"/>
        </c:dLbls>
        <c:shape val="box"/>
        <c:axId val="47699840"/>
        <c:axId val="47701376"/>
        <c:axId val="0"/>
      </c:bar3DChart>
      <c:catAx>
        <c:axId val="47699840"/>
        <c:scaling>
          <c:orientation val="minMax"/>
        </c:scaling>
        <c:axPos val="b"/>
        <c:majorTickMark val="none"/>
        <c:tickLblPos val="nextTo"/>
        <c:crossAx val="47701376"/>
        <c:crosses val="autoZero"/>
        <c:auto val="1"/>
        <c:lblAlgn val="ctr"/>
        <c:lblOffset val="100"/>
      </c:catAx>
      <c:valAx>
        <c:axId val="47701376"/>
        <c:scaling>
          <c:orientation val="minMax"/>
        </c:scaling>
        <c:axPos val="l"/>
        <c:majorGridlines/>
        <c:numFmt formatCode="General" sourceLinked="1"/>
        <c:majorTickMark val="none"/>
        <c:tickLblPos val="nextTo"/>
        <c:crossAx val="47699840"/>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000"/>
            </a:pPr>
            <a:r>
              <a:rPr lang="en-US" sz="1000"/>
              <a:t>NUMERO DE DIAS NECESARIOS PARA REALIZAR EL PROCESO DE RAZONES DE INSCRIPCION </a:t>
            </a:r>
          </a:p>
        </c:rich>
      </c:tx>
    </c:title>
    <c:view3D>
      <c:depthPercent val="100"/>
      <c:rAngAx val="1"/>
    </c:view3D>
    <c:plotArea>
      <c:layout/>
      <c:bar3DChart>
        <c:barDir val="col"/>
        <c:grouping val="clustered"/>
        <c:ser>
          <c:idx val="0"/>
          <c:order val="0"/>
          <c:tx>
            <c:strRef>
              <c:f>TIEMPOS!$E$2:$E$3</c:f>
              <c:strCache>
                <c:ptCount val="1"/>
                <c:pt idx="0">
                  <c:v>NUMERO DE DIAS NECESARIOS PARA REALIZAR EL PROCESO DE RAZONES DE INSCRIPCION No. De Dias</c:v>
                </c:pt>
              </c:strCache>
            </c:strRef>
          </c:tx>
          <c:dLbls>
            <c:dLbl>
              <c:idx val="0"/>
              <c:layout>
                <c:manualLayout>
                  <c:x val="0"/>
                  <c:y val="-6.4102564102564111E-2"/>
                </c:manualLayout>
              </c:layout>
              <c:showVal val="1"/>
            </c:dLbl>
            <c:dLbl>
              <c:idx val="1"/>
              <c:layout>
                <c:manualLayout>
                  <c:x val="1.7388480282421782E-2"/>
                  <c:y val="-9.6153846153846353E-2"/>
                </c:manualLayout>
              </c:layout>
              <c:showVal val="1"/>
            </c:dLbl>
            <c:showVal val="1"/>
          </c:dLbls>
          <c:cat>
            <c:strRef>
              <c:f>TIEMPOS!$D$4:$D$5</c:f>
              <c:strCache>
                <c:ptCount val="2"/>
                <c:pt idx="0">
                  <c:v>ANTES</c:v>
                </c:pt>
                <c:pt idx="1">
                  <c:v>AHORA</c:v>
                </c:pt>
              </c:strCache>
            </c:strRef>
          </c:cat>
          <c:val>
            <c:numRef>
              <c:f>TIEMPOS!$E$4:$E$5</c:f>
              <c:numCache>
                <c:formatCode>General</c:formatCode>
                <c:ptCount val="2"/>
                <c:pt idx="0">
                  <c:v>4</c:v>
                </c:pt>
                <c:pt idx="1">
                  <c:v>1</c:v>
                </c:pt>
              </c:numCache>
            </c:numRef>
          </c:val>
        </c:ser>
        <c:dLbls>
          <c:showVal val="1"/>
        </c:dLbls>
        <c:shape val="cylinder"/>
        <c:axId val="141777920"/>
        <c:axId val="141779712"/>
        <c:axId val="0"/>
      </c:bar3DChart>
      <c:catAx>
        <c:axId val="141777920"/>
        <c:scaling>
          <c:orientation val="minMax"/>
        </c:scaling>
        <c:axPos val="b"/>
        <c:numFmt formatCode="General" sourceLinked="1"/>
        <c:majorTickMark val="none"/>
        <c:tickLblPos val="nextTo"/>
        <c:crossAx val="141779712"/>
        <c:crosses val="autoZero"/>
        <c:auto val="1"/>
        <c:lblAlgn val="ctr"/>
        <c:lblOffset val="100"/>
      </c:catAx>
      <c:valAx>
        <c:axId val="141779712"/>
        <c:scaling>
          <c:orientation val="minMax"/>
        </c:scaling>
        <c:delete val="1"/>
        <c:axPos val="l"/>
        <c:numFmt formatCode="General" sourceLinked="1"/>
        <c:tickLblPos val="nextTo"/>
        <c:crossAx val="141777920"/>
        <c:crosses val="autoZero"/>
        <c:crossBetween val="between"/>
      </c:valAx>
      <c:spPr>
        <a:noFill/>
        <a:ln w="25400">
          <a:noFill/>
        </a:ln>
      </c:spPr>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000"/>
            </a:pPr>
            <a:r>
              <a:rPr lang="en-US" sz="1000"/>
              <a:t>NUMERO DE DIAS NECESARIOS PARA REALIZAR EL PROCESO DE COPIAS CERTIFICADAS</a:t>
            </a:r>
          </a:p>
        </c:rich>
      </c:tx>
    </c:title>
    <c:view3D>
      <c:depthPercent val="100"/>
      <c:rAngAx val="1"/>
    </c:view3D>
    <c:plotArea>
      <c:layout/>
      <c:bar3DChart>
        <c:barDir val="col"/>
        <c:grouping val="clustered"/>
        <c:ser>
          <c:idx val="0"/>
          <c:order val="0"/>
          <c:tx>
            <c:strRef>
              <c:f>TIEMPOS!$K$2:$K$3</c:f>
              <c:strCache>
                <c:ptCount val="1"/>
                <c:pt idx="0">
                  <c:v>NUMERO DE DIAS NECESARIOS PARA REALIZAR EL PROCESO DE COPIAS CERTIFICADAS No. De Dias</c:v>
                </c:pt>
              </c:strCache>
            </c:strRef>
          </c:tx>
          <c:dPt>
            <c:idx val="0"/>
            <c:spPr>
              <a:effectLst>
                <a:outerShdw blurRad="50800" dist="50800" dir="5400000" algn="ctr" rotWithShape="0">
                  <a:schemeClr val="accent2">
                    <a:lumMod val="60000"/>
                    <a:lumOff val="40000"/>
                  </a:schemeClr>
                </a:outerShdw>
              </a:effectLst>
            </c:spPr>
          </c:dPt>
          <c:dLbls>
            <c:dLbl>
              <c:idx val="0"/>
              <c:layout>
                <c:manualLayout>
                  <c:x val="-3.4301861240598388E-3"/>
                  <c:y val="-0.10613598673300174"/>
                </c:manualLayout>
              </c:layout>
              <c:showVal val="1"/>
            </c:dLbl>
            <c:dLbl>
              <c:idx val="1"/>
              <c:layout>
                <c:manualLayout>
                  <c:x val="3.0871675116538596E-2"/>
                  <c:y val="-0.11940298507462686"/>
                </c:manualLayout>
              </c:layout>
              <c:showVal val="1"/>
            </c:dLbl>
            <c:showVal val="1"/>
          </c:dLbls>
          <c:cat>
            <c:strRef>
              <c:f>TIEMPOS!$J$4:$J$5</c:f>
              <c:strCache>
                <c:ptCount val="2"/>
                <c:pt idx="0">
                  <c:v>ANTES</c:v>
                </c:pt>
                <c:pt idx="1">
                  <c:v>AHORA</c:v>
                </c:pt>
              </c:strCache>
            </c:strRef>
          </c:cat>
          <c:val>
            <c:numRef>
              <c:f>TIEMPOS!$K$4:$K$5</c:f>
              <c:numCache>
                <c:formatCode>General</c:formatCode>
                <c:ptCount val="2"/>
                <c:pt idx="0">
                  <c:v>5</c:v>
                </c:pt>
                <c:pt idx="1">
                  <c:v>1</c:v>
                </c:pt>
              </c:numCache>
            </c:numRef>
          </c:val>
        </c:ser>
        <c:dLbls>
          <c:showVal val="1"/>
        </c:dLbls>
        <c:shape val="cylinder"/>
        <c:axId val="141841920"/>
        <c:axId val="141843456"/>
        <c:axId val="0"/>
      </c:bar3DChart>
      <c:catAx>
        <c:axId val="141841920"/>
        <c:scaling>
          <c:orientation val="minMax"/>
        </c:scaling>
        <c:axPos val="b"/>
        <c:numFmt formatCode="General" sourceLinked="1"/>
        <c:majorTickMark val="none"/>
        <c:tickLblPos val="nextTo"/>
        <c:crossAx val="141843456"/>
        <c:crosses val="autoZero"/>
        <c:auto val="1"/>
        <c:lblAlgn val="ctr"/>
        <c:lblOffset val="100"/>
      </c:catAx>
      <c:valAx>
        <c:axId val="141843456"/>
        <c:scaling>
          <c:orientation val="minMax"/>
        </c:scaling>
        <c:delete val="1"/>
        <c:axPos val="l"/>
        <c:numFmt formatCode="General" sourceLinked="1"/>
        <c:tickLblPos val="nextTo"/>
        <c:crossAx val="141841920"/>
        <c:crosses val="autoZero"/>
        <c:crossBetween val="between"/>
      </c:valAx>
      <c:spPr>
        <a:noFill/>
        <a:ln w="25400">
          <a:noFill/>
        </a:ln>
      </c:spPr>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C" sz="1800"/>
            </a:pPr>
            <a:r>
              <a:rPr lang="es-EC" sz="1400" dirty="0"/>
              <a:t>TRÁMITES</a:t>
            </a:r>
            <a:r>
              <a:rPr lang="es-EC" sz="1400" baseline="0" dirty="0"/>
              <a:t> PROFORMADOS VS. TRAMITES OBSERVADOS - PROCESO PROFORMA DIRECTA</a:t>
            </a:r>
          </a:p>
          <a:p>
            <a:pPr>
              <a:defRPr lang="es-EC" sz="1800"/>
            </a:pPr>
            <a:r>
              <a:rPr lang="es-EC" sz="1400" baseline="0" dirty="0"/>
              <a:t>PERÍODO: JUL/2014 - FEB/2015</a:t>
            </a:r>
            <a:endParaRPr lang="es-EC" sz="1400" dirty="0"/>
          </a:p>
        </c:rich>
      </c:tx>
      <c:layout>
        <c:manualLayout>
          <c:xMode val="edge"/>
          <c:yMode val="edge"/>
          <c:x val="0.12645679488256273"/>
          <c:y val="8.2648784804850189E-2"/>
        </c:manualLayout>
      </c:layout>
    </c:title>
    <c:view3D>
      <c:rotX val="30"/>
      <c:perspective val="30"/>
    </c:view3D>
    <c:plotArea>
      <c:layout>
        <c:manualLayout>
          <c:layoutTarget val="inner"/>
          <c:xMode val="edge"/>
          <c:yMode val="edge"/>
          <c:x val="6.3354380811476485E-2"/>
          <c:y val="0.32212976919304731"/>
          <c:w val="0.92916666666666659"/>
          <c:h val="0.58703120443277923"/>
        </c:manualLayout>
      </c:layout>
      <c:pie3DChart>
        <c:varyColors val="1"/>
        <c:ser>
          <c:idx val="0"/>
          <c:order val="0"/>
          <c:tx>
            <c:v>PROFORMADOS</c:v>
          </c:tx>
          <c:explosion val="25"/>
          <c:dLbls>
            <c:dLbl>
              <c:idx val="0"/>
              <c:layout>
                <c:manualLayout>
                  <c:x val="-7.2222222222222424E-2"/>
                  <c:y val="-0.20720720720720778"/>
                </c:manualLayout>
              </c:layout>
              <c:tx>
                <c:rich>
                  <a:bodyPr/>
                  <a:lstStyle/>
                  <a:p>
                    <a:r>
                      <a:rPr lang="en-US" sz="1200"/>
                      <a:t>95% PROFORMADOS</a:t>
                    </a:r>
                  </a:p>
                </c:rich>
              </c:tx>
              <c:dLblPos val="outEnd"/>
              <c:showPercent val="1"/>
            </c:dLbl>
            <c:dLbl>
              <c:idx val="1"/>
              <c:layout>
                <c:manualLayout>
                  <c:x val="6.666666666666668E-2"/>
                  <c:y val="0"/>
                </c:manualLayout>
              </c:layout>
              <c:tx>
                <c:rich>
                  <a:bodyPr/>
                  <a:lstStyle/>
                  <a:p>
                    <a:r>
                      <a:rPr lang="en-US" sz="1200"/>
                      <a:t>5% OBSERVADOS</a:t>
                    </a:r>
                  </a:p>
                </c:rich>
              </c:tx>
              <c:dLblPos val="outEnd"/>
              <c:showPercent val="1"/>
            </c:dLbl>
            <c:txPr>
              <a:bodyPr/>
              <a:lstStyle/>
              <a:p>
                <a:pPr>
                  <a:defRPr lang="es-EC" sz="1200"/>
                </a:pPr>
                <a:endParaRPr lang="es-EC"/>
              </a:p>
            </c:txPr>
            <c:dLblPos val="outEnd"/>
            <c:showPercent val="1"/>
            <c:showLeaderLines val="1"/>
          </c:dLbls>
          <c:val>
            <c:numRef>
              <c:f>Hoja1!$K$79:$K$80</c:f>
              <c:numCache>
                <c:formatCode>0%</c:formatCode>
                <c:ptCount val="2"/>
                <c:pt idx="0">
                  <c:v>0.94935622317596557</c:v>
                </c:pt>
                <c:pt idx="1">
                  <c:v>5.2145922746781107E-2</c:v>
                </c:pt>
              </c:numCache>
            </c:numRef>
          </c:val>
        </c:ser>
        <c:dLbls>
          <c:showPercent val="1"/>
        </c:dLbls>
      </c:pie3DChart>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style val="27"/>
  <c:chart>
    <c:title>
      <c:tx>
        <c:rich>
          <a:bodyPr/>
          <a:lstStyle/>
          <a:p>
            <a:pPr>
              <a:defRPr/>
            </a:pPr>
            <a:r>
              <a:rPr lang="es-EC"/>
              <a:t>CUADRO COMPARATIVO DE INGRESOS Y GASTOS DEL REGISTRO DE LA PROPIEDAD DEL DISTRITO METROPOLITANO DE QUITO</a:t>
            </a:r>
          </a:p>
        </c:rich>
      </c:tx>
      <c:layout>
        <c:manualLayout>
          <c:xMode val="edge"/>
          <c:yMode val="edge"/>
          <c:x val="0.12034356164581532"/>
          <c:y val="0"/>
        </c:manualLayout>
      </c:layout>
    </c:title>
    <c:plotArea>
      <c:layout/>
      <c:barChart>
        <c:barDir val="col"/>
        <c:grouping val="clustered"/>
        <c:ser>
          <c:idx val="1"/>
          <c:order val="0"/>
          <c:dLbls>
            <c:dLbl>
              <c:idx val="2"/>
              <c:layout>
                <c:manualLayout>
                  <c:x val="0"/>
                  <c:y val="1.2678286321626472E-2"/>
                </c:manualLayout>
              </c:layout>
              <c:showVal val="1"/>
            </c:dLbl>
            <c:showVal val="1"/>
          </c:dLbls>
          <c:cat>
            <c:strRef>
              <c:f>'INGRESOS VS GASTOS'!$E$4:$H$4</c:f>
              <c:strCache>
                <c:ptCount val="4"/>
                <c:pt idx="0">
                  <c:v>2011</c:v>
                </c:pt>
                <c:pt idx="1">
                  <c:v>2012</c:v>
                </c:pt>
                <c:pt idx="2">
                  <c:v>2013</c:v>
                </c:pt>
                <c:pt idx="3">
                  <c:v>2014*</c:v>
                </c:pt>
              </c:strCache>
            </c:strRef>
          </c:cat>
          <c:val>
            <c:numRef>
              <c:f>'INGRESOS VS GASTOS'!$E$5:$H$5</c:f>
              <c:numCache>
                <c:formatCode>#,##0.00</c:formatCode>
                <c:ptCount val="4"/>
                <c:pt idx="0">
                  <c:v>5743099.3800000008</c:v>
                </c:pt>
                <c:pt idx="1">
                  <c:v>14147583.279999984</c:v>
                </c:pt>
                <c:pt idx="2">
                  <c:v>14961026.91</c:v>
                </c:pt>
                <c:pt idx="3">
                  <c:v>16903361.370000001</c:v>
                </c:pt>
              </c:numCache>
            </c:numRef>
          </c:val>
        </c:ser>
        <c:ser>
          <c:idx val="2"/>
          <c:order val="1"/>
          <c:dLbls>
            <c:dLbl>
              <c:idx val="0"/>
              <c:layout>
                <c:manualLayout>
                  <c:x val="1.8640656909846513E-2"/>
                  <c:y val="0"/>
                </c:manualLayout>
              </c:layout>
              <c:showVal val="1"/>
            </c:dLbl>
            <c:dLbl>
              <c:idx val="1"/>
              <c:layout>
                <c:manualLayout>
                  <c:x val="3.0111830392829046E-2"/>
                  <c:y val="0"/>
                </c:manualLayout>
              </c:layout>
              <c:showVal val="1"/>
            </c:dLbl>
            <c:dLbl>
              <c:idx val="2"/>
              <c:layout>
                <c:manualLayout>
                  <c:x val="2.1875053629994218E-2"/>
                  <c:y val="1.6877564410381747E-2"/>
                </c:manualLayout>
              </c:layout>
              <c:showVal val="1"/>
            </c:dLbl>
            <c:dLbl>
              <c:idx val="3"/>
              <c:layout>
                <c:manualLayout>
                  <c:x val="2.0074553595219362E-2"/>
                  <c:y val="-6.9185784446263072E-17"/>
                </c:manualLayout>
              </c:layout>
              <c:showVal val="1"/>
            </c:dLbl>
            <c:dLbl>
              <c:idx val="6"/>
              <c:layout>
                <c:manualLayout>
                  <c:x val="0"/>
                  <c:y val="-1.2658227848101188E-2"/>
                </c:manualLayout>
              </c:layout>
              <c:showVal val="1"/>
            </c:dLbl>
            <c:showVal val="1"/>
          </c:dLbls>
          <c:cat>
            <c:strRef>
              <c:f>'INGRESOS VS GASTOS'!$E$4:$H$4</c:f>
              <c:strCache>
                <c:ptCount val="4"/>
                <c:pt idx="0">
                  <c:v>2011</c:v>
                </c:pt>
                <c:pt idx="1">
                  <c:v>2012</c:v>
                </c:pt>
                <c:pt idx="2">
                  <c:v>2013</c:v>
                </c:pt>
                <c:pt idx="3">
                  <c:v>2014*</c:v>
                </c:pt>
              </c:strCache>
            </c:strRef>
          </c:cat>
          <c:val>
            <c:numRef>
              <c:f>'INGRESOS VS GASTOS'!$E$6:$H$6</c:f>
              <c:numCache>
                <c:formatCode>#,##0.00</c:formatCode>
                <c:ptCount val="4"/>
                <c:pt idx="0">
                  <c:v>2370382.0099999998</c:v>
                </c:pt>
                <c:pt idx="1">
                  <c:v>5939612.6599999992</c:v>
                </c:pt>
                <c:pt idx="2">
                  <c:v>5753238.8599999994</c:v>
                </c:pt>
                <c:pt idx="3">
                  <c:v>5253301.04</c:v>
                </c:pt>
              </c:numCache>
            </c:numRef>
          </c:val>
        </c:ser>
        <c:dLbls>
          <c:showVal val="1"/>
        </c:dLbls>
        <c:overlap val="-25"/>
        <c:axId val="141931264"/>
        <c:axId val="141932800"/>
      </c:barChart>
      <c:catAx>
        <c:axId val="141931264"/>
        <c:scaling>
          <c:orientation val="minMax"/>
        </c:scaling>
        <c:axPos val="b"/>
        <c:numFmt formatCode="General" sourceLinked="1"/>
        <c:majorTickMark val="none"/>
        <c:tickLblPos val="nextTo"/>
        <c:crossAx val="141932800"/>
        <c:crosses val="autoZero"/>
        <c:auto val="1"/>
        <c:lblAlgn val="ctr"/>
        <c:lblOffset val="100"/>
      </c:catAx>
      <c:valAx>
        <c:axId val="141932800"/>
        <c:scaling>
          <c:orientation val="minMax"/>
        </c:scaling>
        <c:delete val="1"/>
        <c:axPos val="l"/>
        <c:numFmt formatCode="#,##0.00" sourceLinked="1"/>
        <c:majorTickMark val="none"/>
        <c:tickLblPos val="nextTo"/>
        <c:crossAx val="141931264"/>
        <c:crosses val="autoZero"/>
        <c:crossBetween val="between"/>
      </c:valAx>
    </c:plotArea>
    <c:plotVisOnly val="1"/>
    <c:dispBlanksAs val="gap"/>
  </c:chart>
  <c:txPr>
    <a:bodyPr/>
    <a:lstStyle/>
    <a:p>
      <a:pPr>
        <a:defRPr sz="14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sz="1600"/>
            </a:pPr>
            <a:r>
              <a:rPr lang="es-ES" sz="1600"/>
              <a:t>CERTIFICACIONES</a:t>
            </a:r>
          </a:p>
        </c:rich>
      </c:tx>
    </c:title>
    <c:view3D>
      <c:rAngAx val="1"/>
    </c:view3D>
    <c:plotArea>
      <c:layout/>
      <c:bar3DChart>
        <c:barDir val="col"/>
        <c:grouping val="clustered"/>
        <c:ser>
          <c:idx val="0"/>
          <c:order val="0"/>
          <c:cat>
            <c:strRef>
              <c:f>Hoja1!$A$3:$A$5</c:f>
              <c:strCache>
                <c:ptCount val="3"/>
                <c:pt idx="0">
                  <c:v>AÑO 2012 </c:v>
                </c:pt>
                <c:pt idx="1">
                  <c:v>AÑO 2013 </c:v>
                </c:pt>
                <c:pt idx="2">
                  <c:v>AÑO 2014 </c:v>
                </c:pt>
              </c:strCache>
            </c:strRef>
          </c:cat>
          <c:val>
            <c:numRef>
              <c:f>Hoja1!$B$3:$B$5</c:f>
              <c:numCache>
                <c:formatCode>#,##0</c:formatCode>
                <c:ptCount val="3"/>
                <c:pt idx="0">
                  <c:v>259903</c:v>
                </c:pt>
                <c:pt idx="1">
                  <c:v>299524</c:v>
                </c:pt>
                <c:pt idx="2">
                  <c:v>318770</c:v>
                </c:pt>
              </c:numCache>
            </c:numRef>
          </c:val>
        </c:ser>
        <c:shape val="box"/>
        <c:axId val="47771648"/>
        <c:axId val="47773184"/>
        <c:axId val="0"/>
      </c:bar3DChart>
      <c:catAx>
        <c:axId val="47771648"/>
        <c:scaling>
          <c:orientation val="minMax"/>
        </c:scaling>
        <c:axPos val="b"/>
        <c:majorTickMark val="none"/>
        <c:tickLblPos val="nextTo"/>
        <c:txPr>
          <a:bodyPr/>
          <a:lstStyle/>
          <a:p>
            <a:pPr>
              <a:defRPr lang="es-ES"/>
            </a:pPr>
            <a:endParaRPr lang="es-EC"/>
          </a:p>
        </c:txPr>
        <c:crossAx val="47773184"/>
        <c:crosses val="autoZero"/>
        <c:auto val="1"/>
        <c:lblAlgn val="ctr"/>
        <c:lblOffset val="100"/>
      </c:catAx>
      <c:valAx>
        <c:axId val="47773184"/>
        <c:scaling>
          <c:orientation val="minMax"/>
        </c:scaling>
        <c:delete val="1"/>
        <c:axPos val="l"/>
        <c:majorGridlines/>
        <c:numFmt formatCode="#,##0" sourceLinked="1"/>
        <c:majorTickMark val="none"/>
        <c:tickLblPos val="none"/>
        <c:crossAx val="47771648"/>
        <c:crosses val="autoZero"/>
        <c:crossBetween val="between"/>
      </c:valAx>
      <c:spPr>
        <a:noFill/>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sz="1100"/>
            </a:pPr>
            <a:r>
              <a:rPr lang="es-EC" sz="1500" dirty="0" smtClean="0"/>
              <a:t>ENERO </a:t>
            </a:r>
            <a:r>
              <a:rPr lang="es-EC" sz="1500" dirty="0"/>
              <a:t>-</a:t>
            </a:r>
            <a:r>
              <a:rPr lang="es-EC" sz="1500" baseline="0" dirty="0"/>
              <a:t> DICIEMBRE</a:t>
            </a:r>
            <a:r>
              <a:rPr lang="es-EC" sz="1500" dirty="0"/>
              <a:t> 2014</a:t>
            </a:r>
          </a:p>
        </c:rich>
      </c:tx>
      <c:layout>
        <c:manualLayout>
          <c:xMode val="edge"/>
          <c:yMode val="edge"/>
          <c:x val="0.30124588642416045"/>
          <c:y val="6.8615908576300941E-2"/>
        </c:manualLayout>
      </c:layout>
    </c:title>
    <c:view3D>
      <c:rotX val="30"/>
      <c:perspective val="30"/>
    </c:view3D>
    <c:plotArea>
      <c:layout>
        <c:manualLayout>
          <c:layoutTarget val="inner"/>
          <c:xMode val="edge"/>
          <c:yMode val="edge"/>
          <c:x val="1.6640946654800683E-3"/>
          <c:y val="0.28627383449535604"/>
          <c:w val="0.99724986701666452"/>
          <c:h val="0.70030909084657944"/>
        </c:manualLayout>
      </c:layout>
      <c:pie3DChart>
        <c:varyColors val="1"/>
        <c:ser>
          <c:idx val="0"/>
          <c:order val="0"/>
          <c:tx>
            <c:strRef>
              <c:f>Hoja1!$A$154</c:f>
              <c:strCache>
                <c:ptCount val="1"/>
                <c:pt idx="0">
                  <c:v>PROMEDIO</c:v>
                </c:pt>
              </c:strCache>
            </c:strRef>
          </c:tx>
          <c:explosion val="4"/>
          <c:dLbls>
            <c:dLbl>
              <c:idx val="0"/>
              <c:layout>
                <c:manualLayout>
                  <c:x val="-0.16554834433985871"/>
                  <c:y val="-0.25185761193808132"/>
                </c:manualLayout>
              </c:layout>
              <c:spPr/>
              <c:txPr>
                <a:bodyPr/>
                <a:lstStyle/>
                <a:p>
                  <a:pPr>
                    <a:defRPr sz="1800" b="1"/>
                  </a:pPr>
                  <a:endParaRPr lang="es-EC"/>
                </a:p>
              </c:txPr>
              <c:showPercent val="1"/>
            </c:dLbl>
            <c:txPr>
              <a:bodyPr/>
              <a:lstStyle/>
              <a:p>
                <a:pPr>
                  <a:defRPr sz="1200" b="1"/>
                </a:pPr>
                <a:endParaRPr lang="es-EC"/>
              </a:p>
            </c:txPr>
            <c:showPercent val="1"/>
          </c:dLbls>
          <c:cat>
            <c:strRef>
              <c:f>Hoja1!$B$147:$E$147</c:f>
              <c:strCache>
                <c:ptCount val="4"/>
                <c:pt idx="0">
                  <c:v>Excelente</c:v>
                </c:pt>
                <c:pt idx="1">
                  <c:v>Bueno</c:v>
                </c:pt>
                <c:pt idx="2">
                  <c:v>Regular</c:v>
                </c:pt>
                <c:pt idx="3">
                  <c:v>Malo</c:v>
                </c:pt>
              </c:strCache>
            </c:strRef>
          </c:cat>
          <c:val>
            <c:numRef>
              <c:f>Hoja1!$B$154:$E$154</c:f>
              <c:numCache>
                <c:formatCode>0.00%</c:formatCode>
                <c:ptCount val="4"/>
                <c:pt idx="0">
                  <c:v>0.79041666666666544</c:v>
                </c:pt>
                <c:pt idx="1">
                  <c:v>0.17016666666666669</c:v>
                </c:pt>
                <c:pt idx="2">
                  <c:v>2.3566666666666663E-2</c:v>
                </c:pt>
                <c:pt idx="3">
                  <c:v>1.5833333333333342E-2</c:v>
                </c:pt>
              </c:numCache>
            </c:numRef>
          </c:val>
        </c:ser>
        <c:dLbls>
          <c:showPercent val="1"/>
        </c:dLbls>
      </c:pie3DChart>
    </c:plotArea>
    <c:legend>
      <c:legendPos val="t"/>
      <c:layout>
        <c:manualLayout>
          <c:xMode val="edge"/>
          <c:yMode val="edge"/>
          <c:x val="0.14726919647515682"/>
          <c:y val="0.15622594820849628"/>
          <c:w val="0.72701042402811933"/>
          <c:h val="7.1482108536909422E-2"/>
        </c:manualLayout>
      </c:layout>
      <c:txPr>
        <a:bodyPr/>
        <a:lstStyle/>
        <a:p>
          <a:pPr>
            <a:defRPr sz="1400"/>
          </a:pPr>
          <a:endParaRPr lang="es-EC"/>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500"/>
            </a:pPr>
            <a:r>
              <a:rPr lang="es-EC" sz="1500" dirty="0" smtClean="0"/>
              <a:t>ENERO -  FEBRERO 2015</a:t>
            </a:r>
            <a:endParaRPr lang="es-EC" sz="1500" dirty="0"/>
          </a:p>
        </c:rich>
      </c:tx>
      <c:layout>
        <c:manualLayout>
          <c:xMode val="edge"/>
          <c:yMode val="edge"/>
          <c:x val="0.34787744030966622"/>
          <c:y val="9.2385163648964333E-2"/>
        </c:manualLayout>
      </c:layout>
    </c:title>
    <c:view3D>
      <c:rotX val="30"/>
      <c:perspective val="30"/>
    </c:view3D>
    <c:plotArea>
      <c:layout>
        <c:manualLayout>
          <c:layoutTarget val="inner"/>
          <c:xMode val="edge"/>
          <c:yMode val="edge"/>
          <c:x val="9.741179917675518E-3"/>
          <c:y val="0.31476907571181084"/>
          <c:w val="0.99025882008232446"/>
          <c:h val="0.68253574476336165"/>
        </c:manualLayout>
      </c:layout>
      <c:pie3DChart>
        <c:varyColors val="1"/>
        <c:ser>
          <c:idx val="0"/>
          <c:order val="0"/>
          <c:tx>
            <c:strRef>
              <c:f>Sheet1!$D$126:$G$126</c:f>
              <c:strCache>
                <c:ptCount val="1"/>
                <c:pt idx="0">
                  <c:v>Excelente Bueno Regular Malo</c:v>
                </c:pt>
              </c:strCache>
            </c:strRef>
          </c:tx>
          <c:explosion val="6"/>
          <c:dPt>
            <c:idx val="0"/>
            <c:explosion val="30"/>
          </c:dPt>
          <c:dLbls>
            <c:dLbl>
              <c:idx val="0"/>
              <c:layout>
                <c:manualLayout>
                  <c:x val="-6.0717944135483808E-2"/>
                  <c:y val="-0.31193074180874836"/>
                </c:manualLayout>
              </c:layout>
              <c:spPr/>
              <c:txPr>
                <a:bodyPr/>
                <a:lstStyle/>
                <a:p>
                  <a:pPr>
                    <a:defRPr sz="1800" b="1"/>
                  </a:pPr>
                  <a:endParaRPr lang="es-EC"/>
                </a:p>
              </c:txPr>
              <c:showPercent val="1"/>
            </c:dLbl>
            <c:dLbl>
              <c:idx val="2"/>
              <c:layout>
                <c:manualLayout>
                  <c:x val="1.9141973259529765E-2"/>
                  <c:y val="6.0264533970404793E-2"/>
                </c:manualLayout>
              </c:layout>
              <c:showPercent val="1"/>
            </c:dLbl>
            <c:dLbl>
              <c:idx val="3"/>
              <c:delete val="1"/>
            </c:dLbl>
            <c:txPr>
              <a:bodyPr/>
              <a:lstStyle/>
              <a:p>
                <a:pPr>
                  <a:defRPr sz="1200" b="1"/>
                </a:pPr>
                <a:endParaRPr lang="es-EC"/>
              </a:p>
            </c:txPr>
            <c:showPercent val="1"/>
          </c:dLbls>
          <c:cat>
            <c:strRef>
              <c:f>Sheet1!$D$126:$G$126</c:f>
              <c:strCache>
                <c:ptCount val="4"/>
                <c:pt idx="0">
                  <c:v>Excelente</c:v>
                </c:pt>
                <c:pt idx="1">
                  <c:v>Bueno</c:v>
                </c:pt>
                <c:pt idx="2">
                  <c:v>Regular</c:v>
                </c:pt>
                <c:pt idx="3">
                  <c:v>Malo</c:v>
                </c:pt>
              </c:strCache>
            </c:strRef>
          </c:cat>
          <c:val>
            <c:numRef>
              <c:f>Sheet1!$D$127:$G$127</c:f>
              <c:numCache>
                <c:formatCode>0.00%</c:formatCode>
                <c:ptCount val="4"/>
                <c:pt idx="0">
                  <c:v>0.89120911214953524</c:v>
                </c:pt>
                <c:pt idx="1">
                  <c:v>9.710864485981309E-2</c:v>
                </c:pt>
                <c:pt idx="2">
                  <c:v>6.2792056074766709E-3</c:v>
                </c:pt>
                <c:pt idx="3">
                  <c:v>5.4030373831776002E-3</c:v>
                </c:pt>
              </c:numCache>
            </c:numRef>
          </c:val>
        </c:ser>
        <c:dLbls>
          <c:showPercent val="1"/>
        </c:dLbls>
      </c:pie3DChart>
    </c:plotArea>
    <c:legend>
      <c:legendPos val="t"/>
      <c:layout>
        <c:manualLayout>
          <c:xMode val="edge"/>
          <c:yMode val="edge"/>
          <c:x val="0.24236420792455388"/>
          <c:y val="0.1802258990702118"/>
          <c:w val="0.63320948484115169"/>
          <c:h val="7.6229271069552157E-2"/>
        </c:manualLayout>
      </c:layout>
      <c:txPr>
        <a:bodyPr/>
        <a:lstStyle/>
        <a:p>
          <a:pPr>
            <a:defRPr sz="1400"/>
          </a:pPr>
          <a:endParaRPr lang="es-EC"/>
        </a:p>
      </c:txPr>
    </c:legend>
    <c:plotVisOnly val="1"/>
    <c:dispBlanksAs val="zero"/>
  </c:chart>
  <c:txPr>
    <a:bodyPr/>
    <a:lstStyle/>
    <a:p>
      <a:pPr>
        <a:defRPr sz="1800"/>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a:pPr>
            <a:r>
              <a:rPr lang="es-EC" sz="1800" dirty="0"/>
              <a:t>COMPARATIVO PROMEDIO TIEMPOS DE ESPERA</a:t>
            </a:r>
          </a:p>
          <a:p>
            <a:pPr>
              <a:defRPr/>
            </a:pPr>
            <a:r>
              <a:rPr lang="es-EC" sz="1800" dirty="0"/>
              <a:t>PERÍODO: AÑOS</a:t>
            </a:r>
            <a:r>
              <a:rPr lang="es-EC" sz="1800" baseline="0" dirty="0"/>
              <a:t> 2013, 2014, </a:t>
            </a:r>
            <a:r>
              <a:rPr lang="es-EC" sz="1800" baseline="0" dirty="0" smtClean="0"/>
              <a:t>2015(HASTA FEBRERO</a:t>
            </a:r>
            <a:r>
              <a:rPr lang="es-EC" sz="1400" baseline="0" dirty="0" smtClean="0"/>
              <a:t>)</a:t>
            </a:r>
            <a:endParaRPr lang="es-EC" sz="1400" dirty="0"/>
          </a:p>
        </c:rich>
      </c:tx>
      <c:layout>
        <c:manualLayout>
          <c:xMode val="edge"/>
          <c:yMode val="edge"/>
          <c:x val="0.20660580019932234"/>
          <c:y val="9.2433700390892745E-4"/>
        </c:manualLayout>
      </c:layout>
    </c:title>
    <c:plotArea>
      <c:layout>
        <c:manualLayout>
          <c:layoutTarget val="inner"/>
          <c:xMode val="edge"/>
          <c:yMode val="edge"/>
          <c:x val="0.13413765465432789"/>
          <c:y val="0.16315511926196233"/>
          <c:w val="0.84138662927262753"/>
          <c:h val="0.68991935687440098"/>
        </c:manualLayout>
      </c:layout>
      <c:lineChart>
        <c:grouping val="standard"/>
        <c:ser>
          <c:idx val="0"/>
          <c:order val="0"/>
          <c:spPr>
            <a:ln w="34925"/>
          </c:spPr>
          <c:marker>
            <c:spPr>
              <a:solidFill>
                <a:srgbClr val="FF0000"/>
              </a:solidFill>
            </c:spPr>
          </c:marker>
          <c:dLbls>
            <c:dLbl>
              <c:idx val="0"/>
              <c:layout>
                <c:manualLayout>
                  <c:x val="-5.6338028169014088E-3"/>
                  <c:y val="3.5273368606702021E-2"/>
                </c:manualLayout>
              </c:layout>
              <c:spPr/>
              <c:txPr>
                <a:bodyPr/>
                <a:lstStyle/>
                <a:p>
                  <a:pPr>
                    <a:defRPr sz="1400"/>
                  </a:pPr>
                  <a:endParaRPr lang="es-EC"/>
                </a:p>
              </c:txPr>
              <c:dLblPos val="ctr"/>
              <c:showVal val="1"/>
            </c:dLbl>
            <c:dLbl>
              <c:idx val="1"/>
              <c:layout>
                <c:manualLayout>
                  <c:x val="9.4156962774019949E-3"/>
                  <c:y val="-3.1746031746031744E-2"/>
                </c:manualLayout>
              </c:layout>
              <c:spPr/>
              <c:txPr>
                <a:bodyPr/>
                <a:lstStyle/>
                <a:p>
                  <a:pPr>
                    <a:defRPr sz="1400"/>
                  </a:pPr>
                  <a:endParaRPr lang="es-EC"/>
                </a:p>
              </c:txPr>
              <c:dLblPos val="ctr"/>
              <c:showVal val="1"/>
            </c:dLbl>
            <c:dLbl>
              <c:idx val="2"/>
              <c:layout>
                <c:manualLayout>
                  <c:x val="3.907176560386345E-3"/>
                  <c:y val="2.4078428204854008E-2"/>
                </c:manualLayout>
              </c:layout>
              <c:spPr/>
              <c:txPr>
                <a:bodyPr/>
                <a:lstStyle/>
                <a:p>
                  <a:pPr>
                    <a:defRPr sz="1500" b="1"/>
                  </a:pPr>
                  <a:endParaRPr lang="es-EC"/>
                </a:p>
              </c:txPr>
              <c:dLblPos val="ctr"/>
              <c:showVal val="1"/>
            </c:dLbl>
            <c:dLbl>
              <c:idx val="3"/>
              <c:layout>
                <c:manualLayout>
                  <c:x val="0"/>
                  <c:y val="-1.4109347442680744E-2"/>
                </c:manualLayout>
              </c:layout>
              <c:dLblPos val="ctr"/>
              <c:showVal val="1"/>
            </c:dLbl>
            <c:dLbl>
              <c:idx val="4"/>
              <c:layout>
                <c:manualLayout>
                  <c:x val="1.6666666666666701E-2"/>
                  <c:y val="-1.058201058201058E-2"/>
                </c:manualLayout>
              </c:layout>
              <c:dLblPos val="ctr"/>
              <c:showVal val="1"/>
            </c:dLbl>
            <c:dLbl>
              <c:idx val="5"/>
              <c:layout>
                <c:manualLayout>
                  <c:x val="6.7900450176107277E-17"/>
                  <c:y val="2.4691358024691475E-2"/>
                </c:manualLayout>
              </c:layout>
              <c:dLblPos val="ctr"/>
              <c:showVal val="1"/>
            </c:dLbl>
            <c:dLbl>
              <c:idx val="6"/>
              <c:layout>
                <c:manualLayout>
                  <c:x val="1.1110965296004667E-2"/>
                  <c:y val="2.1164021164021166E-2"/>
                </c:manualLayout>
              </c:layout>
              <c:dLblPos val="ctr"/>
              <c:showVal val="1"/>
            </c:dLbl>
            <c:dLbl>
              <c:idx val="7"/>
              <c:layout>
                <c:manualLayout>
                  <c:x val="1.8518518518518554E-3"/>
                  <c:y val="-2.1164021164021166E-2"/>
                </c:manualLayout>
              </c:layout>
              <c:dLblPos val="ctr"/>
              <c:showVal val="1"/>
            </c:dLbl>
            <c:dLbl>
              <c:idx val="8"/>
              <c:layout>
                <c:manualLayout>
                  <c:x val="1.8518518518518554E-3"/>
                  <c:y val="-1.4109347442680775E-2"/>
                </c:manualLayout>
              </c:layout>
              <c:dLblPos val="ctr"/>
              <c:showVal val="1"/>
            </c:dLbl>
            <c:dLbl>
              <c:idx val="9"/>
              <c:layout>
                <c:manualLayout>
                  <c:x val="0"/>
                  <c:y val="-1.4109347442680775E-2"/>
                </c:manualLayout>
              </c:layout>
              <c:dLblPos val="ctr"/>
              <c:showVal val="1"/>
            </c:dLbl>
            <c:dLbl>
              <c:idx val="10"/>
              <c:layout>
                <c:manualLayout>
                  <c:x val="0"/>
                  <c:y val="-1.4109347442680775E-2"/>
                </c:manualLayout>
              </c:layout>
              <c:dLblPos val="ctr"/>
              <c:showVal val="1"/>
            </c:dLbl>
            <c:dLbl>
              <c:idx val="11"/>
              <c:layout>
                <c:manualLayout>
                  <c:x val="5.5555555555555558E-3"/>
                  <c:y val="-2.1164021164021166E-2"/>
                </c:manualLayout>
              </c:layout>
              <c:dLblPos val="ctr"/>
              <c:showVal val="1"/>
            </c:dLbl>
            <c:txPr>
              <a:bodyPr/>
              <a:lstStyle/>
              <a:p>
                <a:pPr>
                  <a:defRPr sz="1200"/>
                </a:pPr>
                <a:endParaRPr lang="es-EC"/>
              </a:p>
            </c:txPr>
            <c:dLblPos val="ctr"/>
            <c:showVal val="1"/>
          </c:dLbls>
          <c:cat>
            <c:numRef>
              <c:f>'Hoja2 (2)'!$B$15:$D$15</c:f>
              <c:numCache>
                <c:formatCode>General</c:formatCode>
                <c:ptCount val="3"/>
                <c:pt idx="0">
                  <c:v>2013</c:v>
                </c:pt>
                <c:pt idx="1">
                  <c:v>2014</c:v>
                </c:pt>
                <c:pt idx="2">
                  <c:v>2015</c:v>
                </c:pt>
              </c:numCache>
            </c:numRef>
          </c:cat>
          <c:val>
            <c:numRef>
              <c:f>'Hoja2 (2)'!$B$16:$D$16</c:f>
              <c:numCache>
                <c:formatCode>hh:mm:ss</c:formatCode>
                <c:ptCount val="3"/>
                <c:pt idx="0">
                  <c:v>9.6875000000000138E-3</c:v>
                </c:pt>
                <c:pt idx="1">
                  <c:v>7.7199074074074114E-3</c:v>
                </c:pt>
                <c:pt idx="2">
                  <c:v>4.9652777777777794E-3</c:v>
                </c:pt>
              </c:numCache>
            </c:numRef>
          </c:val>
        </c:ser>
        <c:dLbls>
          <c:showVal val="1"/>
        </c:dLbls>
        <c:marker val="1"/>
        <c:axId val="141033472"/>
        <c:axId val="141035008"/>
      </c:lineChart>
      <c:catAx>
        <c:axId val="141033472"/>
        <c:scaling>
          <c:orientation val="minMax"/>
        </c:scaling>
        <c:axPos val="b"/>
        <c:numFmt formatCode="General" sourceLinked="1"/>
        <c:majorTickMark val="none"/>
        <c:tickLblPos val="nextTo"/>
        <c:txPr>
          <a:bodyPr/>
          <a:lstStyle/>
          <a:p>
            <a:pPr>
              <a:defRPr sz="1500"/>
            </a:pPr>
            <a:endParaRPr lang="es-EC"/>
          </a:p>
        </c:txPr>
        <c:crossAx val="141035008"/>
        <c:crosses val="autoZero"/>
        <c:auto val="1"/>
        <c:lblAlgn val="ctr"/>
        <c:lblOffset val="100"/>
      </c:catAx>
      <c:valAx>
        <c:axId val="141035008"/>
        <c:scaling>
          <c:orientation val="minMax"/>
        </c:scaling>
        <c:axPos val="l"/>
        <c:title>
          <c:tx>
            <c:rich>
              <a:bodyPr/>
              <a:lstStyle/>
              <a:p>
                <a:pPr>
                  <a:defRPr sz="900" b="0"/>
                </a:pPr>
                <a:r>
                  <a:rPr lang="es-EC" sz="900" b="0" dirty="0" smtClean="0"/>
                  <a:t>MINUTOS</a:t>
                </a:r>
                <a:r>
                  <a:rPr lang="es-EC" sz="900" b="0" baseline="0" dirty="0" smtClean="0"/>
                  <a:t> DE ESPERA</a:t>
                </a:r>
                <a:endParaRPr lang="es-EC" sz="900" b="0" dirty="0"/>
              </a:p>
            </c:rich>
          </c:tx>
          <c:layout>
            <c:manualLayout>
              <c:xMode val="edge"/>
              <c:yMode val="edge"/>
              <c:x val="0"/>
              <c:y val="0.32676832062658834"/>
            </c:manualLayout>
          </c:layout>
        </c:title>
        <c:numFmt formatCode="hh:mm:ss" sourceLinked="1"/>
        <c:majorTickMark val="none"/>
        <c:tickLblPos val="nextTo"/>
        <c:txPr>
          <a:bodyPr/>
          <a:lstStyle/>
          <a:p>
            <a:pPr>
              <a:defRPr sz="1100"/>
            </a:pPr>
            <a:endParaRPr lang="es-EC"/>
          </a:p>
        </c:txPr>
        <c:crossAx val="141033472"/>
        <c:crosses val="autoZero"/>
        <c:crossBetween val="between"/>
      </c:valAx>
      <c:spPr>
        <a:noFill/>
        <a:ln w="25400">
          <a:noFill/>
        </a:ln>
      </c:spPr>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a:pPr>
            <a:r>
              <a:rPr lang="es-EC"/>
              <a:t>DISMINUCION EN TIEMPOS DE RESPUESTA DE CERTIFICADOS</a:t>
            </a:r>
          </a:p>
        </c:rich>
      </c:tx>
    </c:title>
    <c:plotArea>
      <c:layout/>
      <c:barChart>
        <c:barDir val="col"/>
        <c:grouping val="clustered"/>
        <c:ser>
          <c:idx val="0"/>
          <c:order val="0"/>
          <c:tx>
            <c:strRef>
              <c:f>Hoja2!$A$4</c:f>
              <c:strCache>
                <c:ptCount val="1"/>
                <c:pt idx="0">
                  <c:v>ENERO - OCTUBRE</c:v>
                </c:pt>
              </c:strCache>
            </c:strRef>
          </c:tx>
          <c:dLbls>
            <c:showVal val="1"/>
          </c:dLbls>
          <c:cat>
            <c:strRef>
              <c:f>(Hoja2!$A$3,Hoja2!$C$3,Hoja2!$E$3,Hoja2!$G$3)</c:f>
              <c:strCache>
                <c:ptCount val="4"/>
                <c:pt idx="0">
                  <c:v>GRAVAMENES</c:v>
                </c:pt>
                <c:pt idx="1">
                  <c:v>Validación</c:v>
                </c:pt>
                <c:pt idx="2">
                  <c:v>BIENES RAICES CON BIENES</c:v>
                </c:pt>
                <c:pt idx="3">
                  <c:v>BIENES RAICES SIN BIENES</c:v>
                </c:pt>
              </c:strCache>
            </c:strRef>
          </c:cat>
          <c:val>
            <c:numRef>
              <c:f>(Hoja2!$B$4,Hoja2!$D$4,Hoja2!$F$4,Hoja2!$H$4)</c:f>
              <c:numCache>
                <c:formatCode>General</c:formatCode>
                <c:ptCount val="4"/>
                <c:pt idx="0">
                  <c:v>7</c:v>
                </c:pt>
                <c:pt idx="1">
                  <c:v>3</c:v>
                </c:pt>
                <c:pt idx="2">
                  <c:v>3</c:v>
                </c:pt>
                <c:pt idx="3">
                  <c:v>3</c:v>
                </c:pt>
              </c:numCache>
            </c:numRef>
          </c:val>
        </c:ser>
        <c:ser>
          <c:idx val="1"/>
          <c:order val="1"/>
          <c:tx>
            <c:strRef>
              <c:f>Hoja2!$A$5</c:f>
              <c:strCache>
                <c:ptCount val="1"/>
                <c:pt idx="0">
                  <c:v>NOVIEMBRE - DICIEMBRE</c:v>
                </c:pt>
              </c:strCache>
            </c:strRef>
          </c:tx>
          <c:dLbls>
            <c:dLbl>
              <c:idx val="3"/>
              <c:tx>
                <c:rich>
                  <a:bodyPr/>
                  <a:lstStyle/>
                  <a:p>
                    <a:r>
                      <a:rPr lang="en-US" sz="1100" smtClean="0"/>
                      <a:t>INMEDIATO</a:t>
                    </a:r>
                    <a:endParaRPr lang="en-US" sz="1100"/>
                  </a:p>
                </c:rich>
              </c:tx>
              <c:showVal val="1"/>
            </c:dLbl>
            <c:showVal val="1"/>
          </c:dLbls>
          <c:cat>
            <c:strRef>
              <c:f>(Hoja2!$A$3,Hoja2!$C$3,Hoja2!$E$3,Hoja2!$G$3)</c:f>
              <c:strCache>
                <c:ptCount val="4"/>
                <c:pt idx="0">
                  <c:v>GRAVAMENES</c:v>
                </c:pt>
                <c:pt idx="1">
                  <c:v>Validación</c:v>
                </c:pt>
                <c:pt idx="2">
                  <c:v>BIENES RAICES CON BIENES</c:v>
                </c:pt>
                <c:pt idx="3">
                  <c:v>BIENES RAICES SIN BIENES</c:v>
                </c:pt>
              </c:strCache>
            </c:strRef>
          </c:cat>
          <c:val>
            <c:numRef>
              <c:f>(Hoja2!$B$5,Hoja2!$D$5,Hoja2!$F$5,Hoja2!$H$5)</c:f>
              <c:numCache>
                <c:formatCode>General</c:formatCode>
                <c:ptCount val="4"/>
                <c:pt idx="0">
                  <c:v>5</c:v>
                </c:pt>
                <c:pt idx="1">
                  <c:v>1</c:v>
                </c:pt>
                <c:pt idx="2">
                  <c:v>2</c:v>
                </c:pt>
                <c:pt idx="3">
                  <c:v>0.1</c:v>
                </c:pt>
              </c:numCache>
            </c:numRef>
          </c:val>
        </c:ser>
        <c:dLbls>
          <c:showVal val="1"/>
        </c:dLbls>
        <c:overlap val="-25"/>
        <c:axId val="141075200"/>
        <c:axId val="141076736"/>
      </c:barChart>
      <c:catAx>
        <c:axId val="141075200"/>
        <c:scaling>
          <c:orientation val="minMax"/>
        </c:scaling>
        <c:axPos val="b"/>
        <c:majorTickMark val="none"/>
        <c:tickLblPos val="nextTo"/>
        <c:crossAx val="141076736"/>
        <c:crosses val="autoZero"/>
        <c:auto val="1"/>
        <c:lblAlgn val="ctr"/>
        <c:lblOffset val="100"/>
      </c:catAx>
      <c:valAx>
        <c:axId val="141076736"/>
        <c:scaling>
          <c:orientation val="minMax"/>
        </c:scaling>
        <c:delete val="1"/>
        <c:axPos val="l"/>
        <c:numFmt formatCode="General" sourceLinked="1"/>
        <c:tickLblPos val="nextTo"/>
        <c:crossAx val="141075200"/>
        <c:crosses val="autoZero"/>
        <c:crossBetween val="between"/>
      </c:valAx>
    </c:plotArea>
    <c:legend>
      <c:legendPos val="t"/>
    </c:legend>
    <c:plotVisOnly val="1"/>
    <c:dispBlanksAs val="gap"/>
  </c:chart>
  <c:txPr>
    <a:bodyPr/>
    <a:lstStyle/>
    <a:p>
      <a:pPr>
        <a:defRPr sz="1400"/>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a:pPr>
            <a:r>
              <a:rPr lang="en-US" dirty="0" smtClean="0"/>
              <a:t>REDUCCIÓN</a:t>
            </a:r>
            <a:r>
              <a:rPr lang="en-US" baseline="0" dirty="0" smtClean="0"/>
              <a:t> DE </a:t>
            </a:r>
            <a:r>
              <a:rPr lang="en-US" dirty="0" smtClean="0"/>
              <a:t>TIEMPOS </a:t>
            </a:r>
            <a:r>
              <a:rPr lang="en-US" dirty="0"/>
              <a:t>DE DESPACHO </a:t>
            </a:r>
          </a:p>
          <a:p>
            <a:pPr>
              <a:defRPr/>
            </a:pPr>
            <a:r>
              <a:rPr lang="en-US" dirty="0"/>
              <a:t>EN INSCRIPCIONES</a:t>
            </a:r>
          </a:p>
          <a:p>
            <a:pPr>
              <a:defRPr/>
            </a:pPr>
            <a:r>
              <a:rPr lang="en-US" dirty="0"/>
              <a:t>ENERO-OCTUBRE VS NOVIEMBRE-DICIEMBRE 2014</a:t>
            </a:r>
          </a:p>
        </c:rich>
      </c:tx>
    </c:title>
    <c:plotArea>
      <c:layout/>
      <c:barChart>
        <c:barDir val="col"/>
        <c:grouping val="clustered"/>
        <c:ser>
          <c:idx val="0"/>
          <c:order val="0"/>
          <c:tx>
            <c:strRef>
              <c:f>Hoja1!$A$33</c:f>
              <c:strCache>
                <c:ptCount val="1"/>
                <c:pt idx="0">
                  <c:v>TIEMPOS DE DESPACHO</c:v>
                </c:pt>
              </c:strCache>
            </c:strRef>
          </c:tx>
          <c:dPt>
            <c:idx val="0"/>
            <c:spPr>
              <a:solidFill>
                <a:schemeClr val="accent2"/>
              </a:solidFill>
            </c:spPr>
          </c:dPt>
          <c:dPt>
            <c:idx val="2"/>
            <c:spPr>
              <a:solidFill>
                <a:schemeClr val="accent2"/>
              </a:solidFill>
            </c:spPr>
          </c:dPt>
          <c:dPt>
            <c:idx val="4"/>
            <c:spPr>
              <a:solidFill>
                <a:schemeClr val="accent2"/>
              </a:solidFill>
            </c:spPr>
          </c:dPt>
          <c:dLbls>
            <c:dLblPos val="outEnd"/>
            <c:showVal val="1"/>
          </c:dLbls>
          <c:cat>
            <c:strRef>
              <c:f>Hoja1!$B$32:$G$32</c:f>
              <c:strCache>
                <c:ptCount val="6"/>
                <c:pt idx="0">
                  <c:v>REVISION LEGAL A OCTUBRE</c:v>
                </c:pt>
                <c:pt idx="1">
                  <c:v>REVISION LEGAL ACTUAL</c:v>
                </c:pt>
                <c:pt idx="2">
                  <c:v>INSCRIPCIONES A OCTUBRE</c:v>
                </c:pt>
                <c:pt idx="3">
                  <c:v>INSCRIPCION ACTUAL</c:v>
                </c:pt>
                <c:pt idx="4">
                  <c:v>JUDICIALES A OCTUBRE</c:v>
                </c:pt>
                <c:pt idx="5">
                  <c:v>JUDICIAL ACTUAL</c:v>
                </c:pt>
              </c:strCache>
            </c:strRef>
          </c:cat>
          <c:val>
            <c:numRef>
              <c:f>Hoja1!$B$33:$G$33</c:f>
              <c:numCache>
                <c:formatCode>General</c:formatCode>
                <c:ptCount val="6"/>
                <c:pt idx="0">
                  <c:v>5</c:v>
                </c:pt>
                <c:pt idx="1">
                  <c:v>4</c:v>
                </c:pt>
                <c:pt idx="2">
                  <c:v>5</c:v>
                </c:pt>
                <c:pt idx="3">
                  <c:v>4</c:v>
                </c:pt>
                <c:pt idx="4">
                  <c:v>5</c:v>
                </c:pt>
                <c:pt idx="5">
                  <c:v>3</c:v>
                </c:pt>
              </c:numCache>
            </c:numRef>
          </c:val>
        </c:ser>
        <c:dLbls>
          <c:showVal val="1"/>
        </c:dLbls>
        <c:axId val="102138624"/>
        <c:axId val="102140160"/>
      </c:barChart>
      <c:catAx>
        <c:axId val="102138624"/>
        <c:scaling>
          <c:orientation val="minMax"/>
        </c:scaling>
        <c:axPos val="b"/>
        <c:tickLblPos val="nextTo"/>
        <c:crossAx val="102140160"/>
        <c:crosses val="autoZero"/>
        <c:auto val="1"/>
        <c:lblAlgn val="ctr"/>
        <c:lblOffset val="100"/>
      </c:catAx>
      <c:valAx>
        <c:axId val="102140160"/>
        <c:scaling>
          <c:orientation val="minMax"/>
        </c:scaling>
        <c:axPos val="l"/>
        <c:majorGridlines/>
        <c:numFmt formatCode="General" sourceLinked="1"/>
        <c:tickLblPos val="nextTo"/>
        <c:crossAx val="102138624"/>
        <c:crosses val="autoZero"/>
        <c:crossBetween val="between"/>
      </c:valAx>
    </c:plotArea>
    <c:plotVisOnly val="1"/>
    <c:dispBlanksAs val="gap"/>
  </c:chart>
  <c:txPr>
    <a:bodyPr/>
    <a:lstStyle/>
    <a:p>
      <a:pPr>
        <a:defRPr sz="1200"/>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plotArea>
      <c:layout/>
      <c:barChart>
        <c:barDir val="col"/>
        <c:grouping val="clustered"/>
        <c:ser>
          <c:idx val="0"/>
          <c:order val="0"/>
          <c:tx>
            <c:strRef>
              <c:f>Hoja1!$A$19</c:f>
              <c:strCache>
                <c:ptCount val="1"/>
                <c:pt idx="0">
                  <c:v>TIEMPOS DE DESPACHO</c:v>
                </c:pt>
              </c:strCache>
            </c:strRef>
          </c:tx>
          <c:dPt>
            <c:idx val="0"/>
            <c:spPr>
              <a:solidFill>
                <a:schemeClr val="accent2"/>
              </a:solidFill>
            </c:spPr>
          </c:dPt>
          <c:dLbls>
            <c:dLbl>
              <c:idx val="1"/>
              <c:tx>
                <c:rich>
                  <a:bodyPr/>
                  <a:lstStyle/>
                  <a:p>
                    <a:r>
                      <a:rPr lang="en-US" smtClean="0"/>
                      <a:t>1</a:t>
                    </a:r>
                    <a:endParaRPr lang="en-US"/>
                  </a:p>
                </c:rich>
              </c:tx>
              <c:dLblPos val="outEnd"/>
              <c:showVal val="1"/>
            </c:dLbl>
            <c:dLblPos val="outEnd"/>
            <c:showVal val="1"/>
          </c:dLbls>
          <c:cat>
            <c:strRef>
              <c:f>Hoja1!$B$18:$C$18</c:f>
              <c:strCache>
                <c:ptCount val="2"/>
                <c:pt idx="0">
                  <c:v>TIEMPO PROMEDIO A OCTUBRE</c:v>
                </c:pt>
                <c:pt idx="1">
                  <c:v>TIEMPO ACTUAL</c:v>
                </c:pt>
              </c:strCache>
            </c:strRef>
          </c:cat>
          <c:val>
            <c:numRef>
              <c:f>Hoja1!$B$19:$C$19</c:f>
              <c:numCache>
                <c:formatCode>General</c:formatCode>
                <c:ptCount val="2"/>
                <c:pt idx="0">
                  <c:v>5</c:v>
                </c:pt>
                <c:pt idx="1">
                  <c:v>2</c:v>
                </c:pt>
              </c:numCache>
            </c:numRef>
          </c:val>
        </c:ser>
        <c:dLbls>
          <c:showVal val="1"/>
        </c:dLbls>
        <c:axId val="141459456"/>
        <c:axId val="141460992"/>
      </c:barChart>
      <c:catAx>
        <c:axId val="141459456"/>
        <c:scaling>
          <c:orientation val="minMax"/>
        </c:scaling>
        <c:axPos val="b"/>
        <c:numFmt formatCode="General" sourceLinked="1"/>
        <c:tickLblPos val="nextTo"/>
        <c:crossAx val="141460992"/>
        <c:crosses val="autoZero"/>
        <c:auto val="1"/>
        <c:lblAlgn val="ctr"/>
        <c:lblOffset val="100"/>
      </c:catAx>
      <c:valAx>
        <c:axId val="141460992"/>
        <c:scaling>
          <c:orientation val="minMax"/>
        </c:scaling>
        <c:axPos val="l"/>
        <c:majorGridlines/>
        <c:numFmt formatCode="General" sourceLinked="1"/>
        <c:tickLblPos val="nextTo"/>
        <c:crossAx val="141459456"/>
        <c:crosses val="autoZero"/>
        <c:crossBetween val="between"/>
      </c:valAx>
    </c:plotArea>
    <c:plotVisOnly val="1"/>
    <c:dispBlanksAs val="gap"/>
  </c:chart>
  <c:txPr>
    <a:bodyPr/>
    <a:lstStyle/>
    <a:p>
      <a:pPr>
        <a:defRPr sz="1800"/>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C"/>
  <c:style val="42"/>
  <c:chart>
    <c:autoTitleDeleted val="1"/>
    <c:plotArea>
      <c:layout/>
      <c:barChart>
        <c:barDir val="col"/>
        <c:grouping val="clustered"/>
        <c:ser>
          <c:idx val="0"/>
          <c:order val="0"/>
          <c:spPr>
            <a:solidFill>
              <a:srgbClr val="CC3300">
                <a:alpha val="80000"/>
              </a:srgbClr>
            </a:solidFill>
          </c:spPr>
          <c:dPt>
            <c:idx val="1"/>
            <c:spPr>
              <a:solidFill>
                <a:schemeClr val="tx2">
                  <a:lumMod val="60000"/>
                  <a:lumOff val="40000"/>
                  <a:alpha val="80000"/>
                </a:schemeClr>
              </a:solidFill>
            </c:spPr>
          </c:dPt>
          <c:dLbls>
            <c:txPr>
              <a:bodyPr/>
              <a:lstStyle/>
              <a:p>
                <a:pPr>
                  <a:defRPr sz="1300"/>
                </a:pPr>
                <a:endParaRPr lang="es-EC"/>
              </a:p>
            </c:txPr>
            <c:dLblPos val="outEnd"/>
            <c:showVal val="1"/>
          </c:dLbls>
          <c:cat>
            <c:strRef>
              <c:f>Hoja3!$A$1:$B$1</c:f>
              <c:strCache>
                <c:ptCount val="2"/>
                <c:pt idx="0">
                  <c:v>TIEMPO PROMEDIO A OCTUBRE</c:v>
                </c:pt>
                <c:pt idx="1">
                  <c:v>TIEMPO ACTUAL</c:v>
                </c:pt>
              </c:strCache>
            </c:strRef>
          </c:cat>
          <c:val>
            <c:numRef>
              <c:f>Hoja3!$A$2:$B$2</c:f>
              <c:numCache>
                <c:formatCode>General</c:formatCode>
                <c:ptCount val="2"/>
                <c:pt idx="0">
                  <c:v>5</c:v>
                </c:pt>
                <c:pt idx="1">
                  <c:v>1</c:v>
                </c:pt>
              </c:numCache>
            </c:numRef>
          </c:val>
        </c:ser>
        <c:dLbls>
          <c:showVal val="1"/>
        </c:dLbls>
        <c:axId val="141521664"/>
        <c:axId val="141523200"/>
      </c:barChart>
      <c:catAx>
        <c:axId val="141521664"/>
        <c:scaling>
          <c:orientation val="minMax"/>
        </c:scaling>
        <c:axPos val="b"/>
        <c:majorTickMark val="none"/>
        <c:tickLblPos val="nextTo"/>
        <c:txPr>
          <a:bodyPr/>
          <a:lstStyle/>
          <a:p>
            <a:pPr>
              <a:defRPr sz="1500"/>
            </a:pPr>
            <a:endParaRPr lang="es-EC"/>
          </a:p>
        </c:txPr>
        <c:crossAx val="141523200"/>
        <c:crosses val="autoZero"/>
        <c:auto val="1"/>
        <c:lblAlgn val="ctr"/>
        <c:lblOffset val="100"/>
      </c:catAx>
      <c:valAx>
        <c:axId val="141523200"/>
        <c:scaling>
          <c:orientation val="minMax"/>
        </c:scaling>
        <c:axPos val="l"/>
        <c:majorGridlines/>
        <c:numFmt formatCode="General" sourceLinked="1"/>
        <c:majorTickMark val="none"/>
        <c:tickLblPos val="nextTo"/>
        <c:txPr>
          <a:bodyPr/>
          <a:lstStyle/>
          <a:p>
            <a:pPr>
              <a:defRPr sz="1400"/>
            </a:pPr>
            <a:endParaRPr lang="es-EC"/>
          </a:p>
        </c:txPr>
        <c:crossAx val="141521664"/>
        <c:crosses val="autoZero"/>
        <c:crossBetween val="between"/>
      </c:valAx>
    </c:plotArea>
    <c:plotVisOnly val="1"/>
  </c:chart>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9A235-516C-41F6-9C34-E791A1C99ABB}"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C9F86AFA-7822-4363-B814-FF2F00B6BC49}">
      <dgm:prSet phldrT="[Texto]" custT="1"/>
      <dgm:spPr/>
      <dgm:t>
        <a:bodyPr/>
        <a:lstStyle/>
        <a:p>
          <a:r>
            <a:rPr lang="es-EC" sz="1200" dirty="0" smtClean="0">
              <a:solidFill>
                <a:schemeClr val="bg1"/>
              </a:solidFill>
            </a:rPr>
            <a:t>Implementar el Proyecto Integral de Modernización del DMQ</a:t>
          </a:r>
          <a:endParaRPr lang="es-EC" sz="1200" dirty="0">
            <a:solidFill>
              <a:schemeClr val="bg1"/>
            </a:solidFill>
          </a:endParaRPr>
        </a:p>
      </dgm:t>
    </dgm:pt>
    <dgm:pt modelId="{FD07BB51-2CE5-437D-8E65-6C97026BFA6E}" type="parTrans" cxnId="{BB458BEF-913E-4D0D-A1C1-FDBE7C3F8311}">
      <dgm:prSet/>
      <dgm:spPr/>
      <dgm:t>
        <a:bodyPr/>
        <a:lstStyle/>
        <a:p>
          <a:endParaRPr lang="es-EC">
            <a:solidFill>
              <a:schemeClr val="bg1"/>
            </a:solidFill>
          </a:endParaRPr>
        </a:p>
      </dgm:t>
    </dgm:pt>
    <dgm:pt modelId="{06C75E3E-0370-4151-8F6E-0B63CC12EEE5}" type="sibTrans" cxnId="{BB458BEF-913E-4D0D-A1C1-FDBE7C3F8311}">
      <dgm:prSet/>
      <dgm:spPr/>
      <dgm:t>
        <a:bodyPr/>
        <a:lstStyle/>
        <a:p>
          <a:endParaRPr lang="es-EC">
            <a:solidFill>
              <a:schemeClr val="bg1"/>
            </a:solidFill>
          </a:endParaRPr>
        </a:p>
      </dgm:t>
    </dgm:pt>
    <dgm:pt modelId="{B68A0E2D-83E7-4F86-A263-067AAFAC1A41}">
      <dgm:prSet phldrT="[Texto]" custT="1"/>
      <dgm:spPr/>
      <dgm:t>
        <a:bodyPr/>
        <a:lstStyle/>
        <a:p>
          <a:r>
            <a:rPr lang="es-EC" sz="1200" dirty="0" smtClean="0">
              <a:solidFill>
                <a:schemeClr val="bg1"/>
              </a:solidFill>
            </a:rPr>
            <a:t>Sistema  de Gestión Registral Automatizado </a:t>
          </a:r>
          <a:endParaRPr lang="es-EC" sz="1200" dirty="0">
            <a:solidFill>
              <a:schemeClr val="bg1"/>
            </a:solidFill>
          </a:endParaRPr>
        </a:p>
      </dgm:t>
    </dgm:pt>
    <dgm:pt modelId="{68AF2F48-D3D5-4E03-965C-0333AF26A496}" type="parTrans" cxnId="{23F0A9A2-36BA-4B46-9F6B-CEAD500E87E7}">
      <dgm:prSet/>
      <dgm:spPr/>
      <dgm:t>
        <a:bodyPr/>
        <a:lstStyle/>
        <a:p>
          <a:endParaRPr lang="es-EC">
            <a:solidFill>
              <a:schemeClr val="bg1"/>
            </a:solidFill>
          </a:endParaRPr>
        </a:p>
      </dgm:t>
    </dgm:pt>
    <dgm:pt modelId="{1AFA9F3D-CFBD-480D-8E42-6FB322D55AEB}" type="sibTrans" cxnId="{23F0A9A2-36BA-4B46-9F6B-CEAD500E87E7}">
      <dgm:prSet/>
      <dgm:spPr/>
      <dgm:t>
        <a:bodyPr/>
        <a:lstStyle/>
        <a:p>
          <a:endParaRPr lang="es-EC">
            <a:solidFill>
              <a:schemeClr val="bg1"/>
            </a:solidFill>
          </a:endParaRPr>
        </a:p>
      </dgm:t>
    </dgm:pt>
    <dgm:pt modelId="{49DC417F-B5CB-44B9-B10E-699D742C8690}">
      <dgm:prSet phldrT="[Texto]" custT="1"/>
      <dgm:spPr/>
      <dgm:t>
        <a:bodyPr/>
        <a:lstStyle/>
        <a:p>
          <a:r>
            <a:rPr lang="es-MX" sz="1400" b="1" u="sng" dirty="0" smtClean="0">
              <a:solidFill>
                <a:schemeClr val="bg1"/>
              </a:solidFill>
            </a:rPr>
            <a:t>OBJETO:</a:t>
          </a:r>
        </a:p>
        <a:p>
          <a:r>
            <a:rPr lang="es-MX" sz="1400" dirty="0" smtClean="0">
              <a:solidFill>
                <a:schemeClr val="bg1"/>
              </a:solidFill>
            </a:rPr>
            <a:t>Modernizar el Registro de la Propiedad  </a:t>
          </a:r>
          <a:endParaRPr lang="es-EC" sz="1400" dirty="0">
            <a:solidFill>
              <a:schemeClr val="bg1"/>
            </a:solidFill>
          </a:endParaRPr>
        </a:p>
      </dgm:t>
    </dgm:pt>
    <dgm:pt modelId="{F9E6D790-2923-446C-BDB0-D9B3B9901965}" type="parTrans" cxnId="{58AD5963-169B-4469-99E6-98E77840B76E}">
      <dgm:prSet/>
      <dgm:spPr/>
      <dgm:t>
        <a:bodyPr/>
        <a:lstStyle/>
        <a:p>
          <a:endParaRPr lang="es-EC">
            <a:solidFill>
              <a:schemeClr val="bg1"/>
            </a:solidFill>
          </a:endParaRPr>
        </a:p>
      </dgm:t>
    </dgm:pt>
    <dgm:pt modelId="{BAFE334F-9E04-455A-991E-34F945FC8C46}" type="sibTrans" cxnId="{58AD5963-169B-4469-99E6-98E77840B76E}">
      <dgm:prSet/>
      <dgm:spPr/>
      <dgm:t>
        <a:bodyPr/>
        <a:lstStyle/>
        <a:p>
          <a:endParaRPr lang="es-EC">
            <a:solidFill>
              <a:schemeClr val="bg1"/>
            </a:solidFill>
          </a:endParaRPr>
        </a:p>
      </dgm:t>
    </dgm:pt>
    <dgm:pt modelId="{87CE0BF5-B6DF-488C-AEDD-2FCA5A83F77F}" type="pres">
      <dgm:prSet presAssocID="{5299A235-516C-41F6-9C34-E791A1C99ABB}" presName="Name0" presStyleCnt="0">
        <dgm:presLayoutVars>
          <dgm:dir/>
          <dgm:resizeHandles val="exact"/>
        </dgm:presLayoutVars>
      </dgm:prSet>
      <dgm:spPr/>
    </dgm:pt>
    <dgm:pt modelId="{96CB67DA-CE54-4F55-AC46-8688E749D42E}" type="pres">
      <dgm:prSet presAssocID="{5299A235-516C-41F6-9C34-E791A1C99ABB}" presName="vNodes" presStyleCnt="0"/>
      <dgm:spPr/>
    </dgm:pt>
    <dgm:pt modelId="{91438CF9-512D-4C00-A026-6D772027E3A0}" type="pres">
      <dgm:prSet presAssocID="{C9F86AFA-7822-4363-B814-FF2F00B6BC49}" presName="node" presStyleLbl="node1" presStyleIdx="0" presStyleCnt="3">
        <dgm:presLayoutVars>
          <dgm:bulletEnabled val="1"/>
        </dgm:presLayoutVars>
      </dgm:prSet>
      <dgm:spPr/>
      <dgm:t>
        <a:bodyPr/>
        <a:lstStyle/>
        <a:p>
          <a:endParaRPr lang="es-EC"/>
        </a:p>
      </dgm:t>
    </dgm:pt>
    <dgm:pt modelId="{0D2F3727-64C9-40CC-8667-CF0DFE5FC27C}" type="pres">
      <dgm:prSet presAssocID="{06C75E3E-0370-4151-8F6E-0B63CC12EEE5}" presName="spacerT" presStyleCnt="0"/>
      <dgm:spPr/>
    </dgm:pt>
    <dgm:pt modelId="{5BB95282-6F0D-414A-93F1-4206090FAD3C}" type="pres">
      <dgm:prSet presAssocID="{06C75E3E-0370-4151-8F6E-0B63CC12EEE5}" presName="sibTrans" presStyleLbl="sibTrans2D1" presStyleIdx="0" presStyleCnt="2"/>
      <dgm:spPr/>
      <dgm:t>
        <a:bodyPr/>
        <a:lstStyle/>
        <a:p>
          <a:endParaRPr lang="es-EC"/>
        </a:p>
      </dgm:t>
    </dgm:pt>
    <dgm:pt modelId="{07E37B35-C170-40BF-8BD7-91C9A6C5E5C9}" type="pres">
      <dgm:prSet presAssocID="{06C75E3E-0370-4151-8F6E-0B63CC12EEE5}" presName="spacerB" presStyleCnt="0"/>
      <dgm:spPr/>
    </dgm:pt>
    <dgm:pt modelId="{D5C23379-3158-4790-8536-8D6982038D8C}" type="pres">
      <dgm:prSet presAssocID="{B68A0E2D-83E7-4F86-A263-067AAFAC1A41}" presName="node" presStyleLbl="node1" presStyleIdx="1" presStyleCnt="3">
        <dgm:presLayoutVars>
          <dgm:bulletEnabled val="1"/>
        </dgm:presLayoutVars>
      </dgm:prSet>
      <dgm:spPr/>
      <dgm:t>
        <a:bodyPr/>
        <a:lstStyle/>
        <a:p>
          <a:endParaRPr lang="es-EC"/>
        </a:p>
      </dgm:t>
    </dgm:pt>
    <dgm:pt modelId="{A060A147-DBE4-4C90-8F19-EA6C071632DD}" type="pres">
      <dgm:prSet presAssocID="{5299A235-516C-41F6-9C34-E791A1C99ABB}" presName="sibTransLast" presStyleLbl="sibTrans2D1" presStyleIdx="1" presStyleCnt="2"/>
      <dgm:spPr/>
      <dgm:t>
        <a:bodyPr/>
        <a:lstStyle/>
        <a:p>
          <a:endParaRPr lang="es-EC"/>
        </a:p>
      </dgm:t>
    </dgm:pt>
    <dgm:pt modelId="{DDB929FB-8C41-4235-AAED-82EA92D05431}" type="pres">
      <dgm:prSet presAssocID="{5299A235-516C-41F6-9C34-E791A1C99ABB}" presName="connectorText" presStyleLbl="sibTrans2D1" presStyleIdx="1" presStyleCnt="2"/>
      <dgm:spPr/>
      <dgm:t>
        <a:bodyPr/>
        <a:lstStyle/>
        <a:p>
          <a:endParaRPr lang="es-EC"/>
        </a:p>
      </dgm:t>
    </dgm:pt>
    <dgm:pt modelId="{763E9F7F-4B4E-4674-8F0B-C1B6BAB983E6}" type="pres">
      <dgm:prSet presAssocID="{5299A235-516C-41F6-9C34-E791A1C99ABB}" presName="lastNode" presStyleLbl="node1" presStyleIdx="2" presStyleCnt="3">
        <dgm:presLayoutVars>
          <dgm:bulletEnabled val="1"/>
        </dgm:presLayoutVars>
      </dgm:prSet>
      <dgm:spPr/>
      <dgm:t>
        <a:bodyPr/>
        <a:lstStyle/>
        <a:p>
          <a:endParaRPr lang="es-EC"/>
        </a:p>
      </dgm:t>
    </dgm:pt>
  </dgm:ptLst>
  <dgm:cxnLst>
    <dgm:cxn modelId="{BB458BEF-913E-4D0D-A1C1-FDBE7C3F8311}" srcId="{5299A235-516C-41F6-9C34-E791A1C99ABB}" destId="{C9F86AFA-7822-4363-B814-FF2F00B6BC49}" srcOrd="0" destOrd="0" parTransId="{FD07BB51-2CE5-437D-8E65-6C97026BFA6E}" sibTransId="{06C75E3E-0370-4151-8F6E-0B63CC12EEE5}"/>
    <dgm:cxn modelId="{23F0A9A2-36BA-4B46-9F6B-CEAD500E87E7}" srcId="{5299A235-516C-41F6-9C34-E791A1C99ABB}" destId="{B68A0E2D-83E7-4F86-A263-067AAFAC1A41}" srcOrd="1" destOrd="0" parTransId="{68AF2F48-D3D5-4E03-965C-0333AF26A496}" sibTransId="{1AFA9F3D-CFBD-480D-8E42-6FB322D55AEB}"/>
    <dgm:cxn modelId="{61D24DD1-A688-44D3-BB33-C9B779243A6E}" type="presOf" srcId="{1AFA9F3D-CFBD-480D-8E42-6FB322D55AEB}" destId="{DDB929FB-8C41-4235-AAED-82EA92D05431}" srcOrd="1" destOrd="0" presId="urn:microsoft.com/office/officeart/2005/8/layout/equation2"/>
    <dgm:cxn modelId="{2A654989-7C14-4832-BC00-3D390DE0D81A}" type="presOf" srcId="{B68A0E2D-83E7-4F86-A263-067AAFAC1A41}" destId="{D5C23379-3158-4790-8536-8D6982038D8C}" srcOrd="0" destOrd="0" presId="urn:microsoft.com/office/officeart/2005/8/layout/equation2"/>
    <dgm:cxn modelId="{2AE1A2A1-3C5E-43FC-B0B5-5B26630E4888}" type="presOf" srcId="{06C75E3E-0370-4151-8F6E-0B63CC12EEE5}" destId="{5BB95282-6F0D-414A-93F1-4206090FAD3C}" srcOrd="0" destOrd="0" presId="urn:microsoft.com/office/officeart/2005/8/layout/equation2"/>
    <dgm:cxn modelId="{FB54FAC3-A601-4CE5-8451-93D25163167E}" type="presOf" srcId="{1AFA9F3D-CFBD-480D-8E42-6FB322D55AEB}" destId="{A060A147-DBE4-4C90-8F19-EA6C071632DD}" srcOrd="0" destOrd="0" presId="urn:microsoft.com/office/officeart/2005/8/layout/equation2"/>
    <dgm:cxn modelId="{2D9EFD8A-4232-4938-8695-2AEB5EAB7442}" type="presOf" srcId="{5299A235-516C-41F6-9C34-E791A1C99ABB}" destId="{87CE0BF5-B6DF-488C-AEDD-2FCA5A83F77F}" srcOrd="0" destOrd="0" presId="urn:microsoft.com/office/officeart/2005/8/layout/equation2"/>
    <dgm:cxn modelId="{5DB1DF64-E0B5-4754-A75D-19F56D04DAC7}" type="presOf" srcId="{C9F86AFA-7822-4363-B814-FF2F00B6BC49}" destId="{91438CF9-512D-4C00-A026-6D772027E3A0}" srcOrd="0" destOrd="0" presId="urn:microsoft.com/office/officeart/2005/8/layout/equation2"/>
    <dgm:cxn modelId="{D34ECC47-31B0-4462-95F2-11069CB3F566}" type="presOf" srcId="{49DC417F-B5CB-44B9-B10E-699D742C8690}" destId="{763E9F7F-4B4E-4674-8F0B-C1B6BAB983E6}" srcOrd="0" destOrd="0" presId="urn:microsoft.com/office/officeart/2005/8/layout/equation2"/>
    <dgm:cxn modelId="{58AD5963-169B-4469-99E6-98E77840B76E}" srcId="{5299A235-516C-41F6-9C34-E791A1C99ABB}" destId="{49DC417F-B5CB-44B9-B10E-699D742C8690}" srcOrd="2" destOrd="0" parTransId="{F9E6D790-2923-446C-BDB0-D9B3B9901965}" sibTransId="{BAFE334F-9E04-455A-991E-34F945FC8C46}"/>
    <dgm:cxn modelId="{C09B72BB-D515-42B6-B8B4-351C8CA536EA}" type="presParOf" srcId="{87CE0BF5-B6DF-488C-AEDD-2FCA5A83F77F}" destId="{96CB67DA-CE54-4F55-AC46-8688E749D42E}" srcOrd="0" destOrd="0" presId="urn:microsoft.com/office/officeart/2005/8/layout/equation2"/>
    <dgm:cxn modelId="{68470F6F-C3D5-4847-938C-03CD10E73C79}" type="presParOf" srcId="{96CB67DA-CE54-4F55-AC46-8688E749D42E}" destId="{91438CF9-512D-4C00-A026-6D772027E3A0}" srcOrd="0" destOrd="0" presId="urn:microsoft.com/office/officeart/2005/8/layout/equation2"/>
    <dgm:cxn modelId="{D2FEB3C4-9227-415C-B178-D8D1CDAA7F6C}" type="presParOf" srcId="{96CB67DA-CE54-4F55-AC46-8688E749D42E}" destId="{0D2F3727-64C9-40CC-8667-CF0DFE5FC27C}" srcOrd="1" destOrd="0" presId="urn:microsoft.com/office/officeart/2005/8/layout/equation2"/>
    <dgm:cxn modelId="{DE014B80-759E-42A6-9288-5465843B8194}" type="presParOf" srcId="{96CB67DA-CE54-4F55-AC46-8688E749D42E}" destId="{5BB95282-6F0D-414A-93F1-4206090FAD3C}" srcOrd="2" destOrd="0" presId="urn:microsoft.com/office/officeart/2005/8/layout/equation2"/>
    <dgm:cxn modelId="{D548C65C-289C-430A-BF4C-210BC9E25D43}" type="presParOf" srcId="{96CB67DA-CE54-4F55-AC46-8688E749D42E}" destId="{07E37B35-C170-40BF-8BD7-91C9A6C5E5C9}" srcOrd="3" destOrd="0" presId="urn:microsoft.com/office/officeart/2005/8/layout/equation2"/>
    <dgm:cxn modelId="{FB70AA02-D100-4387-816A-EDA14F89E91B}" type="presParOf" srcId="{96CB67DA-CE54-4F55-AC46-8688E749D42E}" destId="{D5C23379-3158-4790-8536-8D6982038D8C}" srcOrd="4" destOrd="0" presId="urn:microsoft.com/office/officeart/2005/8/layout/equation2"/>
    <dgm:cxn modelId="{50A9593F-1E3E-44AC-A8FC-53FEF1975284}" type="presParOf" srcId="{87CE0BF5-B6DF-488C-AEDD-2FCA5A83F77F}" destId="{A060A147-DBE4-4C90-8F19-EA6C071632DD}" srcOrd="1" destOrd="0" presId="urn:microsoft.com/office/officeart/2005/8/layout/equation2"/>
    <dgm:cxn modelId="{393C83B5-FB5B-4DD7-8DCA-6189CFAD9C71}" type="presParOf" srcId="{A060A147-DBE4-4C90-8F19-EA6C071632DD}" destId="{DDB929FB-8C41-4235-AAED-82EA92D05431}" srcOrd="0" destOrd="0" presId="urn:microsoft.com/office/officeart/2005/8/layout/equation2"/>
    <dgm:cxn modelId="{3AE54295-9D1D-4BF4-B634-248540EFDC8C}" type="presParOf" srcId="{87CE0BF5-B6DF-488C-AEDD-2FCA5A83F77F}" destId="{763E9F7F-4B4E-4674-8F0B-C1B6BAB983E6}" srcOrd="2" destOrd="0" presId="urn:microsoft.com/office/officeart/2005/8/layout/equati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D0623-C7F1-4922-AD76-95BE113AB3AE}"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ES"/>
        </a:p>
      </dgm:t>
    </dgm:pt>
    <dgm:pt modelId="{96F2B5F2-2C31-4161-8315-BE94664E610E}">
      <dgm:prSet phldrT="[Texto]" custT="1"/>
      <dgm:spPr/>
      <dgm:t>
        <a:bodyPr/>
        <a:lstStyle/>
        <a:p>
          <a:pPr algn="just" rtl="0"/>
          <a:r>
            <a:rPr lang="es-ES" sz="1400" dirty="0" smtClean="0"/>
            <a:t>Contar con un sistema integral que permita registrar de forma electrónica y bajo la técnica de folio real los inmuebles inscritos en el RP</a:t>
          </a:r>
          <a:endParaRPr lang="es-ES" sz="1400" dirty="0"/>
        </a:p>
      </dgm:t>
    </dgm:pt>
    <dgm:pt modelId="{1EC1B64C-54C2-40AB-9A3D-0BD06938E500}" type="parTrans" cxnId="{7B1A7591-319E-4879-8B1C-0171C5FA862E}">
      <dgm:prSet/>
      <dgm:spPr/>
      <dgm:t>
        <a:bodyPr/>
        <a:lstStyle/>
        <a:p>
          <a:endParaRPr lang="es-ES" sz="1600"/>
        </a:p>
      </dgm:t>
    </dgm:pt>
    <dgm:pt modelId="{EB503C63-1021-4002-BFDB-E5C3B7F29BA1}" type="sibTrans" cxnId="{7B1A7591-319E-4879-8B1C-0171C5FA862E}">
      <dgm:prSet/>
      <dgm:spPr/>
      <dgm:t>
        <a:bodyPr/>
        <a:lstStyle/>
        <a:p>
          <a:endParaRPr lang="es-ES" sz="1600"/>
        </a:p>
      </dgm:t>
    </dgm:pt>
    <dgm:pt modelId="{3914FFC9-8AAC-42A6-BF65-BBA19B4671AB}">
      <dgm:prSet phldrT="[Texto]" custT="1"/>
      <dgm:spPr/>
      <dgm:t>
        <a:bodyPr/>
        <a:lstStyle/>
        <a:p>
          <a:pPr algn="just" rtl="0"/>
          <a:r>
            <a:rPr lang="es-MX" sz="1400" dirty="0" smtClean="0"/>
            <a:t>Agilizar los procesos de consulta de la información al permitir la consulta de forma digital de forma inmediata y reducir tiempos de respuesta</a:t>
          </a:r>
          <a:endParaRPr lang="es-ES" sz="1400" dirty="0"/>
        </a:p>
      </dgm:t>
    </dgm:pt>
    <dgm:pt modelId="{68EC0961-C450-4625-B711-1445E4857048}" type="parTrans" cxnId="{04CF9D6C-6350-4C01-8DE5-3139D75A9E54}">
      <dgm:prSet/>
      <dgm:spPr/>
      <dgm:t>
        <a:bodyPr/>
        <a:lstStyle/>
        <a:p>
          <a:endParaRPr lang="es-MX"/>
        </a:p>
      </dgm:t>
    </dgm:pt>
    <dgm:pt modelId="{9806D01F-6EE9-496A-AD3E-D445ADD4DE49}" type="sibTrans" cxnId="{04CF9D6C-6350-4C01-8DE5-3139D75A9E54}">
      <dgm:prSet/>
      <dgm:spPr/>
      <dgm:t>
        <a:bodyPr/>
        <a:lstStyle/>
        <a:p>
          <a:endParaRPr lang="es-MX"/>
        </a:p>
      </dgm:t>
    </dgm:pt>
    <dgm:pt modelId="{29895D29-3022-4B00-97C3-4A61266C966C}">
      <dgm:prSet phldrT="[Texto]" custT="1"/>
      <dgm:spPr/>
      <dgm:t>
        <a:bodyPr/>
        <a:lstStyle/>
        <a:p>
          <a:pPr algn="just" rtl="0"/>
          <a:r>
            <a:rPr lang="es-MX" sz="1400" dirty="0" smtClean="0"/>
            <a:t>Obtener una base de datos centralizada con toda la información del Registro. El Registro  y la DINARDAP estarán vinculados de forma que la información generada en la base de datos esté a disposición de la DINARDAP en tiempo real</a:t>
          </a:r>
          <a:endParaRPr lang="es-ES" sz="1400" dirty="0"/>
        </a:p>
      </dgm:t>
    </dgm:pt>
    <dgm:pt modelId="{EF8E5962-FFC4-4A6A-A7F7-7A53F4B93CFE}" type="parTrans" cxnId="{A33B8E9F-383C-491E-ABF6-80FF54CE28F0}">
      <dgm:prSet/>
      <dgm:spPr/>
      <dgm:t>
        <a:bodyPr/>
        <a:lstStyle/>
        <a:p>
          <a:endParaRPr lang="es-MX"/>
        </a:p>
      </dgm:t>
    </dgm:pt>
    <dgm:pt modelId="{7CD66F70-CA20-4E47-9353-49F27D8BCF0A}" type="sibTrans" cxnId="{A33B8E9F-383C-491E-ABF6-80FF54CE28F0}">
      <dgm:prSet/>
      <dgm:spPr/>
      <dgm:t>
        <a:bodyPr/>
        <a:lstStyle/>
        <a:p>
          <a:endParaRPr lang="es-MX"/>
        </a:p>
      </dgm:t>
    </dgm:pt>
    <dgm:pt modelId="{AF07C6D7-CF6B-4B15-9920-A984308A1408}">
      <dgm:prSet phldrT="[Texto]" custT="1"/>
      <dgm:spPr/>
      <dgm:t>
        <a:bodyPr/>
        <a:lstStyle/>
        <a:p>
          <a:pPr algn="just" rtl="0"/>
          <a:r>
            <a:rPr lang="es-MX" sz="1400" dirty="0" smtClean="0"/>
            <a:t>Encaminar la Institución hacia la administración electrónica reforzando así la iniciativa de la Alcaldía del MDMQ.</a:t>
          </a:r>
          <a:endParaRPr lang="es-ES" sz="1400" dirty="0"/>
        </a:p>
      </dgm:t>
    </dgm:pt>
    <dgm:pt modelId="{8867E919-2476-4B16-954F-EE2056655601}" type="parTrans" cxnId="{0F73F434-4848-4195-9534-E2302E685C55}">
      <dgm:prSet/>
      <dgm:spPr/>
      <dgm:t>
        <a:bodyPr/>
        <a:lstStyle/>
        <a:p>
          <a:endParaRPr lang="es-MX"/>
        </a:p>
      </dgm:t>
    </dgm:pt>
    <dgm:pt modelId="{1DE38656-2DBC-4237-ABA8-AE1E3B8FDC3A}" type="sibTrans" cxnId="{0F73F434-4848-4195-9534-E2302E685C55}">
      <dgm:prSet/>
      <dgm:spPr/>
      <dgm:t>
        <a:bodyPr/>
        <a:lstStyle/>
        <a:p>
          <a:endParaRPr lang="es-MX"/>
        </a:p>
      </dgm:t>
    </dgm:pt>
    <dgm:pt modelId="{5018E3A3-A832-465E-956C-AC2DC10F2ED3}">
      <dgm:prSet phldrT="[Texto]" custT="1"/>
      <dgm:spPr/>
      <dgm:t>
        <a:bodyPr/>
        <a:lstStyle/>
        <a:p>
          <a:pPr algn="just" rtl="0"/>
          <a:r>
            <a:rPr lang="es-ES" sz="1400" dirty="0" smtClean="0"/>
            <a:t>Interconexión con los sistemas Municipales, especialmente con Catastro y Transferencia de Dominio.</a:t>
          </a:r>
          <a:endParaRPr lang="es-ES" sz="1400" dirty="0"/>
        </a:p>
      </dgm:t>
    </dgm:pt>
    <dgm:pt modelId="{2B71BFE4-27BA-4EAA-B5B1-4743700B99E1}" type="parTrans" cxnId="{91A4B915-A3C4-4D5B-816C-61C5B32ED983}">
      <dgm:prSet/>
      <dgm:spPr/>
      <dgm:t>
        <a:bodyPr/>
        <a:lstStyle/>
        <a:p>
          <a:endParaRPr lang="es-EC"/>
        </a:p>
      </dgm:t>
    </dgm:pt>
    <dgm:pt modelId="{6970189B-5011-4719-AC35-BF57E0DE3875}" type="sibTrans" cxnId="{91A4B915-A3C4-4D5B-816C-61C5B32ED983}">
      <dgm:prSet/>
      <dgm:spPr/>
      <dgm:t>
        <a:bodyPr/>
        <a:lstStyle/>
        <a:p>
          <a:endParaRPr lang="es-EC"/>
        </a:p>
      </dgm:t>
    </dgm:pt>
    <dgm:pt modelId="{A59CD9C1-1422-4F38-8759-085FE5FE8250}" type="pres">
      <dgm:prSet presAssocID="{A48D0623-C7F1-4922-AD76-95BE113AB3AE}" presName="Name0" presStyleCnt="0">
        <dgm:presLayoutVars>
          <dgm:chMax val="7"/>
          <dgm:chPref val="7"/>
          <dgm:dir/>
        </dgm:presLayoutVars>
      </dgm:prSet>
      <dgm:spPr/>
      <dgm:t>
        <a:bodyPr/>
        <a:lstStyle/>
        <a:p>
          <a:endParaRPr lang="es-ES"/>
        </a:p>
      </dgm:t>
    </dgm:pt>
    <dgm:pt modelId="{D029E45D-E6FC-4390-A5B3-1D51ED8EC9F4}" type="pres">
      <dgm:prSet presAssocID="{A48D0623-C7F1-4922-AD76-95BE113AB3AE}" presName="Name1" presStyleCnt="0"/>
      <dgm:spPr/>
      <dgm:t>
        <a:bodyPr/>
        <a:lstStyle/>
        <a:p>
          <a:endParaRPr lang="es-EC"/>
        </a:p>
      </dgm:t>
    </dgm:pt>
    <dgm:pt modelId="{42528AE2-C871-4A80-BFDC-A2BE3A0297A1}" type="pres">
      <dgm:prSet presAssocID="{A48D0623-C7F1-4922-AD76-95BE113AB3AE}" presName="cycle" presStyleCnt="0"/>
      <dgm:spPr/>
      <dgm:t>
        <a:bodyPr/>
        <a:lstStyle/>
        <a:p>
          <a:endParaRPr lang="es-EC"/>
        </a:p>
      </dgm:t>
    </dgm:pt>
    <dgm:pt modelId="{1CADC716-B3B3-4170-82BB-AC9D5D6AF347}" type="pres">
      <dgm:prSet presAssocID="{A48D0623-C7F1-4922-AD76-95BE113AB3AE}" presName="srcNode" presStyleLbl="node1" presStyleIdx="0" presStyleCnt="5"/>
      <dgm:spPr/>
      <dgm:t>
        <a:bodyPr/>
        <a:lstStyle/>
        <a:p>
          <a:endParaRPr lang="es-EC"/>
        </a:p>
      </dgm:t>
    </dgm:pt>
    <dgm:pt modelId="{E38EC24A-2561-4129-8E44-0B9162AD1E2D}" type="pres">
      <dgm:prSet presAssocID="{A48D0623-C7F1-4922-AD76-95BE113AB3AE}" presName="conn" presStyleLbl="parChTrans1D2" presStyleIdx="0" presStyleCnt="1"/>
      <dgm:spPr/>
      <dgm:t>
        <a:bodyPr/>
        <a:lstStyle/>
        <a:p>
          <a:endParaRPr lang="es-ES"/>
        </a:p>
      </dgm:t>
    </dgm:pt>
    <dgm:pt modelId="{270725F5-F6BB-474F-B355-7AFBB63941E5}" type="pres">
      <dgm:prSet presAssocID="{A48D0623-C7F1-4922-AD76-95BE113AB3AE}" presName="extraNode" presStyleLbl="node1" presStyleIdx="0" presStyleCnt="5"/>
      <dgm:spPr/>
      <dgm:t>
        <a:bodyPr/>
        <a:lstStyle/>
        <a:p>
          <a:endParaRPr lang="es-EC"/>
        </a:p>
      </dgm:t>
    </dgm:pt>
    <dgm:pt modelId="{B4966FD4-DB08-411B-A2F9-6056EF5473D2}" type="pres">
      <dgm:prSet presAssocID="{A48D0623-C7F1-4922-AD76-95BE113AB3AE}" presName="dstNode" presStyleLbl="node1" presStyleIdx="0" presStyleCnt="5"/>
      <dgm:spPr/>
      <dgm:t>
        <a:bodyPr/>
        <a:lstStyle/>
        <a:p>
          <a:endParaRPr lang="es-EC"/>
        </a:p>
      </dgm:t>
    </dgm:pt>
    <dgm:pt modelId="{AF2944C3-E10F-4D9B-A4A0-5B45C72EA1F1}" type="pres">
      <dgm:prSet presAssocID="{96F2B5F2-2C31-4161-8315-BE94664E610E}" presName="text_1" presStyleLbl="node1" presStyleIdx="0" presStyleCnt="5">
        <dgm:presLayoutVars>
          <dgm:bulletEnabled val="1"/>
        </dgm:presLayoutVars>
      </dgm:prSet>
      <dgm:spPr/>
      <dgm:t>
        <a:bodyPr/>
        <a:lstStyle/>
        <a:p>
          <a:endParaRPr lang="es-ES"/>
        </a:p>
      </dgm:t>
    </dgm:pt>
    <dgm:pt modelId="{17AFECFF-7296-46E8-A194-236E5C7FEB53}" type="pres">
      <dgm:prSet presAssocID="{96F2B5F2-2C31-4161-8315-BE94664E610E}" presName="accent_1" presStyleCnt="0"/>
      <dgm:spPr/>
      <dgm:t>
        <a:bodyPr/>
        <a:lstStyle/>
        <a:p>
          <a:endParaRPr lang="es-EC"/>
        </a:p>
      </dgm:t>
    </dgm:pt>
    <dgm:pt modelId="{BFEC46F0-6701-4AE6-8BCA-7B3FAE4223B8}" type="pres">
      <dgm:prSet presAssocID="{96F2B5F2-2C31-4161-8315-BE94664E610E}" presName="accentRepeatNode" presStyleLbl="solidFgAcc1" presStyleIdx="0" presStyleCnt="5" custScaleX="84425" custScaleY="84425" custLinFactNeighborX="-5248"/>
      <dgm:spPr/>
      <dgm:t>
        <a:bodyPr/>
        <a:lstStyle/>
        <a:p>
          <a:endParaRPr lang="en-US"/>
        </a:p>
      </dgm:t>
    </dgm:pt>
    <dgm:pt modelId="{A2D9D1E8-94CF-4E16-8C0B-B53C798978C1}" type="pres">
      <dgm:prSet presAssocID="{3914FFC9-8AAC-42A6-BF65-BBA19B4671AB}" presName="text_2" presStyleLbl="node1" presStyleIdx="1" presStyleCnt="5">
        <dgm:presLayoutVars>
          <dgm:bulletEnabled val="1"/>
        </dgm:presLayoutVars>
      </dgm:prSet>
      <dgm:spPr/>
      <dgm:t>
        <a:bodyPr/>
        <a:lstStyle/>
        <a:p>
          <a:endParaRPr lang="es-MX"/>
        </a:p>
      </dgm:t>
    </dgm:pt>
    <dgm:pt modelId="{7C3C7570-3BA3-4A28-ADBA-430BC18014CA}" type="pres">
      <dgm:prSet presAssocID="{3914FFC9-8AAC-42A6-BF65-BBA19B4671AB}" presName="accent_2" presStyleCnt="0"/>
      <dgm:spPr/>
      <dgm:t>
        <a:bodyPr/>
        <a:lstStyle/>
        <a:p>
          <a:endParaRPr lang="es-EC"/>
        </a:p>
      </dgm:t>
    </dgm:pt>
    <dgm:pt modelId="{D3D40920-2F89-4FB4-A1AF-BCF08F0CC5F0}" type="pres">
      <dgm:prSet presAssocID="{3914FFC9-8AAC-42A6-BF65-BBA19B4671AB}" presName="accentRepeatNode" presStyleLbl="solidFgAcc1" presStyleIdx="1" presStyleCnt="5" custScaleX="84425" custScaleY="84425"/>
      <dgm:spPr/>
      <dgm:t>
        <a:bodyPr/>
        <a:lstStyle/>
        <a:p>
          <a:endParaRPr lang="es-MX"/>
        </a:p>
      </dgm:t>
    </dgm:pt>
    <dgm:pt modelId="{3A7D2F1F-366A-4847-A934-67A1130C17FC}" type="pres">
      <dgm:prSet presAssocID="{29895D29-3022-4B00-97C3-4A61266C966C}" presName="text_3" presStyleLbl="node1" presStyleIdx="2" presStyleCnt="5">
        <dgm:presLayoutVars>
          <dgm:bulletEnabled val="1"/>
        </dgm:presLayoutVars>
      </dgm:prSet>
      <dgm:spPr/>
      <dgm:t>
        <a:bodyPr/>
        <a:lstStyle/>
        <a:p>
          <a:endParaRPr lang="es-MX"/>
        </a:p>
      </dgm:t>
    </dgm:pt>
    <dgm:pt modelId="{A66F4A83-4B94-43B5-9C2E-4118BCDA967A}" type="pres">
      <dgm:prSet presAssocID="{29895D29-3022-4B00-97C3-4A61266C966C}" presName="accent_3" presStyleCnt="0"/>
      <dgm:spPr/>
      <dgm:t>
        <a:bodyPr/>
        <a:lstStyle/>
        <a:p>
          <a:endParaRPr lang="es-EC"/>
        </a:p>
      </dgm:t>
    </dgm:pt>
    <dgm:pt modelId="{41A5B61F-60B1-4A91-B3F5-6EF0634EDEBB}" type="pres">
      <dgm:prSet presAssocID="{29895D29-3022-4B00-97C3-4A61266C966C}" presName="accentRepeatNode" presStyleLbl="solidFgAcc1" presStyleIdx="2" presStyleCnt="5" custScaleX="84425" custScaleY="84425"/>
      <dgm:spPr/>
      <dgm:t>
        <a:bodyPr/>
        <a:lstStyle/>
        <a:p>
          <a:endParaRPr lang="es-MX"/>
        </a:p>
      </dgm:t>
    </dgm:pt>
    <dgm:pt modelId="{10FCC036-0014-4463-8AD1-F4252DE24B66}" type="pres">
      <dgm:prSet presAssocID="{5018E3A3-A832-465E-956C-AC2DC10F2ED3}" presName="text_4" presStyleLbl="node1" presStyleIdx="3" presStyleCnt="5">
        <dgm:presLayoutVars>
          <dgm:bulletEnabled val="1"/>
        </dgm:presLayoutVars>
      </dgm:prSet>
      <dgm:spPr/>
      <dgm:t>
        <a:bodyPr/>
        <a:lstStyle/>
        <a:p>
          <a:endParaRPr lang="es-EC"/>
        </a:p>
      </dgm:t>
    </dgm:pt>
    <dgm:pt modelId="{E33D3BD0-3207-490F-A730-447BEC3BF5B8}" type="pres">
      <dgm:prSet presAssocID="{5018E3A3-A832-465E-956C-AC2DC10F2ED3}" presName="accent_4" presStyleCnt="0"/>
      <dgm:spPr/>
      <dgm:t>
        <a:bodyPr/>
        <a:lstStyle/>
        <a:p>
          <a:endParaRPr lang="es-EC"/>
        </a:p>
      </dgm:t>
    </dgm:pt>
    <dgm:pt modelId="{F55757F1-7E5F-4CBB-B486-DE539CCFD45A}" type="pres">
      <dgm:prSet presAssocID="{5018E3A3-A832-465E-956C-AC2DC10F2ED3}" presName="accentRepeatNode" presStyleLbl="solidFgAcc1" presStyleIdx="3" presStyleCnt="5"/>
      <dgm:spPr/>
      <dgm:t>
        <a:bodyPr/>
        <a:lstStyle/>
        <a:p>
          <a:endParaRPr lang="es-EC"/>
        </a:p>
      </dgm:t>
    </dgm:pt>
    <dgm:pt modelId="{1D1664C2-A03A-4824-A67D-0FB6D9FC6156}" type="pres">
      <dgm:prSet presAssocID="{AF07C6D7-CF6B-4B15-9920-A984308A1408}" presName="text_5" presStyleLbl="node1" presStyleIdx="4" presStyleCnt="5">
        <dgm:presLayoutVars>
          <dgm:bulletEnabled val="1"/>
        </dgm:presLayoutVars>
      </dgm:prSet>
      <dgm:spPr/>
      <dgm:t>
        <a:bodyPr/>
        <a:lstStyle/>
        <a:p>
          <a:endParaRPr lang="es-MX"/>
        </a:p>
      </dgm:t>
    </dgm:pt>
    <dgm:pt modelId="{5B064D9F-51A1-4373-8F7F-16B88E4E0BC9}" type="pres">
      <dgm:prSet presAssocID="{AF07C6D7-CF6B-4B15-9920-A984308A1408}" presName="accent_5" presStyleCnt="0"/>
      <dgm:spPr/>
      <dgm:t>
        <a:bodyPr/>
        <a:lstStyle/>
        <a:p>
          <a:endParaRPr lang="es-EC"/>
        </a:p>
      </dgm:t>
    </dgm:pt>
    <dgm:pt modelId="{88B1FF44-410A-4739-8E9F-E2189387E2AE}" type="pres">
      <dgm:prSet presAssocID="{AF07C6D7-CF6B-4B15-9920-A984308A1408}" presName="accentRepeatNode" presStyleLbl="solidFgAcc1" presStyleIdx="4" presStyleCnt="5" custScaleX="84654" custScaleY="84654"/>
      <dgm:spPr/>
      <dgm:t>
        <a:bodyPr/>
        <a:lstStyle/>
        <a:p>
          <a:endParaRPr lang="es-MX"/>
        </a:p>
      </dgm:t>
    </dgm:pt>
  </dgm:ptLst>
  <dgm:cxnLst>
    <dgm:cxn modelId="{A33B8E9F-383C-491E-ABF6-80FF54CE28F0}" srcId="{A48D0623-C7F1-4922-AD76-95BE113AB3AE}" destId="{29895D29-3022-4B00-97C3-4A61266C966C}" srcOrd="2" destOrd="0" parTransId="{EF8E5962-FFC4-4A6A-A7F7-7A53F4B93CFE}" sibTransId="{7CD66F70-CA20-4E47-9353-49F27D8BCF0A}"/>
    <dgm:cxn modelId="{0F73F434-4848-4195-9534-E2302E685C55}" srcId="{A48D0623-C7F1-4922-AD76-95BE113AB3AE}" destId="{AF07C6D7-CF6B-4B15-9920-A984308A1408}" srcOrd="4" destOrd="0" parTransId="{8867E919-2476-4B16-954F-EE2056655601}" sibTransId="{1DE38656-2DBC-4237-ABA8-AE1E3B8FDC3A}"/>
    <dgm:cxn modelId="{91A4B915-A3C4-4D5B-816C-61C5B32ED983}" srcId="{A48D0623-C7F1-4922-AD76-95BE113AB3AE}" destId="{5018E3A3-A832-465E-956C-AC2DC10F2ED3}" srcOrd="3" destOrd="0" parTransId="{2B71BFE4-27BA-4EAA-B5B1-4743700B99E1}" sibTransId="{6970189B-5011-4719-AC35-BF57E0DE3875}"/>
    <dgm:cxn modelId="{D67C42AB-54CB-42C3-8A9D-996BE73E7D0C}" type="presOf" srcId="{5018E3A3-A832-465E-956C-AC2DC10F2ED3}" destId="{10FCC036-0014-4463-8AD1-F4252DE24B66}" srcOrd="0" destOrd="0" presId="urn:microsoft.com/office/officeart/2008/layout/VerticalCurvedList"/>
    <dgm:cxn modelId="{37E982C7-745C-4CE3-B8A4-68D9E4C11A66}" type="presOf" srcId="{29895D29-3022-4B00-97C3-4A61266C966C}" destId="{3A7D2F1F-366A-4847-A934-67A1130C17FC}" srcOrd="0" destOrd="0" presId="urn:microsoft.com/office/officeart/2008/layout/VerticalCurvedList"/>
    <dgm:cxn modelId="{04CF9D6C-6350-4C01-8DE5-3139D75A9E54}" srcId="{A48D0623-C7F1-4922-AD76-95BE113AB3AE}" destId="{3914FFC9-8AAC-42A6-BF65-BBA19B4671AB}" srcOrd="1" destOrd="0" parTransId="{68EC0961-C450-4625-B711-1445E4857048}" sibTransId="{9806D01F-6EE9-496A-AD3E-D445ADD4DE49}"/>
    <dgm:cxn modelId="{7B1A7591-319E-4879-8B1C-0171C5FA862E}" srcId="{A48D0623-C7F1-4922-AD76-95BE113AB3AE}" destId="{96F2B5F2-2C31-4161-8315-BE94664E610E}" srcOrd="0" destOrd="0" parTransId="{1EC1B64C-54C2-40AB-9A3D-0BD06938E500}" sibTransId="{EB503C63-1021-4002-BFDB-E5C3B7F29BA1}"/>
    <dgm:cxn modelId="{8E0A88EA-E747-4D68-803C-5FE2AB993A3B}" type="presOf" srcId="{3914FFC9-8AAC-42A6-BF65-BBA19B4671AB}" destId="{A2D9D1E8-94CF-4E16-8C0B-B53C798978C1}" srcOrd="0" destOrd="0" presId="urn:microsoft.com/office/officeart/2008/layout/VerticalCurvedList"/>
    <dgm:cxn modelId="{9E81DE63-CCCA-4906-BE70-39C3CF2A8505}" type="presOf" srcId="{A48D0623-C7F1-4922-AD76-95BE113AB3AE}" destId="{A59CD9C1-1422-4F38-8759-085FE5FE8250}" srcOrd="0" destOrd="0" presId="urn:microsoft.com/office/officeart/2008/layout/VerticalCurvedList"/>
    <dgm:cxn modelId="{8254EB4F-981D-4317-A83D-9D341489D156}" type="presOf" srcId="{EB503C63-1021-4002-BFDB-E5C3B7F29BA1}" destId="{E38EC24A-2561-4129-8E44-0B9162AD1E2D}" srcOrd="0" destOrd="0" presId="urn:microsoft.com/office/officeart/2008/layout/VerticalCurvedList"/>
    <dgm:cxn modelId="{F4AB81FC-8970-4BFC-BB1C-FA8286F88C6C}" type="presOf" srcId="{AF07C6D7-CF6B-4B15-9920-A984308A1408}" destId="{1D1664C2-A03A-4824-A67D-0FB6D9FC6156}" srcOrd="0" destOrd="0" presId="urn:microsoft.com/office/officeart/2008/layout/VerticalCurvedList"/>
    <dgm:cxn modelId="{9F40032B-DC30-4114-A592-D69C97124A80}" type="presOf" srcId="{96F2B5F2-2C31-4161-8315-BE94664E610E}" destId="{AF2944C3-E10F-4D9B-A4A0-5B45C72EA1F1}" srcOrd="0" destOrd="0" presId="urn:microsoft.com/office/officeart/2008/layout/VerticalCurvedList"/>
    <dgm:cxn modelId="{90FD3F61-604C-43E2-8173-53A53041A220}" type="presParOf" srcId="{A59CD9C1-1422-4F38-8759-085FE5FE8250}" destId="{D029E45D-E6FC-4390-A5B3-1D51ED8EC9F4}" srcOrd="0" destOrd="0" presId="urn:microsoft.com/office/officeart/2008/layout/VerticalCurvedList"/>
    <dgm:cxn modelId="{3CBD4622-6756-42EE-835F-D2A58B96957D}" type="presParOf" srcId="{D029E45D-E6FC-4390-A5B3-1D51ED8EC9F4}" destId="{42528AE2-C871-4A80-BFDC-A2BE3A0297A1}" srcOrd="0" destOrd="0" presId="urn:microsoft.com/office/officeart/2008/layout/VerticalCurvedList"/>
    <dgm:cxn modelId="{D8AD5CAF-6014-4549-99D5-06691B8AA546}" type="presParOf" srcId="{42528AE2-C871-4A80-BFDC-A2BE3A0297A1}" destId="{1CADC716-B3B3-4170-82BB-AC9D5D6AF347}" srcOrd="0" destOrd="0" presId="urn:microsoft.com/office/officeart/2008/layout/VerticalCurvedList"/>
    <dgm:cxn modelId="{F4808833-17E0-4753-A236-EB8D08F0E292}" type="presParOf" srcId="{42528AE2-C871-4A80-BFDC-A2BE3A0297A1}" destId="{E38EC24A-2561-4129-8E44-0B9162AD1E2D}" srcOrd="1" destOrd="0" presId="urn:microsoft.com/office/officeart/2008/layout/VerticalCurvedList"/>
    <dgm:cxn modelId="{7347BAC5-C9E1-443A-B0A0-2DC9C548C00E}" type="presParOf" srcId="{42528AE2-C871-4A80-BFDC-A2BE3A0297A1}" destId="{270725F5-F6BB-474F-B355-7AFBB63941E5}" srcOrd="2" destOrd="0" presId="urn:microsoft.com/office/officeart/2008/layout/VerticalCurvedList"/>
    <dgm:cxn modelId="{59ED7829-9446-4070-9FFB-B580DC1C54DE}" type="presParOf" srcId="{42528AE2-C871-4A80-BFDC-A2BE3A0297A1}" destId="{B4966FD4-DB08-411B-A2F9-6056EF5473D2}" srcOrd="3" destOrd="0" presId="urn:microsoft.com/office/officeart/2008/layout/VerticalCurvedList"/>
    <dgm:cxn modelId="{36A573D8-1162-4170-80AF-EFCC6993D142}" type="presParOf" srcId="{D029E45D-E6FC-4390-A5B3-1D51ED8EC9F4}" destId="{AF2944C3-E10F-4D9B-A4A0-5B45C72EA1F1}" srcOrd="1" destOrd="0" presId="urn:microsoft.com/office/officeart/2008/layout/VerticalCurvedList"/>
    <dgm:cxn modelId="{BA45A280-067E-4772-AFB4-AEFF70EBA37A}" type="presParOf" srcId="{D029E45D-E6FC-4390-A5B3-1D51ED8EC9F4}" destId="{17AFECFF-7296-46E8-A194-236E5C7FEB53}" srcOrd="2" destOrd="0" presId="urn:microsoft.com/office/officeart/2008/layout/VerticalCurvedList"/>
    <dgm:cxn modelId="{77B583CC-05B8-4DCA-9388-5E0E4ACB037E}" type="presParOf" srcId="{17AFECFF-7296-46E8-A194-236E5C7FEB53}" destId="{BFEC46F0-6701-4AE6-8BCA-7B3FAE4223B8}" srcOrd="0" destOrd="0" presId="urn:microsoft.com/office/officeart/2008/layout/VerticalCurvedList"/>
    <dgm:cxn modelId="{45B4E44D-700B-423E-91C8-885B59116A4C}" type="presParOf" srcId="{D029E45D-E6FC-4390-A5B3-1D51ED8EC9F4}" destId="{A2D9D1E8-94CF-4E16-8C0B-B53C798978C1}" srcOrd="3" destOrd="0" presId="urn:microsoft.com/office/officeart/2008/layout/VerticalCurvedList"/>
    <dgm:cxn modelId="{5B239490-FE53-41B7-B1C3-C41B1D5B486D}" type="presParOf" srcId="{D029E45D-E6FC-4390-A5B3-1D51ED8EC9F4}" destId="{7C3C7570-3BA3-4A28-ADBA-430BC18014CA}" srcOrd="4" destOrd="0" presId="urn:microsoft.com/office/officeart/2008/layout/VerticalCurvedList"/>
    <dgm:cxn modelId="{CCF6076A-156E-4EB8-8E74-BF0D7A67E81C}" type="presParOf" srcId="{7C3C7570-3BA3-4A28-ADBA-430BC18014CA}" destId="{D3D40920-2F89-4FB4-A1AF-BCF08F0CC5F0}" srcOrd="0" destOrd="0" presId="urn:microsoft.com/office/officeart/2008/layout/VerticalCurvedList"/>
    <dgm:cxn modelId="{42AC33D9-20C8-4C9F-9332-65EF48AE5A5B}" type="presParOf" srcId="{D029E45D-E6FC-4390-A5B3-1D51ED8EC9F4}" destId="{3A7D2F1F-366A-4847-A934-67A1130C17FC}" srcOrd="5" destOrd="0" presId="urn:microsoft.com/office/officeart/2008/layout/VerticalCurvedList"/>
    <dgm:cxn modelId="{3BCA24C8-0B40-4E6A-B231-55EBFD02BA5F}" type="presParOf" srcId="{D029E45D-E6FC-4390-A5B3-1D51ED8EC9F4}" destId="{A66F4A83-4B94-43B5-9C2E-4118BCDA967A}" srcOrd="6" destOrd="0" presId="urn:microsoft.com/office/officeart/2008/layout/VerticalCurvedList"/>
    <dgm:cxn modelId="{93EA5427-0687-4770-A207-FDCBD195BDAB}" type="presParOf" srcId="{A66F4A83-4B94-43B5-9C2E-4118BCDA967A}" destId="{41A5B61F-60B1-4A91-B3F5-6EF0634EDEBB}" srcOrd="0" destOrd="0" presId="urn:microsoft.com/office/officeart/2008/layout/VerticalCurvedList"/>
    <dgm:cxn modelId="{8477A86D-FA45-479E-B3C9-B5812B43E69F}" type="presParOf" srcId="{D029E45D-E6FC-4390-A5B3-1D51ED8EC9F4}" destId="{10FCC036-0014-4463-8AD1-F4252DE24B66}" srcOrd="7" destOrd="0" presId="urn:microsoft.com/office/officeart/2008/layout/VerticalCurvedList"/>
    <dgm:cxn modelId="{E40FD818-BEA2-4BBF-8ED3-22B96319BBE9}" type="presParOf" srcId="{D029E45D-E6FC-4390-A5B3-1D51ED8EC9F4}" destId="{E33D3BD0-3207-490F-A730-447BEC3BF5B8}" srcOrd="8" destOrd="0" presId="urn:microsoft.com/office/officeart/2008/layout/VerticalCurvedList"/>
    <dgm:cxn modelId="{B53584B5-530A-46BC-8F89-4B5F46510A89}" type="presParOf" srcId="{E33D3BD0-3207-490F-A730-447BEC3BF5B8}" destId="{F55757F1-7E5F-4CBB-B486-DE539CCFD45A}" srcOrd="0" destOrd="0" presId="urn:microsoft.com/office/officeart/2008/layout/VerticalCurvedList"/>
    <dgm:cxn modelId="{9DCACFF0-0614-4B0E-8C2F-108D944FC663}" type="presParOf" srcId="{D029E45D-E6FC-4390-A5B3-1D51ED8EC9F4}" destId="{1D1664C2-A03A-4824-A67D-0FB6D9FC6156}" srcOrd="9" destOrd="0" presId="urn:microsoft.com/office/officeart/2008/layout/VerticalCurvedList"/>
    <dgm:cxn modelId="{C1CA6F55-C2C9-4BB1-B1D9-DC5EBB0D79BD}" type="presParOf" srcId="{D029E45D-E6FC-4390-A5B3-1D51ED8EC9F4}" destId="{5B064D9F-51A1-4373-8F7F-16B88E4E0BC9}" srcOrd="10" destOrd="0" presId="urn:microsoft.com/office/officeart/2008/layout/VerticalCurvedList"/>
    <dgm:cxn modelId="{D2AA5EFE-8ABF-4714-82F8-ABCCE00F2ED0}" type="presParOf" srcId="{5B064D9F-51A1-4373-8F7F-16B88E4E0BC9}" destId="{88B1FF44-410A-4739-8E9F-E2189387E2AE}" srcOrd="0" destOrd="0" presId="urn:microsoft.com/office/officeart/2008/layout/VerticalCurvedList"/>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D0623-C7F1-4922-AD76-95BE113AB3AE}" type="doc">
      <dgm:prSet loTypeId="urn:microsoft.com/office/officeart/2005/8/layout/hList7#1" loCatId="list" qsTypeId="urn:microsoft.com/office/officeart/2005/8/quickstyle/simple5" qsCatId="simple" csTypeId="urn:microsoft.com/office/officeart/2005/8/colors/accent6_1" csCatId="accent6" phldr="1"/>
      <dgm:spPr/>
      <dgm:t>
        <a:bodyPr/>
        <a:lstStyle/>
        <a:p>
          <a:endParaRPr lang="es-ES"/>
        </a:p>
      </dgm:t>
    </dgm:pt>
    <dgm:pt modelId="{96F2B5F2-2C31-4161-8315-BE94664E610E}">
      <dgm:prSet phldrT="[Texto]" custT="1"/>
      <dgm:spPr/>
      <dgm:t>
        <a:bodyPr/>
        <a:lstStyle/>
        <a:p>
          <a:pPr algn="ctr" rtl="0"/>
          <a:r>
            <a:rPr lang="es-MX" sz="1400" b="1" dirty="0" smtClean="0"/>
            <a:t>Marco Jurídico</a:t>
          </a:r>
          <a:endParaRPr lang="es-ES" sz="1400" b="1" dirty="0"/>
        </a:p>
      </dgm:t>
    </dgm:pt>
    <dgm:pt modelId="{1EC1B64C-54C2-40AB-9A3D-0BD06938E500}" type="parTrans" cxnId="{7B1A7591-319E-4879-8B1C-0171C5FA862E}">
      <dgm:prSet/>
      <dgm:spPr/>
      <dgm:t>
        <a:bodyPr/>
        <a:lstStyle/>
        <a:p>
          <a:pPr algn="ctr"/>
          <a:endParaRPr lang="es-ES" sz="1600" b="1"/>
        </a:p>
      </dgm:t>
    </dgm:pt>
    <dgm:pt modelId="{EB503C63-1021-4002-BFDB-E5C3B7F29BA1}" type="sibTrans" cxnId="{7B1A7591-319E-4879-8B1C-0171C5FA862E}">
      <dgm:prSet/>
      <dgm:spPr/>
      <dgm:t>
        <a:bodyPr/>
        <a:lstStyle/>
        <a:p>
          <a:pPr algn="ctr"/>
          <a:endParaRPr lang="es-ES" sz="1600" b="1"/>
        </a:p>
      </dgm:t>
    </dgm:pt>
    <dgm:pt modelId="{3914FFC9-8AAC-42A6-BF65-BBA19B4671AB}">
      <dgm:prSet phldrT="[Texto]" custT="1"/>
      <dgm:spPr/>
      <dgm:t>
        <a:bodyPr/>
        <a:lstStyle/>
        <a:p>
          <a:pPr algn="ctr" rtl="0"/>
          <a:r>
            <a:rPr lang="es-ES" sz="1400" b="1" dirty="0" smtClean="0"/>
            <a:t>Procesos Registrales</a:t>
          </a:r>
          <a:endParaRPr lang="es-ES" sz="1400" b="1" dirty="0"/>
        </a:p>
      </dgm:t>
    </dgm:pt>
    <dgm:pt modelId="{68EC0961-C450-4625-B711-1445E4857048}" type="parTrans" cxnId="{04CF9D6C-6350-4C01-8DE5-3139D75A9E54}">
      <dgm:prSet/>
      <dgm:spPr/>
      <dgm:t>
        <a:bodyPr/>
        <a:lstStyle/>
        <a:p>
          <a:pPr algn="ctr"/>
          <a:endParaRPr lang="es-MX" sz="1800" b="1"/>
        </a:p>
      </dgm:t>
    </dgm:pt>
    <dgm:pt modelId="{9806D01F-6EE9-496A-AD3E-D445ADD4DE49}" type="sibTrans" cxnId="{04CF9D6C-6350-4C01-8DE5-3139D75A9E54}">
      <dgm:prSet/>
      <dgm:spPr/>
      <dgm:t>
        <a:bodyPr/>
        <a:lstStyle/>
        <a:p>
          <a:pPr algn="ctr"/>
          <a:endParaRPr lang="es-MX" sz="1800" b="1"/>
        </a:p>
      </dgm:t>
    </dgm:pt>
    <dgm:pt modelId="{29895D29-3022-4B00-97C3-4A61266C966C}">
      <dgm:prSet phldrT="[Texto]" custT="1"/>
      <dgm:spPr/>
      <dgm:t>
        <a:bodyPr/>
        <a:lstStyle/>
        <a:p>
          <a:pPr algn="ctr" rtl="0"/>
          <a:r>
            <a:rPr lang="es-MX" sz="1400" b="1" dirty="0" smtClean="0"/>
            <a:t>Tecnologías </a:t>
          </a:r>
          <a:endParaRPr lang="es-ES" sz="1400" b="1" dirty="0"/>
        </a:p>
      </dgm:t>
    </dgm:pt>
    <dgm:pt modelId="{EF8E5962-FFC4-4A6A-A7F7-7A53F4B93CFE}" type="parTrans" cxnId="{A33B8E9F-383C-491E-ABF6-80FF54CE28F0}">
      <dgm:prSet/>
      <dgm:spPr/>
      <dgm:t>
        <a:bodyPr/>
        <a:lstStyle/>
        <a:p>
          <a:pPr algn="ctr"/>
          <a:endParaRPr lang="es-MX" sz="1800" b="1"/>
        </a:p>
      </dgm:t>
    </dgm:pt>
    <dgm:pt modelId="{7CD66F70-CA20-4E47-9353-49F27D8BCF0A}" type="sibTrans" cxnId="{A33B8E9F-383C-491E-ABF6-80FF54CE28F0}">
      <dgm:prSet/>
      <dgm:spPr/>
      <dgm:t>
        <a:bodyPr/>
        <a:lstStyle/>
        <a:p>
          <a:pPr algn="ctr"/>
          <a:endParaRPr lang="es-MX" sz="1800" b="1"/>
        </a:p>
      </dgm:t>
    </dgm:pt>
    <dgm:pt modelId="{FD341FDA-C3B4-44F8-9FCA-76C7407C57C7}">
      <dgm:prSet phldrT="[Texto]" custT="1"/>
      <dgm:spPr/>
      <dgm:t>
        <a:bodyPr/>
        <a:lstStyle/>
        <a:p>
          <a:pPr algn="ctr" rtl="0"/>
          <a:r>
            <a:rPr lang="es-ES" sz="1400" b="1" dirty="0" smtClean="0"/>
            <a:t>Profesionalización </a:t>
          </a:r>
          <a:endParaRPr lang="es-ES" sz="1400" b="1" dirty="0"/>
        </a:p>
      </dgm:t>
    </dgm:pt>
    <dgm:pt modelId="{C2B9EBA0-024E-4F9F-85C7-8E1DEAE6F68B}" type="parTrans" cxnId="{33479A7A-4265-48D4-9DC4-010897E6CAB8}">
      <dgm:prSet/>
      <dgm:spPr/>
      <dgm:t>
        <a:bodyPr/>
        <a:lstStyle/>
        <a:p>
          <a:pPr algn="ctr"/>
          <a:endParaRPr lang="es-MX" sz="1800" b="1"/>
        </a:p>
      </dgm:t>
    </dgm:pt>
    <dgm:pt modelId="{871E2F87-390F-4292-A30D-62435468F0B1}" type="sibTrans" cxnId="{33479A7A-4265-48D4-9DC4-010897E6CAB8}">
      <dgm:prSet/>
      <dgm:spPr/>
      <dgm:t>
        <a:bodyPr/>
        <a:lstStyle/>
        <a:p>
          <a:pPr algn="ctr"/>
          <a:endParaRPr lang="es-MX" sz="1800" b="1"/>
        </a:p>
      </dgm:t>
    </dgm:pt>
    <dgm:pt modelId="{AF07C6D7-CF6B-4B15-9920-A984308A1408}">
      <dgm:prSet phldrT="[Texto]" custT="1"/>
      <dgm:spPr/>
      <dgm:t>
        <a:bodyPr/>
        <a:lstStyle/>
        <a:p>
          <a:pPr algn="ctr" rtl="0"/>
          <a:r>
            <a:rPr lang="es-MX" sz="1400" b="1" dirty="0" smtClean="0"/>
            <a:t>Acervo Registral DIGITALIZADO</a:t>
          </a:r>
          <a:endParaRPr lang="es-ES" sz="1400" b="1" dirty="0"/>
        </a:p>
      </dgm:t>
    </dgm:pt>
    <dgm:pt modelId="{8867E919-2476-4B16-954F-EE2056655601}" type="parTrans" cxnId="{0F73F434-4848-4195-9534-E2302E685C55}">
      <dgm:prSet/>
      <dgm:spPr/>
      <dgm:t>
        <a:bodyPr/>
        <a:lstStyle/>
        <a:p>
          <a:pPr algn="ctr"/>
          <a:endParaRPr lang="es-MX" sz="1800" b="1"/>
        </a:p>
      </dgm:t>
    </dgm:pt>
    <dgm:pt modelId="{1DE38656-2DBC-4237-ABA8-AE1E3B8FDC3A}" type="sibTrans" cxnId="{0F73F434-4848-4195-9534-E2302E685C55}">
      <dgm:prSet/>
      <dgm:spPr/>
      <dgm:t>
        <a:bodyPr/>
        <a:lstStyle/>
        <a:p>
          <a:pPr algn="ctr"/>
          <a:endParaRPr lang="es-MX" sz="1800" b="1"/>
        </a:p>
      </dgm:t>
    </dgm:pt>
    <dgm:pt modelId="{A7D75D72-7F4A-4616-AFE5-E62AB355E6AE}" type="pres">
      <dgm:prSet presAssocID="{A48D0623-C7F1-4922-AD76-95BE113AB3AE}" presName="Name0" presStyleCnt="0">
        <dgm:presLayoutVars>
          <dgm:dir/>
          <dgm:resizeHandles val="exact"/>
        </dgm:presLayoutVars>
      </dgm:prSet>
      <dgm:spPr/>
      <dgm:t>
        <a:bodyPr/>
        <a:lstStyle/>
        <a:p>
          <a:endParaRPr lang="es-MX"/>
        </a:p>
      </dgm:t>
    </dgm:pt>
    <dgm:pt modelId="{2565870E-1451-475D-B966-B2C0ADB091B3}" type="pres">
      <dgm:prSet presAssocID="{A48D0623-C7F1-4922-AD76-95BE113AB3AE}" presName="fgShape" presStyleLbl="fgShp" presStyleIdx="0" presStyleCnt="1"/>
      <dgm:spPr/>
      <dgm:t>
        <a:bodyPr/>
        <a:lstStyle/>
        <a:p>
          <a:endParaRPr lang="es-MX"/>
        </a:p>
      </dgm:t>
    </dgm:pt>
    <dgm:pt modelId="{A3DA8889-11B7-4075-8512-B19D2650D5C2}" type="pres">
      <dgm:prSet presAssocID="{A48D0623-C7F1-4922-AD76-95BE113AB3AE}" presName="linComp" presStyleCnt="0"/>
      <dgm:spPr/>
      <dgm:t>
        <a:bodyPr/>
        <a:lstStyle/>
        <a:p>
          <a:endParaRPr lang="es-MX"/>
        </a:p>
      </dgm:t>
    </dgm:pt>
    <dgm:pt modelId="{34E9E82D-D509-49E6-9B78-A2626A632D31}" type="pres">
      <dgm:prSet presAssocID="{96F2B5F2-2C31-4161-8315-BE94664E610E}" presName="compNode" presStyleCnt="0"/>
      <dgm:spPr/>
      <dgm:t>
        <a:bodyPr/>
        <a:lstStyle/>
        <a:p>
          <a:endParaRPr lang="es-MX"/>
        </a:p>
      </dgm:t>
    </dgm:pt>
    <dgm:pt modelId="{31B257C6-B6EE-4552-B90C-2C5DEEF54160}" type="pres">
      <dgm:prSet presAssocID="{96F2B5F2-2C31-4161-8315-BE94664E610E}" presName="bkgdShape" presStyleLbl="node1" presStyleIdx="0" presStyleCnt="5"/>
      <dgm:spPr/>
      <dgm:t>
        <a:bodyPr/>
        <a:lstStyle/>
        <a:p>
          <a:endParaRPr lang="es-MX"/>
        </a:p>
      </dgm:t>
    </dgm:pt>
    <dgm:pt modelId="{E2E57C66-C4C3-4DC9-A12C-27C3D4AE6D32}" type="pres">
      <dgm:prSet presAssocID="{96F2B5F2-2C31-4161-8315-BE94664E610E}" presName="nodeTx" presStyleLbl="node1" presStyleIdx="0" presStyleCnt="5">
        <dgm:presLayoutVars>
          <dgm:bulletEnabled val="1"/>
        </dgm:presLayoutVars>
      </dgm:prSet>
      <dgm:spPr/>
      <dgm:t>
        <a:bodyPr/>
        <a:lstStyle/>
        <a:p>
          <a:endParaRPr lang="es-MX"/>
        </a:p>
      </dgm:t>
    </dgm:pt>
    <dgm:pt modelId="{77154C57-F2DE-42E3-BAC3-EB28BFCA0961}" type="pres">
      <dgm:prSet presAssocID="{96F2B5F2-2C31-4161-8315-BE94664E610E}" presName="invisiNode" presStyleLbl="node1" presStyleIdx="0" presStyleCnt="5"/>
      <dgm:spPr/>
      <dgm:t>
        <a:bodyPr/>
        <a:lstStyle/>
        <a:p>
          <a:endParaRPr lang="es-MX"/>
        </a:p>
      </dgm:t>
    </dgm:pt>
    <dgm:pt modelId="{EA1A2EC1-CBF2-4636-B57E-0F15F8579411}" type="pres">
      <dgm:prSet presAssocID="{96F2B5F2-2C31-4161-8315-BE94664E610E}" presName="imagNode" presStyleLbl="fgImgPlace1" presStyleIdx="0" presStyleCnt="5"/>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17000" r="-17000"/>
          </a:stretch>
        </a:blipFill>
      </dgm:spPr>
      <dgm:t>
        <a:bodyPr/>
        <a:lstStyle/>
        <a:p>
          <a:endParaRPr lang="es-MX"/>
        </a:p>
      </dgm:t>
    </dgm:pt>
    <dgm:pt modelId="{B61AABC2-1A91-4D57-AE1D-7FE521F4C27D}" type="pres">
      <dgm:prSet presAssocID="{EB503C63-1021-4002-BFDB-E5C3B7F29BA1}" presName="sibTrans" presStyleLbl="sibTrans2D1" presStyleIdx="0" presStyleCnt="0"/>
      <dgm:spPr/>
      <dgm:t>
        <a:bodyPr/>
        <a:lstStyle/>
        <a:p>
          <a:endParaRPr lang="es-MX"/>
        </a:p>
      </dgm:t>
    </dgm:pt>
    <dgm:pt modelId="{F0EC26A9-71D8-4F93-8B2C-1D005BC6463A}" type="pres">
      <dgm:prSet presAssocID="{3914FFC9-8AAC-42A6-BF65-BBA19B4671AB}" presName="compNode" presStyleCnt="0"/>
      <dgm:spPr/>
      <dgm:t>
        <a:bodyPr/>
        <a:lstStyle/>
        <a:p>
          <a:endParaRPr lang="es-MX"/>
        </a:p>
      </dgm:t>
    </dgm:pt>
    <dgm:pt modelId="{8798E60F-85CD-4BDF-B8E3-137A91E2CAEA}" type="pres">
      <dgm:prSet presAssocID="{3914FFC9-8AAC-42A6-BF65-BBA19B4671AB}" presName="bkgdShape" presStyleLbl="node1" presStyleIdx="1" presStyleCnt="5"/>
      <dgm:spPr/>
      <dgm:t>
        <a:bodyPr/>
        <a:lstStyle/>
        <a:p>
          <a:endParaRPr lang="es-MX"/>
        </a:p>
      </dgm:t>
    </dgm:pt>
    <dgm:pt modelId="{2D9420F0-1657-4A28-88C6-DD058836F263}" type="pres">
      <dgm:prSet presAssocID="{3914FFC9-8AAC-42A6-BF65-BBA19B4671AB}" presName="nodeTx" presStyleLbl="node1" presStyleIdx="1" presStyleCnt="5">
        <dgm:presLayoutVars>
          <dgm:bulletEnabled val="1"/>
        </dgm:presLayoutVars>
      </dgm:prSet>
      <dgm:spPr/>
      <dgm:t>
        <a:bodyPr/>
        <a:lstStyle/>
        <a:p>
          <a:endParaRPr lang="es-MX"/>
        </a:p>
      </dgm:t>
    </dgm:pt>
    <dgm:pt modelId="{760CA6DD-FBE0-4425-A341-93B3E01420C6}" type="pres">
      <dgm:prSet presAssocID="{3914FFC9-8AAC-42A6-BF65-BBA19B4671AB}" presName="invisiNode" presStyleLbl="node1" presStyleIdx="1" presStyleCnt="5"/>
      <dgm:spPr/>
      <dgm:t>
        <a:bodyPr/>
        <a:lstStyle/>
        <a:p>
          <a:endParaRPr lang="es-MX"/>
        </a:p>
      </dgm:t>
    </dgm:pt>
    <dgm:pt modelId="{824FE1EE-3551-4D7D-8B49-5DACC1F136E9}" type="pres">
      <dgm:prSet presAssocID="{3914FFC9-8AAC-42A6-BF65-BBA19B4671AB}" presName="imagNode" presStyleLbl="fgImgPlace1" presStyleIdx="1" presStyleCnt="5"/>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17000" r="-17000"/>
          </a:stretch>
        </a:blipFill>
      </dgm:spPr>
      <dgm:t>
        <a:bodyPr/>
        <a:lstStyle/>
        <a:p>
          <a:endParaRPr lang="es-MX"/>
        </a:p>
      </dgm:t>
    </dgm:pt>
    <dgm:pt modelId="{5995A1F5-6754-48D2-8849-DBE60CF21EF4}" type="pres">
      <dgm:prSet presAssocID="{9806D01F-6EE9-496A-AD3E-D445ADD4DE49}" presName="sibTrans" presStyleLbl="sibTrans2D1" presStyleIdx="0" presStyleCnt="0"/>
      <dgm:spPr/>
      <dgm:t>
        <a:bodyPr/>
        <a:lstStyle/>
        <a:p>
          <a:endParaRPr lang="es-MX"/>
        </a:p>
      </dgm:t>
    </dgm:pt>
    <dgm:pt modelId="{8581A38C-7CD9-4B51-976D-BED716F8E7B7}" type="pres">
      <dgm:prSet presAssocID="{29895D29-3022-4B00-97C3-4A61266C966C}" presName="compNode" presStyleCnt="0"/>
      <dgm:spPr/>
      <dgm:t>
        <a:bodyPr/>
        <a:lstStyle/>
        <a:p>
          <a:endParaRPr lang="es-MX"/>
        </a:p>
      </dgm:t>
    </dgm:pt>
    <dgm:pt modelId="{D15AD27B-944C-4AF3-BEA5-760887690F9F}" type="pres">
      <dgm:prSet presAssocID="{29895D29-3022-4B00-97C3-4A61266C966C}" presName="bkgdShape" presStyleLbl="node1" presStyleIdx="2" presStyleCnt="5"/>
      <dgm:spPr/>
      <dgm:t>
        <a:bodyPr/>
        <a:lstStyle/>
        <a:p>
          <a:endParaRPr lang="es-MX"/>
        </a:p>
      </dgm:t>
    </dgm:pt>
    <dgm:pt modelId="{6F9739AA-63A6-49A0-BCCD-393282400EB2}" type="pres">
      <dgm:prSet presAssocID="{29895D29-3022-4B00-97C3-4A61266C966C}" presName="nodeTx" presStyleLbl="node1" presStyleIdx="2" presStyleCnt="5">
        <dgm:presLayoutVars>
          <dgm:bulletEnabled val="1"/>
        </dgm:presLayoutVars>
      </dgm:prSet>
      <dgm:spPr/>
      <dgm:t>
        <a:bodyPr/>
        <a:lstStyle/>
        <a:p>
          <a:endParaRPr lang="es-MX"/>
        </a:p>
      </dgm:t>
    </dgm:pt>
    <dgm:pt modelId="{A720C487-39A4-4EA9-A9A6-BD689357E916}" type="pres">
      <dgm:prSet presAssocID="{29895D29-3022-4B00-97C3-4A61266C966C}" presName="invisiNode" presStyleLbl="node1" presStyleIdx="2" presStyleCnt="5"/>
      <dgm:spPr/>
      <dgm:t>
        <a:bodyPr/>
        <a:lstStyle/>
        <a:p>
          <a:endParaRPr lang="es-MX"/>
        </a:p>
      </dgm:t>
    </dgm:pt>
    <dgm:pt modelId="{314A3755-3741-4099-9D08-4C69729CBC1F}" type="pres">
      <dgm:prSet presAssocID="{29895D29-3022-4B00-97C3-4A61266C966C}" presName="imagNode" presStyleLbl="fgImgPlace1" presStyleIdx="2" presStyleCnt="5"/>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1000" r="-1000"/>
          </a:stretch>
        </a:blipFill>
      </dgm:spPr>
      <dgm:t>
        <a:bodyPr/>
        <a:lstStyle/>
        <a:p>
          <a:endParaRPr lang="es-MX"/>
        </a:p>
      </dgm:t>
    </dgm:pt>
    <dgm:pt modelId="{2CD05192-3D4F-4D1C-AA0A-B189DB0BCD83}" type="pres">
      <dgm:prSet presAssocID="{7CD66F70-CA20-4E47-9353-49F27D8BCF0A}" presName="sibTrans" presStyleLbl="sibTrans2D1" presStyleIdx="0" presStyleCnt="0"/>
      <dgm:spPr/>
      <dgm:t>
        <a:bodyPr/>
        <a:lstStyle/>
        <a:p>
          <a:endParaRPr lang="es-MX"/>
        </a:p>
      </dgm:t>
    </dgm:pt>
    <dgm:pt modelId="{F145093E-21F3-4B90-B7AD-1CF4A1402D6F}" type="pres">
      <dgm:prSet presAssocID="{FD341FDA-C3B4-44F8-9FCA-76C7407C57C7}" presName="compNode" presStyleCnt="0"/>
      <dgm:spPr/>
      <dgm:t>
        <a:bodyPr/>
        <a:lstStyle/>
        <a:p>
          <a:endParaRPr lang="es-MX"/>
        </a:p>
      </dgm:t>
    </dgm:pt>
    <dgm:pt modelId="{98D79FE0-9386-443B-9361-7EC104389A57}" type="pres">
      <dgm:prSet presAssocID="{FD341FDA-C3B4-44F8-9FCA-76C7407C57C7}" presName="bkgdShape" presStyleLbl="node1" presStyleIdx="3" presStyleCnt="5"/>
      <dgm:spPr/>
      <dgm:t>
        <a:bodyPr/>
        <a:lstStyle/>
        <a:p>
          <a:endParaRPr lang="es-MX"/>
        </a:p>
      </dgm:t>
    </dgm:pt>
    <dgm:pt modelId="{1765B9E8-2E0C-456B-9A91-D747A40029BE}" type="pres">
      <dgm:prSet presAssocID="{FD341FDA-C3B4-44F8-9FCA-76C7407C57C7}" presName="nodeTx" presStyleLbl="node1" presStyleIdx="3" presStyleCnt="5">
        <dgm:presLayoutVars>
          <dgm:bulletEnabled val="1"/>
        </dgm:presLayoutVars>
      </dgm:prSet>
      <dgm:spPr/>
      <dgm:t>
        <a:bodyPr/>
        <a:lstStyle/>
        <a:p>
          <a:endParaRPr lang="es-MX"/>
        </a:p>
      </dgm:t>
    </dgm:pt>
    <dgm:pt modelId="{554145C5-2DDE-4F4C-B00C-A6D7C3E4B2A5}" type="pres">
      <dgm:prSet presAssocID="{FD341FDA-C3B4-44F8-9FCA-76C7407C57C7}" presName="invisiNode" presStyleLbl="node1" presStyleIdx="3" presStyleCnt="5"/>
      <dgm:spPr/>
      <dgm:t>
        <a:bodyPr/>
        <a:lstStyle/>
        <a:p>
          <a:endParaRPr lang="es-MX"/>
        </a:p>
      </dgm:t>
    </dgm:pt>
    <dgm:pt modelId="{303BBDC7-1F45-4F5F-9E62-986122B56F0C}" type="pres">
      <dgm:prSet presAssocID="{FD341FDA-C3B4-44F8-9FCA-76C7407C57C7}" presName="imagNode" presStyleLbl="fgImgPlace1" presStyleIdx="3" presStyleCnt="5"/>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17000" r="-17000"/>
          </a:stretch>
        </a:blipFill>
      </dgm:spPr>
      <dgm:t>
        <a:bodyPr/>
        <a:lstStyle/>
        <a:p>
          <a:endParaRPr lang="es-MX"/>
        </a:p>
      </dgm:t>
    </dgm:pt>
    <dgm:pt modelId="{B5676E1E-DAF1-4036-A215-D71712478705}" type="pres">
      <dgm:prSet presAssocID="{871E2F87-390F-4292-A30D-62435468F0B1}" presName="sibTrans" presStyleLbl="sibTrans2D1" presStyleIdx="0" presStyleCnt="0"/>
      <dgm:spPr/>
      <dgm:t>
        <a:bodyPr/>
        <a:lstStyle/>
        <a:p>
          <a:endParaRPr lang="es-MX"/>
        </a:p>
      </dgm:t>
    </dgm:pt>
    <dgm:pt modelId="{C4E633BA-D51B-488D-9A71-1D9E60772BA8}" type="pres">
      <dgm:prSet presAssocID="{AF07C6D7-CF6B-4B15-9920-A984308A1408}" presName="compNode" presStyleCnt="0"/>
      <dgm:spPr/>
      <dgm:t>
        <a:bodyPr/>
        <a:lstStyle/>
        <a:p>
          <a:endParaRPr lang="es-MX"/>
        </a:p>
      </dgm:t>
    </dgm:pt>
    <dgm:pt modelId="{159B2D8B-ACEA-4F42-BCF8-9D692EB4F69F}" type="pres">
      <dgm:prSet presAssocID="{AF07C6D7-CF6B-4B15-9920-A984308A1408}" presName="bkgdShape" presStyleLbl="node1" presStyleIdx="4" presStyleCnt="5"/>
      <dgm:spPr/>
      <dgm:t>
        <a:bodyPr/>
        <a:lstStyle/>
        <a:p>
          <a:endParaRPr lang="es-MX"/>
        </a:p>
      </dgm:t>
    </dgm:pt>
    <dgm:pt modelId="{75C32C5E-23F8-432E-9699-9B154AB406A9}" type="pres">
      <dgm:prSet presAssocID="{AF07C6D7-CF6B-4B15-9920-A984308A1408}" presName="nodeTx" presStyleLbl="node1" presStyleIdx="4" presStyleCnt="5">
        <dgm:presLayoutVars>
          <dgm:bulletEnabled val="1"/>
        </dgm:presLayoutVars>
      </dgm:prSet>
      <dgm:spPr/>
      <dgm:t>
        <a:bodyPr/>
        <a:lstStyle/>
        <a:p>
          <a:endParaRPr lang="es-MX"/>
        </a:p>
      </dgm:t>
    </dgm:pt>
    <dgm:pt modelId="{4AEDFB33-A21B-4F5B-BAF2-AF02D308DCCD}" type="pres">
      <dgm:prSet presAssocID="{AF07C6D7-CF6B-4B15-9920-A984308A1408}" presName="invisiNode" presStyleLbl="node1" presStyleIdx="4" presStyleCnt="5"/>
      <dgm:spPr/>
      <dgm:t>
        <a:bodyPr/>
        <a:lstStyle/>
        <a:p>
          <a:endParaRPr lang="es-MX"/>
        </a:p>
      </dgm:t>
    </dgm:pt>
    <dgm:pt modelId="{830BB428-3A4D-41A0-9AEA-FFD6F2B821E1}" type="pres">
      <dgm:prSet presAssocID="{AF07C6D7-CF6B-4B15-9920-A984308A1408}" presName="imagNode" presStyleLbl="fgImgPlace1" presStyleIdx="4" presStyleCnt="5"/>
      <dgm:spPr>
        <a:blipFill>
          <a:blip xmlns:r="http://schemas.openxmlformats.org/officeDocument/2006/relationships" r:embed="rId5">
            <a:extLst>
              <a:ext uri="{28A0092B-C50C-407E-A947-70E740481C1C}">
                <a14:useLocalDpi xmlns="" xmlns:a14="http://schemas.microsoft.com/office/drawing/2010/main" val="0"/>
              </a:ext>
            </a:extLst>
          </a:blip>
          <a:srcRect/>
          <a:stretch>
            <a:fillRect l="-45000" r="-45000"/>
          </a:stretch>
        </a:blipFill>
      </dgm:spPr>
      <dgm:t>
        <a:bodyPr/>
        <a:lstStyle/>
        <a:p>
          <a:endParaRPr lang="es-MX"/>
        </a:p>
      </dgm:t>
    </dgm:pt>
  </dgm:ptLst>
  <dgm:cxnLst>
    <dgm:cxn modelId="{C3A978B0-05BA-4A49-B509-8699C05D456D}" type="presOf" srcId="{AF07C6D7-CF6B-4B15-9920-A984308A1408}" destId="{75C32C5E-23F8-432E-9699-9B154AB406A9}" srcOrd="1" destOrd="0" presId="urn:microsoft.com/office/officeart/2005/8/layout/hList7#1"/>
    <dgm:cxn modelId="{521A29C4-0ED5-4F37-9736-5AE32A759BA5}" type="presOf" srcId="{EB503C63-1021-4002-BFDB-E5C3B7F29BA1}" destId="{B61AABC2-1A91-4D57-AE1D-7FE521F4C27D}" srcOrd="0" destOrd="0" presId="urn:microsoft.com/office/officeart/2005/8/layout/hList7#1"/>
    <dgm:cxn modelId="{0F73F434-4848-4195-9534-E2302E685C55}" srcId="{A48D0623-C7F1-4922-AD76-95BE113AB3AE}" destId="{AF07C6D7-CF6B-4B15-9920-A984308A1408}" srcOrd="4" destOrd="0" parTransId="{8867E919-2476-4B16-954F-EE2056655601}" sibTransId="{1DE38656-2DBC-4237-ABA8-AE1E3B8FDC3A}"/>
    <dgm:cxn modelId="{4E34A007-ABBD-4192-A3CE-66BA966DDDF8}" type="presOf" srcId="{FD341FDA-C3B4-44F8-9FCA-76C7407C57C7}" destId="{1765B9E8-2E0C-456B-9A91-D747A40029BE}" srcOrd="1" destOrd="0" presId="urn:microsoft.com/office/officeart/2005/8/layout/hList7#1"/>
    <dgm:cxn modelId="{136AACED-AB99-4F0B-BBD6-318BC3F5DF24}" type="presOf" srcId="{7CD66F70-CA20-4E47-9353-49F27D8BCF0A}" destId="{2CD05192-3D4F-4D1C-AA0A-B189DB0BCD83}" srcOrd="0" destOrd="0" presId="urn:microsoft.com/office/officeart/2005/8/layout/hList7#1"/>
    <dgm:cxn modelId="{7B1A7591-319E-4879-8B1C-0171C5FA862E}" srcId="{A48D0623-C7F1-4922-AD76-95BE113AB3AE}" destId="{96F2B5F2-2C31-4161-8315-BE94664E610E}" srcOrd="0" destOrd="0" parTransId="{1EC1B64C-54C2-40AB-9A3D-0BD06938E500}" sibTransId="{EB503C63-1021-4002-BFDB-E5C3B7F29BA1}"/>
    <dgm:cxn modelId="{46AE63D9-8D09-4038-AB58-F2116F1C9B51}" type="presOf" srcId="{96F2B5F2-2C31-4161-8315-BE94664E610E}" destId="{31B257C6-B6EE-4552-B90C-2C5DEEF54160}" srcOrd="0" destOrd="0" presId="urn:microsoft.com/office/officeart/2005/8/layout/hList7#1"/>
    <dgm:cxn modelId="{34034E2F-C0D5-43C9-BEC3-DCFBFD4CC52B}" type="presOf" srcId="{871E2F87-390F-4292-A30D-62435468F0B1}" destId="{B5676E1E-DAF1-4036-A215-D71712478705}" srcOrd="0" destOrd="0" presId="urn:microsoft.com/office/officeart/2005/8/layout/hList7#1"/>
    <dgm:cxn modelId="{3AFFBEA6-3D28-4FCB-8EE5-0717BB515D5C}" type="presOf" srcId="{3914FFC9-8AAC-42A6-BF65-BBA19B4671AB}" destId="{8798E60F-85CD-4BDF-B8E3-137A91E2CAEA}" srcOrd="0" destOrd="0" presId="urn:microsoft.com/office/officeart/2005/8/layout/hList7#1"/>
    <dgm:cxn modelId="{5B5BFC06-162C-4510-9A26-7A574EEB3247}" type="presOf" srcId="{3914FFC9-8AAC-42A6-BF65-BBA19B4671AB}" destId="{2D9420F0-1657-4A28-88C6-DD058836F263}" srcOrd="1" destOrd="0" presId="urn:microsoft.com/office/officeart/2005/8/layout/hList7#1"/>
    <dgm:cxn modelId="{BAD435AA-3AD3-41B9-9169-9729811EDBE8}" type="presOf" srcId="{A48D0623-C7F1-4922-AD76-95BE113AB3AE}" destId="{A7D75D72-7F4A-4616-AFE5-E62AB355E6AE}" srcOrd="0" destOrd="0" presId="urn:microsoft.com/office/officeart/2005/8/layout/hList7#1"/>
    <dgm:cxn modelId="{A33B8E9F-383C-491E-ABF6-80FF54CE28F0}" srcId="{A48D0623-C7F1-4922-AD76-95BE113AB3AE}" destId="{29895D29-3022-4B00-97C3-4A61266C966C}" srcOrd="2" destOrd="0" parTransId="{EF8E5962-FFC4-4A6A-A7F7-7A53F4B93CFE}" sibTransId="{7CD66F70-CA20-4E47-9353-49F27D8BCF0A}"/>
    <dgm:cxn modelId="{AB0A31A2-DF1D-4AA7-B413-A86466FAFD21}" type="presOf" srcId="{9806D01F-6EE9-496A-AD3E-D445ADD4DE49}" destId="{5995A1F5-6754-48D2-8849-DBE60CF21EF4}" srcOrd="0" destOrd="0" presId="urn:microsoft.com/office/officeart/2005/8/layout/hList7#1"/>
    <dgm:cxn modelId="{0DE77807-8EB2-4467-B3C4-D5E68D082B25}" type="presOf" srcId="{FD341FDA-C3B4-44F8-9FCA-76C7407C57C7}" destId="{98D79FE0-9386-443B-9361-7EC104389A57}" srcOrd="0" destOrd="0" presId="urn:microsoft.com/office/officeart/2005/8/layout/hList7#1"/>
    <dgm:cxn modelId="{F6229ED6-BDDF-49AA-813D-3F5DEF112E6D}" type="presOf" srcId="{29895D29-3022-4B00-97C3-4A61266C966C}" destId="{6F9739AA-63A6-49A0-BCCD-393282400EB2}" srcOrd="1" destOrd="0" presId="urn:microsoft.com/office/officeart/2005/8/layout/hList7#1"/>
    <dgm:cxn modelId="{FF15C464-D2DC-41D1-B4C1-4F4DC7EAF313}" type="presOf" srcId="{96F2B5F2-2C31-4161-8315-BE94664E610E}" destId="{E2E57C66-C4C3-4DC9-A12C-27C3D4AE6D32}" srcOrd="1" destOrd="0" presId="urn:microsoft.com/office/officeart/2005/8/layout/hList7#1"/>
    <dgm:cxn modelId="{5584A85A-908D-4627-8C63-AF1D99CD2FB7}" type="presOf" srcId="{AF07C6D7-CF6B-4B15-9920-A984308A1408}" destId="{159B2D8B-ACEA-4F42-BCF8-9D692EB4F69F}" srcOrd="0" destOrd="0" presId="urn:microsoft.com/office/officeart/2005/8/layout/hList7#1"/>
    <dgm:cxn modelId="{04CF9D6C-6350-4C01-8DE5-3139D75A9E54}" srcId="{A48D0623-C7F1-4922-AD76-95BE113AB3AE}" destId="{3914FFC9-8AAC-42A6-BF65-BBA19B4671AB}" srcOrd="1" destOrd="0" parTransId="{68EC0961-C450-4625-B711-1445E4857048}" sibTransId="{9806D01F-6EE9-496A-AD3E-D445ADD4DE49}"/>
    <dgm:cxn modelId="{33479A7A-4265-48D4-9DC4-010897E6CAB8}" srcId="{A48D0623-C7F1-4922-AD76-95BE113AB3AE}" destId="{FD341FDA-C3B4-44F8-9FCA-76C7407C57C7}" srcOrd="3" destOrd="0" parTransId="{C2B9EBA0-024E-4F9F-85C7-8E1DEAE6F68B}" sibTransId="{871E2F87-390F-4292-A30D-62435468F0B1}"/>
    <dgm:cxn modelId="{42A773D4-4F08-4C2D-9A4F-824CD653AF80}" type="presOf" srcId="{29895D29-3022-4B00-97C3-4A61266C966C}" destId="{D15AD27B-944C-4AF3-BEA5-760887690F9F}" srcOrd="0" destOrd="0" presId="urn:microsoft.com/office/officeart/2005/8/layout/hList7#1"/>
    <dgm:cxn modelId="{73346DDC-81A3-4748-A559-5DB73EBF6747}" type="presParOf" srcId="{A7D75D72-7F4A-4616-AFE5-E62AB355E6AE}" destId="{2565870E-1451-475D-B966-B2C0ADB091B3}" srcOrd="0" destOrd="0" presId="urn:microsoft.com/office/officeart/2005/8/layout/hList7#1"/>
    <dgm:cxn modelId="{3B82052C-87F7-418F-B3B9-E7D608A894A1}" type="presParOf" srcId="{A7D75D72-7F4A-4616-AFE5-E62AB355E6AE}" destId="{A3DA8889-11B7-4075-8512-B19D2650D5C2}" srcOrd="1" destOrd="0" presId="urn:microsoft.com/office/officeart/2005/8/layout/hList7#1"/>
    <dgm:cxn modelId="{0278D84C-8541-4E70-BF30-BF7A105FB730}" type="presParOf" srcId="{A3DA8889-11B7-4075-8512-B19D2650D5C2}" destId="{34E9E82D-D509-49E6-9B78-A2626A632D31}" srcOrd="0" destOrd="0" presId="urn:microsoft.com/office/officeart/2005/8/layout/hList7#1"/>
    <dgm:cxn modelId="{A11A7E06-6615-401E-99BE-75F38A852F8D}" type="presParOf" srcId="{34E9E82D-D509-49E6-9B78-A2626A632D31}" destId="{31B257C6-B6EE-4552-B90C-2C5DEEF54160}" srcOrd="0" destOrd="0" presId="urn:microsoft.com/office/officeart/2005/8/layout/hList7#1"/>
    <dgm:cxn modelId="{57E0AE54-9A4B-49B1-BD0E-9824C9B316C8}" type="presParOf" srcId="{34E9E82D-D509-49E6-9B78-A2626A632D31}" destId="{E2E57C66-C4C3-4DC9-A12C-27C3D4AE6D32}" srcOrd="1" destOrd="0" presId="urn:microsoft.com/office/officeart/2005/8/layout/hList7#1"/>
    <dgm:cxn modelId="{94F69B33-EB47-416E-90EF-70567D29CA38}" type="presParOf" srcId="{34E9E82D-D509-49E6-9B78-A2626A632D31}" destId="{77154C57-F2DE-42E3-BAC3-EB28BFCA0961}" srcOrd="2" destOrd="0" presId="urn:microsoft.com/office/officeart/2005/8/layout/hList7#1"/>
    <dgm:cxn modelId="{0CF00B02-76AA-4EC6-A3D5-6FD808F7D3AE}" type="presParOf" srcId="{34E9E82D-D509-49E6-9B78-A2626A632D31}" destId="{EA1A2EC1-CBF2-4636-B57E-0F15F8579411}" srcOrd="3" destOrd="0" presId="urn:microsoft.com/office/officeart/2005/8/layout/hList7#1"/>
    <dgm:cxn modelId="{1437120C-DC65-4542-B79D-A5FCA727BF35}" type="presParOf" srcId="{A3DA8889-11B7-4075-8512-B19D2650D5C2}" destId="{B61AABC2-1A91-4D57-AE1D-7FE521F4C27D}" srcOrd="1" destOrd="0" presId="urn:microsoft.com/office/officeart/2005/8/layout/hList7#1"/>
    <dgm:cxn modelId="{A7F7DF6B-7BBD-499F-B9E5-280CFC4EF196}" type="presParOf" srcId="{A3DA8889-11B7-4075-8512-B19D2650D5C2}" destId="{F0EC26A9-71D8-4F93-8B2C-1D005BC6463A}" srcOrd="2" destOrd="0" presId="urn:microsoft.com/office/officeart/2005/8/layout/hList7#1"/>
    <dgm:cxn modelId="{45FB3775-F218-444A-92AF-E21F65A77666}" type="presParOf" srcId="{F0EC26A9-71D8-4F93-8B2C-1D005BC6463A}" destId="{8798E60F-85CD-4BDF-B8E3-137A91E2CAEA}" srcOrd="0" destOrd="0" presId="urn:microsoft.com/office/officeart/2005/8/layout/hList7#1"/>
    <dgm:cxn modelId="{A9E5FFD3-B1A4-414D-9C8A-C2B2B5963352}" type="presParOf" srcId="{F0EC26A9-71D8-4F93-8B2C-1D005BC6463A}" destId="{2D9420F0-1657-4A28-88C6-DD058836F263}" srcOrd="1" destOrd="0" presId="urn:microsoft.com/office/officeart/2005/8/layout/hList7#1"/>
    <dgm:cxn modelId="{918402F6-1029-4205-9602-CFBF542030D3}" type="presParOf" srcId="{F0EC26A9-71D8-4F93-8B2C-1D005BC6463A}" destId="{760CA6DD-FBE0-4425-A341-93B3E01420C6}" srcOrd="2" destOrd="0" presId="urn:microsoft.com/office/officeart/2005/8/layout/hList7#1"/>
    <dgm:cxn modelId="{42EDD23D-B721-4B9D-B262-251CB474D205}" type="presParOf" srcId="{F0EC26A9-71D8-4F93-8B2C-1D005BC6463A}" destId="{824FE1EE-3551-4D7D-8B49-5DACC1F136E9}" srcOrd="3" destOrd="0" presId="urn:microsoft.com/office/officeart/2005/8/layout/hList7#1"/>
    <dgm:cxn modelId="{341AA621-E6BB-462E-8D7F-955AA9A4AD40}" type="presParOf" srcId="{A3DA8889-11B7-4075-8512-B19D2650D5C2}" destId="{5995A1F5-6754-48D2-8849-DBE60CF21EF4}" srcOrd="3" destOrd="0" presId="urn:microsoft.com/office/officeart/2005/8/layout/hList7#1"/>
    <dgm:cxn modelId="{65E7A7B8-9F59-4040-9A0D-167962EB5328}" type="presParOf" srcId="{A3DA8889-11B7-4075-8512-B19D2650D5C2}" destId="{8581A38C-7CD9-4B51-976D-BED716F8E7B7}" srcOrd="4" destOrd="0" presId="urn:microsoft.com/office/officeart/2005/8/layout/hList7#1"/>
    <dgm:cxn modelId="{C0C295B1-1BAE-4E12-92CC-50C5AF547CA9}" type="presParOf" srcId="{8581A38C-7CD9-4B51-976D-BED716F8E7B7}" destId="{D15AD27B-944C-4AF3-BEA5-760887690F9F}" srcOrd="0" destOrd="0" presId="urn:microsoft.com/office/officeart/2005/8/layout/hList7#1"/>
    <dgm:cxn modelId="{E6F55C1E-FDE4-4D7C-88F4-2FDF3A18696F}" type="presParOf" srcId="{8581A38C-7CD9-4B51-976D-BED716F8E7B7}" destId="{6F9739AA-63A6-49A0-BCCD-393282400EB2}" srcOrd="1" destOrd="0" presId="urn:microsoft.com/office/officeart/2005/8/layout/hList7#1"/>
    <dgm:cxn modelId="{938FC80E-4BD8-4D67-BD87-840417F2F83F}" type="presParOf" srcId="{8581A38C-7CD9-4B51-976D-BED716F8E7B7}" destId="{A720C487-39A4-4EA9-A9A6-BD689357E916}" srcOrd="2" destOrd="0" presId="urn:microsoft.com/office/officeart/2005/8/layout/hList7#1"/>
    <dgm:cxn modelId="{824D4CE5-CE47-45E8-A0FF-5C5F95F3FAE5}" type="presParOf" srcId="{8581A38C-7CD9-4B51-976D-BED716F8E7B7}" destId="{314A3755-3741-4099-9D08-4C69729CBC1F}" srcOrd="3" destOrd="0" presId="urn:microsoft.com/office/officeart/2005/8/layout/hList7#1"/>
    <dgm:cxn modelId="{2185EEAB-4DE1-40CD-A1CE-0BF4C1687995}" type="presParOf" srcId="{A3DA8889-11B7-4075-8512-B19D2650D5C2}" destId="{2CD05192-3D4F-4D1C-AA0A-B189DB0BCD83}" srcOrd="5" destOrd="0" presId="urn:microsoft.com/office/officeart/2005/8/layout/hList7#1"/>
    <dgm:cxn modelId="{60A3235D-167C-4A63-B271-E060B3D41B22}" type="presParOf" srcId="{A3DA8889-11B7-4075-8512-B19D2650D5C2}" destId="{F145093E-21F3-4B90-B7AD-1CF4A1402D6F}" srcOrd="6" destOrd="0" presId="urn:microsoft.com/office/officeart/2005/8/layout/hList7#1"/>
    <dgm:cxn modelId="{3DB52166-2F4D-4A90-BB8E-974557322E75}" type="presParOf" srcId="{F145093E-21F3-4B90-B7AD-1CF4A1402D6F}" destId="{98D79FE0-9386-443B-9361-7EC104389A57}" srcOrd="0" destOrd="0" presId="urn:microsoft.com/office/officeart/2005/8/layout/hList7#1"/>
    <dgm:cxn modelId="{EC45A0F0-75B5-4C7F-BBA1-05730702D07C}" type="presParOf" srcId="{F145093E-21F3-4B90-B7AD-1CF4A1402D6F}" destId="{1765B9E8-2E0C-456B-9A91-D747A40029BE}" srcOrd="1" destOrd="0" presId="urn:microsoft.com/office/officeart/2005/8/layout/hList7#1"/>
    <dgm:cxn modelId="{711510AA-8B2B-4721-A1C1-7AFB46F9A5E2}" type="presParOf" srcId="{F145093E-21F3-4B90-B7AD-1CF4A1402D6F}" destId="{554145C5-2DDE-4F4C-B00C-A6D7C3E4B2A5}" srcOrd="2" destOrd="0" presId="urn:microsoft.com/office/officeart/2005/8/layout/hList7#1"/>
    <dgm:cxn modelId="{F6F63C12-0315-41BC-B1E8-73F2B5EC124C}" type="presParOf" srcId="{F145093E-21F3-4B90-B7AD-1CF4A1402D6F}" destId="{303BBDC7-1F45-4F5F-9E62-986122B56F0C}" srcOrd="3" destOrd="0" presId="urn:microsoft.com/office/officeart/2005/8/layout/hList7#1"/>
    <dgm:cxn modelId="{DFB06427-F80B-44F7-B235-8FE455D438C7}" type="presParOf" srcId="{A3DA8889-11B7-4075-8512-B19D2650D5C2}" destId="{B5676E1E-DAF1-4036-A215-D71712478705}" srcOrd="7" destOrd="0" presId="urn:microsoft.com/office/officeart/2005/8/layout/hList7#1"/>
    <dgm:cxn modelId="{F7113C09-D7F5-4848-85DC-D392028A3E1C}" type="presParOf" srcId="{A3DA8889-11B7-4075-8512-B19D2650D5C2}" destId="{C4E633BA-D51B-488D-9A71-1D9E60772BA8}" srcOrd="8" destOrd="0" presId="urn:microsoft.com/office/officeart/2005/8/layout/hList7#1"/>
    <dgm:cxn modelId="{E1D8F0F6-F198-420A-B7CD-510942379FAA}" type="presParOf" srcId="{C4E633BA-D51B-488D-9A71-1D9E60772BA8}" destId="{159B2D8B-ACEA-4F42-BCF8-9D692EB4F69F}" srcOrd="0" destOrd="0" presId="urn:microsoft.com/office/officeart/2005/8/layout/hList7#1"/>
    <dgm:cxn modelId="{F90B5C74-6C64-45EA-ADE2-8A321604F5C1}" type="presParOf" srcId="{C4E633BA-D51B-488D-9A71-1D9E60772BA8}" destId="{75C32C5E-23F8-432E-9699-9B154AB406A9}" srcOrd="1" destOrd="0" presId="urn:microsoft.com/office/officeart/2005/8/layout/hList7#1"/>
    <dgm:cxn modelId="{E344F7A4-F0CD-4261-96E5-A9CA28F8DE00}" type="presParOf" srcId="{C4E633BA-D51B-488D-9A71-1D9E60772BA8}" destId="{4AEDFB33-A21B-4F5B-BAF2-AF02D308DCCD}" srcOrd="2" destOrd="0" presId="urn:microsoft.com/office/officeart/2005/8/layout/hList7#1"/>
    <dgm:cxn modelId="{E832105E-C436-4D93-BAE2-DE25C85633B0}" type="presParOf" srcId="{C4E633BA-D51B-488D-9A71-1D9E60772BA8}" destId="{830BB428-3A4D-41A0-9AEA-FFD6F2B821E1}" srcOrd="3" destOrd="0" presId="urn:microsoft.com/office/officeart/2005/8/layout/hList7#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DB233F-F0C4-4117-9EA1-7C6E6AF7973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442DB0D0-F4F6-470E-A767-D732FFC2959D}">
      <dgm:prSet phldrT="[Texto]" custT="1"/>
      <dgm:spPr/>
      <dgm:t>
        <a:bodyPr/>
        <a:lstStyle/>
        <a:p>
          <a:r>
            <a:rPr lang="es-MX" sz="900" b="1" dirty="0"/>
            <a:t>Mayor fortaleza operativa</a:t>
          </a:r>
        </a:p>
      </dgm:t>
    </dgm:pt>
    <dgm:pt modelId="{79EF3811-515A-4F47-876D-D00A248F49BB}" type="parTrans" cxnId="{6A67B5F8-F248-46C9-AFA3-98F518D8BF0F}">
      <dgm:prSet/>
      <dgm:spPr/>
      <dgm:t>
        <a:bodyPr/>
        <a:lstStyle/>
        <a:p>
          <a:endParaRPr lang="es-MX" sz="900"/>
        </a:p>
      </dgm:t>
    </dgm:pt>
    <dgm:pt modelId="{3C1806E6-5B4E-45CB-8E20-6D5BB9CC7A8B}" type="sibTrans" cxnId="{6A67B5F8-F248-46C9-AFA3-98F518D8BF0F}">
      <dgm:prSet/>
      <dgm:spPr/>
      <dgm:t>
        <a:bodyPr/>
        <a:lstStyle/>
        <a:p>
          <a:endParaRPr lang="es-MX" sz="900"/>
        </a:p>
      </dgm:t>
    </dgm:pt>
    <dgm:pt modelId="{34043EC7-2E2C-4A45-94EA-9678131043CC}">
      <dgm:prSet phldrT="[Texto]" custT="1"/>
      <dgm:spPr/>
      <dgm:t>
        <a:bodyPr/>
        <a:lstStyle/>
        <a:p>
          <a:r>
            <a:rPr lang="es-MX" sz="900" dirty="0"/>
            <a:t>Con la Modernización se estima puede alcanzarse una mejora operativa general en torno al 40%, lo que provocará una mayor efectividad de los Recursos Humanos adscritos a la Institución. </a:t>
          </a:r>
        </a:p>
      </dgm:t>
    </dgm:pt>
    <dgm:pt modelId="{9068067D-57C5-416D-BB4D-7CF3D529FFB7}" type="parTrans" cxnId="{D792E997-C0EE-4829-9BED-84B547AA87C1}">
      <dgm:prSet/>
      <dgm:spPr/>
      <dgm:t>
        <a:bodyPr/>
        <a:lstStyle/>
        <a:p>
          <a:endParaRPr lang="es-MX" sz="900"/>
        </a:p>
      </dgm:t>
    </dgm:pt>
    <dgm:pt modelId="{10DB5030-C92D-45D9-947B-E6269D7DBCC4}" type="sibTrans" cxnId="{D792E997-C0EE-4829-9BED-84B547AA87C1}">
      <dgm:prSet/>
      <dgm:spPr/>
      <dgm:t>
        <a:bodyPr/>
        <a:lstStyle/>
        <a:p>
          <a:endParaRPr lang="es-MX" sz="900"/>
        </a:p>
      </dgm:t>
    </dgm:pt>
    <dgm:pt modelId="{D558BEA6-EFE7-4F23-ABA5-75D2FD729D3A}">
      <dgm:prSet phldrT="[Texto]" custT="1"/>
      <dgm:spPr/>
      <dgm:t>
        <a:bodyPr/>
        <a:lstStyle/>
        <a:p>
          <a:r>
            <a:rPr lang="es-MX" sz="900" b="1" dirty="0"/>
            <a:t>Congelación de la plantilla</a:t>
          </a:r>
        </a:p>
      </dgm:t>
    </dgm:pt>
    <dgm:pt modelId="{43CA3041-8501-439C-A341-36CD70BEDCFF}" type="parTrans" cxnId="{C894A303-0EA7-4905-A69C-5E93E1EBCA35}">
      <dgm:prSet/>
      <dgm:spPr/>
      <dgm:t>
        <a:bodyPr/>
        <a:lstStyle/>
        <a:p>
          <a:endParaRPr lang="es-MX" sz="900"/>
        </a:p>
      </dgm:t>
    </dgm:pt>
    <dgm:pt modelId="{FD53C4B7-153F-4066-83A7-DA74BB62204E}" type="sibTrans" cxnId="{C894A303-0EA7-4905-A69C-5E93E1EBCA35}">
      <dgm:prSet/>
      <dgm:spPr/>
      <dgm:t>
        <a:bodyPr/>
        <a:lstStyle/>
        <a:p>
          <a:endParaRPr lang="es-MX" sz="900"/>
        </a:p>
      </dgm:t>
    </dgm:pt>
    <dgm:pt modelId="{4C947E79-71A5-44DD-8BE8-F057CB095228}">
      <dgm:prSet phldrT="[Texto]" custT="1"/>
      <dgm:spPr/>
      <dgm:t>
        <a:bodyPr/>
        <a:lstStyle/>
        <a:p>
          <a:r>
            <a:rPr lang="es-MX" sz="900"/>
            <a:t>Gracias a la mejora operativa, el volumen de operaciones y de ingresos se incrementaria manteniendo el mismo número de personal del que existe actualmente. </a:t>
          </a:r>
        </a:p>
      </dgm:t>
    </dgm:pt>
    <dgm:pt modelId="{2F45348E-F488-4643-BD9C-4104226C476A}" type="parTrans" cxnId="{94AD1A98-ABCE-4642-84AD-6934DCDC42A4}">
      <dgm:prSet/>
      <dgm:spPr/>
      <dgm:t>
        <a:bodyPr/>
        <a:lstStyle/>
        <a:p>
          <a:endParaRPr lang="es-MX" sz="900"/>
        </a:p>
      </dgm:t>
    </dgm:pt>
    <dgm:pt modelId="{F9358813-05C2-47E7-9CC5-E3C0FCB0DDFF}" type="sibTrans" cxnId="{94AD1A98-ABCE-4642-84AD-6934DCDC42A4}">
      <dgm:prSet/>
      <dgm:spPr/>
      <dgm:t>
        <a:bodyPr/>
        <a:lstStyle/>
        <a:p>
          <a:endParaRPr lang="es-MX" sz="900"/>
        </a:p>
      </dgm:t>
    </dgm:pt>
    <dgm:pt modelId="{8EF94B77-F9D4-4B34-8173-8DEA6091D89D}">
      <dgm:prSet phldrT="[Texto]" custT="1"/>
      <dgm:spPr/>
      <dgm:t>
        <a:bodyPr/>
        <a:lstStyle/>
        <a:p>
          <a:r>
            <a:rPr lang="es-MX" sz="900" b="1" dirty="0"/>
            <a:t>Reducción de gastos en la Institución</a:t>
          </a:r>
        </a:p>
      </dgm:t>
    </dgm:pt>
    <dgm:pt modelId="{5790E54B-88DA-43AE-8244-4A1E3A2CB4B3}" type="parTrans" cxnId="{B2E6FA09-63AB-4B7E-B8FE-B4E22D076D9B}">
      <dgm:prSet/>
      <dgm:spPr/>
      <dgm:t>
        <a:bodyPr/>
        <a:lstStyle/>
        <a:p>
          <a:endParaRPr lang="es-MX" sz="900"/>
        </a:p>
      </dgm:t>
    </dgm:pt>
    <dgm:pt modelId="{EE256D0C-62D9-45E6-AF53-EEB386C3119D}" type="sibTrans" cxnId="{B2E6FA09-63AB-4B7E-B8FE-B4E22D076D9B}">
      <dgm:prSet/>
      <dgm:spPr/>
      <dgm:t>
        <a:bodyPr/>
        <a:lstStyle/>
        <a:p>
          <a:endParaRPr lang="es-MX" sz="900"/>
        </a:p>
      </dgm:t>
    </dgm:pt>
    <dgm:pt modelId="{6D0521F3-518D-4DF6-9D7A-2335FED3C381}">
      <dgm:prSet phldrT="[Texto]" custT="1"/>
      <dgm:spPr/>
      <dgm:t>
        <a:bodyPr/>
        <a:lstStyle/>
        <a:p>
          <a:r>
            <a:rPr lang="es-MX" sz="900"/>
            <a:t>Debido a la eliminación de tareas y gastos asociados a las transacciones, se prevee una reduccion de los gastos actuales  entre un 3,5% y un 5% </a:t>
          </a:r>
        </a:p>
      </dgm:t>
    </dgm:pt>
    <dgm:pt modelId="{0624D031-3E4A-460D-8725-213B494A5223}" type="parTrans" cxnId="{BD90D2E2-6594-4102-A757-D9A257500F94}">
      <dgm:prSet/>
      <dgm:spPr/>
      <dgm:t>
        <a:bodyPr/>
        <a:lstStyle/>
        <a:p>
          <a:endParaRPr lang="es-MX" sz="900"/>
        </a:p>
      </dgm:t>
    </dgm:pt>
    <dgm:pt modelId="{B0D0BC5B-D1B6-4402-BE27-369FC045739D}" type="sibTrans" cxnId="{BD90D2E2-6594-4102-A757-D9A257500F94}">
      <dgm:prSet/>
      <dgm:spPr/>
      <dgm:t>
        <a:bodyPr/>
        <a:lstStyle/>
        <a:p>
          <a:endParaRPr lang="es-MX" sz="900"/>
        </a:p>
      </dgm:t>
    </dgm:pt>
    <dgm:pt modelId="{1BD10BCB-8FB2-4EA9-9C35-C4BAB64289A1}">
      <dgm:prSet phldrT="[Texto]" custT="1"/>
      <dgm:spPr/>
      <dgm:t>
        <a:bodyPr/>
        <a:lstStyle/>
        <a:p>
          <a:r>
            <a:rPr lang="es-MX" sz="900" b="1"/>
            <a:t>Minimización de malas prácticas</a:t>
          </a:r>
        </a:p>
      </dgm:t>
    </dgm:pt>
    <dgm:pt modelId="{D6813D34-DC02-4A38-AA5B-0ECE7CF8A5E1}" type="parTrans" cxnId="{9F044358-13E9-47A4-8BF8-CB88A6B5672F}">
      <dgm:prSet/>
      <dgm:spPr/>
      <dgm:t>
        <a:bodyPr/>
        <a:lstStyle/>
        <a:p>
          <a:endParaRPr lang="es-MX" sz="900"/>
        </a:p>
      </dgm:t>
    </dgm:pt>
    <dgm:pt modelId="{1225C81F-655D-4354-A2BF-3209A0A52D2E}" type="sibTrans" cxnId="{9F044358-13E9-47A4-8BF8-CB88A6B5672F}">
      <dgm:prSet/>
      <dgm:spPr/>
      <dgm:t>
        <a:bodyPr/>
        <a:lstStyle/>
        <a:p>
          <a:endParaRPr lang="es-MX" sz="900"/>
        </a:p>
      </dgm:t>
    </dgm:pt>
    <dgm:pt modelId="{4204DE0F-FFE5-411E-931B-A5E468352C4D}">
      <dgm:prSet phldrT="[Texto]" custT="1"/>
      <dgm:spPr/>
      <dgm:t>
        <a:bodyPr/>
        <a:lstStyle/>
        <a:p>
          <a:r>
            <a:rPr lang="es-MX" sz="900" dirty="0"/>
            <a:t>El sistema electrónico deberá funcionar bajo una tecnología transversal de firmado y certificado digital, lo que asegurará que la tramitación y recaudación en el organismo, tenga una trazabilidad e inviolabilidad que elimine la posibilidad de realizar malas prácticas. </a:t>
          </a:r>
        </a:p>
      </dgm:t>
    </dgm:pt>
    <dgm:pt modelId="{FAF90A5F-46DB-4315-9366-66492AC97099}" type="parTrans" cxnId="{88808F4D-5031-429A-AD3C-781F002B0D5A}">
      <dgm:prSet/>
      <dgm:spPr/>
      <dgm:t>
        <a:bodyPr/>
        <a:lstStyle/>
        <a:p>
          <a:endParaRPr lang="es-MX" sz="900"/>
        </a:p>
      </dgm:t>
    </dgm:pt>
    <dgm:pt modelId="{2A3E42CD-38F9-49AF-8142-B42A9C9DC45C}" type="sibTrans" cxnId="{88808F4D-5031-429A-AD3C-781F002B0D5A}">
      <dgm:prSet/>
      <dgm:spPr/>
      <dgm:t>
        <a:bodyPr/>
        <a:lstStyle/>
        <a:p>
          <a:endParaRPr lang="es-MX" sz="900"/>
        </a:p>
      </dgm:t>
    </dgm:pt>
    <dgm:pt modelId="{4C72A3C4-21A7-49A7-9CD7-84449D2CEDBC}">
      <dgm:prSet phldrT="[Texto]" custT="1"/>
      <dgm:spPr/>
      <dgm:t>
        <a:bodyPr/>
        <a:lstStyle/>
        <a:p>
          <a:r>
            <a:rPr lang="es-MX" sz="800" b="1" dirty="0"/>
            <a:t>Reducción de errores u omisiones económicas</a:t>
          </a:r>
        </a:p>
      </dgm:t>
    </dgm:pt>
    <dgm:pt modelId="{018C2B3C-20AD-4293-B11C-B99D5E6675E5}" type="parTrans" cxnId="{F1926812-A0B3-477F-8341-50C067FCA65A}">
      <dgm:prSet/>
      <dgm:spPr/>
      <dgm:t>
        <a:bodyPr/>
        <a:lstStyle/>
        <a:p>
          <a:endParaRPr lang="es-MX" sz="900"/>
        </a:p>
      </dgm:t>
    </dgm:pt>
    <dgm:pt modelId="{C31AB692-0320-47C7-B6F4-92A0C35440B8}" type="sibTrans" cxnId="{F1926812-A0B3-477F-8341-50C067FCA65A}">
      <dgm:prSet/>
      <dgm:spPr/>
      <dgm:t>
        <a:bodyPr/>
        <a:lstStyle/>
        <a:p>
          <a:endParaRPr lang="es-MX" sz="900"/>
        </a:p>
      </dgm:t>
    </dgm:pt>
    <dgm:pt modelId="{F9459DB3-B79C-44C6-AD2C-CBDF34BD2BD6}">
      <dgm:prSet phldrT="[Texto]" custT="1"/>
      <dgm:spPr/>
      <dgm:t>
        <a:bodyPr/>
        <a:lstStyle/>
        <a:p>
          <a:r>
            <a:rPr lang="es-MX" sz="900"/>
            <a:t>Gracias a la firma digital se tendrá mayor control en la tramitación, esto evitará errores u omisiones sobre aspectos económicos. Esta holgura puede estimarse en torno al 1% del presupuesto de ingresos del organismo.</a:t>
          </a:r>
        </a:p>
      </dgm:t>
    </dgm:pt>
    <dgm:pt modelId="{4AF2F98E-0AA0-48DE-9F1E-DE412D943EEC}" type="parTrans" cxnId="{BFE0C22F-52CC-4AA2-9ADE-B81E43945445}">
      <dgm:prSet/>
      <dgm:spPr/>
      <dgm:t>
        <a:bodyPr/>
        <a:lstStyle/>
        <a:p>
          <a:endParaRPr lang="es-MX" sz="900"/>
        </a:p>
      </dgm:t>
    </dgm:pt>
    <dgm:pt modelId="{C7DA3525-F7AB-423A-8EBF-F45560407B3F}" type="sibTrans" cxnId="{BFE0C22F-52CC-4AA2-9ADE-B81E43945445}">
      <dgm:prSet/>
      <dgm:spPr/>
      <dgm:t>
        <a:bodyPr/>
        <a:lstStyle/>
        <a:p>
          <a:endParaRPr lang="es-MX" sz="900"/>
        </a:p>
      </dgm:t>
    </dgm:pt>
    <dgm:pt modelId="{FC270CB0-9DCF-4B2F-A452-9EE262BDD6B4}">
      <dgm:prSet phldrT="[Texto]" custT="1"/>
      <dgm:spPr/>
      <dgm:t>
        <a:bodyPr/>
        <a:lstStyle/>
        <a:p>
          <a:r>
            <a:rPr lang="es-MX" sz="900" b="1" dirty="0"/>
            <a:t>Incremento de la seguridad jurídica</a:t>
          </a:r>
        </a:p>
      </dgm:t>
    </dgm:pt>
    <dgm:pt modelId="{B681F16A-6A67-4DE1-8A05-A3E4ED0622B2}" type="parTrans" cxnId="{A0DE89EB-901D-408E-BBB6-B6BE731B08F2}">
      <dgm:prSet/>
      <dgm:spPr/>
      <dgm:t>
        <a:bodyPr/>
        <a:lstStyle/>
        <a:p>
          <a:endParaRPr lang="es-MX" sz="900"/>
        </a:p>
      </dgm:t>
    </dgm:pt>
    <dgm:pt modelId="{A18B8084-55C6-491D-8CF9-5E204D014D4A}" type="sibTrans" cxnId="{A0DE89EB-901D-408E-BBB6-B6BE731B08F2}">
      <dgm:prSet/>
      <dgm:spPr/>
      <dgm:t>
        <a:bodyPr/>
        <a:lstStyle/>
        <a:p>
          <a:endParaRPr lang="es-MX" sz="900"/>
        </a:p>
      </dgm:t>
    </dgm:pt>
    <dgm:pt modelId="{10266393-9543-4033-B8C1-EAEE2AD73B3D}">
      <dgm:prSet custT="1"/>
      <dgm:spPr/>
      <dgm:t>
        <a:bodyPr/>
        <a:lstStyle/>
        <a:p>
          <a:r>
            <a:rPr lang="es-MX" sz="900" b="1"/>
            <a:t>Servicios WEB</a:t>
          </a:r>
        </a:p>
      </dgm:t>
    </dgm:pt>
    <dgm:pt modelId="{40951040-26A7-453C-BF88-BC8A63810F93}" type="parTrans" cxnId="{33794063-D462-4323-ACB6-1C09F256B1D4}">
      <dgm:prSet/>
      <dgm:spPr/>
      <dgm:t>
        <a:bodyPr/>
        <a:lstStyle/>
        <a:p>
          <a:endParaRPr lang="es-MX" sz="900"/>
        </a:p>
      </dgm:t>
    </dgm:pt>
    <dgm:pt modelId="{33272B82-A21D-4B4E-B03D-D3E6AD82C437}" type="sibTrans" cxnId="{33794063-D462-4323-ACB6-1C09F256B1D4}">
      <dgm:prSet/>
      <dgm:spPr/>
      <dgm:t>
        <a:bodyPr/>
        <a:lstStyle/>
        <a:p>
          <a:endParaRPr lang="es-MX" sz="900"/>
        </a:p>
      </dgm:t>
    </dgm:pt>
    <dgm:pt modelId="{3A8C6F45-5F2B-4EF0-AAE8-D74FA7CD952F}">
      <dgm:prSet custT="1"/>
      <dgm:spPr/>
      <dgm:t>
        <a:bodyPr/>
        <a:lstStyle/>
        <a:p>
          <a:r>
            <a:rPr lang="es-MX" sz="900" dirty="0"/>
            <a:t>Consulta de información transparente, acercando los servicios al usuario externo de manera </a:t>
          </a:r>
          <a:r>
            <a:rPr lang="es-MX" sz="900" dirty="0" smtClean="0"/>
            <a:t>ágil </a:t>
          </a:r>
          <a:r>
            <a:rPr lang="es-MX" sz="900" dirty="0"/>
            <a:t>y eficaz.</a:t>
          </a:r>
        </a:p>
      </dgm:t>
    </dgm:pt>
    <dgm:pt modelId="{C5D6FA92-D382-4EBB-B7C3-BE8B81621D4A}" type="parTrans" cxnId="{CDCCE20D-532E-4A72-950E-AAFC28A8117D}">
      <dgm:prSet/>
      <dgm:spPr/>
      <dgm:t>
        <a:bodyPr/>
        <a:lstStyle/>
        <a:p>
          <a:endParaRPr lang="es-MX" sz="900"/>
        </a:p>
      </dgm:t>
    </dgm:pt>
    <dgm:pt modelId="{1F889840-2BA4-4ABA-9A3B-C2F3DDC40CE4}" type="sibTrans" cxnId="{CDCCE20D-532E-4A72-950E-AAFC28A8117D}">
      <dgm:prSet/>
      <dgm:spPr/>
      <dgm:t>
        <a:bodyPr/>
        <a:lstStyle/>
        <a:p>
          <a:endParaRPr lang="es-MX" sz="900"/>
        </a:p>
      </dgm:t>
    </dgm:pt>
    <dgm:pt modelId="{01CDEEC0-9017-4056-8A1A-F9358C16B96E}">
      <dgm:prSet custT="1"/>
      <dgm:spPr/>
      <dgm:t>
        <a:bodyPr/>
        <a:lstStyle/>
        <a:p>
          <a:r>
            <a:rPr lang="es-MX" sz="900" b="1"/>
            <a:t>RP sin papeles</a:t>
          </a:r>
        </a:p>
      </dgm:t>
    </dgm:pt>
    <dgm:pt modelId="{0A9F7DE2-95E5-4311-8374-1E1E6EA48777}" type="parTrans" cxnId="{97C0E77D-9C50-4DD9-9DE2-1EC68AB6AEE9}">
      <dgm:prSet/>
      <dgm:spPr/>
      <dgm:t>
        <a:bodyPr/>
        <a:lstStyle/>
        <a:p>
          <a:endParaRPr lang="es-MX" sz="900"/>
        </a:p>
      </dgm:t>
    </dgm:pt>
    <dgm:pt modelId="{DF4BB891-22AE-4271-9BA3-345BB6C8D56E}" type="sibTrans" cxnId="{97C0E77D-9C50-4DD9-9DE2-1EC68AB6AEE9}">
      <dgm:prSet/>
      <dgm:spPr/>
      <dgm:t>
        <a:bodyPr/>
        <a:lstStyle/>
        <a:p>
          <a:endParaRPr lang="es-MX" sz="900"/>
        </a:p>
      </dgm:t>
    </dgm:pt>
    <dgm:pt modelId="{96043CCB-F5A5-4825-921F-3B4A66C14340}">
      <dgm:prSet phldrT="[Texto]" custT="1"/>
      <dgm:spPr/>
      <dgm:t>
        <a:bodyPr/>
        <a:lstStyle/>
        <a:p>
          <a:r>
            <a:rPr lang="es-MX" sz="900" dirty="0"/>
            <a:t>Gracias al aumento del control por la firma </a:t>
          </a:r>
          <a:r>
            <a:rPr lang="es-MX" sz="900" dirty="0" smtClean="0"/>
            <a:t>electrónica, </a:t>
          </a:r>
          <a:r>
            <a:rPr lang="es-MX" sz="900" dirty="0"/>
            <a:t>reducción de malas practicas y decremento de las </a:t>
          </a:r>
          <a:r>
            <a:rPr lang="es-MX" sz="900" dirty="0" smtClean="0"/>
            <a:t>demandas </a:t>
          </a:r>
          <a:r>
            <a:rPr lang="es-MX" sz="900" dirty="0"/>
            <a:t>al RP</a:t>
          </a:r>
        </a:p>
      </dgm:t>
    </dgm:pt>
    <dgm:pt modelId="{8B9B2243-18F5-45CE-8A59-1FFDC76F01D1}" type="parTrans" cxnId="{F6872054-7B99-4B92-B257-F80254D850D3}">
      <dgm:prSet/>
      <dgm:spPr/>
      <dgm:t>
        <a:bodyPr/>
        <a:lstStyle/>
        <a:p>
          <a:endParaRPr lang="es-MX" sz="900"/>
        </a:p>
      </dgm:t>
    </dgm:pt>
    <dgm:pt modelId="{D2CDDA2B-F770-4E0C-BBFC-A312B2E10069}" type="sibTrans" cxnId="{F6872054-7B99-4B92-B257-F80254D850D3}">
      <dgm:prSet/>
      <dgm:spPr/>
      <dgm:t>
        <a:bodyPr/>
        <a:lstStyle/>
        <a:p>
          <a:endParaRPr lang="es-MX" sz="900"/>
        </a:p>
      </dgm:t>
    </dgm:pt>
    <dgm:pt modelId="{C4DE4827-6573-443F-A5AD-840B5D88EF07}">
      <dgm:prSet phldrT="[Texto]" custT="1"/>
      <dgm:spPr/>
      <dgm:t>
        <a:bodyPr/>
        <a:lstStyle/>
        <a:p>
          <a:r>
            <a:rPr lang="es-MX" sz="900" b="1" dirty="0"/>
            <a:t>Mejora de la imagen de la Institución</a:t>
          </a:r>
        </a:p>
      </dgm:t>
    </dgm:pt>
    <dgm:pt modelId="{7B07FA55-3E79-4FE1-846C-891AB4C03C9B}" type="parTrans" cxnId="{64C8EC54-92B3-47EE-BBD8-C5006A878061}">
      <dgm:prSet/>
      <dgm:spPr/>
      <dgm:t>
        <a:bodyPr/>
        <a:lstStyle/>
        <a:p>
          <a:endParaRPr lang="es-MX" sz="900"/>
        </a:p>
      </dgm:t>
    </dgm:pt>
    <dgm:pt modelId="{CBD86150-E3CB-4207-868D-0338076E3EC2}" type="sibTrans" cxnId="{64C8EC54-92B3-47EE-BBD8-C5006A878061}">
      <dgm:prSet/>
      <dgm:spPr/>
      <dgm:t>
        <a:bodyPr/>
        <a:lstStyle/>
        <a:p>
          <a:endParaRPr lang="es-MX" sz="900"/>
        </a:p>
      </dgm:t>
    </dgm:pt>
    <dgm:pt modelId="{7A169326-36E8-4587-AA7E-D0A93711BBD9}">
      <dgm:prSet custT="1"/>
      <dgm:spPr/>
      <dgm:t>
        <a:bodyPr/>
        <a:lstStyle/>
        <a:p>
          <a:r>
            <a:rPr lang="es-MX" sz="900"/>
            <a:t>La Modernizacion planteada puede posicionar al RP de Quito como referente Nacional en Tecnologías de la Información, Gestión del Acervo, Digitalización y Estabilización de libros</a:t>
          </a:r>
        </a:p>
      </dgm:t>
    </dgm:pt>
    <dgm:pt modelId="{CA1BAE91-0009-4642-A7AC-7085EA1D153A}" type="parTrans" cxnId="{E8691349-0DE8-4961-9B80-500D58073C07}">
      <dgm:prSet/>
      <dgm:spPr/>
      <dgm:t>
        <a:bodyPr/>
        <a:lstStyle/>
        <a:p>
          <a:endParaRPr lang="es-MX" sz="900"/>
        </a:p>
      </dgm:t>
    </dgm:pt>
    <dgm:pt modelId="{CDDAA123-903A-45C5-B024-7A9011D76275}" type="sibTrans" cxnId="{E8691349-0DE8-4961-9B80-500D58073C07}">
      <dgm:prSet/>
      <dgm:spPr/>
      <dgm:t>
        <a:bodyPr/>
        <a:lstStyle/>
        <a:p>
          <a:endParaRPr lang="es-MX" sz="900"/>
        </a:p>
      </dgm:t>
    </dgm:pt>
    <dgm:pt modelId="{78FBCE0D-AAF6-442C-B4A8-97713D67ADF4}">
      <dgm:prSet custT="1"/>
      <dgm:spPr/>
      <dgm:t>
        <a:bodyPr/>
        <a:lstStyle/>
        <a:p>
          <a:r>
            <a:rPr lang="es-MX" sz="900" dirty="0"/>
            <a:t>Al ser un Registro Electrónico se reduce de forma radical el uso del papel fomentando una Institución alineada con la sustentabilidad y el medioambiente</a:t>
          </a:r>
        </a:p>
      </dgm:t>
    </dgm:pt>
    <dgm:pt modelId="{7BD329CF-9AC5-4932-B995-EA7940525CBF}" type="parTrans" cxnId="{8DCB4C8B-07E7-435A-9EEB-C00F77789C0A}">
      <dgm:prSet/>
      <dgm:spPr/>
      <dgm:t>
        <a:bodyPr/>
        <a:lstStyle/>
        <a:p>
          <a:endParaRPr lang="es-MX" sz="900"/>
        </a:p>
      </dgm:t>
    </dgm:pt>
    <dgm:pt modelId="{04E142C8-4610-440B-BC6E-B700BB8A4BE6}" type="sibTrans" cxnId="{8DCB4C8B-07E7-435A-9EEB-C00F77789C0A}">
      <dgm:prSet/>
      <dgm:spPr/>
      <dgm:t>
        <a:bodyPr/>
        <a:lstStyle/>
        <a:p>
          <a:endParaRPr lang="es-MX" sz="900"/>
        </a:p>
      </dgm:t>
    </dgm:pt>
    <dgm:pt modelId="{04CF9F7B-3C70-4FB5-8243-04D54D7ED1E6}" type="pres">
      <dgm:prSet presAssocID="{FADB233F-F0C4-4117-9EA1-7C6E6AF79730}" presName="Name0" presStyleCnt="0">
        <dgm:presLayoutVars>
          <dgm:chPref val="3"/>
          <dgm:dir/>
          <dgm:animLvl val="lvl"/>
          <dgm:resizeHandles/>
        </dgm:presLayoutVars>
      </dgm:prSet>
      <dgm:spPr/>
      <dgm:t>
        <a:bodyPr/>
        <a:lstStyle/>
        <a:p>
          <a:endParaRPr lang="es-MX"/>
        </a:p>
      </dgm:t>
    </dgm:pt>
    <dgm:pt modelId="{C8931334-4C9D-476A-A3EA-E9487777E847}" type="pres">
      <dgm:prSet presAssocID="{C4DE4827-6573-443F-A5AD-840B5D88EF07}" presName="horFlow" presStyleCnt="0"/>
      <dgm:spPr/>
    </dgm:pt>
    <dgm:pt modelId="{C8C1E474-2043-4ACE-8FD7-7A9F459A4868}" type="pres">
      <dgm:prSet presAssocID="{C4DE4827-6573-443F-A5AD-840B5D88EF07}" presName="bigChev" presStyleLbl="node1" presStyleIdx="0" presStyleCnt="9" custScaleX="292529" custScaleY="291434"/>
      <dgm:spPr/>
      <dgm:t>
        <a:bodyPr/>
        <a:lstStyle/>
        <a:p>
          <a:endParaRPr lang="es-MX"/>
        </a:p>
      </dgm:t>
    </dgm:pt>
    <dgm:pt modelId="{A3502601-FEBE-43D1-B2DF-F18076C44EB5}" type="pres">
      <dgm:prSet presAssocID="{CA1BAE91-0009-4642-A7AC-7085EA1D153A}" presName="parTrans" presStyleCnt="0"/>
      <dgm:spPr/>
    </dgm:pt>
    <dgm:pt modelId="{74FE4CB4-15E5-49E9-874F-EC75A46A1B93}" type="pres">
      <dgm:prSet presAssocID="{7A169326-36E8-4587-AA7E-D0A93711BBD9}" presName="node" presStyleLbl="alignAccFollowNode1" presStyleIdx="0" presStyleCnt="9" custScaleX="1277217" custScaleY="291433">
        <dgm:presLayoutVars>
          <dgm:bulletEnabled val="1"/>
        </dgm:presLayoutVars>
      </dgm:prSet>
      <dgm:spPr/>
      <dgm:t>
        <a:bodyPr/>
        <a:lstStyle/>
        <a:p>
          <a:endParaRPr lang="es-MX"/>
        </a:p>
      </dgm:t>
    </dgm:pt>
    <dgm:pt modelId="{93C4DCDC-EDF0-453E-99FC-6EDC142426F0}" type="pres">
      <dgm:prSet presAssocID="{C4DE4827-6573-443F-A5AD-840B5D88EF07}" presName="vSp" presStyleCnt="0"/>
      <dgm:spPr/>
    </dgm:pt>
    <dgm:pt modelId="{5039F491-6730-42BC-82DE-DEE50EF189FD}" type="pres">
      <dgm:prSet presAssocID="{FC270CB0-9DCF-4B2F-A452-9EE262BDD6B4}" presName="horFlow" presStyleCnt="0"/>
      <dgm:spPr/>
    </dgm:pt>
    <dgm:pt modelId="{84E188C9-5BFB-440E-8DE7-2905FE183830}" type="pres">
      <dgm:prSet presAssocID="{FC270CB0-9DCF-4B2F-A452-9EE262BDD6B4}" presName="bigChev" presStyleLbl="node1" presStyleIdx="1" presStyleCnt="9" custScaleX="292529" custScaleY="291434"/>
      <dgm:spPr/>
      <dgm:t>
        <a:bodyPr/>
        <a:lstStyle/>
        <a:p>
          <a:endParaRPr lang="es-MX"/>
        </a:p>
      </dgm:t>
    </dgm:pt>
    <dgm:pt modelId="{F962AD55-C3C0-406C-B183-5764B6BA567E}" type="pres">
      <dgm:prSet presAssocID="{8B9B2243-18F5-45CE-8A59-1FFDC76F01D1}" presName="parTrans" presStyleCnt="0"/>
      <dgm:spPr/>
    </dgm:pt>
    <dgm:pt modelId="{BCEB9A07-9627-473D-9F7A-FD64A5982B00}" type="pres">
      <dgm:prSet presAssocID="{96043CCB-F5A5-4825-921F-3B4A66C14340}" presName="node" presStyleLbl="alignAccFollowNode1" presStyleIdx="1" presStyleCnt="9" custScaleX="1277217" custScaleY="291433">
        <dgm:presLayoutVars>
          <dgm:bulletEnabled val="1"/>
        </dgm:presLayoutVars>
      </dgm:prSet>
      <dgm:spPr/>
      <dgm:t>
        <a:bodyPr/>
        <a:lstStyle/>
        <a:p>
          <a:endParaRPr lang="es-MX"/>
        </a:p>
      </dgm:t>
    </dgm:pt>
    <dgm:pt modelId="{F9B4A958-921C-434D-8146-6B62CBE14803}" type="pres">
      <dgm:prSet presAssocID="{FC270CB0-9DCF-4B2F-A452-9EE262BDD6B4}" presName="vSp" presStyleCnt="0"/>
      <dgm:spPr/>
    </dgm:pt>
    <dgm:pt modelId="{2BDC307E-165D-4E61-B8F0-B0F405A921A6}" type="pres">
      <dgm:prSet presAssocID="{442DB0D0-F4F6-470E-A767-D732FFC2959D}" presName="horFlow" presStyleCnt="0"/>
      <dgm:spPr/>
    </dgm:pt>
    <dgm:pt modelId="{8F7DCFB1-9980-48AA-932D-7859105C9CCD}" type="pres">
      <dgm:prSet presAssocID="{442DB0D0-F4F6-470E-A767-D732FFC2959D}" presName="bigChev" presStyleLbl="node1" presStyleIdx="2" presStyleCnt="9" custScaleX="292529" custScaleY="291434"/>
      <dgm:spPr/>
      <dgm:t>
        <a:bodyPr/>
        <a:lstStyle/>
        <a:p>
          <a:endParaRPr lang="es-MX"/>
        </a:p>
      </dgm:t>
    </dgm:pt>
    <dgm:pt modelId="{4CE54DAB-CFEB-45D4-8693-F4642166BCDF}" type="pres">
      <dgm:prSet presAssocID="{9068067D-57C5-416D-BB4D-7CF3D529FFB7}" presName="parTrans" presStyleCnt="0"/>
      <dgm:spPr/>
    </dgm:pt>
    <dgm:pt modelId="{E0268719-17D7-4368-981A-93B2C15195C2}" type="pres">
      <dgm:prSet presAssocID="{34043EC7-2E2C-4A45-94EA-9678131043CC}" presName="node" presStyleLbl="alignAccFollowNode1" presStyleIdx="2" presStyleCnt="9" custScaleX="1277217" custScaleY="291433">
        <dgm:presLayoutVars>
          <dgm:bulletEnabled val="1"/>
        </dgm:presLayoutVars>
      </dgm:prSet>
      <dgm:spPr/>
      <dgm:t>
        <a:bodyPr/>
        <a:lstStyle/>
        <a:p>
          <a:endParaRPr lang="es-MX"/>
        </a:p>
      </dgm:t>
    </dgm:pt>
    <dgm:pt modelId="{B04BFED9-C6E5-4BE9-9FC5-CDE6CDB25279}" type="pres">
      <dgm:prSet presAssocID="{442DB0D0-F4F6-470E-A767-D732FFC2959D}" presName="vSp" presStyleCnt="0"/>
      <dgm:spPr/>
    </dgm:pt>
    <dgm:pt modelId="{D5BDCD75-F401-4E41-8598-739040F3423D}" type="pres">
      <dgm:prSet presAssocID="{D558BEA6-EFE7-4F23-ABA5-75D2FD729D3A}" presName="horFlow" presStyleCnt="0"/>
      <dgm:spPr/>
    </dgm:pt>
    <dgm:pt modelId="{BBC73734-DD07-449A-A9D3-8CCA64698977}" type="pres">
      <dgm:prSet presAssocID="{D558BEA6-EFE7-4F23-ABA5-75D2FD729D3A}" presName="bigChev" presStyleLbl="node1" presStyleIdx="3" presStyleCnt="9" custScaleX="292529" custScaleY="291434"/>
      <dgm:spPr/>
      <dgm:t>
        <a:bodyPr/>
        <a:lstStyle/>
        <a:p>
          <a:endParaRPr lang="es-MX"/>
        </a:p>
      </dgm:t>
    </dgm:pt>
    <dgm:pt modelId="{0735E799-F77A-4340-839F-3F605A8DAA63}" type="pres">
      <dgm:prSet presAssocID="{2F45348E-F488-4643-BD9C-4104226C476A}" presName="parTrans" presStyleCnt="0"/>
      <dgm:spPr/>
    </dgm:pt>
    <dgm:pt modelId="{AE79D64B-611D-4AE4-B363-570165D93262}" type="pres">
      <dgm:prSet presAssocID="{4C947E79-71A5-44DD-8BE8-F057CB095228}" presName="node" presStyleLbl="alignAccFollowNode1" presStyleIdx="3" presStyleCnt="9" custScaleX="1277217" custScaleY="291433">
        <dgm:presLayoutVars>
          <dgm:bulletEnabled val="1"/>
        </dgm:presLayoutVars>
      </dgm:prSet>
      <dgm:spPr/>
      <dgm:t>
        <a:bodyPr/>
        <a:lstStyle/>
        <a:p>
          <a:endParaRPr lang="es-MX"/>
        </a:p>
      </dgm:t>
    </dgm:pt>
    <dgm:pt modelId="{B5CA248E-621A-4E7D-B46E-09E5644FBD9F}" type="pres">
      <dgm:prSet presAssocID="{D558BEA6-EFE7-4F23-ABA5-75D2FD729D3A}" presName="vSp" presStyleCnt="0"/>
      <dgm:spPr/>
    </dgm:pt>
    <dgm:pt modelId="{565CC88B-6730-49D0-8D28-EA42E79A4EFC}" type="pres">
      <dgm:prSet presAssocID="{8EF94B77-F9D4-4B34-8173-8DEA6091D89D}" presName="horFlow" presStyleCnt="0"/>
      <dgm:spPr/>
    </dgm:pt>
    <dgm:pt modelId="{C5FCF711-00BB-4969-876B-8BC025695ACC}" type="pres">
      <dgm:prSet presAssocID="{8EF94B77-F9D4-4B34-8173-8DEA6091D89D}" presName="bigChev" presStyleLbl="node1" presStyleIdx="4" presStyleCnt="9" custScaleX="292529" custScaleY="291434"/>
      <dgm:spPr/>
      <dgm:t>
        <a:bodyPr/>
        <a:lstStyle/>
        <a:p>
          <a:endParaRPr lang="es-MX"/>
        </a:p>
      </dgm:t>
    </dgm:pt>
    <dgm:pt modelId="{83C4BFFE-4C77-45B4-BEDC-79CED9CA4029}" type="pres">
      <dgm:prSet presAssocID="{0624D031-3E4A-460D-8725-213B494A5223}" presName="parTrans" presStyleCnt="0"/>
      <dgm:spPr/>
    </dgm:pt>
    <dgm:pt modelId="{CD656B08-AEF8-488A-BA9B-D5C593C86B1C}" type="pres">
      <dgm:prSet presAssocID="{6D0521F3-518D-4DF6-9D7A-2335FED3C381}" presName="node" presStyleLbl="alignAccFollowNode1" presStyleIdx="4" presStyleCnt="9" custScaleX="1277217" custScaleY="291433">
        <dgm:presLayoutVars>
          <dgm:bulletEnabled val="1"/>
        </dgm:presLayoutVars>
      </dgm:prSet>
      <dgm:spPr/>
      <dgm:t>
        <a:bodyPr/>
        <a:lstStyle/>
        <a:p>
          <a:endParaRPr lang="es-MX"/>
        </a:p>
      </dgm:t>
    </dgm:pt>
    <dgm:pt modelId="{221BA2F1-68FF-4E26-8179-DF946F7F1E3C}" type="pres">
      <dgm:prSet presAssocID="{8EF94B77-F9D4-4B34-8173-8DEA6091D89D}" presName="vSp" presStyleCnt="0"/>
      <dgm:spPr/>
    </dgm:pt>
    <dgm:pt modelId="{4A4BFE7B-D0B6-40A5-A360-3A38EDBCB871}" type="pres">
      <dgm:prSet presAssocID="{1BD10BCB-8FB2-4EA9-9C35-C4BAB64289A1}" presName="horFlow" presStyleCnt="0"/>
      <dgm:spPr/>
    </dgm:pt>
    <dgm:pt modelId="{DDE5C46A-E650-416A-B241-9BDCB5BE558A}" type="pres">
      <dgm:prSet presAssocID="{1BD10BCB-8FB2-4EA9-9C35-C4BAB64289A1}" presName="bigChev" presStyleLbl="node1" presStyleIdx="5" presStyleCnt="9" custScaleX="292529" custScaleY="291434"/>
      <dgm:spPr/>
      <dgm:t>
        <a:bodyPr/>
        <a:lstStyle/>
        <a:p>
          <a:endParaRPr lang="es-MX"/>
        </a:p>
      </dgm:t>
    </dgm:pt>
    <dgm:pt modelId="{0B18885B-24C1-44A3-9D7B-B148A21C58DA}" type="pres">
      <dgm:prSet presAssocID="{FAF90A5F-46DB-4315-9366-66492AC97099}" presName="parTrans" presStyleCnt="0"/>
      <dgm:spPr/>
    </dgm:pt>
    <dgm:pt modelId="{A28ECC07-CB4A-44D9-9B5C-2BED0E5C2B9D}" type="pres">
      <dgm:prSet presAssocID="{4204DE0F-FFE5-411E-931B-A5E468352C4D}" presName="node" presStyleLbl="alignAccFollowNode1" presStyleIdx="5" presStyleCnt="9" custScaleX="1277217" custScaleY="291433">
        <dgm:presLayoutVars>
          <dgm:bulletEnabled val="1"/>
        </dgm:presLayoutVars>
      </dgm:prSet>
      <dgm:spPr/>
      <dgm:t>
        <a:bodyPr/>
        <a:lstStyle/>
        <a:p>
          <a:endParaRPr lang="es-MX"/>
        </a:p>
      </dgm:t>
    </dgm:pt>
    <dgm:pt modelId="{325FF2C9-3D9B-4413-B370-E3B527CF2BE3}" type="pres">
      <dgm:prSet presAssocID="{1BD10BCB-8FB2-4EA9-9C35-C4BAB64289A1}" presName="vSp" presStyleCnt="0"/>
      <dgm:spPr/>
    </dgm:pt>
    <dgm:pt modelId="{A8836990-7D33-4D07-A9E0-AAF648E5F484}" type="pres">
      <dgm:prSet presAssocID="{4C72A3C4-21A7-49A7-9CD7-84449D2CEDBC}" presName="horFlow" presStyleCnt="0"/>
      <dgm:spPr/>
    </dgm:pt>
    <dgm:pt modelId="{E9990690-A362-4B9D-A0D2-701C987722C6}" type="pres">
      <dgm:prSet presAssocID="{4C72A3C4-21A7-49A7-9CD7-84449D2CEDBC}" presName="bigChev" presStyleLbl="node1" presStyleIdx="6" presStyleCnt="9" custScaleX="294993" custScaleY="424602"/>
      <dgm:spPr/>
      <dgm:t>
        <a:bodyPr/>
        <a:lstStyle/>
        <a:p>
          <a:endParaRPr lang="es-MX"/>
        </a:p>
      </dgm:t>
    </dgm:pt>
    <dgm:pt modelId="{51EE3DBF-E3B7-4B4F-B2E9-BF72C8E77B1C}" type="pres">
      <dgm:prSet presAssocID="{4AF2F98E-0AA0-48DE-9F1E-DE412D943EEC}" presName="parTrans" presStyleCnt="0"/>
      <dgm:spPr/>
    </dgm:pt>
    <dgm:pt modelId="{BCE182F0-D017-4397-8844-174998FC534D}" type="pres">
      <dgm:prSet presAssocID="{F9459DB3-B79C-44C6-AD2C-CBDF34BD2BD6}" presName="node" presStyleLbl="alignAccFollowNode1" presStyleIdx="6" presStyleCnt="9" custScaleX="1287976" custScaleY="424600">
        <dgm:presLayoutVars>
          <dgm:bulletEnabled val="1"/>
        </dgm:presLayoutVars>
      </dgm:prSet>
      <dgm:spPr/>
      <dgm:t>
        <a:bodyPr/>
        <a:lstStyle/>
        <a:p>
          <a:endParaRPr lang="es-MX"/>
        </a:p>
      </dgm:t>
    </dgm:pt>
    <dgm:pt modelId="{0CCAA65C-C308-45B8-9239-FEE3653BC84B}" type="pres">
      <dgm:prSet presAssocID="{4C72A3C4-21A7-49A7-9CD7-84449D2CEDBC}" presName="vSp" presStyleCnt="0"/>
      <dgm:spPr/>
    </dgm:pt>
    <dgm:pt modelId="{34C62AE3-49ED-49EF-8968-CD6AFFA6B55B}" type="pres">
      <dgm:prSet presAssocID="{10266393-9543-4033-B8C1-EAEE2AD73B3D}" presName="horFlow" presStyleCnt="0"/>
      <dgm:spPr/>
    </dgm:pt>
    <dgm:pt modelId="{611D0185-E104-4FAC-B3DF-86F1464C7577}" type="pres">
      <dgm:prSet presAssocID="{10266393-9543-4033-B8C1-EAEE2AD73B3D}" presName="bigChev" presStyleLbl="node1" presStyleIdx="7" presStyleCnt="9" custScaleX="292529" custScaleY="291434"/>
      <dgm:spPr/>
      <dgm:t>
        <a:bodyPr/>
        <a:lstStyle/>
        <a:p>
          <a:endParaRPr lang="es-MX"/>
        </a:p>
      </dgm:t>
    </dgm:pt>
    <dgm:pt modelId="{84B6ED80-5A72-4A14-A747-FD428BFD0642}" type="pres">
      <dgm:prSet presAssocID="{C5D6FA92-D382-4EBB-B7C3-BE8B81621D4A}" presName="parTrans" presStyleCnt="0"/>
      <dgm:spPr/>
    </dgm:pt>
    <dgm:pt modelId="{33A85943-F7E8-401E-A80B-29DDEA7C15B4}" type="pres">
      <dgm:prSet presAssocID="{3A8C6F45-5F2B-4EF0-AAE8-D74FA7CD952F}" presName="node" presStyleLbl="alignAccFollowNode1" presStyleIdx="7" presStyleCnt="9" custScaleX="1277217" custScaleY="291433" custLinFactNeighborY="36232">
        <dgm:presLayoutVars>
          <dgm:bulletEnabled val="1"/>
        </dgm:presLayoutVars>
      </dgm:prSet>
      <dgm:spPr/>
      <dgm:t>
        <a:bodyPr/>
        <a:lstStyle/>
        <a:p>
          <a:endParaRPr lang="es-MX"/>
        </a:p>
      </dgm:t>
    </dgm:pt>
    <dgm:pt modelId="{F23CE977-C042-4CD0-BD7F-C078C150F4C6}" type="pres">
      <dgm:prSet presAssocID="{10266393-9543-4033-B8C1-EAEE2AD73B3D}" presName="vSp" presStyleCnt="0"/>
      <dgm:spPr/>
    </dgm:pt>
    <dgm:pt modelId="{AC90A218-6E9B-462F-B60A-EDD651016DBD}" type="pres">
      <dgm:prSet presAssocID="{01CDEEC0-9017-4056-8A1A-F9358C16B96E}" presName="horFlow" presStyleCnt="0"/>
      <dgm:spPr/>
    </dgm:pt>
    <dgm:pt modelId="{F3538DB8-C161-49BB-954E-F99D3CE90A9E}" type="pres">
      <dgm:prSet presAssocID="{01CDEEC0-9017-4056-8A1A-F9358C16B96E}" presName="bigChev" presStyleLbl="node1" presStyleIdx="8" presStyleCnt="9" custScaleX="292529" custScaleY="291434"/>
      <dgm:spPr/>
      <dgm:t>
        <a:bodyPr/>
        <a:lstStyle/>
        <a:p>
          <a:endParaRPr lang="es-MX"/>
        </a:p>
      </dgm:t>
    </dgm:pt>
    <dgm:pt modelId="{CBF01AC4-70C1-48DE-B0AD-B159F039EA33}" type="pres">
      <dgm:prSet presAssocID="{7BD329CF-9AC5-4932-B995-EA7940525CBF}" presName="parTrans" presStyleCnt="0"/>
      <dgm:spPr/>
    </dgm:pt>
    <dgm:pt modelId="{6FB1D361-9368-4288-8F55-B420CCC251D6}" type="pres">
      <dgm:prSet presAssocID="{78FBCE0D-AAF6-442C-B4A8-97713D67ADF4}" presName="node" presStyleLbl="alignAccFollowNode1" presStyleIdx="8" presStyleCnt="9" custScaleX="1277217" custScaleY="291433">
        <dgm:presLayoutVars>
          <dgm:bulletEnabled val="1"/>
        </dgm:presLayoutVars>
      </dgm:prSet>
      <dgm:spPr/>
      <dgm:t>
        <a:bodyPr/>
        <a:lstStyle/>
        <a:p>
          <a:endParaRPr lang="es-MX"/>
        </a:p>
      </dgm:t>
    </dgm:pt>
  </dgm:ptLst>
  <dgm:cxnLst>
    <dgm:cxn modelId="{BFE0C22F-52CC-4AA2-9ADE-B81E43945445}" srcId="{4C72A3C4-21A7-49A7-9CD7-84449D2CEDBC}" destId="{F9459DB3-B79C-44C6-AD2C-CBDF34BD2BD6}" srcOrd="0" destOrd="0" parTransId="{4AF2F98E-0AA0-48DE-9F1E-DE412D943EEC}" sibTransId="{C7DA3525-F7AB-423A-8EBF-F45560407B3F}"/>
    <dgm:cxn modelId="{D792E997-C0EE-4829-9BED-84B547AA87C1}" srcId="{442DB0D0-F4F6-470E-A767-D732FFC2959D}" destId="{34043EC7-2E2C-4A45-94EA-9678131043CC}" srcOrd="0" destOrd="0" parTransId="{9068067D-57C5-416D-BB4D-7CF3D529FFB7}" sibTransId="{10DB5030-C92D-45D9-947B-E6269D7DBCC4}"/>
    <dgm:cxn modelId="{A0DE89EB-901D-408E-BBB6-B6BE731B08F2}" srcId="{FADB233F-F0C4-4117-9EA1-7C6E6AF79730}" destId="{FC270CB0-9DCF-4B2F-A452-9EE262BDD6B4}" srcOrd="1" destOrd="0" parTransId="{B681F16A-6A67-4DE1-8A05-A3E4ED0622B2}" sibTransId="{A18B8084-55C6-491D-8CF9-5E204D014D4A}"/>
    <dgm:cxn modelId="{64C8EC54-92B3-47EE-BBD8-C5006A878061}" srcId="{FADB233F-F0C4-4117-9EA1-7C6E6AF79730}" destId="{C4DE4827-6573-443F-A5AD-840B5D88EF07}" srcOrd="0" destOrd="0" parTransId="{7B07FA55-3E79-4FE1-846C-891AB4C03C9B}" sibTransId="{CBD86150-E3CB-4207-868D-0338076E3EC2}"/>
    <dgm:cxn modelId="{D384101F-DFB2-41DA-8DEE-79851BDFF418}" type="presOf" srcId="{1BD10BCB-8FB2-4EA9-9C35-C4BAB64289A1}" destId="{DDE5C46A-E650-416A-B241-9BDCB5BE558A}" srcOrd="0" destOrd="0" presId="urn:microsoft.com/office/officeart/2005/8/layout/lProcess3"/>
    <dgm:cxn modelId="{4C768C80-CDD8-4B36-95B0-E86D4CE96DEA}" type="presOf" srcId="{3A8C6F45-5F2B-4EF0-AAE8-D74FA7CD952F}" destId="{33A85943-F7E8-401E-A80B-29DDEA7C15B4}" srcOrd="0" destOrd="0" presId="urn:microsoft.com/office/officeart/2005/8/layout/lProcess3"/>
    <dgm:cxn modelId="{F6872054-7B99-4B92-B257-F80254D850D3}" srcId="{FC270CB0-9DCF-4B2F-A452-9EE262BDD6B4}" destId="{96043CCB-F5A5-4825-921F-3B4A66C14340}" srcOrd="0" destOrd="0" parTransId="{8B9B2243-18F5-45CE-8A59-1FFDC76F01D1}" sibTransId="{D2CDDA2B-F770-4E0C-BBFC-A312B2E10069}"/>
    <dgm:cxn modelId="{C894A303-0EA7-4905-A69C-5E93E1EBCA35}" srcId="{FADB233F-F0C4-4117-9EA1-7C6E6AF79730}" destId="{D558BEA6-EFE7-4F23-ABA5-75D2FD729D3A}" srcOrd="3" destOrd="0" parTransId="{43CA3041-8501-439C-A341-36CD70BEDCFF}" sibTransId="{FD53C4B7-153F-4066-83A7-DA74BB62204E}"/>
    <dgm:cxn modelId="{0BD0C6EB-A748-4B5C-96F1-0FE1D2CC886D}" type="presOf" srcId="{4C947E79-71A5-44DD-8BE8-F057CB095228}" destId="{AE79D64B-611D-4AE4-B363-570165D93262}" srcOrd="0" destOrd="0" presId="urn:microsoft.com/office/officeart/2005/8/layout/lProcess3"/>
    <dgm:cxn modelId="{3548F3F3-78A1-475A-87AE-BF6EC3E08744}" type="presOf" srcId="{7A169326-36E8-4587-AA7E-D0A93711BBD9}" destId="{74FE4CB4-15E5-49E9-874F-EC75A46A1B93}" srcOrd="0" destOrd="0" presId="urn:microsoft.com/office/officeart/2005/8/layout/lProcess3"/>
    <dgm:cxn modelId="{88808F4D-5031-429A-AD3C-781F002B0D5A}" srcId="{1BD10BCB-8FB2-4EA9-9C35-C4BAB64289A1}" destId="{4204DE0F-FFE5-411E-931B-A5E468352C4D}" srcOrd="0" destOrd="0" parTransId="{FAF90A5F-46DB-4315-9366-66492AC97099}" sibTransId="{2A3E42CD-38F9-49AF-8142-B42A9C9DC45C}"/>
    <dgm:cxn modelId="{E8691349-0DE8-4961-9B80-500D58073C07}" srcId="{C4DE4827-6573-443F-A5AD-840B5D88EF07}" destId="{7A169326-36E8-4587-AA7E-D0A93711BBD9}" srcOrd="0" destOrd="0" parTransId="{CA1BAE91-0009-4642-A7AC-7085EA1D153A}" sibTransId="{CDDAA123-903A-45C5-B024-7A9011D76275}"/>
    <dgm:cxn modelId="{741081D1-A8AF-43F8-A619-BCA14045F51B}" type="presOf" srcId="{96043CCB-F5A5-4825-921F-3B4A66C14340}" destId="{BCEB9A07-9627-473D-9F7A-FD64A5982B00}" srcOrd="0" destOrd="0" presId="urn:microsoft.com/office/officeart/2005/8/layout/lProcess3"/>
    <dgm:cxn modelId="{8DA15065-5369-4AC6-9915-27C50034899C}" type="presOf" srcId="{F9459DB3-B79C-44C6-AD2C-CBDF34BD2BD6}" destId="{BCE182F0-D017-4397-8844-174998FC534D}" srcOrd="0" destOrd="0" presId="urn:microsoft.com/office/officeart/2005/8/layout/lProcess3"/>
    <dgm:cxn modelId="{9F044358-13E9-47A4-8BF8-CB88A6B5672F}" srcId="{FADB233F-F0C4-4117-9EA1-7C6E6AF79730}" destId="{1BD10BCB-8FB2-4EA9-9C35-C4BAB64289A1}" srcOrd="5" destOrd="0" parTransId="{D6813D34-DC02-4A38-AA5B-0ECE7CF8A5E1}" sibTransId="{1225C81F-655D-4354-A2BF-3209A0A52D2E}"/>
    <dgm:cxn modelId="{66AD442B-D704-46E5-8CDC-BEC7606657A1}" type="presOf" srcId="{01CDEEC0-9017-4056-8A1A-F9358C16B96E}" destId="{F3538DB8-C161-49BB-954E-F99D3CE90A9E}" srcOrd="0" destOrd="0" presId="urn:microsoft.com/office/officeart/2005/8/layout/lProcess3"/>
    <dgm:cxn modelId="{CDCCE20D-532E-4A72-950E-AAFC28A8117D}" srcId="{10266393-9543-4033-B8C1-EAEE2AD73B3D}" destId="{3A8C6F45-5F2B-4EF0-AAE8-D74FA7CD952F}" srcOrd="0" destOrd="0" parTransId="{C5D6FA92-D382-4EBB-B7C3-BE8B81621D4A}" sibTransId="{1F889840-2BA4-4ABA-9A3B-C2F3DDC40CE4}"/>
    <dgm:cxn modelId="{B8D69EA7-7332-44BF-A577-890AE159F450}" type="presOf" srcId="{78FBCE0D-AAF6-442C-B4A8-97713D67ADF4}" destId="{6FB1D361-9368-4288-8F55-B420CCC251D6}" srcOrd="0" destOrd="0" presId="urn:microsoft.com/office/officeart/2005/8/layout/lProcess3"/>
    <dgm:cxn modelId="{E2596FF4-D12D-41E1-A198-4D40BE101B9F}" type="presOf" srcId="{FC270CB0-9DCF-4B2F-A452-9EE262BDD6B4}" destId="{84E188C9-5BFB-440E-8DE7-2905FE183830}" srcOrd="0" destOrd="0" presId="urn:microsoft.com/office/officeart/2005/8/layout/lProcess3"/>
    <dgm:cxn modelId="{4F4E080A-4E95-4134-A9BD-E4A800E06001}" type="presOf" srcId="{34043EC7-2E2C-4A45-94EA-9678131043CC}" destId="{E0268719-17D7-4368-981A-93B2C15195C2}" srcOrd="0" destOrd="0" presId="urn:microsoft.com/office/officeart/2005/8/layout/lProcess3"/>
    <dgm:cxn modelId="{94AD1A98-ABCE-4642-84AD-6934DCDC42A4}" srcId="{D558BEA6-EFE7-4F23-ABA5-75D2FD729D3A}" destId="{4C947E79-71A5-44DD-8BE8-F057CB095228}" srcOrd="0" destOrd="0" parTransId="{2F45348E-F488-4643-BD9C-4104226C476A}" sibTransId="{F9358813-05C2-47E7-9CC5-E3C0FCB0DDFF}"/>
    <dgm:cxn modelId="{CCE1091A-9F45-4F52-9220-ED3FDF67F435}" type="presOf" srcId="{10266393-9543-4033-B8C1-EAEE2AD73B3D}" destId="{611D0185-E104-4FAC-B3DF-86F1464C7577}" srcOrd="0" destOrd="0" presId="urn:microsoft.com/office/officeart/2005/8/layout/lProcess3"/>
    <dgm:cxn modelId="{4E995FB9-5385-4E6E-9ADC-32C91B07B345}" type="presOf" srcId="{C4DE4827-6573-443F-A5AD-840B5D88EF07}" destId="{C8C1E474-2043-4ACE-8FD7-7A9F459A4868}" srcOrd="0" destOrd="0" presId="urn:microsoft.com/office/officeart/2005/8/layout/lProcess3"/>
    <dgm:cxn modelId="{33794063-D462-4323-ACB6-1C09F256B1D4}" srcId="{FADB233F-F0C4-4117-9EA1-7C6E6AF79730}" destId="{10266393-9543-4033-B8C1-EAEE2AD73B3D}" srcOrd="7" destOrd="0" parTransId="{40951040-26A7-453C-BF88-BC8A63810F93}" sibTransId="{33272B82-A21D-4B4E-B03D-D3E6AD82C437}"/>
    <dgm:cxn modelId="{6A67B5F8-F248-46C9-AFA3-98F518D8BF0F}" srcId="{FADB233F-F0C4-4117-9EA1-7C6E6AF79730}" destId="{442DB0D0-F4F6-470E-A767-D732FFC2959D}" srcOrd="2" destOrd="0" parTransId="{79EF3811-515A-4F47-876D-D00A248F49BB}" sibTransId="{3C1806E6-5B4E-45CB-8E20-6D5BB9CC7A8B}"/>
    <dgm:cxn modelId="{496249F9-D2B8-484D-87B9-26AEF0F70DF6}" type="presOf" srcId="{442DB0D0-F4F6-470E-A767-D732FFC2959D}" destId="{8F7DCFB1-9980-48AA-932D-7859105C9CCD}" srcOrd="0" destOrd="0" presId="urn:microsoft.com/office/officeart/2005/8/layout/lProcess3"/>
    <dgm:cxn modelId="{BC4C52E7-AA82-427F-8A0B-4ADC79469456}" type="presOf" srcId="{FADB233F-F0C4-4117-9EA1-7C6E6AF79730}" destId="{04CF9F7B-3C70-4FB5-8243-04D54D7ED1E6}" srcOrd="0" destOrd="0" presId="urn:microsoft.com/office/officeart/2005/8/layout/lProcess3"/>
    <dgm:cxn modelId="{8A4B6556-9A1C-40EA-9AEC-5DEE135BA77B}" type="presOf" srcId="{8EF94B77-F9D4-4B34-8173-8DEA6091D89D}" destId="{C5FCF711-00BB-4969-876B-8BC025695ACC}" srcOrd="0" destOrd="0" presId="urn:microsoft.com/office/officeart/2005/8/layout/lProcess3"/>
    <dgm:cxn modelId="{8DCB4C8B-07E7-435A-9EEB-C00F77789C0A}" srcId="{01CDEEC0-9017-4056-8A1A-F9358C16B96E}" destId="{78FBCE0D-AAF6-442C-B4A8-97713D67ADF4}" srcOrd="0" destOrd="0" parTransId="{7BD329CF-9AC5-4932-B995-EA7940525CBF}" sibTransId="{04E142C8-4610-440B-BC6E-B700BB8A4BE6}"/>
    <dgm:cxn modelId="{F1926812-A0B3-477F-8341-50C067FCA65A}" srcId="{FADB233F-F0C4-4117-9EA1-7C6E6AF79730}" destId="{4C72A3C4-21A7-49A7-9CD7-84449D2CEDBC}" srcOrd="6" destOrd="0" parTransId="{018C2B3C-20AD-4293-B11C-B99D5E6675E5}" sibTransId="{C31AB692-0320-47C7-B6F4-92A0C35440B8}"/>
    <dgm:cxn modelId="{B2E6FA09-63AB-4B7E-B8FE-B4E22D076D9B}" srcId="{FADB233F-F0C4-4117-9EA1-7C6E6AF79730}" destId="{8EF94B77-F9D4-4B34-8173-8DEA6091D89D}" srcOrd="4" destOrd="0" parTransId="{5790E54B-88DA-43AE-8244-4A1E3A2CB4B3}" sibTransId="{EE256D0C-62D9-45E6-AF53-EEB386C3119D}"/>
    <dgm:cxn modelId="{97C0E77D-9C50-4DD9-9DE2-1EC68AB6AEE9}" srcId="{FADB233F-F0C4-4117-9EA1-7C6E6AF79730}" destId="{01CDEEC0-9017-4056-8A1A-F9358C16B96E}" srcOrd="8" destOrd="0" parTransId="{0A9F7DE2-95E5-4311-8374-1E1E6EA48777}" sibTransId="{DF4BB891-22AE-4271-9BA3-345BB6C8D56E}"/>
    <dgm:cxn modelId="{33BB0EE9-167E-4D29-B317-DB720CD11E0A}" type="presOf" srcId="{6D0521F3-518D-4DF6-9D7A-2335FED3C381}" destId="{CD656B08-AEF8-488A-BA9B-D5C593C86B1C}" srcOrd="0" destOrd="0" presId="urn:microsoft.com/office/officeart/2005/8/layout/lProcess3"/>
    <dgm:cxn modelId="{B70D8145-69D7-430D-B1E9-D58FF0086C2B}" type="presOf" srcId="{4204DE0F-FFE5-411E-931B-A5E468352C4D}" destId="{A28ECC07-CB4A-44D9-9B5C-2BED0E5C2B9D}" srcOrd="0" destOrd="0" presId="urn:microsoft.com/office/officeart/2005/8/layout/lProcess3"/>
    <dgm:cxn modelId="{BD90D2E2-6594-4102-A757-D9A257500F94}" srcId="{8EF94B77-F9D4-4B34-8173-8DEA6091D89D}" destId="{6D0521F3-518D-4DF6-9D7A-2335FED3C381}" srcOrd="0" destOrd="0" parTransId="{0624D031-3E4A-460D-8725-213B494A5223}" sibTransId="{B0D0BC5B-D1B6-4402-BE27-369FC045739D}"/>
    <dgm:cxn modelId="{AE546442-75E3-4B44-B2C9-6348644A0E21}" type="presOf" srcId="{4C72A3C4-21A7-49A7-9CD7-84449D2CEDBC}" destId="{E9990690-A362-4B9D-A0D2-701C987722C6}" srcOrd="0" destOrd="0" presId="urn:microsoft.com/office/officeart/2005/8/layout/lProcess3"/>
    <dgm:cxn modelId="{C9FC3476-5BA5-42CC-95B9-4A6EE1C319DB}" type="presOf" srcId="{D558BEA6-EFE7-4F23-ABA5-75D2FD729D3A}" destId="{BBC73734-DD07-449A-A9D3-8CCA64698977}" srcOrd="0" destOrd="0" presId="urn:microsoft.com/office/officeart/2005/8/layout/lProcess3"/>
    <dgm:cxn modelId="{76ED8F3C-A253-4F90-A8C5-5326C63568CB}" type="presParOf" srcId="{04CF9F7B-3C70-4FB5-8243-04D54D7ED1E6}" destId="{C8931334-4C9D-476A-A3EA-E9487777E847}" srcOrd="0" destOrd="0" presId="urn:microsoft.com/office/officeart/2005/8/layout/lProcess3"/>
    <dgm:cxn modelId="{5E6C6ACA-DFF3-4D7A-8775-F1CFB4946CF2}" type="presParOf" srcId="{C8931334-4C9D-476A-A3EA-E9487777E847}" destId="{C8C1E474-2043-4ACE-8FD7-7A9F459A4868}" srcOrd="0" destOrd="0" presId="urn:microsoft.com/office/officeart/2005/8/layout/lProcess3"/>
    <dgm:cxn modelId="{4F39B91E-0190-4EBF-9A8B-A9261C59F72D}" type="presParOf" srcId="{C8931334-4C9D-476A-A3EA-E9487777E847}" destId="{A3502601-FEBE-43D1-B2DF-F18076C44EB5}" srcOrd="1" destOrd="0" presId="urn:microsoft.com/office/officeart/2005/8/layout/lProcess3"/>
    <dgm:cxn modelId="{715F749D-7835-4889-9307-6056930BF444}" type="presParOf" srcId="{C8931334-4C9D-476A-A3EA-E9487777E847}" destId="{74FE4CB4-15E5-49E9-874F-EC75A46A1B93}" srcOrd="2" destOrd="0" presId="urn:microsoft.com/office/officeart/2005/8/layout/lProcess3"/>
    <dgm:cxn modelId="{68DD1AE7-1138-4FA4-A584-CDA36456FB4F}" type="presParOf" srcId="{04CF9F7B-3C70-4FB5-8243-04D54D7ED1E6}" destId="{93C4DCDC-EDF0-453E-99FC-6EDC142426F0}" srcOrd="1" destOrd="0" presId="urn:microsoft.com/office/officeart/2005/8/layout/lProcess3"/>
    <dgm:cxn modelId="{632316F8-535E-4610-9F3E-6438914FE771}" type="presParOf" srcId="{04CF9F7B-3C70-4FB5-8243-04D54D7ED1E6}" destId="{5039F491-6730-42BC-82DE-DEE50EF189FD}" srcOrd="2" destOrd="0" presId="urn:microsoft.com/office/officeart/2005/8/layout/lProcess3"/>
    <dgm:cxn modelId="{CF22052D-0A15-4FD8-BA85-9EFA3EE9387E}" type="presParOf" srcId="{5039F491-6730-42BC-82DE-DEE50EF189FD}" destId="{84E188C9-5BFB-440E-8DE7-2905FE183830}" srcOrd="0" destOrd="0" presId="urn:microsoft.com/office/officeart/2005/8/layout/lProcess3"/>
    <dgm:cxn modelId="{695ABCD8-8B0A-4549-9A1D-8BD6A0C74A6F}" type="presParOf" srcId="{5039F491-6730-42BC-82DE-DEE50EF189FD}" destId="{F962AD55-C3C0-406C-B183-5764B6BA567E}" srcOrd="1" destOrd="0" presId="urn:microsoft.com/office/officeart/2005/8/layout/lProcess3"/>
    <dgm:cxn modelId="{0BCDD6BC-47CB-4720-85AF-11BFE5E64455}" type="presParOf" srcId="{5039F491-6730-42BC-82DE-DEE50EF189FD}" destId="{BCEB9A07-9627-473D-9F7A-FD64A5982B00}" srcOrd="2" destOrd="0" presId="urn:microsoft.com/office/officeart/2005/8/layout/lProcess3"/>
    <dgm:cxn modelId="{E9759888-C47A-41C1-8FED-E3A2BBD5F45D}" type="presParOf" srcId="{04CF9F7B-3C70-4FB5-8243-04D54D7ED1E6}" destId="{F9B4A958-921C-434D-8146-6B62CBE14803}" srcOrd="3" destOrd="0" presId="urn:microsoft.com/office/officeart/2005/8/layout/lProcess3"/>
    <dgm:cxn modelId="{DB501D0E-C15D-46BF-8A73-D6A2A9107BE2}" type="presParOf" srcId="{04CF9F7B-3C70-4FB5-8243-04D54D7ED1E6}" destId="{2BDC307E-165D-4E61-B8F0-B0F405A921A6}" srcOrd="4" destOrd="0" presId="urn:microsoft.com/office/officeart/2005/8/layout/lProcess3"/>
    <dgm:cxn modelId="{0137423E-9BEA-4613-9B58-5450C10AEBA6}" type="presParOf" srcId="{2BDC307E-165D-4E61-B8F0-B0F405A921A6}" destId="{8F7DCFB1-9980-48AA-932D-7859105C9CCD}" srcOrd="0" destOrd="0" presId="urn:microsoft.com/office/officeart/2005/8/layout/lProcess3"/>
    <dgm:cxn modelId="{E133B1DD-1687-4892-BE75-EEBDA071C3AE}" type="presParOf" srcId="{2BDC307E-165D-4E61-B8F0-B0F405A921A6}" destId="{4CE54DAB-CFEB-45D4-8693-F4642166BCDF}" srcOrd="1" destOrd="0" presId="urn:microsoft.com/office/officeart/2005/8/layout/lProcess3"/>
    <dgm:cxn modelId="{B8B68DCC-0184-496E-8C5D-25C7618A55AD}" type="presParOf" srcId="{2BDC307E-165D-4E61-B8F0-B0F405A921A6}" destId="{E0268719-17D7-4368-981A-93B2C15195C2}" srcOrd="2" destOrd="0" presId="urn:microsoft.com/office/officeart/2005/8/layout/lProcess3"/>
    <dgm:cxn modelId="{647BD02A-AA14-47BD-96BE-1FB75A331890}" type="presParOf" srcId="{04CF9F7B-3C70-4FB5-8243-04D54D7ED1E6}" destId="{B04BFED9-C6E5-4BE9-9FC5-CDE6CDB25279}" srcOrd="5" destOrd="0" presId="urn:microsoft.com/office/officeart/2005/8/layout/lProcess3"/>
    <dgm:cxn modelId="{FDA9AC37-D913-4345-8FCA-08B8BD8DFB6E}" type="presParOf" srcId="{04CF9F7B-3C70-4FB5-8243-04D54D7ED1E6}" destId="{D5BDCD75-F401-4E41-8598-739040F3423D}" srcOrd="6" destOrd="0" presId="urn:microsoft.com/office/officeart/2005/8/layout/lProcess3"/>
    <dgm:cxn modelId="{71E4CEA9-EA15-4E1E-9526-750D015561A0}" type="presParOf" srcId="{D5BDCD75-F401-4E41-8598-739040F3423D}" destId="{BBC73734-DD07-449A-A9D3-8CCA64698977}" srcOrd="0" destOrd="0" presId="urn:microsoft.com/office/officeart/2005/8/layout/lProcess3"/>
    <dgm:cxn modelId="{0AA2EEDB-6FF3-4186-9EE9-23BA38D24EFC}" type="presParOf" srcId="{D5BDCD75-F401-4E41-8598-739040F3423D}" destId="{0735E799-F77A-4340-839F-3F605A8DAA63}" srcOrd="1" destOrd="0" presId="urn:microsoft.com/office/officeart/2005/8/layout/lProcess3"/>
    <dgm:cxn modelId="{CE909EFF-5854-4962-9034-29A5DFA9201B}" type="presParOf" srcId="{D5BDCD75-F401-4E41-8598-739040F3423D}" destId="{AE79D64B-611D-4AE4-B363-570165D93262}" srcOrd="2" destOrd="0" presId="urn:microsoft.com/office/officeart/2005/8/layout/lProcess3"/>
    <dgm:cxn modelId="{DA77A094-ADC9-49A7-A035-DF7FAF799B7C}" type="presParOf" srcId="{04CF9F7B-3C70-4FB5-8243-04D54D7ED1E6}" destId="{B5CA248E-621A-4E7D-B46E-09E5644FBD9F}" srcOrd="7" destOrd="0" presId="urn:microsoft.com/office/officeart/2005/8/layout/lProcess3"/>
    <dgm:cxn modelId="{12518CCB-6C05-4438-8FF8-A027CEF3BDB0}" type="presParOf" srcId="{04CF9F7B-3C70-4FB5-8243-04D54D7ED1E6}" destId="{565CC88B-6730-49D0-8D28-EA42E79A4EFC}" srcOrd="8" destOrd="0" presId="urn:microsoft.com/office/officeart/2005/8/layout/lProcess3"/>
    <dgm:cxn modelId="{8D529FBF-4786-4184-B040-76647D713295}" type="presParOf" srcId="{565CC88B-6730-49D0-8D28-EA42E79A4EFC}" destId="{C5FCF711-00BB-4969-876B-8BC025695ACC}" srcOrd="0" destOrd="0" presId="urn:microsoft.com/office/officeart/2005/8/layout/lProcess3"/>
    <dgm:cxn modelId="{3268BC36-6289-4D0D-9DEB-21B62CFF27FE}" type="presParOf" srcId="{565CC88B-6730-49D0-8D28-EA42E79A4EFC}" destId="{83C4BFFE-4C77-45B4-BEDC-79CED9CA4029}" srcOrd="1" destOrd="0" presId="urn:microsoft.com/office/officeart/2005/8/layout/lProcess3"/>
    <dgm:cxn modelId="{23CC0F72-3450-43CB-ADE0-243F9F747956}" type="presParOf" srcId="{565CC88B-6730-49D0-8D28-EA42E79A4EFC}" destId="{CD656B08-AEF8-488A-BA9B-D5C593C86B1C}" srcOrd="2" destOrd="0" presId="urn:microsoft.com/office/officeart/2005/8/layout/lProcess3"/>
    <dgm:cxn modelId="{F1AB1E9C-D674-4EB4-A5C0-89F33B3A3058}" type="presParOf" srcId="{04CF9F7B-3C70-4FB5-8243-04D54D7ED1E6}" destId="{221BA2F1-68FF-4E26-8179-DF946F7F1E3C}" srcOrd="9" destOrd="0" presId="urn:microsoft.com/office/officeart/2005/8/layout/lProcess3"/>
    <dgm:cxn modelId="{8DD65876-E853-4896-B1AC-B8D0A1A5E655}" type="presParOf" srcId="{04CF9F7B-3C70-4FB5-8243-04D54D7ED1E6}" destId="{4A4BFE7B-D0B6-40A5-A360-3A38EDBCB871}" srcOrd="10" destOrd="0" presId="urn:microsoft.com/office/officeart/2005/8/layout/lProcess3"/>
    <dgm:cxn modelId="{FDF48193-CD5A-4618-B381-4BCB213C32AA}" type="presParOf" srcId="{4A4BFE7B-D0B6-40A5-A360-3A38EDBCB871}" destId="{DDE5C46A-E650-416A-B241-9BDCB5BE558A}" srcOrd="0" destOrd="0" presId="urn:microsoft.com/office/officeart/2005/8/layout/lProcess3"/>
    <dgm:cxn modelId="{664E09FD-64C5-41EE-9AB5-740994EE4735}" type="presParOf" srcId="{4A4BFE7B-D0B6-40A5-A360-3A38EDBCB871}" destId="{0B18885B-24C1-44A3-9D7B-B148A21C58DA}" srcOrd="1" destOrd="0" presId="urn:microsoft.com/office/officeart/2005/8/layout/lProcess3"/>
    <dgm:cxn modelId="{E6130CFE-9D09-487D-AA12-1247FF64E85F}" type="presParOf" srcId="{4A4BFE7B-D0B6-40A5-A360-3A38EDBCB871}" destId="{A28ECC07-CB4A-44D9-9B5C-2BED0E5C2B9D}" srcOrd="2" destOrd="0" presId="urn:microsoft.com/office/officeart/2005/8/layout/lProcess3"/>
    <dgm:cxn modelId="{141E10F6-7A64-468F-95AF-172AFAE7B5A1}" type="presParOf" srcId="{04CF9F7B-3C70-4FB5-8243-04D54D7ED1E6}" destId="{325FF2C9-3D9B-4413-B370-E3B527CF2BE3}" srcOrd="11" destOrd="0" presId="urn:microsoft.com/office/officeart/2005/8/layout/lProcess3"/>
    <dgm:cxn modelId="{FE547F6B-C646-4A0B-9195-D52A8D8A3E4A}" type="presParOf" srcId="{04CF9F7B-3C70-4FB5-8243-04D54D7ED1E6}" destId="{A8836990-7D33-4D07-A9E0-AAF648E5F484}" srcOrd="12" destOrd="0" presId="urn:microsoft.com/office/officeart/2005/8/layout/lProcess3"/>
    <dgm:cxn modelId="{27D26A4E-5210-42A0-952F-1167307F8FEE}" type="presParOf" srcId="{A8836990-7D33-4D07-A9E0-AAF648E5F484}" destId="{E9990690-A362-4B9D-A0D2-701C987722C6}" srcOrd="0" destOrd="0" presId="urn:microsoft.com/office/officeart/2005/8/layout/lProcess3"/>
    <dgm:cxn modelId="{EF07CC94-44E2-4C2A-ACA1-4392B8F58C5C}" type="presParOf" srcId="{A8836990-7D33-4D07-A9E0-AAF648E5F484}" destId="{51EE3DBF-E3B7-4B4F-B2E9-BF72C8E77B1C}" srcOrd="1" destOrd="0" presId="urn:microsoft.com/office/officeart/2005/8/layout/lProcess3"/>
    <dgm:cxn modelId="{96E60920-8EFE-494E-8CE9-D7ED44FEBE77}" type="presParOf" srcId="{A8836990-7D33-4D07-A9E0-AAF648E5F484}" destId="{BCE182F0-D017-4397-8844-174998FC534D}" srcOrd="2" destOrd="0" presId="urn:microsoft.com/office/officeart/2005/8/layout/lProcess3"/>
    <dgm:cxn modelId="{C861D0CB-C727-478E-950F-B50F399FAF3B}" type="presParOf" srcId="{04CF9F7B-3C70-4FB5-8243-04D54D7ED1E6}" destId="{0CCAA65C-C308-45B8-9239-FEE3653BC84B}" srcOrd="13" destOrd="0" presId="urn:microsoft.com/office/officeart/2005/8/layout/lProcess3"/>
    <dgm:cxn modelId="{657E9AB4-E1D1-4606-8770-FF4E83768B22}" type="presParOf" srcId="{04CF9F7B-3C70-4FB5-8243-04D54D7ED1E6}" destId="{34C62AE3-49ED-49EF-8968-CD6AFFA6B55B}" srcOrd="14" destOrd="0" presId="urn:microsoft.com/office/officeart/2005/8/layout/lProcess3"/>
    <dgm:cxn modelId="{8E2BAED1-290D-4A1F-9116-E7BA53D53524}" type="presParOf" srcId="{34C62AE3-49ED-49EF-8968-CD6AFFA6B55B}" destId="{611D0185-E104-4FAC-B3DF-86F1464C7577}" srcOrd="0" destOrd="0" presId="urn:microsoft.com/office/officeart/2005/8/layout/lProcess3"/>
    <dgm:cxn modelId="{4BFF47DF-58FC-42D0-8D06-DF7EDD817C80}" type="presParOf" srcId="{34C62AE3-49ED-49EF-8968-CD6AFFA6B55B}" destId="{84B6ED80-5A72-4A14-A747-FD428BFD0642}" srcOrd="1" destOrd="0" presId="urn:microsoft.com/office/officeart/2005/8/layout/lProcess3"/>
    <dgm:cxn modelId="{2B53B5D1-6009-4733-A551-DC65F9403ABF}" type="presParOf" srcId="{34C62AE3-49ED-49EF-8968-CD6AFFA6B55B}" destId="{33A85943-F7E8-401E-A80B-29DDEA7C15B4}" srcOrd="2" destOrd="0" presId="urn:microsoft.com/office/officeart/2005/8/layout/lProcess3"/>
    <dgm:cxn modelId="{11CFCAEB-CA6B-40C4-B323-FB4D6604D64F}" type="presParOf" srcId="{04CF9F7B-3C70-4FB5-8243-04D54D7ED1E6}" destId="{F23CE977-C042-4CD0-BD7F-C078C150F4C6}" srcOrd="15" destOrd="0" presId="urn:microsoft.com/office/officeart/2005/8/layout/lProcess3"/>
    <dgm:cxn modelId="{78B9743D-9E09-466C-8149-A1960B41FA42}" type="presParOf" srcId="{04CF9F7B-3C70-4FB5-8243-04D54D7ED1E6}" destId="{AC90A218-6E9B-462F-B60A-EDD651016DBD}" srcOrd="16" destOrd="0" presId="urn:microsoft.com/office/officeart/2005/8/layout/lProcess3"/>
    <dgm:cxn modelId="{E2FD0211-30A3-495F-9108-D1A64D6AE401}" type="presParOf" srcId="{AC90A218-6E9B-462F-B60A-EDD651016DBD}" destId="{F3538DB8-C161-49BB-954E-F99D3CE90A9E}" srcOrd="0" destOrd="0" presId="urn:microsoft.com/office/officeart/2005/8/layout/lProcess3"/>
    <dgm:cxn modelId="{149D9D2F-0ED2-4FFE-B9AD-8E2AAE4B0F9A}" type="presParOf" srcId="{AC90A218-6E9B-462F-B60A-EDD651016DBD}" destId="{CBF01AC4-70C1-48DE-B0AD-B159F039EA33}" srcOrd="1" destOrd="0" presId="urn:microsoft.com/office/officeart/2005/8/layout/lProcess3"/>
    <dgm:cxn modelId="{3B66A382-D163-4648-9816-5F017EC5FD05}" type="presParOf" srcId="{AC90A218-6E9B-462F-B60A-EDD651016DBD}" destId="{6FB1D361-9368-4288-8F55-B420CCC251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95175-82FE-4F94-B8A0-C9B1F4CF75BE}" type="datetimeFigureOut">
              <a:rPr lang="es-EC" smtClean="0"/>
              <a:pPr/>
              <a:t>23/04/2015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2629D-70E0-41CA-9032-20382E9129BD}" type="slidenum">
              <a:rPr lang="es-EC" smtClean="0"/>
              <a:pPr/>
              <a:t>‹Nº›</a:t>
            </a:fld>
            <a:endParaRPr lang="es-EC"/>
          </a:p>
        </p:txBody>
      </p:sp>
    </p:spTree>
    <p:extLst>
      <p:ext uri="{BB962C8B-B14F-4D97-AF65-F5344CB8AC3E}">
        <p14:creationId xmlns="" xmlns:p14="http://schemas.microsoft.com/office/powerpoint/2010/main" val="57327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14</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33</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34</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35</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46</a:t>
            </a:fld>
            <a:endParaRPr lang="es-EC"/>
          </a:p>
        </p:txBody>
      </p:sp>
    </p:spTree>
    <p:extLst>
      <p:ext uri="{BB962C8B-B14F-4D97-AF65-F5344CB8AC3E}">
        <p14:creationId xmlns="" xmlns:p14="http://schemas.microsoft.com/office/powerpoint/2010/main" val="85889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47</a:t>
            </a:fld>
            <a:endParaRPr lang="es-EC"/>
          </a:p>
        </p:txBody>
      </p:sp>
    </p:spTree>
    <p:extLst>
      <p:ext uri="{BB962C8B-B14F-4D97-AF65-F5344CB8AC3E}">
        <p14:creationId xmlns="" xmlns:p14="http://schemas.microsoft.com/office/powerpoint/2010/main" val="85889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15</a:t>
            </a:fld>
            <a:endParaRPr lang="es-EC"/>
          </a:p>
        </p:txBody>
      </p:sp>
    </p:spTree>
    <p:extLst>
      <p:ext uri="{BB962C8B-B14F-4D97-AF65-F5344CB8AC3E}">
        <p14:creationId xmlns:p14="http://schemas.microsoft.com/office/powerpoint/2010/main" xmlns="" val="144952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17</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24</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25</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29</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30</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31</a:t>
            </a:fld>
            <a:endParaRPr lang="es-EC"/>
          </a:p>
        </p:txBody>
      </p:sp>
    </p:spTree>
    <p:extLst>
      <p:ext uri="{BB962C8B-B14F-4D97-AF65-F5344CB8AC3E}">
        <p14:creationId xmlns="" xmlns:p14="http://schemas.microsoft.com/office/powerpoint/2010/main" val="144952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32</a:t>
            </a:fld>
            <a:endParaRPr lang="es-EC"/>
          </a:p>
        </p:txBody>
      </p:sp>
    </p:spTree>
    <p:extLst>
      <p:ext uri="{BB962C8B-B14F-4D97-AF65-F5344CB8AC3E}">
        <p14:creationId xmlns="" xmlns:p14="http://schemas.microsoft.com/office/powerpoint/2010/main" val="144952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206895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226247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34219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107213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153539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119309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13054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77285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31154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116842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543946-B1D1-47AE-8F0D-083F0F63A7B2}" type="datetimeFigureOut">
              <a:rPr lang="es-EC" smtClean="0"/>
              <a:pPr/>
              <a:t>23/04/2015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65152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43946-B1D1-47AE-8F0D-083F0F63A7B2}" type="datetimeFigureOut">
              <a:rPr lang="es-EC" smtClean="0"/>
              <a:pPr/>
              <a:t>23/04/2015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3991C-A6F8-4936-930C-F785CBA96E2F}" type="slidenum">
              <a:rPr lang="es-EC" smtClean="0"/>
              <a:pPr/>
              <a:t>‹Nº›</a:t>
            </a:fld>
            <a:endParaRPr lang="es-EC"/>
          </a:p>
        </p:txBody>
      </p:sp>
    </p:spTree>
    <p:extLst>
      <p:ext uri="{BB962C8B-B14F-4D97-AF65-F5344CB8AC3E}">
        <p14:creationId xmlns="" xmlns:p14="http://schemas.microsoft.com/office/powerpoint/2010/main" val="252430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8.jpeg"/><Relationship Id="rId4" Type="http://schemas.openxmlformats.org/officeDocument/2006/relationships/hyperlink" Target="http://www.google.com.ec/url?sa=i&amp;rct=j&amp;q=&amp;esrc=s&amp;frm=1&amp;source=images&amp;cd=&amp;cad=rja&amp;uact=8&amp;docid=t3SoT4YwfbHluM&amp;tbnid=6MWTXP_6OhC_cM:&amp;ved=0CAUQjRw&amp;url=http://www.porcicol.org.co/porcicultores/index.php?option=com_content&amp;view=article&amp;id=27&amp;Itemid=105&amp;self=142&amp;ei=iSTAU92dOJCKyATos4GQCA&amp;bvm=bv.70810081,d.aWw&amp;psig=AFQjCNGSRPOhwTdCCe9w-H_y72ZUVTs9dQ&amp;ust=140518757298764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ec/url?sa=i&amp;rct=j&amp;q=&amp;esrc=s&amp;frm=1&amp;source=images&amp;cd=&amp;cad=rja&amp;uact=8&amp;docid=t3SoT4YwfbHluM&amp;tbnid=6MWTXP_6OhC_cM:&amp;ved=0CAUQjRw&amp;url=http://www.porcicol.org.co/porcicultores/index.php?option=com_content&amp;view=article&amp;id=27&amp;Itemid=105&amp;self=142&amp;ei=iSTAU92dOJCKyATos4GQCA&amp;bvm=bv.70810081,d.aWw&amp;psig=AFQjCNGSRPOhwTdCCe9w-H_y72ZUVTs9dQ&amp;ust=1405187572987642" TargetMode="Externa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file:///C:\Users\rtrujillo\Desktop\PRESENTACION%20Y%20VIDEOS\VALIDACION%20CERTIFICADOS.mp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sp>
        <p:nvSpPr>
          <p:cNvPr id="5" name="4 Rectángulo"/>
          <p:cNvSpPr/>
          <p:nvPr/>
        </p:nvSpPr>
        <p:spPr>
          <a:xfrm>
            <a:off x="1000100" y="1857364"/>
            <a:ext cx="7000924" cy="3662541"/>
          </a:xfrm>
          <a:prstGeom prst="rect">
            <a:avLst/>
          </a:prstGeom>
        </p:spPr>
        <p:txBody>
          <a:bodyPr wrap="square">
            <a:spAutoFit/>
          </a:bodyPr>
          <a:lstStyle/>
          <a:p>
            <a:pPr algn="ctr"/>
            <a:r>
              <a:rPr lang="es-EC" sz="4000" b="1" dirty="0" smtClean="0">
                <a:solidFill>
                  <a:schemeClr val="tx2"/>
                </a:solidFill>
              </a:rPr>
              <a:t>REGISTRO DE LA PROPIEDAD</a:t>
            </a:r>
            <a:r>
              <a:rPr lang="es-EC" sz="3200" b="1" dirty="0" smtClean="0">
                <a:solidFill>
                  <a:schemeClr val="tx2"/>
                </a:solidFill>
              </a:rPr>
              <a:t> </a:t>
            </a:r>
          </a:p>
          <a:p>
            <a:pPr algn="ctr"/>
            <a:endParaRPr lang="es-EC" sz="3200" b="1" dirty="0" smtClean="0">
              <a:solidFill>
                <a:schemeClr val="tx2"/>
              </a:solidFill>
            </a:endParaRPr>
          </a:p>
          <a:p>
            <a:pPr algn="ctr"/>
            <a:r>
              <a:rPr lang="es-EC" sz="3200" b="1" dirty="0" smtClean="0">
                <a:solidFill>
                  <a:schemeClr val="tx2"/>
                </a:solidFill>
              </a:rPr>
              <a:t>MUNICIPIO DEL DISTRITO METROPOLITANO DE QUITO</a:t>
            </a:r>
          </a:p>
          <a:p>
            <a:pPr algn="ctr"/>
            <a:endParaRPr lang="es-EC" sz="3200" b="1" dirty="0" smtClean="0">
              <a:solidFill>
                <a:schemeClr val="tx2"/>
              </a:solidFill>
            </a:endParaRPr>
          </a:p>
          <a:p>
            <a:pPr algn="ctr"/>
            <a:endParaRPr lang="es-EC" sz="3200" b="1" dirty="0" smtClean="0">
              <a:solidFill>
                <a:schemeClr val="tx2"/>
              </a:solidFill>
            </a:endParaRPr>
          </a:p>
          <a:p>
            <a:pPr algn="ctr"/>
            <a:r>
              <a:rPr lang="es-EC" sz="3200" b="1" dirty="0" smtClean="0">
                <a:solidFill>
                  <a:schemeClr val="tx2"/>
                </a:solidFill>
              </a:rPr>
              <a:t>Marzo de 2015</a:t>
            </a:r>
            <a:endParaRPr lang="es-EC" sz="3200" b="1" dirty="0">
              <a:solidFill>
                <a:schemeClr val="tx2"/>
              </a:solidFill>
            </a:endParaRPr>
          </a:p>
        </p:txBody>
      </p:sp>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55304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15847" t="31195" r="32154" b="17909"/>
          <a:stretch/>
        </p:blipFill>
        <p:spPr bwMode="auto">
          <a:xfrm>
            <a:off x="1043608" y="1628800"/>
            <a:ext cx="7344816" cy="4680520"/>
          </a:xfrm>
          <a:prstGeom prst="rect">
            <a:avLst/>
          </a:prstGeom>
          <a:ln>
            <a:noFill/>
          </a:ln>
          <a:extLst>
            <a:ext uri="{53640926-AAD7-44D8-BBD7-CCE9431645EC}">
              <a14:shadowObscured xmlns="" xmlns:a14="http://schemas.microsoft.com/office/drawing/2010/main"/>
            </a:ext>
          </a:extLst>
        </p:spPr>
      </p:pic>
      <p:sp>
        <p:nvSpPr>
          <p:cNvPr id="2" name="1 Rectángulo"/>
          <p:cNvSpPr/>
          <p:nvPr/>
        </p:nvSpPr>
        <p:spPr>
          <a:xfrm>
            <a:off x="1043608" y="764704"/>
            <a:ext cx="7056784" cy="584775"/>
          </a:xfrm>
          <a:prstGeom prst="rect">
            <a:avLst/>
          </a:prstGeom>
        </p:spPr>
        <p:txBody>
          <a:bodyPr wrap="square">
            <a:spAutoFit/>
          </a:bodyPr>
          <a:lstStyle/>
          <a:p>
            <a:pPr algn="ctr"/>
            <a:r>
              <a:rPr lang="es-EC" sz="3200" b="1" dirty="0" smtClean="0">
                <a:solidFill>
                  <a:schemeClr val="tx2"/>
                </a:solidFill>
              </a:rPr>
              <a:t>FORTALECIMIENTO INSTITUCIONAL</a:t>
            </a:r>
            <a:endParaRPr lang="es-EC" sz="3200" b="1" dirty="0">
              <a:solidFill>
                <a:schemeClr val="tx2"/>
              </a:solidFill>
            </a:endParaRPr>
          </a:p>
        </p:txBody>
      </p:sp>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7" name="6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64169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 xmlns:a14="http://schemas.microsoft.com/office/drawing/2010/main" val="0"/>
              </a:ext>
            </a:extLst>
          </a:blip>
          <a:srcRect b="7167"/>
          <a:stretch/>
        </p:blipFill>
        <p:spPr bwMode="auto">
          <a:xfrm>
            <a:off x="611560" y="1196752"/>
            <a:ext cx="7632848" cy="4248472"/>
          </a:xfrm>
          <a:prstGeom prst="rect">
            <a:avLst/>
          </a:prstGeom>
          <a:noFill/>
          <a:ln>
            <a:noFill/>
          </a:ln>
          <a:extLst>
            <a:ext uri="{53640926-AAD7-44D8-BBD7-CCE9431645EC}">
              <a14:shadowObscured xmlns="" xmlns:a14="http://schemas.microsoft.com/office/drawing/2010/main"/>
            </a:ext>
          </a:extLst>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6" name="5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093447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802"/>
            <a:ext cx="8104984" cy="306854"/>
          </a:xfrm>
        </p:spPr>
        <p:txBody>
          <a:bodyPr>
            <a:noAutofit/>
          </a:bodyPr>
          <a:lstStyle/>
          <a:p>
            <a:r>
              <a:rPr lang="es-EC" sz="2800" b="1" dirty="0">
                <a:solidFill>
                  <a:schemeClr val="tx2"/>
                </a:solidFill>
                <a:latin typeface="+mn-lt"/>
                <a:cs typeface="Arial" pitchFamily="34" charset="0"/>
              </a:rPr>
              <a:t>PORTAFOLIO DE PRODUCTOS RPDMQ</a:t>
            </a:r>
          </a:p>
        </p:txBody>
      </p:sp>
      <p:sp>
        <p:nvSpPr>
          <p:cNvPr id="5" name="4 CuadroTexto"/>
          <p:cNvSpPr txBox="1"/>
          <p:nvPr/>
        </p:nvSpPr>
        <p:spPr>
          <a:xfrm>
            <a:off x="1214414" y="6309320"/>
            <a:ext cx="7358114" cy="553998"/>
          </a:xfrm>
          <a:prstGeom prst="rect">
            <a:avLst/>
          </a:prstGeom>
          <a:noFill/>
        </p:spPr>
        <p:txBody>
          <a:bodyPr wrap="square" rtlCol="0">
            <a:spAutoFit/>
          </a:bodyPr>
          <a:lstStyle/>
          <a:p>
            <a:r>
              <a:rPr lang="es-EC" sz="3000" dirty="0" smtClean="0">
                <a:solidFill>
                  <a:schemeClr val="bg1"/>
                </a:solidFill>
              </a:rPr>
              <a:t>Seguimos construyendo</a:t>
            </a:r>
            <a:endParaRPr lang="es-EC" sz="3000" dirty="0">
              <a:solidFill>
                <a:srgbClr val="FF0000"/>
              </a:solidFill>
            </a:endParaRPr>
          </a:p>
        </p:txBody>
      </p:sp>
      <p:graphicFrame>
        <p:nvGraphicFramePr>
          <p:cNvPr id="3" name="2 Tabla"/>
          <p:cNvGraphicFramePr>
            <a:graphicFrameLocks noGrp="1"/>
          </p:cNvGraphicFramePr>
          <p:nvPr>
            <p:extLst>
              <p:ext uri="{D42A27DB-BD31-4B8C-83A1-F6EECF244321}">
                <p14:modId xmlns="" xmlns:p14="http://schemas.microsoft.com/office/powerpoint/2010/main" val="3796296914"/>
              </p:ext>
            </p:extLst>
          </p:nvPr>
        </p:nvGraphicFramePr>
        <p:xfrm>
          <a:off x="0" y="316469"/>
          <a:ext cx="9143999" cy="6952514"/>
        </p:xfrm>
        <a:graphic>
          <a:graphicData uri="http://schemas.openxmlformats.org/drawingml/2006/table">
            <a:tbl>
              <a:tblPr>
                <a:effectLst>
                  <a:outerShdw blurRad="50800" dist="50800" dir="5400000" algn="ctr" rotWithShape="0">
                    <a:schemeClr val="bg1"/>
                  </a:outerShdw>
                </a:effectLst>
                <a:tableStyleId>{3C2FFA5D-87B4-456A-9821-1D502468CF0F}</a:tableStyleId>
              </a:tblPr>
              <a:tblGrid>
                <a:gridCol w="3039975"/>
                <a:gridCol w="3052012"/>
                <a:gridCol w="3052012"/>
              </a:tblGrid>
              <a:tr h="555071">
                <a:tc>
                  <a:txBody>
                    <a:bodyPr/>
                    <a:lstStyle/>
                    <a:p>
                      <a:pPr algn="ctr" fontAlgn="ctr"/>
                      <a:r>
                        <a:rPr lang="es-EC" sz="1400" b="1" u="sng" strike="noStrike" dirty="0" smtClean="0">
                          <a:effectLst/>
                        </a:rPr>
                        <a:t>PROCESO</a:t>
                      </a:r>
                      <a:endParaRPr lang="es-EC" sz="1400" b="1" i="0" u="sng" strike="noStrike" dirty="0">
                        <a:solidFill>
                          <a:srgbClr val="000000"/>
                        </a:solidFill>
                        <a:effectLst/>
                        <a:latin typeface="Calibri"/>
                      </a:endParaRPr>
                    </a:p>
                  </a:txBody>
                  <a:tcPr marL="6636" marR="6636" marT="6636" marB="0" anchor="ctr">
                    <a:noFill/>
                  </a:tcPr>
                </a:tc>
                <a:tc>
                  <a:txBody>
                    <a:bodyPr/>
                    <a:lstStyle/>
                    <a:p>
                      <a:pPr algn="ctr" fontAlgn="ctr"/>
                      <a:r>
                        <a:rPr lang="es-EC" sz="1400" b="1" u="sng" strike="noStrike" dirty="0">
                          <a:effectLst/>
                        </a:rPr>
                        <a:t>NOMBRE DEL PRODUCTO</a:t>
                      </a:r>
                      <a:endParaRPr lang="es-EC" sz="1400" b="1" i="0" u="sng" strike="noStrike" dirty="0">
                        <a:solidFill>
                          <a:srgbClr val="000000"/>
                        </a:solidFill>
                        <a:effectLst/>
                        <a:latin typeface="Calibri"/>
                      </a:endParaRPr>
                    </a:p>
                  </a:txBody>
                  <a:tcPr marL="6636" marR="6636" marT="6636" marB="0" anchor="ctr">
                    <a:noFill/>
                  </a:tcPr>
                </a:tc>
                <a:tc>
                  <a:txBody>
                    <a:bodyPr/>
                    <a:lstStyle/>
                    <a:p>
                      <a:pPr algn="ctr" fontAlgn="ctr"/>
                      <a:r>
                        <a:rPr lang="es-EC" sz="1400" b="1" u="sng" strike="noStrike" kern="1200" dirty="0" smtClean="0">
                          <a:solidFill>
                            <a:schemeClr val="dk1"/>
                          </a:solidFill>
                          <a:effectLst/>
                          <a:latin typeface="+mn-lt"/>
                          <a:ea typeface="+mn-ea"/>
                          <a:cs typeface="+mn-cs"/>
                        </a:rPr>
                        <a:t>TIEMPO POR PRODUCTO POR DIAS</a:t>
                      </a:r>
                      <a:endParaRPr lang="es-EC" sz="1400" b="1" u="sng" strike="noStrike" kern="1200" dirty="0">
                        <a:solidFill>
                          <a:schemeClr val="dk1"/>
                        </a:solidFill>
                        <a:effectLst/>
                        <a:latin typeface="+mn-lt"/>
                        <a:ea typeface="+mn-ea"/>
                        <a:cs typeface="+mn-cs"/>
                      </a:endParaRPr>
                    </a:p>
                  </a:txBody>
                  <a:tcPr marL="6636" marR="6636" marT="6636" marB="0" anchor="ctr">
                    <a:noFill/>
                  </a:tcPr>
                </a:tc>
              </a:tr>
              <a:tr h="340805">
                <a:tc rowSpan="7">
                  <a:txBody>
                    <a:bodyPr/>
                    <a:lstStyle/>
                    <a:p>
                      <a:pPr algn="ctr" fontAlgn="ctr"/>
                      <a:r>
                        <a:rPr lang="es-EC" sz="1400" b="1" u="none" strike="noStrike" dirty="0" smtClean="0">
                          <a:effectLst/>
                        </a:rPr>
                        <a:t>DE INSCRIPCIÓN</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b"/>
                      <a:r>
                        <a:rPr lang="es-EC" sz="1400" b="1" u="none" strike="noStrike" dirty="0" smtClean="0">
                          <a:effectLst/>
                        </a:rPr>
                        <a:t>Revisión </a:t>
                      </a:r>
                      <a:r>
                        <a:rPr lang="es-EC" sz="1400" b="1" u="none" strike="noStrike" dirty="0">
                          <a:effectLst/>
                        </a:rPr>
                        <a:t>Legal de Escrituras </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b"/>
                      <a:r>
                        <a:rPr lang="es-EC" sz="1400" b="1" i="0" u="none" strike="noStrike" dirty="0" smtClean="0">
                          <a:solidFill>
                            <a:srgbClr val="000000"/>
                          </a:solidFill>
                          <a:effectLst/>
                          <a:latin typeface="Calibri"/>
                        </a:rPr>
                        <a:t>4</a:t>
                      </a:r>
                      <a:endParaRPr lang="es-EC" sz="1400" b="1" i="0" u="none" strike="noStrike" dirty="0">
                        <a:solidFill>
                          <a:srgbClr val="000000"/>
                        </a:solidFill>
                        <a:effectLst/>
                        <a:latin typeface="Calibri"/>
                      </a:endParaRPr>
                    </a:p>
                  </a:txBody>
                  <a:tcPr marL="6636" marR="6636" marT="6636" marB="0" anchor="ctr">
                    <a:noFill/>
                  </a:tcPr>
                </a:tc>
              </a:tr>
              <a:tr h="433196">
                <a:tc vMerge="1">
                  <a:txBody>
                    <a:bodyPr/>
                    <a:lstStyle/>
                    <a:p>
                      <a:endParaRPr lang="es-EC"/>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u="none" strike="noStrike" kern="1200" dirty="0" smtClean="0">
                          <a:solidFill>
                            <a:schemeClr val="dk1"/>
                          </a:solidFill>
                          <a:effectLst/>
                          <a:latin typeface="+mn-lt"/>
                          <a:ea typeface="+mn-ea"/>
                          <a:cs typeface="+mn-cs"/>
                        </a:rPr>
                        <a:t>Revisión Legal de escrituras y actos de cancelación</a:t>
                      </a: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452368">
                <a:tc vMerge="1">
                  <a:txBody>
                    <a:bodyPr/>
                    <a:lstStyle/>
                    <a:p>
                      <a:endParaRPr lang="es-EC"/>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u="none" strike="noStrike" kern="1200" dirty="0" smtClean="0">
                          <a:solidFill>
                            <a:schemeClr val="dk1"/>
                          </a:solidFill>
                          <a:effectLst/>
                          <a:latin typeface="+mn-lt"/>
                          <a:ea typeface="+mn-ea"/>
                          <a:cs typeface="+mn-cs"/>
                        </a:rPr>
                        <a:t>Revisión legal de  posesione</a:t>
                      </a:r>
                      <a:r>
                        <a:rPr lang="es-EC" sz="1400" b="1" i="0" u="none" strike="noStrike" baseline="0" dirty="0" smtClean="0">
                          <a:solidFill>
                            <a:srgbClr val="000000"/>
                          </a:solidFill>
                          <a:effectLst/>
                          <a:latin typeface="+mn-lt"/>
                        </a:rPr>
                        <a:t>s </a:t>
                      </a:r>
                      <a:r>
                        <a:rPr lang="es-EC" sz="1400" b="1" u="none" strike="noStrike" kern="1200" dirty="0" smtClean="0">
                          <a:solidFill>
                            <a:schemeClr val="dk1"/>
                          </a:solidFill>
                          <a:effectLst/>
                          <a:latin typeface="+mn-lt"/>
                          <a:ea typeface="+mn-ea"/>
                          <a:cs typeface="+mn-cs"/>
                        </a:rPr>
                        <a:t>efectivas</a:t>
                      </a: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591837">
                <a:tc vMerge="1">
                  <a:txBody>
                    <a:bodyPr/>
                    <a:lstStyle/>
                    <a:p>
                      <a:endParaRPr lang="es-EC"/>
                    </a:p>
                  </a:txBody>
                  <a:tcPr/>
                </a:tc>
                <a:tc>
                  <a:txBody>
                    <a:bodyPr/>
                    <a:lstStyle/>
                    <a:p>
                      <a:pPr algn="ctr" fontAlgn="ctr"/>
                      <a:r>
                        <a:rPr lang="es-EC" sz="1400" b="1" u="none" strike="noStrike" dirty="0" smtClean="0">
                          <a:effectLst/>
                        </a:rPr>
                        <a:t>Inscripción </a:t>
                      </a:r>
                      <a:r>
                        <a:rPr lang="es-EC" sz="1400" b="1" u="none" strike="noStrike" dirty="0">
                          <a:effectLst/>
                        </a:rPr>
                        <a:t>de los Instrumentos Públicos, Títulos y demás documentos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4</a:t>
                      </a:r>
                      <a:endParaRPr lang="es-EC" sz="1400" b="1" i="0" u="none" strike="noStrike" dirty="0">
                        <a:solidFill>
                          <a:srgbClr val="000000"/>
                        </a:solidFill>
                        <a:effectLst/>
                        <a:latin typeface="Calibri"/>
                      </a:endParaRPr>
                    </a:p>
                  </a:txBody>
                  <a:tcPr marL="6636" marR="6636" marT="6636" marB="0" anchor="ctr">
                    <a:noFill/>
                  </a:tcPr>
                </a:tc>
              </a:tr>
              <a:tr h="236212">
                <a:tc vMerge="1">
                  <a:txBody>
                    <a:bodyPr/>
                    <a:lstStyle/>
                    <a:p>
                      <a:endParaRPr lang="es-EC"/>
                    </a:p>
                  </a:txBody>
                  <a:tcPr/>
                </a:tc>
                <a:tc>
                  <a:txBody>
                    <a:bodyPr/>
                    <a:lstStyle/>
                    <a:p>
                      <a:pPr algn="ctr" fontAlgn="ctr"/>
                      <a:r>
                        <a:rPr lang="es-EC" sz="1400" b="1" u="none" strike="noStrike" dirty="0" smtClean="0">
                          <a:effectLst/>
                        </a:rPr>
                        <a:t>Inscripciones Judiciales</a:t>
                      </a:r>
                      <a:endParaRPr lang="es-EC" sz="1400" b="1" i="0" u="none" strike="noStrike" dirty="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3</a:t>
                      </a:r>
                      <a:endParaRPr lang="es-EC" sz="1400" b="1" i="0" u="none" strike="noStrike" dirty="0">
                        <a:solidFill>
                          <a:srgbClr val="000000"/>
                        </a:solidFill>
                        <a:effectLst/>
                        <a:latin typeface="+mn-lt"/>
                      </a:endParaRPr>
                    </a:p>
                  </a:txBody>
                  <a:tcPr marL="6636" marR="6636" marT="6636" marB="0" anchor="ctr">
                    <a:noFill/>
                  </a:tcPr>
                </a:tc>
              </a:tr>
              <a:tr h="433196">
                <a:tc vMerge="1">
                  <a:txBody>
                    <a:bodyPr/>
                    <a:lstStyle/>
                    <a:p>
                      <a:pPr algn="ctr" fontAlgn="ctr"/>
                      <a:endParaRPr lang="es-EC" sz="2000" b="1" i="0" u="none" strike="noStrike" dirty="0">
                        <a:solidFill>
                          <a:srgbClr val="000000"/>
                        </a:solidFill>
                        <a:effectLst/>
                        <a:latin typeface="Calibri"/>
                      </a:endParaRPr>
                    </a:p>
                  </a:txBody>
                  <a:tcPr marL="6636" marR="6636" marT="6636" marB="0" anchor="ctr"/>
                </a:tc>
                <a:tc>
                  <a:txBody>
                    <a:bodyPr/>
                    <a:lstStyle/>
                    <a:p>
                      <a:pPr algn="ctr" fontAlgn="ctr"/>
                      <a:r>
                        <a:rPr lang="es-EC" sz="1400" b="1" i="0" u="none" strike="noStrike" dirty="0" smtClean="0">
                          <a:solidFill>
                            <a:srgbClr val="000000"/>
                          </a:solidFill>
                          <a:effectLst/>
                          <a:latin typeface="+mn-lt"/>
                        </a:rPr>
                        <a:t>Inscripción</a:t>
                      </a:r>
                      <a:r>
                        <a:rPr lang="es-EC" sz="1400" b="1" i="0" u="none" strike="noStrike" baseline="0" dirty="0" smtClean="0">
                          <a:solidFill>
                            <a:srgbClr val="000000"/>
                          </a:solidFill>
                          <a:effectLst/>
                          <a:latin typeface="+mn-lt"/>
                        </a:rPr>
                        <a:t> de escrituras y actos de cancelación </a:t>
                      </a:r>
                      <a:endParaRPr lang="es-EC" sz="1400" b="1" i="0" u="none" strike="noStrike" dirty="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433196">
                <a:tc vMerge="1">
                  <a:txBody>
                    <a:bodyPr/>
                    <a:lstStyle/>
                    <a:p>
                      <a:pPr algn="ctr" fontAlgn="ctr"/>
                      <a:endParaRPr lang="es-EC" sz="1800" b="1" i="0" u="none" strike="noStrike" dirty="0">
                        <a:solidFill>
                          <a:srgbClr val="000000"/>
                        </a:solidFill>
                        <a:effectLst/>
                        <a:latin typeface="Calibri"/>
                      </a:endParaRPr>
                    </a:p>
                  </a:txBody>
                  <a:tcPr marL="6636" marR="6636" marT="6636" marB="0" anchor="ctr"/>
                </a:tc>
                <a:tc>
                  <a:txBody>
                    <a:bodyPr/>
                    <a:lstStyle/>
                    <a:p>
                      <a:pPr algn="ctr" fontAlgn="ctr"/>
                      <a:r>
                        <a:rPr lang="es-EC" sz="1400" b="1" i="0" u="none" strike="noStrike" dirty="0" smtClean="0">
                          <a:solidFill>
                            <a:srgbClr val="000000"/>
                          </a:solidFill>
                          <a:effectLst/>
                          <a:latin typeface="+mn-lt"/>
                        </a:rPr>
                        <a:t>Revisión legal</a:t>
                      </a:r>
                      <a:r>
                        <a:rPr lang="es-EC" sz="1400" b="1" i="0" u="none" strike="noStrike" baseline="0" dirty="0" smtClean="0">
                          <a:solidFill>
                            <a:srgbClr val="000000"/>
                          </a:solidFill>
                          <a:effectLst/>
                          <a:latin typeface="+mn-lt"/>
                        </a:rPr>
                        <a:t> de actos y contratos de alto impacto ( Ej.  DPH, compra venta e hipoteca )</a:t>
                      </a:r>
                      <a:endParaRPr lang="es-EC" sz="1400" b="1" i="0" u="none" strike="noStrike" dirty="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282458">
                <a:tc rowSpan="8">
                  <a:txBody>
                    <a:bodyPr/>
                    <a:lstStyle/>
                    <a:p>
                      <a:pPr algn="ctr" fontAlgn="ctr"/>
                      <a:r>
                        <a:rPr lang="es-EC" sz="1400" b="1" u="none" strike="noStrike" dirty="0" smtClean="0">
                          <a:effectLst/>
                        </a:rPr>
                        <a:t>DE CERTIFICACIÓN</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u="none" strike="noStrike" dirty="0" smtClean="0">
                          <a:effectLst/>
                        </a:rPr>
                        <a:t>Certificados </a:t>
                      </a:r>
                      <a:r>
                        <a:rPr lang="es-EC" sz="1400" b="1" u="none" strike="noStrike" dirty="0">
                          <a:effectLst/>
                        </a:rPr>
                        <a:t>de Gravámenes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5</a:t>
                      </a:r>
                    </a:p>
                  </a:txBody>
                  <a:tcPr marL="6636" marR="6636" marT="6636" marB="0" anchor="ctr">
                    <a:noFill/>
                  </a:tcPr>
                </a:tc>
              </a:tr>
              <a:tr h="256179">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Búsqueda</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3</a:t>
                      </a:r>
                      <a:endParaRPr lang="es-EC" sz="1400" b="1" i="0" u="none" strike="noStrike" dirty="0">
                        <a:solidFill>
                          <a:srgbClr val="000000"/>
                        </a:solidFill>
                        <a:effectLst/>
                        <a:latin typeface="Calibri"/>
                      </a:endParaRPr>
                    </a:p>
                  </a:txBody>
                  <a:tcPr marL="6636" marR="6636" marT="6636" marB="0" anchor="ctr">
                    <a:noFill/>
                  </a:tcPr>
                </a:tc>
              </a:tr>
              <a:tr h="259335">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Estatutos personales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3</a:t>
                      </a:r>
                      <a:endParaRPr lang="es-EC" sz="1400" b="1" i="0" u="none" strike="noStrike" dirty="0">
                        <a:solidFill>
                          <a:srgbClr val="000000"/>
                        </a:solidFill>
                        <a:effectLst/>
                        <a:latin typeface="Calibri"/>
                      </a:endParaRPr>
                    </a:p>
                  </a:txBody>
                  <a:tcPr marL="6636" marR="6636" marT="6636" marB="0" anchor="ctr">
                    <a:noFill/>
                  </a:tcPr>
                </a:tc>
              </a:tr>
              <a:tr h="276277">
                <a:tc vMerge="1">
                  <a:txBody>
                    <a:bodyPr/>
                    <a:lstStyle/>
                    <a:p>
                      <a:endParaRPr lang="es-EC"/>
                    </a:p>
                  </a:txBody>
                  <a:tcPr/>
                </a:tc>
                <a:tc>
                  <a:txBody>
                    <a:bodyPr/>
                    <a:lstStyle/>
                    <a:p>
                      <a:pPr algn="ctr" fontAlgn="ctr"/>
                      <a:r>
                        <a:rPr lang="es-EC" sz="1400" b="1" u="none" strike="noStrike" dirty="0" smtClean="0">
                          <a:effectLst/>
                        </a:rPr>
                        <a:t>Validación </a:t>
                      </a:r>
                      <a:r>
                        <a:rPr lang="es-EC" sz="1400" b="1" u="none" strike="noStrike" dirty="0">
                          <a:effectLst/>
                        </a:rPr>
                        <a:t>de Certificados Caducados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1</a:t>
                      </a:r>
                      <a:endParaRPr lang="es-EC" sz="1400" b="1" i="0" u="none" strike="noStrike" dirty="0">
                        <a:solidFill>
                          <a:srgbClr val="000000"/>
                        </a:solidFill>
                        <a:effectLst/>
                        <a:latin typeface="Calibri"/>
                      </a:endParaRPr>
                    </a:p>
                  </a:txBody>
                  <a:tcPr marL="6636" marR="6636" marT="6636" marB="0" anchor="ctr">
                    <a:noFill/>
                  </a:tcPr>
                </a:tc>
              </a:tr>
              <a:tr h="249997">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Ventas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5</a:t>
                      </a:r>
                      <a:endParaRPr lang="es-EC" sz="1400" b="1" i="0" u="none" strike="noStrike" dirty="0">
                        <a:solidFill>
                          <a:srgbClr val="000000"/>
                        </a:solidFill>
                        <a:effectLst/>
                        <a:latin typeface="Calibri"/>
                      </a:endParaRPr>
                    </a:p>
                  </a:txBody>
                  <a:tcPr marL="6636" marR="6636" marT="6636" marB="0" anchor="ctr">
                    <a:noFill/>
                  </a:tcPr>
                </a:tc>
              </a:tr>
              <a:tr h="310162">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Propiedades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5</a:t>
                      </a:r>
                      <a:endParaRPr lang="es-EC" sz="1400" b="1" i="0" u="none" strike="noStrike" dirty="0">
                        <a:solidFill>
                          <a:srgbClr val="000000"/>
                        </a:solidFill>
                        <a:effectLst/>
                        <a:latin typeface="Calibri"/>
                      </a:endParaRPr>
                    </a:p>
                  </a:txBody>
                  <a:tcPr marL="6636" marR="6636" marT="6636" marB="0" anchor="ctr">
                    <a:noFill/>
                  </a:tcPr>
                </a:tc>
              </a:tr>
              <a:tr h="398343">
                <a:tc vMerge="1">
                  <a:txBody>
                    <a:bodyPr/>
                    <a:lstStyle/>
                    <a:p>
                      <a:endParaRPr lang="es-EC"/>
                    </a:p>
                  </a:txBody>
                  <a:tcPr/>
                </a:tc>
                <a:tc>
                  <a:txBody>
                    <a:bodyPr/>
                    <a:lstStyle/>
                    <a:p>
                      <a:pPr algn="ctr" fontAlgn="ctr"/>
                      <a:r>
                        <a:rPr lang="es-EC" sz="1400" b="1" i="0" u="none" strike="noStrike" dirty="0" smtClean="0">
                          <a:solidFill>
                            <a:srgbClr val="000000"/>
                          </a:solidFill>
                          <a:effectLst/>
                          <a:latin typeface="Calibri"/>
                        </a:rPr>
                        <a:t>Certificado</a:t>
                      </a:r>
                      <a:r>
                        <a:rPr lang="es-EC" sz="1400" b="1" i="0" u="none" strike="noStrike" baseline="0" dirty="0" smtClean="0">
                          <a:solidFill>
                            <a:srgbClr val="000000"/>
                          </a:solidFill>
                          <a:effectLst/>
                          <a:latin typeface="Calibri"/>
                        </a:rPr>
                        <a:t> de no poseer bienes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INMEDIATO</a:t>
                      </a:r>
                      <a:endParaRPr lang="es-EC" sz="1400" b="1" i="0" u="none" strike="noStrike" dirty="0">
                        <a:solidFill>
                          <a:srgbClr val="000000"/>
                        </a:solidFill>
                        <a:effectLst/>
                        <a:latin typeface="Calibri"/>
                      </a:endParaRPr>
                    </a:p>
                  </a:txBody>
                  <a:tcPr marL="6636" marR="6636" marT="6636" marB="0" anchor="ctr">
                    <a:noFill/>
                  </a:tcPr>
                </a:tc>
              </a:tr>
              <a:tr h="398343">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Bienes </a:t>
                      </a:r>
                      <a:r>
                        <a:rPr lang="es-EC" sz="1400" b="1" u="none" strike="noStrike" dirty="0" smtClean="0">
                          <a:effectLst/>
                        </a:rPr>
                        <a:t>Raíces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2</a:t>
                      </a:r>
                      <a:endParaRPr lang="es-EC" sz="1400" b="1" i="0" u="none" strike="noStrike" dirty="0">
                        <a:solidFill>
                          <a:srgbClr val="000000"/>
                        </a:solidFill>
                        <a:effectLst/>
                        <a:latin typeface="Calibri"/>
                      </a:endParaRPr>
                    </a:p>
                  </a:txBody>
                  <a:tcPr marL="6636" marR="6636" marT="6636" marB="0" anchor="ctr">
                    <a:noFill/>
                  </a:tcPr>
                </a:tc>
              </a:tr>
              <a:tr h="398343">
                <a:tc rowSpan="2">
                  <a:txBody>
                    <a:bodyPr/>
                    <a:lstStyle/>
                    <a:p>
                      <a:pPr algn="ctr" fontAlgn="ctr"/>
                      <a:r>
                        <a:rPr lang="es-EC" sz="1400" b="1" u="none" strike="noStrike" kern="1200" dirty="0" smtClean="0">
                          <a:solidFill>
                            <a:schemeClr val="dk1"/>
                          </a:solidFill>
                          <a:effectLst/>
                          <a:latin typeface="+mn-lt"/>
                          <a:ea typeface="+mn-ea"/>
                          <a:cs typeface="+mn-cs"/>
                        </a:rPr>
                        <a:t>DE ARCHIVO</a:t>
                      </a:r>
                      <a:endParaRPr lang="es-EC" sz="1400" b="1" u="none" strike="noStrike" kern="1200" dirty="0">
                        <a:solidFill>
                          <a:schemeClr val="dk1"/>
                        </a:solidFill>
                        <a:effectLst/>
                        <a:latin typeface="+mn-lt"/>
                        <a:ea typeface="+mn-ea"/>
                        <a:cs typeface="+mn-cs"/>
                      </a:endParaRPr>
                    </a:p>
                  </a:txBody>
                  <a:tcPr marL="6636" marR="6636" marT="6636"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i="0" u="none" strike="noStrike" dirty="0" smtClean="0">
                          <a:solidFill>
                            <a:srgbClr val="000000"/>
                          </a:solidFill>
                          <a:effectLst/>
                          <a:latin typeface="+mn-lt"/>
                        </a:rPr>
                        <a:t>Emisión de razones</a:t>
                      </a:r>
                      <a:r>
                        <a:rPr lang="es-EC" sz="1400" b="1" i="0" u="none" strike="noStrike" baseline="0" dirty="0" smtClean="0">
                          <a:solidFill>
                            <a:srgbClr val="000000"/>
                          </a:solidFill>
                          <a:effectLst/>
                          <a:latin typeface="+mn-lt"/>
                        </a:rPr>
                        <a:t> de inscripción</a:t>
                      </a:r>
                      <a:endParaRPr lang="es-EC" sz="1400" b="1" i="0" u="none" strike="noStrike" dirty="0" smtClean="0">
                        <a:solidFill>
                          <a:srgbClr val="000000"/>
                        </a:solidFill>
                        <a:effectLst/>
                        <a:latin typeface="+mn-lt"/>
                      </a:endParaRPr>
                    </a:p>
                    <a:p>
                      <a:pPr algn="ctr" fontAlgn="ct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1</a:t>
                      </a:r>
                      <a:endParaRPr lang="es-EC" sz="1400" b="1" i="0" u="none" strike="noStrike" dirty="0">
                        <a:solidFill>
                          <a:srgbClr val="000000"/>
                        </a:solidFill>
                        <a:effectLst/>
                        <a:latin typeface="Calibri"/>
                      </a:endParaRPr>
                    </a:p>
                  </a:txBody>
                  <a:tcPr marL="6636" marR="6636" marT="6636" marB="0" anchor="ctr">
                    <a:noFill/>
                  </a:tcPr>
                </a:tc>
              </a:tr>
              <a:tr h="398343">
                <a:tc vMerge="1">
                  <a:txBody>
                    <a:bodyPr/>
                    <a:lstStyle/>
                    <a:p>
                      <a:pPr algn="ctr" fontAlgn="ctr"/>
                      <a:endParaRPr lang="es-EC" sz="1400" b="1" u="none" strike="noStrike" kern="1200" dirty="0">
                        <a:solidFill>
                          <a:schemeClr val="dk1"/>
                        </a:solidFill>
                        <a:effectLst/>
                        <a:latin typeface="+mn-lt"/>
                        <a:ea typeface="+mn-ea"/>
                        <a:cs typeface="+mn-cs"/>
                      </a:endParaRPr>
                    </a:p>
                  </a:txBody>
                  <a:tcPr marL="6636" marR="6636" marT="6636"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i="0" u="none" strike="noStrike" dirty="0" smtClean="0">
                          <a:solidFill>
                            <a:srgbClr val="000000"/>
                          </a:solidFill>
                          <a:effectLst/>
                          <a:latin typeface="Calibri"/>
                        </a:rPr>
                        <a:t>Copias</a:t>
                      </a:r>
                      <a:r>
                        <a:rPr lang="es-EC" sz="1400" b="1" i="0" u="none" strike="noStrike" baseline="0" dirty="0" smtClean="0">
                          <a:solidFill>
                            <a:srgbClr val="000000"/>
                          </a:solidFill>
                          <a:effectLst/>
                          <a:latin typeface="Calibri"/>
                        </a:rPr>
                        <a:t> certificadas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1</a:t>
                      </a:r>
                      <a:endParaRPr lang="es-EC" sz="1400" b="1" i="0" u="none" strike="noStrike" dirty="0">
                        <a:solidFill>
                          <a:srgbClr val="000000"/>
                        </a:solidFill>
                        <a:effectLst/>
                        <a:latin typeface="Calibri"/>
                      </a:endParaRPr>
                    </a:p>
                  </a:txBody>
                  <a:tcPr marL="6636" marR="6636" marT="6636" marB="0" anchor="ctr">
                    <a:noFill/>
                  </a:tcPr>
                </a:tc>
              </a:tr>
            </a:tbl>
          </a:graphicData>
        </a:graphic>
      </p:graphicFrame>
    </p:spTree>
    <p:extLst>
      <p:ext uri="{BB962C8B-B14F-4D97-AF65-F5344CB8AC3E}">
        <p14:creationId xmlns="" xmlns:p14="http://schemas.microsoft.com/office/powerpoint/2010/main" val="296031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428868"/>
            <a:ext cx="6624736" cy="584775"/>
          </a:xfrm>
          <a:prstGeom prst="rect">
            <a:avLst/>
          </a:prstGeom>
          <a:noFill/>
        </p:spPr>
        <p:txBody>
          <a:bodyPr wrap="square" rtlCol="0">
            <a:spAutoFit/>
          </a:bodyPr>
          <a:lstStyle/>
          <a:p>
            <a:pPr algn="ctr"/>
            <a:r>
              <a:rPr lang="es-EC" sz="3200" b="1" dirty="0" smtClean="0">
                <a:solidFill>
                  <a:schemeClr val="tx2"/>
                </a:solidFill>
              </a:rPr>
              <a:t>TRÁMITES ATENDIDOS</a:t>
            </a:r>
            <a:endParaRPr lang="es-EC" sz="3200" b="1" dirty="0">
              <a:solidFill>
                <a:schemeClr val="tx2"/>
              </a:solidFill>
            </a:endParaRPr>
          </a:p>
        </p:txBody>
      </p:sp>
      <p:pic>
        <p:nvPicPr>
          <p:cNvPr id="4"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807594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954107"/>
          </a:xfrm>
          <a:prstGeom prst="rect">
            <a:avLst/>
          </a:prstGeom>
          <a:noFill/>
        </p:spPr>
        <p:txBody>
          <a:bodyPr wrap="square" rtlCol="0">
            <a:spAutoFit/>
          </a:bodyPr>
          <a:lstStyle/>
          <a:p>
            <a:pPr algn="ctr"/>
            <a:r>
              <a:rPr lang="es-EC" sz="3200" b="1" dirty="0" smtClean="0">
                <a:solidFill>
                  <a:schemeClr val="tx2"/>
                </a:solidFill>
              </a:rPr>
              <a:t>TRÁMITES ATENDIDOS</a:t>
            </a:r>
          </a:p>
          <a:p>
            <a:pPr algn="ctr"/>
            <a:r>
              <a:rPr lang="es-EC" sz="2400" b="1" dirty="0" smtClean="0">
                <a:solidFill>
                  <a:schemeClr val="tx2"/>
                </a:solidFill>
              </a:rPr>
              <a:t>INSCRIPCIONES</a:t>
            </a:r>
            <a:endParaRPr lang="es-EC" sz="2400" b="1" dirty="0">
              <a:solidFill>
                <a:schemeClr val="tx2"/>
              </a:solidFill>
            </a:endParaRPr>
          </a:p>
        </p:txBody>
      </p:sp>
      <p:sp>
        <p:nvSpPr>
          <p:cNvPr id="8" name="7 Rectángulo"/>
          <p:cNvSpPr/>
          <p:nvPr/>
        </p:nvSpPr>
        <p:spPr>
          <a:xfrm>
            <a:off x="714348" y="1857364"/>
            <a:ext cx="7680670" cy="923330"/>
          </a:xfrm>
          <a:prstGeom prst="rect">
            <a:avLst/>
          </a:prstGeom>
        </p:spPr>
        <p:txBody>
          <a:bodyPr wrap="square">
            <a:spAutoFit/>
          </a:bodyPr>
          <a:lstStyle/>
          <a:p>
            <a:pPr algn="just"/>
            <a:r>
              <a:rPr lang="es-EC" dirty="0" smtClean="0"/>
              <a:t>Mediante el siguiente cuadro comparativo anual se observa el incremento general de las actas de inscripción ingresadas y atendidas desde el año 2012 hasta el año 2014. </a:t>
            </a:r>
            <a:endParaRPr lang="es-EC" b="1" u="sng" dirty="0"/>
          </a:p>
        </p:txBody>
      </p:sp>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0" name="9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graphicFrame>
        <p:nvGraphicFramePr>
          <p:cNvPr id="13" name="12 Tabla"/>
          <p:cNvGraphicFramePr>
            <a:graphicFrameLocks noGrp="1"/>
          </p:cNvGraphicFramePr>
          <p:nvPr/>
        </p:nvGraphicFramePr>
        <p:xfrm>
          <a:off x="714348" y="3143248"/>
          <a:ext cx="2209800" cy="1500200"/>
        </p:xfrm>
        <a:graphic>
          <a:graphicData uri="http://schemas.openxmlformats.org/drawingml/2006/table">
            <a:tbl>
              <a:tblPr/>
              <a:tblGrid>
                <a:gridCol w="1230133"/>
                <a:gridCol w="979667"/>
              </a:tblGrid>
              <a:tr h="280613">
                <a:tc gridSpan="2">
                  <a:txBody>
                    <a:bodyPr/>
                    <a:lstStyle/>
                    <a:p>
                      <a:pPr algn="ctr" rtl="0" fontAlgn="b"/>
                      <a:r>
                        <a:rPr lang="es-EC" sz="1400" b="1" i="0" u="none" strike="noStrike">
                          <a:solidFill>
                            <a:srgbClr val="FFFFFF"/>
                          </a:solidFill>
                          <a:latin typeface="Calibri"/>
                        </a:rPr>
                        <a:t>INSCRIPCIONES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s-EC"/>
                    </a:p>
                  </a:txBody>
                  <a:tcPr/>
                </a:tc>
              </a:tr>
              <a:tr h="539640">
                <a:tc gridSpan="2">
                  <a:txBody>
                    <a:bodyPr/>
                    <a:lstStyle/>
                    <a:p>
                      <a:pPr algn="l" rtl="0" fontAlgn="ctr"/>
                      <a:r>
                        <a:rPr lang="es-EC" sz="1400" b="1" i="0" u="none" strike="noStrike">
                          <a:solidFill>
                            <a:srgbClr val="FFFFFF"/>
                          </a:solidFill>
                          <a:latin typeface="Calibri"/>
                        </a:rPr>
                        <a:t>     COMPARATIVO ANUAL </a:t>
                      </a:r>
                      <a:r>
                        <a:rPr lang="es-EC" sz="1100" b="1" i="0" u="none" strike="noStrike">
                          <a:solidFill>
                            <a:srgbClr val="FFFFFF"/>
                          </a:solidFill>
                          <a:latin typeface="Calibri"/>
                        </a:rPr>
                        <a:t> </a:t>
                      </a:r>
                      <a:endParaRPr lang="es-EC" sz="1400" b="1" i="0" u="none" strike="noStrike">
                        <a:solidFill>
                          <a:srgbClr val="FFFFFF"/>
                        </a:solidFill>
                        <a:latin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EC"/>
                    </a:p>
                  </a:txBody>
                  <a:tcPr/>
                </a:tc>
              </a:tr>
              <a:tr h="226649">
                <a:tc>
                  <a:txBody>
                    <a:bodyPr/>
                    <a:lstStyle/>
                    <a:p>
                      <a:pPr algn="ctr" rtl="0" fontAlgn="b"/>
                      <a:r>
                        <a:rPr lang="es-EC" sz="1100" b="1" i="0" u="none" strike="noStrike">
                          <a:solidFill>
                            <a:srgbClr val="FFFFFF"/>
                          </a:solidFill>
                          <a:latin typeface="Calibri"/>
                        </a:rPr>
                        <a:t>AÑO 2012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es-EC" sz="1100" b="0" i="0" u="none" strike="noStrike">
                          <a:solidFill>
                            <a:srgbClr val="000000"/>
                          </a:solidFill>
                          <a:latin typeface="Calibri"/>
                        </a:rPr>
                        <a:t>65.062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6649">
                <a:tc>
                  <a:txBody>
                    <a:bodyPr/>
                    <a:lstStyle/>
                    <a:p>
                      <a:pPr algn="ctr" rtl="0" fontAlgn="b"/>
                      <a:r>
                        <a:rPr lang="es-EC" sz="1100" b="1" i="0" u="none" strike="noStrike">
                          <a:solidFill>
                            <a:srgbClr val="FFFFFF"/>
                          </a:solidFill>
                          <a:latin typeface="Calibri"/>
                        </a:rPr>
                        <a:t>AÑO 2013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es-EC" sz="1100" b="0" i="0" u="none" strike="noStrike">
                          <a:solidFill>
                            <a:srgbClr val="000000"/>
                          </a:solidFill>
                          <a:latin typeface="Calibri"/>
                        </a:rPr>
                        <a:t>70.137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6649">
                <a:tc>
                  <a:txBody>
                    <a:bodyPr/>
                    <a:lstStyle/>
                    <a:p>
                      <a:pPr algn="ctr" rtl="0" fontAlgn="b"/>
                      <a:r>
                        <a:rPr lang="es-EC" sz="1100" b="1" i="0" u="none" strike="noStrike">
                          <a:solidFill>
                            <a:srgbClr val="FFFFFF"/>
                          </a:solidFill>
                          <a:latin typeface="Calibri"/>
                        </a:rPr>
                        <a:t>AÑO 2014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es-EC" sz="1100" b="0" i="0" u="none" strike="noStrike" dirty="0">
                          <a:solidFill>
                            <a:srgbClr val="000000"/>
                          </a:solidFill>
                          <a:latin typeface="Calibri"/>
                        </a:rPr>
                        <a:t>78.923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4" name="1 Gráfico"/>
          <p:cNvGraphicFramePr/>
          <p:nvPr/>
        </p:nvGraphicFramePr>
        <p:xfrm>
          <a:off x="3428992" y="271462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77032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ESCRITORIO 10-11-2014\RP CONTINUACION\2014\LOGOS Y HOJAMEM MDMQ\LOGO REGISTRO COL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2328" y="214290"/>
            <a:ext cx="1721672" cy="8557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755576" y="764704"/>
            <a:ext cx="7704856" cy="954107"/>
          </a:xfrm>
          <a:prstGeom prst="rect">
            <a:avLst/>
          </a:prstGeom>
          <a:noFill/>
        </p:spPr>
        <p:txBody>
          <a:bodyPr wrap="square" rtlCol="0">
            <a:spAutoFit/>
          </a:bodyPr>
          <a:lstStyle/>
          <a:p>
            <a:pPr algn="ctr"/>
            <a:r>
              <a:rPr lang="es-EC" sz="3200" b="1" dirty="0" smtClean="0">
                <a:solidFill>
                  <a:schemeClr val="tx2"/>
                </a:solidFill>
              </a:rPr>
              <a:t>TRÁMITES ATENDIDOS</a:t>
            </a:r>
          </a:p>
          <a:p>
            <a:pPr algn="ctr"/>
            <a:r>
              <a:rPr lang="es-EC" sz="2400" b="1" dirty="0" smtClean="0">
                <a:solidFill>
                  <a:schemeClr val="tx2"/>
                </a:solidFill>
              </a:rPr>
              <a:t>CERTIFICACIONES</a:t>
            </a:r>
            <a:endParaRPr lang="es-EC" sz="2400" b="1" dirty="0">
              <a:solidFill>
                <a:schemeClr val="tx2"/>
              </a:solidFill>
            </a:endParaRPr>
          </a:p>
        </p:txBody>
      </p:sp>
      <p:sp>
        <p:nvSpPr>
          <p:cNvPr id="5" name="4 Rectángulo"/>
          <p:cNvSpPr/>
          <p:nvPr/>
        </p:nvSpPr>
        <p:spPr>
          <a:xfrm>
            <a:off x="785786" y="1500174"/>
            <a:ext cx="7680670" cy="1200329"/>
          </a:xfrm>
          <a:prstGeom prst="rect">
            <a:avLst/>
          </a:prstGeom>
        </p:spPr>
        <p:txBody>
          <a:bodyPr wrap="square">
            <a:spAutoFit/>
          </a:bodyPr>
          <a:lstStyle/>
          <a:p>
            <a:pPr algn="just"/>
            <a:endParaRPr lang="es-EC" dirty="0" smtClean="0"/>
          </a:p>
          <a:p>
            <a:pPr algn="just"/>
            <a:r>
              <a:rPr lang="es-EC" dirty="0" smtClean="0"/>
              <a:t>En </a:t>
            </a:r>
            <a:r>
              <a:rPr lang="es-EC" dirty="0"/>
              <a:t>el año </a:t>
            </a:r>
            <a:r>
              <a:rPr lang="es-EC" dirty="0" smtClean="0"/>
              <a:t>2014 se receptó 318.770 </a:t>
            </a:r>
            <a:r>
              <a:rPr lang="es-EC" dirty="0"/>
              <a:t>ingresos que </a:t>
            </a:r>
            <a:r>
              <a:rPr lang="es-EC" dirty="0" smtClean="0"/>
              <a:t>representan </a:t>
            </a:r>
            <a:r>
              <a:rPr lang="es-EC" dirty="0"/>
              <a:t>un incremento del 6% </a:t>
            </a:r>
            <a:r>
              <a:rPr lang="es-EC" dirty="0" smtClean="0"/>
              <a:t>con relación a los </a:t>
            </a:r>
            <a:r>
              <a:rPr lang="es-EC" dirty="0"/>
              <a:t>299.524 ingresos </a:t>
            </a:r>
            <a:r>
              <a:rPr lang="es-EC" dirty="0" smtClean="0"/>
              <a:t>del </a:t>
            </a:r>
            <a:r>
              <a:rPr lang="es-EC" dirty="0"/>
              <a:t>año </a:t>
            </a:r>
            <a:r>
              <a:rPr lang="es-EC" dirty="0" smtClean="0"/>
              <a:t>2013 y del 18% con relación a los 259.903 ingresos del año 2012, </a:t>
            </a:r>
            <a:r>
              <a:rPr lang="es-EC" dirty="0"/>
              <a:t>lo que evidencia la demanda </a:t>
            </a:r>
            <a:r>
              <a:rPr lang="es-EC" dirty="0" smtClean="0"/>
              <a:t>de </a:t>
            </a:r>
            <a:r>
              <a:rPr lang="es-EC" dirty="0"/>
              <a:t>estos servicios.</a:t>
            </a:r>
            <a:endParaRPr lang="es-EC" b="1" u="sng" dirty="0" smtClean="0"/>
          </a:p>
        </p:txBody>
      </p:sp>
      <p:graphicFrame>
        <p:nvGraphicFramePr>
          <p:cNvPr id="8" name="7 Tabla"/>
          <p:cNvGraphicFramePr>
            <a:graphicFrameLocks noGrp="1"/>
          </p:cNvGraphicFramePr>
          <p:nvPr/>
        </p:nvGraphicFramePr>
        <p:xfrm>
          <a:off x="899592" y="2924944"/>
          <a:ext cx="2088232" cy="1656185"/>
        </p:xfrm>
        <a:graphic>
          <a:graphicData uri="http://schemas.openxmlformats.org/drawingml/2006/table">
            <a:tbl>
              <a:tblPr/>
              <a:tblGrid>
                <a:gridCol w="1044116"/>
                <a:gridCol w="1044116"/>
              </a:tblGrid>
              <a:tr h="309790">
                <a:tc gridSpan="2">
                  <a:txBody>
                    <a:bodyPr/>
                    <a:lstStyle/>
                    <a:p>
                      <a:pPr algn="ctr" rtl="0" fontAlgn="b"/>
                      <a:r>
                        <a:rPr lang="es-ES" sz="1400" b="1" i="0" u="none" strike="noStrike" dirty="0">
                          <a:solidFill>
                            <a:srgbClr val="FFFFFF"/>
                          </a:solidFill>
                          <a:latin typeface="Calibri"/>
                        </a:rPr>
                        <a:t>CERTIFICACIONES</a:t>
                      </a:r>
                      <a:r>
                        <a:rPr lang="es-ES" sz="1100" b="1" i="0" u="none" strike="noStrike" dirty="0">
                          <a:solidFill>
                            <a:srgbClr val="FFFFFF"/>
                          </a:solidFill>
                          <a:latin typeface="Calibri"/>
                        </a:rPr>
                        <a:t> </a:t>
                      </a:r>
                      <a:endParaRPr lang="es-ES" sz="1400" b="1" i="0" u="none" strike="noStrike" dirty="0">
                        <a:solidFill>
                          <a:srgbClr val="FFFFFF"/>
                        </a:solidFill>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r>
              <a:tr h="595750">
                <a:tc gridSpan="2">
                  <a:txBody>
                    <a:bodyPr/>
                    <a:lstStyle/>
                    <a:p>
                      <a:pPr algn="l" rtl="0" fontAlgn="ctr"/>
                      <a:r>
                        <a:rPr lang="es-ES" sz="1400" b="1" i="0" u="none" strike="noStrike">
                          <a:solidFill>
                            <a:srgbClr val="FFFFFF"/>
                          </a:solidFill>
                          <a:latin typeface="Calibri"/>
                        </a:rPr>
                        <a:t>     COMPARATIVO ANUAL </a:t>
                      </a:r>
                      <a:r>
                        <a:rPr lang="es-ES" sz="1100" b="1" i="0" u="none" strike="noStrike">
                          <a:solidFill>
                            <a:srgbClr val="FFFFFF"/>
                          </a:solidFill>
                          <a:latin typeface="Calibri"/>
                        </a:rPr>
                        <a:t> </a:t>
                      </a:r>
                      <a:endParaRPr lang="es-ES" sz="1400" b="1" i="0" u="none" strike="noStrike">
                        <a:solidFill>
                          <a:srgbClr val="FFFFFF"/>
                        </a:solidFill>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r>
              <a:tr h="250215">
                <a:tc>
                  <a:txBody>
                    <a:bodyPr/>
                    <a:lstStyle/>
                    <a:p>
                      <a:pPr algn="ctr" rtl="0" fontAlgn="b"/>
                      <a:r>
                        <a:rPr lang="es-ES" sz="1100" b="1" i="0" u="none" strike="noStrike">
                          <a:solidFill>
                            <a:srgbClr val="FFFFFF"/>
                          </a:solidFill>
                          <a:latin typeface="Calibri"/>
                        </a:rPr>
                        <a:t>AÑO 2012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es-ES" sz="1100" b="0" i="0" u="none" strike="noStrike">
                          <a:solidFill>
                            <a:srgbClr val="000000"/>
                          </a:solidFill>
                          <a:latin typeface="Calibri"/>
                        </a:rPr>
                        <a:t>259.903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50215">
                <a:tc>
                  <a:txBody>
                    <a:bodyPr/>
                    <a:lstStyle/>
                    <a:p>
                      <a:pPr algn="ctr" rtl="0" fontAlgn="b"/>
                      <a:r>
                        <a:rPr lang="es-ES" sz="1100" b="1" i="0" u="none" strike="noStrike">
                          <a:solidFill>
                            <a:srgbClr val="FFFFFF"/>
                          </a:solidFill>
                          <a:latin typeface="Calibri"/>
                        </a:rPr>
                        <a:t>AÑO 2013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es-ES" sz="1100" b="0" i="0" u="none" strike="noStrike">
                          <a:solidFill>
                            <a:srgbClr val="000000"/>
                          </a:solidFill>
                          <a:latin typeface="Calibri"/>
                        </a:rPr>
                        <a:t>299.524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50215">
                <a:tc>
                  <a:txBody>
                    <a:bodyPr/>
                    <a:lstStyle/>
                    <a:p>
                      <a:pPr algn="ctr" rtl="0" fontAlgn="b"/>
                      <a:r>
                        <a:rPr lang="es-ES" sz="1100" b="1" i="0" u="none" strike="noStrike" dirty="0">
                          <a:solidFill>
                            <a:srgbClr val="FFFFFF"/>
                          </a:solidFill>
                          <a:latin typeface="Calibri"/>
                        </a:rPr>
                        <a:t>AÑO 2014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b"/>
                      <a:r>
                        <a:rPr lang="es-ES" sz="1100" b="0" i="0" u="none" strike="noStrike" dirty="0">
                          <a:solidFill>
                            <a:srgbClr val="000000"/>
                          </a:solidFill>
                          <a:latin typeface="Calibri"/>
                        </a:rPr>
                        <a:t>318.770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9" name="1 Gráfico"/>
          <p:cNvGraphicFramePr/>
          <p:nvPr/>
        </p:nvGraphicFramePr>
        <p:xfrm>
          <a:off x="3563888" y="2924944"/>
          <a:ext cx="4896544"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73602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51620" y="1916831"/>
            <a:ext cx="6624736" cy="1569660"/>
          </a:xfrm>
          <a:prstGeom prst="rect">
            <a:avLst/>
          </a:prstGeom>
          <a:noFill/>
        </p:spPr>
        <p:txBody>
          <a:bodyPr wrap="square" rtlCol="0">
            <a:spAutoFit/>
          </a:bodyPr>
          <a:lstStyle/>
          <a:p>
            <a:pPr algn="ctr"/>
            <a:endParaRPr lang="es-EC" sz="3200" b="1" dirty="0" smtClean="0">
              <a:solidFill>
                <a:schemeClr val="tx2"/>
              </a:solidFill>
            </a:endParaRPr>
          </a:p>
          <a:p>
            <a:pPr algn="ctr"/>
            <a:endParaRPr lang="es-EC" sz="3200" b="1" dirty="0" smtClean="0">
              <a:solidFill>
                <a:schemeClr val="tx2"/>
              </a:solidFill>
            </a:endParaRPr>
          </a:p>
          <a:p>
            <a:pPr algn="ctr"/>
            <a:r>
              <a:rPr lang="es-EC" sz="3200" b="1" dirty="0" smtClean="0">
                <a:solidFill>
                  <a:schemeClr val="tx2"/>
                </a:solidFill>
              </a:rPr>
              <a:t>PRINCIPALES ACCIONES</a:t>
            </a:r>
            <a:endParaRPr lang="es-EC" sz="3200" b="1" dirty="0">
              <a:solidFill>
                <a:schemeClr val="tx2"/>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4264045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nvGraphicFramePr>
        <p:xfrm>
          <a:off x="0" y="2857496"/>
          <a:ext cx="4643438" cy="35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4143372" y="928670"/>
          <a:ext cx="4786314" cy="3571900"/>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0" y="500042"/>
            <a:ext cx="4714876" cy="1384995"/>
          </a:xfrm>
          <a:prstGeom prst="rect">
            <a:avLst/>
          </a:prstGeom>
          <a:noFill/>
        </p:spPr>
        <p:txBody>
          <a:bodyPr wrap="square" rtlCol="0" anchor="ctr">
            <a:spAutoFit/>
          </a:bodyPr>
          <a:lstStyle/>
          <a:p>
            <a:pPr algn="ctr"/>
            <a:r>
              <a:rPr lang="es-EC" sz="2800" b="1" dirty="0" smtClean="0">
                <a:solidFill>
                  <a:schemeClr val="tx2"/>
                </a:solidFill>
              </a:rPr>
              <a:t>INCREMENTO EN LA SATISFACCIÓN DE ATENCIÓN AL USUARIO</a:t>
            </a:r>
            <a:endParaRPr lang="es-EC" sz="2800" b="1" dirty="0">
              <a:solidFill>
                <a:schemeClr val="tx2"/>
              </a:solidFill>
            </a:endParaRPr>
          </a:p>
        </p:txBody>
      </p:sp>
      <p:sp>
        <p:nvSpPr>
          <p:cNvPr id="15" name="14 Flecha arriba"/>
          <p:cNvSpPr/>
          <p:nvPr/>
        </p:nvSpPr>
        <p:spPr>
          <a:xfrm>
            <a:off x="6429388" y="4714884"/>
            <a:ext cx="857256" cy="135732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7 Imagen"/>
          <p:cNvPicPr/>
          <p:nvPr/>
        </p:nvPicPr>
        <p:blipFill>
          <a:blip r:embed="rId5"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p14="http://schemas.microsoft.com/office/powerpoint/2010/main" xmlns="" val="3943017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p:nvPr/>
        </p:nvGraphicFramePr>
        <p:xfrm>
          <a:off x="857224" y="1785926"/>
          <a:ext cx="6929486" cy="43577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3 Imagen"/>
          <p:cNvPicPr/>
          <p:nvPr/>
        </p:nvPicPr>
        <p:blipFill>
          <a:blip r:embed="rId3" cstate="print"/>
          <a:srcRect/>
          <a:stretch>
            <a:fillRect/>
          </a:stretch>
        </p:blipFill>
        <p:spPr bwMode="auto">
          <a:xfrm>
            <a:off x="7053268" y="0"/>
            <a:ext cx="2090732" cy="971547"/>
          </a:xfrm>
          <a:prstGeom prst="rect">
            <a:avLst/>
          </a:prstGeom>
          <a:noFill/>
          <a:ln w="9525">
            <a:noFill/>
            <a:miter lim="800000"/>
            <a:headEnd/>
            <a:tailEnd/>
          </a:ln>
        </p:spPr>
      </p:pic>
      <p:sp>
        <p:nvSpPr>
          <p:cNvPr id="6" name="5 CuadroTexto"/>
          <p:cNvSpPr txBox="1"/>
          <p:nvPr/>
        </p:nvSpPr>
        <p:spPr>
          <a:xfrm>
            <a:off x="500034" y="714356"/>
            <a:ext cx="7704856" cy="1077218"/>
          </a:xfrm>
          <a:prstGeom prst="rect">
            <a:avLst/>
          </a:prstGeom>
          <a:noFill/>
        </p:spPr>
        <p:txBody>
          <a:bodyPr wrap="square" rtlCol="0">
            <a:spAutoFit/>
          </a:bodyPr>
          <a:lstStyle/>
          <a:p>
            <a:pPr algn="ctr"/>
            <a:r>
              <a:rPr lang="es-EC" sz="3200" b="1" dirty="0" smtClean="0">
                <a:solidFill>
                  <a:schemeClr val="tx2"/>
                </a:solidFill>
              </a:rPr>
              <a:t>REDUCCIÓN DE TIEMPOS</a:t>
            </a:r>
          </a:p>
          <a:p>
            <a:pPr algn="ctr"/>
            <a:r>
              <a:rPr lang="es-EC" sz="3200" b="1" dirty="0" smtClean="0">
                <a:solidFill>
                  <a:schemeClr val="tx2"/>
                </a:solidFill>
              </a:rPr>
              <a:t>Atención al usuario</a:t>
            </a:r>
            <a:endParaRPr lang="es-EC" sz="3200" b="1" dirty="0">
              <a:solidFill>
                <a:schemeClr val="tx2"/>
              </a:solidFill>
            </a:endParaRPr>
          </a:p>
        </p:txBody>
      </p:sp>
    </p:spTree>
    <p:extLst>
      <p:ext uri="{BB962C8B-B14F-4D97-AF65-F5344CB8AC3E}">
        <p14:creationId xmlns="" xmlns:p14="http://schemas.microsoft.com/office/powerpoint/2010/main" val="80164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55576" y="4690419"/>
            <a:ext cx="7632848" cy="923330"/>
          </a:xfrm>
          <a:prstGeom prst="rect">
            <a:avLst/>
          </a:prstGeom>
          <a:noFill/>
        </p:spPr>
        <p:txBody>
          <a:bodyPr wrap="square" rtlCol="0">
            <a:spAutoFit/>
          </a:bodyPr>
          <a:lstStyle/>
          <a:p>
            <a:pPr algn="just"/>
            <a:r>
              <a:rPr lang="es-EC" dirty="0"/>
              <a:t>E</a:t>
            </a:r>
            <a:r>
              <a:rPr lang="es-EC" dirty="0" smtClean="0"/>
              <a:t>n los meses de noviembre y diciembre se presentó disminución en los tiempos de despacho de trámites de </a:t>
            </a:r>
            <a:r>
              <a:rPr lang="es-EC" b="1" dirty="0" smtClean="0"/>
              <a:t>certificados, </a:t>
            </a:r>
            <a:r>
              <a:rPr lang="es-EC" dirty="0" smtClean="0"/>
              <a:t>especialmente en los procesos de Gravámenes, Validación de Certificados y en los Certificados de Bienes Raíces.</a:t>
            </a:r>
            <a:endParaRPr lang="es-EC" dirty="0"/>
          </a:p>
        </p:txBody>
      </p:sp>
      <p:graphicFrame>
        <p:nvGraphicFramePr>
          <p:cNvPr id="8" name="2 Gráfico"/>
          <p:cNvGraphicFramePr>
            <a:graphicFrameLocks/>
          </p:cNvGraphicFramePr>
          <p:nvPr>
            <p:extLst>
              <p:ext uri="{D42A27DB-BD31-4B8C-83A1-F6EECF244321}">
                <p14:modId xmlns="" xmlns:p14="http://schemas.microsoft.com/office/powerpoint/2010/main" val="1336725542"/>
              </p:ext>
            </p:extLst>
          </p:nvPr>
        </p:nvGraphicFramePr>
        <p:xfrm>
          <a:off x="877865" y="971367"/>
          <a:ext cx="7388269" cy="370969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9" name="8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338103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2877" y="1349479"/>
            <a:ext cx="8352928" cy="1477328"/>
          </a:xfrm>
          <a:prstGeom prst="rect">
            <a:avLst/>
          </a:prstGeom>
          <a:noFill/>
        </p:spPr>
        <p:txBody>
          <a:bodyPr wrap="square" rtlCol="0">
            <a:spAutoFit/>
          </a:bodyPr>
          <a:lstStyle/>
          <a:p>
            <a:pPr algn="just"/>
            <a:r>
              <a:rPr lang="es-EC" dirty="0"/>
              <a:t>L</a:t>
            </a:r>
            <a:r>
              <a:rPr lang="es-EC" dirty="0" smtClean="0"/>
              <a:t>a </a:t>
            </a:r>
            <a:r>
              <a:rPr lang="es-EC" dirty="0"/>
              <a:t>Municipalidad del Distrito Metropolitano de Quito, emitió la Resolución No. A0017 del 09 de junio del 2011, mediante la cual dispone la creación de la </a:t>
            </a:r>
            <a:r>
              <a:rPr lang="es-EC" b="1" dirty="0"/>
              <a:t>Unidad Especial denominada </a:t>
            </a:r>
            <a:r>
              <a:rPr lang="es-EC" b="1" i="1" dirty="0"/>
              <a:t>“Registro de la Propiedad del Distrito Metropolitano de Quito”</a:t>
            </a:r>
            <a:r>
              <a:rPr lang="es-EC" dirty="0"/>
              <a:t>, dotada de autonomía administrativa, financiera y funcional, adscrita a la Administración General del MDMQ. </a:t>
            </a:r>
          </a:p>
        </p:txBody>
      </p:sp>
      <p:sp>
        <p:nvSpPr>
          <p:cNvPr id="3" name="2 CuadroTexto"/>
          <p:cNvSpPr txBox="1"/>
          <p:nvPr/>
        </p:nvSpPr>
        <p:spPr>
          <a:xfrm>
            <a:off x="2483768" y="764704"/>
            <a:ext cx="4608512" cy="584775"/>
          </a:xfrm>
          <a:prstGeom prst="rect">
            <a:avLst/>
          </a:prstGeom>
          <a:noFill/>
        </p:spPr>
        <p:txBody>
          <a:bodyPr wrap="square" rtlCol="0">
            <a:spAutoFit/>
          </a:bodyPr>
          <a:lstStyle/>
          <a:p>
            <a:pPr algn="ctr"/>
            <a:r>
              <a:rPr lang="es-EC" sz="3200" b="1" dirty="0" smtClean="0">
                <a:solidFill>
                  <a:schemeClr val="tx2"/>
                </a:solidFill>
              </a:rPr>
              <a:t>QUIENES SOMOS</a:t>
            </a:r>
            <a:endParaRPr lang="es-EC" sz="3200" b="1" dirty="0">
              <a:solidFill>
                <a:schemeClr val="tx2"/>
              </a:solidFill>
            </a:endParaRPr>
          </a:p>
        </p:txBody>
      </p:sp>
      <p:pic>
        <p:nvPicPr>
          <p:cNvPr id="1026" name="Picture 2"/>
          <p:cNvPicPr>
            <a:picLocks noChangeAspect="1" noChangeArrowheads="1"/>
          </p:cNvPicPr>
          <p:nvPr/>
        </p:nvPicPr>
        <p:blipFill>
          <a:blip r:embed="rId2" cstate="print"/>
          <a:srcRect/>
          <a:stretch>
            <a:fillRect/>
          </a:stretch>
        </p:blipFill>
        <p:spPr bwMode="auto">
          <a:xfrm>
            <a:off x="2000232" y="2857496"/>
            <a:ext cx="4863176" cy="3143273"/>
          </a:xfrm>
          <a:prstGeom prst="rect">
            <a:avLst/>
          </a:prstGeom>
          <a:noFill/>
          <a:ln w="9525">
            <a:noFill/>
            <a:miter lim="800000"/>
            <a:headEnd/>
            <a:tailEnd/>
          </a:ln>
          <a:effectLst/>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7" name="6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3624008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5072074"/>
            <a:ext cx="7632848" cy="1200329"/>
          </a:xfrm>
          <a:prstGeom prst="rect">
            <a:avLst/>
          </a:prstGeom>
          <a:noFill/>
        </p:spPr>
        <p:txBody>
          <a:bodyPr wrap="square" rtlCol="0">
            <a:spAutoFit/>
          </a:bodyPr>
          <a:lstStyle/>
          <a:p>
            <a:pPr algn="just"/>
            <a:r>
              <a:rPr lang="es-EC" dirty="0" smtClean="0"/>
              <a:t>En el mes de noviembre y diciembre se evidencia una baja de tiempos de respuesta en cuanto a los despachos de trámites, es así que el tiempo de despacho de revisión legal de 5 bajo a 4 días, el tiempo en inscripciones de 5 a 4 días y en trámites judiciales de 5 a 2 días.</a:t>
            </a:r>
            <a:endParaRPr lang="es-EC" dirty="0"/>
          </a:p>
        </p:txBody>
      </p:sp>
      <p:graphicFrame>
        <p:nvGraphicFramePr>
          <p:cNvPr id="11" name="3 Gráfico"/>
          <p:cNvGraphicFramePr>
            <a:graphicFrameLocks/>
          </p:cNvGraphicFramePr>
          <p:nvPr>
            <p:extLst>
              <p:ext uri="{D42A27DB-BD31-4B8C-83A1-F6EECF244321}">
                <p14:modId xmlns="" xmlns:p14="http://schemas.microsoft.com/office/powerpoint/2010/main" val="425003104"/>
              </p:ext>
            </p:extLst>
          </p:nvPr>
        </p:nvGraphicFramePr>
        <p:xfrm>
          <a:off x="1000100" y="1071546"/>
          <a:ext cx="7422121" cy="385370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8" name="7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
        <p:nvSpPr>
          <p:cNvPr id="6" name="5 CuadroTexto"/>
          <p:cNvSpPr txBox="1"/>
          <p:nvPr/>
        </p:nvSpPr>
        <p:spPr>
          <a:xfrm>
            <a:off x="571472" y="428604"/>
            <a:ext cx="4882170" cy="400110"/>
          </a:xfrm>
          <a:prstGeom prst="rect">
            <a:avLst/>
          </a:prstGeom>
          <a:noFill/>
        </p:spPr>
        <p:txBody>
          <a:bodyPr wrap="none" rtlCol="0">
            <a:spAutoFit/>
          </a:bodyPr>
          <a:lstStyle/>
          <a:p>
            <a:pPr algn="ctr"/>
            <a:r>
              <a:rPr lang="es-ES" sz="2000" b="1" dirty="0" smtClean="0">
                <a:solidFill>
                  <a:schemeClr val="tx2"/>
                </a:solidFill>
              </a:rPr>
              <a:t>REDUCCIÓN DE TIEMPOS DE INSCRIPCIONES</a:t>
            </a:r>
            <a:endParaRPr lang="es-ES" sz="2000" b="1" dirty="0">
              <a:solidFill>
                <a:schemeClr val="tx2"/>
              </a:solidFill>
            </a:endParaRPr>
          </a:p>
        </p:txBody>
      </p:sp>
    </p:spTree>
    <p:extLst>
      <p:ext uri="{BB962C8B-B14F-4D97-AF65-F5344CB8AC3E}">
        <p14:creationId xmlns="" xmlns:p14="http://schemas.microsoft.com/office/powerpoint/2010/main" val="2820874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6615" y="908720"/>
            <a:ext cx="8059841" cy="720080"/>
          </a:xfrm>
        </p:spPr>
        <p:txBody>
          <a:bodyPr>
            <a:noAutofit/>
          </a:bodyPr>
          <a:lstStyle/>
          <a:p>
            <a:pPr lvl="0"/>
            <a:r>
              <a:rPr lang="es-EC" sz="2400" b="1" dirty="0" smtClean="0">
                <a:solidFill>
                  <a:schemeClr val="accent1">
                    <a:lumMod val="75000"/>
                  </a:schemeClr>
                </a:solidFill>
              </a:rPr>
              <a:t>REDUCCIÓN DE TIEMPOS DE  REVISIÓN LEGAL</a:t>
            </a:r>
            <a:br>
              <a:rPr lang="es-EC" sz="2400" b="1" dirty="0" smtClean="0">
                <a:solidFill>
                  <a:schemeClr val="accent1">
                    <a:lumMod val="75000"/>
                  </a:schemeClr>
                </a:solidFill>
              </a:rPr>
            </a:br>
            <a:r>
              <a:rPr lang="es-EC" sz="2400" b="1" dirty="0" smtClean="0">
                <a:solidFill>
                  <a:schemeClr val="accent1">
                    <a:lumMod val="75000"/>
                  </a:schemeClr>
                </a:solidFill>
              </a:rPr>
              <a:t>DE CANCELACIONES Y POSESIONES EFECTIVAS </a:t>
            </a:r>
            <a:endParaRPr lang="es-EC" sz="2400" b="1" dirty="0">
              <a:solidFill>
                <a:schemeClr val="accent1">
                  <a:lumMod val="75000"/>
                </a:schemeClr>
              </a:solidFill>
            </a:endParaRPr>
          </a:p>
        </p:txBody>
      </p:sp>
      <p:graphicFrame>
        <p:nvGraphicFramePr>
          <p:cNvPr id="7" name="2 Gráfico"/>
          <p:cNvGraphicFramePr>
            <a:graphicFrameLocks/>
          </p:cNvGraphicFramePr>
          <p:nvPr>
            <p:extLst>
              <p:ext uri="{D42A27DB-BD31-4B8C-83A1-F6EECF244321}">
                <p14:modId xmlns="" xmlns:p14="http://schemas.microsoft.com/office/powerpoint/2010/main" val="44471550"/>
              </p:ext>
            </p:extLst>
          </p:nvPr>
        </p:nvGraphicFramePr>
        <p:xfrm>
          <a:off x="714348" y="2143116"/>
          <a:ext cx="7709911" cy="3096344"/>
        </p:xfrm>
        <a:graphic>
          <a:graphicData uri="http://schemas.openxmlformats.org/drawingml/2006/chart">
            <c:chart xmlns:c="http://schemas.openxmlformats.org/drawingml/2006/chart" xmlns:r="http://schemas.openxmlformats.org/officeDocument/2006/relationships" r:id="rId2"/>
          </a:graphicData>
        </a:graphic>
      </p:graphicFrame>
      <p:pic>
        <p:nvPicPr>
          <p:cNvPr id="8" name="7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pic>
        <p:nvPicPr>
          <p:cNvPr id="9"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214283" y="6486254"/>
            <a:ext cx="8786873" cy="300332"/>
          </a:xfrm>
          <a:prstGeom prst="rect">
            <a:avLst/>
          </a:prstGeom>
          <a:noFill/>
        </p:spPr>
      </p:pic>
      <p:sp>
        <p:nvSpPr>
          <p:cNvPr id="10" name="Rectangle 3"/>
          <p:cNvSpPr>
            <a:spLocks noChangeArrowheads="1"/>
          </p:cNvSpPr>
          <p:nvPr/>
        </p:nvSpPr>
        <p:spPr bwMode="auto">
          <a:xfrm>
            <a:off x="714348" y="5786454"/>
            <a:ext cx="784887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encuentra Implementado </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desde </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fines de </a:t>
            </a:r>
            <a:r>
              <a:rPr lang="es-EC" dirty="0" smtClean="0">
                <a:latin typeface="Arial" pitchFamily="34" charset="0"/>
                <a:ea typeface="Calibri" pitchFamily="34" charset="0"/>
                <a:cs typeface="Arial" pitchFamily="34" charset="0"/>
              </a:rPr>
              <a:t>noviembre de 2014</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366817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6615" y="908720"/>
            <a:ext cx="8059841" cy="720080"/>
          </a:xfrm>
        </p:spPr>
        <p:txBody>
          <a:bodyPr>
            <a:noAutofit/>
          </a:bodyPr>
          <a:lstStyle/>
          <a:p>
            <a:pPr lvl="0"/>
            <a:r>
              <a:rPr lang="es-EC" sz="2400" b="1" dirty="0" smtClean="0">
                <a:solidFill>
                  <a:schemeClr val="accent1">
                    <a:lumMod val="75000"/>
                  </a:schemeClr>
                </a:solidFill>
              </a:rPr>
              <a:t>REDUCCIÓN DE TIEMPOS DE  INSCRIPCIÓN</a:t>
            </a:r>
            <a:br>
              <a:rPr lang="es-EC" sz="2400" b="1" dirty="0" smtClean="0">
                <a:solidFill>
                  <a:schemeClr val="accent1">
                    <a:lumMod val="75000"/>
                  </a:schemeClr>
                </a:solidFill>
              </a:rPr>
            </a:br>
            <a:r>
              <a:rPr lang="es-EC" sz="2400" b="1" dirty="0" smtClean="0">
                <a:solidFill>
                  <a:schemeClr val="accent1">
                    <a:lumMod val="75000"/>
                  </a:schemeClr>
                </a:solidFill>
              </a:rPr>
              <a:t>DE CANCELACIONES Y POSESIONES EFECTIVAS </a:t>
            </a:r>
            <a:endParaRPr lang="es-EC" sz="2400" b="1" dirty="0">
              <a:solidFill>
                <a:schemeClr val="accent1">
                  <a:lumMod val="75000"/>
                </a:schemeClr>
              </a:solidFill>
            </a:endParaRPr>
          </a:p>
        </p:txBody>
      </p:sp>
      <p:pic>
        <p:nvPicPr>
          <p:cNvPr id="8" name="7 Imagen"/>
          <p:cNvPicPr/>
          <p:nvPr/>
        </p:nvPicPr>
        <p:blipFill>
          <a:blip r:embed="rId2" cstate="print"/>
          <a:srcRect/>
          <a:stretch>
            <a:fillRect/>
          </a:stretch>
        </p:blipFill>
        <p:spPr bwMode="auto">
          <a:xfrm>
            <a:off x="6858016" y="0"/>
            <a:ext cx="2090732" cy="971547"/>
          </a:xfrm>
          <a:prstGeom prst="rect">
            <a:avLst/>
          </a:prstGeom>
          <a:noFill/>
          <a:ln w="9525">
            <a:noFill/>
            <a:miter lim="800000"/>
            <a:headEnd/>
            <a:tailEnd/>
          </a:ln>
        </p:spPr>
      </p:pic>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214283" y="6486254"/>
            <a:ext cx="8786873" cy="300332"/>
          </a:xfrm>
          <a:prstGeom prst="rect">
            <a:avLst/>
          </a:prstGeom>
          <a:noFill/>
        </p:spPr>
      </p:pic>
      <p:graphicFrame>
        <p:nvGraphicFramePr>
          <p:cNvPr id="5" name="1 Gráfico"/>
          <p:cNvGraphicFramePr/>
          <p:nvPr/>
        </p:nvGraphicFramePr>
        <p:xfrm>
          <a:off x="1214414" y="2071678"/>
          <a:ext cx="6500858" cy="38004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366817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428604"/>
            <a:ext cx="6572296" cy="584775"/>
          </a:xfrm>
          <a:prstGeom prst="rect">
            <a:avLst/>
          </a:prstGeom>
          <a:noFill/>
        </p:spPr>
        <p:txBody>
          <a:bodyPr wrap="square" rtlCol="0">
            <a:spAutoFit/>
          </a:bodyPr>
          <a:lstStyle/>
          <a:p>
            <a:pPr algn="ctr"/>
            <a:r>
              <a:rPr lang="es-EC" sz="3200" b="1" dirty="0" smtClean="0">
                <a:solidFill>
                  <a:schemeClr val="tx2"/>
                </a:solidFill>
              </a:rPr>
              <a:t>DISMINUCION DE TIEMPOS</a:t>
            </a:r>
            <a:endParaRPr lang="es-EC" sz="3200" b="1" dirty="0">
              <a:solidFill>
                <a:schemeClr val="tx2"/>
              </a:solidFill>
            </a:endParaRPr>
          </a:p>
        </p:txBody>
      </p:sp>
      <p:sp>
        <p:nvSpPr>
          <p:cNvPr id="14" name="13 Rectángulo"/>
          <p:cNvSpPr/>
          <p:nvPr/>
        </p:nvSpPr>
        <p:spPr>
          <a:xfrm>
            <a:off x="721087" y="1164813"/>
            <a:ext cx="7680670" cy="369332"/>
          </a:xfrm>
          <a:prstGeom prst="rect">
            <a:avLst/>
          </a:prstGeom>
        </p:spPr>
        <p:txBody>
          <a:bodyPr wrap="square">
            <a:spAutoFit/>
          </a:bodyPr>
          <a:lstStyle/>
          <a:p>
            <a:r>
              <a:rPr lang="es-EC" b="1" u="sng" dirty="0" smtClean="0"/>
              <a:t>ARCHIVO</a:t>
            </a:r>
          </a:p>
        </p:txBody>
      </p:sp>
      <p:graphicFrame>
        <p:nvGraphicFramePr>
          <p:cNvPr id="2" name="1 Tabla"/>
          <p:cNvGraphicFramePr>
            <a:graphicFrameLocks noGrp="1"/>
          </p:cNvGraphicFramePr>
          <p:nvPr>
            <p:extLst>
              <p:ext uri="{D42A27DB-BD31-4B8C-83A1-F6EECF244321}">
                <p14:modId xmlns="" xmlns:p14="http://schemas.microsoft.com/office/powerpoint/2010/main" val="388339378"/>
              </p:ext>
            </p:extLst>
          </p:nvPr>
        </p:nvGraphicFramePr>
        <p:xfrm>
          <a:off x="611560" y="1550169"/>
          <a:ext cx="3600400" cy="1581150"/>
        </p:xfrm>
        <a:graphic>
          <a:graphicData uri="http://schemas.openxmlformats.org/drawingml/2006/table">
            <a:tbl>
              <a:tblPr>
                <a:tableStyleId>{35758FB7-9AC5-4552-8A53-C91805E547FA}</a:tableStyleId>
              </a:tblPr>
              <a:tblGrid>
                <a:gridCol w="1700189"/>
                <a:gridCol w="1900211"/>
              </a:tblGrid>
              <a:tr h="438150">
                <a:tc gridSpan="2">
                  <a:txBody>
                    <a:bodyPr/>
                    <a:lstStyle/>
                    <a:p>
                      <a:pPr algn="ctr" rtl="0" fontAlgn="b"/>
                      <a:r>
                        <a:rPr lang="es-EC" sz="1100" u="none" strike="noStrike" dirty="0">
                          <a:effectLst/>
                        </a:rPr>
                        <a:t>NUMERO DE DIAS NECESARIOS PARA REALIZAR EL PROCESO DE RAZONES DE INSCRIPCION</a:t>
                      </a:r>
                      <a:endParaRPr lang="es-EC" sz="1100" b="1" i="0" u="none" strike="noStrike" dirty="0">
                        <a:solidFill>
                          <a:srgbClr val="000000"/>
                        </a:solidFill>
                        <a:effectLst/>
                        <a:latin typeface="Calibri"/>
                      </a:endParaRPr>
                    </a:p>
                  </a:txBody>
                  <a:tcPr marL="9525" marR="9525" marT="9525" marB="0" anchor="b"/>
                </a:tc>
                <a:tc hMerge="1">
                  <a:txBody>
                    <a:bodyPr/>
                    <a:lstStyle/>
                    <a:p>
                      <a:endParaRPr lang="es-EC"/>
                    </a:p>
                  </a:txBody>
                  <a:tcPr/>
                </a:tc>
              </a:tr>
              <a:tr h="190500">
                <a:tc>
                  <a:txBody>
                    <a:bodyPr/>
                    <a:lstStyle/>
                    <a:p>
                      <a:pPr algn="ctr" rtl="0" fontAlgn="b"/>
                      <a:r>
                        <a:rPr lang="es-EC" sz="1100" u="none" strike="noStrike">
                          <a:effectLst/>
                        </a:rPr>
                        <a:t>INDICADOR</a:t>
                      </a:r>
                      <a:endParaRPr lang="es-EC" sz="1100" b="1"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a:effectLst/>
                        </a:rPr>
                        <a:t>No. De Dias</a:t>
                      </a:r>
                      <a:endParaRPr lang="es-EC" sz="1100" b="1" i="0" u="none" strike="noStrike">
                        <a:solidFill>
                          <a:srgbClr val="000000"/>
                        </a:solidFill>
                        <a:effectLst/>
                        <a:latin typeface="Calibri"/>
                      </a:endParaRPr>
                    </a:p>
                  </a:txBody>
                  <a:tcPr marL="9525" marR="9525" marT="9525" marB="0" anchor="b"/>
                </a:tc>
              </a:tr>
              <a:tr h="190500">
                <a:tc>
                  <a:txBody>
                    <a:bodyPr/>
                    <a:lstStyle/>
                    <a:p>
                      <a:pPr algn="ctr" rtl="0" fontAlgn="b"/>
                      <a:r>
                        <a:rPr lang="es-EC" sz="1100" u="none" strike="noStrike" dirty="0">
                          <a:effectLst/>
                        </a:rPr>
                        <a:t>ANTES</a:t>
                      </a:r>
                      <a:endParaRPr lang="es-EC" sz="1100" b="0" i="0" u="none" strike="noStrike" dirty="0">
                        <a:solidFill>
                          <a:srgbClr val="000000"/>
                        </a:solidFill>
                        <a:effectLst/>
                        <a:latin typeface="Calibri"/>
                      </a:endParaRPr>
                    </a:p>
                  </a:txBody>
                  <a:tcPr marL="9525" marR="9525" marT="9525" marB="0" anchor="b"/>
                </a:tc>
                <a:tc>
                  <a:txBody>
                    <a:bodyPr/>
                    <a:lstStyle/>
                    <a:p>
                      <a:pPr algn="ctr" rtl="0" fontAlgn="b"/>
                      <a:r>
                        <a:rPr lang="es-EC" sz="1100" u="none" strike="noStrike">
                          <a:effectLst/>
                        </a:rPr>
                        <a:t>4</a:t>
                      </a:r>
                      <a:endParaRPr lang="es-EC" sz="1100" b="0" i="0" u="none" strike="noStrike">
                        <a:solidFill>
                          <a:srgbClr val="000000"/>
                        </a:solidFill>
                        <a:effectLst/>
                        <a:latin typeface="Calibri"/>
                      </a:endParaRPr>
                    </a:p>
                  </a:txBody>
                  <a:tcPr marL="9525" marR="9525" marT="9525" marB="0" anchor="b"/>
                </a:tc>
              </a:tr>
              <a:tr h="190500">
                <a:tc>
                  <a:txBody>
                    <a:bodyPr/>
                    <a:lstStyle/>
                    <a:p>
                      <a:pPr algn="ctr" rtl="0" fontAlgn="b"/>
                      <a:r>
                        <a:rPr lang="es-EC" sz="1100" u="none" strike="noStrike">
                          <a:effectLst/>
                        </a:rPr>
                        <a:t>AHORA</a:t>
                      </a:r>
                      <a:endParaRPr lang="es-EC" sz="1100" b="0"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a:effectLst/>
                        </a:rPr>
                        <a:t>1</a:t>
                      </a:r>
                      <a:endParaRPr lang="es-EC" sz="1100" b="0" i="0" u="none" strike="noStrike">
                        <a:solidFill>
                          <a:srgbClr val="000000"/>
                        </a:solidFill>
                        <a:effectLst/>
                        <a:latin typeface="Calibri"/>
                      </a:endParaRPr>
                    </a:p>
                  </a:txBody>
                  <a:tcPr marL="9525" marR="9525" marT="9525" marB="0" anchor="b"/>
                </a:tc>
              </a:tr>
              <a:tr h="571500">
                <a:tc>
                  <a:txBody>
                    <a:bodyPr/>
                    <a:lstStyle/>
                    <a:p>
                      <a:pPr algn="ctr" rtl="0" fontAlgn="b"/>
                      <a:r>
                        <a:rPr lang="es-EC" sz="1100" u="none" strike="noStrike">
                          <a:effectLst/>
                        </a:rPr>
                        <a:t>PORCENTAJE DE DISMINUCION DE TIEMPO</a:t>
                      </a:r>
                      <a:endParaRPr lang="es-EC" sz="1100" b="0"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dirty="0">
                          <a:effectLst/>
                        </a:rPr>
                        <a:t>75%</a:t>
                      </a:r>
                      <a:endParaRPr lang="es-EC" sz="1100" b="0" i="0" u="none" strike="noStrike" dirty="0">
                        <a:solidFill>
                          <a:srgbClr val="000000"/>
                        </a:solidFill>
                        <a:effectLst/>
                        <a:latin typeface="Calibri"/>
                      </a:endParaRPr>
                    </a:p>
                  </a:txBody>
                  <a:tcPr marL="9525" marR="9525" marT="9525" marB="0" anchor="b"/>
                </a:tc>
              </a:tr>
            </a:tbl>
          </a:graphicData>
        </a:graphic>
      </p:graphicFrame>
      <p:graphicFrame>
        <p:nvGraphicFramePr>
          <p:cNvPr id="12" name="8 Gráfico"/>
          <p:cNvGraphicFramePr>
            <a:graphicFrameLocks/>
          </p:cNvGraphicFramePr>
          <p:nvPr>
            <p:extLst>
              <p:ext uri="{D42A27DB-BD31-4B8C-83A1-F6EECF244321}">
                <p14:modId xmlns="" xmlns:p14="http://schemas.microsoft.com/office/powerpoint/2010/main" val="350037402"/>
              </p:ext>
            </p:extLst>
          </p:nvPr>
        </p:nvGraphicFramePr>
        <p:xfrm>
          <a:off x="4561422" y="1550169"/>
          <a:ext cx="3651843"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 xmlns:p14="http://schemas.microsoft.com/office/powerpoint/2010/main" val="1874241053"/>
              </p:ext>
            </p:extLst>
          </p:nvPr>
        </p:nvGraphicFramePr>
        <p:xfrm>
          <a:off x="467544" y="4149080"/>
          <a:ext cx="3670300" cy="1581150"/>
        </p:xfrm>
        <a:graphic>
          <a:graphicData uri="http://schemas.openxmlformats.org/drawingml/2006/table">
            <a:tbl>
              <a:tblPr>
                <a:tableStyleId>{35758FB7-9AC5-4552-8A53-C91805E547FA}</a:tableStyleId>
              </a:tblPr>
              <a:tblGrid>
                <a:gridCol w="1727200"/>
                <a:gridCol w="1943100"/>
              </a:tblGrid>
              <a:tr h="438150">
                <a:tc gridSpan="2">
                  <a:txBody>
                    <a:bodyPr/>
                    <a:lstStyle/>
                    <a:p>
                      <a:pPr algn="ctr" rtl="0" fontAlgn="b"/>
                      <a:r>
                        <a:rPr lang="es-EC" sz="1100" u="none" strike="noStrike">
                          <a:effectLst/>
                        </a:rPr>
                        <a:t>NUMERO DE DIAS NECESARIOS PARA REALIZAR EL PROCESO DE COPIAS CERTIFICADAS</a:t>
                      </a:r>
                      <a:endParaRPr lang="es-EC" sz="1100" b="1" i="0" u="none" strike="noStrike">
                        <a:solidFill>
                          <a:srgbClr val="000000"/>
                        </a:solidFill>
                        <a:effectLst/>
                        <a:latin typeface="Calibri"/>
                      </a:endParaRPr>
                    </a:p>
                  </a:txBody>
                  <a:tcPr marL="9525" marR="9525" marT="9525" marB="0" anchor="b"/>
                </a:tc>
                <a:tc hMerge="1">
                  <a:txBody>
                    <a:bodyPr/>
                    <a:lstStyle/>
                    <a:p>
                      <a:endParaRPr lang="es-EC"/>
                    </a:p>
                  </a:txBody>
                  <a:tcPr/>
                </a:tc>
              </a:tr>
              <a:tr h="190500">
                <a:tc>
                  <a:txBody>
                    <a:bodyPr/>
                    <a:lstStyle/>
                    <a:p>
                      <a:pPr algn="ctr" rtl="0" fontAlgn="b"/>
                      <a:r>
                        <a:rPr lang="es-EC" sz="1100" u="none" strike="noStrike">
                          <a:effectLst/>
                        </a:rPr>
                        <a:t>INDICADOR</a:t>
                      </a:r>
                      <a:endParaRPr lang="es-EC" sz="1100" b="1"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a:effectLst/>
                        </a:rPr>
                        <a:t>No. De Dias</a:t>
                      </a:r>
                      <a:endParaRPr lang="es-EC" sz="1100" b="1" i="0" u="none" strike="noStrike">
                        <a:solidFill>
                          <a:srgbClr val="000000"/>
                        </a:solidFill>
                        <a:effectLst/>
                        <a:latin typeface="Calibri"/>
                      </a:endParaRPr>
                    </a:p>
                  </a:txBody>
                  <a:tcPr marL="9525" marR="9525" marT="9525" marB="0" anchor="b"/>
                </a:tc>
              </a:tr>
              <a:tr h="190500">
                <a:tc>
                  <a:txBody>
                    <a:bodyPr/>
                    <a:lstStyle/>
                    <a:p>
                      <a:pPr algn="ctr" rtl="0" fontAlgn="b"/>
                      <a:r>
                        <a:rPr lang="es-EC" sz="1100" u="none" strike="noStrike">
                          <a:effectLst/>
                        </a:rPr>
                        <a:t>ANTES</a:t>
                      </a:r>
                      <a:endParaRPr lang="es-EC" sz="1100" b="0"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a:effectLst/>
                        </a:rPr>
                        <a:t>5</a:t>
                      </a:r>
                      <a:endParaRPr lang="es-EC" sz="1100" b="0" i="0" u="none" strike="noStrike">
                        <a:solidFill>
                          <a:srgbClr val="000000"/>
                        </a:solidFill>
                        <a:effectLst/>
                        <a:latin typeface="Calibri"/>
                      </a:endParaRPr>
                    </a:p>
                  </a:txBody>
                  <a:tcPr marL="9525" marR="9525" marT="9525" marB="0" anchor="b"/>
                </a:tc>
              </a:tr>
              <a:tr h="190500">
                <a:tc>
                  <a:txBody>
                    <a:bodyPr/>
                    <a:lstStyle/>
                    <a:p>
                      <a:pPr algn="ctr" rtl="0" fontAlgn="b"/>
                      <a:r>
                        <a:rPr lang="es-EC" sz="1100" u="none" strike="noStrike">
                          <a:effectLst/>
                        </a:rPr>
                        <a:t>AHORA</a:t>
                      </a:r>
                      <a:endParaRPr lang="es-EC" sz="1100" b="0"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a:effectLst/>
                        </a:rPr>
                        <a:t>1</a:t>
                      </a:r>
                      <a:endParaRPr lang="es-EC" sz="1100" b="0" i="0" u="none" strike="noStrike">
                        <a:solidFill>
                          <a:srgbClr val="000000"/>
                        </a:solidFill>
                        <a:effectLst/>
                        <a:latin typeface="Calibri"/>
                      </a:endParaRPr>
                    </a:p>
                  </a:txBody>
                  <a:tcPr marL="9525" marR="9525" marT="9525" marB="0" anchor="b"/>
                </a:tc>
              </a:tr>
              <a:tr h="571500">
                <a:tc>
                  <a:txBody>
                    <a:bodyPr/>
                    <a:lstStyle/>
                    <a:p>
                      <a:pPr algn="ctr" rtl="0" fontAlgn="b"/>
                      <a:r>
                        <a:rPr lang="es-EC" sz="1100" u="none" strike="noStrike">
                          <a:effectLst/>
                        </a:rPr>
                        <a:t>PORCENTAJE DE DISMINUCION DE TIEMPO</a:t>
                      </a:r>
                      <a:endParaRPr lang="es-EC" sz="1100" b="0" i="0" u="none" strike="noStrike">
                        <a:solidFill>
                          <a:srgbClr val="000000"/>
                        </a:solidFill>
                        <a:effectLst/>
                        <a:latin typeface="Calibri"/>
                      </a:endParaRPr>
                    </a:p>
                  </a:txBody>
                  <a:tcPr marL="9525" marR="9525" marT="9525" marB="0" anchor="b"/>
                </a:tc>
                <a:tc>
                  <a:txBody>
                    <a:bodyPr/>
                    <a:lstStyle/>
                    <a:p>
                      <a:pPr algn="ctr" rtl="0" fontAlgn="b"/>
                      <a:r>
                        <a:rPr lang="es-EC" sz="1100" u="none" strike="noStrike" dirty="0">
                          <a:effectLst/>
                        </a:rPr>
                        <a:t>80%</a:t>
                      </a:r>
                      <a:endParaRPr lang="es-EC" sz="1100" b="0" i="0" u="none" strike="noStrike" dirty="0">
                        <a:solidFill>
                          <a:srgbClr val="000000"/>
                        </a:solidFill>
                        <a:effectLst/>
                        <a:latin typeface="Calibri"/>
                      </a:endParaRPr>
                    </a:p>
                  </a:txBody>
                  <a:tcPr marL="9525" marR="9525" marT="9525" marB="0" anchor="b"/>
                </a:tc>
              </a:tr>
            </a:tbl>
          </a:graphicData>
        </a:graphic>
      </p:graphicFrame>
      <p:graphicFrame>
        <p:nvGraphicFramePr>
          <p:cNvPr id="16" name="12 Gráfico"/>
          <p:cNvGraphicFramePr>
            <a:graphicFrameLocks/>
          </p:cNvGraphicFramePr>
          <p:nvPr>
            <p:extLst>
              <p:ext uri="{D42A27DB-BD31-4B8C-83A1-F6EECF244321}">
                <p14:modId xmlns="" xmlns:p14="http://schemas.microsoft.com/office/powerpoint/2010/main" val="1119525450"/>
              </p:ext>
            </p:extLst>
          </p:nvPr>
        </p:nvGraphicFramePr>
        <p:xfrm>
          <a:off x="4552406" y="4106763"/>
          <a:ext cx="3702423" cy="1914525"/>
        </p:xfrm>
        <a:graphic>
          <a:graphicData uri="http://schemas.openxmlformats.org/drawingml/2006/chart">
            <c:chart xmlns:c="http://schemas.openxmlformats.org/drawingml/2006/chart" xmlns:r="http://schemas.openxmlformats.org/officeDocument/2006/relationships" r:id="rId3"/>
          </a:graphicData>
        </a:graphic>
      </p:graphicFrame>
      <p:pic>
        <p:nvPicPr>
          <p:cNvPr id="9" name="8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pic>
        <p:nvPicPr>
          <p:cNvPr id="10"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214283" y="6486254"/>
            <a:ext cx="8786873" cy="300332"/>
          </a:xfrm>
          <a:prstGeom prst="rect">
            <a:avLst/>
          </a:prstGeom>
          <a:noFill/>
        </p:spPr>
      </p:pic>
    </p:spTree>
    <p:extLst>
      <p:ext uri="{BB962C8B-B14F-4D97-AF65-F5344CB8AC3E}">
        <p14:creationId xmlns="" xmlns:p14="http://schemas.microsoft.com/office/powerpoint/2010/main" val="2627173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584775"/>
          </a:xfrm>
          <a:prstGeom prst="rect">
            <a:avLst/>
          </a:prstGeom>
          <a:noFill/>
        </p:spPr>
        <p:txBody>
          <a:bodyPr wrap="square" rtlCol="0">
            <a:spAutoFit/>
          </a:bodyPr>
          <a:lstStyle/>
          <a:p>
            <a:pPr algn="ctr"/>
            <a:r>
              <a:rPr lang="es-EC" sz="3200" b="1" dirty="0" smtClean="0">
                <a:solidFill>
                  <a:schemeClr val="tx2"/>
                </a:solidFill>
              </a:rPr>
              <a:t>TRÁMITES ATENDIDOS</a:t>
            </a:r>
            <a:endParaRPr lang="es-EC" sz="3200" b="1" dirty="0">
              <a:solidFill>
                <a:schemeClr val="tx2"/>
              </a:solidFill>
            </a:endParaRPr>
          </a:p>
        </p:txBody>
      </p:sp>
      <p:sp>
        <p:nvSpPr>
          <p:cNvPr id="5" name="4 Rectángulo"/>
          <p:cNvSpPr/>
          <p:nvPr/>
        </p:nvSpPr>
        <p:spPr>
          <a:xfrm>
            <a:off x="755576" y="1349479"/>
            <a:ext cx="7680670" cy="369332"/>
          </a:xfrm>
          <a:prstGeom prst="rect">
            <a:avLst/>
          </a:prstGeom>
        </p:spPr>
        <p:txBody>
          <a:bodyPr wrap="square">
            <a:spAutoFit/>
          </a:bodyPr>
          <a:lstStyle/>
          <a:p>
            <a:r>
              <a:rPr lang="es-EC" b="1" u="sng" dirty="0" smtClean="0"/>
              <a:t>ARCHIVO</a:t>
            </a:r>
          </a:p>
        </p:txBody>
      </p:sp>
      <p:sp>
        <p:nvSpPr>
          <p:cNvPr id="4" name="3 Rectángulo"/>
          <p:cNvSpPr/>
          <p:nvPr/>
        </p:nvSpPr>
        <p:spPr>
          <a:xfrm>
            <a:off x="755576" y="1844824"/>
            <a:ext cx="7680670" cy="1200329"/>
          </a:xfrm>
          <a:prstGeom prst="rect">
            <a:avLst/>
          </a:prstGeom>
        </p:spPr>
        <p:txBody>
          <a:bodyPr wrap="square">
            <a:spAutoFit/>
          </a:bodyPr>
          <a:lstStyle/>
          <a:p>
            <a:pPr algn="just"/>
            <a:r>
              <a:rPr lang="es-EC" dirty="0"/>
              <a:t>Mediante </a:t>
            </a:r>
            <a:r>
              <a:rPr lang="es-EC" dirty="0" smtClean="0"/>
              <a:t>el </a:t>
            </a:r>
            <a:r>
              <a:rPr lang="es-EC" dirty="0"/>
              <a:t>siguiente cuadro comparativo anual se </a:t>
            </a:r>
            <a:r>
              <a:rPr lang="es-EC" dirty="0" smtClean="0"/>
              <a:t>observa el incremento general existente en el proceso de Copias Certificadas de Actas de Inscripción, ingresadas y atendidas </a:t>
            </a:r>
            <a:r>
              <a:rPr lang="es-EC" dirty="0"/>
              <a:t>desde el año </a:t>
            </a:r>
            <a:r>
              <a:rPr lang="es-EC" dirty="0" smtClean="0"/>
              <a:t>2013 </a:t>
            </a:r>
            <a:r>
              <a:rPr lang="es-EC" dirty="0"/>
              <a:t>hasta el año 2014. </a:t>
            </a:r>
          </a:p>
          <a:p>
            <a:pPr algn="just"/>
            <a:endParaRPr lang="es-EC" b="1" u="sng" dirty="0"/>
          </a:p>
        </p:txBody>
      </p:sp>
      <p:pic>
        <p:nvPicPr>
          <p:cNvPr id="9" name="8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755576" y="3212976"/>
            <a:ext cx="1967230" cy="1052830"/>
          </a:xfrm>
          <a:prstGeom prst="rect">
            <a:avLst/>
          </a:prstGeom>
          <a:noFill/>
          <a:ln>
            <a:noFill/>
          </a:ln>
        </p:spPr>
      </p:pic>
      <p:pic>
        <p:nvPicPr>
          <p:cNvPr id="11" name="10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07904" y="3045153"/>
            <a:ext cx="4391025" cy="2434590"/>
          </a:xfrm>
          <a:prstGeom prst="rect">
            <a:avLst/>
          </a:prstGeom>
          <a:noFill/>
          <a:ln>
            <a:noFill/>
          </a:ln>
        </p:spPr>
      </p:pic>
      <p:pic>
        <p:nvPicPr>
          <p:cNvPr id="8" name="7 Imagen"/>
          <p:cNvPicPr/>
          <p:nvPr/>
        </p:nvPicPr>
        <p:blipFill>
          <a:blip r:embed="rId5" cstate="print"/>
          <a:srcRect/>
          <a:stretch>
            <a:fillRect/>
          </a:stretch>
        </p:blipFill>
        <p:spPr bwMode="auto">
          <a:xfrm>
            <a:off x="6858016" y="0"/>
            <a:ext cx="2090732" cy="971547"/>
          </a:xfrm>
          <a:prstGeom prst="rect">
            <a:avLst/>
          </a:prstGeom>
          <a:noFill/>
          <a:ln w="9525">
            <a:noFill/>
            <a:miter lim="800000"/>
            <a:headEnd/>
            <a:tailEnd/>
          </a:ln>
        </p:spPr>
      </p:pic>
      <p:pic>
        <p:nvPicPr>
          <p:cNvPr id="10" name="Picture 2" descr="C:\Users\lmoreno\Desktop\COMUNICACION  SOCIAL 2015\LOGOS 2015\LOGOS HOJAS INCORPORAR\FRANJA MULTICOLOR.jpg"/>
          <p:cNvPicPr>
            <a:picLocks noChangeAspect="1" noChangeArrowheads="1"/>
          </p:cNvPicPr>
          <p:nvPr/>
        </p:nvPicPr>
        <p:blipFill>
          <a:blip r:embed="rId6"/>
          <a:srcRect/>
          <a:stretch>
            <a:fillRect/>
          </a:stretch>
        </p:blipFill>
        <p:spPr bwMode="auto">
          <a:xfrm>
            <a:off x="214283" y="6486254"/>
            <a:ext cx="8786873" cy="300332"/>
          </a:xfrm>
          <a:prstGeom prst="rect">
            <a:avLst/>
          </a:prstGeom>
          <a:noFill/>
        </p:spPr>
      </p:pic>
    </p:spTree>
    <p:extLst>
      <p:ext uri="{BB962C8B-B14F-4D97-AF65-F5344CB8AC3E}">
        <p14:creationId xmlns="" xmlns:p14="http://schemas.microsoft.com/office/powerpoint/2010/main" val="319768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584775"/>
          </a:xfrm>
          <a:prstGeom prst="rect">
            <a:avLst/>
          </a:prstGeom>
          <a:noFill/>
        </p:spPr>
        <p:txBody>
          <a:bodyPr wrap="square" rtlCol="0">
            <a:spAutoFit/>
          </a:bodyPr>
          <a:lstStyle/>
          <a:p>
            <a:pPr algn="ctr"/>
            <a:r>
              <a:rPr lang="es-EC" sz="3200" b="1" dirty="0" smtClean="0">
                <a:solidFill>
                  <a:schemeClr val="tx2"/>
                </a:solidFill>
              </a:rPr>
              <a:t>TRÁMITES ATENDIDOS</a:t>
            </a:r>
            <a:endParaRPr lang="es-EC" sz="3200" b="1" dirty="0">
              <a:solidFill>
                <a:schemeClr val="tx2"/>
              </a:solidFill>
            </a:endParaRPr>
          </a:p>
        </p:txBody>
      </p:sp>
      <p:sp>
        <p:nvSpPr>
          <p:cNvPr id="5" name="4 Rectángulo"/>
          <p:cNvSpPr/>
          <p:nvPr/>
        </p:nvSpPr>
        <p:spPr>
          <a:xfrm>
            <a:off x="755576" y="1349479"/>
            <a:ext cx="7680670" cy="369332"/>
          </a:xfrm>
          <a:prstGeom prst="rect">
            <a:avLst/>
          </a:prstGeom>
        </p:spPr>
        <p:txBody>
          <a:bodyPr wrap="square">
            <a:spAutoFit/>
          </a:bodyPr>
          <a:lstStyle/>
          <a:p>
            <a:r>
              <a:rPr lang="es-EC" b="1" u="sng" dirty="0" smtClean="0"/>
              <a:t>ARCHIVO</a:t>
            </a:r>
          </a:p>
        </p:txBody>
      </p:sp>
      <p:sp>
        <p:nvSpPr>
          <p:cNvPr id="4" name="3 Rectángulo"/>
          <p:cNvSpPr/>
          <p:nvPr/>
        </p:nvSpPr>
        <p:spPr>
          <a:xfrm>
            <a:off x="755576" y="1844824"/>
            <a:ext cx="7680670" cy="1200329"/>
          </a:xfrm>
          <a:prstGeom prst="rect">
            <a:avLst/>
          </a:prstGeom>
        </p:spPr>
        <p:txBody>
          <a:bodyPr wrap="square">
            <a:spAutoFit/>
          </a:bodyPr>
          <a:lstStyle/>
          <a:p>
            <a:pPr algn="just"/>
            <a:r>
              <a:rPr lang="es-EC" dirty="0"/>
              <a:t>Mediante </a:t>
            </a:r>
            <a:r>
              <a:rPr lang="es-EC" dirty="0" smtClean="0"/>
              <a:t>el </a:t>
            </a:r>
            <a:r>
              <a:rPr lang="es-EC" dirty="0"/>
              <a:t>siguiente cuadro comparativo anual se </a:t>
            </a:r>
            <a:r>
              <a:rPr lang="es-EC" dirty="0" smtClean="0"/>
              <a:t>observa el incremento general existente en el proceso de Razones de Inscripción, ingresadas y atendidas </a:t>
            </a:r>
            <a:r>
              <a:rPr lang="es-EC" dirty="0"/>
              <a:t>desde el año </a:t>
            </a:r>
            <a:r>
              <a:rPr lang="es-EC" dirty="0" smtClean="0"/>
              <a:t>2013 </a:t>
            </a:r>
            <a:r>
              <a:rPr lang="es-EC" dirty="0"/>
              <a:t>hasta el año 2014. </a:t>
            </a:r>
          </a:p>
          <a:p>
            <a:pPr algn="just"/>
            <a:endParaRPr lang="es-EC" b="1" u="sng" dirty="0"/>
          </a:p>
        </p:txBody>
      </p:sp>
      <p:pic>
        <p:nvPicPr>
          <p:cNvPr id="8" name="7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899592" y="3111579"/>
            <a:ext cx="1967230" cy="1052830"/>
          </a:xfrm>
          <a:prstGeom prst="rect">
            <a:avLst/>
          </a:prstGeom>
          <a:noFill/>
          <a:ln>
            <a:noFill/>
          </a:ln>
        </p:spPr>
      </p:pic>
      <p:pic>
        <p:nvPicPr>
          <p:cNvPr id="10" name="9 Imag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84248" y="3113214"/>
            <a:ext cx="4909185" cy="2721610"/>
          </a:xfrm>
          <a:prstGeom prst="rect">
            <a:avLst/>
          </a:prstGeom>
          <a:noFill/>
          <a:ln>
            <a:noFill/>
          </a:ln>
        </p:spPr>
      </p:pic>
      <p:pic>
        <p:nvPicPr>
          <p:cNvPr id="9" name="8 Imagen"/>
          <p:cNvPicPr/>
          <p:nvPr/>
        </p:nvPicPr>
        <p:blipFill>
          <a:blip r:embed="rId5" cstate="print"/>
          <a:srcRect/>
          <a:stretch>
            <a:fillRect/>
          </a:stretch>
        </p:blipFill>
        <p:spPr bwMode="auto">
          <a:xfrm>
            <a:off x="7053268" y="0"/>
            <a:ext cx="2090732" cy="971547"/>
          </a:xfrm>
          <a:prstGeom prst="rect">
            <a:avLst/>
          </a:prstGeom>
          <a:noFill/>
          <a:ln w="9525">
            <a:noFill/>
            <a:miter lim="800000"/>
            <a:headEnd/>
            <a:tailEnd/>
          </a:ln>
        </p:spPr>
      </p:pic>
      <p:pic>
        <p:nvPicPr>
          <p:cNvPr id="11" name="Picture 2" descr="C:\Users\lmoreno\Desktop\COMUNICACION  SOCIAL 2015\LOGOS 2015\LOGOS HOJAS INCORPORAR\FRANJA MULTICOLOR.jpg"/>
          <p:cNvPicPr>
            <a:picLocks noChangeAspect="1" noChangeArrowheads="1"/>
          </p:cNvPicPr>
          <p:nvPr/>
        </p:nvPicPr>
        <p:blipFill>
          <a:blip r:embed="rId6"/>
          <a:srcRect/>
          <a:stretch>
            <a:fillRect/>
          </a:stretch>
        </p:blipFill>
        <p:spPr bwMode="auto">
          <a:xfrm>
            <a:off x="214283" y="6486254"/>
            <a:ext cx="8786873" cy="300332"/>
          </a:xfrm>
          <a:prstGeom prst="rect">
            <a:avLst/>
          </a:prstGeom>
          <a:noFill/>
        </p:spPr>
      </p:pic>
    </p:spTree>
    <p:extLst>
      <p:ext uri="{BB962C8B-B14F-4D97-AF65-F5344CB8AC3E}">
        <p14:creationId xmlns="" xmlns:p14="http://schemas.microsoft.com/office/powerpoint/2010/main" val="1218028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51620" y="1916831"/>
            <a:ext cx="6624736" cy="1077218"/>
          </a:xfrm>
          <a:prstGeom prst="rect">
            <a:avLst/>
          </a:prstGeom>
          <a:noFill/>
        </p:spPr>
        <p:txBody>
          <a:bodyPr wrap="square" rtlCol="0">
            <a:spAutoFit/>
          </a:bodyPr>
          <a:lstStyle/>
          <a:p>
            <a:pPr algn="ctr"/>
            <a:r>
              <a:rPr lang="es-EC" sz="3200" b="1" dirty="0" smtClean="0">
                <a:solidFill>
                  <a:schemeClr val="tx2"/>
                </a:solidFill>
              </a:rPr>
              <a:t>INCREMENTO DE SEGURIDAD JURÍDICA</a:t>
            </a:r>
            <a:endParaRPr lang="es-EC" sz="3200" b="1" dirty="0">
              <a:solidFill>
                <a:schemeClr val="tx2"/>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318331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714356"/>
            <a:ext cx="7772400" cy="1071570"/>
          </a:xfrm>
        </p:spPr>
        <p:txBody>
          <a:bodyPr>
            <a:normAutofit fontScale="90000"/>
          </a:bodyPr>
          <a:lstStyle/>
          <a:p>
            <a:r>
              <a:rPr lang="es-EC" sz="3600" b="1" dirty="0" smtClean="0">
                <a:solidFill>
                  <a:schemeClr val="tx2"/>
                </a:solidFill>
              </a:rPr>
              <a:t/>
            </a:r>
            <a:br>
              <a:rPr lang="es-EC" sz="3600" b="1" dirty="0" smtClean="0">
                <a:solidFill>
                  <a:schemeClr val="tx2"/>
                </a:solidFill>
              </a:rPr>
            </a:br>
            <a:r>
              <a:rPr lang="es-EC" sz="3600" b="1" dirty="0" smtClean="0">
                <a:solidFill>
                  <a:schemeClr val="tx2"/>
                </a:solidFill>
              </a:rPr>
              <a:t>INCREMENTO DE SEGURIDAD JURÍDICA</a:t>
            </a:r>
            <a:r>
              <a:rPr lang="es-EC" b="1" dirty="0" smtClean="0">
                <a:solidFill>
                  <a:schemeClr val="tx2"/>
                </a:solidFill>
              </a:rPr>
              <a:t/>
            </a:r>
            <a:br>
              <a:rPr lang="es-EC" b="1" dirty="0" smtClean="0">
                <a:solidFill>
                  <a:schemeClr val="tx2"/>
                </a:solidFill>
              </a:rPr>
            </a:br>
            <a:endParaRPr lang="es-EC" dirty="0"/>
          </a:p>
        </p:txBody>
      </p:sp>
      <p:sp>
        <p:nvSpPr>
          <p:cNvPr id="3" name="2 Subtítulo"/>
          <p:cNvSpPr>
            <a:spLocks noGrp="1"/>
          </p:cNvSpPr>
          <p:nvPr>
            <p:ph type="subTitle" idx="1"/>
          </p:nvPr>
        </p:nvSpPr>
        <p:spPr>
          <a:xfrm>
            <a:off x="785786" y="1785926"/>
            <a:ext cx="7429552" cy="4281502"/>
          </a:xfrm>
        </p:spPr>
        <p:txBody>
          <a:bodyPr>
            <a:normAutofit/>
          </a:bodyPr>
          <a:lstStyle/>
          <a:p>
            <a:pPr marL="285750" indent="-285750" algn="just">
              <a:buFont typeface="Arial" pitchFamily="34" charset="0"/>
              <a:buChar char="•"/>
            </a:pPr>
            <a:r>
              <a:rPr lang="es-EC" sz="1800" b="1" dirty="0" smtClean="0">
                <a:solidFill>
                  <a:schemeClr val="tx1"/>
                </a:solidFill>
              </a:rPr>
              <a:t>ESTABLECIMIENTO DE POLÍTICAS Y HOMOLOGACIÓN DE CRITERIOS.</a:t>
            </a:r>
          </a:p>
          <a:p>
            <a:pPr marL="285750" indent="-285750" algn="just"/>
            <a:endParaRPr lang="es-EC" sz="1800" b="1" dirty="0" smtClean="0">
              <a:solidFill>
                <a:schemeClr val="tx1"/>
              </a:solidFill>
            </a:endParaRPr>
          </a:p>
          <a:p>
            <a:pPr marL="285750" indent="-285750" algn="just">
              <a:buFont typeface="Arial" pitchFamily="34" charset="0"/>
              <a:buChar char="•"/>
            </a:pPr>
            <a:r>
              <a:rPr lang="es-EC" sz="1800" b="1" dirty="0" smtClean="0">
                <a:solidFill>
                  <a:schemeClr val="tx1"/>
                </a:solidFill>
              </a:rPr>
              <a:t>LEVANTAMIENTO DE PROCESOS E IMPLEMENTACIÓN DE MANUALES E INSTRUCTIVOS.</a:t>
            </a:r>
          </a:p>
          <a:p>
            <a:pPr marL="285750" indent="-285750" algn="just"/>
            <a:endParaRPr lang="es-EC" sz="1800" b="1" dirty="0" smtClean="0">
              <a:solidFill>
                <a:schemeClr val="tx1"/>
              </a:solidFill>
            </a:endParaRPr>
          </a:p>
          <a:p>
            <a:pPr marL="285750" indent="-285750" algn="just">
              <a:buFont typeface="Arial" pitchFamily="34" charset="0"/>
              <a:buChar char="•"/>
            </a:pPr>
            <a:r>
              <a:rPr lang="es-ES" sz="1800" b="1" dirty="0" smtClean="0">
                <a:solidFill>
                  <a:schemeClr val="tx1"/>
                </a:solidFill>
              </a:rPr>
              <a:t>APROBACIÓN Y SOCIALIZACIÓN DE LOS “REQUISITOS ESENCIALES PARA LA INSTRUMENTACIÓN DE ACTOS O CONTRATOS SOBRE BIENES INMUEBLES UBICADOS EN EL DISTRITO METROPOLITANO DE QUITO”.</a:t>
            </a:r>
          </a:p>
          <a:p>
            <a:pPr marL="285750" indent="-285750" algn="just"/>
            <a:endParaRPr lang="es-ES" sz="1800" b="1" dirty="0" smtClean="0">
              <a:solidFill>
                <a:schemeClr val="tx1"/>
              </a:solidFill>
            </a:endParaRPr>
          </a:p>
          <a:p>
            <a:pPr marL="285750" indent="-285750" algn="just">
              <a:buFont typeface="Arial" pitchFamily="34" charset="0"/>
              <a:buChar char="•"/>
            </a:pPr>
            <a:r>
              <a:rPr lang="es-EC" sz="1800" b="1" dirty="0" smtClean="0">
                <a:solidFill>
                  <a:schemeClr val="tx1"/>
                </a:solidFill>
              </a:rPr>
              <a:t>MODELO DE MADUREZ DEL SISTEMA DE CONTROL INTERNO DE ACUERDO A LA NORMATIVA DE LA CONTRALORIA GENERAL DEL ESTADO</a:t>
            </a:r>
          </a:p>
          <a:p>
            <a:pPr marL="285750" indent="-285750" algn="just">
              <a:buFont typeface="Arial" pitchFamily="34" charset="0"/>
              <a:buChar char="•"/>
            </a:pPr>
            <a:endParaRPr lang="es-EC" sz="1800" b="1" dirty="0" smtClean="0">
              <a:solidFill>
                <a:schemeClr val="tx1"/>
              </a:solidFill>
            </a:endParaRPr>
          </a:p>
          <a:p>
            <a:pPr marL="285750" indent="-285750" algn="just">
              <a:buFont typeface="Arial" pitchFamily="34" charset="0"/>
              <a:buChar char="•"/>
            </a:pPr>
            <a:r>
              <a:rPr lang="es-EC" sz="1800" b="1" dirty="0" smtClean="0">
                <a:solidFill>
                  <a:schemeClr val="tx1"/>
                </a:solidFill>
              </a:rPr>
              <a:t>NUEVAS HOJAS DE SEGURIDAD.</a:t>
            </a:r>
            <a:endParaRPr lang="es-EC" sz="1800" b="1" dirty="0">
              <a:solidFill>
                <a:schemeClr val="tx1"/>
              </a:solidFill>
            </a:endParaRPr>
          </a:p>
        </p:txBody>
      </p:sp>
      <p:pic>
        <p:nvPicPr>
          <p:cNvPr id="6" name="5 Imagen"/>
          <p:cNvPicPr/>
          <p:nvPr/>
        </p:nvPicPr>
        <p:blipFill>
          <a:blip r:embed="rId2" cstate="print"/>
          <a:srcRect/>
          <a:stretch>
            <a:fillRect/>
          </a:stretch>
        </p:blipFill>
        <p:spPr bwMode="auto">
          <a:xfrm>
            <a:off x="6858016" y="0"/>
            <a:ext cx="2090732" cy="971547"/>
          </a:xfrm>
          <a:prstGeom prst="rect">
            <a:avLst/>
          </a:prstGeom>
          <a:noFill/>
          <a:ln w="9525">
            <a:noFill/>
            <a:miter lim="800000"/>
            <a:headEnd/>
            <a:tailEnd/>
          </a:ln>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51620" y="1916831"/>
            <a:ext cx="6624736" cy="1077218"/>
          </a:xfrm>
          <a:prstGeom prst="rect">
            <a:avLst/>
          </a:prstGeom>
          <a:noFill/>
        </p:spPr>
        <p:txBody>
          <a:bodyPr wrap="square" rtlCol="0">
            <a:spAutoFit/>
          </a:bodyPr>
          <a:lstStyle/>
          <a:p>
            <a:pPr algn="ctr"/>
            <a:r>
              <a:rPr lang="es-EC" sz="3200" b="1" dirty="0" smtClean="0">
                <a:solidFill>
                  <a:schemeClr val="tx2"/>
                </a:solidFill>
              </a:rPr>
              <a:t>CANALES ALTERNATIVOS Y PARTICIPACIÓN CIUDADANA</a:t>
            </a:r>
            <a:endParaRPr lang="es-EC" sz="3200" b="1" dirty="0">
              <a:solidFill>
                <a:schemeClr val="tx2"/>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449935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584775"/>
          </a:xfrm>
          <a:prstGeom prst="rect">
            <a:avLst/>
          </a:prstGeom>
          <a:noFill/>
        </p:spPr>
        <p:txBody>
          <a:bodyPr wrap="square" rtlCol="0">
            <a:spAutoFit/>
          </a:bodyPr>
          <a:lstStyle/>
          <a:p>
            <a:pPr algn="ctr"/>
            <a:r>
              <a:rPr lang="es-EC" sz="3200" b="1" dirty="0" smtClean="0">
                <a:solidFill>
                  <a:schemeClr val="tx2"/>
                </a:solidFill>
              </a:rPr>
              <a:t>CANALES ALTERNATIVOS</a:t>
            </a:r>
            <a:endParaRPr lang="es-EC" sz="3200" b="1" dirty="0">
              <a:solidFill>
                <a:schemeClr val="tx2"/>
              </a:solidFill>
            </a:endParaRPr>
          </a:p>
        </p:txBody>
      </p:sp>
      <p:sp>
        <p:nvSpPr>
          <p:cNvPr id="5" name="4 Rectángulo"/>
          <p:cNvSpPr/>
          <p:nvPr/>
        </p:nvSpPr>
        <p:spPr>
          <a:xfrm>
            <a:off x="755576" y="1349479"/>
            <a:ext cx="7680670" cy="369332"/>
          </a:xfrm>
          <a:prstGeom prst="rect">
            <a:avLst/>
          </a:prstGeom>
        </p:spPr>
        <p:txBody>
          <a:bodyPr wrap="square">
            <a:spAutoFit/>
          </a:bodyPr>
          <a:lstStyle/>
          <a:p>
            <a:r>
              <a:rPr lang="es-EC" b="1" u="sng" dirty="0" smtClean="0"/>
              <a:t>PAGOS EN LINEA</a:t>
            </a:r>
          </a:p>
        </p:txBody>
      </p:sp>
      <p:sp>
        <p:nvSpPr>
          <p:cNvPr id="2" name="1 Rectángulo"/>
          <p:cNvSpPr/>
          <p:nvPr/>
        </p:nvSpPr>
        <p:spPr>
          <a:xfrm>
            <a:off x="755576" y="2023613"/>
            <a:ext cx="7704856" cy="1415772"/>
          </a:xfrm>
          <a:prstGeom prst="rect">
            <a:avLst/>
          </a:prstGeom>
        </p:spPr>
        <p:txBody>
          <a:bodyPr wrap="square">
            <a:spAutoFit/>
          </a:bodyPr>
          <a:lstStyle/>
          <a:p>
            <a:pPr algn="just" fontAlgn="base">
              <a:spcBef>
                <a:spcPct val="0"/>
              </a:spcBef>
              <a:spcAft>
                <a:spcPct val="0"/>
              </a:spcAft>
            </a:pPr>
            <a:r>
              <a:rPr lang="es-EC" dirty="0"/>
              <a:t>Se utilizó la última tecnología disponible en el mercado para implementar el fortalecimiento del servicio de pago en línea y la petición de certificados vía web mediante el portal del RPDMQ. </a:t>
            </a:r>
          </a:p>
          <a:p>
            <a:pPr lvl="0" algn="ctr" fontAlgn="base">
              <a:spcBef>
                <a:spcPct val="0"/>
              </a:spcBef>
              <a:spcAft>
                <a:spcPct val="0"/>
              </a:spcAft>
            </a:pPr>
            <a:endParaRPr lang="es-EC" sz="3200" dirty="0">
              <a:latin typeface="Arial" pitchFamily="34" charset="0"/>
              <a:cs typeface="Arial" pitchFamily="34" charset="0"/>
            </a:endParaRPr>
          </a:p>
        </p:txBody>
      </p:sp>
      <p:pic>
        <p:nvPicPr>
          <p:cNvPr id="9" name="Picture 2" descr="C:\Users\owalban\Desktop\GESTION RP\FOTOS\pago en line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7745" y="3068960"/>
            <a:ext cx="4824536" cy="280831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6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pic>
        <p:nvPicPr>
          <p:cNvPr id="8"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142844" y="6357958"/>
            <a:ext cx="8786873" cy="300332"/>
          </a:xfrm>
          <a:prstGeom prst="rect">
            <a:avLst/>
          </a:prstGeom>
          <a:noFill/>
        </p:spPr>
      </p:pic>
    </p:spTree>
    <p:extLst>
      <p:ext uri="{BB962C8B-B14F-4D97-AF65-F5344CB8AC3E}">
        <p14:creationId xmlns="" xmlns:p14="http://schemas.microsoft.com/office/powerpoint/2010/main" val="75314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2877" y="1349479"/>
            <a:ext cx="8352928" cy="1200329"/>
          </a:xfrm>
          <a:prstGeom prst="rect">
            <a:avLst/>
          </a:prstGeom>
          <a:noFill/>
        </p:spPr>
        <p:txBody>
          <a:bodyPr wrap="square" rtlCol="0">
            <a:spAutoFit/>
          </a:bodyPr>
          <a:lstStyle/>
          <a:p>
            <a:pPr algn="just"/>
            <a:r>
              <a:rPr lang="es-EC" dirty="0"/>
              <a:t>Brindamos a la ciudadanía servicios registrales de calidad, con oportunidad y transparencia, que garantizan la seguridad jurídica de la información de la propiedad inmobiliaria y su gestión documental, para contribuir al desarrollo social y económico del Distrito Metropolitano de Quito. </a:t>
            </a:r>
          </a:p>
        </p:txBody>
      </p:sp>
      <p:sp>
        <p:nvSpPr>
          <p:cNvPr id="3" name="2 CuadroTexto"/>
          <p:cNvSpPr txBox="1"/>
          <p:nvPr/>
        </p:nvSpPr>
        <p:spPr>
          <a:xfrm>
            <a:off x="1763688" y="764704"/>
            <a:ext cx="5328592" cy="584775"/>
          </a:xfrm>
          <a:prstGeom prst="rect">
            <a:avLst/>
          </a:prstGeom>
          <a:noFill/>
        </p:spPr>
        <p:txBody>
          <a:bodyPr wrap="square" rtlCol="0">
            <a:spAutoFit/>
          </a:bodyPr>
          <a:lstStyle/>
          <a:p>
            <a:pPr algn="ctr"/>
            <a:r>
              <a:rPr lang="es-EC" sz="3200" b="1" dirty="0" smtClean="0">
                <a:solidFill>
                  <a:schemeClr val="tx2"/>
                </a:solidFill>
              </a:rPr>
              <a:t>MISIÓN</a:t>
            </a:r>
            <a:endParaRPr lang="es-EC" sz="3200" b="1" dirty="0">
              <a:solidFill>
                <a:schemeClr val="tx2"/>
              </a:solidFill>
            </a:endParaRPr>
          </a:p>
        </p:txBody>
      </p:sp>
      <p:sp>
        <p:nvSpPr>
          <p:cNvPr id="4" name="3 Rectángulo"/>
          <p:cNvSpPr/>
          <p:nvPr/>
        </p:nvSpPr>
        <p:spPr>
          <a:xfrm>
            <a:off x="2185522" y="3244334"/>
            <a:ext cx="4258686" cy="584775"/>
          </a:xfrm>
          <a:prstGeom prst="rect">
            <a:avLst/>
          </a:prstGeom>
        </p:spPr>
        <p:txBody>
          <a:bodyPr wrap="square">
            <a:spAutoFit/>
          </a:bodyPr>
          <a:lstStyle/>
          <a:p>
            <a:pPr algn="ctr"/>
            <a:r>
              <a:rPr lang="es-EC" sz="3200" b="1" dirty="0" smtClean="0">
                <a:solidFill>
                  <a:schemeClr val="tx2"/>
                </a:solidFill>
              </a:rPr>
              <a:t> VISIÓN</a:t>
            </a:r>
            <a:endParaRPr lang="es-EC" sz="3200" b="1" dirty="0">
              <a:solidFill>
                <a:schemeClr val="tx2"/>
              </a:solidFill>
            </a:endParaRPr>
          </a:p>
        </p:txBody>
      </p:sp>
      <p:sp>
        <p:nvSpPr>
          <p:cNvPr id="5" name="4 Rectángulo"/>
          <p:cNvSpPr/>
          <p:nvPr/>
        </p:nvSpPr>
        <p:spPr>
          <a:xfrm>
            <a:off x="397777" y="4005064"/>
            <a:ext cx="8136904" cy="1477328"/>
          </a:xfrm>
          <a:prstGeom prst="rect">
            <a:avLst/>
          </a:prstGeom>
        </p:spPr>
        <p:txBody>
          <a:bodyPr wrap="square">
            <a:spAutoFit/>
          </a:bodyPr>
          <a:lstStyle/>
          <a:p>
            <a:pPr algn="just"/>
            <a:r>
              <a:rPr lang="es-EC" dirty="0"/>
              <a:t>El RPDMQ en el año 2016 será una entidad eficiente, eficaz y socialmente responsable, líder Nacional y Latinoamericano en la generación de valor público, a través de la prestación de servicios registrales de excelencia, que sean sostenibles en el tiempo y que continúen garantizando la seguridad jurídica de la información de la propiedad inmobiliaria en el Distrito Metropolitano de Quito. </a:t>
            </a:r>
          </a:p>
        </p:txBody>
      </p:sp>
      <p:pic>
        <p:nvPicPr>
          <p:cNvPr id="7"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8" name="7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109170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584775"/>
          </a:xfrm>
          <a:prstGeom prst="rect">
            <a:avLst/>
          </a:prstGeom>
          <a:noFill/>
        </p:spPr>
        <p:txBody>
          <a:bodyPr wrap="square" rtlCol="0">
            <a:spAutoFit/>
          </a:bodyPr>
          <a:lstStyle/>
          <a:p>
            <a:pPr algn="ctr"/>
            <a:r>
              <a:rPr lang="es-EC" sz="3200" b="1" dirty="0" smtClean="0">
                <a:solidFill>
                  <a:schemeClr val="tx2"/>
                </a:solidFill>
              </a:rPr>
              <a:t>CANALES ALTERNATIVOS</a:t>
            </a:r>
            <a:endParaRPr lang="es-EC" sz="3200" b="1" dirty="0">
              <a:solidFill>
                <a:schemeClr val="tx2"/>
              </a:solidFill>
            </a:endParaRPr>
          </a:p>
        </p:txBody>
      </p:sp>
      <p:sp>
        <p:nvSpPr>
          <p:cNvPr id="5" name="4 Rectángulo"/>
          <p:cNvSpPr/>
          <p:nvPr/>
        </p:nvSpPr>
        <p:spPr>
          <a:xfrm>
            <a:off x="755576" y="1349479"/>
            <a:ext cx="7680670" cy="646331"/>
          </a:xfrm>
          <a:prstGeom prst="rect">
            <a:avLst/>
          </a:prstGeom>
        </p:spPr>
        <p:txBody>
          <a:bodyPr wrap="square">
            <a:spAutoFit/>
          </a:bodyPr>
          <a:lstStyle/>
          <a:p>
            <a:r>
              <a:rPr lang="es-EC" b="1" dirty="0"/>
              <a:t>IMPLEMENTACIÓN DE ENTREGA DE ESCRITURAS MEDIANTE EL </a:t>
            </a:r>
            <a:r>
              <a:rPr lang="es-EC" b="1" u="sng" dirty="0"/>
              <a:t>SERVICIO DE COURIER</a:t>
            </a:r>
            <a:endParaRPr lang="es-EC" b="1" u="sng" dirty="0" smtClean="0"/>
          </a:p>
        </p:txBody>
      </p:sp>
      <p:pic>
        <p:nvPicPr>
          <p:cNvPr id="6" name="Imagen 1" descr="Descripción: http://www.maduraidirectory.com/tele/images/couri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9632" y="2023612"/>
            <a:ext cx="1664644" cy="15494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3635896" y="2023613"/>
            <a:ext cx="4176464" cy="646331"/>
          </a:xfrm>
          <a:prstGeom prst="rect">
            <a:avLst/>
          </a:prstGeom>
        </p:spPr>
        <p:txBody>
          <a:bodyPr wrap="square">
            <a:spAutoFit/>
          </a:bodyPr>
          <a:lstStyle/>
          <a:p>
            <a:pPr lvl="0" algn="ctr" fontAlgn="base">
              <a:spcBef>
                <a:spcPct val="0"/>
              </a:spcBef>
              <a:spcAft>
                <a:spcPct val="0"/>
              </a:spcAft>
            </a:pPr>
            <a:r>
              <a:rPr lang="es-EC" dirty="0" smtClean="0">
                <a:latin typeface="Arial" pitchFamily="34" charset="0"/>
                <a:ea typeface="Calibri" pitchFamily="34" charset="0"/>
                <a:cs typeface="Arial" pitchFamily="34" charset="0"/>
              </a:rPr>
              <a:t>Implementado </a:t>
            </a:r>
            <a:r>
              <a:rPr lang="es-ES" dirty="0">
                <a:latin typeface="Arial" pitchFamily="34" charset="0"/>
                <a:ea typeface="Calibri" pitchFamily="34" charset="0"/>
                <a:cs typeface="Arial" pitchFamily="34" charset="0"/>
              </a:rPr>
              <a:t>desde el 29 de Diciembre de 2014</a:t>
            </a:r>
            <a:r>
              <a:rPr lang="es-EC" sz="1100" dirty="0">
                <a:latin typeface="Arial" pitchFamily="34" charset="0"/>
                <a:cs typeface="Arial" pitchFamily="34" charset="0"/>
              </a:rPr>
              <a:t> </a:t>
            </a:r>
            <a:endParaRPr lang="es-EC" sz="3200" dirty="0">
              <a:latin typeface="Arial" pitchFamily="34" charset="0"/>
              <a:cs typeface="Arial" pitchFamily="34" charset="0"/>
            </a:endParaRPr>
          </a:p>
        </p:txBody>
      </p:sp>
      <p:sp>
        <p:nvSpPr>
          <p:cNvPr id="4" name="3 Rectángulo"/>
          <p:cNvSpPr/>
          <p:nvPr/>
        </p:nvSpPr>
        <p:spPr>
          <a:xfrm>
            <a:off x="755576" y="3429000"/>
            <a:ext cx="7816952" cy="1200329"/>
          </a:xfrm>
          <a:prstGeom prst="rect">
            <a:avLst/>
          </a:prstGeom>
        </p:spPr>
        <p:txBody>
          <a:bodyPr wrap="square">
            <a:spAutoFit/>
          </a:bodyPr>
          <a:lstStyle/>
          <a:p>
            <a:pPr algn="just"/>
            <a:r>
              <a:rPr lang="es-EC" dirty="0" smtClean="0"/>
              <a:t>IMPLEMENTACIÓN </a:t>
            </a:r>
            <a:r>
              <a:rPr lang="es-EC" b="1" dirty="0" smtClean="0"/>
              <a:t>PROYECTO DE REVISIÓN DE ACTOS Y CONTRATOS DE ALTO IMPACTO CIUDADANO </a:t>
            </a:r>
            <a:r>
              <a:rPr lang="es-EC" dirty="0" smtClean="0"/>
              <a:t> EN </a:t>
            </a:r>
            <a:r>
              <a:rPr lang="es-EC" dirty="0"/>
              <a:t>EL CUAL SE REVISAN </a:t>
            </a:r>
            <a:r>
              <a:rPr lang="es-EC" dirty="0" smtClean="0"/>
              <a:t>EN </a:t>
            </a:r>
            <a:r>
              <a:rPr lang="es-EC" dirty="0"/>
              <a:t>24 </a:t>
            </a:r>
            <a:r>
              <a:rPr lang="es-EC" dirty="0" smtClean="0"/>
              <a:t>HORAS  TRAMITES  DE  DECLARATORIAS DE PROPIEDAD HORIZONTAL,  COMPRAVENTA, HIPOTECA</a:t>
            </a:r>
          </a:p>
          <a:p>
            <a:pPr algn="just"/>
            <a:r>
              <a:rPr lang="es-EC" dirty="0" smtClean="0"/>
              <a:t>, CANCELACIONES, ETC</a:t>
            </a:r>
            <a:endParaRPr lang="es-EC" dirty="0"/>
          </a:p>
        </p:txBody>
      </p:sp>
      <p:pic>
        <p:nvPicPr>
          <p:cNvPr id="8" name="Picture 2" descr="http://www.porcicol.org.co/porcicultores/images/porcicultores/convenios/Gobernaciones.jpg">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99592" y="4653136"/>
            <a:ext cx="2736304" cy="140769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3923929" y="4745019"/>
            <a:ext cx="4032448" cy="646331"/>
          </a:xfrm>
          <a:prstGeom prst="rect">
            <a:avLst/>
          </a:prstGeom>
        </p:spPr>
        <p:txBody>
          <a:bodyPr wrap="square">
            <a:spAutoFit/>
          </a:bodyPr>
          <a:lstStyle/>
          <a:p>
            <a:pPr lvl="0" algn="ctr" fontAlgn="base">
              <a:spcBef>
                <a:spcPct val="0"/>
              </a:spcBef>
              <a:spcAft>
                <a:spcPct val="0"/>
              </a:spcAft>
            </a:pPr>
            <a:r>
              <a:rPr lang="es-EC" dirty="0" smtClean="0">
                <a:latin typeface="Arial" pitchFamily="34" charset="0"/>
                <a:ea typeface="Calibri" pitchFamily="34" charset="0"/>
                <a:cs typeface="Arial" pitchFamily="34" charset="0"/>
              </a:rPr>
              <a:t>Implementado </a:t>
            </a:r>
            <a:r>
              <a:rPr lang="es-ES" dirty="0">
                <a:latin typeface="Arial" pitchFamily="34" charset="0"/>
                <a:ea typeface="Calibri" pitchFamily="34" charset="0"/>
                <a:cs typeface="Arial" pitchFamily="34" charset="0"/>
              </a:rPr>
              <a:t>desde el 8 de Diciembre de 2014</a:t>
            </a:r>
            <a:r>
              <a:rPr lang="es-EC" sz="1100" dirty="0">
                <a:latin typeface="Arial" pitchFamily="34" charset="0"/>
                <a:cs typeface="Arial" pitchFamily="34" charset="0"/>
              </a:rPr>
              <a:t> </a:t>
            </a:r>
            <a:endParaRPr lang="es-EC" sz="3200" dirty="0">
              <a:latin typeface="Arial" pitchFamily="34" charset="0"/>
              <a:cs typeface="Arial" pitchFamily="34" charset="0"/>
            </a:endParaRPr>
          </a:p>
        </p:txBody>
      </p:sp>
      <p:pic>
        <p:nvPicPr>
          <p:cNvPr id="10" name="Picture 2" descr="C:\Users\lmoreno\Desktop\COMUNICACION  SOCIAL 2015\LOGOS 2015\LOGOS HOJAS INCORPORAR\FRANJA MULTICOLOR.jpg"/>
          <p:cNvPicPr>
            <a:picLocks noChangeAspect="1" noChangeArrowheads="1"/>
          </p:cNvPicPr>
          <p:nvPr/>
        </p:nvPicPr>
        <p:blipFill>
          <a:blip r:embed="rId6"/>
          <a:srcRect/>
          <a:stretch>
            <a:fillRect/>
          </a:stretch>
        </p:blipFill>
        <p:spPr bwMode="auto">
          <a:xfrm>
            <a:off x="142844" y="6357958"/>
            <a:ext cx="8786873" cy="300332"/>
          </a:xfrm>
          <a:prstGeom prst="rect">
            <a:avLst/>
          </a:prstGeom>
          <a:noFill/>
        </p:spPr>
      </p:pic>
      <p:pic>
        <p:nvPicPr>
          <p:cNvPr id="11" name="10 Imagen"/>
          <p:cNvPicPr/>
          <p:nvPr/>
        </p:nvPicPr>
        <p:blipFill>
          <a:blip r:embed="rId7"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929238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14546" y="928670"/>
            <a:ext cx="4786346" cy="461665"/>
          </a:xfrm>
          <a:prstGeom prst="rect">
            <a:avLst/>
          </a:prstGeom>
        </p:spPr>
        <p:txBody>
          <a:bodyPr wrap="square">
            <a:spAutoFit/>
          </a:bodyPr>
          <a:lstStyle/>
          <a:p>
            <a:pPr algn="ctr"/>
            <a:r>
              <a:rPr lang="es-EC" sz="2400" b="1" dirty="0" smtClean="0">
                <a:effectLst>
                  <a:outerShdw blurRad="38100" dist="38100" dir="2700000" algn="tl">
                    <a:srgbClr val="000000">
                      <a:alpha val="43137"/>
                    </a:srgbClr>
                  </a:outerShdw>
                </a:effectLst>
              </a:rPr>
              <a:t>VALIDACIÓN DE CERTIFICADOS</a:t>
            </a:r>
            <a:endParaRPr lang="es-EC" sz="2400" b="1" dirty="0">
              <a:effectLst>
                <a:outerShdw blurRad="38100" dist="38100" dir="2700000" algn="tl">
                  <a:srgbClr val="000000">
                    <a:alpha val="43137"/>
                  </a:srgbClr>
                </a:outerShdw>
              </a:effectLst>
            </a:endParaRPr>
          </a:p>
        </p:txBody>
      </p:sp>
      <p:pic>
        <p:nvPicPr>
          <p:cNvPr id="11" name="10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pic>
        <p:nvPicPr>
          <p:cNvPr id="12"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sp>
        <p:nvSpPr>
          <p:cNvPr id="13" name="12 Rectángulo"/>
          <p:cNvSpPr/>
          <p:nvPr/>
        </p:nvSpPr>
        <p:spPr>
          <a:xfrm>
            <a:off x="0" y="1571612"/>
            <a:ext cx="3857652" cy="369332"/>
          </a:xfrm>
          <a:prstGeom prst="rect">
            <a:avLst/>
          </a:prstGeom>
        </p:spPr>
        <p:txBody>
          <a:bodyPr wrap="square">
            <a:spAutoFit/>
          </a:bodyPr>
          <a:lstStyle/>
          <a:p>
            <a:pPr algn="ctr"/>
            <a:r>
              <a:rPr lang="es-EC" b="1" dirty="0" smtClean="0"/>
              <a:t>VALIDACIÓN INTERNA</a:t>
            </a:r>
            <a:endParaRPr lang="es-EC" b="1" dirty="0"/>
          </a:p>
        </p:txBody>
      </p:sp>
      <p:pic>
        <p:nvPicPr>
          <p:cNvPr id="14" name="Picture 2" descr="C:\Users\owalban\Desktop\GESTION RP\FOTOS\CONVALIDACION CERTIFICADOS.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85852" y="2071678"/>
            <a:ext cx="6286544" cy="40605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1949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14546" y="928670"/>
            <a:ext cx="4786346" cy="461665"/>
          </a:xfrm>
          <a:prstGeom prst="rect">
            <a:avLst/>
          </a:prstGeom>
        </p:spPr>
        <p:txBody>
          <a:bodyPr wrap="square">
            <a:spAutoFit/>
          </a:bodyPr>
          <a:lstStyle/>
          <a:p>
            <a:pPr algn="ctr"/>
            <a:r>
              <a:rPr lang="es-EC" sz="2400" b="1" dirty="0" smtClean="0">
                <a:effectLst>
                  <a:outerShdw blurRad="38100" dist="38100" dir="2700000" algn="tl">
                    <a:srgbClr val="000000">
                      <a:alpha val="43137"/>
                    </a:srgbClr>
                  </a:outerShdw>
                </a:effectLst>
              </a:rPr>
              <a:t>VALIDACIÓN DE CERTIFICADOS</a:t>
            </a:r>
            <a:endParaRPr lang="es-EC" sz="2400" b="1" dirty="0">
              <a:effectLst>
                <a:outerShdw blurRad="38100" dist="38100" dir="2700000" algn="tl">
                  <a:srgbClr val="000000">
                    <a:alpha val="43137"/>
                  </a:srgbClr>
                </a:outerShdw>
              </a:effectLst>
            </a:endParaRPr>
          </a:p>
        </p:txBody>
      </p:sp>
      <p:pic>
        <p:nvPicPr>
          <p:cNvPr id="11" name="10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pic>
        <p:nvPicPr>
          <p:cNvPr id="12"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sp>
        <p:nvSpPr>
          <p:cNvPr id="13" name="12 Rectángulo"/>
          <p:cNvSpPr/>
          <p:nvPr/>
        </p:nvSpPr>
        <p:spPr>
          <a:xfrm>
            <a:off x="0" y="1571612"/>
            <a:ext cx="3857652" cy="646331"/>
          </a:xfrm>
          <a:prstGeom prst="rect">
            <a:avLst/>
          </a:prstGeom>
        </p:spPr>
        <p:txBody>
          <a:bodyPr wrap="square">
            <a:spAutoFit/>
          </a:bodyPr>
          <a:lstStyle/>
          <a:p>
            <a:pPr algn="ctr"/>
            <a:endParaRPr lang="es-EC" b="1" dirty="0" smtClean="0"/>
          </a:p>
          <a:p>
            <a:pPr algn="ctr"/>
            <a:r>
              <a:rPr lang="es-EC" b="1" dirty="0" smtClean="0"/>
              <a:t>VALIDACIÓN CON NOTARIOS</a:t>
            </a:r>
            <a:endParaRPr lang="es-EC" b="1" dirty="0"/>
          </a:p>
        </p:txBody>
      </p:sp>
      <p:pic>
        <p:nvPicPr>
          <p:cNvPr id="7" name="Picture 2" descr="http://www.colegiodenotarioshidalgo.org.mx/wp-content/uploads/2011/07/notarios-hgo.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14348" y="2643182"/>
            <a:ext cx="3048001" cy="138112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Rectángulo"/>
          <p:cNvSpPr/>
          <p:nvPr/>
        </p:nvSpPr>
        <p:spPr>
          <a:xfrm>
            <a:off x="4429124" y="2500306"/>
            <a:ext cx="3816424" cy="2031325"/>
          </a:xfrm>
          <a:prstGeom prst="rect">
            <a:avLst/>
          </a:prstGeom>
        </p:spPr>
        <p:txBody>
          <a:bodyPr wrap="square">
            <a:spAutoFit/>
          </a:bodyPr>
          <a:lstStyle/>
          <a:p>
            <a:pPr lvl="0" algn="just" fontAlgn="base">
              <a:spcBef>
                <a:spcPct val="0"/>
              </a:spcBef>
              <a:spcAft>
                <a:spcPct val="0"/>
              </a:spcAft>
            </a:pPr>
            <a:r>
              <a:rPr lang="es-ES" dirty="0" smtClean="0">
                <a:latin typeface="Arial" pitchFamily="34" charset="0"/>
                <a:ea typeface="Calibri" pitchFamily="34" charset="0"/>
                <a:cs typeface="Arial" pitchFamily="34" charset="0"/>
              </a:rPr>
              <a:t>Suscripción de convenios con las Notarías del Cantón Quito y otros cantones, para la validación de certificados vía normal y vía correo electrónico en 24 horas, con el fin de evitar que el usuario solicite nuevamente su certificado</a:t>
            </a:r>
            <a:endParaRPr lang="es-EC" sz="3200" b="1" dirty="0">
              <a:cs typeface="Arial" pitchFamily="34" charset="0"/>
            </a:endParaRPr>
          </a:p>
        </p:txBody>
      </p:sp>
    </p:spTree>
    <p:extLst>
      <p:ext uri="{BB962C8B-B14F-4D97-AF65-F5344CB8AC3E}">
        <p14:creationId xmlns="" xmlns:p14="http://schemas.microsoft.com/office/powerpoint/2010/main" val="3791949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285852" y="1071546"/>
            <a:ext cx="6067045" cy="430887"/>
          </a:xfrm>
          <a:prstGeom prst="rect">
            <a:avLst/>
          </a:prstGeom>
        </p:spPr>
        <p:txBody>
          <a:bodyPr wrap="square">
            <a:spAutoFit/>
          </a:bodyPr>
          <a:lstStyle/>
          <a:p>
            <a:pPr algn="ctr"/>
            <a:r>
              <a:rPr lang="es-EC" sz="2200" b="1" dirty="0">
                <a:effectLst>
                  <a:outerShdw blurRad="38100" dist="38100" dir="2700000" algn="tl">
                    <a:srgbClr val="000000">
                      <a:alpha val="43137"/>
                    </a:srgbClr>
                  </a:outerShdw>
                </a:effectLst>
              </a:rPr>
              <a:t>CERTIFICACION DE BIENES RAICES INMEDIATA</a:t>
            </a:r>
          </a:p>
        </p:txBody>
      </p:sp>
      <p:pic>
        <p:nvPicPr>
          <p:cNvPr id="10" name="Picture 4" descr="http://proyectoinmobiliario.net/wp-content/uploads/2013/08/HEADER-BIENES-RAICES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143116"/>
            <a:ext cx="3480049" cy="171451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8 Rectángulo"/>
          <p:cNvSpPr/>
          <p:nvPr/>
        </p:nvSpPr>
        <p:spPr>
          <a:xfrm>
            <a:off x="4572000" y="2285992"/>
            <a:ext cx="3645049" cy="1631216"/>
          </a:xfrm>
          <a:prstGeom prst="rect">
            <a:avLst/>
          </a:prstGeom>
        </p:spPr>
        <p:txBody>
          <a:bodyPr wrap="square">
            <a:spAutoFit/>
          </a:bodyPr>
          <a:lstStyle/>
          <a:p>
            <a:pPr algn="just"/>
            <a:r>
              <a:rPr lang="es-EC" sz="2000" b="1" dirty="0" smtClean="0">
                <a:ea typeface="Calibri" pitchFamily="34" charset="0"/>
                <a:cs typeface="Arial" pitchFamily="34" charset="0"/>
              </a:rPr>
              <a:t>Implementado </a:t>
            </a:r>
            <a:r>
              <a:rPr lang="es-ES" sz="2000" b="1" dirty="0">
                <a:ea typeface="Calibri" pitchFamily="34" charset="0"/>
                <a:cs typeface="Arial" pitchFamily="34" charset="0"/>
              </a:rPr>
              <a:t>desde </a:t>
            </a:r>
            <a:r>
              <a:rPr lang="es-ES" sz="2000" b="1" dirty="0" smtClean="0">
                <a:ea typeface="Calibri" pitchFamily="34" charset="0"/>
                <a:cs typeface="Arial" pitchFamily="34" charset="0"/>
              </a:rPr>
              <a:t>noviembre </a:t>
            </a:r>
            <a:r>
              <a:rPr lang="es-ES" sz="2000" b="1" dirty="0">
                <a:ea typeface="Calibri" pitchFamily="34" charset="0"/>
                <a:cs typeface="Arial" pitchFamily="34" charset="0"/>
              </a:rPr>
              <a:t>de 2014, la atención de certificación de bienes raíces inmediata a quien no tenga propiedades dentro del DMQ</a:t>
            </a:r>
            <a:r>
              <a:rPr lang="es-EC" sz="2000" b="1" dirty="0">
                <a:cs typeface="Arial" pitchFamily="34" charset="0"/>
              </a:rPr>
              <a:t> </a:t>
            </a:r>
            <a:endParaRPr lang="es-EC" sz="2000" b="1" dirty="0"/>
          </a:p>
        </p:txBody>
      </p:sp>
      <p:pic>
        <p:nvPicPr>
          <p:cNvPr id="11" name="10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pic>
        <p:nvPicPr>
          <p:cNvPr id="12"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142844" y="6357958"/>
            <a:ext cx="8786873" cy="300332"/>
          </a:xfrm>
          <a:prstGeom prst="rect">
            <a:avLst/>
          </a:prstGeom>
          <a:noFill/>
        </p:spPr>
      </p:pic>
    </p:spTree>
    <p:extLst>
      <p:ext uri="{BB962C8B-B14F-4D97-AF65-F5344CB8AC3E}">
        <p14:creationId xmlns="" xmlns:p14="http://schemas.microsoft.com/office/powerpoint/2010/main" val="3791949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857364"/>
            <a:ext cx="3643338" cy="677108"/>
          </a:xfrm>
          <a:prstGeom prst="rect">
            <a:avLst/>
          </a:prstGeom>
        </p:spPr>
        <p:txBody>
          <a:bodyPr wrap="square">
            <a:spAutoFit/>
          </a:bodyPr>
          <a:lstStyle/>
          <a:p>
            <a:r>
              <a:rPr lang="es-EC" sz="1900" b="1" dirty="0" smtClean="0">
                <a:effectLst>
                  <a:outerShdw blurRad="38100" dist="38100" dir="2700000" algn="tl">
                    <a:srgbClr val="000000">
                      <a:alpha val="43137"/>
                    </a:srgbClr>
                  </a:outerShdw>
                </a:effectLst>
              </a:rPr>
              <a:t>CONVENIO CON LA DIRECCION METROPOLITANA DE CATASTRO</a:t>
            </a:r>
            <a:endParaRPr lang="es-EC" sz="1900" b="1" dirty="0">
              <a:effectLst>
                <a:outerShdw blurRad="38100" dist="38100" dir="2700000" algn="tl">
                  <a:srgbClr val="000000">
                    <a:alpha val="43137"/>
                  </a:srgbClr>
                </a:outerShdw>
              </a:effectLst>
            </a:endParaRPr>
          </a:p>
        </p:txBody>
      </p:sp>
      <p:sp>
        <p:nvSpPr>
          <p:cNvPr id="6" name="5 Rectángulo"/>
          <p:cNvSpPr/>
          <p:nvPr/>
        </p:nvSpPr>
        <p:spPr>
          <a:xfrm>
            <a:off x="4429124" y="1571612"/>
            <a:ext cx="3816424" cy="3970318"/>
          </a:xfrm>
          <a:prstGeom prst="rect">
            <a:avLst/>
          </a:prstGeom>
        </p:spPr>
        <p:txBody>
          <a:bodyPr wrap="square">
            <a:spAutoFit/>
          </a:bodyPr>
          <a:lstStyle/>
          <a:p>
            <a:pPr algn="just"/>
            <a:r>
              <a:rPr lang="es-ES" b="1" dirty="0" smtClean="0">
                <a:cs typeface="Arial" pitchFamily="34" charset="0"/>
              </a:rPr>
              <a:t>En beneficio de los usuarios y de los procesos interinstitucionales se implementó el proyecto para el “cruce” directo de información registral con la DMC para la actualización catastral</a:t>
            </a:r>
            <a:r>
              <a:rPr lang="es-EC" b="1" dirty="0" smtClean="0">
                <a:cs typeface="Arial" pitchFamily="34" charset="0"/>
              </a:rPr>
              <a:t> de bienes inmuebles sin intermedio del usuario, solicitando y enviando directamente la información vía electrónica por el correo institucional, para buscar y conferir la información inmediatamente sin necesidad de emitir un certificado físico.</a:t>
            </a:r>
            <a:endParaRPr lang="es-EC" dirty="0" smtClean="0"/>
          </a:p>
        </p:txBody>
      </p:sp>
      <p:pic>
        <p:nvPicPr>
          <p:cNvPr id="11" name="10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pic>
        <p:nvPicPr>
          <p:cNvPr id="12"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pic>
        <p:nvPicPr>
          <p:cNvPr id="13" name="Picture 2" descr="http://www.porcicol.org.co/porcicultores/images/porcicultores/convenios/Gobernaciones.jpg">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928662" y="3000372"/>
            <a:ext cx="2736304" cy="14076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1949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142984"/>
            <a:ext cx="4176464" cy="369332"/>
          </a:xfrm>
          <a:prstGeom prst="rect">
            <a:avLst/>
          </a:prstGeom>
        </p:spPr>
        <p:txBody>
          <a:bodyPr wrap="square">
            <a:spAutoFit/>
          </a:bodyPr>
          <a:lstStyle/>
          <a:p>
            <a:r>
              <a:rPr lang="es-EC" b="1" dirty="0" smtClean="0"/>
              <a:t>PARTICIPACIÓN INTERINSTITUCIONAL</a:t>
            </a:r>
            <a:endParaRPr lang="es-EC" b="1" dirty="0"/>
          </a:p>
        </p:txBody>
      </p:sp>
      <p:sp>
        <p:nvSpPr>
          <p:cNvPr id="8" name="7 Rectángulo"/>
          <p:cNvSpPr/>
          <p:nvPr/>
        </p:nvSpPr>
        <p:spPr>
          <a:xfrm>
            <a:off x="731909" y="3613666"/>
            <a:ext cx="6067045" cy="369332"/>
          </a:xfrm>
          <a:prstGeom prst="rect">
            <a:avLst/>
          </a:prstGeom>
        </p:spPr>
        <p:txBody>
          <a:bodyPr wrap="square">
            <a:spAutoFit/>
          </a:bodyPr>
          <a:lstStyle/>
          <a:p>
            <a:r>
              <a:rPr lang="es-EC" b="1" dirty="0" smtClean="0"/>
              <a:t>CAPACITACIÓN A ENTIDADES</a:t>
            </a:r>
            <a:endParaRPr lang="es-EC" b="1" dirty="0"/>
          </a:p>
        </p:txBody>
      </p:sp>
      <p:sp>
        <p:nvSpPr>
          <p:cNvPr id="2" name="1 Rectángulo"/>
          <p:cNvSpPr/>
          <p:nvPr/>
        </p:nvSpPr>
        <p:spPr>
          <a:xfrm>
            <a:off x="3714744" y="1643050"/>
            <a:ext cx="4631327" cy="1754326"/>
          </a:xfrm>
          <a:prstGeom prst="rect">
            <a:avLst/>
          </a:prstGeom>
        </p:spPr>
        <p:txBody>
          <a:bodyPr wrap="square">
            <a:spAutoFit/>
          </a:bodyPr>
          <a:lstStyle/>
          <a:p>
            <a:pPr algn="just"/>
            <a:r>
              <a:rPr lang="es-EC" dirty="0"/>
              <a:t>Relaciones </a:t>
            </a:r>
            <a:r>
              <a:rPr lang="es-EC" dirty="0" smtClean="0"/>
              <a:t>Interinstitucionales mediante convenios y acuerdos con entidades vinculadas de manera directa e indirecta, entre las que destacamos: Notarías, Instituciones financieras, constructoras, Colegio de abogados etc. </a:t>
            </a:r>
            <a:endParaRPr lang="es-EC" dirty="0"/>
          </a:p>
        </p:txBody>
      </p:sp>
      <p:sp>
        <p:nvSpPr>
          <p:cNvPr id="5" name="4 Rectángulo"/>
          <p:cNvSpPr/>
          <p:nvPr/>
        </p:nvSpPr>
        <p:spPr>
          <a:xfrm>
            <a:off x="3714744" y="4071942"/>
            <a:ext cx="4320480" cy="1200329"/>
          </a:xfrm>
          <a:prstGeom prst="rect">
            <a:avLst/>
          </a:prstGeom>
        </p:spPr>
        <p:txBody>
          <a:bodyPr wrap="square">
            <a:spAutoFit/>
          </a:bodyPr>
          <a:lstStyle/>
          <a:p>
            <a:pPr algn="just"/>
            <a:r>
              <a:rPr lang="es-EC" dirty="0"/>
              <a:t>Vinculación con la ciudadanía a través de </a:t>
            </a:r>
            <a:r>
              <a:rPr lang="es-EC" dirty="0" smtClean="0"/>
              <a:t>las facultades de Derecho y/o Jurisprudencia para asesoría registral a la ciudadanía a través de consultorios jurídicos gratuitos.</a:t>
            </a:r>
            <a:endParaRPr lang="es-EC" dirty="0"/>
          </a:p>
        </p:txBody>
      </p:sp>
      <p:pic>
        <p:nvPicPr>
          <p:cNvPr id="11266" name="Picture 2" descr="C:\Users\owalban\Pictures\imagesCATC53PQ.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7224" y="1785926"/>
            <a:ext cx="2448273" cy="1373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owalban\Desktop\DSC0814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7224" y="4143380"/>
            <a:ext cx="2583611" cy="193770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142844" y="6357958"/>
            <a:ext cx="8786873" cy="300332"/>
          </a:xfrm>
          <a:prstGeom prst="rect">
            <a:avLst/>
          </a:prstGeom>
          <a:noFill/>
        </p:spPr>
      </p:pic>
      <p:pic>
        <p:nvPicPr>
          <p:cNvPr id="10" name="9 Imagen"/>
          <p:cNvPicPr/>
          <p:nvPr/>
        </p:nvPicPr>
        <p:blipFill>
          <a:blip r:embed="rId6"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4080566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357430"/>
            <a:ext cx="6624736" cy="584775"/>
          </a:xfrm>
          <a:prstGeom prst="rect">
            <a:avLst/>
          </a:prstGeom>
          <a:noFill/>
        </p:spPr>
        <p:txBody>
          <a:bodyPr wrap="square" rtlCol="0">
            <a:spAutoFit/>
          </a:bodyPr>
          <a:lstStyle/>
          <a:p>
            <a:pPr algn="ctr"/>
            <a:r>
              <a:rPr lang="es-EC" sz="3200" b="1" dirty="0" smtClean="0">
                <a:solidFill>
                  <a:schemeClr val="tx2"/>
                </a:solidFill>
              </a:rPr>
              <a:t>OPTIMIZACIÓN DE SERVICIOS</a:t>
            </a:r>
            <a:endParaRPr lang="es-EC" sz="3200" b="1" dirty="0">
              <a:solidFill>
                <a:schemeClr val="tx2"/>
              </a:solidFill>
            </a:endParaRPr>
          </a:p>
        </p:txBody>
      </p:sp>
      <p:sp>
        <p:nvSpPr>
          <p:cNvPr id="4" name="3 Botón de acción: Hacia delante o Siguiente">
            <a:hlinkClick r:id="rId2" action="ppaction://hlinkfile" highlightClick="1"/>
          </p:cNvPr>
          <p:cNvSpPr/>
          <p:nvPr/>
        </p:nvSpPr>
        <p:spPr>
          <a:xfrm>
            <a:off x="8172400" y="5733256"/>
            <a:ext cx="504056"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7" name="6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3963115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4414" y="571480"/>
            <a:ext cx="6072198" cy="654032"/>
          </a:xfrm>
        </p:spPr>
        <p:txBody>
          <a:bodyPr>
            <a:normAutofit/>
          </a:bodyPr>
          <a:lstStyle/>
          <a:p>
            <a:r>
              <a:rPr lang="es-ES" sz="2700" b="1" u="sng" dirty="0" smtClean="0">
                <a:solidFill>
                  <a:schemeClr val="accent1">
                    <a:lumMod val="75000"/>
                  </a:schemeClr>
                </a:solidFill>
                <a:latin typeface="Arial" pitchFamily="34" charset="0"/>
                <a:cs typeface="Arial" pitchFamily="34" charset="0"/>
              </a:rPr>
              <a:t>SERVICIO CORPORATIVO</a:t>
            </a:r>
            <a:endParaRPr lang="es-ES" dirty="0"/>
          </a:p>
        </p:txBody>
      </p:sp>
      <p:sp>
        <p:nvSpPr>
          <p:cNvPr id="21505" name="Rectangle 1"/>
          <p:cNvSpPr>
            <a:spLocks noChangeArrowheads="1"/>
          </p:cNvSpPr>
          <p:nvPr/>
        </p:nvSpPr>
        <p:spPr bwMode="auto">
          <a:xfrm>
            <a:off x="357158" y="1285860"/>
            <a:ext cx="8501122"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sng" strike="noStrike" cap="none" normalizeH="0" baseline="0" dirty="0" smtClean="0">
                <a:ln>
                  <a:noFill/>
                </a:ln>
                <a:solidFill>
                  <a:srgbClr val="0070C0"/>
                </a:solidFill>
                <a:effectLst/>
                <a:latin typeface="Arial" pitchFamily="34" charset="0"/>
                <a:ea typeface="Calibri" pitchFamily="34" charset="0"/>
                <a:cs typeface="Arial" pitchFamily="34" charset="0"/>
              </a:rPr>
              <a:t>Proforma Directa: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Arial" pitchFamily="34" charset="0"/>
                <a:ea typeface="Calibri" pitchFamily="34" charset="0"/>
                <a:cs typeface="Arial" pitchFamily="34" charset="0"/>
              </a:rPr>
              <a:t>Suscripción de Convenios y Acuerdos de adhesión al Servicio Corporativo, Proforma Directa con  BIESS,  ISSFA, Inmobiliarias, Constructoras, Entidades Financieras e Instituciones Públicas.</a:t>
            </a:r>
          </a:p>
        </p:txBody>
      </p:sp>
      <p:sp>
        <p:nvSpPr>
          <p:cNvPr id="21506" name="Rectangle 2"/>
          <p:cNvSpPr>
            <a:spLocks noChangeArrowheads="1"/>
          </p:cNvSpPr>
          <p:nvPr/>
        </p:nvSpPr>
        <p:spPr bwMode="auto">
          <a:xfrm>
            <a:off x="357158" y="3071810"/>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Arial" pitchFamily="34" charset="0"/>
                <a:ea typeface="Calibri" pitchFamily="34" charset="0"/>
                <a:cs typeface="Arial" pitchFamily="34" charset="0"/>
              </a:rPr>
              <a:t>Suscripción de acuerdos de responsabilidad por parte de los abogados y Estudios Jurídicos delegados de las entidades antes mencionadas.</a:t>
            </a:r>
            <a:endParaRPr kumimoji="0" lang="es-ES" b="0" i="0" u="none" strike="noStrike" cap="none" normalizeH="0" baseline="0" dirty="0" smtClean="0">
              <a:ln>
                <a:noFill/>
              </a:ln>
              <a:effectLst/>
              <a:latin typeface="Arial" pitchFamily="34" charset="0"/>
              <a:cs typeface="Arial" pitchFamily="34" charset="0"/>
            </a:endParaRPr>
          </a:p>
        </p:txBody>
      </p:sp>
      <p:sp>
        <p:nvSpPr>
          <p:cNvPr id="21507" name="Rectangle 3"/>
          <p:cNvSpPr>
            <a:spLocks noChangeArrowheads="1"/>
          </p:cNvSpPr>
          <p:nvPr/>
        </p:nvSpPr>
        <p:spPr bwMode="auto">
          <a:xfrm>
            <a:off x="357158" y="4000504"/>
            <a:ext cx="835824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Arial" pitchFamily="34" charset="0"/>
                <a:ea typeface="Calibri" pitchFamily="34" charset="0"/>
                <a:cs typeface="Arial" pitchFamily="34" charset="0"/>
              </a:rPr>
              <a:t>Atención personalizada en ingreso de escrituras con horarios establecidos, revisión legal en 24 horas, reducción del 50 % de tiempo.</a:t>
            </a:r>
            <a:endParaRPr kumimoji="0" lang="es-ES" b="0" i="0" u="none" strike="noStrike" cap="none" normalizeH="0" baseline="0" dirty="0" smtClean="0">
              <a:ln>
                <a:noFill/>
              </a:ln>
              <a:effectLst/>
              <a:latin typeface="Arial" pitchFamily="34" charset="0"/>
              <a:cs typeface="Arial" pitchFamily="34" charset="0"/>
            </a:endParaRPr>
          </a:p>
        </p:txBody>
      </p:sp>
      <p:pic>
        <p:nvPicPr>
          <p:cNvPr id="7" name="6 Imagen"/>
          <p:cNvPicPr/>
          <p:nvPr/>
        </p:nvPicPr>
        <p:blipFill>
          <a:blip r:embed="rId2" cstate="print"/>
          <a:srcRect/>
          <a:stretch>
            <a:fillRect/>
          </a:stretch>
        </p:blipFill>
        <p:spPr bwMode="auto">
          <a:xfrm>
            <a:off x="7215206" y="1"/>
            <a:ext cx="1928794" cy="857231"/>
          </a:xfrm>
          <a:prstGeom prst="rect">
            <a:avLst/>
          </a:prstGeom>
          <a:noFill/>
          <a:ln w="9525">
            <a:noFill/>
            <a:miter lim="800000"/>
            <a:headEnd/>
            <a:tailEnd/>
          </a:ln>
        </p:spPr>
      </p:pic>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0" y="6286520"/>
            <a:ext cx="8786873" cy="30033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1357290" y="857232"/>
          <a:ext cx="5572164" cy="442915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5" name="4 Imagen"/>
          <p:cNvPicPr/>
          <p:nvPr/>
        </p:nvPicPr>
        <p:blipFill>
          <a:blip r:embed="rId4" cstate="print"/>
          <a:srcRect/>
          <a:stretch>
            <a:fillRect/>
          </a:stretch>
        </p:blipFill>
        <p:spPr bwMode="auto">
          <a:xfrm>
            <a:off x="7429520" y="1"/>
            <a:ext cx="1714480" cy="785794"/>
          </a:xfrm>
          <a:prstGeom prst="rect">
            <a:avLst/>
          </a:prstGeom>
          <a:noFill/>
          <a:ln w="9525">
            <a:noFill/>
            <a:miter lim="800000"/>
            <a:headEnd/>
            <a:tailEnd/>
          </a:ln>
        </p:spPr>
      </p:pic>
      <p:sp>
        <p:nvSpPr>
          <p:cNvPr id="6" name="5 Rectángulo"/>
          <p:cNvSpPr/>
          <p:nvPr/>
        </p:nvSpPr>
        <p:spPr>
          <a:xfrm>
            <a:off x="714348" y="4857760"/>
            <a:ext cx="7617445" cy="1754326"/>
          </a:xfrm>
          <a:prstGeom prst="rect">
            <a:avLst/>
          </a:prstGeom>
        </p:spPr>
        <p:txBody>
          <a:bodyPr wrap="square">
            <a:spAutoFit/>
          </a:bodyPr>
          <a:lstStyle/>
          <a:p>
            <a:endParaRPr lang="es-EC" dirty="0"/>
          </a:p>
          <a:p>
            <a:r>
              <a:rPr lang="es-EC" dirty="0" smtClean="0"/>
              <a:t>El </a:t>
            </a:r>
            <a:r>
              <a:rPr lang="es-EC" dirty="0"/>
              <a:t>Registro de la Propiedad, crea un proceso que permitió disminuir de 6 días a </a:t>
            </a:r>
            <a:r>
              <a:rPr lang="es-EC" dirty="0" smtClean="0"/>
              <a:t>1 día </a:t>
            </a:r>
            <a:r>
              <a:rPr lang="es-EC" dirty="0"/>
              <a:t>la entrega de escrituras que ingresan al Servicio </a:t>
            </a:r>
            <a:r>
              <a:rPr lang="es-EC" dirty="0" smtClean="0"/>
              <a:t>Corporativo. Con el sistema de atención directa al usuario se redujo al 5% el porcentaje de trámites observados.</a:t>
            </a:r>
            <a:endParaRPr lang="es-EC" dirty="0"/>
          </a:p>
          <a:p>
            <a:pPr algn="just"/>
            <a:r>
              <a:rPr lang="es-EC" dirty="0"/>
              <a:t> </a:t>
            </a:r>
          </a:p>
        </p:txBody>
      </p:sp>
      <p:sp>
        <p:nvSpPr>
          <p:cNvPr id="7" name="3 Título"/>
          <p:cNvSpPr txBox="1">
            <a:spLocks/>
          </p:cNvSpPr>
          <p:nvPr/>
        </p:nvSpPr>
        <p:spPr>
          <a:xfrm>
            <a:off x="1000100" y="500042"/>
            <a:ext cx="6072198" cy="65403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700" b="1" i="0" u="sng"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MEJORAS SERVICIO CORPORATIVO</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428868"/>
            <a:ext cx="6624736" cy="584775"/>
          </a:xfrm>
          <a:prstGeom prst="rect">
            <a:avLst/>
          </a:prstGeom>
          <a:noFill/>
        </p:spPr>
        <p:txBody>
          <a:bodyPr wrap="square" rtlCol="0">
            <a:spAutoFit/>
          </a:bodyPr>
          <a:lstStyle/>
          <a:p>
            <a:pPr algn="ctr"/>
            <a:r>
              <a:rPr lang="es-EC" sz="3200" b="1" dirty="0" smtClean="0">
                <a:solidFill>
                  <a:schemeClr val="tx2"/>
                </a:solidFill>
              </a:rPr>
              <a:t>PROYECTO DE MODERNIZACIÓN</a:t>
            </a:r>
            <a:endParaRPr lang="es-EC" sz="3200" b="1" dirty="0">
              <a:solidFill>
                <a:schemeClr val="tx2"/>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24050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1077218"/>
          </a:xfrm>
          <a:prstGeom prst="rect">
            <a:avLst/>
          </a:prstGeom>
          <a:noFill/>
        </p:spPr>
        <p:txBody>
          <a:bodyPr wrap="square" rtlCol="0">
            <a:spAutoFit/>
          </a:bodyPr>
          <a:lstStyle/>
          <a:p>
            <a:pPr algn="ctr"/>
            <a:r>
              <a:rPr lang="es-EC" sz="3200" b="1" dirty="0" smtClean="0">
                <a:solidFill>
                  <a:schemeClr val="tx2"/>
                </a:solidFill>
              </a:rPr>
              <a:t>COMPETENCIAS DEL REGISTRO </a:t>
            </a:r>
          </a:p>
          <a:p>
            <a:pPr algn="ctr"/>
            <a:r>
              <a:rPr lang="es-EC" sz="3200" b="1" dirty="0" smtClean="0">
                <a:solidFill>
                  <a:schemeClr val="tx2"/>
                </a:solidFill>
              </a:rPr>
              <a:t>DE LA PROPIEDAD</a:t>
            </a:r>
            <a:endParaRPr lang="es-EC" sz="3200" b="1" dirty="0">
              <a:solidFill>
                <a:schemeClr val="tx2"/>
              </a:solidFill>
            </a:endParaRPr>
          </a:p>
        </p:txBody>
      </p:sp>
      <p:sp>
        <p:nvSpPr>
          <p:cNvPr id="2" name="1 Rectángulo"/>
          <p:cNvSpPr/>
          <p:nvPr/>
        </p:nvSpPr>
        <p:spPr>
          <a:xfrm>
            <a:off x="971600" y="2136339"/>
            <a:ext cx="7056784" cy="3477875"/>
          </a:xfrm>
          <a:prstGeom prst="rect">
            <a:avLst/>
          </a:prstGeom>
        </p:spPr>
        <p:txBody>
          <a:bodyPr wrap="square">
            <a:spAutoFit/>
          </a:bodyPr>
          <a:lstStyle/>
          <a:p>
            <a:r>
              <a:rPr lang="es-EC" sz="2200" b="1" dirty="0" smtClean="0"/>
              <a:t>Asegurar: </a:t>
            </a:r>
          </a:p>
          <a:p>
            <a:pPr marL="285750" indent="-285750">
              <a:buFont typeface="Arial" pitchFamily="34" charset="0"/>
              <a:buChar char="•"/>
            </a:pPr>
            <a:endParaRPr lang="es-EC" sz="2200" dirty="0"/>
          </a:p>
          <a:p>
            <a:pPr marL="285750" indent="-285750" algn="just">
              <a:buFont typeface="Arial" pitchFamily="34" charset="0"/>
              <a:buChar char="•"/>
            </a:pPr>
            <a:r>
              <a:rPr lang="es-EC" sz="2200" dirty="0" smtClean="0"/>
              <a:t>La </a:t>
            </a:r>
            <a:r>
              <a:rPr lang="es-EC" sz="2200" dirty="0" err="1"/>
              <a:t>transaccionalidad</a:t>
            </a:r>
            <a:r>
              <a:rPr lang="es-EC" sz="2200" dirty="0"/>
              <a:t> jurídica de los bienes </a:t>
            </a:r>
            <a:r>
              <a:rPr lang="es-EC" sz="2200" dirty="0" smtClean="0"/>
              <a:t>inmuebles. </a:t>
            </a:r>
          </a:p>
          <a:p>
            <a:pPr marL="285750" indent="-285750" algn="just">
              <a:buFont typeface="Arial" pitchFamily="34" charset="0"/>
              <a:buChar char="•"/>
            </a:pPr>
            <a:r>
              <a:rPr lang="es-EC" sz="2200" dirty="0" smtClean="0"/>
              <a:t>La </a:t>
            </a:r>
            <a:r>
              <a:rPr lang="es-EC" sz="2200" dirty="0"/>
              <a:t>eficacia de las garantías que recaen sobre los </a:t>
            </a:r>
            <a:r>
              <a:rPr lang="es-EC" sz="2200" dirty="0" smtClean="0"/>
              <a:t>mismos. </a:t>
            </a:r>
          </a:p>
          <a:p>
            <a:pPr marL="285750" indent="-285750" algn="just">
              <a:buFont typeface="Arial" pitchFamily="34" charset="0"/>
              <a:buChar char="•"/>
            </a:pPr>
            <a:r>
              <a:rPr lang="es-EC" sz="2200" dirty="0" smtClean="0"/>
              <a:t>La </a:t>
            </a:r>
            <a:r>
              <a:rPr lang="es-EC" sz="2200" dirty="0"/>
              <a:t>protección de adquirentes y </a:t>
            </a:r>
            <a:r>
              <a:rPr lang="es-EC" sz="2200" dirty="0" smtClean="0"/>
              <a:t>acreedores.</a:t>
            </a:r>
          </a:p>
          <a:p>
            <a:pPr marL="285750" indent="-285750" algn="just">
              <a:buFont typeface="Arial" pitchFamily="34" charset="0"/>
              <a:buChar char="•"/>
            </a:pPr>
            <a:r>
              <a:rPr lang="es-EC" sz="2200" dirty="0" smtClean="0"/>
              <a:t>La </a:t>
            </a:r>
            <a:r>
              <a:rPr lang="es-EC" sz="2200" dirty="0"/>
              <a:t>defensa y legitimación de las titularidades inscritas y su </a:t>
            </a:r>
            <a:r>
              <a:rPr lang="es-EC" sz="2200" dirty="0" smtClean="0"/>
              <a:t>publicidad.</a:t>
            </a:r>
          </a:p>
          <a:p>
            <a:pPr marL="285750" indent="-285750" algn="just">
              <a:buFont typeface="Arial" pitchFamily="34" charset="0"/>
              <a:buChar char="•"/>
            </a:pPr>
            <a:r>
              <a:rPr lang="es-EC" sz="2200" dirty="0" smtClean="0"/>
              <a:t>Las demás competencias </a:t>
            </a:r>
            <a:r>
              <a:rPr lang="es-EC" sz="2200" dirty="0"/>
              <a:t>y atribuciones que le corresponden de conformidad con la Constitución de la República y las leyes dictadas para el efecto.</a:t>
            </a: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11419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936104"/>
          </a:xfrm>
        </p:spPr>
        <p:txBody>
          <a:bodyPr>
            <a:normAutofit fontScale="90000"/>
          </a:bodyPr>
          <a:lstStyle/>
          <a:p>
            <a:r>
              <a:rPr lang="es-EC" b="1" dirty="0" smtClean="0">
                <a:solidFill>
                  <a:schemeClr val="tx2"/>
                </a:solidFill>
              </a:rPr>
              <a:t>PROCESO </a:t>
            </a:r>
            <a:br>
              <a:rPr lang="es-EC" b="1" dirty="0" smtClean="0">
                <a:solidFill>
                  <a:schemeClr val="tx2"/>
                </a:solidFill>
              </a:rPr>
            </a:br>
            <a:r>
              <a:rPr lang="es-EC" b="1" dirty="0" smtClean="0">
                <a:solidFill>
                  <a:schemeClr val="tx2"/>
                </a:solidFill>
              </a:rPr>
              <a:t>CONTRACTUAL</a:t>
            </a:r>
            <a:r>
              <a:rPr lang="es-EC" b="1" dirty="0">
                <a:solidFill>
                  <a:schemeClr val="tx2"/>
                </a:solidFill>
              </a:rPr>
              <a:t/>
            </a:r>
            <a:br>
              <a:rPr lang="es-EC" b="1" dirty="0">
                <a:solidFill>
                  <a:schemeClr val="tx2"/>
                </a:solidFill>
              </a:rPr>
            </a:br>
            <a:endParaRPr lang="es-EC" dirty="0"/>
          </a:p>
        </p:txBody>
      </p:sp>
      <p:sp>
        <p:nvSpPr>
          <p:cNvPr id="3" name="2 Rectángulo"/>
          <p:cNvSpPr/>
          <p:nvPr/>
        </p:nvSpPr>
        <p:spPr>
          <a:xfrm>
            <a:off x="755576" y="1720840"/>
            <a:ext cx="7632848" cy="4708981"/>
          </a:xfrm>
          <a:prstGeom prst="rect">
            <a:avLst/>
          </a:prstGeom>
        </p:spPr>
        <p:txBody>
          <a:bodyPr wrap="square">
            <a:spAutoFit/>
          </a:bodyPr>
          <a:lstStyle/>
          <a:p>
            <a:pPr algn="just"/>
            <a:r>
              <a:rPr lang="es-EC" sz="2400" dirty="0"/>
              <a:t>La contratación del Proyecto de Modernización Integral del Registro de la Propiedad del Distrito Metropolitano de Quito, de acuerdo con la disponibilidad presupuestaria asignada, </a:t>
            </a:r>
            <a:r>
              <a:rPr lang="es-EC" sz="2400" b="1" i="1" u="sng" dirty="0"/>
              <a:t>se adjudicó en el mes de Diciembre de 2014</a:t>
            </a:r>
            <a:r>
              <a:rPr lang="es-EC" sz="2400" dirty="0"/>
              <a:t>, habiéndose además suscrito el respectivo contrato por el valor de US $ 3´675.917,52,  con un plazo de dos años, y cancelado el anticipo del 30%. </a:t>
            </a:r>
            <a:endParaRPr lang="es-EC" sz="2400" dirty="0" smtClean="0"/>
          </a:p>
          <a:p>
            <a:pPr algn="just"/>
            <a:endParaRPr lang="es-EC" sz="2400" dirty="0"/>
          </a:p>
          <a:p>
            <a:pPr algn="just"/>
            <a:r>
              <a:rPr lang="es-EC" sz="2400" dirty="0"/>
              <a:t>Este Proyecto constituye el eje fundamental del cambio institucional </a:t>
            </a:r>
            <a:r>
              <a:rPr lang="es-EC" sz="2400" b="1" i="1" u="sng" dirty="0"/>
              <a:t>que </a:t>
            </a:r>
            <a:r>
              <a:rPr lang="es-EC" sz="2400" b="1" i="1" u="sng" dirty="0" smtClean="0"/>
              <a:t>inició </a:t>
            </a:r>
            <a:r>
              <a:rPr lang="es-EC" sz="2400" b="1" i="1" u="sng" dirty="0"/>
              <a:t>su implementación en enero del 2015</a:t>
            </a:r>
            <a:r>
              <a:rPr lang="es-EC" sz="2400" dirty="0" smtClean="0"/>
              <a:t>.</a:t>
            </a:r>
          </a:p>
          <a:p>
            <a:endParaRPr lang="es-EC" dirty="0"/>
          </a:p>
          <a:p>
            <a:endParaRPr lang="es-EC" dirty="0"/>
          </a:p>
        </p:txBody>
      </p:sp>
      <p:pic>
        <p:nvPicPr>
          <p:cNvPr id="6"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4094425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95536" y="571327"/>
            <a:ext cx="8208912" cy="2215991"/>
          </a:xfrm>
          <a:prstGeom prst="rect">
            <a:avLst/>
          </a:prstGeom>
          <a:noFill/>
        </p:spPr>
        <p:txBody>
          <a:bodyPr wrap="square" rtlCol="0">
            <a:spAutoFit/>
          </a:bodyPr>
          <a:lstStyle/>
          <a:p>
            <a:pPr algn="ctr"/>
            <a:r>
              <a:rPr lang="es-MX" sz="4000" spc="-300" dirty="0" smtClean="0">
                <a:solidFill>
                  <a:schemeClr val="tx2"/>
                </a:solidFill>
                <a:latin typeface="Cambria" pitchFamily="18" charset="0"/>
              </a:rPr>
              <a:t>Objeto del Proyecto de </a:t>
            </a:r>
          </a:p>
          <a:p>
            <a:pPr algn="ctr"/>
            <a:r>
              <a:rPr lang="es-MX" sz="4000" spc="-300" dirty="0" smtClean="0">
                <a:solidFill>
                  <a:schemeClr val="tx2"/>
                </a:solidFill>
                <a:latin typeface="Cambria" pitchFamily="18" charset="0"/>
              </a:rPr>
              <a:t>Modernización  Integral  del </a:t>
            </a:r>
          </a:p>
          <a:p>
            <a:pPr algn="ctr"/>
            <a:r>
              <a:rPr lang="es-MX" sz="4000" spc="-300" dirty="0" smtClean="0">
                <a:solidFill>
                  <a:schemeClr val="tx2"/>
                </a:solidFill>
                <a:latin typeface="Cambria" pitchFamily="18" charset="0"/>
              </a:rPr>
              <a:t>RPDMQ</a:t>
            </a:r>
          </a:p>
          <a:p>
            <a:pPr algn="ctr"/>
            <a:endParaRPr lang="es-ES" spc="-300" dirty="0">
              <a:solidFill>
                <a:schemeClr val="tx2"/>
              </a:solidFill>
              <a:latin typeface="Cambria" pitchFamily="18" charset="0"/>
            </a:endParaRPr>
          </a:p>
        </p:txBody>
      </p:sp>
      <p:graphicFrame>
        <p:nvGraphicFramePr>
          <p:cNvPr id="10" name="9 Diagrama"/>
          <p:cNvGraphicFramePr/>
          <p:nvPr>
            <p:extLst>
              <p:ext uri="{D42A27DB-BD31-4B8C-83A1-F6EECF244321}">
                <p14:modId xmlns="" xmlns:p14="http://schemas.microsoft.com/office/powerpoint/2010/main" val="3485890171"/>
              </p:ext>
            </p:extLst>
          </p:nvPr>
        </p:nvGraphicFramePr>
        <p:xfrm>
          <a:off x="1500166" y="22859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lmoreno\Desktop\COMUNICACION  SOCIAL 2015\LOGOS 2015\LOGOS HOJAS INCORPORAR\FRANJA MULTICOLOR.jpg"/>
          <p:cNvPicPr>
            <a:picLocks noChangeAspect="1" noChangeArrowheads="1"/>
          </p:cNvPicPr>
          <p:nvPr/>
        </p:nvPicPr>
        <p:blipFill>
          <a:blip r:embed="rId6"/>
          <a:srcRect/>
          <a:stretch>
            <a:fillRect/>
          </a:stretch>
        </p:blipFill>
        <p:spPr bwMode="auto">
          <a:xfrm>
            <a:off x="142844" y="6357958"/>
            <a:ext cx="8786873" cy="300332"/>
          </a:xfrm>
          <a:prstGeom prst="rect">
            <a:avLst/>
          </a:prstGeom>
          <a:noFill/>
        </p:spPr>
      </p:pic>
      <p:pic>
        <p:nvPicPr>
          <p:cNvPr id="8" name="7 Imagen"/>
          <p:cNvPicPr/>
          <p:nvPr/>
        </p:nvPicPr>
        <p:blipFill>
          <a:blip r:embed="rId7"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32981205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Diagrama"/>
          <p:cNvGraphicFramePr/>
          <p:nvPr>
            <p:extLst>
              <p:ext uri="{D42A27DB-BD31-4B8C-83A1-F6EECF244321}">
                <p14:modId xmlns="" xmlns:p14="http://schemas.microsoft.com/office/powerpoint/2010/main" val="307423550"/>
              </p:ext>
            </p:extLst>
          </p:nvPr>
        </p:nvGraphicFramePr>
        <p:xfrm>
          <a:off x="755576" y="1946448"/>
          <a:ext cx="7920880" cy="443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3 CuadroTexto"/>
          <p:cNvSpPr txBox="1"/>
          <p:nvPr/>
        </p:nvSpPr>
        <p:spPr>
          <a:xfrm>
            <a:off x="683568" y="755993"/>
            <a:ext cx="4644008" cy="646331"/>
          </a:xfrm>
          <a:prstGeom prst="rect">
            <a:avLst/>
          </a:prstGeom>
          <a:noFill/>
        </p:spPr>
        <p:txBody>
          <a:bodyPr wrap="square" rtlCol="0">
            <a:spAutoFit/>
          </a:bodyPr>
          <a:lstStyle/>
          <a:p>
            <a:pPr algn="ctr"/>
            <a:r>
              <a:rPr lang="es-ES" sz="3600" spc="-300" dirty="0" smtClean="0">
                <a:solidFill>
                  <a:schemeClr val="tx2"/>
                </a:solidFill>
                <a:latin typeface="Cambria" pitchFamily="18" charset="0"/>
              </a:rPr>
              <a:t>Objetivos específicos</a:t>
            </a:r>
            <a:endParaRPr lang="es-ES" sz="3600" spc="-300" dirty="0">
              <a:solidFill>
                <a:schemeClr val="tx2"/>
              </a:solidFill>
              <a:latin typeface="Cambria" pitchFamily="18" charset="0"/>
            </a:endParaRPr>
          </a:p>
        </p:txBody>
      </p:sp>
      <p:pic>
        <p:nvPicPr>
          <p:cNvPr id="4" name="Picture 2" descr="C:\Users\lmoreno\Desktop\COMUNICACION  SOCIAL 2015\LOGOS 2015\LOGOS HOJAS INCORPORAR\FRANJA MULTICOLOR.jpg"/>
          <p:cNvPicPr>
            <a:picLocks noChangeAspect="1" noChangeArrowheads="1"/>
          </p:cNvPicPr>
          <p:nvPr/>
        </p:nvPicPr>
        <p:blipFill>
          <a:blip r:embed="rId6"/>
          <a:srcRect/>
          <a:stretch>
            <a:fillRect/>
          </a:stretch>
        </p:blipFill>
        <p:spPr bwMode="auto">
          <a:xfrm>
            <a:off x="142844" y="6357958"/>
            <a:ext cx="8786873" cy="300332"/>
          </a:xfrm>
          <a:prstGeom prst="rect">
            <a:avLst/>
          </a:prstGeom>
          <a:noFill/>
        </p:spPr>
      </p:pic>
      <p:pic>
        <p:nvPicPr>
          <p:cNvPr id="5" name="4 Imagen"/>
          <p:cNvPicPr/>
          <p:nvPr/>
        </p:nvPicPr>
        <p:blipFill>
          <a:blip r:embed="rId7"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4433145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500034" y="928670"/>
            <a:ext cx="8208912" cy="769441"/>
          </a:xfrm>
          <a:prstGeom prst="rect">
            <a:avLst/>
          </a:prstGeom>
          <a:noFill/>
        </p:spPr>
        <p:txBody>
          <a:bodyPr wrap="square" rtlCol="0">
            <a:spAutoFit/>
          </a:bodyPr>
          <a:lstStyle>
            <a:defPPr>
              <a:defRPr lang="es-ES"/>
            </a:defPPr>
            <a:lvl1pPr>
              <a:defRPr sz="4400" spc="-300">
                <a:solidFill>
                  <a:schemeClr val="accent3">
                    <a:lumMod val="75000"/>
                  </a:schemeClr>
                </a:solidFill>
                <a:latin typeface="Cambria" pitchFamily="18" charset="0"/>
              </a:defRPr>
            </a:lvl1pPr>
          </a:lstStyle>
          <a:p>
            <a:r>
              <a:rPr lang="es-ES" dirty="0" smtClean="0">
                <a:solidFill>
                  <a:schemeClr val="tx2"/>
                </a:solidFill>
              </a:rPr>
              <a:t>Marco de referencia en áreas de acción</a:t>
            </a:r>
            <a:endParaRPr lang="es-ES" dirty="0">
              <a:solidFill>
                <a:schemeClr val="tx2"/>
              </a:solidFill>
            </a:endParaRPr>
          </a:p>
        </p:txBody>
      </p:sp>
      <p:graphicFrame>
        <p:nvGraphicFramePr>
          <p:cNvPr id="8" name="1 Diagrama"/>
          <p:cNvGraphicFramePr/>
          <p:nvPr>
            <p:extLst>
              <p:ext uri="{D42A27DB-BD31-4B8C-83A1-F6EECF244321}">
                <p14:modId xmlns="" xmlns:p14="http://schemas.microsoft.com/office/powerpoint/2010/main" val="3517487160"/>
              </p:ext>
            </p:extLst>
          </p:nvPr>
        </p:nvGraphicFramePr>
        <p:xfrm>
          <a:off x="683568" y="1844824"/>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6"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12633395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CuadroTexto"/>
          <p:cNvSpPr txBox="1"/>
          <p:nvPr/>
        </p:nvSpPr>
        <p:spPr>
          <a:xfrm>
            <a:off x="467544" y="-4737"/>
            <a:ext cx="7560840" cy="769441"/>
          </a:xfrm>
          <a:prstGeom prst="rect">
            <a:avLst/>
          </a:prstGeom>
          <a:noFill/>
        </p:spPr>
        <p:txBody>
          <a:bodyPr wrap="square" rtlCol="0">
            <a:spAutoFit/>
          </a:bodyPr>
          <a:lstStyle/>
          <a:p>
            <a:r>
              <a:rPr lang="es-ES" sz="4400" spc="-300" dirty="0" smtClean="0">
                <a:solidFill>
                  <a:schemeClr val="tx2"/>
                </a:solidFill>
                <a:latin typeface="Cambria" pitchFamily="18" charset="0"/>
              </a:rPr>
              <a:t>Beneficios</a:t>
            </a:r>
            <a:endParaRPr lang="es-ES" sz="4400" spc="-300" dirty="0">
              <a:solidFill>
                <a:schemeClr val="tx2"/>
              </a:solidFill>
              <a:latin typeface="Cambria" pitchFamily="18" charset="0"/>
            </a:endParaRPr>
          </a:p>
        </p:txBody>
      </p:sp>
      <p:graphicFrame>
        <p:nvGraphicFramePr>
          <p:cNvPr id="4" name="3 Diagrama"/>
          <p:cNvGraphicFramePr/>
          <p:nvPr>
            <p:extLst>
              <p:ext uri="{D42A27DB-BD31-4B8C-83A1-F6EECF244321}">
                <p14:modId xmlns="" xmlns:p14="http://schemas.microsoft.com/office/powerpoint/2010/main" val="2708039498"/>
              </p:ext>
            </p:extLst>
          </p:nvPr>
        </p:nvGraphicFramePr>
        <p:xfrm>
          <a:off x="1357290" y="1142984"/>
          <a:ext cx="6456209" cy="473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6" cstate="print"/>
          <a:srcRect/>
          <a:stretch>
            <a:fillRect/>
          </a:stretch>
        </p:blipFill>
        <p:spPr bwMode="auto">
          <a:xfrm>
            <a:off x="6858016" y="0"/>
            <a:ext cx="2090732" cy="971547"/>
          </a:xfrm>
          <a:prstGeom prst="rect">
            <a:avLst/>
          </a:prstGeom>
          <a:noFill/>
          <a:ln w="9525">
            <a:noFill/>
            <a:miter lim="800000"/>
            <a:headEnd/>
            <a:tailEnd/>
          </a:ln>
        </p:spPr>
      </p:pic>
      <p:pic>
        <p:nvPicPr>
          <p:cNvPr id="6" name="Picture 2" descr="C:\Users\lmoreno\Desktop\COMUNICACION  SOCIAL 2015\LOGOS 2015\LOGOS HOJAS INCORPORAR\FRANJA MULTICOLOR.jpg"/>
          <p:cNvPicPr>
            <a:picLocks noChangeAspect="1" noChangeArrowheads="1"/>
          </p:cNvPicPr>
          <p:nvPr/>
        </p:nvPicPr>
        <p:blipFill>
          <a:blip r:embed="rId7"/>
          <a:srcRect/>
          <a:stretch>
            <a:fillRect/>
          </a:stretch>
        </p:blipFill>
        <p:spPr bwMode="auto">
          <a:xfrm>
            <a:off x="142844" y="6357958"/>
            <a:ext cx="8786873" cy="300332"/>
          </a:xfrm>
          <a:prstGeom prst="rect">
            <a:avLst/>
          </a:prstGeom>
          <a:noFill/>
        </p:spPr>
      </p:pic>
    </p:spTree>
    <p:extLst>
      <p:ext uri="{BB962C8B-B14F-4D97-AF65-F5344CB8AC3E}">
        <p14:creationId xmlns="" xmlns:p14="http://schemas.microsoft.com/office/powerpoint/2010/main" val="19194198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2285992"/>
            <a:ext cx="6624736" cy="1077218"/>
          </a:xfrm>
          <a:prstGeom prst="rect">
            <a:avLst/>
          </a:prstGeom>
          <a:noFill/>
        </p:spPr>
        <p:txBody>
          <a:bodyPr wrap="square" rtlCol="0">
            <a:spAutoFit/>
          </a:bodyPr>
          <a:lstStyle/>
          <a:p>
            <a:pPr algn="ctr"/>
            <a:r>
              <a:rPr lang="es-EC" sz="3200" b="1" dirty="0" smtClean="0">
                <a:solidFill>
                  <a:schemeClr val="tx2"/>
                </a:solidFill>
              </a:rPr>
              <a:t>INFORMACIÓN FINANCIERA Y ADMINISTRATIVA</a:t>
            </a:r>
            <a:endParaRPr lang="es-EC" sz="3200" b="1" dirty="0">
              <a:solidFill>
                <a:schemeClr val="tx2"/>
              </a:solidFill>
            </a:endParaRPr>
          </a:p>
        </p:txBody>
      </p:sp>
      <p:pic>
        <p:nvPicPr>
          <p:cNvPr id="4"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240500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125102" cy="857256"/>
          </a:xfrm>
        </p:spPr>
        <p:txBody>
          <a:bodyPr>
            <a:normAutofit fontScale="90000"/>
          </a:bodyPr>
          <a:lstStyle/>
          <a:p>
            <a:pPr algn="l"/>
            <a:r>
              <a:rPr lang="es-EC" b="1" dirty="0" smtClean="0">
                <a:solidFill>
                  <a:schemeClr val="tx2"/>
                </a:solidFill>
              </a:rPr>
              <a:t/>
            </a:r>
            <a:br>
              <a:rPr lang="es-EC" b="1" dirty="0" smtClean="0">
                <a:solidFill>
                  <a:schemeClr val="tx2"/>
                </a:solidFill>
              </a:rPr>
            </a:br>
            <a:r>
              <a:rPr lang="es-EC" sz="3600" b="1" dirty="0" smtClean="0">
                <a:solidFill>
                  <a:schemeClr val="tx2"/>
                </a:solidFill>
              </a:rPr>
              <a:t>INGRESOS, GASTOS Y EXCEDENTES</a:t>
            </a:r>
            <a:br>
              <a:rPr lang="es-EC" sz="3600" b="1" dirty="0" smtClean="0">
                <a:solidFill>
                  <a:schemeClr val="tx2"/>
                </a:solidFill>
              </a:rPr>
            </a:br>
            <a:endParaRPr lang="es-EC" sz="3600" dirty="0"/>
          </a:p>
        </p:txBody>
      </p:sp>
      <p:sp>
        <p:nvSpPr>
          <p:cNvPr id="4" name="3 Rectángulo"/>
          <p:cNvSpPr/>
          <p:nvPr/>
        </p:nvSpPr>
        <p:spPr>
          <a:xfrm>
            <a:off x="785786" y="1142984"/>
            <a:ext cx="7704856" cy="1477328"/>
          </a:xfrm>
          <a:prstGeom prst="rect">
            <a:avLst/>
          </a:prstGeom>
        </p:spPr>
        <p:txBody>
          <a:bodyPr wrap="square">
            <a:spAutoFit/>
          </a:bodyPr>
          <a:lstStyle/>
          <a:p>
            <a:pPr algn="just"/>
            <a:r>
              <a:rPr lang="es-EC" dirty="0" smtClean="0"/>
              <a:t>En al año 2014, debido </a:t>
            </a:r>
            <a:r>
              <a:rPr lang="es-EC" dirty="0"/>
              <a:t>al significativo incremento de la demanda de los servicios registrales, los ingresos se incrementaron en un </a:t>
            </a:r>
            <a:r>
              <a:rPr lang="es-EC" b="1" u="sng" dirty="0"/>
              <a:t>11,49%</a:t>
            </a:r>
            <a:r>
              <a:rPr lang="es-EC" dirty="0"/>
              <a:t> con respecto al año </a:t>
            </a:r>
            <a:r>
              <a:rPr lang="es-EC" dirty="0" smtClean="0"/>
              <a:t>2013. </a:t>
            </a:r>
          </a:p>
          <a:p>
            <a:pPr algn="just"/>
            <a:r>
              <a:rPr lang="es-EC" dirty="0" smtClean="0"/>
              <a:t>Todos los ingresos se depositan diariamente en la cuenta corriente del Municipio y los excedentes financian otras actividades municipales:</a:t>
            </a:r>
            <a:endParaRPr lang="es-EC" dirty="0"/>
          </a:p>
        </p:txBody>
      </p:sp>
      <p:graphicFrame>
        <p:nvGraphicFramePr>
          <p:cNvPr id="8" name="1 Gráfico"/>
          <p:cNvGraphicFramePr>
            <a:graphicFrameLocks/>
          </p:cNvGraphicFramePr>
          <p:nvPr>
            <p:extLst>
              <p:ext uri="{D42A27DB-BD31-4B8C-83A1-F6EECF244321}">
                <p14:modId xmlns="" xmlns:p14="http://schemas.microsoft.com/office/powerpoint/2010/main" val="61010527"/>
              </p:ext>
            </p:extLst>
          </p:nvPr>
        </p:nvGraphicFramePr>
        <p:xfrm>
          <a:off x="0" y="2714620"/>
          <a:ext cx="8856984" cy="336529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pic>
        <p:nvPicPr>
          <p:cNvPr id="9" name="8 Imagen"/>
          <p:cNvPicPr/>
          <p:nvPr/>
        </p:nvPicPr>
        <p:blipFill>
          <a:blip r:embed="rId5"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4112548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5429288" cy="642942"/>
          </a:xfrm>
        </p:spPr>
        <p:txBody>
          <a:bodyPr>
            <a:normAutofit fontScale="90000"/>
          </a:bodyPr>
          <a:lstStyle/>
          <a:p>
            <a:pPr algn="l"/>
            <a:r>
              <a:rPr lang="es-EC" b="1" dirty="0" smtClean="0">
                <a:solidFill>
                  <a:schemeClr val="tx2"/>
                </a:solidFill>
              </a:rPr>
              <a:t>SITUACION EDIFICIO</a:t>
            </a:r>
            <a:endParaRPr lang="es-EC" sz="3600" dirty="0"/>
          </a:p>
        </p:txBody>
      </p:sp>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9" name="8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
        <p:nvSpPr>
          <p:cNvPr id="7" name="6 Rectángulo"/>
          <p:cNvSpPr/>
          <p:nvPr/>
        </p:nvSpPr>
        <p:spPr>
          <a:xfrm>
            <a:off x="428596" y="1500174"/>
            <a:ext cx="8429684" cy="4801314"/>
          </a:xfrm>
          <a:prstGeom prst="rect">
            <a:avLst/>
          </a:prstGeom>
        </p:spPr>
        <p:txBody>
          <a:bodyPr wrap="square">
            <a:spAutoFit/>
          </a:bodyPr>
          <a:lstStyle/>
          <a:p>
            <a:pPr lvl="0" algn="just">
              <a:buFont typeface="Arial" pitchFamily="34" charset="0"/>
              <a:buChar char="•"/>
            </a:pPr>
            <a:r>
              <a:rPr lang="es-EC" dirty="0" smtClean="0"/>
              <a:t>El Registro de la Propiedad desde julio de 2011 ocupa un edificio arrendado, con contratos renovados sucesivamente, el último de los cuales </a:t>
            </a:r>
            <a:r>
              <a:rPr lang="es-EC" b="1" u="sng" dirty="0" smtClean="0"/>
              <a:t>vence el 30 de junio de 2015</a:t>
            </a:r>
            <a:r>
              <a:rPr lang="es-EC" dirty="0" smtClean="0"/>
              <a:t>, con un canon mensual de US$ 26.000,oo. Por concepto de arrendamiento se ha pagado al propietario el valor de </a:t>
            </a:r>
            <a:r>
              <a:rPr lang="es-ES" dirty="0" smtClean="0"/>
              <a:t>US $ </a:t>
            </a:r>
            <a:r>
              <a:rPr lang="es-EC" dirty="0" smtClean="0"/>
              <a:t>1.048.140,80 (con IVA) </a:t>
            </a:r>
            <a:r>
              <a:rPr lang="es-ES" dirty="0" smtClean="0"/>
              <a:t>hasta diciembre de 2014).  </a:t>
            </a:r>
            <a:endParaRPr lang="es-EC" dirty="0" smtClean="0"/>
          </a:p>
          <a:p>
            <a:pPr lvl="0" algn="just">
              <a:buFont typeface="Arial" pitchFamily="34" charset="0"/>
              <a:buChar char="•"/>
            </a:pPr>
            <a:endParaRPr lang="es-EC" dirty="0" smtClean="0"/>
          </a:p>
          <a:p>
            <a:pPr lvl="0" algn="just">
              <a:buFont typeface="Arial" pitchFamily="34" charset="0"/>
              <a:buChar char="•"/>
            </a:pPr>
            <a:r>
              <a:rPr lang="es-EC" dirty="0" smtClean="0"/>
              <a:t>El </a:t>
            </a:r>
            <a:r>
              <a:rPr lang="es-EC" b="1" u="sng" dirty="0" smtClean="0"/>
              <a:t>15 de marzo de 2015 </a:t>
            </a:r>
            <a:r>
              <a:rPr lang="es-EC" dirty="0" smtClean="0"/>
              <a:t>el propietario presentó una demanda de </a:t>
            </a:r>
            <a:r>
              <a:rPr lang="es-EC" b="1" u="sng" dirty="0" smtClean="0"/>
              <a:t>desahucio del edificio</a:t>
            </a:r>
            <a:r>
              <a:rPr lang="es-EC" dirty="0" smtClean="0"/>
              <a:t>.</a:t>
            </a:r>
          </a:p>
          <a:p>
            <a:pPr lvl="0" algn="just"/>
            <a:endParaRPr lang="es-EC" dirty="0" smtClean="0"/>
          </a:p>
          <a:p>
            <a:pPr lvl="0" algn="just">
              <a:buFont typeface="Arial" pitchFamily="34" charset="0"/>
              <a:buChar char="•"/>
            </a:pPr>
            <a:r>
              <a:rPr lang="es-EC" dirty="0" smtClean="0"/>
              <a:t>Del Informe Técnico presentado a la Administración General se concluye que la mejor alternativa sobre la situación del edificio es </a:t>
            </a:r>
            <a:r>
              <a:rPr lang="es-EC" b="1" dirty="0" smtClean="0"/>
              <a:t>adquirir el actual edificio y los dos predios aledaños </a:t>
            </a:r>
            <a:r>
              <a:rPr lang="es-ES" b="1" dirty="0" smtClean="0"/>
              <a:t>mediante la “declaratoria de utilidad pública”  </a:t>
            </a:r>
            <a:r>
              <a:rPr lang="es-ES" dirty="0" smtClean="0"/>
              <a:t>de conformidad con lo previsto en el artículo 447 del COOTAD,  y sea para “</a:t>
            </a:r>
            <a:r>
              <a:rPr lang="es-ES" b="1" u="sng" dirty="0" smtClean="0"/>
              <a:t>ocupación inmediata”.  </a:t>
            </a:r>
            <a:r>
              <a:rPr lang="es-ES" dirty="0" smtClean="0"/>
              <a:t>El avalúo establecido por la Dirección Metropolitana de Catastro es de US $ 2.283.997,28 con un 5% de afección por US $ 114.199,86  </a:t>
            </a:r>
            <a:r>
              <a:rPr lang="es-ES" b="1" dirty="0" smtClean="0"/>
              <a:t>(Total US $ </a:t>
            </a:r>
            <a:r>
              <a:rPr lang="es-EC" b="1" dirty="0" smtClean="0"/>
              <a:t>2.398.197,14). </a:t>
            </a:r>
            <a:endParaRPr lang="es-ES" b="1" dirty="0" smtClean="0"/>
          </a:p>
          <a:p>
            <a:pPr lvl="0" algn="just"/>
            <a:endParaRPr lang="es-ES" dirty="0" smtClean="0"/>
          </a:p>
          <a:p>
            <a:pPr lvl="0" algn="just">
              <a:buFont typeface="Arial" pitchFamily="34" charset="0"/>
              <a:buChar char="•"/>
            </a:pPr>
            <a:r>
              <a:rPr lang="es-ES" dirty="0" smtClean="0"/>
              <a:t>Se ha iniciado el trámite respectivo para proseguir de manera urgente con la opción sugerida, hasta culminar con la suscripción de la Resolución correspondiente por parte del Alcalde Metropolitano.</a:t>
            </a:r>
            <a:endParaRPr lang="es-EC" dirty="0" smtClean="0"/>
          </a:p>
        </p:txBody>
      </p:sp>
    </p:spTree>
    <p:extLst>
      <p:ext uri="{BB962C8B-B14F-4D97-AF65-F5344CB8AC3E}">
        <p14:creationId xmlns="" xmlns:p14="http://schemas.microsoft.com/office/powerpoint/2010/main" val="4112548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936104"/>
          </a:xfrm>
        </p:spPr>
        <p:txBody>
          <a:bodyPr>
            <a:normAutofit fontScale="90000"/>
          </a:bodyPr>
          <a:lstStyle/>
          <a:p>
            <a:r>
              <a:rPr lang="es-EC" b="1" dirty="0" smtClean="0">
                <a:solidFill>
                  <a:schemeClr val="tx2"/>
                </a:solidFill>
              </a:rPr>
              <a:t>CONCLUSIONES</a:t>
            </a:r>
            <a:r>
              <a:rPr lang="es-EC" b="1" dirty="0">
                <a:solidFill>
                  <a:schemeClr val="tx2"/>
                </a:solidFill>
              </a:rPr>
              <a:t/>
            </a:r>
            <a:br>
              <a:rPr lang="es-EC" b="1" dirty="0">
                <a:solidFill>
                  <a:schemeClr val="tx2"/>
                </a:solidFill>
              </a:rPr>
            </a:br>
            <a:endParaRPr lang="es-EC" dirty="0"/>
          </a:p>
        </p:txBody>
      </p:sp>
      <p:sp>
        <p:nvSpPr>
          <p:cNvPr id="3" name="2 Rectángulo"/>
          <p:cNvSpPr/>
          <p:nvPr/>
        </p:nvSpPr>
        <p:spPr>
          <a:xfrm>
            <a:off x="357158" y="1428736"/>
            <a:ext cx="8429684" cy="4524315"/>
          </a:xfrm>
          <a:prstGeom prst="rect">
            <a:avLst/>
          </a:prstGeom>
        </p:spPr>
        <p:txBody>
          <a:bodyPr wrap="square">
            <a:spAutoFit/>
          </a:bodyPr>
          <a:lstStyle/>
          <a:p>
            <a:pPr lvl="0" algn="just">
              <a:buFont typeface="Arial" pitchFamily="34" charset="0"/>
              <a:buChar char="•"/>
            </a:pPr>
            <a:r>
              <a:rPr lang="es-EC" sz="1600" dirty="0" smtClean="0"/>
              <a:t>El Registro de la Propiedad realiza acciones permanentes de revisión de sus procedimientos y procesos para implementar suficientes mecanismos de control interno y optimizarlos para brindar mejores y oportunos servicios para la ciudadanía </a:t>
            </a:r>
          </a:p>
          <a:p>
            <a:pPr lvl="0" algn="just"/>
            <a:endParaRPr lang="es-EC" sz="1600" dirty="0"/>
          </a:p>
          <a:p>
            <a:pPr lvl="0" algn="just">
              <a:buFont typeface="Arial" pitchFamily="34" charset="0"/>
              <a:buChar char="•"/>
            </a:pPr>
            <a:r>
              <a:rPr lang="es-EC" sz="1600" dirty="0" smtClean="0"/>
              <a:t>La optimización de procesos ha permitido atender una creciente demanda y disminuir tiempos de atención, aún cuando se han mantenido constantes los recursos disponibles asignados</a:t>
            </a:r>
          </a:p>
          <a:p>
            <a:pPr lvl="0" algn="just">
              <a:buFont typeface="Arial" pitchFamily="34" charset="0"/>
              <a:buChar char="•"/>
            </a:pPr>
            <a:endParaRPr lang="es-EC" sz="1600" dirty="0"/>
          </a:p>
          <a:p>
            <a:pPr lvl="0" algn="just">
              <a:buFont typeface="Arial" pitchFamily="34" charset="0"/>
              <a:buChar char="•"/>
            </a:pPr>
            <a:r>
              <a:rPr lang="es-EC" sz="1600" dirty="0" smtClean="0"/>
              <a:t>El Registro de la Propiedad ha implementado un </a:t>
            </a:r>
            <a:r>
              <a:rPr lang="es-EC" sz="1600" dirty="0"/>
              <a:t>P</a:t>
            </a:r>
            <a:r>
              <a:rPr lang="es-EC" sz="1600" dirty="0" smtClean="0"/>
              <a:t>royecto de Modernización Integral que permitirá un cambio cuantitativo y cualitativo en la mejora de los servicios registrales.</a:t>
            </a:r>
          </a:p>
          <a:p>
            <a:pPr lvl="0" algn="just">
              <a:buFont typeface="Arial" pitchFamily="34" charset="0"/>
              <a:buChar char="•"/>
            </a:pPr>
            <a:endParaRPr lang="es-EC" sz="1600" dirty="0" smtClean="0"/>
          </a:p>
          <a:p>
            <a:pPr lvl="0" algn="just">
              <a:buFont typeface="Arial" pitchFamily="34" charset="0"/>
              <a:buChar char="•"/>
            </a:pPr>
            <a:r>
              <a:rPr lang="es-EC" sz="1600" dirty="0" smtClean="0"/>
              <a:t>El Registro de la Propiedad  desde el inicio de su gestión pública ha generado ingresos  para su cubrir los gastos que demanda su operación y excedentes que el Municipio las destina a varias actividades y proyectos. </a:t>
            </a:r>
          </a:p>
          <a:p>
            <a:pPr lvl="0" algn="just"/>
            <a:endParaRPr lang="es-EC" sz="1600" dirty="0" smtClean="0"/>
          </a:p>
          <a:p>
            <a:pPr lvl="0" algn="just">
              <a:buFont typeface="Arial" pitchFamily="34" charset="0"/>
              <a:buChar char="•"/>
            </a:pPr>
            <a:r>
              <a:rPr lang="es-EC" sz="1600" dirty="0" smtClean="0"/>
              <a:t> Es  URGENTE concluir las gestiones y trámites para adquirir el edificio actual arrendado y dos predios aledaños bajo la modalidad de declaratoria de utilidad pública con ocupación inmediata.  El contrato de arrendamiento vence el 30 de junio de 2015. Su propietario presentó una demanda por desahucio.</a:t>
            </a:r>
            <a:endParaRPr lang="es-EC" sz="2400" dirty="0"/>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85504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764704"/>
            <a:ext cx="7488832" cy="1077218"/>
          </a:xfrm>
          <a:prstGeom prst="rect">
            <a:avLst/>
          </a:prstGeom>
          <a:noFill/>
        </p:spPr>
        <p:txBody>
          <a:bodyPr wrap="square" rtlCol="0">
            <a:spAutoFit/>
          </a:bodyPr>
          <a:lstStyle/>
          <a:p>
            <a:pPr algn="ctr"/>
            <a:r>
              <a:rPr lang="es-EC" sz="3200" b="1" dirty="0" smtClean="0">
                <a:solidFill>
                  <a:schemeClr val="tx2"/>
                </a:solidFill>
              </a:rPr>
              <a:t>DEPENDENCIA ORGÁNICO </a:t>
            </a:r>
          </a:p>
          <a:p>
            <a:pPr algn="ctr"/>
            <a:r>
              <a:rPr lang="es-EC" sz="3200" b="1" dirty="0" smtClean="0">
                <a:solidFill>
                  <a:schemeClr val="tx2"/>
                </a:solidFill>
              </a:rPr>
              <a:t>FUNCIONAL</a:t>
            </a:r>
            <a:endParaRPr lang="es-EC" sz="3200"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4158" y="2047305"/>
            <a:ext cx="7129452" cy="3397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6" name="5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55355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1569660"/>
          </a:xfrm>
          <a:prstGeom prst="rect">
            <a:avLst/>
          </a:prstGeom>
          <a:noFill/>
        </p:spPr>
        <p:txBody>
          <a:bodyPr wrap="square" rtlCol="0">
            <a:spAutoFit/>
          </a:bodyPr>
          <a:lstStyle/>
          <a:p>
            <a:pPr algn="ctr"/>
            <a:r>
              <a:rPr lang="es-EC" sz="3200" b="1" dirty="0" smtClean="0">
                <a:solidFill>
                  <a:schemeClr val="tx2"/>
                </a:solidFill>
              </a:rPr>
              <a:t>ESTRUCTURA DEL REGISTRO </a:t>
            </a:r>
          </a:p>
          <a:p>
            <a:pPr algn="ctr"/>
            <a:r>
              <a:rPr lang="es-EC" sz="3200" b="1" dirty="0" smtClean="0">
                <a:solidFill>
                  <a:schemeClr val="tx2"/>
                </a:solidFill>
              </a:rPr>
              <a:t>DE LA PROPIEDAD DE ACUERDO A RESOLUCIÓN DE CREACIÓN</a:t>
            </a:r>
            <a:endParaRPr lang="es-EC" sz="3200" b="1"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30971" y="2390774"/>
            <a:ext cx="7529461" cy="2766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6" name="5 Imagen"/>
          <p:cNvPicPr/>
          <p:nvPr/>
        </p:nvPicPr>
        <p:blipFill>
          <a:blip r:embed="rId4"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8016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2643182"/>
            <a:ext cx="6624736" cy="584775"/>
          </a:xfrm>
          <a:prstGeom prst="rect">
            <a:avLst/>
          </a:prstGeom>
          <a:noFill/>
        </p:spPr>
        <p:txBody>
          <a:bodyPr wrap="square" rtlCol="0">
            <a:spAutoFit/>
          </a:bodyPr>
          <a:lstStyle/>
          <a:p>
            <a:pPr algn="ctr"/>
            <a:r>
              <a:rPr lang="es-EC" sz="3200" b="1" dirty="0" smtClean="0">
                <a:solidFill>
                  <a:schemeClr val="tx2"/>
                </a:solidFill>
              </a:rPr>
              <a:t>ESTRATEGIA INSTITUCIONAL</a:t>
            </a:r>
            <a:endParaRPr lang="es-EC" sz="3200" b="1" dirty="0">
              <a:solidFill>
                <a:schemeClr val="tx2"/>
              </a:solidFill>
            </a:endParaRPr>
          </a:p>
        </p:txBody>
      </p:sp>
      <p:pic>
        <p:nvPicPr>
          <p:cNvPr id="4"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6" name="5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404279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329171"/>
            <a:ext cx="7920880" cy="1708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914400" marR="0" lvl="2" indent="0" defTabSz="914400" rtl="0" eaLnBrk="1" fontAlgn="base" latinLnBrk="0" hangingPunct="1">
              <a:lnSpc>
                <a:spcPct val="100000"/>
              </a:lnSpc>
              <a:spcBef>
                <a:spcPct val="0"/>
              </a:spcBef>
              <a:spcAft>
                <a:spcPct val="0"/>
              </a:spcAft>
              <a:buClr>
                <a:srgbClr val="000000"/>
              </a:buClr>
              <a:buSzPct val="100000"/>
              <a:tabLst/>
            </a:pPr>
            <a:r>
              <a:rPr lang="es-ES" altLang="zh-CN" sz="2800" b="1" dirty="0" smtClean="0" bmk="_Toc366596697">
                <a:solidFill>
                  <a:schemeClr val="tx2"/>
                </a:solidFill>
                <a:ea typeface="Times New Roman" pitchFamily="18" charset="0"/>
                <a:cs typeface="Times New Roman" pitchFamily="18" charset="0"/>
              </a:rPr>
              <a:t>EJES ESTRATÉGICOS</a:t>
            </a:r>
          </a:p>
          <a:p>
            <a:pPr marL="914400" marR="0" lvl="2" indent="0" defTabSz="914400" rtl="0" eaLnBrk="1" fontAlgn="base" latinLnBrk="0" hangingPunct="1">
              <a:lnSpc>
                <a:spcPct val="100000"/>
              </a:lnSpc>
              <a:spcBef>
                <a:spcPct val="0"/>
              </a:spcBef>
              <a:spcAft>
                <a:spcPct val="0"/>
              </a:spcAft>
              <a:buClr>
                <a:srgbClr val="000000"/>
              </a:buClr>
              <a:buSzPct val="100000"/>
              <a:tabLst/>
            </a:pPr>
            <a:r>
              <a:rPr lang="es-ES" altLang="zh-CN" sz="2800" b="1" dirty="0" smtClean="0" bmk="_Toc366596697">
                <a:solidFill>
                  <a:schemeClr val="tx2"/>
                </a:solidFill>
                <a:ea typeface="Times New Roman" pitchFamily="18" charset="0"/>
                <a:cs typeface="Times New Roman" pitchFamily="18" charset="0"/>
              </a:rPr>
              <a:t> </a:t>
            </a:r>
            <a:endParaRPr kumimoji="0" lang="es-ES" altLang="zh-CN" sz="2800" b="1" i="0" u="none" strike="noStrike" cap="none" normalizeH="0" baseline="0" dirty="0" smtClean="0" bmk="_Toc366596697">
              <a:ln>
                <a:noFill/>
              </a:ln>
              <a:solidFill>
                <a:schemeClr val="tx2"/>
              </a:solidFill>
              <a:effectLst/>
              <a:ea typeface="Times New Roman" pitchFamily="18" charset="0"/>
              <a:cs typeface="Times New Roman" pitchFamily="18" charset="0"/>
            </a:endParaRPr>
          </a:p>
          <a:p>
            <a:pPr marL="914400" marR="0" lvl="2" indent="0" defTabSz="914400" rtl="0" eaLnBrk="1" fontAlgn="base" latinLnBrk="0" hangingPunct="1">
              <a:lnSpc>
                <a:spcPct val="100000"/>
              </a:lnSpc>
              <a:spcBef>
                <a:spcPct val="0"/>
              </a:spcBef>
              <a:spcAft>
                <a:spcPct val="0"/>
              </a:spcAft>
              <a:buClr>
                <a:srgbClr val="000000"/>
              </a:buClr>
              <a:buSzPct val="100000"/>
              <a:tabLst/>
            </a:pPr>
            <a:endParaRPr lang="es-ES" altLang="zh-CN" sz="2400" b="1" dirty="0" bmk="_Toc366596697">
              <a:solidFill>
                <a:schemeClr val="tx2"/>
              </a:solidFill>
              <a:latin typeface="Arial" pitchFamily="34" charset="0"/>
              <a:ea typeface="SimSun" pitchFamily="2" charset="-122"/>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EC" altLang="zh-C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27717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714348" y="1214422"/>
            <a:ext cx="7920880" cy="646331"/>
          </a:xfrm>
          <a:prstGeom prst="rect">
            <a:avLst/>
          </a:prstGeom>
        </p:spPr>
        <p:txBody>
          <a:bodyPr wrap="square">
            <a:spAutoFit/>
          </a:bodyPr>
          <a:lstStyle/>
          <a:p>
            <a:pPr lvl="2" fontAlgn="base">
              <a:spcBef>
                <a:spcPct val="0"/>
              </a:spcBef>
              <a:spcAft>
                <a:spcPct val="0"/>
              </a:spcAft>
              <a:buClr>
                <a:srgbClr val="000000"/>
              </a:buClr>
              <a:buSzPct val="100000"/>
            </a:pPr>
            <a:r>
              <a:rPr lang="es-ES" altLang="zh-CN" dirty="0">
                <a:latin typeface="Arial" pitchFamily="34" charset="0"/>
                <a:ea typeface="SimSun" pitchFamily="2" charset="-122"/>
                <a:cs typeface="Arial" pitchFamily="34" charset="0"/>
              </a:rPr>
              <a:t>Los servicios registrales se </a:t>
            </a:r>
            <a:r>
              <a:rPr lang="es-ES" altLang="zh-CN" dirty="0" smtClean="0">
                <a:latin typeface="Arial" pitchFamily="34" charset="0"/>
                <a:ea typeface="SimSun" pitchFamily="2" charset="-122"/>
                <a:cs typeface="Arial" pitchFamily="34" charset="0"/>
              </a:rPr>
              <a:t>centran </a:t>
            </a:r>
            <a:r>
              <a:rPr lang="es-ES" altLang="zh-CN" dirty="0">
                <a:latin typeface="Arial" pitchFamily="34" charset="0"/>
                <a:ea typeface="SimSun" pitchFamily="2" charset="-122"/>
                <a:cs typeface="Arial" pitchFamily="34" charset="0"/>
              </a:rPr>
              <a:t>en los siguientes </a:t>
            </a:r>
            <a:r>
              <a:rPr lang="es-ES" altLang="zh-CN" b="1" i="1" dirty="0">
                <a:latin typeface="Arial" pitchFamily="34" charset="0"/>
                <a:ea typeface="SimSun" pitchFamily="2" charset="-122"/>
                <a:cs typeface="Arial" pitchFamily="34" charset="0"/>
              </a:rPr>
              <a:t>ejes </a:t>
            </a:r>
            <a:r>
              <a:rPr lang="es-ES" altLang="zh-CN" b="1" i="1" dirty="0" smtClean="0">
                <a:latin typeface="Arial" pitchFamily="34" charset="0"/>
                <a:ea typeface="SimSun" pitchFamily="2" charset="-122"/>
                <a:cs typeface="Arial" pitchFamily="34" charset="0"/>
              </a:rPr>
              <a:t>estratégicos institucionales</a:t>
            </a:r>
            <a:r>
              <a:rPr lang="es-ES" altLang="zh-CN" dirty="0" smtClean="0">
                <a:latin typeface="Arial" pitchFamily="34" charset="0"/>
                <a:ea typeface="SimSun" pitchFamily="2" charset="-122"/>
                <a:cs typeface="Arial" pitchFamily="34" charset="0"/>
              </a:rPr>
              <a:t>: </a:t>
            </a:r>
            <a:endParaRPr lang="es-EC" altLang="zh-CN" sz="1050" dirty="0">
              <a:latin typeface="Arial" pitchFamily="34" charset="0"/>
              <a:cs typeface="Arial" pitchFamily="34" charset="0"/>
            </a:endParaRPr>
          </a:p>
        </p:txBody>
      </p:sp>
      <p:pic>
        <p:nvPicPr>
          <p:cNvPr id="9218" name="Picture 2" descr="C:\Users\owalban\Desktop\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8" y="2051273"/>
            <a:ext cx="2260027" cy="3092239"/>
          </a:xfrm>
          <a:prstGeom prst="rect">
            <a:avLst/>
          </a:prstGeom>
          <a:noFill/>
          <a:extLst>
            <a:ext uri="{909E8E84-426E-40DD-AFC4-6F175D3DCCD1}">
              <a14:hiddenFill xmlns="" xmlns:a14="http://schemas.microsoft.com/office/drawing/2010/main">
                <a:solidFill>
                  <a:srgbClr val="FFFFFF"/>
                </a:solidFill>
              </a14:hiddenFill>
            </a:ext>
          </a:extLst>
        </p:spPr>
      </p:pic>
      <p:pic>
        <p:nvPicPr>
          <p:cNvPr id="9219" name="Picture 3" descr="C:\Users\owalban\Desktop\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75857" y="2022698"/>
            <a:ext cx="2279338" cy="3120814"/>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C:\Users\owalban\Desktop\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8144" y="2051273"/>
            <a:ext cx="2275756" cy="312504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142844" y="6357958"/>
            <a:ext cx="8786873" cy="300332"/>
          </a:xfrm>
          <a:prstGeom prst="rect">
            <a:avLst/>
          </a:prstGeom>
          <a:noFill/>
        </p:spPr>
      </p:pic>
      <p:pic>
        <p:nvPicPr>
          <p:cNvPr id="10" name="9 Imagen"/>
          <p:cNvPicPr/>
          <p:nvPr/>
        </p:nvPicPr>
        <p:blipFill>
          <a:blip r:embed="rId6"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2030750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584775"/>
          </a:xfrm>
          <a:prstGeom prst="rect">
            <a:avLst/>
          </a:prstGeom>
          <a:noFill/>
        </p:spPr>
        <p:txBody>
          <a:bodyPr wrap="square" rtlCol="0">
            <a:spAutoFit/>
          </a:bodyPr>
          <a:lstStyle/>
          <a:p>
            <a:pPr algn="ctr"/>
            <a:r>
              <a:rPr lang="es-EC" sz="3200" b="1" dirty="0" smtClean="0">
                <a:solidFill>
                  <a:schemeClr val="tx2"/>
                </a:solidFill>
              </a:rPr>
              <a:t>OBJETIVOS ESTRATÉGICOS</a:t>
            </a:r>
            <a:endParaRPr lang="es-EC" sz="3200" b="1" dirty="0">
              <a:solidFill>
                <a:schemeClr val="tx2"/>
              </a:solidFill>
            </a:endParaRPr>
          </a:p>
        </p:txBody>
      </p:sp>
      <p:sp>
        <p:nvSpPr>
          <p:cNvPr id="5" name="4 Rectángulo"/>
          <p:cNvSpPr/>
          <p:nvPr/>
        </p:nvSpPr>
        <p:spPr>
          <a:xfrm>
            <a:off x="755576" y="1147966"/>
            <a:ext cx="7704856" cy="5078313"/>
          </a:xfrm>
          <a:prstGeom prst="rect">
            <a:avLst/>
          </a:prstGeom>
        </p:spPr>
        <p:txBody>
          <a:bodyPr wrap="square">
            <a:spAutoFit/>
          </a:bodyPr>
          <a:lstStyle/>
          <a:p>
            <a:endParaRPr lang="es-EC" dirty="0"/>
          </a:p>
          <a:p>
            <a:pPr marL="285750" indent="-285750" algn="just">
              <a:buFont typeface="Arial" pitchFamily="34" charset="0"/>
              <a:buChar char="•"/>
            </a:pPr>
            <a:r>
              <a:rPr lang="es-EC" dirty="0"/>
              <a:t>Incrementar la seguridad jurídica y poner en valor los actos registrales relacionados con la propiedad inmobiliaria en el DMQ, garantizando su gestión documental y un servicio de excelencia a la ciudadanía. </a:t>
            </a:r>
          </a:p>
          <a:p>
            <a:pPr algn="just"/>
            <a:endParaRPr lang="es-EC" dirty="0"/>
          </a:p>
          <a:p>
            <a:pPr marL="285750" indent="-285750" algn="just">
              <a:buFont typeface="Arial" pitchFamily="34" charset="0"/>
              <a:buChar char="•"/>
            </a:pPr>
            <a:r>
              <a:rPr lang="es-EC" dirty="0" smtClean="0"/>
              <a:t>Incrementar </a:t>
            </a:r>
            <a:r>
              <a:rPr lang="es-EC" dirty="0"/>
              <a:t>la rentabilidad social del RPDMQ, mediante un servicio incluyente y el uso eficiente del presupuesto. </a:t>
            </a:r>
          </a:p>
          <a:p>
            <a:pPr algn="just"/>
            <a:endParaRPr lang="es-EC" dirty="0"/>
          </a:p>
          <a:p>
            <a:pPr marL="285750" indent="-285750" algn="just">
              <a:buFont typeface="Arial" pitchFamily="34" charset="0"/>
              <a:buChar char="•"/>
            </a:pPr>
            <a:r>
              <a:rPr lang="es-EC" dirty="0" smtClean="0"/>
              <a:t>Mejorar </a:t>
            </a:r>
            <a:r>
              <a:rPr lang="es-EC" dirty="0"/>
              <a:t>la capacidad de respuesta institucional ante requerimientos internos o de entidades y organismos de gobierno y de control. </a:t>
            </a:r>
          </a:p>
          <a:p>
            <a:pPr algn="just"/>
            <a:endParaRPr lang="es-EC" dirty="0"/>
          </a:p>
          <a:p>
            <a:pPr marL="285750" indent="-285750" algn="just">
              <a:buFont typeface="Arial" pitchFamily="34" charset="0"/>
              <a:buChar char="•"/>
            </a:pPr>
            <a:r>
              <a:rPr lang="es-EC" dirty="0" smtClean="0"/>
              <a:t>Incrementar </a:t>
            </a:r>
            <a:r>
              <a:rPr lang="es-EC" dirty="0"/>
              <a:t>la eficiencia institucional, mediante la mejora continua de procesos, su sistematización y automatización. </a:t>
            </a:r>
          </a:p>
          <a:p>
            <a:pPr algn="just"/>
            <a:endParaRPr lang="es-EC" dirty="0"/>
          </a:p>
          <a:p>
            <a:pPr marL="285750" indent="-285750" algn="just">
              <a:buFont typeface="Arial" pitchFamily="34" charset="0"/>
              <a:buChar char="•"/>
            </a:pPr>
            <a:r>
              <a:rPr lang="es-EC" dirty="0" smtClean="0"/>
              <a:t>Incrementar </a:t>
            </a:r>
            <a:r>
              <a:rPr lang="es-EC" dirty="0"/>
              <a:t>el desarrollo del talento humano y el valor del servicio público, mediante una renovada cultura de planificación, de gestión del conocimiento, de infraestructura tecnológica y de consolidación de la nueva imagen institucional. </a:t>
            </a:r>
          </a:p>
        </p:txBody>
      </p:sp>
      <p:pic>
        <p:nvPicPr>
          <p:cNvPr id="6"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p:nvPr/>
        </p:nvPicPr>
        <p:blipFill>
          <a:blip r:embed="rId3" cstate="print"/>
          <a:srcRect/>
          <a:stretch>
            <a:fillRect/>
          </a:stretch>
        </p:blipFill>
        <p:spPr bwMode="auto">
          <a:xfrm>
            <a:off x="6858016" y="0"/>
            <a:ext cx="2090732" cy="971547"/>
          </a:xfrm>
          <a:prstGeom prst="rect">
            <a:avLst/>
          </a:prstGeom>
          <a:noFill/>
          <a:ln w="9525">
            <a:noFill/>
            <a:miter lim="800000"/>
            <a:headEnd/>
            <a:tailEnd/>
          </a:ln>
        </p:spPr>
      </p:pic>
    </p:spTree>
    <p:extLst>
      <p:ext uri="{BB962C8B-B14F-4D97-AF65-F5344CB8AC3E}">
        <p14:creationId xmlns="" xmlns:p14="http://schemas.microsoft.com/office/powerpoint/2010/main" val="394301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2541</Words>
  <Application>Microsoft Office PowerPoint</Application>
  <PresentationFormat>Presentación en pantalla (4:3)</PresentationFormat>
  <Paragraphs>289</Paragraphs>
  <Slides>48</Slides>
  <Notes>14</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PORTAFOLIO DE PRODUCTOS RPDMQ</vt:lpstr>
      <vt:lpstr>Diapositiva 13</vt:lpstr>
      <vt:lpstr>Diapositiva 14</vt:lpstr>
      <vt:lpstr>Diapositiva 15</vt:lpstr>
      <vt:lpstr>Diapositiva 16</vt:lpstr>
      <vt:lpstr>Diapositiva 17</vt:lpstr>
      <vt:lpstr>Diapositiva 18</vt:lpstr>
      <vt:lpstr>Diapositiva 19</vt:lpstr>
      <vt:lpstr>Diapositiva 20</vt:lpstr>
      <vt:lpstr>REDUCCIÓN DE TIEMPOS DE  REVISIÓN LEGAL DE CANCELACIONES Y POSESIONES EFECTIVAS </vt:lpstr>
      <vt:lpstr>REDUCCIÓN DE TIEMPOS DE  INSCRIPCIÓN DE CANCELACIONES Y POSESIONES EFECTIVAS </vt:lpstr>
      <vt:lpstr>Diapositiva 23</vt:lpstr>
      <vt:lpstr>Diapositiva 24</vt:lpstr>
      <vt:lpstr>Diapositiva 25</vt:lpstr>
      <vt:lpstr>Diapositiva 26</vt:lpstr>
      <vt:lpstr> INCREMENTO DE SEGURIDAD JURÍDICA </vt:lpstr>
      <vt:lpstr>Diapositiva 28</vt:lpstr>
      <vt:lpstr>Diapositiva 29</vt:lpstr>
      <vt:lpstr>Diapositiva 30</vt:lpstr>
      <vt:lpstr>Diapositiva 31</vt:lpstr>
      <vt:lpstr>Diapositiva 32</vt:lpstr>
      <vt:lpstr>Diapositiva 33</vt:lpstr>
      <vt:lpstr>Diapositiva 34</vt:lpstr>
      <vt:lpstr>Diapositiva 35</vt:lpstr>
      <vt:lpstr>Diapositiva 36</vt:lpstr>
      <vt:lpstr>SERVICIO CORPORATIVO</vt:lpstr>
      <vt:lpstr>Diapositiva 38</vt:lpstr>
      <vt:lpstr>Diapositiva 39</vt:lpstr>
      <vt:lpstr>PROCESO  CONTRACTUAL </vt:lpstr>
      <vt:lpstr>Diapositiva 41</vt:lpstr>
      <vt:lpstr>Diapositiva 42</vt:lpstr>
      <vt:lpstr>Diapositiva 43</vt:lpstr>
      <vt:lpstr>Diapositiva 44</vt:lpstr>
      <vt:lpstr>Diapositiva 45</vt:lpstr>
      <vt:lpstr> INGRESOS, GASTOS Y EXCEDENTES </vt:lpstr>
      <vt:lpstr>SITUACION EDIFICIO</vt:lpstr>
      <vt:lpstr>CONCLUSIONES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Francisco Trujillo Villalba</dc:creator>
  <cp:lastModifiedBy>abuitron</cp:lastModifiedBy>
  <cp:revision>190</cp:revision>
  <dcterms:created xsi:type="dcterms:W3CDTF">2015-01-14T14:05:09Z</dcterms:created>
  <dcterms:modified xsi:type="dcterms:W3CDTF">2015-04-23T14:43:40Z</dcterms:modified>
</cp:coreProperties>
</file>