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4"/>
  </p:notesMasterIdLst>
  <p:sldIdLst>
    <p:sldId id="258" r:id="rId2"/>
    <p:sldId id="259" r:id="rId3"/>
    <p:sldId id="270" r:id="rId4"/>
    <p:sldId id="271" r:id="rId5"/>
    <p:sldId id="297" r:id="rId6"/>
    <p:sldId id="290" r:id="rId7"/>
    <p:sldId id="284" r:id="rId8"/>
    <p:sldId id="296" r:id="rId9"/>
    <p:sldId id="272" r:id="rId10"/>
    <p:sldId id="298" r:id="rId11"/>
    <p:sldId id="299" r:id="rId12"/>
    <p:sldId id="300" r:id="rId13"/>
    <p:sldId id="301" r:id="rId14"/>
    <p:sldId id="302" r:id="rId15"/>
    <p:sldId id="320" r:id="rId16"/>
    <p:sldId id="303" r:id="rId17"/>
    <p:sldId id="304" r:id="rId18"/>
    <p:sldId id="309" r:id="rId19"/>
    <p:sldId id="311" r:id="rId20"/>
    <p:sldId id="312" r:id="rId21"/>
    <p:sldId id="315" r:id="rId22"/>
    <p:sldId id="316" r:id="rId23"/>
    <p:sldId id="321" r:id="rId24"/>
    <p:sldId id="317" r:id="rId25"/>
    <p:sldId id="325" r:id="rId26"/>
    <p:sldId id="318" r:id="rId27"/>
    <p:sldId id="322" r:id="rId28"/>
    <p:sldId id="323" r:id="rId29"/>
    <p:sldId id="319" r:id="rId30"/>
    <p:sldId id="288" r:id="rId31"/>
    <p:sldId id="289" r:id="rId32"/>
    <p:sldId id="269" r:id="rId33"/>
  </p:sldIdLst>
  <p:sldSz cx="9144000" cy="6858000" type="screen4x3"/>
  <p:notesSz cx="6888163" cy="100203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C3FF"/>
    <a:srgbClr val="007434"/>
    <a:srgbClr val="00C85A"/>
    <a:srgbClr val="4B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352" autoAdjust="0"/>
  </p:normalViewPr>
  <p:slideViewPr>
    <p:cSldViewPr>
      <p:cViewPr varScale="1">
        <p:scale>
          <a:sx n="58" d="100"/>
          <a:sy n="58" d="100"/>
        </p:scale>
        <p:origin x="36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image" Target="../media/image5.png"/><Relationship Id="rId4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image" Target="../media/image5.pn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CC6657-54DF-47B2-B893-CA6E72F5186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219EE8C7-C660-410C-B81A-18E0069A6215}">
      <dgm:prSet phldrT="[Texto]"/>
      <dgm:spPr/>
      <dgm:t>
        <a:bodyPr/>
        <a:lstStyle/>
        <a:p>
          <a:r>
            <a:rPr lang="es-EC" dirty="0" smtClean="0"/>
            <a:t>Introducción</a:t>
          </a:r>
          <a:endParaRPr lang="es-EC" dirty="0"/>
        </a:p>
      </dgm:t>
    </dgm:pt>
    <dgm:pt modelId="{654C6853-D6D2-4C01-8B89-74AD4A120F26}" type="parTrans" cxnId="{FA461419-DBFA-4722-89EE-97A6F003CAFA}">
      <dgm:prSet/>
      <dgm:spPr/>
      <dgm:t>
        <a:bodyPr/>
        <a:lstStyle/>
        <a:p>
          <a:endParaRPr lang="es-EC"/>
        </a:p>
      </dgm:t>
    </dgm:pt>
    <dgm:pt modelId="{8B5B4EEA-7C34-4FC3-A0A6-CD711F119B43}" type="sibTrans" cxnId="{FA461419-DBFA-4722-89EE-97A6F003CAFA}">
      <dgm:prSet/>
      <dgm:spPr/>
      <dgm:t>
        <a:bodyPr/>
        <a:lstStyle/>
        <a:p>
          <a:endParaRPr lang="es-EC"/>
        </a:p>
      </dgm:t>
    </dgm:pt>
    <dgm:pt modelId="{4545C18E-7BA4-404B-B3BA-CE07F78A290A}">
      <dgm:prSet phldrT="[Texto]"/>
      <dgm:spPr/>
      <dgm:t>
        <a:bodyPr/>
        <a:lstStyle/>
        <a:p>
          <a:r>
            <a:rPr lang="es-EC" dirty="0" smtClean="0"/>
            <a:t>Instrumentos institucionales</a:t>
          </a:r>
          <a:endParaRPr lang="es-EC" dirty="0"/>
        </a:p>
      </dgm:t>
    </dgm:pt>
    <dgm:pt modelId="{74EBA935-2CD7-4EFA-9316-F303CA28989F}" type="parTrans" cxnId="{4081283F-2A82-43A7-AB10-BA38ED59C9F4}">
      <dgm:prSet/>
      <dgm:spPr/>
      <dgm:t>
        <a:bodyPr/>
        <a:lstStyle/>
        <a:p>
          <a:endParaRPr lang="es-EC"/>
        </a:p>
      </dgm:t>
    </dgm:pt>
    <dgm:pt modelId="{2B889FFE-D881-42A7-9017-B5E87EBDCF0A}" type="sibTrans" cxnId="{4081283F-2A82-43A7-AB10-BA38ED59C9F4}">
      <dgm:prSet/>
      <dgm:spPr/>
      <dgm:t>
        <a:bodyPr/>
        <a:lstStyle/>
        <a:p>
          <a:endParaRPr lang="es-EC"/>
        </a:p>
      </dgm:t>
    </dgm:pt>
    <dgm:pt modelId="{71CDFB50-92D9-4D8F-ADDC-996768545608}">
      <dgm:prSet phldrT="[Texto]"/>
      <dgm:spPr/>
      <dgm:t>
        <a:bodyPr/>
        <a:lstStyle/>
        <a:p>
          <a:r>
            <a:rPr lang="es-EC" dirty="0" smtClean="0"/>
            <a:t>Perfiles de puestos de procesos registrales</a:t>
          </a:r>
          <a:endParaRPr lang="es-EC" dirty="0"/>
        </a:p>
      </dgm:t>
    </dgm:pt>
    <dgm:pt modelId="{EFBBB6C0-CCC8-40E2-99F1-0CFB09C6FFAD}" type="parTrans" cxnId="{E60108D1-288F-43B9-B8AF-060D7498D625}">
      <dgm:prSet/>
      <dgm:spPr/>
      <dgm:t>
        <a:bodyPr/>
        <a:lstStyle/>
        <a:p>
          <a:endParaRPr lang="es-EC"/>
        </a:p>
      </dgm:t>
    </dgm:pt>
    <dgm:pt modelId="{10E6AF2A-137C-4BC1-89C5-B379DA229E7D}" type="sibTrans" cxnId="{E60108D1-288F-43B9-B8AF-060D7498D625}">
      <dgm:prSet/>
      <dgm:spPr/>
      <dgm:t>
        <a:bodyPr/>
        <a:lstStyle/>
        <a:p>
          <a:endParaRPr lang="es-EC"/>
        </a:p>
      </dgm:t>
    </dgm:pt>
    <dgm:pt modelId="{547C4CB7-9676-487C-AAF2-2E124DF073CF}">
      <dgm:prSet phldrT="[Texto]"/>
      <dgm:spPr/>
      <dgm:t>
        <a:bodyPr/>
        <a:lstStyle/>
        <a:p>
          <a:r>
            <a:rPr lang="es-EC" dirty="0" smtClean="0"/>
            <a:t>Conclusiones</a:t>
          </a:r>
          <a:endParaRPr lang="es-EC" dirty="0"/>
        </a:p>
      </dgm:t>
    </dgm:pt>
    <dgm:pt modelId="{53FDF2CB-2035-4BAE-8E9A-67DB92954504}" type="parTrans" cxnId="{08FB0C7E-966C-47A9-966E-E77D22C0D2D5}">
      <dgm:prSet/>
      <dgm:spPr/>
      <dgm:t>
        <a:bodyPr/>
        <a:lstStyle/>
        <a:p>
          <a:endParaRPr lang="es-EC"/>
        </a:p>
      </dgm:t>
    </dgm:pt>
    <dgm:pt modelId="{49D51674-6701-4E0C-8D8D-518949A50176}" type="sibTrans" cxnId="{08FB0C7E-966C-47A9-966E-E77D22C0D2D5}">
      <dgm:prSet/>
      <dgm:spPr/>
      <dgm:t>
        <a:bodyPr/>
        <a:lstStyle/>
        <a:p>
          <a:endParaRPr lang="es-EC"/>
        </a:p>
      </dgm:t>
    </dgm:pt>
    <dgm:pt modelId="{BF35EF43-41EF-4344-BD40-2A97605D9123}" type="pres">
      <dgm:prSet presAssocID="{DDCC6657-54DF-47B2-B893-CA6E72F51863}" presName="linearFlow" presStyleCnt="0">
        <dgm:presLayoutVars>
          <dgm:dir/>
          <dgm:resizeHandles val="exact"/>
        </dgm:presLayoutVars>
      </dgm:prSet>
      <dgm:spPr/>
    </dgm:pt>
    <dgm:pt modelId="{48E45D0A-1F4D-4DAC-A7F9-E4FFF2145E95}" type="pres">
      <dgm:prSet presAssocID="{219EE8C7-C660-410C-B81A-18E0069A6215}" presName="composite" presStyleCnt="0"/>
      <dgm:spPr/>
    </dgm:pt>
    <dgm:pt modelId="{CD726AC3-B77B-4C3E-9AF4-DF434F43E3F7}" type="pres">
      <dgm:prSet presAssocID="{219EE8C7-C660-410C-B81A-18E0069A6215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DD21BBEF-F66F-4F19-B8C5-E7E57A1E2256}" type="pres">
      <dgm:prSet presAssocID="{219EE8C7-C660-410C-B81A-18E0069A6215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9A6E41D-88E8-44DE-959E-AFD4EEA61720}" type="pres">
      <dgm:prSet presAssocID="{8B5B4EEA-7C34-4FC3-A0A6-CD711F119B43}" presName="spacing" presStyleCnt="0"/>
      <dgm:spPr/>
    </dgm:pt>
    <dgm:pt modelId="{2F510685-8B3B-4E27-A843-B7E8EF681886}" type="pres">
      <dgm:prSet presAssocID="{4545C18E-7BA4-404B-B3BA-CE07F78A290A}" presName="composite" presStyleCnt="0"/>
      <dgm:spPr/>
    </dgm:pt>
    <dgm:pt modelId="{92ED0E8C-9866-4990-818B-2495B9AB7717}" type="pres">
      <dgm:prSet presAssocID="{4545C18E-7BA4-404B-B3BA-CE07F78A290A}" presName="imgShp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7E318785-1BF7-4BC7-AE19-1BB2DA8D1AF4}" type="pres">
      <dgm:prSet presAssocID="{4545C18E-7BA4-404B-B3BA-CE07F78A290A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24429FB-E410-4E6F-B595-DA088D30628F}" type="pres">
      <dgm:prSet presAssocID="{2B889FFE-D881-42A7-9017-B5E87EBDCF0A}" presName="spacing" presStyleCnt="0"/>
      <dgm:spPr/>
    </dgm:pt>
    <dgm:pt modelId="{7FCFE761-67F5-4711-BF9B-CBEBDFEB8B72}" type="pres">
      <dgm:prSet presAssocID="{71CDFB50-92D9-4D8F-ADDC-996768545608}" presName="composite" presStyleCnt="0"/>
      <dgm:spPr/>
    </dgm:pt>
    <dgm:pt modelId="{70CA402F-EE52-4CAB-8943-01277214DA14}" type="pres">
      <dgm:prSet presAssocID="{71CDFB50-92D9-4D8F-ADDC-996768545608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02DD0CCA-29E1-4B4F-968A-DA2CAC6AB629}" type="pres">
      <dgm:prSet presAssocID="{71CDFB50-92D9-4D8F-ADDC-996768545608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C9E8EE3-D0AE-497C-8AAA-DB35C9B5B65E}" type="pres">
      <dgm:prSet presAssocID="{10E6AF2A-137C-4BC1-89C5-B379DA229E7D}" presName="spacing" presStyleCnt="0"/>
      <dgm:spPr/>
    </dgm:pt>
    <dgm:pt modelId="{AA41E150-8E0A-4269-8378-241748C25788}" type="pres">
      <dgm:prSet presAssocID="{547C4CB7-9676-487C-AAF2-2E124DF073CF}" presName="composite" presStyleCnt="0"/>
      <dgm:spPr/>
    </dgm:pt>
    <dgm:pt modelId="{A4C5992A-CF76-4B94-BA5B-02C4D8749F38}" type="pres">
      <dgm:prSet presAssocID="{547C4CB7-9676-487C-AAF2-2E124DF073CF}" presName="imgShp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566F8837-99C1-4BEE-9C76-D73EA100EBB8}" type="pres">
      <dgm:prSet presAssocID="{547C4CB7-9676-487C-AAF2-2E124DF073CF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08FB0C7E-966C-47A9-966E-E77D22C0D2D5}" srcId="{DDCC6657-54DF-47B2-B893-CA6E72F51863}" destId="{547C4CB7-9676-487C-AAF2-2E124DF073CF}" srcOrd="3" destOrd="0" parTransId="{53FDF2CB-2035-4BAE-8E9A-67DB92954504}" sibTransId="{49D51674-6701-4E0C-8D8D-518949A50176}"/>
    <dgm:cxn modelId="{F4E6E2CF-4CC3-44A9-ACBC-A9131B341F29}" type="presOf" srcId="{219EE8C7-C660-410C-B81A-18E0069A6215}" destId="{DD21BBEF-F66F-4F19-B8C5-E7E57A1E2256}" srcOrd="0" destOrd="0" presId="urn:microsoft.com/office/officeart/2005/8/layout/vList3"/>
    <dgm:cxn modelId="{AE6364BD-03CA-4BD8-8E9D-626D3EFA7A75}" type="presOf" srcId="{DDCC6657-54DF-47B2-B893-CA6E72F51863}" destId="{BF35EF43-41EF-4344-BD40-2A97605D9123}" srcOrd="0" destOrd="0" presId="urn:microsoft.com/office/officeart/2005/8/layout/vList3"/>
    <dgm:cxn modelId="{FA461419-DBFA-4722-89EE-97A6F003CAFA}" srcId="{DDCC6657-54DF-47B2-B893-CA6E72F51863}" destId="{219EE8C7-C660-410C-B81A-18E0069A6215}" srcOrd="0" destOrd="0" parTransId="{654C6853-D6D2-4C01-8B89-74AD4A120F26}" sibTransId="{8B5B4EEA-7C34-4FC3-A0A6-CD711F119B43}"/>
    <dgm:cxn modelId="{EDA07C47-9751-4DAC-9508-01BDB12EFE2A}" type="presOf" srcId="{4545C18E-7BA4-404B-B3BA-CE07F78A290A}" destId="{7E318785-1BF7-4BC7-AE19-1BB2DA8D1AF4}" srcOrd="0" destOrd="0" presId="urn:microsoft.com/office/officeart/2005/8/layout/vList3"/>
    <dgm:cxn modelId="{C012EDCD-65EC-47FC-9997-A36A956E635D}" type="presOf" srcId="{547C4CB7-9676-487C-AAF2-2E124DF073CF}" destId="{566F8837-99C1-4BEE-9C76-D73EA100EBB8}" srcOrd="0" destOrd="0" presId="urn:microsoft.com/office/officeart/2005/8/layout/vList3"/>
    <dgm:cxn modelId="{4081283F-2A82-43A7-AB10-BA38ED59C9F4}" srcId="{DDCC6657-54DF-47B2-B893-CA6E72F51863}" destId="{4545C18E-7BA4-404B-B3BA-CE07F78A290A}" srcOrd="1" destOrd="0" parTransId="{74EBA935-2CD7-4EFA-9316-F303CA28989F}" sibTransId="{2B889FFE-D881-42A7-9017-B5E87EBDCF0A}"/>
    <dgm:cxn modelId="{5484EAAA-96B4-4E65-8542-639314F7135B}" type="presOf" srcId="{71CDFB50-92D9-4D8F-ADDC-996768545608}" destId="{02DD0CCA-29E1-4B4F-968A-DA2CAC6AB629}" srcOrd="0" destOrd="0" presId="urn:microsoft.com/office/officeart/2005/8/layout/vList3"/>
    <dgm:cxn modelId="{E60108D1-288F-43B9-B8AF-060D7498D625}" srcId="{DDCC6657-54DF-47B2-B893-CA6E72F51863}" destId="{71CDFB50-92D9-4D8F-ADDC-996768545608}" srcOrd="2" destOrd="0" parTransId="{EFBBB6C0-CCC8-40E2-99F1-0CFB09C6FFAD}" sibTransId="{10E6AF2A-137C-4BC1-89C5-B379DA229E7D}"/>
    <dgm:cxn modelId="{9EED56D6-07BB-41BA-8B47-FBC2665D8DD9}" type="presParOf" srcId="{BF35EF43-41EF-4344-BD40-2A97605D9123}" destId="{48E45D0A-1F4D-4DAC-A7F9-E4FFF2145E95}" srcOrd="0" destOrd="0" presId="urn:microsoft.com/office/officeart/2005/8/layout/vList3"/>
    <dgm:cxn modelId="{B8A20A0B-2A9D-4B6A-866B-2F507CBEDB77}" type="presParOf" srcId="{48E45D0A-1F4D-4DAC-A7F9-E4FFF2145E95}" destId="{CD726AC3-B77B-4C3E-9AF4-DF434F43E3F7}" srcOrd="0" destOrd="0" presId="urn:microsoft.com/office/officeart/2005/8/layout/vList3"/>
    <dgm:cxn modelId="{3A7A5476-D482-4391-A086-78E741B4A779}" type="presParOf" srcId="{48E45D0A-1F4D-4DAC-A7F9-E4FFF2145E95}" destId="{DD21BBEF-F66F-4F19-B8C5-E7E57A1E2256}" srcOrd="1" destOrd="0" presId="urn:microsoft.com/office/officeart/2005/8/layout/vList3"/>
    <dgm:cxn modelId="{3A20DFAD-C627-4504-9F2C-87AB137800B8}" type="presParOf" srcId="{BF35EF43-41EF-4344-BD40-2A97605D9123}" destId="{19A6E41D-88E8-44DE-959E-AFD4EEA61720}" srcOrd="1" destOrd="0" presId="urn:microsoft.com/office/officeart/2005/8/layout/vList3"/>
    <dgm:cxn modelId="{B10CD98A-0C33-4C51-9092-6C5500EAA406}" type="presParOf" srcId="{BF35EF43-41EF-4344-BD40-2A97605D9123}" destId="{2F510685-8B3B-4E27-A843-B7E8EF681886}" srcOrd="2" destOrd="0" presId="urn:microsoft.com/office/officeart/2005/8/layout/vList3"/>
    <dgm:cxn modelId="{5AAA1153-7D2E-41F5-97F6-A98A3FBE8F02}" type="presParOf" srcId="{2F510685-8B3B-4E27-A843-B7E8EF681886}" destId="{92ED0E8C-9866-4990-818B-2495B9AB7717}" srcOrd="0" destOrd="0" presId="urn:microsoft.com/office/officeart/2005/8/layout/vList3"/>
    <dgm:cxn modelId="{48BAC620-CE93-4D5E-AC13-3FB4513C1DBE}" type="presParOf" srcId="{2F510685-8B3B-4E27-A843-B7E8EF681886}" destId="{7E318785-1BF7-4BC7-AE19-1BB2DA8D1AF4}" srcOrd="1" destOrd="0" presId="urn:microsoft.com/office/officeart/2005/8/layout/vList3"/>
    <dgm:cxn modelId="{DAE41F0D-E604-4146-A39C-732030BF0043}" type="presParOf" srcId="{BF35EF43-41EF-4344-BD40-2A97605D9123}" destId="{924429FB-E410-4E6F-B595-DA088D30628F}" srcOrd="3" destOrd="0" presId="urn:microsoft.com/office/officeart/2005/8/layout/vList3"/>
    <dgm:cxn modelId="{DD9E153A-FC64-4B50-A09B-386AB58B11F5}" type="presParOf" srcId="{BF35EF43-41EF-4344-BD40-2A97605D9123}" destId="{7FCFE761-67F5-4711-BF9B-CBEBDFEB8B72}" srcOrd="4" destOrd="0" presId="urn:microsoft.com/office/officeart/2005/8/layout/vList3"/>
    <dgm:cxn modelId="{8B867792-8F83-4685-8F87-F2DBCF6A367F}" type="presParOf" srcId="{7FCFE761-67F5-4711-BF9B-CBEBDFEB8B72}" destId="{70CA402F-EE52-4CAB-8943-01277214DA14}" srcOrd="0" destOrd="0" presId="urn:microsoft.com/office/officeart/2005/8/layout/vList3"/>
    <dgm:cxn modelId="{98BAF6AA-ED55-418E-BC79-010537DDA124}" type="presParOf" srcId="{7FCFE761-67F5-4711-BF9B-CBEBDFEB8B72}" destId="{02DD0CCA-29E1-4B4F-968A-DA2CAC6AB629}" srcOrd="1" destOrd="0" presId="urn:microsoft.com/office/officeart/2005/8/layout/vList3"/>
    <dgm:cxn modelId="{C66E6232-7AC2-44DA-B698-15A29CC3B197}" type="presParOf" srcId="{BF35EF43-41EF-4344-BD40-2A97605D9123}" destId="{FC9E8EE3-D0AE-497C-8AAA-DB35C9B5B65E}" srcOrd="5" destOrd="0" presId="urn:microsoft.com/office/officeart/2005/8/layout/vList3"/>
    <dgm:cxn modelId="{54E4023B-19A6-4DCB-B0F3-F1283E61264E}" type="presParOf" srcId="{BF35EF43-41EF-4344-BD40-2A97605D9123}" destId="{AA41E150-8E0A-4269-8378-241748C25788}" srcOrd="6" destOrd="0" presId="urn:microsoft.com/office/officeart/2005/8/layout/vList3"/>
    <dgm:cxn modelId="{EB3E9879-DCB7-457F-AE07-635A11766C5D}" type="presParOf" srcId="{AA41E150-8E0A-4269-8378-241748C25788}" destId="{A4C5992A-CF76-4B94-BA5B-02C4D8749F38}" srcOrd="0" destOrd="0" presId="urn:microsoft.com/office/officeart/2005/8/layout/vList3"/>
    <dgm:cxn modelId="{33A04D5C-70C6-42DA-9248-36CE2671E1B5}" type="presParOf" srcId="{AA41E150-8E0A-4269-8378-241748C25788}" destId="{566F8837-99C1-4BEE-9C76-D73EA100EBB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D238CD-3752-42D4-8299-A69EE7AF10A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2E436C8-AD7B-4D55-949A-58EB05B412B4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EC" sz="2000" b="1" dirty="0" smtClean="0">
              <a:solidFill>
                <a:schemeClr val="tx1"/>
              </a:solidFill>
            </a:rPr>
            <a:t>6. Profesionalización</a:t>
          </a:r>
          <a:endParaRPr lang="es-EC" sz="2000" b="1" dirty="0">
            <a:solidFill>
              <a:schemeClr val="tx1"/>
            </a:solidFill>
          </a:endParaRPr>
        </a:p>
      </dgm:t>
    </dgm:pt>
    <dgm:pt modelId="{5C691136-431D-4028-9531-F7E05A955CE4}" type="parTrans" cxnId="{CC0C3E7D-2D82-4B17-A5BB-8A3FAB71B5F0}">
      <dgm:prSet/>
      <dgm:spPr/>
      <dgm:t>
        <a:bodyPr/>
        <a:lstStyle/>
        <a:p>
          <a:endParaRPr lang="es-EC"/>
        </a:p>
      </dgm:t>
    </dgm:pt>
    <dgm:pt modelId="{7A1D8B32-A21F-4057-99C1-9B5102B299B2}" type="sibTrans" cxnId="{CC0C3E7D-2D82-4B17-A5BB-8A3FAB71B5F0}">
      <dgm:prSet/>
      <dgm:spPr/>
      <dgm:t>
        <a:bodyPr/>
        <a:lstStyle/>
        <a:p>
          <a:endParaRPr lang="es-EC"/>
        </a:p>
      </dgm:t>
    </dgm:pt>
    <dgm:pt modelId="{31D94F2C-B564-4C2B-8C31-5B7E1EFC3EE4}">
      <dgm:prSet phldrT="[Texto]" custT="1"/>
      <dgm:spPr>
        <a:solidFill>
          <a:srgbClr val="007434"/>
        </a:solidFill>
      </dgm:spPr>
      <dgm:t>
        <a:bodyPr/>
        <a:lstStyle/>
        <a:p>
          <a:pPr algn="l"/>
          <a:r>
            <a:rPr lang="es-EC" sz="1400" dirty="0" smtClean="0"/>
            <a:t>. Identificación de brechas.</a:t>
          </a:r>
        </a:p>
        <a:p>
          <a:pPr algn="l"/>
          <a:r>
            <a:rPr lang="es-EC" sz="1400" dirty="0" smtClean="0"/>
            <a:t>. Análisis de personalidad.</a:t>
          </a:r>
        </a:p>
        <a:p>
          <a:pPr algn="l"/>
          <a:r>
            <a:rPr lang="es-EC" sz="1400" dirty="0" smtClean="0"/>
            <a:t>. Análisis de competencias</a:t>
          </a:r>
        </a:p>
        <a:p>
          <a:pPr algn="l"/>
          <a:r>
            <a:rPr lang="es-EC" sz="1400" dirty="0" smtClean="0"/>
            <a:t>. Elaboración de perfiles</a:t>
          </a:r>
          <a:endParaRPr lang="es-EC" sz="1400" dirty="0"/>
        </a:p>
      </dgm:t>
    </dgm:pt>
    <dgm:pt modelId="{E5FF53BD-F67E-4407-9844-1EDF1B5DDEF9}" type="parTrans" cxnId="{875C1907-B1B4-4E42-ADD6-49336CFBF94C}">
      <dgm:prSet/>
      <dgm:spPr/>
      <dgm:t>
        <a:bodyPr/>
        <a:lstStyle/>
        <a:p>
          <a:endParaRPr lang="es-EC"/>
        </a:p>
      </dgm:t>
    </dgm:pt>
    <dgm:pt modelId="{A6D81962-022A-4ED8-A643-DC8D10685685}" type="sibTrans" cxnId="{875C1907-B1B4-4E42-ADD6-49336CFBF94C}">
      <dgm:prSet/>
      <dgm:spPr/>
      <dgm:t>
        <a:bodyPr/>
        <a:lstStyle/>
        <a:p>
          <a:endParaRPr lang="es-EC"/>
        </a:p>
      </dgm:t>
    </dgm:pt>
    <dgm:pt modelId="{1D05E480-7122-4574-8A27-7D16175DBCD2}">
      <dgm:prSet phldrT="[Texto]" custT="1"/>
      <dgm:spPr>
        <a:solidFill>
          <a:srgbClr val="19C3FF"/>
        </a:solidFill>
      </dgm:spPr>
      <dgm:t>
        <a:bodyPr/>
        <a:lstStyle/>
        <a:p>
          <a:r>
            <a:rPr lang="es-EC" sz="2400" b="1" dirty="0" smtClean="0">
              <a:solidFill>
                <a:schemeClr val="tx1"/>
              </a:solidFill>
            </a:rPr>
            <a:t>85% avance según lo planificado</a:t>
          </a:r>
        </a:p>
      </dgm:t>
    </dgm:pt>
    <dgm:pt modelId="{EB350C98-D76E-4808-A250-CEF782E69970}" type="parTrans" cxnId="{AAFB5E67-3BB4-4FF5-9B7B-19831A62A59A}">
      <dgm:prSet/>
      <dgm:spPr/>
      <dgm:t>
        <a:bodyPr/>
        <a:lstStyle/>
        <a:p>
          <a:endParaRPr lang="es-EC"/>
        </a:p>
      </dgm:t>
    </dgm:pt>
    <dgm:pt modelId="{5AE34DB8-BB8B-4A07-80C9-6396D70F5343}" type="sibTrans" cxnId="{AAFB5E67-3BB4-4FF5-9B7B-19831A62A59A}">
      <dgm:prSet/>
      <dgm:spPr/>
      <dgm:t>
        <a:bodyPr/>
        <a:lstStyle/>
        <a:p>
          <a:endParaRPr lang="es-EC"/>
        </a:p>
      </dgm:t>
    </dgm:pt>
    <dgm:pt modelId="{C9650453-DC1D-4B7B-B1CB-C7D81342A1D1}" type="pres">
      <dgm:prSet presAssocID="{50D238CD-3752-42D4-8299-A69EE7AF10A5}" presName="CompostProcess" presStyleCnt="0">
        <dgm:presLayoutVars>
          <dgm:dir/>
          <dgm:resizeHandles val="exact"/>
        </dgm:presLayoutVars>
      </dgm:prSet>
      <dgm:spPr/>
    </dgm:pt>
    <dgm:pt modelId="{CFA3E300-4AC5-4306-B2C1-8245B6EC4D39}" type="pres">
      <dgm:prSet presAssocID="{50D238CD-3752-42D4-8299-A69EE7AF10A5}" presName="arrow" presStyleLbl="bgShp" presStyleIdx="0" presStyleCnt="1"/>
      <dgm:spPr/>
    </dgm:pt>
    <dgm:pt modelId="{99C22450-AF58-48BD-B6FF-12D29049DF61}" type="pres">
      <dgm:prSet presAssocID="{50D238CD-3752-42D4-8299-A69EE7AF10A5}" presName="linearProcess" presStyleCnt="0"/>
      <dgm:spPr/>
    </dgm:pt>
    <dgm:pt modelId="{01E4FAE7-4C8B-4873-92AC-7304E57F7B0C}" type="pres">
      <dgm:prSet presAssocID="{F2E436C8-AD7B-4D55-949A-58EB05B412B4}" presName="textNode" presStyleLbl="node1" presStyleIdx="0" presStyleCnt="3" custScaleX="11150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6187767-7F34-4AD6-AD03-A3303317FBB1}" type="pres">
      <dgm:prSet presAssocID="{7A1D8B32-A21F-4057-99C1-9B5102B299B2}" presName="sibTrans" presStyleCnt="0"/>
      <dgm:spPr/>
    </dgm:pt>
    <dgm:pt modelId="{829913EB-0E6C-4F14-9ADA-213009815A9A}" type="pres">
      <dgm:prSet presAssocID="{31D94F2C-B564-4C2B-8C31-5B7E1EFC3EE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07EAC45-3587-4CC9-830D-E0F849C163F5}" type="pres">
      <dgm:prSet presAssocID="{A6D81962-022A-4ED8-A643-DC8D10685685}" presName="sibTrans" presStyleCnt="0"/>
      <dgm:spPr/>
    </dgm:pt>
    <dgm:pt modelId="{C7AC264D-466E-4955-A23D-7C2F56E79680}" type="pres">
      <dgm:prSet presAssocID="{1D05E480-7122-4574-8A27-7D16175DBCD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57330CED-876F-4172-B259-730C7D01FBD9}" type="presOf" srcId="{50D238CD-3752-42D4-8299-A69EE7AF10A5}" destId="{C9650453-DC1D-4B7B-B1CB-C7D81342A1D1}" srcOrd="0" destOrd="0" presId="urn:microsoft.com/office/officeart/2005/8/layout/hProcess9"/>
    <dgm:cxn modelId="{5B880C28-B61A-4365-B9F8-C66AEFB14A49}" type="presOf" srcId="{F2E436C8-AD7B-4D55-949A-58EB05B412B4}" destId="{01E4FAE7-4C8B-4873-92AC-7304E57F7B0C}" srcOrd="0" destOrd="0" presId="urn:microsoft.com/office/officeart/2005/8/layout/hProcess9"/>
    <dgm:cxn modelId="{875C1907-B1B4-4E42-ADD6-49336CFBF94C}" srcId="{50D238CD-3752-42D4-8299-A69EE7AF10A5}" destId="{31D94F2C-B564-4C2B-8C31-5B7E1EFC3EE4}" srcOrd="1" destOrd="0" parTransId="{E5FF53BD-F67E-4407-9844-1EDF1B5DDEF9}" sibTransId="{A6D81962-022A-4ED8-A643-DC8D10685685}"/>
    <dgm:cxn modelId="{C9FAC523-DC51-4CA3-B057-396BBFC0F9DC}" type="presOf" srcId="{31D94F2C-B564-4C2B-8C31-5B7E1EFC3EE4}" destId="{829913EB-0E6C-4F14-9ADA-213009815A9A}" srcOrd="0" destOrd="0" presId="urn:microsoft.com/office/officeart/2005/8/layout/hProcess9"/>
    <dgm:cxn modelId="{CC0C3E7D-2D82-4B17-A5BB-8A3FAB71B5F0}" srcId="{50D238CD-3752-42D4-8299-A69EE7AF10A5}" destId="{F2E436C8-AD7B-4D55-949A-58EB05B412B4}" srcOrd="0" destOrd="0" parTransId="{5C691136-431D-4028-9531-F7E05A955CE4}" sibTransId="{7A1D8B32-A21F-4057-99C1-9B5102B299B2}"/>
    <dgm:cxn modelId="{96908F6F-0F0F-4805-96FA-652591DB7597}" type="presOf" srcId="{1D05E480-7122-4574-8A27-7D16175DBCD2}" destId="{C7AC264D-466E-4955-A23D-7C2F56E79680}" srcOrd="0" destOrd="0" presId="urn:microsoft.com/office/officeart/2005/8/layout/hProcess9"/>
    <dgm:cxn modelId="{AAFB5E67-3BB4-4FF5-9B7B-19831A62A59A}" srcId="{50D238CD-3752-42D4-8299-A69EE7AF10A5}" destId="{1D05E480-7122-4574-8A27-7D16175DBCD2}" srcOrd="2" destOrd="0" parTransId="{EB350C98-D76E-4808-A250-CEF782E69970}" sibTransId="{5AE34DB8-BB8B-4A07-80C9-6396D70F5343}"/>
    <dgm:cxn modelId="{CB7A3F30-0888-46A4-9CF9-4304A7CAF480}" type="presParOf" srcId="{C9650453-DC1D-4B7B-B1CB-C7D81342A1D1}" destId="{CFA3E300-4AC5-4306-B2C1-8245B6EC4D39}" srcOrd="0" destOrd="0" presId="urn:microsoft.com/office/officeart/2005/8/layout/hProcess9"/>
    <dgm:cxn modelId="{7EAD694B-E447-4F13-806A-1831714A0799}" type="presParOf" srcId="{C9650453-DC1D-4B7B-B1CB-C7D81342A1D1}" destId="{99C22450-AF58-48BD-B6FF-12D29049DF61}" srcOrd="1" destOrd="0" presId="urn:microsoft.com/office/officeart/2005/8/layout/hProcess9"/>
    <dgm:cxn modelId="{E3A98CB6-55E7-4FAC-ADA0-DDABFA74D348}" type="presParOf" srcId="{99C22450-AF58-48BD-B6FF-12D29049DF61}" destId="{01E4FAE7-4C8B-4873-92AC-7304E57F7B0C}" srcOrd="0" destOrd="0" presId="urn:microsoft.com/office/officeart/2005/8/layout/hProcess9"/>
    <dgm:cxn modelId="{B667D89B-8604-489C-8DED-2180E8AFFD75}" type="presParOf" srcId="{99C22450-AF58-48BD-B6FF-12D29049DF61}" destId="{06187767-7F34-4AD6-AD03-A3303317FBB1}" srcOrd="1" destOrd="0" presId="urn:microsoft.com/office/officeart/2005/8/layout/hProcess9"/>
    <dgm:cxn modelId="{92080D97-D64B-401F-84D7-A3BF548C3670}" type="presParOf" srcId="{99C22450-AF58-48BD-B6FF-12D29049DF61}" destId="{829913EB-0E6C-4F14-9ADA-213009815A9A}" srcOrd="2" destOrd="0" presId="urn:microsoft.com/office/officeart/2005/8/layout/hProcess9"/>
    <dgm:cxn modelId="{E99A0832-09E1-4E39-B837-935D36A427E9}" type="presParOf" srcId="{99C22450-AF58-48BD-B6FF-12D29049DF61}" destId="{807EAC45-3587-4CC9-830D-E0F849C163F5}" srcOrd="3" destOrd="0" presId="urn:microsoft.com/office/officeart/2005/8/layout/hProcess9"/>
    <dgm:cxn modelId="{B9C9210F-43FD-4E43-8CED-A24BB8C3B26F}" type="presParOf" srcId="{99C22450-AF58-48BD-B6FF-12D29049DF61}" destId="{C7AC264D-466E-4955-A23D-7C2F56E7968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D238CD-3752-42D4-8299-A69EE7AF10A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2E436C8-AD7B-4D55-949A-58EB05B412B4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EC" sz="2000" b="1" dirty="0" smtClean="0">
              <a:solidFill>
                <a:schemeClr val="tx1"/>
              </a:solidFill>
            </a:rPr>
            <a:t>6. Profesionalización</a:t>
          </a:r>
          <a:endParaRPr lang="es-EC" sz="2000" b="1" dirty="0">
            <a:solidFill>
              <a:schemeClr val="tx1"/>
            </a:solidFill>
          </a:endParaRPr>
        </a:p>
      </dgm:t>
    </dgm:pt>
    <dgm:pt modelId="{5C691136-431D-4028-9531-F7E05A955CE4}" type="parTrans" cxnId="{CC0C3E7D-2D82-4B17-A5BB-8A3FAB71B5F0}">
      <dgm:prSet/>
      <dgm:spPr/>
      <dgm:t>
        <a:bodyPr/>
        <a:lstStyle/>
        <a:p>
          <a:endParaRPr lang="es-EC"/>
        </a:p>
      </dgm:t>
    </dgm:pt>
    <dgm:pt modelId="{7A1D8B32-A21F-4057-99C1-9B5102B299B2}" type="sibTrans" cxnId="{CC0C3E7D-2D82-4B17-A5BB-8A3FAB71B5F0}">
      <dgm:prSet/>
      <dgm:spPr/>
      <dgm:t>
        <a:bodyPr/>
        <a:lstStyle/>
        <a:p>
          <a:endParaRPr lang="es-EC"/>
        </a:p>
      </dgm:t>
    </dgm:pt>
    <dgm:pt modelId="{31D94F2C-B564-4C2B-8C31-5B7E1EFC3EE4}">
      <dgm:prSet phldrT="[Texto]" custT="1"/>
      <dgm:spPr>
        <a:solidFill>
          <a:srgbClr val="007434"/>
        </a:solidFill>
      </dgm:spPr>
      <dgm:t>
        <a:bodyPr/>
        <a:lstStyle/>
        <a:p>
          <a:pPr algn="l"/>
          <a:r>
            <a:rPr lang="es-EC" sz="1400" dirty="0" smtClean="0"/>
            <a:t>. Identificación de brechas.</a:t>
          </a:r>
        </a:p>
        <a:p>
          <a:pPr algn="l"/>
          <a:r>
            <a:rPr lang="es-EC" sz="1400" dirty="0" smtClean="0"/>
            <a:t>. Análisis de personalidad.</a:t>
          </a:r>
        </a:p>
        <a:p>
          <a:pPr algn="l"/>
          <a:r>
            <a:rPr lang="es-EC" sz="1400" dirty="0" smtClean="0"/>
            <a:t>. Análisis de competencias</a:t>
          </a:r>
        </a:p>
        <a:p>
          <a:pPr algn="l"/>
          <a:r>
            <a:rPr lang="es-EC" sz="1400" dirty="0" smtClean="0"/>
            <a:t>. Elaboración de perfiles</a:t>
          </a:r>
          <a:endParaRPr lang="es-EC" sz="1400" dirty="0"/>
        </a:p>
      </dgm:t>
    </dgm:pt>
    <dgm:pt modelId="{E5FF53BD-F67E-4407-9844-1EDF1B5DDEF9}" type="parTrans" cxnId="{875C1907-B1B4-4E42-ADD6-49336CFBF94C}">
      <dgm:prSet/>
      <dgm:spPr/>
      <dgm:t>
        <a:bodyPr/>
        <a:lstStyle/>
        <a:p>
          <a:endParaRPr lang="es-EC"/>
        </a:p>
      </dgm:t>
    </dgm:pt>
    <dgm:pt modelId="{A6D81962-022A-4ED8-A643-DC8D10685685}" type="sibTrans" cxnId="{875C1907-B1B4-4E42-ADD6-49336CFBF94C}">
      <dgm:prSet/>
      <dgm:spPr/>
      <dgm:t>
        <a:bodyPr/>
        <a:lstStyle/>
        <a:p>
          <a:endParaRPr lang="es-EC"/>
        </a:p>
      </dgm:t>
    </dgm:pt>
    <dgm:pt modelId="{1D05E480-7122-4574-8A27-7D16175DBCD2}">
      <dgm:prSet phldrT="[Texto]" custT="1"/>
      <dgm:spPr>
        <a:solidFill>
          <a:srgbClr val="19C3FF"/>
        </a:solidFill>
      </dgm:spPr>
      <dgm:t>
        <a:bodyPr/>
        <a:lstStyle/>
        <a:p>
          <a:r>
            <a:rPr lang="es-EC" sz="2400" b="1" dirty="0" smtClean="0">
              <a:solidFill>
                <a:schemeClr val="tx1"/>
              </a:solidFill>
            </a:rPr>
            <a:t>85% avance según lo planificado</a:t>
          </a:r>
        </a:p>
      </dgm:t>
    </dgm:pt>
    <dgm:pt modelId="{EB350C98-D76E-4808-A250-CEF782E69970}" type="parTrans" cxnId="{AAFB5E67-3BB4-4FF5-9B7B-19831A62A59A}">
      <dgm:prSet/>
      <dgm:spPr/>
      <dgm:t>
        <a:bodyPr/>
        <a:lstStyle/>
        <a:p>
          <a:endParaRPr lang="es-EC"/>
        </a:p>
      </dgm:t>
    </dgm:pt>
    <dgm:pt modelId="{5AE34DB8-BB8B-4A07-80C9-6396D70F5343}" type="sibTrans" cxnId="{AAFB5E67-3BB4-4FF5-9B7B-19831A62A59A}">
      <dgm:prSet/>
      <dgm:spPr/>
      <dgm:t>
        <a:bodyPr/>
        <a:lstStyle/>
        <a:p>
          <a:endParaRPr lang="es-EC"/>
        </a:p>
      </dgm:t>
    </dgm:pt>
    <dgm:pt modelId="{C9650453-DC1D-4B7B-B1CB-C7D81342A1D1}" type="pres">
      <dgm:prSet presAssocID="{50D238CD-3752-42D4-8299-A69EE7AF10A5}" presName="CompostProcess" presStyleCnt="0">
        <dgm:presLayoutVars>
          <dgm:dir/>
          <dgm:resizeHandles val="exact"/>
        </dgm:presLayoutVars>
      </dgm:prSet>
      <dgm:spPr/>
    </dgm:pt>
    <dgm:pt modelId="{CFA3E300-4AC5-4306-B2C1-8245B6EC4D39}" type="pres">
      <dgm:prSet presAssocID="{50D238CD-3752-42D4-8299-A69EE7AF10A5}" presName="arrow" presStyleLbl="bgShp" presStyleIdx="0" presStyleCnt="1"/>
      <dgm:spPr/>
    </dgm:pt>
    <dgm:pt modelId="{99C22450-AF58-48BD-B6FF-12D29049DF61}" type="pres">
      <dgm:prSet presAssocID="{50D238CD-3752-42D4-8299-A69EE7AF10A5}" presName="linearProcess" presStyleCnt="0"/>
      <dgm:spPr/>
    </dgm:pt>
    <dgm:pt modelId="{01E4FAE7-4C8B-4873-92AC-7304E57F7B0C}" type="pres">
      <dgm:prSet presAssocID="{F2E436C8-AD7B-4D55-949A-58EB05B412B4}" presName="textNode" presStyleLbl="node1" presStyleIdx="0" presStyleCnt="3" custScaleX="10536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6187767-7F34-4AD6-AD03-A3303317FBB1}" type="pres">
      <dgm:prSet presAssocID="{7A1D8B32-A21F-4057-99C1-9B5102B299B2}" presName="sibTrans" presStyleCnt="0"/>
      <dgm:spPr/>
    </dgm:pt>
    <dgm:pt modelId="{829913EB-0E6C-4F14-9ADA-213009815A9A}" type="pres">
      <dgm:prSet presAssocID="{31D94F2C-B564-4C2B-8C31-5B7E1EFC3EE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07EAC45-3587-4CC9-830D-E0F849C163F5}" type="pres">
      <dgm:prSet presAssocID="{A6D81962-022A-4ED8-A643-DC8D10685685}" presName="sibTrans" presStyleCnt="0"/>
      <dgm:spPr/>
    </dgm:pt>
    <dgm:pt modelId="{C7AC264D-466E-4955-A23D-7C2F56E79680}" type="pres">
      <dgm:prSet presAssocID="{1D05E480-7122-4574-8A27-7D16175DBCD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875C1907-B1B4-4E42-ADD6-49336CFBF94C}" srcId="{50D238CD-3752-42D4-8299-A69EE7AF10A5}" destId="{31D94F2C-B564-4C2B-8C31-5B7E1EFC3EE4}" srcOrd="1" destOrd="0" parTransId="{E5FF53BD-F67E-4407-9844-1EDF1B5DDEF9}" sibTransId="{A6D81962-022A-4ED8-A643-DC8D10685685}"/>
    <dgm:cxn modelId="{FFC3088E-E286-4386-A957-D86EABFEAD85}" type="presOf" srcId="{31D94F2C-B564-4C2B-8C31-5B7E1EFC3EE4}" destId="{829913EB-0E6C-4F14-9ADA-213009815A9A}" srcOrd="0" destOrd="0" presId="urn:microsoft.com/office/officeart/2005/8/layout/hProcess9"/>
    <dgm:cxn modelId="{00A626B0-3066-463D-B5F5-B9FBEB32488F}" type="presOf" srcId="{F2E436C8-AD7B-4D55-949A-58EB05B412B4}" destId="{01E4FAE7-4C8B-4873-92AC-7304E57F7B0C}" srcOrd="0" destOrd="0" presId="urn:microsoft.com/office/officeart/2005/8/layout/hProcess9"/>
    <dgm:cxn modelId="{CC0C3E7D-2D82-4B17-A5BB-8A3FAB71B5F0}" srcId="{50D238CD-3752-42D4-8299-A69EE7AF10A5}" destId="{F2E436C8-AD7B-4D55-949A-58EB05B412B4}" srcOrd="0" destOrd="0" parTransId="{5C691136-431D-4028-9531-F7E05A955CE4}" sibTransId="{7A1D8B32-A21F-4057-99C1-9B5102B299B2}"/>
    <dgm:cxn modelId="{2934C345-3FCE-4377-845A-18D63FC97CAE}" type="presOf" srcId="{1D05E480-7122-4574-8A27-7D16175DBCD2}" destId="{C7AC264D-466E-4955-A23D-7C2F56E79680}" srcOrd="0" destOrd="0" presId="urn:microsoft.com/office/officeart/2005/8/layout/hProcess9"/>
    <dgm:cxn modelId="{383DFEDA-757D-4350-8423-9DB77CE926FB}" type="presOf" srcId="{50D238CD-3752-42D4-8299-A69EE7AF10A5}" destId="{C9650453-DC1D-4B7B-B1CB-C7D81342A1D1}" srcOrd="0" destOrd="0" presId="urn:microsoft.com/office/officeart/2005/8/layout/hProcess9"/>
    <dgm:cxn modelId="{AAFB5E67-3BB4-4FF5-9B7B-19831A62A59A}" srcId="{50D238CD-3752-42D4-8299-A69EE7AF10A5}" destId="{1D05E480-7122-4574-8A27-7D16175DBCD2}" srcOrd="2" destOrd="0" parTransId="{EB350C98-D76E-4808-A250-CEF782E69970}" sibTransId="{5AE34DB8-BB8B-4A07-80C9-6396D70F5343}"/>
    <dgm:cxn modelId="{F037F083-DC3B-40B5-BF2A-E30A347B398D}" type="presParOf" srcId="{C9650453-DC1D-4B7B-B1CB-C7D81342A1D1}" destId="{CFA3E300-4AC5-4306-B2C1-8245B6EC4D39}" srcOrd="0" destOrd="0" presId="urn:microsoft.com/office/officeart/2005/8/layout/hProcess9"/>
    <dgm:cxn modelId="{4C5A16AF-4765-4F52-A2B4-CF5656175BFA}" type="presParOf" srcId="{C9650453-DC1D-4B7B-B1CB-C7D81342A1D1}" destId="{99C22450-AF58-48BD-B6FF-12D29049DF61}" srcOrd="1" destOrd="0" presId="urn:microsoft.com/office/officeart/2005/8/layout/hProcess9"/>
    <dgm:cxn modelId="{0DED6679-491E-424E-A0B1-3FDDD0FE8F22}" type="presParOf" srcId="{99C22450-AF58-48BD-B6FF-12D29049DF61}" destId="{01E4FAE7-4C8B-4873-92AC-7304E57F7B0C}" srcOrd="0" destOrd="0" presId="urn:microsoft.com/office/officeart/2005/8/layout/hProcess9"/>
    <dgm:cxn modelId="{E2CFCBF2-49B0-42E0-9EB5-996422A22710}" type="presParOf" srcId="{99C22450-AF58-48BD-B6FF-12D29049DF61}" destId="{06187767-7F34-4AD6-AD03-A3303317FBB1}" srcOrd="1" destOrd="0" presId="urn:microsoft.com/office/officeart/2005/8/layout/hProcess9"/>
    <dgm:cxn modelId="{9DE50365-C297-4EBB-8250-6110CFCB6AAD}" type="presParOf" srcId="{99C22450-AF58-48BD-B6FF-12D29049DF61}" destId="{829913EB-0E6C-4F14-9ADA-213009815A9A}" srcOrd="2" destOrd="0" presId="urn:microsoft.com/office/officeart/2005/8/layout/hProcess9"/>
    <dgm:cxn modelId="{F05F0058-0994-4F1A-B5F1-632FD4B0B5FA}" type="presParOf" srcId="{99C22450-AF58-48BD-B6FF-12D29049DF61}" destId="{807EAC45-3587-4CC9-830D-E0F849C163F5}" srcOrd="3" destOrd="0" presId="urn:microsoft.com/office/officeart/2005/8/layout/hProcess9"/>
    <dgm:cxn modelId="{7A4887BF-E263-4AF3-9F25-8B14A64B5F71}" type="presParOf" srcId="{99C22450-AF58-48BD-B6FF-12D29049DF61}" destId="{C7AC264D-466E-4955-A23D-7C2F56E7968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29328C-3BE8-4C99-9F3C-55AF5B2482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90237148-626A-4489-B78C-3AF38B916854}">
      <dgm:prSet phldrT="[Texto]"/>
      <dgm:spPr/>
      <dgm:t>
        <a:bodyPr/>
        <a:lstStyle/>
        <a:p>
          <a:r>
            <a:rPr lang="es-EC" dirty="0" smtClean="0"/>
            <a:t>El RPDMQ, por normativa, debe mantener autonomía administrativa financiera</a:t>
          </a:r>
          <a:endParaRPr lang="es-EC" dirty="0"/>
        </a:p>
      </dgm:t>
    </dgm:pt>
    <dgm:pt modelId="{591C141D-546A-4738-A345-4C9E22D25423}" type="parTrans" cxnId="{420F22F2-5897-44F9-BFA8-CF0A9293DE7E}">
      <dgm:prSet/>
      <dgm:spPr/>
      <dgm:t>
        <a:bodyPr/>
        <a:lstStyle/>
        <a:p>
          <a:endParaRPr lang="es-EC"/>
        </a:p>
      </dgm:t>
    </dgm:pt>
    <dgm:pt modelId="{CE7CEE10-9775-4D12-8E51-AFFCDBF795AD}" type="sibTrans" cxnId="{420F22F2-5897-44F9-BFA8-CF0A9293DE7E}">
      <dgm:prSet/>
      <dgm:spPr/>
      <dgm:t>
        <a:bodyPr/>
        <a:lstStyle/>
        <a:p>
          <a:endParaRPr lang="es-EC"/>
        </a:p>
      </dgm:t>
    </dgm:pt>
    <dgm:pt modelId="{815FEEE5-F31A-4467-A080-EA3C74F4ADB8}">
      <dgm:prSet phldrT="[Texto]"/>
      <dgm:spPr/>
      <dgm:t>
        <a:bodyPr/>
        <a:lstStyle/>
        <a:p>
          <a:r>
            <a:rPr lang="es-EC" dirty="0" smtClean="0"/>
            <a:t>El RPDMQ fue creado por resolución del Alcalde, por lo que el Modelo de Gestión y el Estatuto deberán ser analizados y aprobados por el propio Alcalde. </a:t>
          </a:r>
          <a:endParaRPr lang="es-EC" dirty="0"/>
        </a:p>
      </dgm:t>
    </dgm:pt>
    <dgm:pt modelId="{D1EF0413-388F-4DD1-96C7-E332C70297B4}" type="parTrans" cxnId="{B82BB023-EF6F-467F-A28A-8F3ECE936185}">
      <dgm:prSet/>
      <dgm:spPr/>
      <dgm:t>
        <a:bodyPr/>
        <a:lstStyle/>
        <a:p>
          <a:endParaRPr lang="es-EC"/>
        </a:p>
      </dgm:t>
    </dgm:pt>
    <dgm:pt modelId="{9C2681F2-D26B-48C2-8ABE-5D5E4DEF744E}" type="sibTrans" cxnId="{B82BB023-EF6F-467F-A28A-8F3ECE936185}">
      <dgm:prSet/>
      <dgm:spPr/>
      <dgm:t>
        <a:bodyPr/>
        <a:lstStyle/>
        <a:p>
          <a:endParaRPr lang="es-EC"/>
        </a:p>
      </dgm:t>
    </dgm:pt>
    <dgm:pt modelId="{4291340D-54F7-49C5-BA25-D2E346968F4F}">
      <dgm:prSet phldrT="[Texto]"/>
      <dgm:spPr/>
      <dgm:t>
        <a:bodyPr/>
        <a:lstStyle/>
        <a:p>
          <a:r>
            <a:rPr lang="es-EC" dirty="0" smtClean="0"/>
            <a:t>Se recomienda que el trámite de aprobación sea liderado por la Administración General</a:t>
          </a:r>
          <a:endParaRPr lang="es-EC" dirty="0"/>
        </a:p>
      </dgm:t>
    </dgm:pt>
    <dgm:pt modelId="{C31F1A81-CEDA-47AE-8B61-4CB7B309836D}" type="parTrans" cxnId="{000D8BBD-81A2-4A0A-9F7C-94D469DAF8C3}">
      <dgm:prSet/>
      <dgm:spPr/>
      <dgm:t>
        <a:bodyPr/>
        <a:lstStyle/>
        <a:p>
          <a:endParaRPr lang="es-EC"/>
        </a:p>
      </dgm:t>
    </dgm:pt>
    <dgm:pt modelId="{67B016F3-59AC-43BA-956E-CC37FFF54353}" type="sibTrans" cxnId="{000D8BBD-81A2-4A0A-9F7C-94D469DAF8C3}">
      <dgm:prSet/>
      <dgm:spPr/>
      <dgm:t>
        <a:bodyPr/>
        <a:lstStyle/>
        <a:p>
          <a:endParaRPr lang="es-EC"/>
        </a:p>
      </dgm:t>
    </dgm:pt>
    <dgm:pt modelId="{BE093668-2876-49F9-8162-04BE334BEBE9}" type="pres">
      <dgm:prSet presAssocID="{1129328C-3BE8-4C99-9F3C-55AF5B2482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2223682-2711-4275-AFF4-AC2F6300B0F9}" type="pres">
      <dgm:prSet presAssocID="{90237148-626A-4489-B78C-3AF38B91685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9EAD481-4791-4897-BF97-3D456A75264F}" type="pres">
      <dgm:prSet presAssocID="{CE7CEE10-9775-4D12-8E51-AFFCDBF795AD}" presName="spacer" presStyleCnt="0"/>
      <dgm:spPr/>
    </dgm:pt>
    <dgm:pt modelId="{C8939D56-AA0F-431E-8AFB-8A48081CDCED}" type="pres">
      <dgm:prSet presAssocID="{815FEEE5-F31A-4467-A080-EA3C74F4ADB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A5FC937-3878-433E-ACB9-45E992A4EB07}" type="pres">
      <dgm:prSet presAssocID="{9C2681F2-D26B-48C2-8ABE-5D5E4DEF744E}" presName="spacer" presStyleCnt="0"/>
      <dgm:spPr/>
    </dgm:pt>
    <dgm:pt modelId="{3E742334-FD9C-4753-8578-E9FA0BDC3798}" type="pres">
      <dgm:prSet presAssocID="{4291340D-54F7-49C5-BA25-D2E346968F4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F896AFC-D627-46E3-8CBD-BECEE919DFA9}" type="presOf" srcId="{1129328C-3BE8-4C99-9F3C-55AF5B248283}" destId="{BE093668-2876-49F9-8162-04BE334BEBE9}" srcOrd="0" destOrd="0" presId="urn:microsoft.com/office/officeart/2005/8/layout/vList2"/>
    <dgm:cxn modelId="{A075419E-E4E1-4A4F-961A-996444247436}" type="presOf" srcId="{815FEEE5-F31A-4467-A080-EA3C74F4ADB8}" destId="{C8939D56-AA0F-431E-8AFB-8A48081CDCED}" srcOrd="0" destOrd="0" presId="urn:microsoft.com/office/officeart/2005/8/layout/vList2"/>
    <dgm:cxn modelId="{E2564FB6-E75E-44B8-BF11-BB5661A6D058}" type="presOf" srcId="{90237148-626A-4489-B78C-3AF38B916854}" destId="{C2223682-2711-4275-AFF4-AC2F6300B0F9}" srcOrd="0" destOrd="0" presId="urn:microsoft.com/office/officeart/2005/8/layout/vList2"/>
    <dgm:cxn modelId="{000D8BBD-81A2-4A0A-9F7C-94D469DAF8C3}" srcId="{1129328C-3BE8-4C99-9F3C-55AF5B248283}" destId="{4291340D-54F7-49C5-BA25-D2E346968F4F}" srcOrd="2" destOrd="0" parTransId="{C31F1A81-CEDA-47AE-8B61-4CB7B309836D}" sibTransId="{67B016F3-59AC-43BA-956E-CC37FFF54353}"/>
    <dgm:cxn modelId="{B82BB023-EF6F-467F-A28A-8F3ECE936185}" srcId="{1129328C-3BE8-4C99-9F3C-55AF5B248283}" destId="{815FEEE5-F31A-4467-A080-EA3C74F4ADB8}" srcOrd="1" destOrd="0" parTransId="{D1EF0413-388F-4DD1-96C7-E332C70297B4}" sibTransId="{9C2681F2-D26B-48C2-8ABE-5D5E4DEF744E}"/>
    <dgm:cxn modelId="{420F22F2-5897-44F9-BFA8-CF0A9293DE7E}" srcId="{1129328C-3BE8-4C99-9F3C-55AF5B248283}" destId="{90237148-626A-4489-B78C-3AF38B916854}" srcOrd="0" destOrd="0" parTransId="{591C141D-546A-4738-A345-4C9E22D25423}" sibTransId="{CE7CEE10-9775-4D12-8E51-AFFCDBF795AD}"/>
    <dgm:cxn modelId="{96DE2DAA-30C3-4711-8EC6-A0A1B73EF42C}" type="presOf" srcId="{4291340D-54F7-49C5-BA25-D2E346968F4F}" destId="{3E742334-FD9C-4753-8578-E9FA0BDC3798}" srcOrd="0" destOrd="0" presId="urn:microsoft.com/office/officeart/2005/8/layout/vList2"/>
    <dgm:cxn modelId="{20160535-2079-4630-9C62-15BBDFD31916}" type="presParOf" srcId="{BE093668-2876-49F9-8162-04BE334BEBE9}" destId="{C2223682-2711-4275-AFF4-AC2F6300B0F9}" srcOrd="0" destOrd="0" presId="urn:microsoft.com/office/officeart/2005/8/layout/vList2"/>
    <dgm:cxn modelId="{3ECAFA54-DCF9-4982-A027-4E709C3F55F4}" type="presParOf" srcId="{BE093668-2876-49F9-8162-04BE334BEBE9}" destId="{79EAD481-4791-4897-BF97-3D456A75264F}" srcOrd="1" destOrd="0" presId="urn:microsoft.com/office/officeart/2005/8/layout/vList2"/>
    <dgm:cxn modelId="{3DA50C36-E3CA-4897-9F6D-BA6431AD34DC}" type="presParOf" srcId="{BE093668-2876-49F9-8162-04BE334BEBE9}" destId="{C8939D56-AA0F-431E-8AFB-8A48081CDCED}" srcOrd="2" destOrd="0" presId="urn:microsoft.com/office/officeart/2005/8/layout/vList2"/>
    <dgm:cxn modelId="{26DC5A5D-33E9-41B1-A1CC-42C1BBCAEF25}" type="presParOf" srcId="{BE093668-2876-49F9-8162-04BE334BEBE9}" destId="{DA5FC937-3878-433E-ACB9-45E992A4EB07}" srcOrd="3" destOrd="0" presId="urn:microsoft.com/office/officeart/2005/8/layout/vList2"/>
    <dgm:cxn modelId="{54382A3D-B294-4B55-9E2E-4EBA4DC1D9B3}" type="presParOf" srcId="{BE093668-2876-49F9-8162-04BE334BEBE9}" destId="{3E742334-FD9C-4753-8578-E9FA0BDC379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21BBEF-F66F-4F19-B8C5-E7E57A1E2256}">
      <dsp:nvSpPr>
        <dsp:cNvPr id="0" name=""/>
        <dsp:cNvSpPr/>
      </dsp:nvSpPr>
      <dsp:spPr>
        <a:xfrm rot="10800000">
          <a:off x="1744969" y="2963"/>
          <a:ext cx="6105040" cy="82893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53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Introducción</a:t>
          </a:r>
          <a:endParaRPr lang="es-EC" sz="2400" kern="1200" dirty="0"/>
        </a:p>
      </dsp:txBody>
      <dsp:txXfrm rot="10800000">
        <a:off x="1952203" y="2963"/>
        <a:ext cx="5897806" cy="828935"/>
      </dsp:txXfrm>
    </dsp:sp>
    <dsp:sp modelId="{CD726AC3-B77B-4C3E-9AF4-DF434F43E3F7}">
      <dsp:nvSpPr>
        <dsp:cNvPr id="0" name=""/>
        <dsp:cNvSpPr/>
      </dsp:nvSpPr>
      <dsp:spPr>
        <a:xfrm>
          <a:off x="1330501" y="2963"/>
          <a:ext cx="828935" cy="82893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318785-1BF7-4BC7-AE19-1BB2DA8D1AF4}">
      <dsp:nvSpPr>
        <dsp:cNvPr id="0" name=""/>
        <dsp:cNvSpPr/>
      </dsp:nvSpPr>
      <dsp:spPr>
        <a:xfrm rot="10800000">
          <a:off x="1744969" y="1079342"/>
          <a:ext cx="6105040" cy="82893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53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Instrumentos institucionales</a:t>
          </a:r>
          <a:endParaRPr lang="es-EC" sz="2400" kern="1200" dirty="0"/>
        </a:p>
      </dsp:txBody>
      <dsp:txXfrm rot="10800000">
        <a:off x="1952203" y="1079342"/>
        <a:ext cx="5897806" cy="828935"/>
      </dsp:txXfrm>
    </dsp:sp>
    <dsp:sp modelId="{92ED0E8C-9866-4990-818B-2495B9AB7717}">
      <dsp:nvSpPr>
        <dsp:cNvPr id="0" name=""/>
        <dsp:cNvSpPr/>
      </dsp:nvSpPr>
      <dsp:spPr>
        <a:xfrm>
          <a:off x="1330501" y="1079342"/>
          <a:ext cx="828935" cy="828935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DD0CCA-29E1-4B4F-968A-DA2CAC6AB629}">
      <dsp:nvSpPr>
        <dsp:cNvPr id="0" name=""/>
        <dsp:cNvSpPr/>
      </dsp:nvSpPr>
      <dsp:spPr>
        <a:xfrm rot="10800000">
          <a:off x="1744969" y="2155721"/>
          <a:ext cx="6105040" cy="82893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53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Perfiles de puestos de procesos registrales</a:t>
          </a:r>
          <a:endParaRPr lang="es-EC" sz="2400" kern="1200" dirty="0"/>
        </a:p>
      </dsp:txBody>
      <dsp:txXfrm rot="10800000">
        <a:off x="1952203" y="2155721"/>
        <a:ext cx="5897806" cy="828935"/>
      </dsp:txXfrm>
    </dsp:sp>
    <dsp:sp modelId="{70CA402F-EE52-4CAB-8943-01277214DA14}">
      <dsp:nvSpPr>
        <dsp:cNvPr id="0" name=""/>
        <dsp:cNvSpPr/>
      </dsp:nvSpPr>
      <dsp:spPr>
        <a:xfrm>
          <a:off x="1330501" y="2155721"/>
          <a:ext cx="828935" cy="82893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6F8837-99C1-4BEE-9C76-D73EA100EBB8}">
      <dsp:nvSpPr>
        <dsp:cNvPr id="0" name=""/>
        <dsp:cNvSpPr/>
      </dsp:nvSpPr>
      <dsp:spPr>
        <a:xfrm rot="10800000">
          <a:off x="1744969" y="3232100"/>
          <a:ext cx="6105040" cy="82893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53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Conclusiones</a:t>
          </a:r>
          <a:endParaRPr lang="es-EC" sz="2400" kern="1200" dirty="0"/>
        </a:p>
      </dsp:txBody>
      <dsp:txXfrm rot="10800000">
        <a:off x="1952203" y="3232100"/>
        <a:ext cx="5897806" cy="828935"/>
      </dsp:txXfrm>
    </dsp:sp>
    <dsp:sp modelId="{A4C5992A-CF76-4B94-BA5B-02C4D8749F38}">
      <dsp:nvSpPr>
        <dsp:cNvPr id="0" name=""/>
        <dsp:cNvSpPr/>
      </dsp:nvSpPr>
      <dsp:spPr>
        <a:xfrm>
          <a:off x="1330501" y="3232100"/>
          <a:ext cx="828935" cy="828935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3E300-4AC5-4306-B2C1-8245B6EC4D39}">
      <dsp:nvSpPr>
        <dsp:cNvPr id="0" name=""/>
        <dsp:cNvSpPr/>
      </dsp:nvSpPr>
      <dsp:spPr>
        <a:xfrm>
          <a:off x="576619" y="0"/>
          <a:ext cx="6535024" cy="252318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E4FAE7-4C8B-4873-92AC-7304E57F7B0C}">
      <dsp:nvSpPr>
        <dsp:cNvPr id="0" name=""/>
        <dsp:cNvSpPr/>
      </dsp:nvSpPr>
      <dsp:spPr>
        <a:xfrm>
          <a:off x="1674" y="756954"/>
          <a:ext cx="2528075" cy="1009272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solidFill>
                <a:schemeClr val="tx1"/>
              </a:solidFill>
            </a:rPr>
            <a:t>6. Profesionalización</a:t>
          </a:r>
          <a:endParaRPr lang="es-EC" sz="2000" b="1" kern="1200" dirty="0">
            <a:solidFill>
              <a:schemeClr val="tx1"/>
            </a:solidFill>
          </a:endParaRPr>
        </a:p>
      </dsp:txBody>
      <dsp:txXfrm>
        <a:off x="50943" y="806223"/>
        <a:ext cx="2429537" cy="910734"/>
      </dsp:txXfrm>
    </dsp:sp>
    <dsp:sp modelId="{829913EB-0E6C-4F14-9ADA-213009815A9A}">
      <dsp:nvSpPr>
        <dsp:cNvPr id="0" name=""/>
        <dsp:cNvSpPr/>
      </dsp:nvSpPr>
      <dsp:spPr>
        <a:xfrm>
          <a:off x="2840959" y="756954"/>
          <a:ext cx="2267209" cy="1009272"/>
        </a:xfrm>
        <a:prstGeom prst="roundRect">
          <a:avLst/>
        </a:prstGeom>
        <a:solidFill>
          <a:srgbClr val="00743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. Identificación de brechas.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. Análisis de personalidad.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. Análisis de competencias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. Elaboración de perfiles</a:t>
          </a:r>
          <a:endParaRPr lang="es-EC" sz="1400" kern="1200" dirty="0"/>
        </a:p>
      </dsp:txBody>
      <dsp:txXfrm>
        <a:off x="2890228" y="806223"/>
        <a:ext cx="2168671" cy="910734"/>
      </dsp:txXfrm>
    </dsp:sp>
    <dsp:sp modelId="{C7AC264D-466E-4955-A23D-7C2F56E79680}">
      <dsp:nvSpPr>
        <dsp:cNvPr id="0" name=""/>
        <dsp:cNvSpPr/>
      </dsp:nvSpPr>
      <dsp:spPr>
        <a:xfrm>
          <a:off x="5419379" y="756954"/>
          <a:ext cx="2267209" cy="1009272"/>
        </a:xfrm>
        <a:prstGeom prst="roundRect">
          <a:avLst/>
        </a:prstGeom>
        <a:solidFill>
          <a:srgbClr val="19C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kern="1200" dirty="0" smtClean="0">
              <a:solidFill>
                <a:schemeClr val="tx1"/>
              </a:solidFill>
            </a:rPr>
            <a:t>85% avance según lo planificado</a:t>
          </a:r>
        </a:p>
      </dsp:txBody>
      <dsp:txXfrm>
        <a:off x="5468648" y="806223"/>
        <a:ext cx="2168671" cy="9107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3E300-4AC5-4306-B2C1-8245B6EC4D39}">
      <dsp:nvSpPr>
        <dsp:cNvPr id="0" name=""/>
        <dsp:cNvSpPr/>
      </dsp:nvSpPr>
      <dsp:spPr>
        <a:xfrm>
          <a:off x="576619" y="0"/>
          <a:ext cx="6535024" cy="252318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E4FAE7-4C8B-4873-92AC-7304E57F7B0C}">
      <dsp:nvSpPr>
        <dsp:cNvPr id="0" name=""/>
        <dsp:cNvSpPr/>
      </dsp:nvSpPr>
      <dsp:spPr>
        <a:xfrm>
          <a:off x="2988" y="756954"/>
          <a:ext cx="2432138" cy="1009272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>
              <a:solidFill>
                <a:schemeClr val="tx1"/>
              </a:solidFill>
            </a:rPr>
            <a:t>6. Profesionalización</a:t>
          </a:r>
          <a:endParaRPr lang="es-EC" sz="2000" b="1" kern="1200" dirty="0">
            <a:solidFill>
              <a:schemeClr val="tx1"/>
            </a:solidFill>
          </a:endParaRPr>
        </a:p>
      </dsp:txBody>
      <dsp:txXfrm>
        <a:off x="52257" y="806223"/>
        <a:ext cx="2333600" cy="910734"/>
      </dsp:txXfrm>
    </dsp:sp>
    <dsp:sp modelId="{829913EB-0E6C-4F14-9ADA-213009815A9A}">
      <dsp:nvSpPr>
        <dsp:cNvPr id="0" name=""/>
        <dsp:cNvSpPr/>
      </dsp:nvSpPr>
      <dsp:spPr>
        <a:xfrm>
          <a:off x="2751968" y="756954"/>
          <a:ext cx="2308233" cy="1009272"/>
        </a:xfrm>
        <a:prstGeom prst="roundRect">
          <a:avLst/>
        </a:prstGeom>
        <a:solidFill>
          <a:srgbClr val="00743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. Identificación de brechas.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. Análisis de personalidad.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. Análisis de competencias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. Elaboración de perfiles</a:t>
          </a:r>
          <a:endParaRPr lang="es-EC" sz="1400" kern="1200" dirty="0"/>
        </a:p>
      </dsp:txBody>
      <dsp:txXfrm>
        <a:off x="2801237" y="806223"/>
        <a:ext cx="2209695" cy="910734"/>
      </dsp:txXfrm>
    </dsp:sp>
    <dsp:sp modelId="{C7AC264D-466E-4955-A23D-7C2F56E79680}">
      <dsp:nvSpPr>
        <dsp:cNvPr id="0" name=""/>
        <dsp:cNvSpPr/>
      </dsp:nvSpPr>
      <dsp:spPr>
        <a:xfrm>
          <a:off x="5377042" y="756954"/>
          <a:ext cx="2308233" cy="1009272"/>
        </a:xfrm>
        <a:prstGeom prst="roundRect">
          <a:avLst/>
        </a:prstGeom>
        <a:solidFill>
          <a:srgbClr val="19C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kern="1200" dirty="0" smtClean="0">
              <a:solidFill>
                <a:schemeClr val="tx1"/>
              </a:solidFill>
            </a:rPr>
            <a:t>85% avance según lo planificado</a:t>
          </a:r>
        </a:p>
      </dsp:txBody>
      <dsp:txXfrm>
        <a:off x="5426311" y="806223"/>
        <a:ext cx="2209695" cy="9107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23682-2711-4275-AFF4-AC2F6300B0F9}">
      <dsp:nvSpPr>
        <dsp:cNvPr id="0" name=""/>
        <dsp:cNvSpPr/>
      </dsp:nvSpPr>
      <dsp:spPr>
        <a:xfrm>
          <a:off x="0" y="55391"/>
          <a:ext cx="8777176" cy="1539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El RPDMQ, por normativa, debe mantener autonomía administrativa financiera</a:t>
          </a:r>
          <a:endParaRPr lang="es-EC" sz="2900" kern="1200" dirty="0"/>
        </a:p>
      </dsp:txBody>
      <dsp:txXfrm>
        <a:off x="75156" y="130547"/>
        <a:ext cx="8626864" cy="1389261"/>
      </dsp:txXfrm>
    </dsp:sp>
    <dsp:sp modelId="{C8939D56-AA0F-431E-8AFB-8A48081CDCED}">
      <dsp:nvSpPr>
        <dsp:cNvPr id="0" name=""/>
        <dsp:cNvSpPr/>
      </dsp:nvSpPr>
      <dsp:spPr>
        <a:xfrm>
          <a:off x="0" y="1678485"/>
          <a:ext cx="8777176" cy="1539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El RPDMQ fue creado por resolución del Alcalde, por lo que el Modelo de Gestión y el Estatuto deberán ser analizados y aprobados por el propio Alcalde. </a:t>
          </a:r>
          <a:endParaRPr lang="es-EC" sz="2900" kern="1200" dirty="0"/>
        </a:p>
      </dsp:txBody>
      <dsp:txXfrm>
        <a:off x="75156" y="1753641"/>
        <a:ext cx="8626864" cy="1389261"/>
      </dsp:txXfrm>
    </dsp:sp>
    <dsp:sp modelId="{3E742334-FD9C-4753-8578-E9FA0BDC3798}">
      <dsp:nvSpPr>
        <dsp:cNvPr id="0" name=""/>
        <dsp:cNvSpPr/>
      </dsp:nvSpPr>
      <dsp:spPr>
        <a:xfrm>
          <a:off x="0" y="3301578"/>
          <a:ext cx="8777176" cy="1539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Se recomienda que el trámite de aprobación sea liderado por la Administración General</a:t>
          </a:r>
          <a:endParaRPr lang="es-EC" sz="2900" kern="1200" dirty="0"/>
        </a:p>
      </dsp:txBody>
      <dsp:txXfrm>
        <a:off x="75156" y="3376734"/>
        <a:ext cx="8626864" cy="1389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EC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0467C83D-0664-4CCB-8278-E3B446EDD782}" type="datetimeFigureOut">
              <a:rPr lang="es-EC" smtClean="0"/>
              <a:t>6/10/2015</a:t>
            </a:fld>
            <a:endParaRPr lang="es-EC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s-EC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5F1895C-3D22-4D16-9871-C72256FEB9C0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0456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sz="1300" dirty="0"/>
              <a:t>Muchas gracias por este tiempo que nos permitirá exponer el estado actual de nuestro proyecto, con nosotros se encuentran:</a:t>
            </a:r>
          </a:p>
          <a:p>
            <a:endParaRPr lang="es-EC" sz="1300" dirty="0"/>
          </a:p>
          <a:p>
            <a:pPr lvl="0"/>
            <a:r>
              <a:rPr lang="es-EC" sz="1300" dirty="0"/>
              <a:t>Byron Paredes, gerente del proyecto.</a:t>
            </a:r>
          </a:p>
          <a:p>
            <a:pPr lvl="0"/>
            <a:r>
              <a:rPr lang="es-EC" sz="1300" dirty="0"/>
              <a:t>Diego Hidalgo, gerente de una de nuestras empresas.</a:t>
            </a:r>
          </a:p>
          <a:p>
            <a:pPr lvl="0"/>
            <a:r>
              <a:rPr lang="es-EC" sz="1300" dirty="0"/>
              <a:t>Teodoro Salguero, nuestro vocero oficial.</a:t>
            </a:r>
          </a:p>
          <a:p>
            <a:pPr lvl="0"/>
            <a:r>
              <a:rPr lang="es-EC" sz="1300" dirty="0"/>
              <a:t>Fernando </a:t>
            </a:r>
            <a:r>
              <a:rPr lang="es-EC" sz="1300" dirty="0" smtClean="0"/>
              <a:t>González, </a:t>
            </a:r>
            <a:r>
              <a:rPr lang="es-EC" sz="1300" dirty="0"/>
              <a:t>líder consultor.</a:t>
            </a:r>
          </a:p>
          <a:p>
            <a:pPr lvl="0"/>
            <a:r>
              <a:rPr lang="es-EC" sz="1300" dirty="0"/>
              <a:t>En chile: Christian Modinger, gerente de MEB y experto en tecnologías documentales.</a:t>
            </a:r>
          </a:p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895C-3D22-4D16-9871-C72256FEB9C0}" type="slidenum">
              <a:rPr lang="es-EC" smtClean="0"/>
              <a:t>1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079333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 smtClean="0"/>
              <a:t>Descripción General del Proyecto</a:t>
            </a:r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895C-3D22-4D16-9871-C72256FEB9C0}" type="slidenum">
              <a:rPr lang="es-EC" smtClean="0"/>
              <a:t>10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768847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 smtClean="0"/>
              <a:t>Descripción General del Proyecto</a:t>
            </a:r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895C-3D22-4D16-9871-C72256FEB9C0}" type="slidenum">
              <a:rPr lang="es-EC" smtClean="0"/>
              <a:t>12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799188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 smtClean="0"/>
              <a:t>Descripción General del Proyecto</a:t>
            </a:r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895C-3D22-4D16-9871-C72256FEB9C0}" type="slidenum">
              <a:rPr lang="es-EC" smtClean="0"/>
              <a:t>13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70181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 smtClean="0"/>
              <a:t>Descripción General del Proyecto</a:t>
            </a:r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895C-3D22-4D16-9871-C72256FEB9C0}" type="slidenum">
              <a:rPr lang="es-EC" smtClean="0"/>
              <a:t>14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593491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 smtClean="0"/>
              <a:t>Descripción General del Proyecto</a:t>
            </a:r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895C-3D22-4D16-9871-C72256FEB9C0}" type="slidenum">
              <a:rPr lang="es-EC" smtClean="0"/>
              <a:t>15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593491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 smtClean="0"/>
              <a:t>Descripción General del Proyecto</a:t>
            </a:r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895C-3D22-4D16-9871-C72256FEB9C0}" type="slidenum">
              <a:rPr lang="es-EC" smtClean="0"/>
              <a:t>16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21096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 smtClean="0"/>
              <a:t>Descripción General del Proyecto</a:t>
            </a:r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895C-3D22-4D16-9871-C72256FEB9C0}" type="slidenum">
              <a:rPr lang="es-EC" smtClean="0"/>
              <a:t>18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036591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895C-3D22-4D16-9871-C72256FEB9C0}" type="slidenum">
              <a:rPr lang="es-EC" smtClean="0"/>
              <a:t>27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309970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 smtClean="0"/>
              <a:t>Descripción General del Proyecto</a:t>
            </a:r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895C-3D22-4D16-9871-C72256FEB9C0}" type="slidenum">
              <a:rPr lang="es-EC" smtClean="0"/>
              <a:t>30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079333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 smtClean="0"/>
              <a:t>Problemas: </a:t>
            </a:r>
          </a:p>
          <a:p>
            <a:r>
              <a:rPr lang="es-EC" dirty="0" smtClean="0"/>
              <a:t>1.- Replanteo</a:t>
            </a:r>
            <a:r>
              <a:rPr lang="es-EC" baseline="0" dirty="0" smtClean="0"/>
              <a:t> de calendarios y prioridades, debido a la complejidad del proyecto (un año desde tdrs a contratación)</a:t>
            </a:r>
            <a:endParaRPr lang="es-EC" dirty="0" smtClean="0"/>
          </a:p>
          <a:p>
            <a:r>
              <a:rPr lang="es-EC" dirty="0" smtClean="0"/>
              <a:t>1.- Logística</a:t>
            </a:r>
            <a:r>
              <a:rPr lang="es-EC" baseline="0" dirty="0" smtClean="0"/>
              <a:t> y áreas de trabajo, </a:t>
            </a:r>
            <a:r>
              <a:rPr lang="es-EC" b="1" baseline="0" dirty="0" smtClean="0"/>
              <a:t>retraso inicial</a:t>
            </a:r>
            <a:r>
              <a:rPr lang="es-EC" baseline="0" dirty="0" smtClean="0"/>
              <a:t>.</a:t>
            </a:r>
          </a:p>
          <a:p>
            <a:r>
              <a:rPr lang="es-EC" baseline="0" dirty="0" smtClean="0"/>
              <a:t>2.- Sistema de gestión documental ya </a:t>
            </a:r>
            <a:r>
              <a:rPr lang="es-EC" b="1" baseline="0" dirty="0" smtClean="0"/>
              <a:t>estabilizado</a:t>
            </a:r>
          </a:p>
          <a:p>
            <a:r>
              <a:rPr lang="es-EC" baseline="0" dirty="0" smtClean="0"/>
              <a:t>3.- Soporte inmediato sobre calidad de libros y </a:t>
            </a:r>
            <a:r>
              <a:rPr lang="es-EC" b="1" baseline="0" dirty="0" smtClean="0"/>
              <a:t>estado de conservación documental</a:t>
            </a:r>
            <a:r>
              <a:rPr lang="es-EC" baseline="0" dirty="0" smtClean="0"/>
              <a:t>.</a:t>
            </a:r>
          </a:p>
          <a:p>
            <a:r>
              <a:rPr lang="es-EC" baseline="0" dirty="0" smtClean="0"/>
              <a:t>4.- </a:t>
            </a:r>
            <a:r>
              <a:rPr lang="es-EC" b="1" baseline="0" dirty="0" smtClean="0"/>
              <a:t>Coordinación</a:t>
            </a:r>
            <a:r>
              <a:rPr lang="es-EC" baseline="0" dirty="0" smtClean="0"/>
              <a:t> entre los subcomponentes</a:t>
            </a:r>
          </a:p>
          <a:p>
            <a:r>
              <a:rPr lang="es-EC" baseline="0" dirty="0" smtClean="0"/>
              <a:t>5.- No se dispone de aireación y ventilación, no superado.</a:t>
            </a:r>
          </a:p>
          <a:p>
            <a:endParaRPr lang="es-EC" baseline="0" dirty="0" smtClean="0"/>
          </a:p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895C-3D22-4D16-9871-C72256FEB9C0}" type="slidenum">
              <a:rPr lang="es-EC" smtClean="0"/>
              <a:t>31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07933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 smtClean="0"/>
              <a:t>La agenda</a:t>
            </a:r>
            <a:r>
              <a:rPr lang="es-EC" baseline="0" dirty="0" smtClean="0"/>
              <a:t> a tratar es la siguiente:</a:t>
            </a:r>
          </a:p>
          <a:p>
            <a:endParaRPr lang="es-EC" baseline="0" dirty="0" smtClean="0"/>
          </a:p>
          <a:p>
            <a:r>
              <a:rPr lang="es-EC" baseline="0" dirty="0" smtClean="0"/>
              <a:t>- El Consorcio: Información general de quienes somos.</a:t>
            </a:r>
          </a:p>
          <a:p>
            <a:r>
              <a:rPr lang="es-EC" dirty="0" smtClean="0"/>
              <a:t>- EL proyecto: El marco sobre el cual se desenvuelve</a:t>
            </a:r>
            <a:r>
              <a:rPr lang="es-EC" baseline="0" dirty="0" smtClean="0"/>
              <a:t> el proyecto.</a:t>
            </a:r>
          </a:p>
          <a:p>
            <a:pPr marL="181154" indent="-181154">
              <a:buFontTx/>
              <a:buChar char="-"/>
            </a:pPr>
            <a:r>
              <a:rPr lang="es-EC" baseline="0" dirty="0" smtClean="0"/>
              <a:t>Situación actual: Estado de cada subcomponente.</a:t>
            </a:r>
          </a:p>
          <a:p>
            <a:pPr marL="181154" indent="-181154">
              <a:buFontTx/>
              <a:buChar char="-"/>
            </a:pPr>
            <a:r>
              <a:rPr lang="es-EC" baseline="0" dirty="0" smtClean="0"/>
              <a:t>Conclusiones:  Que hemos aprendido? a donde vamos?.</a:t>
            </a:r>
          </a:p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895C-3D22-4D16-9871-C72256FEB9C0}" type="slidenum">
              <a:rPr lang="es-EC" smtClean="0"/>
              <a:t>2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079333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895C-3D22-4D16-9871-C72256FEB9C0}" type="slidenum">
              <a:rPr lang="es-EC" smtClean="0"/>
              <a:t>32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07933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895C-3D22-4D16-9871-C72256FEB9C0}" type="slidenum">
              <a:rPr lang="es-EC" smtClean="0"/>
              <a:t>3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07933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1154" indent="-181154">
              <a:buFontTx/>
              <a:buChar char="-"/>
            </a:pPr>
            <a:r>
              <a:rPr lang="es-EC" dirty="0" smtClean="0"/>
              <a:t>MEB: Empresa dedica a brindar soluciones integrales de gestión documental, </a:t>
            </a:r>
          </a:p>
          <a:p>
            <a:r>
              <a:rPr lang="es-EC" dirty="0" smtClean="0"/>
              <a:t>con presencia en</a:t>
            </a:r>
            <a:r>
              <a:rPr lang="es-EC" baseline="0" dirty="0" smtClean="0"/>
              <a:t> 7 países de la región y más de 15 años de experiencia </a:t>
            </a:r>
          </a:p>
          <a:p>
            <a:r>
              <a:rPr lang="es-EC" baseline="0" dirty="0" smtClean="0"/>
              <a:t>en el mercado de la gestión documental.</a:t>
            </a:r>
          </a:p>
          <a:p>
            <a:endParaRPr lang="es-EC" baseline="0" dirty="0" smtClean="0"/>
          </a:p>
          <a:p>
            <a:pPr marL="181154" indent="-181154">
              <a:buFontTx/>
              <a:buChar char="-"/>
            </a:pPr>
            <a:r>
              <a:rPr lang="es-EC" baseline="0" dirty="0" smtClean="0"/>
              <a:t>17Mile: Líderes en el mercado nacional en implementación de soluciones de archivo, </a:t>
            </a:r>
          </a:p>
          <a:p>
            <a:r>
              <a:rPr lang="es-EC" baseline="0" dirty="0" smtClean="0"/>
              <a:t>digitalización y gestión documental, con más de 9 años de experiencia </a:t>
            </a:r>
          </a:p>
          <a:p>
            <a:r>
              <a:rPr lang="es-EC" baseline="0" dirty="0" smtClean="0"/>
              <a:t>y más de 100 millones de imágenes procesadas.</a:t>
            </a:r>
          </a:p>
          <a:p>
            <a:pPr marL="181154" indent="-181154">
              <a:buFontTx/>
              <a:buChar char="-"/>
            </a:pPr>
            <a:endParaRPr lang="es-EC" baseline="0" dirty="0" smtClean="0"/>
          </a:p>
          <a:p>
            <a:pPr marL="181154" indent="-181154">
              <a:buFontTx/>
              <a:buChar char="-"/>
            </a:pPr>
            <a:r>
              <a:rPr lang="es-EC" baseline="0" dirty="0" smtClean="0"/>
              <a:t>Nuestras empresas en conjunto y con la colaboración de expertos especialistas </a:t>
            </a:r>
          </a:p>
          <a:p>
            <a:r>
              <a:rPr lang="es-EC" baseline="0" dirty="0" smtClean="0"/>
              <a:t>con cuarto nivel universitario y connotada experiencia </a:t>
            </a:r>
          </a:p>
          <a:p>
            <a:r>
              <a:rPr lang="es-EC" baseline="0" dirty="0" smtClean="0"/>
              <a:t>aunamos nuestros esfuerzos para MODERNIZAR AL REGISTRO DE LA PROPIEDAD.</a:t>
            </a:r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895C-3D22-4D16-9871-C72256FEB9C0}" type="slidenum">
              <a:rPr lang="es-EC" smtClean="0"/>
              <a:t>4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07933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1154" indent="-181154">
              <a:buFontTx/>
              <a:buChar char="-"/>
            </a:pPr>
            <a:r>
              <a:rPr lang="es-EC" dirty="0" smtClean="0"/>
              <a:t>MEB: Empresa dedica a brindar soluciones integrales de gestión documental, </a:t>
            </a:r>
          </a:p>
          <a:p>
            <a:r>
              <a:rPr lang="es-EC" dirty="0" smtClean="0"/>
              <a:t>con presencia en</a:t>
            </a:r>
            <a:r>
              <a:rPr lang="es-EC" baseline="0" dirty="0" smtClean="0"/>
              <a:t> 7 países de la región y más de 15 años de experiencia </a:t>
            </a:r>
          </a:p>
          <a:p>
            <a:r>
              <a:rPr lang="es-EC" baseline="0" dirty="0" smtClean="0"/>
              <a:t>en el mercado de la gestión documental.</a:t>
            </a:r>
          </a:p>
          <a:p>
            <a:endParaRPr lang="es-EC" baseline="0" dirty="0" smtClean="0"/>
          </a:p>
          <a:p>
            <a:pPr marL="181154" indent="-181154">
              <a:buFontTx/>
              <a:buChar char="-"/>
            </a:pPr>
            <a:r>
              <a:rPr lang="es-EC" baseline="0" dirty="0" smtClean="0"/>
              <a:t>17Mile: Líderes en el mercado nacional en implementación de soluciones de archivo, </a:t>
            </a:r>
          </a:p>
          <a:p>
            <a:r>
              <a:rPr lang="es-EC" baseline="0" dirty="0" smtClean="0"/>
              <a:t>digitalización y gestión documental, con más de 9 años de experiencia </a:t>
            </a:r>
          </a:p>
          <a:p>
            <a:r>
              <a:rPr lang="es-EC" baseline="0" dirty="0" smtClean="0"/>
              <a:t>y más de 100 millones de imágenes procesadas.</a:t>
            </a:r>
          </a:p>
          <a:p>
            <a:pPr marL="181154" indent="-181154">
              <a:buFontTx/>
              <a:buChar char="-"/>
            </a:pPr>
            <a:endParaRPr lang="es-EC" baseline="0" dirty="0" smtClean="0"/>
          </a:p>
          <a:p>
            <a:pPr marL="181154" indent="-181154">
              <a:buFontTx/>
              <a:buChar char="-"/>
            </a:pPr>
            <a:r>
              <a:rPr lang="es-EC" baseline="0" dirty="0" smtClean="0"/>
              <a:t>Nuestras empresas en conjunto y con la colaboración de expertos especialistas </a:t>
            </a:r>
          </a:p>
          <a:p>
            <a:r>
              <a:rPr lang="es-EC" baseline="0" dirty="0" smtClean="0"/>
              <a:t>con cuarto nivel universitario y connotada experiencia </a:t>
            </a:r>
          </a:p>
          <a:p>
            <a:r>
              <a:rPr lang="es-EC" baseline="0" dirty="0" smtClean="0"/>
              <a:t>aunamos nuestros esfuerzos para MODERNIZAR AL REGISTRO DE LA PROPIEDAD.</a:t>
            </a:r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895C-3D22-4D16-9871-C72256FEB9C0}" type="slidenum">
              <a:rPr lang="es-EC" smtClean="0"/>
              <a:t>5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90763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1154" indent="-181154">
              <a:buFontTx/>
              <a:buChar char="-"/>
            </a:pPr>
            <a:r>
              <a:rPr lang="es-EC" dirty="0" smtClean="0"/>
              <a:t>El componente este compuesto por 8</a:t>
            </a:r>
            <a:r>
              <a:rPr lang="es-EC" baseline="0" dirty="0" smtClean="0"/>
              <a:t> subcomponentes, los cuales son:….</a:t>
            </a:r>
          </a:p>
          <a:p>
            <a:pPr marL="181154" indent="-181154">
              <a:buFontTx/>
              <a:buChar char="-"/>
            </a:pPr>
            <a:r>
              <a:rPr lang="es-EC" baseline="0" dirty="0" smtClean="0"/>
              <a:t>La adquisición de Hardware y Software base de acuerdo a especificaciones técnicas</a:t>
            </a:r>
          </a:p>
          <a:p>
            <a:pPr marL="181154" indent="-181154">
              <a:buFontTx/>
              <a:buChar char="-"/>
            </a:pPr>
            <a:r>
              <a:rPr lang="es-EC" baseline="0" dirty="0" smtClean="0"/>
              <a:t>La relación entre cada subcomponente</a:t>
            </a:r>
          </a:p>
          <a:p>
            <a:pPr marL="181154" indent="-181154">
              <a:buFontTx/>
              <a:buChar char="-"/>
            </a:pPr>
            <a:endParaRPr lang="es-EC" baseline="0" dirty="0" smtClean="0"/>
          </a:p>
          <a:p>
            <a:pPr marL="181154" indent="-181154">
              <a:buFontTx/>
              <a:buChar char="-"/>
            </a:pPr>
            <a:r>
              <a:rPr lang="es-EC" baseline="0" dirty="0" smtClean="0"/>
              <a:t>En las siguientes láminas de la situación actual, describiremos cada uno de estos subcomponentes.</a:t>
            </a:r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895C-3D22-4D16-9871-C72256FEB9C0}" type="slidenum">
              <a:rPr lang="es-EC" smtClean="0"/>
              <a:t>6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07933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300" dirty="0"/>
              <a:t>- Identificación de brechas de perfil duro</a:t>
            </a:r>
            <a:endParaRPr lang="es-EC" sz="1300" dirty="0"/>
          </a:p>
          <a:p>
            <a:r>
              <a:rPr lang="es-ES" sz="1300" dirty="0"/>
              <a:t>- Análisis de personalidad</a:t>
            </a:r>
            <a:endParaRPr lang="es-EC" sz="1300" dirty="0"/>
          </a:p>
          <a:p>
            <a:r>
              <a:rPr lang="es-ES" sz="1300" dirty="0"/>
              <a:t>- Análisis de competencias conductuales</a:t>
            </a:r>
          </a:p>
          <a:p>
            <a:r>
              <a:rPr lang="es-EC" sz="1300" dirty="0"/>
              <a:t>- </a:t>
            </a:r>
            <a:r>
              <a:rPr lang="es-ES" sz="1300" dirty="0"/>
              <a:t>Elaboración de perfiles de puestos (folio real)</a:t>
            </a:r>
          </a:p>
          <a:p>
            <a:r>
              <a:rPr lang="es-EC" sz="1300" dirty="0"/>
              <a:t>- </a:t>
            </a:r>
            <a:r>
              <a:rPr lang="es-ES" sz="1300" dirty="0"/>
              <a:t>Reubicación de Talento Humano</a:t>
            </a:r>
          </a:p>
          <a:p>
            <a:r>
              <a:rPr lang="es-EC" sz="1300" dirty="0"/>
              <a:t>- </a:t>
            </a:r>
            <a:r>
              <a:rPr lang="es-ES" sz="1300" dirty="0"/>
              <a:t>Capacitación de Talento Humano</a:t>
            </a:r>
            <a:endParaRPr lang="es-EC" sz="1300" dirty="0"/>
          </a:p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895C-3D22-4D16-9871-C72256FEB9C0}" type="slidenum">
              <a:rPr lang="es-EC" smtClean="0"/>
              <a:t>7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07933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300" dirty="0"/>
              <a:t>- Identificación de brechas de perfil duro</a:t>
            </a:r>
            <a:endParaRPr lang="es-EC" sz="1300" dirty="0"/>
          </a:p>
          <a:p>
            <a:r>
              <a:rPr lang="es-ES" sz="1300" dirty="0"/>
              <a:t>- Análisis de personalidad</a:t>
            </a:r>
            <a:endParaRPr lang="es-EC" sz="1300" dirty="0"/>
          </a:p>
          <a:p>
            <a:r>
              <a:rPr lang="es-ES" sz="1300" dirty="0"/>
              <a:t>- Análisis de competencias conductuales</a:t>
            </a:r>
          </a:p>
          <a:p>
            <a:r>
              <a:rPr lang="es-EC" sz="1300" dirty="0"/>
              <a:t>- </a:t>
            </a:r>
            <a:r>
              <a:rPr lang="es-ES" sz="1300" dirty="0"/>
              <a:t>Elaboración de perfiles de puestos (folio real)</a:t>
            </a:r>
          </a:p>
          <a:p>
            <a:r>
              <a:rPr lang="es-EC" sz="1300" dirty="0"/>
              <a:t>- </a:t>
            </a:r>
            <a:r>
              <a:rPr lang="es-ES" sz="1300" dirty="0"/>
              <a:t>Reubicación de Talento Humano</a:t>
            </a:r>
          </a:p>
          <a:p>
            <a:r>
              <a:rPr lang="es-EC" sz="1300" dirty="0"/>
              <a:t>- </a:t>
            </a:r>
            <a:r>
              <a:rPr lang="es-ES" sz="1300" dirty="0"/>
              <a:t>Capacitación de Talento Humano</a:t>
            </a:r>
            <a:endParaRPr lang="es-EC" sz="1300" dirty="0"/>
          </a:p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895C-3D22-4D16-9871-C72256FEB9C0}" type="slidenum">
              <a:rPr lang="es-EC" smtClean="0"/>
              <a:t>8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07933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 smtClean="0"/>
              <a:t>Descripción General del Proyecto</a:t>
            </a:r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895C-3D22-4D16-9871-C72256FEB9C0}" type="slidenum">
              <a:rPr lang="es-EC" smtClean="0"/>
              <a:t>9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07933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64452-E990-4481-8187-A5578CA14DEA}" type="datetime1">
              <a:rPr lang="es-EC" smtClean="0"/>
              <a:t>6/10/2015</a:t>
            </a:fld>
            <a:endParaRPr lang="es-EC" dirty="0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012066-5B41-4A98-8E94-3BD2F4F1E557}" type="slidenum">
              <a:rPr lang="es-EC" smtClean="0"/>
              <a:t>‹Nº›</a:t>
            </a:fld>
            <a:endParaRPr lang="es-EC" dirty="0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7274D-C953-4244-8DED-A807BD8477D5}" type="datetime1">
              <a:rPr lang="es-EC" smtClean="0"/>
              <a:t>6/10/2015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012066-5B41-4A98-8E94-3BD2F4F1E557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1E51E-2D3D-4FE8-9350-620A8D8B6552}" type="datetime1">
              <a:rPr lang="es-EC" smtClean="0"/>
              <a:t>6/10/2015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012066-5B41-4A98-8E94-3BD2F4F1E557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07504" y="6356350"/>
            <a:ext cx="1162472" cy="365125"/>
          </a:xfrm>
        </p:spPr>
        <p:txBody>
          <a:bodyPr/>
          <a:lstStyle/>
          <a:p>
            <a:fld id="{6648C4E8-E787-47D1-99CD-6334E82061B8}" type="datetime1">
              <a:rPr lang="es-EC" smtClean="0"/>
              <a:t>6/10/2015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75856" y="6381328"/>
            <a:ext cx="2592288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s-ES" b="1" dirty="0" smtClean="0"/>
              <a:t>Ing. Fernando González   MBA, Ms DEGI</a:t>
            </a:r>
            <a:endParaRPr lang="es-EC" dirty="0" smtClean="0"/>
          </a:p>
          <a:p>
            <a:r>
              <a:rPr lang="es-ES" b="1" dirty="0" smtClean="0"/>
              <a:t>2508369     0999446606</a:t>
            </a:r>
            <a:endParaRPr lang="es-EC" dirty="0" smtClean="0"/>
          </a:p>
          <a:p>
            <a:r>
              <a:rPr lang="es-ES" b="1" dirty="0" smtClean="0"/>
              <a:t>fernandogonzalez2201@gmail.com</a:t>
            </a:r>
            <a:endParaRPr lang="es-EC" dirty="0" smtClean="0"/>
          </a:p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78080" y="6356350"/>
            <a:ext cx="586408" cy="365125"/>
          </a:xfrm>
        </p:spPr>
        <p:txBody>
          <a:bodyPr/>
          <a:lstStyle/>
          <a:p>
            <a:fld id="{73AAEE62-FDBE-4EBE-BDC9-253BD16FEC79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892683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07504" y="6356350"/>
            <a:ext cx="1162472" cy="365125"/>
          </a:xfrm>
        </p:spPr>
        <p:txBody>
          <a:bodyPr/>
          <a:lstStyle/>
          <a:p>
            <a:fld id="{6648C4E8-E787-47D1-99CD-6334E82061B8}" type="datetime1">
              <a:rPr lang="es-EC" smtClean="0"/>
              <a:t>6/10/2015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75856" y="6381328"/>
            <a:ext cx="2592288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s-ES" b="1" dirty="0" smtClean="0"/>
              <a:t>Ing. Fernando González   MBA, Ms DEGI</a:t>
            </a:r>
            <a:endParaRPr lang="es-EC" dirty="0" smtClean="0"/>
          </a:p>
          <a:p>
            <a:r>
              <a:rPr lang="es-ES" b="1" dirty="0" smtClean="0"/>
              <a:t>2508369     0999446606</a:t>
            </a:r>
            <a:endParaRPr lang="es-EC" dirty="0" smtClean="0"/>
          </a:p>
          <a:p>
            <a:r>
              <a:rPr lang="es-ES" b="1" dirty="0" smtClean="0"/>
              <a:t>fernandogonzalez2201@gmail.com</a:t>
            </a:r>
            <a:endParaRPr lang="es-EC" dirty="0" smtClean="0"/>
          </a:p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78080" y="6356350"/>
            <a:ext cx="586408" cy="365125"/>
          </a:xfrm>
        </p:spPr>
        <p:txBody>
          <a:bodyPr/>
          <a:lstStyle/>
          <a:p>
            <a:fld id="{73AAEE62-FDBE-4EBE-BDC9-253BD16FEC79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916608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07504" y="6356350"/>
            <a:ext cx="1162472" cy="365125"/>
          </a:xfrm>
        </p:spPr>
        <p:txBody>
          <a:bodyPr/>
          <a:lstStyle/>
          <a:p>
            <a:fld id="{6648C4E8-E787-47D1-99CD-6334E82061B8}" type="datetime1">
              <a:rPr lang="es-EC" smtClean="0"/>
              <a:t>6/10/2015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75856" y="6381328"/>
            <a:ext cx="2592288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s-ES" b="1" dirty="0" smtClean="0"/>
              <a:t>Ing. Fernando González   MBA, Ms DEGI</a:t>
            </a:r>
            <a:endParaRPr lang="es-EC" dirty="0" smtClean="0"/>
          </a:p>
          <a:p>
            <a:r>
              <a:rPr lang="es-ES" b="1" dirty="0" smtClean="0"/>
              <a:t>2508369     0999446606</a:t>
            </a:r>
            <a:endParaRPr lang="es-EC" dirty="0" smtClean="0"/>
          </a:p>
          <a:p>
            <a:r>
              <a:rPr lang="es-ES" b="1" dirty="0" smtClean="0"/>
              <a:t>fernandogonzalez2201@gmail.com</a:t>
            </a:r>
            <a:endParaRPr lang="es-EC" dirty="0" smtClean="0"/>
          </a:p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78080" y="6356350"/>
            <a:ext cx="586408" cy="365125"/>
          </a:xfrm>
        </p:spPr>
        <p:txBody>
          <a:bodyPr/>
          <a:lstStyle/>
          <a:p>
            <a:fld id="{73AAEE62-FDBE-4EBE-BDC9-253BD16FEC79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916952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07504" y="6356350"/>
            <a:ext cx="1162472" cy="365125"/>
          </a:xfrm>
        </p:spPr>
        <p:txBody>
          <a:bodyPr/>
          <a:lstStyle/>
          <a:p>
            <a:fld id="{6648C4E8-E787-47D1-99CD-6334E82061B8}" type="datetime1">
              <a:rPr lang="es-EC" smtClean="0"/>
              <a:t>6/10/2015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75856" y="6381328"/>
            <a:ext cx="2592288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s-ES" b="1" dirty="0" smtClean="0"/>
              <a:t>Ing. Fernando González   MBA, Ms DEGI</a:t>
            </a:r>
            <a:endParaRPr lang="es-EC" dirty="0" smtClean="0"/>
          </a:p>
          <a:p>
            <a:r>
              <a:rPr lang="es-ES" b="1" dirty="0" smtClean="0"/>
              <a:t>2508369     0999446606</a:t>
            </a:r>
            <a:endParaRPr lang="es-EC" dirty="0" smtClean="0"/>
          </a:p>
          <a:p>
            <a:r>
              <a:rPr lang="es-ES" b="1" dirty="0" smtClean="0"/>
              <a:t>fernandogonzalez2201@gmail.com</a:t>
            </a:r>
            <a:endParaRPr lang="es-EC" dirty="0" smtClean="0"/>
          </a:p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78080" y="6356350"/>
            <a:ext cx="586408" cy="365125"/>
          </a:xfrm>
        </p:spPr>
        <p:txBody>
          <a:bodyPr/>
          <a:lstStyle/>
          <a:p>
            <a:fld id="{73AAEE62-FDBE-4EBE-BDC9-253BD16FEC79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4420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975DF8-D588-4078-A9BE-5E1E50A4D530}" type="datetime1">
              <a:rPr lang="es-EC" smtClean="0"/>
              <a:t>6/10/2015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012066-5B41-4A98-8E94-3BD2F4F1E557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170CA4-3013-4B61-9907-2CBC1C8567AC}" type="datetime1">
              <a:rPr lang="es-EC" smtClean="0"/>
              <a:t>6/10/2015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012066-5B41-4A98-8E94-3BD2F4F1E557}" type="slidenum">
              <a:rPr lang="es-EC" smtClean="0"/>
              <a:t>‹Nº›</a:t>
            </a:fld>
            <a:endParaRPr lang="es-EC" dirty="0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0FD964-3518-40D3-A4FB-1232EED23E91}" type="datetime1">
              <a:rPr lang="es-EC" smtClean="0"/>
              <a:t>6/10/2015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012066-5B41-4A98-8E94-3BD2F4F1E557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27348-EB96-49AE-9682-1C49266DEC7A}" type="datetime1">
              <a:rPr lang="es-EC" smtClean="0"/>
              <a:t>6/10/2015</a:t>
            </a:fld>
            <a:endParaRPr lang="es-EC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012066-5B41-4A98-8E94-3BD2F4F1E557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D6905-E803-4C37-8F41-554070DE82E0}" type="datetime1">
              <a:rPr lang="es-EC" smtClean="0"/>
              <a:t>6/10/2015</a:t>
            </a:fld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012066-5B41-4A98-8E94-3BD2F4F1E557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5D00A3-068F-4508-9BF4-C09CD1F004DC}" type="datetime1">
              <a:rPr lang="es-EC" smtClean="0"/>
              <a:t>6/10/2015</a:t>
            </a:fld>
            <a:endParaRPr lang="es-EC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012066-5B41-4A98-8E94-3BD2F4F1E557}" type="slidenum">
              <a:rPr lang="es-EC" smtClean="0"/>
              <a:t>‹Nº›</a:t>
            </a:fld>
            <a:endParaRPr lang="es-EC" dirty="0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7D197-9172-48E1-A8B8-0BC854AF9B1D}" type="datetime1">
              <a:rPr lang="es-EC" smtClean="0"/>
              <a:t>6/10/2015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012066-5B41-4A98-8E94-3BD2F4F1E557}" type="slidenum">
              <a:rPr lang="es-EC" smtClean="0"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60FDD-A07E-4783-8507-BD6F9D8A60BD}" type="datetime1">
              <a:rPr lang="es-EC" smtClean="0"/>
              <a:t>6/10/2015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012066-5B41-4A98-8E94-3BD2F4F1E557}" type="slidenum">
              <a:rPr lang="es-EC" smtClean="0"/>
              <a:t>‹Nº›</a:t>
            </a:fld>
            <a:endParaRPr lang="es-EC" dirty="0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A028D6A-5FB0-4FBE-A054-90E6ACAAC5D3}" type="datetime1">
              <a:rPr lang="es-EC" smtClean="0"/>
              <a:t>6/10/2015</a:t>
            </a:fld>
            <a:endParaRPr lang="es-EC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C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012066-5B41-4A98-8E94-3BD2F4F1E557}" type="slidenum">
              <a:rPr lang="es-EC" smtClean="0"/>
              <a:t>‹Nº›</a:t>
            </a:fld>
            <a:endParaRPr lang="es-EC" dirty="0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5" r:id="rId14"/>
    <p:sldLayoutId id="2147483726" r:id="rId15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emf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emf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7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2.png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3.jpeg"/><Relationship Id="rId9" Type="http://schemas.microsoft.com/office/2007/relationships/diagramDrawing" Target="../diagrams/drawing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jpeg"/><Relationship Id="rId7" Type="http://schemas.openxmlformats.org/officeDocument/2006/relationships/image" Target="../media/image12.jp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g"/><Relationship Id="rId11" Type="http://schemas.openxmlformats.org/officeDocument/2006/relationships/image" Target="../media/image16.jpg"/><Relationship Id="rId5" Type="http://schemas.openxmlformats.org/officeDocument/2006/relationships/image" Target="../media/image3.jpeg"/><Relationship Id="rId10" Type="http://schemas.openxmlformats.org/officeDocument/2006/relationships/image" Target="../media/image15.jpg"/><Relationship Id="rId4" Type="http://schemas.openxmlformats.org/officeDocument/2006/relationships/image" Target="../media/image2.png"/><Relationship Id="rId9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image" Target="../media/image18.jpg"/><Relationship Id="rId4" Type="http://schemas.openxmlformats.org/officeDocument/2006/relationships/image" Target="../media/image3.jpeg"/><Relationship Id="rId9" Type="http://schemas.microsoft.com/office/2007/relationships/diagramDrawing" Target="../diagrams/drawing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10" Type="http://schemas.openxmlformats.org/officeDocument/2006/relationships/image" Target="../media/image18.jpg"/><Relationship Id="rId4" Type="http://schemas.openxmlformats.org/officeDocument/2006/relationships/image" Target="../media/image3.jpeg"/><Relationship Id="rId9" Type="http://schemas.microsoft.com/office/2007/relationships/diagramDrawing" Target="../diagrams/drawin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 de texto 2"/>
          <p:cNvSpPr txBox="1">
            <a:spLocks noChangeArrowheads="1"/>
          </p:cNvSpPr>
          <p:nvPr/>
        </p:nvSpPr>
        <p:spPr bwMode="auto">
          <a:xfrm>
            <a:off x="-36512" y="6488509"/>
            <a:ext cx="3731764" cy="39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 </a:t>
            </a:r>
            <a:r>
              <a:rPr lang="es-EC" sz="1050" b="1" dirty="0" smtClean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CONSORCIO ARCHIVOS  DIGITALES  </a:t>
            </a: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MEB SEVENTEENMILE 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200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 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10" name="9 Imagen" descr="LOGO MEB transparente 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224" y="260648"/>
            <a:ext cx="2142616" cy="1224136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11" name="10 Imagen" descr="17mil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140588"/>
            <a:ext cx="1506637" cy="134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2066-5B41-4A98-8E94-3BD2F4F1E557}" type="slidenum">
              <a:rPr lang="es-EC" smtClean="0"/>
              <a:t>1</a:t>
            </a:fld>
            <a:endParaRPr lang="es-EC" dirty="0"/>
          </a:p>
        </p:txBody>
      </p:sp>
      <p:sp>
        <p:nvSpPr>
          <p:cNvPr id="2" name="1 CuadroTexto"/>
          <p:cNvSpPr txBox="1"/>
          <p:nvPr/>
        </p:nvSpPr>
        <p:spPr>
          <a:xfrm>
            <a:off x="1766940" y="1844824"/>
            <a:ext cx="61838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b="1" dirty="0"/>
              <a:t>PROYECTO </a:t>
            </a:r>
            <a:r>
              <a:rPr lang="es-EC" sz="3200" b="1" dirty="0" smtClean="0"/>
              <a:t>DE  MODERNIZACIÓN INTEGRAL EL </a:t>
            </a:r>
            <a:r>
              <a:rPr lang="es-EC" sz="3200" b="1" dirty="0"/>
              <a:t>REGISTRO DE LA PROPIEDAD DEL DISTRITO METROPOLITANO DE </a:t>
            </a:r>
            <a:r>
              <a:rPr lang="es-EC" sz="3200" b="1" dirty="0" smtClean="0"/>
              <a:t>QUITO  </a:t>
            </a:r>
            <a:endParaRPr lang="es-EC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2" y="5066109"/>
            <a:ext cx="230505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030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LOGO MEB transparente 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7" y="260648"/>
            <a:ext cx="936104" cy="42418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11" name="10 Imagen" descr="17mil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48702"/>
            <a:ext cx="71454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2066-5B41-4A98-8E94-3BD2F4F1E557}" type="slidenum">
              <a:rPr lang="es-EC" smtClean="0"/>
              <a:t>10</a:t>
            </a:fld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1043608" y="1738551"/>
            <a:ext cx="75700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8000" b="1" dirty="0" smtClean="0"/>
              <a:t>Matriz de Competencias</a:t>
            </a:r>
            <a:endParaRPr lang="es-EC" sz="8000" b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353956" y="7542645"/>
            <a:ext cx="208823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 smtClean="0"/>
              <a:t>RECIBE LIBROS</a:t>
            </a:r>
            <a:endParaRPr lang="es-EC" dirty="0"/>
          </a:p>
        </p:txBody>
      </p:sp>
      <p:sp>
        <p:nvSpPr>
          <p:cNvPr id="46" name="Cuadro de texto 2"/>
          <p:cNvSpPr txBox="1">
            <a:spLocks noChangeArrowheads="1"/>
          </p:cNvSpPr>
          <p:nvPr/>
        </p:nvSpPr>
        <p:spPr bwMode="auto">
          <a:xfrm>
            <a:off x="-36512" y="6488509"/>
            <a:ext cx="3731764" cy="39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 </a:t>
            </a:r>
            <a:r>
              <a:rPr lang="es-EC" sz="1050" b="1" dirty="0" smtClean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CONSORCIO ARCHIVOS  DIGITALES  </a:t>
            </a: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MEB SEVENTEENMILE 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200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 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0358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D2B04-B875-41EA-B216-9B9D7FA1EF7B}" type="datetime1">
              <a:rPr lang="es-EC" smtClean="0"/>
              <a:t>6/10/2015</a:t>
            </a:fld>
            <a:endParaRPr lang="es-EC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EE62-FDBE-4EBE-BDC9-253BD16FEC79}" type="slidenum">
              <a:rPr lang="es-EC" smtClean="0"/>
              <a:t>11</a:t>
            </a:fld>
            <a:endParaRPr lang="es-EC" dirty="0"/>
          </a:p>
        </p:txBody>
      </p:sp>
      <p:sp>
        <p:nvSpPr>
          <p:cNvPr id="4" name="3 Rectángulo"/>
          <p:cNvSpPr/>
          <p:nvPr/>
        </p:nvSpPr>
        <p:spPr>
          <a:xfrm>
            <a:off x="1115616" y="260648"/>
            <a:ext cx="7704856" cy="1785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sz="2200" b="1" dirty="0">
                <a:latin typeface="Arial Narrow" panose="020B0606020202030204" pitchFamily="34" charset="0"/>
              </a:rPr>
              <a:t>Matriz de Competencias </a:t>
            </a:r>
          </a:p>
          <a:p>
            <a:pPr algn="just"/>
            <a:r>
              <a:rPr lang="es-ES" sz="2200" dirty="0" smtClean="0">
                <a:latin typeface="Arial Narrow" panose="020B0606020202030204" pitchFamily="34" charset="0"/>
              </a:rPr>
              <a:t>Es </a:t>
            </a:r>
            <a:r>
              <a:rPr lang="es-ES" sz="2200" dirty="0">
                <a:latin typeface="Arial Narrow" panose="020B0606020202030204" pitchFamily="34" charset="0"/>
              </a:rPr>
              <a:t>un instrumento </a:t>
            </a:r>
            <a:r>
              <a:rPr lang="es-ES" sz="2200" dirty="0" smtClean="0">
                <a:latin typeface="Arial Narrow" panose="020B0606020202030204" pitchFamily="34" charset="0"/>
              </a:rPr>
              <a:t>que detalla </a:t>
            </a:r>
            <a:r>
              <a:rPr lang="es-ES" sz="2200" dirty="0">
                <a:latin typeface="Arial Narrow" panose="020B0606020202030204" pitchFamily="34" charset="0"/>
              </a:rPr>
              <a:t>un conjunto de acciones o actividades que, </a:t>
            </a:r>
            <a:r>
              <a:rPr lang="es-ES" sz="2200" dirty="0" smtClean="0">
                <a:latin typeface="Arial Narrow" panose="020B0606020202030204" pitchFamily="34" charset="0"/>
              </a:rPr>
              <a:t>en forma </a:t>
            </a:r>
            <a:r>
              <a:rPr lang="es-ES" sz="2200" dirty="0">
                <a:latin typeface="Arial Narrow" panose="020B0606020202030204" pitchFamily="34" charset="0"/>
              </a:rPr>
              <a:t>exclusiva o compartida, realizan legítimamente uno o varios niveles de gobierno</a:t>
            </a:r>
            <a:r>
              <a:rPr lang="es-ES" sz="2200" dirty="0" smtClean="0">
                <a:latin typeface="Arial Narrow" panose="020B0606020202030204" pitchFamily="34" charset="0"/>
              </a:rPr>
              <a:t>.</a:t>
            </a:r>
          </a:p>
          <a:p>
            <a:pPr algn="just"/>
            <a:endParaRPr lang="es-ES" sz="2200" dirty="0">
              <a:latin typeface="Arial Narrow" panose="020B0606020202030204" pitchFamily="34" charset="0"/>
            </a:endParaRPr>
          </a:p>
        </p:txBody>
      </p:sp>
      <p:sp>
        <p:nvSpPr>
          <p:cNvPr id="3" name="Flecha derecha 2"/>
          <p:cNvSpPr/>
          <p:nvPr/>
        </p:nvSpPr>
        <p:spPr>
          <a:xfrm>
            <a:off x="7956376" y="6453336"/>
            <a:ext cx="432048" cy="2681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1907703" y="6525344"/>
            <a:ext cx="5256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latin typeface="Arial Narrow" panose="020B0606020202030204" pitchFamily="34" charset="0"/>
              </a:rPr>
              <a:t>Referencia: Formato de Matriz de Competencias, SENPLADES, 2015</a:t>
            </a:r>
            <a:endParaRPr lang="es-ES" sz="1400" b="1" dirty="0">
              <a:latin typeface="Arial Narrow" panose="020B0606020202030204" pitchFamily="34" charset="0"/>
            </a:endParaRPr>
          </a:p>
        </p:txBody>
      </p:sp>
      <p:pic>
        <p:nvPicPr>
          <p:cNvPr id="9" name="8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36912"/>
            <a:ext cx="7848872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061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LOGO MEB transparente 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7" y="260648"/>
            <a:ext cx="936104" cy="42418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11" name="10 Imagen" descr="17mil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48702"/>
            <a:ext cx="71454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2066-5B41-4A98-8E94-3BD2F4F1E557}" type="slidenum">
              <a:rPr lang="es-EC" smtClean="0"/>
              <a:t>12</a:t>
            </a:fld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1043608" y="1738551"/>
            <a:ext cx="75700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8000" b="1" dirty="0" smtClean="0"/>
              <a:t>Modelo de Gestión</a:t>
            </a:r>
            <a:endParaRPr lang="es-EC" sz="8000" b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353956" y="7542645"/>
            <a:ext cx="208823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 smtClean="0"/>
              <a:t>RECIBE LIBROS</a:t>
            </a:r>
            <a:endParaRPr lang="es-EC" dirty="0"/>
          </a:p>
        </p:txBody>
      </p:sp>
      <p:sp>
        <p:nvSpPr>
          <p:cNvPr id="46" name="Cuadro de texto 2"/>
          <p:cNvSpPr txBox="1">
            <a:spLocks noChangeArrowheads="1"/>
          </p:cNvSpPr>
          <p:nvPr/>
        </p:nvSpPr>
        <p:spPr bwMode="auto">
          <a:xfrm>
            <a:off x="-36512" y="6488509"/>
            <a:ext cx="3731764" cy="39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 </a:t>
            </a:r>
            <a:r>
              <a:rPr lang="es-EC" sz="1050" b="1" dirty="0" smtClean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CONSORCIO ARCHIVOS  DIGITALES  </a:t>
            </a: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MEB SEVENTEENMILE 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200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 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523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LOGO MEB transparente 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7" y="260648"/>
            <a:ext cx="936104" cy="42418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11" name="10 Imagen" descr="17mil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48702"/>
            <a:ext cx="71454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2066-5B41-4A98-8E94-3BD2F4F1E557}" type="slidenum">
              <a:rPr lang="es-EC" smtClean="0"/>
              <a:t>13</a:t>
            </a:fld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1115617" y="2373848"/>
            <a:ext cx="7704856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Modelo </a:t>
            </a:r>
            <a:r>
              <a:rPr lang="es-ES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de Gestión </a:t>
            </a:r>
          </a:p>
          <a:p>
            <a:endParaRPr lang="es-ES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es-ES" sz="2400" dirty="0">
                <a:latin typeface="Arial Narrow" panose="020B0606020202030204" pitchFamily="34" charset="0"/>
                <a:cs typeface="Arial" panose="020B0604020202020204" pitchFamily="34" charset="0"/>
              </a:rPr>
              <a:t>Es un instrumento en el cual se establece la forma en que una organización </a:t>
            </a:r>
            <a:r>
              <a:rPr lang="es-ES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debe realizar </a:t>
            </a:r>
            <a:r>
              <a:rPr lang="es-ES" sz="2400" dirty="0">
                <a:latin typeface="Arial Narrow" panose="020B0606020202030204" pitchFamily="34" charset="0"/>
                <a:cs typeface="Arial" panose="020B0604020202020204" pitchFamily="34" charset="0"/>
              </a:rPr>
              <a:t>sus actividades a fin de cumplir con su misión, concretar su visión y </a:t>
            </a:r>
            <a:r>
              <a:rPr lang="es-ES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alcanzar sus </a:t>
            </a:r>
            <a:r>
              <a:rPr lang="es-ES" sz="2400" dirty="0">
                <a:latin typeface="Arial Narrow" panose="020B0606020202030204" pitchFamily="34" charset="0"/>
                <a:cs typeface="Arial" panose="020B0604020202020204" pitchFamily="34" charset="0"/>
              </a:rPr>
              <a:t>objetivos estratégicos</a:t>
            </a:r>
            <a:endParaRPr lang="es-EC" sz="24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5353956" y="7542645"/>
            <a:ext cx="208823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 smtClean="0"/>
              <a:t>RECIBE LIBROS</a:t>
            </a:r>
            <a:endParaRPr lang="es-EC" dirty="0"/>
          </a:p>
        </p:txBody>
      </p:sp>
      <p:sp>
        <p:nvSpPr>
          <p:cNvPr id="46" name="Cuadro de texto 2"/>
          <p:cNvSpPr txBox="1">
            <a:spLocks noChangeArrowheads="1"/>
          </p:cNvSpPr>
          <p:nvPr/>
        </p:nvSpPr>
        <p:spPr bwMode="auto">
          <a:xfrm>
            <a:off x="-36512" y="6488509"/>
            <a:ext cx="3731764" cy="39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 </a:t>
            </a:r>
            <a:r>
              <a:rPr lang="es-EC" sz="1050" b="1" dirty="0" smtClean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CONSORCIO ARCHIVOS  DIGITALES  </a:t>
            </a: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MEB SEVENTEENMILE 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200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 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08720" y="286275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266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LOGO MEB transparente 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7" y="260648"/>
            <a:ext cx="936104" cy="42418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11" name="10 Imagen" descr="17mil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48702"/>
            <a:ext cx="71454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2066-5B41-4A98-8E94-3BD2F4F1E557}" type="slidenum">
              <a:rPr lang="es-EC" smtClean="0"/>
              <a:t>14</a:t>
            </a:fld>
            <a:endParaRPr lang="es-EC" dirty="0"/>
          </a:p>
        </p:txBody>
      </p:sp>
      <p:sp>
        <p:nvSpPr>
          <p:cNvPr id="46" name="Cuadro de texto 2"/>
          <p:cNvSpPr txBox="1">
            <a:spLocks noChangeArrowheads="1"/>
          </p:cNvSpPr>
          <p:nvPr/>
        </p:nvSpPr>
        <p:spPr bwMode="auto">
          <a:xfrm>
            <a:off x="-36512" y="6488509"/>
            <a:ext cx="3731764" cy="39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 </a:t>
            </a:r>
            <a:r>
              <a:rPr lang="es-EC" sz="1050" b="1" dirty="0" smtClean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CONSORCIO ARCHIVOS  DIGITALES  </a:t>
            </a: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MEB SEVENTEENMILE 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200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 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08720" y="286275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dirty="0"/>
          </a:p>
        </p:txBody>
      </p:sp>
      <p:sp>
        <p:nvSpPr>
          <p:cNvPr id="4" name="Flecha derecha 3"/>
          <p:cNvSpPr/>
          <p:nvPr/>
        </p:nvSpPr>
        <p:spPr>
          <a:xfrm>
            <a:off x="8244408" y="6525344"/>
            <a:ext cx="360040" cy="260648"/>
          </a:xfrm>
          <a:prstGeom prst="rightArrow">
            <a:avLst>
              <a:gd name="adj1" fmla="val 50000"/>
              <a:gd name="adj2" fmla="val 540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123728" y="14870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Alternativa 1</a:t>
            </a:r>
            <a:endParaRPr lang="es-EC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3368"/>
            <a:ext cx="7344816" cy="6191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599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LOGO MEB transparente 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7" y="260648"/>
            <a:ext cx="936104" cy="42418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11" name="10 Imagen" descr="17mil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48702"/>
            <a:ext cx="71454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2066-5B41-4A98-8E94-3BD2F4F1E557}" type="slidenum">
              <a:rPr lang="es-EC" smtClean="0"/>
              <a:t>15</a:t>
            </a:fld>
            <a:endParaRPr lang="es-EC" dirty="0"/>
          </a:p>
        </p:txBody>
      </p:sp>
      <p:sp>
        <p:nvSpPr>
          <p:cNvPr id="46" name="Cuadro de texto 2"/>
          <p:cNvSpPr txBox="1">
            <a:spLocks noChangeArrowheads="1"/>
          </p:cNvSpPr>
          <p:nvPr/>
        </p:nvSpPr>
        <p:spPr bwMode="auto">
          <a:xfrm>
            <a:off x="-36512" y="6488509"/>
            <a:ext cx="3731764" cy="39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 </a:t>
            </a:r>
            <a:r>
              <a:rPr lang="es-EC" sz="1050" b="1" dirty="0" smtClean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CONSORCIO ARCHIVOS  DIGITALES  </a:t>
            </a: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MEB SEVENTEENMILE 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200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 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08720" y="286275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dirty="0"/>
          </a:p>
        </p:txBody>
      </p:sp>
      <p:sp>
        <p:nvSpPr>
          <p:cNvPr id="4" name="Flecha derecha 3"/>
          <p:cNvSpPr/>
          <p:nvPr/>
        </p:nvSpPr>
        <p:spPr>
          <a:xfrm>
            <a:off x="8244408" y="6525344"/>
            <a:ext cx="360040" cy="260648"/>
          </a:xfrm>
          <a:prstGeom prst="rightArrow">
            <a:avLst>
              <a:gd name="adj1" fmla="val 50000"/>
              <a:gd name="adj2" fmla="val 540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123728" y="14870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Alternativa 2</a:t>
            </a:r>
            <a:endParaRPr lang="es-EC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30" y="260648"/>
            <a:ext cx="7362834" cy="6227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510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LOGO MEB transparente 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7" y="260648"/>
            <a:ext cx="936104" cy="42418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11" name="10 Imagen" descr="17mil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48702"/>
            <a:ext cx="71454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2066-5B41-4A98-8E94-3BD2F4F1E557}" type="slidenum">
              <a:rPr lang="es-EC" smtClean="0"/>
              <a:t>16</a:t>
            </a:fld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251520" y="1138674"/>
            <a:ext cx="871296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6600" b="1" dirty="0" smtClean="0"/>
              <a:t>Estatuto Orgánico de Gestión Organizacional por Procesos</a:t>
            </a:r>
          </a:p>
          <a:p>
            <a:pPr algn="ctr"/>
            <a:r>
              <a:rPr lang="es-EC" sz="6600" b="1" dirty="0" smtClean="0"/>
              <a:t>(EOGOP)</a:t>
            </a:r>
            <a:endParaRPr lang="es-EC" sz="6600" b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353956" y="7542645"/>
            <a:ext cx="208823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 smtClean="0"/>
              <a:t>RECIBE LIBROS</a:t>
            </a:r>
            <a:endParaRPr lang="es-EC" dirty="0"/>
          </a:p>
        </p:txBody>
      </p:sp>
      <p:sp>
        <p:nvSpPr>
          <p:cNvPr id="46" name="Cuadro de texto 2"/>
          <p:cNvSpPr txBox="1">
            <a:spLocks noChangeArrowheads="1"/>
          </p:cNvSpPr>
          <p:nvPr/>
        </p:nvSpPr>
        <p:spPr bwMode="auto">
          <a:xfrm>
            <a:off x="-36512" y="6488509"/>
            <a:ext cx="3731764" cy="39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 </a:t>
            </a:r>
            <a:r>
              <a:rPr lang="es-EC" sz="1050" b="1" dirty="0" smtClean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CONSORCIO ARCHIVOS  DIGITALES  </a:t>
            </a: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MEB SEVENTEENMILE 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200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 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451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D2B04-B875-41EA-B216-9B9D7FA1EF7B}" type="datetime1">
              <a:rPr lang="es-EC" smtClean="0"/>
              <a:t>6/10/2015</a:t>
            </a:fld>
            <a:endParaRPr lang="es-EC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EE62-FDBE-4EBE-BDC9-253BD16FEC79}" type="slidenum">
              <a:rPr lang="es-EC" smtClean="0"/>
              <a:t>17</a:t>
            </a:fld>
            <a:endParaRPr lang="es-EC" dirty="0"/>
          </a:p>
        </p:txBody>
      </p:sp>
      <p:sp>
        <p:nvSpPr>
          <p:cNvPr id="2" name="1 Rectángulo"/>
          <p:cNvSpPr/>
          <p:nvPr/>
        </p:nvSpPr>
        <p:spPr>
          <a:xfrm>
            <a:off x="1403648" y="391304"/>
            <a:ext cx="7272808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latin typeface="Arial Narrow" panose="020B0606020202030204" pitchFamily="34" charset="0"/>
              </a:rPr>
              <a:t>Estatuto Orgánico de Gestión Organizacional por Procesos</a:t>
            </a:r>
            <a:endParaRPr lang="es-EC" sz="2400" b="1" dirty="0">
              <a:latin typeface="Arial Narrow" panose="020B0606020202030204" pitchFamily="34" charset="0"/>
            </a:endParaRPr>
          </a:p>
          <a:p>
            <a:r>
              <a:rPr lang="es-ES" sz="2400" dirty="0">
                <a:latin typeface="Arial Narrow" panose="020B0606020202030204" pitchFamily="34" charset="0"/>
              </a:rPr>
              <a:t> </a:t>
            </a:r>
            <a:endParaRPr lang="es-EC" sz="2400" b="1" dirty="0">
              <a:latin typeface="Arial Narrow" panose="020B0606020202030204" pitchFamily="34" charset="0"/>
            </a:endParaRPr>
          </a:p>
          <a:p>
            <a:pPr algn="just"/>
            <a:r>
              <a:rPr lang="es-ES" sz="2400" dirty="0">
                <a:latin typeface="Arial Narrow" panose="020B0606020202030204" pitchFamily="34" charset="0"/>
              </a:rPr>
              <a:t>El Estatuto Orgánico de Gestión Organizacional por Procesos (EOGOP) es el referente normativo, político e instrumento objetivo para la rendición de cuentas institucional ante las instancias competentes de control estatal, así como ante las organizaciones de participación ciudadana y control social</a:t>
            </a:r>
            <a:r>
              <a:rPr lang="es-ES" sz="2400" dirty="0" smtClean="0">
                <a:latin typeface="Arial Narrow" panose="020B0606020202030204" pitchFamily="34" charset="0"/>
              </a:rPr>
              <a:t>.</a:t>
            </a:r>
            <a:r>
              <a:rPr lang="es-ES" sz="2400" dirty="0">
                <a:latin typeface="Arial Narrow" panose="020B0606020202030204" pitchFamily="34" charset="0"/>
              </a:rPr>
              <a:t> </a:t>
            </a:r>
            <a:endParaRPr lang="es-EC" sz="2400" dirty="0">
              <a:latin typeface="Arial Narrow" panose="020B060602020203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835696" y="3991704"/>
            <a:ext cx="6264696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latin typeface="Arial Narrow" panose="020B0606020202030204" pitchFamily="34" charset="0"/>
              </a:rPr>
              <a:t>Componentes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400" dirty="0" smtClean="0">
                <a:latin typeface="Arial Narrow" panose="020B0606020202030204" pitchFamily="34" charset="0"/>
              </a:rPr>
              <a:t>Atribuciones</a:t>
            </a:r>
            <a:r>
              <a:rPr lang="es-ES" sz="2400" dirty="0">
                <a:latin typeface="Arial Narrow" panose="020B0606020202030204" pitchFamily="34" charset="0"/>
              </a:rPr>
              <a:t>, Responsabilidades y Productos;</a:t>
            </a:r>
            <a:endParaRPr lang="es-EC" sz="2400" dirty="0"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400" dirty="0" smtClean="0">
                <a:latin typeface="Arial Narrow" panose="020B0606020202030204" pitchFamily="34" charset="0"/>
              </a:rPr>
              <a:t>Cadena </a:t>
            </a:r>
            <a:r>
              <a:rPr lang="es-ES" sz="2400" dirty="0">
                <a:latin typeface="Arial Narrow" panose="020B0606020202030204" pitchFamily="34" charset="0"/>
              </a:rPr>
              <a:t>de Valor;</a:t>
            </a:r>
            <a:endParaRPr lang="es-EC" sz="2400" dirty="0"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400" dirty="0" smtClean="0">
                <a:latin typeface="Arial Narrow" panose="020B0606020202030204" pitchFamily="34" charset="0"/>
              </a:rPr>
              <a:t>Estructura </a:t>
            </a:r>
            <a:r>
              <a:rPr lang="es-ES" sz="2400" dirty="0">
                <a:latin typeface="Arial Narrow" panose="020B0606020202030204" pitchFamily="34" charset="0"/>
              </a:rPr>
              <a:t>Orgánica</a:t>
            </a:r>
            <a:endParaRPr lang="es-EC" sz="2400" dirty="0"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400" dirty="0" smtClean="0">
                <a:latin typeface="Arial Narrow" panose="020B0606020202030204" pitchFamily="34" charset="0"/>
              </a:rPr>
              <a:t>Procesos</a:t>
            </a:r>
            <a:r>
              <a:rPr lang="es-ES" sz="2400" dirty="0">
                <a:latin typeface="Arial Narrow" panose="020B0606020202030204" pitchFamily="34" charset="0"/>
              </a:rPr>
              <a:t>.</a:t>
            </a:r>
            <a:endParaRPr lang="es-EC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96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LOGO MEB transparente 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7" y="260648"/>
            <a:ext cx="936104" cy="42418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11" name="10 Imagen" descr="17mil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48702"/>
            <a:ext cx="71454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2066-5B41-4A98-8E94-3BD2F4F1E557}" type="slidenum">
              <a:rPr lang="es-EC" smtClean="0"/>
              <a:t>18</a:t>
            </a:fld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1403648" y="1809398"/>
            <a:ext cx="70567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6600" b="1" dirty="0" smtClean="0"/>
              <a:t>Estructura Organizacional</a:t>
            </a:r>
            <a:endParaRPr lang="es-EC" sz="6600" b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353956" y="7542645"/>
            <a:ext cx="208823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 smtClean="0"/>
              <a:t>RECIBE LIBROS</a:t>
            </a:r>
            <a:endParaRPr lang="es-EC" dirty="0"/>
          </a:p>
        </p:txBody>
      </p:sp>
      <p:sp>
        <p:nvSpPr>
          <p:cNvPr id="46" name="Cuadro de texto 2"/>
          <p:cNvSpPr txBox="1">
            <a:spLocks noChangeArrowheads="1"/>
          </p:cNvSpPr>
          <p:nvPr/>
        </p:nvSpPr>
        <p:spPr bwMode="auto">
          <a:xfrm>
            <a:off x="-36512" y="6488509"/>
            <a:ext cx="3731764" cy="39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 </a:t>
            </a:r>
            <a:r>
              <a:rPr lang="es-EC" sz="1050" b="1" dirty="0" smtClean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CONSORCIO ARCHIVOS  DIGITALES  </a:t>
            </a: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MEB SEVENTEENMILE 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200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 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851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4E8-E787-47D1-99CD-6334E82061B8}" type="datetime1">
              <a:rPr lang="es-EC" smtClean="0"/>
              <a:t>6/10/2015</a:t>
            </a:fld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EE62-FDBE-4EBE-BDC9-253BD16FEC79}" type="slidenum">
              <a:rPr lang="es-EC" smtClean="0"/>
              <a:t>19</a:t>
            </a:fld>
            <a:endParaRPr lang="es-EC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39552" y="260648"/>
            <a:ext cx="85689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C" sz="2400" b="1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Direccionamiento Estratégico, Procesos y Estructura Organizacional</a:t>
            </a:r>
            <a:endParaRPr kumimoji="0" lang="es-ES" altLang="es-EC" sz="2400" b="1" i="0" u="none" strike="noStrike" cap="none" normalizeH="0" baseline="0" dirty="0" smtClean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8136904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15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2 Conector recto"/>
          <p:cNvCxnSpPr>
            <a:cxnSpLocks/>
          </p:cNvCxnSpPr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9 Imagen" descr="LOGO MEB transparente 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7" y="260648"/>
            <a:ext cx="936104" cy="42418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11" name="10 Imagen" descr="17mil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48702"/>
            <a:ext cx="71454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2066-5B41-4A98-8E94-3BD2F4F1E557}" type="slidenum">
              <a:rPr lang="es-EC" smtClean="0"/>
              <a:t>2</a:t>
            </a:fld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1475656" y="116632"/>
            <a:ext cx="6336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4400" b="1" dirty="0" smtClean="0"/>
              <a:t>AGENDA</a:t>
            </a:r>
            <a:endParaRPr lang="es-EC" sz="4400" b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353956" y="7542645"/>
            <a:ext cx="208823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 smtClean="0"/>
              <a:t>RECIBE LIBROS</a:t>
            </a:r>
            <a:endParaRPr lang="es-EC" dirty="0"/>
          </a:p>
        </p:txBody>
      </p:sp>
      <p:sp>
        <p:nvSpPr>
          <p:cNvPr id="46" name="Cuadro de texto 2"/>
          <p:cNvSpPr txBox="1">
            <a:spLocks noChangeArrowheads="1"/>
          </p:cNvSpPr>
          <p:nvPr/>
        </p:nvSpPr>
        <p:spPr bwMode="auto">
          <a:xfrm>
            <a:off x="-36512" y="6488509"/>
            <a:ext cx="3731764" cy="39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 </a:t>
            </a:r>
            <a:r>
              <a:rPr lang="es-EC" sz="1050" b="1" dirty="0" smtClean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CONSORCIO ARCHIVOS  DIGITALES  </a:t>
            </a: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MEB SEVENTEENMILE 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200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 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4149472661"/>
              </p:ext>
            </p:extLst>
          </p:nvPr>
        </p:nvGraphicFramePr>
        <p:xfrm>
          <a:off x="144016" y="1844824"/>
          <a:ext cx="91805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54030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D2B04-B875-41EA-B216-9B9D7FA1EF7B}" type="datetime1">
              <a:rPr lang="es-EC" smtClean="0"/>
              <a:t>6/10/2015</a:t>
            </a:fld>
            <a:endParaRPr lang="es-EC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EE62-FDBE-4EBE-BDC9-253BD16FEC79}" type="slidenum">
              <a:rPr lang="es-EC" smtClean="0"/>
              <a:t>20</a:t>
            </a:fld>
            <a:endParaRPr lang="es-EC" dirty="0"/>
          </a:p>
        </p:txBody>
      </p:sp>
      <p:sp>
        <p:nvSpPr>
          <p:cNvPr id="3" name="2 Rectángulo"/>
          <p:cNvSpPr/>
          <p:nvPr/>
        </p:nvSpPr>
        <p:spPr>
          <a:xfrm>
            <a:off x="1691680" y="1038215"/>
            <a:ext cx="6120680" cy="35394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sz="2800" b="1" dirty="0" smtClean="0">
                <a:latin typeface="Arial Narrow" panose="020B0606020202030204" pitchFamily="34" charset="0"/>
              </a:rPr>
              <a:t>Diseño</a:t>
            </a:r>
            <a:endParaRPr lang="es-ES" sz="2800" b="1" dirty="0">
              <a:latin typeface="Arial Narrow" panose="020B0606020202030204" pitchFamily="34" charset="0"/>
            </a:endParaRPr>
          </a:p>
          <a:p>
            <a:r>
              <a:rPr lang="es-ES" sz="2800" dirty="0">
                <a:latin typeface="Arial Narrow" panose="020B0606020202030204" pitchFamily="34" charset="0"/>
              </a:rPr>
              <a:t>Para el diseño de la estructura orgánica se deben considerar y analizar los siguientes componentes: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smtClean="0">
                <a:latin typeface="Arial Narrow" panose="020B0606020202030204" pitchFamily="34" charset="0"/>
              </a:rPr>
              <a:t>Unidades estratégicas o administrativas</a:t>
            </a:r>
            <a:endParaRPr lang="es-ES" sz="2800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smtClean="0">
                <a:latin typeface="Arial Narrow" panose="020B0606020202030204" pitchFamily="34" charset="0"/>
              </a:rPr>
              <a:t>Niveles </a:t>
            </a:r>
            <a:r>
              <a:rPr lang="es-ES" sz="2800" dirty="0">
                <a:latin typeface="Arial Narrow" panose="020B0606020202030204" pitchFamily="34" charset="0"/>
              </a:rPr>
              <a:t>jerárquicos;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smtClean="0">
                <a:latin typeface="Arial Narrow" panose="020B0606020202030204" pitchFamily="34" charset="0"/>
              </a:rPr>
              <a:t>Líneas </a:t>
            </a:r>
            <a:r>
              <a:rPr lang="es-ES" sz="2800" dirty="0">
                <a:latin typeface="Arial Narrow" panose="020B0606020202030204" pitchFamily="34" charset="0"/>
              </a:rPr>
              <a:t>de autoridad y responsabilidad; y,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smtClean="0">
                <a:latin typeface="Arial Narrow" panose="020B0606020202030204" pitchFamily="34" charset="0"/>
              </a:rPr>
              <a:t>Organigrama </a:t>
            </a:r>
            <a:r>
              <a:rPr lang="es-ES" sz="2800" dirty="0">
                <a:latin typeface="Arial Narrow" panose="020B0606020202030204" pitchFamily="34" charset="0"/>
              </a:rPr>
              <a:t>estructural.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347864" y="116632"/>
            <a:ext cx="25922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 Narrow" panose="020B0606020202030204" pitchFamily="34" charset="0"/>
              </a:rPr>
              <a:t>E</a:t>
            </a:r>
            <a:r>
              <a:rPr lang="es-ES" b="1" dirty="0" smtClean="0">
                <a:latin typeface="Arial Narrow" panose="020B0606020202030204" pitchFamily="34" charset="0"/>
              </a:rPr>
              <a:t>structura organizacional</a:t>
            </a:r>
            <a:endParaRPr lang="es-EC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87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4E8-E787-47D1-99CD-6334E82061B8}" type="datetime1">
              <a:rPr lang="es-EC" smtClean="0"/>
              <a:t>6/10/2015</a:t>
            </a:fld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EE62-FDBE-4EBE-BDC9-253BD16FEC79}" type="slidenum">
              <a:rPr lang="es-EC" smtClean="0"/>
              <a:t>21</a:t>
            </a:fld>
            <a:endParaRPr lang="es-EC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312368" y="188640"/>
            <a:ext cx="3275856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C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Estructura Organizacional actual</a:t>
            </a:r>
            <a:r>
              <a:rPr kumimoji="0" lang="es-ES" altLang="es-EC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es-ES" altLang="es-EC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908720"/>
            <a:ext cx="5381625" cy="48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881188" y="6309320"/>
            <a:ext cx="28348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EC" sz="1100" b="1" dirty="0" smtClean="0"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1 </a:t>
            </a:r>
            <a:r>
              <a:rPr lang="es-EC" sz="1100" dirty="0"/>
              <a:t>Fuente: Rendición de Cuentas Institucional , Literal a1) Estructura Orgánica Funcional (julio 2015)</a:t>
            </a:r>
          </a:p>
          <a:p>
            <a:endParaRPr lang="es-EC" sz="1100" dirty="0"/>
          </a:p>
        </p:txBody>
      </p:sp>
    </p:spTree>
    <p:extLst>
      <p:ext uri="{BB962C8B-B14F-4D97-AF65-F5344CB8AC3E}">
        <p14:creationId xmlns:p14="http://schemas.microsoft.com/office/powerpoint/2010/main" val="102295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4E8-E787-47D1-99CD-6334E82061B8}" type="datetime1">
              <a:rPr lang="es-EC" smtClean="0"/>
              <a:t>6/10/2015</a:t>
            </a:fld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EE62-FDBE-4EBE-BDC9-253BD16FEC79}" type="slidenum">
              <a:rPr lang="es-EC" smtClean="0"/>
              <a:t>22</a:t>
            </a:fld>
            <a:endParaRPr lang="es-EC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43808" y="188640"/>
            <a:ext cx="421196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C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Estructura Organizacional alternativa 1</a:t>
            </a:r>
            <a:endParaRPr kumimoji="0" lang="es-ES" altLang="es-EC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686" y="842378"/>
            <a:ext cx="6990393" cy="5682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14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4E8-E787-47D1-99CD-6334E82061B8}" type="datetime1">
              <a:rPr lang="es-EC" smtClean="0"/>
              <a:t>6/10/2015</a:t>
            </a:fld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EE62-FDBE-4EBE-BDC9-253BD16FEC79}" type="slidenum">
              <a:rPr lang="es-EC" smtClean="0"/>
              <a:t>23</a:t>
            </a:fld>
            <a:endParaRPr lang="es-EC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43808" y="188640"/>
            <a:ext cx="421196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C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Estructura Organizacional alternativa 2</a:t>
            </a:r>
            <a:endParaRPr kumimoji="0" lang="es-ES" altLang="es-EC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975" y="836713"/>
            <a:ext cx="7694513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9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EE62-FDBE-4EBE-BDC9-253BD16FEC79}" type="slidenum">
              <a:rPr lang="es-EC" smtClean="0"/>
              <a:t>24</a:t>
            </a:fld>
            <a:endParaRPr lang="es-EC" dirty="0"/>
          </a:p>
        </p:txBody>
      </p:sp>
      <p:sp>
        <p:nvSpPr>
          <p:cNvPr id="3" name="CuadroTexto 2"/>
          <p:cNvSpPr txBox="1"/>
          <p:nvPr/>
        </p:nvSpPr>
        <p:spPr>
          <a:xfrm>
            <a:off x="2987824" y="116632"/>
            <a:ext cx="43204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Análisis de alternativas de institucionalidad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1187624" y="728112"/>
            <a:ext cx="7776864" cy="51706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punto principal del cambio de la institucionalidad del RPDMQ es el de separar las funciones técnicas (registrales) de las administrativas, a fin de poder optimizar los servicios a la ciudadanía.</a:t>
            </a:r>
          </a:p>
          <a:p>
            <a:endParaRPr lang="es-E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Considerando lo anterior, el Consorcio ha analizado dos alternativas de institucionalidad, a saber.</a:t>
            </a:r>
          </a:p>
          <a:p>
            <a:endParaRPr lang="es-E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-Mantenerse como una dependencia adscrita a la Administración General del  del MDMQ, lo que implica hacer reformas al EOGOP actual.</a:t>
            </a:r>
          </a:p>
          <a:p>
            <a:endParaRPr lang="es-E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-Constituirse, luego de la aprobación de la máxima autoridad del MDMQ, en una Empresa Pública Municipal, lo que implica la formulación de un nuevo EOGOP.</a:t>
            </a:r>
            <a:endParaRPr lang="es-E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43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EE62-FDBE-4EBE-BDC9-253BD16FEC79}" type="slidenum">
              <a:rPr lang="es-EC" smtClean="0"/>
              <a:t>25</a:t>
            </a:fld>
            <a:endParaRPr lang="es-EC" dirty="0"/>
          </a:p>
        </p:txBody>
      </p:sp>
      <p:sp>
        <p:nvSpPr>
          <p:cNvPr id="3" name="CuadroTexto 2"/>
          <p:cNvSpPr txBox="1"/>
          <p:nvPr/>
        </p:nvSpPr>
        <p:spPr>
          <a:xfrm>
            <a:off x="2987824" y="116632"/>
            <a:ext cx="43204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Análisis de alternativas de institucionalidad</a:t>
            </a:r>
            <a:endParaRPr lang="es-E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783055"/>
              </p:ext>
            </p:extLst>
          </p:nvPr>
        </p:nvGraphicFramePr>
        <p:xfrm>
          <a:off x="1115616" y="1052735"/>
          <a:ext cx="7452828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110"/>
                <a:gridCol w="1572615"/>
                <a:gridCol w="1739128"/>
                <a:gridCol w="1747975"/>
              </a:tblGrid>
              <a:tr h="1616907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Alternativas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Máxima autoridad técnica registral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Máxima autoridad administrativa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Representante</a:t>
                      </a:r>
                      <a:r>
                        <a:rPr lang="es-ES" b="1" baseline="0" dirty="0" smtClean="0"/>
                        <a:t> legal</a:t>
                      </a:r>
                      <a:endParaRPr lang="es-ES" b="1" dirty="0"/>
                    </a:p>
                  </a:txBody>
                  <a:tcPr/>
                </a:tc>
              </a:tr>
              <a:tr h="870642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Empresa Pública Municipal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Registrador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Directorio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/>
                        <a:t>Gerente</a:t>
                      </a:r>
                      <a:r>
                        <a:rPr lang="es-ES" b="1" baseline="0" dirty="0" smtClean="0"/>
                        <a:t> General</a:t>
                      </a:r>
                      <a:endParaRPr lang="es-ES" b="1" dirty="0" smtClean="0"/>
                    </a:p>
                  </a:txBody>
                  <a:tcPr/>
                </a:tc>
              </a:tr>
              <a:tr h="1616907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Dependencia del MDMQ</a:t>
                      </a:r>
                      <a:r>
                        <a:rPr lang="es-ES" b="1" baseline="0" dirty="0" smtClean="0"/>
                        <a:t> adscrita a la Administración General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Registrador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/>
                        <a:t>Administrador General o Registrador por</a:t>
                      </a:r>
                      <a:r>
                        <a:rPr lang="es-ES" b="1" baseline="0" dirty="0" smtClean="0"/>
                        <a:t> delegación</a:t>
                      </a:r>
                      <a:endParaRPr lang="es-E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/>
                        <a:t>Alcalde DMQ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87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EE62-FDBE-4EBE-BDC9-253BD16FEC79}" type="slidenum">
              <a:rPr lang="es-EC" smtClean="0"/>
              <a:t>26</a:t>
            </a:fld>
            <a:endParaRPr lang="es-EC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699792" y="188640"/>
            <a:ext cx="4536504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C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Perfiles de puestos</a:t>
            </a:r>
            <a:r>
              <a:rPr kumimoji="0" lang="es-ES" altLang="es-EC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 de procesos registrales</a:t>
            </a:r>
            <a:endParaRPr kumimoji="0" lang="es-ES" altLang="es-EC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187624" y="937751"/>
            <a:ext cx="7704856" cy="48320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76213" marR="254000" algn="just">
              <a:spcAft>
                <a:spcPts val="0"/>
              </a:spcAft>
              <a:tabLst>
                <a:tab pos="965200" algn="l"/>
              </a:tabLst>
            </a:pPr>
            <a:r>
              <a:rPr lang="es-EC" sz="2800" b="1" dirty="0" smtClean="0">
                <a:latin typeface="Arial" panose="020B0604020202020204" pitchFamily="34" charset="0"/>
                <a:ea typeface="Arial" panose="020B0604020202020204" pitchFamily="34" charset="0"/>
              </a:rPr>
              <a:t>Uno </a:t>
            </a:r>
            <a:r>
              <a:rPr lang="es-EC" sz="2800" b="1" dirty="0">
                <a:latin typeface="Arial" panose="020B0604020202020204" pitchFamily="34" charset="0"/>
                <a:ea typeface="Arial" panose="020B0604020202020204" pitchFamily="34" charset="0"/>
              </a:rPr>
              <a:t>de los componentes más importantes </a:t>
            </a:r>
            <a:r>
              <a:rPr lang="es-EC" sz="2800" b="1" dirty="0" smtClean="0">
                <a:latin typeface="Arial" panose="020B0604020202020204" pitchFamily="34" charset="0"/>
                <a:ea typeface="Arial" panose="020B0604020202020204" pitchFamily="34" charset="0"/>
              </a:rPr>
              <a:t>y </a:t>
            </a:r>
            <a:r>
              <a:rPr lang="es-EC" sz="2800" b="1" dirty="0">
                <a:latin typeface="Arial" panose="020B0604020202020204" pitchFamily="34" charset="0"/>
                <a:ea typeface="Arial" panose="020B0604020202020204" pitchFamily="34" charset="0"/>
              </a:rPr>
              <a:t>muy </a:t>
            </a:r>
            <a:r>
              <a:rPr lang="es-EC" sz="2800" b="1" dirty="0" smtClean="0">
                <a:latin typeface="Arial" panose="020B0604020202020204" pitchFamily="34" charset="0"/>
                <a:ea typeface="Arial" panose="020B0604020202020204" pitchFamily="34" charset="0"/>
              </a:rPr>
              <a:t>sensibles </a:t>
            </a:r>
            <a:r>
              <a:rPr lang="es-EC" sz="2800" b="1" dirty="0">
                <a:latin typeface="Arial" panose="020B0604020202020204" pitchFamily="34" charset="0"/>
                <a:ea typeface="Arial" panose="020B0604020202020204" pitchFamily="34" charset="0"/>
              </a:rPr>
              <a:t>para el éxito del proyecto, es</a:t>
            </a:r>
            <a:r>
              <a:rPr lang="es-EC" sz="2800" b="1" spc="35" dirty="0">
                <a:latin typeface="Arial" panose="020B0604020202020204" pitchFamily="34" charset="0"/>
                <a:ea typeface="Arial" panose="020B0604020202020204" pitchFamily="34" charset="0"/>
              </a:rPr>
              <a:t> el que se </a:t>
            </a:r>
            <a:r>
              <a:rPr lang="es-EC" sz="2800" b="1" spc="35" dirty="0" smtClean="0">
                <a:latin typeface="Arial" panose="020B0604020202020204" pitchFamily="34" charset="0"/>
                <a:ea typeface="Arial" panose="020B0604020202020204" pitchFamily="34" charset="0"/>
              </a:rPr>
              <a:t>refiere </a:t>
            </a:r>
            <a:r>
              <a:rPr lang="es-EC" sz="2800" b="1" spc="35" dirty="0">
                <a:latin typeface="Arial" panose="020B0604020202020204" pitchFamily="34" charset="0"/>
                <a:ea typeface="Arial" panose="020B0604020202020204" pitchFamily="34" charset="0"/>
              </a:rPr>
              <a:t>al talento Humano.</a:t>
            </a:r>
            <a:endParaRPr lang="es-E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6213" marR="254000" algn="just">
              <a:spcAft>
                <a:spcPts val="0"/>
              </a:spcAft>
              <a:tabLst>
                <a:tab pos="965200" algn="l"/>
              </a:tabLst>
            </a:pPr>
            <a:r>
              <a:rPr lang="es-EC" sz="2800" b="1" spc="35" dirty="0"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s-E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6213" marR="254000" algn="just">
              <a:spcAft>
                <a:spcPts val="0"/>
              </a:spcAft>
              <a:tabLst>
                <a:tab pos="965200" algn="l"/>
              </a:tabLst>
            </a:pPr>
            <a:endParaRPr lang="es-EC" sz="2800" b="1" spc="-15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76213" marR="254000" algn="just">
              <a:spcAft>
                <a:spcPts val="0"/>
              </a:spcAft>
              <a:tabLst>
                <a:tab pos="965200" algn="l"/>
              </a:tabLst>
            </a:pPr>
            <a:r>
              <a:rPr lang="es-EC" sz="2800" b="1" spc="-15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La estrategia es contar con perfiles de puestos enmarcados en una “carrera registral” que permita flexibilizar el aporte de los funcionarios, según las necesidades reales del RPDMQ</a:t>
            </a:r>
            <a:endParaRPr lang="es-E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7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EE62-FDBE-4EBE-BDC9-253BD16FEC79}" type="slidenum">
              <a:rPr lang="es-EC" smtClean="0"/>
              <a:t>27</a:t>
            </a:fld>
            <a:endParaRPr lang="es-EC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339752" y="45495"/>
            <a:ext cx="5328592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C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Series de perfiles de puestos</a:t>
            </a:r>
            <a:r>
              <a:rPr kumimoji="0" lang="es-ES" altLang="es-EC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 de procesos registrales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C" b="1" baseline="0" dirty="0" smtClean="0">
                <a:latin typeface="Arial Narrow" panose="020B0606020202030204" pitchFamily="34" charset="0"/>
                <a:cs typeface="Arial" pitchFamily="34" charset="0"/>
              </a:rPr>
              <a:t>INSCRIPCIONES</a:t>
            </a:r>
            <a:endParaRPr kumimoji="0" lang="es-ES" altLang="es-EC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3610"/>
            <a:ext cx="3305175" cy="4105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619672" y="83671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SITUACION ACTUAL</a:t>
            </a:r>
            <a:endParaRPr lang="es-EC" dirty="0"/>
          </a:p>
        </p:txBody>
      </p:sp>
      <p:sp>
        <p:nvSpPr>
          <p:cNvPr id="8" name="7 CuadroTexto"/>
          <p:cNvSpPr txBox="1"/>
          <p:nvPr/>
        </p:nvSpPr>
        <p:spPr>
          <a:xfrm>
            <a:off x="5436096" y="83671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SITUACION  DESEADA</a:t>
            </a:r>
            <a:endParaRPr lang="es-EC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443467"/>
            <a:ext cx="3305175" cy="1561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63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EE62-FDBE-4EBE-BDC9-253BD16FEC79}" type="slidenum">
              <a:rPr lang="es-EC" smtClean="0"/>
              <a:t>28</a:t>
            </a:fld>
            <a:endParaRPr lang="es-EC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339752" y="45495"/>
            <a:ext cx="5328592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C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Series de perfiles de puestos</a:t>
            </a:r>
            <a:r>
              <a:rPr kumimoji="0" lang="es-ES" altLang="es-EC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 de procesos registrales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C" b="1" baseline="0" dirty="0" smtClean="0">
                <a:latin typeface="Arial Narrow" panose="020B0606020202030204" pitchFamily="34" charset="0"/>
                <a:cs typeface="Arial" pitchFamily="34" charset="0"/>
              </a:rPr>
              <a:t>CERTIFICACIONES</a:t>
            </a:r>
            <a:endParaRPr kumimoji="0" lang="es-ES" altLang="es-EC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1427956"/>
            <a:ext cx="3528391" cy="430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619672" y="83671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SITUACION ACTUAL</a:t>
            </a:r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5436096" y="83671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SITUACION  DESEADA</a:t>
            </a:r>
            <a:endParaRPr lang="es-EC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00" y="2730971"/>
            <a:ext cx="3851920" cy="1634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64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AEE62-FDBE-4EBE-BDC9-253BD16FEC79}" type="slidenum">
              <a:rPr lang="es-EC" smtClean="0"/>
              <a:t>29</a:t>
            </a:fld>
            <a:endParaRPr lang="es-EC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339752" y="45495"/>
            <a:ext cx="5328592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C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Series de perfiles de puestos</a:t>
            </a:r>
            <a:r>
              <a:rPr kumimoji="0" lang="es-ES" altLang="es-EC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 de procesos registrales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C" b="1" baseline="0" dirty="0" smtClean="0">
                <a:latin typeface="Arial Narrow" panose="020B0606020202030204" pitchFamily="34" charset="0"/>
                <a:cs typeface="Arial" pitchFamily="34" charset="0"/>
              </a:rPr>
              <a:t>SERVICIOS CIUDADANOS</a:t>
            </a:r>
            <a:endParaRPr kumimoji="0" lang="es-ES" altLang="es-EC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789" y="1398612"/>
            <a:ext cx="352425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619672" y="83671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SITUACION ACTUAL</a:t>
            </a:r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5436096" y="83671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SITUACION  DESEADA</a:t>
            </a:r>
            <a:endParaRPr lang="es-EC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478" y="2492896"/>
            <a:ext cx="3524250" cy="1325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376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LOGO MEB transparente 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7" y="260648"/>
            <a:ext cx="936104" cy="42418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11" name="10 Imagen" descr="17mil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48702"/>
            <a:ext cx="71454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2066-5B41-4A98-8E94-3BD2F4F1E557}" type="slidenum">
              <a:rPr lang="es-EC" smtClean="0"/>
              <a:t>3</a:t>
            </a:fld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1853681" y="2292735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8000" b="1" dirty="0"/>
              <a:t>I</a:t>
            </a:r>
            <a:r>
              <a:rPr lang="es-EC" sz="8000" b="1" dirty="0" smtClean="0"/>
              <a:t>ntroducción</a:t>
            </a:r>
            <a:endParaRPr lang="es-EC" sz="8000" b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353956" y="7542645"/>
            <a:ext cx="208823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 smtClean="0"/>
              <a:t>RECIBE LIBROS</a:t>
            </a:r>
            <a:endParaRPr lang="es-EC" dirty="0"/>
          </a:p>
        </p:txBody>
      </p:sp>
      <p:sp>
        <p:nvSpPr>
          <p:cNvPr id="46" name="Cuadro de texto 2"/>
          <p:cNvSpPr txBox="1">
            <a:spLocks noChangeArrowheads="1"/>
          </p:cNvSpPr>
          <p:nvPr/>
        </p:nvSpPr>
        <p:spPr bwMode="auto">
          <a:xfrm>
            <a:off x="-36512" y="6488509"/>
            <a:ext cx="3731764" cy="39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 </a:t>
            </a:r>
            <a:r>
              <a:rPr lang="es-EC" sz="1050" b="1" dirty="0" smtClean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CONSORCIO ARCHIVOS  DIGITALES  </a:t>
            </a: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MEB SEVENTEENMILE 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200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 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616173"/>
            <a:ext cx="1972870" cy="200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10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LOGO MEB transparente 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7" y="260648"/>
            <a:ext cx="936104" cy="42418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11" name="10 Imagen" descr="17mil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48702"/>
            <a:ext cx="71454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2066-5B41-4A98-8E94-3BD2F4F1E557}" type="slidenum">
              <a:rPr lang="es-EC" smtClean="0"/>
              <a:t>30</a:t>
            </a:fld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1385629" y="1556792"/>
            <a:ext cx="68070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8000" b="1" dirty="0" smtClean="0"/>
              <a:t>Conclusiones</a:t>
            </a:r>
            <a:endParaRPr lang="es-EC" sz="8000" b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353956" y="7542645"/>
            <a:ext cx="208823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 smtClean="0"/>
              <a:t>RECIBE LIBROS</a:t>
            </a:r>
            <a:endParaRPr lang="es-EC" dirty="0"/>
          </a:p>
        </p:txBody>
      </p:sp>
      <p:sp>
        <p:nvSpPr>
          <p:cNvPr id="46" name="Cuadro de texto 2"/>
          <p:cNvSpPr txBox="1">
            <a:spLocks noChangeArrowheads="1"/>
          </p:cNvSpPr>
          <p:nvPr/>
        </p:nvSpPr>
        <p:spPr bwMode="auto">
          <a:xfrm>
            <a:off x="-36512" y="6488509"/>
            <a:ext cx="3731764" cy="39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 </a:t>
            </a:r>
            <a:r>
              <a:rPr lang="es-EC" sz="1050" b="1" dirty="0" smtClean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CONSORCIO ARCHIVOS  DIGITALES  </a:t>
            </a: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MEB SEVENTEENMILE 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200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 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213" y="3140968"/>
            <a:ext cx="2648320" cy="260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70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LOGO MEB transparente 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7" y="260648"/>
            <a:ext cx="936104" cy="42418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11" name="10 Imagen" descr="17mil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48702"/>
            <a:ext cx="71454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2066-5B41-4A98-8E94-3BD2F4F1E557}" type="slidenum">
              <a:rPr lang="es-EC" smtClean="0"/>
              <a:t>31</a:t>
            </a:fld>
            <a:endParaRPr lang="es-EC" dirty="0"/>
          </a:p>
        </p:txBody>
      </p:sp>
      <p:sp>
        <p:nvSpPr>
          <p:cNvPr id="46" name="Cuadro de texto 2"/>
          <p:cNvSpPr txBox="1">
            <a:spLocks noChangeArrowheads="1"/>
          </p:cNvSpPr>
          <p:nvPr/>
        </p:nvSpPr>
        <p:spPr bwMode="auto">
          <a:xfrm>
            <a:off x="-36512" y="6488509"/>
            <a:ext cx="3731764" cy="39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 </a:t>
            </a:r>
            <a:r>
              <a:rPr lang="es-EC" sz="1050" b="1" dirty="0" smtClean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CONSORCIO ARCHIVOS  DIGITALES  </a:t>
            </a: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MEB SEVENTEENMILE 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200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 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8" name="2 Conector recto"/>
          <p:cNvCxnSpPr>
            <a:cxnSpLocks/>
          </p:cNvCxnSpPr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1729862" y="44624"/>
            <a:ext cx="6442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4800" b="1" dirty="0" smtClean="0">
                <a:solidFill>
                  <a:schemeClr val="bg1">
                    <a:lumMod val="50000"/>
                  </a:schemeClr>
                </a:solidFill>
              </a:rPr>
              <a:t>Conclusiones</a:t>
            </a:r>
            <a:endParaRPr lang="es-EC" sz="4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AutoShape 4" descr="Resultado de imagen para kirtas II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 dirty="0"/>
          </a:p>
        </p:txBody>
      </p:sp>
      <p:sp>
        <p:nvSpPr>
          <p:cNvPr id="5" name="AutoShape 6" descr="data:image/jpeg;base64,/9j/4AAQSkZJRgABAQAAAQABAAD/2wCEAAkGBhQSEBUUEBQVFRQUFRQYFRcXFBQVFRQUFxQVFBQWFBUYHCYeFxkjGRUVHzAgJCcqLCwsFR40NTAqNSYrLCkBCQoKDgwOGg8PGjQlHRwsLCwsLCkqKSwsLSwpKSksLCwsLCwsLCwpKSksLCksLCwsLCksKSksLCksKSwsLCwsLP/AABEIAOIA3wMBIgACEQEDEQH/xAAcAAABBAMBAAAAAAAAAAAAAAAAAwUGBwECBAj/xABNEAACAQICBgYFCQQIAwkBAAABAgADEQQhBQYSMUFRBxMiYXGRMlKBobEUI0JicpKywdE0Y6LwJDNTc4KzwuFDRJMVFhd0g4Sjw9II/8QAGQEBAAMBAQAAAAAAAAAAAAAAAAECAwQF/8QALBEBAQACAQIEAwgDAAAAAAAAAAECEQMhMQQSMkEzUdETImFicYGxwUNSkf/aAAwDAQACEQMRAD8AvGEIQCEIQOPSumKOGpmpiKi00H0mNs+QG8nuErDWrp2RQU0cm2xy62oCqDkVp+k188zbduMnuu2q64/BvQNg/pUmP0Kq+ifA5qe5jPLOMw7U3ZKgKspZWU71KmzL4qw93fIFtavdPVQ1kXG0qQpMQHqU9sFActoqSbgHfa2V5dFOoGAKkEEAgg3BBzBB4ieOb/7+MuPoX6QfRwGJb/yzE/8Awk+9faOUC5YQhJBCEIBCEIBCEIBCEIBCEIBCEIBCEIBCEIBCEIBCEIBCEIBKR6dNTdhxjqI7NQqtew9GoBam/wDiA2T3hecu6NOtPyY4SomNZVo1F2G2ja5bcE4l+Itncd0DyXuOeV7eXA+/yMUpsQwKkhgQQRkQQbgg8CDxnTpfAGm7IX2gjMENjmtznY+jtCx2eFzOPD1jkeIOf5SqHpLou1+GkMPsVSPlVEAVBu6xdwqqO/ceR7iJN55I0Jp2rhMSmIoHZdDe2eyQfSRhxUjL/cT1BqtrLSx+FSvR3Nkyk9qm49JG7x7wQeMmJO8IQkghCRnX7Xeno3DGo1mqvdaNO/pvbeeSDIk+A3kQOHpA6TqOjNhNjrqz59WG2dmnn22axtciwFs8+UiWnundHwF8Kj08VULIA1mFJRa9UMMm32A5g33Z07j9IVMTXeviGLu7Xcn6RO5RyFrCw3ATnWmzsFUXZiFVQN5OSqo8hIF19CmtWPxdequIqtVw9OmLs4XaWoWGwA4AJuA9733CXBI30f6pjR+Bp0cusPbrEfSqtba9gFlHcskkkEIQgEIQgEIQgEIQgEIQgEIQgEIQgV30hdKTYCv8no0ldzT2tt27KlvR7K793EjePE1lrB0nVsZYuqIyrYFbnZv6RQHIE2375NOmPUt2cYzDUjUJsKwVSx7IsGKDetgB3Wz35VG2E6tOuqU26tyRSuGCu30u1u7N+HOUs+Y5sTtbIZr2YnM7yciSOe8ZzkUWa+/LzHh/O6LYqgysCTdbC3PZ4C3A57otSVFpEsAT9Hmb7j4WvLdkMUqwCspA7VrHiCN1pJujnXltG4q7XOHqWWsgzy4VFHrLf2i45WiFFr5HL9P9p0YpVDEIb2sCe/j74Hr/AA2JWoivTYMjgMrA3DKRcEHlaKSiui3pG+Q0mo44sMPmaLWLMjHNkCjMoc27jfnJ3/40aM/tan/Qq/pG0pPrJrDSwWGfEVzZEG4ek7HJUUcWJ/nKeW9adZ62kcU1eubXyVRmtKmDki/zmSY+dI+vlTSVUhTs0FY9Um7sjIO/12uT3AKOd4gtPco8+Z5yNhRKZ2doDIGw427zHXVPTQw+kMPXZQ4SqpIIvkciwFx2gCWHIqI1VKpAK7u7wiNJxnuvu8+UIevdB6bpYvDpXw7bVOoDY2sQQSrAjgQQR7J3zzR0cdJdTRjlKgaphXN2QW2kb16d8r8xx8RPSODxa1aaVKZulRVdTa11YBlNjuyIkpLQhCSCEIQCEIQCEIQCEIQCEIQCEbdK6yYbDftFZKfcT2j4KM5F8f0vYRB80tSqeFgEXzbP3SZPNdRFsndOpDelXV6lidG1DUYI1AGrTc7gwFtk9zA7PiRykM0p0v4qplRVKI8OsbzbL3SMaR1sxVZStWvUZTvUtZTxzUWE2nBlWd5YgqEkWIzvkfdYDnEGP0eQJHO28/r5x00rQZW6xLC5zzsb92d8+6NuKAZsgBuva9r8Tfjff7ZhlNXTSWWbJAzpDFhvsAN/wHecogiqSN9vZc/pFqjXsNw4DgP55yBpRqE3ubxQmFKgoObj2Kx+Nop83xLnwVR8WMhJEmaxersgkAG3ewv7hEiRy95hDVnIBt/PKaYbBNUdVpqTUYgKq5lmJsABzJM6sKQXAKggkDPa91jH7V3EVKGISrhUBrLfZ7G3a4sSA2W475tx8VzlsUyzmPRI9S+hnE4ioHxqGhRRhtK/9ZVAzZVUeiDu2jzyBnoCjSCqFUAKoAAGQAAsABytKc/7/wCmKYu9KkwGZ+bBPkj3m2E6eai/tGGQgb+rcq3sDXG/vk/ZZa3E+eLkhK2wHTzgHyqrXpd7IHHmhJ90lmiNecDiiFw+KpOx3LtbLk8gj2Yn2TLa59hCEAhCEAhCEAhCEAkf1/cjRmKKkgiixBBII8CJIIxa9JfRmLH7ip+EmRew80VWuZ3YZuwI31J3YJuzN/C+pjzdma1XZBJ3CN50uM7A9xuM/wBI4Om1kBe+VufdGbF6NanV2LXvbJSCc+HiJ1c1yx9LLjkvduaZb5yscuA3ZfkPeZx4qqCb2sOA3X5X5R+bV6q+bXJ4d3s5xDD6rs72uTY9o8B3X5zhwm7qd3Tency07n3/AA4TW2cleI1TfbTYA2BcHgRly4xt0poY08yRl3N+ktnhZfmiZTRrmpmZgzJYpV3maGKVvSMTMBTB/wBYv2hJpqdpanRYipcbRW7KAzBQOAO/PeN9ibbpCKVTZYHkQZ0jSHd752eH5McZZlWHLhcr0XRVxWHKXTHITy2QzeHVjte7hKu1qro9ao1PcfDfxOX83vGw6Ya1iXty2jbyvEKuMBBFjnJuWPX73tUye0jmM7NC/tND++o/5izinfoH9rw/9/Q/zUnC3evoQhLAhCEAhCEAhCEAkL6T9bKeFwj0WBapiKdRUAyABGyzseQ2t28++TSU907j53Cn6lX8SSL2FVPOrAqTkM5yNFsPUIGRtwPhvl+C+XLanJNw69aEFk9Li/LuTu7+M46OKNJ9pApbmRe3hETUPOKYEXqoDxZR7523WXdhJYf9HviK47bbCfVUKzDlfeBFNL6cpYNNimFarbJPop3uR8N57otrBjWoUV6ogO5KjftKAASyi1uNu7lIHVw5JJNySbkm5JPEk8Zy55zD7uE03xxt608jpCxHBaP3G/8A1OTSOuNashWolEgi2SEEd4N98bfkp5HyMwcMeR8pj5r819OW8DFWoTQLAHckk2mhJitpgrICW1C82KzBWBrtQ2oETUsOY8xJG21H/UPRT4nSWGp0wT89TdvqpTYO7HusvmRzkenoToU1RXCYX5TWsK+JAIBIvTo70XuLZMf8I4SBZsIn8pX1l8xD5SvrL5iWCkIn8pX1l8xD5QvrL5iApCYBvumYBCEIBKh6eR2sIe6v8aUt6VJ09j9j/wDcf/TIy7ComM3onL2xMmbUDvk8XqVy7FYvo8/PU/tr8ROcmK4FvnU+2v4hO7HuwqxMfhAyrcXtfh4RqrYBLZAeQiOumm6uHWi1FtklqgO/dZeRBmuqOn62MZlrMtkANrAtUudxLgkDLeOc87nx1la6sL0ceIwS55RlxOHHKTPTOhnXaemrNS7RDAX2bekGtmtt1zIpihaY41aw1PSAmhpjkIpV3zUTZUYfD7RN+B5DkDHbCaIQ77e1QY3YT0m8R8BHzBPKZVMJ4vRyChVOxTuhABFOzb0IN9rk3KPWgNAYfbYbCVFanRddtQxUvTV2GfIsR7BGzSLfN1hz2D+Af6Z3aq1SoOfIfwrKXflWndtrHoaklMlaaDMbkUc+Ql2av6GoDC0CKNIE0aVz1aXJ2F7pT+sVTaoHxX85dugv2Wh/c0v8tZ2YfAxv43+mN+Jf0ir9L6v0aul8WlWmpHzLLvFr0kBtYjjIticdgEYqcKbgkekN4JHrye6dpbOmqh9fD02+6QP9MataapoVqVOjSQUmXbcbAJqmoxD3Y3I9h3meb5PPy5y+2tdbP4rpl1jPoTwupeGqIrihTs6qwBapezAEZe2K1NQ8PlejT7u1U/WSnBYcBEAAAVVA7gMh8J0MnOb48HHlJevX82X1UueUuv6n0Q0dH+FP/AT+P9ZzYjUfCKbdQv8AF+smxXPdlG3SNPteycfj+OcfDcsLZZr3v1bcGXmz1f4h46LKl9FUB/Z9bT+5WqKPcBJZIX0VtbC10/s8ZiV+8y1B+OTSejx3zYS/OObKatghCEugSpunodnCH61f4Uv0lsyqunofNYU/vKo/gX9JF7CmmmaB3zRjM0Dn7Iw9URl2LzfCt84n2l+Iic3w/pr9pfiJ3493PU101ohMSiByQELEWte5AG8+Ehy6Jr4WttIG7J7LoLgjvHxElmk9JrSQMxsL24/lGo6ZVyArpn9YDzvunF4nc5K6OPVxSnRWsZrU2VgVZ0dGBDKDtIRlcbs/ZIVi95B3g59x4xwOHqZgcc7hhYjxB742Yqkw9IEd/DznLjJK1pvqLnNAskegNACuGZiDY2FNdpqh4l9hBcILgX5mPaakCoAKKptklQjM/WFssil7qMySxsABnwE02rpBsMuZ8R8BHXDGSluirF0mJamXW++mUY2tvtf3WndS1JbD0SKqE1GA6xyu0EBzFOl6zni+4bhxMnW+4hGkW7L96L7mM6tB18iOQEnWj9S6Ko1fHIAgXs0ySAFB9JyLE5+1jkMt0Hw/VtXqGirpRvZL3ZmO8KoAzY8u8e2PL9zad9XZpOreifEfnL50H+y0P7ml+BZ55xlXssuWW+x2gDfdcZEjdllcGXLrFpwYXQ6v9N6FOnT+29MC/sFz7J09uDH9b/TD/Jf2QHAaaevpfEGo+2Eq16VPd2aas5VRbgLGTXSqUnSkXsXSxXMZZceYyBt3SpdSscq43MhUBAuSAPQqKbk5b2HulkYzSFJkYLXooxUhX26LFTbI2Y2NuU8Tmyzw5bZL96TrJv3dvHrU37U84B/m1tnv+J4zpLyv7VBl/wBsoO4LhR/qmjO3HTZ9hww/OdvHz444THV6T/XL6Mssbcrfn+MT8kXvxjbpLgZC3rjjpup7Hoj4CdmC1hw1Kns1MetY3J23YFs+HZG4fnOfxnL9rw3DHHK2/lq/FPLlLbP+pZ0aParj05YinU/6lBPzSTqVt0aaVp1NIYzqXDq1HDNcXttKaqNv7ivnLJnX4aWcWMy7yRnya810IQhN1BKu6eR/RsMf3z++mf0loysenlf6HQPKv8aTyL2FHsYUTnNWMxSPaEjHvEXs65tSPaHiPjE7zZDmPET0Me7np41wqn5KANxdb5cg1s+GchFu+8mWtDnqBy2hfw2W/O0hQfPOY+JmuRpw+lI9B6TqABRdlB9AAEgbVzs5H8xJDh9HDEEha9OmpzHWbQQniCQDsHda+W+xkHoYnZHZya6kMCQRa97eP5TqwGlWVt5z9/Md/hOO4+7aVZ+rWp2KoY3qnTtNT2lZWBRk20uyvuOXtzlu6C1fTDgn0qjem/HeW2V5LcmU/qP0jPh7Lfbok5ocyvPqyfRP1TlLn0NpyliqfWUG2hxG5lPJhwMnGTe013wkdx+veGoh+sJFRCVNO3bv3cCLZ3vxjfgOlLC1CQ+1TsrNdtmx2RewsbljwEtuI1XTrdrHh6KOuJo9YotkQpVmtkATuNiffKe0zpintbOHC09oX2UJKYdGXNUJ31WHpNwuQM9qdOtWuHyumWOReu5VeARRsr7cx7ZC2rqCpUkk7e3lYA7RAAPHsqDfvtwlL17p7HIuApUbrST9J2s231FBT2cPQp7XfWempPkuyPaZCsPW2mPh+cetRNBnH6Sp03uyKxq1ic7ohBsftHZX/FOjP4OM/GscfXf2SvQWicIcPh8FiqWJbEIrV36kKq3rqtVVdibltlaSDd2rCNmOx+haW0pwWNNRCQUep1dmGVn+cuufd7JLulzo9qV743BluuQDrKak3dU9F6fJ1HAbwMsxnS2ErhgxfNxmSx9IHjc8fbc35iYXo0c2LrMzsygIpYlUBLBATkoZrk2GVzOcl+fw/Sd9XYHLzH69w8zNOtTkPd+vh5RsdmrOmaGHdvlmETFo1rA1HpuhF/RZciDyI4bxJ7q5pDR2L63qdEYdeqTa+dxqptMT2VG2Bvs2edrC++VqcQtiCbjl/vyjfUp29GSPTXRd8krYY4rC4SnhXZnpuEO0bI3r2FwcjJtPK2qmvFfA1EqUGYLf52gS5pVMjdsydknLMZg90vzVnpPwWN6tVqinWqG3UubPt2vYHc3cRv8AHKTKJbCEJIJT+t9dsbt0a7nZSq5S1hskFlHDkbS4JS+sFZKOPq0Gcbe1tC+QYVBti1+NmtbulchXWmNWqtC5I2k9ZeH2hvHwjShzEt2meB3Rj0xqVTq3ej2H32A7JO/NeHiJWXVEImVM2rUWQlXBVhvBFiPETQT0cXPTxp0XoHMe2+eRyFuN7H2SG0HQHtbV75Fdk28VYdrzEmWnNkUAX3Ag+J2WAAyzzPd4yErTJOUz8V8Rbh9LpqAHNSGBPqbFjyI3eRMUwmDNRwintMwCjmSbZngBviKISVsDsjLd5k+cd8Lg6lJg9MlWXcw3jK2XnOPO6nTu2hCiDSqslUlSpKm2YBB3kcR398k+iNaqmDcPRq2PiCGHJl4iRHEs7uSxLsd5vtE+MXw2r+JcXShVI57DAeZyiS9N907S3WzXEY2ulULskogcD0SwB2iByvfMxm64232/nnOdNGPTOzVUqyZkZZZXG7uM2UZSKnbmQ7W17vOc6LZTfeDJtitVsDRwzt8rX5UAGRTVQhiMymwgJuRcAk77Tt1I1kweHpN8pwi16hYFHFOkz2I7Su1Q2UAjf3mNoQzV/CPVdhTVnOzuVSx3jlLu6GdVThsNUrVVK1a7kWYEMtNCQoIOYJbaPhsyKaf6RH2lbB1tkBiBQpDMm2zTACizEk9/hunZofphqU6vVY8UnbINUpgps1ONMkXDEC1yABcMOFzpeS3GY/JWY6tq5JDtM9E+AxNU1XpFGa5bq2KKzE3LEDj3x90Tpjr6SVUVwrqGAddlrHgbcZ3piQTbceXGUmUq2kJXoV0YN9KofGvV/IiLp0O6LH/LE+Nauf8AXJpCW0hEV6JtFj/lE9r1T8XiydGGjBuwVH2qT8TJRCSGClqBo9d2Cw3toUz8ROzC6sYSkwalhcOjKbqy0KSsDzBC3Ec4QCEIQCec+mnLS9Tvp0T/AAAflPRk889N6W0qe+hRP4x+UiiO6I1vq0bK/wA4nIntAfVb8jJzojTlLEC9JsxvU5OPZ+YlTEzNOsVIKkgjcQbEHuI3SouDSOiaWIW1Vc+DDJh4H+RIbpfU2tRuyA1KfrKDdftgbvHd4TGhtf3QhcSNtcu2LbYyBzG5vcfGT3QusAYbeGq3HGx9zqfgRNMc8seytxlNOM6KsZisOqqtNLlWBeoLWH2No8Zvoz/+d3sflGLRb/2dNn8c2K/CWZoDWam4COFptuFskPhyPdJA45EjMcvLOTnneS7pjjMZqK+0f0I4Ommy716gNr9pUBtf1VvxPHjH7D9HGj0t/RkY/vC1Q/xkx+Z99gxvlbML790wNu4sqgAcTc8N1uEz6LkMPq/h6eVOhST7NJB+UxpHQlOstmBGVgRvHhw90WbEBR26qjwtf8/hOWppakOLP5299hGoKt1q6LcWrvUoOuJVh6Nlp1hYWHZ9F8rbiD3SuqWDrCr1fU1TUGRTq3Lg8ioFxPR76wepTA8f0EZ9J66LTv1tenS7tpQfL0pW6EWrdFdLGUuswq19H1LZ06iWp3tnYX2wO+58Ilo7oZo01ti8btX3rSQfiYsfdDSXSvhF3PUrH6qm3m9pGsf0wucqFBV76jlj91bfGOosDRmp+jMK23To1KrgEBqjnK4IJAFgDYnO1xO1NI0cMvzFDDYdRexCItuZ2suQ8pR2P6QsbV/4xQcqYCe8Z++R/EYt6hvUZnPNmLHzMeVC8tLdJ9Bb7eK2j6tK7fhy98fOjbSa4wPiae0FVmpAMO0TZHLZE5WIE82FpfnQSbaMfvxNX8FISZjBaQebAzkWrFRVlwveF4j1sBUgL3hEw83BgZhCEAnn7p2W2lF78NS/HWE9Axl1m1Uw+OpdXiaYa3osMqiHmj7x4bjxEijyexmhaTXXroqxOAvUp3r4cZ9Yo7dMfvUG77Qy8JA9uRoLbcWw2OemwamzI3NSQfMbxOTahtSRPtBdIO5MUP8A1FH41HxHlLW1Y1ocpYMKlPZuhvfyYcO6eaw07tHaZrUb9TVqU779hyt/G0D01iNYHAuWVBzyA82kb0l0h4VL9ZilYjgpaofJLiUNiMc9Q3qOznmzM3xMR2o0Lax3S9QX+ppVKnexWmPzPukex3S1in/qlpUh9ku3m2XukF2pjakB50hrZiq39bXqEHhtbK/dWwjQXml5i8kbFpgmYJmLwAmYJhMQC89AdCa20UO+vWP4B+UoXB4GpWbZo03qN6qKznyUGeiuivRFXDaMSniEanU26rFWtcBnutxwygS4NNxUmgWbBJI26yZFSainNxTgKo8XQxBFi6CAoJmYEzAJgiZhARdJV+vXQtRxW1VwWzh65zK2tRqHvUf1bHmMu7jLVImjJA8daa0HXwlU0sVTam44EZMPWRhky94nDeevNYNWaGMpGliqa1F4XyZD6yMM1PeJQ2vPQ1iMHtVcLtYjDjMgD56mPrqPTA9ZfaBAry82QxK83pnOAteYJmISAXmbzWdGDwNSs2zRpvUbkis58lEBC8JNdE9EGkK1i6LQU8arWb7i3bztJronoKoLY4qtUqniqAUk882PmIFKXj1onUvG4m3U4aoVP0iuwn33sJ6G0TqVg8NbqMPTUj6RXbf77XMeuqgUnonoLrtY4qvTpjitMGo3mbKPfJpojoiwFGxam1ZhxqsWH3FsvmDJ0KM2FGSOTB4JKS7NJFpr6qKqjyUTqUTcUYotKBqixdacylOLKsBMUpkU4taFoCYSbgTNpmBgTMIQCEIQCYtMwgalYmyRaYtArbXrodw+N2qtC2HxBudpR83UP7xBx+sufO8obT+q2JwNbqsVTKHPZbelQc0cZMPeOIE9gFYjWwitbaVW2TcXANm3XF9xzOcDylofUXHYq3UYaoVP02Xq0++9gfZJtojoErtY4qulMerTBqN942Ue+XwaUx1UCv8AQ/Q7o+hYtTau3OsxYfcWy+YMl+E0alJdmki01H0UUKPJRHIUpsKcDjFCbChOsU5nYgcoozYUZ07MzswOcUZsKUW2Zm0BEUpsKcUtMwNAs2AmYQCEIQCEIQCEIQCEIQCEIQCEIQCYhCBiEIQCZhCATMIQCEIQCEIQCEIQCEIQCEIQCEIQCEIQP//Z"/>
          <p:cNvSpPr>
            <a:spLocks noChangeAspect="1" noChangeArrowheads="1"/>
          </p:cNvSpPr>
          <p:nvPr/>
        </p:nvSpPr>
        <p:spPr bwMode="auto">
          <a:xfrm>
            <a:off x="155575" y="-1614488"/>
            <a:ext cx="333375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958241423"/>
              </p:ext>
            </p:extLst>
          </p:nvPr>
        </p:nvGraphicFramePr>
        <p:xfrm>
          <a:off x="155575" y="1340768"/>
          <a:ext cx="877717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44151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LOGO MEB transparente 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29" y="1196752"/>
            <a:ext cx="1278520" cy="648071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11" name="10 Imagen" descr="17mil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511" y="3861048"/>
            <a:ext cx="936105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2066-5B41-4A98-8E94-3BD2F4F1E557}" type="slidenum">
              <a:rPr lang="es-EC" smtClean="0"/>
              <a:t>32</a:t>
            </a:fld>
            <a:endParaRPr lang="es-EC" dirty="0"/>
          </a:p>
        </p:txBody>
      </p:sp>
      <p:sp>
        <p:nvSpPr>
          <p:cNvPr id="2" name="1 CuadroTexto"/>
          <p:cNvSpPr txBox="1"/>
          <p:nvPr/>
        </p:nvSpPr>
        <p:spPr>
          <a:xfrm>
            <a:off x="1763688" y="2492896"/>
            <a:ext cx="61838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6600" b="1" dirty="0" smtClean="0">
                <a:solidFill>
                  <a:schemeClr val="bg1">
                    <a:lumMod val="50000"/>
                  </a:schemeClr>
                </a:solidFill>
              </a:rPr>
              <a:t>Gracias</a:t>
            </a:r>
            <a:endParaRPr lang="es-EC" sz="6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-36512" y="6488509"/>
            <a:ext cx="3731764" cy="39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 </a:t>
            </a:r>
            <a:r>
              <a:rPr lang="es-EC" sz="1050" b="1" dirty="0" smtClean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CONSORCIO ARCHIVOS  DIGITALES  </a:t>
            </a: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MEB SEVENTEENMILE 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200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 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752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2 Conector recto"/>
          <p:cNvCxnSpPr>
            <a:cxnSpLocks/>
          </p:cNvCxnSpPr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2066-5B41-4A98-8E94-3BD2F4F1E557}" type="slidenum">
              <a:rPr lang="es-EC" smtClean="0"/>
              <a:t>4</a:t>
            </a:fld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1763688" y="190381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C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5353956" y="7542645"/>
            <a:ext cx="208823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 smtClean="0"/>
              <a:t>RECIBE LIBROS</a:t>
            </a:r>
            <a:endParaRPr lang="es-EC" dirty="0"/>
          </a:p>
        </p:txBody>
      </p:sp>
      <p:sp>
        <p:nvSpPr>
          <p:cNvPr id="46" name="Cuadro de texto 2"/>
          <p:cNvSpPr txBox="1">
            <a:spLocks noChangeArrowheads="1"/>
          </p:cNvSpPr>
          <p:nvPr/>
        </p:nvSpPr>
        <p:spPr bwMode="auto">
          <a:xfrm>
            <a:off x="-36512" y="6488509"/>
            <a:ext cx="3731764" cy="39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 </a:t>
            </a:r>
            <a:r>
              <a:rPr lang="es-EC" sz="1050" b="1" dirty="0" smtClean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CONSORCIO ARCHIVOS  DIGITALES  </a:t>
            </a: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MEB SEVENTEENMILE 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200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 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3" name="4 Rectángulo"/>
          <p:cNvSpPr/>
          <p:nvPr/>
        </p:nvSpPr>
        <p:spPr>
          <a:xfrm>
            <a:off x="2195736" y="188640"/>
            <a:ext cx="58865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>
                <a:latin typeface="Arial Narrow" panose="020B0606020202030204" pitchFamily="34" charset="0"/>
              </a:rPr>
              <a:t>Esquema de congruencia organizacional</a:t>
            </a:r>
            <a:endParaRPr lang="es-EC" sz="2800" b="1" dirty="0">
              <a:latin typeface="Arial Narrow" panose="020B0606020202030204" pitchFamily="34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62028"/>
            <a:ext cx="8352928" cy="5229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110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2 Conector recto"/>
          <p:cNvCxnSpPr>
            <a:cxnSpLocks/>
          </p:cNvCxnSpPr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2066-5B41-4A98-8E94-3BD2F4F1E557}" type="slidenum">
              <a:rPr lang="es-EC" smtClean="0"/>
              <a:t>5</a:t>
            </a:fld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1763688" y="190381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C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5353956" y="7542645"/>
            <a:ext cx="208823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 smtClean="0"/>
              <a:t>RECIBE LIBROS</a:t>
            </a:r>
            <a:endParaRPr lang="es-EC" dirty="0"/>
          </a:p>
        </p:txBody>
      </p:sp>
      <p:sp>
        <p:nvSpPr>
          <p:cNvPr id="46" name="Cuadro de texto 2"/>
          <p:cNvSpPr txBox="1">
            <a:spLocks noChangeArrowheads="1"/>
          </p:cNvSpPr>
          <p:nvPr/>
        </p:nvSpPr>
        <p:spPr bwMode="auto">
          <a:xfrm>
            <a:off x="-36512" y="6488509"/>
            <a:ext cx="3731764" cy="39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 </a:t>
            </a:r>
            <a:r>
              <a:rPr lang="es-EC" sz="1050" b="1" dirty="0" smtClean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CONSORCIO ARCHIVOS  DIGITALES  </a:t>
            </a: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MEB SEVENTEENMILE 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200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 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3" name="4 Rectángulo"/>
          <p:cNvSpPr/>
          <p:nvPr/>
        </p:nvSpPr>
        <p:spPr>
          <a:xfrm>
            <a:off x="2195736" y="188640"/>
            <a:ext cx="58865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>
                <a:latin typeface="Arial Narrow" panose="020B0606020202030204" pitchFamily="34" charset="0"/>
              </a:rPr>
              <a:t>Esquema de congruencia organizacional</a:t>
            </a:r>
            <a:endParaRPr lang="es-EC" sz="2800" b="1" dirty="0">
              <a:latin typeface="Arial Narrow" panose="020B0606020202030204" pitchFamily="34" charset="0"/>
            </a:endParaRPr>
          </a:p>
        </p:txBody>
      </p:sp>
      <p:grpSp>
        <p:nvGrpSpPr>
          <p:cNvPr id="57" name="Group 52"/>
          <p:cNvGrpSpPr>
            <a:grpSpLocks noChangeAspect="1"/>
          </p:cNvGrpSpPr>
          <p:nvPr/>
        </p:nvGrpSpPr>
        <p:grpSpPr bwMode="auto">
          <a:xfrm>
            <a:off x="251520" y="1062038"/>
            <a:ext cx="8712967" cy="4887912"/>
            <a:chOff x="431" y="669"/>
            <a:chExt cx="4989" cy="3079"/>
          </a:xfrm>
        </p:grpSpPr>
        <p:sp>
          <p:nvSpPr>
            <p:cNvPr id="58" name="AutoShape 51"/>
            <p:cNvSpPr>
              <a:spLocks noChangeAspect="1" noChangeArrowheads="1" noTextEdit="1"/>
            </p:cNvSpPr>
            <p:nvPr/>
          </p:nvSpPr>
          <p:spPr bwMode="auto">
            <a:xfrm>
              <a:off x="431" y="669"/>
              <a:ext cx="4989" cy="3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59" name="Rectangle 53"/>
            <p:cNvSpPr>
              <a:spLocks noChangeArrowheads="1"/>
            </p:cNvSpPr>
            <p:nvPr/>
          </p:nvSpPr>
          <p:spPr bwMode="auto">
            <a:xfrm>
              <a:off x="541" y="1485"/>
              <a:ext cx="632" cy="102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60" name="Freeform 54"/>
            <p:cNvSpPr>
              <a:spLocks noEditPoints="1"/>
            </p:cNvSpPr>
            <p:nvPr/>
          </p:nvSpPr>
          <p:spPr bwMode="auto">
            <a:xfrm>
              <a:off x="538" y="1482"/>
              <a:ext cx="637" cy="1034"/>
            </a:xfrm>
            <a:custGeom>
              <a:avLst/>
              <a:gdLst>
                <a:gd name="T0" fmla="*/ 0 w 637"/>
                <a:gd name="T1" fmla="*/ 0 h 1034"/>
                <a:gd name="T2" fmla="*/ 637 w 637"/>
                <a:gd name="T3" fmla="*/ 0 h 1034"/>
                <a:gd name="T4" fmla="*/ 637 w 637"/>
                <a:gd name="T5" fmla="*/ 1034 h 1034"/>
                <a:gd name="T6" fmla="*/ 0 w 637"/>
                <a:gd name="T7" fmla="*/ 1034 h 1034"/>
                <a:gd name="T8" fmla="*/ 0 w 637"/>
                <a:gd name="T9" fmla="*/ 0 h 1034"/>
                <a:gd name="T10" fmla="*/ 5 w 637"/>
                <a:gd name="T11" fmla="*/ 1031 h 1034"/>
                <a:gd name="T12" fmla="*/ 3 w 637"/>
                <a:gd name="T13" fmla="*/ 1028 h 1034"/>
                <a:gd name="T14" fmla="*/ 635 w 637"/>
                <a:gd name="T15" fmla="*/ 1028 h 1034"/>
                <a:gd name="T16" fmla="*/ 632 w 637"/>
                <a:gd name="T17" fmla="*/ 1031 h 1034"/>
                <a:gd name="T18" fmla="*/ 632 w 637"/>
                <a:gd name="T19" fmla="*/ 3 h 1034"/>
                <a:gd name="T20" fmla="*/ 635 w 637"/>
                <a:gd name="T21" fmla="*/ 6 h 1034"/>
                <a:gd name="T22" fmla="*/ 3 w 637"/>
                <a:gd name="T23" fmla="*/ 6 h 1034"/>
                <a:gd name="T24" fmla="*/ 5 w 637"/>
                <a:gd name="T25" fmla="*/ 3 h 1034"/>
                <a:gd name="T26" fmla="*/ 5 w 637"/>
                <a:gd name="T27" fmla="*/ 1031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37" h="1034">
                  <a:moveTo>
                    <a:pt x="0" y="0"/>
                  </a:moveTo>
                  <a:lnTo>
                    <a:pt x="637" y="0"/>
                  </a:lnTo>
                  <a:lnTo>
                    <a:pt x="637" y="1034"/>
                  </a:lnTo>
                  <a:lnTo>
                    <a:pt x="0" y="1034"/>
                  </a:lnTo>
                  <a:lnTo>
                    <a:pt x="0" y="0"/>
                  </a:lnTo>
                  <a:close/>
                  <a:moveTo>
                    <a:pt x="5" y="1031"/>
                  </a:moveTo>
                  <a:lnTo>
                    <a:pt x="3" y="1028"/>
                  </a:lnTo>
                  <a:lnTo>
                    <a:pt x="635" y="1028"/>
                  </a:lnTo>
                  <a:lnTo>
                    <a:pt x="632" y="1031"/>
                  </a:lnTo>
                  <a:lnTo>
                    <a:pt x="632" y="3"/>
                  </a:lnTo>
                  <a:lnTo>
                    <a:pt x="635" y="6"/>
                  </a:lnTo>
                  <a:lnTo>
                    <a:pt x="3" y="6"/>
                  </a:lnTo>
                  <a:lnTo>
                    <a:pt x="5" y="3"/>
                  </a:lnTo>
                  <a:lnTo>
                    <a:pt x="5" y="1031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61" name="Rectangle 55"/>
            <p:cNvSpPr>
              <a:spLocks noChangeArrowheads="1"/>
            </p:cNvSpPr>
            <p:nvPr/>
          </p:nvSpPr>
          <p:spPr bwMode="auto">
            <a:xfrm>
              <a:off x="713" y="1648"/>
              <a:ext cx="36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Medio 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628" y="1790"/>
              <a:ext cx="50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Ambiente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7"/>
            <p:cNvSpPr>
              <a:spLocks noChangeArrowheads="1"/>
            </p:cNvSpPr>
            <p:nvPr/>
          </p:nvSpPr>
          <p:spPr bwMode="auto">
            <a:xfrm>
              <a:off x="633" y="1932"/>
              <a:ext cx="50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Recursos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58"/>
            <p:cNvSpPr>
              <a:spLocks noChangeArrowheads="1"/>
            </p:cNvSpPr>
            <p:nvPr/>
          </p:nvSpPr>
          <p:spPr bwMode="auto">
            <a:xfrm>
              <a:off x="653" y="2074"/>
              <a:ext cx="45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Insumos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653" y="2221"/>
              <a:ext cx="44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Historial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0"/>
            <p:cNvSpPr>
              <a:spLocks noChangeArrowheads="1"/>
            </p:cNvSpPr>
            <p:nvPr/>
          </p:nvSpPr>
          <p:spPr bwMode="auto">
            <a:xfrm>
              <a:off x="4549" y="1485"/>
              <a:ext cx="846" cy="102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67" name="Freeform 61"/>
            <p:cNvSpPr>
              <a:spLocks noEditPoints="1"/>
            </p:cNvSpPr>
            <p:nvPr/>
          </p:nvSpPr>
          <p:spPr bwMode="auto">
            <a:xfrm>
              <a:off x="4546" y="1482"/>
              <a:ext cx="852" cy="1034"/>
            </a:xfrm>
            <a:custGeom>
              <a:avLst/>
              <a:gdLst>
                <a:gd name="T0" fmla="*/ 0 w 852"/>
                <a:gd name="T1" fmla="*/ 0 h 1034"/>
                <a:gd name="T2" fmla="*/ 852 w 852"/>
                <a:gd name="T3" fmla="*/ 0 h 1034"/>
                <a:gd name="T4" fmla="*/ 852 w 852"/>
                <a:gd name="T5" fmla="*/ 1034 h 1034"/>
                <a:gd name="T6" fmla="*/ 0 w 852"/>
                <a:gd name="T7" fmla="*/ 1034 h 1034"/>
                <a:gd name="T8" fmla="*/ 0 w 852"/>
                <a:gd name="T9" fmla="*/ 0 h 1034"/>
                <a:gd name="T10" fmla="*/ 5 w 852"/>
                <a:gd name="T11" fmla="*/ 1031 h 1034"/>
                <a:gd name="T12" fmla="*/ 3 w 852"/>
                <a:gd name="T13" fmla="*/ 1028 h 1034"/>
                <a:gd name="T14" fmla="*/ 849 w 852"/>
                <a:gd name="T15" fmla="*/ 1028 h 1034"/>
                <a:gd name="T16" fmla="*/ 847 w 852"/>
                <a:gd name="T17" fmla="*/ 1031 h 1034"/>
                <a:gd name="T18" fmla="*/ 847 w 852"/>
                <a:gd name="T19" fmla="*/ 3 h 1034"/>
                <a:gd name="T20" fmla="*/ 849 w 852"/>
                <a:gd name="T21" fmla="*/ 6 h 1034"/>
                <a:gd name="T22" fmla="*/ 3 w 852"/>
                <a:gd name="T23" fmla="*/ 6 h 1034"/>
                <a:gd name="T24" fmla="*/ 5 w 852"/>
                <a:gd name="T25" fmla="*/ 3 h 1034"/>
                <a:gd name="T26" fmla="*/ 5 w 852"/>
                <a:gd name="T27" fmla="*/ 1031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52" h="1034">
                  <a:moveTo>
                    <a:pt x="0" y="0"/>
                  </a:moveTo>
                  <a:lnTo>
                    <a:pt x="852" y="0"/>
                  </a:lnTo>
                  <a:lnTo>
                    <a:pt x="852" y="1034"/>
                  </a:lnTo>
                  <a:lnTo>
                    <a:pt x="0" y="1034"/>
                  </a:lnTo>
                  <a:lnTo>
                    <a:pt x="0" y="0"/>
                  </a:lnTo>
                  <a:close/>
                  <a:moveTo>
                    <a:pt x="5" y="1031"/>
                  </a:moveTo>
                  <a:lnTo>
                    <a:pt x="3" y="1028"/>
                  </a:lnTo>
                  <a:lnTo>
                    <a:pt x="849" y="1028"/>
                  </a:lnTo>
                  <a:lnTo>
                    <a:pt x="847" y="1031"/>
                  </a:lnTo>
                  <a:lnTo>
                    <a:pt x="847" y="3"/>
                  </a:lnTo>
                  <a:lnTo>
                    <a:pt x="849" y="6"/>
                  </a:lnTo>
                  <a:lnTo>
                    <a:pt x="3" y="6"/>
                  </a:lnTo>
                  <a:lnTo>
                    <a:pt x="5" y="3"/>
                  </a:lnTo>
                  <a:lnTo>
                    <a:pt x="5" y="1031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68" name="Rectangle 62"/>
            <p:cNvSpPr>
              <a:spLocks noChangeArrowheads="1"/>
            </p:cNvSpPr>
            <p:nvPr/>
          </p:nvSpPr>
          <p:spPr bwMode="auto">
            <a:xfrm>
              <a:off x="4639" y="1766"/>
              <a:ext cx="712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Productividad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3"/>
            <p:cNvSpPr>
              <a:spLocks noChangeArrowheads="1"/>
            </p:cNvSpPr>
            <p:nvPr/>
          </p:nvSpPr>
          <p:spPr bwMode="auto">
            <a:xfrm>
              <a:off x="4614" y="1908"/>
              <a:ext cx="761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Organizacional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4"/>
            <p:cNvSpPr>
              <a:spLocks noChangeArrowheads="1"/>
            </p:cNvSpPr>
            <p:nvPr/>
          </p:nvSpPr>
          <p:spPr bwMode="auto">
            <a:xfrm>
              <a:off x="4809" y="2050"/>
              <a:ext cx="36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Grupal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5"/>
            <p:cNvSpPr>
              <a:spLocks noChangeArrowheads="1"/>
            </p:cNvSpPr>
            <p:nvPr/>
          </p:nvSpPr>
          <p:spPr bwMode="auto">
            <a:xfrm>
              <a:off x="4739" y="2198"/>
              <a:ext cx="51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Individual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66"/>
            <p:cNvSpPr>
              <a:spLocks noChangeArrowheads="1"/>
            </p:cNvSpPr>
            <p:nvPr/>
          </p:nvSpPr>
          <p:spPr bwMode="auto">
            <a:xfrm>
              <a:off x="2438" y="764"/>
              <a:ext cx="951" cy="561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73" name="Freeform 67"/>
            <p:cNvSpPr>
              <a:spLocks noEditPoints="1"/>
            </p:cNvSpPr>
            <p:nvPr/>
          </p:nvSpPr>
          <p:spPr bwMode="auto">
            <a:xfrm>
              <a:off x="2435" y="761"/>
              <a:ext cx="956" cy="567"/>
            </a:xfrm>
            <a:custGeom>
              <a:avLst/>
              <a:gdLst>
                <a:gd name="T0" fmla="*/ 0 w 956"/>
                <a:gd name="T1" fmla="*/ 0 h 567"/>
                <a:gd name="T2" fmla="*/ 956 w 956"/>
                <a:gd name="T3" fmla="*/ 0 h 567"/>
                <a:gd name="T4" fmla="*/ 956 w 956"/>
                <a:gd name="T5" fmla="*/ 567 h 567"/>
                <a:gd name="T6" fmla="*/ 0 w 956"/>
                <a:gd name="T7" fmla="*/ 567 h 567"/>
                <a:gd name="T8" fmla="*/ 0 w 956"/>
                <a:gd name="T9" fmla="*/ 0 h 567"/>
                <a:gd name="T10" fmla="*/ 5 w 956"/>
                <a:gd name="T11" fmla="*/ 564 h 567"/>
                <a:gd name="T12" fmla="*/ 3 w 956"/>
                <a:gd name="T13" fmla="*/ 561 h 567"/>
                <a:gd name="T14" fmla="*/ 954 w 956"/>
                <a:gd name="T15" fmla="*/ 561 h 567"/>
                <a:gd name="T16" fmla="*/ 951 w 956"/>
                <a:gd name="T17" fmla="*/ 564 h 567"/>
                <a:gd name="T18" fmla="*/ 951 w 956"/>
                <a:gd name="T19" fmla="*/ 3 h 567"/>
                <a:gd name="T20" fmla="*/ 954 w 956"/>
                <a:gd name="T21" fmla="*/ 6 h 567"/>
                <a:gd name="T22" fmla="*/ 3 w 956"/>
                <a:gd name="T23" fmla="*/ 6 h 567"/>
                <a:gd name="T24" fmla="*/ 5 w 956"/>
                <a:gd name="T25" fmla="*/ 3 h 567"/>
                <a:gd name="T26" fmla="*/ 5 w 956"/>
                <a:gd name="T27" fmla="*/ 564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6" h="567">
                  <a:moveTo>
                    <a:pt x="0" y="0"/>
                  </a:moveTo>
                  <a:lnTo>
                    <a:pt x="956" y="0"/>
                  </a:lnTo>
                  <a:lnTo>
                    <a:pt x="956" y="567"/>
                  </a:lnTo>
                  <a:lnTo>
                    <a:pt x="0" y="567"/>
                  </a:lnTo>
                  <a:lnTo>
                    <a:pt x="0" y="0"/>
                  </a:lnTo>
                  <a:close/>
                  <a:moveTo>
                    <a:pt x="5" y="564"/>
                  </a:moveTo>
                  <a:lnTo>
                    <a:pt x="3" y="561"/>
                  </a:lnTo>
                  <a:lnTo>
                    <a:pt x="954" y="561"/>
                  </a:lnTo>
                  <a:lnTo>
                    <a:pt x="951" y="564"/>
                  </a:lnTo>
                  <a:lnTo>
                    <a:pt x="951" y="3"/>
                  </a:lnTo>
                  <a:lnTo>
                    <a:pt x="954" y="6"/>
                  </a:lnTo>
                  <a:lnTo>
                    <a:pt x="3" y="6"/>
                  </a:lnTo>
                  <a:lnTo>
                    <a:pt x="5" y="3"/>
                  </a:lnTo>
                  <a:lnTo>
                    <a:pt x="5" y="56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74" name="Rectangle 68"/>
            <p:cNvSpPr>
              <a:spLocks noChangeArrowheads="1"/>
            </p:cNvSpPr>
            <p:nvPr/>
          </p:nvSpPr>
          <p:spPr bwMode="auto">
            <a:xfrm>
              <a:off x="2738" y="906"/>
              <a:ext cx="42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Cultura 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69"/>
            <p:cNvSpPr>
              <a:spLocks noChangeArrowheads="1"/>
            </p:cNvSpPr>
            <p:nvPr/>
          </p:nvSpPr>
          <p:spPr bwMode="auto">
            <a:xfrm>
              <a:off x="2553" y="1055"/>
              <a:ext cx="761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Organizacional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0"/>
            <p:cNvSpPr>
              <a:spLocks noChangeArrowheads="1"/>
            </p:cNvSpPr>
            <p:nvPr/>
          </p:nvSpPr>
          <p:spPr bwMode="auto">
            <a:xfrm>
              <a:off x="2124" y="1768"/>
              <a:ext cx="582" cy="55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77" name="Freeform 71"/>
            <p:cNvSpPr>
              <a:spLocks noEditPoints="1"/>
            </p:cNvSpPr>
            <p:nvPr/>
          </p:nvSpPr>
          <p:spPr bwMode="auto">
            <a:xfrm>
              <a:off x="2121" y="1765"/>
              <a:ext cx="588" cy="562"/>
            </a:xfrm>
            <a:custGeom>
              <a:avLst/>
              <a:gdLst>
                <a:gd name="T0" fmla="*/ 0 w 588"/>
                <a:gd name="T1" fmla="*/ 0 h 562"/>
                <a:gd name="T2" fmla="*/ 588 w 588"/>
                <a:gd name="T3" fmla="*/ 0 h 562"/>
                <a:gd name="T4" fmla="*/ 588 w 588"/>
                <a:gd name="T5" fmla="*/ 562 h 562"/>
                <a:gd name="T6" fmla="*/ 0 w 588"/>
                <a:gd name="T7" fmla="*/ 562 h 562"/>
                <a:gd name="T8" fmla="*/ 0 w 588"/>
                <a:gd name="T9" fmla="*/ 0 h 562"/>
                <a:gd name="T10" fmla="*/ 5 w 588"/>
                <a:gd name="T11" fmla="*/ 559 h 562"/>
                <a:gd name="T12" fmla="*/ 3 w 588"/>
                <a:gd name="T13" fmla="*/ 556 h 562"/>
                <a:gd name="T14" fmla="*/ 585 w 588"/>
                <a:gd name="T15" fmla="*/ 556 h 562"/>
                <a:gd name="T16" fmla="*/ 583 w 588"/>
                <a:gd name="T17" fmla="*/ 559 h 562"/>
                <a:gd name="T18" fmla="*/ 583 w 588"/>
                <a:gd name="T19" fmla="*/ 3 h 562"/>
                <a:gd name="T20" fmla="*/ 585 w 588"/>
                <a:gd name="T21" fmla="*/ 6 h 562"/>
                <a:gd name="T22" fmla="*/ 3 w 588"/>
                <a:gd name="T23" fmla="*/ 6 h 562"/>
                <a:gd name="T24" fmla="*/ 5 w 588"/>
                <a:gd name="T25" fmla="*/ 3 h 562"/>
                <a:gd name="T26" fmla="*/ 5 w 588"/>
                <a:gd name="T27" fmla="*/ 559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8" h="562">
                  <a:moveTo>
                    <a:pt x="0" y="0"/>
                  </a:moveTo>
                  <a:lnTo>
                    <a:pt x="588" y="0"/>
                  </a:lnTo>
                  <a:lnTo>
                    <a:pt x="588" y="562"/>
                  </a:lnTo>
                  <a:lnTo>
                    <a:pt x="0" y="562"/>
                  </a:lnTo>
                  <a:lnTo>
                    <a:pt x="0" y="0"/>
                  </a:lnTo>
                  <a:close/>
                  <a:moveTo>
                    <a:pt x="5" y="559"/>
                  </a:moveTo>
                  <a:lnTo>
                    <a:pt x="3" y="556"/>
                  </a:lnTo>
                  <a:lnTo>
                    <a:pt x="585" y="556"/>
                  </a:lnTo>
                  <a:lnTo>
                    <a:pt x="583" y="559"/>
                  </a:lnTo>
                  <a:lnTo>
                    <a:pt x="583" y="3"/>
                  </a:lnTo>
                  <a:lnTo>
                    <a:pt x="585" y="6"/>
                  </a:lnTo>
                  <a:lnTo>
                    <a:pt x="3" y="6"/>
                  </a:lnTo>
                  <a:lnTo>
                    <a:pt x="5" y="3"/>
                  </a:lnTo>
                  <a:lnTo>
                    <a:pt x="5" y="55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78" name="Rectangle 72"/>
            <p:cNvSpPr>
              <a:spLocks noChangeArrowheads="1"/>
            </p:cNvSpPr>
            <p:nvPr/>
          </p:nvSpPr>
          <p:spPr bwMode="auto">
            <a:xfrm>
              <a:off x="2191" y="1988"/>
              <a:ext cx="49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Procesos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73"/>
            <p:cNvSpPr>
              <a:spLocks noChangeArrowheads="1"/>
            </p:cNvSpPr>
            <p:nvPr/>
          </p:nvSpPr>
          <p:spPr bwMode="auto">
            <a:xfrm>
              <a:off x="3060" y="1768"/>
              <a:ext cx="856" cy="55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80" name="Freeform 74"/>
            <p:cNvSpPr>
              <a:spLocks noEditPoints="1"/>
            </p:cNvSpPr>
            <p:nvPr/>
          </p:nvSpPr>
          <p:spPr bwMode="auto">
            <a:xfrm>
              <a:off x="3057" y="1765"/>
              <a:ext cx="862" cy="562"/>
            </a:xfrm>
            <a:custGeom>
              <a:avLst/>
              <a:gdLst>
                <a:gd name="T0" fmla="*/ 0 w 862"/>
                <a:gd name="T1" fmla="*/ 0 h 562"/>
                <a:gd name="T2" fmla="*/ 862 w 862"/>
                <a:gd name="T3" fmla="*/ 0 h 562"/>
                <a:gd name="T4" fmla="*/ 862 w 862"/>
                <a:gd name="T5" fmla="*/ 562 h 562"/>
                <a:gd name="T6" fmla="*/ 0 w 862"/>
                <a:gd name="T7" fmla="*/ 562 h 562"/>
                <a:gd name="T8" fmla="*/ 0 w 862"/>
                <a:gd name="T9" fmla="*/ 0 h 562"/>
                <a:gd name="T10" fmla="*/ 5 w 862"/>
                <a:gd name="T11" fmla="*/ 559 h 562"/>
                <a:gd name="T12" fmla="*/ 3 w 862"/>
                <a:gd name="T13" fmla="*/ 556 h 562"/>
                <a:gd name="T14" fmla="*/ 859 w 862"/>
                <a:gd name="T15" fmla="*/ 556 h 562"/>
                <a:gd name="T16" fmla="*/ 857 w 862"/>
                <a:gd name="T17" fmla="*/ 559 h 562"/>
                <a:gd name="T18" fmla="*/ 857 w 862"/>
                <a:gd name="T19" fmla="*/ 3 h 562"/>
                <a:gd name="T20" fmla="*/ 859 w 862"/>
                <a:gd name="T21" fmla="*/ 6 h 562"/>
                <a:gd name="T22" fmla="*/ 3 w 862"/>
                <a:gd name="T23" fmla="*/ 6 h 562"/>
                <a:gd name="T24" fmla="*/ 5 w 862"/>
                <a:gd name="T25" fmla="*/ 3 h 562"/>
                <a:gd name="T26" fmla="*/ 5 w 862"/>
                <a:gd name="T27" fmla="*/ 559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2" h="562">
                  <a:moveTo>
                    <a:pt x="0" y="0"/>
                  </a:moveTo>
                  <a:lnTo>
                    <a:pt x="862" y="0"/>
                  </a:lnTo>
                  <a:lnTo>
                    <a:pt x="862" y="562"/>
                  </a:lnTo>
                  <a:lnTo>
                    <a:pt x="0" y="562"/>
                  </a:lnTo>
                  <a:lnTo>
                    <a:pt x="0" y="0"/>
                  </a:lnTo>
                  <a:close/>
                  <a:moveTo>
                    <a:pt x="5" y="559"/>
                  </a:moveTo>
                  <a:lnTo>
                    <a:pt x="3" y="556"/>
                  </a:lnTo>
                  <a:lnTo>
                    <a:pt x="859" y="556"/>
                  </a:lnTo>
                  <a:lnTo>
                    <a:pt x="857" y="559"/>
                  </a:lnTo>
                  <a:lnTo>
                    <a:pt x="857" y="3"/>
                  </a:lnTo>
                  <a:lnTo>
                    <a:pt x="859" y="6"/>
                  </a:lnTo>
                  <a:lnTo>
                    <a:pt x="3" y="6"/>
                  </a:lnTo>
                  <a:lnTo>
                    <a:pt x="5" y="3"/>
                  </a:lnTo>
                  <a:lnTo>
                    <a:pt x="5" y="559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81" name="Rectangle 75"/>
            <p:cNvSpPr>
              <a:spLocks noChangeArrowheads="1"/>
            </p:cNvSpPr>
            <p:nvPr/>
          </p:nvSpPr>
          <p:spPr bwMode="auto">
            <a:xfrm>
              <a:off x="3194" y="1911"/>
              <a:ext cx="57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Estructura 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76"/>
            <p:cNvSpPr>
              <a:spLocks noChangeArrowheads="1"/>
            </p:cNvSpPr>
            <p:nvPr/>
          </p:nvSpPr>
          <p:spPr bwMode="auto">
            <a:xfrm>
              <a:off x="3111" y="2059"/>
              <a:ext cx="76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Organizacional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77"/>
            <p:cNvSpPr>
              <a:spLocks noChangeArrowheads="1"/>
            </p:cNvSpPr>
            <p:nvPr/>
          </p:nvSpPr>
          <p:spPr bwMode="auto">
            <a:xfrm>
              <a:off x="2482" y="2619"/>
              <a:ext cx="593" cy="5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84" name="Freeform 78"/>
            <p:cNvSpPr>
              <a:spLocks noEditPoints="1"/>
            </p:cNvSpPr>
            <p:nvPr/>
          </p:nvSpPr>
          <p:spPr bwMode="auto">
            <a:xfrm>
              <a:off x="2480" y="2616"/>
              <a:ext cx="597" cy="568"/>
            </a:xfrm>
            <a:custGeom>
              <a:avLst/>
              <a:gdLst>
                <a:gd name="T0" fmla="*/ 0 w 597"/>
                <a:gd name="T1" fmla="*/ 0 h 568"/>
                <a:gd name="T2" fmla="*/ 597 w 597"/>
                <a:gd name="T3" fmla="*/ 0 h 568"/>
                <a:gd name="T4" fmla="*/ 597 w 597"/>
                <a:gd name="T5" fmla="*/ 568 h 568"/>
                <a:gd name="T6" fmla="*/ 0 w 597"/>
                <a:gd name="T7" fmla="*/ 568 h 568"/>
                <a:gd name="T8" fmla="*/ 0 w 597"/>
                <a:gd name="T9" fmla="*/ 0 h 568"/>
                <a:gd name="T10" fmla="*/ 5 w 597"/>
                <a:gd name="T11" fmla="*/ 565 h 568"/>
                <a:gd name="T12" fmla="*/ 2 w 597"/>
                <a:gd name="T13" fmla="*/ 562 h 568"/>
                <a:gd name="T14" fmla="*/ 595 w 597"/>
                <a:gd name="T15" fmla="*/ 562 h 568"/>
                <a:gd name="T16" fmla="*/ 592 w 597"/>
                <a:gd name="T17" fmla="*/ 565 h 568"/>
                <a:gd name="T18" fmla="*/ 592 w 597"/>
                <a:gd name="T19" fmla="*/ 3 h 568"/>
                <a:gd name="T20" fmla="*/ 595 w 597"/>
                <a:gd name="T21" fmla="*/ 6 h 568"/>
                <a:gd name="T22" fmla="*/ 2 w 597"/>
                <a:gd name="T23" fmla="*/ 6 h 568"/>
                <a:gd name="T24" fmla="*/ 5 w 597"/>
                <a:gd name="T25" fmla="*/ 3 h 568"/>
                <a:gd name="T26" fmla="*/ 5 w 597"/>
                <a:gd name="T27" fmla="*/ 565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7" h="568">
                  <a:moveTo>
                    <a:pt x="0" y="0"/>
                  </a:moveTo>
                  <a:lnTo>
                    <a:pt x="597" y="0"/>
                  </a:lnTo>
                  <a:lnTo>
                    <a:pt x="597" y="568"/>
                  </a:lnTo>
                  <a:lnTo>
                    <a:pt x="0" y="568"/>
                  </a:lnTo>
                  <a:lnTo>
                    <a:pt x="0" y="0"/>
                  </a:lnTo>
                  <a:close/>
                  <a:moveTo>
                    <a:pt x="5" y="565"/>
                  </a:moveTo>
                  <a:lnTo>
                    <a:pt x="2" y="562"/>
                  </a:lnTo>
                  <a:lnTo>
                    <a:pt x="595" y="562"/>
                  </a:lnTo>
                  <a:lnTo>
                    <a:pt x="592" y="565"/>
                  </a:lnTo>
                  <a:lnTo>
                    <a:pt x="592" y="3"/>
                  </a:lnTo>
                  <a:lnTo>
                    <a:pt x="595" y="6"/>
                  </a:lnTo>
                  <a:lnTo>
                    <a:pt x="2" y="6"/>
                  </a:lnTo>
                  <a:lnTo>
                    <a:pt x="5" y="3"/>
                  </a:lnTo>
                  <a:lnTo>
                    <a:pt x="5" y="56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85" name="Rectangle 79"/>
            <p:cNvSpPr>
              <a:spLocks noChangeArrowheads="1"/>
            </p:cNvSpPr>
            <p:nvPr/>
          </p:nvSpPr>
          <p:spPr bwMode="auto">
            <a:xfrm>
              <a:off x="2601" y="2764"/>
              <a:ext cx="433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Talento 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80"/>
            <p:cNvSpPr>
              <a:spLocks noChangeArrowheads="1"/>
            </p:cNvSpPr>
            <p:nvPr/>
          </p:nvSpPr>
          <p:spPr bwMode="auto">
            <a:xfrm>
              <a:off x="2581" y="2913"/>
              <a:ext cx="44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Humano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Freeform 81"/>
            <p:cNvSpPr>
              <a:spLocks noEditPoints="1"/>
            </p:cNvSpPr>
            <p:nvPr/>
          </p:nvSpPr>
          <p:spPr bwMode="auto">
            <a:xfrm>
              <a:off x="2257" y="2324"/>
              <a:ext cx="227" cy="561"/>
            </a:xfrm>
            <a:custGeom>
              <a:avLst/>
              <a:gdLst>
                <a:gd name="T0" fmla="*/ 22 w 227"/>
                <a:gd name="T1" fmla="*/ 43 h 561"/>
                <a:gd name="T2" fmla="*/ 210 w 227"/>
                <a:gd name="T3" fmla="*/ 515 h 561"/>
                <a:gd name="T4" fmla="*/ 205 w 227"/>
                <a:gd name="T5" fmla="*/ 518 h 561"/>
                <a:gd name="T6" fmla="*/ 17 w 227"/>
                <a:gd name="T7" fmla="*/ 46 h 561"/>
                <a:gd name="T8" fmla="*/ 22 w 227"/>
                <a:gd name="T9" fmla="*/ 43 h 561"/>
                <a:gd name="T10" fmla="*/ 0 w 227"/>
                <a:gd name="T11" fmla="*/ 66 h 561"/>
                <a:gd name="T12" fmla="*/ 1 w 227"/>
                <a:gd name="T13" fmla="*/ 0 h 561"/>
                <a:gd name="T14" fmla="*/ 45 w 227"/>
                <a:gd name="T15" fmla="*/ 41 h 561"/>
                <a:gd name="T16" fmla="*/ 0 w 227"/>
                <a:gd name="T17" fmla="*/ 66 h 561"/>
                <a:gd name="T18" fmla="*/ 227 w 227"/>
                <a:gd name="T19" fmla="*/ 495 h 561"/>
                <a:gd name="T20" fmla="*/ 225 w 227"/>
                <a:gd name="T21" fmla="*/ 561 h 561"/>
                <a:gd name="T22" fmla="*/ 182 w 227"/>
                <a:gd name="T23" fmla="*/ 521 h 561"/>
                <a:gd name="T24" fmla="*/ 227 w 227"/>
                <a:gd name="T25" fmla="*/ 495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7" h="561">
                  <a:moveTo>
                    <a:pt x="22" y="43"/>
                  </a:moveTo>
                  <a:lnTo>
                    <a:pt x="210" y="515"/>
                  </a:lnTo>
                  <a:lnTo>
                    <a:pt x="205" y="518"/>
                  </a:lnTo>
                  <a:lnTo>
                    <a:pt x="17" y="46"/>
                  </a:lnTo>
                  <a:lnTo>
                    <a:pt x="22" y="43"/>
                  </a:lnTo>
                  <a:close/>
                  <a:moveTo>
                    <a:pt x="0" y="66"/>
                  </a:moveTo>
                  <a:lnTo>
                    <a:pt x="1" y="0"/>
                  </a:lnTo>
                  <a:lnTo>
                    <a:pt x="45" y="41"/>
                  </a:lnTo>
                  <a:lnTo>
                    <a:pt x="0" y="66"/>
                  </a:lnTo>
                  <a:close/>
                  <a:moveTo>
                    <a:pt x="227" y="495"/>
                  </a:moveTo>
                  <a:lnTo>
                    <a:pt x="225" y="561"/>
                  </a:lnTo>
                  <a:lnTo>
                    <a:pt x="182" y="521"/>
                  </a:lnTo>
                  <a:lnTo>
                    <a:pt x="227" y="49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88" name="Freeform 82"/>
            <p:cNvSpPr>
              <a:spLocks noEditPoints="1"/>
            </p:cNvSpPr>
            <p:nvPr/>
          </p:nvSpPr>
          <p:spPr bwMode="auto">
            <a:xfrm>
              <a:off x="3075" y="2324"/>
              <a:ext cx="388" cy="608"/>
            </a:xfrm>
            <a:custGeom>
              <a:avLst/>
              <a:gdLst>
                <a:gd name="T0" fmla="*/ 365 w 388"/>
                <a:gd name="T1" fmla="*/ 41 h 608"/>
                <a:gd name="T2" fmla="*/ 27 w 388"/>
                <a:gd name="T3" fmla="*/ 571 h 608"/>
                <a:gd name="T4" fmla="*/ 23 w 388"/>
                <a:gd name="T5" fmla="*/ 567 h 608"/>
                <a:gd name="T6" fmla="*/ 362 w 388"/>
                <a:gd name="T7" fmla="*/ 37 h 608"/>
                <a:gd name="T8" fmla="*/ 365 w 388"/>
                <a:gd name="T9" fmla="*/ 41 h 608"/>
                <a:gd name="T10" fmla="*/ 338 w 388"/>
                <a:gd name="T11" fmla="*/ 29 h 608"/>
                <a:gd name="T12" fmla="*/ 388 w 388"/>
                <a:gd name="T13" fmla="*/ 0 h 608"/>
                <a:gd name="T14" fmla="*/ 378 w 388"/>
                <a:gd name="T15" fmla="*/ 65 h 608"/>
                <a:gd name="T16" fmla="*/ 338 w 388"/>
                <a:gd name="T17" fmla="*/ 29 h 608"/>
                <a:gd name="T18" fmla="*/ 50 w 388"/>
                <a:gd name="T19" fmla="*/ 579 h 608"/>
                <a:gd name="T20" fmla="*/ 0 w 388"/>
                <a:gd name="T21" fmla="*/ 608 h 608"/>
                <a:gd name="T22" fmla="*/ 10 w 388"/>
                <a:gd name="T23" fmla="*/ 543 h 608"/>
                <a:gd name="T24" fmla="*/ 50 w 388"/>
                <a:gd name="T25" fmla="*/ 579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8" h="608">
                  <a:moveTo>
                    <a:pt x="365" y="41"/>
                  </a:moveTo>
                  <a:lnTo>
                    <a:pt x="27" y="571"/>
                  </a:lnTo>
                  <a:lnTo>
                    <a:pt x="23" y="567"/>
                  </a:lnTo>
                  <a:lnTo>
                    <a:pt x="362" y="37"/>
                  </a:lnTo>
                  <a:lnTo>
                    <a:pt x="365" y="41"/>
                  </a:lnTo>
                  <a:close/>
                  <a:moveTo>
                    <a:pt x="338" y="29"/>
                  </a:moveTo>
                  <a:lnTo>
                    <a:pt x="388" y="0"/>
                  </a:lnTo>
                  <a:lnTo>
                    <a:pt x="378" y="65"/>
                  </a:lnTo>
                  <a:lnTo>
                    <a:pt x="338" y="29"/>
                  </a:lnTo>
                  <a:close/>
                  <a:moveTo>
                    <a:pt x="50" y="579"/>
                  </a:moveTo>
                  <a:lnTo>
                    <a:pt x="0" y="608"/>
                  </a:lnTo>
                  <a:lnTo>
                    <a:pt x="10" y="543"/>
                  </a:lnTo>
                  <a:lnTo>
                    <a:pt x="50" y="57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89" name="Freeform 83"/>
            <p:cNvSpPr>
              <a:spLocks noEditPoints="1"/>
            </p:cNvSpPr>
            <p:nvPr/>
          </p:nvSpPr>
          <p:spPr bwMode="auto">
            <a:xfrm>
              <a:off x="2251" y="1160"/>
              <a:ext cx="194" cy="608"/>
            </a:xfrm>
            <a:custGeom>
              <a:avLst/>
              <a:gdLst>
                <a:gd name="T0" fmla="*/ 175 w 194"/>
                <a:gd name="T1" fmla="*/ 47 h 608"/>
                <a:gd name="T2" fmla="*/ 24 w 194"/>
                <a:gd name="T3" fmla="*/ 563 h 608"/>
                <a:gd name="T4" fmla="*/ 19 w 194"/>
                <a:gd name="T5" fmla="*/ 561 h 608"/>
                <a:gd name="T6" fmla="*/ 171 w 194"/>
                <a:gd name="T7" fmla="*/ 45 h 608"/>
                <a:gd name="T8" fmla="*/ 175 w 194"/>
                <a:gd name="T9" fmla="*/ 47 h 608"/>
                <a:gd name="T10" fmla="*/ 147 w 194"/>
                <a:gd name="T11" fmla="*/ 46 h 608"/>
                <a:gd name="T12" fmla="*/ 187 w 194"/>
                <a:gd name="T13" fmla="*/ 0 h 608"/>
                <a:gd name="T14" fmla="*/ 194 w 194"/>
                <a:gd name="T15" fmla="*/ 65 h 608"/>
                <a:gd name="T16" fmla="*/ 147 w 194"/>
                <a:gd name="T17" fmla="*/ 46 h 608"/>
                <a:gd name="T18" fmla="*/ 47 w 194"/>
                <a:gd name="T19" fmla="*/ 562 h 608"/>
                <a:gd name="T20" fmla="*/ 7 w 194"/>
                <a:gd name="T21" fmla="*/ 608 h 608"/>
                <a:gd name="T22" fmla="*/ 0 w 194"/>
                <a:gd name="T23" fmla="*/ 543 h 608"/>
                <a:gd name="T24" fmla="*/ 47 w 194"/>
                <a:gd name="T25" fmla="*/ 56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4" h="608">
                  <a:moveTo>
                    <a:pt x="175" y="47"/>
                  </a:moveTo>
                  <a:lnTo>
                    <a:pt x="24" y="563"/>
                  </a:lnTo>
                  <a:lnTo>
                    <a:pt x="19" y="561"/>
                  </a:lnTo>
                  <a:lnTo>
                    <a:pt x="171" y="45"/>
                  </a:lnTo>
                  <a:lnTo>
                    <a:pt x="175" y="47"/>
                  </a:lnTo>
                  <a:close/>
                  <a:moveTo>
                    <a:pt x="147" y="46"/>
                  </a:moveTo>
                  <a:lnTo>
                    <a:pt x="187" y="0"/>
                  </a:lnTo>
                  <a:lnTo>
                    <a:pt x="194" y="65"/>
                  </a:lnTo>
                  <a:lnTo>
                    <a:pt x="147" y="46"/>
                  </a:lnTo>
                  <a:close/>
                  <a:moveTo>
                    <a:pt x="47" y="562"/>
                  </a:moveTo>
                  <a:lnTo>
                    <a:pt x="7" y="608"/>
                  </a:lnTo>
                  <a:lnTo>
                    <a:pt x="0" y="543"/>
                  </a:lnTo>
                  <a:lnTo>
                    <a:pt x="47" y="562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90" name="Freeform 84"/>
            <p:cNvSpPr>
              <a:spLocks noEditPoints="1"/>
            </p:cNvSpPr>
            <p:nvPr/>
          </p:nvSpPr>
          <p:spPr bwMode="auto">
            <a:xfrm>
              <a:off x="3385" y="1160"/>
              <a:ext cx="222" cy="608"/>
            </a:xfrm>
            <a:custGeom>
              <a:avLst/>
              <a:gdLst>
                <a:gd name="T0" fmla="*/ 22 w 222"/>
                <a:gd name="T1" fmla="*/ 44 h 608"/>
                <a:gd name="T2" fmla="*/ 204 w 222"/>
                <a:gd name="T3" fmla="*/ 562 h 608"/>
                <a:gd name="T4" fmla="*/ 200 w 222"/>
                <a:gd name="T5" fmla="*/ 564 h 608"/>
                <a:gd name="T6" fmla="*/ 17 w 222"/>
                <a:gd name="T7" fmla="*/ 46 h 608"/>
                <a:gd name="T8" fmla="*/ 22 w 222"/>
                <a:gd name="T9" fmla="*/ 44 h 608"/>
                <a:gd name="T10" fmla="*/ 0 w 222"/>
                <a:gd name="T11" fmla="*/ 66 h 608"/>
                <a:gd name="T12" fmla="*/ 4 w 222"/>
                <a:gd name="T13" fmla="*/ 0 h 608"/>
                <a:gd name="T14" fmla="*/ 46 w 222"/>
                <a:gd name="T15" fmla="*/ 43 h 608"/>
                <a:gd name="T16" fmla="*/ 0 w 222"/>
                <a:gd name="T17" fmla="*/ 66 h 608"/>
                <a:gd name="T18" fmla="*/ 222 w 222"/>
                <a:gd name="T19" fmla="*/ 542 h 608"/>
                <a:gd name="T20" fmla="*/ 218 w 222"/>
                <a:gd name="T21" fmla="*/ 608 h 608"/>
                <a:gd name="T22" fmla="*/ 176 w 222"/>
                <a:gd name="T23" fmla="*/ 565 h 608"/>
                <a:gd name="T24" fmla="*/ 222 w 222"/>
                <a:gd name="T25" fmla="*/ 54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2" h="608">
                  <a:moveTo>
                    <a:pt x="22" y="44"/>
                  </a:moveTo>
                  <a:lnTo>
                    <a:pt x="204" y="562"/>
                  </a:lnTo>
                  <a:lnTo>
                    <a:pt x="200" y="564"/>
                  </a:lnTo>
                  <a:lnTo>
                    <a:pt x="17" y="46"/>
                  </a:lnTo>
                  <a:lnTo>
                    <a:pt x="22" y="44"/>
                  </a:lnTo>
                  <a:close/>
                  <a:moveTo>
                    <a:pt x="0" y="66"/>
                  </a:moveTo>
                  <a:lnTo>
                    <a:pt x="4" y="0"/>
                  </a:lnTo>
                  <a:lnTo>
                    <a:pt x="46" y="43"/>
                  </a:lnTo>
                  <a:lnTo>
                    <a:pt x="0" y="66"/>
                  </a:lnTo>
                  <a:close/>
                  <a:moveTo>
                    <a:pt x="222" y="542"/>
                  </a:moveTo>
                  <a:lnTo>
                    <a:pt x="218" y="608"/>
                  </a:lnTo>
                  <a:lnTo>
                    <a:pt x="176" y="565"/>
                  </a:lnTo>
                  <a:lnTo>
                    <a:pt x="222" y="542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91" name="Freeform 85"/>
            <p:cNvSpPr>
              <a:spLocks noEditPoints="1"/>
            </p:cNvSpPr>
            <p:nvPr/>
          </p:nvSpPr>
          <p:spPr bwMode="auto">
            <a:xfrm>
              <a:off x="2837" y="1325"/>
              <a:ext cx="73" cy="1288"/>
            </a:xfrm>
            <a:custGeom>
              <a:avLst/>
              <a:gdLst>
                <a:gd name="T0" fmla="*/ 28 w 73"/>
                <a:gd name="T1" fmla="*/ 49 h 1288"/>
                <a:gd name="T2" fmla="*/ 50 w 73"/>
                <a:gd name="T3" fmla="*/ 1239 h 1288"/>
                <a:gd name="T4" fmla="*/ 45 w 73"/>
                <a:gd name="T5" fmla="*/ 1239 h 1288"/>
                <a:gd name="T6" fmla="*/ 23 w 73"/>
                <a:gd name="T7" fmla="*/ 49 h 1288"/>
                <a:gd name="T8" fmla="*/ 28 w 73"/>
                <a:gd name="T9" fmla="*/ 49 h 1288"/>
                <a:gd name="T10" fmla="*/ 0 w 73"/>
                <a:gd name="T11" fmla="*/ 60 h 1288"/>
                <a:gd name="T12" fmla="*/ 24 w 73"/>
                <a:gd name="T13" fmla="*/ 0 h 1288"/>
                <a:gd name="T14" fmla="*/ 50 w 73"/>
                <a:gd name="T15" fmla="*/ 59 h 1288"/>
                <a:gd name="T16" fmla="*/ 0 w 73"/>
                <a:gd name="T17" fmla="*/ 60 h 1288"/>
                <a:gd name="T18" fmla="*/ 73 w 73"/>
                <a:gd name="T19" fmla="*/ 1229 h 1288"/>
                <a:gd name="T20" fmla="*/ 49 w 73"/>
                <a:gd name="T21" fmla="*/ 1288 h 1288"/>
                <a:gd name="T22" fmla="*/ 23 w 73"/>
                <a:gd name="T23" fmla="*/ 1230 h 1288"/>
                <a:gd name="T24" fmla="*/ 73 w 73"/>
                <a:gd name="T25" fmla="*/ 1229 h 1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" h="1288">
                  <a:moveTo>
                    <a:pt x="28" y="49"/>
                  </a:moveTo>
                  <a:lnTo>
                    <a:pt x="50" y="1239"/>
                  </a:lnTo>
                  <a:lnTo>
                    <a:pt x="45" y="1239"/>
                  </a:lnTo>
                  <a:lnTo>
                    <a:pt x="23" y="49"/>
                  </a:lnTo>
                  <a:lnTo>
                    <a:pt x="28" y="49"/>
                  </a:lnTo>
                  <a:close/>
                  <a:moveTo>
                    <a:pt x="0" y="60"/>
                  </a:moveTo>
                  <a:lnTo>
                    <a:pt x="24" y="0"/>
                  </a:lnTo>
                  <a:lnTo>
                    <a:pt x="50" y="59"/>
                  </a:lnTo>
                  <a:lnTo>
                    <a:pt x="0" y="60"/>
                  </a:lnTo>
                  <a:close/>
                  <a:moveTo>
                    <a:pt x="73" y="1229"/>
                  </a:moveTo>
                  <a:lnTo>
                    <a:pt x="49" y="1288"/>
                  </a:lnTo>
                  <a:lnTo>
                    <a:pt x="23" y="1230"/>
                  </a:lnTo>
                  <a:lnTo>
                    <a:pt x="73" y="122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92" name="Freeform 86"/>
            <p:cNvSpPr>
              <a:spLocks noEditPoints="1"/>
            </p:cNvSpPr>
            <p:nvPr/>
          </p:nvSpPr>
          <p:spPr bwMode="auto">
            <a:xfrm>
              <a:off x="2706" y="1999"/>
              <a:ext cx="354" cy="59"/>
            </a:xfrm>
            <a:custGeom>
              <a:avLst/>
              <a:gdLst>
                <a:gd name="T0" fmla="*/ 42 w 354"/>
                <a:gd name="T1" fmla="*/ 26 h 59"/>
                <a:gd name="T2" fmla="*/ 313 w 354"/>
                <a:gd name="T3" fmla="*/ 26 h 59"/>
                <a:gd name="T4" fmla="*/ 313 w 354"/>
                <a:gd name="T5" fmla="*/ 32 h 59"/>
                <a:gd name="T6" fmla="*/ 42 w 354"/>
                <a:gd name="T7" fmla="*/ 32 h 59"/>
                <a:gd name="T8" fmla="*/ 42 w 354"/>
                <a:gd name="T9" fmla="*/ 26 h 59"/>
                <a:gd name="T10" fmla="*/ 51 w 354"/>
                <a:gd name="T11" fmla="*/ 59 h 59"/>
                <a:gd name="T12" fmla="*/ 0 w 354"/>
                <a:gd name="T13" fmla="*/ 29 h 59"/>
                <a:gd name="T14" fmla="*/ 51 w 354"/>
                <a:gd name="T15" fmla="*/ 0 h 59"/>
                <a:gd name="T16" fmla="*/ 51 w 354"/>
                <a:gd name="T17" fmla="*/ 59 h 59"/>
                <a:gd name="T18" fmla="*/ 304 w 354"/>
                <a:gd name="T19" fmla="*/ 0 h 59"/>
                <a:gd name="T20" fmla="*/ 354 w 354"/>
                <a:gd name="T21" fmla="*/ 29 h 59"/>
                <a:gd name="T22" fmla="*/ 304 w 354"/>
                <a:gd name="T23" fmla="*/ 59 h 59"/>
                <a:gd name="T24" fmla="*/ 304 w 354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4" h="59">
                  <a:moveTo>
                    <a:pt x="42" y="26"/>
                  </a:moveTo>
                  <a:lnTo>
                    <a:pt x="313" y="26"/>
                  </a:lnTo>
                  <a:lnTo>
                    <a:pt x="313" y="32"/>
                  </a:lnTo>
                  <a:lnTo>
                    <a:pt x="42" y="32"/>
                  </a:lnTo>
                  <a:lnTo>
                    <a:pt x="42" y="26"/>
                  </a:lnTo>
                  <a:close/>
                  <a:moveTo>
                    <a:pt x="51" y="59"/>
                  </a:moveTo>
                  <a:lnTo>
                    <a:pt x="0" y="29"/>
                  </a:lnTo>
                  <a:lnTo>
                    <a:pt x="51" y="0"/>
                  </a:lnTo>
                  <a:lnTo>
                    <a:pt x="51" y="59"/>
                  </a:lnTo>
                  <a:close/>
                  <a:moveTo>
                    <a:pt x="304" y="0"/>
                  </a:moveTo>
                  <a:lnTo>
                    <a:pt x="354" y="29"/>
                  </a:lnTo>
                  <a:lnTo>
                    <a:pt x="304" y="59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93" name="Rectangle 87"/>
            <p:cNvSpPr>
              <a:spLocks noChangeArrowheads="1"/>
            </p:cNvSpPr>
            <p:nvPr/>
          </p:nvSpPr>
          <p:spPr bwMode="auto">
            <a:xfrm>
              <a:off x="2488" y="3433"/>
              <a:ext cx="882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Retroinformación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88"/>
            <p:cNvSpPr>
              <a:spLocks noChangeArrowheads="1"/>
            </p:cNvSpPr>
            <p:nvPr/>
          </p:nvSpPr>
          <p:spPr bwMode="auto">
            <a:xfrm>
              <a:off x="5019" y="2513"/>
              <a:ext cx="5" cy="1075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95" name="Rectangle 89"/>
            <p:cNvSpPr>
              <a:spLocks noChangeArrowheads="1"/>
            </p:cNvSpPr>
            <p:nvPr/>
          </p:nvSpPr>
          <p:spPr bwMode="auto">
            <a:xfrm>
              <a:off x="834" y="3586"/>
              <a:ext cx="4188" cy="5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96" name="Freeform 90"/>
            <p:cNvSpPr>
              <a:spLocks noEditPoints="1"/>
            </p:cNvSpPr>
            <p:nvPr/>
          </p:nvSpPr>
          <p:spPr bwMode="auto">
            <a:xfrm>
              <a:off x="809" y="2513"/>
              <a:ext cx="51" cy="1075"/>
            </a:xfrm>
            <a:custGeom>
              <a:avLst/>
              <a:gdLst>
                <a:gd name="T0" fmla="*/ 23 w 51"/>
                <a:gd name="T1" fmla="*/ 1075 h 1075"/>
                <a:gd name="T2" fmla="*/ 23 w 51"/>
                <a:gd name="T3" fmla="*/ 49 h 1075"/>
                <a:gd name="T4" fmla="*/ 28 w 51"/>
                <a:gd name="T5" fmla="*/ 49 h 1075"/>
                <a:gd name="T6" fmla="*/ 28 w 51"/>
                <a:gd name="T7" fmla="*/ 1075 h 1075"/>
                <a:gd name="T8" fmla="*/ 23 w 51"/>
                <a:gd name="T9" fmla="*/ 1075 h 1075"/>
                <a:gd name="T10" fmla="*/ 0 w 51"/>
                <a:gd name="T11" fmla="*/ 59 h 1075"/>
                <a:gd name="T12" fmla="*/ 25 w 51"/>
                <a:gd name="T13" fmla="*/ 0 h 1075"/>
                <a:gd name="T14" fmla="*/ 51 w 51"/>
                <a:gd name="T15" fmla="*/ 59 h 1075"/>
                <a:gd name="T16" fmla="*/ 0 w 51"/>
                <a:gd name="T17" fmla="*/ 59 h 1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1075">
                  <a:moveTo>
                    <a:pt x="23" y="1075"/>
                  </a:moveTo>
                  <a:lnTo>
                    <a:pt x="23" y="49"/>
                  </a:lnTo>
                  <a:lnTo>
                    <a:pt x="28" y="49"/>
                  </a:lnTo>
                  <a:lnTo>
                    <a:pt x="28" y="1075"/>
                  </a:lnTo>
                  <a:lnTo>
                    <a:pt x="23" y="1075"/>
                  </a:lnTo>
                  <a:close/>
                  <a:moveTo>
                    <a:pt x="0" y="59"/>
                  </a:moveTo>
                  <a:lnTo>
                    <a:pt x="25" y="0"/>
                  </a:lnTo>
                  <a:lnTo>
                    <a:pt x="51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97" name="Freeform 91"/>
            <p:cNvSpPr>
              <a:spLocks/>
            </p:cNvSpPr>
            <p:nvPr/>
          </p:nvSpPr>
          <p:spPr bwMode="auto">
            <a:xfrm>
              <a:off x="1173" y="1644"/>
              <a:ext cx="951" cy="804"/>
            </a:xfrm>
            <a:custGeom>
              <a:avLst/>
              <a:gdLst>
                <a:gd name="T0" fmla="*/ 0 w 951"/>
                <a:gd name="T1" fmla="*/ 201 h 804"/>
                <a:gd name="T2" fmla="*/ 714 w 951"/>
                <a:gd name="T3" fmla="*/ 201 h 804"/>
                <a:gd name="T4" fmla="*/ 714 w 951"/>
                <a:gd name="T5" fmla="*/ 0 h 804"/>
                <a:gd name="T6" fmla="*/ 951 w 951"/>
                <a:gd name="T7" fmla="*/ 402 h 804"/>
                <a:gd name="T8" fmla="*/ 714 w 951"/>
                <a:gd name="T9" fmla="*/ 804 h 804"/>
                <a:gd name="T10" fmla="*/ 714 w 951"/>
                <a:gd name="T11" fmla="*/ 603 h 804"/>
                <a:gd name="T12" fmla="*/ 0 w 951"/>
                <a:gd name="T13" fmla="*/ 603 h 804"/>
                <a:gd name="T14" fmla="*/ 0 w 951"/>
                <a:gd name="T15" fmla="*/ 201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51" h="804">
                  <a:moveTo>
                    <a:pt x="0" y="201"/>
                  </a:moveTo>
                  <a:lnTo>
                    <a:pt x="714" y="201"/>
                  </a:lnTo>
                  <a:lnTo>
                    <a:pt x="714" y="0"/>
                  </a:lnTo>
                  <a:lnTo>
                    <a:pt x="951" y="402"/>
                  </a:lnTo>
                  <a:lnTo>
                    <a:pt x="714" y="804"/>
                  </a:lnTo>
                  <a:lnTo>
                    <a:pt x="714" y="603"/>
                  </a:lnTo>
                  <a:lnTo>
                    <a:pt x="0" y="603"/>
                  </a:lnTo>
                  <a:lnTo>
                    <a:pt x="0" y="2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98" name="Freeform 92"/>
            <p:cNvSpPr>
              <a:spLocks noEditPoints="1"/>
            </p:cNvSpPr>
            <p:nvPr/>
          </p:nvSpPr>
          <p:spPr bwMode="auto">
            <a:xfrm>
              <a:off x="1170" y="1635"/>
              <a:ext cx="957" cy="822"/>
            </a:xfrm>
            <a:custGeom>
              <a:avLst/>
              <a:gdLst>
                <a:gd name="T0" fmla="*/ 0 w 957"/>
                <a:gd name="T1" fmla="*/ 207 h 822"/>
                <a:gd name="T2" fmla="*/ 717 w 957"/>
                <a:gd name="T3" fmla="*/ 207 h 822"/>
                <a:gd name="T4" fmla="*/ 715 w 957"/>
                <a:gd name="T5" fmla="*/ 210 h 822"/>
                <a:gd name="T6" fmla="*/ 715 w 957"/>
                <a:gd name="T7" fmla="*/ 0 h 822"/>
                <a:gd name="T8" fmla="*/ 957 w 957"/>
                <a:gd name="T9" fmla="*/ 411 h 822"/>
                <a:gd name="T10" fmla="*/ 715 w 957"/>
                <a:gd name="T11" fmla="*/ 822 h 822"/>
                <a:gd name="T12" fmla="*/ 715 w 957"/>
                <a:gd name="T13" fmla="*/ 612 h 822"/>
                <a:gd name="T14" fmla="*/ 717 w 957"/>
                <a:gd name="T15" fmla="*/ 615 h 822"/>
                <a:gd name="T16" fmla="*/ 0 w 957"/>
                <a:gd name="T17" fmla="*/ 615 h 822"/>
                <a:gd name="T18" fmla="*/ 0 w 957"/>
                <a:gd name="T19" fmla="*/ 207 h 822"/>
                <a:gd name="T20" fmla="*/ 5 w 957"/>
                <a:gd name="T21" fmla="*/ 612 h 822"/>
                <a:gd name="T22" fmla="*/ 3 w 957"/>
                <a:gd name="T23" fmla="*/ 609 h 822"/>
                <a:gd name="T24" fmla="*/ 720 w 957"/>
                <a:gd name="T25" fmla="*/ 609 h 822"/>
                <a:gd name="T26" fmla="*/ 720 w 957"/>
                <a:gd name="T27" fmla="*/ 813 h 822"/>
                <a:gd name="T28" fmla="*/ 715 w 957"/>
                <a:gd name="T29" fmla="*/ 811 h 822"/>
                <a:gd name="T30" fmla="*/ 952 w 957"/>
                <a:gd name="T31" fmla="*/ 410 h 822"/>
                <a:gd name="T32" fmla="*/ 952 w 957"/>
                <a:gd name="T33" fmla="*/ 413 h 822"/>
                <a:gd name="T34" fmla="*/ 715 w 957"/>
                <a:gd name="T35" fmla="*/ 11 h 822"/>
                <a:gd name="T36" fmla="*/ 720 w 957"/>
                <a:gd name="T37" fmla="*/ 9 h 822"/>
                <a:gd name="T38" fmla="*/ 720 w 957"/>
                <a:gd name="T39" fmla="*/ 213 h 822"/>
                <a:gd name="T40" fmla="*/ 3 w 957"/>
                <a:gd name="T41" fmla="*/ 213 h 822"/>
                <a:gd name="T42" fmla="*/ 5 w 957"/>
                <a:gd name="T43" fmla="*/ 210 h 822"/>
                <a:gd name="T44" fmla="*/ 5 w 957"/>
                <a:gd name="T45" fmla="*/ 612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57" h="822">
                  <a:moveTo>
                    <a:pt x="0" y="207"/>
                  </a:moveTo>
                  <a:lnTo>
                    <a:pt x="717" y="207"/>
                  </a:lnTo>
                  <a:lnTo>
                    <a:pt x="715" y="210"/>
                  </a:lnTo>
                  <a:lnTo>
                    <a:pt x="715" y="0"/>
                  </a:lnTo>
                  <a:lnTo>
                    <a:pt x="957" y="411"/>
                  </a:lnTo>
                  <a:lnTo>
                    <a:pt x="715" y="822"/>
                  </a:lnTo>
                  <a:lnTo>
                    <a:pt x="715" y="612"/>
                  </a:lnTo>
                  <a:lnTo>
                    <a:pt x="717" y="615"/>
                  </a:lnTo>
                  <a:lnTo>
                    <a:pt x="0" y="615"/>
                  </a:lnTo>
                  <a:lnTo>
                    <a:pt x="0" y="207"/>
                  </a:lnTo>
                  <a:close/>
                  <a:moveTo>
                    <a:pt x="5" y="612"/>
                  </a:moveTo>
                  <a:lnTo>
                    <a:pt x="3" y="609"/>
                  </a:lnTo>
                  <a:lnTo>
                    <a:pt x="720" y="609"/>
                  </a:lnTo>
                  <a:lnTo>
                    <a:pt x="720" y="813"/>
                  </a:lnTo>
                  <a:lnTo>
                    <a:pt x="715" y="811"/>
                  </a:lnTo>
                  <a:lnTo>
                    <a:pt x="952" y="410"/>
                  </a:lnTo>
                  <a:lnTo>
                    <a:pt x="952" y="413"/>
                  </a:lnTo>
                  <a:lnTo>
                    <a:pt x="715" y="11"/>
                  </a:lnTo>
                  <a:lnTo>
                    <a:pt x="720" y="9"/>
                  </a:lnTo>
                  <a:lnTo>
                    <a:pt x="720" y="213"/>
                  </a:lnTo>
                  <a:lnTo>
                    <a:pt x="3" y="213"/>
                  </a:lnTo>
                  <a:lnTo>
                    <a:pt x="5" y="210"/>
                  </a:lnTo>
                  <a:lnTo>
                    <a:pt x="5" y="612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99" name="Rectangle 93"/>
            <p:cNvSpPr>
              <a:spLocks noChangeArrowheads="1"/>
            </p:cNvSpPr>
            <p:nvPr/>
          </p:nvSpPr>
          <p:spPr bwMode="auto">
            <a:xfrm>
              <a:off x="1189" y="1884"/>
              <a:ext cx="886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Direccionamiento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94"/>
            <p:cNvSpPr>
              <a:spLocks noChangeArrowheads="1"/>
            </p:cNvSpPr>
            <p:nvPr/>
          </p:nvSpPr>
          <p:spPr bwMode="auto">
            <a:xfrm>
              <a:off x="1189" y="2032"/>
              <a:ext cx="592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Estratégico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Freeform 95"/>
            <p:cNvSpPr>
              <a:spLocks/>
            </p:cNvSpPr>
            <p:nvPr/>
          </p:nvSpPr>
          <p:spPr bwMode="auto">
            <a:xfrm>
              <a:off x="3916" y="1644"/>
              <a:ext cx="633" cy="644"/>
            </a:xfrm>
            <a:custGeom>
              <a:avLst/>
              <a:gdLst>
                <a:gd name="T0" fmla="*/ 0 w 633"/>
                <a:gd name="T1" fmla="*/ 161 h 644"/>
                <a:gd name="T2" fmla="*/ 474 w 633"/>
                <a:gd name="T3" fmla="*/ 161 h 644"/>
                <a:gd name="T4" fmla="*/ 474 w 633"/>
                <a:gd name="T5" fmla="*/ 0 h 644"/>
                <a:gd name="T6" fmla="*/ 633 w 633"/>
                <a:gd name="T7" fmla="*/ 322 h 644"/>
                <a:gd name="T8" fmla="*/ 474 w 633"/>
                <a:gd name="T9" fmla="*/ 644 h 644"/>
                <a:gd name="T10" fmla="*/ 474 w 633"/>
                <a:gd name="T11" fmla="*/ 483 h 644"/>
                <a:gd name="T12" fmla="*/ 0 w 633"/>
                <a:gd name="T13" fmla="*/ 483 h 644"/>
                <a:gd name="T14" fmla="*/ 0 w 633"/>
                <a:gd name="T15" fmla="*/ 161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3" h="644">
                  <a:moveTo>
                    <a:pt x="0" y="161"/>
                  </a:moveTo>
                  <a:lnTo>
                    <a:pt x="474" y="161"/>
                  </a:lnTo>
                  <a:lnTo>
                    <a:pt x="474" y="0"/>
                  </a:lnTo>
                  <a:lnTo>
                    <a:pt x="633" y="322"/>
                  </a:lnTo>
                  <a:lnTo>
                    <a:pt x="474" y="644"/>
                  </a:lnTo>
                  <a:lnTo>
                    <a:pt x="474" y="483"/>
                  </a:lnTo>
                  <a:lnTo>
                    <a:pt x="0" y="483"/>
                  </a:lnTo>
                  <a:lnTo>
                    <a:pt x="0" y="1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102" name="Freeform 96"/>
            <p:cNvSpPr>
              <a:spLocks noEditPoints="1"/>
            </p:cNvSpPr>
            <p:nvPr/>
          </p:nvSpPr>
          <p:spPr bwMode="auto">
            <a:xfrm>
              <a:off x="3914" y="1633"/>
              <a:ext cx="638" cy="666"/>
            </a:xfrm>
            <a:custGeom>
              <a:avLst/>
              <a:gdLst>
                <a:gd name="T0" fmla="*/ 0 w 638"/>
                <a:gd name="T1" fmla="*/ 169 h 666"/>
                <a:gd name="T2" fmla="*/ 476 w 638"/>
                <a:gd name="T3" fmla="*/ 169 h 666"/>
                <a:gd name="T4" fmla="*/ 474 w 638"/>
                <a:gd name="T5" fmla="*/ 172 h 666"/>
                <a:gd name="T6" fmla="*/ 474 w 638"/>
                <a:gd name="T7" fmla="*/ 0 h 666"/>
                <a:gd name="T8" fmla="*/ 638 w 638"/>
                <a:gd name="T9" fmla="*/ 333 h 666"/>
                <a:gd name="T10" fmla="*/ 474 w 638"/>
                <a:gd name="T11" fmla="*/ 666 h 666"/>
                <a:gd name="T12" fmla="*/ 474 w 638"/>
                <a:gd name="T13" fmla="*/ 494 h 666"/>
                <a:gd name="T14" fmla="*/ 476 w 638"/>
                <a:gd name="T15" fmla="*/ 497 h 666"/>
                <a:gd name="T16" fmla="*/ 0 w 638"/>
                <a:gd name="T17" fmla="*/ 497 h 666"/>
                <a:gd name="T18" fmla="*/ 0 w 638"/>
                <a:gd name="T19" fmla="*/ 169 h 666"/>
                <a:gd name="T20" fmla="*/ 5 w 638"/>
                <a:gd name="T21" fmla="*/ 494 h 666"/>
                <a:gd name="T22" fmla="*/ 2 w 638"/>
                <a:gd name="T23" fmla="*/ 491 h 666"/>
                <a:gd name="T24" fmla="*/ 479 w 638"/>
                <a:gd name="T25" fmla="*/ 491 h 666"/>
                <a:gd name="T26" fmla="*/ 479 w 638"/>
                <a:gd name="T27" fmla="*/ 655 h 666"/>
                <a:gd name="T28" fmla="*/ 474 w 638"/>
                <a:gd name="T29" fmla="*/ 654 h 666"/>
                <a:gd name="T30" fmla="*/ 633 w 638"/>
                <a:gd name="T31" fmla="*/ 332 h 666"/>
                <a:gd name="T32" fmla="*/ 633 w 638"/>
                <a:gd name="T33" fmla="*/ 335 h 666"/>
                <a:gd name="T34" fmla="*/ 474 w 638"/>
                <a:gd name="T35" fmla="*/ 13 h 666"/>
                <a:gd name="T36" fmla="*/ 479 w 638"/>
                <a:gd name="T37" fmla="*/ 11 h 666"/>
                <a:gd name="T38" fmla="*/ 479 w 638"/>
                <a:gd name="T39" fmla="*/ 175 h 666"/>
                <a:gd name="T40" fmla="*/ 2 w 638"/>
                <a:gd name="T41" fmla="*/ 175 h 666"/>
                <a:gd name="T42" fmla="*/ 5 w 638"/>
                <a:gd name="T43" fmla="*/ 172 h 666"/>
                <a:gd name="T44" fmla="*/ 5 w 638"/>
                <a:gd name="T45" fmla="*/ 494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38" h="666">
                  <a:moveTo>
                    <a:pt x="0" y="169"/>
                  </a:moveTo>
                  <a:lnTo>
                    <a:pt x="476" y="169"/>
                  </a:lnTo>
                  <a:lnTo>
                    <a:pt x="474" y="172"/>
                  </a:lnTo>
                  <a:lnTo>
                    <a:pt x="474" y="0"/>
                  </a:lnTo>
                  <a:lnTo>
                    <a:pt x="638" y="333"/>
                  </a:lnTo>
                  <a:lnTo>
                    <a:pt x="474" y="666"/>
                  </a:lnTo>
                  <a:lnTo>
                    <a:pt x="474" y="494"/>
                  </a:lnTo>
                  <a:lnTo>
                    <a:pt x="476" y="497"/>
                  </a:lnTo>
                  <a:lnTo>
                    <a:pt x="0" y="497"/>
                  </a:lnTo>
                  <a:lnTo>
                    <a:pt x="0" y="169"/>
                  </a:lnTo>
                  <a:close/>
                  <a:moveTo>
                    <a:pt x="5" y="494"/>
                  </a:moveTo>
                  <a:lnTo>
                    <a:pt x="2" y="491"/>
                  </a:lnTo>
                  <a:lnTo>
                    <a:pt x="479" y="491"/>
                  </a:lnTo>
                  <a:lnTo>
                    <a:pt x="479" y="655"/>
                  </a:lnTo>
                  <a:lnTo>
                    <a:pt x="474" y="654"/>
                  </a:lnTo>
                  <a:lnTo>
                    <a:pt x="633" y="332"/>
                  </a:lnTo>
                  <a:lnTo>
                    <a:pt x="633" y="335"/>
                  </a:lnTo>
                  <a:lnTo>
                    <a:pt x="474" y="13"/>
                  </a:lnTo>
                  <a:lnTo>
                    <a:pt x="479" y="11"/>
                  </a:lnTo>
                  <a:lnTo>
                    <a:pt x="479" y="175"/>
                  </a:lnTo>
                  <a:lnTo>
                    <a:pt x="2" y="175"/>
                  </a:lnTo>
                  <a:lnTo>
                    <a:pt x="5" y="172"/>
                  </a:lnTo>
                  <a:lnTo>
                    <a:pt x="5" y="49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103" name="Rectangle 97"/>
            <p:cNvSpPr>
              <a:spLocks noChangeArrowheads="1"/>
            </p:cNvSpPr>
            <p:nvPr/>
          </p:nvSpPr>
          <p:spPr bwMode="auto">
            <a:xfrm>
              <a:off x="3930" y="1904"/>
              <a:ext cx="61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Desempeño</a:t>
              </a:r>
              <a:endPara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526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61 Rectángulo"/>
          <p:cNvSpPr/>
          <p:nvPr/>
        </p:nvSpPr>
        <p:spPr>
          <a:xfrm>
            <a:off x="219694" y="4416088"/>
            <a:ext cx="8857120" cy="173992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1200212" y="928801"/>
            <a:ext cx="928937" cy="828562"/>
          </a:xfrm>
          <a:prstGeom prst="roundRect">
            <a:avLst>
              <a:gd name="adj" fmla="val 10000"/>
            </a:avLst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2000" r="-22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0" name="9 Imagen" descr="LOGO MEB transparente 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7" y="260648"/>
            <a:ext cx="936104" cy="42418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11" name="10 Imagen" descr="17mil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48702"/>
            <a:ext cx="71454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2066-5B41-4A98-8E94-3BD2F4F1E557}" type="slidenum">
              <a:rPr lang="es-EC" smtClean="0"/>
              <a:t>6</a:t>
            </a:fld>
            <a:endParaRPr lang="es-EC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353956" y="7542645"/>
            <a:ext cx="208823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 smtClean="0"/>
              <a:t>RECIBE LIBROS</a:t>
            </a:r>
            <a:endParaRPr lang="es-EC" dirty="0"/>
          </a:p>
        </p:txBody>
      </p:sp>
      <p:sp>
        <p:nvSpPr>
          <p:cNvPr id="46" name="Cuadro de texto 2"/>
          <p:cNvSpPr txBox="1">
            <a:spLocks noChangeArrowheads="1"/>
          </p:cNvSpPr>
          <p:nvPr/>
        </p:nvSpPr>
        <p:spPr bwMode="auto">
          <a:xfrm>
            <a:off x="-36512" y="6488509"/>
            <a:ext cx="3731764" cy="39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 </a:t>
            </a:r>
            <a:r>
              <a:rPr lang="es-EC" sz="1050" b="1" dirty="0" smtClean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CONSORCIO ARCHIVOS  DIGITALES  </a:t>
            </a: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MEB SEVENTEENMILE 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200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 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8" name="2 Conector recto"/>
          <p:cNvCxnSpPr>
            <a:cxnSpLocks/>
          </p:cNvCxnSpPr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2048606" y="-99392"/>
            <a:ext cx="56197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b="1" dirty="0" smtClean="0"/>
              <a:t>C.2 Modernización integral del RP</a:t>
            </a:r>
            <a:endParaRPr lang="es-EC" sz="3200" b="1" dirty="0"/>
          </a:p>
        </p:txBody>
      </p:sp>
      <p:sp>
        <p:nvSpPr>
          <p:cNvPr id="4" name="AutoShape 4" descr="Resultado de imagen para kirtas II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 dirty="0"/>
          </a:p>
        </p:txBody>
      </p:sp>
      <p:sp>
        <p:nvSpPr>
          <p:cNvPr id="5" name="AutoShape 6" descr="data:image/jpeg;base64,/9j/4AAQSkZJRgABAQAAAQABAAD/2wCEAAkGBhQSEBUUEBQVFRQUFRQYFRcXFBQVFRQUFxQVFBQWFBUYHCYeFxkjGRUVHzAgJCcqLCwsFR40NTAqNSYrLCkBCQoKDgwOGg8PGjQlHRwsLCwsLCkqKSwsLSwpKSksLCwsLCwsLCwpKSksLCksLCwsLCksKSksLCksKSwsLCwsLP/AABEIAOIA3wMBIgACEQEDEQH/xAAcAAABBAMBAAAAAAAAAAAAAAAAAwUGBwECBAj/xABNEAACAQICBgYFCQQIAwkBAAABAgADEQQhBQYSMUFRBxMiYXGRMlKBobEUI0JicpKywdE0Y6LwJDNTc4KzwuFDRJMVFhd0g4Sjw9II/8QAGQEBAAMBAQAAAAAAAAAAAAAAAAECAwQF/8QALBEBAQACAQIEAwgDAAAAAAAAAAECEQMhMQQSMkEzUdETImFicYGxwUNSkf/aAAwDAQACEQMRAD8AvGEIQCEIQOPSumKOGpmpiKi00H0mNs+QG8nuErDWrp2RQU0cm2xy62oCqDkVp+k188zbduMnuu2q64/BvQNg/pUmP0Kq+ifA5qe5jPLOMw7U3ZKgKspZWU71KmzL4qw93fIFtavdPVQ1kXG0qQpMQHqU9sFActoqSbgHfa2V5dFOoGAKkEEAgg3BBzBB4ieOb/7+MuPoX6QfRwGJb/yzE/8Awk+9faOUC5YQhJBCEIBCEIBCEIBCEIBCEIBCEIBCEIBCEIBCEIBCEIBCEIBKR6dNTdhxjqI7NQqtew9GoBam/wDiA2T3hecu6NOtPyY4SomNZVo1F2G2ja5bcE4l+Itncd0DyXuOeV7eXA+/yMUpsQwKkhgQQRkQQbgg8CDxnTpfAGm7IX2gjMENjmtznY+jtCx2eFzOPD1jkeIOf5SqHpLou1+GkMPsVSPlVEAVBu6xdwqqO/ceR7iJN55I0Jp2rhMSmIoHZdDe2eyQfSRhxUjL/cT1BqtrLSx+FSvR3Nkyk9qm49JG7x7wQeMmJO8IQkghCRnX7Xeno3DGo1mqvdaNO/pvbeeSDIk+A3kQOHpA6TqOjNhNjrqz59WG2dmnn22axtciwFs8+UiWnundHwF8Kj08VULIA1mFJRa9UMMm32A5g33Z07j9IVMTXeviGLu7Xcn6RO5RyFrCw3ATnWmzsFUXZiFVQN5OSqo8hIF19CmtWPxdequIqtVw9OmLs4XaWoWGwA4AJuA9733CXBI30f6pjR+Bp0cusPbrEfSqtba9gFlHcskkkEIQgEIQgEIQgEIQgEIQgEIQgEIQgV30hdKTYCv8no0ldzT2tt27KlvR7K793EjePE1lrB0nVsZYuqIyrYFbnZv6RQHIE2375NOmPUt2cYzDUjUJsKwVSx7IsGKDetgB3Wz35VG2E6tOuqU26tyRSuGCu30u1u7N+HOUs+Y5sTtbIZr2YnM7yciSOe8ZzkUWa+/LzHh/O6LYqgysCTdbC3PZ4C3A57otSVFpEsAT9Hmb7j4WvLdkMUqwCspA7VrHiCN1pJujnXltG4q7XOHqWWsgzy4VFHrLf2i45WiFFr5HL9P9p0YpVDEIb2sCe/j74Hr/AA2JWoivTYMjgMrA3DKRcEHlaKSiui3pG+Q0mo44sMPmaLWLMjHNkCjMoc27jfnJ3/40aM/tan/Qq/pG0pPrJrDSwWGfEVzZEG4ek7HJUUcWJ/nKeW9adZ62kcU1eubXyVRmtKmDki/zmSY+dI+vlTSVUhTs0FY9Um7sjIO/12uT3AKOd4gtPco8+Z5yNhRKZ2doDIGw427zHXVPTQw+kMPXZQ4SqpIIvkciwFx2gCWHIqI1VKpAK7u7wiNJxnuvu8+UIevdB6bpYvDpXw7bVOoDY2sQQSrAjgQQR7J3zzR0cdJdTRjlKgaphXN2QW2kb16d8r8xx8RPSODxa1aaVKZulRVdTa11YBlNjuyIkpLQhCSCEIQCEIQCEIQCEIQCEIQCEbdK6yYbDftFZKfcT2j4KM5F8f0vYRB80tSqeFgEXzbP3SZPNdRFsndOpDelXV6lidG1DUYI1AGrTc7gwFtk9zA7PiRykM0p0v4qplRVKI8OsbzbL3SMaR1sxVZStWvUZTvUtZTxzUWE2nBlWd5YgqEkWIzvkfdYDnEGP0eQJHO28/r5x00rQZW6xLC5zzsb92d8+6NuKAZsgBuva9r8Tfjff7ZhlNXTSWWbJAzpDFhvsAN/wHecogiqSN9vZc/pFqjXsNw4DgP55yBpRqE3ubxQmFKgoObj2Kx+Nop83xLnwVR8WMhJEmaxersgkAG3ewv7hEiRy95hDVnIBt/PKaYbBNUdVpqTUYgKq5lmJsABzJM6sKQXAKggkDPa91jH7V3EVKGISrhUBrLfZ7G3a4sSA2W475tx8VzlsUyzmPRI9S+hnE4ioHxqGhRRhtK/9ZVAzZVUeiDu2jzyBnoCjSCqFUAKoAAGQAAsABytKc/7/wCmKYu9KkwGZ+bBPkj3m2E6eai/tGGQgb+rcq3sDXG/vk/ZZa3E+eLkhK2wHTzgHyqrXpd7IHHmhJ90lmiNecDiiFw+KpOx3LtbLk8gj2Yn2TLa59hCEAhCEAhCEAhCEAkf1/cjRmKKkgiixBBII8CJIIxa9JfRmLH7ip+EmRew80VWuZ3YZuwI31J3YJuzN/C+pjzdma1XZBJ3CN50uM7A9xuM/wBI4Om1kBe+VufdGbF6NanV2LXvbJSCc+HiJ1c1yx9LLjkvduaZb5yscuA3ZfkPeZx4qqCb2sOA3X5X5R+bV6q+bXJ4d3s5xDD6rs72uTY9o8B3X5zhwm7qd3Tency07n3/AA4TW2cleI1TfbTYA2BcHgRly4xt0poY08yRl3N+ktnhZfmiZTRrmpmZgzJYpV3maGKVvSMTMBTB/wBYv2hJpqdpanRYipcbRW7KAzBQOAO/PeN9ibbpCKVTZYHkQZ0jSHd752eH5McZZlWHLhcr0XRVxWHKXTHITy2QzeHVjte7hKu1qro9ao1PcfDfxOX83vGw6Ya1iXty2jbyvEKuMBBFjnJuWPX73tUye0jmM7NC/tND++o/5izinfoH9rw/9/Q/zUnC3evoQhLAhCEAhCEAhCEAkL6T9bKeFwj0WBapiKdRUAyABGyzseQ2t28++TSU907j53Cn6lX8SSL2FVPOrAqTkM5yNFsPUIGRtwPhvl+C+XLanJNw69aEFk9Li/LuTu7+M46OKNJ9pApbmRe3hETUPOKYEXqoDxZR7523WXdhJYf9HviK47bbCfVUKzDlfeBFNL6cpYNNimFarbJPop3uR8N57otrBjWoUV6ogO5KjftKAASyi1uNu7lIHVw5JJNySbkm5JPEk8Zy55zD7uE03xxt608jpCxHBaP3G/8A1OTSOuNashWolEgi2SEEd4N98bfkp5HyMwcMeR8pj5r819OW8DFWoTQLAHckk2mhJitpgrICW1C82KzBWBrtQ2oETUsOY8xJG21H/UPRT4nSWGp0wT89TdvqpTYO7HusvmRzkenoToU1RXCYX5TWsK+JAIBIvTo70XuLZMf8I4SBZsIn8pX1l8xD5SvrL5iWCkIn8pX1l8xD5QvrL5iApCYBvumYBCEIBKh6eR2sIe6v8aUt6VJ09j9j/wDcf/TIy7ComM3onL2xMmbUDvk8XqVy7FYvo8/PU/tr8ROcmK4FvnU+2v4hO7HuwqxMfhAyrcXtfh4RqrYBLZAeQiOumm6uHWi1FtklqgO/dZeRBmuqOn62MZlrMtkANrAtUudxLgkDLeOc87nx1la6sL0ceIwS55RlxOHHKTPTOhnXaemrNS7RDAX2bekGtmtt1zIpihaY41aw1PSAmhpjkIpV3zUTZUYfD7RN+B5DkDHbCaIQ77e1QY3YT0m8R8BHzBPKZVMJ4vRyChVOxTuhABFOzb0IN9rk3KPWgNAYfbYbCVFanRddtQxUvTV2GfIsR7BGzSLfN1hz2D+Af6Z3aq1SoOfIfwrKXflWndtrHoaklMlaaDMbkUc+Ql2av6GoDC0CKNIE0aVz1aXJ2F7pT+sVTaoHxX85dugv2Wh/c0v8tZ2YfAxv43+mN+Jf0ir9L6v0aul8WlWmpHzLLvFr0kBtYjjIticdgEYqcKbgkekN4JHrye6dpbOmqh9fD02+6QP9MataapoVqVOjSQUmXbcbAJqmoxD3Y3I9h3meb5PPy5y+2tdbP4rpl1jPoTwupeGqIrihTs6qwBapezAEZe2K1NQ8PlejT7u1U/WSnBYcBEAAAVVA7gMh8J0MnOb48HHlJevX82X1UueUuv6n0Q0dH+FP/AT+P9ZzYjUfCKbdQv8AF+smxXPdlG3SNPteycfj+OcfDcsLZZr3v1bcGXmz1f4h46LKl9FUB/Z9bT+5WqKPcBJZIX0VtbC10/s8ZiV+8y1B+OTSejx3zYS/OObKatghCEugSpunodnCH61f4Uv0lsyqunofNYU/vKo/gX9JF7CmmmaB3zRjM0Dn7Iw9URl2LzfCt84n2l+Iic3w/pr9pfiJ3493PU101ohMSiByQELEWte5AG8+Ehy6Jr4WttIG7J7LoLgjvHxElmk9JrSQMxsL24/lGo6ZVyArpn9YDzvunF4nc5K6OPVxSnRWsZrU2VgVZ0dGBDKDtIRlcbs/ZIVi95B3g59x4xwOHqZgcc7hhYjxB742Yqkw9IEd/DznLjJK1pvqLnNAskegNACuGZiDY2FNdpqh4l9hBcILgX5mPaakCoAKKptklQjM/WFssil7qMySxsABnwE02rpBsMuZ8R8BHXDGSluirF0mJamXW++mUY2tvtf3WndS1JbD0SKqE1GA6xyu0EBzFOl6zni+4bhxMnW+4hGkW7L96L7mM6tB18iOQEnWj9S6Ko1fHIAgXs0ySAFB9JyLE5+1jkMt0Hw/VtXqGirpRvZL3ZmO8KoAzY8u8e2PL9zad9XZpOreifEfnL50H+y0P7ml+BZ55xlXssuWW+x2gDfdcZEjdllcGXLrFpwYXQ6v9N6FOnT+29MC/sFz7J09uDH9b/TD/Jf2QHAaaevpfEGo+2Eq16VPd2aas5VRbgLGTXSqUnSkXsXSxXMZZceYyBt3SpdSscq43MhUBAuSAPQqKbk5b2HulkYzSFJkYLXooxUhX26LFTbI2Y2NuU8Tmyzw5bZL96TrJv3dvHrU37U84B/m1tnv+J4zpLyv7VBl/wBsoO4LhR/qmjO3HTZ9hww/OdvHz444THV6T/XL6Mssbcrfn+MT8kXvxjbpLgZC3rjjpup7Hoj4CdmC1hw1Kns1MetY3J23YFs+HZG4fnOfxnL9rw3DHHK2/lq/FPLlLbP+pZ0aParj05YinU/6lBPzSTqVt0aaVp1NIYzqXDq1HDNcXttKaqNv7ivnLJnX4aWcWMy7yRnya810IQhN1BKu6eR/RsMf3z++mf0loysenlf6HQPKv8aTyL2FHsYUTnNWMxSPaEjHvEXs65tSPaHiPjE7zZDmPET0Me7np41wqn5KANxdb5cg1s+GchFu+8mWtDnqBy2hfw2W/O0hQfPOY+JmuRpw+lI9B6TqABRdlB9AAEgbVzs5H8xJDh9HDEEha9OmpzHWbQQniCQDsHda+W+xkHoYnZHZya6kMCQRa97eP5TqwGlWVt5z9/Md/hOO4+7aVZ+rWp2KoY3qnTtNT2lZWBRk20uyvuOXtzlu6C1fTDgn0qjem/HeW2V5LcmU/qP0jPh7Lfbok5ocyvPqyfRP1TlLn0NpyliqfWUG2hxG5lPJhwMnGTe013wkdx+veGoh+sJFRCVNO3bv3cCLZ3vxjfgOlLC1CQ+1TsrNdtmx2RewsbljwEtuI1XTrdrHh6KOuJo9YotkQpVmtkATuNiffKe0zpintbOHC09oX2UJKYdGXNUJ31WHpNwuQM9qdOtWuHyumWOReu5VeARRsr7cx7ZC2rqCpUkk7e3lYA7RAAPHsqDfvtwlL17p7HIuApUbrST9J2s231FBT2cPQp7XfWempPkuyPaZCsPW2mPh+cetRNBnH6Sp03uyKxq1ic7ohBsftHZX/FOjP4OM/GscfXf2SvQWicIcPh8FiqWJbEIrV36kKq3rqtVVdibltlaSDd2rCNmOx+haW0pwWNNRCQUep1dmGVn+cuufd7JLulzo9qV743BluuQDrKak3dU9F6fJ1HAbwMsxnS2ErhgxfNxmSx9IHjc8fbc35iYXo0c2LrMzsygIpYlUBLBATkoZrk2GVzOcl+fw/Sd9XYHLzH69w8zNOtTkPd+vh5RsdmrOmaGHdvlmETFo1rA1HpuhF/RZciDyI4bxJ7q5pDR2L63qdEYdeqTa+dxqptMT2VG2Bvs2edrC++VqcQtiCbjl/vyjfUp29GSPTXRd8krYY4rC4SnhXZnpuEO0bI3r2FwcjJtPK2qmvFfA1EqUGYLf52gS5pVMjdsydknLMZg90vzVnpPwWN6tVqinWqG3UubPt2vYHc3cRv8AHKTKJbCEJIJT+t9dsbt0a7nZSq5S1hskFlHDkbS4JS+sFZKOPq0Gcbe1tC+QYVBti1+NmtbulchXWmNWqtC5I2k9ZeH2hvHwjShzEt2meB3Rj0xqVTq3ej2H32A7JO/NeHiJWXVEImVM2rUWQlXBVhvBFiPETQT0cXPTxp0XoHMe2+eRyFuN7H2SG0HQHtbV75Fdk28VYdrzEmWnNkUAX3Ag+J2WAAyzzPd4yErTJOUz8V8Rbh9LpqAHNSGBPqbFjyI3eRMUwmDNRwintMwCjmSbZngBviKISVsDsjLd5k+cd8Lg6lJg9MlWXcw3jK2XnOPO6nTu2hCiDSqslUlSpKm2YBB3kcR398k+iNaqmDcPRq2PiCGHJl4iRHEs7uSxLsd5vtE+MXw2r+JcXShVI57DAeZyiS9N907S3WzXEY2ulULskogcD0SwB2iByvfMxm64232/nnOdNGPTOzVUqyZkZZZXG7uM2UZSKnbmQ7W17vOc6LZTfeDJtitVsDRwzt8rX5UAGRTVQhiMymwgJuRcAk77Tt1I1kweHpN8pwi16hYFHFOkz2I7Su1Q2UAjf3mNoQzV/CPVdhTVnOzuVSx3jlLu6GdVThsNUrVVK1a7kWYEMtNCQoIOYJbaPhsyKaf6RH2lbB1tkBiBQpDMm2zTACizEk9/hunZofphqU6vVY8UnbINUpgps1ONMkXDEC1yABcMOFzpeS3GY/JWY6tq5JDtM9E+AxNU1XpFGa5bq2KKzE3LEDj3x90Tpjr6SVUVwrqGAddlrHgbcZ3piQTbceXGUmUq2kJXoV0YN9KofGvV/IiLp0O6LH/LE+Nauf8AXJpCW0hEV6JtFj/lE9r1T8XiydGGjBuwVH2qT8TJRCSGClqBo9d2Cw3toUz8ROzC6sYSkwalhcOjKbqy0KSsDzBC3Ec4QCEIQCec+mnLS9Tvp0T/AAAflPRk889N6W0qe+hRP4x+UiiO6I1vq0bK/wA4nIntAfVb8jJzojTlLEC9JsxvU5OPZ+YlTEzNOsVIKkgjcQbEHuI3SouDSOiaWIW1Vc+DDJh4H+RIbpfU2tRuyA1KfrKDdftgbvHd4TGhtf3QhcSNtcu2LbYyBzG5vcfGT3QusAYbeGq3HGx9zqfgRNMc8seytxlNOM6KsZisOqqtNLlWBeoLWH2No8Zvoz/+d3sflGLRb/2dNn8c2K/CWZoDWam4COFptuFskPhyPdJA45EjMcvLOTnneS7pjjMZqK+0f0I4Ommy716gNr9pUBtf1VvxPHjH7D9HGj0t/RkY/vC1Q/xkx+Z99gxvlbML790wNu4sqgAcTc8N1uEz6LkMPq/h6eVOhST7NJB+UxpHQlOstmBGVgRvHhw90WbEBR26qjwtf8/hOWppakOLP5299hGoKt1q6LcWrvUoOuJVh6Nlp1hYWHZ9F8rbiD3SuqWDrCr1fU1TUGRTq3Lg8ioFxPR76wepTA8f0EZ9J66LTv1tenS7tpQfL0pW6EWrdFdLGUuswq19H1LZ06iWp3tnYX2wO+58Ilo7oZo01ti8btX3rSQfiYsfdDSXSvhF3PUrH6qm3m9pGsf0wucqFBV76jlj91bfGOosDRmp+jMK23To1KrgEBqjnK4IJAFgDYnO1xO1NI0cMvzFDDYdRexCItuZ2suQ8pR2P6QsbV/4xQcqYCe8Z++R/EYt6hvUZnPNmLHzMeVC8tLdJ9Bb7eK2j6tK7fhy98fOjbSa4wPiae0FVmpAMO0TZHLZE5WIE82FpfnQSbaMfvxNX8FISZjBaQebAzkWrFRVlwveF4j1sBUgL3hEw83BgZhCEAnn7p2W2lF78NS/HWE9Axl1m1Uw+OpdXiaYa3osMqiHmj7x4bjxEijyexmhaTXXroqxOAvUp3r4cZ9Yo7dMfvUG77Qy8JA9uRoLbcWw2OemwamzI3NSQfMbxOTahtSRPtBdIO5MUP8A1FH41HxHlLW1Y1ocpYMKlPZuhvfyYcO6eaw07tHaZrUb9TVqU779hyt/G0D01iNYHAuWVBzyA82kb0l0h4VL9ZilYjgpaofJLiUNiMc9Q3qOznmzM3xMR2o0Lax3S9QX+ppVKnexWmPzPukex3S1in/qlpUh9ku3m2XukF2pjakB50hrZiq39bXqEHhtbK/dWwjQXml5i8kbFpgmYJmLwAmYJhMQC89AdCa20UO+vWP4B+UoXB4GpWbZo03qN6qKznyUGeiuivRFXDaMSniEanU26rFWtcBnutxwygS4NNxUmgWbBJI26yZFSainNxTgKo8XQxBFi6CAoJmYEzAJgiZhARdJV+vXQtRxW1VwWzh65zK2tRqHvUf1bHmMu7jLVImjJA8daa0HXwlU0sVTam44EZMPWRhky94nDeevNYNWaGMpGliqa1F4XyZD6yMM1PeJQ2vPQ1iMHtVcLtYjDjMgD56mPrqPTA9ZfaBAry82QxK83pnOAteYJmISAXmbzWdGDwNSs2zRpvUbkis58lEBC8JNdE9EGkK1i6LQU8arWb7i3bztJronoKoLY4qtUqniqAUk882PmIFKXj1onUvG4m3U4aoVP0iuwn33sJ6G0TqVg8NbqMPTUj6RXbf77XMeuqgUnonoLrtY4qvTpjitMGo3mbKPfJpojoiwFGxam1ZhxqsWH3FsvmDJ0KM2FGSOTB4JKS7NJFpr6qKqjyUTqUTcUYotKBqixdacylOLKsBMUpkU4taFoCYSbgTNpmBgTMIQCEIQCYtMwgalYmyRaYtArbXrodw+N2qtC2HxBudpR83UP7xBx+sufO8obT+q2JwNbqsVTKHPZbelQc0cZMPeOIE9gFYjWwitbaVW2TcXANm3XF9xzOcDylofUXHYq3UYaoVP02Xq0++9gfZJtojoErtY4qulMerTBqN942Ue+XwaUx1UCv8AQ/Q7o+hYtTau3OsxYfcWy+YMl+E0alJdmki01H0UUKPJRHIUpsKcDjFCbChOsU5nYgcoozYUZ07MzswOcUZsKUW2Zm0BEUpsKcUtMwNAs2AmYQCEIQCEIQCEIQCEIQCEIQCEIQCYhCBiEIQCZhCATMIQCEIQCEIQCEIQCEIQCEIQCEIQCEIQP//Z"/>
          <p:cNvSpPr>
            <a:spLocks noChangeAspect="1" noChangeArrowheads="1"/>
          </p:cNvSpPr>
          <p:nvPr/>
        </p:nvSpPr>
        <p:spPr bwMode="auto">
          <a:xfrm>
            <a:off x="186806" y="-1606044"/>
            <a:ext cx="333375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460375" y="6329928"/>
            <a:ext cx="3584076" cy="107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17" idx="3"/>
          </p:cNvCxnSpPr>
          <p:nvPr/>
        </p:nvCxnSpPr>
        <p:spPr>
          <a:xfrm flipV="1">
            <a:off x="5099548" y="6329928"/>
            <a:ext cx="3787401" cy="107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4044451" y="6156012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24 meses</a:t>
            </a:r>
            <a:endParaRPr lang="es-EC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219694" y="987738"/>
            <a:ext cx="980518" cy="769626"/>
          </a:xfrm>
          <a:prstGeom prst="roundRect">
            <a:avLst>
              <a:gd name="adj" fmla="val 10000"/>
            </a:avLst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8000" r="-38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6" name="15 Grupo"/>
          <p:cNvGrpSpPr/>
          <p:nvPr/>
        </p:nvGrpSpPr>
        <p:grpSpPr>
          <a:xfrm rot="16200000">
            <a:off x="668586" y="1373306"/>
            <a:ext cx="714878" cy="1975029"/>
            <a:chOff x="277100" y="2041426"/>
            <a:chExt cx="987333" cy="2495077"/>
          </a:xfrm>
          <a:solidFill>
            <a:schemeClr val="bg1">
              <a:lumMod val="75000"/>
            </a:schemeClr>
          </a:solidFill>
        </p:grpSpPr>
        <p:sp>
          <p:nvSpPr>
            <p:cNvPr id="18" name="17 Redondear rectángulo de esquina del mismo lado"/>
            <p:cNvSpPr/>
            <p:nvPr/>
          </p:nvSpPr>
          <p:spPr>
            <a:xfrm rot="10800000">
              <a:off x="277100" y="2041426"/>
              <a:ext cx="987333" cy="2495077"/>
            </a:xfrm>
            <a:prstGeom prst="round2SameRect">
              <a:avLst>
                <a:gd name="adj1" fmla="val 10500"/>
                <a:gd name="adj2" fmla="val 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dondear rectángulo de esquina del mismo lado 5"/>
            <p:cNvSpPr/>
            <p:nvPr/>
          </p:nvSpPr>
          <p:spPr>
            <a:xfrm rot="21600000">
              <a:off x="307464" y="2041426"/>
              <a:ext cx="926605" cy="246471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" wrap="square" lIns="170688" tIns="170688" rIns="170688" bIns="170688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kern="1200" dirty="0" smtClean="0">
                  <a:solidFill>
                    <a:schemeClr val="tx1"/>
                  </a:solidFill>
                </a:rPr>
                <a:t>1. Marco Jurídico</a:t>
              </a:r>
              <a:endParaRPr lang="es-EC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21 Grupo"/>
          <p:cNvGrpSpPr/>
          <p:nvPr/>
        </p:nvGrpSpPr>
        <p:grpSpPr>
          <a:xfrm rot="16200000">
            <a:off x="2699449" y="1302460"/>
            <a:ext cx="764288" cy="2116718"/>
            <a:chOff x="1363167" y="2041426"/>
            <a:chExt cx="987333" cy="2495077"/>
          </a:xfrm>
          <a:solidFill>
            <a:srgbClr val="FFFF00"/>
          </a:solidFill>
        </p:grpSpPr>
        <p:sp>
          <p:nvSpPr>
            <p:cNvPr id="23" name="22 Redondear rectángulo de esquina del mismo lado"/>
            <p:cNvSpPr/>
            <p:nvPr/>
          </p:nvSpPr>
          <p:spPr>
            <a:xfrm rot="10800000">
              <a:off x="1363167" y="2041426"/>
              <a:ext cx="987333" cy="2495077"/>
            </a:xfrm>
            <a:prstGeom prst="round2SameRect">
              <a:avLst>
                <a:gd name="adj1" fmla="val 105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edondear rectángulo de esquina del mismo lado 5"/>
            <p:cNvSpPr/>
            <p:nvPr/>
          </p:nvSpPr>
          <p:spPr>
            <a:xfrm rot="21600000">
              <a:off x="1393531" y="2041426"/>
              <a:ext cx="926605" cy="24647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" wrap="square" lIns="170688" tIns="170688" rIns="170688" bIns="170688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600" kern="1200" dirty="0" smtClean="0">
                  <a:solidFill>
                    <a:schemeClr val="tx1"/>
                  </a:solidFill>
                </a:rPr>
                <a:t>2. Procesos Registrales</a:t>
              </a:r>
              <a:endParaRPr lang="es-EC" sz="16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5" name="24 Rectángulo redondeado"/>
          <p:cNvSpPr/>
          <p:nvPr/>
        </p:nvSpPr>
        <p:spPr>
          <a:xfrm>
            <a:off x="2252413" y="970168"/>
            <a:ext cx="939971" cy="795639"/>
          </a:xfrm>
          <a:prstGeom prst="roundRect">
            <a:avLst>
              <a:gd name="adj" fmla="val 10000"/>
            </a:avLst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9000" r="-29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6" name="25 Grupo"/>
          <p:cNvGrpSpPr/>
          <p:nvPr/>
        </p:nvGrpSpPr>
        <p:grpSpPr>
          <a:xfrm rot="16200000">
            <a:off x="1565546" y="2083005"/>
            <a:ext cx="683623" cy="1979558"/>
            <a:chOff x="2449233" y="2041426"/>
            <a:chExt cx="987333" cy="2495077"/>
          </a:xfrm>
          <a:solidFill>
            <a:schemeClr val="bg1">
              <a:lumMod val="75000"/>
            </a:schemeClr>
          </a:solidFill>
        </p:grpSpPr>
        <p:sp>
          <p:nvSpPr>
            <p:cNvPr id="27" name="26 Redondear rectángulo de esquina del mismo lado"/>
            <p:cNvSpPr/>
            <p:nvPr/>
          </p:nvSpPr>
          <p:spPr>
            <a:xfrm rot="10800000">
              <a:off x="2449233" y="2041426"/>
              <a:ext cx="987333" cy="2495077"/>
            </a:xfrm>
            <a:prstGeom prst="round2SameRect">
              <a:avLst>
                <a:gd name="adj1" fmla="val 10500"/>
                <a:gd name="adj2" fmla="val 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edondear rectángulo de esquina del mismo lado 5"/>
            <p:cNvSpPr/>
            <p:nvPr/>
          </p:nvSpPr>
          <p:spPr>
            <a:xfrm rot="21600000">
              <a:off x="2479597" y="2041426"/>
              <a:ext cx="926605" cy="246471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" wrap="square" lIns="170688" tIns="170688" rIns="170688" bIns="170688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600" kern="1200" dirty="0" smtClean="0">
                  <a:solidFill>
                    <a:schemeClr val="tx1"/>
                  </a:solidFill>
                </a:rPr>
                <a:t>3. TI.  HARDWARE</a:t>
              </a:r>
              <a:endParaRPr lang="es-EC" sz="16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28 Rectángulo redondeado"/>
          <p:cNvSpPr/>
          <p:nvPr/>
        </p:nvSpPr>
        <p:spPr>
          <a:xfrm>
            <a:off x="6732216" y="977826"/>
            <a:ext cx="1131691" cy="915229"/>
          </a:xfrm>
          <a:prstGeom prst="roundRect">
            <a:avLst>
              <a:gd name="adj" fmla="val 10000"/>
            </a:avLst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1000" r="-1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0" name="29 Grupo"/>
          <p:cNvGrpSpPr/>
          <p:nvPr/>
        </p:nvGrpSpPr>
        <p:grpSpPr>
          <a:xfrm rot="16200000">
            <a:off x="6014060" y="1474111"/>
            <a:ext cx="763256" cy="1775167"/>
            <a:chOff x="277257" y="2041426"/>
            <a:chExt cx="1590645" cy="2495077"/>
          </a:xfrm>
          <a:solidFill>
            <a:schemeClr val="bg1">
              <a:lumMod val="75000"/>
            </a:schemeClr>
          </a:solidFill>
        </p:grpSpPr>
        <p:sp>
          <p:nvSpPr>
            <p:cNvPr id="31" name="30 Redondear rectángulo de esquina del mismo lado"/>
            <p:cNvSpPr/>
            <p:nvPr/>
          </p:nvSpPr>
          <p:spPr>
            <a:xfrm rot="10800000">
              <a:off x="277257" y="2041426"/>
              <a:ext cx="1590645" cy="2495077"/>
            </a:xfrm>
            <a:prstGeom prst="round2SameRect">
              <a:avLst>
                <a:gd name="adj1" fmla="val 10500"/>
                <a:gd name="adj2" fmla="val 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edondear rectángulo de esquina del mismo lado 5"/>
            <p:cNvSpPr/>
            <p:nvPr/>
          </p:nvSpPr>
          <p:spPr>
            <a:xfrm>
              <a:off x="326175" y="2041426"/>
              <a:ext cx="1492809" cy="244615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" wrap="square" lIns="170688" tIns="170688" rIns="170688" bIns="170688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600" kern="1200" dirty="0" smtClean="0">
                  <a:solidFill>
                    <a:schemeClr val="tx1"/>
                  </a:solidFill>
                </a:rPr>
                <a:t>4. TI.  SOFTWARE</a:t>
              </a:r>
              <a:endParaRPr lang="es-EC" sz="16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33 Grupo"/>
          <p:cNvGrpSpPr/>
          <p:nvPr/>
        </p:nvGrpSpPr>
        <p:grpSpPr>
          <a:xfrm rot="16200000">
            <a:off x="7817259" y="1483407"/>
            <a:ext cx="751982" cy="1767128"/>
            <a:chOff x="276838" y="2041426"/>
            <a:chExt cx="1997749" cy="2495077"/>
          </a:xfrm>
          <a:solidFill>
            <a:schemeClr val="bg1">
              <a:lumMod val="75000"/>
            </a:schemeClr>
          </a:solidFill>
        </p:grpSpPr>
        <p:sp>
          <p:nvSpPr>
            <p:cNvPr id="35" name="34 Redondear rectángulo de esquina del mismo lado"/>
            <p:cNvSpPr/>
            <p:nvPr/>
          </p:nvSpPr>
          <p:spPr>
            <a:xfrm rot="10800000">
              <a:off x="276838" y="2041426"/>
              <a:ext cx="1997749" cy="2495077"/>
            </a:xfrm>
            <a:prstGeom prst="round2SameRect">
              <a:avLst>
                <a:gd name="adj1" fmla="val 10500"/>
                <a:gd name="adj2" fmla="val 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edondear rectángulo de esquina del mismo lado 5"/>
            <p:cNvSpPr/>
            <p:nvPr/>
          </p:nvSpPr>
          <p:spPr>
            <a:xfrm rot="21600000">
              <a:off x="338276" y="2041426"/>
              <a:ext cx="1874873" cy="24336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" wrap="square" lIns="170688" tIns="170688" rIns="170688" bIns="170688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600" kern="1200" dirty="0" smtClean="0">
                  <a:solidFill>
                    <a:schemeClr val="tx1"/>
                  </a:solidFill>
                </a:rPr>
                <a:t>5. Sede Electrónica</a:t>
              </a:r>
              <a:endParaRPr lang="es-EC" sz="16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7" name="36 Rectángulo redondeado"/>
          <p:cNvSpPr/>
          <p:nvPr/>
        </p:nvSpPr>
        <p:spPr>
          <a:xfrm>
            <a:off x="2411760" y="5514190"/>
            <a:ext cx="1484316" cy="510310"/>
          </a:xfrm>
          <a:prstGeom prst="roundRect">
            <a:avLst>
              <a:gd name="adj" fmla="val 10000"/>
            </a:avLst>
          </a:prstGeom>
          <a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0000" r="-30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8" name="37 Grupo"/>
          <p:cNvGrpSpPr/>
          <p:nvPr/>
        </p:nvGrpSpPr>
        <p:grpSpPr>
          <a:xfrm rot="16200000">
            <a:off x="1499853" y="3470717"/>
            <a:ext cx="723131" cy="2931764"/>
            <a:chOff x="274319" y="2041426"/>
            <a:chExt cx="2686050" cy="2495077"/>
          </a:xfrm>
          <a:solidFill>
            <a:srgbClr val="FFFF00"/>
          </a:solidFill>
        </p:grpSpPr>
        <p:sp>
          <p:nvSpPr>
            <p:cNvPr id="39" name="38 Redondear rectángulo de esquina del mismo lado"/>
            <p:cNvSpPr/>
            <p:nvPr/>
          </p:nvSpPr>
          <p:spPr>
            <a:xfrm rot="10800000">
              <a:off x="274319" y="2041426"/>
              <a:ext cx="2686050" cy="2495077"/>
            </a:xfrm>
            <a:prstGeom prst="round2SameRect">
              <a:avLst>
                <a:gd name="adj1" fmla="val 105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edondear rectángulo de esquina del mismo lado 5"/>
            <p:cNvSpPr/>
            <p:nvPr/>
          </p:nvSpPr>
          <p:spPr>
            <a:xfrm rot="21600000">
              <a:off x="351051" y="2041426"/>
              <a:ext cx="2532586" cy="24183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" wrap="square" lIns="142240" tIns="142240" rIns="142240" bIns="142240" numCol="1" spcCol="1270" anchor="t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600" kern="1200" dirty="0" smtClean="0">
                  <a:solidFill>
                    <a:schemeClr val="tx1"/>
                  </a:solidFill>
                </a:rPr>
                <a:t>6. Profesionalización</a:t>
              </a:r>
              <a:endParaRPr lang="es-EC" sz="16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41" name="40 Rectángulo redondeado"/>
          <p:cNvSpPr/>
          <p:nvPr/>
        </p:nvSpPr>
        <p:spPr>
          <a:xfrm>
            <a:off x="5402457" y="5525141"/>
            <a:ext cx="1466509" cy="499358"/>
          </a:xfrm>
          <a:prstGeom prst="roundRect">
            <a:avLst>
              <a:gd name="adj" fmla="val 10000"/>
            </a:avLst>
          </a:prstGeom>
          <a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7000" r="-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2" name="41 Grupo"/>
          <p:cNvGrpSpPr/>
          <p:nvPr/>
        </p:nvGrpSpPr>
        <p:grpSpPr>
          <a:xfrm rot="16200000">
            <a:off x="4359301" y="3514883"/>
            <a:ext cx="745459" cy="2821105"/>
            <a:chOff x="275369" y="2041426"/>
            <a:chExt cx="4092029" cy="2495077"/>
          </a:xfrm>
          <a:solidFill>
            <a:schemeClr val="bg1">
              <a:lumMod val="65000"/>
            </a:schemeClr>
          </a:solidFill>
        </p:grpSpPr>
        <p:sp>
          <p:nvSpPr>
            <p:cNvPr id="43" name="42 Redondear rectángulo de esquina del mismo lado"/>
            <p:cNvSpPr/>
            <p:nvPr/>
          </p:nvSpPr>
          <p:spPr>
            <a:xfrm rot="10800000">
              <a:off x="275369" y="2041426"/>
              <a:ext cx="4092029" cy="2495077"/>
            </a:xfrm>
            <a:prstGeom prst="round2SameRect">
              <a:avLst>
                <a:gd name="adj1" fmla="val 10500"/>
                <a:gd name="adj2" fmla="val 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edondear rectángulo de esquina del mismo lado 5"/>
            <p:cNvSpPr/>
            <p:nvPr/>
          </p:nvSpPr>
          <p:spPr>
            <a:xfrm rot="21600000">
              <a:off x="352101" y="2041426"/>
              <a:ext cx="3938565" cy="24183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" wrap="square" lIns="170688" tIns="170688" rIns="170688" bIns="170688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600" kern="1200" dirty="0" smtClean="0">
                  <a:solidFill>
                    <a:schemeClr val="tx1"/>
                  </a:solidFill>
                </a:rPr>
                <a:t>7. Gestión de la Calidad y Seguridad de la información</a:t>
              </a:r>
              <a:endParaRPr lang="es-EC" sz="16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45" name="44 Rectángulo redondeado"/>
          <p:cNvSpPr/>
          <p:nvPr/>
        </p:nvSpPr>
        <p:spPr>
          <a:xfrm>
            <a:off x="3946245" y="5517232"/>
            <a:ext cx="1410553" cy="507267"/>
          </a:xfrm>
          <a:prstGeom prst="roundRect">
            <a:avLst>
              <a:gd name="adj" fmla="val 10000"/>
            </a:avLst>
          </a:prstGeom>
          <a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3000" r="-13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7" name="46 Grupo"/>
          <p:cNvGrpSpPr/>
          <p:nvPr/>
        </p:nvGrpSpPr>
        <p:grpSpPr>
          <a:xfrm rot="16200000">
            <a:off x="7111087" y="3593736"/>
            <a:ext cx="723132" cy="2685725"/>
            <a:chOff x="4776601" y="2041426"/>
            <a:chExt cx="4092029" cy="2495077"/>
          </a:xfrm>
          <a:solidFill>
            <a:schemeClr val="bg1">
              <a:lumMod val="65000"/>
            </a:schemeClr>
          </a:solidFill>
        </p:grpSpPr>
        <p:sp>
          <p:nvSpPr>
            <p:cNvPr id="48" name="47 Redondear rectángulo de esquina del mismo lado"/>
            <p:cNvSpPr/>
            <p:nvPr/>
          </p:nvSpPr>
          <p:spPr>
            <a:xfrm rot="10800000">
              <a:off x="4776601" y="2041426"/>
              <a:ext cx="4092029" cy="2495077"/>
            </a:xfrm>
            <a:prstGeom prst="round2SameRect">
              <a:avLst>
                <a:gd name="adj1" fmla="val 10500"/>
                <a:gd name="adj2" fmla="val 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Redondear rectángulo de esquina del mismo lado 5"/>
            <p:cNvSpPr/>
            <p:nvPr/>
          </p:nvSpPr>
          <p:spPr>
            <a:xfrm rot="21600000">
              <a:off x="4853333" y="2041426"/>
              <a:ext cx="3938565" cy="24183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" wrap="square" lIns="170688" tIns="170688" rIns="170688" bIns="170688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600" kern="1200" dirty="0" smtClean="0">
                  <a:solidFill>
                    <a:schemeClr val="tx1"/>
                  </a:solidFill>
                </a:rPr>
                <a:t>8. Administración del cambio</a:t>
              </a:r>
              <a:endParaRPr lang="es-EC" sz="16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1 Flecha abajo"/>
          <p:cNvSpPr/>
          <p:nvPr/>
        </p:nvSpPr>
        <p:spPr>
          <a:xfrm rot="16200000">
            <a:off x="4392643" y="1809779"/>
            <a:ext cx="902760" cy="1116867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cxnSp>
        <p:nvCxnSpPr>
          <p:cNvPr id="9" name="8 Conector recto de flecha"/>
          <p:cNvCxnSpPr/>
          <p:nvPr/>
        </p:nvCxnSpPr>
        <p:spPr>
          <a:xfrm flipV="1">
            <a:off x="460375" y="2751996"/>
            <a:ext cx="0" cy="1685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/>
          <p:nvPr/>
        </p:nvCxnSpPr>
        <p:spPr>
          <a:xfrm flipV="1">
            <a:off x="3851920" y="2730972"/>
            <a:ext cx="0" cy="1685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/>
          <p:nvPr/>
        </p:nvCxnSpPr>
        <p:spPr>
          <a:xfrm flipV="1">
            <a:off x="2555776" y="3435253"/>
            <a:ext cx="0" cy="1036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 de flecha"/>
          <p:cNvCxnSpPr/>
          <p:nvPr/>
        </p:nvCxnSpPr>
        <p:spPr>
          <a:xfrm flipV="1">
            <a:off x="1203305" y="3435253"/>
            <a:ext cx="0" cy="1036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 de flecha"/>
          <p:cNvCxnSpPr/>
          <p:nvPr/>
        </p:nvCxnSpPr>
        <p:spPr>
          <a:xfrm flipV="1">
            <a:off x="5756575" y="2751996"/>
            <a:ext cx="0" cy="1685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 de flecha"/>
          <p:cNvCxnSpPr/>
          <p:nvPr/>
        </p:nvCxnSpPr>
        <p:spPr>
          <a:xfrm flipV="1">
            <a:off x="6948264" y="2751996"/>
            <a:ext cx="0" cy="1685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 de flecha"/>
          <p:cNvCxnSpPr/>
          <p:nvPr/>
        </p:nvCxnSpPr>
        <p:spPr>
          <a:xfrm flipV="1">
            <a:off x="8604448" y="2780928"/>
            <a:ext cx="0" cy="1685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231" y="3192923"/>
            <a:ext cx="1496150" cy="1172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152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LOGO MEB transparente 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7" y="260648"/>
            <a:ext cx="936104" cy="42418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11" name="10 Imagen" descr="17mil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48702"/>
            <a:ext cx="71454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2066-5B41-4A98-8E94-3BD2F4F1E557}" type="slidenum">
              <a:rPr lang="es-EC" smtClean="0"/>
              <a:t>7</a:t>
            </a:fld>
            <a:endParaRPr lang="es-EC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353956" y="7542645"/>
            <a:ext cx="208823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 smtClean="0"/>
              <a:t>RECIBE LIBROS</a:t>
            </a:r>
            <a:endParaRPr lang="es-EC" dirty="0"/>
          </a:p>
        </p:txBody>
      </p:sp>
      <p:sp>
        <p:nvSpPr>
          <p:cNvPr id="46" name="Cuadro de texto 2"/>
          <p:cNvSpPr txBox="1">
            <a:spLocks noChangeArrowheads="1"/>
          </p:cNvSpPr>
          <p:nvPr/>
        </p:nvSpPr>
        <p:spPr bwMode="auto">
          <a:xfrm>
            <a:off x="-36512" y="6488509"/>
            <a:ext cx="3731764" cy="39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 </a:t>
            </a:r>
            <a:r>
              <a:rPr lang="es-EC" sz="1050" b="1" dirty="0" smtClean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CONSORCIO ARCHIVOS  DIGITALES  </a:t>
            </a: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MEB SEVENTEENMILE 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200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 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8" name="2 Conector recto"/>
          <p:cNvCxnSpPr>
            <a:cxnSpLocks/>
          </p:cNvCxnSpPr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1729862" y="-99392"/>
            <a:ext cx="64425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b="1" dirty="0"/>
              <a:t>C.2 Modernización integral del RP</a:t>
            </a:r>
          </a:p>
        </p:txBody>
      </p:sp>
      <p:sp>
        <p:nvSpPr>
          <p:cNvPr id="4" name="AutoShape 4" descr="Resultado de imagen para kirtas II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 dirty="0"/>
          </a:p>
        </p:txBody>
      </p:sp>
      <p:sp>
        <p:nvSpPr>
          <p:cNvPr id="5" name="AutoShape 6" descr="data:image/jpeg;base64,/9j/4AAQSkZJRgABAQAAAQABAAD/2wCEAAkGBhQSEBUUEBQVFRQUFRQYFRcXFBQVFRQUFxQVFBQWFBUYHCYeFxkjGRUVHzAgJCcqLCwsFR40NTAqNSYrLCkBCQoKDgwOGg8PGjQlHRwsLCwsLCkqKSwsLSwpKSksLCwsLCwsLCwpKSksLCksLCwsLCksKSksLCksKSwsLCwsLP/AABEIAOIA3wMBIgACEQEDEQH/xAAcAAABBAMBAAAAAAAAAAAAAAAAAwUGBwECBAj/xABNEAACAQICBgYFCQQIAwkBAAABAgADEQQhBQYSMUFRBxMiYXGRMlKBobEUI0JicpKywdE0Y6LwJDNTc4KzwuFDRJMVFhd0g4Sjw9II/8QAGQEBAAMBAQAAAAAAAAAAAAAAAAECAwQF/8QALBEBAQACAQIEAwgDAAAAAAAAAAECEQMhMQQSMkEzUdETImFicYGxwUNSkf/aAAwDAQACEQMRAD8AvGEIQCEIQOPSumKOGpmpiKi00H0mNs+QG8nuErDWrp2RQU0cm2xy62oCqDkVp+k188zbduMnuu2q64/BvQNg/pUmP0Kq+ifA5qe5jPLOMw7U3ZKgKspZWU71KmzL4qw93fIFtavdPVQ1kXG0qQpMQHqU9sFActoqSbgHfa2V5dFOoGAKkEEAgg3BBzBB4ieOb/7+MuPoX6QfRwGJb/yzE/8Awk+9faOUC5YQhJBCEIBCEIBCEIBCEIBCEIBCEIBCEIBCEIBCEIBCEIBCEIBKR6dNTdhxjqI7NQqtew9GoBam/wDiA2T3hecu6NOtPyY4SomNZVo1F2G2ja5bcE4l+Itncd0DyXuOeV7eXA+/yMUpsQwKkhgQQRkQQbgg8CDxnTpfAGm7IX2gjMENjmtznY+jtCx2eFzOPD1jkeIOf5SqHpLou1+GkMPsVSPlVEAVBu6xdwqqO/ceR7iJN55I0Jp2rhMSmIoHZdDe2eyQfSRhxUjL/cT1BqtrLSx+FSvR3Nkyk9qm49JG7x7wQeMmJO8IQkghCRnX7Xeno3DGo1mqvdaNO/pvbeeSDIk+A3kQOHpA6TqOjNhNjrqz59WG2dmnn22axtciwFs8+UiWnundHwF8Kj08VULIA1mFJRa9UMMm32A5g33Z07j9IVMTXeviGLu7Xcn6RO5RyFrCw3ATnWmzsFUXZiFVQN5OSqo8hIF19CmtWPxdequIqtVw9OmLs4XaWoWGwA4AJuA9733CXBI30f6pjR+Bp0cusPbrEfSqtba9gFlHcskkkEIQgEIQgEIQgEIQgEIQgEIQgEIQgV30hdKTYCv8no0ldzT2tt27KlvR7K793EjePE1lrB0nVsZYuqIyrYFbnZv6RQHIE2375NOmPUt2cYzDUjUJsKwVSx7IsGKDetgB3Wz35VG2E6tOuqU26tyRSuGCu30u1u7N+HOUs+Y5sTtbIZr2YnM7yciSOe8ZzkUWa+/LzHh/O6LYqgysCTdbC3PZ4C3A57otSVFpEsAT9Hmb7j4WvLdkMUqwCspA7VrHiCN1pJujnXltG4q7XOHqWWsgzy4VFHrLf2i45WiFFr5HL9P9p0YpVDEIb2sCe/j74Hr/AA2JWoivTYMjgMrA3DKRcEHlaKSiui3pG+Q0mo44sMPmaLWLMjHNkCjMoc27jfnJ3/40aM/tan/Qq/pG0pPrJrDSwWGfEVzZEG4ek7HJUUcWJ/nKeW9adZ62kcU1eubXyVRmtKmDki/zmSY+dI+vlTSVUhTs0FY9Um7sjIO/12uT3AKOd4gtPco8+Z5yNhRKZ2doDIGw427zHXVPTQw+kMPXZQ4SqpIIvkciwFx2gCWHIqI1VKpAK7u7wiNJxnuvu8+UIevdB6bpYvDpXw7bVOoDY2sQQSrAjgQQR7J3zzR0cdJdTRjlKgaphXN2QW2kb16d8r8xx8RPSODxa1aaVKZulRVdTa11YBlNjuyIkpLQhCSCEIQCEIQCEIQCEIQCEIQCEbdK6yYbDftFZKfcT2j4KM5F8f0vYRB80tSqeFgEXzbP3SZPNdRFsndOpDelXV6lidG1DUYI1AGrTc7gwFtk9zA7PiRykM0p0v4qplRVKI8OsbzbL3SMaR1sxVZStWvUZTvUtZTxzUWE2nBlWd5YgqEkWIzvkfdYDnEGP0eQJHO28/r5x00rQZW6xLC5zzsb92d8+6NuKAZsgBuva9r8Tfjff7ZhlNXTSWWbJAzpDFhvsAN/wHecogiqSN9vZc/pFqjXsNw4DgP55yBpRqE3ubxQmFKgoObj2Kx+Nop83xLnwVR8WMhJEmaxersgkAG3ewv7hEiRy95hDVnIBt/PKaYbBNUdVpqTUYgKq5lmJsABzJM6sKQXAKggkDPa91jH7V3EVKGISrhUBrLfZ7G3a4sSA2W475tx8VzlsUyzmPRI9S+hnE4ioHxqGhRRhtK/9ZVAzZVUeiDu2jzyBnoCjSCqFUAKoAAGQAAsABytKc/7/wCmKYu9KkwGZ+bBPkj3m2E6eai/tGGQgb+rcq3sDXG/vk/ZZa3E+eLkhK2wHTzgHyqrXpd7IHHmhJ90lmiNecDiiFw+KpOx3LtbLk8gj2Yn2TLa59hCEAhCEAhCEAhCEAkf1/cjRmKKkgiixBBII8CJIIxa9JfRmLH7ip+EmRew80VWuZ3YZuwI31J3YJuzN/C+pjzdma1XZBJ3CN50uM7A9xuM/wBI4Om1kBe+VufdGbF6NanV2LXvbJSCc+HiJ1c1yx9LLjkvduaZb5yscuA3ZfkPeZx4qqCb2sOA3X5X5R+bV6q+bXJ4d3s5xDD6rs72uTY9o8B3X5zhwm7qd3Tency07n3/AA4TW2cleI1TfbTYA2BcHgRly4xt0poY08yRl3N+ktnhZfmiZTRrmpmZgzJYpV3maGKVvSMTMBTB/wBYv2hJpqdpanRYipcbRW7KAzBQOAO/PeN9ibbpCKVTZYHkQZ0jSHd752eH5McZZlWHLhcr0XRVxWHKXTHITy2QzeHVjte7hKu1qro9ao1PcfDfxOX83vGw6Ya1iXty2jbyvEKuMBBFjnJuWPX73tUye0jmM7NC/tND++o/5izinfoH9rw/9/Q/zUnC3evoQhLAhCEAhCEAhCEAkL6T9bKeFwj0WBapiKdRUAyABGyzseQ2t28++TSU907j53Cn6lX8SSL2FVPOrAqTkM5yNFsPUIGRtwPhvl+C+XLanJNw69aEFk9Li/LuTu7+M46OKNJ9pApbmRe3hETUPOKYEXqoDxZR7523WXdhJYf9HviK47bbCfVUKzDlfeBFNL6cpYNNimFarbJPop3uR8N57otrBjWoUV6ogO5KjftKAASyi1uNu7lIHVw5JJNySbkm5JPEk8Zy55zD7uE03xxt608jpCxHBaP3G/8A1OTSOuNashWolEgi2SEEd4N98bfkp5HyMwcMeR8pj5r819OW8DFWoTQLAHckk2mhJitpgrICW1C82KzBWBrtQ2oETUsOY8xJG21H/UPRT4nSWGp0wT89TdvqpTYO7HusvmRzkenoToU1RXCYX5TWsK+JAIBIvTo70XuLZMf8I4SBZsIn8pX1l8xD5SvrL5iWCkIn8pX1l8xD5QvrL5iApCYBvumYBCEIBKh6eR2sIe6v8aUt6VJ09j9j/wDcf/TIy7ComM3onL2xMmbUDvk8XqVy7FYvo8/PU/tr8ROcmK4FvnU+2v4hO7HuwqxMfhAyrcXtfh4RqrYBLZAeQiOumm6uHWi1FtklqgO/dZeRBmuqOn62MZlrMtkANrAtUudxLgkDLeOc87nx1la6sL0ceIwS55RlxOHHKTPTOhnXaemrNS7RDAX2bekGtmtt1zIpihaY41aw1PSAmhpjkIpV3zUTZUYfD7RN+B5DkDHbCaIQ77e1QY3YT0m8R8BHzBPKZVMJ4vRyChVOxTuhABFOzb0IN9rk3KPWgNAYfbYbCVFanRddtQxUvTV2GfIsR7BGzSLfN1hz2D+Af6Z3aq1SoOfIfwrKXflWndtrHoaklMlaaDMbkUc+Ql2av6GoDC0CKNIE0aVz1aXJ2F7pT+sVTaoHxX85dugv2Wh/c0v8tZ2YfAxv43+mN+Jf0ir9L6v0aul8WlWmpHzLLvFr0kBtYjjIticdgEYqcKbgkekN4JHrye6dpbOmqh9fD02+6QP9MataapoVqVOjSQUmXbcbAJqmoxD3Y3I9h3meb5PPy5y+2tdbP4rpl1jPoTwupeGqIrihTs6qwBapezAEZe2K1NQ8PlejT7u1U/WSnBYcBEAAAVVA7gMh8J0MnOb48HHlJevX82X1UueUuv6n0Q0dH+FP/AT+P9ZzYjUfCKbdQv8AF+smxXPdlG3SNPteycfj+OcfDcsLZZr3v1bcGXmz1f4h46LKl9FUB/Z9bT+5WqKPcBJZIX0VtbC10/s8ZiV+8y1B+OTSejx3zYS/OObKatghCEugSpunodnCH61f4Uv0lsyqunofNYU/vKo/gX9JF7CmmmaB3zRjM0Dn7Iw9URl2LzfCt84n2l+Iic3w/pr9pfiJ3493PU101ohMSiByQELEWte5AG8+Ehy6Jr4WttIG7J7LoLgjvHxElmk9JrSQMxsL24/lGo6ZVyArpn9YDzvunF4nc5K6OPVxSnRWsZrU2VgVZ0dGBDKDtIRlcbs/ZIVi95B3g59x4xwOHqZgcc7hhYjxB742Yqkw9IEd/DznLjJK1pvqLnNAskegNACuGZiDY2FNdpqh4l9hBcILgX5mPaakCoAKKptklQjM/WFssil7qMySxsABnwE02rpBsMuZ8R8BHXDGSluirF0mJamXW++mUY2tvtf3WndS1JbD0SKqE1GA6xyu0EBzFOl6zni+4bhxMnW+4hGkW7L96L7mM6tB18iOQEnWj9S6Ko1fHIAgXs0ySAFB9JyLE5+1jkMt0Hw/VtXqGirpRvZL3ZmO8KoAzY8u8e2PL9zad9XZpOreifEfnL50H+y0P7ml+BZ55xlXssuWW+x2gDfdcZEjdllcGXLrFpwYXQ6v9N6FOnT+29MC/sFz7J09uDH9b/TD/Jf2QHAaaevpfEGo+2Eq16VPd2aas5VRbgLGTXSqUnSkXsXSxXMZZceYyBt3SpdSscq43MhUBAuSAPQqKbk5b2HulkYzSFJkYLXooxUhX26LFTbI2Y2NuU8Tmyzw5bZL96TrJv3dvHrU37U84B/m1tnv+J4zpLyv7VBl/wBsoO4LhR/qmjO3HTZ9hww/OdvHz444THV6T/XL6Mssbcrfn+MT8kXvxjbpLgZC3rjjpup7Hoj4CdmC1hw1Kns1MetY3J23YFs+HZG4fnOfxnL9rw3DHHK2/lq/FPLlLbP+pZ0aParj05YinU/6lBPzSTqVt0aaVp1NIYzqXDq1HDNcXttKaqNv7ivnLJnX4aWcWMy7yRnya810IQhN1BKu6eR/RsMf3z++mf0loysenlf6HQPKv8aTyL2FHsYUTnNWMxSPaEjHvEXs65tSPaHiPjE7zZDmPET0Me7np41wqn5KANxdb5cg1s+GchFu+8mWtDnqBy2hfw2W/O0hQfPOY+JmuRpw+lI9B6TqABRdlB9AAEgbVzs5H8xJDh9HDEEha9OmpzHWbQQniCQDsHda+W+xkHoYnZHZya6kMCQRa97eP5TqwGlWVt5z9/Md/hOO4+7aVZ+rWp2KoY3qnTtNT2lZWBRk20uyvuOXtzlu6C1fTDgn0qjem/HeW2V5LcmU/qP0jPh7Lfbok5ocyvPqyfRP1TlLn0NpyliqfWUG2hxG5lPJhwMnGTe013wkdx+veGoh+sJFRCVNO3bv3cCLZ3vxjfgOlLC1CQ+1TsrNdtmx2RewsbljwEtuI1XTrdrHh6KOuJo9YotkQpVmtkATuNiffKe0zpintbOHC09oX2UJKYdGXNUJ31WHpNwuQM9qdOtWuHyumWOReu5VeARRsr7cx7ZC2rqCpUkk7e3lYA7RAAPHsqDfvtwlL17p7HIuApUbrST9J2s231FBT2cPQp7XfWempPkuyPaZCsPW2mPh+cetRNBnH6Sp03uyKxq1ic7ohBsftHZX/FOjP4OM/GscfXf2SvQWicIcPh8FiqWJbEIrV36kKq3rqtVVdibltlaSDd2rCNmOx+haW0pwWNNRCQUep1dmGVn+cuufd7JLulzo9qV743BluuQDrKak3dU9F6fJ1HAbwMsxnS2ErhgxfNxmSx9IHjc8fbc35iYXo0c2LrMzsygIpYlUBLBATkoZrk2GVzOcl+fw/Sd9XYHLzH69w8zNOtTkPd+vh5RsdmrOmaGHdvlmETFo1rA1HpuhF/RZciDyI4bxJ7q5pDR2L63qdEYdeqTa+dxqptMT2VG2Bvs2edrC++VqcQtiCbjl/vyjfUp29GSPTXRd8krYY4rC4SnhXZnpuEO0bI3r2FwcjJtPK2qmvFfA1EqUGYLf52gS5pVMjdsydknLMZg90vzVnpPwWN6tVqinWqG3UubPt2vYHc3cRv8AHKTKJbCEJIJT+t9dsbt0a7nZSq5S1hskFlHDkbS4JS+sFZKOPq0Gcbe1tC+QYVBti1+NmtbulchXWmNWqtC5I2k9ZeH2hvHwjShzEt2meB3Rj0xqVTq3ej2H32A7JO/NeHiJWXVEImVM2rUWQlXBVhvBFiPETQT0cXPTxp0XoHMe2+eRyFuN7H2SG0HQHtbV75Fdk28VYdrzEmWnNkUAX3Ag+J2WAAyzzPd4yErTJOUz8V8Rbh9LpqAHNSGBPqbFjyI3eRMUwmDNRwintMwCjmSbZngBviKISVsDsjLd5k+cd8Lg6lJg9MlWXcw3jK2XnOPO6nTu2hCiDSqslUlSpKm2YBB3kcR398k+iNaqmDcPRq2PiCGHJl4iRHEs7uSxLsd5vtE+MXw2r+JcXShVI57DAeZyiS9N907S3WzXEY2ulULskogcD0SwB2iByvfMxm64232/nnOdNGPTOzVUqyZkZZZXG7uM2UZSKnbmQ7W17vOc6LZTfeDJtitVsDRwzt8rX5UAGRTVQhiMymwgJuRcAk77Tt1I1kweHpN8pwi16hYFHFOkz2I7Su1Q2UAjf3mNoQzV/CPVdhTVnOzuVSx3jlLu6GdVThsNUrVVK1a7kWYEMtNCQoIOYJbaPhsyKaf6RH2lbB1tkBiBQpDMm2zTACizEk9/hunZofphqU6vVY8UnbINUpgps1ONMkXDEC1yABcMOFzpeS3GY/JWY6tq5JDtM9E+AxNU1XpFGa5bq2KKzE3LEDj3x90Tpjr6SVUVwrqGAddlrHgbcZ3piQTbceXGUmUq2kJXoV0YN9KofGvV/IiLp0O6LH/LE+Nauf8AXJpCW0hEV6JtFj/lE9r1T8XiydGGjBuwVH2qT8TJRCSGClqBo9d2Cw3toUz8ROzC6sYSkwalhcOjKbqy0KSsDzBC3Ec4QCEIQCec+mnLS9Tvp0T/AAAflPRk889N6W0qe+hRP4x+UiiO6I1vq0bK/wA4nIntAfVb8jJzojTlLEC9JsxvU5OPZ+YlTEzNOsVIKkgjcQbEHuI3SouDSOiaWIW1Vc+DDJh4H+RIbpfU2tRuyA1KfrKDdftgbvHd4TGhtf3QhcSNtcu2LbYyBzG5vcfGT3QusAYbeGq3HGx9zqfgRNMc8seytxlNOM6KsZisOqqtNLlWBeoLWH2No8Zvoz/+d3sflGLRb/2dNn8c2K/CWZoDWam4COFptuFskPhyPdJA45EjMcvLOTnneS7pjjMZqK+0f0I4Ommy716gNr9pUBtf1VvxPHjH7D9HGj0t/RkY/vC1Q/xkx+Z99gxvlbML790wNu4sqgAcTc8N1uEz6LkMPq/h6eVOhST7NJB+UxpHQlOstmBGVgRvHhw90WbEBR26qjwtf8/hOWppakOLP5299hGoKt1q6LcWrvUoOuJVh6Nlp1hYWHZ9F8rbiD3SuqWDrCr1fU1TUGRTq3Lg8ioFxPR76wepTA8f0EZ9J66LTv1tenS7tpQfL0pW6EWrdFdLGUuswq19H1LZ06iWp3tnYX2wO+58Ilo7oZo01ti8btX3rSQfiYsfdDSXSvhF3PUrH6qm3m9pGsf0wucqFBV76jlj91bfGOosDRmp+jMK23To1KrgEBqjnK4IJAFgDYnO1xO1NI0cMvzFDDYdRexCItuZ2suQ8pR2P6QsbV/4xQcqYCe8Z++R/EYt6hvUZnPNmLHzMeVC8tLdJ9Bb7eK2j6tK7fhy98fOjbSa4wPiae0FVmpAMO0TZHLZE5WIE82FpfnQSbaMfvxNX8FISZjBaQebAzkWrFRVlwveF4j1sBUgL3hEw83BgZhCEAnn7p2W2lF78NS/HWE9Axl1m1Uw+OpdXiaYa3osMqiHmj7x4bjxEijyexmhaTXXroqxOAvUp3r4cZ9Yo7dMfvUG77Qy8JA9uRoLbcWw2OemwamzI3NSQfMbxOTahtSRPtBdIO5MUP8A1FH41HxHlLW1Y1ocpYMKlPZuhvfyYcO6eaw07tHaZrUb9TVqU779hyt/G0D01iNYHAuWVBzyA82kb0l0h4VL9ZilYjgpaofJLiUNiMc9Q3qOznmzM3xMR2o0Lax3S9QX+ppVKnexWmPzPukex3S1in/qlpUh9ku3m2XukF2pjakB50hrZiq39bXqEHhtbK/dWwjQXml5i8kbFpgmYJmLwAmYJhMQC89AdCa20UO+vWP4B+UoXB4GpWbZo03qN6qKznyUGeiuivRFXDaMSniEanU26rFWtcBnutxwygS4NNxUmgWbBJI26yZFSainNxTgKo8XQxBFi6CAoJmYEzAJgiZhARdJV+vXQtRxW1VwWzh65zK2tRqHvUf1bHmMu7jLVImjJA8daa0HXwlU0sVTam44EZMPWRhky94nDeevNYNWaGMpGliqa1F4XyZD6yMM1PeJQ2vPQ1iMHtVcLtYjDjMgD56mPrqPTA9ZfaBAry82QxK83pnOAteYJmISAXmbzWdGDwNSs2zRpvUbkis58lEBC8JNdE9EGkK1i6LQU8arWb7i3bztJronoKoLY4qtUqniqAUk882PmIFKXj1onUvG4m3U4aoVP0iuwn33sJ6G0TqVg8NbqMPTUj6RXbf77XMeuqgUnonoLrtY4qvTpjitMGo3mbKPfJpojoiwFGxam1ZhxqsWH3FsvmDJ0KM2FGSOTB4JKS7NJFpr6qKqjyUTqUTcUYotKBqixdacylOLKsBMUpkU4taFoCYSbgTNpmBgTMIQCEIQCYtMwgalYmyRaYtArbXrodw+N2qtC2HxBudpR83UP7xBx+sufO8obT+q2JwNbqsVTKHPZbelQc0cZMPeOIE9gFYjWwitbaVW2TcXANm3XF9xzOcDylofUXHYq3UYaoVP02Xq0++9gfZJtojoErtY4qulMerTBqN942Ue+XwaUx1UCv8AQ/Q7o+hYtTau3OsxYfcWy+YMl+E0alJdmki01H0UUKPJRHIUpsKcDjFCbChOsU5nYgcoozYUZ07MzswOcUZsKUW2Zm0BEUpsKcUtMwNAs2AmYQCEIQCEIQCEIQCEIQCEIQCEIQCYhCBiEIQCZhCATMIQCEIQCEIQCEIQCEIQCEIQCEIQCEIQP//Z"/>
          <p:cNvSpPr>
            <a:spLocks noChangeAspect="1" noChangeArrowheads="1"/>
          </p:cNvSpPr>
          <p:nvPr/>
        </p:nvSpPr>
        <p:spPr bwMode="auto">
          <a:xfrm>
            <a:off x="155575" y="-1614488"/>
            <a:ext cx="333375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 dirty="0"/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461968253"/>
              </p:ext>
            </p:extLst>
          </p:nvPr>
        </p:nvGraphicFramePr>
        <p:xfrm>
          <a:off x="1" y="692696"/>
          <a:ext cx="7688264" cy="2523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3" name="22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265" y="1716271"/>
            <a:ext cx="968270" cy="1136665"/>
          </a:xfrm>
          <a:prstGeom prst="rect">
            <a:avLst/>
          </a:prstGeom>
        </p:spPr>
      </p:pic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807674"/>
              </p:ext>
            </p:extLst>
          </p:nvPr>
        </p:nvGraphicFramePr>
        <p:xfrm>
          <a:off x="155575" y="2708920"/>
          <a:ext cx="8788045" cy="377158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104057"/>
                <a:gridCol w="7683988"/>
              </a:tblGrid>
              <a:tr h="568843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</a:rPr>
                        <a:t>ID Entregable</a:t>
                      </a:r>
                      <a:endParaRPr lang="es-EC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 smtClean="0">
                          <a:effectLst/>
                        </a:rPr>
                        <a:t>Descripción</a:t>
                      </a:r>
                      <a:endParaRPr lang="es-EC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442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E.35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Informe con las entrevistas realizadas al personal del Registro e informe de resultados de evaluación</a:t>
                      </a:r>
                    </a:p>
                  </a:txBody>
                  <a:tcPr marL="0" marR="0" marT="0" marB="0" anchor="ctr"/>
                </a:tc>
              </a:tr>
              <a:tr h="42137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E.36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Informe de carencias y necesidades del personal del RP de acuerdo al análisis de hojas de vida, entrevistas, evaluaciones de conocimientos y evaluación de roles directivos 180°.</a:t>
                      </a:r>
                    </a:p>
                  </a:txBody>
                  <a:tcPr marL="0" marR="0" marT="0" marB="0" anchor="ctr"/>
                </a:tc>
              </a:tr>
              <a:tr h="26825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E.37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Listado del personal con talento con su respectiva justificación.</a:t>
                      </a:r>
                    </a:p>
                  </a:txBody>
                  <a:tcPr marL="0" marR="0" marT="0" marB="0" anchor="ctr"/>
                </a:tc>
              </a:tr>
              <a:tr h="305853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E.39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Acta de selección del equipo de modernización.</a:t>
                      </a:r>
                    </a:p>
                  </a:txBody>
                  <a:tcPr marL="0" marR="0" marT="0" marB="0" anchor="ctr"/>
                </a:tc>
              </a:tr>
              <a:tr h="22948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E.38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Informe y presentación a Directivos de los resultados obtenidos en el estudio organizacional</a:t>
                      </a:r>
                    </a:p>
                  </a:txBody>
                  <a:tcPr marL="0" marR="0" marT="0" marB="0" anchor="ctr"/>
                </a:tc>
              </a:tr>
              <a:tr h="26825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E.44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Informe con el plan de capacitación de acuerdo a perfiles en materia jurídica, organizacional y de liderazgo</a:t>
                      </a:r>
                    </a:p>
                  </a:txBody>
                  <a:tcPr marL="0" marR="0" marT="0" marB="0" anchor="ctr"/>
                </a:tc>
              </a:tr>
              <a:tr h="31247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E.40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Informe de definición de perfiles.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2504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E.41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Informe de reubicación de perfiles y propuesta de estatuto orgánico por procesos, modelo de gestión y matriz de competencias 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2504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E.42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Propuesta de homologación de perfiles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5552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E.43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Propuesta de proceso de selección y captación de nuevo personal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08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LOGO MEB transparente 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7" y="260648"/>
            <a:ext cx="936104" cy="42418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11" name="10 Imagen" descr="17mil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48702"/>
            <a:ext cx="71454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2066-5B41-4A98-8E94-3BD2F4F1E557}" type="slidenum">
              <a:rPr lang="es-EC" smtClean="0"/>
              <a:t>8</a:t>
            </a:fld>
            <a:endParaRPr lang="es-EC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353956" y="7542645"/>
            <a:ext cx="208823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 smtClean="0"/>
              <a:t>RECIBE LIBROS</a:t>
            </a:r>
            <a:endParaRPr lang="es-EC" dirty="0"/>
          </a:p>
        </p:txBody>
      </p:sp>
      <p:sp>
        <p:nvSpPr>
          <p:cNvPr id="46" name="Cuadro de texto 2"/>
          <p:cNvSpPr txBox="1">
            <a:spLocks noChangeArrowheads="1"/>
          </p:cNvSpPr>
          <p:nvPr/>
        </p:nvSpPr>
        <p:spPr bwMode="auto">
          <a:xfrm>
            <a:off x="-36512" y="6488509"/>
            <a:ext cx="3731764" cy="39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 </a:t>
            </a:r>
            <a:r>
              <a:rPr lang="es-EC" sz="1050" b="1" dirty="0" smtClean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CONSORCIO ARCHIVOS  DIGITALES  </a:t>
            </a: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MEB SEVENTEENMILE 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200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 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8" name="2 Conector recto"/>
          <p:cNvCxnSpPr>
            <a:cxnSpLocks/>
          </p:cNvCxnSpPr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1729862" y="-99392"/>
            <a:ext cx="64425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b="1" dirty="0">
                <a:solidFill>
                  <a:schemeClr val="bg1">
                    <a:lumMod val="50000"/>
                  </a:schemeClr>
                </a:solidFill>
              </a:rPr>
              <a:t>C.2 Modernización integral del RP</a:t>
            </a:r>
          </a:p>
        </p:txBody>
      </p:sp>
      <p:sp>
        <p:nvSpPr>
          <p:cNvPr id="4" name="AutoShape 4" descr="Resultado de imagen para kirtas II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 dirty="0"/>
          </a:p>
        </p:txBody>
      </p:sp>
      <p:sp>
        <p:nvSpPr>
          <p:cNvPr id="5" name="AutoShape 6" descr="data:image/jpeg;base64,/9j/4AAQSkZJRgABAQAAAQABAAD/2wCEAAkGBhQSEBUUEBQVFRQUFRQYFRcXFBQVFRQUFxQVFBQWFBUYHCYeFxkjGRUVHzAgJCcqLCwsFR40NTAqNSYrLCkBCQoKDgwOGg8PGjQlHRwsLCwsLCkqKSwsLSwpKSksLCwsLCwsLCwpKSksLCksLCwsLCksKSksLCksKSwsLCwsLP/AABEIAOIA3wMBIgACEQEDEQH/xAAcAAABBAMBAAAAAAAAAAAAAAAAAwUGBwECBAj/xABNEAACAQICBgYFCQQIAwkBAAABAgADEQQhBQYSMUFRBxMiYXGRMlKBobEUI0JicpKywdE0Y6LwJDNTc4KzwuFDRJMVFhd0g4Sjw9II/8QAGQEBAAMBAQAAAAAAAAAAAAAAAAECAwQF/8QALBEBAQACAQIEAwgDAAAAAAAAAAECEQMhMQQSMkEzUdETImFicYGxwUNSkf/aAAwDAQACEQMRAD8AvGEIQCEIQOPSumKOGpmpiKi00H0mNs+QG8nuErDWrp2RQU0cm2xy62oCqDkVp+k188zbduMnuu2q64/BvQNg/pUmP0Kq+ifA5qe5jPLOMw7U3ZKgKspZWU71KmzL4qw93fIFtavdPVQ1kXG0qQpMQHqU9sFActoqSbgHfa2V5dFOoGAKkEEAgg3BBzBB4ieOb/7+MuPoX6QfRwGJb/yzE/8Awk+9faOUC5YQhJBCEIBCEIBCEIBCEIBCEIBCEIBCEIBCEIBCEIBCEIBCEIBKR6dNTdhxjqI7NQqtew9GoBam/wDiA2T3hecu6NOtPyY4SomNZVo1F2G2ja5bcE4l+Itncd0DyXuOeV7eXA+/yMUpsQwKkhgQQRkQQbgg8CDxnTpfAGm7IX2gjMENjmtznY+jtCx2eFzOPD1jkeIOf5SqHpLou1+GkMPsVSPlVEAVBu6xdwqqO/ceR7iJN55I0Jp2rhMSmIoHZdDe2eyQfSRhxUjL/cT1BqtrLSx+FSvR3Nkyk9qm49JG7x7wQeMmJO8IQkghCRnX7Xeno3DGo1mqvdaNO/pvbeeSDIk+A3kQOHpA6TqOjNhNjrqz59WG2dmnn22axtciwFs8+UiWnundHwF8Kj08VULIA1mFJRa9UMMm32A5g33Z07j9IVMTXeviGLu7Xcn6RO5RyFrCw3ATnWmzsFUXZiFVQN5OSqo8hIF19CmtWPxdequIqtVw9OmLs4XaWoWGwA4AJuA9733CXBI30f6pjR+Bp0cusPbrEfSqtba9gFlHcskkkEIQgEIQgEIQgEIQgEIQgEIQgEIQgV30hdKTYCv8no0ldzT2tt27KlvR7K793EjePE1lrB0nVsZYuqIyrYFbnZv6RQHIE2375NOmPUt2cYzDUjUJsKwVSx7IsGKDetgB3Wz35VG2E6tOuqU26tyRSuGCu30u1u7N+HOUs+Y5sTtbIZr2YnM7yciSOe8ZzkUWa+/LzHh/O6LYqgysCTdbC3PZ4C3A57otSVFpEsAT9Hmb7j4WvLdkMUqwCspA7VrHiCN1pJujnXltG4q7XOHqWWsgzy4VFHrLf2i45WiFFr5HL9P9p0YpVDEIb2sCe/j74Hr/AA2JWoivTYMjgMrA3DKRcEHlaKSiui3pG+Q0mo44sMPmaLWLMjHNkCjMoc27jfnJ3/40aM/tan/Qq/pG0pPrJrDSwWGfEVzZEG4ek7HJUUcWJ/nKeW9adZ62kcU1eubXyVRmtKmDki/zmSY+dI+vlTSVUhTs0FY9Um7sjIO/12uT3AKOd4gtPco8+Z5yNhRKZ2doDIGw427zHXVPTQw+kMPXZQ4SqpIIvkciwFx2gCWHIqI1VKpAK7u7wiNJxnuvu8+UIevdB6bpYvDpXw7bVOoDY2sQQSrAjgQQR7J3zzR0cdJdTRjlKgaphXN2QW2kb16d8r8xx8RPSODxa1aaVKZulRVdTa11YBlNjuyIkpLQhCSCEIQCEIQCEIQCEIQCEIQCEbdK6yYbDftFZKfcT2j4KM5F8f0vYRB80tSqeFgEXzbP3SZPNdRFsndOpDelXV6lidG1DUYI1AGrTc7gwFtk9zA7PiRykM0p0v4qplRVKI8OsbzbL3SMaR1sxVZStWvUZTvUtZTxzUWE2nBlWd5YgqEkWIzvkfdYDnEGP0eQJHO28/r5x00rQZW6xLC5zzsb92d8+6NuKAZsgBuva9r8Tfjff7ZhlNXTSWWbJAzpDFhvsAN/wHecogiqSN9vZc/pFqjXsNw4DgP55yBpRqE3ubxQmFKgoObj2Kx+Nop83xLnwVR8WMhJEmaxersgkAG3ewv7hEiRy95hDVnIBt/PKaYbBNUdVpqTUYgKq5lmJsABzJM6sKQXAKggkDPa91jH7V3EVKGISrhUBrLfZ7G3a4sSA2W475tx8VzlsUyzmPRI9S+hnE4ioHxqGhRRhtK/9ZVAzZVUeiDu2jzyBnoCjSCqFUAKoAAGQAAsABytKc/7/wCmKYu9KkwGZ+bBPkj3m2E6eai/tGGQgb+rcq3sDXG/vk/ZZa3E+eLkhK2wHTzgHyqrXpd7IHHmhJ90lmiNecDiiFw+KpOx3LtbLk8gj2Yn2TLa59hCEAhCEAhCEAhCEAkf1/cjRmKKkgiixBBII8CJIIxa9JfRmLH7ip+EmRew80VWuZ3YZuwI31J3YJuzN/C+pjzdma1XZBJ3CN50uM7A9xuM/wBI4Om1kBe+VufdGbF6NanV2LXvbJSCc+HiJ1c1yx9LLjkvduaZb5yscuA3ZfkPeZx4qqCb2sOA3X5X5R+bV6q+bXJ4d3s5xDD6rs72uTY9o8B3X5zhwm7qd3Tency07n3/AA4TW2cleI1TfbTYA2BcHgRly4xt0poY08yRl3N+ktnhZfmiZTRrmpmZgzJYpV3maGKVvSMTMBTB/wBYv2hJpqdpanRYipcbRW7KAzBQOAO/PeN9ibbpCKVTZYHkQZ0jSHd752eH5McZZlWHLhcr0XRVxWHKXTHITy2QzeHVjte7hKu1qro9ao1PcfDfxOX83vGw6Ya1iXty2jbyvEKuMBBFjnJuWPX73tUye0jmM7NC/tND++o/5izinfoH9rw/9/Q/zUnC3evoQhLAhCEAhCEAhCEAkL6T9bKeFwj0WBapiKdRUAyABGyzseQ2t28++TSU907j53Cn6lX8SSL2FVPOrAqTkM5yNFsPUIGRtwPhvl+C+XLanJNw69aEFk9Li/LuTu7+M46OKNJ9pApbmRe3hETUPOKYEXqoDxZR7523WXdhJYf9HviK47bbCfVUKzDlfeBFNL6cpYNNimFarbJPop3uR8N57otrBjWoUV6ogO5KjftKAASyi1uNu7lIHVw5JJNySbkm5JPEk8Zy55zD7uE03xxt608jpCxHBaP3G/8A1OTSOuNashWolEgi2SEEd4N98bfkp5HyMwcMeR8pj5r819OW8DFWoTQLAHckk2mhJitpgrICW1C82KzBWBrtQ2oETUsOY8xJG21H/UPRT4nSWGp0wT89TdvqpTYO7HusvmRzkenoToU1RXCYX5TWsK+JAIBIvTo70XuLZMf8I4SBZsIn8pX1l8xD5SvrL5iWCkIn8pX1l8xD5QvrL5iApCYBvumYBCEIBKh6eR2sIe6v8aUt6VJ09j9j/wDcf/TIy7ComM3onL2xMmbUDvk8XqVy7FYvo8/PU/tr8ROcmK4FvnU+2v4hO7HuwqxMfhAyrcXtfh4RqrYBLZAeQiOumm6uHWi1FtklqgO/dZeRBmuqOn62MZlrMtkANrAtUudxLgkDLeOc87nx1la6sL0ceIwS55RlxOHHKTPTOhnXaemrNS7RDAX2bekGtmtt1zIpihaY41aw1PSAmhpjkIpV3zUTZUYfD7RN+B5DkDHbCaIQ77e1QY3YT0m8R8BHzBPKZVMJ4vRyChVOxTuhABFOzb0IN9rk3KPWgNAYfbYbCVFanRddtQxUvTV2GfIsR7BGzSLfN1hz2D+Af6Z3aq1SoOfIfwrKXflWndtrHoaklMlaaDMbkUc+Ql2av6GoDC0CKNIE0aVz1aXJ2F7pT+sVTaoHxX85dugv2Wh/c0v8tZ2YfAxv43+mN+Jf0ir9L6v0aul8WlWmpHzLLvFr0kBtYjjIticdgEYqcKbgkekN4JHrye6dpbOmqh9fD02+6QP9MataapoVqVOjSQUmXbcbAJqmoxD3Y3I9h3meb5PPy5y+2tdbP4rpl1jPoTwupeGqIrihTs6qwBapezAEZe2K1NQ8PlejT7u1U/WSnBYcBEAAAVVA7gMh8J0MnOb48HHlJevX82X1UueUuv6n0Q0dH+FP/AT+P9ZzYjUfCKbdQv8AF+smxXPdlG3SNPteycfj+OcfDcsLZZr3v1bcGXmz1f4h46LKl9FUB/Z9bT+5WqKPcBJZIX0VtbC10/s8ZiV+8y1B+OTSejx3zYS/OObKatghCEugSpunodnCH61f4Uv0lsyqunofNYU/vKo/gX9JF7CmmmaB3zRjM0Dn7Iw9URl2LzfCt84n2l+Iic3w/pr9pfiJ3493PU101ohMSiByQELEWte5AG8+Ehy6Jr4WttIG7J7LoLgjvHxElmk9JrSQMxsL24/lGo6ZVyArpn9YDzvunF4nc5K6OPVxSnRWsZrU2VgVZ0dGBDKDtIRlcbs/ZIVi95B3g59x4xwOHqZgcc7hhYjxB742Yqkw9IEd/DznLjJK1pvqLnNAskegNACuGZiDY2FNdpqh4l9hBcILgX5mPaakCoAKKptklQjM/WFssil7qMySxsABnwE02rpBsMuZ8R8BHXDGSluirF0mJamXW++mUY2tvtf3WndS1JbD0SKqE1GA6xyu0EBzFOl6zni+4bhxMnW+4hGkW7L96L7mM6tB18iOQEnWj9S6Ko1fHIAgXs0ySAFB9JyLE5+1jkMt0Hw/VtXqGirpRvZL3ZmO8KoAzY8u8e2PL9zad9XZpOreifEfnL50H+y0P7ml+BZ55xlXssuWW+x2gDfdcZEjdllcGXLrFpwYXQ6v9N6FOnT+29MC/sFz7J09uDH9b/TD/Jf2QHAaaevpfEGo+2Eq16VPd2aas5VRbgLGTXSqUnSkXsXSxXMZZceYyBt3SpdSscq43MhUBAuSAPQqKbk5b2HulkYzSFJkYLXooxUhX26LFTbI2Y2NuU8Tmyzw5bZL96TrJv3dvHrU37U84B/m1tnv+J4zpLyv7VBl/wBsoO4LhR/qmjO3HTZ9hww/OdvHz444THV6T/XL6Mssbcrfn+MT8kXvxjbpLgZC3rjjpup7Hoj4CdmC1hw1Kns1MetY3J23YFs+HZG4fnOfxnL9rw3DHHK2/lq/FPLlLbP+pZ0aParj05YinU/6lBPzSTqVt0aaVp1NIYzqXDq1HDNcXttKaqNv7ivnLJnX4aWcWMy7yRnya810IQhN1BKu6eR/RsMf3z++mf0loysenlf6HQPKv8aTyL2FHsYUTnNWMxSPaEjHvEXs65tSPaHiPjE7zZDmPET0Me7np41wqn5KANxdb5cg1s+GchFu+8mWtDnqBy2hfw2W/O0hQfPOY+JmuRpw+lI9B6TqABRdlB9AAEgbVzs5H8xJDh9HDEEha9OmpzHWbQQniCQDsHda+W+xkHoYnZHZya6kMCQRa97eP5TqwGlWVt5z9/Md/hOO4+7aVZ+rWp2KoY3qnTtNT2lZWBRk20uyvuOXtzlu6C1fTDgn0qjem/HeW2V5LcmU/qP0jPh7Lfbok5ocyvPqyfRP1TlLn0NpyliqfWUG2hxG5lPJhwMnGTe013wkdx+veGoh+sJFRCVNO3bv3cCLZ3vxjfgOlLC1CQ+1TsrNdtmx2RewsbljwEtuI1XTrdrHh6KOuJo9YotkQpVmtkATuNiffKe0zpintbOHC09oX2UJKYdGXNUJ31WHpNwuQM9qdOtWuHyumWOReu5VeARRsr7cx7ZC2rqCpUkk7e3lYA7RAAPHsqDfvtwlL17p7HIuApUbrST9J2s231FBT2cPQp7XfWempPkuyPaZCsPW2mPh+cetRNBnH6Sp03uyKxq1ic7ohBsftHZX/FOjP4OM/GscfXf2SvQWicIcPh8FiqWJbEIrV36kKq3rqtVVdibltlaSDd2rCNmOx+haW0pwWNNRCQUep1dmGVn+cuufd7JLulzo9qV743BluuQDrKak3dU9F6fJ1HAbwMsxnS2ErhgxfNxmSx9IHjc8fbc35iYXo0c2LrMzsygIpYlUBLBATkoZrk2GVzOcl+fw/Sd9XYHLzH69w8zNOtTkPd+vh5RsdmrOmaGHdvlmETFo1rA1HpuhF/RZciDyI4bxJ7q5pDR2L63qdEYdeqTa+dxqptMT2VG2Bvs2edrC++VqcQtiCbjl/vyjfUp29GSPTXRd8krYY4rC4SnhXZnpuEO0bI3r2FwcjJtPK2qmvFfA1EqUGYLf52gS5pVMjdsydknLMZg90vzVnpPwWN6tVqinWqG3UubPt2vYHc3cRv8AHKTKJbCEJIJT+t9dsbt0a7nZSq5S1hskFlHDkbS4JS+sFZKOPq0Gcbe1tC+QYVBti1+NmtbulchXWmNWqtC5I2k9ZeH2hvHwjShzEt2meB3Rj0xqVTq3ej2H32A7JO/NeHiJWXVEImVM2rUWQlXBVhvBFiPETQT0cXPTxp0XoHMe2+eRyFuN7H2SG0HQHtbV75Fdk28VYdrzEmWnNkUAX3Ag+J2WAAyzzPd4yErTJOUz8V8Rbh9LpqAHNSGBPqbFjyI3eRMUwmDNRwintMwCjmSbZngBviKISVsDsjLd5k+cd8Lg6lJg9MlWXcw3jK2XnOPO6nTu2hCiDSqslUlSpKm2YBB3kcR398k+iNaqmDcPRq2PiCGHJl4iRHEs7uSxLsd5vtE+MXw2r+JcXShVI57DAeZyiS9N907S3WzXEY2ulULskogcD0SwB2iByvfMxm64232/nnOdNGPTOzVUqyZkZZZXG7uM2UZSKnbmQ7W17vOc6LZTfeDJtitVsDRwzt8rX5UAGRTVQhiMymwgJuRcAk77Tt1I1kweHpN8pwi16hYFHFOkz2I7Su1Q2UAjf3mNoQzV/CPVdhTVnOzuVSx3jlLu6GdVThsNUrVVK1a7kWYEMtNCQoIOYJbaPhsyKaf6RH2lbB1tkBiBQpDMm2zTACizEk9/hunZofphqU6vVY8UnbINUpgps1ONMkXDEC1yABcMOFzpeS3GY/JWY6tq5JDtM9E+AxNU1XpFGa5bq2KKzE3LEDj3x90Tpjr6SVUVwrqGAddlrHgbcZ3piQTbceXGUmUq2kJXoV0YN9KofGvV/IiLp0O6LH/LE+Nauf8AXJpCW0hEV6JtFj/lE9r1T8XiydGGjBuwVH2qT8TJRCSGClqBo9d2Cw3toUz8ROzC6sYSkwalhcOjKbqy0KSsDzBC3Ec4QCEIQCec+mnLS9Tvp0T/AAAflPRk889N6W0qe+hRP4x+UiiO6I1vq0bK/wA4nIntAfVb8jJzojTlLEC9JsxvU5OPZ+YlTEzNOsVIKkgjcQbEHuI3SouDSOiaWIW1Vc+DDJh4H+RIbpfU2tRuyA1KfrKDdftgbvHd4TGhtf3QhcSNtcu2LbYyBzG5vcfGT3QusAYbeGq3HGx9zqfgRNMc8seytxlNOM6KsZisOqqtNLlWBeoLWH2No8Zvoz/+d3sflGLRb/2dNn8c2K/CWZoDWam4COFptuFskPhyPdJA45EjMcvLOTnneS7pjjMZqK+0f0I4Ommy716gNr9pUBtf1VvxPHjH7D9HGj0t/RkY/vC1Q/xkx+Z99gxvlbML790wNu4sqgAcTc8N1uEz6LkMPq/h6eVOhST7NJB+UxpHQlOstmBGVgRvHhw90WbEBR26qjwtf8/hOWppakOLP5299hGoKt1q6LcWrvUoOuJVh6Nlp1hYWHZ9F8rbiD3SuqWDrCr1fU1TUGRTq3Lg8ioFxPR76wepTA8f0EZ9J66LTv1tenS7tpQfL0pW6EWrdFdLGUuswq19H1LZ06iWp3tnYX2wO+58Ilo7oZo01ti8btX3rSQfiYsfdDSXSvhF3PUrH6qm3m9pGsf0wucqFBV76jlj91bfGOosDRmp+jMK23To1KrgEBqjnK4IJAFgDYnO1xO1NI0cMvzFDDYdRexCItuZ2suQ8pR2P6QsbV/4xQcqYCe8Z++R/EYt6hvUZnPNmLHzMeVC8tLdJ9Bb7eK2j6tK7fhy98fOjbSa4wPiae0FVmpAMO0TZHLZE5WIE82FpfnQSbaMfvxNX8FISZjBaQebAzkWrFRVlwveF4j1sBUgL3hEw83BgZhCEAnn7p2W2lF78NS/HWE9Axl1m1Uw+OpdXiaYa3osMqiHmj7x4bjxEijyexmhaTXXroqxOAvUp3r4cZ9Yo7dMfvUG77Qy8JA9uRoLbcWw2OemwamzI3NSQfMbxOTahtSRPtBdIO5MUP8A1FH41HxHlLW1Y1ocpYMKlPZuhvfyYcO6eaw07tHaZrUb9TVqU779hyt/G0D01iNYHAuWVBzyA82kb0l0h4VL9ZilYjgpaofJLiUNiMc9Q3qOznmzM3xMR2o0Lax3S9QX+ppVKnexWmPzPukex3S1in/qlpUh9ku3m2XukF2pjakB50hrZiq39bXqEHhtbK/dWwjQXml5i8kbFpgmYJmLwAmYJhMQC89AdCa20UO+vWP4B+UoXB4GpWbZo03qN6qKznyUGeiuivRFXDaMSniEanU26rFWtcBnutxwygS4NNxUmgWbBJI26yZFSainNxTgKo8XQxBFi6CAoJmYEzAJgiZhARdJV+vXQtRxW1VwWzh65zK2tRqHvUf1bHmMu7jLVImjJA8daa0HXwlU0sVTam44EZMPWRhky94nDeevNYNWaGMpGliqa1F4XyZD6yMM1PeJQ2vPQ1iMHtVcLtYjDjMgD56mPrqPTA9ZfaBAry82QxK83pnOAteYJmISAXmbzWdGDwNSs2zRpvUbkis58lEBC8JNdE9EGkK1i6LQU8arWb7i3bztJronoKoLY4qtUqniqAUk882PmIFKXj1onUvG4m3U4aoVP0iuwn33sJ6G0TqVg8NbqMPTUj6RXbf77XMeuqgUnonoLrtY4qvTpjitMGo3mbKPfJpojoiwFGxam1ZhxqsWH3FsvmDJ0KM2FGSOTB4JKS7NJFpr6qKqjyUTqUTcUYotKBqixdacylOLKsBMUpkU4taFoCYSbgTNpmBgTMIQCEIQCYtMwgalYmyRaYtArbXrodw+N2qtC2HxBudpR83UP7xBx+sufO8obT+q2JwNbqsVTKHPZbelQc0cZMPeOIE9gFYjWwitbaVW2TcXANm3XF9xzOcDylofUXHYq3UYaoVP02Xq0++9gfZJtojoErtY4qulMerTBqN942Ue+XwaUx1UCv8AQ/Q7o+hYtTau3OsxYfcWy+YMl+E0alJdmki01H0UUKPJRHIUpsKcDjFCbChOsU5nYgcoozYUZ07MzswOcUZsKUW2Zm0BEUpsKcUtMwNAs2AmYQCEIQCEIQCEIQCEIQCEIQCEIQCYhCBiEIQCZhCATMIQCEIQCEIQCEIQCEIQCEIQCEIQCEIQP//Z"/>
          <p:cNvSpPr>
            <a:spLocks noChangeAspect="1" noChangeArrowheads="1"/>
          </p:cNvSpPr>
          <p:nvPr/>
        </p:nvSpPr>
        <p:spPr bwMode="auto">
          <a:xfrm>
            <a:off x="155575" y="-1614488"/>
            <a:ext cx="333375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 dirty="0"/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699314175"/>
              </p:ext>
            </p:extLst>
          </p:nvPr>
        </p:nvGraphicFramePr>
        <p:xfrm>
          <a:off x="1" y="1052736"/>
          <a:ext cx="7688264" cy="2523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3" name="22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265" y="1716271"/>
            <a:ext cx="968270" cy="1136665"/>
          </a:xfrm>
          <a:prstGeom prst="rect">
            <a:avLst/>
          </a:prstGeom>
        </p:spPr>
      </p:pic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695387"/>
              </p:ext>
            </p:extLst>
          </p:nvPr>
        </p:nvGraphicFramePr>
        <p:xfrm>
          <a:off x="155575" y="3670568"/>
          <a:ext cx="8788045" cy="273975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176065"/>
                <a:gridCol w="7611980"/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</a:rPr>
                        <a:t>ID Entregable</a:t>
                      </a:r>
                      <a:endParaRPr lang="es-EC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 smtClean="0">
                          <a:effectLst/>
                        </a:rPr>
                        <a:t>Descripción</a:t>
                      </a:r>
                      <a:endParaRPr lang="es-EC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E.45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Documentación del material de capacitación “Introducción al Derecho Registral” y evidencia  de participación en la capacitación</a:t>
                      </a:r>
                    </a:p>
                  </a:txBody>
                  <a:tcPr marL="0" marR="0" marT="0" marB="0" anchor="ctr"/>
                </a:tc>
              </a:tr>
              <a:tr h="27165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E.46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Documentación del material de capacitación “Cambio de Técnica Registral” y evidencia  de participación en la capacitación</a:t>
                      </a:r>
                    </a:p>
                  </a:txBody>
                  <a:tcPr marL="0" marR="0" marT="0" marB="0" anchor="ctr"/>
                </a:tc>
              </a:tr>
              <a:tr h="30973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E.48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Documentación del material de capacitación “Organizacional” y evidencia  de participación en la capacitación</a:t>
                      </a:r>
                    </a:p>
                  </a:txBody>
                  <a:tcPr marL="0" marR="0" marT="0" marB="0" anchor="ctr"/>
                </a:tc>
              </a:tr>
              <a:tr h="23240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E.47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Documentación del material de capacitación “Nuevo Marco Jurídico” y evidencia  de participación en la capacitación</a:t>
                      </a:r>
                    </a:p>
                  </a:txBody>
                  <a:tcPr marL="0" marR="0" marT="0" marB="0" anchor="ctr"/>
                </a:tc>
              </a:tr>
              <a:tr h="45680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E.49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Documentación del material de capacitación “Liderazgo” y </a:t>
                      </a:r>
                      <a:r>
                        <a:rPr lang="es-EC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evidencia  </a:t>
                      </a: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participación en la capacitación.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16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LOGO MEB transparente 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7" y="260648"/>
            <a:ext cx="936104" cy="42418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11" name="10 Imagen" descr="17mil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48702"/>
            <a:ext cx="71454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2066-5B41-4A98-8E94-3BD2F4F1E557}" type="slidenum">
              <a:rPr lang="es-EC" smtClean="0"/>
              <a:t>9</a:t>
            </a:fld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1043608" y="1916832"/>
            <a:ext cx="75700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8000" b="1" dirty="0" smtClean="0"/>
              <a:t>Instrumentos Institucionales</a:t>
            </a:r>
            <a:endParaRPr lang="es-EC" sz="8000" b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353956" y="7542645"/>
            <a:ext cx="208823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C" dirty="0" smtClean="0"/>
              <a:t>RECIBE LIBROS</a:t>
            </a:r>
            <a:endParaRPr lang="es-EC" dirty="0"/>
          </a:p>
        </p:txBody>
      </p:sp>
      <p:sp>
        <p:nvSpPr>
          <p:cNvPr id="46" name="Cuadro de texto 2"/>
          <p:cNvSpPr txBox="1">
            <a:spLocks noChangeArrowheads="1"/>
          </p:cNvSpPr>
          <p:nvPr/>
        </p:nvSpPr>
        <p:spPr bwMode="auto">
          <a:xfrm>
            <a:off x="-36512" y="6488509"/>
            <a:ext cx="3731764" cy="39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 </a:t>
            </a:r>
            <a:r>
              <a:rPr lang="es-EC" sz="1050" b="1" dirty="0" smtClean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CONSORCIO ARCHIVOS  DIGITALES  </a:t>
            </a:r>
            <a:r>
              <a:rPr lang="es-EC" sz="105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MEB SEVENTEENMILE 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C" sz="2000" b="1" dirty="0">
                <a:solidFill>
                  <a:schemeClr val="bg1">
                    <a:lumMod val="65000"/>
                  </a:schemeClr>
                </a:solidFill>
                <a:effectLst/>
                <a:latin typeface="Trebuchet MS"/>
                <a:ea typeface="Times New Roman"/>
                <a:cs typeface="Times New Roman"/>
              </a:rPr>
              <a:t> </a:t>
            </a:r>
            <a:endParaRPr lang="es-EC" sz="1400" dirty="0">
              <a:solidFill>
                <a:schemeClr val="bg1">
                  <a:lumMod val="65000"/>
                </a:schemeClr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209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lantilla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</Template>
  <TotalTime>1585</TotalTime>
  <Words>1623</Words>
  <Application>Microsoft Office PowerPoint</Application>
  <PresentationFormat>Presentación en pantalla (4:3)</PresentationFormat>
  <Paragraphs>344</Paragraphs>
  <Slides>32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43" baseType="lpstr">
      <vt:lpstr>Arial</vt:lpstr>
      <vt:lpstr>Arial Black</vt:lpstr>
      <vt:lpstr>Arial Narrow</vt:lpstr>
      <vt:lpstr>Calibri</vt:lpstr>
      <vt:lpstr>Gill Sans MT</vt:lpstr>
      <vt:lpstr>Times New Roman</vt:lpstr>
      <vt:lpstr>Trebuchet MS</vt:lpstr>
      <vt:lpstr>Verdana</vt:lpstr>
      <vt:lpstr>Wingdings</vt:lpstr>
      <vt:lpstr>Wingdings 2</vt:lpstr>
      <vt:lpstr>Plantilla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Asesoria y consultoria empresarial</dc:creator>
  <cp:lastModifiedBy>Ing. Fernando González   MBA Ms DEGI</cp:lastModifiedBy>
  <cp:revision>155</cp:revision>
  <cp:lastPrinted>2015-08-28T19:32:05Z</cp:lastPrinted>
  <dcterms:created xsi:type="dcterms:W3CDTF">2015-03-01T13:21:11Z</dcterms:created>
  <dcterms:modified xsi:type="dcterms:W3CDTF">2015-10-07T00:19:24Z</dcterms:modified>
</cp:coreProperties>
</file>