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6" r:id="rId5"/>
    <p:sldId id="307" r:id="rId6"/>
    <p:sldId id="305" r:id="rId7"/>
    <p:sldId id="313" r:id="rId8"/>
    <p:sldId id="314" r:id="rId9"/>
    <p:sldId id="315" r:id="rId10"/>
    <p:sldId id="304" r:id="rId11"/>
    <p:sldId id="316" r:id="rId12"/>
    <p:sldId id="318" r:id="rId13"/>
    <p:sldId id="317" r:id="rId14"/>
    <p:sldId id="308" r:id="rId15"/>
    <p:sldId id="309" r:id="rId16"/>
    <p:sldId id="320" r:id="rId17"/>
    <p:sldId id="297" r:id="rId18"/>
    <p:sldId id="298" r:id="rId19"/>
    <p:sldId id="299" r:id="rId20"/>
    <p:sldId id="300" r:id="rId21"/>
    <p:sldId id="301" r:id="rId22"/>
    <p:sldId id="302" r:id="rId23"/>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6"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37" autoAdjust="0"/>
  </p:normalViewPr>
  <p:slideViewPr>
    <p:cSldViewPr>
      <p:cViewPr varScale="1">
        <p:scale>
          <a:sx n="70" d="100"/>
          <a:sy n="70" d="100"/>
        </p:scale>
        <p:origin x="-1374" y="-90"/>
      </p:cViewPr>
      <p:guideLst>
        <p:guide orient="horz" pos="2156"/>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437803-61C5-4CA5-AE5E-83FBD42C74F1}" type="datetimeFigureOut">
              <a:rPr lang="en-CA" smtClean="0"/>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BE8FF9-4206-469D-BFE2-FB44DF13EB44}" type="slidenum">
              <a:rPr lang="en-CA" smtClean="0"/>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a:t>
            </a:r>
            <a:endParaRPr lang="en-CA" dirty="0"/>
          </a:p>
        </p:txBody>
      </p:sp>
      <p:sp>
        <p:nvSpPr>
          <p:cNvPr id="4" name="Slide Number Placeholder 3"/>
          <p:cNvSpPr>
            <a:spLocks noGrp="1"/>
          </p:cNvSpPr>
          <p:nvPr>
            <p:ph type="sldNum" sz="quarter" idx="10"/>
          </p:nvPr>
        </p:nvSpPr>
        <p:spPr/>
        <p:txBody>
          <a:bodyPr/>
          <a:lstStyle/>
          <a:p>
            <a:fld id="{1DAB74BC-F018-4E13-8888-ADBEE2105B32}" type="slidenum">
              <a:rPr lang="en-CA" smtClean="0"/>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388124" name="Group 28"/>
          <p:cNvGrpSpPr/>
          <p:nvPr/>
        </p:nvGrpSpPr>
        <p:grpSpPr bwMode="auto">
          <a:xfrm>
            <a:off x="-6350" y="20638"/>
            <a:ext cx="9144000" cy="6858000"/>
            <a:chOff x="0" y="0"/>
            <a:chExt cx="5760" cy="4320"/>
          </a:xfrm>
        </p:grpSpPr>
        <p:sp>
          <p:nvSpPr>
            <p:cNvPr id="388125" name="Freeform 29"/>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8126" name="Freeform 30"/>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grpSp>
      <p:sp>
        <p:nvSpPr>
          <p:cNvPr id="388127" name="Freeform 31"/>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grpSp>
        <p:nvGrpSpPr>
          <p:cNvPr id="388103" name="Group 7"/>
          <p:cNvGrpSpPr/>
          <p:nvPr/>
        </p:nvGrpSpPr>
        <p:grpSpPr bwMode="auto">
          <a:xfrm>
            <a:off x="-1588" y="6034088"/>
            <a:ext cx="7845426" cy="850900"/>
            <a:chOff x="0" y="3792"/>
            <a:chExt cx="4942" cy="536"/>
          </a:xfrm>
        </p:grpSpPr>
        <p:sp>
          <p:nvSpPr>
            <p:cNvPr id="388104" name="Freeform 8"/>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grpSp>
          <p:nvGrpSpPr>
            <p:cNvPr id="388105" name="Group 9"/>
            <p:cNvGrpSpPr/>
            <p:nvPr userDrawn="1"/>
          </p:nvGrpSpPr>
          <p:grpSpPr bwMode="auto">
            <a:xfrm>
              <a:off x="2486" y="3792"/>
              <a:ext cx="2456" cy="536"/>
              <a:chOff x="2486" y="3792"/>
              <a:chExt cx="2456" cy="536"/>
            </a:xfrm>
          </p:grpSpPr>
          <p:sp>
            <p:nvSpPr>
              <p:cNvPr id="388106" name="Freeform 10"/>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8107" name="Freeform 11"/>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8108" name="Freeform 12"/>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8109" name="Freeform 13"/>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8110" name="Freeform 14"/>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grpSp>
        <p:sp>
          <p:nvSpPr>
            <p:cNvPr id="388111" name="Freeform 15"/>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grpSp>
      <p:grpSp>
        <p:nvGrpSpPr>
          <p:cNvPr id="388112" name="Group 16"/>
          <p:cNvGrpSpPr/>
          <p:nvPr/>
        </p:nvGrpSpPr>
        <p:grpSpPr bwMode="auto">
          <a:xfrm>
            <a:off x="627063" y="6021388"/>
            <a:ext cx="5684837" cy="849312"/>
            <a:chOff x="395" y="3793"/>
            <a:chExt cx="3581" cy="535"/>
          </a:xfrm>
        </p:grpSpPr>
        <p:sp>
          <p:nvSpPr>
            <p:cNvPr id="388113" name="Freeform 17"/>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8114" name="Freeform 18"/>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8115" name="Freeform 19"/>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8116" name="Freeform 20"/>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8117" name="Freeform 21"/>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8118" name="Freeform 22"/>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en-CA" altLang="en-US" noProof="0" smtClean="0"/>
              <a:t>Click to edit Master title style</a:t>
            </a:r>
            <a:endParaRPr lang="en-CA" altLang="en-US" noProof="0" smtClean="0"/>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CA" altLang="en-US" noProof="0" smtClean="0"/>
              <a:t>Click to edit Master subtitle style</a:t>
            </a:r>
            <a:endParaRPr lang="en-CA" altLang="en-US" noProof="0" smtClean="0"/>
          </a:p>
        </p:txBody>
      </p:sp>
      <p:sp>
        <p:nvSpPr>
          <p:cNvPr id="388121" name="Rectangle 25"/>
          <p:cNvSpPr>
            <a:spLocks noGrp="1" noChangeArrowheads="1"/>
          </p:cNvSpPr>
          <p:nvPr>
            <p:ph type="dt" sz="quarter" idx="2"/>
          </p:nvPr>
        </p:nvSpPr>
        <p:spPr/>
        <p:txBody>
          <a:bodyPr/>
          <a:lstStyle>
            <a:lvl1pPr>
              <a:defRPr/>
            </a:lvl1pPr>
          </a:lstStyle>
          <a:p>
            <a:endParaRPr lang="en-CA" altLang="en-US"/>
          </a:p>
        </p:txBody>
      </p:sp>
      <p:sp>
        <p:nvSpPr>
          <p:cNvPr id="388122" name="Rectangle 26"/>
          <p:cNvSpPr>
            <a:spLocks noGrp="1" noChangeArrowheads="1"/>
          </p:cNvSpPr>
          <p:nvPr>
            <p:ph type="sldNum" sz="quarter" idx="4"/>
          </p:nvPr>
        </p:nvSpPr>
        <p:spPr/>
        <p:txBody>
          <a:bodyPr/>
          <a:lstStyle>
            <a:lvl1pPr>
              <a:defRPr/>
            </a:lvl1pPr>
          </a:lstStyle>
          <a:p>
            <a:fld id="{172A6816-FB77-450C-9F86-ECE22CDEF715}" type="slidenum">
              <a:rPr lang="en-CA" altLang="en-US"/>
            </a:fld>
            <a:endParaRPr lang="en-CA" altLang="en-US"/>
          </a:p>
        </p:txBody>
      </p:sp>
      <p:sp>
        <p:nvSpPr>
          <p:cNvPr id="388123" name="Rectangle 27"/>
          <p:cNvSpPr>
            <a:spLocks noGrp="1" noChangeArrowheads="1"/>
          </p:cNvSpPr>
          <p:nvPr>
            <p:ph type="ftr" sz="quarter" idx="3"/>
          </p:nvPr>
        </p:nvSpPr>
        <p:spPr/>
        <p:txBody>
          <a:bodyPr/>
          <a:lstStyle>
            <a:lvl1pPr>
              <a:defRPr/>
            </a:lvl1pPr>
          </a:lstStyle>
          <a:p>
            <a:endParaRPr lang="en-CA"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CA" smtClean="0"/>
              <a:t>Click to edit Master text styles</a:t>
            </a:r>
            <a:endParaRPr lang="en-CA" smtClean="0"/>
          </a:p>
          <a:p>
            <a:pPr lvl="1"/>
            <a:r>
              <a:rPr lang="en-CA" smtClean="0"/>
              <a:t>Second level</a:t>
            </a:r>
            <a:endParaRPr lang="en-CA" smtClean="0"/>
          </a:p>
          <a:p>
            <a:pPr lvl="2"/>
            <a:r>
              <a:rPr lang="en-CA" smtClean="0"/>
              <a:t>Third level</a:t>
            </a:r>
            <a:endParaRPr lang="en-CA" smtClean="0"/>
          </a:p>
          <a:p>
            <a:pPr lvl="3"/>
            <a:r>
              <a:rPr lang="en-CA" smtClean="0"/>
              <a:t>Fourth level</a:t>
            </a:r>
            <a:endParaRPr lang="en-CA" smtClean="0"/>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744FB8A2-390E-4390-8604-24BF7592FDC2}" type="slidenum">
              <a:rPr lang="en-CA" altLang="en-US"/>
            </a:fld>
            <a:endParaRPr lang="en-CA"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CA" smtClean="0"/>
              <a:t>Click to edit Master title style</a:t>
            </a:r>
            <a:endParaRPr lang="en-CA"/>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CA" smtClean="0"/>
              <a:t>Click to edit Master text styles</a:t>
            </a:r>
            <a:endParaRPr lang="en-CA" smtClean="0"/>
          </a:p>
          <a:p>
            <a:pPr lvl="1"/>
            <a:r>
              <a:rPr lang="en-CA" smtClean="0"/>
              <a:t>Second level</a:t>
            </a:r>
            <a:endParaRPr lang="en-CA" smtClean="0"/>
          </a:p>
          <a:p>
            <a:pPr lvl="2"/>
            <a:r>
              <a:rPr lang="en-CA" smtClean="0"/>
              <a:t>Third level</a:t>
            </a:r>
            <a:endParaRPr lang="en-CA" smtClean="0"/>
          </a:p>
          <a:p>
            <a:pPr lvl="3"/>
            <a:r>
              <a:rPr lang="en-CA" smtClean="0"/>
              <a:t>Fourth level</a:t>
            </a:r>
            <a:endParaRPr lang="en-CA" smtClean="0"/>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0C505582-AC79-47BB-B256-70BDBD2D3F7F}" type="slidenum">
              <a:rPr lang="en-CA" altLang="en-US"/>
            </a:fld>
            <a:endParaRPr lang="en-CA"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CA" altLang="en-US"/>
          </a:p>
        </p:txBody>
      </p:sp>
      <p:sp>
        <p:nvSpPr>
          <p:cNvPr id="5" name="Footer Placeholder 4"/>
          <p:cNvSpPr>
            <a:spLocks noGrp="1"/>
          </p:cNvSpPr>
          <p:nvPr>
            <p:ph type="ftr" sz="quarter" idx="11"/>
          </p:nvPr>
        </p:nvSpPr>
        <p:spPr/>
        <p:txBody>
          <a:bodyPr/>
          <a:lstStyle/>
          <a:p>
            <a:endParaRPr lang="en-CA" altLang="en-US"/>
          </a:p>
        </p:txBody>
      </p:sp>
      <p:sp>
        <p:nvSpPr>
          <p:cNvPr id="6" name="Slide Number Placeholder 5"/>
          <p:cNvSpPr>
            <a:spLocks noGrp="1"/>
          </p:cNvSpPr>
          <p:nvPr>
            <p:ph type="sldNum" sz="quarter" idx="12"/>
          </p:nvPr>
        </p:nvSpPr>
        <p:spPr/>
        <p:txBody>
          <a:bodyPr/>
          <a:lstStyle/>
          <a:p>
            <a:fld id="{42E30D01-511F-4402-9FAC-886BCE622C28}" type="slidenum">
              <a:rPr lang="en-CA" altLang="en-US"/>
            </a:fld>
            <a:endParaRPr lang="en-CA"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idx="1"/>
          </p:nvPr>
        </p:nvSpPr>
        <p:spPr/>
        <p:txBody>
          <a:bodyPr/>
          <a:lstStyle/>
          <a:p>
            <a:pPr lvl="0"/>
            <a:r>
              <a:rPr lang="en-CA" smtClean="0"/>
              <a:t>Click to edit Master text styles</a:t>
            </a:r>
            <a:endParaRPr lang="en-CA" smtClean="0"/>
          </a:p>
          <a:p>
            <a:pPr lvl="1"/>
            <a:r>
              <a:rPr lang="en-CA" smtClean="0"/>
              <a:t>Second level</a:t>
            </a:r>
            <a:endParaRPr lang="en-CA" smtClean="0"/>
          </a:p>
          <a:p>
            <a:pPr lvl="2"/>
            <a:r>
              <a:rPr lang="en-CA" smtClean="0"/>
              <a:t>Third level</a:t>
            </a:r>
            <a:endParaRPr lang="en-CA" smtClean="0"/>
          </a:p>
          <a:p>
            <a:pPr lvl="3"/>
            <a:r>
              <a:rPr lang="en-CA" smtClean="0"/>
              <a:t>Fourth level</a:t>
            </a:r>
            <a:endParaRPr lang="en-CA" smtClean="0"/>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05B8B7BE-C712-4E03-8AC2-41528563E759}" type="slidenum">
              <a:rPr lang="en-CA" altLang="en-US"/>
            </a:fld>
            <a:endParaRPr lang="en-CA"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endParaRPr lang="en-CA" smtClean="0"/>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fld id="{2340A9DE-B21B-421F-9A57-86D9D2390280}" type="slidenum">
              <a:rPr lang="en-CA" altLang="en-US"/>
            </a:fld>
            <a:endParaRPr lang="en-CA"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endParaRPr lang="en-CA" smtClean="0"/>
          </a:p>
          <a:p>
            <a:pPr lvl="1"/>
            <a:r>
              <a:rPr lang="en-CA" smtClean="0"/>
              <a:t>Second level</a:t>
            </a:r>
            <a:endParaRPr lang="en-CA" smtClean="0"/>
          </a:p>
          <a:p>
            <a:pPr lvl="2"/>
            <a:r>
              <a:rPr lang="en-CA" smtClean="0"/>
              <a:t>Third level</a:t>
            </a:r>
            <a:endParaRPr lang="en-CA" smtClean="0"/>
          </a:p>
          <a:p>
            <a:pPr lvl="3"/>
            <a:r>
              <a:rPr lang="en-CA" smtClean="0"/>
              <a:t>Fourth level</a:t>
            </a:r>
            <a:endParaRPr lang="en-CA" smtClean="0"/>
          </a:p>
          <a:p>
            <a:pPr lvl="4"/>
            <a:r>
              <a:rPr lang="en-CA" smtClean="0"/>
              <a:t>Fifth level</a:t>
            </a:r>
            <a:endParaRPr lang="en-CA"/>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endParaRPr lang="en-CA" smtClean="0"/>
          </a:p>
          <a:p>
            <a:pPr lvl="1"/>
            <a:r>
              <a:rPr lang="en-CA" smtClean="0"/>
              <a:t>Second level</a:t>
            </a:r>
            <a:endParaRPr lang="en-CA" smtClean="0"/>
          </a:p>
          <a:p>
            <a:pPr lvl="2"/>
            <a:r>
              <a:rPr lang="en-CA" smtClean="0"/>
              <a:t>Third level</a:t>
            </a:r>
            <a:endParaRPr lang="en-CA" smtClean="0"/>
          </a:p>
          <a:p>
            <a:pPr lvl="3"/>
            <a:r>
              <a:rPr lang="en-CA" smtClean="0"/>
              <a:t>Fourth level</a:t>
            </a:r>
            <a:endParaRPr lang="en-CA" smtClean="0"/>
          </a:p>
          <a:p>
            <a:pPr lvl="4"/>
            <a:r>
              <a:rPr lang="en-CA" smtClean="0"/>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C364578C-5F75-4003-ABF6-DBC35FA7BEB6}" type="slidenum">
              <a:rPr lang="en-CA" altLang="en-US"/>
            </a:fld>
            <a:endParaRPr lang="en-CA"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endParaRPr lang="en-CA"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endParaRPr lang="en-CA" smtClean="0"/>
          </a:p>
          <a:p>
            <a:pPr lvl="1"/>
            <a:r>
              <a:rPr lang="en-CA" smtClean="0"/>
              <a:t>Second level</a:t>
            </a:r>
            <a:endParaRPr lang="en-CA" smtClean="0"/>
          </a:p>
          <a:p>
            <a:pPr lvl="2"/>
            <a:r>
              <a:rPr lang="en-CA" smtClean="0"/>
              <a:t>Third level</a:t>
            </a:r>
            <a:endParaRPr lang="en-CA" smtClean="0"/>
          </a:p>
          <a:p>
            <a:pPr lvl="3"/>
            <a:r>
              <a:rPr lang="en-CA" smtClean="0"/>
              <a:t>Fourth level</a:t>
            </a:r>
            <a:endParaRPr lang="en-CA" smtClean="0"/>
          </a:p>
          <a:p>
            <a:pPr lvl="4"/>
            <a:r>
              <a:rPr lang="en-CA"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endParaRPr lang="en-CA"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endParaRPr lang="en-CA" smtClean="0"/>
          </a:p>
          <a:p>
            <a:pPr lvl="1"/>
            <a:r>
              <a:rPr lang="en-CA" smtClean="0"/>
              <a:t>Second level</a:t>
            </a:r>
            <a:endParaRPr lang="en-CA" smtClean="0"/>
          </a:p>
          <a:p>
            <a:pPr lvl="2"/>
            <a:r>
              <a:rPr lang="en-CA" smtClean="0"/>
              <a:t>Third level</a:t>
            </a:r>
            <a:endParaRPr lang="en-CA" smtClean="0"/>
          </a:p>
          <a:p>
            <a:pPr lvl="3"/>
            <a:r>
              <a:rPr lang="en-CA" smtClean="0"/>
              <a:t>Fourth level</a:t>
            </a:r>
            <a:endParaRPr lang="en-CA" smtClean="0"/>
          </a:p>
          <a:p>
            <a:pPr lvl="4"/>
            <a:r>
              <a:rPr lang="en-CA" smtClean="0"/>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a:p>
        </p:txBody>
      </p:sp>
      <p:sp>
        <p:nvSpPr>
          <p:cNvPr id="8" name="Footer Placeholder 7"/>
          <p:cNvSpPr>
            <a:spLocks noGrp="1"/>
          </p:cNvSpPr>
          <p:nvPr>
            <p:ph type="ftr" sz="quarter" idx="11"/>
          </p:nvPr>
        </p:nvSpPr>
        <p:spPr/>
        <p:txBody>
          <a:bodyPr/>
          <a:lstStyle>
            <a:lvl1pPr>
              <a:defRPr/>
            </a:lvl1pPr>
          </a:lstStyle>
          <a:p>
            <a:endParaRPr lang="en-CA" altLang="en-US"/>
          </a:p>
        </p:txBody>
      </p:sp>
      <p:sp>
        <p:nvSpPr>
          <p:cNvPr id="9" name="Slide Number Placeholder 8"/>
          <p:cNvSpPr>
            <a:spLocks noGrp="1"/>
          </p:cNvSpPr>
          <p:nvPr>
            <p:ph type="sldNum" sz="quarter" idx="12"/>
          </p:nvPr>
        </p:nvSpPr>
        <p:spPr/>
        <p:txBody>
          <a:bodyPr/>
          <a:lstStyle>
            <a:lvl1pPr>
              <a:defRPr/>
            </a:lvl1pPr>
          </a:lstStyle>
          <a:p>
            <a:fld id="{DAF9CED7-7315-4E1F-BB7F-EF8B5598B3EA}" type="slidenum">
              <a:rPr lang="en-CA" altLang="en-US"/>
            </a:fld>
            <a:endParaRPr lang="en-CA"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a:p>
        </p:txBody>
      </p:sp>
      <p:sp>
        <p:nvSpPr>
          <p:cNvPr id="4" name="Footer Placeholder 3"/>
          <p:cNvSpPr>
            <a:spLocks noGrp="1"/>
          </p:cNvSpPr>
          <p:nvPr>
            <p:ph type="ftr" sz="quarter" idx="11"/>
          </p:nvPr>
        </p:nvSpPr>
        <p:spPr/>
        <p:txBody>
          <a:bodyPr/>
          <a:lstStyle>
            <a:lvl1pPr>
              <a:defRPr/>
            </a:lvl1pPr>
          </a:lstStyle>
          <a:p>
            <a:endParaRPr lang="en-CA" altLang="en-US"/>
          </a:p>
        </p:txBody>
      </p:sp>
      <p:sp>
        <p:nvSpPr>
          <p:cNvPr id="5" name="Slide Number Placeholder 4"/>
          <p:cNvSpPr>
            <a:spLocks noGrp="1"/>
          </p:cNvSpPr>
          <p:nvPr>
            <p:ph type="sldNum" sz="quarter" idx="12"/>
          </p:nvPr>
        </p:nvSpPr>
        <p:spPr/>
        <p:txBody>
          <a:bodyPr/>
          <a:lstStyle>
            <a:lvl1pPr>
              <a:defRPr/>
            </a:lvl1pPr>
          </a:lstStyle>
          <a:p>
            <a:fld id="{6B52295C-0B68-4660-8111-0D7CD7351A7C}" type="slidenum">
              <a:rPr lang="en-CA" altLang="en-US"/>
            </a:fld>
            <a:endParaRPr lang="en-CA"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p>
        </p:txBody>
      </p:sp>
      <p:sp>
        <p:nvSpPr>
          <p:cNvPr id="3" name="Footer Placeholder 2"/>
          <p:cNvSpPr>
            <a:spLocks noGrp="1"/>
          </p:cNvSpPr>
          <p:nvPr>
            <p:ph type="ftr" sz="quarter" idx="11"/>
          </p:nvPr>
        </p:nvSpPr>
        <p:spPr/>
        <p:txBody>
          <a:bodyPr/>
          <a:lstStyle>
            <a:lvl1pPr>
              <a:defRPr/>
            </a:lvl1pPr>
          </a:lstStyle>
          <a:p>
            <a:endParaRPr lang="en-CA" altLang="en-US"/>
          </a:p>
        </p:txBody>
      </p:sp>
      <p:sp>
        <p:nvSpPr>
          <p:cNvPr id="4" name="Slide Number Placeholder 3"/>
          <p:cNvSpPr>
            <a:spLocks noGrp="1"/>
          </p:cNvSpPr>
          <p:nvPr>
            <p:ph type="sldNum" sz="quarter" idx="12"/>
          </p:nvPr>
        </p:nvSpPr>
        <p:spPr/>
        <p:txBody>
          <a:bodyPr/>
          <a:lstStyle>
            <a:lvl1pPr>
              <a:defRPr/>
            </a:lvl1pPr>
          </a:lstStyle>
          <a:p>
            <a:fld id="{AADA9F63-1D75-4D14-A182-891C18A10FA9}" type="slidenum">
              <a:rPr lang="en-CA" altLang="en-US"/>
            </a:fld>
            <a:endParaRPr lang="en-CA"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endParaRPr lang="en-CA" smtClean="0"/>
          </a:p>
          <a:p>
            <a:pPr lvl="1"/>
            <a:r>
              <a:rPr lang="en-CA" smtClean="0"/>
              <a:t>Second level</a:t>
            </a:r>
            <a:endParaRPr lang="en-CA" smtClean="0"/>
          </a:p>
          <a:p>
            <a:pPr lvl="2"/>
            <a:r>
              <a:rPr lang="en-CA" smtClean="0"/>
              <a:t>Third level</a:t>
            </a:r>
            <a:endParaRPr lang="en-CA" smtClean="0"/>
          </a:p>
          <a:p>
            <a:pPr lvl="3"/>
            <a:r>
              <a:rPr lang="en-CA" smtClean="0"/>
              <a:t>Fourth level</a:t>
            </a:r>
            <a:endParaRPr lang="en-CA" smtClean="0"/>
          </a:p>
          <a:p>
            <a:pPr lvl="4"/>
            <a:r>
              <a:rPr lang="en-CA"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endParaRPr lang="en-CA" smtClean="0"/>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B2FD44B0-1C24-4887-8546-148F8631F1E9}" type="slidenum">
              <a:rPr lang="en-CA" altLang="en-US"/>
            </a:fld>
            <a:endParaRPr lang="en-CA"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endParaRPr lang="en-CA" smtClean="0"/>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fld id="{6E0476B5-CAB4-4CA1-A42A-A025405046E9}" type="slidenum">
              <a:rPr lang="en-CA" altLang="en-US"/>
            </a:fld>
            <a:endParaRPr lang="en-CA"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87075" name="Group 3"/>
          <p:cNvGrpSpPr/>
          <p:nvPr/>
        </p:nvGrpSpPr>
        <p:grpSpPr bwMode="auto">
          <a:xfrm>
            <a:off x="0" y="0"/>
            <a:ext cx="9144000" cy="6858000"/>
            <a:chOff x="0" y="0"/>
            <a:chExt cx="5760" cy="4320"/>
          </a:xfrm>
        </p:grpSpPr>
        <p:sp>
          <p:nvSpPr>
            <p:cNvPr id="387076" name="Freeform 4"/>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7077" name="Freeform 5"/>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grpSp>
      <p:sp>
        <p:nvSpPr>
          <p:cNvPr id="387078" name="Freeform 6"/>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grpSp>
        <p:nvGrpSpPr>
          <p:cNvPr id="387079" name="Group 7"/>
          <p:cNvGrpSpPr/>
          <p:nvPr/>
        </p:nvGrpSpPr>
        <p:grpSpPr bwMode="auto">
          <a:xfrm>
            <a:off x="0" y="6019800"/>
            <a:ext cx="7848600" cy="857250"/>
            <a:chOff x="0" y="3792"/>
            <a:chExt cx="4944" cy="540"/>
          </a:xfrm>
        </p:grpSpPr>
        <p:sp>
          <p:nvSpPr>
            <p:cNvPr id="387080" name="Freeform 8"/>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grpSp>
          <p:nvGrpSpPr>
            <p:cNvPr id="387081" name="Group 9"/>
            <p:cNvGrpSpPr/>
            <p:nvPr userDrawn="1"/>
          </p:nvGrpSpPr>
          <p:grpSpPr bwMode="auto">
            <a:xfrm>
              <a:off x="2486" y="3792"/>
              <a:ext cx="2458" cy="540"/>
              <a:chOff x="2486" y="3792"/>
              <a:chExt cx="2458" cy="540"/>
            </a:xfrm>
          </p:grpSpPr>
          <p:sp>
            <p:nvSpPr>
              <p:cNvPr id="387082" name="Freeform 10"/>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7083" name="Freeform 11"/>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7084" name="Freeform 12"/>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7085" name="Freeform 13"/>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7086" name="Freeform 14"/>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grpSp>
        <p:sp>
          <p:nvSpPr>
            <p:cNvPr id="387087" name="Freeform 15"/>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grpSp>
      <p:grpSp>
        <p:nvGrpSpPr>
          <p:cNvPr id="387088" name="Group 16"/>
          <p:cNvGrpSpPr/>
          <p:nvPr/>
        </p:nvGrpSpPr>
        <p:grpSpPr bwMode="auto">
          <a:xfrm>
            <a:off x="627063" y="6021388"/>
            <a:ext cx="5684837" cy="849312"/>
            <a:chOff x="395" y="3793"/>
            <a:chExt cx="3581" cy="535"/>
          </a:xfrm>
        </p:grpSpPr>
        <p:sp>
          <p:nvSpPr>
            <p:cNvPr id="387089" name="Freeform 17"/>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7090" name="Freeform 18"/>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7091" name="Freeform 19"/>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7092" name="Freeform 20"/>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7093" name="Freeform 21"/>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sp>
          <p:nvSpPr>
            <p:cNvPr id="387094" name="Freeform 22"/>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en-CA"/>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CA" altLang="en-US" smtClean="0"/>
              <a:t>Click to edit Master title style</a:t>
            </a:r>
            <a:endParaRPr lang="en-CA" altLang="en-US" smtClean="0"/>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CA" altLang="en-US" smtClean="0"/>
              <a:t>Click to edit Master text styles</a:t>
            </a:r>
            <a:endParaRPr lang="en-CA" altLang="en-US" smtClean="0"/>
          </a:p>
          <a:p>
            <a:pPr lvl="1"/>
            <a:r>
              <a:rPr lang="en-CA" altLang="en-US" smtClean="0"/>
              <a:t>Second level</a:t>
            </a:r>
            <a:endParaRPr lang="en-CA" altLang="en-US" smtClean="0"/>
          </a:p>
          <a:p>
            <a:pPr lvl="2"/>
            <a:r>
              <a:rPr lang="en-CA" altLang="en-US" smtClean="0"/>
              <a:t>Third level</a:t>
            </a:r>
            <a:endParaRPr lang="en-CA" altLang="en-US" smtClean="0"/>
          </a:p>
          <a:p>
            <a:pPr lvl="3"/>
            <a:r>
              <a:rPr lang="en-CA" altLang="en-US" smtClean="0"/>
              <a:t>Fourth level</a:t>
            </a:r>
            <a:endParaRPr lang="en-CA" altLang="en-US" smtClean="0"/>
          </a:p>
          <a:p>
            <a:pPr lvl="4"/>
            <a:r>
              <a:rPr lang="en-CA" altLang="en-US" smtClean="0"/>
              <a:t>Fifth level</a:t>
            </a:r>
            <a:endParaRPr lang="en-CA" altLang="en-US" smtClean="0"/>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effectLst>
                  <a:outerShdw blurRad="38100" dist="38100" dir="2700000" algn="tl">
                    <a:srgbClr val="000000"/>
                  </a:outerShdw>
                </a:effectLst>
              </a:defRPr>
            </a:lvl1pPr>
          </a:lstStyle>
          <a:p>
            <a:endParaRPr lang="en-CA" altLang="en-US"/>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eaLnBrk="1" hangingPunct="1">
              <a:defRPr sz="1200">
                <a:effectLst>
                  <a:outerShdw blurRad="38100" dist="38100" dir="2700000" algn="tl">
                    <a:srgbClr val="000000"/>
                  </a:outerShdw>
                </a:effectLst>
              </a:defRPr>
            </a:lvl1pPr>
          </a:lstStyle>
          <a:p>
            <a:endParaRPr lang="en-CA" altLang="en-US"/>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effectLst>
                  <a:outerShdw blurRad="38100" dist="38100" dir="2700000" algn="tl">
                    <a:srgbClr val="000000"/>
                  </a:outerShdw>
                </a:effectLst>
              </a:defRPr>
            </a:lvl1pPr>
          </a:lstStyle>
          <a:p>
            <a:fld id="{42E30D01-511F-4402-9FAC-886BCE622C28}" type="slidenum">
              <a:rPr lang="en-CA" altLang="en-US"/>
            </a:fld>
            <a:endParaRPr lang="en-CA"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7544" y="908720"/>
            <a:ext cx="8229600" cy="3369987"/>
          </a:xfrm>
        </p:spPr>
        <p:txBody>
          <a:bodyPr/>
          <a:lstStyle/>
          <a:p>
            <a:r>
              <a:rPr lang="en-CA" dirty="0" smtClean="0">
                <a:solidFill>
                  <a:srgbClr val="FFFF00"/>
                </a:solidFill>
              </a:rPr>
              <a:t>LA FLORESTA</a:t>
            </a:r>
            <a:r>
              <a:rPr lang="en-CA" dirty="0">
                <a:solidFill>
                  <a:srgbClr val="FFFF00"/>
                </a:solidFill>
              </a:rPr>
              <a:t> </a:t>
            </a:r>
            <a:br>
              <a:rPr lang="en-CA" sz="4000" dirty="0" smtClean="0">
                <a:solidFill>
                  <a:srgbClr val="FFFF00"/>
                </a:solidFill>
              </a:rPr>
            </a:br>
            <a:r>
              <a:rPr lang="en-CA" sz="2800" dirty="0" smtClean="0">
                <a:solidFill>
                  <a:srgbClr val="FFFF00"/>
                </a:solidFill>
              </a:rPr>
              <a:t>Barrio </a:t>
            </a:r>
            <a:r>
              <a:rPr lang="en-CA" sz="2800" dirty="0" err="1" smtClean="0">
                <a:solidFill>
                  <a:srgbClr val="FFFF00"/>
                </a:solidFill>
              </a:rPr>
              <a:t>residencial</a:t>
            </a:r>
            <a:r>
              <a:rPr lang="en-CA" sz="2800" dirty="0" smtClean="0">
                <a:solidFill>
                  <a:srgbClr val="FFFF00"/>
                </a:solidFill>
              </a:rPr>
              <a:t>, </a:t>
            </a:r>
            <a:r>
              <a:rPr lang="en-CA" sz="2800" dirty="0" err="1" smtClean="0">
                <a:solidFill>
                  <a:srgbClr val="FFFF00"/>
                </a:solidFill>
              </a:rPr>
              <a:t>universitario</a:t>
            </a:r>
            <a:r>
              <a:rPr lang="en-CA" sz="2800" dirty="0" smtClean="0">
                <a:solidFill>
                  <a:srgbClr val="FFFF00"/>
                </a:solidFill>
              </a:rPr>
              <a:t>, patrimonial,</a:t>
            </a:r>
            <a:br>
              <a:rPr lang="en-CA" sz="2800" dirty="0" smtClean="0">
                <a:solidFill>
                  <a:srgbClr val="FFFF00"/>
                </a:solidFill>
              </a:rPr>
            </a:br>
            <a:r>
              <a:rPr lang="en-CA" sz="2800" dirty="0" smtClean="0">
                <a:solidFill>
                  <a:srgbClr val="FFFF00"/>
                </a:solidFill>
              </a:rPr>
              <a:t>popular y </a:t>
            </a:r>
            <a:r>
              <a:rPr lang="en-CA" sz="2800" dirty="0" err="1" smtClean="0">
                <a:solidFill>
                  <a:srgbClr val="FFFF00"/>
                </a:solidFill>
              </a:rPr>
              <a:t>emblematico</a:t>
            </a:r>
            <a:r>
              <a:rPr lang="en-CA" sz="2800" dirty="0" smtClean="0">
                <a:solidFill>
                  <a:srgbClr val="FFFF00"/>
                </a:solidFill>
              </a:rPr>
              <a:t> de Quito</a:t>
            </a:r>
            <a:br>
              <a:rPr lang="en-CA" sz="2800" dirty="0" smtClean="0">
                <a:solidFill>
                  <a:srgbClr val="FFFF00"/>
                </a:solidFill>
              </a:rPr>
            </a:br>
            <a:br>
              <a:rPr lang="en-CA" sz="2800" dirty="0">
                <a:solidFill>
                  <a:srgbClr val="FFFF00"/>
                </a:solidFill>
              </a:rPr>
            </a:br>
            <a:r>
              <a:rPr lang="en-CA" sz="4800" dirty="0" smtClean="0">
                <a:solidFill>
                  <a:srgbClr val="FFFF00"/>
                </a:solidFill>
              </a:rPr>
              <a:t>SILLA VACIA</a:t>
            </a:r>
            <a:endParaRPr lang="es-EC" sz="4800" dirty="0">
              <a:solidFill>
                <a:srgbClr val="FFFF00"/>
              </a:solidFill>
            </a:endParaRPr>
          </a:p>
        </p:txBody>
      </p:sp>
      <p:sp>
        <p:nvSpPr>
          <p:cNvPr id="3" name="Subtitle 2"/>
          <p:cNvSpPr>
            <a:spLocks noGrp="1"/>
          </p:cNvSpPr>
          <p:nvPr>
            <p:ph type="subTitle" sz="quarter" idx="1"/>
          </p:nvPr>
        </p:nvSpPr>
        <p:spPr>
          <a:xfrm>
            <a:off x="518795" y="4572635"/>
            <a:ext cx="8047355" cy="1449070"/>
          </a:xfrm>
        </p:spPr>
        <p:txBody>
          <a:bodyPr/>
          <a:lstStyle/>
          <a:p>
            <a:r>
              <a:rPr lang="es-EC" altLang="en-CA" sz="2000" b="1" dirty="0" smtClean="0">
                <a:solidFill>
                  <a:schemeClr val="accent1">
                    <a:lumMod val="40000"/>
                    <a:lumOff val="60000"/>
                  </a:schemeClr>
                </a:solidFill>
                <a:effectLst/>
                <a:latin typeface="+mj-lt"/>
              </a:rPr>
              <a:t>ORD. REFORMATORIA PMDOT-PUGS</a:t>
            </a:r>
            <a:endParaRPr lang="es-EC" altLang="en-CA" sz="2000" b="1" dirty="0" smtClean="0">
              <a:solidFill>
                <a:schemeClr val="accent1">
                  <a:lumMod val="40000"/>
                  <a:lumOff val="60000"/>
                </a:schemeClr>
              </a:solidFill>
              <a:effectLst/>
              <a:latin typeface="+mj-lt"/>
            </a:endParaRPr>
          </a:p>
          <a:p>
            <a:r>
              <a:rPr lang="es-EC" altLang="en-CA" sz="2000" b="1" dirty="0" smtClean="0">
                <a:solidFill>
                  <a:schemeClr val="accent1">
                    <a:lumMod val="40000"/>
                    <a:lumOff val="60000"/>
                  </a:schemeClr>
                </a:solidFill>
                <a:effectLst/>
                <a:latin typeface="+mj-lt"/>
              </a:rPr>
              <a:t>001-2021 de 13 de septiembre de 2021</a:t>
            </a:r>
            <a:endParaRPr lang="en-CA" sz="2000" b="1" dirty="0" smtClean="0">
              <a:solidFill>
                <a:schemeClr val="accent1">
                  <a:lumMod val="40000"/>
                  <a:lumOff val="60000"/>
                </a:schemeClr>
              </a:solidFill>
              <a:effectLst/>
              <a:latin typeface="+mj-lt"/>
            </a:endParaRPr>
          </a:p>
          <a:p>
            <a:r>
              <a:rPr lang="en-CA" sz="2000" b="1" dirty="0" smtClean="0">
                <a:solidFill>
                  <a:schemeClr val="accent1">
                    <a:lumMod val="40000"/>
                    <a:lumOff val="60000"/>
                  </a:schemeClr>
                </a:solidFill>
                <a:effectLst/>
                <a:latin typeface="+mj-lt"/>
              </a:rPr>
              <a:t>COMISION </a:t>
            </a:r>
            <a:r>
              <a:rPr lang="es-EC" altLang="en-CA" sz="2000" b="1" dirty="0" smtClean="0">
                <a:solidFill>
                  <a:schemeClr val="accent1">
                    <a:lumMod val="40000"/>
                    <a:lumOff val="60000"/>
                  </a:schemeClr>
                </a:solidFill>
                <a:effectLst/>
                <a:latin typeface="+mj-lt"/>
              </a:rPr>
              <a:t>MIXTA DE PLANIFICACION ESTRATEGICA Y </a:t>
            </a:r>
            <a:r>
              <a:rPr lang="en-CA" sz="2000" b="1" dirty="0" smtClean="0">
                <a:solidFill>
                  <a:schemeClr val="accent1">
                    <a:lumMod val="40000"/>
                    <a:lumOff val="60000"/>
                  </a:schemeClr>
                </a:solidFill>
                <a:effectLst/>
                <a:latin typeface="+mj-lt"/>
              </a:rPr>
              <a:t>DE USO</a:t>
            </a:r>
            <a:r>
              <a:rPr lang="es-EC" altLang="en-CA" sz="2000" b="1" dirty="0" smtClean="0">
                <a:solidFill>
                  <a:schemeClr val="accent1">
                    <a:lumMod val="40000"/>
                    <a:lumOff val="60000"/>
                  </a:schemeClr>
                </a:solidFill>
                <a:effectLst/>
                <a:latin typeface="+mj-lt"/>
              </a:rPr>
              <a:t>S</a:t>
            </a:r>
            <a:r>
              <a:rPr lang="en-CA" sz="2000" b="1" dirty="0" smtClean="0">
                <a:solidFill>
                  <a:schemeClr val="accent1">
                    <a:lumMod val="40000"/>
                    <a:lumOff val="60000"/>
                  </a:schemeClr>
                </a:solidFill>
                <a:effectLst/>
                <a:latin typeface="+mj-lt"/>
              </a:rPr>
              <a:t> DEL SUELO</a:t>
            </a:r>
            <a:endParaRPr lang="en-CA" sz="2000" b="1" dirty="0" smtClean="0">
              <a:solidFill>
                <a:schemeClr val="accent1">
                  <a:lumMod val="40000"/>
                  <a:lumOff val="60000"/>
                </a:schemeClr>
              </a:solidFill>
              <a:effectLst/>
              <a:latin typeface="+mj-lt"/>
            </a:endParaRPr>
          </a:p>
          <a:p>
            <a:endParaRPr lang="en-CA" sz="2000" b="1" dirty="0" smtClean="0">
              <a:solidFill>
                <a:schemeClr val="accent1">
                  <a:lumMod val="40000"/>
                  <a:lumOff val="60000"/>
                </a:schemeClr>
              </a:solidFill>
              <a:effectLst/>
              <a:latin typeface="+mj-lt"/>
            </a:endParaRPr>
          </a:p>
          <a:p>
            <a:r>
              <a:rPr lang="es-EC" altLang="en-CA" sz="2000" b="1" dirty="0" smtClean="0">
                <a:solidFill>
                  <a:schemeClr val="accent1">
                    <a:lumMod val="40000"/>
                    <a:lumOff val="60000"/>
                  </a:schemeClr>
                </a:solidFill>
                <a:effectLst/>
                <a:latin typeface="+mj-lt"/>
              </a:rPr>
              <a:t>6 Mayo 2024</a:t>
            </a:r>
            <a:endParaRPr lang="es-EC" altLang="en-CA" sz="2000" b="1" dirty="0">
              <a:solidFill>
                <a:schemeClr val="tx1">
                  <a:lumMod val="85000"/>
                </a:schemeClr>
              </a:solidFill>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s-EC" altLang="en-US">
                <a:solidFill>
                  <a:srgbClr val="FFFF00"/>
                </a:solidFill>
              </a:rPr>
              <a:t>RESULUCIÓN 114 INPC</a:t>
            </a:r>
            <a:br>
              <a:rPr lang="es-EC" altLang="en-US">
                <a:solidFill>
                  <a:srgbClr val="FFFF00"/>
                </a:solidFill>
              </a:rPr>
            </a:br>
            <a:r>
              <a:rPr lang="es-EC" altLang="en-US">
                <a:solidFill>
                  <a:srgbClr val="FFFF00"/>
                </a:solidFill>
              </a:rPr>
              <a:t>de 28 de diciembre de 2021</a:t>
            </a:r>
            <a:endParaRPr lang="es-EC" altLang="en-US">
              <a:solidFill>
                <a:srgbClr val="FFFF00"/>
              </a:solidFill>
            </a:endParaRPr>
          </a:p>
        </p:txBody>
      </p:sp>
      <p:sp>
        <p:nvSpPr>
          <p:cNvPr id="5" name="Content Placeholder 4"/>
          <p:cNvSpPr>
            <a:spLocks noGrp="1"/>
          </p:cNvSpPr>
          <p:nvPr>
            <p:ph idx="1"/>
          </p:nvPr>
        </p:nvSpPr>
        <p:spPr>
          <a:xfrm>
            <a:off x="457200" y="1679575"/>
            <a:ext cx="8229600" cy="4416425"/>
          </a:xfrm>
        </p:spPr>
        <p:txBody>
          <a:bodyPr/>
          <a:p>
            <a:r>
              <a:rPr lang="en-US"/>
              <a:t>Aprobar el “</a:t>
            </a:r>
            <a:r>
              <a:rPr lang="en-US">
                <a:solidFill>
                  <a:srgbClr val="FFFF00"/>
                </a:solidFill>
              </a:rPr>
              <a:t>INFORME DE VALIDACIÓN SOBRE DOCUMENTACIÓN DE </a:t>
            </a:r>
            <a:endParaRPr lang="en-US">
              <a:solidFill>
                <a:srgbClr val="FFFF00"/>
              </a:solidFill>
            </a:endParaRPr>
          </a:p>
          <a:p>
            <a:r>
              <a:rPr lang="en-US">
                <a:solidFill>
                  <a:srgbClr val="FFFF00"/>
                </a:solidFill>
              </a:rPr>
              <a:t>INVENTARIOS PRE EXISTENTES DEL DISTRITO METROPOLITANO DE QUITO</a:t>
            </a:r>
            <a:endParaRPr lang="en-US">
              <a:solidFill>
                <a:srgbClr val="FFFF00"/>
              </a:solidFill>
            </a:endParaRPr>
          </a:p>
          <a:p>
            <a:r>
              <a:rPr lang="en-US">
                <a:solidFill>
                  <a:srgbClr val="FFFF00"/>
                </a:solidFill>
              </a:rPr>
              <a:t>PARA SU RATIFICACIÓN COMO BIENES DEL PATRIMONIO CULTURAL </a:t>
            </a:r>
            <a:endParaRPr lang="en-US">
              <a:solidFill>
                <a:srgbClr val="FFFF00"/>
              </a:solidFill>
            </a:endParaRPr>
          </a:p>
          <a:p>
            <a:r>
              <a:rPr lang="en-US">
                <a:solidFill>
                  <a:srgbClr val="FFFF00"/>
                </a:solidFill>
              </a:rPr>
              <a:t>NACIONAL”</a:t>
            </a:r>
            <a:r>
              <a:rPr lang="es-EC" altLang="en-US">
                <a:solidFill>
                  <a:srgbClr val="FFFF00"/>
                </a:solidFill>
              </a:rPr>
              <a:t>  </a:t>
            </a:r>
            <a:endParaRPr lang="es-EC" altLang="en-US">
              <a:solidFill>
                <a:srgbClr val="FFFF00"/>
              </a:solidFill>
            </a:endParaRPr>
          </a:p>
          <a:p>
            <a:r>
              <a:rPr lang="es-EC" altLang="en-US">
                <a:solidFill>
                  <a:srgbClr val="FFFF00"/>
                </a:solidFill>
              </a:rPr>
              <a:t>INCLUYE RESOLUCION C250 DMQ del 4 de diciembre de 2014</a:t>
            </a:r>
            <a:endParaRPr lang="es-EC" altLang="en-US">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rgbClr val="FFFF00"/>
                </a:solidFill>
              </a:rPr>
              <a:t>ACUERDO Nro. MCYP-MCYP-2024-0075-A</a:t>
            </a:r>
            <a:r>
              <a:rPr lang="es-EC" altLang="en-US">
                <a:solidFill>
                  <a:srgbClr val="FFFF00"/>
                </a:solidFill>
              </a:rPr>
              <a:t> de 30 abril 2024</a:t>
            </a:r>
            <a:endParaRPr lang="es-EC" altLang="en-US">
              <a:solidFill>
                <a:srgbClr val="FFFF00"/>
              </a:solidFill>
            </a:endParaRPr>
          </a:p>
        </p:txBody>
      </p:sp>
      <p:sp>
        <p:nvSpPr>
          <p:cNvPr id="5" name="Content Placeholder 4"/>
          <p:cNvSpPr>
            <a:spLocks noGrp="1"/>
          </p:cNvSpPr>
          <p:nvPr>
            <p:ph idx="1"/>
          </p:nvPr>
        </p:nvSpPr>
        <p:spPr>
          <a:xfrm>
            <a:off x="74295" y="1513205"/>
            <a:ext cx="8970645" cy="5412105"/>
          </a:xfrm>
        </p:spPr>
        <p:txBody>
          <a:bodyPr/>
          <a:p>
            <a:pPr marL="0" indent="0">
              <a:buNone/>
            </a:pPr>
            <a:r>
              <a:rPr lang="en-US"/>
              <a:t>Artículo 1.- En virtud de los </a:t>
            </a:r>
            <a:r>
              <a:rPr lang="en-US">
                <a:solidFill>
                  <a:srgbClr val="FFFF00"/>
                </a:solidFill>
              </a:rPr>
              <a:t>actos administrativos anteriores </a:t>
            </a:r>
            <a:r>
              <a:rPr lang="en-US"/>
              <a:t>y los antecede</a:t>
            </a:r>
            <a:r>
              <a:rPr lang="es-EC" altLang="en-US"/>
              <a:t>ntes</a:t>
            </a:r>
            <a:r>
              <a:rPr lang="en-US"/>
              <a:t> mencionados en el presente</a:t>
            </a:r>
            <a:r>
              <a:rPr lang="es-EC" altLang="en-US"/>
              <a:t> </a:t>
            </a:r>
            <a:r>
              <a:rPr lang="en-US"/>
              <a:t>Acuerdo Ministerial, así como el Informe Técnico del Instituto Nacional de Patrimonio Cultural, </a:t>
            </a:r>
            <a:r>
              <a:rPr lang="en-US">
                <a:solidFill>
                  <a:srgbClr val="FFFF00"/>
                </a:solidFill>
              </a:rPr>
              <a:t>se</a:t>
            </a:r>
            <a:r>
              <a:rPr lang="es-EC" altLang="en-US">
                <a:solidFill>
                  <a:srgbClr val="FFFF00"/>
                </a:solidFill>
              </a:rPr>
              <a:t> </a:t>
            </a:r>
            <a:r>
              <a:rPr lang="en-US">
                <a:solidFill>
                  <a:srgbClr val="FFFF00"/>
                </a:solidFill>
              </a:rPr>
              <a:t>reconoce el valor Patrimonial, Cultural e Histórico del </a:t>
            </a:r>
            <a:r>
              <a:rPr lang="en-US" b="1">
                <a:solidFill>
                  <a:srgbClr val="FFFF00"/>
                </a:solidFill>
              </a:rPr>
              <a:t>Complejo arquitectónico – paisajístico “Hotel</a:t>
            </a:r>
            <a:r>
              <a:rPr lang="es-EC" altLang="en-US" b="1">
                <a:solidFill>
                  <a:srgbClr val="FFFF00"/>
                </a:solidFill>
              </a:rPr>
              <a:t> </a:t>
            </a:r>
            <a:r>
              <a:rPr lang="en-US" b="1">
                <a:solidFill>
                  <a:srgbClr val="FFFF00"/>
                </a:solidFill>
              </a:rPr>
              <a:t>Quito”,</a:t>
            </a:r>
            <a:r>
              <a:rPr lang="en-US">
                <a:solidFill>
                  <a:srgbClr val="FFFF00"/>
                </a:solidFill>
              </a:rPr>
              <a:t> ubicado </a:t>
            </a:r>
            <a:r>
              <a:rPr lang="en-US">
                <a:solidFill>
                  <a:schemeClr val="tx1"/>
                </a:solidFill>
              </a:rPr>
              <a:t>en la parroq</a:t>
            </a:r>
            <a:r>
              <a:rPr lang="en-US"/>
              <a:t>uia Mariscal Sucre, </a:t>
            </a:r>
            <a:r>
              <a:rPr lang="en-US">
                <a:solidFill>
                  <a:srgbClr val="FFFF00"/>
                </a:solidFill>
              </a:rPr>
              <a:t>barrio La Floresta</a:t>
            </a:r>
            <a:r>
              <a:rPr lang="en-US"/>
              <a:t>, entre las calles Rafael León, Av. 12</a:t>
            </a:r>
            <a:r>
              <a:rPr lang="es-EC" altLang="en-US"/>
              <a:t> </a:t>
            </a:r>
            <a:r>
              <a:rPr lang="en-US"/>
              <a:t>de Octubre, Av. Francisco de Orellana, Av. Isabel la Católica y Av. González Suárez;</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3060065" y="-27305"/>
            <a:ext cx="3234690" cy="69011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1724025" y="-857250"/>
            <a:ext cx="12592050" cy="8572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s-EC" altLang="en-US">
                <a:solidFill>
                  <a:srgbClr val="FFFF00"/>
                </a:solidFill>
              </a:rPr>
              <a:t>SOLICITUD</a:t>
            </a:r>
            <a:endParaRPr lang="es-EC" altLang="en-US">
              <a:solidFill>
                <a:srgbClr val="FFFF00"/>
              </a:solidFill>
            </a:endParaRPr>
          </a:p>
        </p:txBody>
      </p:sp>
      <p:sp>
        <p:nvSpPr>
          <p:cNvPr id="5" name="Content Placeholder 4"/>
          <p:cNvSpPr>
            <a:spLocks noGrp="1"/>
          </p:cNvSpPr>
          <p:nvPr>
            <p:ph idx="1"/>
          </p:nvPr>
        </p:nvSpPr>
        <p:spPr>
          <a:xfrm>
            <a:off x="233680" y="1372235"/>
            <a:ext cx="8793480" cy="5453380"/>
          </a:xfrm>
        </p:spPr>
        <p:txBody>
          <a:bodyPr/>
          <a:p>
            <a:pPr marL="0" indent="0">
              <a:buNone/>
            </a:pPr>
            <a:r>
              <a:rPr lang="es-EC" altLang="en-US"/>
              <a:t>REFORMULAR LA 34TA DISPOSICIÓN TRANSITORIA DE LA ORDENANZA METROPOLITNA PMDOT-PUGS 001-2021 CON EL TEXTO:</a:t>
            </a:r>
            <a:endParaRPr lang="es-EC" altLang="en-US"/>
          </a:p>
          <a:p>
            <a:pPr marL="0" indent="0">
              <a:buNone/>
            </a:pPr>
            <a:r>
              <a:rPr lang="es-EC" altLang="en-US"/>
              <a:t>CONCLUIR LA ELABORACIÓN DEL PLAN URBANÍSTICO COMPLEMENTARIO DEL BARRIO LA FLORESTA A FIN DE ARTICULAR LAS DISPOSICIONES LEGALES PATRIMONIALES EMITIDAS POR EL ORGANO RECTOR DEL PATRIMONIO CULTURAL NACIONAL.</a:t>
            </a:r>
            <a:endParaRPr lang="es-EC" altLang="en-US"/>
          </a:p>
          <a:p>
            <a:endParaRPr lang="es-EC"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4287500" cy="952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4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1196753"/>
            <a:ext cx="6096000" cy="426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7544" y="692696"/>
            <a:ext cx="8229600" cy="3240360"/>
          </a:xfrm>
        </p:spPr>
        <p:txBody>
          <a:bodyPr/>
          <a:lstStyle/>
          <a:p>
            <a:r>
              <a:rPr lang="en-CA" sz="2800" dirty="0">
                <a:solidFill>
                  <a:srgbClr val="FFFF00"/>
                </a:solidFill>
              </a:rPr>
              <a:t>ANEXO 67. </a:t>
            </a:r>
            <a:br>
              <a:rPr lang="en-CA" sz="2800" dirty="0">
                <a:solidFill>
                  <a:srgbClr val="FFFF00"/>
                </a:solidFill>
              </a:rPr>
            </a:br>
            <a:r>
              <a:rPr lang="en-CA" sz="2800" dirty="0">
                <a:solidFill>
                  <a:srgbClr val="FFFF00"/>
                </a:solidFill>
              </a:rPr>
              <a:t>DIRECCIÓN METROPOLITANA DE ORDENAMIENTO TERRITORIAL</a:t>
            </a:r>
            <a:br>
              <a:rPr lang="en-CA" sz="2800" dirty="0">
                <a:solidFill>
                  <a:srgbClr val="FFFF00"/>
                </a:solidFill>
              </a:rPr>
            </a:br>
            <a:br>
              <a:rPr lang="en-CA" sz="2800" dirty="0">
                <a:solidFill>
                  <a:srgbClr val="FFFF00"/>
                </a:solidFill>
              </a:rPr>
            </a:br>
            <a:r>
              <a:rPr lang="es-EC" altLang="en-CA" sz="2800" dirty="0">
                <a:solidFill>
                  <a:srgbClr val="FFFF00"/>
                </a:solidFill>
              </a:rPr>
              <a:t>TRATAMMIENTOS URBANÍSTICOS</a:t>
            </a:r>
            <a:endParaRPr lang="es-EC" altLang="en-CA" sz="2800" dirty="0">
              <a:solidFill>
                <a:srgbClr val="FFFF00"/>
              </a:solidFill>
            </a:endParaRPr>
          </a:p>
        </p:txBody>
      </p:sp>
      <p:sp>
        <p:nvSpPr>
          <p:cNvPr id="3" name="Subtitle 2"/>
          <p:cNvSpPr>
            <a:spLocks noGrp="1"/>
          </p:cNvSpPr>
          <p:nvPr>
            <p:ph type="subTitle" sz="quarter" idx="1"/>
          </p:nvPr>
        </p:nvSpPr>
        <p:spPr>
          <a:xfrm>
            <a:off x="1403648" y="4941168"/>
            <a:ext cx="6400800" cy="1008112"/>
          </a:xfrm>
        </p:spPr>
        <p:txBody>
          <a:bodyPr/>
          <a:lstStyle/>
          <a:p>
            <a:r>
              <a:rPr lang="es-EC" altLang="en-CA" sz="2800" dirty="0" smtClean="0">
                <a:solidFill>
                  <a:srgbClr val="FFFF00"/>
                </a:solidFill>
              </a:rPr>
              <a:t>Representante </a:t>
            </a:r>
            <a:r>
              <a:rPr lang="en-CA" sz="2800" dirty="0" smtClean="0">
                <a:solidFill>
                  <a:srgbClr val="FFFF00"/>
                </a:solidFill>
              </a:rPr>
              <a:t>a la </a:t>
            </a:r>
            <a:r>
              <a:rPr lang="en-CA" sz="2800" dirty="0" err="1" smtClean="0">
                <a:solidFill>
                  <a:srgbClr val="FFFF00"/>
                </a:solidFill>
              </a:rPr>
              <a:t>silla</a:t>
            </a:r>
            <a:r>
              <a:rPr lang="en-CA" sz="2800" dirty="0" smtClean="0">
                <a:solidFill>
                  <a:srgbClr val="FFFF00"/>
                </a:solidFill>
              </a:rPr>
              <a:t> </a:t>
            </a:r>
            <a:r>
              <a:rPr lang="en-CA" sz="2800" dirty="0" err="1" smtClean="0">
                <a:solidFill>
                  <a:srgbClr val="FFFF00"/>
                </a:solidFill>
              </a:rPr>
              <a:t>vacia</a:t>
            </a:r>
            <a:r>
              <a:rPr lang="en-CA" sz="2800" dirty="0" smtClean="0">
                <a:solidFill>
                  <a:srgbClr val="FFFF00"/>
                </a:solidFill>
              </a:rPr>
              <a:t>: </a:t>
            </a:r>
            <a:endParaRPr lang="en-CA" sz="2800" dirty="0" smtClean="0">
              <a:solidFill>
                <a:srgbClr val="FFFF00"/>
              </a:solidFill>
            </a:endParaRPr>
          </a:p>
          <a:p>
            <a:r>
              <a:rPr lang="en-CA" sz="2800" dirty="0" smtClean="0">
                <a:solidFill>
                  <a:srgbClr val="FFFF00"/>
                </a:solidFill>
              </a:rPr>
              <a:t>Rocio </a:t>
            </a:r>
            <a:r>
              <a:rPr lang="en-CA" sz="2800" dirty="0" err="1" smtClean="0">
                <a:solidFill>
                  <a:srgbClr val="FFFF00"/>
                </a:solidFill>
              </a:rPr>
              <a:t>Bastidas</a:t>
            </a:r>
            <a:r>
              <a:rPr lang="es-EC" altLang="en-CA" sz="2800" dirty="0" err="1" smtClean="0">
                <a:solidFill>
                  <a:srgbClr val="FFFF00"/>
                </a:solidFill>
              </a:rPr>
              <a:t> Granizo</a:t>
            </a:r>
            <a:endParaRPr lang="en-CA" sz="2800" dirty="0" smtClean="0">
              <a:solidFill>
                <a:srgbClr val="FFFF00"/>
              </a:solidFill>
            </a:endParaRPr>
          </a:p>
          <a:p>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planv.com.ec/sites/default/files/la-floresta-img_633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31640" y="1196752"/>
            <a:ext cx="6096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2123728" y="5877272"/>
            <a:ext cx="4248472" cy="64807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CA" sz="1800" b="1" i="0" u="none" strike="noStrike" cap="none" normalizeH="0" baseline="0" dirty="0" smtClean="0">
                <a:ln>
                  <a:noFill/>
                </a:ln>
                <a:solidFill>
                  <a:srgbClr val="FFFF00"/>
                </a:solidFill>
                <a:effectLst/>
                <a:latin typeface="Arial" panose="020B0604020202020204" pitchFamily="34" charset="0"/>
              </a:rPr>
              <a:t>FOTOGRAFIAS: GENTILEZA DE PLAN</a:t>
            </a:r>
            <a:r>
              <a:rPr kumimoji="0" lang="en-CA" sz="1800" b="1" i="0" u="none" strike="noStrike" cap="none" normalizeH="0" dirty="0" smtClean="0">
                <a:ln>
                  <a:noFill/>
                </a:ln>
                <a:solidFill>
                  <a:srgbClr val="FFFF00"/>
                </a:solidFill>
                <a:effectLst/>
                <a:latin typeface="Arial" panose="020B0604020202020204" pitchFamily="34" charset="0"/>
              </a:rPr>
              <a:t> V  </a:t>
            </a:r>
            <a:r>
              <a:rPr kumimoji="0" lang="en-CA" sz="1800" b="1" i="0" u="none" strike="noStrike" cap="none" normalizeH="0" smtClean="0">
                <a:ln>
                  <a:noFill/>
                </a:ln>
                <a:solidFill>
                  <a:srgbClr val="FFFF00"/>
                </a:solidFill>
                <a:effectLst/>
                <a:latin typeface="Arial" panose="020B0604020202020204" pitchFamily="34" charset="0"/>
              </a:rPr>
              <a:t>MULTIMEDIA 22 </a:t>
            </a:r>
            <a:r>
              <a:rPr kumimoji="0" lang="en-CA" sz="1800" b="1" i="0" u="none" strike="noStrike" cap="none" normalizeH="0" dirty="0" err="1" smtClean="0">
                <a:ln>
                  <a:noFill/>
                </a:ln>
                <a:solidFill>
                  <a:srgbClr val="FFFF00"/>
                </a:solidFill>
                <a:effectLst/>
                <a:latin typeface="Arial" panose="020B0604020202020204" pitchFamily="34" charset="0"/>
              </a:rPr>
              <a:t>marzo</a:t>
            </a:r>
            <a:r>
              <a:rPr kumimoji="0" lang="en-CA" sz="1800" b="1" i="0" u="none" strike="noStrike" cap="none" normalizeH="0" dirty="0" smtClean="0">
                <a:ln>
                  <a:noFill/>
                </a:ln>
                <a:solidFill>
                  <a:srgbClr val="FFFF00"/>
                </a:solidFill>
                <a:effectLst/>
                <a:latin typeface="Arial" panose="020B0604020202020204" pitchFamily="34" charset="0"/>
              </a:rPr>
              <a:t> 2019</a:t>
            </a:r>
            <a:endParaRPr kumimoji="0" lang="en-CA" sz="1800" b="1" i="0" u="none" strike="noStrike" cap="none" normalizeH="0" baseline="0" dirty="0" smtClean="0">
              <a:ln>
                <a:noFill/>
              </a:ln>
              <a:solidFill>
                <a:srgbClr val="FFFF00"/>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s-EC" altLang="en-US"/>
              <a:t>Recomendación SOT...</a:t>
            </a:r>
            <a:endParaRPr lang="es-EC" altLang="en-US"/>
          </a:p>
        </p:txBody>
      </p:sp>
      <p:sp>
        <p:nvSpPr>
          <p:cNvPr id="5" name="Content Placeholder 4"/>
          <p:cNvSpPr>
            <a:spLocks noGrp="1"/>
          </p:cNvSpPr>
          <p:nvPr>
            <p:ph idx="1"/>
          </p:nvPr>
        </p:nvSpPr>
        <p:spPr/>
        <p:txBody>
          <a:bodyPr/>
          <a:p>
            <a:r>
              <a:rPr lang="en-US"/>
              <a:t>Conforme las recomendaciones </a:t>
            </a:r>
            <a:r>
              <a:rPr lang="es-EC" altLang="en-US"/>
              <a:t>de la SOT...</a:t>
            </a:r>
            <a:r>
              <a:rPr lang="en-US"/>
              <a:t>y en cumplimiento a lo dispuesto en el Artículo 30 de la Resolución Nro. 005-CTUGS-2020, se incorpora a la propuesta de Ordenanza, como Anexo, el Informe Nro. IT-SHOT-DMOT-2024-0085 aprobado por el Concejo Metropolitano en la Ordenanza correspondiente. </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457200" y="228600"/>
            <a:ext cx="8229600" cy="1423670"/>
          </a:xfrm>
        </p:spPr>
        <p:txBody>
          <a:bodyPr/>
          <a:p>
            <a:r>
              <a:rPr lang="en-US">
                <a:sym typeface="+mn-ea"/>
              </a:rPr>
              <a:t>Anexo 16.3. Informe técnico Nro. IT-SHOT-DMOT-2024-0085</a:t>
            </a:r>
            <a:endParaRPr lang="en-US"/>
          </a:p>
        </p:txBody>
      </p:sp>
      <p:sp>
        <p:nvSpPr>
          <p:cNvPr id="5" name="Content Placeholder 4"/>
          <p:cNvSpPr>
            <a:spLocks noGrp="1"/>
          </p:cNvSpPr>
          <p:nvPr>
            <p:ph idx="1"/>
          </p:nvPr>
        </p:nvSpPr>
        <p:spPr>
          <a:xfrm>
            <a:off x="457200" y="2106295"/>
            <a:ext cx="8229600" cy="3989705"/>
          </a:xfrm>
        </p:spPr>
        <p:txBody>
          <a:bodyPr/>
          <a:p>
            <a:r>
              <a:rPr lang="es-EC" altLang="en-US"/>
              <a:t>...</a:t>
            </a:r>
            <a:r>
              <a:rPr lang="en-US"/>
              <a:t> justificativo de factibilidad de creación de tratamientos urbanísticos para el Distrito Metropolitano de Quito, informe que de acuerdo a la normativa antes citada deberá ser aprobado por el Concejo Metropolitano en la Ordenanza correspondiente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ym typeface="+mn-ea"/>
              </a:rPr>
              <a:t>Anexo 16.3. Informe técnico Nro. IT-SHOT-DMOT-2024-0085</a:t>
            </a:r>
            <a:endParaRPr lang="en-US"/>
          </a:p>
        </p:txBody>
      </p:sp>
      <p:sp>
        <p:nvSpPr>
          <p:cNvPr id="5" name="Content Placeholder 4"/>
          <p:cNvSpPr>
            <a:spLocks noGrp="1"/>
          </p:cNvSpPr>
          <p:nvPr>
            <p:ph idx="1"/>
          </p:nvPr>
        </p:nvSpPr>
        <p:spPr>
          <a:xfrm>
            <a:off x="457200" y="1756410"/>
            <a:ext cx="8229600" cy="4339590"/>
          </a:xfrm>
        </p:spPr>
        <p:txBody>
          <a:bodyPr/>
          <a:p>
            <a:r>
              <a:rPr lang="en-US"/>
              <a:t>En el DMQ existen </a:t>
            </a:r>
            <a:r>
              <a:rPr lang="en-US" b="1">
                <a:solidFill>
                  <a:srgbClr val="FFFF00"/>
                </a:solidFill>
              </a:rPr>
              <a:t>conjuntos urbanos cuyas características arquitectónicas  y  paisajísticas  deben  ser  protegidas </a:t>
            </a:r>
            <a:r>
              <a:rPr lang="es-EC" altLang="en-US"/>
              <a:t>...</a:t>
            </a:r>
            <a:r>
              <a:rPr lang="en-US"/>
              <a:t> de aquí surge el planteamiento de este tratamiento que busca mantener la </a:t>
            </a:r>
            <a:r>
              <a:rPr lang="en-US" b="1">
                <a:solidFill>
                  <a:srgbClr val="FFFF00"/>
                </a:solidFill>
              </a:rPr>
              <a:t>armonía</a:t>
            </a:r>
            <a:r>
              <a:rPr lang="es-EC" altLang="en-US" b="1">
                <a:solidFill>
                  <a:srgbClr val="FFFF00"/>
                </a:solidFill>
              </a:rPr>
              <a:t> </a:t>
            </a:r>
            <a:r>
              <a:rPr lang="en-US" b="1">
                <a:solidFill>
                  <a:srgbClr val="FFFF00"/>
                </a:solidFill>
              </a:rPr>
              <a:t>morfológica del conjunto urbano.</a:t>
            </a:r>
            <a:endParaRPr lang="en-US" b="1">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ym typeface="+mn-ea"/>
              </a:rPr>
              <a:t>Anexo 16.3. Informe técnico Nro. IT-SHOT-DMOT-2024-0085</a:t>
            </a:r>
            <a:endParaRPr lang="en-US"/>
          </a:p>
        </p:txBody>
      </p:sp>
      <p:sp>
        <p:nvSpPr>
          <p:cNvPr id="5" name="Content Placeholder 4"/>
          <p:cNvSpPr>
            <a:spLocks noGrp="1"/>
          </p:cNvSpPr>
          <p:nvPr>
            <p:ph idx="1"/>
          </p:nvPr>
        </p:nvSpPr>
        <p:spPr/>
        <p:txBody>
          <a:bodyPr/>
          <a:p>
            <a:r>
              <a:rPr lang="en-US">
                <a:sym typeface="+mn-ea"/>
              </a:rPr>
              <a:t>Se  encuentra  en  Chillogallo  en  la  zona  restante  a  la Declaratoria  de  Patrimonio  Nacional,  Chimbacalle,  La Magdalena, San Juan y La Mariscal; </a:t>
            </a:r>
            <a:r>
              <a:rPr lang="es-EC" altLang="en-US">
                <a:sym typeface="+mn-ea"/>
              </a:rPr>
              <a:t>... </a:t>
            </a:r>
            <a:r>
              <a:rPr lang="en-US" b="1">
                <a:solidFill>
                  <a:srgbClr val="FFFF00"/>
                </a:solidFill>
                <a:sym typeface="+mn-ea"/>
              </a:rPr>
              <a:t>Para la delimitación de los polígonos, se identificaron los bienes  que  constan  en  el  Inventario  Selectivo  de  Bienes Patrimoniales</a:t>
            </a:r>
            <a:r>
              <a:rPr lang="en-US">
                <a:sym typeface="+mn-ea"/>
              </a:rPr>
              <a:t>  y  que  se  encuentran  ubicado</a:t>
            </a:r>
            <a:r>
              <a:rPr lang="es-EC" altLang="en-US">
                <a:sym typeface="+mn-ea"/>
              </a:rPr>
              <a:t>s</a:t>
            </a:r>
            <a:endParaRPr lang="es-EC" altLang="en-US">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ym typeface="+mn-ea"/>
              </a:rPr>
              <a:t>Anexo 16.3. Informe técnico Nro. IT-SHOT-DMOT-2024-0085</a:t>
            </a:r>
            <a:endParaRPr lang="en-US"/>
          </a:p>
        </p:txBody>
      </p:sp>
      <p:sp>
        <p:nvSpPr>
          <p:cNvPr id="5" name="Content Placeholder 4"/>
          <p:cNvSpPr>
            <a:spLocks noGrp="1"/>
          </p:cNvSpPr>
          <p:nvPr>
            <p:ph idx="1"/>
          </p:nvPr>
        </p:nvSpPr>
        <p:spPr>
          <a:xfrm>
            <a:off x="191135" y="1600200"/>
            <a:ext cx="8864600" cy="5223510"/>
          </a:xfrm>
        </p:spPr>
        <p:txBody>
          <a:bodyPr/>
          <a:p>
            <a:r>
              <a:rPr lang="en-US">
                <a:sym typeface="+mn-ea"/>
              </a:rPr>
              <a:t>fuera  de  los centros  o  núcleos  históricos  urbanos,  y  que,  a</a:t>
            </a:r>
            <a:r>
              <a:rPr lang="en-US" b="1">
                <a:solidFill>
                  <a:srgbClr val="FFFF00"/>
                </a:solidFill>
                <a:sym typeface="+mn-ea"/>
              </a:rPr>
              <a:t>demás, representan un conglomerado de edificaciones</a:t>
            </a:r>
            <a:r>
              <a:rPr lang="es-EC" altLang="en-US" b="1">
                <a:solidFill>
                  <a:srgbClr val="FFFF00"/>
                </a:solidFill>
                <a:sym typeface="+mn-ea"/>
              </a:rPr>
              <a:t> </a:t>
            </a:r>
            <a:r>
              <a:rPr lang="en-US" b="1">
                <a:solidFill>
                  <a:srgbClr val="FFFF00"/>
                </a:solidFill>
                <a:sym typeface="+mn-ea"/>
              </a:rPr>
              <a:t>patrimoniales</a:t>
            </a:r>
            <a:r>
              <a:rPr lang="en-US">
                <a:sym typeface="+mn-ea"/>
              </a:rPr>
              <a:t>.</a:t>
            </a:r>
            <a:r>
              <a:rPr lang="es-EC" altLang="en-US">
                <a:sym typeface="+mn-ea"/>
              </a:rPr>
              <a:t> </a:t>
            </a:r>
            <a:r>
              <a:rPr lang="en-US">
                <a:solidFill>
                  <a:srgbClr val="FFFF00"/>
                </a:solidFill>
                <a:sym typeface="+mn-ea"/>
              </a:rPr>
              <a:t>Aglomeración de Bienes Inventariados y estudio de características similares.</a:t>
            </a:r>
            <a:r>
              <a:rPr lang="es-EC" altLang="en-US">
                <a:solidFill>
                  <a:srgbClr val="FFFF00"/>
                </a:solidFill>
                <a:sym typeface="+mn-ea"/>
              </a:rPr>
              <a:t> </a:t>
            </a:r>
            <a:r>
              <a:rPr lang="en-US">
                <a:sym typeface="+mn-ea"/>
              </a:rPr>
              <a:t>Fuente: Ordenanza No. 260, Instituto Metropolitano de Patrimonio (IMP), el Instituto Nacional de Patrimonio Cultural (INPC), Google –Street-ViewElaboración: SHOT, 2024</a:t>
            </a:r>
            <a:endParaRPr lang="en-US"/>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457200" y="228600"/>
            <a:ext cx="8229600" cy="775335"/>
          </a:xfrm>
        </p:spPr>
        <p:txBody>
          <a:bodyPr/>
          <a:p>
            <a:r>
              <a:rPr lang="es-EC" altLang="en-US">
                <a:solidFill>
                  <a:srgbClr val="FFFF00"/>
                </a:solidFill>
              </a:rPr>
              <a:t>Anexo 67</a:t>
            </a:r>
            <a:endParaRPr lang="es-EC" altLang="en-US">
              <a:solidFill>
                <a:srgbClr val="FFFF00"/>
              </a:solidFill>
            </a:endParaRPr>
          </a:p>
        </p:txBody>
      </p:sp>
      <p:sp>
        <p:nvSpPr>
          <p:cNvPr id="5" name="Content Placeholder 4"/>
          <p:cNvSpPr>
            <a:spLocks noGrp="1"/>
          </p:cNvSpPr>
          <p:nvPr>
            <p:ph idx="1"/>
          </p:nvPr>
        </p:nvSpPr>
        <p:spPr>
          <a:xfrm>
            <a:off x="179070" y="908685"/>
            <a:ext cx="8619490" cy="5637530"/>
          </a:xfrm>
        </p:spPr>
        <p:txBody>
          <a:bodyPr/>
          <a:p>
            <a:pPr marL="0" indent="0">
              <a:buNone/>
            </a:pPr>
            <a:r>
              <a:rPr lang="es-EC" altLang="en-US" sz="2800"/>
              <a:t>...Estas zonas se caracterizan, no sólo por contar con </a:t>
            </a:r>
            <a:r>
              <a:rPr lang="es-EC" altLang="en-US" sz="2800">
                <a:solidFill>
                  <a:srgbClr val="FFFF00"/>
                </a:solidFill>
              </a:rPr>
              <a:t>bienes inventariados</a:t>
            </a:r>
            <a:r>
              <a:rPr lang="es-EC" altLang="en-US" sz="2800"/>
              <a:t>, sino también porque </a:t>
            </a:r>
            <a:r>
              <a:rPr lang="es-EC" altLang="en-US" sz="2800">
                <a:solidFill>
                  <a:srgbClr val="FFFF00"/>
                </a:solidFill>
              </a:rPr>
              <a:t>han adquirido un significado social y cultural que los hace representativos en su contexto</a:t>
            </a:r>
            <a:r>
              <a:rPr lang="es-EC" altLang="en-US" sz="2800"/>
              <a:t>. Para el análisis, se tomó como ejemplo, al </a:t>
            </a:r>
            <a:r>
              <a:rPr lang="es-EC" altLang="en-US" sz="2800">
                <a:solidFill>
                  <a:srgbClr val="FFFF00"/>
                </a:solidFill>
              </a:rPr>
              <a:t>barrio de La Floresta</a:t>
            </a:r>
            <a:r>
              <a:rPr lang="es-EC" altLang="en-US" sz="2800"/>
              <a:t>. Se realizaron varias jornadas participativas con representantes del Comité Pro Mejoras de dicho barrio en las que se pudieron identificar características similares en las diferentes estructuras urbanas y se evidenció la importancia de preservarlas en la memoria e identidad colectiva. </a:t>
            </a:r>
            <a:endParaRPr lang="es-EC" altLang="en-US" sz="2800"/>
          </a:p>
          <a:p>
            <a:pPr marL="0" indent="0">
              <a:buNone/>
            </a:pPr>
            <a:r>
              <a:rPr lang="es-EC" altLang="en-US" sz="2800">
                <a:solidFill>
                  <a:srgbClr val="FFFF00"/>
                </a:solidFill>
              </a:rPr>
              <a:t>Bienes Inventariados Casos La Mariscal – La Floresta – Chimbacalle.</a:t>
            </a:r>
            <a:endParaRPr lang="es-EC" altLang="en-US" sz="280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457200" y="228600"/>
            <a:ext cx="8229600" cy="674370"/>
          </a:xfrm>
        </p:spPr>
        <p:txBody>
          <a:bodyPr/>
          <a:p>
            <a:r>
              <a:rPr lang="en-US" sz="2800" b="1">
                <a:solidFill>
                  <a:srgbClr val="FFFF00"/>
                </a:solidFill>
              </a:rPr>
              <a:t>ACUERDO Nro. MCYP-MCYP-2021-0030-A</a:t>
            </a:r>
            <a:endParaRPr lang="en-US" sz="2800" b="1">
              <a:solidFill>
                <a:srgbClr val="FFFF00"/>
              </a:solidFill>
            </a:endParaRPr>
          </a:p>
        </p:txBody>
      </p:sp>
      <p:sp>
        <p:nvSpPr>
          <p:cNvPr id="5" name="Content Placeholder 4"/>
          <p:cNvSpPr>
            <a:spLocks noGrp="1"/>
          </p:cNvSpPr>
          <p:nvPr>
            <p:ph idx="1"/>
          </p:nvPr>
        </p:nvSpPr>
        <p:spPr>
          <a:xfrm>
            <a:off x="176530" y="869315"/>
            <a:ext cx="8835390" cy="5988685"/>
          </a:xfrm>
        </p:spPr>
        <p:txBody>
          <a:bodyPr/>
          <a:p>
            <a:pPr marL="0" indent="0">
              <a:buNone/>
            </a:pPr>
            <a:r>
              <a:rPr lang="en-US" b="1">
                <a:solidFill>
                  <a:srgbClr val="FFFF00"/>
                </a:solidFill>
              </a:rPr>
              <a:t>Artículo 1.- Declarar como bienes del patrimonio cultural nacional, a los ciento cuarenta y uno (141) bienes</a:t>
            </a:r>
            <a:r>
              <a:rPr lang="es-EC" altLang="en-US" b="1">
                <a:solidFill>
                  <a:srgbClr val="FFFF00"/>
                </a:solidFill>
              </a:rPr>
              <a:t> </a:t>
            </a:r>
            <a:r>
              <a:rPr lang="en-US" b="1">
                <a:solidFill>
                  <a:srgbClr val="FFFF00"/>
                </a:solidFill>
              </a:rPr>
              <a:t>inmuebles identificados del Barrio “La Floresta”</a:t>
            </a:r>
            <a:r>
              <a:rPr lang="en-US"/>
              <a:t>,</a:t>
            </a:r>
            <a:r>
              <a:rPr lang="es-EC" altLang="en-US"/>
              <a:t>...</a:t>
            </a:r>
            <a:r>
              <a:rPr lang="en-US"/>
              <a:t>  así</a:t>
            </a:r>
            <a:r>
              <a:rPr lang="es-EC" altLang="en-US"/>
              <a:t> </a:t>
            </a:r>
            <a:r>
              <a:rPr lang="en-US"/>
              <a:t>como, su incorporación de acuerdo al detalle establecido en el </a:t>
            </a:r>
            <a:r>
              <a:rPr lang="en-US" b="1">
                <a:solidFill>
                  <a:srgbClr val="FFFF00"/>
                </a:solidFill>
              </a:rPr>
              <a:t>expediente técnico y fichas elaboradas por el</a:t>
            </a:r>
            <a:r>
              <a:rPr lang="es-EC" altLang="en-US" b="1">
                <a:solidFill>
                  <a:srgbClr val="FFFF00"/>
                </a:solidFill>
              </a:rPr>
              <a:t> </a:t>
            </a:r>
            <a:r>
              <a:rPr lang="en-US" b="1">
                <a:solidFill>
                  <a:srgbClr val="FFFF00"/>
                </a:solidFill>
              </a:rPr>
              <a:t>Gobierno Autónomo Descentralizado del Distrito Metropolitano de Quito</a:t>
            </a:r>
            <a:r>
              <a:rPr lang="en-US">
                <a:solidFill>
                  <a:srgbClr val="FFFF00"/>
                </a:solidFill>
              </a:rPr>
              <a:t> </a:t>
            </a:r>
            <a:r>
              <a:rPr lang="en-US"/>
              <a:t>y validadas por el Instituto Nacional</a:t>
            </a:r>
            <a:r>
              <a:rPr lang="es-EC" altLang="en-US"/>
              <a:t> </a:t>
            </a:r>
            <a:r>
              <a:rPr lang="en-US"/>
              <a:t>de Patrimonio Cultural, los cuales se constituyen en documentos habilitantes de este Acuerdo Ministerial</a:t>
            </a:r>
            <a:r>
              <a:rPr lang="es-EC" altLang="en-US"/>
              <a:t>... </a:t>
            </a:r>
            <a:r>
              <a:rPr lang="es-EC" altLang="en-US" b="1">
                <a:solidFill>
                  <a:srgbClr val="FFFF00"/>
                </a:solidFill>
              </a:rPr>
              <a:t>17 marzo 2021</a:t>
            </a:r>
            <a:endParaRPr lang="es-EC" altLang="en-US" b="1">
              <a:solidFill>
                <a:srgbClr val="FFFF00"/>
              </a:solidFill>
            </a:endParaRPr>
          </a:p>
        </p:txBody>
      </p:sp>
    </p:spTree>
  </p:cSld>
  <p:clrMapOvr>
    <a:masterClrMapping/>
  </p:clrMapOvr>
</p:sld>
</file>

<file path=ppt/theme/theme1.xml><?xml version="1.0" encoding="utf-8"?>
<a:theme xmlns:a="http://schemas.openxmlformats.org/drawingml/2006/main" name="Mountain_top_design_slides">
  <a:themeElements>
    <a:clrScheme name="Office Them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CA"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CA"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Office Them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Office Them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Office Them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Office Them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Office Them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Office Them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Office Them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Mountain_top_design_slides</Template>
  <TotalTime>0</TotalTime>
  <Words>4477</Words>
  <Application>WPS Presentation</Application>
  <PresentationFormat>On-screen Show (4:3)</PresentationFormat>
  <Paragraphs>64</Paragraphs>
  <Slides>20</Slides>
  <Notes>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Arial</vt:lpstr>
      <vt:lpstr>SimSun</vt:lpstr>
      <vt:lpstr>Wingdings</vt:lpstr>
      <vt:lpstr>Arial</vt:lpstr>
      <vt:lpstr>Microsoft YaHei</vt:lpstr>
      <vt:lpstr>Arial Unicode MS</vt:lpstr>
      <vt:lpstr>Calibri</vt:lpstr>
      <vt:lpstr>Mountain_top_design_slides</vt:lpstr>
      <vt:lpstr>LA FLORESTA  Barrio residencial, universitario, patrimonial, popular y emblematico de Quito  SILLA VACIA</vt:lpstr>
      <vt:lpstr>22. EXPEDIENTE DE COMISIÓN No. 2019-036749 Conocimiento y resolución del Proyecto de Ordenanza Metropolitana Interpretativa de la Ordenanza Metropolitana No. 127, de 25 de julio de 2017, reformada mediante Ordenanza Metropolitana No. 210, de 12 de abril de 2018; y, de la Ordenanza Metropolitano No. 135, de 11 de noviembre de 2011, de conformidad con el oficio No. SG-0983. </vt:lpstr>
      <vt:lpstr>PowerPoint 演示文稿</vt:lpstr>
      <vt:lpstr>PowerPoint 演示文稿</vt:lpstr>
      <vt:lpstr>PowerPoint 演示文稿</vt:lpstr>
      <vt:lpstr>PowerPoint 演示文稿</vt:lpstr>
      <vt:lpstr>PowerPoint 演示文稿</vt:lpstr>
      <vt:lpstr>PowerPoint 演示文稿</vt:lpstr>
      <vt:lpstr>ACUERDO Nro. MCYP-MCYP-2021-0030-A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FLORESTA  Barrio residencial, universitario, patrimonial, popular y emblematico de Quito  SILLA VACIA</dc:title>
  <dc:creator>Rocío Bastidas Granizo</dc:creator>
  <cp:lastModifiedBy>rocio</cp:lastModifiedBy>
  <cp:revision>39</cp:revision>
  <cp:lastPrinted>2113-01-01T00:00:00Z</cp:lastPrinted>
  <dcterms:created xsi:type="dcterms:W3CDTF">2019-04-07T14:05:00Z</dcterms:created>
  <dcterms:modified xsi:type="dcterms:W3CDTF">2024-05-06T02:31:51Z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TC102037911033</vt:lpwstr>
  </property>
  <property fmtid="{D5CDD505-2E9C-101B-9397-08002B2CF9AE}" pid="3" name="ICV">
    <vt:lpwstr>FE37BDF28BEF4699AE53BA116904F46E_13</vt:lpwstr>
  </property>
  <property fmtid="{D5CDD505-2E9C-101B-9397-08002B2CF9AE}" pid="4" name="KSOProductBuildVer">
    <vt:lpwstr>1033-12.2.0.16731</vt:lpwstr>
  </property>
</Properties>
</file>