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9" r:id="rId4"/>
    <p:sldId id="268" r:id="rId5"/>
    <p:sldId id="266" r:id="rId6"/>
  </p:sldIdLst>
  <p:sldSz cx="12192000" cy="6858000"/>
  <p:notesSz cx="9296400" cy="70104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Black" panose="020B0604020202020204" charset="0"/>
      <p:bold r:id="rId16"/>
      <p:boldItalic r:id="rId17"/>
    </p:embeddedFont>
    <p:embeddedFont>
      <p:font typeface="Montserrat SemiBol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U46Al/FT1TTLarAGVviBAEeJk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82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3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86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f7bf1b7df1_4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f7bf1b7df1_4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f7bf1b7df1_4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f7bf1b7df1_4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1f7bf1b7df1_4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1f7bf1b7df1_4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f7bf1b7df1_4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f7bf1b7df1_4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1f7bf1b7df1_4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f7bf1b7df1_4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f7bf1b7df1_4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f7bf1b7df1_4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f7bf1b7df1_4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7bf1b7df1_4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1f7bf1b7df1_4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1f7bf1b7df1_4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f7bf1b7df1_4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f7bf1b7df1_4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f7bf1b7df1_4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f7bf1b7df1_4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f7bf1b7df1_4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f7bf1b7df1_4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1f7bf1b7df1_4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f7bf1b7df1_4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1f7bf1b7df1_4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1f7bf1b7df1_4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1f7bf1b7df1_4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1f7bf1b7df1_4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f7bf1b7df1_4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1f7bf1b7df1_4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7bf1b7df1_4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1f7bf1b7df1_4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1f7bf1b7df1_4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-7"/>
            <a:ext cx="121919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584021" y="5879750"/>
            <a:ext cx="5711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Calibri"/>
              <a:buNone/>
            </a:pPr>
            <a:r>
              <a:rPr lang="es-ES" i="1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*Actualización PMDOT </a:t>
            </a:r>
            <a:r>
              <a:rPr lang="es-ES" b="1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2021-2033</a:t>
            </a:r>
            <a:endParaRPr b="1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0" y="744500"/>
            <a:ext cx="3855000" cy="18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1414450" y="457600"/>
            <a:ext cx="84270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Calibri"/>
              <a:buNone/>
            </a:pPr>
            <a:r>
              <a:rPr lang="es-ES" sz="2800" dirty="0" smtClean="0">
                <a:solidFill>
                  <a:srgbClr val="0E6FC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Observaciones al PMDOT 2024 - 2033</a:t>
            </a:r>
            <a:endParaRPr sz="2800" u="none" dirty="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414449" y="1252252"/>
            <a:ext cx="990447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174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ea typeface="Montserrat SemiBold"/>
                <a:cs typeface="Montserrat SemiBold"/>
                <a:sym typeface="Montserrat SemiBold"/>
              </a:rPr>
              <a:t>ANTECEDENTES</a:t>
            </a:r>
            <a:endParaRPr lang="es-MX" sz="2000" b="1" dirty="0" smtClean="0">
              <a:solidFill>
                <a:srgbClr val="1740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endParaRPr lang="es-MX" i="1" dirty="0" smtClean="0">
              <a:solidFill>
                <a:srgbClr val="1740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 Secretaría General del Concejo Metropolitano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mediante Oficio Nro.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GADDMQ-SGCM-2024-1137-O, del 24 de abril de 2024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convocó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los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señores Concejales miembros de la Comisión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Planificación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Estratégica y de la Comisión de Uso de Suelo, a la Sesión Extraordinaria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la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Comisión Conjunta No. 009, a realizarse el día jueves 25 de abril de 2024, a partir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las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09h00, de manera presencial, en la Sala 3 del Concejo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Metropolitano, como uno de los puntos a tratar en el ORDEN DEL DÍA, es:</a:t>
            </a:r>
          </a:p>
          <a:p>
            <a:pPr lvl="0" algn="just">
              <a:lnSpc>
                <a:spcPct val="90000"/>
              </a:lnSpc>
            </a:pPr>
            <a:endParaRPr lang="es-MX" sz="1600" dirty="0" smtClean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Conocimiento de las observaciones presentadas a los Proyectos de: ”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Ordenanza Reformatoria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la Ordenanza PMDOT-PUGS-001-2021 de 13 de septiembre de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2021 que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aprueba la actualización del Plan Metropolitano de Desarrollo y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Ordenamiento Territorial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 la aprobación del Plan de Uso y Gestión del Suelo del Distrito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Metropolitano de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Quito”; y, el Proyecto de “Ordenanza Reformatoria de las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Ordenanzas PMDOT-PUGS-001-2021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13 de septiembre del 2021 y PMDOT-PUGS-002-2022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29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abril de 2022, que actualiza el Plan Metropolitano de Desarrollo y 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Ordenamiento Territorial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 el Plan de Uso y Gestión del Suelo del Distrito Metropolitano de Quito”; y</a:t>
            </a:r>
            <a:r>
              <a:rPr lang="es-MX" sz="16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resolución </a:t>
            </a:r>
            <a:r>
              <a:rPr lang="es-MX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 respecto. </a:t>
            </a:r>
          </a:p>
          <a:p>
            <a:pPr marL="285750" lvl="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MX" dirty="0">
              <a:solidFill>
                <a:srgbClr val="1740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endParaRPr i="1" u="none" strike="noStrike" cap="none" dirty="0">
              <a:solidFill>
                <a:srgbClr val="1740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341" y="6026100"/>
            <a:ext cx="437101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6505000"/>
            <a:ext cx="3218975" cy="35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"/>
          <p:cNvCxnSpPr/>
          <p:nvPr/>
        </p:nvCxnSpPr>
        <p:spPr>
          <a:xfrm>
            <a:off x="1465725" y="1166225"/>
            <a:ext cx="9853200" cy="0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103" name="Google Shape;103;p2"/>
          <p:cNvSpPr/>
          <p:nvPr/>
        </p:nvSpPr>
        <p:spPr>
          <a:xfrm>
            <a:off x="449050" y="315825"/>
            <a:ext cx="965400" cy="960900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93;p2" descr="Documen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43" y="457600"/>
            <a:ext cx="617614" cy="617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3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1414450" y="457600"/>
            <a:ext cx="84270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Calibri"/>
              <a:buNone/>
            </a:pPr>
            <a:r>
              <a:rPr lang="es-ES" sz="2800" dirty="0" smtClean="0">
                <a:solidFill>
                  <a:srgbClr val="0E6FC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Observaciones al PMDOT 2024 - 2033</a:t>
            </a:r>
            <a:endParaRPr sz="2800" u="none" dirty="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414449" y="1252252"/>
            <a:ext cx="990447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rgbClr val="174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ea typeface="Montserrat SemiBold"/>
                <a:cs typeface="Montserrat SemiBold"/>
                <a:sym typeface="Montserrat SemiBold"/>
              </a:rPr>
              <a:t>Observación Concejala Fernanda </a:t>
            </a:r>
            <a:r>
              <a:rPr lang="es-MX" sz="2400" b="1" dirty="0" err="1" smtClean="0">
                <a:solidFill>
                  <a:srgbClr val="174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ea typeface="Montserrat SemiBold"/>
                <a:cs typeface="Montserrat SemiBold"/>
                <a:sym typeface="Montserrat SemiBold"/>
              </a:rPr>
              <a:t>Racines</a:t>
            </a:r>
            <a:endParaRPr lang="es-MX" sz="2400" b="1" dirty="0" smtClean="0">
              <a:solidFill>
                <a:srgbClr val="1740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endParaRPr lang="es-MX" i="1" dirty="0" smtClean="0">
              <a:solidFill>
                <a:srgbClr val="1740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En la página No. </a:t>
            </a:r>
            <a:r>
              <a:rPr lang="es-MX" sz="2400" dirty="0" smtClean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109 del documento, 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estamos hablando precisamente en la tabla No. 10, que son políticas y metas del indicador del objetivo 1.1., al final del cuadro, </a:t>
            </a:r>
            <a:r>
              <a:rPr lang="es-MX" sz="2400" dirty="0" smtClean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se señala las políticas, metas e indicadores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; lamentablemente al final, no dentro del cuadro, se señala que además se propone: </a:t>
            </a:r>
            <a:r>
              <a:rPr lang="es-MX" sz="2400" dirty="0" smtClean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“</a:t>
            </a:r>
            <a:r>
              <a:rPr lang="es-MX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Disminuir </a:t>
            </a:r>
            <a:r>
              <a:rPr lang="es-MX" sz="2400" i="1" dirty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las brechas de género, transformar los patrones socioculturales para una vida digna y libre de violencias e incorporar el enfoque de género en políticas, planes y proyectos del distrito metropolitano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”. Si bien es cierto, aquí nos señalan cómo se lo va a hacer, a través de: Quito te cuida, Quito te proyecta, cultura y patrimonio, Quito transparente y eficiente; no tenemos una meta y no tenemos un indicador, si no medimos lo que nos proponemos tampoco lo vamos a cumplir. </a:t>
            </a:r>
            <a:endParaRPr lang="es-MX" sz="2400" dirty="0" smtClean="0">
              <a:solidFill>
                <a:schemeClr val="tx1"/>
              </a:solidFill>
              <a:latin typeface="Calibri" panose="020F0502020204030204" pitchFamily="34" charset="0"/>
              <a:ea typeface="Montserrat SemiBold"/>
              <a:cs typeface="Calibri" panose="020F0502020204030204" pitchFamily="34" charset="0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endParaRPr lang="es-MX" sz="2400" dirty="0">
              <a:solidFill>
                <a:srgbClr val="17406D"/>
              </a:solidFill>
              <a:latin typeface="Calibri" panose="020F0502020204030204" pitchFamily="34" charset="0"/>
              <a:ea typeface="Montserrat SemiBold"/>
              <a:cs typeface="Calibri" panose="020F0502020204030204" pitchFamily="34" charset="0"/>
              <a:sym typeface="Montserrat SemiBold"/>
            </a:endParaRPr>
          </a:p>
          <a:p>
            <a:pPr lvl="0" algn="just">
              <a:lnSpc>
                <a:spcPct val="90000"/>
              </a:lnSpc>
            </a:pPr>
            <a:endParaRPr i="1" u="none" strike="noStrike" cap="none" dirty="0">
              <a:solidFill>
                <a:srgbClr val="1740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341" y="6026100"/>
            <a:ext cx="437101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6505000"/>
            <a:ext cx="3218975" cy="35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"/>
          <p:cNvCxnSpPr/>
          <p:nvPr/>
        </p:nvCxnSpPr>
        <p:spPr>
          <a:xfrm>
            <a:off x="1465725" y="1166225"/>
            <a:ext cx="9853200" cy="0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103" name="Google Shape;103;p2"/>
          <p:cNvSpPr/>
          <p:nvPr/>
        </p:nvSpPr>
        <p:spPr>
          <a:xfrm>
            <a:off x="449050" y="315825"/>
            <a:ext cx="965400" cy="960900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93;p2" descr="Documen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43" y="457600"/>
            <a:ext cx="617614" cy="617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77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1414450" y="457600"/>
            <a:ext cx="84270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Calibri"/>
              <a:buNone/>
            </a:pPr>
            <a:r>
              <a:rPr lang="es-ES" sz="2800" dirty="0" smtClean="0">
                <a:solidFill>
                  <a:srgbClr val="0E6FC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Observaciones al PMDOT 2024 - 2033</a:t>
            </a:r>
            <a:endParaRPr sz="2800" u="none" dirty="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341" y="6026100"/>
            <a:ext cx="437101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6505000"/>
            <a:ext cx="3218975" cy="35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"/>
          <p:cNvCxnSpPr/>
          <p:nvPr/>
        </p:nvCxnSpPr>
        <p:spPr>
          <a:xfrm>
            <a:off x="1465725" y="1166225"/>
            <a:ext cx="9853200" cy="0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103" name="Google Shape;103;p2"/>
          <p:cNvSpPr/>
          <p:nvPr/>
        </p:nvSpPr>
        <p:spPr>
          <a:xfrm>
            <a:off x="449050" y="315825"/>
            <a:ext cx="965400" cy="960900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93;p2" descr="Documen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43" y="457600"/>
            <a:ext cx="617614" cy="617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2"/>
          <p:cNvCxnSpPr/>
          <p:nvPr/>
        </p:nvCxnSpPr>
        <p:spPr>
          <a:xfrm>
            <a:off x="5715000" y="1911566"/>
            <a:ext cx="18288" cy="43612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17618" y="1911566"/>
            <a:ext cx="53178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Objetivo de desarrollo 1</a:t>
            </a:r>
          </a:p>
          <a:p>
            <a:pPr algn="just"/>
            <a:r>
              <a:rPr lang="es-MX" i="1" dirty="0"/>
              <a:t>Mejorar la calidad de vida e incrementar el bienestar de la población, con justicia, igualdad y equidad; mediante la generación de oportunidades y de fuentes de trabajo digno, de la reducción de brechas y el combate a la exclusión</a:t>
            </a:r>
            <a:r>
              <a:rPr lang="es-MX" i="1" dirty="0" smtClean="0"/>
              <a:t>.</a:t>
            </a:r>
          </a:p>
          <a:p>
            <a:pPr algn="just"/>
            <a:endParaRPr lang="es-EC" b="1" i="1" dirty="0" smtClean="0"/>
          </a:p>
          <a:p>
            <a:pPr algn="just"/>
            <a:r>
              <a:rPr lang="es-EC" b="1" i="1" dirty="0" smtClean="0"/>
              <a:t>Objetivo </a:t>
            </a:r>
            <a:r>
              <a:rPr lang="es-EC" b="1" i="1" dirty="0"/>
              <a:t>de gestión 1.1 </a:t>
            </a:r>
            <a:endParaRPr lang="es-EC" b="1" i="1" dirty="0" smtClean="0"/>
          </a:p>
          <a:p>
            <a:pPr algn="just"/>
            <a:r>
              <a:rPr lang="es-EC" i="1" dirty="0" smtClean="0"/>
              <a:t>Promover </a:t>
            </a:r>
            <a:r>
              <a:rPr lang="es-EC" i="1" dirty="0"/>
              <a:t>el pleno ejercicio de derechos sociales, económicos y culturales en un territorio de justicia social.</a:t>
            </a:r>
          </a:p>
          <a:p>
            <a:endParaRPr lang="es-MX" sz="1600" dirty="0" smtClean="0"/>
          </a:p>
          <a:p>
            <a:r>
              <a:rPr lang="es-EC" b="1" i="1" dirty="0"/>
              <a:t>Tabla 18.</a:t>
            </a:r>
            <a:r>
              <a:rPr lang="es-EC" i="1" dirty="0"/>
              <a:t> Políticas, metas, Indicadores Objetivo </a:t>
            </a:r>
            <a:r>
              <a:rPr lang="es-EC" i="1" dirty="0" smtClean="0"/>
              <a:t>1.1 </a:t>
            </a:r>
            <a:endParaRPr lang="es-EC" i="1" dirty="0"/>
          </a:p>
          <a:p>
            <a:endParaRPr lang="es-MX" sz="1600" dirty="0" smtClean="0"/>
          </a:p>
          <a:p>
            <a:pPr algn="just"/>
            <a:r>
              <a:rPr lang="es-ES" i="1" dirty="0"/>
              <a:t>Se propone, además:</a:t>
            </a:r>
            <a:endParaRPr lang="es-EC" i="1" dirty="0"/>
          </a:p>
          <a:p>
            <a:pPr lvl="0" algn="just"/>
            <a:endParaRPr lang="es-EC" i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i="1" dirty="0" smtClean="0"/>
              <a:t>Disminuir </a:t>
            </a:r>
            <a:r>
              <a:rPr lang="es-EC" i="1" dirty="0"/>
              <a:t>las brechas de género, transformar los patrones socioculturales para una vida digna y libre de violencias e incorporar el enfoque de género en políticas, planes y proyectos del MDMQ.</a:t>
            </a:r>
          </a:p>
          <a:p>
            <a:endParaRPr lang="es-EC" sz="1600" dirty="0" smtClean="0"/>
          </a:p>
        </p:txBody>
      </p:sp>
      <p:sp>
        <p:nvSpPr>
          <p:cNvPr id="12" name="Rectángulo 11"/>
          <p:cNvSpPr/>
          <p:nvPr/>
        </p:nvSpPr>
        <p:spPr>
          <a:xfrm>
            <a:off x="14" y="1297485"/>
            <a:ext cx="60850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TEXTO ORIGINAL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635485" y="1297485"/>
            <a:ext cx="6085053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AJUSTE REALIZADO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135312" y="1805552"/>
            <a:ext cx="53178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 incorpora la política de género, con meta e indicador en la Tabla 18, del Objetivo 1.1.</a:t>
            </a:r>
          </a:p>
          <a:p>
            <a:endParaRPr lang="en-US" b="1" i="1" dirty="0" smtClean="0"/>
          </a:p>
          <a:p>
            <a:r>
              <a:rPr lang="en-US" sz="1200" b="1" i="1" dirty="0" smtClean="0"/>
              <a:t>Objetivo </a:t>
            </a:r>
            <a:r>
              <a:rPr lang="en-US" sz="1200" b="1" i="1" dirty="0"/>
              <a:t>de desarrollo 1</a:t>
            </a:r>
          </a:p>
          <a:p>
            <a:pPr algn="just"/>
            <a:r>
              <a:rPr lang="es-MX" sz="1200" i="1" dirty="0"/>
              <a:t>Mejorar la calidad de vida e incrementar el bienestar de la población, con justicia, igualdad y equidad; mediante la generación de oportunidades y de fuentes de trabajo digno, de la reducción de brechas y el combate a la exclusión</a:t>
            </a:r>
            <a:r>
              <a:rPr lang="es-MX" sz="1200" i="1" dirty="0" smtClean="0"/>
              <a:t>.</a:t>
            </a:r>
          </a:p>
          <a:p>
            <a:pPr algn="just"/>
            <a:endParaRPr lang="es-EC" sz="1200" b="1" i="1" dirty="0" smtClean="0"/>
          </a:p>
          <a:p>
            <a:pPr algn="just"/>
            <a:r>
              <a:rPr lang="es-EC" sz="1200" b="1" i="1" dirty="0" smtClean="0"/>
              <a:t>Objetivo </a:t>
            </a:r>
            <a:r>
              <a:rPr lang="es-EC" sz="1200" b="1" i="1" dirty="0"/>
              <a:t>de gestión 1.1 </a:t>
            </a:r>
            <a:endParaRPr lang="es-EC" sz="1200" b="1" i="1" dirty="0" smtClean="0"/>
          </a:p>
          <a:p>
            <a:pPr algn="just"/>
            <a:r>
              <a:rPr lang="es-EC" sz="1200" i="1" dirty="0" smtClean="0"/>
              <a:t>Promover </a:t>
            </a:r>
            <a:r>
              <a:rPr lang="es-EC" sz="1200" i="1" dirty="0"/>
              <a:t>el pleno ejercicio de derechos sociales, económicos y culturales en un territorio de justicia social.</a:t>
            </a:r>
          </a:p>
          <a:p>
            <a:endParaRPr lang="es-MX" sz="1200" dirty="0" smtClean="0"/>
          </a:p>
          <a:p>
            <a:r>
              <a:rPr lang="es-EC" sz="1200" b="1" i="1" dirty="0"/>
              <a:t>Tabla 18.</a:t>
            </a:r>
            <a:r>
              <a:rPr lang="es-EC" sz="1200" i="1" dirty="0"/>
              <a:t> Políticas, metas, Indicadores Objetivo </a:t>
            </a:r>
            <a:r>
              <a:rPr lang="es-EC" sz="1200" i="1" dirty="0" smtClean="0"/>
              <a:t>1.1</a:t>
            </a:r>
          </a:p>
          <a:p>
            <a:endParaRPr lang="es-MX" sz="1200" i="1" dirty="0"/>
          </a:p>
          <a:p>
            <a:endParaRPr lang="es-EC" i="1" dirty="0" smtClean="0"/>
          </a:p>
          <a:p>
            <a:endParaRPr lang="es-EC" i="1" dirty="0"/>
          </a:p>
          <a:p>
            <a:endParaRPr lang="es-EC" sz="1600" dirty="0" smtClean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22405"/>
              </p:ext>
            </p:extLst>
          </p:nvPr>
        </p:nvGraphicFramePr>
        <p:xfrm>
          <a:off x="5953089" y="4687527"/>
          <a:ext cx="5867835" cy="1432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55945">
                  <a:extLst>
                    <a:ext uri="{9D8B030D-6E8A-4147-A177-3AD203B41FA5}">
                      <a16:colId xmlns:a16="http://schemas.microsoft.com/office/drawing/2014/main" val="1140650027"/>
                    </a:ext>
                  </a:extLst>
                </a:gridCol>
                <a:gridCol w="1955945">
                  <a:extLst>
                    <a:ext uri="{9D8B030D-6E8A-4147-A177-3AD203B41FA5}">
                      <a16:colId xmlns:a16="http://schemas.microsoft.com/office/drawing/2014/main" val="480527842"/>
                    </a:ext>
                  </a:extLst>
                </a:gridCol>
                <a:gridCol w="1955945">
                  <a:extLst>
                    <a:ext uri="{9D8B030D-6E8A-4147-A177-3AD203B41FA5}">
                      <a16:colId xmlns:a16="http://schemas.microsoft.com/office/drawing/2014/main" val="1510270324"/>
                    </a:ext>
                  </a:extLst>
                </a:gridCol>
              </a:tblGrid>
              <a:tr h="21976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Política</a:t>
                      </a:r>
                      <a:endParaRPr lang="es-EC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Meta 2033</a:t>
                      </a:r>
                      <a:endParaRPr lang="es-EC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Indicador</a:t>
                      </a:r>
                      <a:endParaRPr lang="es-EC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37495"/>
                  </a:ext>
                </a:extLst>
              </a:tr>
              <a:tr h="927884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/>
                        <a:t>Disminuir las brechas de género, transformar los patrones socioculturales para una vida digna y libre de violencias e incorporar el enfoque de género en políticas, planes y proyectos del MDMQ.</a:t>
                      </a:r>
                      <a:endParaRPr lang="es-EC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/>
                        <a:t>Alcanzar que al menos el 60% de intervenciones del GAD DMQ incorporan el enfoque de género, para promover los derechos de las mujeres en todas sus diversidades, al 2033. </a:t>
                      </a:r>
                      <a:endParaRPr lang="es-EC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/>
                        <a:t>Porcentaje de intervenciones del GAD DMQ que incorporan el enfoque de género, para promover los derechos de las mujeres en todas sus diversidades</a:t>
                      </a:r>
                      <a:endParaRPr lang="es-EC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90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8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1"/>
          <p:cNvGrpSpPr/>
          <p:nvPr/>
        </p:nvGrpSpPr>
        <p:grpSpPr>
          <a:xfrm>
            <a:off x="3271" y="-77821"/>
            <a:ext cx="12188729" cy="6955277"/>
            <a:chOff x="3271" y="-1"/>
            <a:chExt cx="12188729" cy="6858001"/>
          </a:xfrm>
        </p:grpSpPr>
        <p:pic>
          <p:nvPicPr>
            <p:cNvPr id="379" name="Google Shape;379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4326" y="0"/>
              <a:ext cx="971044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1"/>
            <p:cNvPicPr preferRelativeResize="0"/>
            <p:nvPr/>
          </p:nvPicPr>
          <p:blipFill rotWithShape="1">
            <a:blip r:embed="rId3">
              <a:alphaModFix/>
            </a:blip>
            <a:srcRect l="82135"/>
            <a:stretch/>
          </p:blipFill>
          <p:spPr>
            <a:xfrm>
              <a:off x="3271" y="0"/>
              <a:ext cx="1734766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1"/>
            <p:cNvPicPr preferRelativeResize="0"/>
            <p:nvPr/>
          </p:nvPicPr>
          <p:blipFill rotWithShape="1">
            <a:blip r:embed="rId3">
              <a:alphaModFix/>
            </a:blip>
            <a:srcRect l="82135"/>
            <a:stretch/>
          </p:blipFill>
          <p:spPr>
            <a:xfrm>
              <a:off x="10457234" y="-1"/>
              <a:ext cx="1734766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11">
            <a:hlinkClick r:id="rId4" action="ppaction://hlinksldjump"/>
          </p:cNvPr>
          <p:cNvSpPr/>
          <p:nvPr/>
        </p:nvSpPr>
        <p:spPr>
          <a:xfrm>
            <a:off x="11789229" y="6509656"/>
            <a:ext cx="402771" cy="3483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1081" y="60000"/>
                </a:lnTo>
                <a:lnTo>
                  <a:pt x="30811" y="60000"/>
                </a:lnTo>
                <a:lnTo>
                  <a:pt x="30811" y="105000"/>
                </a:lnTo>
                <a:lnTo>
                  <a:pt x="89189" y="105000"/>
                </a:lnTo>
                <a:lnTo>
                  <a:pt x="89189" y="60000"/>
                </a:lnTo>
                <a:lnTo>
                  <a:pt x="98919" y="60000"/>
                </a:lnTo>
                <a:lnTo>
                  <a:pt x="84324" y="43125"/>
                </a:lnTo>
                <a:lnTo>
                  <a:pt x="84324" y="20625"/>
                </a:lnTo>
                <a:lnTo>
                  <a:pt x="74595" y="20625"/>
                </a:lnTo>
                <a:lnTo>
                  <a:pt x="74595" y="31875"/>
                </a:lnTo>
                <a:close/>
              </a:path>
              <a:path w="120000" h="120000" fill="darkenLess" extrusionOk="0">
                <a:moveTo>
                  <a:pt x="84324" y="43125"/>
                </a:moveTo>
                <a:lnTo>
                  <a:pt x="84324" y="20625"/>
                </a:lnTo>
                <a:lnTo>
                  <a:pt x="74595" y="20625"/>
                </a:lnTo>
                <a:lnTo>
                  <a:pt x="74595" y="31875"/>
                </a:lnTo>
                <a:close/>
                <a:moveTo>
                  <a:pt x="30811" y="60000"/>
                </a:moveTo>
                <a:lnTo>
                  <a:pt x="30811" y="105000"/>
                </a:lnTo>
                <a:lnTo>
                  <a:pt x="55135" y="105000"/>
                </a:lnTo>
                <a:lnTo>
                  <a:pt x="55135" y="82500"/>
                </a:lnTo>
                <a:lnTo>
                  <a:pt x="64865" y="82500"/>
                </a:lnTo>
                <a:lnTo>
                  <a:pt x="64865" y="105000"/>
                </a:lnTo>
                <a:lnTo>
                  <a:pt x="89189" y="105000"/>
                </a:lnTo>
                <a:lnTo>
                  <a:pt x="8918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1081" y="60000"/>
                </a:lnTo>
                <a:lnTo>
                  <a:pt x="98919" y="60000"/>
                </a:lnTo>
                <a:close/>
                <a:moveTo>
                  <a:pt x="55135" y="82500"/>
                </a:moveTo>
                <a:lnTo>
                  <a:pt x="64865" y="82500"/>
                </a:lnTo>
                <a:lnTo>
                  <a:pt x="64865" y="105000"/>
                </a:lnTo>
                <a:lnTo>
                  <a:pt x="5513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595" y="31875"/>
                </a:lnTo>
                <a:lnTo>
                  <a:pt x="74595" y="20625"/>
                </a:lnTo>
                <a:lnTo>
                  <a:pt x="84324" y="20625"/>
                </a:lnTo>
                <a:lnTo>
                  <a:pt x="84324" y="43125"/>
                </a:lnTo>
                <a:lnTo>
                  <a:pt x="98919" y="60000"/>
                </a:lnTo>
                <a:lnTo>
                  <a:pt x="89189" y="60000"/>
                </a:lnTo>
                <a:lnTo>
                  <a:pt x="89189" y="105000"/>
                </a:lnTo>
                <a:lnTo>
                  <a:pt x="30811" y="105000"/>
                </a:lnTo>
                <a:lnTo>
                  <a:pt x="30811" y="60000"/>
                </a:lnTo>
                <a:lnTo>
                  <a:pt x="21081" y="60000"/>
                </a:lnTo>
                <a:close/>
                <a:moveTo>
                  <a:pt x="74595" y="31875"/>
                </a:moveTo>
                <a:lnTo>
                  <a:pt x="84324" y="43125"/>
                </a:lnTo>
                <a:moveTo>
                  <a:pt x="89189" y="60000"/>
                </a:moveTo>
                <a:lnTo>
                  <a:pt x="30811" y="60000"/>
                </a:lnTo>
                <a:moveTo>
                  <a:pt x="55135" y="105000"/>
                </a:moveTo>
                <a:lnTo>
                  <a:pt x="55135" y="82500"/>
                </a:lnTo>
                <a:lnTo>
                  <a:pt x="64865" y="82500"/>
                </a:lnTo>
                <a:lnTo>
                  <a:pt x="6486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708</Words>
  <Application>Microsoft Office PowerPoint</Application>
  <PresentationFormat>Panorámica</PresentationFormat>
  <Paragraphs>44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Montserrat</vt:lpstr>
      <vt:lpstr>Calibri</vt:lpstr>
      <vt:lpstr>Montserrat Black</vt:lpstr>
      <vt:lpstr>Montserrat SemiBold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Fausto Javier Caniar Sanchez</dc:creator>
  <cp:lastModifiedBy>Juan Carlos Parra Fonseca</cp:lastModifiedBy>
  <cp:revision>15</cp:revision>
  <dcterms:created xsi:type="dcterms:W3CDTF">2023-05-17T14:59:25Z</dcterms:created>
  <dcterms:modified xsi:type="dcterms:W3CDTF">2024-04-24T22:53:11Z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0x010100C5EB45EE9D01514A90F66E372653686C</vt:lpwstr>
  </property>
</Properties>
</file>