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7" r:id="rId2"/>
    <p:sldId id="281" r:id="rId3"/>
    <p:sldId id="259" r:id="rId4"/>
    <p:sldId id="284" r:id="rId5"/>
    <p:sldId id="273" r:id="rId6"/>
    <p:sldId id="274" r:id="rId7"/>
    <p:sldId id="275" r:id="rId8"/>
    <p:sldId id="276" r:id="rId9"/>
    <p:sldId id="277" r:id="rId10"/>
    <p:sldId id="279" r:id="rId11"/>
    <p:sldId id="278" r:id="rId12"/>
    <p:sldId id="260" r:id="rId13"/>
    <p:sldId id="261" r:id="rId14"/>
    <p:sldId id="265" r:id="rId15"/>
    <p:sldId id="264" r:id="rId16"/>
    <p:sldId id="263" r:id="rId17"/>
    <p:sldId id="262" r:id="rId18"/>
    <p:sldId id="266" r:id="rId19"/>
    <p:sldId id="269" r:id="rId20"/>
    <p:sldId id="270" r:id="rId21"/>
    <p:sldId id="282" r:id="rId22"/>
    <p:sldId id="271" r:id="rId2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0"/>
  </p:normalViewPr>
  <p:slideViewPr>
    <p:cSldViewPr snapToGrid="0" snapToObjects="1">
      <p:cViewPr varScale="1">
        <p:scale>
          <a:sx n="86" d="100"/>
          <a:sy n="86" d="100"/>
        </p:scale>
        <p:origin x="1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630A-A91F-4B8F-98C5-2B1C5E99431B}" type="datetimeFigureOut">
              <a:rPr lang="es-EC" smtClean="0"/>
              <a:t>27/9/2023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DDB0-1D19-4CD4-A6F7-C3F6674C115B}" type="slidenum">
              <a:rPr lang="es-EC" smtClean="0"/>
              <a:t>‹Nº›</a:t>
            </a:fld>
            <a:endParaRPr lang="es-EC"/>
          </a:p>
        </p:txBody>
      </p:sp>
    </p:spTree>
    <p:extLst>
      <p:ext uri="{BB962C8B-B14F-4D97-AF65-F5344CB8AC3E}">
        <p14:creationId xmlns:p14="http://schemas.microsoft.com/office/powerpoint/2010/main" val="11517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FCDDB0-1D19-4CD4-A6F7-C3F6674C115B}" type="slidenum">
              <a:rPr lang="es-EC" smtClean="0"/>
              <a:t>1</a:t>
            </a:fld>
            <a:endParaRPr lang="es-EC"/>
          </a:p>
        </p:txBody>
      </p:sp>
    </p:spTree>
    <p:extLst>
      <p:ext uri="{BB962C8B-B14F-4D97-AF65-F5344CB8AC3E}">
        <p14:creationId xmlns:p14="http://schemas.microsoft.com/office/powerpoint/2010/main" val="241743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5FCDDB0-1D19-4CD4-A6F7-C3F6674C115B}" type="slidenum">
              <a:rPr lang="es-EC" smtClean="0"/>
              <a:t>20</a:t>
            </a:fld>
            <a:endParaRPr lang="es-EC"/>
          </a:p>
        </p:txBody>
      </p:sp>
    </p:spTree>
    <p:extLst>
      <p:ext uri="{BB962C8B-B14F-4D97-AF65-F5344CB8AC3E}">
        <p14:creationId xmlns:p14="http://schemas.microsoft.com/office/powerpoint/2010/main" val="98583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5FCDDB0-1D19-4CD4-A6F7-C3F6674C115B}" type="slidenum">
              <a:rPr lang="es-EC" smtClean="0"/>
              <a:t>21</a:t>
            </a:fld>
            <a:endParaRPr lang="es-EC"/>
          </a:p>
        </p:txBody>
      </p:sp>
    </p:spTree>
    <p:extLst>
      <p:ext uri="{BB962C8B-B14F-4D97-AF65-F5344CB8AC3E}">
        <p14:creationId xmlns:p14="http://schemas.microsoft.com/office/powerpoint/2010/main" val="241537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69FC7D86-46D7-40AC-A4D3-DD65439BBEA0}" type="datetime1">
              <a:rPr lang="es-ES_tradnl" smtClean="0"/>
              <a:t>27/09/2023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4B90C0F5-468E-4059-AA31-ED610383F1BA}" type="datetime1">
              <a:rPr lang="es-ES_tradnl" smtClean="0"/>
              <a:t>27/09/2023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FC93B011-6A27-4AE5-A1C1-2792762A5C74}" type="datetime1">
              <a:rPr lang="es-ES_tradnl" smtClean="0"/>
              <a:t>27/09/2023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960767B-88F0-4307-AC02-84A760839D4E}" type="datetime1">
              <a:rPr lang="es-ES_tradnl" smtClean="0"/>
              <a:t>27/09/2023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EACF7F1-E421-4C93-8395-BD07674AA86B}" type="datetime1">
              <a:rPr lang="es-ES_tradnl" smtClean="0"/>
              <a:t>27/09/2023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A04FCC6-1CF1-4B49-8083-CD414110E7B3}" type="datetime1">
              <a:rPr lang="es-ES_tradnl" smtClean="0"/>
              <a:t>27/09/2023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11D9CC84-791B-49A7-9D2C-E10F8F65A750}" type="datetime1">
              <a:rPr lang="es-ES_tradnl" smtClean="0"/>
              <a:t>27/09/2023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ED7B729D-F3F1-4386-982C-4F40E1CD7C83}" type="datetime1">
              <a:rPr lang="es-ES_tradnl" smtClean="0"/>
              <a:t>27/09/2023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81655F-4B3D-4134-AEAD-24DC0169E38C}" type="datetime1">
              <a:rPr lang="es-ES_tradnl" smtClean="0"/>
              <a:t>27/09/2023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EA05A25-C290-4223-B5AC-BE89DDA81BA0}" type="datetime1">
              <a:rPr lang="es-ES_tradnl" smtClean="0"/>
              <a:t>27/09/2023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D6903CE-D5F0-4551-8A20-90F04AFF7DC0}" type="datetime1">
              <a:rPr lang="es-ES_tradnl" smtClean="0"/>
              <a:t>27/09/2023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F0A35-7A4D-44A2-94D0-72784F389DD7}" type="datetime1">
              <a:rPr lang="es-ES_tradnl" smtClean="0"/>
              <a:t>27/09/2023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2475" y="2015815"/>
            <a:ext cx="11007306" cy="3046988"/>
          </a:xfrm>
          <a:prstGeom prst="rect">
            <a:avLst/>
          </a:prstGeom>
        </p:spPr>
        <p:txBody>
          <a:bodyPr wrap="square">
            <a:spAutoFit/>
          </a:bodyPr>
          <a:lstStyle/>
          <a:p>
            <a:pPr algn="ctr"/>
            <a:r>
              <a:rPr lang="es-EC" sz="3200" b="1" dirty="0">
                <a:solidFill>
                  <a:schemeClr val="accent1">
                    <a:lumMod val="75000"/>
                  </a:schemeClr>
                </a:solidFill>
                <a:latin typeface="Century Gothic" panose="020B0502020202020204" pitchFamily="34" charset="0"/>
                <a:ea typeface="Arial" panose="020B0604020202020204" pitchFamily="34" charset="0"/>
                <a:cs typeface="Calibri" panose="020F0502020204030204" pitchFamily="34" charset="0"/>
              </a:rPr>
              <a:t>TRAZADO VIAL DE LA CALLE CATALUÑA Y DE LAS CALLES ALEDAÑAS AL SECTOR: BUENOS AIRES (Oe31), RÍO DE JANEIRO (Oe4), DE LOS GERANIOS, DE LOS FUNDADORES, N12 (CALLE G), CANTABRIA, LA CAPILLA, DE LAS MALVAS, CHICAGO - BARRIO “SIERRA HERMOSA”- PARROQUIA CALDERÓN.</a:t>
            </a:r>
            <a:endParaRPr lang="es-EC" sz="3200"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2717753" y="0"/>
            <a:ext cx="6751564" cy="1603351"/>
          </a:xfrm>
          <a:prstGeom prst="rect">
            <a:avLst/>
          </a:prstGeom>
        </p:spPr>
      </p:pic>
      <p:pic>
        <p:nvPicPr>
          <p:cNvPr id="7" name="Imagen 6"/>
          <p:cNvPicPr>
            <a:picLocks noChangeAspect="1"/>
          </p:cNvPicPr>
          <p:nvPr/>
        </p:nvPicPr>
        <p:blipFill>
          <a:blip r:embed="rId4"/>
          <a:stretch>
            <a:fillRect/>
          </a:stretch>
        </p:blipFill>
        <p:spPr>
          <a:xfrm>
            <a:off x="5022611" y="5549739"/>
            <a:ext cx="2831381" cy="858958"/>
          </a:xfrm>
          <a:prstGeom prst="rect">
            <a:avLst/>
          </a:prstGeom>
        </p:spPr>
      </p:pic>
    </p:spTree>
    <p:extLst>
      <p:ext uri="{BB962C8B-B14F-4D97-AF65-F5344CB8AC3E}">
        <p14:creationId xmlns:p14="http://schemas.microsoft.com/office/powerpoint/2010/main" val="110151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11555408" cy="707886"/>
          </a:xfrm>
          <a:prstGeom prst="rect">
            <a:avLst/>
          </a:prstGeom>
          <a:noFill/>
        </p:spPr>
        <p:txBody>
          <a:bodyPr wrap="square" rtlCol="0">
            <a:spAutoFit/>
          </a:bodyPr>
          <a:lstStyle/>
          <a:p>
            <a:r>
              <a:rPr lang="es-ES_tradnl" sz="4000" b="1" dirty="0">
                <a:solidFill>
                  <a:srgbClr val="0070C0"/>
                </a:solidFill>
              </a:rPr>
              <a:t>PROPUESTA FINAL CALLE CATALUÑA Y BUENOS AIRES:</a:t>
            </a:r>
          </a:p>
        </p:txBody>
      </p:sp>
      <p:pic>
        <p:nvPicPr>
          <p:cNvPr id="8" name="Imagen 7"/>
          <p:cNvPicPr/>
          <p:nvPr/>
        </p:nvPicPr>
        <p:blipFill rotWithShape="1">
          <a:blip r:embed="rId2"/>
          <a:srcRect l="2363" t="17500" r="21419" b="8635"/>
          <a:stretch/>
        </p:blipFill>
        <p:spPr bwMode="auto">
          <a:xfrm>
            <a:off x="882868" y="738953"/>
            <a:ext cx="10736317" cy="5347937"/>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25256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a:solidFill>
                  <a:srgbClr val="0070C0"/>
                </a:solidFill>
              </a:rPr>
              <a:t>CUADRO DE ÁREAS:</a:t>
            </a:r>
          </a:p>
        </p:txBody>
      </p:sp>
      <p:pic>
        <p:nvPicPr>
          <p:cNvPr id="8" name="Imagen 7"/>
          <p:cNvPicPr/>
          <p:nvPr/>
        </p:nvPicPr>
        <p:blipFill rotWithShape="1">
          <a:blip r:embed="rId2"/>
          <a:srcRect l="40575" t="38851" r="10975" b="20544"/>
          <a:stretch/>
        </p:blipFill>
        <p:spPr bwMode="auto">
          <a:xfrm>
            <a:off x="2033752" y="1166648"/>
            <a:ext cx="7693572" cy="4635062"/>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6809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636592" y="31067"/>
            <a:ext cx="4082057" cy="707886"/>
          </a:xfrm>
          <a:prstGeom prst="rect">
            <a:avLst/>
          </a:prstGeom>
          <a:noFill/>
        </p:spPr>
        <p:txBody>
          <a:bodyPr wrap="square" rtlCol="0">
            <a:spAutoFit/>
          </a:bodyPr>
          <a:lstStyle/>
          <a:p>
            <a:r>
              <a:rPr lang="es-ES_tradnl" sz="4000" b="1" dirty="0">
                <a:solidFill>
                  <a:srgbClr val="0070C0"/>
                </a:solidFill>
              </a:rPr>
              <a:t>CALLE CATALUÑA:</a:t>
            </a:r>
          </a:p>
        </p:txBody>
      </p:sp>
      <p:sp>
        <p:nvSpPr>
          <p:cNvPr id="5" name="Rectángulo 4"/>
          <p:cNvSpPr/>
          <p:nvPr/>
        </p:nvSpPr>
        <p:spPr>
          <a:xfrm>
            <a:off x="3584028" y="738953"/>
            <a:ext cx="6096000" cy="1477328"/>
          </a:xfrm>
          <a:prstGeom prst="rect">
            <a:avLst/>
          </a:prstGeom>
        </p:spPr>
        <p:txBody>
          <a:bodyPr>
            <a:spAutoFit/>
          </a:bodyPr>
          <a:lstStyle/>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Desde: Calle Oe4 – Río de Janeiro</a:t>
            </a:r>
            <a:endParaRPr lang="es-EC" sz="2800" dirty="0">
              <a:latin typeface="Times New Roman" panose="02020603050405020304" pitchFamily="18" charset="0"/>
              <a:ea typeface="Times New Roman" panose="02020603050405020304" pitchFamily="18" charset="0"/>
            </a:endParaRPr>
          </a:p>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Hasta: Calle Rodolfo Andrade y Fundadores</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Ancho transversal = 10.00m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Calzada 	       = 6.00m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pic>
        <p:nvPicPr>
          <p:cNvPr id="26" name="Imagen 25"/>
          <p:cNvPicPr/>
          <p:nvPr/>
        </p:nvPicPr>
        <p:blipFill rotWithShape="1">
          <a:blip r:embed="rId2"/>
          <a:srcRect l="58208" t="53304" r="9337" b="22867"/>
          <a:stretch/>
        </p:blipFill>
        <p:spPr bwMode="auto">
          <a:xfrm>
            <a:off x="712405" y="3208471"/>
            <a:ext cx="7107611" cy="3210968"/>
          </a:xfrm>
          <a:prstGeom prst="rect">
            <a:avLst/>
          </a:prstGeom>
          <a:ln>
            <a:noFill/>
          </a:ln>
          <a:extLst>
            <a:ext uri="{53640926-AAD7-44D8-BBD7-CCE9431645EC}">
              <a14:shadowObscured xmlns:a14="http://schemas.microsoft.com/office/drawing/2010/main"/>
            </a:ext>
          </a:extLst>
        </p:spPr>
      </p:pic>
      <p:pic>
        <p:nvPicPr>
          <p:cNvPr id="27" name="Imagen 26" descr="C:\Users\jcastillo\Desktop\ISABEL\TERRITORIO Y VIVIENDA 2020\INFORMES TECNICOS 2020\CALLE CATALUÑA\FOTOS SITIO\WhatsApp Image 2020-11-12 at 12.19.53 PM-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488" y="3319114"/>
            <a:ext cx="3636526" cy="2835295"/>
          </a:xfrm>
          <a:prstGeom prst="rect">
            <a:avLst/>
          </a:prstGeom>
          <a:noFill/>
          <a:ln>
            <a:noFill/>
          </a:ln>
        </p:spPr>
      </p:pic>
      <p:sp>
        <p:nvSpPr>
          <p:cNvPr id="15" name="Rectángulo 14"/>
          <p:cNvSpPr/>
          <p:nvPr/>
        </p:nvSpPr>
        <p:spPr>
          <a:xfrm>
            <a:off x="636593" y="2137693"/>
            <a:ext cx="11291414" cy="1200329"/>
          </a:xfrm>
          <a:prstGeom prst="rect">
            <a:avLst/>
          </a:prstGeom>
        </p:spPr>
        <p:txBody>
          <a:bodyPr wrap="squar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en un tramo que va desde la Calle Río de Janeiro hasta la Calle Buenos Aires, el tramo que continúa desde la calle Buenos Aires hasta la calle Oe3D no se encuentra aperturada, adicional el tramo que va desde la calle Oe3D hasta la calle eje Long. Cacha se encuentra aperturada.</a:t>
            </a:r>
            <a:endParaRPr lang="es-EC" dirty="0"/>
          </a:p>
        </p:txBody>
      </p:sp>
      <p:pic>
        <p:nvPicPr>
          <p:cNvPr id="9" name="Imagen 8"/>
          <p:cNvPicPr>
            <a:picLocks noChangeAspect="1"/>
          </p:cNvPicPr>
          <p:nvPr/>
        </p:nvPicPr>
        <p:blipFill>
          <a:blip r:embed="rId4"/>
          <a:stretch>
            <a:fillRect/>
          </a:stretch>
        </p:blipFill>
        <p:spPr>
          <a:xfrm>
            <a:off x="120271" y="6170711"/>
            <a:ext cx="2746021" cy="652121"/>
          </a:xfrm>
          <a:prstGeom prst="rect">
            <a:avLst/>
          </a:prstGeom>
        </p:spPr>
      </p:pic>
      <p:pic>
        <p:nvPicPr>
          <p:cNvPr id="10" name="Imagen 9"/>
          <p:cNvPicPr>
            <a:picLocks noChangeAspect="1"/>
          </p:cNvPicPr>
          <p:nvPr/>
        </p:nvPicPr>
        <p:blipFill>
          <a:blip r:embed="rId5"/>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53734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8" y="31067"/>
            <a:ext cx="6514706" cy="707886"/>
          </a:xfrm>
          <a:prstGeom prst="rect">
            <a:avLst/>
          </a:prstGeom>
          <a:noFill/>
        </p:spPr>
        <p:txBody>
          <a:bodyPr wrap="square" rtlCol="0">
            <a:spAutoFit/>
          </a:bodyPr>
          <a:lstStyle/>
          <a:p>
            <a:r>
              <a:rPr lang="es-ES_tradnl" sz="4000" b="1">
                <a:solidFill>
                  <a:srgbClr val="0070C0"/>
                </a:solidFill>
              </a:rPr>
              <a:t>CALLE BUENOS AIRES (Oe31):</a:t>
            </a:r>
            <a:endParaRPr lang="es-ES_tradnl" sz="4000" b="1" dirty="0">
              <a:solidFill>
                <a:srgbClr val="0070C0"/>
              </a:solidFill>
            </a:endParaRPr>
          </a:p>
        </p:txBody>
      </p:sp>
      <p:sp>
        <p:nvSpPr>
          <p:cNvPr id="2" name="Rectángulo 1"/>
          <p:cNvSpPr/>
          <p:nvPr/>
        </p:nvSpPr>
        <p:spPr>
          <a:xfrm>
            <a:off x="3457903" y="738953"/>
            <a:ext cx="6096000" cy="1477328"/>
          </a:xfrm>
          <a:prstGeom prst="rect">
            <a:avLst/>
          </a:prstGeom>
        </p:spPr>
        <p:txBody>
          <a:bodyPr>
            <a:spAutoFit/>
          </a:bodyPr>
          <a:lstStyle/>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Desde: Calle Carlos Mantilla</a:t>
            </a:r>
            <a:endParaRPr lang="es-EC" sz="2800" dirty="0">
              <a:latin typeface="Times New Roman" panose="02020603050405020304" pitchFamily="18" charset="0"/>
              <a:ea typeface="Times New Roman" panose="02020603050405020304" pitchFamily="18" charset="0"/>
            </a:endParaRPr>
          </a:p>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Hasta: Calle Cataluña</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Ancho transversal = 10.00m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Calzada 	       = 6.00m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pic>
        <p:nvPicPr>
          <p:cNvPr id="7" name="Imagen 6"/>
          <p:cNvPicPr/>
          <p:nvPr/>
        </p:nvPicPr>
        <p:blipFill rotWithShape="1">
          <a:blip r:embed="rId2"/>
          <a:srcRect l="57855" t="58946" r="8984" b="19106"/>
          <a:stretch/>
        </p:blipFill>
        <p:spPr bwMode="auto">
          <a:xfrm>
            <a:off x="350876" y="2680138"/>
            <a:ext cx="8149465" cy="3406753"/>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880450" y="2095398"/>
            <a:ext cx="9950459" cy="369332"/>
          </a:xfrm>
          <a:prstGeom prst="rect">
            <a:avLst/>
          </a:prstGeom>
        </p:spPr>
        <p:txBody>
          <a:bodyPr wrap="squar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un tramo en adoquinado y el tramo final en tierra.</a:t>
            </a:r>
            <a:endParaRPr lang="es-EC" dirty="0"/>
          </a:p>
        </p:txBody>
      </p:sp>
      <p:pic>
        <p:nvPicPr>
          <p:cNvPr id="8" name="Imagen 7" descr="C:\Users\JCASTI~1\AppData\Local\Temp\WhatsApp Image 2020-11-18 at 1.31.20 PM.jpeg"/>
          <p:cNvPicPr/>
          <p:nvPr/>
        </p:nvPicPr>
        <p:blipFill>
          <a:blip r:embed="rId3">
            <a:extLst>
              <a:ext uri="{28A0092B-C50C-407E-A947-70E740481C1C}">
                <a14:useLocalDpi xmlns:a14="http://schemas.microsoft.com/office/drawing/2010/main" val="0"/>
              </a:ext>
            </a:extLst>
          </a:blip>
          <a:srcRect/>
          <a:stretch>
            <a:fillRect/>
          </a:stretch>
        </p:blipFill>
        <p:spPr bwMode="auto">
          <a:xfrm>
            <a:off x="8374168" y="2744228"/>
            <a:ext cx="3686453" cy="3157277"/>
          </a:xfrm>
          <a:prstGeom prst="rect">
            <a:avLst/>
          </a:prstGeom>
          <a:noFill/>
          <a:ln>
            <a:noFill/>
          </a:ln>
        </p:spPr>
      </p:pic>
      <p:pic>
        <p:nvPicPr>
          <p:cNvPr id="9" name="Imagen 8"/>
          <p:cNvPicPr>
            <a:picLocks noChangeAspect="1"/>
          </p:cNvPicPr>
          <p:nvPr/>
        </p:nvPicPr>
        <p:blipFill>
          <a:blip r:embed="rId4"/>
          <a:stretch>
            <a:fillRect/>
          </a:stretch>
        </p:blipFill>
        <p:spPr>
          <a:xfrm>
            <a:off x="120271" y="6170711"/>
            <a:ext cx="2746021" cy="652121"/>
          </a:xfrm>
          <a:prstGeom prst="rect">
            <a:avLst/>
          </a:prstGeom>
        </p:spPr>
      </p:pic>
      <p:pic>
        <p:nvPicPr>
          <p:cNvPr id="10" name="Imagen 9"/>
          <p:cNvPicPr>
            <a:picLocks noChangeAspect="1"/>
          </p:cNvPicPr>
          <p:nvPr/>
        </p:nvPicPr>
        <p:blipFill>
          <a:blip r:embed="rId5"/>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14364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8" y="31067"/>
            <a:ext cx="6393936" cy="707886"/>
          </a:xfrm>
          <a:prstGeom prst="rect">
            <a:avLst/>
          </a:prstGeom>
          <a:noFill/>
        </p:spPr>
        <p:txBody>
          <a:bodyPr wrap="square" rtlCol="0">
            <a:spAutoFit/>
          </a:bodyPr>
          <a:lstStyle/>
          <a:p>
            <a:r>
              <a:rPr lang="es-ES_tradnl" sz="4000" b="1" dirty="0">
                <a:solidFill>
                  <a:srgbClr val="0070C0"/>
                </a:solidFill>
              </a:rPr>
              <a:t>CALLE RÍO DE JANEIRO (Oe4):</a:t>
            </a:r>
          </a:p>
        </p:txBody>
      </p:sp>
      <p:sp>
        <p:nvSpPr>
          <p:cNvPr id="2" name="Rectángulo 1"/>
          <p:cNvSpPr/>
          <p:nvPr/>
        </p:nvSpPr>
        <p:spPr>
          <a:xfrm>
            <a:off x="3741683" y="738953"/>
            <a:ext cx="6096000" cy="1477328"/>
          </a:xfrm>
          <a:prstGeom prst="rect">
            <a:avLst/>
          </a:prstGeom>
        </p:spPr>
        <p:txBody>
          <a:bodyPr>
            <a:spAutoFit/>
          </a:bodyPr>
          <a:lstStyle/>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Desde: Calle Carlos Mantilla</a:t>
            </a:r>
            <a:endParaRPr lang="es-EC" sz="2800" dirty="0">
              <a:latin typeface="Times New Roman" panose="02020603050405020304" pitchFamily="18" charset="0"/>
              <a:ea typeface="Times New Roman" panose="02020603050405020304" pitchFamily="18" charset="0"/>
            </a:endParaRPr>
          </a:p>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Hasta: Calle Cantabria</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Ancho transversal = 10.00m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Calzada 	       = 6.00m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3185547" y="2216281"/>
            <a:ext cx="5347939" cy="369332"/>
          </a:xfrm>
          <a:prstGeom prst="rect">
            <a:avLst/>
          </a:prstGeom>
        </p:spPr>
        <p:txBody>
          <a:bodyPr wrap="non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y  adoquinada.</a:t>
            </a:r>
            <a:endParaRPr lang="es-EC" dirty="0"/>
          </a:p>
        </p:txBody>
      </p:sp>
      <p:pic>
        <p:nvPicPr>
          <p:cNvPr id="7" name="Imagen 6" descr="C:\Users\jcastillo\Desktop\ISABEL\TERRITORIO Y VIVIENDA 2020\INFORMES TECNICOS 2020\012 TRAZADO VIAL CALLE CATALUÑA\FOTOS\RIO DE JANEIRO\WhatsApp Image 2020-11-13 at 4.50.55 PM.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917" y="2924167"/>
            <a:ext cx="5638165" cy="3171825"/>
          </a:xfrm>
          <a:prstGeom prst="rect">
            <a:avLst/>
          </a:prstGeom>
          <a:noFill/>
          <a:ln>
            <a:noFill/>
          </a:ln>
        </p:spPr>
      </p:pic>
      <p:pic>
        <p:nvPicPr>
          <p:cNvPr id="8" name="Imagen 7"/>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272470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8" y="31067"/>
            <a:ext cx="6928774" cy="707886"/>
          </a:xfrm>
          <a:prstGeom prst="rect">
            <a:avLst/>
          </a:prstGeom>
          <a:noFill/>
        </p:spPr>
        <p:txBody>
          <a:bodyPr wrap="square" rtlCol="0">
            <a:spAutoFit/>
          </a:bodyPr>
          <a:lstStyle/>
          <a:p>
            <a:r>
              <a:rPr lang="es-ES_tradnl" sz="4000" b="1" dirty="0">
                <a:solidFill>
                  <a:srgbClr val="0070C0"/>
                </a:solidFill>
              </a:rPr>
              <a:t>CALLE DE LOS GERANIOS (Oe3):</a:t>
            </a:r>
          </a:p>
        </p:txBody>
      </p:sp>
      <p:sp>
        <p:nvSpPr>
          <p:cNvPr id="2" name="Rectángulo 1"/>
          <p:cNvSpPr/>
          <p:nvPr/>
        </p:nvSpPr>
        <p:spPr>
          <a:xfrm>
            <a:off x="3867807" y="738953"/>
            <a:ext cx="6096000" cy="1477328"/>
          </a:xfrm>
          <a:prstGeom prst="rect">
            <a:avLst/>
          </a:prstGeom>
        </p:spPr>
        <p:txBody>
          <a:bodyPr>
            <a:spAutoFit/>
          </a:bodyPr>
          <a:lstStyle/>
          <a:p>
            <a:pPr marL="91440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Desde: Calle Carlos Mantilla</a:t>
            </a:r>
            <a:endParaRPr lang="es-EC" sz="2800">
              <a:latin typeface="Times New Roman" panose="02020603050405020304" pitchFamily="18" charset="0"/>
              <a:ea typeface="Times New Roman" panose="02020603050405020304" pitchFamily="18" charset="0"/>
            </a:endParaRPr>
          </a:p>
          <a:p>
            <a:pPr marL="91440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Hasta: Calle De Los Fundadores</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Ancho transversal = 12.00m</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Calzada 	       = 8.00m</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3867807" y="2181387"/>
            <a:ext cx="5347939" cy="369332"/>
          </a:xfrm>
          <a:prstGeom prst="rect">
            <a:avLst/>
          </a:prstGeom>
        </p:spPr>
        <p:txBody>
          <a:bodyPr wrap="non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y  adoquinada.</a:t>
            </a:r>
            <a:endParaRPr lang="es-EC" dirty="0"/>
          </a:p>
        </p:txBody>
      </p:sp>
      <p:pic>
        <p:nvPicPr>
          <p:cNvPr id="8" name="Imagen 7" descr="C:\Users\jcastillo\Desktop\ISABEL\TERRITORIO Y VIVIENDA 2020\INFORMES TECNICOS 2020\012 TRAZADO VIAL CALLE CATALUÑA\FOTOS\GERANIOS\WhatsApp Image 2020-11-13 at 4.13.02 PM.jpeg"/>
          <p:cNvPicPr/>
          <p:nvPr/>
        </p:nvPicPr>
        <p:blipFill>
          <a:blip r:embed="rId2">
            <a:extLst>
              <a:ext uri="{28A0092B-C50C-407E-A947-70E740481C1C}">
                <a14:useLocalDpi xmlns:a14="http://schemas.microsoft.com/office/drawing/2010/main" val="0"/>
              </a:ext>
            </a:extLst>
          </a:blip>
          <a:srcRect/>
          <a:stretch>
            <a:fillRect/>
          </a:stretch>
        </p:blipFill>
        <p:spPr bwMode="auto">
          <a:xfrm>
            <a:off x="3867807" y="2552608"/>
            <a:ext cx="5182001" cy="3534282"/>
          </a:xfrm>
          <a:prstGeom prst="rect">
            <a:avLst/>
          </a:prstGeom>
          <a:noFill/>
          <a:ln>
            <a:noFill/>
          </a:ln>
        </p:spPr>
      </p:pic>
      <p:pic>
        <p:nvPicPr>
          <p:cNvPr id="9" name="Imagen 8"/>
          <p:cNvPicPr>
            <a:picLocks noChangeAspect="1"/>
          </p:cNvPicPr>
          <p:nvPr/>
        </p:nvPicPr>
        <p:blipFill>
          <a:blip r:embed="rId3"/>
          <a:stretch>
            <a:fillRect/>
          </a:stretch>
        </p:blipFill>
        <p:spPr>
          <a:xfrm>
            <a:off x="120271" y="6170711"/>
            <a:ext cx="2746021" cy="652121"/>
          </a:xfrm>
          <a:prstGeom prst="rect">
            <a:avLst/>
          </a:prstGeom>
        </p:spPr>
      </p:pic>
      <p:pic>
        <p:nvPicPr>
          <p:cNvPr id="10" name="Imagen 9"/>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350715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7" y="31067"/>
            <a:ext cx="6540585" cy="707886"/>
          </a:xfrm>
          <a:prstGeom prst="rect">
            <a:avLst/>
          </a:prstGeom>
          <a:noFill/>
        </p:spPr>
        <p:txBody>
          <a:bodyPr wrap="square" rtlCol="0">
            <a:spAutoFit/>
          </a:bodyPr>
          <a:lstStyle/>
          <a:p>
            <a:r>
              <a:rPr lang="es-ES_tradnl" sz="4000" b="1" dirty="0">
                <a:solidFill>
                  <a:srgbClr val="0070C0"/>
                </a:solidFill>
              </a:rPr>
              <a:t>CALLE DE LOS FUNDADORES:</a:t>
            </a:r>
          </a:p>
        </p:txBody>
      </p:sp>
      <p:sp>
        <p:nvSpPr>
          <p:cNvPr id="2" name="Rectángulo 1"/>
          <p:cNvSpPr/>
          <p:nvPr/>
        </p:nvSpPr>
        <p:spPr>
          <a:xfrm>
            <a:off x="3788980" y="738953"/>
            <a:ext cx="6096000" cy="1477328"/>
          </a:xfrm>
          <a:prstGeom prst="rect">
            <a:avLst/>
          </a:prstGeom>
        </p:spPr>
        <p:txBody>
          <a:bodyPr>
            <a:spAutoFit/>
          </a:bodyPr>
          <a:lstStyle/>
          <a:p>
            <a:pPr marL="91440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Desde: Calle Cacha</a:t>
            </a:r>
            <a:endParaRPr lang="es-EC" sz="2800">
              <a:latin typeface="Times New Roman" panose="02020603050405020304" pitchFamily="18" charset="0"/>
              <a:ea typeface="Times New Roman" panose="02020603050405020304" pitchFamily="18" charset="0"/>
            </a:endParaRPr>
          </a:p>
          <a:p>
            <a:pPr marL="91440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Hasta: Calle La Capilla</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Ancho transversal = 12.00m</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Calzada 	       = 8.00m</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2007476" y="2194200"/>
            <a:ext cx="9044152" cy="369332"/>
          </a:xfrm>
          <a:prstGeom prst="rect">
            <a:avLst/>
          </a:prstGeom>
        </p:spPr>
        <p:txBody>
          <a:bodyPr wrap="squar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con un tramo en tierra y otro tramo adoquinado.</a:t>
            </a:r>
            <a:endParaRPr lang="es-EC" dirty="0"/>
          </a:p>
        </p:txBody>
      </p:sp>
      <p:pic>
        <p:nvPicPr>
          <p:cNvPr id="7" name="Imagen 6"/>
          <p:cNvPicPr/>
          <p:nvPr/>
        </p:nvPicPr>
        <p:blipFill rotWithShape="1">
          <a:blip r:embed="rId2"/>
          <a:srcRect l="58384" t="40761" r="9161" b="37604"/>
          <a:stretch/>
        </p:blipFill>
        <p:spPr bwMode="auto">
          <a:xfrm>
            <a:off x="2727434" y="2576153"/>
            <a:ext cx="7715978" cy="3335916"/>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72483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8" y="31067"/>
            <a:ext cx="4867060" cy="707886"/>
          </a:xfrm>
          <a:prstGeom prst="rect">
            <a:avLst/>
          </a:prstGeom>
          <a:noFill/>
        </p:spPr>
        <p:txBody>
          <a:bodyPr wrap="square" rtlCol="0">
            <a:spAutoFit/>
          </a:bodyPr>
          <a:lstStyle/>
          <a:p>
            <a:r>
              <a:rPr lang="es-ES_tradnl" sz="4000" b="1" dirty="0">
                <a:solidFill>
                  <a:srgbClr val="0070C0"/>
                </a:solidFill>
              </a:rPr>
              <a:t>CALLE N12 (CALLE G):</a:t>
            </a:r>
          </a:p>
        </p:txBody>
      </p:sp>
      <p:sp>
        <p:nvSpPr>
          <p:cNvPr id="2" name="Rectángulo 1"/>
          <p:cNvSpPr/>
          <p:nvPr/>
        </p:nvSpPr>
        <p:spPr>
          <a:xfrm>
            <a:off x="3048000" y="625053"/>
            <a:ext cx="6096000" cy="1477328"/>
          </a:xfrm>
          <a:prstGeom prst="rect">
            <a:avLst/>
          </a:prstGeom>
        </p:spPr>
        <p:txBody>
          <a:bodyPr>
            <a:spAutoFit/>
          </a:bodyPr>
          <a:lstStyle/>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Desde: Calle De los Fundadores</a:t>
            </a:r>
            <a:endParaRPr lang="es-EC" sz="2800" dirty="0">
              <a:latin typeface="Times New Roman" panose="02020603050405020304" pitchFamily="18" charset="0"/>
              <a:ea typeface="Times New Roman" panose="02020603050405020304" pitchFamily="18" charset="0"/>
            </a:endParaRPr>
          </a:p>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Hasta: Calle Cacha</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Ancho transversal = 11.00m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Calzada 	       = 7.00m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3264375" y="2067487"/>
            <a:ext cx="5347939" cy="369332"/>
          </a:xfrm>
          <a:prstGeom prst="rect">
            <a:avLst/>
          </a:prstGeom>
        </p:spPr>
        <p:txBody>
          <a:bodyPr wrap="non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y  adoquinada.</a:t>
            </a:r>
            <a:endParaRPr lang="es-EC" dirty="0"/>
          </a:p>
        </p:txBody>
      </p:sp>
      <p:pic>
        <p:nvPicPr>
          <p:cNvPr id="7" name="Imagen 6" descr="C:\Users\jcastillo\Desktop\ISABEL\TERRITORIO Y VIVIENDA 2020\INFORMES TECNICOS 2020\012 TRAZADO VIAL CALLE CATALUÑA\FOTOS\N 12\WhatsApp Image 2020-11-13 at 4.24.29 PM.jpeg"/>
          <p:cNvPicPr/>
          <p:nvPr/>
        </p:nvPicPr>
        <p:blipFill>
          <a:blip r:embed="rId2">
            <a:extLst>
              <a:ext uri="{28A0092B-C50C-407E-A947-70E740481C1C}">
                <a14:useLocalDpi xmlns:a14="http://schemas.microsoft.com/office/drawing/2010/main" val="0"/>
              </a:ext>
            </a:extLst>
          </a:blip>
          <a:srcRect/>
          <a:stretch>
            <a:fillRect/>
          </a:stretch>
        </p:blipFill>
        <p:spPr bwMode="auto">
          <a:xfrm>
            <a:off x="2851594" y="2696367"/>
            <a:ext cx="5914034" cy="3726554"/>
          </a:xfrm>
          <a:prstGeom prst="rect">
            <a:avLst/>
          </a:prstGeom>
          <a:noFill/>
          <a:ln>
            <a:noFill/>
          </a:ln>
        </p:spPr>
      </p:pic>
      <p:pic>
        <p:nvPicPr>
          <p:cNvPr id="8" name="Imagen 7"/>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8300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8" y="31067"/>
            <a:ext cx="4867060" cy="707886"/>
          </a:xfrm>
          <a:prstGeom prst="rect">
            <a:avLst/>
          </a:prstGeom>
          <a:noFill/>
        </p:spPr>
        <p:txBody>
          <a:bodyPr wrap="square" rtlCol="0">
            <a:spAutoFit/>
          </a:bodyPr>
          <a:lstStyle/>
          <a:p>
            <a:r>
              <a:rPr lang="es-ES_tradnl" sz="4000" b="1" dirty="0">
                <a:solidFill>
                  <a:srgbClr val="0070C0"/>
                </a:solidFill>
              </a:rPr>
              <a:t>CALLE CANTABRIA:</a:t>
            </a:r>
          </a:p>
        </p:txBody>
      </p:sp>
      <p:sp>
        <p:nvSpPr>
          <p:cNvPr id="2" name="Rectángulo 1"/>
          <p:cNvSpPr/>
          <p:nvPr/>
        </p:nvSpPr>
        <p:spPr>
          <a:xfrm>
            <a:off x="3394842" y="593522"/>
            <a:ext cx="6096000" cy="1477328"/>
          </a:xfrm>
          <a:prstGeom prst="rect">
            <a:avLst/>
          </a:prstGeom>
        </p:spPr>
        <p:txBody>
          <a:bodyPr>
            <a:spAutoFit/>
          </a:bodyPr>
          <a:lstStyle/>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Desde: Calle Cacha</a:t>
            </a:r>
            <a:endParaRPr lang="es-EC" sz="2800" dirty="0">
              <a:latin typeface="Times New Roman" panose="02020603050405020304" pitchFamily="18" charset="0"/>
              <a:ea typeface="Times New Roman" panose="02020603050405020304" pitchFamily="18" charset="0"/>
            </a:endParaRPr>
          </a:p>
          <a:p>
            <a:pPr marL="91440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Hasta: Calle Alaba</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Ancho transversal = 12.00m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Calzada 	       = 8.00m</a:t>
            </a:r>
            <a:endParaRPr lang="es-EC" sz="2800" dirty="0">
              <a:latin typeface="Times New Roman" panose="02020603050405020304" pitchFamily="18" charset="0"/>
              <a:ea typeface="Times New Roman" panose="02020603050405020304" pitchFamily="18" charset="0"/>
            </a:endParaRPr>
          </a:p>
          <a:p>
            <a:pPr marL="914400" indent="434340" algn="just">
              <a:spcAft>
                <a:spcPts val="0"/>
              </a:spcAft>
            </a:pPr>
            <a:r>
              <a:rPr lang="es-EC" dirty="0">
                <a:latin typeface="Century Gothic" panose="020B0502020202020204" pitchFamily="34" charset="0"/>
                <a:ea typeface="Times New Roman" panose="02020603050405020304" pitchFamily="18" charset="0"/>
                <a:cs typeface="Calibri" panose="020F0502020204030204" pitchFamily="34" charset="0"/>
              </a:rPr>
              <a:t>Aceras 	       = 2.00m</a:t>
            </a:r>
            <a:endParaRPr lang="es-EC" sz="2800" dirty="0">
              <a:effectLst/>
              <a:latin typeface="Times New Roman" panose="02020603050405020304" pitchFamily="18" charset="0"/>
              <a:ea typeface="Times New Roman" panose="02020603050405020304" pitchFamily="18" charset="0"/>
            </a:endParaRPr>
          </a:p>
        </p:txBody>
      </p:sp>
      <p:pic>
        <p:nvPicPr>
          <p:cNvPr id="7" name="Imagen 6"/>
          <p:cNvPicPr/>
          <p:nvPr/>
        </p:nvPicPr>
        <p:blipFill rotWithShape="1">
          <a:blip r:embed="rId2"/>
          <a:srcRect l="57150" t="45151" r="10395" b="31960"/>
          <a:stretch/>
        </p:blipFill>
        <p:spPr bwMode="auto">
          <a:xfrm>
            <a:off x="2360256" y="2633305"/>
            <a:ext cx="8083156" cy="3657136"/>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2864188" y="2149783"/>
            <a:ext cx="5347939" cy="369332"/>
          </a:xfrm>
          <a:prstGeom prst="rect">
            <a:avLst/>
          </a:prstGeom>
        </p:spPr>
        <p:txBody>
          <a:bodyPr wrap="non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En sitio se encuentra apertura y  adoquinada.</a:t>
            </a:r>
            <a:endParaRPr lang="es-EC" dirty="0"/>
          </a:p>
        </p:txBody>
      </p:sp>
      <p:pic>
        <p:nvPicPr>
          <p:cNvPr id="8" name="Imagen 7"/>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12418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1098" y="31067"/>
            <a:ext cx="4867060" cy="707886"/>
          </a:xfrm>
          <a:prstGeom prst="rect">
            <a:avLst/>
          </a:prstGeom>
          <a:noFill/>
        </p:spPr>
        <p:txBody>
          <a:bodyPr wrap="square" rtlCol="0">
            <a:spAutoFit/>
          </a:bodyPr>
          <a:lstStyle/>
          <a:p>
            <a:r>
              <a:rPr lang="es-ES_tradnl" sz="4000" b="1" dirty="0">
                <a:solidFill>
                  <a:srgbClr val="0070C0"/>
                </a:solidFill>
              </a:rPr>
              <a:t>CALLE LA CAPILLA:</a:t>
            </a:r>
          </a:p>
        </p:txBody>
      </p:sp>
      <p:sp>
        <p:nvSpPr>
          <p:cNvPr id="2" name="Rectángulo 1"/>
          <p:cNvSpPr/>
          <p:nvPr/>
        </p:nvSpPr>
        <p:spPr>
          <a:xfrm>
            <a:off x="3048000" y="733386"/>
            <a:ext cx="6096000" cy="1477328"/>
          </a:xfrm>
          <a:prstGeom prst="rect">
            <a:avLst/>
          </a:prstGeom>
        </p:spPr>
        <p:txBody>
          <a:bodyPr>
            <a:spAutoFit/>
          </a:bodyPr>
          <a:lstStyle/>
          <a:p>
            <a:pPr marL="91440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Desde: Calle Cacha</a:t>
            </a:r>
            <a:endParaRPr lang="es-EC" sz="2800">
              <a:latin typeface="Times New Roman" panose="02020603050405020304" pitchFamily="18" charset="0"/>
              <a:ea typeface="Times New Roman" panose="02020603050405020304" pitchFamily="18" charset="0"/>
            </a:endParaRPr>
          </a:p>
          <a:p>
            <a:pPr marL="91440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Hasta: Calle Alaba</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Ancho transversal = 16.00m</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Calzada 	       = 10.00m</a:t>
            </a:r>
            <a:endParaRPr lang="es-EC" sz="2800">
              <a:latin typeface="Times New Roman" panose="02020603050405020304" pitchFamily="18" charset="0"/>
              <a:ea typeface="Times New Roman" panose="02020603050405020304" pitchFamily="18" charset="0"/>
            </a:endParaRPr>
          </a:p>
          <a:p>
            <a:pPr marL="914400" indent="434340" algn="just">
              <a:spcAft>
                <a:spcPts val="0"/>
              </a:spcAft>
            </a:pPr>
            <a:r>
              <a:rPr lang="es-EC">
                <a:latin typeface="Century Gothic" panose="020B0502020202020204" pitchFamily="34" charset="0"/>
                <a:ea typeface="Times New Roman" panose="02020603050405020304" pitchFamily="18" charset="0"/>
                <a:cs typeface="Calibri" panose="020F0502020204030204" pitchFamily="34" charset="0"/>
              </a:rPr>
              <a:t>Aceras 	       = 3.00m</a:t>
            </a:r>
            <a:endParaRPr lang="es-EC" sz="28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3355988" y="2210714"/>
            <a:ext cx="4849404" cy="369332"/>
          </a:xfrm>
          <a:prstGeom prst="rect">
            <a:avLst/>
          </a:prstGeom>
        </p:spPr>
        <p:txBody>
          <a:bodyPr wrap="none">
            <a:spAutoFit/>
          </a:bodyPr>
          <a:lstStyle/>
          <a:p>
            <a:r>
              <a:rPr lang="es-EC" dirty="0">
                <a:latin typeface="Century Gothic" panose="020B0502020202020204" pitchFamily="34" charset="0"/>
                <a:ea typeface="Times New Roman" panose="02020603050405020304" pitchFamily="18" charset="0"/>
                <a:cs typeface="Calibri" panose="020F0502020204030204" pitchFamily="34" charset="0"/>
              </a:rPr>
              <a:t> En sitio se encuentra apertura y en tierra.</a:t>
            </a:r>
            <a:endParaRPr lang="es-EC" dirty="0"/>
          </a:p>
        </p:txBody>
      </p:sp>
      <p:pic>
        <p:nvPicPr>
          <p:cNvPr id="7" name="Imagen 6"/>
          <p:cNvPicPr/>
          <p:nvPr/>
        </p:nvPicPr>
        <p:blipFill rotWithShape="1">
          <a:blip r:embed="rId2"/>
          <a:srcRect l="56797" t="34490" r="9690" b="42622"/>
          <a:stretch/>
        </p:blipFill>
        <p:spPr bwMode="auto">
          <a:xfrm>
            <a:off x="2414592" y="2811783"/>
            <a:ext cx="8028819" cy="3494423"/>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72609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63171" y="31067"/>
            <a:ext cx="2926415" cy="707886"/>
          </a:xfrm>
          <a:prstGeom prst="rect">
            <a:avLst/>
          </a:prstGeom>
          <a:noFill/>
        </p:spPr>
        <p:txBody>
          <a:bodyPr wrap="square" rtlCol="0">
            <a:spAutoFit/>
          </a:bodyPr>
          <a:lstStyle/>
          <a:p>
            <a:r>
              <a:rPr lang="es-ES_tradnl" sz="4000" b="1" dirty="0">
                <a:solidFill>
                  <a:schemeClr val="accent1">
                    <a:lumMod val="75000"/>
                  </a:schemeClr>
                </a:solidFill>
              </a:rPr>
              <a:t>UBICACIÓN:</a:t>
            </a:r>
          </a:p>
        </p:txBody>
      </p:sp>
      <p:pic>
        <p:nvPicPr>
          <p:cNvPr id="5" name="Imagen 4"/>
          <p:cNvPicPr>
            <a:picLocks noChangeAspect="1"/>
          </p:cNvPicPr>
          <p:nvPr/>
        </p:nvPicPr>
        <p:blipFill>
          <a:blip r:embed="rId2"/>
          <a:stretch>
            <a:fillRect/>
          </a:stretch>
        </p:blipFill>
        <p:spPr>
          <a:xfrm>
            <a:off x="120271" y="6170711"/>
            <a:ext cx="2746021" cy="652121"/>
          </a:xfrm>
          <a:prstGeom prst="rect">
            <a:avLst/>
          </a:prstGeom>
        </p:spPr>
      </p:pic>
      <p:pic>
        <p:nvPicPr>
          <p:cNvPr id="6" name="Imagen 5"/>
          <p:cNvPicPr>
            <a:picLocks noChangeAspect="1"/>
          </p:cNvPicPr>
          <p:nvPr/>
        </p:nvPicPr>
        <p:blipFill>
          <a:blip r:embed="rId3"/>
          <a:stretch>
            <a:fillRect/>
          </a:stretch>
        </p:blipFill>
        <p:spPr>
          <a:xfrm>
            <a:off x="10016643" y="6131864"/>
            <a:ext cx="1984858" cy="602148"/>
          </a:xfrm>
          <a:prstGeom prst="rect">
            <a:avLst/>
          </a:prstGeom>
        </p:spPr>
      </p:pic>
      <p:pic>
        <p:nvPicPr>
          <p:cNvPr id="2" name="Imagen 1"/>
          <p:cNvPicPr>
            <a:picLocks noChangeAspect="1"/>
          </p:cNvPicPr>
          <p:nvPr/>
        </p:nvPicPr>
        <p:blipFill>
          <a:blip r:embed="rId4"/>
          <a:stretch>
            <a:fillRect/>
          </a:stretch>
        </p:blipFill>
        <p:spPr>
          <a:xfrm>
            <a:off x="7592782" y="1714898"/>
            <a:ext cx="4430233" cy="4175947"/>
          </a:xfrm>
          <a:prstGeom prst="rect">
            <a:avLst/>
          </a:prstGeom>
        </p:spPr>
      </p:pic>
      <p:sp>
        <p:nvSpPr>
          <p:cNvPr id="9" name="Elipse 8"/>
          <p:cNvSpPr/>
          <p:nvPr/>
        </p:nvSpPr>
        <p:spPr>
          <a:xfrm>
            <a:off x="9526464" y="3045253"/>
            <a:ext cx="202223" cy="2286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Conector recto 11"/>
          <p:cNvCxnSpPr/>
          <p:nvPr/>
        </p:nvCxnSpPr>
        <p:spPr>
          <a:xfrm flipV="1">
            <a:off x="9627575" y="1266092"/>
            <a:ext cx="0" cy="1838785"/>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7592783" y="1266092"/>
            <a:ext cx="2034792"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p:nvPr/>
        </p:nvPicPr>
        <p:blipFill rotWithShape="1">
          <a:blip r:embed="rId5"/>
          <a:srcRect l="55386" t="29787" r="7220" b="20359"/>
          <a:stretch/>
        </p:blipFill>
        <p:spPr bwMode="auto">
          <a:xfrm>
            <a:off x="640798" y="740677"/>
            <a:ext cx="6760666" cy="5297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893994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88477" y="729374"/>
            <a:ext cx="1707519" cy="369332"/>
          </a:xfrm>
          <a:prstGeom prst="rect">
            <a:avLst/>
          </a:prstGeom>
        </p:spPr>
        <p:txBody>
          <a:bodyPr wrap="none">
            <a:spAutoFit/>
          </a:bodyPr>
          <a:lstStyle/>
          <a:p>
            <a:r>
              <a:rPr lang="es-EC" b="1" dirty="0" smtClean="0">
                <a:solidFill>
                  <a:schemeClr val="accent1">
                    <a:lumMod val="75000"/>
                  </a:schemeClr>
                </a:solidFill>
                <a:latin typeface="Century Gothic" panose="020B0502020202020204" pitchFamily="34" charset="0"/>
                <a:ea typeface="Arial" panose="020B0604020202020204" pitchFamily="34" charset="0"/>
                <a:cs typeface="Calibri" panose="020F0502020204030204" pitchFamily="34" charset="0"/>
              </a:rPr>
              <a:t>CONCLUSIÓN</a:t>
            </a:r>
            <a:endParaRPr lang="es-EC" dirty="0">
              <a:solidFill>
                <a:schemeClr val="accent1">
                  <a:lumMod val="75000"/>
                </a:schemeClr>
              </a:solidFill>
            </a:endParaRPr>
          </a:p>
        </p:txBody>
      </p:sp>
      <p:pic>
        <p:nvPicPr>
          <p:cNvPr id="7" name="Imagen 6"/>
          <p:cNvPicPr>
            <a:picLocks noChangeAspect="1"/>
          </p:cNvPicPr>
          <p:nvPr/>
        </p:nvPicPr>
        <p:blipFill>
          <a:blip r:embed="rId3"/>
          <a:stretch>
            <a:fillRect/>
          </a:stretch>
        </p:blipFill>
        <p:spPr>
          <a:xfrm>
            <a:off x="120271" y="6170711"/>
            <a:ext cx="2746021" cy="652121"/>
          </a:xfrm>
          <a:prstGeom prst="rect">
            <a:avLst/>
          </a:prstGeom>
        </p:spPr>
      </p:pic>
      <p:pic>
        <p:nvPicPr>
          <p:cNvPr id="8" name="Imagen 7"/>
          <p:cNvPicPr>
            <a:picLocks noChangeAspect="1"/>
          </p:cNvPicPr>
          <p:nvPr/>
        </p:nvPicPr>
        <p:blipFill>
          <a:blip r:embed="rId4"/>
          <a:stretch>
            <a:fillRect/>
          </a:stretch>
        </p:blipFill>
        <p:spPr>
          <a:xfrm>
            <a:off x="10016643" y="6131864"/>
            <a:ext cx="1984858" cy="602148"/>
          </a:xfrm>
          <a:prstGeom prst="rect">
            <a:avLst/>
          </a:prstGeom>
        </p:spPr>
      </p:pic>
      <p:sp>
        <p:nvSpPr>
          <p:cNvPr id="4" name="Rectángulo 3"/>
          <p:cNvSpPr/>
          <p:nvPr/>
        </p:nvSpPr>
        <p:spPr>
          <a:xfrm>
            <a:off x="1588476" y="1408920"/>
            <a:ext cx="9621715" cy="1754326"/>
          </a:xfrm>
          <a:prstGeom prst="rect">
            <a:avLst/>
          </a:prstGeom>
        </p:spPr>
        <p:txBody>
          <a:bodyPr wrap="square">
            <a:spAutoFit/>
          </a:bodyPr>
          <a:lstStyle/>
          <a:p>
            <a:pPr algn="just"/>
            <a:r>
              <a:rPr lang="es-EC" dirty="0" smtClean="0"/>
              <a:t>La </a:t>
            </a:r>
            <a:r>
              <a:rPr lang="es-EC" dirty="0"/>
              <a:t>Unidad de Territorio y Vivienda de la Administración Zonal Calderón emite CRITERIO </a:t>
            </a:r>
            <a:r>
              <a:rPr lang="es-EC" dirty="0" smtClean="0"/>
              <a:t>TÉCNICO </a:t>
            </a:r>
            <a:r>
              <a:rPr lang="es-ES" dirty="0"/>
              <a:t>FAVORABLE  para  la  REGULARIZACIÓN  VIAL DE  LA CALLE CATALUÑA DESDE LA CALLE  RODOLFO ANDRADE  HASTA  LA  CALLE  RIO  DE  JANEIRO  Y  CALLE  BUENOS  AIRES  DESDE  LA  CALLE  CARLOS MANTILLA HASTA LA CALLE CATALUÑA BARRIO SIERRA HERMOSA – PARROQUIA CALDERÓN, por cuanto servirá para que los usuarios del sector puedan acceder a obras de infraestructura vial, con las siguientes secciones transversales:</a:t>
            </a:r>
            <a:endParaRPr lang="es-EC" dirty="0"/>
          </a:p>
        </p:txBody>
      </p:sp>
      <p:pic>
        <p:nvPicPr>
          <p:cNvPr id="5" name="Imagen 4"/>
          <p:cNvPicPr>
            <a:picLocks noChangeAspect="1"/>
          </p:cNvPicPr>
          <p:nvPr/>
        </p:nvPicPr>
        <p:blipFill>
          <a:blip r:embed="rId5"/>
          <a:stretch>
            <a:fillRect/>
          </a:stretch>
        </p:blipFill>
        <p:spPr>
          <a:xfrm>
            <a:off x="1647840" y="3296146"/>
            <a:ext cx="2985706" cy="2629558"/>
          </a:xfrm>
          <a:prstGeom prst="rect">
            <a:avLst/>
          </a:prstGeom>
          <a:ln>
            <a:solidFill>
              <a:schemeClr val="accent5"/>
            </a:solidFill>
          </a:ln>
        </p:spPr>
      </p:pic>
      <p:sp>
        <p:nvSpPr>
          <p:cNvPr id="6" name="Rectángulo 5"/>
          <p:cNvSpPr/>
          <p:nvPr/>
        </p:nvSpPr>
        <p:spPr>
          <a:xfrm>
            <a:off x="5178670" y="3894379"/>
            <a:ext cx="5899638" cy="2031325"/>
          </a:xfrm>
          <a:prstGeom prst="rect">
            <a:avLst/>
          </a:prstGeom>
        </p:spPr>
        <p:txBody>
          <a:bodyPr wrap="square">
            <a:spAutoFit/>
          </a:bodyPr>
          <a:lstStyle/>
          <a:p>
            <a:pPr algn="just"/>
            <a:r>
              <a:rPr lang="es-EC" dirty="0"/>
              <a:t>En referencia a la Resolución Nro. 062-CUS-2022, la presente propuesta vial se acoge al Tercer caso  “Trazados viales que entrañan modificación a  las Normas de Arquitectura y Urbanismo”; para lo cual la resolución indica “(…) los casos que no se sujetan a las Normas de Arquitectura y Urbanismo, que constituyan casos de regularización vial, se aprobarán a través de ordenanza. (…)” .</a:t>
            </a:r>
          </a:p>
        </p:txBody>
      </p:sp>
    </p:spTree>
    <p:extLst>
      <p:ext uri="{BB962C8B-B14F-4D97-AF65-F5344CB8AC3E}">
        <p14:creationId xmlns:p14="http://schemas.microsoft.com/office/powerpoint/2010/main" val="277740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92333" y="544708"/>
            <a:ext cx="5993949" cy="369332"/>
          </a:xfrm>
          <a:prstGeom prst="rect">
            <a:avLst/>
          </a:prstGeom>
        </p:spPr>
        <p:txBody>
          <a:bodyPr wrap="none">
            <a:spAutoFit/>
          </a:bodyPr>
          <a:lstStyle/>
          <a:p>
            <a:r>
              <a:rPr lang="es-EC" b="1" dirty="0">
                <a:solidFill>
                  <a:schemeClr val="accent1">
                    <a:lumMod val="75000"/>
                  </a:schemeClr>
                </a:solidFill>
                <a:latin typeface="Century Gothic" panose="020B0502020202020204" pitchFamily="34" charset="0"/>
                <a:ea typeface="Arial" panose="020B0604020202020204" pitchFamily="34" charset="0"/>
                <a:cs typeface="Calibri" panose="020F0502020204030204" pitchFamily="34" charset="0"/>
              </a:rPr>
              <a:t>PROCESO PARA LA APROBACIÓN DEL TRAZADO VIAL</a:t>
            </a:r>
            <a:endParaRPr lang="es-EC" dirty="0">
              <a:solidFill>
                <a:schemeClr val="accent1">
                  <a:lumMod val="75000"/>
                </a:schemeClr>
              </a:solidFill>
            </a:endParaRPr>
          </a:p>
        </p:txBody>
      </p:sp>
      <p:pic>
        <p:nvPicPr>
          <p:cNvPr id="7" name="Imagen 6"/>
          <p:cNvPicPr>
            <a:picLocks noChangeAspect="1"/>
          </p:cNvPicPr>
          <p:nvPr/>
        </p:nvPicPr>
        <p:blipFill>
          <a:blip r:embed="rId3"/>
          <a:stretch>
            <a:fillRect/>
          </a:stretch>
        </p:blipFill>
        <p:spPr>
          <a:xfrm>
            <a:off x="120271" y="6170711"/>
            <a:ext cx="2746021" cy="652121"/>
          </a:xfrm>
          <a:prstGeom prst="rect">
            <a:avLst/>
          </a:prstGeom>
        </p:spPr>
      </p:pic>
      <p:pic>
        <p:nvPicPr>
          <p:cNvPr id="8" name="Imagen 7"/>
          <p:cNvPicPr>
            <a:picLocks noChangeAspect="1"/>
          </p:cNvPicPr>
          <p:nvPr/>
        </p:nvPicPr>
        <p:blipFill>
          <a:blip r:embed="rId4"/>
          <a:stretch>
            <a:fillRect/>
          </a:stretch>
        </p:blipFill>
        <p:spPr>
          <a:xfrm>
            <a:off x="10016643" y="6131864"/>
            <a:ext cx="1984858" cy="602148"/>
          </a:xfrm>
          <a:prstGeom prst="rect">
            <a:avLst/>
          </a:prstGeom>
        </p:spPr>
      </p:pic>
      <p:sp>
        <p:nvSpPr>
          <p:cNvPr id="6" name="Rectángulo 5"/>
          <p:cNvSpPr/>
          <p:nvPr/>
        </p:nvSpPr>
        <p:spPr>
          <a:xfrm>
            <a:off x="3492333" y="2036536"/>
            <a:ext cx="6096000" cy="2308324"/>
          </a:xfrm>
          <a:prstGeom prst="rect">
            <a:avLst/>
          </a:prstGeom>
        </p:spPr>
        <p:txBody>
          <a:bodyPr>
            <a:spAutoFit/>
          </a:bodyPr>
          <a:lstStyle/>
          <a:p>
            <a:pPr marL="514350" indent="-514350">
              <a:buAutoNum type="arabicPeriod"/>
            </a:pPr>
            <a:r>
              <a:rPr lang="es-EC" dirty="0">
                <a:latin typeface="Century Gothic" panose="020B0502020202020204" pitchFamily="34" charset="0"/>
              </a:rPr>
              <a:t>INSPECIÓN TÉCNICA </a:t>
            </a:r>
          </a:p>
          <a:p>
            <a:pPr marL="514350" indent="-514350">
              <a:buAutoNum type="arabicPeriod"/>
            </a:pPr>
            <a:r>
              <a:rPr lang="es-EC" dirty="0">
                <a:latin typeface="Century Gothic" panose="020B0502020202020204" pitchFamily="34" charset="0"/>
              </a:rPr>
              <a:t>INFORME TÉCNICO(PROPUESTA VIAL )</a:t>
            </a:r>
          </a:p>
          <a:p>
            <a:pPr marL="514350" indent="-514350">
              <a:buAutoNum type="arabicPeriod"/>
            </a:pPr>
            <a:r>
              <a:rPr lang="es-EC" dirty="0">
                <a:latin typeface="Century Gothic" panose="020B0502020202020204" pitchFamily="34" charset="0"/>
              </a:rPr>
              <a:t>SOCIALIZACIÓN </a:t>
            </a:r>
          </a:p>
          <a:p>
            <a:pPr marL="514350" indent="-514350">
              <a:buAutoNum type="arabicPeriod"/>
            </a:pPr>
            <a:r>
              <a:rPr lang="es-EC" dirty="0">
                <a:latin typeface="Century Gothic" panose="020B0502020202020204" pitchFamily="34" charset="0"/>
              </a:rPr>
              <a:t>INFORME LEGAL </a:t>
            </a:r>
          </a:p>
          <a:p>
            <a:pPr marL="514350" indent="-514350">
              <a:buAutoNum type="arabicPeriod"/>
            </a:pPr>
            <a:r>
              <a:rPr lang="es-EC" dirty="0">
                <a:latin typeface="Century Gothic" panose="020B0502020202020204" pitchFamily="34" charset="0"/>
              </a:rPr>
              <a:t>INFORME TECNICO Y LEGAL -SECRETARÍA DE TERRITORIO HABITAT Y VIVIENDA</a:t>
            </a:r>
          </a:p>
          <a:p>
            <a:pPr marL="514350" indent="-514350">
              <a:buAutoNum type="arabicPeriod"/>
            </a:pPr>
            <a:r>
              <a:rPr lang="es-EC" dirty="0">
                <a:latin typeface="Century Gothic" panose="020B0502020202020204" pitchFamily="34" charset="0"/>
              </a:rPr>
              <a:t>INSPECCIÓN COMISIÓN DE USO DE SUELO</a:t>
            </a:r>
          </a:p>
          <a:p>
            <a:pPr marL="514350" indent="-514350">
              <a:buAutoNum type="arabicPeriod"/>
            </a:pPr>
            <a:r>
              <a:rPr lang="es-EC" dirty="0">
                <a:latin typeface="Century Gothic" panose="020B0502020202020204" pitchFamily="34" charset="0"/>
              </a:rPr>
              <a:t>COMISION DE USO DE SUELO (APROBACIÓN)</a:t>
            </a:r>
          </a:p>
        </p:txBody>
      </p:sp>
    </p:spTree>
    <p:extLst>
      <p:ext uri="{BB962C8B-B14F-4D97-AF65-F5344CB8AC3E}">
        <p14:creationId xmlns:p14="http://schemas.microsoft.com/office/powerpoint/2010/main" val="149980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06463" y="2644170"/>
            <a:ext cx="4579074" cy="1569660"/>
          </a:xfrm>
          <a:prstGeom prst="rect">
            <a:avLst/>
          </a:prstGeom>
        </p:spPr>
        <p:txBody>
          <a:bodyPr wrap="none">
            <a:spAutoFit/>
          </a:bodyPr>
          <a:lstStyle/>
          <a:p>
            <a:pPr algn="ctr"/>
            <a:r>
              <a:rPr lang="es-EC" sz="9600" dirty="0">
                <a:solidFill>
                  <a:schemeClr val="accent1">
                    <a:lumMod val="75000"/>
                  </a:schemeClr>
                </a:solidFill>
              </a:rPr>
              <a:t>GRACIAS</a:t>
            </a:r>
          </a:p>
        </p:txBody>
      </p:sp>
    </p:spTree>
    <p:extLst>
      <p:ext uri="{BB962C8B-B14F-4D97-AF65-F5344CB8AC3E}">
        <p14:creationId xmlns:p14="http://schemas.microsoft.com/office/powerpoint/2010/main" val="218712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smtClean="0">
                <a:solidFill>
                  <a:srgbClr val="0070C0"/>
                </a:solidFill>
              </a:rPr>
              <a:t>MAPA PUGS V3:</a:t>
            </a:r>
            <a:endParaRPr lang="es-ES_tradnl" sz="4000" b="1" dirty="0">
              <a:solidFill>
                <a:srgbClr val="0070C0"/>
              </a:solidFill>
            </a:endParaRPr>
          </a:p>
        </p:txBody>
      </p:sp>
      <p:pic>
        <p:nvPicPr>
          <p:cNvPr id="18" name="Imagen 17"/>
          <p:cNvPicPr/>
          <p:nvPr/>
        </p:nvPicPr>
        <p:blipFill rotWithShape="1">
          <a:blip r:embed="rId2"/>
          <a:srcRect l="19050" t="7525" r="19391" b="9073"/>
          <a:stretch/>
        </p:blipFill>
        <p:spPr bwMode="auto">
          <a:xfrm>
            <a:off x="779501" y="738953"/>
            <a:ext cx="8726449" cy="5244870"/>
          </a:xfrm>
          <a:prstGeom prst="rect">
            <a:avLst/>
          </a:prstGeom>
          <a:ln>
            <a:noFill/>
          </a:ln>
          <a:extLst>
            <a:ext uri="{53640926-AAD7-44D8-BBD7-CCE9431645EC}">
              <a14:shadowObscured xmlns:a14="http://schemas.microsoft.com/office/drawing/2010/main"/>
            </a:ext>
          </a:extLst>
        </p:spPr>
      </p:pic>
      <p:pic>
        <p:nvPicPr>
          <p:cNvPr id="9" name="Imagen 8"/>
          <p:cNvPicPr>
            <a:picLocks noChangeAspect="1"/>
          </p:cNvPicPr>
          <p:nvPr/>
        </p:nvPicPr>
        <p:blipFill>
          <a:blip r:embed="rId3"/>
          <a:stretch>
            <a:fillRect/>
          </a:stretch>
        </p:blipFill>
        <p:spPr>
          <a:xfrm>
            <a:off x="120271" y="6189761"/>
            <a:ext cx="2746021" cy="652121"/>
          </a:xfrm>
          <a:prstGeom prst="rect">
            <a:avLst/>
          </a:prstGeom>
        </p:spPr>
      </p:pic>
      <p:pic>
        <p:nvPicPr>
          <p:cNvPr id="10" name="Imagen 9"/>
          <p:cNvPicPr>
            <a:picLocks noChangeAspect="1"/>
          </p:cNvPicPr>
          <p:nvPr/>
        </p:nvPicPr>
        <p:blipFill>
          <a:blip r:embed="rId4"/>
          <a:stretch>
            <a:fillRect/>
          </a:stretch>
        </p:blipFill>
        <p:spPr>
          <a:xfrm>
            <a:off x="10016643" y="6150914"/>
            <a:ext cx="1984858" cy="602148"/>
          </a:xfrm>
          <a:prstGeom prst="rect">
            <a:avLst/>
          </a:prstGeom>
        </p:spPr>
      </p:pic>
    </p:spTree>
    <p:extLst>
      <p:ext uri="{BB962C8B-B14F-4D97-AF65-F5344CB8AC3E}">
        <p14:creationId xmlns:p14="http://schemas.microsoft.com/office/powerpoint/2010/main" val="366395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259402" y="145367"/>
            <a:ext cx="3672518" cy="707886"/>
          </a:xfrm>
          <a:prstGeom prst="rect">
            <a:avLst/>
          </a:prstGeom>
          <a:noFill/>
        </p:spPr>
        <p:txBody>
          <a:bodyPr wrap="square" rtlCol="0">
            <a:spAutoFit/>
          </a:bodyPr>
          <a:lstStyle/>
          <a:p>
            <a:r>
              <a:rPr lang="es-ES_tradnl" sz="4000" b="1" dirty="0" smtClean="0">
                <a:solidFill>
                  <a:srgbClr val="0070C0"/>
                </a:solidFill>
              </a:rPr>
              <a:t>ANTECEDENTES</a:t>
            </a:r>
            <a:endParaRPr lang="es-ES_tradnl" sz="4000" b="1" dirty="0">
              <a:solidFill>
                <a:srgbClr val="0070C0"/>
              </a:solidFill>
            </a:endParaRPr>
          </a:p>
        </p:txBody>
      </p:sp>
      <p:pic>
        <p:nvPicPr>
          <p:cNvPr id="9" name="Imagen 8"/>
          <p:cNvPicPr>
            <a:picLocks noChangeAspect="1"/>
          </p:cNvPicPr>
          <p:nvPr/>
        </p:nvPicPr>
        <p:blipFill>
          <a:blip r:embed="rId2"/>
          <a:stretch>
            <a:fillRect/>
          </a:stretch>
        </p:blipFill>
        <p:spPr>
          <a:xfrm>
            <a:off x="120271" y="6189761"/>
            <a:ext cx="2746021" cy="652121"/>
          </a:xfrm>
          <a:prstGeom prst="rect">
            <a:avLst/>
          </a:prstGeom>
        </p:spPr>
      </p:pic>
      <p:pic>
        <p:nvPicPr>
          <p:cNvPr id="10" name="Imagen 9"/>
          <p:cNvPicPr>
            <a:picLocks noChangeAspect="1"/>
          </p:cNvPicPr>
          <p:nvPr/>
        </p:nvPicPr>
        <p:blipFill>
          <a:blip r:embed="rId3"/>
          <a:stretch>
            <a:fillRect/>
          </a:stretch>
        </p:blipFill>
        <p:spPr>
          <a:xfrm>
            <a:off x="10016643" y="6150914"/>
            <a:ext cx="1984858" cy="602148"/>
          </a:xfrm>
          <a:prstGeom prst="rect">
            <a:avLst/>
          </a:prstGeom>
        </p:spPr>
      </p:pic>
      <p:sp>
        <p:nvSpPr>
          <p:cNvPr id="2" name="Rectángulo 1"/>
          <p:cNvSpPr/>
          <p:nvPr/>
        </p:nvSpPr>
        <p:spPr>
          <a:xfrm>
            <a:off x="242257" y="892836"/>
            <a:ext cx="3689663" cy="2574038"/>
          </a:xfrm>
          <a:prstGeom prst="rect">
            <a:avLst/>
          </a:prstGeom>
        </p:spPr>
        <p:txBody>
          <a:bodyPr wrap="square">
            <a:spAutoFit/>
          </a:bodyPr>
          <a:lstStyle/>
          <a:p>
            <a:pPr marR="34925" lvl="0" algn="just" fontAlgn="base">
              <a:lnSpc>
                <a:spcPct val="112000"/>
              </a:lnSpc>
              <a:spcAft>
                <a:spcPts val="20"/>
              </a:spcAft>
              <a:buClr>
                <a:srgbClr val="000000"/>
              </a:buClr>
              <a:buSzPts val="1000"/>
            </a:pPr>
            <a:r>
              <a:rPr lang="es-EC" dirty="0" smtClean="0">
                <a:uFill>
                  <a:solidFill>
                    <a:srgbClr val="000000"/>
                  </a:solidFill>
                </a:uFill>
                <a:latin typeface="Calibri Light" panose="020F0302020204030204" pitchFamily="34" charset="0"/>
                <a:ea typeface="Arial" panose="020B0604020202020204" pitchFamily="34" charset="0"/>
                <a:cs typeface="Arial" panose="020B0604020202020204" pitchFamily="34" charset="0"/>
              </a:rPr>
              <a:t>En </a:t>
            </a:r>
            <a:r>
              <a:rPr lang="es-EC" dirty="0">
                <a:uFill>
                  <a:solidFill>
                    <a:srgbClr val="000000"/>
                  </a:solidFill>
                </a:uFill>
                <a:latin typeface="Calibri Light" panose="020F0302020204030204" pitchFamily="34" charset="0"/>
                <a:ea typeface="Arial" panose="020B0604020202020204" pitchFamily="34" charset="0"/>
                <a:cs typeface="Arial" panose="020B0604020202020204" pitchFamily="34" charset="0"/>
              </a:rPr>
              <a:t>la base catastral año 2021 no existe un espacio de la vía para la calle Cataluña, por lo que llevo a los funcionarios anteriores a creer que no era un espacio público debido a que no llego a registrarse en el catastro el fraccionamiento de 1983, como se muestra en el gráfico. </a:t>
            </a:r>
            <a:endParaRPr lang="es-EC" sz="20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pic>
        <p:nvPicPr>
          <p:cNvPr id="7" name="Picture 163"/>
          <p:cNvPicPr/>
          <p:nvPr/>
        </p:nvPicPr>
        <p:blipFill>
          <a:blip r:embed="rId4"/>
          <a:stretch>
            <a:fillRect/>
          </a:stretch>
        </p:blipFill>
        <p:spPr>
          <a:xfrm>
            <a:off x="271939" y="3408723"/>
            <a:ext cx="3505200" cy="2447925"/>
          </a:xfrm>
          <a:prstGeom prst="rect">
            <a:avLst/>
          </a:prstGeom>
        </p:spPr>
      </p:pic>
      <p:sp>
        <p:nvSpPr>
          <p:cNvPr id="3" name="Rectángulo 2"/>
          <p:cNvSpPr/>
          <p:nvPr/>
        </p:nvSpPr>
        <p:spPr>
          <a:xfrm>
            <a:off x="257597" y="5856648"/>
            <a:ext cx="3567643" cy="263983"/>
          </a:xfrm>
          <a:prstGeom prst="rect">
            <a:avLst/>
          </a:prstGeom>
        </p:spPr>
        <p:txBody>
          <a:bodyPr wrap="none">
            <a:spAutoFit/>
          </a:bodyPr>
          <a:lstStyle/>
          <a:p>
            <a:pPr marR="38735" algn="ctr">
              <a:lnSpc>
                <a:spcPct val="107000"/>
              </a:lnSpc>
              <a:spcAft>
                <a:spcPts val="200"/>
              </a:spcAft>
            </a:pPr>
            <a:r>
              <a:rPr lang="es-EC" sz="1100" b="1" i="1" dirty="0">
                <a:latin typeface="Century Gothic" panose="020B0502020202020204" pitchFamily="34" charset="0"/>
                <a:ea typeface="Century Gothic" panose="020B0502020202020204" pitchFamily="34" charset="0"/>
                <a:cs typeface="Century Gothic" panose="020B0502020202020204" pitchFamily="34" charset="0"/>
              </a:rPr>
              <a:t>Imagen 1.-</a:t>
            </a:r>
            <a:r>
              <a:rPr lang="es-EC" sz="1100" i="1" dirty="0">
                <a:latin typeface="Century Gothic" panose="020B0502020202020204" pitchFamily="34" charset="0"/>
                <a:ea typeface="Century Gothic" panose="020B0502020202020204" pitchFamily="34" charset="0"/>
                <a:cs typeface="Century Gothic" panose="020B0502020202020204" pitchFamily="34" charset="0"/>
              </a:rPr>
              <a:t> Plano catastral Fuente: SIREC-Q 2021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38"/>
          <p:cNvPicPr/>
          <p:nvPr/>
        </p:nvPicPr>
        <p:blipFill>
          <a:blip r:embed="rId5"/>
          <a:stretch>
            <a:fillRect/>
          </a:stretch>
        </p:blipFill>
        <p:spPr>
          <a:xfrm>
            <a:off x="4339113" y="308810"/>
            <a:ext cx="3962400" cy="2590800"/>
          </a:xfrm>
          <a:prstGeom prst="rect">
            <a:avLst/>
          </a:prstGeom>
        </p:spPr>
      </p:pic>
      <p:pic>
        <p:nvPicPr>
          <p:cNvPr id="12" name="Picture 240"/>
          <p:cNvPicPr/>
          <p:nvPr/>
        </p:nvPicPr>
        <p:blipFill rotWithShape="1">
          <a:blip r:embed="rId6"/>
          <a:srcRect r="26419" b="8579"/>
          <a:stretch/>
        </p:blipFill>
        <p:spPr>
          <a:xfrm>
            <a:off x="8518208" y="308810"/>
            <a:ext cx="3483293" cy="2590800"/>
          </a:xfrm>
          <a:prstGeom prst="rect">
            <a:avLst/>
          </a:prstGeom>
        </p:spPr>
      </p:pic>
      <p:sp>
        <p:nvSpPr>
          <p:cNvPr id="4" name="Flecha derecha 3"/>
          <p:cNvSpPr/>
          <p:nvPr/>
        </p:nvSpPr>
        <p:spPr>
          <a:xfrm>
            <a:off x="7760970" y="1520190"/>
            <a:ext cx="1291590" cy="102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4190048" y="3166889"/>
            <a:ext cx="4070032" cy="981423"/>
          </a:xfrm>
          <a:prstGeom prst="rect">
            <a:avLst/>
          </a:prstGeom>
        </p:spPr>
        <p:txBody>
          <a:bodyPr wrap="square">
            <a:spAutoFit/>
          </a:bodyPr>
          <a:lstStyle/>
          <a:p>
            <a:pPr marR="34925" lvl="0" algn="just" fontAlgn="base">
              <a:lnSpc>
                <a:spcPct val="107000"/>
              </a:lnSpc>
              <a:spcAft>
                <a:spcPts val="0"/>
              </a:spcAft>
              <a:buClr>
                <a:srgbClr val="000000"/>
              </a:buClr>
              <a:buSzPts val="1000"/>
            </a:pPr>
            <a:r>
              <a:rPr lang="es-EC" dirty="0">
                <a:uFill>
                  <a:solidFill>
                    <a:srgbClr val="000000"/>
                  </a:solidFill>
                </a:uFill>
                <a:latin typeface="+mj-lt"/>
                <a:ea typeface="Arial" panose="020B0604020202020204" pitchFamily="34" charset="0"/>
                <a:cs typeface="Arial" panose="020B0604020202020204" pitchFamily="34" charset="0"/>
              </a:rPr>
              <a:t>Lote original de propiedad de la Señora Matilde </a:t>
            </a:r>
            <a:r>
              <a:rPr lang="es-EC" dirty="0" err="1">
                <a:uFill>
                  <a:solidFill>
                    <a:srgbClr val="000000"/>
                  </a:solidFill>
                </a:uFill>
                <a:latin typeface="+mj-lt"/>
                <a:ea typeface="Arial" panose="020B0604020202020204" pitchFamily="34" charset="0"/>
                <a:cs typeface="Arial" panose="020B0604020202020204" pitchFamily="34" charset="0"/>
              </a:rPr>
              <a:t>Merizalde</a:t>
            </a:r>
            <a:r>
              <a:rPr lang="es-EC" dirty="0">
                <a:uFill>
                  <a:solidFill>
                    <a:srgbClr val="000000"/>
                  </a:solidFill>
                </a:uFill>
                <a:latin typeface="+mj-lt"/>
                <a:ea typeface="Arial" panose="020B0604020202020204" pitchFamily="34" charset="0"/>
                <a:cs typeface="Arial" panose="020B0604020202020204" pitchFamily="34" charset="0"/>
              </a:rPr>
              <a:t> con superficie de </a:t>
            </a:r>
            <a:r>
              <a:rPr lang="es-EC" dirty="0" smtClean="0">
                <a:uFill>
                  <a:solidFill>
                    <a:srgbClr val="000000"/>
                  </a:solidFill>
                </a:uFill>
                <a:latin typeface="+mj-lt"/>
                <a:ea typeface="Arial" panose="020B0604020202020204" pitchFamily="34" charset="0"/>
                <a:cs typeface="Arial" panose="020B0604020202020204" pitchFamily="34" charset="0"/>
              </a:rPr>
              <a:t>10440m2</a:t>
            </a:r>
            <a:r>
              <a:rPr lang="es-EC" dirty="0">
                <a:uFill>
                  <a:solidFill>
                    <a:srgbClr val="000000"/>
                  </a:solidFill>
                </a:uFill>
                <a:latin typeface="+mj-lt"/>
                <a:ea typeface="Arial" panose="020B0604020202020204" pitchFamily="34" charset="0"/>
                <a:cs typeface="Arial" panose="020B0604020202020204" pitchFamily="34" charset="0"/>
              </a:rPr>
              <a:t>.</a:t>
            </a:r>
            <a:endParaRPr lang="es-EC" sz="2000" u="none" strike="noStrike" dirty="0">
              <a:effectLst/>
              <a:uFill>
                <a:solidFill>
                  <a:srgbClr val="000000"/>
                </a:solidFill>
              </a:uFill>
              <a:latin typeface="+mj-lt"/>
              <a:ea typeface="Arial" panose="020B0604020202020204" pitchFamily="34" charset="0"/>
              <a:cs typeface="Arial" panose="020B0604020202020204" pitchFamily="34" charset="0"/>
            </a:endParaRPr>
          </a:p>
        </p:txBody>
      </p:sp>
      <p:sp>
        <p:nvSpPr>
          <p:cNvPr id="6" name="Rectángulo 5"/>
          <p:cNvSpPr/>
          <p:nvPr/>
        </p:nvSpPr>
        <p:spPr>
          <a:xfrm>
            <a:off x="8518208" y="3165443"/>
            <a:ext cx="3483293" cy="646331"/>
          </a:xfrm>
          <a:prstGeom prst="rect">
            <a:avLst/>
          </a:prstGeom>
        </p:spPr>
        <p:txBody>
          <a:bodyPr wrap="squar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Fraccionamiento con autorización N°845 del 25 de octubre </a:t>
            </a:r>
            <a:r>
              <a:rPr lang="es-EC" dirty="0" smtClean="0">
                <a:latin typeface="Calibri" panose="020F0502020204030204" pitchFamily="34" charset="0"/>
                <a:ea typeface="Calibri" panose="020F0502020204030204" pitchFamily="34" charset="0"/>
                <a:cs typeface="Times New Roman" panose="02020603050405020304" pitchFamily="18" charset="0"/>
              </a:rPr>
              <a:t>de 1983-</a:t>
            </a:r>
            <a:endParaRPr lang="es-EC" dirty="0"/>
          </a:p>
        </p:txBody>
      </p:sp>
      <p:pic>
        <p:nvPicPr>
          <p:cNvPr id="8" name="Imagen 7"/>
          <p:cNvPicPr>
            <a:picLocks noChangeAspect="1"/>
          </p:cNvPicPr>
          <p:nvPr/>
        </p:nvPicPr>
        <p:blipFill>
          <a:blip r:embed="rId7"/>
          <a:stretch>
            <a:fillRect/>
          </a:stretch>
        </p:blipFill>
        <p:spPr>
          <a:xfrm>
            <a:off x="8260080" y="3848922"/>
            <a:ext cx="3839111" cy="905001"/>
          </a:xfrm>
          <a:prstGeom prst="rect">
            <a:avLst/>
          </a:prstGeom>
        </p:spPr>
      </p:pic>
      <p:sp>
        <p:nvSpPr>
          <p:cNvPr id="13" name="Rectángulo 12"/>
          <p:cNvSpPr/>
          <p:nvPr/>
        </p:nvSpPr>
        <p:spPr>
          <a:xfrm>
            <a:off x="4339112" y="4803136"/>
            <a:ext cx="7458877" cy="1277786"/>
          </a:xfrm>
          <a:prstGeom prst="rect">
            <a:avLst/>
          </a:prstGeom>
          <a:ln>
            <a:solidFill>
              <a:schemeClr val="accent5"/>
            </a:solidFill>
          </a:ln>
        </p:spPr>
        <p:txBody>
          <a:bodyPr wrap="square">
            <a:spAutoFit/>
          </a:bodyPr>
          <a:lstStyle/>
          <a:p>
            <a:pPr>
              <a:lnSpc>
                <a:spcPct val="107000"/>
              </a:lnSpc>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El área total de los lotes actuales suma 10.444 m2, que corresponde al lote original, sin la contemplación de un área para la vía publica, lo que significa que</a:t>
            </a:r>
            <a:r>
              <a:rPr lang="es-EC" b="1" dirty="0">
                <a:latin typeface="Calibri" panose="020F0502020204030204" pitchFamily="34" charset="0"/>
                <a:ea typeface="Calibri" panose="020F0502020204030204" pitchFamily="34" charset="0"/>
                <a:cs typeface="Times New Roman" panose="02020603050405020304" pitchFamily="18" charset="0"/>
              </a:rPr>
              <a:t> ESTA VIA NO FUE APROBADA COMO PRODUCTO DEL FRACCIONAMIENTO DEL AÑO 1983.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48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a:solidFill>
                  <a:srgbClr val="0070C0"/>
                </a:solidFill>
              </a:rPr>
              <a:t>ANTECEDENTES:</a:t>
            </a:r>
          </a:p>
        </p:txBody>
      </p:sp>
      <p:sp>
        <p:nvSpPr>
          <p:cNvPr id="5" name="Rectángulo 4"/>
          <p:cNvSpPr/>
          <p:nvPr/>
        </p:nvSpPr>
        <p:spPr>
          <a:xfrm>
            <a:off x="350877" y="946712"/>
            <a:ext cx="5781910" cy="5539978"/>
          </a:xfrm>
          <a:prstGeom prst="rect">
            <a:avLst/>
          </a:prstGeom>
        </p:spPr>
        <p:txBody>
          <a:bodyPr wrap="square">
            <a:spAutoFit/>
          </a:bodyPr>
          <a:lstStyle/>
          <a:p>
            <a:r>
              <a:rPr lang="es-EC" sz="1400" i="1" u="sng" dirty="0"/>
              <a:t>Sr. Fernando Chiriboga, Sra. Cristina Maldonado – predio: 1005103</a:t>
            </a:r>
          </a:p>
          <a:p>
            <a:pPr lvl="0"/>
            <a:r>
              <a:rPr lang="es-EC" sz="1400" dirty="0"/>
              <a:t>Predio frentista a la calle Cataluña, no cuenta con un permiso de cerramiento ni de construcción alguna.</a:t>
            </a:r>
          </a:p>
          <a:p>
            <a:r>
              <a:rPr lang="es-EC" sz="1400" dirty="0"/>
              <a:t> </a:t>
            </a:r>
          </a:p>
          <a:p>
            <a:pPr lvl="0"/>
            <a:r>
              <a:rPr lang="es-EC" sz="1400" dirty="0"/>
              <a:t>Los datos del área de la superficie según cédula catastral son:</a:t>
            </a:r>
          </a:p>
          <a:p>
            <a:r>
              <a:rPr lang="es-EC" sz="1400" dirty="0"/>
              <a:t>Área según escrituras: 2.980,60m2</a:t>
            </a:r>
          </a:p>
          <a:p>
            <a:r>
              <a:rPr lang="es-EC" sz="1400" dirty="0"/>
              <a:t>Área gráfica:                 3.280.10m2</a:t>
            </a:r>
          </a:p>
          <a:p>
            <a:r>
              <a:rPr lang="es-EC" sz="1400" dirty="0"/>
              <a:t> </a:t>
            </a:r>
          </a:p>
          <a:p>
            <a:r>
              <a:rPr lang="es-EC" sz="1400" dirty="0"/>
              <a:t>Área según Certificado de Gravámenes: 2.820,00m2</a:t>
            </a:r>
          </a:p>
          <a:p>
            <a:r>
              <a:rPr lang="es-EC" sz="1400" dirty="0"/>
              <a:t> </a:t>
            </a:r>
          </a:p>
          <a:p>
            <a:pPr lvl="0"/>
            <a:r>
              <a:rPr lang="es-EC" sz="1400" dirty="0"/>
              <a:t>Los datos del área de la superficie según Certificado de Gravamen del Inmueble, del 25 de noviembre de 2020, son:</a:t>
            </a:r>
          </a:p>
          <a:p>
            <a:r>
              <a:rPr lang="es-EC" sz="1400" i="1" u="sng" dirty="0"/>
              <a:t>“1.- DESCRIPCIÓN DE LA PROPIEDAD:</a:t>
            </a:r>
            <a:endParaRPr lang="es-EC" sz="1400" dirty="0"/>
          </a:p>
          <a:p>
            <a:r>
              <a:rPr lang="es-EC" sz="1400" i="1" u="sng" dirty="0"/>
              <a:t>Lote de terreno número TRES, situado en parroquia CALDERÓN de este cantón,</a:t>
            </a:r>
            <a:endParaRPr lang="es-EC" sz="1400" dirty="0"/>
          </a:p>
          <a:p>
            <a:r>
              <a:rPr lang="es-EC" sz="1400" i="1" u="sng" dirty="0"/>
              <a:t>(…) Linderos: NORTE, propiedad municipal; SUR, camino público; ORIENTE, camino público; y, OCCIDENTE, herederos de María Judith Merizalde Becerra.- Superficie: </a:t>
            </a:r>
            <a:r>
              <a:rPr lang="es-EC" sz="1400" b="1" i="1" u="sng" dirty="0"/>
              <a:t>Dos mil ochocientos veinte metros cuadrados</a:t>
            </a:r>
            <a:r>
              <a:rPr lang="es-EC" sz="1400" i="1" u="sng" dirty="0"/>
              <a:t>.- (…)</a:t>
            </a:r>
            <a:endParaRPr lang="es-EC" sz="1400" dirty="0"/>
          </a:p>
          <a:p>
            <a:r>
              <a:rPr lang="es-EC" sz="1400" dirty="0"/>
              <a:t> </a:t>
            </a:r>
          </a:p>
          <a:p>
            <a:pPr lvl="0"/>
            <a:r>
              <a:rPr lang="es-EC" sz="1400" dirty="0"/>
              <a:t>Entendiéndose así que el predio 1005103 no respetó al ancho vial de la calle Cataluña, y se tomó parte de la vía para hacer un cerramiento sin permiso alguno; por lo que en el diseño vial de la calle Cataluña tiene una afectación vial de 436.55m2 (7), sin afectar el área del Certificado de Gravámenes: 2.820,00m2</a:t>
            </a:r>
          </a:p>
          <a:p>
            <a:endParaRPr lang="es-EC" dirty="0"/>
          </a:p>
        </p:txBody>
      </p:sp>
      <p:pic>
        <p:nvPicPr>
          <p:cNvPr id="7" name="Imagen 6"/>
          <p:cNvPicPr/>
          <p:nvPr/>
        </p:nvPicPr>
        <p:blipFill rotWithShape="1">
          <a:blip r:embed="rId2"/>
          <a:srcRect l="31660" t="20940" r="22312" b="10019"/>
          <a:stretch/>
        </p:blipFill>
        <p:spPr bwMode="auto">
          <a:xfrm>
            <a:off x="6377319" y="813602"/>
            <a:ext cx="5760720" cy="5140178"/>
          </a:xfrm>
          <a:prstGeom prst="rect">
            <a:avLst/>
          </a:prstGeom>
          <a:ln>
            <a:noFill/>
          </a:ln>
          <a:extLst>
            <a:ext uri="{53640926-AAD7-44D8-BBD7-CCE9431645EC}">
              <a14:shadowObscured xmlns:a14="http://schemas.microsoft.com/office/drawing/2010/main"/>
            </a:ext>
          </a:extLst>
        </p:spPr>
      </p:pic>
      <p:cxnSp>
        <p:nvCxnSpPr>
          <p:cNvPr id="8" name="Conector recto 7"/>
          <p:cNvCxnSpPr/>
          <p:nvPr/>
        </p:nvCxnSpPr>
        <p:spPr>
          <a:xfrm flipV="1">
            <a:off x="8350469" y="3234517"/>
            <a:ext cx="1024759" cy="1491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3"/>
          <a:stretch>
            <a:fillRect/>
          </a:stretch>
        </p:blipFill>
        <p:spPr>
          <a:xfrm>
            <a:off x="120271" y="6180236"/>
            <a:ext cx="2746021" cy="652121"/>
          </a:xfrm>
          <a:prstGeom prst="rect">
            <a:avLst/>
          </a:prstGeom>
        </p:spPr>
      </p:pic>
      <p:pic>
        <p:nvPicPr>
          <p:cNvPr id="10" name="Imagen 9"/>
          <p:cNvPicPr>
            <a:picLocks noChangeAspect="1"/>
          </p:cNvPicPr>
          <p:nvPr/>
        </p:nvPicPr>
        <p:blipFill>
          <a:blip r:embed="rId4"/>
          <a:stretch>
            <a:fillRect/>
          </a:stretch>
        </p:blipFill>
        <p:spPr>
          <a:xfrm>
            <a:off x="10016643" y="6141389"/>
            <a:ext cx="1984858" cy="602148"/>
          </a:xfrm>
          <a:prstGeom prst="rect">
            <a:avLst/>
          </a:prstGeom>
        </p:spPr>
      </p:pic>
    </p:spTree>
    <p:extLst>
      <p:ext uri="{BB962C8B-B14F-4D97-AF65-F5344CB8AC3E}">
        <p14:creationId xmlns:p14="http://schemas.microsoft.com/office/powerpoint/2010/main" val="288575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a:solidFill>
                  <a:srgbClr val="0070C0"/>
                </a:solidFill>
              </a:rPr>
              <a:t>ANTECEDENTES:</a:t>
            </a:r>
          </a:p>
        </p:txBody>
      </p:sp>
      <p:sp>
        <p:nvSpPr>
          <p:cNvPr id="5" name="Rectángulo 4"/>
          <p:cNvSpPr/>
          <p:nvPr/>
        </p:nvSpPr>
        <p:spPr>
          <a:xfrm>
            <a:off x="350877" y="946712"/>
            <a:ext cx="5781910" cy="5109091"/>
          </a:xfrm>
          <a:prstGeom prst="rect">
            <a:avLst/>
          </a:prstGeom>
        </p:spPr>
        <p:txBody>
          <a:bodyPr wrap="square">
            <a:spAutoFit/>
          </a:bodyPr>
          <a:lstStyle/>
          <a:p>
            <a:r>
              <a:rPr lang="es-EC" sz="1400" i="1" u="sng" dirty="0"/>
              <a:t>Dr. Jorge Venegas – predio: 341707</a:t>
            </a:r>
            <a:endParaRPr lang="es-EC" sz="1400" dirty="0"/>
          </a:p>
          <a:p>
            <a:r>
              <a:rPr lang="es-EC" sz="1400" i="1" dirty="0"/>
              <a:t> </a:t>
            </a:r>
            <a:endParaRPr lang="es-EC" sz="1400" dirty="0"/>
          </a:p>
          <a:p>
            <a:pPr lvl="0"/>
            <a:r>
              <a:rPr lang="es-EC" sz="1400" dirty="0"/>
              <a:t>Predio frentista a la calle Cataluña, cuenta con un permiso de cerramiento del año 2000, emitido en base a un replanteo de vías de 22/03/2000:</a:t>
            </a:r>
          </a:p>
          <a:p>
            <a:r>
              <a:rPr lang="es-EC" sz="1400" i="1" dirty="0"/>
              <a:t>“REF.: H.C.CD.647</a:t>
            </a:r>
            <a:endParaRPr lang="es-EC" sz="1400" dirty="0"/>
          </a:p>
          <a:p>
            <a:r>
              <a:rPr lang="es-EC" sz="1400" i="1" dirty="0"/>
              <a:t>(…) revisados los planos I.G.M. No. 13614 (…) deberá respetar las siguientes especificaciones técnicas:</a:t>
            </a:r>
            <a:endParaRPr lang="es-EC" sz="1400" dirty="0"/>
          </a:p>
          <a:p>
            <a:r>
              <a:rPr lang="es-EC" sz="1400" i="1" dirty="0"/>
              <a:t>1.- ESTE Calle “F”: ancho transversal 12.0m, la referencia de línea de fábrica será a 6.0m del eje de la vía existente y de acuerdo a estos datos la propiedad no se encuentra afectada.</a:t>
            </a:r>
            <a:endParaRPr lang="es-EC" sz="1400" dirty="0"/>
          </a:p>
          <a:p>
            <a:r>
              <a:rPr lang="es-EC" sz="1400" i="1" dirty="0"/>
              <a:t>2.- OESTE Vía Suburbana terciaria: ancho transversal 10.0m, la referencia de línea de fábrica será a 5.0m de las estacas colocadas en el eje de la vía y de acuerdo a estos datos la propiedad se encuentra afectada en 3.40m de fondo por todo el frente.”</a:t>
            </a:r>
            <a:endParaRPr lang="es-EC" sz="1400" dirty="0"/>
          </a:p>
          <a:p>
            <a:r>
              <a:rPr lang="es-EC" sz="1400" dirty="0"/>
              <a:t> </a:t>
            </a:r>
          </a:p>
          <a:p>
            <a:pPr lvl="0"/>
            <a:r>
              <a:rPr lang="es-EC" sz="1400" dirty="0"/>
              <a:t>Los datos del área de la superficie según cédula catastral son:</a:t>
            </a:r>
          </a:p>
          <a:p>
            <a:r>
              <a:rPr lang="es-EC" sz="1400" dirty="0"/>
              <a:t>Área según escrituras: 2.640,00m2</a:t>
            </a:r>
          </a:p>
          <a:p>
            <a:r>
              <a:rPr lang="es-EC" sz="1400" dirty="0"/>
              <a:t>Área gráfica:                2.415,13m2</a:t>
            </a:r>
          </a:p>
          <a:p>
            <a:r>
              <a:rPr lang="es-EC" sz="1400" dirty="0"/>
              <a:t> </a:t>
            </a:r>
          </a:p>
          <a:p>
            <a:pPr lvl="0"/>
            <a:r>
              <a:rPr lang="es-EC" sz="1400" dirty="0"/>
              <a:t>Entendiéndose así que el predio 341707 respetó al ancho vial de la calle Cataluña, sin embargo por el diseño vial de la calle Cataluña tiene una afectación vial de 30.07m2 (5). </a:t>
            </a:r>
          </a:p>
          <a:p>
            <a:endParaRPr lang="es-EC" dirty="0"/>
          </a:p>
        </p:txBody>
      </p:sp>
      <p:pic>
        <p:nvPicPr>
          <p:cNvPr id="8" name="Imagen 7"/>
          <p:cNvPicPr/>
          <p:nvPr/>
        </p:nvPicPr>
        <p:blipFill rotWithShape="1">
          <a:blip r:embed="rId2"/>
          <a:srcRect l="13254" t="22042" r="44447" b="15893"/>
          <a:stretch/>
        </p:blipFill>
        <p:spPr bwMode="auto">
          <a:xfrm>
            <a:off x="6132787" y="1234307"/>
            <a:ext cx="5492115" cy="4533900"/>
          </a:xfrm>
          <a:prstGeom prst="rect">
            <a:avLst/>
          </a:prstGeom>
          <a:ln>
            <a:noFill/>
          </a:ln>
          <a:extLst>
            <a:ext uri="{53640926-AAD7-44D8-BBD7-CCE9431645EC}">
              <a14:shadowObscured xmlns:a14="http://schemas.microsoft.com/office/drawing/2010/main"/>
            </a:ext>
          </a:extLst>
        </p:spPr>
      </p:pic>
      <p:cxnSp>
        <p:nvCxnSpPr>
          <p:cNvPr id="9" name="Conector recto 8"/>
          <p:cNvCxnSpPr/>
          <p:nvPr/>
        </p:nvCxnSpPr>
        <p:spPr>
          <a:xfrm flipV="1">
            <a:off x="9295157" y="4382814"/>
            <a:ext cx="1148255" cy="1491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120271" y="6170711"/>
            <a:ext cx="2746021" cy="652121"/>
          </a:xfrm>
          <a:prstGeom prst="rect">
            <a:avLst/>
          </a:prstGeom>
        </p:spPr>
      </p:pic>
      <p:pic>
        <p:nvPicPr>
          <p:cNvPr id="11" name="Imagen 10"/>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366436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a:solidFill>
                  <a:srgbClr val="0070C0"/>
                </a:solidFill>
              </a:rPr>
              <a:t>ANTECEDENTES:</a:t>
            </a:r>
          </a:p>
        </p:txBody>
      </p:sp>
      <p:sp>
        <p:nvSpPr>
          <p:cNvPr id="5" name="Rectángulo 4"/>
          <p:cNvSpPr/>
          <p:nvPr/>
        </p:nvSpPr>
        <p:spPr>
          <a:xfrm>
            <a:off x="350877" y="946712"/>
            <a:ext cx="5781910" cy="2954655"/>
          </a:xfrm>
          <a:prstGeom prst="rect">
            <a:avLst/>
          </a:prstGeom>
        </p:spPr>
        <p:txBody>
          <a:bodyPr wrap="square">
            <a:spAutoFit/>
          </a:bodyPr>
          <a:lstStyle/>
          <a:p>
            <a:r>
              <a:rPr lang="es-EC" sz="1400" i="1" u="sng" dirty="0"/>
              <a:t>Sra. Blanca Santillán – predio: 341708</a:t>
            </a:r>
            <a:endParaRPr lang="es-EC" sz="1400" dirty="0"/>
          </a:p>
          <a:p>
            <a:r>
              <a:rPr lang="es-EC" sz="1400" dirty="0"/>
              <a:t> </a:t>
            </a:r>
          </a:p>
          <a:p>
            <a:pPr lvl="0"/>
            <a:r>
              <a:rPr lang="es-EC" sz="1400" dirty="0"/>
              <a:t>Predio frentista a la calle Cataluña, cuenta con un replanteo de vías de 13/02/20200: en el que indica que no tiene afectación vial, puesto que ya respetó el ancho vial de la calle Cataluña. </a:t>
            </a:r>
          </a:p>
          <a:p>
            <a:r>
              <a:rPr lang="es-EC" sz="1400" dirty="0"/>
              <a:t> </a:t>
            </a:r>
          </a:p>
          <a:p>
            <a:pPr lvl="0"/>
            <a:r>
              <a:rPr lang="es-EC" sz="1400" dirty="0"/>
              <a:t>Los datos del área de la superficie según cédula catastral son:</a:t>
            </a:r>
          </a:p>
          <a:p>
            <a:r>
              <a:rPr lang="es-EC" sz="1400" dirty="0"/>
              <a:t>Área según escrituras: 3.020,00m2</a:t>
            </a:r>
          </a:p>
          <a:p>
            <a:r>
              <a:rPr lang="es-EC" sz="1400" dirty="0"/>
              <a:t>Área gráfica:                2.823.31m2</a:t>
            </a:r>
          </a:p>
          <a:p>
            <a:r>
              <a:rPr lang="es-EC" sz="1400" dirty="0"/>
              <a:t> </a:t>
            </a:r>
          </a:p>
          <a:p>
            <a:pPr lvl="0"/>
            <a:r>
              <a:rPr lang="es-EC" sz="1400" dirty="0"/>
              <a:t>Entendiéndose así que el predio 341708 respetó al ancho vial de la calle Cataluña (4). </a:t>
            </a:r>
          </a:p>
          <a:p>
            <a:endParaRPr lang="es-EC" dirty="0"/>
          </a:p>
        </p:txBody>
      </p:sp>
      <p:pic>
        <p:nvPicPr>
          <p:cNvPr id="8" name="Imagen 7"/>
          <p:cNvPicPr/>
          <p:nvPr/>
        </p:nvPicPr>
        <p:blipFill rotWithShape="1">
          <a:blip r:embed="rId2"/>
          <a:srcRect l="15095" t="17014" r="32809" b="11006"/>
          <a:stretch/>
        </p:blipFill>
        <p:spPr bwMode="auto">
          <a:xfrm>
            <a:off x="5753100" y="888892"/>
            <a:ext cx="6438900" cy="4715510"/>
          </a:xfrm>
          <a:prstGeom prst="rect">
            <a:avLst/>
          </a:prstGeom>
          <a:ln>
            <a:noFill/>
          </a:ln>
          <a:extLst>
            <a:ext uri="{53640926-AAD7-44D8-BBD7-CCE9431645EC}">
              <a14:shadowObscured xmlns:a14="http://schemas.microsoft.com/office/drawing/2010/main"/>
            </a:ext>
          </a:extLst>
        </p:spPr>
      </p:pic>
      <p:cxnSp>
        <p:nvCxnSpPr>
          <p:cNvPr id="3" name="Conector recto 2"/>
          <p:cNvCxnSpPr/>
          <p:nvPr/>
        </p:nvCxnSpPr>
        <p:spPr>
          <a:xfrm flipV="1">
            <a:off x="8650014" y="3752193"/>
            <a:ext cx="1024759" cy="1491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3"/>
          <a:stretch>
            <a:fillRect/>
          </a:stretch>
        </p:blipFill>
        <p:spPr>
          <a:xfrm>
            <a:off x="120271" y="6170711"/>
            <a:ext cx="2746021" cy="652121"/>
          </a:xfrm>
          <a:prstGeom prst="rect">
            <a:avLst/>
          </a:prstGeom>
        </p:spPr>
      </p:pic>
      <p:pic>
        <p:nvPicPr>
          <p:cNvPr id="10" name="Imagen 9"/>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52908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a:solidFill>
                  <a:srgbClr val="0070C0"/>
                </a:solidFill>
              </a:rPr>
              <a:t>ANTECEDENTES:</a:t>
            </a:r>
          </a:p>
        </p:txBody>
      </p:sp>
      <p:sp>
        <p:nvSpPr>
          <p:cNvPr id="5" name="Rectángulo 4"/>
          <p:cNvSpPr/>
          <p:nvPr/>
        </p:nvSpPr>
        <p:spPr>
          <a:xfrm>
            <a:off x="350877" y="946712"/>
            <a:ext cx="5781910" cy="2031325"/>
          </a:xfrm>
          <a:prstGeom prst="rect">
            <a:avLst/>
          </a:prstGeom>
        </p:spPr>
        <p:txBody>
          <a:bodyPr wrap="square">
            <a:spAutoFit/>
          </a:bodyPr>
          <a:lstStyle/>
          <a:p>
            <a:r>
              <a:rPr lang="es-EC" sz="1400" i="1" u="sng" dirty="0"/>
              <a:t>Sr. Efraín Antamba – predio: 529070</a:t>
            </a:r>
            <a:endParaRPr lang="es-EC" sz="1400" dirty="0"/>
          </a:p>
          <a:p>
            <a:pPr lvl="0"/>
            <a:r>
              <a:rPr lang="es-EC" sz="1400" dirty="0"/>
              <a:t>Predio frentista a la calle Cataluña, alineado a la línea de fábrica. Entendiéndose así que el predio 529070 respetó al ancho vial de la calle Cataluña (3). (ver foto 9)</a:t>
            </a:r>
          </a:p>
          <a:p>
            <a:r>
              <a:rPr lang="es-EC" sz="1400" dirty="0"/>
              <a:t> </a:t>
            </a:r>
          </a:p>
          <a:p>
            <a:r>
              <a:rPr lang="es-EC" sz="1400" i="1" u="sng" dirty="0"/>
              <a:t>Sr. Chang Meng – predio: 341710</a:t>
            </a:r>
            <a:endParaRPr lang="es-EC" sz="1400" dirty="0"/>
          </a:p>
          <a:p>
            <a:pPr lvl="0"/>
            <a:r>
              <a:rPr lang="es-EC" sz="1400" dirty="0"/>
              <a:t>Predio frentista a la calle Cataluña, alineado a la línea de fábrica. Entendiéndose así que el predio 341710 respetó al ancho vial de la calle Cataluña (2). </a:t>
            </a:r>
          </a:p>
        </p:txBody>
      </p:sp>
      <p:pic>
        <p:nvPicPr>
          <p:cNvPr id="8" name="Imagen 7"/>
          <p:cNvPicPr/>
          <p:nvPr/>
        </p:nvPicPr>
        <p:blipFill rotWithShape="1">
          <a:blip r:embed="rId2"/>
          <a:srcRect l="15095" t="17014" r="32809" b="11006"/>
          <a:stretch/>
        </p:blipFill>
        <p:spPr bwMode="auto">
          <a:xfrm>
            <a:off x="5705802" y="888892"/>
            <a:ext cx="6438900" cy="4715510"/>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425627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636592" y="31067"/>
            <a:ext cx="6005748" cy="707886"/>
          </a:xfrm>
          <a:prstGeom prst="rect">
            <a:avLst/>
          </a:prstGeom>
          <a:noFill/>
        </p:spPr>
        <p:txBody>
          <a:bodyPr wrap="square" rtlCol="0">
            <a:spAutoFit/>
          </a:bodyPr>
          <a:lstStyle/>
          <a:p>
            <a:r>
              <a:rPr lang="es-ES_tradnl" sz="4000" b="1" dirty="0">
                <a:solidFill>
                  <a:srgbClr val="0070C0"/>
                </a:solidFill>
              </a:rPr>
              <a:t>ANTECEDENTES:</a:t>
            </a:r>
          </a:p>
        </p:txBody>
      </p:sp>
      <p:sp>
        <p:nvSpPr>
          <p:cNvPr id="5" name="Rectángulo 4"/>
          <p:cNvSpPr/>
          <p:nvPr/>
        </p:nvSpPr>
        <p:spPr>
          <a:xfrm>
            <a:off x="350877" y="946712"/>
            <a:ext cx="5781910" cy="4893647"/>
          </a:xfrm>
          <a:prstGeom prst="rect">
            <a:avLst/>
          </a:prstGeom>
        </p:spPr>
        <p:txBody>
          <a:bodyPr wrap="square">
            <a:spAutoFit/>
          </a:bodyPr>
          <a:lstStyle/>
          <a:p>
            <a:r>
              <a:rPr lang="es-EC" sz="1400" i="1" u="sng" dirty="0"/>
              <a:t>Ing. Luis Torres – predio: 341711</a:t>
            </a:r>
            <a:endParaRPr lang="es-EC" sz="1400" dirty="0"/>
          </a:p>
          <a:p>
            <a:r>
              <a:rPr lang="es-EC" sz="1400" dirty="0"/>
              <a:t> </a:t>
            </a:r>
          </a:p>
          <a:p>
            <a:pPr lvl="0"/>
            <a:r>
              <a:rPr lang="es-EC" sz="1400" dirty="0"/>
              <a:t>Predio frentista a la calle Cataluña, cuenta con un permiso de cerramiento del año 1999, emitido en base a un replanteo de vías de 01/02/1999:</a:t>
            </a:r>
          </a:p>
          <a:p>
            <a:r>
              <a:rPr lang="es-EC" sz="1400" i="1" dirty="0"/>
              <a:t>“Ref.: BJ046-ZN</a:t>
            </a:r>
            <a:endParaRPr lang="es-EC" sz="1400" dirty="0"/>
          </a:p>
          <a:p>
            <a:r>
              <a:rPr lang="es-EC" sz="1400" i="1" dirty="0"/>
              <a:t>(…) revisados los planos I.G.M. No. 13614 (…) deberá respetar las siguientes especificaciones técnicas:</a:t>
            </a:r>
            <a:endParaRPr lang="es-EC" sz="1400" dirty="0"/>
          </a:p>
          <a:p>
            <a:r>
              <a:rPr lang="es-EC" sz="1400" i="1" dirty="0"/>
              <a:t>1.- NORTE Calle “H”: ancho transversal 12m, la referencia de línea de fábrica será el cerramiento existente y de acuerdo a estos datos la propiedad no se encuentra afectada.</a:t>
            </a:r>
            <a:endParaRPr lang="es-EC" sz="1400" dirty="0"/>
          </a:p>
          <a:p>
            <a:r>
              <a:rPr lang="es-EC" sz="1400" i="1" dirty="0"/>
              <a:t>2.- OESTE: Calle S/N: ancho transversal 10m, la referencia de línea de fábrica será a 53.5m y 44m del lindero Oriental como se indica en la copia de la hoja IGM adjunta.”</a:t>
            </a:r>
            <a:endParaRPr lang="es-EC" sz="1400" dirty="0"/>
          </a:p>
          <a:p>
            <a:r>
              <a:rPr lang="es-EC" sz="1400" dirty="0"/>
              <a:t> </a:t>
            </a:r>
          </a:p>
          <a:p>
            <a:pPr lvl="0"/>
            <a:r>
              <a:rPr lang="es-EC" sz="1400" dirty="0"/>
              <a:t>Los datos del área de la superficie según IRM son:</a:t>
            </a:r>
          </a:p>
          <a:p>
            <a:r>
              <a:rPr lang="es-EC" sz="1400" dirty="0"/>
              <a:t>Área según escrituras: 3.303,00m2</a:t>
            </a:r>
          </a:p>
          <a:p>
            <a:r>
              <a:rPr lang="es-EC" sz="1400" dirty="0"/>
              <a:t>Área gráfica:                2.884.95m2</a:t>
            </a:r>
          </a:p>
          <a:p>
            <a:r>
              <a:rPr lang="es-EC" sz="1400" dirty="0"/>
              <a:t> </a:t>
            </a:r>
          </a:p>
          <a:p>
            <a:pPr lvl="0"/>
            <a:r>
              <a:rPr lang="es-EC" sz="1400" dirty="0"/>
              <a:t>Entendiéndose así que el predio 341711 respetó al ancho vial de la calle Cataluña, sin embargo por el diseño vial de la calle Cataluña tiene una afectación vial de 127.89m2 (1). </a:t>
            </a:r>
          </a:p>
          <a:p>
            <a:endParaRPr lang="es-EC" dirty="0"/>
          </a:p>
        </p:txBody>
      </p:sp>
      <p:pic>
        <p:nvPicPr>
          <p:cNvPr id="8" name="Imagen 7"/>
          <p:cNvPicPr/>
          <p:nvPr/>
        </p:nvPicPr>
        <p:blipFill rotWithShape="1">
          <a:blip r:embed="rId2"/>
          <a:srcRect l="40874" t="16686" r="19000" b="9012"/>
          <a:stretch/>
        </p:blipFill>
        <p:spPr bwMode="auto">
          <a:xfrm>
            <a:off x="6132787" y="1101300"/>
            <a:ext cx="5533696" cy="4448162"/>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3"/>
          <a:stretch>
            <a:fillRect/>
          </a:stretch>
        </p:blipFill>
        <p:spPr>
          <a:xfrm>
            <a:off x="120271" y="6170711"/>
            <a:ext cx="2746021" cy="652121"/>
          </a:xfrm>
          <a:prstGeom prst="rect">
            <a:avLst/>
          </a:prstGeom>
        </p:spPr>
      </p:pic>
      <p:pic>
        <p:nvPicPr>
          <p:cNvPr id="9" name="Imagen 8"/>
          <p:cNvPicPr>
            <a:picLocks noChangeAspect="1"/>
          </p:cNvPicPr>
          <p:nvPr/>
        </p:nvPicPr>
        <p:blipFill>
          <a:blip r:embed="rId4"/>
          <a:stretch>
            <a:fillRect/>
          </a:stretch>
        </p:blipFill>
        <p:spPr>
          <a:xfrm>
            <a:off x="10016643" y="6131864"/>
            <a:ext cx="1984858" cy="602148"/>
          </a:xfrm>
          <a:prstGeom prst="rect">
            <a:avLst/>
          </a:prstGeom>
        </p:spPr>
      </p:pic>
    </p:spTree>
    <p:extLst>
      <p:ext uri="{BB962C8B-B14F-4D97-AF65-F5344CB8AC3E}">
        <p14:creationId xmlns:p14="http://schemas.microsoft.com/office/powerpoint/2010/main" val="11204312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806</Words>
  <Application>Microsoft Office PowerPoint</Application>
  <PresentationFormat>Panorámica</PresentationFormat>
  <Paragraphs>142</Paragraphs>
  <Slides>22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Santiago Xavier Durango Cordero</cp:lastModifiedBy>
  <cp:revision>44</cp:revision>
  <dcterms:created xsi:type="dcterms:W3CDTF">2019-05-28T19:57:24Z</dcterms:created>
  <dcterms:modified xsi:type="dcterms:W3CDTF">2023-09-27T21:06:51Z</dcterms:modified>
</cp:coreProperties>
</file>