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9" r:id="rId4"/>
  </p:sldIdLst>
  <p:sldSz cx="12192000" cy="6858000"/>
  <p:notesSz cx="6797675" cy="9928225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7" d="100"/>
          <a:sy n="77" d="100"/>
        </p:scale>
        <p:origin x="5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23/2/2024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16737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23/2/2024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2035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23/2/2024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47469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23/2/2024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54797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23/2/2024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0888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23/2/2024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1021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23/2/2024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70108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23/2/2024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33008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23/2/2024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3982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23/2/2024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01207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23/2/2024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51721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A5F50-7494-4B8D-930B-899A9BE580A0}" type="datetimeFigureOut">
              <a:rPr lang="es-EC" smtClean="0"/>
              <a:t>23/2/2024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6235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1.png"/><Relationship Id="rId10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2752" t="21547" r="73053" b="11129"/>
          <a:stretch/>
        </p:blipFill>
        <p:spPr>
          <a:xfrm>
            <a:off x="-144693" y="0"/>
            <a:ext cx="768085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/>
          <a:srcRect l="29574" t="21546" r="8819" b="49345"/>
          <a:stretch/>
        </p:blipFill>
        <p:spPr>
          <a:xfrm>
            <a:off x="768085" y="0"/>
            <a:ext cx="11280576" cy="296515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l="37664" t="80657" r="8819" b="11129"/>
          <a:stretch/>
        </p:blipFill>
        <p:spPr>
          <a:xfrm>
            <a:off x="2543605" y="6021288"/>
            <a:ext cx="9648395" cy="836712"/>
          </a:xfrm>
          <a:prstGeom prst="rect">
            <a:avLst/>
          </a:prstGeom>
        </p:spPr>
      </p:pic>
      <p:sp>
        <p:nvSpPr>
          <p:cNvPr id="8" name="1 CuadroTexto"/>
          <p:cNvSpPr txBox="1"/>
          <p:nvPr/>
        </p:nvSpPr>
        <p:spPr>
          <a:xfrm>
            <a:off x="623392" y="3297634"/>
            <a:ext cx="112332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267" b="1" dirty="0">
                <a:solidFill>
                  <a:schemeClr val="accent1">
                    <a:lumMod val="75000"/>
                  </a:schemeClr>
                </a:solidFill>
              </a:rPr>
              <a:t>ADMINISTRACIÓN GENERAL</a:t>
            </a:r>
          </a:p>
          <a:p>
            <a:pPr algn="ctr"/>
            <a:r>
              <a:rPr lang="es-MX" sz="3733" b="1" dirty="0">
                <a:solidFill>
                  <a:schemeClr val="accent1">
                    <a:lumMod val="75000"/>
                  </a:schemeClr>
                </a:solidFill>
              </a:rPr>
              <a:t>TRASPASOS PRESUPUESTARIOS</a:t>
            </a:r>
          </a:p>
        </p:txBody>
      </p:sp>
      <p:sp>
        <p:nvSpPr>
          <p:cNvPr id="9" name="1 CuadroTexto"/>
          <p:cNvSpPr txBox="1"/>
          <p:nvPr/>
        </p:nvSpPr>
        <p:spPr>
          <a:xfrm>
            <a:off x="407450" y="4927173"/>
            <a:ext cx="11233248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667" b="1" dirty="0" smtClean="0">
                <a:solidFill>
                  <a:schemeClr val="bg1">
                    <a:lumMod val="50000"/>
                  </a:schemeClr>
                </a:solidFill>
              </a:rPr>
              <a:t>ENERO 2024</a:t>
            </a:r>
            <a:endParaRPr lang="es-EC" sz="2667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02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 txBox="1">
            <a:spLocks/>
          </p:cNvSpPr>
          <p:nvPr/>
        </p:nvSpPr>
        <p:spPr>
          <a:xfrm>
            <a:off x="104291" y="411254"/>
            <a:ext cx="324995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EC" sz="3600" b="1" dirty="0">
                <a:solidFill>
                  <a:srgbClr val="4B4C8A"/>
                </a:solidFill>
                <a:latin typeface="Calibri Light"/>
              </a:rPr>
              <a:t>BASE LEGAL</a:t>
            </a:r>
          </a:p>
          <a:p>
            <a:pPr marL="182880" algn="ctr"/>
            <a:r>
              <a:rPr kumimoji="0" lang="es-EC" sz="4800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pic>
        <p:nvPicPr>
          <p:cNvPr id="11" name="Gráfico 34">
            <a:extLst>
              <a:ext uri="{FF2B5EF4-FFF2-40B4-BE49-F238E27FC236}">
                <a16:creationId xmlns:a16="http://schemas.microsoft.com/office/drawing/2014/main" id="{A829949E-31AB-402B-AAD4-D5582CF4D7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lc="http://schemas.openxmlformats.org/drawingml/2006/lockedCanvas"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425727" y="1969067"/>
            <a:ext cx="470317" cy="462800"/>
          </a:xfrm>
          <a:prstGeom prst="rect">
            <a:avLst/>
          </a:prstGeom>
        </p:spPr>
      </p:pic>
      <p:sp>
        <p:nvSpPr>
          <p:cNvPr id="12" name="1 Título"/>
          <p:cNvSpPr txBox="1">
            <a:spLocks/>
          </p:cNvSpPr>
          <p:nvPr/>
        </p:nvSpPr>
        <p:spPr>
          <a:xfrm>
            <a:off x="896044" y="1209877"/>
            <a:ext cx="324995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EC" sz="3000" b="1" dirty="0" smtClean="0">
                <a:solidFill>
                  <a:srgbClr val="4B4C8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COOTAD</a:t>
            </a:r>
            <a:endParaRPr kumimoji="0" lang="es-EC" sz="3000" b="1" dirty="0">
              <a:solidFill>
                <a:srgbClr val="4B4C8A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82880" algn="ctr"/>
            <a:r>
              <a:rPr kumimoji="0" lang="es-EC" sz="3000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sz="3000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D8395838-F939-4FFB-B7B6-7EAFEA0777C3}"/>
              </a:ext>
            </a:extLst>
          </p:cNvPr>
          <p:cNvSpPr txBox="1">
            <a:spLocks/>
          </p:cNvSpPr>
          <p:nvPr/>
        </p:nvSpPr>
        <p:spPr>
          <a:xfrm>
            <a:off x="1045945" y="1934616"/>
            <a:ext cx="10023674" cy="886601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2C2D76"/>
            </a:solidFill>
            <a:prstDash val="solid"/>
            <a:miter lim="800000"/>
          </a:ln>
          <a:effectLst/>
        </p:spPr>
        <p:txBody>
          <a:bodyPr/>
          <a:lstStyle>
            <a:lvl1pPr marL="0" indent="0" algn="l" defTabSz="1632753" rtl="0" eaLnBrk="1" latinLnBrk="0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1326612" indent="-510235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5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2040941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857317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3673693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490070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5306446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6122822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6939199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defRPr/>
            </a:pPr>
            <a:r>
              <a:rPr lang="es-EC" sz="1800" b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Art. 258.- Informe al legislativo.- El ejecutivo del gobierno autónomo descentralizado deberá informar al legislativo correspondiente, en la sesión más próxima, acerca de los traspasos que hubiere autorizado.</a:t>
            </a:r>
            <a:endParaRPr lang="es-EC" sz="1800" b="1" dirty="0">
              <a:solidFill>
                <a:sysClr val="windowText" lastClr="000000">
                  <a:alpha val="75000"/>
                </a:sys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4" name="Gráfico 34">
            <a:extLst>
              <a:ext uri="{FF2B5EF4-FFF2-40B4-BE49-F238E27FC236}">
                <a16:creationId xmlns:a16="http://schemas.microsoft.com/office/drawing/2014/main" id="{A829949E-31AB-402B-AAD4-D5582CF4D7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lc="http://schemas.openxmlformats.org/drawingml/2006/lockedCanvas"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428802" y="3437182"/>
            <a:ext cx="470317" cy="462800"/>
          </a:xfrm>
          <a:prstGeom prst="rect">
            <a:avLst/>
          </a:prstGeom>
        </p:spPr>
      </p:pic>
      <p:sp>
        <p:nvSpPr>
          <p:cNvPr id="15" name="1 Título"/>
          <p:cNvSpPr txBox="1">
            <a:spLocks/>
          </p:cNvSpPr>
          <p:nvPr/>
        </p:nvSpPr>
        <p:spPr>
          <a:xfrm>
            <a:off x="1045945" y="3180649"/>
            <a:ext cx="5005720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lang="es-EC" sz="3000" b="1" dirty="0" smtClean="0">
                <a:solidFill>
                  <a:srgbClr val="4B4C8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Ordenanza PMU-009-2023</a:t>
            </a:r>
            <a:endParaRPr lang="es-EC" sz="3000" b="1" dirty="0">
              <a:solidFill>
                <a:srgbClr val="4B4C8A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 defTabSz="1632753">
              <a:lnSpc>
                <a:spcPct val="120000"/>
              </a:lnSpc>
              <a:spcBef>
                <a:spcPts val="1200"/>
              </a:spcBef>
              <a:defRPr/>
            </a:pPr>
            <a:r>
              <a:rPr kumimoji="1" lang="es-EC" sz="30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 </a:t>
            </a:r>
          </a:p>
        </p:txBody>
      </p:sp>
      <p:sp>
        <p:nvSpPr>
          <p:cNvPr id="16" name="Marcador de contenido 2">
            <a:extLst>
              <a:ext uri="{FF2B5EF4-FFF2-40B4-BE49-F238E27FC236}">
                <a16:creationId xmlns:a16="http://schemas.microsoft.com/office/drawing/2014/main" id="{D8395838-F939-4FFB-B7B6-7EAFEA0777C3}"/>
              </a:ext>
            </a:extLst>
          </p:cNvPr>
          <p:cNvSpPr txBox="1">
            <a:spLocks/>
          </p:cNvSpPr>
          <p:nvPr/>
        </p:nvSpPr>
        <p:spPr>
          <a:xfrm>
            <a:off x="1045945" y="3899982"/>
            <a:ext cx="10023674" cy="962963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2C2D76"/>
            </a:solidFill>
            <a:prstDash val="solid"/>
            <a:miter lim="800000"/>
          </a:ln>
          <a:effectLst/>
        </p:spPr>
        <p:txBody>
          <a:bodyPr/>
          <a:lstStyle>
            <a:lvl1pPr marL="0" indent="0" algn="l" defTabSz="1632753" rtl="0" eaLnBrk="1" latinLnBrk="0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1326612" indent="-510235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5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2040941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857317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3673693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490070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5306446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6122822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6939199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Art. 1.- </a:t>
            </a:r>
            <a:r>
              <a:rPr lang="es-MX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Apruébese el Presupuesto General del Gobierno Autónomo Descentralizado del Distrito Metropolitano de Quito para el ejercicio económico 2024, el cual se anexa y forma parte integrante de la presente Ordenanza</a:t>
            </a:r>
            <a:r>
              <a:rPr lang="es-EC" sz="1800" b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lang="es-EC" sz="1800" b="1" dirty="0">
              <a:solidFill>
                <a:sysClr val="windowText" lastClr="000000">
                  <a:alpha val="75000"/>
                </a:sys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 rotWithShape="1">
          <a:blip r:embed="rId11"/>
          <a:srcRect l="37664" t="80657" r="8819" b="11129"/>
          <a:stretch/>
        </p:blipFill>
        <p:spPr>
          <a:xfrm>
            <a:off x="4955704" y="6314739"/>
            <a:ext cx="7236296" cy="543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44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n 19"/>
          <p:cNvPicPr>
            <a:picLocks noChangeAspect="1"/>
          </p:cNvPicPr>
          <p:nvPr/>
        </p:nvPicPr>
        <p:blipFill rotWithShape="1">
          <a:blip r:embed="rId2"/>
          <a:srcRect l="37664" t="80657" r="8819" b="11129"/>
          <a:stretch/>
        </p:blipFill>
        <p:spPr>
          <a:xfrm>
            <a:off x="4955704" y="6314739"/>
            <a:ext cx="7236296" cy="543261"/>
          </a:xfrm>
          <a:prstGeom prst="rect">
            <a:avLst/>
          </a:prstGeom>
        </p:spPr>
      </p:pic>
      <p:sp>
        <p:nvSpPr>
          <p:cNvPr id="12" name="1 Título"/>
          <p:cNvSpPr txBox="1">
            <a:spLocks/>
          </p:cNvSpPr>
          <p:nvPr/>
        </p:nvSpPr>
        <p:spPr>
          <a:xfrm>
            <a:off x="363916" y="82164"/>
            <a:ext cx="11019515" cy="4634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EC" sz="3600" b="1" dirty="0" smtClean="0">
                <a:solidFill>
                  <a:srgbClr val="4B4C8A"/>
                </a:solidFill>
                <a:latin typeface="Calibri Light"/>
              </a:rPr>
              <a:t>TRASPASOS ENERO</a:t>
            </a:r>
          </a:p>
          <a:p>
            <a:pPr marL="182880" algn="ctr"/>
            <a:endParaRPr kumimoji="0" lang="es-EC" sz="3600" b="1" dirty="0">
              <a:solidFill>
                <a:srgbClr val="4B4C8A"/>
              </a:solidFill>
              <a:latin typeface="Calibri Light"/>
            </a:endParaRPr>
          </a:p>
          <a:p>
            <a:pPr marL="182880" algn="ctr"/>
            <a:endParaRPr kumimoji="0" lang="es-EC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1913977" y="5945407"/>
            <a:ext cx="8354291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fontAlgn="t">
              <a:defRPr/>
            </a:pPr>
            <a:r>
              <a:rPr lang="es-EC" b="1" dirty="0">
                <a:solidFill>
                  <a:schemeClr val="bg1"/>
                </a:solidFill>
                <a:latin typeface="+mj-lt"/>
              </a:rPr>
              <a:t>TOTAL TRASPASOS: </a:t>
            </a:r>
            <a:r>
              <a:rPr lang="es-EC" b="1" dirty="0" smtClean="0">
                <a:solidFill>
                  <a:schemeClr val="bg1"/>
                </a:solidFill>
                <a:latin typeface="+mj-lt"/>
              </a:rPr>
              <a:t>32 / USD</a:t>
            </a:r>
            <a:r>
              <a:rPr lang="es-EC" b="1" dirty="0">
                <a:solidFill>
                  <a:schemeClr val="bg1"/>
                </a:solidFill>
                <a:latin typeface="+mj-lt"/>
              </a:rPr>
              <a:t>. </a:t>
            </a:r>
            <a:r>
              <a:rPr lang="es-EC" b="1" dirty="0" smtClean="0">
                <a:solidFill>
                  <a:schemeClr val="bg1"/>
                </a:solidFill>
                <a:latin typeface="+mj-lt"/>
              </a:rPr>
              <a:t>$ 7.848.631,36  </a:t>
            </a:r>
            <a:endParaRPr lang="es-EC" b="1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763133"/>
              </p:ext>
            </p:extLst>
          </p:nvPr>
        </p:nvGraphicFramePr>
        <p:xfrm>
          <a:off x="363917" y="821358"/>
          <a:ext cx="5238862" cy="4955986"/>
        </p:xfrm>
        <a:graphic>
          <a:graphicData uri="http://schemas.openxmlformats.org/drawingml/2006/table">
            <a:tbl>
              <a:tblPr/>
              <a:tblGrid>
                <a:gridCol w="4170409">
                  <a:extLst>
                    <a:ext uri="{9D8B030D-6E8A-4147-A177-3AD203B41FA5}">
                      <a16:colId xmlns:a16="http://schemas.microsoft.com/office/drawing/2014/main" val="1414851277"/>
                    </a:ext>
                  </a:extLst>
                </a:gridCol>
                <a:gridCol w="1068453">
                  <a:extLst>
                    <a:ext uri="{9D8B030D-6E8A-4147-A177-3AD203B41FA5}">
                      <a16:colId xmlns:a16="http://schemas.microsoft.com/office/drawing/2014/main" val="3691375603"/>
                    </a:ext>
                  </a:extLst>
                </a:gridCol>
              </a:tblGrid>
              <a:tr h="20419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No. Traspasos: 1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342471"/>
                  </a:ext>
                </a:extLst>
              </a:tr>
              <a:tr h="204198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DEPENDENCIA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MONTO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06701"/>
                  </a:ext>
                </a:extLst>
              </a:tr>
              <a:tr h="204198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ADM.ZONAL MARISCAL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140.220,00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0141360"/>
                  </a:ext>
                </a:extLst>
              </a:tr>
              <a:tr h="20419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ADMINISTRAC. GENERAL, SECRETARÍA DE COMUNICACIÓN- TT.HH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19.589,17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0076193"/>
                  </a:ext>
                </a:extLst>
              </a:tr>
              <a:tr h="204198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ADMINISTRACIÓN GENERAL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4.100,00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381823"/>
                  </a:ext>
                </a:extLst>
              </a:tr>
              <a:tr h="204198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AG.COR.DIST.COMERCIO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16.135,95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568690"/>
                  </a:ext>
                </a:extLst>
              </a:tr>
              <a:tr h="204198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AGENC.METROP.CONTROL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376.812,20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7002966"/>
                  </a:ext>
                </a:extLst>
              </a:tr>
              <a:tr h="204198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ALCALDIA METROPOLITANA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6.380,00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5945753"/>
                  </a:ext>
                </a:extLst>
              </a:tr>
              <a:tr h="398772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DIRECCIÓN MET. ASUNTOS INTERNACIONALES, ADMINISTRACIÓN GENERAL -TT.HH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12.838,85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8534387"/>
                  </a:ext>
                </a:extLst>
              </a:tr>
              <a:tr h="204198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DM ADMINISTRATIVA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621.247,87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3095927"/>
                  </a:ext>
                </a:extLst>
              </a:tr>
              <a:tr h="204198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INST.METR.PATRIMONIO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81.633,25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5630571"/>
                  </a:ext>
                </a:extLst>
              </a:tr>
              <a:tr h="204198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REGISTRO PROPIEDAD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162.846,17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0696370"/>
                  </a:ext>
                </a:extLst>
              </a:tr>
              <a:tr h="20419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SECRETARÍA DE  HÁBITAT Y ORDENAMIENTO TERRITORIAL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500,00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967510"/>
                  </a:ext>
                </a:extLst>
              </a:tr>
              <a:tr h="20419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SECRETARÍA DE  SEGURIDAD GOBER. -TT.HH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13.290,00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8158131"/>
                  </a:ext>
                </a:extLst>
              </a:tr>
              <a:tr h="204198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SECRETARÍA DE AMBIENTE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5.322,58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868037"/>
                  </a:ext>
                </a:extLst>
              </a:tr>
              <a:tr h="20419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SECRETARÍA DE INCLUSIÓN SOCIAL, SECRETARÍA DE CULTURA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16.461,22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5211521"/>
                  </a:ext>
                </a:extLst>
              </a:tr>
              <a:tr h="204198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UN.ED.OSWALDO LOMBEY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9.990,00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242898"/>
                  </a:ext>
                </a:extLst>
              </a:tr>
              <a:tr h="204198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UNI.EDU.JULIO MORENO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60.583,41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0051687"/>
                  </a:ext>
                </a:extLst>
              </a:tr>
              <a:tr h="204198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UNID.EDUC.QUITUMBE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46.755,54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3923390"/>
                  </a:ext>
                </a:extLst>
              </a:tr>
              <a:tr h="204198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UNIDAD SALUD NORTE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76.006,46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9578814"/>
                  </a:ext>
                </a:extLst>
              </a:tr>
              <a:tr h="204198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UNIDAD SALUD SUR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29.269,86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1984492"/>
                  </a:ext>
                </a:extLst>
              </a:tr>
              <a:tr h="204198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VARIAS DEPENDENCIAS- TT.HH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1.685.097,84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23586"/>
                  </a:ext>
                </a:extLst>
              </a:tr>
              <a:tr h="269056"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Total Dependencias: 20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3.385.080,37</a:t>
                      </a:r>
                    </a:p>
                  </a:txBody>
                  <a:tcPr marL="9046" marR="9046" marT="9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165834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026367"/>
              </p:ext>
            </p:extLst>
          </p:nvPr>
        </p:nvGraphicFramePr>
        <p:xfrm>
          <a:off x="5933180" y="2364432"/>
          <a:ext cx="5791200" cy="1762125"/>
        </p:xfrm>
        <a:graphic>
          <a:graphicData uri="http://schemas.openxmlformats.org/drawingml/2006/table">
            <a:tbl>
              <a:tblPr/>
              <a:tblGrid>
                <a:gridCol w="4610100">
                  <a:extLst>
                    <a:ext uri="{9D8B030D-6E8A-4147-A177-3AD203B41FA5}">
                      <a16:colId xmlns:a16="http://schemas.microsoft.com/office/drawing/2014/main" val="3093399487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1450839885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No. Traspasos: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0419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DEPENDENCIA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MONTO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7085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ADM ZONAL CHILLOS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446.276,40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8857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ADMINISTRACIÓN GENERAL- TT.HH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27.650,00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5026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AG CONTROL TRANSITO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2.631.997,19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1917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DM TALENTO HUMANO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22.452,50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03618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SECRETARÍA DE  EDUCACIÓN,  RECREACIÓN Y DEPORTE -TT.HH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83.695,73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11293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UND PAT MUN SAN JOSÉ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1.251.479,17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364629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Total Dependencias: </a:t>
                      </a:r>
                      <a:r>
                        <a:rPr lang="es-EC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6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4.463.550,99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707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853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4326</TotalTime>
  <Words>240</Words>
  <Application>Microsoft Office PowerPoint</Application>
  <PresentationFormat>Panorámica</PresentationFormat>
  <Paragraphs>75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Daissy Tatiana Machuca Campos</dc:creator>
  <cp:lastModifiedBy>Tania Elizabeth Paspuel Narvaez</cp:lastModifiedBy>
  <cp:revision>123</cp:revision>
  <cp:lastPrinted>2024-02-19T20:12:25Z</cp:lastPrinted>
  <dcterms:created xsi:type="dcterms:W3CDTF">2023-05-16T20:15:33Z</dcterms:created>
  <dcterms:modified xsi:type="dcterms:W3CDTF">2024-02-23T19:48:34Z</dcterms:modified>
</cp:coreProperties>
</file>