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21"/>
  </p:notesMasterIdLst>
  <p:sldIdLst>
    <p:sldId id="256" r:id="rId2"/>
    <p:sldId id="542" r:id="rId3"/>
    <p:sldId id="560" r:id="rId4"/>
    <p:sldId id="550" r:id="rId5"/>
    <p:sldId id="600" r:id="rId6"/>
    <p:sldId id="556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595" r:id="rId19"/>
    <p:sldId id="585" r:id="rId20"/>
  </p:sldIdLst>
  <p:sldSz cx="12192000" cy="6858000"/>
  <p:notesSz cx="7315200" cy="96012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7B"/>
    <a:srgbClr val="203764"/>
    <a:srgbClr val="1A76BB"/>
    <a:srgbClr val="00FF00"/>
    <a:srgbClr val="72BBE9"/>
    <a:srgbClr val="70AD47"/>
    <a:srgbClr val="235889"/>
    <a:srgbClr val="6E4A35"/>
    <a:srgbClr val="24691F"/>
    <a:srgbClr val="1C4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9" autoAdjust="0"/>
    <p:restoredTop sz="95332" autoAdjust="0"/>
  </p:normalViewPr>
  <p:slideViewPr>
    <p:cSldViewPr snapToGrid="0">
      <p:cViewPr varScale="1">
        <p:scale>
          <a:sx n="111" d="100"/>
          <a:sy n="111" d="100"/>
        </p:scale>
        <p:origin x="762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26095268963225E-2"/>
          <c:y val="0.18102198662439481"/>
          <c:w val="0.9739478094620736"/>
          <c:h val="0.74920357436034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 Tri 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698615147042617E-3"/>
                  <c:y val="1.04469115231935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F5-4113-BD9F-52B96A566F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Hoja1!$B$2:$B$4</c:f>
              <c:numCache>
                <c:formatCode>_-* #.##0_-;\-* #.##0_-;_-* "-"??_-;_-@_-</c:formatCode>
                <c:ptCount val="3"/>
                <c:pt idx="0">
                  <c:v>1524185147.49</c:v>
                </c:pt>
                <c:pt idx="1">
                  <c:v>530067593</c:v>
                </c:pt>
                <c:pt idx="2">
                  <c:v>214651339.21000001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4-4549-AE6F-940A15E1BF6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2do Tri 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96806138320754E-17"/>
                  <c:y val="7.83520003718121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F5-4113-BD9F-52B96A566F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Hoja1!$C$2:$C$4</c:f>
              <c:numCache>
                <c:formatCode>_-* #.##0_-;\-* #.##0_-;_-* "-"??_-;_-@_-</c:formatCode>
                <c:ptCount val="3"/>
                <c:pt idx="0">
                  <c:v>1524206448.5999999</c:v>
                </c:pt>
                <c:pt idx="1">
                  <c:v>754832269.52999997</c:v>
                </c:pt>
                <c:pt idx="2">
                  <c:v>468110289.14999998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84-4549-AE6F-940A15E1BF6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3er Tri 2023</c:v>
                </c:pt>
              </c:strCache>
            </c:strRef>
          </c:tx>
          <c:spPr>
            <a:solidFill>
              <a:srgbClr val="58883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119979612562832E-3"/>
                  <c:y val="1.30586394039919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F5-4113-BD9F-52B96A566F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D783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Hoja1!$D$2:$D$4</c:f>
              <c:numCache>
                <c:formatCode>_-* #.##0_-;\-* #.##0_-;_-* "-"??_-;_-@_-</c:formatCode>
                <c:ptCount val="3"/>
                <c:pt idx="0">
                  <c:v>1710706046.8800001</c:v>
                </c:pt>
                <c:pt idx="1">
                  <c:v>950567692.84000003</c:v>
                </c:pt>
                <c:pt idx="2">
                  <c:v>722416142.61000001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84-4549-AE6F-940A15E1BF6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4to Tri 2023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Hoja1!$E$2:$E$4</c:f>
              <c:numCache>
                <c:formatCode>_-* #.##0_-;\-* #.##0_-;_-* "-"??_-;_-@_-</c:formatCode>
                <c:ptCount val="3"/>
                <c:pt idx="0">
                  <c:v>1748911182</c:v>
                </c:pt>
                <c:pt idx="1">
                  <c:v>1423434156.47</c:v>
                </c:pt>
                <c:pt idx="2">
                  <c:v>1309764509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5-4113-BD9F-52B96A566F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8"/>
        <c:axId val="357721280"/>
        <c:axId val="357715872"/>
      </c:barChart>
      <c:catAx>
        <c:axId val="3577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7715872"/>
        <c:crosses val="autoZero"/>
        <c:auto val="1"/>
        <c:lblAlgn val="ctr"/>
        <c:lblOffset val="100"/>
        <c:noMultiLvlLbl val="0"/>
      </c:catAx>
      <c:valAx>
        <c:axId val="357715872"/>
        <c:scaling>
          <c:orientation val="minMax"/>
        </c:scaling>
        <c:delete val="1"/>
        <c:axPos val="l"/>
        <c:numFmt formatCode="_-* #.##0_-;\-* #.##0_-;_-* &quot;-&quot;??_-;_-@_-" sourceLinked="1"/>
        <c:majorTickMark val="none"/>
        <c:minorTickMark val="none"/>
        <c:tickLblPos val="nextTo"/>
        <c:crossAx val="35772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5695382776789058E-3"/>
          <c:y val="1.5917752381827403E-2"/>
          <c:w val="0.46160545473295017"/>
          <c:h val="6.0231609577511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400" b="1" u="sng" dirty="0" smtClean="0">
                <a:solidFill>
                  <a:schemeClr val="tx1"/>
                </a:solidFill>
              </a:rPr>
              <a:t>Inversión</a:t>
            </a:r>
            <a:endParaRPr lang="es-EC" sz="1400" b="1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923308060121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2483555781589237E-2"/>
          <c:y val="0.21011373845049294"/>
          <c:w val="0.95503288843682155"/>
          <c:h val="0.67523613268631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 Tri 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39563654857301E-2"/>
                  <c:y val="4.57655183845853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19-4B0C-BF39-9B55FAF5C432}"/>
                </c:ext>
              </c:extLst>
            </c:dLbl>
            <c:dLbl>
              <c:idx val="1"/>
              <c:layout>
                <c:manualLayout>
                  <c:x val="-8.175838466032486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36-4751-9C56-2E0C0514F1D3}"/>
                </c:ext>
              </c:extLst>
            </c:dLbl>
            <c:dLbl>
              <c:idx val="2"/>
              <c:layout>
                <c:manualLayout>
                  <c:x val="-6.131878849524412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F36-4751-9C56-2E0C0514F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Hoja1!$B$2:$B$4</c:f>
              <c:numCache>
                <c:formatCode>#,##0.00</c:formatCode>
                <c:ptCount val="3"/>
                <c:pt idx="0">
                  <c:v>935702039.91999996</c:v>
                </c:pt>
                <c:pt idx="1">
                  <c:v>301418440.00999999</c:v>
                </c:pt>
                <c:pt idx="2">
                  <c:v>89128283.260000005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8CE-BD21-9E824DE7A6D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2do Tri 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2197980825405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F36-4751-9C56-2E0C0514F1D3}"/>
                </c:ext>
              </c:extLst>
            </c:dLbl>
            <c:dLbl>
              <c:idx val="2"/>
              <c:layout>
                <c:manualLayout>
                  <c:x val="-1.0219798082540711E-2"/>
                  <c:y val="4.57655183845836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36-4751-9C56-2E0C0514F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Hoja1!$C$2:$C$4</c:f>
              <c:numCache>
                <c:formatCode>0.00%</c:formatCode>
                <c:ptCount val="3"/>
                <c:pt idx="0" formatCode="#,##0.00">
                  <c:v>935723341.02999997</c:v>
                </c:pt>
                <c:pt idx="1">
                  <c:v>421602659.31</c:v>
                </c:pt>
                <c:pt idx="2" formatCode="#,##0.00">
                  <c:v>215314767.47999999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A-48CE-BD21-9E824DE7A6D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3er Tri 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483555781589254E-2"/>
                  <c:y val="1.3729655515375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36-4751-9C56-2E0C0514F1D3}"/>
                </c:ext>
              </c:extLst>
            </c:dLbl>
            <c:dLbl>
              <c:idx val="1"/>
              <c:layout>
                <c:manualLayout>
                  <c:x val="-1.226375769904867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F36-4751-9C56-2E0C0514F1D3}"/>
                </c:ext>
              </c:extLst>
            </c:dLbl>
            <c:dLbl>
              <c:idx val="2"/>
              <c:layout>
                <c:manualLayout>
                  <c:x val="-1.02197980825405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36-4751-9C56-2E0C0514F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D783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 formatCode="#,##0.00">
                  <c:v>1076158854.1199999</c:v>
                </c:pt>
                <c:pt idx="1">
                  <c:v>513612382.92000002</c:v>
                </c:pt>
                <c:pt idx="2" formatCode="#,##0.00">
                  <c:v>335066702.61000001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A-48CE-BD21-9E824DE7A6D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4to Tri 2023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Hoja1!$E$2:$E$4</c:f>
              <c:numCache>
                <c:formatCode>_ * #.##0_ ;_ * \-#.##0_ ;_ * "-"??_ ;_ @_ </c:formatCode>
                <c:ptCount val="3"/>
                <c:pt idx="0">
                  <c:v>1102883518</c:v>
                </c:pt>
                <c:pt idx="1">
                  <c:v>829906971.40000153</c:v>
                </c:pt>
                <c:pt idx="2">
                  <c:v>730306952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6-4751-9C56-2E0C0514F1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"/>
        <c:axId val="592161920"/>
        <c:axId val="592170240"/>
      </c:barChart>
      <c:catAx>
        <c:axId val="5921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92170240"/>
        <c:crosses val="autoZero"/>
        <c:auto val="1"/>
        <c:lblAlgn val="ctr"/>
        <c:lblOffset val="100"/>
        <c:noMultiLvlLbl val="0"/>
      </c:catAx>
      <c:valAx>
        <c:axId val="59217024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59216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074145842151597"/>
          <c:y val="0.10642044473005347"/>
          <c:w val="0.59851692221526598"/>
          <c:h val="8.2757390500591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400" b="1" u="sng" dirty="0" smtClean="0">
                <a:solidFill>
                  <a:schemeClr val="tx1"/>
                </a:solidFill>
              </a:rPr>
              <a:t>Corriente</a:t>
            </a:r>
            <a:endParaRPr lang="es-EC" sz="1400" b="1" u="sng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9791218762664842E-2"/>
          <c:y val="0.20328010025834728"/>
          <c:w val="0.94834000406094165"/>
          <c:h val="0.66741358668636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 Tri 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975282827870645E-2"/>
                  <c:y val="9.6117089427365208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B2-4008-8B3A-9EC69120D628}"/>
                </c:ext>
              </c:extLst>
            </c:dLbl>
            <c:dLbl>
              <c:idx val="1"/>
              <c:layout>
                <c:manualLayout>
                  <c:x val="-6.2438207069676612E-3"/>
                  <c:y val="1.92232374126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0A-4901-A6B1-345A8DB274C9}"/>
                </c:ext>
              </c:extLst>
            </c:dLbl>
            <c:dLbl>
              <c:idx val="2"/>
              <c:layout>
                <c:manualLayout>
                  <c:x val="-1.0406367844946102E-2"/>
                  <c:y val="1.92232374126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90A-4901-A6B1-345A8DB274C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Hoja1!$B$2:$B$4</c:f>
              <c:numCache>
                <c:formatCode>#,##0.00</c:formatCode>
                <c:ptCount val="3"/>
                <c:pt idx="0">
                  <c:v>588483107.57000005</c:v>
                </c:pt>
                <c:pt idx="1">
                  <c:v>228649152.99000001</c:v>
                </c:pt>
                <c:pt idx="2">
                  <c:v>125523055.95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2-4008-8B3A-9EC69120D62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2do Tri 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625471379784602E-3"/>
                  <c:y val="9.61170894273652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C3-44C8-A003-7841EA64D081}"/>
                </c:ext>
              </c:extLst>
            </c:dLbl>
            <c:dLbl>
              <c:idx val="1"/>
              <c:layout>
                <c:manualLayout>
                  <c:x val="-8.3250942759568822E-3"/>
                  <c:y val="2.162614208924047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56021804536292"/>
                      <c:h val="7.2015242362263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90A-4901-A6B1-345A8DB274C9}"/>
                </c:ext>
              </c:extLst>
            </c:dLbl>
            <c:dLbl>
              <c:idx val="2"/>
              <c:layout>
                <c:manualLayout>
                  <c:x val="-1.2487641413935475E-2"/>
                  <c:y val="1.922323741265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0A-4901-A6B1-345A8DB274C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Hoja1!$C$2:$C$4</c:f>
              <c:numCache>
                <c:formatCode>0.00%</c:formatCode>
                <c:ptCount val="3"/>
                <c:pt idx="0" formatCode="#,##0.00">
                  <c:v>588483107.57000005</c:v>
                </c:pt>
                <c:pt idx="1">
                  <c:v>333229610.22000003</c:v>
                </c:pt>
                <c:pt idx="2" formatCode="#,##0.00">
                  <c:v>252795521.66999999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2-4008-8B3A-9EC69120D62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3er Tri 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487641413935303E-2"/>
                  <c:y val="4.805809353164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0A-4901-A6B1-345A8DB274C9}"/>
                </c:ext>
              </c:extLst>
            </c:dLbl>
            <c:dLbl>
              <c:idx val="1"/>
              <c:layout>
                <c:manualLayout>
                  <c:x val="-1.2487641413935322E-2"/>
                  <c:y val="1.92232374126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0A-4901-A6B1-345A8DB274C9}"/>
                </c:ext>
              </c:extLst>
            </c:dLbl>
            <c:dLbl>
              <c:idx val="2"/>
              <c:layout>
                <c:manualLayout>
                  <c:x val="-1.0406367844946102E-2"/>
                  <c:y val="9.61161870632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90A-4901-A6B1-345A8DB274C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4D783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 formatCode="#,##0.00">
                  <c:v>634547192.75999999</c:v>
                </c:pt>
                <c:pt idx="1">
                  <c:v>436955309.92000002</c:v>
                </c:pt>
                <c:pt idx="2" formatCode="#,##0.00">
                  <c:v>387349440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B2-4008-8B3A-9EC69120D62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4to Tri 2023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12735689892205E-2"/>
                  <c:y val="1.44174280594936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0A-4901-A6B1-345A8DB274C9}"/>
                </c:ext>
              </c:extLst>
            </c:dLbl>
            <c:dLbl>
              <c:idx val="2"/>
              <c:layout>
                <c:manualLayout>
                  <c:x val="-8.3250942759570349E-3"/>
                  <c:y val="4.8058093531645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90A-4901-A6B1-345A8DB274C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Hoja1!$E$2:$E$4</c:f>
              <c:numCache>
                <c:formatCode>_ * #.##0_ ;_ * \-#.##0_ ;_ * "-"??_ ;_ @_ </c:formatCode>
                <c:ptCount val="3"/>
                <c:pt idx="0">
                  <c:v>646027664.54999912</c:v>
                </c:pt>
                <c:pt idx="1">
                  <c:v>593527185.09000087</c:v>
                </c:pt>
                <c:pt idx="2">
                  <c:v>579457557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A-4901-A6B1-345A8DB274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"/>
        <c:axId val="301625440"/>
        <c:axId val="301632512"/>
      </c:barChart>
      <c:catAx>
        <c:axId val="3016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01632512"/>
        <c:crosses val="autoZero"/>
        <c:auto val="1"/>
        <c:lblAlgn val="ctr"/>
        <c:lblOffset val="100"/>
        <c:noMultiLvlLbl val="0"/>
      </c:catAx>
      <c:valAx>
        <c:axId val="30163251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0162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71319525803941"/>
          <c:y val="0.11210276480595949"/>
          <c:w val="0.60944327898587236"/>
          <c:h val="8.6903034282070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400" b="1" u="sng" dirty="0" smtClean="0">
                <a:solidFill>
                  <a:schemeClr val="tx1"/>
                </a:solidFill>
              </a:rPr>
              <a:t>Asignación Municipal</a:t>
            </a:r>
            <a:endParaRPr lang="es-EC" sz="1400" b="1" u="sng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3042687031321726E-2"/>
          <c:y val="0.18648118602441605"/>
          <c:w val="0.95391462593735654"/>
          <c:h val="0.69312550418586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 Tri 2023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853107571081412E-2"/>
                  <c:y val="1.3660075650287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62-4670-98D8-9A1F84D1F54A}"/>
                </c:ext>
              </c:extLst>
            </c:dLbl>
            <c:dLbl>
              <c:idx val="1"/>
              <c:layout>
                <c:manualLayout>
                  <c:x val="-8.379158920480665E-3"/>
                  <c:y val="1.49224674183891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5E-4C3A-9802-E0ECB882BF2D}"/>
                </c:ext>
              </c:extLst>
            </c:dLbl>
            <c:dLbl>
              <c:idx val="2"/>
              <c:layout>
                <c:manualLayout>
                  <c:x val="-1.0473948650600784E-2"/>
                  <c:y val="1.4417428059493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B5E-4C3A-9802-E0ECB882BF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Hoja1!$B$2:$B$4</c:f>
              <c:numCache>
                <c:formatCode>#,##0.00</c:formatCode>
                <c:ptCount val="3"/>
                <c:pt idx="0">
                  <c:v>961862897.01999998</c:v>
                </c:pt>
                <c:pt idx="1">
                  <c:v>295154424.51999998</c:v>
                </c:pt>
                <c:pt idx="2">
                  <c:v>127950053.66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0-4960-8687-318AF2EBAB7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2do Tri 2023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947897301201758E-3"/>
                  <c:y val="9.10671710019181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C9-45D0-A83D-770B4E2D6295}"/>
                </c:ext>
              </c:extLst>
            </c:dLbl>
            <c:dLbl>
              <c:idx val="1"/>
              <c:layout>
                <c:manualLayout>
                  <c:x val="-1.0473948650600784E-2"/>
                  <c:y val="1.92232374126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5E-4C3A-9802-E0ECB882BF2D}"/>
                </c:ext>
              </c:extLst>
            </c:dLbl>
            <c:dLbl>
              <c:idx val="2"/>
              <c:layout>
                <c:manualLayout>
                  <c:x val="-1.0473948650600938E-2"/>
                  <c:y val="9.61161870632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B5E-4C3A-9802-E0ECB882BF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Hoja1!$C$2:$C$4</c:f>
              <c:numCache>
                <c:formatCode>0.00%</c:formatCode>
                <c:ptCount val="3"/>
                <c:pt idx="0" formatCode="#,##0.00">
                  <c:v>961862897.01999998</c:v>
                </c:pt>
                <c:pt idx="1">
                  <c:v>444996905.63999999</c:v>
                </c:pt>
                <c:pt idx="2" formatCode="#,##0.00">
                  <c:v>278193087.56999999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0-4960-8687-318AF2EBAB7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3er Tri 2023</c:v>
                </c:pt>
              </c:strCache>
            </c:strRef>
          </c:tx>
          <c:spPr>
            <a:solidFill>
              <a:srgbClr val="58883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663528110841097E-2"/>
                  <c:y val="2.4029046765822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5E-4C3A-9802-E0ECB882BF2D}"/>
                </c:ext>
              </c:extLst>
            </c:dLbl>
            <c:dLbl>
              <c:idx val="1"/>
              <c:layout>
                <c:manualLayout>
                  <c:x val="-1.466352811084117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5E-4C3A-9802-E0ECB882BF2D}"/>
                </c:ext>
              </c:extLst>
            </c:dLbl>
            <c:dLbl>
              <c:idx val="2"/>
              <c:layout>
                <c:manualLayout>
                  <c:x val="-1.256873838072094E-2"/>
                  <c:y val="1.44174280594936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B5E-4C3A-9802-E0ECB882BF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88838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 formatCode="#,##0.00">
                  <c:v>1138390668.6800001</c:v>
                </c:pt>
                <c:pt idx="1">
                  <c:v>589100884.94000006</c:v>
                </c:pt>
                <c:pt idx="2" formatCode="#,##0.00">
                  <c:v>433280617.39999998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0-4960-8687-318AF2EBAB7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4to Tri 2023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568738380720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B5E-4C3A-9802-E0ECB882BF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Hoja1!$E$2:$E$4</c:f>
              <c:numCache>
                <c:formatCode>_ * #.##0_ ;_ * \-#.##0_ ;_ * "-"??_ ;_ @_ </c:formatCode>
                <c:ptCount val="3"/>
                <c:pt idx="0">
                  <c:v>1179761418.2399995</c:v>
                </c:pt>
                <c:pt idx="1">
                  <c:v>962146844.63999999</c:v>
                </c:pt>
                <c:pt idx="2">
                  <c:v>872153011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E-4C3A-9802-E0ECB882BF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"/>
        <c:axId val="592151936"/>
        <c:axId val="592157344"/>
      </c:barChart>
      <c:catAx>
        <c:axId val="5921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92157344"/>
        <c:crosses val="autoZero"/>
        <c:auto val="1"/>
        <c:lblAlgn val="ctr"/>
        <c:lblOffset val="100"/>
        <c:noMultiLvlLbl val="0"/>
      </c:catAx>
      <c:valAx>
        <c:axId val="5921573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59215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329944392404594"/>
          <c:y val="0.11879712457200223"/>
          <c:w val="0.61340111215190818"/>
          <c:h val="8.2337988275998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400" b="1" u="sng" dirty="0" smtClean="0">
                <a:solidFill>
                  <a:schemeClr val="tx1"/>
                </a:solidFill>
              </a:rPr>
              <a:t>Recursos</a:t>
            </a:r>
            <a:r>
              <a:rPr lang="es-EC" sz="1400" b="1" u="sng" baseline="0" dirty="0" smtClean="0">
                <a:solidFill>
                  <a:schemeClr val="tx1"/>
                </a:solidFill>
              </a:rPr>
              <a:t> Propios</a:t>
            </a:r>
            <a:endParaRPr lang="es-EC" sz="1400" b="1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849242747272628"/>
          <c:y val="4.47933687230098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3151105792598905E-2"/>
          <c:y val="0.22922549592936187"/>
          <c:w val="0.95369778841480224"/>
          <c:h val="0.65855736950925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 Tri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4185839245814204E-3"/>
                  <c:y val="1.35328172935635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23-41AB-AFD8-46CB3DEAC049}"/>
                </c:ext>
              </c:extLst>
            </c:dLbl>
            <c:dLbl>
              <c:idx val="1"/>
              <c:layout>
                <c:manualLayout>
                  <c:x val="-8.4185839245814586E-3"/>
                  <c:y val="8.95886048937951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E23-41AB-AFD8-46CB3DEAC049}"/>
                </c:ext>
              </c:extLst>
            </c:dLbl>
            <c:dLbl>
              <c:idx val="2"/>
              <c:layout>
                <c:manualLayout>
                  <c:x val="0"/>
                  <c:y val="8.95886048937951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E0-497F-8907-A212AA1174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Hoja1!$B$2:$B$4</c:f>
              <c:numCache>
                <c:formatCode>#,##0.00</c:formatCode>
                <c:ptCount val="3"/>
                <c:pt idx="0">
                  <c:v>562322250.47000003</c:v>
                </c:pt>
                <c:pt idx="1">
                  <c:v>234913168.47999999</c:v>
                </c:pt>
                <c:pt idx="2">
                  <c:v>86701285.549999997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7-4EBE-A2F3-B0489E9B7D7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2do Tri 2023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185839245814013E-3"/>
                  <c:y val="1.8295401587666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23-41AB-AFD8-46CB3DEAC049}"/>
                </c:ext>
              </c:extLst>
            </c:dLbl>
            <c:dLbl>
              <c:idx val="1"/>
              <c:layout>
                <c:manualLayout>
                  <c:x val="-4.2092919622907102E-3"/>
                  <c:y val="9.14770079383306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E1-4B96-9221-79077475FC29}"/>
                </c:ext>
              </c:extLst>
            </c:dLbl>
            <c:dLbl>
              <c:idx val="2"/>
              <c:layout>
                <c:manualLayout>
                  <c:x val="-6.3139379434362193E-3"/>
                  <c:y val="9.14770079383306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E1-4B96-9221-79077475FC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Hoja1!$C$2:$C$4</c:f>
              <c:numCache>
                <c:formatCode>0.00%</c:formatCode>
                <c:ptCount val="3"/>
                <c:pt idx="0" formatCode="#,##0.00">
                  <c:v>562343551.58000004</c:v>
                </c:pt>
                <c:pt idx="1">
                  <c:v>309835363.88999999</c:v>
                </c:pt>
                <c:pt idx="2" formatCode="#,##0.00">
                  <c:v>189917201.58000001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7-4EBE-A2F3-B0489E9B7D7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3er Tri 2023</c:v>
                </c:pt>
              </c:strCache>
            </c:strRef>
          </c:tx>
          <c:spPr>
            <a:solidFill>
              <a:srgbClr val="58883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292365293448936E-17"/>
                  <c:y val="-1.82954015876663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23-41AB-AFD8-46CB3DEAC049}"/>
                </c:ext>
              </c:extLst>
            </c:dLbl>
            <c:dLbl>
              <c:idx val="1"/>
              <c:layout>
                <c:manualLayout>
                  <c:x val="-1.683716784916284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E23-41AB-AFD8-46CB3DEAC049}"/>
                </c:ext>
              </c:extLst>
            </c:dLbl>
            <c:dLbl>
              <c:idx val="2"/>
              <c:layout>
                <c:manualLayout>
                  <c:x val="-1.4732521868017639E-2"/>
                  <c:y val="-8.3852955266975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23-41AB-AFD8-46CB3DEAC0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88838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 formatCode="#,##0.00">
                  <c:v>572315378.20000005</c:v>
                </c:pt>
                <c:pt idx="1">
                  <c:v>361466807.89999998</c:v>
                </c:pt>
                <c:pt idx="2" formatCode="#,##0.00">
                  <c:v>289135525.20999998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67-4EBE-A2F3-B0489E9B7D7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4to Tri 2023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19756560405249E-2"/>
                  <c:y val="-4.57385039691657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23-41AB-AFD8-46CB3DEAC0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</c:strCache>
            </c:strRef>
          </c:cat>
          <c:val>
            <c:numRef>
              <c:f>Hoja1!$E$2:$E$4</c:f>
              <c:numCache>
                <c:formatCode>_ * #.##0_ ;_ * \-#.##0_ ;_ * "-"??_ ;_ @_ </c:formatCode>
                <c:ptCount val="3"/>
                <c:pt idx="0">
                  <c:v>569149764</c:v>
                </c:pt>
                <c:pt idx="1">
                  <c:v>461287311.82999998</c:v>
                </c:pt>
                <c:pt idx="2">
                  <c:v>437611498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8-46B6-8220-1B3B259915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8"/>
        <c:axId val="592176896"/>
        <c:axId val="592171488"/>
      </c:barChart>
      <c:catAx>
        <c:axId val="59217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92171488"/>
        <c:crosses val="autoZero"/>
        <c:auto val="1"/>
        <c:lblAlgn val="ctr"/>
        <c:lblOffset val="100"/>
        <c:noMultiLvlLbl val="0"/>
      </c:catAx>
      <c:valAx>
        <c:axId val="59217148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59217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185637895824664"/>
          <c:y val="0.1168683350839558"/>
          <c:w val="0.61628724208350671"/>
          <c:h val="8.1001149132577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rgbClr val="1A76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Movilidad</c:v>
                </c:pt>
                <c:pt idx="1">
                  <c:v>Administración General</c:v>
                </c:pt>
                <c:pt idx="2">
                  <c:v>Territorio Hábitat y Vivienda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Ambiente</c:v>
                </c:pt>
                <c:pt idx="6">
                  <c:v>Coordinación Territorial y Part. Ciudadana</c:v>
                </c:pt>
                <c:pt idx="7">
                  <c:v>Desarrollo Productivo y Compet.***</c:v>
                </c:pt>
                <c:pt idx="8">
                  <c:v>Otros****</c:v>
                </c:pt>
              </c:strCache>
            </c:strRef>
          </c:cat>
          <c:val>
            <c:numRef>
              <c:f>Hoja1!$B$2:$B$10</c:f>
              <c:numCache>
                <c:formatCode>0</c:formatCode>
                <c:ptCount val="9"/>
                <c:pt idx="0">
                  <c:v>614.76796613999863</c:v>
                </c:pt>
                <c:pt idx="1">
                  <c:v>333.89682811000023</c:v>
                </c:pt>
                <c:pt idx="2">
                  <c:v>206.91059313999997</c:v>
                </c:pt>
                <c:pt idx="3">
                  <c:v>155.62606289000001</c:v>
                </c:pt>
                <c:pt idx="4">
                  <c:v>146.36842055000002</c:v>
                </c:pt>
                <c:pt idx="5">
                  <c:v>129.18947434999995</c:v>
                </c:pt>
                <c:pt idx="6">
                  <c:v>84.861581090000044</c:v>
                </c:pt>
                <c:pt idx="7">
                  <c:v>50.807497629999979</c:v>
                </c:pt>
                <c:pt idx="8">
                  <c:v>26.482758210000007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B-47F0-9952-B06C5043AAE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72BBE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Movilidad</c:v>
                </c:pt>
                <c:pt idx="1">
                  <c:v>Administración General</c:v>
                </c:pt>
                <c:pt idx="2">
                  <c:v>Territorio Hábitat y Vivienda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Ambiente</c:v>
                </c:pt>
                <c:pt idx="6">
                  <c:v>Coordinación Territorial y Part. Ciudadana</c:v>
                </c:pt>
                <c:pt idx="7">
                  <c:v>Desarrollo Productivo y Compet.***</c:v>
                </c:pt>
                <c:pt idx="8">
                  <c:v>Otros****</c:v>
                </c:pt>
              </c:strCache>
            </c:strRef>
          </c:cat>
          <c:val>
            <c:numRef>
              <c:f>Hoja1!$C$2:$C$10</c:f>
              <c:numCache>
                <c:formatCode>0</c:formatCode>
                <c:ptCount val="9"/>
                <c:pt idx="0">
                  <c:v>431.46917108000014</c:v>
                </c:pt>
                <c:pt idx="1">
                  <c:v>292.81018135000011</c:v>
                </c:pt>
                <c:pt idx="2">
                  <c:v>194.69260339000002</c:v>
                </c:pt>
                <c:pt idx="3">
                  <c:v>121.27559597999998</c:v>
                </c:pt>
                <c:pt idx="4">
                  <c:v>129.69866674999997</c:v>
                </c:pt>
                <c:pt idx="5">
                  <c:v>121.84146475999992</c:v>
                </c:pt>
                <c:pt idx="6">
                  <c:v>69.033204290000043</c:v>
                </c:pt>
                <c:pt idx="7">
                  <c:v>39.991586290000001</c:v>
                </c:pt>
                <c:pt idx="8">
                  <c:v>22.621682579999995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B-47F0-9952-B06C5043AAE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Movilidad</c:v>
                </c:pt>
                <c:pt idx="1">
                  <c:v>Administración General</c:v>
                </c:pt>
                <c:pt idx="2">
                  <c:v>Territorio Hábitat y Vivienda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Ambiente</c:v>
                </c:pt>
                <c:pt idx="6">
                  <c:v>Coordinación Territorial y Part. Ciudadana</c:v>
                </c:pt>
                <c:pt idx="7">
                  <c:v>Desarrollo Productivo y Compet.***</c:v>
                </c:pt>
                <c:pt idx="8">
                  <c:v>Otros****</c:v>
                </c:pt>
              </c:strCache>
            </c:strRef>
          </c:cat>
          <c:val>
            <c:numRef>
              <c:f>Hoja1!$D$2:$D$10</c:f>
              <c:numCache>
                <c:formatCode>0</c:formatCode>
                <c:ptCount val="9"/>
                <c:pt idx="0">
                  <c:v>362.67844308000025</c:v>
                </c:pt>
                <c:pt idx="1">
                  <c:v>286.29522586000019</c:v>
                </c:pt>
                <c:pt idx="2">
                  <c:v>191.06533588000005</c:v>
                </c:pt>
                <c:pt idx="3">
                  <c:v>107.50965072000002</c:v>
                </c:pt>
                <c:pt idx="4">
                  <c:v>118.19372839999998</c:v>
                </c:pt>
                <c:pt idx="5">
                  <c:v>120.47497323</c:v>
                </c:pt>
                <c:pt idx="6">
                  <c:v>62.790635580000071</c:v>
                </c:pt>
                <c:pt idx="7">
                  <c:v>38.43977378999999</c:v>
                </c:pt>
                <c:pt idx="8">
                  <c:v>22.316742569999999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0B-47F0-9952-B06C5043AA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44916176"/>
        <c:axId val="1844914096"/>
      </c:barChart>
      <c:lineChart>
        <c:grouping val="standard"/>
        <c:varyColors val="0"/>
        <c:ser>
          <c:idx val="3"/>
          <c:order val="3"/>
          <c:tx>
            <c:strRef>
              <c:f>Hoja1!$E$1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c:spPr>
          </c:marker>
          <c:dLbls>
            <c:dLbl>
              <c:idx val="0"/>
              <c:layout>
                <c:manualLayout>
                  <c:x val="-3.2226569190740108E-2"/>
                  <c:y val="3.4882981436380134E-2"/>
                </c:manualLayout>
              </c:layout>
              <c:tx>
                <c:rich>
                  <a:bodyPr/>
                  <a:lstStyle/>
                  <a:p>
                    <a:fld id="{76057B85-893D-4569-8E5C-E6D83DBCCF34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53-4E0B-8BD4-BC61093AB5C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2F58F00-C28E-4637-A352-B1BE44182B28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A53-4E0B-8BD4-BC61093AB5C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7604E09-E873-4CC5-8EA6-D097942029BA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53-4E0B-8BD4-BC61093AB5C5}"/>
                </c:ext>
              </c:extLst>
            </c:dLbl>
            <c:dLbl>
              <c:idx val="3"/>
              <c:layout>
                <c:manualLayout>
                  <c:x val="2.14843794604934E-3"/>
                  <c:y val="1.6099837586021622E-2"/>
                </c:manualLayout>
              </c:layout>
              <c:tx>
                <c:rich>
                  <a:bodyPr/>
                  <a:lstStyle/>
                  <a:p>
                    <a:fld id="{42AED1A8-AF89-49DD-A0B8-AEE8E94E6241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A53-4E0B-8BD4-BC61093AB5C5}"/>
                </c:ext>
              </c:extLst>
            </c:dLbl>
            <c:dLbl>
              <c:idx val="4"/>
              <c:layout>
                <c:manualLayout>
                  <c:x val="3.1952847325773118E-3"/>
                  <c:y val="1.8783143850358511E-2"/>
                </c:manualLayout>
              </c:layout>
              <c:tx>
                <c:rich>
                  <a:bodyPr/>
                  <a:lstStyle/>
                  <a:p>
                    <a:fld id="{B11EF23E-417D-462A-9E48-FA646F8FDBFC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A53-4E0B-8BD4-BC61093AB5C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5031CCBA-905B-422F-939C-5AE80A1CA4FB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53-4E0B-8BD4-BC61093AB5C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95F784A-F32B-41A6-BCFF-12EC25F17ADF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A53-4E0B-8BD4-BC61093AB5C5}"/>
                </c:ext>
              </c:extLst>
            </c:dLbl>
            <c:dLbl>
              <c:idx val="7"/>
              <c:layout>
                <c:manualLayout>
                  <c:x val="-1.5755029600915447E-16"/>
                  <c:y val="1.3416531321684636E-2"/>
                </c:manualLayout>
              </c:layout>
              <c:tx>
                <c:rich>
                  <a:bodyPr/>
                  <a:lstStyle/>
                  <a:p>
                    <a:fld id="{48C97520-C210-4D2D-A828-DB2BD6626079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A53-4E0B-8BD4-BC61093AB5C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2B0F2B4-0E45-4AC2-9A26-0353E12E5D5E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A53-4E0B-8BD4-BC61093AB5C5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Movilidad</c:v>
                </c:pt>
                <c:pt idx="1">
                  <c:v>Administración General</c:v>
                </c:pt>
                <c:pt idx="2">
                  <c:v>Territorio Hábitat y Vivienda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Ambiente</c:v>
                </c:pt>
                <c:pt idx="6">
                  <c:v>Coordinación Territorial y Part. Ciudadana</c:v>
                </c:pt>
                <c:pt idx="7">
                  <c:v>Desarrollo Productivo y Compet.***</c:v>
                </c:pt>
                <c:pt idx="8">
                  <c:v>Otros****</c:v>
                </c:pt>
              </c:strCache>
            </c:strRef>
          </c:cat>
          <c:val>
            <c:numRef>
              <c:f>Hoja1!$E$2:$E$10</c:f>
              <c:numCache>
                <c:formatCode>0%</c:formatCode>
                <c:ptCount val="9"/>
                <c:pt idx="0">
                  <c:v>0.58994362597840522</c:v>
                </c:pt>
                <c:pt idx="1">
                  <c:v>0.85743619512816105</c:v>
                </c:pt>
                <c:pt idx="2">
                  <c:v>0.9234197871673071</c:v>
                </c:pt>
                <c:pt idx="3">
                  <c:v>0.69082034669212344</c:v>
                </c:pt>
                <c:pt idx="4">
                  <c:v>0.80750839529367291</c:v>
                </c:pt>
                <c:pt idx="5">
                  <c:v>0.93254480549715191</c:v>
                </c:pt>
                <c:pt idx="6">
                  <c:v>0.73991828544188198</c:v>
                </c:pt>
                <c:pt idx="7">
                  <c:v>0.75657679639988218</c:v>
                </c:pt>
                <c:pt idx="8">
                  <c:v>0.8426895111542082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0B-47F0-9952-B06C5043AA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5075967"/>
        <c:axId val="2125089695"/>
      </c:lineChart>
      <c:catAx>
        <c:axId val="184491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44914096"/>
        <c:crosses val="autoZero"/>
        <c:auto val="1"/>
        <c:lblAlgn val="ctr"/>
        <c:lblOffset val="100"/>
        <c:noMultiLvlLbl val="0"/>
      </c:catAx>
      <c:valAx>
        <c:axId val="184491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44916176"/>
        <c:crosses val="autoZero"/>
        <c:crossBetween val="between"/>
      </c:valAx>
      <c:valAx>
        <c:axId val="2125089695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25075967"/>
        <c:crosses val="max"/>
        <c:crossBetween val="between"/>
      </c:valAx>
      <c:catAx>
        <c:axId val="2125075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5089695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7144636757450454E-2"/>
          <c:w val="0.60036278632196671"/>
          <c:h val="4.7366210030682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00258448094046E-2"/>
          <c:y val="0.19049208410350718"/>
          <c:w val="0.95724633508757784"/>
          <c:h val="0.5283657743149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rgbClr val="1A76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Territorio Hábitat y Vivienda</c:v>
                </c:pt>
                <c:pt idx="1">
                  <c:v>Administración General</c:v>
                </c:pt>
                <c:pt idx="2">
                  <c:v>Movilidad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Ambiente</c:v>
                </c:pt>
                <c:pt idx="6">
                  <c:v>Coordinación Territorial y Part. Ciudadana</c:v>
                </c:pt>
                <c:pt idx="7">
                  <c:v>Otros****</c:v>
                </c:pt>
                <c:pt idx="8">
                  <c:v>Desarrollo Productivo y Compet.***</c:v>
                </c:pt>
              </c:strCache>
            </c:strRef>
          </c:cat>
          <c:val>
            <c:numRef>
              <c:f>Hoja1!$B$2:$B$10</c:f>
              <c:numCache>
                <c:formatCode>0</c:formatCode>
                <c:ptCount val="9"/>
                <c:pt idx="0">
                  <c:v>150.04285855000001</c:v>
                </c:pt>
                <c:pt idx="1">
                  <c:v>138.50436014999994</c:v>
                </c:pt>
                <c:pt idx="2">
                  <c:v>107.73992503000001</c:v>
                </c:pt>
                <c:pt idx="3">
                  <c:v>80.836149069999962</c:v>
                </c:pt>
                <c:pt idx="4">
                  <c:v>77.628242650000004</c:v>
                </c:pt>
                <c:pt idx="5">
                  <c:v>31.082753619999991</c:v>
                </c:pt>
                <c:pt idx="6">
                  <c:v>28.194883539999992</c:v>
                </c:pt>
                <c:pt idx="7">
                  <c:v>19.454564850000008</c:v>
                </c:pt>
                <c:pt idx="8">
                  <c:v>12.543927090000011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B-47F0-9952-B06C5043AAE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72BBE9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8.0172728711676095E-17"/>
                  <c:y val="-2.68199651762814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ABF-48CE-8477-80F043A97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Territorio Hábitat y Vivienda</c:v>
                </c:pt>
                <c:pt idx="1">
                  <c:v>Administración General</c:v>
                </c:pt>
                <c:pt idx="2">
                  <c:v>Movilidad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Ambiente</c:v>
                </c:pt>
                <c:pt idx="6">
                  <c:v>Coordinación Territorial y Part. Ciudadana</c:v>
                </c:pt>
                <c:pt idx="7">
                  <c:v>Otros****</c:v>
                </c:pt>
                <c:pt idx="8">
                  <c:v>Desarrollo Productivo y Compet.***</c:v>
                </c:pt>
              </c:strCache>
            </c:strRef>
          </c:cat>
          <c:val>
            <c:numRef>
              <c:f>Hoja1!$C$2:$C$10</c:f>
              <c:numCache>
                <c:formatCode>0</c:formatCode>
                <c:ptCount val="9"/>
                <c:pt idx="0">
                  <c:v>147.8304152</c:v>
                </c:pt>
                <c:pt idx="1">
                  <c:v>122.11430368000001</c:v>
                </c:pt>
                <c:pt idx="2">
                  <c:v>97.351259410000026</c:v>
                </c:pt>
                <c:pt idx="3">
                  <c:v>74.45498908999997</c:v>
                </c:pt>
                <c:pt idx="4">
                  <c:v>68.276028849999989</c:v>
                </c:pt>
                <c:pt idx="5">
                  <c:v>29.99581846000001</c:v>
                </c:pt>
                <c:pt idx="6">
                  <c:v>25.325462780000006</c:v>
                </c:pt>
                <c:pt idx="7">
                  <c:v>16.910307569999997</c:v>
                </c:pt>
                <c:pt idx="8">
                  <c:v>11.268600050000011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B-47F0-9952-B06C5043AAE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7879976784187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BF-48CE-8477-80F043A97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Territorio Hábitat y Vivienda</c:v>
                </c:pt>
                <c:pt idx="1">
                  <c:v>Administración General</c:v>
                </c:pt>
                <c:pt idx="2">
                  <c:v>Movilidad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Ambiente</c:v>
                </c:pt>
                <c:pt idx="6">
                  <c:v>Coordinación Territorial y Part. Ciudadana</c:v>
                </c:pt>
                <c:pt idx="7">
                  <c:v>Otros****</c:v>
                </c:pt>
                <c:pt idx="8">
                  <c:v>Desarrollo Productivo y Compet.***</c:v>
                </c:pt>
              </c:strCache>
            </c:strRef>
          </c:cat>
          <c:val>
            <c:numRef>
              <c:f>Hoja1!$D$2:$D$10</c:f>
              <c:numCache>
                <c:formatCode>0</c:formatCode>
                <c:ptCount val="9"/>
                <c:pt idx="0">
                  <c:v>147.61552614000001</c:v>
                </c:pt>
                <c:pt idx="1">
                  <c:v>115.61984237999999</c:v>
                </c:pt>
                <c:pt idx="2">
                  <c:v>95.083624949999987</c:v>
                </c:pt>
                <c:pt idx="3">
                  <c:v>70.944808060000028</c:v>
                </c:pt>
                <c:pt idx="4">
                  <c:v>67.728961679999998</c:v>
                </c:pt>
                <c:pt idx="5">
                  <c:v>29.539356050000009</c:v>
                </c:pt>
                <c:pt idx="6">
                  <c:v>24.90770882</c:v>
                </c:pt>
                <c:pt idx="7">
                  <c:v>16.768967579999998</c:v>
                </c:pt>
                <c:pt idx="8">
                  <c:v>11.248761350000006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0B-47F0-9952-B06C5043AA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44916176"/>
        <c:axId val="1844914096"/>
      </c:barChart>
      <c:lineChart>
        <c:grouping val="standard"/>
        <c:varyColors val="0"/>
        <c:ser>
          <c:idx val="3"/>
          <c:order val="3"/>
          <c:tx>
            <c:strRef>
              <c:f>Hoja1!$E$1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c:spPr>
          </c:marker>
          <c:dLbls>
            <c:dLbl>
              <c:idx val="0"/>
              <c:layout>
                <c:manualLayout>
                  <c:x val="-3.2668571738673331E-2"/>
                  <c:y val="0.13087211321365236"/>
                </c:manualLayout>
              </c:layout>
              <c:tx>
                <c:rich>
                  <a:bodyPr/>
                  <a:lstStyle/>
                  <a:p>
                    <a:fld id="{DA1F3648-CE21-4071-93B8-DC14498463A7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F62-4437-A16E-04B9462AC8F8}"/>
                </c:ext>
              </c:extLst>
            </c:dLbl>
            <c:dLbl>
              <c:idx val="1"/>
              <c:layout>
                <c:manualLayout>
                  <c:x val="-3.8639799772252612E-17"/>
                  <c:y val="0.10033528679713345"/>
                </c:manualLayout>
              </c:layout>
              <c:tx>
                <c:rich>
                  <a:bodyPr/>
                  <a:lstStyle/>
                  <a:p>
                    <a:fld id="{47F97842-0F59-4E9F-B48F-7EE3A9C71EC9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62-4437-A16E-04B9462AC8F8}"/>
                </c:ext>
              </c:extLst>
            </c:dLbl>
            <c:dLbl>
              <c:idx val="2"/>
              <c:layout>
                <c:manualLayout>
                  <c:x val="-1.2645898737550967E-2"/>
                  <c:y val="6.1073652833037756E-2"/>
                </c:manualLayout>
              </c:layout>
              <c:tx>
                <c:rich>
                  <a:bodyPr/>
                  <a:lstStyle/>
                  <a:p>
                    <a:fld id="{F21EE13A-96FA-40EA-B3E4-7E7129589FA6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6B6-4540-9529-20A3D59FC956}"/>
                </c:ext>
              </c:extLst>
            </c:dLbl>
            <c:dLbl>
              <c:idx val="3"/>
              <c:layout>
                <c:manualLayout>
                  <c:x val="-2.7399447264693764E-2"/>
                  <c:y val="6.5436056606826165E-2"/>
                </c:manualLayout>
              </c:layout>
              <c:tx>
                <c:rich>
                  <a:bodyPr/>
                  <a:lstStyle/>
                  <a:p>
                    <a:fld id="{32C43A28-1ADC-4BB3-BE9B-DDE4FD220E6F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F62-4437-A16E-04B9462AC8F8}"/>
                </c:ext>
              </c:extLst>
            </c:dLbl>
            <c:dLbl>
              <c:idx val="4"/>
              <c:layout>
                <c:manualLayout>
                  <c:x val="-2.3184147685510106E-2"/>
                  <c:y val="7.4160864154402983E-2"/>
                </c:manualLayout>
              </c:layout>
              <c:tx>
                <c:rich>
                  <a:bodyPr/>
                  <a:lstStyle/>
                  <a:p>
                    <a:fld id="{ACA34250-954F-4557-98F0-FA12679F0462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62-4437-A16E-04B9462AC8F8}"/>
                </c:ext>
              </c:extLst>
            </c:dLbl>
            <c:dLbl>
              <c:idx val="5"/>
              <c:layout>
                <c:manualLayout>
                  <c:x val="-2.6345622369897848E-2"/>
                  <c:y val="-6.5436056606826179E-2"/>
                </c:manualLayout>
              </c:layout>
              <c:tx>
                <c:rich>
                  <a:bodyPr/>
                  <a:lstStyle/>
                  <a:p>
                    <a:fld id="{FD8B394C-BD77-40E8-B203-856BE7F7AD08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F62-4437-A16E-04B9462AC8F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EEF388E-8194-40BA-8F17-776E026F66CE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F62-4437-A16E-04B9462AC8F8}"/>
                </c:ext>
              </c:extLst>
            </c:dLbl>
            <c:dLbl>
              <c:idx val="7"/>
              <c:layout>
                <c:manualLayout>
                  <c:x val="0"/>
                  <c:y val="-5.5459605155205594E-3"/>
                </c:manualLayout>
              </c:layout>
              <c:tx>
                <c:rich>
                  <a:bodyPr/>
                  <a:lstStyle/>
                  <a:p>
                    <a:fld id="{E45A4A2E-896E-4619-BBA2-54287AA6AC60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F62-4437-A16E-04B9462AC8F8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C9398097-EE26-4794-A6D8-1A1290759C00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F62-4437-A16E-04B9462AC8F8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Territorio Hábitat y Vivienda</c:v>
                </c:pt>
                <c:pt idx="1">
                  <c:v>Administración General</c:v>
                </c:pt>
                <c:pt idx="2">
                  <c:v>Movilidad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Ambiente</c:v>
                </c:pt>
                <c:pt idx="6">
                  <c:v>Coordinación Territorial y Part. Ciudadana</c:v>
                </c:pt>
                <c:pt idx="7">
                  <c:v>Otros****</c:v>
                </c:pt>
                <c:pt idx="8">
                  <c:v>Desarrollo Productivo y Compet.***</c:v>
                </c:pt>
              </c:strCache>
            </c:strRef>
          </c:cat>
          <c:val>
            <c:numRef>
              <c:f>Hoja1!$E$2:$E$10</c:f>
              <c:numCache>
                <c:formatCode>0%</c:formatCode>
                <c:ptCount val="9"/>
                <c:pt idx="0">
                  <c:v>0.98382240625473616</c:v>
                </c:pt>
                <c:pt idx="1">
                  <c:v>0.83477402628180042</c:v>
                </c:pt>
                <c:pt idx="2">
                  <c:v>0.88252915456850467</c:v>
                </c:pt>
                <c:pt idx="3">
                  <c:v>0.87763715709125956</c:v>
                </c:pt>
                <c:pt idx="4">
                  <c:v>0.872478357978132</c:v>
                </c:pt>
                <c:pt idx="5">
                  <c:v>0.95034553280353862</c:v>
                </c:pt>
                <c:pt idx="6">
                  <c:v>0.88341236751921715</c:v>
                </c:pt>
                <c:pt idx="7">
                  <c:v>0.86195541813930587</c:v>
                </c:pt>
                <c:pt idx="8">
                  <c:v>0.89674958003921212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0B-47F0-9952-B06C5043AA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5075967"/>
        <c:axId val="2125089695"/>
      </c:lineChart>
      <c:catAx>
        <c:axId val="184491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44914096"/>
        <c:crosses val="autoZero"/>
        <c:auto val="1"/>
        <c:lblAlgn val="ctr"/>
        <c:lblOffset val="100"/>
        <c:noMultiLvlLbl val="0"/>
      </c:catAx>
      <c:valAx>
        <c:axId val="184491409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44916176"/>
        <c:crosses val="autoZero"/>
        <c:crossBetween val="between"/>
      </c:valAx>
      <c:valAx>
        <c:axId val="2125089695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25075967"/>
        <c:crosses val="max"/>
        <c:crossBetween val="between"/>
      </c:valAx>
      <c:catAx>
        <c:axId val="21250759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125089695"/>
        <c:crosses val="max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0927685961934894E-2"/>
          <c:w val="0.53694270084722406"/>
          <c:h val="8.985915650041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380168885849E-2"/>
          <c:y val="0.11733285889519188"/>
          <c:w val="0.956034321670164"/>
          <c:h val="0.62330274552262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rgbClr val="1A76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Movilidad</c:v>
                </c:pt>
                <c:pt idx="1">
                  <c:v>Administración General</c:v>
                </c:pt>
                <c:pt idx="2">
                  <c:v>Ambiente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Territorio Hábitat y Vivienda</c:v>
                </c:pt>
                <c:pt idx="6">
                  <c:v>Coordinación Territorial y Part. Ciudadana</c:v>
                </c:pt>
                <c:pt idx="7">
                  <c:v>Desarrollo Productivo y Compet.***</c:v>
                </c:pt>
                <c:pt idx="8">
                  <c:v>Otros****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507</c:v>
                </c:pt>
                <c:pt idx="1">
                  <c:v>195</c:v>
                </c:pt>
                <c:pt idx="2">
                  <c:v>98</c:v>
                </c:pt>
                <c:pt idx="3">
                  <c:v>75</c:v>
                </c:pt>
                <c:pt idx="4">
                  <c:v>69</c:v>
                </c:pt>
                <c:pt idx="5">
                  <c:v>57</c:v>
                </c:pt>
                <c:pt idx="6">
                  <c:v>57</c:v>
                </c:pt>
                <c:pt idx="7">
                  <c:v>38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7-4F55-9BEA-DD674CD8AF5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72BBE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Movilidad</c:v>
                </c:pt>
                <c:pt idx="1">
                  <c:v>Administración General</c:v>
                </c:pt>
                <c:pt idx="2">
                  <c:v>Ambiente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Territorio Hábitat y Vivienda</c:v>
                </c:pt>
                <c:pt idx="6">
                  <c:v>Coordinación Territorial y Part. Ciudadana</c:v>
                </c:pt>
                <c:pt idx="7">
                  <c:v>Desarrollo Productivo y Compet.***</c:v>
                </c:pt>
                <c:pt idx="8">
                  <c:v>Otros****</c:v>
                </c:pt>
              </c:strCache>
            </c:strRef>
          </c:cat>
          <c:val>
            <c:numRef>
              <c:f>Hoja1!$C$2:$C$10</c:f>
              <c:numCache>
                <c:formatCode>#,##0</c:formatCode>
                <c:ptCount val="9"/>
                <c:pt idx="0">
                  <c:v>334</c:v>
                </c:pt>
                <c:pt idx="1">
                  <c:v>171</c:v>
                </c:pt>
                <c:pt idx="2">
                  <c:v>92</c:v>
                </c:pt>
                <c:pt idx="3">
                  <c:v>47</c:v>
                </c:pt>
                <c:pt idx="4">
                  <c:v>61</c:v>
                </c:pt>
                <c:pt idx="5">
                  <c:v>47</c:v>
                </c:pt>
                <c:pt idx="6">
                  <c:v>44</c:v>
                </c:pt>
                <c:pt idx="7">
                  <c:v>29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7-4F55-9BEA-DD674CD8AF5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6"/>
            </a:solidFill>
            <a:ln w="28575" cap="rnd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67-4F55-9BEA-DD674CD8AF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Movilidad</c:v>
                </c:pt>
                <c:pt idx="1">
                  <c:v>Administración General</c:v>
                </c:pt>
                <c:pt idx="2">
                  <c:v>Ambiente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Territorio Hábitat y Vivienda</c:v>
                </c:pt>
                <c:pt idx="6">
                  <c:v>Coordinación Territorial y Part. Ciudadana</c:v>
                </c:pt>
                <c:pt idx="7">
                  <c:v>Desarrollo Productivo y Compet.***</c:v>
                </c:pt>
                <c:pt idx="8">
                  <c:v>Otros****</c:v>
                </c:pt>
              </c:strCache>
            </c:strRef>
          </c:cat>
          <c:val>
            <c:numRef>
              <c:f>Hoja1!$D$2:$D$10</c:f>
              <c:numCache>
                <c:formatCode>#,##0</c:formatCode>
                <c:ptCount val="9"/>
                <c:pt idx="0">
                  <c:v>268</c:v>
                </c:pt>
                <c:pt idx="1">
                  <c:v>171</c:v>
                </c:pt>
                <c:pt idx="2">
                  <c:v>91</c:v>
                </c:pt>
                <c:pt idx="3">
                  <c:v>37</c:v>
                </c:pt>
                <c:pt idx="4">
                  <c:v>50</c:v>
                </c:pt>
                <c:pt idx="5">
                  <c:v>43</c:v>
                </c:pt>
                <c:pt idx="6">
                  <c:v>38</c:v>
                </c:pt>
                <c:pt idx="7">
                  <c:v>27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7-4F55-9BEA-DD674CD8AF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44916176"/>
        <c:axId val="1844914096"/>
      </c:barChart>
      <c:lineChart>
        <c:grouping val="standard"/>
        <c:varyColors val="0"/>
        <c:ser>
          <c:idx val="3"/>
          <c:order val="3"/>
          <c:tx>
            <c:strRef>
              <c:f>Hoja1!$E$1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c:spPr>
          </c:marker>
          <c:dLbls>
            <c:dLbl>
              <c:idx val="0"/>
              <c:layout>
                <c:manualLayout>
                  <c:x val="-3.6883874378419591E-2"/>
                  <c:y val="7.7914194782599908E-2"/>
                </c:manualLayout>
              </c:layout>
              <c:tx>
                <c:rich>
                  <a:bodyPr/>
                  <a:lstStyle/>
                  <a:p>
                    <a:fld id="{F4BE17B7-3E20-4206-8ABE-F6C7104B68E7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671-4A0A-AAF0-8CCD25C0141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7B3A83F-828E-4A01-B533-FE0E1CDF0D68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71-4A0A-AAF0-8CCD25C0141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724EA07-2465-4A06-8E68-A4D916948135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671-4A0A-AAF0-8CCD25C0141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4090E68-D706-41B4-808C-9E9A7CC11B0E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671-4A0A-AAF0-8CCD25C0141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095EBF9-F511-4605-AAD7-93B1B53787E5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671-4A0A-AAF0-8CCD25C0141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B95F90A-5EDF-43FB-8F15-3669353FAEA1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767-4F55-9BEA-DD674CD8AF5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85BA9C8-58D9-432C-BC06-7F3074BB3305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671-4A0A-AAF0-8CCD25C0141B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1CBBA5E-5044-4261-BE4B-79CED349A580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671-4A0A-AAF0-8CCD25C0141B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069C021D-21D5-41DB-8A1A-284D78DDE9A5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671-4A0A-AAF0-8CCD25C0141B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Movilidad</c:v>
                </c:pt>
                <c:pt idx="1">
                  <c:v>Administración General</c:v>
                </c:pt>
                <c:pt idx="2">
                  <c:v>Ambiente</c:v>
                </c:pt>
                <c:pt idx="3">
                  <c:v>Seguridad y Gobernabilidad*</c:v>
                </c:pt>
                <c:pt idx="4">
                  <c:v>Sectores Sociales**</c:v>
                </c:pt>
                <c:pt idx="5">
                  <c:v>Territorio Hábitat y Vivienda</c:v>
                </c:pt>
                <c:pt idx="6">
                  <c:v>Coordinación Territorial y Part. Ciudadana</c:v>
                </c:pt>
                <c:pt idx="7">
                  <c:v>Desarrollo Productivo y Compet.***</c:v>
                </c:pt>
                <c:pt idx="8">
                  <c:v>Otros****</c:v>
                </c:pt>
              </c:strCache>
            </c:strRef>
          </c:cat>
          <c:val>
            <c:numRef>
              <c:f>Hoja1!$E$2:$E$10</c:f>
              <c:numCache>
                <c:formatCode>0%</c:formatCode>
                <c:ptCount val="9"/>
                <c:pt idx="0">
                  <c:v>0.53</c:v>
                </c:pt>
                <c:pt idx="1">
                  <c:v>0.87</c:v>
                </c:pt>
                <c:pt idx="2">
                  <c:v>0.93</c:v>
                </c:pt>
                <c:pt idx="3">
                  <c:v>0.49</c:v>
                </c:pt>
                <c:pt idx="4">
                  <c:v>0.73</c:v>
                </c:pt>
                <c:pt idx="5">
                  <c:v>0.76</c:v>
                </c:pt>
                <c:pt idx="6">
                  <c:v>0.67</c:v>
                </c:pt>
                <c:pt idx="7">
                  <c:v>0.71</c:v>
                </c:pt>
                <c:pt idx="8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67-4F55-9BEA-DD674CD8AF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5075967"/>
        <c:axId val="2125089695"/>
      </c:lineChart>
      <c:catAx>
        <c:axId val="184491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44914096"/>
        <c:crosses val="autoZero"/>
        <c:auto val="1"/>
        <c:lblAlgn val="ctr"/>
        <c:lblOffset val="100"/>
        <c:noMultiLvlLbl val="0"/>
      </c:catAx>
      <c:valAx>
        <c:axId val="184491409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44916176"/>
        <c:crosses val="autoZero"/>
        <c:crossBetween val="between"/>
      </c:valAx>
      <c:valAx>
        <c:axId val="2125089695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25075967"/>
        <c:crosses val="max"/>
        <c:crossBetween val="between"/>
      </c:valAx>
      <c:catAx>
        <c:axId val="2125075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5089695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7783122791975597E-4"/>
          <c:y val="2.2644409448818899E-2"/>
          <c:w val="0.5844657441181399"/>
          <c:h val="7.9366299212598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491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1B-40A6-B374-2864E3E8A932}"/>
              </c:ext>
            </c:extLst>
          </c:dPt>
          <c:dPt>
            <c:idx val="1"/>
            <c:invertIfNegative val="0"/>
            <c:bubble3D val="0"/>
            <c:spPr>
              <a:solidFill>
                <a:srgbClr val="36B0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01B-40A6-B374-2864E3E8A932}"/>
              </c:ext>
            </c:extLst>
          </c:dPt>
          <c:dPt>
            <c:idx val="2"/>
            <c:invertIfNegative val="0"/>
            <c:bubble3D val="0"/>
            <c:spPr>
              <a:solidFill>
                <a:srgbClr val="6BC9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1B-40A6-B374-2864E3E8A932}"/>
              </c:ext>
            </c:extLst>
          </c:dPt>
          <c:dPt>
            <c:idx val="3"/>
            <c:invertIfNegative val="0"/>
            <c:bubble3D val="0"/>
            <c:spPr>
              <a:solidFill>
                <a:srgbClr val="9DC3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01B-40A6-B374-2864E3E8A932}"/>
              </c:ext>
            </c:extLst>
          </c:dPt>
          <c:dPt>
            <c:idx val="4"/>
            <c:invertIfNegative val="0"/>
            <c:bubble3D val="0"/>
            <c:spPr>
              <a:solidFill>
                <a:srgbClr val="0491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1B-40A6-B374-2864E3E8A932}"/>
              </c:ext>
            </c:extLst>
          </c:dPt>
          <c:dPt>
            <c:idx val="5"/>
            <c:invertIfNegative val="0"/>
            <c:bubble3D val="0"/>
            <c:spPr>
              <a:solidFill>
                <a:srgbClr val="36B0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01B-40A6-B374-2864E3E8A932}"/>
              </c:ext>
            </c:extLst>
          </c:dPt>
          <c:dPt>
            <c:idx val="6"/>
            <c:invertIfNegative val="0"/>
            <c:bubble3D val="0"/>
            <c:spPr>
              <a:solidFill>
                <a:srgbClr val="72BB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1B-40A6-B374-2864E3E8A932}"/>
              </c:ext>
            </c:extLst>
          </c:dPt>
          <c:dPt>
            <c:idx val="7"/>
            <c:invertIfNegative val="0"/>
            <c:bubble3D val="0"/>
            <c:spPr>
              <a:solidFill>
                <a:srgbClr val="0491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01B-40A6-B374-2864E3E8A932}"/>
              </c:ext>
            </c:extLst>
          </c:dPt>
          <c:dPt>
            <c:idx val="8"/>
            <c:invertIfNegative val="0"/>
            <c:bubble3D val="0"/>
            <c:spPr>
              <a:solidFill>
                <a:srgbClr val="36B0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1B-40A6-B374-2864E3E8A932}"/>
              </c:ext>
            </c:extLst>
          </c:dPt>
          <c:dPt>
            <c:idx val="9"/>
            <c:invertIfNegative val="0"/>
            <c:bubble3D val="0"/>
            <c:spPr>
              <a:solidFill>
                <a:srgbClr val="72BB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01B-40A6-B374-2864E3E8A932}"/>
              </c:ext>
            </c:extLst>
          </c:dPt>
          <c:dPt>
            <c:idx val="10"/>
            <c:invertIfNegative val="0"/>
            <c:bubble3D val="0"/>
            <c:spPr>
              <a:solidFill>
                <a:srgbClr val="0491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1B-40A6-B374-2864E3E8A932}"/>
              </c:ext>
            </c:extLst>
          </c:dPt>
          <c:dPt>
            <c:idx val="11"/>
            <c:invertIfNegative val="0"/>
            <c:bubble3D val="0"/>
            <c:spPr>
              <a:solidFill>
                <a:srgbClr val="36B0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01B-40A6-B374-2864E3E8A932}"/>
              </c:ext>
            </c:extLst>
          </c:dPt>
          <c:dPt>
            <c:idx val="12"/>
            <c:invertIfNegative val="0"/>
            <c:bubble3D val="0"/>
            <c:spPr>
              <a:solidFill>
                <a:srgbClr val="72BB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1B-40A6-B374-2864E3E8A932}"/>
              </c:ext>
            </c:extLst>
          </c:dPt>
          <c:dPt>
            <c:idx val="13"/>
            <c:invertIfNegative val="0"/>
            <c:bubble3D val="0"/>
            <c:spPr>
              <a:solidFill>
                <a:srgbClr val="0491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01B-40A6-B374-2864E3E8A932}"/>
              </c:ext>
            </c:extLst>
          </c:dPt>
          <c:dPt>
            <c:idx val="14"/>
            <c:invertIfNegative val="0"/>
            <c:bubble3D val="0"/>
            <c:spPr>
              <a:solidFill>
                <a:srgbClr val="36B0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01B-40A6-B374-2864E3E8A9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Comunicación</c:v>
                </c:pt>
                <c:pt idx="1">
                  <c:v>Ambiente</c:v>
                </c:pt>
                <c:pt idx="2">
                  <c:v>Territorio Hábitat y Vivienda</c:v>
                </c:pt>
                <c:pt idx="3">
                  <c:v>Planificación</c:v>
                </c:pt>
                <c:pt idx="4">
                  <c:v>Cultura</c:v>
                </c:pt>
                <c:pt idx="5">
                  <c:v>Administración General</c:v>
                </c:pt>
                <c:pt idx="6">
                  <c:v>Coordinación de Alcaldía y Secretaría del Concejo</c:v>
                </c:pt>
                <c:pt idx="7">
                  <c:v>Educación, Recreación y Deporte</c:v>
                </c:pt>
                <c:pt idx="8">
                  <c:v>Inclusión Social</c:v>
                </c:pt>
                <c:pt idx="9">
                  <c:v>Salud</c:v>
                </c:pt>
                <c:pt idx="10">
                  <c:v>Tecnologías</c:v>
                </c:pt>
                <c:pt idx="11">
                  <c:v>Desarrollo Productivo y Competitividad</c:v>
                </c:pt>
                <c:pt idx="12">
                  <c:v>Coordinación Territorial y Participación Ciudadana</c:v>
                </c:pt>
                <c:pt idx="13">
                  <c:v>Seguridad y Gobernabilidad</c:v>
                </c:pt>
                <c:pt idx="14">
                  <c:v>Movilidad</c:v>
                </c:pt>
              </c:strCache>
            </c:strRef>
          </c:cat>
          <c:val>
            <c:numRef>
              <c:f>Hoja1!$B$2:$B$16</c:f>
              <c:numCache>
                <c:formatCode>0%</c:formatCode>
                <c:ptCount val="15"/>
                <c:pt idx="0">
                  <c:v>0.93953043285874993</c:v>
                </c:pt>
                <c:pt idx="1">
                  <c:v>0.93254480549715191</c:v>
                </c:pt>
                <c:pt idx="2">
                  <c:v>0.9234197871673071</c:v>
                </c:pt>
                <c:pt idx="3">
                  <c:v>0.88247972467131175</c:v>
                </c:pt>
                <c:pt idx="4">
                  <c:v>0.87603881520252858</c:v>
                </c:pt>
                <c:pt idx="5">
                  <c:v>0.85743619512816094</c:v>
                </c:pt>
                <c:pt idx="6">
                  <c:v>0.85475383734478083</c:v>
                </c:pt>
                <c:pt idx="7">
                  <c:v>0.80509105405669912</c:v>
                </c:pt>
                <c:pt idx="8">
                  <c:v>0.79993629548480383</c:v>
                </c:pt>
                <c:pt idx="9">
                  <c:v>0.76426966230453697</c:v>
                </c:pt>
                <c:pt idx="10">
                  <c:v>0.75786578022825213</c:v>
                </c:pt>
                <c:pt idx="11">
                  <c:v>0.75657679639988218</c:v>
                </c:pt>
                <c:pt idx="12">
                  <c:v>0.73991828544188198</c:v>
                </c:pt>
                <c:pt idx="13">
                  <c:v>0.69082034669212355</c:v>
                </c:pt>
                <c:pt idx="14">
                  <c:v>0.58994362597840511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B-40A6-B374-2864E3E8A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-27"/>
        <c:axId val="1504767392"/>
        <c:axId val="1504761984"/>
      </c:barChart>
      <c:catAx>
        <c:axId val="150476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04761984"/>
        <c:crosses val="autoZero"/>
        <c:auto val="1"/>
        <c:lblAlgn val="ctr"/>
        <c:lblOffset val="100"/>
        <c:noMultiLvlLbl val="0"/>
      </c:catAx>
      <c:valAx>
        <c:axId val="15047619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0476739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23608F-46F3-4DF3-92DE-3121E676D81B}" type="datetimeFigureOut">
              <a:rPr lang="es-EC" smtClean="0"/>
              <a:t>31/1/2024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ACDFE0-4231-4B30-A5EF-B63C0CE7773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011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373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CDFE0-4231-4B30-A5EF-B63C0CE77735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847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337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541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64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263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979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119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740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798A6-C621-4008-9A30-3F25BB429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31219D-60AF-4507-82A0-5AB22B56F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1D8B29-D95D-4A4F-A229-B0E1798A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EC1C-5A78-4A24-9B7A-20AAA92ADC50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64C49-CBF5-4A5F-AA9F-9FC29675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CB09A-858F-454B-B745-09C0793F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232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75B5A-A5AD-4D93-92DB-E170EC65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A3C49-7F7C-4DF4-8392-0BF8CF206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5121DF-8F58-4FBA-9CD6-40AB7CE3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DC4-7E3C-4DE1-A0F2-01280562E1A2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E556C-28DB-48E1-9732-83EBAA2C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187C77-9912-4EFC-9DB9-56D92B63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3454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5E38A5-E034-4DDD-AADC-0287BC546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CD376A-7C6F-4FEF-AA6B-DA9D3D568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792FB6-06E7-4DDF-8E3C-E8324790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CB69-A238-4F59-9FC3-F2A12A77303B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FD94EE-1B32-49E2-94CB-06A1B035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982EA-CA92-4497-A703-B00628EB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387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09600" y="374624"/>
            <a:ext cx="10972800" cy="36512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376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FC4E1-FC09-4C86-907C-6BA9A472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30907-B8FB-401D-9B40-BC6E3A4DA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DFC254-2378-4BCF-A470-43D5113F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2BB-6485-4ED3-9A5E-88BE31AF4A6E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81F54-D561-4EC1-A4F1-0F0369EE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B5C0D7-40DD-421E-84E3-112F5CCF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789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8F970-FDD8-49C6-834D-03C28247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0C38A6-9BBF-465D-BE11-36C186B08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B91A7F-7721-4C49-96C8-B2604D3E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297B-3BD2-4BF3-8DCD-46E1E34C16DD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EDC34B-7CD6-4730-983D-DFAF9EA8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04B049-7A83-4CD5-BF1E-DC2184F9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9993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6AFF5-E9EE-4F33-8D7D-F03C7A68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DD5206-9D01-4F17-AAC3-43E9A9AA5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0227CC-8941-4EDB-A6EA-6AD5E4DCC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D52781-BE79-4784-A06B-48FD7E40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740-B55D-4C25-BF7B-920797661496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0FC77F-CAEE-4665-8962-548A2008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7DEA92-4EEA-4399-B4C6-F552E525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540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E583B-10C8-4966-86F1-6719C176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77590-EA06-4E86-BB7C-3D7F96094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C2D9E4-F77F-416C-8E27-AF7567FC6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D9AD08-8903-4C38-9B9C-EF7139CF0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CA6780-5A30-4919-9F75-41CCBBE3F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2867AA-EE17-45EC-993E-49BB5471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BE7-E777-45E5-B1E2-B33E5CFF0D04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830212-F593-4939-AE94-00BA4E4E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59F7EB-8AB0-4A64-A29A-51F6D324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6922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87752-A3BD-434A-826E-A4EFA7EE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ACCB7B-B73E-4024-AAF2-27FFE228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DBDC-FF4B-499B-8308-3E503844A5CB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E694D3-9590-4487-840D-F8DB6FD5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FD711F-1166-4D73-9D1F-CECB156A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502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031734-517E-456B-8BC5-B2176D77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BF6-3D65-4B5C-A2F0-CE89BFD49003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85DC1F-6DCC-4662-829D-101EE5DE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60F0FF-2FEE-4A13-849C-569EBF6E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953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46CE8-8EDF-4653-B3E7-957A683B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1BB9CA-8D95-41F4-81FB-C9F697F9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F9C21E-A675-4E29-97C4-12C533216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796F4-DD58-4FDA-85EC-36C17632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5B7D-00D7-4B0E-AF9A-B89D1E5AB44E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792667-49CD-413D-AA40-CF0881C3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CF3B3B-72A9-48F9-BF1F-9735CBE4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59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C2E3A-89BB-43CC-9980-427168F7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F6D435-4C64-473B-8222-0A3A3AC2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20A282-EB62-47C2-83FA-11A79864C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9230ED-E117-4A3A-8F15-20068CCF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0D6B-09AC-4A64-8565-08DB79E8184D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21F31F-CF6E-4B5A-85CF-AB367F43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725C1B-ADE1-4362-9B18-E5F26FAE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6707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8D6592-7972-4C12-84C1-83A1EE19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02F742-7072-4666-8CB6-F37916740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28702E-CD1C-417A-BF9B-C938336B4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7805-9D30-43E3-BAD1-31C98CAF523B}" type="datetime1">
              <a:rPr lang="es-EC" smtClean="0"/>
              <a:t>31/1/2024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08E421-1764-4CEB-82C8-411686E56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3913A-E10D-4A46-9D64-F2C43243A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BFDB1-9237-4AEC-B269-67EA93E5C3B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7597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52135" t="94444" r="1"/>
          <a:stretch/>
        </p:blipFill>
        <p:spPr>
          <a:xfrm>
            <a:off x="6334125" y="6467475"/>
            <a:ext cx="5835650" cy="381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4B39B75-FFA3-4996-8A0E-44BE6341A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1" y="2708616"/>
            <a:ext cx="11404600" cy="1600199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solidFill>
                  <a:srgbClr val="1A76BB"/>
                </a:solidFill>
              </a:rPr>
              <a:t>PRESENTACIÓN DE LOS RESULTADOS DE</a:t>
            </a:r>
            <a:endParaRPr lang="es-EC" sz="2800" b="1" dirty="0">
              <a:solidFill>
                <a:srgbClr val="1A76BB"/>
              </a:solidFill>
            </a:endParaRPr>
          </a:p>
          <a:p>
            <a:r>
              <a:rPr lang="es-EC" sz="2800" b="1" dirty="0" smtClean="0">
                <a:solidFill>
                  <a:srgbClr val="1A76BB"/>
                </a:solidFill>
              </a:rPr>
              <a:t>EJECUCIÓN PRESUPUESTARIA DEL GAD DEL DMQ,</a:t>
            </a:r>
          </a:p>
          <a:p>
            <a:r>
              <a:rPr lang="es-MX" sz="2800" b="1" dirty="0" smtClean="0">
                <a:solidFill>
                  <a:srgbClr val="1A76BB"/>
                </a:solidFill>
              </a:rPr>
              <a:t>AL SEGUNDO SEMESTRE DE 2023</a:t>
            </a:r>
            <a:endParaRPr lang="es-EC" sz="2800" b="1" dirty="0" smtClean="0">
              <a:solidFill>
                <a:srgbClr val="1A76BB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561" t="9925" r="25623" b="60065"/>
          <a:stretch/>
        </p:blipFill>
        <p:spPr>
          <a:xfrm>
            <a:off x="4100002" y="448736"/>
            <a:ext cx="4065022" cy="164109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74F8003-5FED-4688-A10E-04D451699D72}"/>
              </a:ext>
            </a:extLst>
          </p:cNvPr>
          <p:cNvSpPr/>
          <p:nvPr/>
        </p:nvSpPr>
        <p:spPr>
          <a:xfrm>
            <a:off x="422768" y="4510982"/>
            <a:ext cx="11419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cumplimiento del Art</a:t>
            </a:r>
            <a:r>
              <a:rPr lang="es-MX" sz="16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119 del </a:t>
            </a:r>
            <a:endParaRPr lang="es-MX" sz="1600" b="1" dirty="0" smtClean="0">
              <a:solidFill>
                <a:srgbClr val="253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16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Código </a:t>
            </a:r>
            <a:r>
              <a:rPr lang="es-MX" sz="16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Orgánico de Planificación y Finanzas Públicas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6177509"/>
            <a:ext cx="3399055" cy="6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67617"/>
              </p:ext>
            </p:extLst>
          </p:nvPr>
        </p:nvGraphicFramePr>
        <p:xfrm>
          <a:off x="595617" y="998103"/>
          <a:ext cx="10981189" cy="5049157"/>
        </p:xfrm>
        <a:graphic>
          <a:graphicData uri="http://schemas.openxmlformats.org/drawingml/2006/table">
            <a:tbl>
              <a:tblPr/>
              <a:tblGrid>
                <a:gridCol w="2173444">
                  <a:extLst>
                    <a:ext uri="{9D8B030D-6E8A-4147-A177-3AD203B41FA5}">
                      <a16:colId xmlns:a16="http://schemas.microsoft.com/office/drawing/2014/main" val="2958784136"/>
                    </a:ext>
                  </a:extLst>
                </a:gridCol>
                <a:gridCol w="2173444">
                  <a:extLst>
                    <a:ext uri="{9D8B030D-6E8A-4147-A177-3AD203B41FA5}">
                      <a16:colId xmlns:a16="http://schemas.microsoft.com/office/drawing/2014/main" val="1361918544"/>
                    </a:ext>
                  </a:extLst>
                </a:gridCol>
                <a:gridCol w="1241968">
                  <a:extLst>
                    <a:ext uri="{9D8B030D-6E8A-4147-A177-3AD203B41FA5}">
                      <a16:colId xmlns:a16="http://schemas.microsoft.com/office/drawing/2014/main" val="3105905018"/>
                    </a:ext>
                  </a:extLst>
                </a:gridCol>
                <a:gridCol w="1323493">
                  <a:extLst>
                    <a:ext uri="{9D8B030D-6E8A-4147-A177-3AD203B41FA5}">
                      <a16:colId xmlns:a16="http://schemas.microsoft.com/office/drawing/2014/main" val="2274409731"/>
                    </a:ext>
                  </a:extLst>
                </a:gridCol>
                <a:gridCol w="1378999">
                  <a:extLst>
                    <a:ext uri="{9D8B030D-6E8A-4147-A177-3AD203B41FA5}">
                      <a16:colId xmlns:a16="http://schemas.microsoft.com/office/drawing/2014/main" val="2829041649"/>
                    </a:ext>
                  </a:extLst>
                </a:gridCol>
                <a:gridCol w="1225567">
                  <a:extLst>
                    <a:ext uri="{9D8B030D-6E8A-4147-A177-3AD203B41FA5}">
                      <a16:colId xmlns:a16="http://schemas.microsoft.com/office/drawing/2014/main" val="1436221168"/>
                    </a:ext>
                  </a:extLst>
                </a:gridCol>
                <a:gridCol w="1464274">
                  <a:extLst>
                    <a:ext uri="{9D8B030D-6E8A-4147-A177-3AD203B41FA5}">
                      <a16:colId xmlns:a16="http://schemas.microsoft.com/office/drawing/2014/main" val="3631874497"/>
                    </a:ext>
                  </a:extLst>
                </a:gridCol>
              </a:tblGrid>
              <a:tr h="142081">
                <a:tc gridSpan="7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323803"/>
                  </a:ext>
                </a:extLst>
              </a:tr>
              <a:tr h="143447">
                <a:tc>
                  <a:txBody>
                    <a:bodyPr/>
                    <a:lstStyle/>
                    <a:p>
                      <a:pPr algn="ctr" fontAlgn="ctr"/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85753"/>
                  </a:ext>
                </a:extLst>
              </a:tr>
              <a:tr h="573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Categoría</a:t>
                      </a:r>
                      <a:r>
                        <a:rPr lang="es-EC" sz="1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del Proyecto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Grupos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CODIFICADO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COMPROMETIDO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DE COMPROMETIDO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DEVENGADO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EJECUCIÓN</a:t>
                      </a:r>
                      <a:b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PRESUPUESTARIA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03019"/>
                  </a:ext>
                </a:extLst>
              </a:tr>
              <a:tr h="3347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CORRIENTE </a:t>
                      </a:r>
                    </a:p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(ASIGNACIÓN MUNICIPAL + RECURSOS PROPIOS)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Dependencias Municipales 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+mn-lt"/>
                        </a:rPr>
                        <a:t>359.745.040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+mn-lt"/>
                        </a:rPr>
                        <a:t>322.940.608</a:t>
                      </a:r>
                      <a:endParaRPr lang="es-MX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+mn-lt"/>
                        </a:rPr>
                        <a:t>313.781.457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432677"/>
                  </a:ext>
                </a:extLst>
              </a:tr>
              <a:tr h="2899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33328"/>
                  </a:ext>
                </a:extLst>
              </a:tr>
              <a:tr h="355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Empresas, Fundaciones y Corporaciones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286.282.625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270.586.577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265.676.100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01837"/>
                  </a:ext>
                </a:extLst>
              </a:tr>
              <a:tr h="3142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CORRIENTE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646.027.665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593.527.185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579.457.557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73061"/>
                  </a:ext>
                </a:extLst>
              </a:tr>
              <a:tr h="321398"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 dirty="0">
                        <a:noFill/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 smtClean="0">
                        <a:noFill/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MX" sz="800" b="1" i="0" u="none" strike="noStrike" dirty="0" smtClean="0">
                        <a:noFill/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EC" sz="800" b="1" i="0" u="none" strike="noStrike" dirty="0">
                        <a:noFill/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 dirty="0">
                        <a:noFill/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 dirty="0">
                        <a:noFill/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 dirty="0">
                        <a:noFill/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 dirty="0">
                        <a:noFill/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319112"/>
                  </a:ext>
                </a:extLst>
              </a:tr>
              <a:tr h="573790">
                <a:tc>
                  <a:txBody>
                    <a:bodyPr/>
                    <a:lstStyle/>
                    <a:p>
                      <a:pPr algn="ctr" fontAlgn="ctr"/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Grupos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CODIFICADO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COMPROMETIDO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DE COMPROMETIDO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DEVENGADO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EJECUCIÓN</a:t>
                      </a:r>
                      <a:b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PRESUPUESTARIA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399150"/>
                  </a:ext>
                </a:extLst>
              </a:tr>
              <a:tr h="3347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INVERSIÓN </a:t>
                      </a:r>
                    </a:p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(ASIGNACIÓN MUNICIPAL + RECURSOS PROPIOS + FONDO AMBIENTAL)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Dependencias Municipales 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+mn-lt"/>
                        </a:rPr>
                        <a:t>505.694.113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+mn-lt"/>
                        </a:rPr>
                        <a:t>390.362.113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+mn-lt"/>
                        </a:rPr>
                        <a:t>320.999.482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27551"/>
                  </a:ext>
                </a:extLst>
              </a:tr>
              <a:tr h="2899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54" marR="5854" marT="585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212777"/>
                  </a:ext>
                </a:extLst>
              </a:tr>
              <a:tr h="355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Empresas, Fundaciones y Corporaciones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597.189.404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439.544.858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409.307.470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44185"/>
                  </a:ext>
                </a:extLst>
              </a:tr>
              <a:tr h="3142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INVERSIÓN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1.102.883.518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829.906.971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730.306.952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64105"/>
                  </a:ext>
                </a:extLst>
              </a:tr>
              <a:tr h="314218"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03218"/>
                  </a:ext>
                </a:extLst>
              </a:tr>
              <a:tr h="3142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1.748.911.182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1.423.434.156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1.309.764.509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325235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8F09A74-9E63-4246-A911-AB3FAE742D29}"/>
              </a:ext>
            </a:extLst>
          </p:cNvPr>
          <p:cNvSpPr/>
          <p:nvPr/>
        </p:nvSpPr>
        <p:spPr>
          <a:xfrm>
            <a:off x="401835" y="817908"/>
            <a:ext cx="11380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 DEL MUNICIPIO DE </a:t>
            </a:r>
            <a:r>
              <a:rPr lang="es-EC" sz="16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QUITO POR </a:t>
            </a:r>
            <a:r>
              <a:rPr lang="es-EC" sz="16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CATEGORIA DEL PROYECTO</a:t>
            </a:r>
            <a:r>
              <a:rPr lang="es-MX" sz="16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 </a:t>
            </a:r>
            <a:r>
              <a:rPr lang="es-MX" sz="16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es-MX" sz="16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MX" sz="16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DICIEMBRE </a:t>
            </a:r>
            <a:r>
              <a:rPr lang="es-MX" sz="16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2023</a:t>
            </a:r>
            <a:endParaRPr lang="es-EC" sz="1600" b="1" dirty="0">
              <a:solidFill>
                <a:srgbClr val="253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-23532"/>
            <a:ext cx="12191999" cy="623607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5607" t="95278" r="184" b="13"/>
          <a:stretch/>
        </p:blipFill>
        <p:spPr>
          <a:xfrm>
            <a:off x="7135585" y="-22226"/>
            <a:ext cx="5056415" cy="61138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2748F09-2E17-4980-AF06-238186601885}"/>
              </a:ext>
            </a:extLst>
          </p:cNvPr>
          <p:cNvSpPr/>
          <p:nvPr/>
        </p:nvSpPr>
        <p:spPr>
          <a:xfrm>
            <a:off x="350743" y="98911"/>
            <a:ext cx="1143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4.3. Ejecución presupuestaria del </a:t>
            </a:r>
            <a:r>
              <a:rPr lang="es-MX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MDMQ</a:t>
            </a: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 tipo Categoría de proyecto</a:t>
            </a:r>
          </a:p>
        </p:txBody>
      </p:sp>
      <p:sp>
        <p:nvSpPr>
          <p:cNvPr id="12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965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964002FF-A72D-44D1-8C34-B9B799B89622}"/>
              </a:ext>
            </a:extLst>
          </p:cNvPr>
          <p:cNvSpPr/>
          <p:nvPr/>
        </p:nvSpPr>
        <p:spPr>
          <a:xfrm>
            <a:off x="138422" y="6159019"/>
            <a:ext cx="11618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Incluye los sectores de Seguridad y Gobernabilidad; y, el de Control. (**) Incluye los sectores de Educación, Recreación y Deporte; Salud; Inclusión Social; y Cultura. (***) Incluye los sectores de Desarrollo Productivo y Competitividad; y, el de Coordinación Distrital del Comercio. (****) Incluye los sectores de Coordinación de Alcaldía y Secretaría del Concejo; Comunicación; Planificación; y </a:t>
            </a:r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Tecnologías.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572870231"/>
              </p:ext>
            </p:extLst>
          </p:nvPr>
        </p:nvGraphicFramePr>
        <p:xfrm>
          <a:off x="385211" y="1185852"/>
          <a:ext cx="11822543" cy="473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F8F09A74-9E63-4246-A911-AB3FAE742D29}"/>
              </a:ext>
            </a:extLst>
          </p:cNvPr>
          <p:cNvSpPr/>
          <p:nvPr/>
        </p:nvSpPr>
        <p:spPr>
          <a:xfrm>
            <a:off x="385211" y="685039"/>
            <a:ext cx="11362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u="sng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POR PESO </a:t>
            </a:r>
            <a:r>
              <a:rPr lang="es-EC" sz="1400" b="1" u="sng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PRESUPUESTARIO DEL </a:t>
            </a:r>
            <a:r>
              <a:rPr lang="es-EC" sz="1400" b="1" u="sng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SECTOR, </a:t>
            </a:r>
            <a:r>
              <a:rPr lang="es-EC" sz="1400" b="1" u="sng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s-EC" sz="1400" b="1" u="sng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es-EC" sz="1400" b="1" u="sng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400" b="1" u="sng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DIEMBRE </a:t>
            </a:r>
            <a:r>
              <a:rPr lang="es-EC" sz="1400" b="1" u="sng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400" b="1" u="sng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2023, DEL </a:t>
            </a:r>
            <a:r>
              <a:rPr lang="es-MX" sz="1400" b="1" u="sng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</a:t>
            </a:r>
            <a:r>
              <a:rPr lang="es-MX" sz="1400" b="1" u="sng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endParaRPr lang="es-EC" sz="1400" b="1" u="sng" dirty="0">
              <a:solidFill>
                <a:srgbClr val="253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-23532"/>
            <a:ext cx="12191999" cy="623607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65607" t="95278" r="184" b="13"/>
          <a:stretch/>
        </p:blipFill>
        <p:spPr>
          <a:xfrm>
            <a:off x="7135585" y="-22226"/>
            <a:ext cx="5056415" cy="61138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2748F09-2E17-4980-AF06-238186601885}"/>
              </a:ext>
            </a:extLst>
          </p:cNvPr>
          <p:cNvSpPr/>
          <p:nvPr/>
        </p:nvSpPr>
        <p:spPr>
          <a:xfrm>
            <a:off x="350743" y="153341"/>
            <a:ext cx="11841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4.4. Ejecución presupuestaria del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MDMQ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 tipo Categoría de proyecto, y por peso de sectores principales.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8263" y="5411708"/>
            <a:ext cx="11473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1A76BB"/>
                </a:solidFill>
              </a:rPr>
              <a:t> </a:t>
            </a:r>
            <a:r>
              <a:rPr lang="es-MX" sz="1400" b="1" dirty="0" smtClean="0">
                <a:solidFill>
                  <a:srgbClr val="1A76BB"/>
                </a:solidFill>
              </a:rPr>
              <a:t>Peso COD:       35%                                                                                                                  8%                        7%                                                                                    2%</a:t>
            </a:r>
          </a:p>
          <a:p>
            <a:r>
              <a:rPr lang="es-MX" sz="1400" b="1" dirty="0">
                <a:solidFill>
                  <a:srgbClr val="1A76BB"/>
                </a:solidFill>
              </a:rPr>
              <a:t> </a:t>
            </a:r>
            <a:r>
              <a:rPr lang="es-MX" sz="1400" b="1" dirty="0" smtClean="0">
                <a:solidFill>
                  <a:srgbClr val="1A76BB"/>
                </a:solidFill>
              </a:rPr>
              <a:t>                                                        19%                        12%                      9%                                                                                        </a:t>
            </a:r>
          </a:p>
          <a:p>
            <a:r>
              <a:rPr lang="es-MX" sz="1400" b="1" dirty="0">
                <a:solidFill>
                  <a:srgbClr val="1A76BB"/>
                </a:solidFill>
              </a:rPr>
              <a:t>	</a:t>
            </a:r>
            <a:r>
              <a:rPr lang="es-MX" sz="1400" b="1" dirty="0" smtClean="0">
                <a:solidFill>
                  <a:srgbClr val="1A76BB"/>
                </a:solidFill>
              </a:rPr>
              <a:t>								5% 	        3%                                     </a:t>
            </a:r>
            <a:endParaRPr lang="es-EC" sz="1400" b="1" dirty="0">
              <a:solidFill>
                <a:srgbClr val="1A76BB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-1546859" y="3169767"/>
            <a:ext cx="3709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accent1"/>
                </a:solidFill>
              </a:rPr>
              <a:t>En millones de dólares</a:t>
            </a:r>
            <a:endParaRPr lang="es-EC" sz="1400" dirty="0">
              <a:solidFill>
                <a:schemeClr val="accent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757322" y="1117524"/>
            <a:ext cx="434677" cy="5122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/>
          </a:p>
        </p:txBody>
      </p:sp>
      <p:sp>
        <p:nvSpPr>
          <p:cNvPr id="14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086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80306262"/>
              </p:ext>
            </p:extLst>
          </p:nvPr>
        </p:nvGraphicFramePr>
        <p:xfrm>
          <a:off x="0" y="465887"/>
          <a:ext cx="12157180" cy="258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F8F09A74-9E63-4246-A911-AB3FAE742D29}"/>
              </a:ext>
            </a:extLst>
          </p:cNvPr>
          <p:cNvSpPr/>
          <p:nvPr/>
        </p:nvSpPr>
        <p:spPr>
          <a:xfrm>
            <a:off x="512153" y="165195"/>
            <a:ext cx="120799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 DEL MUNICIPIO DE </a:t>
            </a:r>
            <a:r>
              <a:rPr lang="es-EC" sz="1200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QUITO POR </a:t>
            </a:r>
            <a:r>
              <a:rPr lang="es-EC" sz="1200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PESO PRESUPUESTARIO DEL </a:t>
            </a:r>
            <a:r>
              <a:rPr lang="es-EC" sz="1200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SECTOR, </a:t>
            </a:r>
            <a:r>
              <a:rPr lang="es-EC" sz="1200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s-EC" sz="1200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es-EC" sz="1200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200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DICIEMBRE </a:t>
            </a:r>
            <a:r>
              <a:rPr lang="es-EC" sz="1200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200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2023, DE </a:t>
            </a:r>
            <a:r>
              <a:rPr lang="es-MX" sz="12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CORRIENTE</a:t>
            </a:r>
            <a:endParaRPr lang="es-EC" sz="1200" b="1" dirty="0">
              <a:solidFill>
                <a:srgbClr val="253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-23531"/>
            <a:ext cx="12191999" cy="194982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65607" t="95278" r="184" b="13"/>
          <a:stretch/>
        </p:blipFill>
        <p:spPr>
          <a:xfrm>
            <a:off x="7135585" y="-22514"/>
            <a:ext cx="5056415" cy="191160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084314173"/>
              </p:ext>
            </p:extLst>
          </p:nvPr>
        </p:nvGraphicFramePr>
        <p:xfrm>
          <a:off x="9752" y="3723896"/>
          <a:ext cx="12121205" cy="2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F8F09A74-9E63-4246-A911-AB3FAE742D29}"/>
              </a:ext>
            </a:extLst>
          </p:cNvPr>
          <p:cNvSpPr/>
          <p:nvPr/>
        </p:nvSpPr>
        <p:spPr>
          <a:xfrm>
            <a:off x="540728" y="3417830"/>
            <a:ext cx="1200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 DEL MUNICIPIO DE </a:t>
            </a:r>
            <a:r>
              <a:rPr lang="es-EC" sz="1200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QUITO POR </a:t>
            </a:r>
            <a:r>
              <a:rPr lang="es-EC" sz="1200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PESO PRESUPUESTARIO DEL </a:t>
            </a:r>
            <a:r>
              <a:rPr lang="es-EC" sz="1200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SECTOR, </a:t>
            </a:r>
            <a:r>
              <a:rPr lang="es-EC" sz="1200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s-EC" sz="1200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DE DICIEMBRE </a:t>
            </a:r>
            <a:r>
              <a:rPr lang="es-EC" sz="1200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200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es-EC" sz="12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C" sz="1200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MX" sz="12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INVERSIÓN</a:t>
            </a:r>
            <a:endParaRPr lang="es-EC" sz="1200" b="1" dirty="0">
              <a:solidFill>
                <a:srgbClr val="253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982" y="3153444"/>
            <a:ext cx="12191999" cy="195114"/>
            <a:chOff x="9982" y="3251102"/>
            <a:chExt cx="12191999" cy="195114"/>
          </a:xfrm>
        </p:grpSpPr>
        <p:sp>
          <p:nvSpPr>
            <p:cNvPr id="15" name="Rectángulo 14"/>
            <p:cNvSpPr/>
            <p:nvPr/>
          </p:nvSpPr>
          <p:spPr>
            <a:xfrm>
              <a:off x="9982" y="3251234"/>
              <a:ext cx="12191999" cy="194982"/>
            </a:xfrm>
            <a:prstGeom prst="rect">
              <a:avLst/>
            </a:prstGeom>
            <a:solidFill>
              <a:srgbClr val="1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4"/>
            <a:srcRect l="65607" t="95278" r="184" b="13"/>
            <a:stretch/>
          </p:blipFill>
          <p:spPr>
            <a:xfrm>
              <a:off x="7136276" y="3251102"/>
              <a:ext cx="5056415" cy="191160"/>
            </a:xfrm>
            <a:prstGeom prst="rect">
              <a:avLst/>
            </a:prstGeom>
          </p:spPr>
        </p:pic>
      </p:grpSp>
      <p:sp>
        <p:nvSpPr>
          <p:cNvPr id="20" name="CuadroTexto 19"/>
          <p:cNvSpPr txBox="1"/>
          <p:nvPr/>
        </p:nvSpPr>
        <p:spPr>
          <a:xfrm>
            <a:off x="9752" y="2493930"/>
            <a:ext cx="1210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1A76BB"/>
                </a:solidFill>
              </a:rPr>
              <a:t>                                                                                               17%                                                              12%                                 5%                                                                    3%</a:t>
            </a:r>
          </a:p>
          <a:p>
            <a:r>
              <a:rPr lang="es-MX" sz="1200" b="1" dirty="0">
                <a:solidFill>
                  <a:srgbClr val="1A76BB"/>
                </a:solidFill>
              </a:rPr>
              <a:t> Peso </a:t>
            </a:r>
            <a:r>
              <a:rPr lang="es-MX" sz="1200" b="1" dirty="0" smtClean="0">
                <a:solidFill>
                  <a:srgbClr val="1A76BB"/>
                </a:solidFill>
              </a:rPr>
              <a:t>         23%                              21%                                                                   13</a:t>
            </a:r>
            <a:r>
              <a:rPr lang="es-MX" sz="1200" b="1" dirty="0">
                <a:solidFill>
                  <a:srgbClr val="1A76BB"/>
                </a:solidFill>
              </a:rPr>
              <a:t>%						                  </a:t>
            </a:r>
            <a:r>
              <a:rPr lang="es-MX" sz="1200" b="1" dirty="0" smtClean="0">
                <a:solidFill>
                  <a:srgbClr val="1A76BB"/>
                </a:solidFill>
              </a:rPr>
              <a:t>           2</a:t>
            </a:r>
            <a:r>
              <a:rPr lang="es-MX" sz="1200" b="1" dirty="0">
                <a:solidFill>
                  <a:srgbClr val="1A76BB"/>
                </a:solidFill>
              </a:rPr>
              <a:t>% </a:t>
            </a:r>
            <a:endParaRPr lang="es-MX" sz="1200" b="1" dirty="0" smtClean="0">
              <a:solidFill>
                <a:srgbClr val="1A76BB"/>
              </a:solidFill>
            </a:endParaRPr>
          </a:p>
          <a:p>
            <a:r>
              <a:rPr lang="es-MX" sz="1200" b="1" dirty="0" smtClean="0">
                <a:solidFill>
                  <a:srgbClr val="1A76BB"/>
                </a:solidFill>
              </a:rPr>
              <a:t> </a:t>
            </a:r>
            <a:r>
              <a:rPr lang="es-MX" sz="1200" b="1" dirty="0">
                <a:solidFill>
                  <a:srgbClr val="1A76BB"/>
                </a:solidFill>
              </a:rPr>
              <a:t>COD: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MX" sz="1200" b="1" dirty="0" smtClean="0">
                <a:solidFill>
                  <a:srgbClr val="1A76BB"/>
                </a:solidFill>
              </a:rPr>
              <a:t>4%		</a:t>
            </a:r>
          </a:p>
        </p:txBody>
      </p:sp>
      <p:sp>
        <p:nvSpPr>
          <p:cNvPr id="27" name="CuadroTexto 26"/>
          <p:cNvSpPr txBox="1"/>
          <p:nvPr/>
        </p:nvSpPr>
        <p:spPr>
          <a:xfrm rot="16200000">
            <a:off x="-771422" y="1397121"/>
            <a:ext cx="2022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1"/>
                </a:solidFill>
              </a:rPr>
              <a:t>En millones de dólares</a:t>
            </a:r>
            <a:endParaRPr lang="es-EC" sz="1200" dirty="0">
              <a:solidFill>
                <a:schemeClr val="accent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 rot="16200000">
            <a:off x="-732474" y="4797137"/>
            <a:ext cx="2022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1"/>
                </a:solidFill>
              </a:rPr>
              <a:t>En millones de dólares</a:t>
            </a:r>
            <a:endParaRPr lang="es-EC" sz="1200" dirty="0">
              <a:solidFill>
                <a:schemeClr val="accent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0" y="5962097"/>
            <a:ext cx="1147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1A76BB"/>
                </a:solidFill>
              </a:rPr>
              <a:t> </a:t>
            </a:r>
            <a:r>
              <a:rPr lang="es-MX" sz="1200" b="1" dirty="0" smtClean="0">
                <a:solidFill>
                  <a:srgbClr val="1A76BB"/>
                </a:solidFill>
              </a:rPr>
              <a:t>Peso            46%                                                                    9% 		         	             6</a:t>
            </a:r>
            <a:r>
              <a:rPr lang="es-MX" sz="1200" b="1" dirty="0">
                <a:solidFill>
                  <a:srgbClr val="1A76BB"/>
                </a:solidFill>
              </a:rPr>
              <a:t>%                                                                                                                                       </a:t>
            </a:r>
            <a:r>
              <a:rPr lang="es-MX" sz="1200" b="1" dirty="0" smtClean="0">
                <a:solidFill>
                  <a:srgbClr val="1A76BB"/>
                </a:solidFill>
              </a:rPr>
              <a:t>     1%</a:t>
            </a:r>
          </a:p>
          <a:p>
            <a:r>
              <a:rPr lang="es-MX" sz="1200" b="1" dirty="0" smtClean="0">
                <a:solidFill>
                  <a:srgbClr val="1A76BB"/>
                </a:solidFill>
              </a:rPr>
              <a:t> </a:t>
            </a:r>
            <a:r>
              <a:rPr lang="es-MX" sz="1200" b="1" dirty="0">
                <a:solidFill>
                  <a:srgbClr val="1A76BB"/>
                </a:solidFill>
              </a:rPr>
              <a:t>COD:                                                </a:t>
            </a:r>
            <a:r>
              <a:rPr lang="es-MX" sz="1200" b="1" dirty="0" smtClean="0">
                <a:solidFill>
                  <a:srgbClr val="1A76BB"/>
                </a:solidFill>
              </a:rPr>
              <a:t>18%                                                                   7% 		                        5%                                                                   3%</a:t>
            </a:r>
          </a:p>
          <a:p>
            <a:r>
              <a:rPr lang="es-MX" sz="1200" b="1" dirty="0" smtClean="0">
                <a:solidFill>
                  <a:srgbClr val="1A76BB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5%  </a:t>
            </a:r>
          </a:p>
        </p:txBody>
      </p:sp>
      <p:sp>
        <p:nvSpPr>
          <p:cNvPr id="17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12</a:t>
            </a:fld>
            <a:endParaRPr lang="es-EC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64002FF-A72D-44D1-8C34-B9B799B89622}"/>
              </a:ext>
            </a:extLst>
          </p:cNvPr>
          <p:cNvSpPr/>
          <p:nvPr/>
        </p:nvSpPr>
        <p:spPr>
          <a:xfrm>
            <a:off x="30455" y="6501188"/>
            <a:ext cx="1161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s-EC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Incluye los sectores de Seguridad y Gobernabilidad; y, el de Control. (**) Incluye los sectores de Educación, Recreación y Deporte; Salud; Inclusión Social; y Cultura. (***) Incluye los sectores de Desarrollo Productivo y Competitividad; y, el de Coordinación Distrital del Comercio. (****) Incluye los sectores de Coordinación de Alcaldía y Secretaría del Concejo; Comunicación; Planificación; y </a:t>
            </a:r>
            <a:r>
              <a:rPr lang="es-EC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Tecnologías. </a:t>
            </a:r>
          </a:p>
        </p:txBody>
      </p:sp>
    </p:spTree>
    <p:extLst>
      <p:ext uri="{BB962C8B-B14F-4D97-AF65-F5344CB8AC3E}">
        <p14:creationId xmlns:p14="http://schemas.microsoft.com/office/powerpoint/2010/main" val="13776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/>
          </p:nvPr>
        </p:nvGraphicFramePr>
        <p:xfrm>
          <a:off x="312643" y="5302080"/>
          <a:ext cx="11602070" cy="140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39430"/>
              </p:ext>
            </p:extLst>
          </p:nvPr>
        </p:nvGraphicFramePr>
        <p:xfrm>
          <a:off x="455516" y="930688"/>
          <a:ext cx="11326754" cy="4202064"/>
        </p:xfrm>
        <a:graphic>
          <a:graphicData uri="http://schemas.openxmlformats.org/drawingml/2006/table">
            <a:tbl>
              <a:tblPr/>
              <a:tblGrid>
                <a:gridCol w="759199">
                  <a:extLst>
                    <a:ext uri="{9D8B030D-6E8A-4147-A177-3AD203B41FA5}">
                      <a16:colId xmlns:a16="http://schemas.microsoft.com/office/drawing/2014/main" val="3228650009"/>
                    </a:ext>
                  </a:extLst>
                </a:gridCol>
                <a:gridCol w="3110266">
                  <a:extLst>
                    <a:ext uri="{9D8B030D-6E8A-4147-A177-3AD203B41FA5}">
                      <a16:colId xmlns:a16="http://schemas.microsoft.com/office/drawing/2014/main" val="2587856468"/>
                    </a:ext>
                  </a:extLst>
                </a:gridCol>
                <a:gridCol w="1236759">
                  <a:extLst>
                    <a:ext uri="{9D8B030D-6E8A-4147-A177-3AD203B41FA5}">
                      <a16:colId xmlns:a16="http://schemas.microsoft.com/office/drawing/2014/main" val="480782282"/>
                    </a:ext>
                  </a:extLst>
                </a:gridCol>
                <a:gridCol w="1236759">
                  <a:extLst>
                    <a:ext uri="{9D8B030D-6E8A-4147-A177-3AD203B41FA5}">
                      <a16:colId xmlns:a16="http://schemas.microsoft.com/office/drawing/2014/main" val="438793753"/>
                    </a:ext>
                  </a:extLst>
                </a:gridCol>
                <a:gridCol w="1236759">
                  <a:extLst>
                    <a:ext uri="{9D8B030D-6E8A-4147-A177-3AD203B41FA5}">
                      <a16:colId xmlns:a16="http://schemas.microsoft.com/office/drawing/2014/main" val="3481483111"/>
                    </a:ext>
                  </a:extLst>
                </a:gridCol>
                <a:gridCol w="1236759">
                  <a:extLst>
                    <a:ext uri="{9D8B030D-6E8A-4147-A177-3AD203B41FA5}">
                      <a16:colId xmlns:a16="http://schemas.microsoft.com/office/drawing/2014/main" val="685444482"/>
                    </a:ext>
                  </a:extLst>
                </a:gridCol>
                <a:gridCol w="1236759">
                  <a:extLst>
                    <a:ext uri="{9D8B030D-6E8A-4147-A177-3AD203B41FA5}">
                      <a16:colId xmlns:a16="http://schemas.microsoft.com/office/drawing/2014/main" val="1513558345"/>
                    </a:ext>
                  </a:extLst>
                </a:gridCol>
                <a:gridCol w="1273494">
                  <a:extLst>
                    <a:ext uri="{9D8B030D-6E8A-4147-A177-3AD203B41FA5}">
                      <a16:colId xmlns:a16="http://schemas.microsoft.com/office/drawing/2014/main" val="211811784"/>
                    </a:ext>
                  </a:extLst>
                </a:gridCol>
              </a:tblGrid>
              <a:tr h="3975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RANKING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SECTOR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PESO PRESUPUESTARIO 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CODIFICADO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COMPROMETIDO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DE COMPROMETIDO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DEVENGADO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EJECUCIÓN PRESUPUESTARIA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628395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4.410.068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4.179.010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4.143.393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94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33605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Ambiente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7,4%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129.189.474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121.841.465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120.474.973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93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56538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Territorio Hábitat y Vivienda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11,8%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206.910.593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194.692.603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191.065.336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92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830284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Planificación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1.774.150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1.578.762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1.565.651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88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110757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Cultura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28.631.939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25.819.724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25.082.690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88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064050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Administración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19,1%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333.896.828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292.810.181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286.295.226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86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93644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effectLst/>
                          <a:latin typeface="+mn-lt"/>
                        </a:rPr>
                        <a:t>Coord. Alcaldía y Secretaría del Concejo</a:t>
                      </a:r>
                      <a:endParaRPr lang="es-MX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12.634.468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10.859.161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10.799.360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85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376633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Educación, Recreación y Deporte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2,6%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45.919.047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38.297.133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36.969.014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81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743310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Inclusión Social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35.162.782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32.966.413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28.127.986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80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536607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Salud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36.654.652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32.615.397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28.014.039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76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39517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Tecnologías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7.664.072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6.004.749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5.808.338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76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07242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Desarrollo Productivo y Competitividad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50.807.498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39.991.586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38.439.774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76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23791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Coordinación Territorial y </a:t>
                      </a:r>
                      <a:r>
                        <a:rPr lang="es-MX" sz="1400" b="0" i="0" u="none" strike="noStrike" dirty="0" err="1" smtClean="0">
                          <a:effectLst/>
                          <a:latin typeface="+mn-lt"/>
                        </a:rPr>
                        <a:t>Partic</a:t>
                      </a:r>
                      <a:r>
                        <a:rPr lang="es-MX" sz="1400" b="0" i="0" u="none" strike="noStrike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s-MX" sz="14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MX" sz="1400" b="0" i="0" u="none" strike="noStrike" dirty="0" smtClean="0">
                          <a:effectLst/>
                          <a:latin typeface="+mn-lt"/>
                        </a:rPr>
                        <a:t>Ciudad.</a:t>
                      </a:r>
                      <a:endParaRPr lang="es-MX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4,9%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84.861.581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69.033.204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62.790.636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74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565529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Seguridad y Gobernabilidad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8,9%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155.626.063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121.275.596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107.509.651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69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73544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836" marR="6836" marT="6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Movilidad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35,2%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7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614.767.966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431.469.171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effectLst/>
                          <a:latin typeface="+mn-lt"/>
                        </a:rPr>
                        <a:t>362.678.443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+mn-lt"/>
                        </a:rPr>
                        <a:t>59</a:t>
                      </a:r>
                      <a:r>
                        <a:rPr lang="es-MX" sz="1400" b="1" i="0" u="none" strike="noStrike" dirty="0" smtClean="0"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857032"/>
                  </a:ext>
                </a:extLst>
              </a:tr>
              <a:tr h="23778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PRESUPUESTO</a:t>
                      </a:r>
                      <a:r>
                        <a:rPr lang="es-MX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TOTAL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836" marR="6836" marT="68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836" marR="6836" marT="68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1.748.911.182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1.423.434.156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1.309.764.509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</a:t>
                      </a: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69881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8F09A74-9E63-4246-A911-AB3FAE742D29}"/>
              </a:ext>
            </a:extLst>
          </p:cNvPr>
          <p:cNvSpPr/>
          <p:nvPr/>
        </p:nvSpPr>
        <p:spPr>
          <a:xfrm>
            <a:off x="455518" y="633099"/>
            <a:ext cx="113625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POR </a:t>
            </a:r>
            <a:r>
              <a:rPr lang="es-EC" sz="12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DE EJECUCIÓN PRESUPUESTARIA TOTAL, </a:t>
            </a:r>
            <a:r>
              <a:rPr lang="es-EC" sz="12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s-EC" sz="12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es-EC" sz="12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200" b="1" dirty="0" smtClean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DICIEMBRE </a:t>
            </a:r>
            <a:r>
              <a:rPr lang="es-EC" sz="1200" b="1" dirty="0">
                <a:solidFill>
                  <a:srgbClr val="25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2023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6042" y="5266355"/>
            <a:ext cx="8994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 smtClean="0">
                <a:solidFill>
                  <a:srgbClr val="1A76BB"/>
                </a:solidFill>
                <a:latin typeface="+mj-lt"/>
                <a:ea typeface="Cambria" panose="02040503050406030204" pitchFamily="18" charset="0"/>
              </a:rPr>
              <a:t>Comunicación</a:t>
            </a:r>
            <a:endParaRPr lang="es-EC" sz="900" dirty="0">
              <a:solidFill>
                <a:srgbClr val="1A76BB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38" name="Rectángulo 237"/>
          <p:cNvSpPr/>
          <p:nvPr/>
        </p:nvSpPr>
        <p:spPr>
          <a:xfrm>
            <a:off x="4923195" y="5249760"/>
            <a:ext cx="899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MX" sz="900" dirty="0" smtClean="0">
                <a:solidFill>
                  <a:srgbClr val="1A76BB"/>
                </a:solidFill>
                <a:ea typeface="Cambria" panose="02040503050406030204" pitchFamily="18" charset="0"/>
              </a:rPr>
              <a:t>Alcaldía </a:t>
            </a:r>
            <a:r>
              <a:rPr lang="es-MX" sz="900" dirty="0">
                <a:solidFill>
                  <a:srgbClr val="1A76BB"/>
                </a:solidFill>
                <a:ea typeface="Cambria" panose="02040503050406030204" pitchFamily="18" charset="0"/>
              </a:rPr>
              <a:t>y S. Concejo</a:t>
            </a:r>
            <a:endParaRPr lang="es-EC" sz="900" dirty="0">
              <a:solidFill>
                <a:srgbClr val="1A76BB"/>
              </a:solidFill>
              <a:ea typeface="Cambria" panose="02040503050406030204" pitchFamily="18" charset="0"/>
            </a:endParaRPr>
          </a:p>
        </p:txBody>
      </p:sp>
      <p:sp>
        <p:nvSpPr>
          <p:cNvPr id="239" name="Rectángulo 238"/>
          <p:cNvSpPr/>
          <p:nvPr/>
        </p:nvSpPr>
        <p:spPr>
          <a:xfrm>
            <a:off x="1933559" y="5157464"/>
            <a:ext cx="828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>
                <a:solidFill>
                  <a:srgbClr val="1A76BB"/>
                </a:solidFill>
                <a:ea typeface="Cambria" panose="02040503050406030204" pitchFamily="18" charset="0"/>
              </a:rPr>
              <a:t>Territorio Hábitat </a:t>
            </a:r>
          </a:p>
        </p:txBody>
      </p:sp>
      <p:sp>
        <p:nvSpPr>
          <p:cNvPr id="240" name="Rectángulo 239"/>
          <p:cNvSpPr/>
          <p:nvPr/>
        </p:nvSpPr>
        <p:spPr>
          <a:xfrm>
            <a:off x="7981471" y="5469159"/>
            <a:ext cx="828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>
                <a:solidFill>
                  <a:srgbClr val="1A76BB"/>
                </a:solidFill>
                <a:ea typeface="Cambria" panose="02040503050406030204" pitchFamily="18" charset="0"/>
              </a:rPr>
              <a:t>Tecnologías</a:t>
            </a:r>
          </a:p>
        </p:txBody>
      </p:sp>
      <p:sp>
        <p:nvSpPr>
          <p:cNvPr id="241" name="Rectángulo 240"/>
          <p:cNvSpPr/>
          <p:nvPr/>
        </p:nvSpPr>
        <p:spPr>
          <a:xfrm>
            <a:off x="6451282" y="5313672"/>
            <a:ext cx="828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 smtClean="0">
                <a:solidFill>
                  <a:srgbClr val="1A76BB"/>
                </a:solidFill>
                <a:latin typeface="+mj-lt"/>
                <a:ea typeface="Cambria" panose="02040503050406030204" pitchFamily="18" charset="0"/>
              </a:rPr>
              <a:t>Inclusión Social</a:t>
            </a:r>
            <a:endParaRPr lang="es-EC" sz="900" dirty="0">
              <a:solidFill>
                <a:srgbClr val="1A76BB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42" name="Rectángulo 241"/>
          <p:cNvSpPr/>
          <p:nvPr/>
        </p:nvSpPr>
        <p:spPr>
          <a:xfrm>
            <a:off x="1168940" y="5267384"/>
            <a:ext cx="8230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 smtClean="0">
                <a:solidFill>
                  <a:srgbClr val="1A76BB"/>
                </a:solidFill>
                <a:ea typeface="Cambria" panose="02040503050406030204" pitchFamily="18" charset="0"/>
              </a:rPr>
              <a:t>Ambiente</a:t>
            </a:r>
            <a:endParaRPr lang="es-EC" sz="900" dirty="0">
              <a:solidFill>
                <a:srgbClr val="1A76BB"/>
              </a:solidFill>
              <a:ea typeface="Cambria" panose="02040503050406030204" pitchFamily="18" charset="0"/>
            </a:endParaRPr>
          </a:p>
        </p:txBody>
      </p:sp>
      <p:sp>
        <p:nvSpPr>
          <p:cNvPr id="243" name="Rectángulo 242"/>
          <p:cNvSpPr/>
          <p:nvPr/>
        </p:nvSpPr>
        <p:spPr>
          <a:xfrm>
            <a:off x="2714106" y="5342243"/>
            <a:ext cx="7878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 smtClean="0">
                <a:solidFill>
                  <a:srgbClr val="1A76BB"/>
                </a:solidFill>
                <a:ea typeface="Cambria" panose="02040503050406030204" pitchFamily="18" charset="0"/>
              </a:rPr>
              <a:t>Planificación</a:t>
            </a:r>
            <a:endParaRPr lang="es-EC" sz="900" dirty="0">
              <a:solidFill>
                <a:srgbClr val="1A76BB"/>
              </a:solidFill>
              <a:ea typeface="Cambria" panose="02040503050406030204" pitchFamily="18" charset="0"/>
            </a:endParaRPr>
          </a:p>
        </p:txBody>
      </p:sp>
      <p:sp>
        <p:nvSpPr>
          <p:cNvPr id="244" name="Rectángulo 243"/>
          <p:cNvSpPr/>
          <p:nvPr/>
        </p:nvSpPr>
        <p:spPr>
          <a:xfrm>
            <a:off x="5628848" y="5437146"/>
            <a:ext cx="9572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>
                <a:solidFill>
                  <a:srgbClr val="1A76BB"/>
                </a:solidFill>
                <a:ea typeface="Cambria" panose="02040503050406030204" pitchFamily="18" charset="0"/>
              </a:rPr>
              <a:t>Educación</a:t>
            </a:r>
          </a:p>
        </p:txBody>
      </p:sp>
      <p:sp>
        <p:nvSpPr>
          <p:cNvPr id="245" name="Rectángulo 244"/>
          <p:cNvSpPr/>
          <p:nvPr/>
        </p:nvSpPr>
        <p:spPr>
          <a:xfrm>
            <a:off x="10175459" y="5417855"/>
            <a:ext cx="969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 smtClean="0">
                <a:solidFill>
                  <a:srgbClr val="1A76BB"/>
                </a:solidFill>
                <a:ea typeface="Cambria" panose="02040503050406030204" pitchFamily="18" charset="0"/>
              </a:rPr>
              <a:t>Seguridad </a:t>
            </a:r>
            <a:r>
              <a:rPr lang="es-EC" sz="900" dirty="0">
                <a:solidFill>
                  <a:srgbClr val="1A76BB"/>
                </a:solidFill>
                <a:ea typeface="Cambria" panose="02040503050406030204" pitchFamily="18" charset="0"/>
              </a:rPr>
              <a:t>y Gobernabilidad</a:t>
            </a:r>
          </a:p>
        </p:txBody>
      </p:sp>
      <p:sp>
        <p:nvSpPr>
          <p:cNvPr id="246" name="Rectángulo 245"/>
          <p:cNvSpPr/>
          <p:nvPr/>
        </p:nvSpPr>
        <p:spPr>
          <a:xfrm>
            <a:off x="8762808" y="5361698"/>
            <a:ext cx="746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>
                <a:solidFill>
                  <a:srgbClr val="1A76BB"/>
                </a:solidFill>
                <a:ea typeface="Cambria" panose="02040503050406030204" pitchFamily="18" charset="0"/>
              </a:rPr>
              <a:t>Desarrollo Productivo </a:t>
            </a:r>
          </a:p>
        </p:txBody>
      </p:sp>
      <p:sp>
        <p:nvSpPr>
          <p:cNvPr id="247" name="Rectángulo 246"/>
          <p:cNvSpPr/>
          <p:nvPr/>
        </p:nvSpPr>
        <p:spPr>
          <a:xfrm>
            <a:off x="3426944" y="5353261"/>
            <a:ext cx="828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 smtClean="0">
                <a:solidFill>
                  <a:srgbClr val="1A76BB"/>
                </a:solidFill>
                <a:latin typeface="+mj-lt"/>
                <a:ea typeface="Cambria" panose="02040503050406030204" pitchFamily="18" charset="0"/>
              </a:rPr>
              <a:t>Cultura</a:t>
            </a:r>
            <a:endParaRPr lang="es-EC" sz="900" dirty="0">
              <a:solidFill>
                <a:srgbClr val="1A76BB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48" name="Rectángulo 247"/>
          <p:cNvSpPr/>
          <p:nvPr/>
        </p:nvSpPr>
        <p:spPr>
          <a:xfrm>
            <a:off x="7264290" y="5475196"/>
            <a:ext cx="7191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 smtClean="0">
                <a:solidFill>
                  <a:srgbClr val="1A76BB"/>
                </a:solidFill>
                <a:latin typeface="+mj-lt"/>
                <a:ea typeface="Cambria" panose="02040503050406030204" pitchFamily="18" charset="0"/>
              </a:rPr>
              <a:t>Salud</a:t>
            </a:r>
            <a:endParaRPr lang="es-EC" sz="900" dirty="0">
              <a:solidFill>
                <a:srgbClr val="1A76BB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49" name="Rectángulo 248"/>
          <p:cNvSpPr/>
          <p:nvPr/>
        </p:nvSpPr>
        <p:spPr>
          <a:xfrm>
            <a:off x="4146932" y="5239448"/>
            <a:ext cx="915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 smtClean="0">
                <a:solidFill>
                  <a:srgbClr val="1A76BB"/>
                </a:solidFill>
                <a:latin typeface="+mj-lt"/>
                <a:ea typeface="Cambria" panose="02040503050406030204" pitchFamily="18" charset="0"/>
              </a:rPr>
              <a:t>Administración General</a:t>
            </a:r>
            <a:endParaRPr lang="es-EC" sz="900" dirty="0">
              <a:solidFill>
                <a:srgbClr val="1A76BB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50" name="Rectángulo 249"/>
          <p:cNvSpPr/>
          <p:nvPr/>
        </p:nvSpPr>
        <p:spPr>
          <a:xfrm>
            <a:off x="10942533" y="5676193"/>
            <a:ext cx="828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 smtClean="0">
                <a:solidFill>
                  <a:srgbClr val="1A76BB"/>
                </a:solidFill>
                <a:latin typeface="+mj-lt"/>
                <a:ea typeface="Cambria" panose="02040503050406030204" pitchFamily="18" charset="0"/>
              </a:rPr>
              <a:t>Movilidad</a:t>
            </a:r>
            <a:endParaRPr lang="es-EC" sz="900" dirty="0">
              <a:solidFill>
                <a:srgbClr val="1A76BB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51" name="Rectángulo 250"/>
          <p:cNvSpPr/>
          <p:nvPr/>
        </p:nvSpPr>
        <p:spPr>
          <a:xfrm>
            <a:off x="9474269" y="5369003"/>
            <a:ext cx="834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sz="900" dirty="0" smtClean="0">
                <a:solidFill>
                  <a:srgbClr val="1A76BB"/>
                </a:solidFill>
                <a:ea typeface="Cambria" panose="02040503050406030204" pitchFamily="18" charset="0"/>
              </a:rPr>
              <a:t>Coordinación </a:t>
            </a:r>
            <a:r>
              <a:rPr lang="es-EC" sz="900" dirty="0">
                <a:solidFill>
                  <a:srgbClr val="1A76BB"/>
                </a:solidFill>
                <a:ea typeface="Cambria" panose="02040503050406030204" pitchFamily="18" charset="0"/>
              </a:rPr>
              <a:t>Territorial </a:t>
            </a:r>
          </a:p>
        </p:txBody>
      </p:sp>
      <p:sp>
        <p:nvSpPr>
          <p:cNvPr id="252" name="Rectángulo 251">
            <a:extLst>
              <a:ext uri="{FF2B5EF4-FFF2-40B4-BE49-F238E27FC236}">
                <a16:creationId xmlns:a16="http://schemas.microsoft.com/office/drawing/2014/main" id="{1540F31F-F18D-401B-B928-929FC77731AD}"/>
              </a:ext>
            </a:extLst>
          </p:cNvPr>
          <p:cNvSpPr/>
          <p:nvPr/>
        </p:nvSpPr>
        <p:spPr>
          <a:xfrm>
            <a:off x="455515" y="6559210"/>
            <a:ext cx="11326753" cy="273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3" name="CuadroTexto 252">
            <a:extLst>
              <a:ext uri="{FF2B5EF4-FFF2-40B4-BE49-F238E27FC236}">
                <a16:creationId xmlns:a16="http://schemas.microsoft.com/office/drawing/2014/main" id="{D8508EDB-71D9-471D-96A2-7B48731B5349}"/>
              </a:ext>
            </a:extLst>
          </p:cNvPr>
          <p:cNvSpPr txBox="1"/>
          <p:nvPr/>
        </p:nvSpPr>
        <p:spPr>
          <a:xfrm>
            <a:off x="3592555" y="6559499"/>
            <a:ext cx="464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Ejecución Presupuestaria por Sectores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0" y="-23532"/>
            <a:ext cx="12191999" cy="623607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/>
          <a:srcRect l="65607" t="95278" r="184" b="13"/>
          <a:stretch/>
        </p:blipFill>
        <p:spPr>
          <a:xfrm>
            <a:off x="7135585" y="-22226"/>
            <a:ext cx="5056415" cy="611383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E2748F09-2E17-4980-AF06-238186601885}"/>
              </a:ext>
            </a:extLst>
          </p:cNvPr>
          <p:cNvSpPr/>
          <p:nvPr/>
        </p:nvSpPr>
        <p:spPr>
          <a:xfrm>
            <a:off x="350743" y="98911"/>
            <a:ext cx="1143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4.5. Ranking de Ejecución presupuestaria, por sector</a:t>
            </a:r>
          </a:p>
        </p:txBody>
      </p:sp>
      <p:sp>
        <p:nvSpPr>
          <p:cNvPr id="29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438373" y="6466976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84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-23532"/>
            <a:ext cx="12191999" cy="623607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65607" t="95278" r="184" b="13"/>
          <a:stretch/>
        </p:blipFill>
        <p:spPr>
          <a:xfrm>
            <a:off x="7135585" y="-22226"/>
            <a:ext cx="5056415" cy="611383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2748F09-2E17-4980-AF06-238186601885}"/>
              </a:ext>
            </a:extLst>
          </p:cNvPr>
          <p:cNvSpPr/>
          <p:nvPr/>
        </p:nvSpPr>
        <p:spPr>
          <a:xfrm>
            <a:off x="350743" y="98911"/>
            <a:ext cx="1143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5.1. Ranking de Eficacia de Gasto, por Entidades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8F09A74-9E63-4246-A911-AB3FAE742D29}"/>
              </a:ext>
            </a:extLst>
          </p:cNvPr>
          <p:cNvSpPr/>
          <p:nvPr/>
        </p:nvSpPr>
        <p:spPr>
          <a:xfrm>
            <a:off x="419681" y="605694"/>
            <a:ext cx="113625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latin typeface="Calibri" panose="020F0502020204030204" pitchFamily="34" charset="0"/>
                <a:cs typeface="Calibri" panose="020F0502020204030204" pitchFamily="34" charset="0"/>
              </a:rPr>
              <a:t>RANKING DE EJECUCIÓN PRESUPUESTARIA </a:t>
            </a:r>
            <a:r>
              <a:rPr lang="es-MX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 ENTIDADES</a:t>
            </a:r>
            <a:r>
              <a:rPr lang="es-MX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AL </a:t>
            </a:r>
            <a:r>
              <a:rPr lang="es-MX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es-MX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MX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DICIEMBRE </a:t>
            </a:r>
            <a:r>
              <a:rPr lang="es-MX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 2023</a:t>
            </a:r>
            <a:endParaRPr lang="es-EC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66694"/>
              </p:ext>
            </p:extLst>
          </p:nvPr>
        </p:nvGraphicFramePr>
        <p:xfrm>
          <a:off x="711938" y="928649"/>
          <a:ext cx="10709134" cy="5842493"/>
        </p:xfrm>
        <a:graphic>
          <a:graphicData uri="http://schemas.openxmlformats.org/drawingml/2006/table">
            <a:tbl>
              <a:tblPr/>
              <a:tblGrid>
                <a:gridCol w="389755">
                  <a:extLst>
                    <a:ext uri="{9D8B030D-6E8A-4147-A177-3AD203B41FA5}">
                      <a16:colId xmlns:a16="http://schemas.microsoft.com/office/drawing/2014/main" val="2799439362"/>
                    </a:ext>
                  </a:extLst>
                </a:gridCol>
                <a:gridCol w="4012148">
                  <a:extLst>
                    <a:ext uri="{9D8B030D-6E8A-4147-A177-3AD203B41FA5}">
                      <a16:colId xmlns:a16="http://schemas.microsoft.com/office/drawing/2014/main" val="2149306097"/>
                    </a:ext>
                  </a:extLst>
                </a:gridCol>
                <a:gridCol w="1573870">
                  <a:extLst>
                    <a:ext uri="{9D8B030D-6E8A-4147-A177-3AD203B41FA5}">
                      <a16:colId xmlns:a16="http://schemas.microsoft.com/office/drawing/2014/main" val="3599620506"/>
                    </a:ext>
                  </a:extLst>
                </a:gridCol>
                <a:gridCol w="1397691">
                  <a:extLst>
                    <a:ext uri="{9D8B030D-6E8A-4147-A177-3AD203B41FA5}">
                      <a16:colId xmlns:a16="http://schemas.microsoft.com/office/drawing/2014/main" val="2668292253"/>
                    </a:ext>
                  </a:extLst>
                </a:gridCol>
                <a:gridCol w="1703072">
                  <a:extLst>
                    <a:ext uri="{9D8B030D-6E8A-4147-A177-3AD203B41FA5}">
                      <a16:colId xmlns:a16="http://schemas.microsoft.com/office/drawing/2014/main" val="3124713143"/>
                    </a:ext>
                  </a:extLst>
                </a:gridCol>
                <a:gridCol w="1632598">
                  <a:extLst>
                    <a:ext uri="{9D8B030D-6E8A-4147-A177-3AD203B41FA5}">
                      <a16:colId xmlns:a16="http://schemas.microsoft.com/office/drawing/2014/main" val="1395327707"/>
                    </a:ext>
                  </a:extLst>
                </a:gridCol>
              </a:tblGrid>
              <a:tr h="264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RK DE </a:t>
                      </a:r>
                      <a:r>
                        <a:rPr lang="es-EC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EP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Datos Presupuestarios,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correspondientes al Presupuesto 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7859"/>
                  </a:ext>
                </a:extLst>
              </a:tr>
              <a:tr h="2381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48544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Corporación Instituto de la Ciudad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$189.770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$189.770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$189.770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75782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EPMAPS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$165.838.863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$165.406.987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$165.194.717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9396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Fundación Museos de la Ciudad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$5.794.231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$5.735.330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$5.684.754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92533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$75.052.200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$72.384.561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$71.603.436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47863"/>
                  </a:ext>
                </a:extLst>
              </a:tr>
              <a:tr h="2648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 Mayorista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$7.109.957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$6.771.696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$6.743.394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11134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$4.410.068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$4.179.010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$4.143.393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19154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Territorio, Hábitat y Vivienda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$6.999.589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$6.594.330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$6.565.110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26157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Agencia Metropolitana de Control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$9.142.954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$8.713.312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$8.526.818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30015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General de Planificación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$1.458.027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$1.362.596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$1.349.486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15031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EPMGIRS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$48.558.633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$45.260.781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$44.706.769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600163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Consejo de Protección de Derechos del DMQ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$988.342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$908.127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$908.127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76983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Educativa Quitumbe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$2.388.139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$2.178.816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$2.174.152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0990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General de Seguridad y Gobernabilidad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$4.166.988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$3.793.143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$3.788.581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50416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Educativa Sucre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$4.256.053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$3.873.143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$3.863.616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2606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Concejo Metropolitano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$5.531.226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$5.021.839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$5.015.502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91466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Fundación Teatro Nacional Sucre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$4.357.649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$3.946.051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$3.946.051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35214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Quito Honesto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$1.917.710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$1.733.598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$1.728.037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206440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Especial Turística La Mariscal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$1.171.804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$1.065.865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$1.052.241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23775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Educativa Oswaldo Lombeyda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$1.572.106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$1.411.064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$1.398.081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672390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Municipal de Salud Centro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$5.367.081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$4.890.025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$4.730.788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429063"/>
                  </a:ext>
                </a:extLst>
              </a:tr>
            </a:tbl>
          </a:graphicData>
        </a:graphic>
      </p:graphicFrame>
      <p:sp>
        <p:nvSpPr>
          <p:cNvPr id="10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43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-23532"/>
            <a:ext cx="12191999" cy="300369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65607" t="95278" r="184" b="13"/>
          <a:stretch/>
        </p:blipFill>
        <p:spPr>
          <a:xfrm>
            <a:off x="7135585" y="-22226"/>
            <a:ext cx="5056415" cy="299063"/>
          </a:xfrm>
          <a:prstGeom prst="rect">
            <a:avLst/>
          </a:prstGeom>
        </p:spPr>
      </p:pic>
      <p:sp>
        <p:nvSpPr>
          <p:cNvPr id="10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15</a:t>
            </a:fld>
            <a:endParaRPr lang="es-EC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5419"/>
              </p:ext>
            </p:extLst>
          </p:nvPr>
        </p:nvGraphicFramePr>
        <p:xfrm>
          <a:off x="741432" y="646031"/>
          <a:ext cx="10709134" cy="5842493"/>
        </p:xfrm>
        <a:graphic>
          <a:graphicData uri="http://schemas.openxmlformats.org/drawingml/2006/table">
            <a:tbl>
              <a:tblPr/>
              <a:tblGrid>
                <a:gridCol w="389755">
                  <a:extLst>
                    <a:ext uri="{9D8B030D-6E8A-4147-A177-3AD203B41FA5}">
                      <a16:colId xmlns:a16="http://schemas.microsoft.com/office/drawing/2014/main" val="2799439362"/>
                    </a:ext>
                  </a:extLst>
                </a:gridCol>
                <a:gridCol w="4012148">
                  <a:extLst>
                    <a:ext uri="{9D8B030D-6E8A-4147-A177-3AD203B41FA5}">
                      <a16:colId xmlns:a16="http://schemas.microsoft.com/office/drawing/2014/main" val="2149306097"/>
                    </a:ext>
                  </a:extLst>
                </a:gridCol>
                <a:gridCol w="1573870">
                  <a:extLst>
                    <a:ext uri="{9D8B030D-6E8A-4147-A177-3AD203B41FA5}">
                      <a16:colId xmlns:a16="http://schemas.microsoft.com/office/drawing/2014/main" val="3599620506"/>
                    </a:ext>
                  </a:extLst>
                </a:gridCol>
                <a:gridCol w="1397691">
                  <a:extLst>
                    <a:ext uri="{9D8B030D-6E8A-4147-A177-3AD203B41FA5}">
                      <a16:colId xmlns:a16="http://schemas.microsoft.com/office/drawing/2014/main" val="2668292253"/>
                    </a:ext>
                  </a:extLst>
                </a:gridCol>
                <a:gridCol w="1703072">
                  <a:extLst>
                    <a:ext uri="{9D8B030D-6E8A-4147-A177-3AD203B41FA5}">
                      <a16:colId xmlns:a16="http://schemas.microsoft.com/office/drawing/2014/main" val="3124713143"/>
                    </a:ext>
                  </a:extLst>
                </a:gridCol>
                <a:gridCol w="1632598">
                  <a:extLst>
                    <a:ext uri="{9D8B030D-6E8A-4147-A177-3AD203B41FA5}">
                      <a16:colId xmlns:a16="http://schemas.microsoft.com/office/drawing/2014/main" val="1395327707"/>
                    </a:ext>
                  </a:extLst>
                </a:gridCol>
              </a:tblGrid>
              <a:tr h="264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RK DE </a:t>
                      </a:r>
                      <a:r>
                        <a:rPr lang="es-EC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EP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Datos Presupuestarios,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correspondientes al Presupuesto 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7859"/>
                  </a:ext>
                </a:extLst>
              </a:tr>
              <a:tr h="2381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48544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Educativa Espejo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$3.440.043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$3.037.788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$3.027.989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75782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Colegio Fernández Madrid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$2.265.149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$1.994.072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$1.991.004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9396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Zonal Calderón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$7.218.435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$6.446.145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$6.332.541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92533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Zonal Valle de los Chillos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$8.114.275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$7.172.384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$7.109.423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47863"/>
                  </a:ext>
                </a:extLst>
              </a:tr>
              <a:tr h="2648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Municipal de Salud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$12.031.669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$10.496.589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$10.496.589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11134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Cuerpo de Agentes de Control Metropolitano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$24.246.812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$21.502.335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$21.119.204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19154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Registro de la Propiedad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$7.600.054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$6.675.053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$6.598.589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26157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Especial Regula tu Barrio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$1.081.702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$946.841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$932.701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30015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Educativa Bicentenario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$2.471.366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$2.183.395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$2.124.377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15031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Inclusión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$4.347.956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$3.769.633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$3.734.006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600163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$326.296.774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$286.135.129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$279.696.637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76983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Educativa San Francisco de Quito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$1.743.141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$1.491.891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$1.490.561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0990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Municipal de Salud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$9.675.589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$8.690.994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$8.263.902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50416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Educativa Julio E. Moreno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$1.853.486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$1.632.425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$1.579.715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2606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Desarrollo Productivo y Competitividad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$921.735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$782.785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$782.785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91466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 Transporte de Pasajeros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$125.628.330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$107.477.130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$106.068.532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35214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Alcaldía Metropolitana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$3.955.060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$3.331.310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$3.326.502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206440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$18.480.059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$16.138.343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$15.451.885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23775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Agencia Metropolitana de Tránsito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$59.653.797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$52.949.483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$49.545.492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672390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Zonal Quitumbe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$9.970.838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$9.316.588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$8.194.465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42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1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-23532"/>
            <a:ext cx="12191999" cy="300369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65607" t="95278" r="184" b="13"/>
          <a:stretch/>
        </p:blipFill>
        <p:spPr>
          <a:xfrm>
            <a:off x="7135585" y="-22226"/>
            <a:ext cx="5056415" cy="299063"/>
          </a:xfrm>
          <a:prstGeom prst="rect">
            <a:avLst/>
          </a:prstGeom>
        </p:spPr>
      </p:pic>
      <p:sp>
        <p:nvSpPr>
          <p:cNvPr id="10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16</a:t>
            </a:fld>
            <a:endParaRPr lang="es-EC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70799"/>
              </p:ext>
            </p:extLst>
          </p:nvPr>
        </p:nvGraphicFramePr>
        <p:xfrm>
          <a:off x="741432" y="646031"/>
          <a:ext cx="10709134" cy="6011647"/>
        </p:xfrm>
        <a:graphic>
          <a:graphicData uri="http://schemas.openxmlformats.org/drawingml/2006/table">
            <a:tbl>
              <a:tblPr/>
              <a:tblGrid>
                <a:gridCol w="389755">
                  <a:extLst>
                    <a:ext uri="{9D8B030D-6E8A-4147-A177-3AD203B41FA5}">
                      <a16:colId xmlns:a16="http://schemas.microsoft.com/office/drawing/2014/main" val="2799439362"/>
                    </a:ext>
                  </a:extLst>
                </a:gridCol>
                <a:gridCol w="4012148">
                  <a:extLst>
                    <a:ext uri="{9D8B030D-6E8A-4147-A177-3AD203B41FA5}">
                      <a16:colId xmlns:a16="http://schemas.microsoft.com/office/drawing/2014/main" val="2149306097"/>
                    </a:ext>
                  </a:extLst>
                </a:gridCol>
                <a:gridCol w="1573870">
                  <a:extLst>
                    <a:ext uri="{9D8B030D-6E8A-4147-A177-3AD203B41FA5}">
                      <a16:colId xmlns:a16="http://schemas.microsoft.com/office/drawing/2014/main" val="3599620506"/>
                    </a:ext>
                  </a:extLst>
                </a:gridCol>
                <a:gridCol w="1397691">
                  <a:extLst>
                    <a:ext uri="{9D8B030D-6E8A-4147-A177-3AD203B41FA5}">
                      <a16:colId xmlns:a16="http://schemas.microsoft.com/office/drawing/2014/main" val="2668292253"/>
                    </a:ext>
                  </a:extLst>
                </a:gridCol>
                <a:gridCol w="1703072">
                  <a:extLst>
                    <a:ext uri="{9D8B030D-6E8A-4147-A177-3AD203B41FA5}">
                      <a16:colId xmlns:a16="http://schemas.microsoft.com/office/drawing/2014/main" val="3124713143"/>
                    </a:ext>
                  </a:extLst>
                </a:gridCol>
                <a:gridCol w="1632598">
                  <a:extLst>
                    <a:ext uri="{9D8B030D-6E8A-4147-A177-3AD203B41FA5}">
                      <a16:colId xmlns:a16="http://schemas.microsoft.com/office/drawing/2014/main" val="1395327707"/>
                    </a:ext>
                  </a:extLst>
                </a:gridCol>
              </a:tblGrid>
              <a:tr h="264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RK DE </a:t>
                      </a:r>
                      <a:r>
                        <a:rPr lang="es-EC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EP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Datos Presupuestarios,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correspondientes al Presupuesto 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7859"/>
                  </a:ext>
                </a:extLst>
              </a:tr>
              <a:tr h="2381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48544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Zonal Eugenio Espejo (Norte)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$9.054.707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$7.716.213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$7.437.770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75782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Colegio Benalcázar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$2.831.167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$2.325.587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$2.318.364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9396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Agencia de Coordinación Distrital de Comercio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$7.492.268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$6.538.880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$6.077.408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92533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Rastro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$7.610.292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$6.571.544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$6.156.898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47863"/>
                  </a:ext>
                </a:extLst>
              </a:tr>
              <a:tr h="2648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$11.555.382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$9.174.024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$9.174.024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11134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Patronato Municipal San José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$29.826.484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$28.288.654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$23.485.853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19154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Zonal Manuela Sáenz (Centro)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$7.210.940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$6.589.496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$5.465.862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26157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Tecnologías de la Información y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$7.664.072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$6.004.749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$5.808.338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30015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de Bienestar Animal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$3.352.123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$2.753.839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$2.531.977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15031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$5.578.641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$4.196.123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$4.164.768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600163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Educación, Recreación y Deporte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$23.098.397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$18.168.952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$17.001.155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76983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Procuraduría Metropolitana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0990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Zonal Tumbaco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$6.298.415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$5.700.352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$4.491.569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50416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Zonal Eloy Alfaro (Sur)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$8.782.716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$7.921.690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$6.194.307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2606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Corporación de Promoción Económica, CONQUITO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$6.502.316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$5.114.326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$4.555.759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91466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 Metro de Quito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$45.988.181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$32.603.818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$31.579.070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35214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Zonal Equinoccial (La Delicia)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$8.444.573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$6.305.314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$5.751.748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206440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Metropolitano de Patrimonio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$22.357.199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$18.479.699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$15.166.667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23775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Cuerpo de Bomberos de Quito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$95.001.629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$72.390.148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$60.326.655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672390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Metropolitana de Relaciones Internacionales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$393.130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$236.478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$236.478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42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-23532"/>
            <a:ext cx="12191999" cy="300369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65607" t="95278" r="184" b="13"/>
          <a:stretch/>
        </p:blipFill>
        <p:spPr>
          <a:xfrm>
            <a:off x="7135585" y="-22226"/>
            <a:ext cx="5056415" cy="299063"/>
          </a:xfrm>
          <a:prstGeom prst="rect">
            <a:avLst/>
          </a:prstGeom>
        </p:spPr>
      </p:pic>
      <p:sp>
        <p:nvSpPr>
          <p:cNvPr id="10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17</a:t>
            </a:fld>
            <a:endParaRPr lang="es-EC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03221"/>
              </p:ext>
            </p:extLst>
          </p:nvPr>
        </p:nvGraphicFramePr>
        <p:xfrm>
          <a:off x="741432" y="646031"/>
          <a:ext cx="10709134" cy="3610110"/>
        </p:xfrm>
        <a:graphic>
          <a:graphicData uri="http://schemas.openxmlformats.org/drawingml/2006/table">
            <a:tbl>
              <a:tblPr/>
              <a:tblGrid>
                <a:gridCol w="389755">
                  <a:extLst>
                    <a:ext uri="{9D8B030D-6E8A-4147-A177-3AD203B41FA5}">
                      <a16:colId xmlns:a16="http://schemas.microsoft.com/office/drawing/2014/main" val="2799439362"/>
                    </a:ext>
                  </a:extLst>
                </a:gridCol>
                <a:gridCol w="4012148">
                  <a:extLst>
                    <a:ext uri="{9D8B030D-6E8A-4147-A177-3AD203B41FA5}">
                      <a16:colId xmlns:a16="http://schemas.microsoft.com/office/drawing/2014/main" val="2149306097"/>
                    </a:ext>
                  </a:extLst>
                </a:gridCol>
                <a:gridCol w="1573870">
                  <a:extLst>
                    <a:ext uri="{9D8B030D-6E8A-4147-A177-3AD203B41FA5}">
                      <a16:colId xmlns:a16="http://schemas.microsoft.com/office/drawing/2014/main" val="3599620506"/>
                    </a:ext>
                  </a:extLst>
                </a:gridCol>
                <a:gridCol w="1397691">
                  <a:extLst>
                    <a:ext uri="{9D8B030D-6E8A-4147-A177-3AD203B41FA5}">
                      <a16:colId xmlns:a16="http://schemas.microsoft.com/office/drawing/2014/main" val="2668292253"/>
                    </a:ext>
                  </a:extLst>
                </a:gridCol>
                <a:gridCol w="1703072">
                  <a:extLst>
                    <a:ext uri="{9D8B030D-6E8A-4147-A177-3AD203B41FA5}">
                      <a16:colId xmlns:a16="http://schemas.microsoft.com/office/drawing/2014/main" val="3124713143"/>
                    </a:ext>
                  </a:extLst>
                </a:gridCol>
                <a:gridCol w="1632598">
                  <a:extLst>
                    <a:ext uri="{9D8B030D-6E8A-4147-A177-3AD203B41FA5}">
                      <a16:colId xmlns:a16="http://schemas.microsoft.com/office/drawing/2014/main" val="1395327707"/>
                    </a:ext>
                  </a:extLst>
                </a:gridCol>
              </a:tblGrid>
              <a:tr h="264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RK DE </a:t>
                      </a:r>
                      <a:r>
                        <a:rPr lang="es-EC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EP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Datos Presupuestarios,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correspondientes al Presupuesto 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7859"/>
                  </a:ext>
                </a:extLst>
              </a:tr>
              <a:tr h="2381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48544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 Seguridad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$23.067.681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$14.876.658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$13.748.393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9396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Metropolitano de Planificación Urbana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$827.341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$528.714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$485.619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92533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EPMMOP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$236.980.373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$150.336.967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$133.580.836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47863"/>
                  </a:ext>
                </a:extLst>
              </a:tr>
              <a:tr h="2648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General de Coordinación Territorial y Participación Ciudadana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$17.513.177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$9.852.317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$9.828.009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11134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 Gestión de Destino Turístico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$9.615.548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$5.038.332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$4.949.505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19154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EPM Hábitat y Vivienda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$11.714.943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$4.211.588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$4.138.843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261577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effectLst/>
                          <a:latin typeface="+mn-lt"/>
                        </a:rPr>
                        <a:t>$6.228.191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effectLst/>
                          <a:latin typeface="+mn-lt"/>
                        </a:rPr>
                        <a:t>$5.783.949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effectLst/>
                          <a:latin typeface="+mn-lt"/>
                        </a:rPr>
                        <a:t>$1.990.782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effectLst/>
                          <a:latin typeface="+mn-lt"/>
                        </a:rPr>
                        <a:t>31,96%</a:t>
                      </a:r>
                      <a:endParaRPr lang="es-EC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703573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Movilidad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$146.517.285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$88.101.772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$41.904.513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300159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 de Capacitación Municipal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$126.353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$26.396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$26.396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15031"/>
                  </a:ext>
                </a:extLst>
              </a:tr>
              <a:tr h="26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 Metropolitana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412468"/>
                  </a:ext>
                </a:extLst>
              </a:tr>
              <a:tr h="2670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77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7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$1.748.911.182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7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$1.423.434.156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7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$1.309.764.509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74,89%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7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7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8A6D50-56A0-4CD1-B9B2-97F82B9887D6}"/>
              </a:ext>
            </a:extLst>
          </p:cNvPr>
          <p:cNvSpPr/>
          <p:nvPr/>
        </p:nvSpPr>
        <p:spPr>
          <a:xfrm>
            <a:off x="7605685" y="2038994"/>
            <a:ext cx="4511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rgbClr val="70AD47"/>
                </a:solidFill>
              </a:rPr>
              <a:t>Conclusiones.</a:t>
            </a:r>
            <a:endParaRPr lang="es-ES" sz="4400" b="1" dirty="0">
              <a:solidFill>
                <a:srgbClr val="70AD47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57821B-B754-4B74-B3E5-4E4176CE201B}"/>
              </a:ext>
            </a:extLst>
          </p:cNvPr>
          <p:cNvSpPr txBox="1"/>
          <p:nvPr/>
        </p:nvSpPr>
        <p:spPr>
          <a:xfrm>
            <a:off x="6208294" y="977502"/>
            <a:ext cx="11730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800" b="1" dirty="0" smtClean="0">
                <a:solidFill>
                  <a:srgbClr val="70AD47"/>
                </a:solidFill>
                <a:latin typeface="Albertus Extra Bold" panose="020E0802040304020204" pitchFamily="34" charset="0"/>
              </a:rPr>
              <a:t>5</a:t>
            </a:r>
            <a:endParaRPr lang="es-EC" sz="3600" b="1" dirty="0">
              <a:solidFill>
                <a:srgbClr val="70AD47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BB6675-C105-4773-8772-954CBABED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0" b="12270"/>
          <a:stretch/>
        </p:blipFill>
        <p:spPr>
          <a:xfrm>
            <a:off x="-19536" y="1"/>
            <a:ext cx="6115536" cy="6858000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B789330-B151-427D-8E80-16FBE1268E0D}"/>
              </a:ext>
            </a:extLst>
          </p:cNvPr>
          <p:cNvCxnSpPr/>
          <p:nvPr/>
        </p:nvCxnSpPr>
        <p:spPr>
          <a:xfrm>
            <a:off x="6092985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32" y="6177509"/>
            <a:ext cx="3399055" cy="6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DD5DF25-481C-4D4B-8BAE-F36F5746ACF4}"/>
              </a:ext>
            </a:extLst>
          </p:cNvPr>
          <p:cNvSpPr/>
          <p:nvPr/>
        </p:nvSpPr>
        <p:spPr>
          <a:xfrm>
            <a:off x="556595" y="829601"/>
            <a:ext cx="11078808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C" sz="1600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s-MX" sz="1600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 del Gobierno Autónomo Descentralizado del Distrito Metropolitano de Quito (</a:t>
            </a:r>
            <a:r>
              <a:rPr lang="es-MX" sz="1600" b="1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GAD </a:t>
            </a:r>
            <a:r>
              <a:rPr lang="es-MX" sz="1600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DMQ</a:t>
            </a:r>
            <a:r>
              <a:rPr lang="es-MX" sz="1600" b="1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MX" sz="1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 total del GAD del DMQ, correspondiente y acumulada al 31 de diciembre de 2023, fue de 75%; pues las 70 entidades que lo conforman (dependencias municipales, empresas públicas metropolitanas y entidades adscritas), ejecutaron en su conjunto USD $ 1.309.764.509 de los USD $ 1.748.911.182 del presupuesto total</a:t>
            </a: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/>
            <a:endParaRPr lang="es-MX" sz="70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MX" sz="1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Ranking de Sectores de Ejecución Presupuestaria de Gasto Total, correspondiente y acumulada al 31 de diciembre de 2023, se ubicó en primer lugar el sector de Comunicación  con </a:t>
            </a: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93,95%.</a:t>
            </a:r>
          </a:p>
          <a:p>
            <a:pPr lvl="1" algn="just"/>
            <a:endParaRPr lang="es-MX" sz="100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MX" sz="1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Ranking de Entidades de Ejecución Presupuestaria de Gasto Total, correspondiente y acumulada al 31 de diciembre de 2023 , se obtuvo que las siguientes entidades se ubicaron en los primeros lugares: Corporación Instituto de la Ciudad con el 100%; EPMAPS con 99,61%; Fundación Museos de la Ciudad con el </a:t>
            </a: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98,11% </a:t>
            </a:r>
            <a:r>
              <a:rPr lang="es-MX" sz="1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EPM Aseo con </a:t>
            </a: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95,40%; </a:t>
            </a:r>
            <a:r>
              <a:rPr lang="es-MX" sz="1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EPM Mayorista con el 94,84%.</a:t>
            </a:r>
          </a:p>
          <a:p>
            <a:pPr lvl="1" algn="just"/>
            <a:endParaRPr lang="es-MX" sz="1600" b="1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es-MX" sz="1600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Ejecución Presupuestaria de Gasto del GAD del DMQ, por Tipo de fuente</a:t>
            </a:r>
            <a:r>
              <a:rPr lang="es-MX" sz="1600" b="1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MX" sz="1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Asignación Municipal, el GAD del DMQ ejecutó el 74%, y comprometió el 82%.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 </a:t>
            </a:r>
            <a:r>
              <a:rPr lang="es-MX" sz="1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Propios, el GAD del DMQ ejecutó el 77%, y comprometió el 81%.</a:t>
            </a:r>
          </a:p>
          <a:p>
            <a:pPr lvl="1" algn="just"/>
            <a:endParaRPr lang="es-MX" sz="1200" b="1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es-MX" sz="1600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Ejecución Presupuestaria de Gasto del GAD del DMQ, por Categoría de Proyecto: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MX" sz="1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Proyectos de Corriente, el GAD del DMQ ejecutó el 90%, y comprometió el 92%.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MX" sz="1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Proyectos de Inversión, el GAD del DMQ ejecutó el 66%, y comprometió el 75%.</a:t>
            </a:r>
          </a:p>
          <a:p>
            <a:pPr lvl="1" algn="just"/>
            <a:endParaRPr lang="es-MX" sz="160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-23532"/>
            <a:ext cx="12191999" cy="623607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5607" t="95278" r="184" b="13"/>
          <a:stretch/>
        </p:blipFill>
        <p:spPr>
          <a:xfrm>
            <a:off x="7135585" y="-12990"/>
            <a:ext cx="5056415" cy="611383"/>
          </a:xfrm>
          <a:prstGeom prst="rect">
            <a:avLst/>
          </a:prstGeom>
        </p:spPr>
      </p:pic>
      <p:sp>
        <p:nvSpPr>
          <p:cNvPr id="8" name="Marcador de número de diapositiva 3"/>
          <p:cNvSpPr txBox="1">
            <a:spLocks/>
          </p:cNvSpPr>
          <p:nvPr/>
        </p:nvSpPr>
        <p:spPr>
          <a:xfrm>
            <a:off x="11477624" y="6340483"/>
            <a:ext cx="393171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100" dirty="0" smtClean="0"/>
              <a:t>30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40744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2748F09-2E17-4980-AF06-238186601885}"/>
              </a:ext>
            </a:extLst>
          </p:cNvPr>
          <p:cNvSpPr/>
          <p:nvPr/>
        </p:nvSpPr>
        <p:spPr>
          <a:xfrm>
            <a:off x="4513309" y="204044"/>
            <a:ext cx="3252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dirty="0" smtClean="0">
                <a:solidFill>
                  <a:srgbClr val="235889"/>
                </a:solidFill>
              </a:rPr>
              <a:t>CONTENIDO</a:t>
            </a:r>
            <a:endParaRPr lang="es-ES" sz="4800" b="1" dirty="0">
              <a:solidFill>
                <a:srgbClr val="235889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01DEF4B-9A7C-45DD-AF15-D1495A2A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383"/>
            <a:ext cx="12192000" cy="3159567"/>
          </a:xfrm>
          <a:prstGeom prst="rect">
            <a:avLst/>
          </a:prstGeom>
        </p:spPr>
      </p:pic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FDB1-9237-4AEC-B269-67EA93E5C3B3}" type="slidenum">
              <a:rPr lang="es-EC" smtClean="0"/>
              <a:t>2</a:t>
            </a:fld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37" y="1066349"/>
            <a:ext cx="11107875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0" y="-7028"/>
            <a:ext cx="12190941" cy="556134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sz="12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5607" t="95278" r="184" b="13"/>
          <a:stretch/>
        </p:blipFill>
        <p:spPr>
          <a:xfrm>
            <a:off x="7682149" y="0"/>
            <a:ext cx="4509322" cy="5452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2560" y="36146"/>
            <a:ext cx="1065632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933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</a:t>
            </a:r>
            <a:r>
              <a:rPr lang="es-MX" sz="2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r>
              <a:rPr lang="es-MX" sz="2933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Legal.</a:t>
            </a:r>
            <a:endParaRPr lang="es-MX" sz="2933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47517" y="1505202"/>
            <a:ext cx="104899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rgbClr val="1A76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Código Orgánico de Planificación y Finanzas Públicas (COPLAFIP)</a:t>
            </a:r>
          </a:p>
          <a:p>
            <a:pPr algn="just"/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Sección V</a:t>
            </a:r>
          </a:p>
          <a:p>
            <a:pPr algn="just"/>
            <a:r>
              <a:rPr lang="es-MX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SEGUIMIENTO </a:t>
            </a:r>
            <a:r>
              <a:rPr lang="es-MX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Y EVALUACIÓN DE LA EJECUCIÓN </a:t>
            </a:r>
            <a:r>
              <a:rPr lang="es-MX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PRESUPUESTARIA</a:t>
            </a:r>
          </a:p>
          <a:p>
            <a:pPr algn="just"/>
            <a:endParaRPr lang="es-MX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es-MX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. 119</a:t>
            </a:r>
            <a:r>
              <a:rPr lang="es-MX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.- </a:t>
            </a:r>
            <a:r>
              <a:rPr lang="es-MX" sz="2000" i="1" dirty="0">
                <a:latin typeface="Calibri" panose="020F0502020204030204" pitchFamily="34" charset="0"/>
                <a:cs typeface="Calibri" panose="020F0502020204030204" pitchFamily="34" charset="0"/>
              </a:rPr>
              <a:t>[…] Para los Gobiernos Autónomos Descentralizados, aplicará una regla análoga respecto a sus unidades financieras y de planificación. Cada ejecutivo de los Gobiernos Autónomos Descentralizados, presentará semestralmente un informe sobre la ejecución presupuestaria a sus respectivos órganos </a:t>
            </a:r>
            <a:r>
              <a:rPr lang="es-MX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legislativos....”</a:t>
            </a:r>
            <a:endParaRPr lang="es-E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3"/>
          <p:cNvSpPr txBox="1">
            <a:spLocks/>
          </p:cNvSpPr>
          <p:nvPr/>
        </p:nvSpPr>
        <p:spPr>
          <a:xfrm>
            <a:off x="11674210" y="6468555"/>
            <a:ext cx="393171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C" sz="1100" dirty="0" smtClean="0"/>
              <a:t>4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1268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23532"/>
            <a:ext cx="12191999" cy="623607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65607" t="95278" r="184" b="13"/>
          <a:stretch/>
        </p:blipFill>
        <p:spPr>
          <a:xfrm>
            <a:off x="7135585" y="-12990"/>
            <a:ext cx="5056415" cy="611383"/>
          </a:xfrm>
          <a:prstGeom prst="rect">
            <a:avLst/>
          </a:prstGeom>
        </p:spPr>
      </p:pic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057A298D-8F5D-4B5E-957C-9B38BC9E4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16005"/>
              </p:ext>
            </p:extLst>
          </p:nvPr>
        </p:nvGraphicFramePr>
        <p:xfrm>
          <a:off x="630763" y="1861033"/>
          <a:ext cx="10082336" cy="59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245">
                  <a:extLst>
                    <a:ext uri="{9D8B030D-6E8A-4147-A177-3AD203B41FA5}">
                      <a16:colId xmlns:a16="http://schemas.microsoft.com/office/drawing/2014/main" val="1463915081"/>
                    </a:ext>
                  </a:extLst>
                </a:gridCol>
                <a:gridCol w="957137">
                  <a:extLst>
                    <a:ext uri="{9D8B030D-6E8A-4147-A177-3AD203B41FA5}">
                      <a16:colId xmlns:a16="http://schemas.microsoft.com/office/drawing/2014/main" val="2400971646"/>
                    </a:ext>
                  </a:extLst>
                </a:gridCol>
                <a:gridCol w="6419417">
                  <a:extLst>
                    <a:ext uri="{9D8B030D-6E8A-4147-A177-3AD203B41FA5}">
                      <a16:colId xmlns:a16="http://schemas.microsoft.com/office/drawing/2014/main" val="3287126478"/>
                    </a:ext>
                  </a:extLst>
                </a:gridCol>
                <a:gridCol w="312537">
                  <a:extLst>
                    <a:ext uri="{9D8B030D-6E8A-4147-A177-3AD203B41FA5}">
                      <a16:colId xmlns:a16="http://schemas.microsoft.com/office/drawing/2014/main" val="1566230728"/>
                    </a:ext>
                  </a:extLst>
                </a:gridCol>
              </a:tblGrid>
              <a:tr h="295799">
                <a:tc rowSpan="2">
                  <a:txBody>
                    <a:bodyPr/>
                    <a:lstStyle/>
                    <a:p>
                      <a:pPr algn="ctr"/>
                      <a:r>
                        <a:rPr lang="es-EC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Ejecución presupuestaria </a:t>
                      </a:r>
                    </a:p>
                    <a:p>
                      <a:pPr algn="ctr"/>
                      <a:r>
                        <a:rPr lang="es-EC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la entidad</a:t>
                      </a:r>
                      <a:endParaRPr lang="es-EC" sz="13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6BB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Devengado acumulado, de la entidad, </a:t>
                      </a:r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 período analizado</a:t>
                      </a:r>
                    </a:p>
                  </a:txBody>
                  <a:tcPr marL="91426" marR="91426" marT="45696" marB="456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s-EC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48428"/>
                  </a:ext>
                </a:extLst>
              </a:tr>
              <a:tr h="295799">
                <a:tc vMerge="1">
                  <a:txBody>
                    <a:bodyPr/>
                    <a:lstStyle/>
                    <a:p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Codificado</a:t>
                      </a:r>
                      <a:r>
                        <a:rPr lang="es-EC" sz="13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de la entidad, v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igente al  </a:t>
                      </a:r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período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analizado.</a:t>
                      </a:r>
                      <a:endParaRPr lang="es-EC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617266"/>
                  </a:ext>
                </a:extLst>
              </a:tr>
            </a:tbl>
          </a:graphicData>
        </a:graphic>
      </p:graphicFrame>
      <p:sp>
        <p:nvSpPr>
          <p:cNvPr id="18" name="Es igual a 21">
            <a:extLst>
              <a:ext uri="{FF2B5EF4-FFF2-40B4-BE49-F238E27FC236}">
                <a16:creationId xmlns:a16="http://schemas.microsoft.com/office/drawing/2014/main" id="{F97AC648-2C75-448D-AF7D-3275038F5068}"/>
              </a:ext>
            </a:extLst>
          </p:cNvPr>
          <p:cNvSpPr/>
          <p:nvPr/>
        </p:nvSpPr>
        <p:spPr>
          <a:xfrm>
            <a:off x="3290835" y="1947087"/>
            <a:ext cx="474622" cy="385729"/>
          </a:xfrm>
          <a:prstGeom prst="mathEqual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igno de multiplicación 22">
            <a:extLst>
              <a:ext uri="{FF2B5EF4-FFF2-40B4-BE49-F238E27FC236}">
                <a16:creationId xmlns:a16="http://schemas.microsoft.com/office/drawing/2014/main" id="{CE38D33D-47FD-4F79-B3ED-6B4FBCE6B7D2}"/>
              </a:ext>
            </a:extLst>
          </p:cNvPr>
          <p:cNvSpPr/>
          <p:nvPr/>
        </p:nvSpPr>
        <p:spPr>
          <a:xfrm>
            <a:off x="10385102" y="1920864"/>
            <a:ext cx="390611" cy="431625"/>
          </a:xfrm>
          <a:prstGeom prst="mathMultiply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08638E5-B374-408F-8B04-202D332A4895}"/>
              </a:ext>
            </a:extLst>
          </p:cNvPr>
          <p:cNvSpPr/>
          <p:nvPr/>
        </p:nvSpPr>
        <p:spPr>
          <a:xfrm>
            <a:off x="10787519" y="1964330"/>
            <a:ext cx="6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057A298D-8F5D-4B5E-957C-9B38BC9E4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05623"/>
              </p:ext>
            </p:extLst>
          </p:nvPr>
        </p:nvGraphicFramePr>
        <p:xfrm>
          <a:off x="630763" y="2623569"/>
          <a:ext cx="10082336" cy="59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245">
                  <a:extLst>
                    <a:ext uri="{9D8B030D-6E8A-4147-A177-3AD203B41FA5}">
                      <a16:colId xmlns:a16="http://schemas.microsoft.com/office/drawing/2014/main" val="1463915081"/>
                    </a:ext>
                  </a:extLst>
                </a:gridCol>
                <a:gridCol w="957137">
                  <a:extLst>
                    <a:ext uri="{9D8B030D-6E8A-4147-A177-3AD203B41FA5}">
                      <a16:colId xmlns:a16="http://schemas.microsoft.com/office/drawing/2014/main" val="2400971646"/>
                    </a:ext>
                  </a:extLst>
                </a:gridCol>
                <a:gridCol w="6419417">
                  <a:extLst>
                    <a:ext uri="{9D8B030D-6E8A-4147-A177-3AD203B41FA5}">
                      <a16:colId xmlns:a16="http://schemas.microsoft.com/office/drawing/2014/main" val="3287126478"/>
                    </a:ext>
                  </a:extLst>
                </a:gridCol>
                <a:gridCol w="312537">
                  <a:extLst>
                    <a:ext uri="{9D8B030D-6E8A-4147-A177-3AD203B41FA5}">
                      <a16:colId xmlns:a16="http://schemas.microsoft.com/office/drawing/2014/main" val="1566230728"/>
                    </a:ext>
                  </a:extLst>
                </a:gridCol>
              </a:tblGrid>
              <a:tr h="295799">
                <a:tc rowSpan="2">
                  <a:txBody>
                    <a:bodyPr/>
                    <a:lstStyle/>
                    <a:p>
                      <a:pPr algn="ctr"/>
                      <a:r>
                        <a:rPr lang="es-EC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Ejecución presupuestaria </a:t>
                      </a:r>
                    </a:p>
                    <a:p>
                      <a:pPr algn="ctr"/>
                      <a:r>
                        <a:rPr lang="es-EC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Del sector</a:t>
                      </a:r>
                      <a:endParaRPr lang="es-EC" sz="13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Devengado acumulado, del</a:t>
                      </a:r>
                      <a:r>
                        <a:rPr lang="es-EC" sz="13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sector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 </a:t>
                      </a:r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período analizado</a:t>
                      </a:r>
                    </a:p>
                  </a:txBody>
                  <a:tcPr marL="91426" marR="91426" marT="45696" marB="456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s-EC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48428"/>
                  </a:ext>
                </a:extLst>
              </a:tr>
              <a:tr h="295799">
                <a:tc vMerge="1">
                  <a:txBody>
                    <a:bodyPr/>
                    <a:lstStyle/>
                    <a:p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Codificado</a:t>
                      </a:r>
                      <a:r>
                        <a:rPr lang="es-EC" sz="13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del sector, v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igente al  </a:t>
                      </a:r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período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analizado.</a:t>
                      </a:r>
                      <a:endParaRPr lang="es-EC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617266"/>
                  </a:ext>
                </a:extLst>
              </a:tr>
            </a:tbl>
          </a:graphicData>
        </a:graphic>
      </p:graphicFrame>
      <p:sp>
        <p:nvSpPr>
          <p:cNvPr id="22" name="Es igual a 21">
            <a:extLst>
              <a:ext uri="{FF2B5EF4-FFF2-40B4-BE49-F238E27FC236}">
                <a16:creationId xmlns:a16="http://schemas.microsoft.com/office/drawing/2014/main" id="{F97AC648-2C75-448D-AF7D-3275038F5068}"/>
              </a:ext>
            </a:extLst>
          </p:cNvPr>
          <p:cNvSpPr/>
          <p:nvPr/>
        </p:nvSpPr>
        <p:spPr>
          <a:xfrm>
            <a:off x="3290835" y="2709623"/>
            <a:ext cx="474622" cy="385729"/>
          </a:xfrm>
          <a:prstGeom prst="mathEqual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CE38D33D-47FD-4F79-B3ED-6B4FBCE6B7D2}"/>
              </a:ext>
            </a:extLst>
          </p:cNvPr>
          <p:cNvSpPr/>
          <p:nvPr/>
        </p:nvSpPr>
        <p:spPr>
          <a:xfrm>
            <a:off x="10385102" y="2683400"/>
            <a:ext cx="390611" cy="431625"/>
          </a:xfrm>
          <a:prstGeom prst="mathMultiply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8638E5-B374-408F-8B04-202D332A4895}"/>
              </a:ext>
            </a:extLst>
          </p:cNvPr>
          <p:cNvSpPr/>
          <p:nvPr/>
        </p:nvSpPr>
        <p:spPr>
          <a:xfrm>
            <a:off x="10787519" y="2726866"/>
            <a:ext cx="6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57A298D-8F5D-4B5E-957C-9B38BC9E4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16037"/>
              </p:ext>
            </p:extLst>
          </p:nvPr>
        </p:nvGraphicFramePr>
        <p:xfrm>
          <a:off x="630763" y="3384627"/>
          <a:ext cx="10082336" cy="59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245">
                  <a:extLst>
                    <a:ext uri="{9D8B030D-6E8A-4147-A177-3AD203B41FA5}">
                      <a16:colId xmlns:a16="http://schemas.microsoft.com/office/drawing/2014/main" val="1463915081"/>
                    </a:ext>
                  </a:extLst>
                </a:gridCol>
                <a:gridCol w="957137">
                  <a:extLst>
                    <a:ext uri="{9D8B030D-6E8A-4147-A177-3AD203B41FA5}">
                      <a16:colId xmlns:a16="http://schemas.microsoft.com/office/drawing/2014/main" val="2400971646"/>
                    </a:ext>
                  </a:extLst>
                </a:gridCol>
                <a:gridCol w="6419417">
                  <a:extLst>
                    <a:ext uri="{9D8B030D-6E8A-4147-A177-3AD203B41FA5}">
                      <a16:colId xmlns:a16="http://schemas.microsoft.com/office/drawing/2014/main" val="3287126478"/>
                    </a:ext>
                  </a:extLst>
                </a:gridCol>
                <a:gridCol w="312537">
                  <a:extLst>
                    <a:ext uri="{9D8B030D-6E8A-4147-A177-3AD203B41FA5}">
                      <a16:colId xmlns:a16="http://schemas.microsoft.com/office/drawing/2014/main" val="1566230728"/>
                    </a:ext>
                  </a:extLst>
                </a:gridCol>
              </a:tblGrid>
              <a:tr h="295799">
                <a:tc rowSpan="2">
                  <a:txBody>
                    <a:bodyPr/>
                    <a:lstStyle/>
                    <a:p>
                      <a:pPr algn="ctr"/>
                      <a:r>
                        <a:rPr lang="es-EC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Ejecución presupuestaria </a:t>
                      </a:r>
                    </a:p>
                    <a:p>
                      <a:pPr algn="ctr"/>
                      <a:r>
                        <a:rPr lang="es-EC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del MDMQ</a:t>
                      </a:r>
                      <a:endParaRPr lang="es-EC" sz="13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77B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Devengado acumulado, del MDMQ</a:t>
                      </a:r>
                      <a:r>
                        <a:rPr lang="es-EC" sz="105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 </a:t>
                      </a:r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período analizado</a:t>
                      </a:r>
                    </a:p>
                  </a:txBody>
                  <a:tcPr marL="91426" marR="91426" marT="45696" marB="456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s-EC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48428"/>
                  </a:ext>
                </a:extLst>
              </a:tr>
              <a:tr h="295799">
                <a:tc vMerge="1">
                  <a:txBody>
                    <a:bodyPr/>
                    <a:lstStyle/>
                    <a:p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Codificado</a:t>
                      </a:r>
                      <a:r>
                        <a:rPr lang="es-EC" sz="13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del sector, v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igente al  </a:t>
                      </a:r>
                      <a:r>
                        <a:rPr lang="es-EC" sz="1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período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analizado.</a:t>
                      </a:r>
                      <a:endParaRPr lang="es-EC" sz="1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26" marR="91426" marT="45696" marB="456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617266"/>
                  </a:ext>
                </a:extLst>
              </a:tr>
            </a:tbl>
          </a:graphicData>
        </a:graphic>
      </p:graphicFrame>
      <p:sp>
        <p:nvSpPr>
          <p:cNvPr id="26" name="Es igual a 21">
            <a:extLst>
              <a:ext uri="{FF2B5EF4-FFF2-40B4-BE49-F238E27FC236}">
                <a16:creationId xmlns:a16="http://schemas.microsoft.com/office/drawing/2014/main" id="{F97AC648-2C75-448D-AF7D-3275038F5068}"/>
              </a:ext>
            </a:extLst>
          </p:cNvPr>
          <p:cNvSpPr/>
          <p:nvPr/>
        </p:nvSpPr>
        <p:spPr>
          <a:xfrm>
            <a:off x="3290835" y="3470681"/>
            <a:ext cx="474622" cy="385729"/>
          </a:xfrm>
          <a:prstGeom prst="mathEqual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igno de multiplicación 22">
            <a:extLst>
              <a:ext uri="{FF2B5EF4-FFF2-40B4-BE49-F238E27FC236}">
                <a16:creationId xmlns:a16="http://schemas.microsoft.com/office/drawing/2014/main" id="{CE38D33D-47FD-4F79-B3ED-6B4FBCE6B7D2}"/>
              </a:ext>
            </a:extLst>
          </p:cNvPr>
          <p:cNvSpPr/>
          <p:nvPr/>
        </p:nvSpPr>
        <p:spPr>
          <a:xfrm>
            <a:off x="10385102" y="3444458"/>
            <a:ext cx="390611" cy="431625"/>
          </a:xfrm>
          <a:prstGeom prst="mathMultiply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08638E5-B374-408F-8B04-202D332A4895}"/>
              </a:ext>
            </a:extLst>
          </p:cNvPr>
          <p:cNvSpPr/>
          <p:nvPr/>
        </p:nvSpPr>
        <p:spPr>
          <a:xfrm>
            <a:off x="10787519" y="3487924"/>
            <a:ext cx="6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00292" y="617644"/>
            <a:ext cx="11895908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1A76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 Utilizado: </a:t>
            </a:r>
            <a:endParaRPr lang="es-ES" sz="1600" b="1" dirty="0" smtClean="0">
              <a:solidFill>
                <a:srgbClr val="1A76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600" dirty="0">
              <a:solidFill>
                <a:srgbClr val="1A76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C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 de ejecución presupuestaria: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Relación entre el presupuesto devengado al 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segundo semestre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y el Presupuesto Codificado 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vigente al 31 de diciembre de 2023.</a:t>
            </a:r>
          </a:p>
          <a:p>
            <a:pPr algn="just"/>
            <a:endParaRPr lang="es-ES" sz="1050" b="1" dirty="0" smtClean="0">
              <a:solidFill>
                <a:srgbClr val="1A76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600" b="1" dirty="0" smtClean="0">
                <a:solidFill>
                  <a:srgbClr val="1A76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Fórmula </a:t>
            </a:r>
            <a:r>
              <a:rPr lang="es-ES" sz="1600" b="1" dirty="0">
                <a:solidFill>
                  <a:srgbClr val="1A76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cálculo: </a:t>
            </a:r>
            <a:endParaRPr lang="es-ES" sz="1600" dirty="0">
              <a:solidFill>
                <a:srgbClr val="1A76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Marcador de número de diapositiva 31"/>
          <p:cNvSpPr>
            <a:spLocks noGrp="1"/>
          </p:cNvSpPr>
          <p:nvPr>
            <p:ph type="sldNum" sz="quarter" idx="12"/>
          </p:nvPr>
        </p:nvSpPr>
        <p:spPr>
          <a:xfrm>
            <a:off x="9313318" y="6356350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4</a:t>
            </a:fld>
            <a:endParaRPr lang="es-EC" dirty="0"/>
          </a:p>
        </p:txBody>
      </p:sp>
      <p:sp>
        <p:nvSpPr>
          <p:cNvPr id="30" name="Rectángulo 29"/>
          <p:cNvSpPr/>
          <p:nvPr/>
        </p:nvSpPr>
        <p:spPr>
          <a:xfrm>
            <a:off x="200291" y="4201170"/>
            <a:ext cx="117043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1A76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Agrupaciones disponibles en el Informe remito: </a:t>
            </a:r>
            <a:endParaRPr lang="es-ES" sz="1600" b="1" dirty="0">
              <a:solidFill>
                <a:srgbClr val="1A76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400" dirty="0" smtClean="0"/>
              <a:t>Los datos se encuentran presentados en las siguientes </a:t>
            </a:r>
            <a:r>
              <a:rPr lang="es-ES" sz="1400" dirty="0"/>
              <a:t>categorías: Total Municipal; por tipo de fuente; por </a:t>
            </a:r>
            <a:r>
              <a:rPr lang="es-ES" sz="1400" dirty="0" smtClean="0"/>
              <a:t>Categoría </a:t>
            </a:r>
            <a:r>
              <a:rPr lang="es-ES" sz="1400" dirty="0"/>
              <a:t>de </a:t>
            </a:r>
            <a:r>
              <a:rPr lang="es-ES" sz="1400" dirty="0" smtClean="0"/>
              <a:t>Proyecto (los proyectos se categorizan en proyectos de inversión </a:t>
            </a:r>
            <a:r>
              <a:rPr lang="es-ES" sz="1400" dirty="0"/>
              <a:t>o </a:t>
            </a:r>
            <a:r>
              <a:rPr lang="es-ES" sz="1400" dirty="0" smtClean="0"/>
              <a:t>de corriente</a:t>
            </a:r>
            <a:r>
              <a:rPr lang="es-ES" sz="1400" dirty="0"/>
              <a:t>); y </a:t>
            </a:r>
            <a:r>
              <a:rPr lang="es-ES" sz="1400" dirty="0" smtClean="0"/>
              <a:t>se encuentran subdividido </a:t>
            </a:r>
            <a:r>
              <a:rPr lang="es-ES" sz="1400" dirty="0"/>
              <a:t>por </a:t>
            </a:r>
            <a:r>
              <a:rPr lang="es-ES" sz="1400" dirty="0" smtClean="0"/>
              <a:t>sector</a:t>
            </a:r>
            <a:r>
              <a:rPr lang="es-ES" sz="1400" dirty="0"/>
              <a:t> </a:t>
            </a:r>
            <a:r>
              <a:rPr lang="es-ES" sz="1400" dirty="0" smtClean="0"/>
              <a:t>y entidad.</a:t>
            </a:r>
            <a:endParaRPr lang="es-ES" sz="1400" dirty="0"/>
          </a:p>
          <a:p>
            <a:endParaRPr lang="es-ES" b="1" dirty="0" smtClean="0">
              <a:solidFill>
                <a:srgbClr val="1A76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dirty="0" smtClean="0">
                <a:solidFill>
                  <a:srgbClr val="1A76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</a:t>
            </a:r>
            <a:r>
              <a:rPr lang="es-ES" sz="1600" b="1" dirty="0">
                <a:solidFill>
                  <a:srgbClr val="1A76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presentación</a:t>
            </a:r>
            <a:r>
              <a:rPr lang="es-ES" sz="1600" b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s-ES" sz="1600" b="1" dirty="0" smtClean="0">
              <a:solidFill>
                <a:srgbClr val="203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C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Ranking </a:t>
            </a:r>
            <a:r>
              <a:rPr lang="es-EC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resultados: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Se ordena en función del nivel alcanzado por las diferentes entidades de ejecución presupuestaria, acumulada hasta el periodo de medición, de mayor a menor, ubicando en primer lugar a la entidad con mejor ejecución presupuestaria</a:t>
            </a:r>
            <a:r>
              <a:rPr lang="es-EC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1400" b="1" dirty="0" smtClean="0">
              <a:solidFill>
                <a:srgbClr val="1A76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dirty="0" smtClean="0">
                <a:solidFill>
                  <a:srgbClr val="1A76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Significado</a:t>
            </a:r>
            <a:r>
              <a:rPr lang="es-ES" sz="1600" b="1" dirty="0">
                <a:solidFill>
                  <a:srgbClr val="1A76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s-ES" sz="1600" b="1" dirty="0" smtClean="0">
              <a:solidFill>
                <a:srgbClr val="1A76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400" dirty="0" smtClean="0"/>
              <a:t>Mide </a:t>
            </a:r>
            <a:r>
              <a:rPr lang="es-EC" sz="1400" dirty="0"/>
              <a:t>el avance de la ejecución de recursos </a:t>
            </a:r>
            <a:r>
              <a:rPr lang="es-EC" sz="1400" dirty="0" smtClean="0"/>
              <a:t>financieros, </a:t>
            </a:r>
            <a:r>
              <a:rPr lang="es-EC" sz="1400" dirty="0"/>
              <a:t>en el período </a:t>
            </a:r>
            <a:r>
              <a:rPr lang="es-EC" sz="1400" dirty="0" smtClean="0"/>
              <a:t>analizado, </a:t>
            </a:r>
            <a:r>
              <a:rPr lang="es-EC" sz="1400" dirty="0"/>
              <a:t>en relación con el presupuesto total </a:t>
            </a:r>
            <a:r>
              <a:rPr lang="es-EC" sz="1400" dirty="0" smtClean="0"/>
              <a:t>del año.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52560" y="36146"/>
            <a:ext cx="1065632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933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Metodología.</a:t>
            </a:r>
            <a:endParaRPr lang="es-MX" sz="2933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99240" y="1226568"/>
          <a:ext cx="11367025" cy="422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61">
                  <a:extLst>
                    <a:ext uri="{9D8B030D-6E8A-4147-A177-3AD203B41FA5}">
                      <a16:colId xmlns:a16="http://schemas.microsoft.com/office/drawing/2014/main" val="3161080111"/>
                    </a:ext>
                  </a:extLst>
                </a:gridCol>
                <a:gridCol w="2534860">
                  <a:extLst>
                    <a:ext uri="{9D8B030D-6E8A-4147-A177-3AD203B41FA5}">
                      <a16:colId xmlns:a16="http://schemas.microsoft.com/office/drawing/2014/main" val="2092946368"/>
                    </a:ext>
                  </a:extLst>
                </a:gridCol>
                <a:gridCol w="1201427">
                  <a:extLst>
                    <a:ext uri="{9D8B030D-6E8A-4147-A177-3AD203B41FA5}">
                      <a16:colId xmlns:a16="http://schemas.microsoft.com/office/drawing/2014/main" val="801249197"/>
                    </a:ext>
                  </a:extLst>
                </a:gridCol>
                <a:gridCol w="2555231">
                  <a:extLst>
                    <a:ext uri="{9D8B030D-6E8A-4147-A177-3AD203B41FA5}">
                      <a16:colId xmlns:a16="http://schemas.microsoft.com/office/drawing/2014/main" val="1124389242"/>
                    </a:ext>
                  </a:extLst>
                </a:gridCol>
                <a:gridCol w="1114924">
                  <a:extLst>
                    <a:ext uri="{9D8B030D-6E8A-4147-A177-3AD203B41FA5}">
                      <a16:colId xmlns:a16="http://schemas.microsoft.com/office/drawing/2014/main" val="2255819151"/>
                    </a:ext>
                  </a:extLst>
                </a:gridCol>
                <a:gridCol w="2424016">
                  <a:extLst>
                    <a:ext uri="{9D8B030D-6E8A-4147-A177-3AD203B41FA5}">
                      <a16:colId xmlns:a16="http://schemas.microsoft.com/office/drawing/2014/main" val="3075037860"/>
                    </a:ext>
                  </a:extLst>
                </a:gridCol>
                <a:gridCol w="823706">
                  <a:extLst>
                    <a:ext uri="{9D8B030D-6E8A-4147-A177-3AD203B41FA5}">
                      <a16:colId xmlns:a16="http://schemas.microsoft.com/office/drawing/2014/main" val="451306807"/>
                    </a:ext>
                  </a:extLst>
                </a:gridCol>
              </a:tblGrid>
              <a:tr h="444023"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accent1"/>
                          </a:solidFill>
                        </a:rPr>
                        <a:t>Categoría</a:t>
                      </a:r>
                      <a:r>
                        <a:rPr lang="es-MX" sz="2400" baseline="0" dirty="0">
                          <a:solidFill>
                            <a:schemeClr val="accent1"/>
                          </a:solidFill>
                        </a:rPr>
                        <a:t> de </a:t>
                      </a:r>
                      <a:r>
                        <a:rPr lang="es-MX" sz="2400" baseline="0" dirty="0" smtClean="0">
                          <a:solidFill>
                            <a:schemeClr val="accent1"/>
                          </a:solidFill>
                        </a:rPr>
                        <a:t>Proyecto:</a:t>
                      </a:r>
                    </a:p>
                    <a:p>
                      <a:pPr algn="ctr"/>
                      <a:endParaRPr lang="es-EC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B050"/>
                          </a:solidFill>
                        </a:rPr>
                        <a:t>Tipo de </a:t>
                      </a:r>
                      <a:r>
                        <a:rPr lang="es-MX" sz="2400" dirty="0" smtClean="0">
                          <a:solidFill>
                            <a:srgbClr val="00B050"/>
                          </a:solidFill>
                        </a:rPr>
                        <a:t>Fuente:</a:t>
                      </a:r>
                    </a:p>
                    <a:p>
                      <a:pPr algn="ctr"/>
                      <a:endParaRPr lang="es-EC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14149"/>
                  </a:ext>
                </a:extLst>
              </a:tr>
              <a:tr h="7472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37%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</a:rPr>
                        <a:t>Corriente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</a:rPr>
                        <a:t>Asignación Municipal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67%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413645"/>
                  </a:ext>
                </a:extLst>
              </a:tr>
              <a:tr h="444023"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646.027.665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1.179.761.418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61194"/>
                  </a:ext>
                </a:extLst>
              </a:tr>
              <a:tr h="985366"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>
                          <a:solidFill>
                            <a:schemeClr val="bg1"/>
                          </a:solidFill>
                        </a:rPr>
                        <a:t>Codificado </a:t>
                      </a:r>
                    </a:p>
                    <a:p>
                      <a:pPr algn="ctr"/>
                      <a:r>
                        <a:rPr lang="es-ES" sz="2800" b="1" dirty="0" smtClean="0">
                          <a:solidFill>
                            <a:schemeClr val="bg1"/>
                          </a:solidFill>
                          <a:ea typeface="Calibri" panose="020F0502020204030204" pitchFamily="34" charset="0"/>
                        </a:rPr>
                        <a:t>$ 1.748.911.182 </a:t>
                      </a:r>
                      <a:endParaRPr lang="es-EC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7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66453"/>
                  </a:ext>
                </a:extLst>
              </a:tr>
              <a:tr h="780891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63%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</a:rPr>
                        <a:t>Inversión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B0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</a:rPr>
                        <a:t>Recursos 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Propios*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tx1"/>
                          </a:solidFill>
                        </a:rPr>
                        <a:t>33%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984130"/>
                  </a:ext>
                </a:extLst>
              </a:tr>
              <a:tr h="444023"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1.102.883.518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569.149.764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795166"/>
                  </a:ext>
                </a:extLst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>
            <a:off x="3947513" y="3369976"/>
            <a:ext cx="787400" cy="62544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Flecha derecha 10"/>
          <p:cNvSpPr/>
          <p:nvPr/>
        </p:nvSpPr>
        <p:spPr>
          <a:xfrm rot="10800000">
            <a:off x="7577063" y="3369976"/>
            <a:ext cx="787400" cy="62544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Más 4"/>
          <p:cNvSpPr/>
          <p:nvPr/>
        </p:nvSpPr>
        <p:spPr>
          <a:xfrm>
            <a:off x="2227988" y="3398518"/>
            <a:ext cx="673100" cy="584201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Más 12"/>
          <p:cNvSpPr/>
          <p:nvPr/>
        </p:nvSpPr>
        <p:spPr>
          <a:xfrm>
            <a:off x="9351459" y="3369976"/>
            <a:ext cx="673100" cy="584201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0" y="-23532"/>
            <a:ext cx="12191999" cy="623607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65607" t="95278" r="184" b="13"/>
          <a:stretch/>
        </p:blipFill>
        <p:spPr>
          <a:xfrm>
            <a:off x="7135585" y="-22226"/>
            <a:ext cx="5056415" cy="61138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748F09-2E17-4980-AF06-238186601885}"/>
              </a:ext>
            </a:extLst>
          </p:cNvPr>
          <p:cNvSpPr/>
          <p:nvPr/>
        </p:nvSpPr>
        <p:spPr>
          <a:xfrm>
            <a:off x="350743" y="98911"/>
            <a:ext cx="1143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3. </a:t>
            </a:r>
            <a:r>
              <a:rPr lang="es-MX" sz="2400" b="1" dirty="0">
                <a:solidFill>
                  <a:schemeClr val="bg1"/>
                </a:solidFill>
              </a:rPr>
              <a:t>COMPOSICIÓN DEL PRESUPUESTO TOTAL DEL </a:t>
            </a:r>
            <a:r>
              <a:rPr lang="es-MX" sz="2400" b="1" dirty="0" smtClean="0">
                <a:solidFill>
                  <a:schemeClr val="bg1"/>
                </a:solidFill>
              </a:rPr>
              <a:t>GAD DEL DMQ.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6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5</a:t>
            </a:fld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8610600" y="5894685"/>
            <a:ext cx="3277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/>
              <a:t>Nota: (*) RECURSOS </a:t>
            </a:r>
            <a:r>
              <a:rPr lang="es-EC" sz="1200" dirty="0"/>
              <a:t>PROPIOS DE EPM Y ENTIDADES ADSCRITAS + FONDO </a:t>
            </a:r>
            <a:r>
              <a:rPr lang="es-EC" sz="1200" dirty="0" smtClean="0"/>
              <a:t>AMBIENTAL.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7278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8A6D50-56A0-4CD1-B9B2-97F82B9887D6}"/>
              </a:ext>
            </a:extLst>
          </p:cNvPr>
          <p:cNvSpPr/>
          <p:nvPr/>
        </p:nvSpPr>
        <p:spPr>
          <a:xfrm>
            <a:off x="7605685" y="1219844"/>
            <a:ext cx="45111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rgbClr val="70AD47"/>
                </a:solidFill>
              </a:rPr>
              <a:t>Ejecución</a:t>
            </a:r>
            <a:endParaRPr lang="es-ES" sz="4400" b="1" dirty="0">
              <a:solidFill>
                <a:srgbClr val="70AD47"/>
              </a:solidFill>
            </a:endParaRPr>
          </a:p>
          <a:p>
            <a:r>
              <a:rPr lang="es-ES" sz="4400" b="1" dirty="0" smtClean="0">
                <a:solidFill>
                  <a:srgbClr val="70AD47"/>
                </a:solidFill>
              </a:rPr>
              <a:t>Presupuestaria</a:t>
            </a:r>
            <a:endParaRPr lang="es-ES" sz="4400" b="1" dirty="0">
              <a:solidFill>
                <a:srgbClr val="70AD47"/>
              </a:solidFill>
            </a:endParaRPr>
          </a:p>
          <a:p>
            <a:r>
              <a:rPr lang="es-ES" sz="4400" b="1" dirty="0">
                <a:solidFill>
                  <a:srgbClr val="70AD47"/>
                </a:solidFill>
              </a:rPr>
              <a:t>del </a:t>
            </a:r>
            <a:r>
              <a:rPr lang="es-ES" sz="4400" b="1" dirty="0" smtClean="0">
                <a:solidFill>
                  <a:srgbClr val="70AD47"/>
                </a:solidFill>
              </a:rPr>
              <a:t>GAD.</a:t>
            </a:r>
            <a:endParaRPr lang="es-ES" sz="4400" b="1" dirty="0">
              <a:solidFill>
                <a:srgbClr val="70AD47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57821B-B754-4B74-B3E5-4E4176CE201B}"/>
              </a:ext>
            </a:extLst>
          </p:cNvPr>
          <p:cNvSpPr txBox="1"/>
          <p:nvPr/>
        </p:nvSpPr>
        <p:spPr>
          <a:xfrm>
            <a:off x="6208294" y="977502"/>
            <a:ext cx="11730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800" b="1" dirty="0" smtClean="0">
                <a:solidFill>
                  <a:srgbClr val="70AD47"/>
                </a:solidFill>
                <a:latin typeface="Albertus Extra Bold" panose="020E0802040304020204" pitchFamily="34" charset="0"/>
              </a:rPr>
              <a:t>4</a:t>
            </a:r>
            <a:endParaRPr lang="es-EC" sz="3600" b="1" dirty="0">
              <a:solidFill>
                <a:srgbClr val="70AD47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BB6675-C105-4773-8772-954CBABED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0" b="12270"/>
          <a:stretch/>
        </p:blipFill>
        <p:spPr>
          <a:xfrm>
            <a:off x="-19536" y="1"/>
            <a:ext cx="6115536" cy="6858000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B789330-B151-427D-8E80-16FBE1268E0D}"/>
              </a:ext>
            </a:extLst>
          </p:cNvPr>
          <p:cNvCxnSpPr/>
          <p:nvPr/>
        </p:nvCxnSpPr>
        <p:spPr>
          <a:xfrm>
            <a:off x="6092985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32" y="6177509"/>
            <a:ext cx="3399055" cy="6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/>
          </p:nvPr>
        </p:nvGraphicFramePr>
        <p:xfrm>
          <a:off x="234892" y="1245036"/>
          <a:ext cx="11803347" cy="497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ángulo 6">
            <a:extLst>
              <a:ext uri="{FF2B5EF4-FFF2-40B4-BE49-F238E27FC236}">
                <a16:creationId xmlns:a16="http://schemas.microsoft.com/office/drawing/2014/main" id="{1BA92506-64E0-8D42-99C4-9A6AD912DFFC}"/>
              </a:ext>
            </a:extLst>
          </p:cNvPr>
          <p:cNvSpPr/>
          <p:nvPr/>
        </p:nvSpPr>
        <p:spPr>
          <a:xfrm>
            <a:off x="600813" y="842600"/>
            <a:ext cx="11362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Totales de ejecución presupuestaria del MDMQ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BF7DC5-5B89-4E8D-9E98-EF0203A855E2}"/>
              </a:ext>
            </a:extLst>
          </p:cNvPr>
          <p:cNvSpPr/>
          <p:nvPr/>
        </p:nvSpPr>
        <p:spPr>
          <a:xfrm>
            <a:off x="160002" y="6452503"/>
            <a:ext cx="5146706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33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</a:t>
            </a:r>
            <a:r>
              <a:rPr lang="es-ES" sz="933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Sistema Mi Ciudad. Fecha de corte al </a:t>
            </a:r>
            <a:r>
              <a:rPr lang="es-ES" sz="933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de diciembre </a:t>
            </a:r>
            <a:r>
              <a:rPr lang="es-ES" sz="933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933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2023.</a:t>
            </a:r>
            <a:endParaRPr lang="es-EC" sz="933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-23532"/>
            <a:ext cx="12191999" cy="623607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65607" t="95278" r="184" b="13"/>
          <a:stretch/>
        </p:blipFill>
        <p:spPr>
          <a:xfrm>
            <a:off x="7135585" y="-22226"/>
            <a:ext cx="5056415" cy="611383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2748F09-2E17-4980-AF06-238186601885}"/>
              </a:ext>
            </a:extLst>
          </p:cNvPr>
          <p:cNvSpPr/>
          <p:nvPr/>
        </p:nvSpPr>
        <p:spPr>
          <a:xfrm>
            <a:off x="350743" y="98911"/>
            <a:ext cx="1143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 Evolución </a:t>
            </a: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ejecución presupuestaria trimestral del </a:t>
            </a:r>
            <a:r>
              <a:rPr lang="es-MX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MDMQ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C79E3E6-02FC-4926-9AB0-685E2E95954C}"/>
              </a:ext>
            </a:extLst>
          </p:cNvPr>
          <p:cNvSpPr/>
          <p:nvPr/>
        </p:nvSpPr>
        <p:spPr>
          <a:xfrm>
            <a:off x="160002" y="6219671"/>
            <a:ext cx="11497704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Nota:</a:t>
            </a:r>
            <a:r>
              <a:rPr lang="es-ES" sz="1067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067" dirty="0" smtClean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C" sz="1067" dirty="0">
                <a:latin typeface="Calibri" panose="020F0502020204030204" pitchFamily="34" charset="0"/>
                <a:cs typeface="Calibri" panose="020F0502020204030204" pitchFamily="34" charset="0"/>
              </a:rPr>
              <a:t>recursos </a:t>
            </a:r>
            <a:r>
              <a:rPr lang="es-EC" sz="1067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totales </a:t>
            </a:r>
            <a:r>
              <a:rPr lang="es-EC" sz="1067" dirty="0">
                <a:latin typeface="Calibri" panose="020F0502020204030204" pitchFamily="34" charset="0"/>
                <a:cs typeface="Calibri" panose="020F0502020204030204" pitchFamily="34" charset="0"/>
              </a:rPr>
              <a:t>corresponden a la suma de Asignación municipal + Recursos propios + Fondo ambiental. </a:t>
            </a:r>
            <a:endParaRPr lang="es-EC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82008" y="673467"/>
            <a:ext cx="6570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Ejecución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presupuestaria del </a:t>
            </a:r>
            <a:r>
              <a:rPr lang="es-EC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MDMQ, correspondiente al Presupuesto Total</a:t>
            </a:r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7</a:t>
            </a:fld>
            <a:endParaRPr lang="es-EC" dirty="0"/>
          </a:p>
        </p:txBody>
      </p:sp>
      <p:grpSp>
        <p:nvGrpSpPr>
          <p:cNvPr id="9" name="Grupo 8"/>
          <p:cNvGrpSpPr/>
          <p:nvPr/>
        </p:nvGrpSpPr>
        <p:grpSpPr>
          <a:xfrm>
            <a:off x="4371440" y="3577623"/>
            <a:ext cx="3515061" cy="1942202"/>
            <a:chOff x="4132810" y="3513079"/>
            <a:chExt cx="3515061" cy="1942202"/>
          </a:xfrm>
        </p:grpSpPr>
        <p:grpSp>
          <p:nvGrpSpPr>
            <p:cNvPr id="6" name="Grupo 5"/>
            <p:cNvGrpSpPr/>
            <p:nvPr/>
          </p:nvGrpSpPr>
          <p:grpSpPr>
            <a:xfrm>
              <a:off x="4132810" y="4208303"/>
              <a:ext cx="2595342" cy="1246978"/>
              <a:chOff x="4544005" y="3839004"/>
              <a:chExt cx="2595342" cy="1246978"/>
            </a:xfrm>
          </p:grpSpPr>
          <p:sp>
            <p:nvSpPr>
              <p:cNvPr id="5" name="CuadroTexto 4"/>
              <p:cNvSpPr txBox="1"/>
              <p:nvPr/>
            </p:nvSpPr>
            <p:spPr>
              <a:xfrm>
                <a:off x="4544005" y="4778205"/>
                <a:ext cx="74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chemeClr val="bg1"/>
                    </a:solidFill>
                  </a:rPr>
                  <a:t>35%</a:t>
                </a:r>
                <a:endParaRPr lang="es-EC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5477698" y="4290023"/>
                <a:ext cx="74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chemeClr val="bg1"/>
                    </a:solidFill>
                  </a:rPr>
                  <a:t>50%</a:t>
                </a:r>
                <a:endParaRPr lang="es-EC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6397667" y="3839004"/>
                <a:ext cx="74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chemeClr val="bg1"/>
                    </a:solidFill>
                  </a:rPr>
                  <a:t>56%</a:t>
                </a:r>
                <a:endParaRPr lang="es-EC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6906191" y="3513079"/>
              <a:ext cx="741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81%</a:t>
              </a:r>
              <a:endParaRPr lang="es-EC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271541" y="3853651"/>
            <a:ext cx="3467841" cy="1971598"/>
            <a:chOff x="7851798" y="3744533"/>
            <a:chExt cx="3467841" cy="1971598"/>
          </a:xfrm>
        </p:grpSpPr>
        <p:grpSp>
          <p:nvGrpSpPr>
            <p:cNvPr id="2" name="Grupo 1"/>
            <p:cNvGrpSpPr/>
            <p:nvPr/>
          </p:nvGrpSpPr>
          <p:grpSpPr>
            <a:xfrm>
              <a:off x="7851798" y="4584426"/>
              <a:ext cx="2492711" cy="1131705"/>
              <a:chOff x="7999056" y="4729152"/>
              <a:chExt cx="2492711" cy="1131705"/>
            </a:xfrm>
          </p:grpSpPr>
          <p:sp>
            <p:nvSpPr>
              <p:cNvPr id="22" name="CuadroTexto 21"/>
              <p:cNvSpPr txBox="1"/>
              <p:nvPr/>
            </p:nvSpPr>
            <p:spPr>
              <a:xfrm>
                <a:off x="7999056" y="5553080"/>
                <a:ext cx="74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FFFF00"/>
                    </a:solidFill>
                  </a:rPr>
                  <a:t>14%</a:t>
                </a:r>
                <a:endParaRPr lang="es-EC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8868985" y="5112214"/>
                <a:ext cx="74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FFFF00"/>
                    </a:solidFill>
                  </a:rPr>
                  <a:t>31%</a:t>
                </a:r>
                <a:endParaRPr lang="es-EC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9750087" y="4729152"/>
                <a:ext cx="74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FFFF00"/>
                    </a:solidFill>
                  </a:rPr>
                  <a:t>42%</a:t>
                </a:r>
                <a:endParaRPr lang="es-EC" sz="14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10577959" y="3744533"/>
              <a:ext cx="741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FFFF00"/>
                  </a:solidFill>
                </a:rPr>
                <a:t>75%</a:t>
              </a:r>
              <a:endParaRPr lang="es-EC" sz="1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3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áfico 33"/>
          <p:cNvGraphicFramePr/>
          <p:nvPr>
            <p:extLst/>
          </p:nvPr>
        </p:nvGraphicFramePr>
        <p:xfrm>
          <a:off x="-13716" y="3514639"/>
          <a:ext cx="6213430" cy="300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/>
          </p:nvPr>
        </p:nvGraphicFramePr>
        <p:xfrm>
          <a:off x="-26679" y="782669"/>
          <a:ext cx="6102033" cy="285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6949"/>
            <a:ext cx="12191999" cy="285402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65607" t="95278" r="184" b="13"/>
          <a:stretch/>
        </p:blipFill>
        <p:spPr>
          <a:xfrm>
            <a:off x="7135585" y="28932"/>
            <a:ext cx="5056415" cy="253126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279593" y="296561"/>
          <a:ext cx="969320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581">
                  <a:extLst>
                    <a:ext uri="{9D8B030D-6E8A-4147-A177-3AD203B41FA5}">
                      <a16:colId xmlns:a16="http://schemas.microsoft.com/office/drawing/2014/main" val="60061514"/>
                    </a:ext>
                  </a:extLst>
                </a:gridCol>
                <a:gridCol w="1321601">
                  <a:extLst>
                    <a:ext uri="{9D8B030D-6E8A-4147-A177-3AD203B41FA5}">
                      <a16:colId xmlns:a16="http://schemas.microsoft.com/office/drawing/2014/main" val="3295634214"/>
                    </a:ext>
                  </a:extLst>
                </a:gridCol>
                <a:gridCol w="1226446">
                  <a:extLst>
                    <a:ext uri="{9D8B030D-6E8A-4147-A177-3AD203B41FA5}">
                      <a16:colId xmlns:a16="http://schemas.microsoft.com/office/drawing/2014/main" val="3500237030"/>
                    </a:ext>
                  </a:extLst>
                </a:gridCol>
                <a:gridCol w="3572579">
                  <a:extLst>
                    <a:ext uri="{9D8B030D-6E8A-4147-A177-3AD203B41FA5}">
                      <a16:colId xmlns:a16="http://schemas.microsoft.com/office/drawing/2014/main" val="2745470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rgbClr val="25377B"/>
                          </a:solidFill>
                        </a:rPr>
                        <a:t>Ejecución</a:t>
                      </a:r>
                      <a:r>
                        <a:rPr lang="es-MX" sz="1600" baseline="0" dirty="0" smtClean="0">
                          <a:solidFill>
                            <a:srgbClr val="25377B"/>
                          </a:solidFill>
                        </a:rPr>
                        <a:t> presupuestaria Trimestral,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rgbClr val="25377B"/>
                          </a:solidFill>
                        </a:rPr>
                        <a:t>por </a:t>
                      </a:r>
                      <a:r>
                        <a:rPr lang="es-MX" sz="1600" dirty="0" smtClean="0">
                          <a:solidFill>
                            <a:srgbClr val="25377B"/>
                          </a:solidFill>
                        </a:rPr>
                        <a:t>Categoría</a:t>
                      </a:r>
                      <a:r>
                        <a:rPr lang="es-MX" sz="1600" baseline="0" dirty="0" smtClean="0">
                          <a:solidFill>
                            <a:srgbClr val="25377B"/>
                          </a:solidFill>
                        </a:rPr>
                        <a:t> de Proyecto</a:t>
                      </a:r>
                      <a:endParaRPr lang="es-EC" sz="1600" dirty="0">
                        <a:solidFill>
                          <a:srgbClr val="25377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rgbClr val="1A76BB"/>
                          </a:solidFill>
                        </a:rPr>
                        <a:t>Ejecución</a:t>
                      </a:r>
                      <a:r>
                        <a:rPr lang="es-MX" sz="1600" baseline="0" dirty="0" smtClean="0">
                          <a:solidFill>
                            <a:srgbClr val="1A76BB"/>
                          </a:solidFill>
                        </a:rPr>
                        <a:t> Presupuestaria Trimestral,</a:t>
                      </a:r>
                    </a:p>
                    <a:p>
                      <a:pPr algn="ctr"/>
                      <a:r>
                        <a:rPr lang="es-MX" sz="1600" baseline="0" dirty="0" smtClean="0">
                          <a:solidFill>
                            <a:srgbClr val="1A76BB"/>
                          </a:solidFill>
                        </a:rPr>
                        <a:t>por </a:t>
                      </a:r>
                      <a:r>
                        <a:rPr lang="es-MX" sz="1600" dirty="0" smtClean="0">
                          <a:solidFill>
                            <a:srgbClr val="1A76BB"/>
                          </a:solidFill>
                        </a:rPr>
                        <a:t>Tipo de Fuente</a:t>
                      </a:r>
                      <a:endParaRPr lang="es-EC" sz="1600" dirty="0">
                        <a:solidFill>
                          <a:srgbClr val="1A76B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81060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6102033" y="360681"/>
            <a:ext cx="45719" cy="6004175"/>
          </a:xfrm>
          <a:prstGeom prst="rect">
            <a:avLst/>
          </a:prstGeom>
          <a:gradFill flip="none" rotWithShape="1">
            <a:gsLst>
              <a:gs pos="6195">
                <a:schemeClr val="accent5">
                  <a:lumMod val="75000"/>
                </a:schemeClr>
              </a:gs>
              <a:gs pos="100000">
                <a:schemeClr val="bg1"/>
              </a:gs>
              <a:gs pos="54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 w="3175">
            <a:solidFill>
              <a:srgbClr val="72BB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/>
          </a:p>
        </p:txBody>
      </p:sp>
      <p:sp>
        <p:nvSpPr>
          <p:cNvPr id="37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8</a:t>
            </a:fld>
            <a:endParaRPr lang="es-EC" dirty="0"/>
          </a:p>
        </p:txBody>
      </p:sp>
      <p:grpSp>
        <p:nvGrpSpPr>
          <p:cNvPr id="2" name="Grupo 1"/>
          <p:cNvGrpSpPr/>
          <p:nvPr/>
        </p:nvGrpSpPr>
        <p:grpSpPr>
          <a:xfrm>
            <a:off x="2168725" y="2004730"/>
            <a:ext cx="1795061" cy="1101934"/>
            <a:chOff x="2168725" y="2004730"/>
            <a:chExt cx="1795061" cy="1101934"/>
          </a:xfrm>
        </p:grpSpPr>
        <p:sp>
          <p:nvSpPr>
            <p:cNvPr id="15" name="CuadroTexto 14"/>
            <p:cNvSpPr txBox="1"/>
            <p:nvPr/>
          </p:nvSpPr>
          <p:spPr>
            <a:xfrm>
              <a:off x="2168725" y="2829665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39%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2630495" y="264161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57%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077094" y="2375686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69%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3506586" y="200473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92%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051582" y="2004732"/>
            <a:ext cx="1907185" cy="1255057"/>
            <a:chOff x="4051582" y="2004732"/>
            <a:chExt cx="1907185" cy="1255057"/>
          </a:xfrm>
        </p:grpSpPr>
        <p:sp>
          <p:nvSpPr>
            <p:cNvPr id="16" name="CuadroTexto 15"/>
            <p:cNvSpPr txBox="1"/>
            <p:nvPr/>
          </p:nvSpPr>
          <p:spPr>
            <a:xfrm>
              <a:off x="4051582" y="2982790"/>
              <a:ext cx="541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21%!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501588" y="2718721"/>
              <a:ext cx="541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43%!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4958361" y="2435863"/>
              <a:ext cx="541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61%!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416909" y="2004732"/>
              <a:ext cx="541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90%!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160975" y="5014891"/>
            <a:ext cx="1862414" cy="953930"/>
            <a:chOff x="2160975" y="5014891"/>
            <a:chExt cx="1862414" cy="953930"/>
          </a:xfrm>
        </p:grpSpPr>
        <p:sp>
          <p:nvSpPr>
            <p:cNvPr id="17" name="CuadroTexto 16"/>
            <p:cNvSpPr txBox="1"/>
            <p:nvPr/>
          </p:nvSpPr>
          <p:spPr>
            <a:xfrm>
              <a:off x="2160975" y="5691822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32%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674551" y="5632172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45%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116184" y="541482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48%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3566189" y="501489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75%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109255" y="5036573"/>
            <a:ext cx="1966099" cy="1203172"/>
            <a:chOff x="4109255" y="5036573"/>
            <a:chExt cx="1966099" cy="1203172"/>
          </a:xfrm>
        </p:grpSpPr>
        <p:sp>
          <p:nvSpPr>
            <p:cNvPr id="18" name="CuadroTexto 17"/>
            <p:cNvSpPr txBox="1"/>
            <p:nvPr/>
          </p:nvSpPr>
          <p:spPr>
            <a:xfrm>
              <a:off x="4109255" y="5962746"/>
              <a:ext cx="541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10%!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576958" y="5804164"/>
              <a:ext cx="56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23%!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5029726" y="5631806"/>
              <a:ext cx="56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31%!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514490" y="5036573"/>
              <a:ext cx="56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66%!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39" name="Gráfico 38"/>
          <p:cNvGraphicFramePr/>
          <p:nvPr>
            <p:extLst/>
          </p:nvPr>
        </p:nvGraphicFramePr>
        <p:xfrm>
          <a:off x="6129339" y="759337"/>
          <a:ext cx="6062661" cy="27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8236035" y="2004731"/>
            <a:ext cx="1863463" cy="1210970"/>
            <a:chOff x="6728543" y="2304140"/>
            <a:chExt cx="1863463" cy="1210970"/>
          </a:xfrm>
        </p:grpSpPr>
        <p:sp>
          <p:nvSpPr>
            <p:cNvPr id="19" name="CuadroTexto 18"/>
            <p:cNvSpPr txBox="1"/>
            <p:nvPr/>
          </p:nvSpPr>
          <p:spPr>
            <a:xfrm>
              <a:off x="7207999" y="306664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46%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728543" y="323811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31%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7677606" y="272931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</a:rPr>
                <a:t>52%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8134806" y="230414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8</a:t>
              </a:r>
              <a:r>
                <a:rPr lang="es-MX" sz="1200" b="1" dirty="0" smtClean="0">
                  <a:solidFill>
                    <a:schemeClr val="bg1"/>
                  </a:solidFill>
                </a:rPr>
                <a:t>2%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0105971" y="2299715"/>
            <a:ext cx="1953741" cy="980110"/>
            <a:chOff x="8598479" y="2599124"/>
            <a:chExt cx="1953741" cy="980110"/>
          </a:xfrm>
        </p:grpSpPr>
        <p:sp>
          <p:nvSpPr>
            <p:cNvPr id="20" name="CuadroTexto 19"/>
            <p:cNvSpPr txBox="1"/>
            <p:nvPr/>
          </p:nvSpPr>
          <p:spPr>
            <a:xfrm>
              <a:off x="8598479" y="3302235"/>
              <a:ext cx="5722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13%!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9063933" y="3223539"/>
              <a:ext cx="569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29%!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9535510" y="3066110"/>
              <a:ext cx="569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38%!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9983011" y="2599124"/>
              <a:ext cx="569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FFFF00"/>
                  </a:solidFill>
                </a:rPr>
                <a:t>74%!</a:t>
              </a:r>
              <a:endParaRPr lang="es-EC" sz="1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6132594" y="3462628"/>
            <a:ext cx="6043623" cy="2927219"/>
            <a:chOff x="6036905" y="3673858"/>
            <a:chExt cx="6034269" cy="2835182"/>
          </a:xfrm>
        </p:grpSpPr>
        <p:graphicFrame>
          <p:nvGraphicFramePr>
            <p:cNvPr id="42" name="Gráfico 41"/>
            <p:cNvGraphicFramePr/>
            <p:nvPr>
              <p:extLst/>
            </p:nvPr>
          </p:nvGraphicFramePr>
          <p:xfrm>
            <a:off x="6036905" y="3673858"/>
            <a:ext cx="6034269" cy="28351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56" name="Grupo 55"/>
            <p:cNvGrpSpPr/>
            <p:nvPr/>
          </p:nvGrpSpPr>
          <p:grpSpPr>
            <a:xfrm>
              <a:off x="8134999" y="5172960"/>
              <a:ext cx="1820938" cy="880148"/>
              <a:chOff x="8300055" y="5089307"/>
              <a:chExt cx="1820938" cy="880148"/>
            </a:xfrm>
          </p:grpSpPr>
          <p:sp>
            <p:nvSpPr>
              <p:cNvPr id="21" name="CuadroTexto 20"/>
              <p:cNvSpPr txBox="1"/>
              <p:nvPr/>
            </p:nvSpPr>
            <p:spPr>
              <a:xfrm>
                <a:off x="8300055" y="5692456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</a:rPr>
                  <a:t>42%</a:t>
                </a:r>
                <a:endParaRPr lang="es-EC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8750736" y="5476871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</a:rPr>
                  <a:t>55%</a:t>
                </a:r>
                <a:endParaRPr lang="es-EC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CuadroTexto 42"/>
              <p:cNvSpPr txBox="1"/>
              <p:nvPr/>
            </p:nvSpPr>
            <p:spPr>
              <a:xfrm>
                <a:off x="9206592" y="5309249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</a:rPr>
                  <a:t>63%</a:t>
                </a:r>
                <a:endParaRPr lang="es-EC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CuadroTexto 49"/>
              <p:cNvSpPr txBox="1"/>
              <p:nvPr/>
            </p:nvSpPr>
            <p:spPr>
              <a:xfrm>
                <a:off x="9663793" y="5089307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</a:rPr>
                  <a:t>81%</a:t>
                </a:r>
                <a:endParaRPr lang="es-EC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upo 65"/>
            <p:cNvGrpSpPr/>
            <p:nvPr/>
          </p:nvGrpSpPr>
          <p:grpSpPr>
            <a:xfrm>
              <a:off x="10049290" y="5177112"/>
              <a:ext cx="1883093" cy="1076837"/>
              <a:chOff x="10049290" y="5177112"/>
              <a:chExt cx="1883093" cy="1076837"/>
            </a:xfrm>
          </p:grpSpPr>
          <p:grpSp>
            <p:nvGrpSpPr>
              <p:cNvPr id="61" name="Grupo 60"/>
              <p:cNvGrpSpPr/>
              <p:nvPr/>
            </p:nvGrpSpPr>
            <p:grpSpPr>
              <a:xfrm>
                <a:off x="10049290" y="5559185"/>
                <a:ext cx="1419206" cy="694764"/>
                <a:chOff x="10283877" y="5580857"/>
                <a:chExt cx="1419206" cy="694764"/>
              </a:xfrm>
            </p:grpSpPr>
            <p:sp>
              <p:nvSpPr>
                <p:cNvPr id="62" name="CuadroTexto 61"/>
                <p:cNvSpPr txBox="1"/>
                <p:nvPr/>
              </p:nvSpPr>
              <p:spPr>
                <a:xfrm>
                  <a:off x="10283877" y="5998622"/>
                  <a:ext cx="52339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200" b="1" dirty="0" smtClean="0">
                      <a:solidFill>
                        <a:srgbClr val="FFFF00"/>
                      </a:solidFill>
                    </a:rPr>
                    <a:t>15%!</a:t>
                  </a:r>
                  <a:endParaRPr lang="es-EC" sz="12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3" name="CuadroTexto 62"/>
                <p:cNvSpPr txBox="1"/>
                <p:nvPr/>
              </p:nvSpPr>
              <p:spPr>
                <a:xfrm>
                  <a:off x="10723831" y="5797782"/>
                  <a:ext cx="52339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200" b="1" dirty="0" smtClean="0">
                      <a:solidFill>
                        <a:srgbClr val="FFFF00"/>
                      </a:solidFill>
                    </a:rPr>
                    <a:t>34%!</a:t>
                  </a:r>
                  <a:endParaRPr lang="es-EC" sz="12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4" name="CuadroTexto 63"/>
                <p:cNvSpPr txBox="1"/>
                <p:nvPr/>
              </p:nvSpPr>
              <p:spPr>
                <a:xfrm>
                  <a:off x="11179686" y="5580857"/>
                  <a:ext cx="52339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200" b="1" dirty="0" smtClean="0">
                      <a:solidFill>
                        <a:srgbClr val="FFFF00"/>
                      </a:solidFill>
                    </a:rPr>
                    <a:t>51%!</a:t>
                  </a:r>
                  <a:endParaRPr lang="es-EC" sz="1200" b="1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65" name="CuadroTexto 64"/>
              <p:cNvSpPr txBox="1"/>
              <p:nvPr/>
            </p:nvSpPr>
            <p:spPr>
              <a:xfrm>
                <a:off x="11408986" y="5177112"/>
                <a:ext cx="5233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rgbClr val="FFFF00"/>
                    </a:solidFill>
                  </a:rPr>
                  <a:t>77%!</a:t>
                </a:r>
                <a:endParaRPr lang="es-EC" sz="12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8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19551"/>
              </p:ext>
            </p:extLst>
          </p:nvPr>
        </p:nvGraphicFramePr>
        <p:xfrm>
          <a:off x="796955" y="1072273"/>
          <a:ext cx="10637239" cy="4958454"/>
        </p:xfrm>
        <a:graphic>
          <a:graphicData uri="http://schemas.openxmlformats.org/drawingml/2006/table">
            <a:tbl>
              <a:tblPr/>
              <a:tblGrid>
                <a:gridCol w="2106279">
                  <a:extLst>
                    <a:ext uri="{9D8B030D-6E8A-4147-A177-3AD203B41FA5}">
                      <a16:colId xmlns:a16="http://schemas.microsoft.com/office/drawing/2014/main" val="1558380266"/>
                    </a:ext>
                  </a:extLst>
                </a:gridCol>
                <a:gridCol w="2106279">
                  <a:extLst>
                    <a:ext uri="{9D8B030D-6E8A-4147-A177-3AD203B41FA5}">
                      <a16:colId xmlns:a16="http://schemas.microsoft.com/office/drawing/2014/main" val="772777490"/>
                    </a:ext>
                  </a:extLst>
                </a:gridCol>
                <a:gridCol w="1292268">
                  <a:extLst>
                    <a:ext uri="{9D8B030D-6E8A-4147-A177-3AD203B41FA5}">
                      <a16:colId xmlns:a16="http://schemas.microsoft.com/office/drawing/2014/main" val="3183010461"/>
                    </a:ext>
                  </a:extLst>
                </a:gridCol>
                <a:gridCol w="1527988">
                  <a:extLst>
                    <a:ext uri="{9D8B030D-6E8A-4147-A177-3AD203B41FA5}">
                      <a16:colId xmlns:a16="http://schemas.microsoft.com/office/drawing/2014/main" val="4271532757"/>
                    </a:ext>
                  </a:extLst>
                </a:gridCol>
                <a:gridCol w="1245028">
                  <a:extLst>
                    <a:ext uri="{9D8B030D-6E8A-4147-A177-3AD203B41FA5}">
                      <a16:colId xmlns:a16="http://schemas.microsoft.com/office/drawing/2014/main" val="588740887"/>
                    </a:ext>
                  </a:extLst>
                </a:gridCol>
                <a:gridCol w="1145991">
                  <a:extLst>
                    <a:ext uri="{9D8B030D-6E8A-4147-A177-3AD203B41FA5}">
                      <a16:colId xmlns:a16="http://schemas.microsoft.com/office/drawing/2014/main" val="3724971657"/>
                    </a:ext>
                  </a:extLst>
                </a:gridCol>
                <a:gridCol w="1213406">
                  <a:extLst>
                    <a:ext uri="{9D8B030D-6E8A-4147-A177-3AD203B41FA5}">
                      <a16:colId xmlns:a16="http://schemas.microsoft.com/office/drawing/2014/main" val="1129293054"/>
                    </a:ext>
                  </a:extLst>
                </a:gridCol>
              </a:tblGrid>
              <a:tr h="137338">
                <a:tc gridSpan="7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475184"/>
                  </a:ext>
                </a:extLst>
              </a:tr>
              <a:tr h="122695"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78347"/>
                  </a:ext>
                </a:extLst>
              </a:tr>
              <a:tr h="5148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Tipo de Fuente</a:t>
                      </a: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Grupos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CODIFICADO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COMPROMETIDO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DE COMPROMETIDO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DEVENGADO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EJECUCIÓN</a:t>
                      </a:r>
                      <a:b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PRESUPUESTARIA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10898"/>
                  </a:ext>
                </a:extLst>
              </a:tr>
              <a:tr h="3220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ASIGNACIÓN MUNICIPAL</a:t>
                      </a: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Dependencias Municipales </a:t>
                      </a: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+mn-lt"/>
                        </a:rPr>
                        <a:t>863.627.724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+mn-lt"/>
                        </a:rPr>
                        <a:t>712.159.237</a:t>
                      </a:r>
                      <a:endParaRPr lang="es-MX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effectLst/>
                          <a:latin typeface="+mn-lt"/>
                        </a:rPr>
                        <a:t>82%</a:t>
                      </a:r>
                      <a:endParaRPr lang="es-MX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+mn-lt"/>
                        </a:rPr>
                        <a:t>633.637.455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effectLst/>
                          <a:latin typeface="+mn-lt"/>
                        </a:rPr>
                        <a:t>73%</a:t>
                      </a:r>
                      <a:endParaRPr lang="es-MX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254396"/>
                  </a:ext>
                </a:extLst>
              </a:tr>
              <a:tr h="2984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503502"/>
                  </a:ext>
                </a:extLst>
              </a:tr>
              <a:tr h="3569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Empresas, Fundaciones y Corporaciones</a:t>
                      </a: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316.133.694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249.987.607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238.515.556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164978"/>
                  </a:ext>
                </a:extLst>
              </a:tr>
              <a:tr h="2984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ASIGNACIÓN MUNICIPAL</a:t>
                      </a: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1.179.761.418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962.146.845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872.153.011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83721"/>
                  </a:ext>
                </a:extLst>
              </a:tr>
              <a:tr h="480500"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s-MX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914148"/>
                  </a:ext>
                </a:extLst>
              </a:tr>
              <a:tr h="5148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Tipo de Fuente</a:t>
                      </a: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Grupos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CODIFICADO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COMPROMETIDO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DE COMPROMETIDO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DEVENGADO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EJECUCIÓN</a:t>
                      </a:r>
                      <a:b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PRESUPUESTARIA</a:t>
                      </a:r>
                    </a:p>
                  </a:txBody>
                  <a:tcPr marL="5854" marR="5854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56927"/>
                  </a:ext>
                </a:extLst>
              </a:tr>
              <a:tr h="3220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RECURSOS PROPIOS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s-EC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(RECURSOS PROPIOS DE EPM Y ENTIDADES ADSCRITAS +</a:t>
                      </a:r>
                    </a:p>
                    <a:p>
                      <a:pPr algn="ct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FONDO AMBIENTAL)</a:t>
                      </a: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Dependencias Municipales </a:t>
                      </a: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1.811.429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1.143.484</a:t>
                      </a:r>
                      <a:endParaRPr lang="es-MX" sz="1200" b="1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1.143.484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5241"/>
                  </a:ext>
                </a:extLst>
              </a:tr>
              <a:tr h="2984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84" marR="5784" marT="5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430611"/>
                  </a:ext>
                </a:extLst>
              </a:tr>
              <a:tr h="3569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Empresas, Fundaciones y Corporaciones</a:t>
                      </a: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567.338.335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460.143.828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436.468.014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02846"/>
                  </a:ext>
                </a:extLst>
              </a:tr>
              <a:tr h="2984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RECURSOS PROPIOS</a:t>
                      </a: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569.149.764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461.287.312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437.611.498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09639"/>
                  </a:ext>
                </a:extLst>
              </a:tr>
              <a:tr h="298403"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402419"/>
                  </a:ext>
                </a:extLst>
              </a:tr>
              <a:tr h="2984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84" marR="5784" marT="57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1.748.911.182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1.423.434.156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1.309.764.509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832861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8F09A74-9E63-4246-A911-AB3FAE742D29}"/>
              </a:ext>
            </a:extLst>
          </p:cNvPr>
          <p:cNvSpPr/>
          <p:nvPr/>
        </p:nvSpPr>
        <p:spPr>
          <a:xfrm>
            <a:off x="434280" y="818634"/>
            <a:ext cx="11362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 DEL MUNICIPIO DE </a:t>
            </a:r>
            <a:r>
              <a:rPr lang="es-EC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QUITO, POR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TIPO DE FUENTE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AL </a:t>
            </a:r>
            <a:r>
              <a:rPr lang="es-MX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 DE DICIEMBRE DE 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-23532"/>
            <a:ext cx="12191999" cy="623607"/>
          </a:xfrm>
          <a:prstGeom prst="rect">
            <a:avLst/>
          </a:prstGeom>
          <a:solidFill>
            <a:srgbClr val="1A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65607" t="95278" r="184" b="13"/>
          <a:stretch/>
        </p:blipFill>
        <p:spPr>
          <a:xfrm>
            <a:off x="7135585" y="-22226"/>
            <a:ext cx="5056415" cy="61138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2748F09-2E17-4980-AF06-238186601885}"/>
              </a:ext>
            </a:extLst>
          </p:cNvPr>
          <p:cNvSpPr/>
          <p:nvPr/>
        </p:nvSpPr>
        <p:spPr>
          <a:xfrm>
            <a:off x="350743" y="98911"/>
            <a:ext cx="1143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4.2. Ejecución presupuestaria del </a:t>
            </a:r>
            <a:r>
              <a:rPr lang="es-MX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MDMQ</a:t>
            </a: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 tipo de Fuente</a:t>
            </a:r>
          </a:p>
        </p:txBody>
      </p:sp>
      <p:sp>
        <p:nvSpPr>
          <p:cNvPr id="10" name="Marcador de número de diapositiva 19"/>
          <p:cNvSpPr>
            <a:spLocks noGrp="1"/>
          </p:cNvSpPr>
          <p:nvPr>
            <p:ph type="sldNum" sz="quarter" idx="12"/>
          </p:nvPr>
        </p:nvSpPr>
        <p:spPr>
          <a:xfrm>
            <a:off x="9295039" y="6488524"/>
            <a:ext cx="2743200" cy="365125"/>
          </a:xfrm>
        </p:spPr>
        <p:txBody>
          <a:bodyPr/>
          <a:lstStyle/>
          <a:p>
            <a:fld id="{7C3BFDB1-9237-4AEC-B269-67EA93E5C3B3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018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6195">
              <a:schemeClr val="accent5">
                <a:lumMod val="75000"/>
              </a:schemeClr>
            </a:gs>
            <a:gs pos="100000">
              <a:schemeClr val="bg1"/>
            </a:gs>
            <a:gs pos="5400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3175">
          <a:solidFill>
            <a:srgbClr val="72BBE9"/>
          </a:solidFill>
        </a:ln>
      </a:spPr>
      <a:bodyPr rtlCol="0" anchor="ctr"/>
      <a:lstStyle>
        <a:defPPr algn="ctr" rtl="0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11705</TotalTime>
  <Words>2810</Words>
  <Application>Microsoft Office PowerPoint</Application>
  <PresentationFormat>Panorámica</PresentationFormat>
  <Paragraphs>1005</Paragraphs>
  <Slides>19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游ゴシック</vt:lpstr>
      <vt:lpstr>游ゴシック Light</vt:lpstr>
      <vt:lpstr>Albertus Extra Bold</vt:lpstr>
      <vt:lpstr>Arial</vt:lpstr>
      <vt:lpstr>Calibri</vt:lpstr>
      <vt:lpstr>Calibri Light</vt:lpstr>
      <vt:lpstr>Cambria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 lopez</dc:creator>
  <cp:lastModifiedBy>María Fernanda Perez Ramirez</cp:lastModifiedBy>
  <cp:revision>667</cp:revision>
  <cp:lastPrinted>2024-01-31T22:33:49Z</cp:lastPrinted>
  <dcterms:created xsi:type="dcterms:W3CDTF">2023-04-17T20:27:34Z</dcterms:created>
  <dcterms:modified xsi:type="dcterms:W3CDTF">2024-01-31T22:46:05Z</dcterms:modified>
</cp:coreProperties>
</file>