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90" r:id="rId2"/>
    <p:sldId id="265" r:id="rId3"/>
    <p:sldId id="310" r:id="rId4"/>
    <p:sldId id="300" r:id="rId5"/>
    <p:sldId id="289" r:id="rId6"/>
    <p:sldId id="305" r:id="rId7"/>
    <p:sldId id="306" r:id="rId8"/>
    <p:sldId id="295" r:id="rId9"/>
  </p:sldIdLst>
  <p:sldSz cx="9144000" cy="5143500" type="screen16x9"/>
  <p:notesSz cx="6858000" cy="9144000"/>
  <p:embeddedFontLst>
    <p:embeddedFont>
      <p:font typeface="Montserrat ExtraBold" panose="020B060402020202020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Dancing Script Mediu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la Alejandra Niama Tapia" initials="DANT" lastIdx="1" clrIdx="0">
    <p:extLst>
      <p:ext uri="{19B8F6BF-5375-455C-9EA6-DF929625EA0E}">
        <p15:presenceInfo xmlns:p15="http://schemas.microsoft.com/office/powerpoint/2012/main" userId="Dalila Alejandra Niama Tap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758BB"/>
    <a:srgbClr val="EE874E"/>
    <a:srgbClr val="0C6F8F"/>
    <a:srgbClr val="EF1579"/>
    <a:srgbClr val="CC00FF"/>
    <a:srgbClr val="26BCB0"/>
    <a:srgbClr val="F3B95F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74"/>
  </p:normalViewPr>
  <p:slideViewPr>
    <p:cSldViewPr snapToGrid="0">
      <p:cViewPr varScale="1">
        <p:scale>
          <a:sx n="110" d="100"/>
          <a:sy n="110" d="100"/>
        </p:scale>
        <p:origin x="68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91410" rIns="91410" bIns="9141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797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8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53a69d1ac_3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r>
              <a:rPr lang="es" dirty="0"/>
              <a:t>Se ha ajustado el título del Programa “Gestión Integral y repotenciación de equipamiento para residuos sólidos”</a:t>
            </a:r>
            <a:endParaRPr dirty="0"/>
          </a:p>
        </p:txBody>
      </p:sp>
      <p:sp>
        <p:nvSpPr>
          <p:cNvPr id="146" name="Google Shape;146;g1e53a69d1ac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56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r>
              <a:rPr lang="es-EC" sz="1000" b="1" dirty="0"/>
              <a:t>Informes Técnicos </a:t>
            </a:r>
            <a:endParaRPr lang="es-EC" sz="1000" dirty="0"/>
          </a:p>
          <a:p>
            <a:pPr lvl="0"/>
            <a:r>
              <a:rPr lang="es-EC" sz="1000" dirty="0"/>
              <a:t>Agencia Metropolitana de Tránsito</a:t>
            </a:r>
          </a:p>
          <a:p>
            <a:pPr lvl="0"/>
            <a:r>
              <a:rPr lang="es-EC" sz="1000" dirty="0"/>
              <a:t>Secretaría de Movilidad</a:t>
            </a:r>
          </a:p>
          <a:p>
            <a:pPr lvl="0"/>
            <a:r>
              <a:rPr lang="es-EC" sz="1000" dirty="0"/>
              <a:t>Secretaría de Ambiente </a:t>
            </a:r>
          </a:p>
          <a:p>
            <a:pPr marL="150162" indent="0">
              <a:buNone/>
            </a:pPr>
            <a:r>
              <a:rPr lang="es-EC" sz="1000" dirty="0"/>
              <a:t>Comisión General </a:t>
            </a:r>
          </a:p>
          <a:p>
            <a:pPr lvl="0"/>
            <a:r>
              <a:rPr lang="es-EC" sz="1000" dirty="0"/>
              <a:t>Empresa de Transporte Carcelén </a:t>
            </a:r>
            <a:r>
              <a:rPr lang="es-EC" sz="1000" dirty="0" err="1"/>
              <a:t>Tarqui</a:t>
            </a:r>
            <a:r>
              <a:rPr lang="es-EC" sz="1000" dirty="0"/>
              <a:t> - CATAR ; </a:t>
            </a:r>
          </a:p>
          <a:p>
            <a:pPr lvl="0"/>
            <a:r>
              <a:rPr lang="es-EC" sz="1000" dirty="0"/>
              <a:t>Fundación CAVAT </a:t>
            </a:r>
          </a:p>
          <a:p>
            <a:pPr lvl="0"/>
            <a:r>
              <a:rPr lang="es-EC" sz="1000" dirty="0"/>
              <a:t>Corporación de Capacitación Empresarial CCE; </a:t>
            </a:r>
          </a:p>
          <a:p>
            <a:pPr lvl="0"/>
            <a:r>
              <a:rPr lang="es-EC" sz="1000" dirty="0"/>
              <a:t>Federación de Transporte Terrestre de Pichincha;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2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49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73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6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6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r="72118"/>
          <a:stretch/>
        </p:blipFill>
        <p:spPr>
          <a:xfrm>
            <a:off x="4039111" y="234960"/>
            <a:ext cx="1065778" cy="14066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2"/>
          <p:cNvSpPr txBox="1"/>
          <p:nvPr/>
        </p:nvSpPr>
        <p:spPr>
          <a:xfrm>
            <a:off x="1297056" y="2043304"/>
            <a:ext cx="6934200" cy="158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ORDENANZA METROPOLITANA QUE CONTIENE EL PLAN MAESTRO DE MOVILIDAD SOSTENIBLE DEL DISTRITO METROPOLITANO DE QUITO –PMMS DMQ (2023-2042) JUNTO CON SUS DOCE PLANES</a:t>
            </a:r>
            <a:endParaRPr lang="es-EC" sz="18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Google Shape;253;p28"/>
          <p:cNvSpPr txBox="1"/>
          <p:nvPr/>
        </p:nvSpPr>
        <p:spPr>
          <a:xfrm>
            <a:off x="3924215" y="4366368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6" name="Google Shape;94;p2"/>
          <p:cNvSpPr txBox="1"/>
          <p:nvPr/>
        </p:nvSpPr>
        <p:spPr>
          <a:xfrm>
            <a:off x="3998363" y="4677208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7" name="Google Shape;94;p2"/>
          <p:cNvSpPr txBox="1"/>
          <p:nvPr/>
        </p:nvSpPr>
        <p:spPr>
          <a:xfrm>
            <a:off x="3755747" y="4685398"/>
            <a:ext cx="411085" cy="30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1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8" name="Google Shape;10400;p65"/>
          <p:cNvGrpSpPr/>
          <p:nvPr/>
        </p:nvGrpSpPr>
        <p:grpSpPr>
          <a:xfrm>
            <a:off x="3626818" y="4378462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9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31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2389509" y="90508"/>
            <a:ext cx="443646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s-MX" sz="1800" b="1" dirty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  <a:sym typeface="Dancing Script Medium"/>
              </a:rPr>
              <a:t>PLAN MAESTRO DE MOVILIDAD </a:t>
            </a:r>
          </a:p>
          <a:p>
            <a:pPr algn="ctr"/>
            <a:r>
              <a:rPr lang="es-MX" sz="1800" b="1" dirty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  <a:sym typeface="Dancing Script Medium"/>
              </a:rPr>
              <a:t>SOSTENIBLE </a:t>
            </a:r>
            <a:r>
              <a:rPr lang="es-MX" sz="18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  <a:sym typeface="Dancing Script Medium"/>
              </a:rPr>
              <a:t>DMQ </a:t>
            </a:r>
          </a:p>
        </p:txBody>
      </p:sp>
      <p:sp>
        <p:nvSpPr>
          <p:cNvPr id="155" name="Google Shape;155;p23"/>
          <p:cNvSpPr txBox="1"/>
          <p:nvPr/>
        </p:nvSpPr>
        <p:spPr>
          <a:xfrm>
            <a:off x="1336689" y="1353374"/>
            <a:ext cx="3038722" cy="20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endParaRPr lang="es-MX" sz="1600" b="1" dirty="0" smtClean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Políticas públicas</a:t>
            </a:r>
          </a:p>
          <a:p>
            <a:endParaRPr lang="es-MX" sz="1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Lineamientos estratégicos</a:t>
            </a:r>
          </a:p>
          <a:p>
            <a:endParaRPr lang="es-MX" sz="1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Programas </a:t>
            </a:r>
          </a:p>
          <a:p>
            <a:endParaRPr lang="es-MX" sz="1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Proyectos </a:t>
            </a:r>
          </a:p>
        </p:txBody>
      </p:sp>
      <p:pic>
        <p:nvPicPr>
          <p:cNvPr id="6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208" y="4613702"/>
            <a:ext cx="1027872" cy="3782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028392" y="3096072"/>
            <a:ext cx="3411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Busca una ciudad </a:t>
            </a: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accesible con equidad universal</a:t>
            </a:r>
            <a:r>
              <a:rPr lang="es-MX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, en concordancia con la visión del </a:t>
            </a:r>
            <a:r>
              <a:rPr lang="es-MX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desarrollo urbano </a:t>
            </a:r>
            <a:r>
              <a:rPr lang="es-MX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establecido en el </a:t>
            </a:r>
            <a:r>
              <a:rPr lang="es-MX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Plan Metropolitano de Ordenamiento Territorial</a:t>
            </a:r>
            <a:r>
              <a:rPr lang="es-MX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(PMDOT) vigente.</a:t>
            </a:r>
          </a:p>
        </p:txBody>
      </p:sp>
      <p:grpSp>
        <p:nvGrpSpPr>
          <p:cNvPr id="8" name="Google Shape;9990;p64"/>
          <p:cNvGrpSpPr/>
          <p:nvPr/>
        </p:nvGrpSpPr>
        <p:grpSpPr>
          <a:xfrm rot="1236962">
            <a:off x="5759587" y="1280643"/>
            <a:ext cx="1608198" cy="1608568"/>
            <a:chOff x="775325" y="4143525"/>
            <a:chExt cx="468776" cy="468884"/>
          </a:xfrm>
          <a:solidFill>
            <a:srgbClr val="0070C0"/>
          </a:solidFill>
        </p:grpSpPr>
        <p:sp>
          <p:nvSpPr>
            <p:cNvPr id="9" name="Google Shape;9991;p64"/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92;p64"/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93;p64"/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94;p64"/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9454191">
            <a:off x="981934" y="1560818"/>
            <a:ext cx="303812" cy="2723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9454191">
            <a:off x="981932" y="2019248"/>
            <a:ext cx="303812" cy="2723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9454191">
            <a:off x="981935" y="2531094"/>
            <a:ext cx="303812" cy="2723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9454191">
            <a:off x="987142" y="3065246"/>
            <a:ext cx="303812" cy="2723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57088" y="563304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Dancing Script Medium"/>
              </a:rPr>
              <a:t>2022-2042</a:t>
            </a:r>
            <a:r>
              <a:rPr lang="es-MX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5;p23"/>
          <p:cNvSpPr txBox="1"/>
          <p:nvPr/>
        </p:nvSpPr>
        <p:spPr>
          <a:xfrm>
            <a:off x="1586311" y="1333626"/>
            <a:ext cx="3049963" cy="23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EC" sz="4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2</a:t>
            </a:r>
            <a:r>
              <a:rPr lang="es-EC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C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Artículos</a:t>
            </a:r>
          </a:p>
          <a:p>
            <a:endParaRPr lang="es-EC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endParaRPr lang="es-EC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4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3</a:t>
            </a:r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Disposiciones</a:t>
            </a:r>
          </a:p>
          <a:p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Generales</a:t>
            </a:r>
            <a:endParaRPr lang="es-MX" sz="1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endParaRPr lang="es-MX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Google Shape;151;p23"/>
          <p:cNvSpPr txBox="1"/>
          <p:nvPr/>
        </p:nvSpPr>
        <p:spPr>
          <a:xfrm>
            <a:off x="2191874" y="417165"/>
            <a:ext cx="6024474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s-EC" sz="32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El Proyecto de  Ordenanza  </a:t>
            </a:r>
            <a:r>
              <a:rPr lang="es-EC" sz="3600" dirty="0" smtClean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</a:rPr>
              <a:t> </a:t>
            </a:r>
            <a:endParaRPr sz="36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pic>
        <p:nvPicPr>
          <p:cNvPr id="2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5759987" y="1333626"/>
            <a:ext cx="284221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1</a:t>
            </a:r>
            <a:r>
              <a:rPr lang="es-EC" sz="18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Disposiciones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transitorias </a:t>
            </a:r>
          </a:p>
          <a:p>
            <a:endParaRPr lang="es-MX" sz="1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endParaRPr lang="es-MX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40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1 </a:t>
            </a:r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Disposición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final </a:t>
            </a:r>
          </a:p>
          <a:p>
            <a:endParaRPr lang="es-MX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endParaRPr lang="es-EC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9454191">
            <a:off x="3609738" y="1791543"/>
            <a:ext cx="1740642" cy="1560413"/>
          </a:xfrm>
          <a:prstGeom prst="rect">
            <a:avLst/>
          </a:prstGeom>
        </p:spPr>
      </p:pic>
      <p:pic>
        <p:nvPicPr>
          <p:cNvPr id="15" name="Google Shape;275;p29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698" y1="67398" x2="21698" y2="6739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67872" y="279544"/>
            <a:ext cx="978866" cy="9823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10" name="Google Shape;94;p2"/>
          <p:cNvSpPr txBox="1"/>
          <p:nvPr/>
        </p:nvSpPr>
        <p:spPr>
          <a:xfrm>
            <a:off x="8037474" y="4860517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11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12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270355" y="3911148"/>
            <a:ext cx="3494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1</a:t>
            </a:r>
            <a:r>
              <a:rPr lang="es-EC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Disposiciones Derogatoria </a:t>
            </a:r>
          </a:p>
        </p:txBody>
      </p:sp>
    </p:spTree>
    <p:extLst>
      <p:ext uri="{BB962C8B-B14F-4D97-AF65-F5344CB8AC3E}">
        <p14:creationId xmlns:p14="http://schemas.microsoft.com/office/powerpoint/2010/main" val="1247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014" y="4757992"/>
            <a:ext cx="725137" cy="2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327091" y="2139742"/>
            <a:ext cx="837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15 </a:t>
            </a:r>
            <a:r>
              <a:rPr lang="es-MX" sz="1000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Nov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8142" y="3208570"/>
            <a:ext cx="1194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F3B95F"/>
                </a:solidFill>
                <a:latin typeface="Montserrat"/>
                <a:ea typeface="Montserrat"/>
                <a:cs typeface="Montserrat"/>
              </a:rPr>
              <a:t>INICIATIVA ORDENANZA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368131" y="1509439"/>
            <a:ext cx="14024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50" dirty="0">
                <a:solidFill>
                  <a:srgbClr val="26BCB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" sz="1050" b="1" dirty="0">
                <a:solidFill>
                  <a:srgbClr val="26BCB0"/>
                </a:solidFill>
                <a:latin typeface="Montserrat"/>
                <a:ea typeface="Montserrat"/>
                <a:cs typeface="Montserrat"/>
              </a:rPr>
              <a:t>CALIFICACIÓN </a:t>
            </a:r>
          </a:p>
        </p:txBody>
      </p:sp>
      <p:sp>
        <p:nvSpPr>
          <p:cNvPr id="28" name="Elipse 27"/>
          <p:cNvSpPr/>
          <p:nvPr/>
        </p:nvSpPr>
        <p:spPr>
          <a:xfrm rot="780095">
            <a:off x="1545276" y="3167327"/>
            <a:ext cx="878962" cy="843012"/>
          </a:xfrm>
          <a:prstGeom prst="ellipse">
            <a:avLst/>
          </a:prstGeom>
          <a:noFill/>
          <a:ln w="120650" cap="flat">
            <a:solidFill>
              <a:srgbClr val="26BCB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/>
          <p:cNvSpPr/>
          <p:nvPr/>
        </p:nvSpPr>
        <p:spPr>
          <a:xfrm>
            <a:off x="562987" y="2425609"/>
            <a:ext cx="258597" cy="256346"/>
          </a:xfrm>
          <a:prstGeom prst="ellipse">
            <a:avLst/>
          </a:prstGeom>
          <a:solidFill>
            <a:srgbClr val="F3B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/>
          <p:cNvSpPr/>
          <p:nvPr/>
        </p:nvSpPr>
        <p:spPr>
          <a:xfrm>
            <a:off x="3121268" y="2423157"/>
            <a:ext cx="258597" cy="256346"/>
          </a:xfrm>
          <a:prstGeom prst="ellipse">
            <a:avLst/>
          </a:prstGeom>
          <a:solidFill>
            <a:srgbClr val="175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0" name="Conector recto 49"/>
          <p:cNvCxnSpPr/>
          <p:nvPr/>
        </p:nvCxnSpPr>
        <p:spPr>
          <a:xfrm>
            <a:off x="696932" y="2772297"/>
            <a:ext cx="1546" cy="3479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>
            <a:off x="953532" y="2546046"/>
            <a:ext cx="668537" cy="8351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100000">
                  <a:srgbClr val="26BCB0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>
            <a:off x="1837613" y="2436409"/>
            <a:ext cx="258597" cy="256346"/>
          </a:xfrm>
          <a:prstGeom prst="ellipse">
            <a:avLst/>
          </a:prstGeom>
          <a:solidFill>
            <a:srgbClr val="26BCB0"/>
          </a:solidFill>
          <a:ln>
            <a:solidFill>
              <a:srgbClr val="26B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1884647" y="2399452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s-ES" sz="1100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1542290" y="2708703"/>
            <a:ext cx="958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15 de Nov.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64" name="Conector recto 63"/>
          <p:cNvCxnSpPr/>
          <p:nvPr/>
        </p:nvCxnSpPr>
        <p:spPr>
          <a:xfrm>
            <a:off x="1965365" y="1944055"/>
            <a:ext cx="1546" cy="347912"/>
          </a:xfrm>
          <a:prstGeom prst="line">
            <a:avLst/>
          </a:prstGeom>
          <a:ln w="28575">
            <a:solidFill>
              <a:srgbClr val="26BCB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3248748" y="2786439"/>
            <a:ext cx="1546" cy="347912"/>
          </a:xfrm>
          <a:prstGeom prst="line">
            <a:avLst/>
          </a:prstGeom>
          <a:ln w="28575">
            <a:solidFill>
              <a:srgbClr val="1758B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Elipse 66"/>
          <p:cNvSpPr/>
          <p:nvPr/>
        </p:nvSpPr>
        <p:spPr>
          <a:xfrm rot="780095">
            <a:off x="281200" y="1155532"/>
            <a:ext cx="878962" cy="843012"/>
          </a:xfrm>
          <a:prstGeom prst="ellipse">
            <a:avLst/>
          </a:prstGeom>
          <a:noFill/>
          <a:ln w="120650" cap="flat">
            <a:solidFill>
              <a:srgbClr val="F3B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Elipse 68"/>
          <p:cNvSpPr/>
          <p:nvPr/>
        </p:nvSpPr>
        <p:spPr>
          <a:xfrm>
            <a:off x="4381744" y="2419330"/>
            <a:ext cx="258597" cy="256346"/>
          </a:xfrm>
          <a:prstGeom prst="ellipse">
            <a:avLst/>
          </a:prstGeom>
          <a:solidFill>
            <a:srgbClr val="EF1579"/>
          </a:solidFill>
          <a:ln>
            <a:solidFill>
              <a:srgbClr val="EF1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Elipse 70"/>
          <p:cNvSpPr/>
          <p:nvPr/>
        </p:nvSpPr>
        <p:spPr>
          <a:xfrm>
            <a:off x="5628242" y="2425055"/>
            <a:ext cx="258597" cy="256346"/>
          </a:xfrm>
          <a:prstGeom prst="ellipse">
            <a:avLst/>
          </a:prstGeom>
          <a:solidFill>
            <a:srgbClr val="EE874E"/>
          </a:solidFill>
          <a:ln>
            <a:solidFill>
              <a:srgbClr val="EE8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3" name="Elipse 72"/>
          <p:cNvSpPr/>
          <p:nvPr/>
        </p:nvSpPr>
        <p:spPr>
          <a:xfrm>
            <a:off x="6911061" y="2423157"/>
            <a:ext cx="258597" cy="256346"/>
          </a:xfrm>
          <a:prstGeom prst="ellipse">
            <a:avLst/>
          </a:prstGeom>
          <a:solidFill>
            <a:srgbClr val="0C6F8F"/>
          </a:solidFill>
          <a:ln>
            <a:solidFill>
              <a:srgbClr val="0C6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Elipse 74"/>
          <p:cNvSpPr/>
          <p:nvPr/>
        </p:nvSpPr>
        <p:spPr>
          <a:xfrm>
            <a:off x="8310751" y="2420925"/>
            <a:ext cx="258597" cy="2563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7" name="Conector recto 76"/>
          <p:cNvCxnSpPr/>
          <p:nvPr/>
        </p:nvCxnSpPr>
        <p:spPr>
          <a:xfrm>
            <a:off x="4515312" y="1944055"/>
            <a:ext cx="1546" cy="347912"/>
          </a:xfrm>
          <a:prstGeom prst="line">
            <a:avLst/>
          </a:prstGeom>
          <a:ln w="28575">
            <a:solidFill>
              <a:srgbClr val="EF157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5764051" y="2765319"/>
            <a:ext cx="1546" cy="347912"/>
          </a:xfrm>
          <a:prstGeom prst="line">
            <a:avLst/>
          </a:prstGeom>
          <a:ln w="28575">
            <a:solidFill>
              <a:srgbClr val="EE874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7038813" y="1944055"/>
            <a:ext cx="1546" cy="347912"/>
          </a:xfrm>
          <a:prstGeom prst="line">
            <a:avLst/>
          </a:prstGeom>
          <a:ln w="28575">
            <a:solidFill>
              <a:srgbClr val="0C6F8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8440049" y="2765319"/>
            <a:ext cx="1546" cy="34791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2822041" y="2140862"/>
            <a:ext cx="1077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16 de Nov.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3993496" y="2695284"/>
            <a:ext cx="102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 28- Nov. </a:t>
            </a:r>
          </a:p>
          <a:p>
            <a:pPr algn="ctr"/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6 - Dic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5147753" y="2124192"/>
            <a:ext cx="1522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01 de </a:t>
            </a:r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Diciembre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6441691" y="2727440"/>
            <a:ext cx="132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05 y 15 Diciembre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744973" y="2118011"/>
            <a:ext cx="1608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18 de Diciembre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7" name="Elipse 86"/>
          <p:cNvSpPr/>
          <p:nvPr/>
        </p:nvSpPr>
        <p:spPr>
          <a:xfrm rot="780095">
            <a:off x="2830423" y="1158197"/>
            <a:ext cx="878962" cy="843012"/>
          </a:xfrm>
          <a:prstGeom prst="ellipse">
            <a:avLst/>
          </a:prstGeom>
          <a:noFill/>
          <a:ln w="120650" cap="flat">
            <a:solidFill>
              <a:srgbClr val="1758B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8" name="Elipse 87"/>
          <p:cNvSpPr/>
          <p:nvPr/>
        </p:nvSpPr>
        <p:spPr>
          <a:xfrm rot="780095">
            <a:off x="4049906" y="3175256"/>
            <a:ext cx="878962" cy="843012"/>
          </a:xfrm>
          <a:prstGeom prst="ellipse">
            <a:avLst/>
          </a:prstGeom>
          <a:noFill/>
          <a:ln w="120650" cap="flat">
            <a:solidFill>
              <a:srgbClr val="EF15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Elipse 88"/>
          <p:cNvSpPr/>
          <p:nvPr/>
        </p:nvSpPr>
        <p:spPr>
          <a:xfrm rot="780095">
            <a:off x="5338354" y="1156774"/>
            <a:ext cx="878962" cy="843012"/>
          </a:xfrm>
          <a:prstGeom prst="ellipse">
            <a:avLst/>
          </a:prstGeom>
          <a:noFill/>
          <a:ln w="120650" cap="flat">
            <a:solidFill>
              <a:srgbClr val="EE874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0" name="Elipse 89"/>
          <p:cNvSpPr/>
          <p:nvPr/>
        </p:nvSpPr>
        <p:spPr>
          <a:xfrm rot="780095">
            <a:off x="6640227" y="3149422"/>
            <a:ext cx="878962" cy="843012"/>
          </a:xfrm>
          <a:prstGeom prst="ellipse">
            <a:avLst/>
          </a:prstGeom>
          <a:noFill/>
          <a:ln w="120650" cap="flat">
            <a:solidFill>
              <a:srgbClr val="0C6F8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1" name="Elipse 90"/>
          <p:cNvSpPr/>
          <p:nvPr/>
        </p:nvSpPr>
        <p:spPr>
          <a:xfrm rot="780095">
            <a:off x="7982682" y="1153863"/>
            <a:ext cx="878962" cy="843012"/>
          </a:xfrm>
          <a:prstGeom prst="ellipse">
            <a:avLst/>
          </a:prstGeom>
          <a:noFill/>
          <a:ln w="120650" cap="flat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2" name="Rectángulo 91"/>
          <p:cNvSpPr/>
          <p:nvPr/>
        </p:nvSpPr>
        <p:spPr>
          <a:xfrm>
            <a:off x="2610985" y="3208570"/>
            <a:ext cx="140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5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CONOCIMIENTO A LA COMISIÓN 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3828930" y="1182377"/>
            <a:ext cx="140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 smtClean="0">
                <a:solidFill>
                  <a:srgbClr val="EF1579"/>
                </a:solidFill>
                <a:latin typeface="Montserrat"/>
                <a:ea typeface="Montserrat"/>
                <a:cs typeface="Montserrat"/>
              </a:rPr>
              <a:t>INFORMES TÉCNICOS JURÍDICOS </a:t>
            </a:r>
            <a:r>
              <a:rPr lang="es-ES" sz="1050" b="1" dirty="0">
                <a:solidFill>
                  <a:srgbClr val="EF1579"/>
                </a:solidFill>
                <a:latin typeface="Montserrat"/>
                <a:ea typeface="Montserrat"/>
                <a:cs typeface="Montserrat"/>
              </a:rPr>
              <a:t>Y APORTES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5056946" y="3206466"/>
            <a:ext cx="140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EE874E"/>
                </a:solidFill>
                <a:latin typeface="Montserrat"/>
                <a:ea typeface="Montserrat"/>
                <a:cs typeface="Montserrat"/>
              </a:rPr>
              <a:t>COMISIÓN GENERAL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6339880" y="1384437"/>
            <a:ext cx="140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0C6F8F"/>
                </a:solidFill>
                <a:latin typeface="Montserrat"/>
                <a:ea typeface="Montserrat"/>
                <a:cs typeface="Montserrat"/>
              </a:rPr>
              <a:t>MESA </a:t>
            </a:r>
          </a:p>
          <a:p>
            <a:pPr lvl="0" algn="ctr"/>
            <a:r>
              <a:rPr lang="es-ES" sz="1050" b="1" dirty="0">
                <a:solidFill>
                  <a:srgbClr val="0C6F8F"/>
                </a:solidFill>
                <a:latin typeface="Montserrat"/>
                <a:ea typeface="Montserrat"/>
                <a:cs typeface="Montserrat"/>
              </a:rPr>
              <a:t>TÉCNICA</a:t>
            </a:r>
          </a:p>
        </p:txBody>
      </p:sp>
      <p:grpSp>
        <p:nvGrpSpPr>
          <p:cNvPr id="111" name="Google Shape;13538;p70"/>
          <p:cNvGrpSpPr/>
          <p:nvPr/>
        </p:nvGrpSpPr>
        <p:grpSpPr>
          <a:xfrm>
            <a:off x="4249132" y="3369700"/>
            <a:ext cx="489929" cy="472140"/>
            <a:chOff x="2780301" y="1521896"/>
            <a:chExt cx="333133" cy="321037"/>
          </a:xfrm>
          <a:solidFill>
            <a:srgbClr val="EF1579"/>
          </a:solidFill>
        </p:grpSpPr>
        <p:sp>
          <p:nvSpPr>
            <p:cNvPr id="112" name="Google Shape;13539;p70"/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40;p70"/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41;p70"/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42;p70"/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43;p70"/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44;p70"/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45;p70"/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46;p70"/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47;p70"/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48;p70"/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49;p70"/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50;p70"/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51;p70"/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52;p70"/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53;p70"/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54;p70"/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55;p70"/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56;p70"/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557;p70"/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558;p70"/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9855;p64"/>
          <p:cNvGrpSpPr/>
          <p:nvPr/>
        </p:nvGrpSpPr>
        <p:grpSpPr>
          <a:xfrm rot="20498547">
            <a:off x="1692234" y="3353437"/>
            <a:ext cx="580088" cy="432597"/>
            <a:chOff x="5216456" y="3725484"/>
            <a:chExt cx="356196" cy="265631"/>
          </a:xfrm>
          <a:solidFill>
            <a:srgbClr val="26BCB0"/>
          </a:solidFill>
        </p:grpSpPr>
        <p:sp>
          <p:nvSpPr>
            <p:cNvPr id="133" name="Google Shape;9856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57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0816;p66"/>
          <p:cNvGrpSpPr/>
          <p:nvPr/>
        </p:nvGrpSpPr>
        <p:grpSpPr>
          <a:xfrm>
            <a:off x="3032963" y="1289280"/>
            <a:ext cx="509068" cy="517720"/>
            <a:chOff x="7967103" y="2415041"/>
            <a:chExt cx="355863" cy="361911"/>
          </a:xfrm>
          <a:solidFill>
            <a:srgbClr val="1758BB"/>
          </a:solidFill>
        </p:grpSpPr>
        <p:sp>
          <p:nvSpPr>
            <p:cNvPr id="136" name="Google Shape;10817;p66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818;p66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819;p66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820;p66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821;p66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822;p66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823;p66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824;p66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825;p66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826;p66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827;p66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0902;p66"/>
          <p:cNvGrpSpPr/>
          <p:nvPr/>
        </p:nvGrpSpPr>
        <p:grpSpPr>
          <a:xfrm>
            <a:off x="5505276" y="1302532"/>
            <a:ext cx="539952" cy="539952"/>
            <a:chOff x="4891198" y="2925108"/>
            <a:chExt cx="334634" cy="334634"/>
          </a:xfrm>
          <a:solidFill>
            <a:srgbClr val="EE874E"/>
          </a:solidFill>
        </p:grpSpPr>
        <p:sp>
          <p:nvSpPr>
            <p:cNvPr id="148" name="Google Shape;10903;p66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904;p66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905;p66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906;p66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907;p66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908;p66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909;p66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910;p66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Rectángulo 164"/>
          <p:cNvSpPr/>
          <p:nvPr/>
        </p:nvSpPr>
        <p:spPr>
          <a:xfrm>
            <a:off x="7641047" y="3205914"/>
            <a:ext cx="14024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92D050"/>
                </a:solidFill>
                <a:latin typeface="Montserrat"/>
                <a:ea typeface="Montserrat"/>
                <a:cs typeface="Montserrat"/>
              </a:rPr>
              <a:t>APROBADO EL TEXTO PARA PRIMER DEBATE</a:t>
            </a:r>
          </a:p>
        </p:txBody>
      </p:sp>
      <p:grpSp>
        <p:nvGrpSpPr>
          <p:cNvPr id="171" name="Google Shape;10697;p66"/>
          <p:cNvGrpSpPr/>
          <p:nvPr/>
        </p:nvGrpSpPr>
        <p:grpSpPr>
          <a:xfrm>
            <a:off x="8204614" y="1348265"/>
            <a:ext cx="435098" cy="429002"/>
            <a:chOff x="5352728" y="1990239"/>
            <a:chExt cx="327091" cy="322508"/>
          </a:xfrm>
          <a:solidFill>
            <a:srgbClr val="92D050"/>
          </a:solidFill>
        </p:grpSpPr>
        <p:sp>
          <p:nvSpPr>
            <p:cNvPr id="172" name="Google Shape;10698;p66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699;p66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700;p66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3203;p70"/>
          <p:cNvGrpSpPr/>
          <p:nvPr/>
        </p:nvGrpSpPr>
        <p:grpSpPr>
          <a:xfrm>
            <a:off x="488375" y="1304333"/>
            <a:ext cx="501486" cy="536894"/>
            <a:chOff x="7055134" y="2919170"/>
            <a:chExt cx="290321" cy="310820"/>
          </a:xfrm>
          <a:solidFill>
            <a:srgbClr val="F3B95F"/>
          </a:solidFill>
        </p:grpSpPr>
        <p:sp>
          <p:nvSpPr>
            <p:cNvPr id="176" name="Google Shape;13204;p70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77" name="Google Shape;13205;p70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78" name="Google Shape;13206;p70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79" name="Google Shape;13207;p70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0" name="Google Shape;13208;p70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1" name="Google Shape;13209;p70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2" name="Google Shape;13210;p70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3" name="Google Shape;13211;p70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4" name="Google Shape;13212;p70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5" name="Google Shape;13213;p70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6" name="Google Shape;13214;p70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7" name="Google Shape;13215;p70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8" name="Google Shape;13216;p70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9" name="Google Shape;13217;p70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</p:grpSp>
      <p:sp>
        <p:nvSpPr>
          <p:cNvPr id="190" name="Rectángulo 189"/>
          <p:cNvSpPr/>
          <p:nvPr/>
        </p:nvSpPr>
        <p:spPr>
          <a:xfrm>
            <a:off x="571272" y="2418285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sp>
        <p:nvSpPr>
          <p:cNvPr id="191" name="Rectángulo 190"/>
          <p:cNvSpPr/>
          <p:nvPr/>
        </p:nvSpPr>
        <p:spPr>
          <a:xfrm>
            <a:off x="1822997" y="2426671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</a:t>
            </a:r>
          </a:p>
        </p:txBody>
      </p:sp>
      <p:sp>
        <p:nvSpPr>
          <p:cNvPr id="192" name="Rectángulo 191"/>
          <p:cNvSpPr/>
          <p:nvPr/>
        </p:nvSpPr>
        <p:spPr>
          <a:xfrm>
            <a:off x="3112439" y="2414178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</a:p>
        </p:txBody>
      </p:sp>
      <p:sp>
        <p:nvSpPr>
          <p:cNvPr id="193" name="Rectángulo 192"/>
          <p:cNvSpPr/>
          <p:nvPr/>
        </p:nvSpPr>
        <p:spPr>
          <a:xfrm>
            <a:off x="4372183" y="2414348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</a:t>
            </a:r>
          </a:p>
        </p:txBody>
      </p:sp>
      <p:sp>
        <p:nvSpPr>
          <p:cNvPr id="194" name="Rectángulo 193"/>
          <p:cNvSpPr/>
          <p:nvPr/>
        </p:nvSpPr>
        <p:spPr>
          <a:xfrm>
            <a:off x="5616565" y="2418204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5</a:t>
            </a:r>
          </a:p>
        </p:txBody>
      </p:sp>
      <p:sp>
        <p:nvSpPr>
          <p:cNvPr id="195" name="Rectángulo 194"/>
          <p:cNvSpPr/>
          <p:nvPr/>
        </p:nvSpPr>
        <p:spPr>
          <a:xfrm>
            <a:off x="6894142" y="2411570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</a:t>
            </a:r>
          </a:p>
        </p:txBody>
      </p:sp>
      <p:sp>
        <p:nvSpPr>
          <p:cNvPr id="196" name="Rectángulo 195"/>
          <p:cNvSpPr/>
          <p:nvPr/>
        </p:nvSpPr>
        <p:spPr>
          <a:xfrm>
            <a:off x="8304125" y="2422714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7</a:t>
            </a:r>
          </a:p>
        </p:txBody>
      </p:sp>
      <p:grpSp>
        <p:nvGrpSpPr>
          <p:cNvPr id="198" name="Google Shape;11225;p66"/>
          <p:cNvGrpSpPr/>
          <p:nvPr/>
        </p:nvGrpSpPr>
        <p:grpSpPr>
          <a:xfrm>
            <a:off x="6830989" y="3320046"/>
            <a:ext cx="497438" cy="500084"/>
            <a:chOff x="3095745" y="3805393"/>
            <a:chExt cx="352840" cy="354717"/>
          </a:xfrm>
          <a:solidFill>
            <a:srgbClr val="0C6F8F"/>
          </a:solidFill>
        </p:grpSpPr>
        <p:sp>
          <p:nvSpPr>
            <p:cNvPr id="199" name="Google Shape;11226;p66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227;p66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228;p66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229;p66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230;p66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231;p66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5" name="Conector recto 204"/>
          <p:cNvCxnSpPr/>
          <p:nvPr/>
        </p:nvCxnSpPr>
        <p:spPr>
          <a:xfrm flipH="1">
            <a:off x="2270375" y="2547771"/>
            <a:ext cx="762588" cy="2106"/>
          </a:xfrm>
          <a:prstGeom prst="line">
            <a:avLst/>
          </a:prstGeom>
          <a:ln w="50800">
            <a:gradFill>
              <a:gsLst>
                <a:gs pos="0">
                  <a:srgbClr val="26BCB0"/>
                </a:gs>
                <a:gs pos="100000">
                  <a:srgbClr val="1758BB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Conector recto 205"/>
          <p:cNvCxnSpPr/>
          <p:nvPr/>
        </p:nvCxnSpPr>
        <p:spPr>
          <a:xfrm flipH="1" flipV="1">
            <a:off x="3535127" y="2551792"/>
            <a:ext cx="759693" cy="2605"/>
          </a:xfrm>
          <a:prstGeom prst="line">
            <a:avLst/>
          </a:prstGeom>
          <a:ln w="50800">
            <a:gradFill>
              <a:gsLst>
                <a:gs pos="0">
                  <a:srgbClr val="1758BB"/>
                </a:gs>
                <a:gs pos="100000">
                  <a:srgbClr val="EF1579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7" name="Conector recto 206"/>
          <p:cNvCxnSpPr/>
          <p:nvPr/>
        </p:nvCxnSpPr>
        <p:spPr>
          <a:xfrm flipH="1">
            <a:off x="4783608" y="2552672"/>
            <a:ext cx="761416" cy="1457"/>
          </a:xfrm>
          <a:prstGeom prst="line">
            <a:avLst/>
          </a:prstGeom>
          <a:ln w="50800">
            <a:gradFill>
              <a:gsLst>
                <a:gs pos="0">
                  <a:srgbClr val="EF1579"/>
                </a:gs>
                <a:gs pos="100000">
                  <a:srgbClr val="EE874E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8" name="Conector recto 207"/>
          <p:cNvCxnSpPr/>
          <p:nvPr/>
        </p:nvCxnSpPr>
        <p:spPr>
          <a:xfrm flipH="1" flipV="1">
            <a:off x="6004863" y="2547771"/>
            <a:ext cx="732545" cy="2527"/>
          </a:xfrm>
          <a:prstGeom prst="line">
            <a:avLst/>
          </a:prstGeom>
          <a:ln w="50800">
            <a:gradFill>
              <a:gsLst>
                <a:gs pos="0">
                  <a:srgbClr val="EE874E"/>
                </a:gs>
                <a:gs pos="100000">
                  <a:srgbClr val="0C6F8F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9" name="Conector recto 208"/>
          <p:cNvCxnSpPr/>
          <p:nvPr/>
        </p:nvCxnSpPr>
        <p:spPr>
          <a:xfrm flipH="1">
            <a:off x="7378028" y="2547771"/>
            <a:ext cx="766958" cy="413"/>
          </a:xfrm>
          <a:prstGeom prst="line">
            <a:avLst/>
          </a:prstGeom>
          <a:ln w="50800">
            <a:gradFill>
              <a:gsLst>
                <a:gs pos="0">
                  <a:srgbClr val="0C6F8F"/>
                </a:gs>
                <a:gs pos="100000">
                  <a:srgbClr val="92D050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0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11" name="Google Shape;94;p2"/>
          <p:cNvSpPr txBox="1"/>
          <p:nvPr/>
        </p:nvSpPr>
        <p:spPr>
          <a:xfrm>
            <a:off x="8037474" y="4860517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212" name="Google Shape;94;p2"/>
          <p:cNvSpPr txBox="1"/>
          <p:nvPr/>
        </p:nvSpPr>
        <p:spPr>
          <a:xfrm>
            <a:off x="7794858" y="4868707"/>
            <a:ext cx="411085" cy="30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1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13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14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45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827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442" y="1688641"/>
            <a:ext cx="2099632" cy="723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1005043" y="1709776"/>
            <a:ext cx="1768430" cy="70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Proyecto de Ordenanza </a:t>
            </a:r>
            <a:endParaRPr sz="2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</p:txBody>
      </p:sp>
      <p:sp>
        <p:nvSpPr>
          <p:cNvPr id="14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15" name="Google Shape;94;p2"/>
          <p:cNvSpPr txBox="1"/>
          <p:nvPr/>
        </p:nvSpPr>
        <p:spPr>
          <a:xfrm>
            <a:off x="8037474" y="4860517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19" name="Google Shape;94;p2"/>
          <p:cNvSpPr txBox="1"/>
          <p:nvPr/>
        </p:nvSpPr>
        <p:spPr>
          <a:xfrm>
            <a:off x="7794858" y="4868707"/>
            <a:ext cx="411085" cy="30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1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1" name="Google Shape;10400;p65"/>
          <p:cNvGrpSpPr/>
          <p:nvPr/>
        </p:nvGrpSpPr>
        <p:grpSpPr>
          <a:xfrm>
            <a:off x="7705685" y="4568397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3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4534542" y="1694068"/>
            <a:ext cx="273946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Artículo 1.-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Aprobar el </a:t>
            </a:r>
            <a:r>
              <a:rPr lang="es-EC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PMMS del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DMQ </a:t>
            </a:r>
            <a:r>
              <a:rPr lang="es-EC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junto a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sus doce </a:t>
            </a:r>
            <a:r>
              <a:rPr lang="es-EC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planes.</a:t>
            </a:r>
            <a:endParaRPr lang="es-EC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3356" y="3184136"/>
            <a:ext cx="3121502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Artículo 2.-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Encargar la ejecución, monitoreo y supervisión del </a:t>
            </a:r>
            <a:r>
              <a:rPr lang="es-EC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PMMS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del </a:t>
            </a:r>
            <a:r>
              <a:rPr lang="es-EC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DMQ a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la Secretaría de Movilidad </a:t>
            </a:r>
            <a:r>
              <a:rPr lang="es-EC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y sus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entidades adscritas.</a:t>
            </a:r>
          </a:p>
        </p:txBody>
      </p:sp>
      <p:sp>
        <p:nvSpPr>
          <p:cNvPr id="17" name="Google Shape;151;p23"/>
          <p:cNvSpPr txBox="1"/>
          <p:nvPr/>
        </p:nvSpPr>
        <p:spPr>
          <a:xfrm>
            <a:off x="2353765" y="244817"/>
            <a:ext cx="443646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s-MX" sz="1800" b="1" dirty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  <a:sym typeface="Dancing Script Medium"/>
              </a:rPr>
              <a:t>PLAN MAESTRO DE MOVILIDAD </a:t>
            </a:r>
          </a:p>
          <a:p>
            <a:pPr algn="ctr"/>
            <a:r>
              <a:rPr lang="es-MX" sz="1800" b="1" dirty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  <a:sym typeface="Dancing Script Medium"/>
              </a:rPr>
              <a:t>SOSTENIBLE </a:t>
            </a:r>
            <a:r>
              <a:rPr lang="es-MX" sz="18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  <a:sym typeface="Dancing Script Medium"/>
              </a:rPr>
              <a:t>DMQ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047319" y="680881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Dancing Script Medium"/>
              </a:rPr>
              <a:t>2022-2042</a:t>
            </a:r>
            <a:r>
              <a:rPr lang="es-MX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 </a:t>
            </a:r>
          </a:p>
        </p:txBody>
      </p:sp>
      <p:sp>
        <p:nvSpPr>
          <p:cNvPr id="20" name="Google Shape;9629;p64"/>
          <p:cNvSpPr/>
          <p:nvPr/>
        </p:nvSpPr>
        <p:spPr>
          <a:xfrm>
            <a:off x="3752684" y="3446069"/>
            <a:ext cx="724090" cy="721025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9855;p64"/>
          <p:cNvGrpSpPr/>
          <p:nvPr/>
        </p:nvGrpSpPr>
        <p:grpSpPr>
          <a:xfrm>
            <a:off x="3752684" y="1822010"/>
            <a:ext cx="707995" cy="527983"/>
            <a:chOff x="5216456" y="3725484"/>
            <a:chExt cx="356196" cy="265631"/>
          </a:xfrm>
          <a:solidFill>
            <a:srgbClr val="0070C0"/>
          </a:solidFill>
        </p:grpSpPr>
        <p:sp>
          <p:nvSpPr>
            <p:cNvPr id="28" name="Google Shape;9856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57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3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66" y="954157"/>
            <a:ext cx="2099955" cy="831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460940" y="1075266"/>
            <a:ext cx="1821007" cy="54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Disposiciones </a:t>
            </a:r>
            <a:endParaRPr lang="es-EC" sz="1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Generales</a:t>
            </a:r>
            <a:endParaRPr sz="1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</p:txBody>
      </p:sp>
      <p:sp>
        <p:nvSpPr>
          <p:cNvPr id="14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15" name="Google Shape;94;p2"/>
          <p:cNvSpPr txBox="1"/>
          <p:nvPr/>
        </p:nvSpPr>
        <p:spPr>
          <a:xfrm>
            <a:off x="8037474" y="4860517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19" name="Google Shape;94;p2"/>
          <p:cNvSpPr txBox="1"/>
          <p:nvPr/>
        </p:nvSpPr>
        <p:spPr>
          <a:xfrm>
            <a:off x="7794858" y="4868707"/>
            <a:ext cx="411085" cy="30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1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1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3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Google Shape;17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6200000">
            <a:off x="1730464" y="1077568"/>
            <a:ext cx="5143502" cy="298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136232" y="545481"/>
            <a:ext cx="243959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PRIMERA</a:t>
            </a:r>
            <a:r>
              <a:rPr lang="es-ES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.- </a:t>
            </a:r>
            <a:r>
              <a:rPr lang="es-ES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Encárguese a la Secretaría responsable de la movilidad del </a:t>
            </a:r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DMQ la </a:t>
            </a:r>
            <a:r>
              <a:rPr lang="es-ES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publicación y difusión del Plan Maestro de Movilidad </a:t>
            </a:r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Sostenible.  </a:t>
            </a:r>
          </a:p>
          <a:p>
            <a:endParaRPr lang="es-EC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r>
              <a:rPr lang="es-ES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SEGUNDA. </a:t>
            </a:r>
            <a:r>
              <a:rPr lang="es-ES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- </a:t>
            </a:r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Encárguese </a:t>
            </a:r>
            <a:r>
              <a:rPr lang="es-ES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a la Secretaría responsable de la movilidad del </a:t>
            </a:r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DMQ efectuar </a:t>
            </a:r>
            <a:r>
              <a:rPr lang="es-ES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los cambios, reformas y correcciones en caso de ser necesarias en el </a:t>
            </a:r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PMMS DMQ, en </a:t>
            </a:r>
            <a:r>
              <a:rPr lang="es-ES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cada etapa e implementarlo en la circunscripción territorial</a:t>
            </a:r>
            <a:r>
              <a:rPr lang="es-ES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EC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20" name="Google Shape;11892;p67"/>
          <p:cNvGrpSpPr/>
          <p:nvPr/>
        </p:nvGrpSpPr>
        <p:grpSpPr>
          <a:xfrm>
            <a:off x="808613" y="1995701"/>
            <a:ext cx="1190808" cy="1285320"/>
            <a:chOff x="2662884" y="1513044"/>
            <a:chExt cx="322914" cy="348543"/>
          </a:xfrm>
          <a:solidFill>
            <a:srgbClr val="0070C0"/>
          </a:solidFill>
        </p:grpSpPr>
        <p:sp>
          <p:nvSpPr>
            <p:cNvPr id="27" name="Google Shape;11893;p67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28" name="Google Shape;11894;p67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29" name="Google Shape;11895;p67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0" name="Google Shape;11896;p67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1" name="Google Shape;11897;p67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2" name="Google Shape;11898;p67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3" name="Google Shape;11899;p67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4" name="Google Shape;11900;p67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5" name="Google Shape;11901;p67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  <p:sp>
          <p:nvSpPr>
            <p:cNvPr id="36" name="Google Shape;11902;p67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0070C0"/>
                  </a:solidFill>
                </a:ln>
                <a:solidFill>
                  <a:srgbClr val="1758BB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238284" y="1508737"/>
            <a:ext cx="2673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TERCERA.- </a:t>
            </a:r>
            <a:r>
              <a:rPr lang="es-EC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Encárguese a la Secretaría General del Concejo Metropolitano la notificación de la presente Ordenanza en los medios de difusión institucional y su notificación a todos los miembros del Concejo Metropolitano. </a:t>
            </a:r>
          </a:p>
        </p:txBody>
      </p:sp>
    </p:spTree>
    <p:extLst>
      <p:ext uri="{BB962C8B-B14F-4D97-AF65-F5344CB8AC3E}">
        <p14:creationId xmlns:p14="http://schemas.microsoft.com/office/powerpoint/2010/main" val="2870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59" y="571513"/>
            <a:ext cx="2295849" cy="87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736329" y="968119"/>
            <a:ext cx="2035375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Disposición transitoria  </a:t>
            </a:r>
            <a:endParaRPr lang="es-EC" sz="2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 </a:t>
            </a:r>
            <a:endParaRPr sz="2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</p:txBody>
      </p:sp>
      <p:sp>
        <p:nvSpPr>
          <p:cNvPr id="14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15" name="Google Shape;94;p2"/>
          <p:cNvSpPr txBox="1"/>
          <p:nvPr/>
        </p:nvSpPr>
        <p:spPr>
          <a:xfrm>
            <a:off x="8037474" y="4860517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19" name="Google Shape;94;p2"/>
          <p:cNvSpPr txBox="1"/>
          <p:nvPr/>
        </p:nvSpPr>
        <p:spPr>
          <a:xfrm>
            <a:off x="7794858" y="4868707"/>
            <a:ext cx="411085" cy="30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1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1" name="Google Shape;10400;p65"/>
          <p:cNvGrpSpPr/>
          <p:nvPr/>
        </p:nvGrpSpPr>
        <p:grpSpPr>
          <a:xfrm>
            <a:off x="7692433" y="4568397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3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3353625" y="571513"/>
            <a:ext cx="53442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32960" algn="l"/>
              </a:tabLst>
            </a:pPr>
            <a:r>
              <a:rPr lang="es-EC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ÚNICA</a:t>
            </a:r>
            <a:r>
              <a:rPr lang="es-EC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.- </a:t>
            </a:r>
            <a:r>
              <a:rPr lang="es-EC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Encárguese a </a:t>
            </a:r>
            <a:r>
              <a:rPr lang="es-EC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la Secretaría </a:t>
            </a:r>
            <a:r>
              <a:rPr lang="es-EC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responsable de la movilidad del DMQ que, conjuntamente con las demás entidades que integran el sector, en </a:t>
            </a:r>
            <a:r>
              <a:rPr lang="es-EC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el plazo de 2 (dos) días contados </a:t>
            </a:r>
            <a:r>
              <a:rPr lang="es-EC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 partir de la fecha de la vigencia de esta ordenanza, realice las acciones necesarias para alinear los programas y proyectos que integran el Plan Anual y el Plan Plurianual de Inversión al Plan Metropolitano de Movilidad Sostenible 2023 – 2042, información que será publicada en el Portal Institucional de Gobierno Abierto en formatos establecidos en la política de Gobierno Abierto.</a:t>
            </a:r>
            <a:endParaRPr lang="es-MX" sz="1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17" name="Google Shape;1684;p51"/>
          <p:cNvGrpSpPr/>
          <p:nvPr/>
        </p:nvGrpSpPr>
        <p:grpSpPr>
          <a:xfrm>
            <a:off x="1017077" y="1962851"/>
            <a:ext cx="1473877" cy="1474196"/>
            <a:chOff x="3233750" y="2065125"/>
            <a:chExt cx="461175" cy="461275"/>
          </a:xfrm>
          <a:solidFill>
            <a:srgbClr val="0070C0"/>
          </a:solidFill>
        </p:grpSpPr>
        <p:sp>
          <p:nvSpPr>
            <p:cNvPr id="18" name="Google Shape;1685;p51"/>
            <p:cNvSpPr/>
            <p:nvPr/>
          </p:nvSpPr>
          <p:spPr>
            <a:xfrm>
              <a:off x="3233750" y="2065125"/>
              <a:ext cx="461175" cy="461275"/>
            </a:xfrm>
            <a:custGeom>
              <a:avLst/>
              <a:gdLst/>
              <a:ahLst/>
              <a:cxnLst/>
              <a:rect l="l" t="t" r="r" b="b"/>
              <a:pathLst>
                <a:path w="18447" h="18451" extrusionOk="0">
                  <a:moveTo>
                    <a:pt x="12454" y="14826"/>
                  </a:moveTo>
                  <a:lnTo>
                    <a:pt x="10781" y="16543"/>
                  </a:lnTo>
                  <a:lnTo>
                    <a:pt x="9803" y="17521"/>
                  </a:lnTo>
                  <a:lnTo>
                    <a:pt x="9803" y="15662"/>
                  </a:lnTo>
                  <a:cubicBezTo>
                    <a:pt x="9803" y="15569"/>
                    <a:pt x="9803" y="15476"/>
                    <a:pt x="9852" y="15383"/>
                  </a:cubicBezTo>
                  <a:cubicBezTo>
                    <a:pt x="9945" y="15056"/>
                    <a:pt x="10223" y="14826"/>
                    <a:pt x="10595" y="14826"/>
                  </a:cubicBezTo>
                  <a:close/>
                  <a:moveTo>
                    <a:pt x="6365" y="1"/>
                  </a:moveTo>
                  <a:cubicBezTo>
                    <a:pt x="5621" y="1"/>
                    <a:pt x="5019" y="606"/>
                    <a:pt x="5019" y="1350"/>
                  </a:cubicBezTo>
                  <a:lnTo>
                    <a:pt x="5019" y="1443"/>
                  </a:lnTo>
                  <a:lnTo>
                    <a:pt x="1346" y="1443"/>
                  </a:lnTo>
                  <a:cubicBezTo>
                    <a:pt x="603" y="1443"/>
                    <a:pt x="0" y="2045"/>
                    <a:pt x="0" y="2789"/>
                  </a:cubicBezTo>
                  <a:lnTo>
                    <a:pt x="0" y="12826"/>
                  </a:lnTo>
                  <a:cubicBezTo>
                    <a:pt x="0" y="13012"/>
                    <a:pt x="93" y="13105"/>
                    <a:pt x="231" y="13105"/>
                  </a:cubicBezTo>
                  <a:cubicBezTo>
                    <a:pt x="417" y="13105"/>
                    <a:pt x="510" y="13012"/>
                    <a:pt x="510" y="12826"/>
                  </a:cubicBezTo>
                  <a:lnTo>
                    <a:pt x="510" y="2789"/>
                  </a:lnTo>
                  <a:cubicBezTo>
                    <a:pt x="510" y="2372"/>
                    <a:pt x="881" y="2000"/>
                    <a:pt x="1346" y="2000"/>
                  </a:cubicBezTo>
                  <a:lnTo>
                    <a:pt x="12034" y="2000"/>
                  </a:lnTo>
                  <a:cubicBezTo>
                    <a:pt x="12498" y="2000"/>
                    <a:pt x="12826" y="2372"/>
                    <a:pt x="12826" y="2789"/>
                  </a:cubicBezTo>
                  <a:lnTo>
                    <a:pt x="12826" y="14313"/>
                  </a:lnTo>
                  <a:lnTo>
                    <a:pt x="10595" y="14313"/>
                  </a:lnTo>
                  <a:cubicBezTo>
                    <a:pt x="10082" y="14313"/>
                    <a:pt x="9617" y="14591"/>
                    <a:pt x="9387" y="15012"/>
                  </a:cubicBezTo>
                  <a:lnTo>
                    <a:pt x="6692" y="15012"/>
                  </a:lnTo>
                  <a:cubicBezTo>
                    <a:pt x="6550" y="15012"/>
                    <a:pt x="6413" y="15149"/>
                    <a:pt x="6413" y="15290"/>
                  </a:cubicBezTo>
                  <a:cubicBezTo>
                    <a:pt x="6413" y="15428"/>
                    <a:pt x="6550" y="15569"/>
                    <a:pt x="6692" y="15569"/>
                  </a:cubicBezTo>
                  <a:lnTo>
                    <a:pt x="9246" y="15569"/>
                  </a:lnTo>
                  <a:lnTo>
                    <a:pt x="9246" y="15662"/>
                  </a:lnTo>
                  <a:lnTo>
                    <a:pt x="9246" y="16450"/>
                  </a:lnTo>
                  <a:lnTo>
                    <a:pt x="3067" y="16450"/>
                  </a:lnTo>
                  <a:cubicBezTo>
                    <a:pt x="2926" y="16450"/>
                    <a:pt x="2833" y="16591"/>
                    <a:pt x="2833" y="16729"/>
                  </a:cubicBezTo>
                  <a:cubicBezTo>
                    <a:pt x="2833" y="16870"/>
                    <a:pt x="2926" y="17008"/>
                    <a:pt x="3067" y="17008"/>
                  </a:cubicBezTo>
                  <a:lnTo>
                    <a:pt x="9246" y="17008"/>
                  </a:lnTo>
                  <a:lnTo>
                    <a:pt x="9246" y="17893"/>
                  </a:lnTo>
                  <a:lnTo>
                    <a:pt x="1346" y="17893"/>
                  </a:lnTo>
                  <a:cubicBezTo>
                    <a:pt x="881" y="17893"/>
                    <a:pt x="510" y="17565"/>
                    <a:pt x="510" y="17101"/>
                  </a:cubicBezTo>
                  <a:lnTo>
                    <a:pt x="510" y="14127"/>
                  </a:lnTo>
                  <a:cubicBezTo>
                    <a:pt x="510" y="13941"/>
                    <a:pt x="417" y="13848"/>
                    <a:pt x="231" y="13848"/>
                  </a:cubicBezTo>
                  <a:cubicBezTo>
                    <a:pt x="93" y="13848"/>
                    <a:pt x="0" y="13941"/>
                    <a:pt x="0" y="14127"/>
                  </a:cubicBezTo>
                  <a:lnTo>
                    <a:pt x="0" y="17101"/>
                  </a:lnTo>
                  <a:cubicBezTo>
                    <a:pt x="0" y="17844"/>
                    <a:pt x="603" y="18450"/>
                    <a:pt x="1346" y="18450"/>
                  </a:cubicBezTo>
                  <a:lnTo>
                    <a:pt x="9617" y="18450"/>
                  </a:lnTo>
                  <a:lnTo>
                    <a:pt x="9617" y="18402"/>
                  </a:lnTo>
                  <a:lnTo>
                    <a:pt x="9666" y="18402"/>
                  </a:lnTo>
                  <a:cubicBezTo>
                    <a:pt x="9710" y="18402"/>
                    <a:pt x="9710" y="18357"/>
                    <a:pt x="9710" y="18357"/>
                  </a:cubicBezTo>
                  <a:lnTo>
                    <a:pt x="11060" y="17008"/>
                  </a:lnTo>
                  <a:lnTo>
                    <a:pt x="17052" y="17008"/>
                  </a:lnTo>
                  <a:cubicBezTo>
                    <a:pt x="17844" y="17008"/>
                    <a:pt x="18446" y="16406"/>
                    <a:pt x="18446" y="15662"/>
                  </a:cubicBezTo>
                  <a:lnTo>
                    <a:pt x="18446" y="5346"/>
                  </a:lnTo>
                  <a:cubicBezTo>
                    <a:pt x="18446" y="5160"/>
                    <a:pt x="18309" y="5067"/>
                    <a:pt x="18168" y="5067"/>
                  </a:cubicBezTo>
                  <a:cubicBezTo>
                    <a:pt x="18030" y="5067"/>
                    <a:pt x="17889" y="5160"/>
                    <a:pt x="17889" y="5346"/>
                  </a:cubicBezTo>
                  <a:lnTo>
                    <a:pt x="17889" y="15662"/>
                  </a:lnTo>
                  <a:cubicBezTo>
                    <a:pt x="17889" y="16127"/>
                    <a:pt x="17517" y="16450"/>
                    <a:pt x="17052" y="16450"/>
                  </a:cubicBezTo>
                  <a:lnTo>
                    <a:pt x="11617" y="16450"/>
                  </a:lnTo>
                  <a:lnTo>
                    <a:pt x="13290" y="14777"/>
                  </a:lnTo>
                  <a:lnTo>
                    <a:pt x="13335" y="14733"/>
                  </a:lnTo>
                  <a:lnTo>
                    <a:pt x="13335" y="14684"/>
                  </a:lnTo>
                  <a:lnTo>
                    <a:pt x="13383" y="14684"/>
                  </a:lnTo>
                  <a:lnTo>
                    <a:pt x="13383" y="14640"/>
                  </a:lnTo>
                  <a:lnTo>
                    <a:pt x="13383" y="14591"/>
                  </a:lnTo>
                  <a:lnTo>
                    <a:pt x="13383" y="11666"/>
                  </a:lnTo>
                  <a:lnTo>
                    <a:pt x="16729" y="11666"/>
                  </a:lnTo>
                  <a:cubicBezTo>
                    <a:pt x="16866" y="11666"/>
                    <a:pt x="17008" y="11525"/>
                    <a:pt x="17008" y="11387"/>
                  </a:cubicBezTo>
                  <a:cubicBezTo>
                    <a:pt x="17008" y="11246"/>
                    <a:pt x="16866" y="11108"/>
                    <a:pt x="16729" y="11108"/>
                  </a:cubicBezTo>
                  <a:lnTo>
                    <a:pt x="13383" y="11108"/>
                  </a:lnTo>
                  <a:lnTo>
                    <a:pt x="13383" y="8785"/>
                  </a:lnTo>
                  <a:lnTo>
                    <a:pt x="16729" y="8785"/>
                  </a:lnTo>
                  <a:cubicBezTo>
                    <a:pt x="16866" y="8785"/>
                    <a:pt x="17008" y="8644"/>
                    <a:pt x="17008" y="8506"/>
                  </a:cubicBezTo>
                  <a:cubicBezTo>
                    <a:pt x="17008" y="8365"/>
                    <a:pt x="16866" y="8227"/>
                    <a:pt x="16729" y="8227"/>
                  </a:cubicBezTo>
                  <a:lnTo>
                    <a:pt x="13383" y="8227"/>
                  </a:lnTo>
                  <a:lnTo>
                    <a:pt x="13383" y="7342"/>
                  </a:lnTo>
                  <a:lnTo>
                    <a:pt x="14450" y="7342"/>
                  </a:lnTo>
                  <a:cubicBezTo>
                    <a:pt x="14591" y="7342"/>
                    <a:pt x="14729" y="7205"/>
                    <a:pt x="14729" y="7064"/>
                  </a:cubicBezTo>
                  <a:cubicBezTo>
                    <a:pt x="14729" y="6926"/>
                    <a:pt x="14591" y="6785"/>
                    <a:pt x="14450" y="6785"/>
                  </a:cubicBezTo>
                  <a:lnTo>
                    <a:pt x="13383" y="6785"/>
                  </a:lnTo>
                  <a:lnTo>
                    <a:pt x="13383" y="5904"/>
                  </a:lnTo>
                  <a:lnTo>
                    <a:pt x="15892" y="5904"/>
                  </a:lnTo>
                  <a:cubicBezTo>
                    <a:pt x="16030" y="5904"/>
                    <a:pt x="16171" y="5763"/>
                    <a:pt x="16171" y="5625"/>
                  </a:cubicBezTo>
                  <a:cubicBezTo>
                    <a:pt x="16171" y="5484"/>
                    <a:pt x="16030" y="5346"/>
                    <a:pt x="15892" y="5346"/>
                  </a:cubicBezTo>
                  <a:lnTo>
                    <a:pt x="13383" y="5346"/>
                  </a:lnTo>
                  <a:lnTo>
                    <a:pt x="13383" y="2789"/>
                  </a:lnTo>
                  <a:cubicBezTo>
                    <a:pt x="13383" y="2045"/>
                    <a:pt x="12777" y="1443"/>
                    <a:pt x="12034" y="1443"/>
                  </a:cubicBezTo>
                  <a:lnTo>
                    <a:pt x="5576" y="1443"/>
                  </a:lnTo>
                  <a:lnTo>
                    <a:pt x="5576" y="1350"/>
                  </a:lnTo>
                  <a:cubicBezTo>
                    <a:pt x="5576" y="930"/>
                    <a:pt x="5948" y="558"/>
                    <a:pt x="6365" y="558"/>
                  </a:cubicBezTo>
                  <a:lnTo>
                    <a:pt x="17052" y="558"/>
                  </a:lnTo>
                  <a:cubicBezTo>
                    <a:pt x="17517" y="558"/>
                    <a:pt x="17889" y="930"/>
                    <a:pt x="17889" y="1350"/>
                  </a:cubicBezTo>
                  <a:lnTo>
                    <a:pt x="17889" y="4090"/>
                  </a:lnTo>
                  <a:cubicBezTo>
                    <a:pt x="17889" y="4231"/>
                    <a:pt x="18030" y="4324"/>
                    <a:pt x="18168" y="4324"/>
                  </a:cubicBezTo>
                  <a:cubicBezTo>
                    <a:pt x="18309" y="4324"/>
                    <a:pt x="18446" y="4231"/>
                    <a:pt x="18446" y="4090"/>
                  </a:cubicBezTo>
                  <a:lnTo>
                    <a:pt x="18446" y="1350"/>
                  </a:lnTo>
                  <a:cubicBezTo>
                    <a:pt x="18446" y="606"/>
                    <a:pt x="17844" y="1"/>
                    <a:pt x="170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6;p51"/>
            <p:cNvSpPr/>
            <p:nvPr/>
          </p:nvSpPr>
          <p:spPr>
            <a:xfrm>
              <a:off x="3590350" y="2306750"/>
              <a:ext cx="68600" cy="13975"/>
            </a:xfrm>
            <a:custGeom>
              <a:avLst/>
              <a:gdLst/>
              <a:ahLst/>
              <a:cxnLst/>
              <a:rect l="l" t="t" r="r" b="b"/>
              <a:pathLst>
                <a:path w="2744" h="559" extrusionOk="0">
                  <a:moveTo>
                    <a:pt x="279" y="1"/>
                  </a:moveTo>
                  <a:cubicBezTo>
                    <a:pt x="141" y="1"/>
                    <a:pt x="0" y="142"/>
                    <a:pt x="0" y="280"/>
                  </a:cubicBezTo>
                  <a:cubicBezTo>
                    <a:pt x="0" y="421"/>
                    <a:pt x="141" y="558"/>
                    <a:pt x="279" y="558"/>
                  </a:cubicBezTo>
                  <a:lnTo>
                    <a:pt x="2465" y="558"/>
                  </a:lnTo>
                  <a:cubicBezTo>
                    <a:pt x="2602" y="558"/>
                    <a:pt x="2744" y="421"/>
                    <a:pt x="2744" y="280"/>
                  </a:cubicBezTo>
                  <a:cubicBezTo>
                    <a:pt x="2744" y="142"/>
                    <a:pt x="2602" y="1"/>
                    <a:pt x="2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87;p51"/>
            <p:cNvSpPr/>
            <p:nvPr/>
          </p:nvSpPr>
          <p:spPr>
            <a:xfrm>
              <a:off x="3304575" y="2440400"/>
              <a:ext cx="67400" cy="13975"/>
            </a:xfrm>
            <a:custGeom>
              <a:avLst/>
              <a:gdLst/>
              <a:ahLst/>
              <a:cxnLst/>
              <a:rect l="l" t="t" r="r" b="b"/>
              <a:pathLst>
                <a:path w="2696" h="559" extrusionOk="0">
                  <a:moveTo>
                    <a:pt x="234" y="1"/>
                  </a:moveTo>
                  <a:cubicBezTo>
                    <a:pt x="93" y="1"/>
                    <a:pt x="0" y="138"/>
                    <a:pt x="0" y="279"/>
                  </a:cubicBezTo>
                  <a:cubicBezTo>
                    <a:pt x="0" y="417"/>
                    <a:pt x="93" y="558"/>
                    <a:pt x="234" y="558"/>
                  </a:cubicBezTo>
                  <a:lnTo>
                    <a:pt x="2416" y="558"/>
                  </a:lnTo>
                  <a:cubicBezTo>
                    <a:pt x="2558" y="558"/>
                    <a:pt x="2695" y="417"/>
                    <a:pt x="2695" y="279"/>
                  </a:cubicBezTo>
                  <a:cubicBezTo>
                    <a:pt x="2695" y="138"/>
                    <a:pt x="2558" y="1"/>
                    <a:pt x="2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88;p51"/>
            <p:cNvSpPr/>
            <p:nvPr/>
          </p:nvSpPr>
          <p:spPr>
            <a:xfrm>
              <a:off x="3312750" y="2208650"/>
              <a:ext cx="175375" cy="208550"/>
            </a:xfrm>
            <a:custGeom>
              <a:avLst/>
              <a:gdLst/>
              <a:ahLst/>
              <a:cxnLst/>
              <a:rect l="l" t="t" r="r" b="b"/>
              <a:pathLst>
                <a:path w="7015" h="8342" extrusionOk="0">
                  <a:moveTo>
                    <a:pt x="3530" y="0"/>
                  </a:moveTo>
                  <a:cubicBezTo>
                    <a:pt x="3414" y="0"/>
                    <a:pt x="3298" y="23"/>
                    <a:pt x="3205" y="70"/>
                  </a:cubicBezTo>
                  <a:cubicBezTo>
                    <a:pt x="2461" y="535"/>
                    <a:pt x="1532" y="858"/>
                    <a:pt x="558" y="999"/>
                  </a:cubicBezTo>
                  <a:cubicBezTo>
                    <a:pt x="231" y="1044"/>
                    <a:pt x="0" y="1278"/>
                    <a:pt x="0" y="1601"/>
                  </a:cubicBezTo>
                  <a:lnTo>
                    <a:pt x="0" y="3925"/>
                  </a:lnTo>
                  <a:cubicBezTo>
                    <a:pt x="0" y="6297"/>
                    <a:pt x="1718" y="7456"/>
                    <a:pt x="3253" y="8248"/>
                  </a:cubicBezTo>
                  <a:cubicBezTo>
                    <a:pt x="3346" y="8293"/>
                    <a:pt x="3439" y="8341"/>
                    <a:pt x="3532" y="8341"/>
                  </a:cubicBezTo>
                  <a:cubicBezTo>
                    <a:pt x="3625" y="8341"/>
                    <a:pt x="3718" y="8293"/>
                    <a:pt x="3811" y="8248"/>
                  </a:cubicBezTo>
                  <a:cubicBezTo>
                    <a:pt x="4692" y="7784"/>
                    <a:pt x="5342" y="7364"/>
                    <a:pt x="5807" y="6854"/>
                  </a:cubicBezTo>
                  <a:cubicBezTo>
                    <a:pt x="5948" y="6761"/>
                    <a:pt x="5948" y="6575"/>
                    <a:pt x="5807" y="6482"/>
                  </a:cubicBezTo>
                  <a:cubicBezTo>
                    <a:pt x="5760" y="6412"/>
                    <a:pt x="5691" y="6377"/>
                    <a:pt x="5621" y="6377"/>
                  </a:cubicBezTo>
                  <a:cubicBezTo>
                    <a:pt x="5551" y="6377"/>
                    <a:pt x="5482" y="6412"/>
                    <a:pt x="5435" y="6482"/>
                  </a:cubicBezTo>
                  <a:cubicBezTo>
                    <a:pt x="4970" y="6947"/>
                    <a:pt x="4413" y="7364"/>
                    <a:pt x="3576" y="7784"/>
                  </a:cubicBezTo>
                  <a:lnTo>
                    <a:pt x="3483" y="7784"/>
                  </a:lnTo>
                  <a:cubicBezTo>
                    <a:pt x="2045" y="7040"/>
                    <a:pt x="558" y="5969"/>
                    <a:pt x="558" y="3925"/>
                  </a:cubicBezTo>
                  <a:lnTo>
                    <a:pt x="558" y="1601"/>
                  </a:lnTo>
                  <a:cubicBezTo>
                    <a:pt x="558" y="1557"/>
                    <a:pt x="602" y="1509"/>
                    <a:pt x="651" y="1509"/>
                  </a:cubicBezTo>
                  <a:cubicBezTo>
                    <a:pt x="1673" y="1371"/>
                    <a:pt x="2695" y="1044"/>
                    <a:pt x="3483" y="535"/>
                  </a:cubicBezTo>
                  <a:lnTo>
                    <a:pt x="3576" y="535"/>
                  </a:lnTo>
                  <a:cubicBezTo>
                    <a:pt x="4368" y="1044"/>
                    <a:pt x="5390" y="1371"/>
                    <a:pt x="6413" y="1509"/>
                  </a:cubicBezTo>
                  <a:cubicBezTo>
                    <a:pt x="6457" y="1509"/>
                    <a:pt x="6506" y="1557"/>
                    <a:pt x="6506" y="1601"/>
                  </a:cubicBezTo>
                  <a:lnTo>
                    <a:pt x="6506" y="3925"/>
                  </a:lnTo>
                  <a:cubicBezTo>
                    <a:pt x="6506" y="4531"/>
                    <a:pt x="6364" y="5040"/>
                    <a:pt x="6134" y="5505"/>
                  </a:cubicBezTo>
                  <a:cubicBezTo>
                    <a:pt x="6086" y="5646"/>
                    <a:pt x="6134" y="5832"/>
                    <a:pt x="6272" y="5877"/>
                  </a:cubicBezTo>
                  <a:cubicBezTo>
                    <a:pt x="6311" y="5903"/>
                    <a:pt x="6350" y="5914"/>
                    <a:pt x="6388" y="5914"/>
                  </a:cubicBezTo>
                  <a:cubicBezTo>
                    <a:pt x="6486" y="5914"/>
                    <a:pt x="6576" y="5838"/>
                    <a:pt x="6643" y="5739"/>
                  </a:cubicBezTo>
                  <a:cubicBezTo>
                    <a:pt x="6877" y="5226"/>
                    <a:pt x="7015" y="4575"/>
                    <a:pt x="7015" y="3925"/>
                  </a:cubicBezTo>
                  <a:lnTo>
                    <a:pt x="7015" y="1601"/>
                  </a:lnTo>
                  <a:cubicBezTo>
                    <a:pt x="7015" y="1278"/>
                    <a:pt x="6785" y="1044"/>
                    <a:pt x="6506" y="999"/>
                  </a:cubicBezTo>
                  <a:cubicBezTo>
                    <a:pt x="5528" y="858"/>
                    <a:pt x="4554" y="535"/>
                    <a:pt x="3855" y="70"/>
                  </a:cubicBezTo>
                  <a:cubicBezTo>
                    <a:pt x="3762" y="23"/>
                    <a:pt x="3646" y="0"/>
                    <a:pt x="3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89;p51"/>
            <p:cNvSpPr/>
            <p:nvPr/>
          </p:nvSpPr>
          <p:spPr>
            <a:xfrm>
              <a:off x="3341725" y="2270500"/>
              <a:ext cx="118525" cy="83950"/>
            </a:xfrm>
            <a:custGeom>
              <a:avLst/>
              <a:gdLst/>
              <a:ahLst/>
              <a:cxnLst/>
              <a:rect l="l" t="t" r="r" b="b"/>
              <a:pathLst>
                <a:path w="4741" h="3358" extrusionOk="0">
                  <a:moveTo>
                    <a:pt x="3836" y="545"/>
                  </a:moveTo>
                  <a:cubicBezTo>
                    <a:pt x="3905" y="545"/>
                    <a:pt x="3975" y="568"/>
                    <a:pt x="4046" y="614"/>
                  </a:cubicBezTo>
                  <a:cubicBezTo>
                    <a:pt x="4139" y="756"/>
                    <a:pt x="4139" y="942"/>
                    <a:pt x="4046" y="1035"/>
                  </a:cubicBezTo>
                  <a:lnTo>
                    <a:pt x="2466" y="2566"/>
                  </a:lnTo>
                  <a:cubicBezTo>
                    <a:pt x="2324" y="2752"/>
                    <a:pt x="2139" y="2845"/>
                    <a:pt x="1908" y="2845"/>
                  </a:cubicBezTo>
                  <a:cubicBezTo>
                    <a:pt x="1722" y="2845"/>
                    <a:pt x="1488" y="2752"/>
                    <a:pt x="1350" y="2566"/>
                  </a:cubicBezTo>
                  <a:lnTo>
                    <a:pt x="700" y="1916"/>
                  </a:lnTo>
                  <a:cubicBezTo>
                    <a:pt x="559" y="1823"/>
                    <a:pt x="559" y="1637"/>
                    <a:pt x="700" y="1544"/>
                  </a:cubicBezTo>
                  <a:cubicBezTo>
                    <a:pt x="744" y="1451"/>
                    <a:pt x="837" y="1451"/>
                    <a:pt x="886" y="1451"/>
                  </a:cubicBezTo>
                  <a:cubicBezTo>
                    <a:pt x="979" y="1451"/>
                    <a:pt x="1023" y="1451"/>
                    <a:pt x="1116" y="1544"/>
                  </a:cubicBezTo>
                  <a:lnTo>
                    <a:pt x="1581" y="2008"/>
                  </a:lnTo>
                  <a:cubicBezTo>
                    <a:pt x="1674" y="2101"/>
                    <a:pt x="1790" y="2148"/>
                    <a:pt x="1906" y="2148"/>
                  </a:cubicBezTo>
                  <a:cubicBezTo>
                    <a:pt x="2022" y="2148"/>
                    <a:pt x="2139" y="2101"/>
                    <a:pt x="2231" y="2008"/>
                  </a:cubicBezTo>
                  <a:lnTo>
                    <a:pt x="3626" y="614"/>
                  </a:lnTo>
                  <a:cubicBezTo>
                    <a:pt x="3696" y="568"/>
                    <a:pt x="3766" y="545"/>
                    <a:pt x="3836" y="545"/>
                  </a:cubicBezTo>
                  <a:close/>
                  <a:moveTo>
                    <a:pt x="3836" y="0"/>
                  </a:moveTo>
                  <a:cubicBezTo>
                    <a:pt x="3626" y="0"/>
                    <a:pt x="3417" y="81"/>
                    <a:pt x="3254" y="243"/>
                  </a:cubicBezTo>
                  <a:lnTo>
                    <a:pt x="1908" y="1592"/>
                  </a:lnTo>
                  <a:lnTo>
                    <a:pt x="1488" y="1127"/>
                  </a:lnTo>
                  <a:cubicBezTo>
                    <a:pt x="1326" y="964"/>
                    <a:pt x="1117" y="882"/>
                    <a:pt x="908" y="882"/>
                  </a:cubicBezTo>
                  <a:cubicBezTo>
                    <a:pt x="699" y="882"/>
                    <a:pt x="490" y="964"/>
                    <a:pt x="328" y="1127"/>
                  </a:cubicBezTo>
                  <a:cubicBezTo>
                    <a:pt x="1" y="1451"/>
                    <a:pt x="1" y="2008"/>
                    <a:pt x="328" y="2336"/>
                  </a:cubicBezTo>
                  <a:lnTo>
                    <a:pt x="979" y="2986"/>
                  </a:lnTo>
                  <a:cubicBezTo>
                    <a:pt x="1209" y="3217"/>
                    <a:pt x="1536" y="3358"/>
                    <a:pt x="1908" y="3358"/>
                  </a:cubicBezTo>
                  <a:cubicBezTo>
                    <a:pt x="2280" y="3358"/>
                    <a:pt x="2603" y="3217"/>
                    <a:pt x="2882" y="2986"/>
                  </a:cubicBezTo>
                  <a:lnTo>
                    <a:pt x="4417" y="1406"/>
                  </a:lnTo>
                  <a:cubicBezTo>
                    <a:pt x="4741" y="1079"/>
                    <a:pt x="4741" y="570"/>
                    <a:pt x="4417" y="243"/>
                  </a:cubicBezTo>
                  <a:cubicBezTo>
                    <a:pt x="4254" y="81"/>
                    <a:pt x="404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1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2"/>
          <p:cNvSpPr txBox="1"/>
          <p:nvPr/>
        </p:nvSpPr>
        <p:spPr>
          <a:xfrm>
            <a:off x="2449179" y="1082429"/>
            <a:ext cx="3646821" cy="41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4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GRACIAS</a:t>
            </a:r>
            <a:endParaRPr sz="4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31" name="Google Shape;253;p28"/>
          <p:cNvSpPr txBox="1"/>
          <p:nvPr/>
        </p:nvSpPr>
        <p:spPr>
          <a:xfrm>
            <a:off x="3894246" y="3020858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32" name="Google Shape;94;p2"/>
          <p:cNvSpPr txBox="1"/>
          <p:nvPr/>
        </p:nvSpPr>
        <p:spPr>
          <a:xfrm>
            <a:off x="3968394" y="3331698"/>
            <a:ext cx="922026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sp>
        <p:nvSpPr>
          <p:cNvPr id="33" name="Google Shape;94;p2"/>
          <p:cNvSpPr txBox="1"/>
          <p:nvPr/>
        </p:nvSpPr>
        <p:spPr>
          <a:xfrm>
            <a:off x="3753414" y="3339888"/>
            <a:ext cx="351807" cy="2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1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34" name="Google Shape;10400;p65"/>
          <p:cNvGrpSpPr/>
          <p:nvPr/>
        </p:nvGrpSpPr>
        <p:grpSpPr>
          <a:xfrm>
            <a:off x="3623353" y="3032952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35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64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468</Words>
  <Application>Microsoft Office PowerPoint</Application>
  <PresentationFormat>Presentación en pantalla (16:9)</PresentationFormat>
  <Paragraphs>93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Montserrat ExtraBold</vt:lpstr>
      <vt:lpstr>Calibri</vt:lpstr>
      <vt:lpstr>Montserrat</vt:lpstr>
      <vt:lpstr>Arial</vt:lpstr>
      <vt:lpstr>Dancing Script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Dalila Alejandra Niama Tapia</dc:creator>
  <cp:lastModifiedBy>Maria Fernanda Racines Corredores</cp:lastModifiedBy>
  <cp:revision>142</cp:revision>
  <cp:lastPrinted>2023-12-18T15:25:23Z</cp:lastPrinted>
  <dcterms:modified xsi:type="dcterms:W3CDTF">2023-12-18T16:09:22Z</dcterms:modified>
</cp:coreProperties>
</file>