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0" r:id="rId2"/>
    <p:sldId id="257" r:id="rId3"/>
    <p:sldId id="285" r:id="rId4"/>
    <p:sldId id="295" r:id="rId5"/>
    <p:sldId id="294" r:id="rId6"/>
    <p:sldId id="269" r:id="rId7"/>
    <p:sldId id="267" r:id="rId8"/>
    <p:sldId id="268" r:id="rId9"/>
    <p:sldId id="274" r:id="rId10"/>
    <p:sldId id="266" r:id="rId11"/>
    <p:sldId id="287" r:id="rId12"/>
    <p:sldId id="288" r:id="rId13"/>
    <p:sldId id="299" r:id="rId14"/>
    <p:sldId id="286" r:id="rId15"/>
    <p:sldId id="270" r:id="rId16"/>
    <p:sldId id="290" r:id="rId17"/>
    <p:sldId id="289" r:id="rId18"/>
    <p:sldId id="291" r:id="rId19"/>
    <p:sldId id="275" r:id="rId20"/>
    <p:sldId id="292" r:id="rId21"/>
    <p:sldId id="277" r:id="rId22"/>
    <p:sldId id="278" r:id="rId23"/>
    <p:sldId id="279" r:id="rId24"/>
    <p:sldId id="280" r:id="rId25"/>
    <p:sldId id="297" r:id="rId26"/>
    <p:sldId id="283" r:id="rId27"/>
  </p:sldIdLst>
  <p:sldSz cx="12192000" cy="6858000"/>
  <p:notesSz cx="6797675" cy="9928225"/>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4660"/>
  </p:normalViewPr>
  <p:slideViewPr>
    <p:cSldViewPr snapToGrid="0">
      <p:cViewPr varScale="1">
        <p:scale>
          <a:sx n="65" d="100"/>
          <a:sy n="65" d="100"/>
        </p:scale>
        <p:origin x="77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20A237-4A81-4B1B-A4B7-1FB50F5BA4A0}"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s-ES"/>
        </a:p>
      </dgm:t>
    </dgm:pt>
    <dgm:pt modelId="{9FF2DACC-61B4-4E8D-8512-8DEA9F00C909}">
      <dgm:prSet phldrT="[Texto]"/>
      <dgm:spPr/>
      <dgm:t>
        <a:bodyPr/>
        <a:lstStyle/>
        <a:p>
          <a:r>
            <a:rPr lang="es-ES" b="1" dirty="0"/>
            <a:t>INICIO PROCESO COACTIVO</a:t>
          </a:r>
        </a:p>
      </dgm:t>
    </dgm:pt>
    <dgm:pt modelId="{600C812D-518C-4539-A9C8-DEF39EB9B1CB}" type="parTrans" cxnId="{09226148-9976-43CC-A46C-F56C5258D456}">
      <dgm:prSet/>
      <dgm:spPr/>
      <dgm:t>
        <a:bodyPr/>
        <a:lstStyle/>
        <a:p>
          <a:endParaRPr lang="es-ES"/>
        </a:p>
      </dgm:t>
    </dgm:pt>
    <dgm:pt modelId="{FC7BC684-1771-4BE0-9A20-E50554C8DD1C}" type="sibTrans" cxnId="{09226148-9976-43CC-A46C-F56C5258D456}">
      <dgm:prSet/>
      <dgm:spPr/>
      <dgm:t>
        <a:bodyPr/>
        <a:lstStyle/>
        <a:p>
          <a:endParaRPr lang="es-ES"/>
        </a:p>
      </dgm:t>
    </dgm:pt>
    <dgm:pt modelId="{77EA0496-06F3-4EFE-A502-C9486FCC9CA3}">
      <dgm:prSet phldrT="[Texto]" custT="1"/>
      <dgm:spPr/>
      <dgm:t>
        <a:bodyPr/>
        <a:lstStyle/>
        <a:p>
          <a:r>
            <a:rPr lang="es-ES" sz="1500" dirty="0"/>
            <a:t>Titulo de Crédito/Resoluciones Administrativas</a:t>
          </a:r>
        </a:p>
      </dgm:t>
    </dgm:pt>
    <dgm:pt modelId="{5F6E18E2-28EB-44FA-AD51-799036B1BF62}" type="parTrans" cxnId="{D82B0ED5-3BDF-4EF1-AAD5-C788810C16F9}">
      <dgm:prSet/>
      <dgm:spPr/>
      <dgm:t>
        <a:bodyPr/>
        <a:lstStyle/>
        <a:p>
          <a:endParaRPr lang="es-ES"/>
        </a:p>
      </dgm:t>
    </dgm:pt>
    <dgm:pt modelId="{3E730EFA-4F56-4072-8BF0-EC3ACB2EF2BE}" type="sibTrans" cxnId="{D82B0ED5-3BDF-4EF1-AAD5-C788810C16F9}">
      <dgm:prSet/>
      <dgm:spPr/>
      <dgm:t>
        <a:bodyPr/>
        <a:lstStyle/>
        <a:p>
          <a:endParaRPr lang="es-ES"/>
        </a:p>
      </dgm:t>
    </dgm:pt>
    <dgm:pt modelId="{7C5495A7-3DE4-4CBB-B515-6514C9904389}">
      <dgm:prSet phldrT="[Texto]"/>
      <dgm:spPr/>
      <dgm:t>
        <a:bodyPr/>
        <a:lstStyle/>
        <a:p>
          <a:r>
            <a:rPr lang="es-ES" b="1" dirty="0"/>
            <a:t>SORTEO DEL PROCESO</a:t>
          </a:r>
        </a:p>
      </dgm:t>
    </dgm:pt>
    <dgm:pt modelId="{C535D2B1-46B4-43FD-9F6D-9AA952929F2D}" type="parTrans" cxnId="{CDA5C4A5-44B9-4045-98DF-C5AF27CCBCA5}">
      <dgm:prSet/>
      <dgm:spPr/>
      <dgm:t>
        <a:bodyPr/>
        <a:lstStyle/>
        <a:p>
          <a:endParaRPr lang="es-ES"/>
        </a:p>
      </dgm:t>
    </dgm:pt>
    <dgm:pt modelId="{8DC4CE63-87DF-4FBC-A47A-E01FAA286115}" type="sibTrans" cxnId="{CDA5C4A5-44B9-4045-98DF-C5AF27CCBCA5}">
      <dgm:prSet/>
      <dgm:spPr/>
      <dgm:t>
        <a:bodyPr/>
        <a:lstStyle/>
        <a:p>
          <a:endParaRPr lang="es-ES"/>
        </a:p>
      </dgm:t>
    </dgm:pt>
    <dgm:pt modelId="{0F7615CE-E682-472E-A336-9E608C73ED5D}">
      <dgm:prSet phldrT="[Texto]" custT="1"/>
      <dgm:spPr/>
      <dgm:t>
        <a:bodyPr/>
        <a:lstStyle/>
        <a:p>
          <a:r>
            <a:rPr lang="es-ES" sz="1600" dirty="0"/>
            <a:t>Sistema SKELTA asigna de manera aleatoria los casos a los juzgados</a:t>
          </a:r>
        </a:p>
      </dgm:t>
    </dgm:pt>
    <dgm:pt modelId="{4F6705F6-D887-4E6E-9188-B3795C79D5DA}" type="parTrans" cxnId="{8D1AE22C-1A54-4F74-8598-8477A557A8C7}">
      <dgm:prSet/>
      <dgm:spPr/>
      <dgm:t>
        <a:bodyPr/>
        <a:lstStyle/>
        <a:p>
          <a:endParaRPr lang="es-ES"/>
        </a:p>
      </dgm:t>
    </dgm:pt>
    <dgm:pt modelId="{7B11F93F-B2E6-4011-B55B-E6E2ED74C7A1}" type="sibTrans" cxnId="{8D1AE22C-1A54-4F74-8598-8477A557A8C7}">
      <dgm:prSet/>
      <dgm:spPr/>
      <dgm:t>
        <a:bodyPr/>
        <a:lstStyle/>
        <a:p>
          <a:endParaRPr lang="es-ES"/>
        </a:p>
      </dgm:t>
    </dgm:pt>
    <dgm:pt modelId="{8F1E67BC-EA95-4F31-83B7-87EAE7A88E4A}">
      <dgm:prSet phldrT="[Texto]"/>
      <dgm:spPr/>
      <dgm:t>
        <a:bodyPr/>
        <a:lstStyle/>
        <a:p>
          <a:r>
            <a:rPr lang="es-ES" b="1" dirty="0"/>
            <a:t>CARGA DE COSTAS</a:t>
          </a:r>
        </a:p>
      </dgm:t>
    </dgm:pt>
    <dgm:pt modelId="{94C80DAC-8192-4468-9662-973C7E368949}" type="parTrans" cxnId="{6B2BC1EA-89E7-4E1B-84B5-368A4D6B7D32}">
      <dgm:prSet/>
      <dgm:spPr/>
      <dgm:t>
        <a:bodyPr/>
        <a:lstStyle/>
        <a:p>
          <a:endParaRPr lang="es-ES"/>
        </a:p>
      </dgm:t>
    </dgm:pt>
    <dgm:pt modelId="{AD38E959-CA9B-4BDE-A307-E24D04877CD7}" type="sibTrans" cxnId="{6B2BC1EA-89E7-4E1B-84B5-368A4D6B7D32}">
      <dgm:prSet/>
      <dgm:spPr/>
      <dgm:t>
        <a:bodyPr/>
        <a:lstStyle/>
        <a:p>
          <a:endParaRPr lang="es-ES"/>
        </a:p>
      </dgm:t>
    </dgm:pt>
    <dgm:pt modelId="{4199902A-F161-41B2-A370-2E2734B9BA45}">
      <dgm:prSet phldrT="[Texto]" custT="1"/>
      <dgm:spPr/>
      <dgm:t>
        <a:bodyPr/>
        <a:lstStyle/>
        <a:p>
          <a:r>
            <a:rPr lang="es-ES" sz="1600" dirty="0"/>
            <a:t>Generación automática a través del Sistema </a:t>
          </a:r>
          <a:r>
            <a:rPr lang="es-ES" sz="1600" dirty="0" err="1"/>
            <a:t>Skelta</a:t>
          </a:r>
          <a:r>
            <a:rPr lang="es-ES" sz="1600" dirty="0"/>
            <a:t>.</a:t>
          </a:r>
        </a:p>
        <a:p>
          <a:r>
            <a:rPr lang="es-ES" sz="1600" dirty="0"/>
            <a:t>Código Tributario Art. 157 y Art. 210.</a:t>
          </a:r>
        </a:p>
        <a:p>
          <a:r>
            <a:rPr lang="es-ES" sz="1600" dirty="0"/>
            <a:t>A través del Secretario Ad-hoc</a:t>
          </a:r>
        </a:p>
      </dgm:t>
    </dgm:pt>
    <dgm:pt modelId="{DB746BE3-6087-4F33-80B9-BF1C102AF416}" type="parTrans" cxnId="{2C3C2823-55F2-459C-B6E4-6016F16261DE}">
      <dgm:prSet/>
      <dgm:spPr/>
      <dgm:t>
        <a:bodyPr/>
        <a:lstStyle/>
        <a:p>
          <a:endParaRPr lang="es-ES"/>
        </a:p>
      </dgm:t>
    </dgm:pt>
    <dgm:pt modelId="{BEB92D8F-5055-460E-BCD4-C99EB3F26405}" type="sibTrans" cxnId="{2C3C2823-55F2-459C-B6E4-6016F16261DE}">
      <dgm:prSet/>
      <dgm:spPr/>
      <dgm:t>
        <a:bodyPr/>
        <a:lstStyle/>
        <a:p>
          <a:endParaRPr lang="es-ES"/>
        </a:p>
      </dgm:t>
    </dgm:pt>
    <dgm:pt modelId="{57420CA5-4CD6-4AB3-AF84-D74D30C54AF2}">
      <dgm:prSet phldrT="[Texto]" custT="1"/>
      <dgm:spPr/>
      <dgm:t>
        <a:bodyPr/>
        <a:lstStyle/>
        <a:p>
          <a:r>
            <a:rPr lang="es-ES" sz="1500" dirty="0"/>
            <a:t>Notificación efectuada de acuerdo al régimen jurídico.</a:t>
          </a:r>
        </a:p>
      </dgm:t>
    </dgm:pt>
    <dgm:pt modelId="{FAF3C346-60FA-4E0B-B1FD-83718B160F48}" type="parTrans" cxnId="{643CCA24-7218-4492-B6DC-5A5F71458CEA}">
      <dgm:prSet/>
      <dgm:spPr/>
      <dgm:t>
        <a:bodyPr/>
        <a:lstStyle/>
        <a:p>
          <a:endParaRPr lang="es-ES"/>
        </a:p>
      </dgm:t>
    </dgm:pt>
    <dgm:pt modelId="{7E0D53DD-A60A-4934-9C44-CF83A332E5F0}" type="sibTrans" cxnId="{643CCA24-7218-4492-B6DC-5A5F71458CEA}">
      <dgm:prSet/>
      <dgm:spPr/>
      <dgm:t>
        <a:bodyPr/>
        <a:lstStyle/>
        <a:p>
          <a:endParaRPr lang="es-ES"/>
        </a:p>
      </dgm:t>
    </dgm:pt>
    <dgm:pt modelId="{C9F27B80-D2A5-431B-9210-B27251B60E53}">
      <dgm:prSet phldrT="[Texto]" custT="1"/>
      <dgm:spPr/>
      <dgm:t>
        <a:bodyPr/>
        <a:lstStyle/>
        <a:p>
          <a:r>
            <a:rPr lang="es-ES" sz="1500" dirty="0"/>
            <a:t>Certificación de no existir reclamo administrativo interpuesto</a:t>
          </a:r>
        </a:p>
      </dgm:t>
    </dgm:pt>
    <dgm:pt modelId="{6B004583-061D-4701-B47D-477D2B17454A}" type="parTrans" cxnId="{FFBDFF42-6EA3-4C49-99FB-EDA770B3B71E}">
      <dgm:prSet/>
      <dgm:spPr/>
      <dgm:t>
        <a:bodyPr/>
        <a:lstStyle/>
        <a:p>
          <a:endParaRPr lang="es-ES"/>
        </a:p>
      </dgm:t>
    </dgm:pt>
    <dgm:pt modelId="{9F4E6E4A-3309-4F7C-AA3F-606E68934BCD}" type="sibTrans" cxnId="{FFBDFF42-6EA3-4C49-99FB-EDA770B3B71E}">
      <dgm:prSet/>
      <dgm:spPr/>
      <dgm:t>
        <a:bodyPr/>
        <a:lstStyle/>
        <a:p>
          <a:endParaRPr lang="es-ES"/>
        </a:p>
      </dgm:t>
    </dgm:pt>
    <dgm:pt modelId="{EBC0F65C-2AA5-461C-B668-D84652092299}">
      <dgm:prSet phldrT="[Texto]"/>
      <dgm:spPr/>
      <dgm:t>
        <a:bodyPr/>
        <a:lstStyle/>
        <a:p>
          <a:r>
            <a:rPr lang="es-ES" b="1" dirty="0"/>
            <a:t>SUSTANCIACIÓN</a:t>
          </a:r>
        </a:p>
      </dgm:t>
    </dgm:pt>
    <dgm:pt modelId="{D6137E9E-AE09-4E45-851B-8A92D95C297A}" type="parTrans" cxnId="{B0CB5D53-AFB6-4E9E-8A2F-AD099ED8E71D}">
      <dgm:prSet/>
      <dgm:spPr/>
      <dgm:t>
        <a:bodyPr/>
        <a:lstStyle/>
        <a:p>
          <a:endParaRPr lang="es-ES"/>
        </a:p>
      </dgm:t>
    </dgm:pt>
    <dgm:pt modelId="{FDB84761-4888-42F8-8E71-B4D8700B9099}" type="sibTrans" cxnId="{B0CB5D53-AFB6-4E9E-8A2F-AD099ED8E71D}">
      <dgm:prSet/>
      <dgm:spPr/>
      <dgm:t>
        <a:bodyPr/>
        <a:lstStyle/>
        <a:p>
          <a:endParaRPr lang="es-ES"/>
        </a:p>
      </dgm:t>
    </dgm:pt>
    <dgm:pt modelId="{68B92D81-82B6-4D14-A293-A8B22090A75E}">
      <dgm:prSet phldrT="[Texto]" custT="1"/>
      <dgm:spPr/>
      <dgm:t>
        <a:bodyPr/>
        <a:lstStyle/>
        <a:p>
          <a:r>
            <a:rPr lang="es-ES" sz="1600" dirty="0"/>
            <a:t>Impulso de los procesos a través del Recaudador Especial y Secretarios Ad-Hoc </a:t>
          </a:r>
        </a:p>
      </dgm:t>
    </dgm:pt>
    <dgm:pt modelId="{BD3B437A-0C71-4E1E-9437-12358ABA5E09}" type="parTrans" cxnId="{CB1B6CF5-AF94-4B08-967C-4343C0A5AB88}">
      <dgm:prSet/>
      <dgm:spPr/>
      <dgm:t>
        <a:bodyPr/>
        <a:lstStyle/>
        <a:p>
          <a:endParaRPr lang="es-ES"/>
        </a:p>
      </dgm:t>
    </dgm:pt>
    <dgm:pt modelId="{23047F19-5CC1-4523-A2C2-121A5875B8DE}" type="sibTrans" cxnId="{CB1B6CF5-AF94-4B08-967C-4343C0A5AB88}">
      <dgm:prSet/>
      <dgm:spPr/>
      <dgm:t>
        <a:bodyPr/>
        <a:lstStyle/>
        <a:p>
          <a:endParaRPr lang="es-ES"/>
        </a:p>
      </dgm:t>
    </dgm:pt>
    <dgm:pt modelId="{1E922F4E-9E7F-4CA1-A2A9-5166AF905FBC}" type="pres">
      <dgm:prSet presAssocID="{6F20A237-4A81-4B1B-A4B7-1FB50F5BA4A0}" presName="Name0" presStyleCnt="0">
        <dgm:presLayoutVars>
          <dgm:chMax val="5"/>
          <dgm:chPref val="5"/>
          <dgm:dir/>
          <dgm:animLvl val="lvl"/>
        </dgm:presLayoutVars>
      </dgm:prSet>
      <dgm:spPr/>
      <dgm:t>
        <a:bodyPr/>
        <a:lstStyle/>
        <a:p>
          <a:endParaRPr lang="es-ES"/>
        </a:p>
      </dgm:t>
    </dgm:pt>
    <dgm:pt modelId="{850B2480-40E4-48F8-88B8-BE170C0A1B21}" type="pres">
      <dgm:prSet presAssocID="{9FF2DACC-61B4-4E8D-8512-8DEA9F00C909}" presName="parentText1" presStyleLbl="node1" presStyleIdx="0" presStyleCnt="4">
        <dgm:presLayoutVars>
          <dgm:chMax/>
          <dgm:chPref val="3"/>
          <dgm:bulletEnabled val="1"/>
        </dgm:presLayoutVars>
      </dgm:prSet>
      <dgm:spPr/>
      <dgm:t>
        <a:bodyPr/>
        <a:lstStyle/>
        <a:p>
          <a:endParaRPr lang="es-ES"/>
        </a:p>
      </dgm:t>
    </dgm:pt>
    <dgm:pt modelId="{FEC25512-9B69-4EC9-AB5B-BE7D9729F779}" type="pres">
      <dgm:prSet presAssocID="{9FF2DACC-61B4-4E8D-8512-8DEA9F00C909}" presName="childText1" presStyleLbl="solidAlignAcc1" presStyleIdx="0" presStyleCnt="4">
        <dgm:presLayoutVars>
          <dgm:chMax val="0"/>
          <dgm:chPref val="0"/>
          <dgm:bulletEnabled val="1"/>
        </dgm:presLayoutVars>
      </dgm:prSet>
      <dgm:spPr/>
      <dgm:t>
        <a:bodyPr/>
        <a:lstStyle/>
        <a:p>
          <a:endParaRPr lang="es-ES"/>
        </a:p>
      </dgm:t>
    </dgm:pt>
    <dgm:pt modelId="{4AEE83C4-904E-453A-A0D3-B9E63F60547E}" type="pres">
      <dgm:prSet presAssocID="{7C5495A7-3DE4-4CBB-B515-6514C9904389}" presName="parentText2" presStyleLbl="node1" presStyleIdx="1" presStyleCnt="4">
        <dgm:presLayoutVars>
          <dgm:chMax/>
          <dgm:chPref val="3"/>
          <dgm:bulletEnabled val="1"/>
        </dgm:presLayoutVars>
      </dgm:prSet>
      <dgm:spPr/>
      <dgm:t>
        <a:bodyPr/>
        <a:lstStyle/>
        <a:p>
          <a:endParaRPr lang="es-ES"/>
        </a:p>
      </dgm:t>
    </dgm:pt>
    <dgm:pt modelId="{A5866BE5-9831-41D6-9A89-A313E644E320}" type="pres">
      <dgm:prSet presAssocID="{7C5495A7-3DE4-4CBB-B515-6514C9904389}" presName="childText2" presStyleLbl="solidAlignAcc1" presStyleIdx="1" presStyleCnt="4">
        <dgm:presLayoutVars>
          <dgm:chMax val="0"/>
          <dgm:chPref val="0"/>
          <dgm:bulletEnabled val="1"/>
        </dgm:presLayoutVars>
      </dgm:prSet>
      <dgm:spPr/>
      <dgm:t>
        <a:bodyPr/>
        <a:lstStyle/>
        <a:p>
          <a:endParaRPr lang="es-ES"/>
        </a:p>
      </dgm:t>
    </dgm:pt>
    <dgm:pt modelId="{E06B7ABA-8736-4397-BB21-DC8571FC5529}" type="pres">
      <dgm:prSet presAssocID="{8F1E67BC-EA95-4F31-83B7-87EAE7A88E4A}" presName="parentText3" presStyleLbl="node1" presStyleIdx="2" presStyleCnt="4">
        <dgm:presLayoutVars>
          <dgm:chMax/>
          <dgm:chPref val="3"/>
          <dgm:bulletEnabled val="1"/>
        </dgm:presLayoutVars>
      </dgm:prSet>
      <dgm:spPr/>
      <dgm:t>
        <a:bodyPr/>
        <a:lstStyle/>
        <a:p>
          <a:endParaRPr lang="es-ES"/>
        </a:p>
      </dgm:t>
    </dgm:pt>
    <dgm:pt modelId="{16CC380B-3BAD-472C-9573-733F94981AF9}" type="pres">
      <dgm:prSet presAssocID="{8F1E67BC-EA95-4F31-83B7-87EAE7A88E4A}" presName="childText3" presStyleLbl="solidAlignAcc1" presStyleIdx="2" presStyleCnt="4" custLinFactNeighborX="722" custLinFactNeighborY="-1609">
        <dgm:presLayoutVars>
          <dgm:chMax val="0"/>
          <dgm:chPref val="0"/>
          <dgm:bulletEnabled val="1"/>
        </dgm:presLayoutVars>
      </dgm:prSet>
      <dgm:spPr/>
      <dgm:t>
        <a:bodyPr/>
        <a:lstStyle/>
        <a:p>
          <a:endParaRPr lang="es-ES"/>
        </a:p>
      </dgm:t>
    </dgm:pt>
    <dgm:pt modelId="{AB96D39F-49A5-42E5-BBEB-C98542934042}" type="pres">
      <dgm:prSet presAssocID="{EBC0F65C-2AA5-461C-B668-D84652092299}" presName="parentText4" presStyleLbl="node1" presStyleIdx="3" presStyleCnt="4">
        <dgm:presLayoutVars>
          <dgm:chMax/>
          <dgm:chPref val="3"/>
          <dgm:bulletEnabled val="1"/>
        </dgm:presLayoutVars>
      </dgm:prSet>
      <dgm:spPr/>
      <dgm:t>
        <a:bodyPr/>
        <a:lstStyle/>
        <a:p>
          <a:endParaRPr lang="es-ES"/>
        </a:p>
      </dgm:t>
    </dgm:pt>
    <dgm:pt modelId="{0C4F1323-5126-48BE-A390-64BC0D2A43EE}" type="pres">
      <dgm:prSet presAssocID="{EBC0F65C-2AA5-461C-B668-D84652092299}" presName="childText4" presStyleLbl="solidAlignAcc1" presStyleIdx="3" presStyleCnt="4">
        <dgm:presLayoutVars>
          <dgm:chMax val="0"/>
          <dgm:chPref val="0"/>
          <dgm:bulletEnabled val="1"/>
        </dgm:presLayoutVars>
      </dgm:prSet>
      <dgm:spPr/>
      <dgm:t>
        <a:bodyPr/>
        <a:lstStyle/>
        <a:p>
          <a:endParaRPr lang="es-ES"/>
        </a:p>
      </dgm:t>
    </dgm:pt>
  </dgm:ptLst>
  <dgm:cxnLst>
    <dgm:cxn modelId="{D8B6DEC7-A668-40FE-9489-A70FC447EDE5}" type="presOf" srcId="{57420CA5-4CD6-4AB3-AF84-D74D30C54AF2}" destId="{FEC25512-9B69-4EC9-AB5B-BE7D9729F779}" srcOrd="0" destOrd="1" presId="urn:microsoft.com/office/officeart/2009/3/layout/IncreasingArrowsProcess"/>
    <dgm:cxn modelId="{83173098-E338-4ABF-B722-082CF80DC44F}" type="presOf" srcId="{8F1E67BC-EA95-4F31-83B7-87EAE7A88E4A}" destId="{E06B7ABA-8736-4397-BB21-DC8571FC5529}" srcOrd="0" destOrd="0" presId="urn:microsoft.com/office/officeart/2009/3/layout/IncreasingArrowsProcess"/>
    <dgm:cxn modelId="{D82B0ED5-3BDF-4EF1-AAD5-C788810C16F9}" srcId="{9FF2DACC-61B4-4E8D-8512-8DEA9F00C909}" destId="{77EA0496-06F3-4EFE-A502-C9486FCC9CA3}" srcOrd="0" destOrd="0" parTransId="{5F6E18E2-28EB-44FA-AD51-799036B1BF62}" sibTransId="{3E730EFA-4F56-4072-8BF0-EC3ACB2EF2BE}"/>
    <dgm:cxn modelId="{4AF7CE48-0BF9-4DF6-BB2C-923DA6FAF977}" type="presOf" srcId="{77EA0496-06F3-4EFE-A502-C9486FCC9CA3}" destId="{FEC25512-9B69-4EC9-AB5B-BE7D9729F779}" srcOrd="0" destOrd="0" presId="urn:microsoft.com/office/officeart/2009/3/layout/IncreasingArrowsProcess"/>
    <dgm:cxn modelId="{2C3C2823-55F2-459C-B6E4-6016F16261DE}" srcId="{8F1E67BC-EA95-4F31-83B7-87EAE7A88E4A}" destId="{4199902A-F161-41B2-A370-2E2734B9BA45}" srcOrd="0" destOrd="0" parTransId="{DB746BE3-6087-4F33-80B9-BF1C102AF416}" sibTransId="{BEB92D8F-5055-460E-BCD4-C99EB3F26405}"/>
    <dgm:cxn modelId="{83D5AC7F-CFD3-4CF2-82A1-FB9BEB3E25DA}" type="presOf" srcId="{4199902A-F161-41B2-A370-2E2734B9BA45}" destId="{16CC380B-3BAD-472C-9573-733F94981AF9}" srcOrd="0" destOrd="0" presId="urn:microsoft.com/office/officeart/2009/3/layout/IncreasingArrowsProcess"/>
    <dgm:cxn modelId="{643CCA24-7218-4492-B6DC-5A5F71458CEA}" srcId="{9FF2DACC-61B4-4E8D-8512-8DEA9F00C909}" destId="{57420CA5-4CD6-4AB3-AF84-D74D30C54AF2}" srcOrd="1" destOrd="0" parTransId="{FAF3C346-60FA-4E0B-B1FD-83718B160F48}" sibTransId="{7E0D53DD-A60A-4934-9C44-CF83A332E5F0}"/>
    <dgm:cxn modelId="{CB1B6CF5-AF94-4B08-967C-4343C0A5AB88}" srcId="{EBC0F65C-2AA5-461C-B668-D84652092299}" destId="{68B92D81-82B6-4D14-A293-A8B22090A75E}" srcOrd="0" destOrd="0" parTransId="{BD3B437A-0C71-4E1E-9437-12358ABA5E09}" sibTransId="{23047F19-5CC1-4523-A2C2-121A5875B8DE}"/>
    <dgm:cxn modelId="{AA100019-88FD-4F08-BDA1-A273A838B4D4}" type="presOf" srcId="{68B92D81-82B6-4D14-A293-A8B22090A75E}" destId="{0C4F1323-5126-48BE-A390-64BC0D2A43EE}" srcOrd="0" destOrd="0" presId="urn:microsoft.com/office/officeart/2009/3/layout/IncreasingArrowsProcess"/>
    <dgm:cxn modelId="{36C65C11-87A0-4DE1-BD5F-0F9FF4F4B5A7}" type="presOf" srcId="{C9F27B80-D2A5-431B-9210-B27251B60E53}" destId="{FEC25512-9B69-4EC9-AB5B-BE7D9729F779}" srcOrd="0" destOrd="2" presId="urn:microsoft.com/office/officeart/2009/3/layout/IncreasingArrowsProcess"/>
    <dgm:cxn modelId="{6B2BC1EA-89E7-4E1B-84B5-368A4D6B7D32}" srcId="{6F20A237-4A81-4B1B-A4B7-1FB50F5BA4A0}" destId="{8F1E67BC-EA95-4F31-83B7-87EAE7A88E4A}" srcOrd="2" destOrd="0" parTransId="{94C80DAC-8192-4468-9662-973C7E368949}" sibTransId="{AD38E959-CA9B-4BDE-A307-E24D04877CD7}"/>
    <dgm:cxn modelId="{09226148-9976-43CC-A46C-F56C5258D456}" srcId="{6F20A237-4A81-4B1B-A4B7-1FB50F5BA4A0}" destId="{9FF2DACC-61B4-4E8D-8512-8DEA9F00C909}" srcOrd="0" destOrd="0" parTransId="{600C812D-518C-4539-A9C8-DEF39EB9B1CB}" sibTransId="{FC7BC684-1771-4BE0-9A20-E50554C8DD1C}"/>
    <dgm:cxn modelId="{A3A2D29E-174C-4637-A496-2A44B239F3F2}" type="presOf" srcId="{7C5495A7-3DE4-4CBB-B515-6514C9904389}" destId="{4AEE83C4-904E-453A-A0D3-B9E63F60547E}" srcOrd="0" destOrd="0" presId="urn:microsoft.com/office/officeart/2009/3/layout/IncreasingArrowsProcess"/>
    <dgm:cxn modelId="{8D1AE22C-1A54-4F74-8598-8477A557A8C7}" srcId="{7C5495A7-3DE4-4CBB-B515-6514C9904389}" destId="{0F7615CE-E682-472E-A336-9E608C73ED5D}" srcOrd="0" destOrd="0" parTransId="{4F6705F6-D887-4E6E-9188-B3795C79D5DA}" sibTransId="{7B11F93F-B2E6-4011-B55B-E6E2ED74C7A1}"/>
    <dgm:cxn modelId="{941266E4-A43D-44EE-B71F-499C42C63026}" type="presOf" srcId="{EBC0F65C-2AA5-461C-B668-D84652092299}" destId="{AB96D39F-49A5-42E5-BBEB-C98542934042}" srcOrd="0" destOrd="0" presId="urn:microsoft.com/office/officeart/2009/3/layout/IncreasingArrowsProcess"/>
    <dgm:cxn modelId="{B0CB5D53-AFB6-4E9E-8A2F-AD099ED8E71D}" srcId="{6F20A237-4A81-4B1B-A4B7-1FB50F5BA4A0}" destId="{EBC0F65C-2AA5-461C-B668-D84652092299}" srcOrd="3" destOrd="0" parTransId="{D6137E9E-AE09-4E45-851B-8A92D95C297A}" sibTransId="{FDB84761-4888-42F8-8E71-B4D8700B9099}"/>
    <dgm:cxn modelId="{FFBDFF42-6EA3-4C49-99FB-EDA770B3B71E}" srcId="{9FF2DACC-61B4-4E8D-8512-8DEA9F00C909}" destId="{C9F27B80-D2A5-431B-9210-B27251B60E53}" srcOrd="2" destOrd="0" parTransId="{6B004583-061D-4701-B47D-477D2B17454A}" sibTransId="{9F4E6E4A-3309-4F7C-AA3F-606E68934BCD}"/>
    <dgm:cxn modelId="{53CC69B3-48F8-4762-A143-F52E05198AFB}" type="presOf" srcId="{9FF2DACC-61B4-4E8D-8512-8DEA9F00C909}" destId="{850B2480-40E4-48F8-88B8-BE170C0A1B21}" srcOrd="0" destOrd="0" presId="urn:microsoft.com/office/officeart/2009/3/layout/IncreasingArrowsProcess"/>
    <dgm:cxn modelId="{A96626F1-7273-4134-95CC-29A605255F4A}" type="presOf" srcId="{6F20A237-4A81-4B1B-A4B7-1FB50F5BA4A0}" destId="{1E922F4E-9E7F-4CA1-A2A9-5166AF905FBC}" srcOrd="0" destOrd="0" presId="urn:microsoft.com/office/officeart/2009/3/layout/IncreasingArrowsProcess"/>
    <dgm:cxn modelId="{CDA5C4A5-44B9-4045-98DF-C5AF27CCBCA5}" srcId="{6F20A237-4A81-4B1B-A4B7-1FB50F5BA4A0}" destId="{7C5495A7-3DE4-4CBB-B515-6514C9904389}" srcOrd="1" destOrd="0" parTransId="{C535D2B1-46B4-43FD-9F6D-9AA952929F2D}" sibTransId="{8DC4CE63-87DF-4FBC-A47A-E01FAA286115}"/>
    <dgm:cxn modelId="{DE6E1807-45DD-4878-914E-3115E51AA82E}" type="presOf" srcId="{0F7615CE-E682-472E-A336-9E608C73ED5D}" destId="{A5866BE5-9831-41D6-9A89-A313E644E320}" srcOrd="0" destOrd="0" presId="urn:microsoft.com/office/officeart/2009/3/layout/IncreasingArrowsProcess"/>
    <dgm:cxn modelId="{B61ACDDA-6A15-4EB1-9676-C2B7A889E2CC}" type="presParOf" srcId="{1E922F4E-9E7F-4CA1-A2A9-5166AF905FBC}" destId="{850B2480-40E4-48F8-88B8-BE170C0A1B21}" srcOrd="0" destOrd="0" presId="urn:microsoft.com/office/officeart/2009/3/layout/IncreasingArrowsProcess"/>
    <dgm:cxn modelId="{DB1B8525-FA87-4A0B-A2D5-0ADC561B0EC8}" type="presParOf" srcId="{1E922F4E-9E7F-4CA1-A2A9-5166AF905FBC}" destId="{FEC25512-9B69-4EC9-AB5B-BE7D9729F779}" srcOrd="1" destOrd="0" presId="urn:microsoft.com/office/officeart/2009/3/layout/IncreasingArrowsProcess"/>
    <dgm:cxn modelId="{E3633405-4F4F-4589-91B8-69B395645750}" type="presParOf" srcId="{1E922F4E-9E7F-4CA1-A2A9-5166AF905FBC}" destId="{4AEE83C4-904E-453A-A0D3-B9E63F60547E}" srcOrd="2" destOrd="0" presId="urn:microsoft.com/office/officeart/2009/3/layout/IncreasingArrowsProcess"/>
    <dgm:cxn modelId="{DAFCEC3C-F4CC-47D2-BA65-70464F1F0E17}" type="presParOf" srcId="{1E922F4E-9E7F-4CA1-A2A9-5166AF905FBC}" destId="{A5866BE5-9831-41D6-9A89-A313E644E320}" srcOrd="3" destOrd="0" presId="urn:microsoft.com/office/officeart/2009/3/layout/IncreasingArrowsProcess"/>
    <dgm:cxn modelId="{FF121D4E-F4C9-4302-81B0-1CE4C5EC4F46}" type="presParOf" srcId="{1E922F4E-9E7F-4CA1-A2A9-5166AF905FBC}" destId="{E06B7ABA-8736-4397-BB21-DC8571FC5529}" srcOrd="4" destOrd="0" presId="urn:microsoft.com/office/officeart/2009/3/layout/IncreasingArrowsProcess"/>
    <dgm:cxn modelId="{EFE3F7D1-2D74-4828-8E4D-0088A43EA728}" type="presParOf" srcId="{1E922F4E-9E7F-4CA1-A2A9-5166AF905FBC}" destId="{16CC380B-3BAD-472C-9573-733F94981AF9}" srcOrd="5" destOrd="0" presId="urn:microsoft.com/office/officeart/2009/3/layout/IncreasingArrowsProcess"/>
    <dgm:cxn modelId="{5C6CF123-A849-46B9-A832-D4358EBF3D62}" type="presParOf" srcId="{1E922F4E-9E7F-4CA1-A2A9-5166AF905FBC}" destId="{AB96D39F-49A5-42E5-BBEB-C98542934042}" srcOrd="6" destOrd="0" presId="urn:microsoft.com/office/officeart/2009/3/layout/IncreasingArrowsProcess"/>
    <dgm:cxn modelId="{923DE9D2-C8E7-4DFD-8750-5518904745AD}" type="presParOf" srcId="{1E922F4E-9E7F-4CA1-A2A9-5166AF905FBC}" destId="{0C4F1323-5126-48BE-A390-64BC0D2A43EE}" srcOrd="7"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20A237-4A81-4B1B-A4B7-1FB50F5BA4A0}"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s-ES"/>
        </a:p>
      </dgm:t>
    </dgm:pt>
    <dgm:pt modelId="{9FF2DACC-61B4-4E8D-8512-8DEA9F00C909}">
      <dgm:prSet phldrT="[Texto]" custT="1"/>
      <dgm:spPr/>
      <dgm:t>
        <a:bodyPr/>
        <a:lstStyle/>
        <a:p>
          <a:r>
            <a:rPr lang="es-EC" sz="1600" b="1" dirty="0"/>
            <a:t>INGRESO SOLICITUD</a:t>
          </a:r>
        </a:p>
        <a:p>
          <a:r>
            <a:rPr lang="es-ES" sz="1600" b="1" dirty="0"/>
            <a:t>(TRAMITE EN LINEA)</a:t>
          </a:r>
        </a:p>
      </dgm:t>
    </dgm:pt>
    <dgm:pt modelId="{600C812D-518C-4539-A9C8-DEF39EB9B1CB}" type="parTrans" cxnId="{09226148-9976-43CC-A46C-F56C5258D456}">
      <dgm:prSet/>
      <dgm:spPr/>
      <dgm:t>
        <a:bodyPr/>
        <a:lstStyle/>
        <a:p>
          <a:endParaRPr lang="es-ES" sz="3600"/>
        </a:p>
      </dgm:t>
    </dgm:pt>
    <dgm:pt modelId="{FC7BC684-1771-4BE0-9A20-E50554C8DD1C}" type="sibTrans" cxnId="{09226148-9976-43CC-A46C-F56C5258D456}">
      <dgm:prSet/>
      <dgm:spPr/>
      <dgm:t>
        <a:bodyPr/>
        <a:lstStyle/>
        <a:p>
          <a:endParaRPr lang="es-ES" sz="3600"/>
        </a:p>
      </dgm:t>
    </dgm:pt>
    <dgm:pt modelId="{7C5495A7-3DE4-4CBB-B515-6514C9904389}">
      <dgm:prSet phldrT="[Texto]" custT="1"/>
      <dgm:spPr/>
      <dgm:t>
        <a:bodyPr/>
        <a:lstStyle/>
        <a:p>
          <a:r>
            <a:rPr lang="es-ES" sz="1600" b="1" dirty="0"/>
            <a:t>ANALISIS Y ELABORACIÓN DE LA RESOLUCIÓN</a:t>
          </a:r>
        </a:p>
      </dgm:t>
    </dgm:pt>
    <dgm:pt modelId="{C535D2B1-46B4-43FD-9F6D-9AA952929F2D}" type="parTrans" cxnId="{CDA5C4A5-44B9-4045-98DF-C5AF27CCBCA5}">
      <dgm:prSet/>
      <dgm:spPr/>
      <dgm:t>
        <a:bodyPr/>
        <a:lstStyle/>
        <a:p>
          <a:endParaRPr lang="es-ES" sz="3600"/>
        </a:p>
      </dgm:t>
    </dgm:pt>
    <dgm:pt modelId="{8DC4CE63-87DF-4FBC-A47A-E01FAA286115}" type="sibTrans" cxnId="{CDA5C4A5-44B9-4045-98DF-C5AF27CCBCA5}">
      <dgm:prSet/>
      <dgm:spPr/>
      <dgm:t>
        <a:bodyPr/>
        <a:lstStyle/>
        <a:p>
          <a:endParaRPr lang="es-ES" sz="3600"/>
        </a:p>
      </dgm:t>
    </dgm:pt>
    <dgm:pt modelId="{8F1E67BC-EA95-4F31-83B7-87EAE7A88E4A}">
      <dgm:prSet phldrT="[Texto]" custT="1"/>
      <dgm:spPr/>
      <dgm:t>
        <a:bodyPr/>
        <a:lstStyle/>
        <a:p>
          <a:r>
            <a:rPr lang="es-ES" sz="1600" b="1" dirty="0"/>
            <a:t>TABLA DE AMORTIZACIÓN</a:t>
          </a:r>
        </a:p>
      </dgm:t>
    </dgm:pt>
    <dgm:pt modelId="{94C80DAC-8192-4468-9662-973C7E368949}" type="parTrans" cxnId="{6B2BC1EA-89E7-4E1B-84B5-368A4D6B7D32}">
      <dgm:prSet/>
      <dgm:spPr/>
      <dgm:t>
        <a:bodyPr/>
        <a:lstStyle/>
        <a:p>
          <a:endParaRPr lang="es-ES" sz="3600"/>
        </a:p>
      </dgm:t>
    </dgm:pt>
    <dgm:pt modelId="{AD38E959-CA9B-4BDE-A307-E24D04877CD7}" type="sibTrans" cxnId="{6B2BC1EA-89E7-4E1B-84B5-368A4D6B7D32}">
      <dgm:prSet/>
      <dgm:spPr/>
      <dgm:t>
        <a:bodyPr/>
        <a:lstStyle/>
        <a:p>
          <a:endParaRPr lang="es-ES" sz="3600"/>
        </a:p>
      </dgm:t>
    </dgm:pt>
    <dgm:pt modelId="{EBC0F65C-2AA5-461C-B668-D84652092299}">
      <dgm:prSet phldrT="[Texto]" custT="1"/>
      <dgm:spPr/>
      <dgm:t>
        <a:bodyPr/>
        <a:lstStyle/>
        <a:p>
          <a:r>
            <a:rPr lang="es-ES" sz="1600" b="1" dirty="0"/>
            <a:t>NOTIFICACIÓN AL CIUDADANO</a:t>
          </a:r>
        </a:p>
      </dgm:t>
    </dgm:pt>
    <dgm:pt modelId="{D6137E9E-AE09-4E45-851B-8A92D95C297A}" type="parTrans" cxnId="{B0CB5D53-AFB6-4E9E-8A2F-AD099ED8E71D}">
      <dgm:prSet/>
      <dgm:spPr/>
      <dgm:t>
        <a:bodyPr/>
        <a:lstStyle/>
        <a:p>
          <a:endParaRPr lang="es-ES" sz="3600"/>
        </a:p>
      </dgm:t>
    </dgm:pt>
    <dgm:pt modelId="{FDB84761-4888-42F8-8E71-B4D8700B9099}" type="sibTrans" cxnId="{B0CB5D53-AFB6-4E9E-8A2F-AD099ED8E71D}">
      <dgm:prSet/>
      <dgm:spPr/>
      <dgm:t>
        <a:bodyPr/>
        <a:lstStyle/>
        <a:p>
          <a:endParaRPr lang="es-ES" sz="3600"/>
        </a:p>
      </dgm:t>
    </dgm:pt>
    <dgm:pt modelId="{ADA9CD22-6AF0-4A74-B0C3-8C1FC7D1EB67}">
      <dgm:prSet phldrT="[Texto]" custT="1"/>
      <dgm:spPr/>
      <dgm:t>
        <a:bodyPr/>
        <a:lstStyle/>
        <a:p>
          <a:r>
            <a:rPr lang="es-ES" sz="1600" b="1" dirty="0"/>
            <a:t>SEGUIMIENTO Y CONTROL DE LA FACILIDAD DE PAGO</a:t>
          </a:r>
        </a:p>
      </dgm:t>
    </dgm:pt>
    <dgm:pt modelId="{2C16AFCE-1137-4994-89E3-94CBB4FD7478}" type="parTrans" cxnId="{620984F9-85A0-4539-B6B7-41A60508A31E}">
      <dgm:prSet/>
      <dgm:spPr/>
      <dgm:t>
        <a:bodyPr/>
        <a:lstStyle/>
        <a:p>
          <a:endParaRPr lang="es-EC" sz="3600"/>
        </a:p>
      </dgm:t>
    </dgm:pt>
    <dgm:pt modelId="{ECB76498-4AD4-40C8-BF49-4BF6C5C3F8F7}" type="sibTrans" cxnId="{620984F9-85A0-4539-B6B7-41A60508A31E}">
      <dgm:prSet/>
      <dgm:spPr/>
      <dgm:t>
        <a:bodyPr/>
        <a:lstStyle/>
        <a:p>
          <a:endParaRPr lang="es-EC" sz="3600"/>
        </a:p>
      </dgm:t>
    </dgm:pt>
    <dgm:pt modelId="{607860CC-047A-479F-8707-14FC08B03D26}" type="pres">
      <dgm:prSet presAssocID="{6F20A237-4A81-4B1B-A4B7-1FB50F5BA4A0}" presName="rootnode" presStyleCnt="0">
        <dgm:presLayoutVars>
          <dgm:chMax/>
          <dgm:chPref/>
          <dgm:dir/>
          <dgm:animLvl val="lvl"/>
        </dgm:presLayoutVars>
      </dgm:prSet>
      <dgm:spPr/>
      <dgm:t>
        <a:bodyPr/>
        <a:lstStyle/>
        <a:p>
          <a:endParaRPr lang="es-ES"/>
        </a:p>
      </dgm:t>
    </dgm:pt>
    <dgm:pt modelId="{513DAC85-1DEA-46BE-8C36-07C4CA9955AE}" type="pres">
      <dgm:prSet presAssocID="{9FF2DACC-61B4-4E8D-8512-8DEA9F00C909}" presName="composite" presStyleCnt="0"/>
      <dgm:spPr/>
    </dgm:pt>
    <dgm:pt modelId="{D903DCF5-47DC-4902-A6DD-5CD33DA577FA}" type="pres">
      <dgm:prSet presAssocID="{9FF2DACC-61B4-4E8D-8512-8DEA9F00C909}" presName="LShape" presStyleLbl="alignNode1" presStyleIdx="0" presStyleCnt="9"/>
      <dgm:spPr/>
    </dgm:pt>
    <dgm:pt modelId="{3815D98C-3477-4026-8BDE-9B8ACB6D9C4B}" type="pres">
      <dgm:prSet presAssocID="{9FF2DACC-61B4-4E8D-8512-8DEA9F00C909}" presName="ParentText" presStyleLbl="revTx" presStyleIdx="0" presStyleCnt="5">
        <dgm:presLayoutVars>
          <dgm:chMax val="0"/>
          <dgm:chPref val="0"/>
          <dgm:bulletEnabled val="1"/>
        </dgm:presLayoutVars>
      </dgm:prSet>
      <dgm:spPr/>
      <dgm:t>
        <a:bodyPr/>
        <a:lstStyle/>
        <a:p>
          <a:endParaRPr lang="es-ES"/>
        </a:p>
      </dgm:t>
    </dgm:pt>
    <dgm:pt modelId="{8E5E94F2-4BB4-48EE-908B-A537E686A26D}" type="pres">
      <dgm:prSet presAssocID="{9FF2DACC-61B4-4E8D-8512-8DEA9F00C909}" presName="Triangle" presStyleLbl="alignNode1" presStyleIdx="1" presStyleCnt="9"/>
      <dgm:spPr/>
    </dgm:pt>
    <dgm:pt modelId="{F2603E60-9753-4566-8095-A8C94E3D4226}" type="pres">
      <dgm:prSet presAssocID="{FC7BC684-1771-4BE0-9A20-E50554C8DD1C}" presName="sibTrans" presStyleCnt="0"/>
      <dgm:spPr/>
    </dgm:pt>
    <dgm:pt modelId="{6210704A-C142-4A8C-8C4A-D002E57F2CC6}" type="pres">
      <dgm:prSet presAssocID="{FC7BC684-1771-4BE0-9A20-E50554C8DD1C}" presName="space" presStyleCnt="0"/>
      <dgm:spPr/>
    </dgm:pt>
    <dgm:pt modelId="{C0909483-02CC-44C2-9B53-98A6EC14E0F6}" type="pres">
      <dgm:prSet presAssocID="{7C5495A7-3DE4-4CBB-B515-6514C9904389}" presName="composite" presStyleCnt="0"/>
      <dgm:spPr/>
    </dgm:pt>
    <dgm:pt modelId="{42F30F82-FCEA-4C4F-8551-6C7DCCF245BD}" type="pres">
      <dgm:prSet presAssocID="{7C5495A7-3DE4-4CBB-B515-6514C9904389}" presName="LShape" presStyleLbl="alignNode1" presStyleIdx="2" presStyleCnt="9"/>
      <dgm:spPr/>
    </dgm:pt>
    <dgm:pt modelId="{01927C35-0D95-4ED0-A3A3-0B3C4E406CD8}" type="pres">
      <dgm:prSet presAssocID="{7C5495A7-3DE4-4CBB-B515-6514C9904389}" presName="ParentText" presStyleLbl="revTx" presStyleIdx="1" presStyleCnt="5">
        <dgm:presLayoutVars>
          <dgm:chMax val="0"/>
          <dgm:chPref val="0"/>
          <dgm:bulletEnabled val="1"/>
        </dgm:presLayoutVars>
      </dgm:prSet>
      <dgm:spPr/>
      <dgm:t>
        <a:bodyPr/>
        <a:lstStyle/>
        <a:p>
          <a:endParaRPr lang="es-ES"/>
        </a:p>
      </dgm:t>
    </dgm:pt>
    <dgm:pt modelId="{7C036F32-5533-49DF-B5CA-D5375C2950D7}" type="pres">
      <dgm:prSet presAssocID="{7C5495A7-3DE4-4CBB-B515-6514C9904389}" presName="Triangle" presStyleLbl="alignNode1" presStyleIdx="3" presStyleCnt="9"/>
      <dgm:spPr/>
    </dgm:pt>
    <dgm:pt modelId="{2C8F3570-804E-4128-8274-5D272D0F70EF}" type="pres">
      <dgm:prSet presAssocID="{8DC4CE63-87DF-4FBC-A47A-E01FAA286115}" presName="sibTrans" presStyleCnt="0"/>
      <dgm:spPr/>
    </dgm:pt>
    <dgm:pt modelId="{F8CDBB97-30A5-4863-B443-3C951C2FBAB5}" type="pres">
      <dgm:prSet presAssocID="{8DC4CE63-87DF-4FBC-A47A-E01FAA286115}" presName="space" presStyleCnt="0"/>
      <dgm:spPr/>
    </dgm:pt>
    <dgm:pt modelId="{A138F7A5-FE37-4DDA-9FFA-B28D7E8A48CA}" type="pres">
      <dgm:prSet presAssocID="{8F1E67BC-EA95-4F31-83B7-87EAE7A88E4A}" presName="composite" presStyleCnt="0"/>
      <dgm:spPr/>
    </dgm:pt>
    <dgm:pt modelId="{7217A3F2-8285-4326-811D-DAA64119CE4D}" type="pres">
      <dgm:prSet presAssocID="{8F1E67BC-EA95-4F31-83B7-87EAE7A88E4A}" presName="LShape" presStyleLbl="alignNode1" presStyleIdx="4" presStyleCnt="9"/>
      <dgm:spPr/>
    </dgm:pt>
    <dgm:pt modelId="{738EBFAD-86A5-4EFB-B76A-A0609A444CD6}" type="pres">
      <dgm:prSet presAssocID="{8F1E67BC-EA95-4F31-83B7-87EAE7A88E4A}" presName="ParentText" presStyleLbl="revTx" presStyleIdx="2" presStyleCnt="5">
        <dgm:presLayoutVars>
          <dgm:chMax val="0"/>
          <dgm:chPref val="0"/>
          <dgm:bulletEnabled val="1"/>
        </dgm:presLayoutVars>
      </dgm:prSet>
      <dgm:spPr/>
      <dgm:t>
        <a:bodyPr/>
        <a:lstStyle/>
        <a:p>
          <a:endParaRPr lang="es-ES"/>
        </a:p>
      </dgm:t>
    </dgm:pt>
    <dgm:pt modelId="{2D0CB2C7-C15A-4093-8115-E5E120FD6E2F}" type="pres">
      <dgm:prSet presAssocID="{8F1E67BC-EA95-4F31-83B7-87EAE7A88E4A}" presName="Triangle" presStyleLbl="alignNode1" presStyleIdx="5" presStyleCnt="9"/>
      <dgm:spPr/>
    </dgm:pt>
    <dgm:pt modelId="{B8FC947D-1C9D-452E-A915-420414FCED8F}" type="pres">
      <dgm:prSet presAssocID="{AD38E959-CA9B-4BDE-A307-E24D04877CD7}" presName="sibTrans" presStyleCnt="0"/>
      <dgm:spPr/>
    </dgm:pt>
    <dgm:pt modelId="{6B68EB8E-C850-4A00-AF24-FDC038D4F517}" type="pres">
      <dgm:prSet presAssocID="{AD38E959-CA9B-4BDE-A307-E24D04877CD7}" presName="space" presStyleCnt="0"/>
      <dgm:spPr/>
    </dgm:pt>
    <dgm:pt modelId="{FA42D1BE-1CD8-4126-82FB-8EF9A99A3C55}" type="pres">
      <dgm:prSet presAssocID="{EBC0F65C-2AA5-461C-B668-D84652092299}" presName="composite" presStyleCnt="0"/>
      <dgm:spPr/>
    </dgm:pt>
    <dgm:pt modelId="{F956C28F-CCA5-49AB-BFBD-5030EAD04FB7}" type="pres">
      <dgm:prSet presAssocID="{EBC0F65C-2AA5-461C-B668-D84652092299}" presName="LShape" presStyleLbl="alignNode1" presStyleIdx="6" presStyleCnt="9"/>
      <dgm:spPr/>
    </dgm:pt>
    <dgm:pt modelId="{E6CBD81D-D675-46C1-9991-702DFAC7A60F}" type="pres">
      <dgm:prSet presAssocID="{EBC0F65C-2AA5-461C-B668-D84652092299}" presName="ParentText" presStyleLbl="revTx" presStyleIdx="3" presStyleCnt="5">
        <dgm:presLayoutVars>
          <dgm:chMax val="0"/>
          <dgm:chPref val="0"/>
          <dgm:bulletEnabled val="1"/>
        </dgm:presLayoutVars>
      </dgm:prSet>
      <dgm:spPr/>
      <dgm:t>
        <a:bodyPr/>
        <a:lstStyle/>
        <a:p>
          <a:endParaRPr lang="es-ES"/>
        </a:p>
      </dgm:t>
    </dgm:pt>
    <dgm:pt modelId="{8D0A0804-882B-4859-BDDF-15EFFEEFCB29}" type="pres">
      <dgm:prSet presAssocID="{EBC0F65C-2AA5-461C-B668-D84652092299}" presName="Triangle" presStyleLbl="alignNode1" presStyleIdx="7" presStyleCnt="9"/>
      <dgm:spPr/>
    </dgm:pt>
    <dgm:pt modelId="{4F2EB0C1-37AE-41CC-BA5C-119BFA4D63CB}" type="pres">
      <dgm:prSet presAssocID="{FDB84761-4888-42F8-8E71-B4D8700B9099}" presName="sibTrans" presStyleCnt="0"/>
      <dgm:spPr/>
    </dgm:pt>
    <dgm:pt modelId="{3FE07ABF-CF00-4D1E-B728-1A39DA4C3D1D}" type="pres">
      <dgm:prSet presAssocID="{FDB84761-4888-42F8-8E71-B4D8700B9099}" presName="space" presStyleCnt="0"/>
      <dgm:spPr/>
    </dgm:pt>
    <dgm:pt modelId="{9670F877-9234-4C74-BCA7-3CB742AB9CEE}" type="pres">
      <dgm:prSet presAssocID="{ADA9CD22-6AF0-4A74-B0C3-8C1FC7D1EB67}" presName="composite" presStyleCnt="0"/>
      <dgm:spPr/>
    </dgm:pt>
    <dgm:pt modelId="{067EB2F2-C399-487E-8F46-5A6E0A4A716E}" type="pres">
      <dgm:prSet presAssocID="{ADA9CD22-6AF0-4A74-B0C3-8C1FC7D1EB67}" presName="LShape" presStyleLbl="alignNode1" presStyleIdx="8" presStyleCnt="9"/>
      <dgm:spPr/>
    </dgm:pt>
    <dgm:pt modelId="{1CCEAC06-2B6A-46DC-BDE0-173D3BB528FC}" type="pres">
      <dgm:prSet presAssocID="{ADA9CD22-6AF0-4A74-B0C3-8C1FC7D1EB67}" presName="ParentText" presStyleLbl="revTx" presStyleIdx="4" presStyleCnt="5">
        <dgm:presLayoutVars>
          <dgm:chMax val="0"/>
          <dgm:chPref val="0"/>
          <dgm:bulletEnabled val="1"/>
        </dgm:presLayoutVars>
      </dgm:prSet>
      <dgm:spPr/>
      <dgm:t>
        <a:bodyPr/>
        <a:lstStyle/>
        <a:p>
          <a:endParaRPr lang="es-ES"/>
        </a:p>
      </dgm:t>
    </dgm:pt>
  </dgm:ptLst>
  <dgm:cxnLst>
    <dgm:cxn modelId="{9B097C2B-E8C8-41DA-B080-7741754504BD}" type="presOf" srcId="{6F20A237-4A81-4B1B-A4B7-1FB50F5BA4A0}" destId="{607860CC-047A-479F-8707-14FC08B03D26}" srcOrd="0" destOrd="0" presId="urn:microsoft.com/office/officeart/2009/3/layout/StepUpProcess"/>
    <dgm:cxn modelId="{03BCC8F1-3986-40FA-8E77-A95A154D6D23}" type="presOf" srcId="{EBC0F65C-2AA5-461C-B668-D84652092299}" destId="{E6CBD81D-D675-46C1-9991-702DFAC7A60F}" srcOrd="0" destOrd="0" presId="urn:microsoft.com/office/officeart/2009/3/layout/StepUpProcess"/>
    <dgm:cxn modelId="{620984F9-85A0-4539-B6B7-41A60508A31E}" srcId="{6F20A237-4A81-4B1B-A4B7-1FB50F5BA4A0}" destId="{ADA9CD22-6AF0-4A74-B0C3-8C1FC7D1EB67}" srcOrd="4" destOrd="0" parTransId="{2C16AFCE-1137-4994-89E3-94CBB4FD7478}" sibTransId="{ECB76498-4AD4-40C8-BF49-4BF6C5C3F8F7}"/>
    <dgm:cxn modelId="{7B056696-4496-42A7-9D78-80A4134F967B}" type="presOf" srcId="{7C5495A7-3DE4-4CBB-B515-6514C9904389}" destId="{01927C35-0D95-4ED0-A3A3-0B3C4E406CD8}" srcOrd="0" destOrd="0" presId="urn:microsoft.com/office/officeart/2009/3/layout/StepUpProcess"/>
    <dgm:cxn modelId="{731F5A85-2D76-4CF3-AA1D-8B76A36E9100}" type="presOf" srcId="{9FF2DACC-61B4-4E8D-8512-8DEA9F00C909}" destId="{3815D98C-3477-4026-8BDE-9B8ACB6D9C4B}" srcOrd="0" destOrd="0" presId="urn:microsoft.com/office/officeart/2009/3/layout/StepUpProcess"/>
    <dgm:cxn modelId="{980E75A6-1939-4B62-A19C-4C8D8E214BF4}" type="presOf" srcId="{8F1E67BC-EA95-4F31-83B7-87EAE7A88E4A}" destId="{738EBFAD-86A5-4EFB-B76A-A0609A444CD6}" srcOrd="0" destOrd="0" presId="urn:microsoft.com/office/officeart/2009/3/layout/StepUpProcess"/>
    <dgm:cxn modelId="{6B2BC1EA-89E7-4E1B-84B5-368A4D6B7D32}" srcId="{6F20A237-4A81-4B1B-A4B7-1FB50F5BA4A0}" destId="{8F1E67BC-EA95-4F31-83B7-87EAE7A88E4A}" srcOrd="2" destOrd="0" parTransId="{94C80DAC-8192-4468-9662-973C7E368949}" sibTransId="{AD38E959-CA9B-4BDE-A307-E24D04877CD7}"/>
    <dgm:cxn modelId="{09226148-9976-43CC-A46C-F56C5258D456}" srcId="{6F20A237-4A81-4B1B-A4B7-1FB50F5BA4A0}" destId="{9FF2DACC-61B4-4E8D-8512-8DEA9F00C909}" srcOrd="0" destOrd="0" parTransId="{600C812D-518C-4539-A9C8-DEF39EB9B1CB}" sibTransId="{FC7BC684-1771-4BE0-9A20-E50554C8DD1C}"/>
    <dgm:cxn modelId="{B0CB5D53-AFB6-4E9E-8A2F-AD099ED8E71D}" srcId="{6F20A237-4A81-4B1B-A4B7-1FB50F5BA4A0}" destId="{EBC0F65C-2AA5-461C-B668-D84652092299}" srcOrd="3" destOrd="0" parTransId="{D6137E9E-AE09-4E45-851B-8A92D95C297A}" sibTransId="{FDB84761-4888-42F8-8E71-B4D8700B9099}"/>
    <dgm:cxn modelId="{702BF358-1403-4CF1-B0F9-C784AC12C9F4}" type="presOf" srcId="{ADA9CD22-6AF0-4A74-B0C3-8C1FC7D1EB67}" destId="{1CCEAC06-2B6A-46DC-BDE0-173D3BB528FC}" srcOrd="0" destOrd="0" presId="urn:microsoft.com/office/officeart/2009/3/layout/StepUpProcess"/>
    <dgm:cxn modelId="{CDA5C4A5-44B9-4045-98DF-C5AF27CCBCA5}" srcId="{6F20A237-4A81-4B1B-A4B7-1FB50F5BA4A0}" destId="{7C5495A7-3DE4-4CBB-B515-6514C9904389}" srcOrd="1" destOrd="0" parTransId="{C535D2B1-46B4-43FD-9F6D-9AA952929F2D}" sibTransId="{8DC4CE63-87DF-4FBC-A47A-E01FAA286115}"/>
    <dgm:cxn modelId="{9BB0E992-5911-4E80-B48E-C7083C82B2A7}" type="presParOf" srcId="{607860CC-047A-479F-8707-14FC08B03D26}" destId="{513DAC85-1DEA-46BE-8C36-07C4CA9955AE}" srcOrd="0" destOrd="0" presId="urn:microsoft.com/office/officeart/2009/3/layout/StepUpProcess"/>
    <dgm:cxn modelId="{C9D7797C-ADEE-4D99-B3C0-F8B3D1393DF1}" type="presParOf" srcId="{513DAC85-1DEA-46BE-8C36-07C4CA9955AE}" destId="{D903DCF5-47DC-4902-A6DD-5CD33DA577FA}" srcOrd="0" destOrd="0" presId="urn:microsoft.com/office/officeart/2009/3/layout/StepUpProcess"/>
    <dgm:cxn modelId="{F80A1901-298E-4C8C-BB0D-53B0B7CB1349}" type="presParOf" srcId="{513DAC85-1DEA-46BE-8C36-07C4CA9955AE}" destId="{3815D98C-3477-4026-8BDE-9B8ACB6D9C4B}" srcOrd="1" destOrd="0" presId="urn:microsoft.com/office/officeart/2009/3/layout/StepUpProcess"/>
    <dgm:cxn modelId="{BC96ABC0-2099-4FE3-93DC-D13F5572B486}" type="presParOf" srcId="{513DAC85-1DEA-46BE-8C36-07C4CA9955AE}" destId="{8E5E94F2-4BB4-48EE-908B-A537E686A26D}" srcOrd="2" destOrd="0" presId="urn:microsoft.com/office/officeart/2009/3/layout/StepUpProcess"/>
    <dgm:cxn modelId="{5045278E-970D-4672-A7CC-DA8FBBAB3B77}" type="presParOf" srcId="{607860CC-047A-479F-8707-14FC08B03D26}" destId="{F2603E60-9753-4566-8095-A8C94E3D4226}" srcOrd="1" destOrd="0" presId="urn:microsoft.com/office/officeart/2009/3/layout/StepUpProcess"/>
    <dgm:cxn modelId="{3EE13B6A-316E-432D-81DF-FE73AE4CBB2F}" type="presParOf" srcId="{F2603E60-9753-4566-8095-A8C94E3D4226}" destId="{6210704A-C142-4A8C-8C4A-D002E57F2CC6}" srcOrd="0" destOrd="0" presId="urn:microsoft.com/office/officeart/2009/3/layout/StepUpProcess"/>
    <dgm:cxn modelId="{5B73417E-03BF-420A-ABEC-11C18F739590}" type="presParOf" srcId="{607860CC-047A-479F-8707-14FC08B03D26}" destId="{C0909483-02CC-44C2-9B53-98A6EC14E0F6}" srcOrd="2" destOrd="0" presId="urn:microsoft.com/office/officeart/2009/3/layout/StepUpProcess"/>
    <dgm:cxn modelId="{1782C2BB-9E88-45AD-AAA2-358CB45986BA}" type="presParOf" srcId="{C0909483-02CC-44C2-9B53-98A6EC14E0F6}" destId="{42F30F82-FCEA-4C4F-8551-6C7DCCF245BD}" srcOrd="0" destOrd="0" presId="urn:microsoft.com/office/officeart/2009/3/layout/StepUpProcess"/>
    <dgm:cxn modelId="{B439C05B-C1C7-44CB-A249-080B39C65E0C}" type="presParOf" srcId="{C0909483-02CC-44C2-9B53-98A6EC14E0F6}" destId="{01927C35-0D95-4ED0-A3A3-0B3C4E406CD8}" srcOrd="1" destOrd="0" presId="urn:microsoft.com/office/officeart/2009/3/layout/StepUpProcess"/>
    <dgm:cxn modelId="{C89B85BC-5E7F-40E5-84B5-846113E2CAC1}" type="presParOf" srcId="{C0909483-02CC-44C2-9B53-98A6EC14E0F6}" destId="{7C036F32-5533-49DF-B5CA-D5375C2950D7}" srcOrd="2" destOrd="0" presId="urn:microsoft.com/office/officeart/2009/3/layout/StepUpProcess"/>
    <dgm:cxn modelId="{0B6F1DAF-064F-431A-81C9-CFC3719F75EA}" type="presParOf" srcId="{607860CC-047A-479F-8707-14FC08B03D26}" destId="{2C8F3570-804E-4128-8274-5D272D0F70EF}" srcOrd="3" destOrd="0" presId="urn:microsoft.com/office/officeart/2009/3/layout/StepUpProcess"/>
    <dgm:cxn modelId="{92735E15-095A-42F3-83CE-E5D34FCA5768}" type="presParOf" srcId="{2C8F3570-804E-4128-8274-5D272D0F70EF}" destId="{F8CDBB97-30A5-4863-B443-3C951C2FBAB5}" srcOrd="0" destOrd="0" presId="urn:microsoft.com/office/officeart/2009/3/layout/StepUpProcess"/>
    <dgm:cxn modelId="{0D6AFF83-85BC-4DE9-BB73-435813537A87}" type="presParOf" srcId="{607860CC-047A-479F-8707-14FC08B03D26}" destId="{A138F7A5-FE37-4DDA-9FFA-B28D7E8A48CA}" srcOrd="4" destOrd="0" presId="urn:microsoft.com/office/officeart/2009/3/layout/StepUpProcess"/>
    <dgm:cxn modelId="{2435CE24-983D-46E9-82BE-282FE2A75653}" type="presParOf" srcId="{A138F7A5-FE37-4DDA-9FFA-B28D7E8A48CA}" destId="{7217A3F2-8285-4326-811D-DAA64119CE4D}" srcOrd="0" destOrd="0" presId="urn:microsoft.com/office/officeart/2009/3/layout/StepUpProcess"/>
    <dgm:cxn modelId="{CFA77093-6D9C-4083-8C29-81D48D8E4A20}" type="presParOf" srcId="{A138F7A5-FE37-4DDA-9FFA-B28D7E8A48CA}" destId="{738EBFAD-86A5-4EFB-B76A-A0609A444CD6}" srcOrd="1" destOrd="0" presId="urn:microsoft.com/office/officeart/2009/3/layout/StepUpProcess"/>
    <dgm:cxn modelId="{2BAA116B-2A6B-49DF-AAD7-054CBAD9CB26}" type="presParOf" srcId="{A138F7A5-FE37-4DDA-9FFA-B28D7E8A48CA}" destId="{2D0CB2C7-C15A-4093-8115-E5E120FD6E2F}" srcOrd="2" destOrd="0" presId="urn:microsoft.com/office/officeart/2009/3/layout/StepUpProcess"/>
    <dgm:cxn modelId="{744C2D01-3BED-4614-A7FD-F8AC304C01AB}" type="presParOf" srcId="{607860CC-047A-479F-8707-14FC08B03D26}" destId="{B8FC947D-1C9D-452E-A915-420414FCED8F}" srcOrd="5" destOrd="0" presId="urn:microsoft.com/office/officeart/2009/3/layout/StepUpProcess"/>
    <dgm:cxn modelId="{A42A17B6-5DEC-4287-A4E2-92B597E5EA8C}" type="presParOf" srcId="{B8FC947D-1C9D-452E-A915-420414FCED8F}" destId="{6B68EB8E-C850-4A00-AF24-FDC038D4F517}" srcOrd="0" destOrd="0" presId="urn:microsoft.com/office/officeart/2009/3/layout/StepUpProcess"/>
    <dgm:cxn modelId="{823066AC-BDDC-4389-B315-0BF1757B44A2}" type="presParOf" srcId="{607860CC-047A-479F-8707-14FC08B03D26}" destId="{FA42D1BE-1CD8-4126-82FB-8EF9A99A3C55}" srcOrd="6" destOrd="0" presId="urn:microsoft.com/office/officeart/2009/3/layout/StepUpProcess"/>
    <dgm:cxn modelId="{5EA2D8F2-6F6A-4FAD-A42B-E7339C686D37}" type="presParOf" srcId="{FA42D1BE-1CD8-4126-82FB-8EF9A99A3C55}" destId="{F956C28F-CCA5-49AB-BFBD-5030EAD04FB7}" srcOrd="0" destOrd="0" presId="urn:microsoft.com/office/officeart/2009/3/layout/StepUpProcess"/>
    <dgm:cxn modelId="{B7A4A3A7-188C-474F-AADD-8A4DF735CCF9}" type="presParOf" srcId="{FA42D1BE-1CD8-4126-82FB-8EF9A99A3C55}" destId="{E6CBD81D-D675-46C1-9991-702DFAC7A60F}" srcOrd="1" destOrd="0" presId="urn:microsoft.com/office/officeart/2009/3/layout/StepUpProcess"/>
    <dgm:cxn modelId="{2C731020-7883-46E0-B826-CF2BC0723544}" type="presParOf" srcId="{FA42D1BE-1CD8-4126-82FB-8EF9A99A3C55}" destId="{8D0A0804-882B-4859-BDDF-15EFFEEFCB29}" srcOrd="2" destOrd="0" presId="urn:microsoft.com/office/officeart/2009/3/layout/StepUpProcess"/>
    <dgm:cxn modelId="{BA29AA1D-6896-41BA-9B74-9E57978326D8}" type="presParOf" srcId="{607860CC-047A-479F-8707-14FC08B03D26}" destId="{4F2EB0C1-37AE-41CC-BA5C-119BFA4D63CB}" srcOrd="7" destOrd="0" presId="urn:microsoft.com/office/officeart/2009/3/layout/StepUpProcess"/>
    <dgm:cxn modelId="{23B722E5-BAB7-4368-A0F3-C32048EF8701}" type="presParOf" srcId="{4F2EB0C1-37AE-41CC-BA5C-119BFA4D63CB}" destId="{3FE07ABF-CF00-4D1E-B728-1A39DA4C3D1D}" srcOrd="0" destOrd="0" presId="urn:microsoft.com/office/officeart/2009/3/layout/StepUpProcess"/>
    <dgm:cxn modelId="{0DB9320A-5A32-4A55-BCF0-87B58CB7606C}" type="presParOf" srcId="{607860CC-047A-479F-8707-14FC08B03D26}" destId="{9670F877-9234-4C74-BCA7-3CB742AB9CEE}" srcOrd="8" destOrd="0" presId="urn:microsoft.com/office/officeart/2009/3/layout/StepUpProcess"/>
    <dgm:cxn modelId="{D2E98678-ED6B-4828-977A-ED14F9783458}" type="presParOf" srcId="{9670F877-9234-4C74-BCA7-3CB742AB9CEE}" destId="{067EB2F2-C399-487E-8F46-5A6E0A4A716E}" srcOrd="0" destOrd="0" presId="urn:microsoft.com/office/officeart/2009/3/layout/StepUpProcess"/>
    <dgm:cxn modelId="{2EC1FB25-412C-4C28-B729-1B1918FA6C1A}" type="presParOf" srcId="{9670F877-9234-4C74-BCA7-3CB742AB9CEE}" destId="{1CCEAC06-2B6A-46DC-BDE0-173D3BB528FC}"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20A237-4A81-4B1B-A4B7-1FB50F5BA4A0}"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s-ES"/>
        </a:p>
      </dgm:t>
    </dgm:pt>
    <dgm:pt modelId="{9FF2DACC-61B4-4E8D-8512-8DEA9F00C909}">
      <dgm:prSet phldrT="[Texto]"/>
      <dgm:spPr/>
      <dgm:t>
        <a:bodyPr/>
        <a:lstStyle/>
        <a:p>
          <a:r>
            <a:rPr lang="es-ES" b="1" dirty="0"/>
            <a:t>OBLIGACIONES REMITIDAS DE OFICIO</a:t>
          </a:r>
        </a:p>
      </dgm:t>
    </dgm:pt>
    <dgm:pt modelId="{600C812D-518C-4539-A9C8-DEF39EB9B1CB}" type="parTrans" cxnId="{09226148-9976-43CC-A46C-F56C5258D456}">
      <dgm:prSet/>
      <dgm:spPr/>
      <dgm:t>
        <a:bodyPr/>
        <a:lstStyle/>
        <a:p>
          <a:endParaRPr lang="es-ES"/>
        </a:p>
      </dgm:t>
    </dgm:pt>
    <dgm:pt modelId="{FC7BC684-1771-4BE0-9A20-E50554C8DD1C}" type="sibTrans" cxnId="{09226148-9976-43CC-A46C-F56C5258D456}">
      <dgm:prSet/>
      <dgm:spPr/>
      <dgm:t>
        <a:bodyPr/>
        <a:lstStyle/>
        <a:p>
          <a:endParaRPr lang="es-ES"/>
        </a:p>
      </dgm:t>
    </dgm:pt>
    <dgm:pt modelId="{77EA0496-06F3-4EFE-A502-C9486FCC9CA3}">
      <dgm:prSet phldrT="[Texto]" custT="1"/>
      <dgm:spPr/>
      <dgm:t>
        <a:bodyPr/>
        <a:lstStyle/>
        <a:p>
          <a:r>
            <a:rPr lang="es-EC" sz="1600" dirty="0"/>
            <a:t>Análisis de las cuotas pagadas que sumadas equivalgan al 100% del capital.</a:t>
          </a:r>
          <a:endParaRPr lang="es-ES" sz="1600" dirty="0"/>
        </a:p>
      </dgm:t>
    </dgm:pt>
    <dgm:pt modelId="{5F6E18E2-28EB-44FA-AD51-799036B1BF62}" type="parTrans" cxnId="{D82B0ED5-3BDF-4EF1-AAD5-C788810C16F9}">
      <dgm:prSet/>
      <dgm:spPr/>
      <dgm:t>
        <a:bodyPr/>
        <a:lstStyle/>
        <a:p>
          <a:endParaRPr lang="es-ES"/>
        </a:p>
      </dgm:t>
    </dgm:pt>
    <dgm:pt modelId="{3E730EFA-4F56-4072-8BF0-EC3ACB2EF2BE}" type="sibTrans" cxnId="{D82B0ED5-3BDF-4EF1-AAD5-C788810C16F9}">
      <dgm:prSet/>
      <dgm:spPr/>
      <dgm:t>
        <a:bodyPr/>
        <a:lstStyle/>
        <a:p>
          <a:endParaRPr lang="es-ES"/>
        </a:p>
      </dgm:t>
    </dgm:pt>
    <dgm:pt modelId="{7C5495A7-3DE4-4CBB-B515-6514C9904389}">
      <dgm:prSet phldrT="[Texto]"/>
      <dgm:spPr/>
      <dgm:t>
        <a:bodyPr/>
        <a:lstStyle/>
        <a:p>
          <a:r>
            <a:rPr lang="es-ES" b="1" dirty="0"/>
            <a:t>PRESENTAR UNA SOLICITUD DE REMISIÓN </a:t>
          </a:r>
        </a:p>
      </dgm:t>
    </dgm:pt>
    <dgm:pt modelId="{C535D2B1-46B4-43FD-9F6D-9AA952929F2D}" type="parTrans" cxnId="{CDA5C4A5-44B9-4045-98DF-C5AF27CCBCA5}">
      <dgm:prSet/>
      <dgm:spPr/>
      <dgm:t>
        <a:bodyPr/>
        <a:lstStyle/>
        <a:p>
          <a:endParaRPr lang="es-ES"/>
        </a:p>
      </dgm:t>
    </dgm:pt>
    <dgm:pt modelId="{8DC4CE63-87DF-4FBC-A47A-E01FAA286115}" type="sibTrans" cxnId="{CDA5C4A5-44B9-4045-98DF-C5AF27CCBCA5}">
      <dgm:prSet/>
      <dgm:spPr/>
      <dgm:t>
        <a:bodyPr/>
        <a:lstStyle/>
        <a:p>
          <a:endParaRPr lang="es-ES"/>
        </a:p>
      </dgm:t>
    </dgm:pt>
    <dgm:pt modelId="{0F7615CE-E682-472E-A336-9E608C73ED5D}">
      <dgm:prSet phldrT="[Texto]" custT="1"/>
      <dgm:spPr/>
      <dgm:t>
        <a:bodyPr/>
        <a:lstStyle/>
        <a:p>
          <a:r>
            <a:rPr lang="es-ES" sz="1400" dirty="0"/>
            <a:t>En el caso que </a:t>
          </a:r>
          <a:r>
            <a:rPr lang="es-EC" sz="1400" dirty="0"/>
            <a:t>el análisis de las cuotas pagadas no sume</a:t>
          </a:r>
          <a:r>
            <a:rPr lang="es-ES" sz="1400" dirty="0"/>
            <a:t> el 100% del capital tendrían las siguientes opciones:</a:t>
          </a:r>
        </a:p>
        <a:p>
          <a:r>
            <a:rPr lang="es-ES" sz="1400" b="1" dirty="0"/>
            <a:t>1) </a:t>
          </a:r>
          <a:r>
            <a:rPr lang="es-ES" sz="1400" dirty="0"/>
            <a:t>Pagar el capital restante en un solo abono hasta el 26-07-2024.</a:t>
          </a:r>
        </a:p>
        <a:p>
          <a:r>
            <a:rPr lang="es-ES" sz="1400" b="1" dirty="0"/>
            <a:t>2) </a:t>
          </a:r>
          <a:r>
            <a:rPr lang="es-ES" sz="1400" dirty="0"/>
            <a:t>Pagar el capital restante en abonos parciales hasta el 26-07-2024.</a:t>
          </a:r>
        </a:p>
        <a:p>
          <a:r>
            <a:rPr lang="es-ES" sz="1400" b="1" dirty="0"/>
            <a:t>3) </a:t>
          </a:r>
          <a:r>
            <a:rPr lang="es-EC" sz="1400" dirty="0"/>
            <a:t>Abonos parciales, pero no cancela el capital total </a:t>
          </a:r>
          <a:r>
            <a:rPr lang="es-EC" sz="1400" dirty="0" smtClean="0"/>
            <a:t>restante</a:t>
          </a:r>
          <a:endParaRPr lang="es-ES" sz="1400" dirty="0"/>
        </a:p>
      </dgm:t>
    </dgm:pt>
    <dgm:pt modelId="{4F6705F6-D887-4E6E-9188-B3795C79D5DA}" type="parTrans" cxnId="{8D1AE22C-1A54-4F74-8598-8477A557A8C7}">
      <dgm:prSet/>
      <dgm:spPr/>
      <dgm:t>
        <a:bodyPr/>
        <a:lstStyle/>
        <a:p>
          <a:endParaRPr lang="es-ES"/>
        </a:p>
      </dgm:t>
    </dgm:pt>
    <dgm:pt modelId="{7B11F93F-B2E6-4011-B55B-E6E2ED74C7A1}" type="sibTrans" cxnId="{8D1AE22C-1A54-4F74-8598-8477A557A8C7}">
      <dgm:prSet/>
      <dgm:spPr/>
      <dgm:t>
        <a:bodyPr/>
        <a:lstStyle/>
        <a:p>
          <a:endParaRPr lang="es-ES"/>
        </a:p>
      </dgm:t>
    </dgm:pt>
    <dgm:pt modelId="{8F1E67BC-EA95-4F31-83B7-87EAE7A88E4A}">
      <dgm:prSet phldrT="[Texto]"/>
      <dgm:spPr/>
      <dgm:t>
        <a:bodyPr/>
        <a:lstStyle/>
        <a:p>
          <a:r>
            <a:rPr lang="es-ES" b="1" dirty="0"/>
            <a:t>ELABORAR TABLA DE AMORTIZACIÓN </a:t>
          </a:r>
        </a:p>
      </dgm:t>
    </dgm:pt>
    <dgm:pt modelId="{94C80DAC-8192-4468-9662-973C7E368949}" type="parTrans" cxnId="{6B2BC1EA-89E7-4E1B-84B5-368A4D6B7D32}">
      <dgm:prSet/>
      <dgm:spPr/>
      <dgm:t>
        <a:bodyPr/>
        <a:lstStyle/>
        <a:p>
          <a:endParaRPr lang="es-ES"/>
        </a:p>
      </dgm:t>
    </dgm:pt>
    <dgm:pt modelId="{AD38E959-CA9B-4BDE-A307-E24D04877CD7}" type="sibTrans" cxnId="{6B2BC1EA-89E7-4E1B-84B5-368A4D6B7D32}">
      <dgm:prSet/>
      <dgm:spPr/>
      <dgm:t>
        <a:bodyPr/>
        <a:lstStyle/>
        <a:p>
          <a:endParaRPr lang="es-ES"/>
        </a:p>
      </dgm:t>
    </dgm:pt>
    <dgm:pt modelId="{4199902A-F161-41B2-A370-2E2734B9BA45}">
      <dgm:prSet phldrT="[Texto]" custT="1"/>
      <dgm:spPr/>
      <dgm:t>
        <a:bodyPr/>
        <a:lstStyle/>
        <a:p>
          <a:r>
            <a:rPr lang="es-ES" sz="1600" dirty="0"/>
            <a:t>Sobre el saldo de capital que no se pagó se incrementaran los intereses, multas, recargos y costas. </a:t>
          </a:r>
        </a:p>
        <a:p>
          <a:r>
            <a:rPr lang="es-ES" sz="1600" dirty="0"/>
            <a:t>Se actualizará la tabla de amortización</a:t>
          </a:r>
        </a:p>
        <a:p>
          <a:r>
            <a:rPr lang="es-ES" sz="1600" dirty="0"/>
            <a:t>Proceso a realizarse después del 26-07-2024.</a:t>
          </a:r>
        </a:p>
      </dgm:t>
    </dgm:pt>
    <dgm:pt modelId="{DB746BE3-6087-4F33-80B9-BF1C102AF416}" type="parTrans" cxnId="{2C3C2823-55F2-459C-B6E4-6016F16261DE}">
      <dgm:prSet/>
      <dgm:spPr/>
      <dgm:t>
        <a:bodyPr/>
        <a:lstStyle/>
        <a:p>
          <a:endParaRPr lang="es-ES"/>
        </a:p>
      </dgm:t>
    </dgm:pt>
    <dgm:pt modelId="{BEB92D8F-5055-460E-BCD4-C99EB3F26405}" type="sibTrans" cxnId="{2C3C2823-55F2-459C-B6E4-6016F16261DE}">
      <dgm:prSet/>
      <dgm:spPr/>
      <dgm:t>
        <a:bodyPr/>
        <a:lstStyle/>
        <a:p>
          <a:endParaRPr lang="es-ES"/>
        </a:p>
      </dgm:t>
    </dgm:pt>
    <dgm:pt modelId="{EBC0F65C-2AA5-461C-B668-D84652092299}">
      <dgm:prSet phldrT="[Texto]" custT="1"/>
      <dgm:spPr/>
      <dgm:t>
        <a:bodyPr/>
        <a:lstStyle/>
        <a:p>
          <a:r>
            <a:rPr lang="es-ES" sz="1600" b="1" dirty="0"/>
            <a:t>NOTIFICACION </a:t>
          </a:r>
          <a:r>
            <a:rPr lang="es-ES" sz="1600" b="1" dirty="0" smtClean="0"/>
            <a:t>Y SEGUIMIENTO</a:t>
          </a:r>
          <a:endParaRPr lang="es-ES" sz="1600" b="1" dirty="0"/>
        </a:p>
      </dgm:t>
    </dgm:pt>
    <dgm:pt modelId="{D6137E9E-AE09-4E45-851B-8A92D95C297A}" type="parTrans" cxnId="{B0CB5D53-AFB6-4E9E-8A2F-AD099ED8E71D}">
      <dgm:prSet/>
      <dgm:spPr/>
      <dgm:t>
        <a:bodyPr/>
        <a:lstStyle/>
        <a:p>
          <a:endParaRPr lang="es-ES"/>
        </a:p>
      </dgm:t>
    </dgm:pt>
    <dgm:pt modelId="{FDB84761-4888-42F8-8E71-B4D8700B9099}" type="sibTrans" cxnId="{B0CB5D53-AFB6-4E9E-8A2F-AD099ED8E71D}">
      <dgm:prSet/>
      <dgm:spPr/>
      <dgm:t>
        <a:bodyPr/>
        <a:lstStyle/>
        <a:p>
          <a:endParaRPr lang="es-ES"/>
        </a:p>
      </dgm:t>
    </dgm:pt>
    <dgm:pt modelId="{68B92D81-82B6-4D14-A293-A8B22090A75E}">
      <dgm:prSet phldrT="[Texto]" custT="1"/>
      <dgm:spPr/>
      <dgm:t>
        <a:bodyPr/>
        <a:lstStyle/>
        <a:p>
          <a:r>
            <a:rPr lang="es-ES" sz="1600" dirty="0"/>
            <a:t>Notificar al Contribuyente con la actualización de la tabla de amortización.</a:t>
          </a:r>
        </a:p>
        <a:p>
          <a:r>
            <a:rPr lang="es-ES" sz="1600" dirty="0"/>
            <a:t>Seguimiento al cumplimiento de los pagos de la tabla </a:t>
          </a:r>
          <a:r>
            <a:rPr lang="es-ES" sz="1600"/>
            <a:t>de amortización.</a:t>
          </a:r>
          <a:endParaRPr lang="es-ES" sz="1600" dirty="0"/>
        </a:p>
      </dgm:t>
    </dgm:pt>
    <dgm:pt modelId="{BD3B437A-0C71-4E1E-9437-12358ABA5E09}" type="parTrans" cxnId="{CB1B6CF5-AF94-4B08-967C-4343C0A5AB88}">
      <dgm:prSet/>
      <dgm:spPr/>
      <dgm:t>
        <a:bodyPr/>
        <a:lstStyle/>
        <a:p>
          <a:endParaRPr lang="es-ES"/>
        </a:p>
      </dgm:t>
    </dgm:pt>
    <dgm:pt modelId="{23047F19-5CC1-4523-A2C2-121A5875B8DE}" type="sibTrans" cxnId="{CB1B6CF5-AF94-4B08-967C-4343C0A5AB88}">
      <dgm:prSet/>
      <dgm:spPr/>
      <dgm:t>
        <a:bodyPr/>
        <a:lstStyle/>
        <a:p>
          <a:endParaRPr lang="es-ES"/>
        </a:p>
      </dgm:t>
    </dgm:pt>
    <dgm:pt modelId="{1E922F4E-9E7F-4CA1-A2A9-5166AF905FBC}" type="pres">
      <dgm:prSet presAssocID="{6F20A237-4A81-4B1B-A4B7-1FB50F5BA4A0}" presName="Name0" presStyleCnt="0">
        <dgm:presLayoutVars>
          <dgm:chMax val="5"/>
          <dgm:chPref val="5"/>
          <dgm:dir/>
          <dgm:animLvl val="lvl"/>
        </dgm:presLayoutVars>
      </dgm:prSet>
      <dgm:spPr/>
      <dgm:t>
        <a:bodyPr/>
        <a:lstStyle/>
        <a:p>
          <a:endParaRPr lang="es-ES"/>
        </a:p>
      </dgm:t>
    </dgm:pt>
    <dgm:pt modelId="{850B2480-40E4-48F8-88B8-BE170C0A1B21}" type="pres">
      <dgm:prSet presAssocID="{9FF2DACC-61B4-4E8D-8512-8DEA9F00C909}" presName="parentText1" presStyleLbl="node1" presStyleIdx="0" presStyleCnt="4">
        <dgm:presLayoutVars>
          <dgm:chMax/>
          <dgm:chPref val="3"/>
          <dgm:bulletEnabled val="1"/>
        </dgm:presLayoutVars>
      </dgm:prSet>
      <dgm:spPr/>
      <dgm:t>
        <a:bodyPr/>
        <a:lstStyle/>
        <a:p>
          <a:endParaRPr lang="es-ES"/>
        </a:p>
      </dgm:t>
    </dgm:pt>
    <dgm:pt modelId="{FEC25512-9B69-4EC9-AB5B-BE7D9729F779}" type="pres">
      <dgm:prSet presAssocID="{9FF2DACC-61B4-4E8D-8512-8DEA9F00C909}" presName="childText1" presStyleLbl="solidAlignAcc1" presStyleIdx="0" presStyleCnt="4">
        <dgm:presLayoutVars>
          <dgm:chMax val="0"/>
          <dgm:chPref val="0"/>
          <dgm:bulletEnabled val="1"/>
        </dgm:presLayoutVars>
      </dgm:prSet>
      <dgm:spPr/>
      <dgm:t>
        <a:bodyPr/>
        <a:lstStyle/>
        <a:p>
          <a:endParaRPr lang="es-ES"/>
        </a:p>
      </dgm:t>
    </dgm:pt>
    <dgm:pt modelId="{4AEE83C4-904E-453A-A0D3-B9E63F60547E}" type="pres">
      <dgm:prSet presAssocID="{7C5495A7-3DE4-4CBB-B515-6514C9904389}" presName="parentText2" presStyleLbl="node1" presStyleIdx="1" presStyleCnt="4">
        <dgm:presLayoutVars>
          <dgm:chMax/>
          <dgm:chPref val="3"/>
          <dgm:bulletEnabled val="1"/>
        </dgm:presLayoutVars>
      </dgm:prSet>
      <dgm:spPr/>
      <dgm:t>
        <a:bodyPr/>
        <a:lstStyle/>
        <a:p>
          <a:endParaRPr lang="es-ES"/>
        </a:p>
      </dgm:t>
    </dgm:pt>
    <dgm:pt modelId="{A5866BE5-9831-41D6-9A89-A313E644E320}" type="pres">
      <dgm:prSet presAssocID="{7C5495A7-3DE4-4CBB-B515-6514C9904389}" presName="childText2" presStyleLbl="solidAlignAcc1" presStyleIdx="1" presStyleCnt="4" custScaleY="128977" custLinFactNeighborX="570" custLinFactNeighborY="4105">
        <dgm:presLayoutVars>
          <dgm:chMax val="0"/>
          <dgm:chPref val="0"/>
          <dgm:bulletEnabled val="1"/>
        </dgm:presLayoutVars>
      </dgm:prSet>
      <dgm:spPr/>
      <dgm:t>
        <a:bodyPr/>
        <a:lstStyle/>
        <a:p>
          <a:endParaRPr lang="es-ES"/>
        </a:p>
      </dgm:t>
    </dgm:pt>
    <dgm:pt modelId="{E06B7ABA-8736-4397-BB21-DC8571FC5529}" type="pres">
      <dgm:prSet presAssocID="{8F1E67BC-EA95-4F31-83B7-87EAE7A88E4A}" presName="parentText3" presStyleLbl="node1" presStyleIdx="2" presStyleCnt="4">
        <dgm:presLayoutVars>
          <dgm:chMax/>
          <dgm:chPref val="3"/>
          <dgm:bulletEnabled val="1"/>
        </dgm:presLayoutVars>
      </dgm:prSet>
      <dgm:spPr/>
      <dgm:t>
        <a:bodyPr/>
        <a:lstStyle/>
        <a:p>
          <a:endParaRPr lang="es-ES"/>
        </a:p>
      </dgm:t>
    </dgm:pt>
    <dgm:pt modelId="{16CC380B-3BAD-472C-9573-733F94981AF9}" type="pres">
      <dgm:prSet presAssocID="{8F1E67BC-EA95-4F31-83B7-87EAE7A88E4A}" presName="childText3" presStyleLbl="solidAlignAcc1" presStyleIdx="2" presStyleCnt="4" custLinFactNeighborX="722" custLinFactNeighborY="-1609">
        <dgm:presLayoutVars>
          <dgm:chMax val="0"/>
          <dgm:chPref val="0"/>
          <dgm:bulletEnabled val="1"/>
        </dgm:presLayoutVars>
      </dgm:prSet>
      <dgm:spPr/>
      <dgm:t>
        <a:bodyPr/>
        <a:lstStyle/>
        <a:p>
          <a:endParaRPr lang="es-ES"/>
        </a:p>
      </dgm:t>
    </dgm:pt>
    <dgm:pt modelId="{AB96D39F-49A5-42E5-BBEB-C98542934042}" type="pres">
      <dgm:prSet presAssocID="{EBC0F65C-2AA5-461C-B668-D84652092299}" presName="parentText4" presStyleLbl="node1" presStyleIdx="3" presStyleCnt="4">
        <dgm:presLayoutVars>
          <dgm:chMax/>
          <dgm:chPref val="3"/>
          <dgm:bulletEnabled val="1"/>
        </dgm:presLayoutVars>
      </dgm:prSet>
      <dgm:spPr/>
      <dgm:t>
        <a:bodyPr/>
        <a:lstStyle/>
        <a:p>
          <a:endParaRPr lang="es-ES"/>
        </a:p>
      </dgm:t>
    </dgm:pt>
    <dgm:pt modelId="{0C4F1323-5126-48BE-A390-64BC0D2A43EE}" type="pres">
      <dgm:prSet presAssocID="{EBC0F65C-2AA5-461C-B668-D84652092299}" presName="childText4" presStyleLbl="solidAlignAcc1" presStyleIdx="3" presStyleCnt="4" custLinFactNeighborX="1839" custLinFactNeighborY="-400">
        <dgm:presLayoutVars>
          <dgm:chMax val="0"/>
          <dgm:chPref val="0"/>
          <dgm:bulletEnabled val="1"/>
        </dgm:presLayoutVars>
      </dgm:prSet>
      <dgm:spPr/>
      <dgm:t>
        <a:bodyPr/>
        <a:lstStyle/>
        <a:p>
          <a:endParaRPr lang="es-ES"/>
        </a:p>
      </dgm:t>
    </dgm:pt>
  </dgm:ptLst>
  <dgm:cxnLst>
    <dgm:cxn modelId="{83173098-E338-4ABF-B722-082CF80DC44F}" type="presOf" srcId="{8F1E67BC-EA95-4F31-83B7-87EAE7A88E4A}" destId="{E06B7ABA-8736-4397-BB21-DC8571FC5529}" srcOrd="0" destOrd="0" presId="urn:microsoft.com/office/officeart/2009/3/layout/IncreasingArrowsProcess"/>
    <dgm:cxn modelId="{D82B0ED5-3BDF-4EF1-AAD5-C788810C16F9}" srcId="{9FF2DACC-61B4-4E8D-8512-8DEA9F00C909}" destId="{77EA0496-06F3-4EFE-A502-C9486FCC9CA3}" srcOrd="0" destOrd="0" parTransId="{5F6E18E2-28EB-44FA-AD51-799036B1BF62}" sibTransId="{3E730EFA-4F56-4072-8BF0-EC3ACB2EF2BE}"/>
    <dgm:cxn modelId="{4AF7CE48-0BF9-4DF6-BB2C-923DA6FAF977}" type="presOf" srcId="{77EA0496-06F3-4EFE-A502-C9486FCC9CA3}" destId="{FEC25512-9B69-4EC9-AB5B-BE7D9729F779}" srcOrd="0" destOrd="0" presId="urn:microsoft.com/office/officeart/2009/3/layout/IncreasingArrowsProcess"/>
    <dgm:cxn modelId="{2C3C2823-55F2-459C-B6E4-6016F16261DE}" srcId="{8F1E67BC-EA95-4F31-83B7-87EAE7A88E4A}" destId="{4199902A-F161-41B2-A370-2E2734B9BA45}" srcOrd="0" destOrd="0" parTransId="{DB746BE3-6087-4F33-80B9-BF1C102AF416}" sibTransId="{BEB92D8F-5055-460E-BCD4-C99EB3F26405}"/>
    <dgm:cxn modelId="{83D5AC7F-CFD3-4CF2-82A1-FB9BEB3E25DA}" type="presOf" srcId="{4199902A-F161-41B2-A370-2E2734B9BA45}" destId="{16CC380B-3BAD-472C-9573-733F94981AF9}" srcOrd="0" destOrd="0" presId="urn:microsoft.com/office/officeart/2009/3/layout/IncreasingArrowsProcess"/>
    <dgm:cxn modelId="{CB1B6CF5-AF94-4B08-967C-4343C0A5AB88}" srcId="{EBC0F65C-2AA5-461C-B668-D84652092299}" destId="{68B92D81-82B6-4D14-A293-A8B22090A75E}" srcOrd="0" destOrd="0" parTransId="{BD3B437A-0C71-4E1E-9437-12358ABA5E09}" sibTransId="{23047F19-5CC1-4523-A2C2-121A5875B8DE}"/>
    <dgm:cxn modelId="{AA100019-88FD-4F08-BDA1-A273A838B4D4}" type="presOf" srcId="{68B92D81-82B6-4D14-A293-A8B22090A75E}" destId="{0C4F1323-5126-48BE-A390-64BC0D2A43EE}" srcOrd="0" destOrd="0" presId="urn:microsoft.com/office/officeart/2009/3/layout/IncreasingArrowsProcess"/>
    <dgm:cxn modelId="{6B2BC1EA-89E7-4E1B-84B5-368A4D6B7D32}" srcId="{6F20A237-4A81-4B1B-A4B7-1FB50F5BA4A0}" destId="{8F1E67BC-EA95-4F31-83B7-87EAE7A88E4A}" srcOrd="2" destOrd="0" parTransId="{94C80DAC-8192-4468-9662-973C7E368949}" sibTransId="{AD38E959-CA9B-4BDE-A307-E24D04877CD7}"/>
    <dgm:cxn modelId="{09226148-9976-43CC-A46C-F56C5258D456}" srcId="{6F20A237-4A81-4B1B-A4B7-1FB50F5BA4A0}" destId="{9FF2DACC-61B4-4E8D-8512-8DEA9F00C909}" srcOrd="0" destOrd="0" parTransId="{600C812D-518C-4539-A9C8-DEF39EB9B1CB}" sibTransId="{FC7BC684-1771-4BE0-9A20-E50554C8DD1C}"/>
    <dgm:cxn modelId="{A3A2D29E-174C-4637-A496-2A44B239F3F2}" type="presOf" srcId="{7C5495A7-3DE4-4CBB-B515-6514C9904389}" destId="{4AEE83C4-904E-453A-A0D3-B9E63F60547E}" srcOrd="0" destOrd="0" presId="urn:microsoft.com/office/officeart/2009/3/layout/IncreasingArrowsProcess"/>
    <dgm:cxn modelId="{8D1AE22C-1A54-4F74-8598-8477A557A8C7}" srcId="{7C5495A7-3DE4-4CBB-B515-6514C9904389}" destId="{0F7615CE-E682-472E-A336-9E608C73ED5D}" srcOrd="0" destOrd="0" parTransId="{4F6705F6-D887-4E6E-9188-B3795C79D5DA}" sibTransId="{7B11F93F-B2E6-4011-B55B-E6E2ED74C7A1}"/>
    <dgm:cxn modelId="{941266E4-A43D-44EE-B71F-499C42C63026}" type="presOf" srcId="{EBC0F65C-2AA5-461C-B668-D84652092299}" destId="{AB96D39F-49A5-42E5-BBEB-C98542934042}" srcOrd="0" destOrd="0" presId="urn:microsoft.com/office/officeart/2009/3/layout/IncreasingArrowsProcess"/>
    <dgm:cxn modelId="{B0CB5D53-AFB6-4E9E-8A2F-AD099ED8E71D}" srcId="{6F20A237-4A81-4B1B-A4B7-1FB50F5BA4A0}" destId="{EBC0F65C-2AA5-461C-B668-D84652092299}" srcOrd="3" destOrd="0" parTransId="{D6137E9E-AE09-4E45-851B-8A92D95C297A}" sibTransId="{FDB84761-4888-42F8-8E71-B4D8700B9099}"/>
    <dgm:cxn modelId="{53CC69B3-48F8-4762-A143-F52E05198AFB}" type="presOf" srcId="{9FF2DACC-61B4-4E8D-8512-8DEA9F00C909}" destId="{850B2480-40E4-48F8-88B8-BE170C0A1B21}" srcOrd="0" destOrd="0" presId="urn:microsoft.com/office/officeart/2009/3/layout/IncreasingArrowsProcess"/>
    <dgm:cxn modelId="{A96626F1-7273-4134-95CC-29A605255F4A}" type="presOf" srcId="{6F20A237-4A81-4B1B-A4B7-1FB50F5BA4A0}" destId="{1E922F4E-9E7F-4CA1-A2A9-5166AF905FBC}" srcOrd="0" destOrd="0" presId="urn:microsoft.com/office/officeart/2009/3/layout/IncreasingArrowsProcess"/>
    <dgm:cxn modelId="{CDA5C4A5-44B9-4045-98DF-C5AF27CCBCA5}" srcId="{6F20A237-4A81-4B1B-A4B7-1FB50F5BA4A0}" destId="{7C5495A7-3DE4-4CBB-B515-6514C9904389}" srcOrd="1" destOrd="0" parTransId="{C535D2B1-46B4-43FD-9F6D-9AA952929F2D}" sibTransId="{8DC4CE63-87DF-4FBC-A47A-E01FAA286115}"/>
    <dgm:cxn modelId="{DE6E1807-45DD-4878-914E-3115E51AA82E}" type="presOf" srcId="{0F7615CE-E682-472E-A336-9E608C73ED5D}" destId="{A5866BE5-9831-41D6-9A89-A313E644E320}" srcOrd="0" destOrd="0" presId="urn:microsoft.com/office/officeart/2009/3/layout/IncreasingArrowsProcess"/>
    <dgm:cxn modelId="{B61ACDDA-6A15-4EB1-9676-C2B7A889E2CC}" type="presParOf" srcId="{1E922F4E-9E7F-4CA1-A2A9-5166AF905FBC}" destId="{850B2480-40E4-48F8-88B8-BE170C0A1B21}" srcOrd="0" destOrd="0" presId="urn:microsoft.com/office/officeart/2009/3/layout/IncreasingArrowsProcess"/>
    <dgm:cxn modelId="{DB1B8525-FA87-4A0B-A2D5-0ADC561B0EC8}" type="presParOf" srcId="{1E922F4E-9E7F-4CA1-A2A9-5166AF905FBC}" destId="{FEC25512-9B69-4EC9-AB5B-BE7D9729F779}" srcOrd="1" destOrd="0" presId="urn:microsoft.com/office/officeart/2009/3/layout/IncreasingArrowsProcess"/>
    <dgm:cxn modelId="{E3633405-4F4F-4589-91B8-69B395645750}" type="presParOf" srcId="{1E922F4E-9E7F-4CA1-A2A9-5166AF905FBC}" destId="{4AEE83C4-904E-453A-A0D3-B9E63F60547E}" srcOrd="2" destOrd="0" presId="urn:microsoft.com/office/officeart/2009/3/layout/IncreasingArrowsProcess"/>
    <dgm:cxn modelId="{DAFCEC3C-F4CC-47D2-BA65-70464F1F0E17}" type="presParOf" srcId="{1E922F4E-9E7F-4CA1-A2A9-5166AF905FBC}" destId="{A5866BE5-9831-41D6-9A89-A313E644E320}" srcOrd="3" destOrd="0" presId="urn:microsoft.com/office/officeart/2009/3/layout/IncreasingArrowsProcess"/>
    <dgm:cxn modelId="{FF121D4E-F4C9-4302-81B0-1CE4C5EC4F46}" type="presParOf" srcId="{1E922F4E-9E7F-4CA1-A2A9-5166AF905FBC}" destId="{E06B7ABA-8736-4397-BB21-DC8571FC5529}" srcOrd="4" destOrd="0" presId="urn:microsoft.com/office/officeart/2009/3/layout/IncreasingArrowsProcess"/>
    <dgm:cxn modelId="{EFE3F7D1-2D74-4828-8E4D-0088A43EA728}" type="presParOf" srcId="{1E922F4E-9E7F-4CA1-A2A9-5166AF905FBC}" destId="{16CC380B-3BAD-472C-9573-733F94981AF9}" srcOrd="5" destOrd="0" presId="urn:microsoft.com/office/officeart/2009/3/layout/IncreasingArrowsProcess"/>
    <dgm:cxn modelId="{5C6CF123-A849-46B9-A832-D4358EBF3D62}" type="presParOf" srcId="{1E922F4E-9E7F-4CA1-A2A9-5166AF905FBC}" destId="{AB96D39F-49A5-42E5-BBEB-C98542934042}" srcOrd="6" destOrd="0" presId="urn:microsoft.com/office/officeart/2009/3/layout/IncreasingArrowsProcess"/>
    <dgm:cxn modelId="{923DE9D2-C8E7-4DFD-8750-5518904745AD}" type="presParOf" srcId="{1E922F4E-9E7F-4CA1-A2A9-5166AF905FBC}" destId="{0C4F1323-5126-48BE-A390-64BC0D2A43EE}" srcOrd="7"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02D674-43EC-4CB0-9FCA-88002A110F24}" type="doc">
      <dgm:prSet loTypeId="urn:microsoft.com/office/officeart/2005/8/layout/vProcess5" loCatId="process" qsTypeId="urn:microsoft.com/office/officeart/2005/8/quickstyle/simple1" qsCatId="simple" csTypeId="urn:microsoft.com/office/officeart/2005/8/colors/accent5_1" csCatId="accent5" phldr="1"/>
      <dgm:spPr/>
      <dgm:t>
        <a:bodyPr/>
        <a:lstStyle/>
        <a:p>
          <a:endParaRPr lang="es-ES"/>
        </a:p>
      </dgm:t>
    </dgm:pt>
    <dgm:pt modelId="{7B6B4FAB-E8C4-4466-9911-5E3BD1759558}">
      <dgm:prSet/>
      <dgm:spPr/>
      <dgm:t>
        <a:bodyPr/>
        <a:lstStyle/>
        <a:p>
          <a:r>
            <a:rPr lang="es-EC" dirty="0">
              <a:solidFill>
                <a:schemeClr val="accent1">
                  <a:lumMod val="75000"/>
                </a:schemeClr>
              </a:solidFill>
              <a:latin typeface="Montserrat" pitchFamily="2" charset="0"/>
            </a:rPr>
            <a:t>Cartera vencida exigible al 31 de diciembre de </a:t>
          </a:r>
          <a:r>
            <a:rPr lang="es-EC" dirty="0" smtClean="0">
              <a:solidFill>
                <a:schemeClr val="accent1">
                  <a:lumMod val="75000"/>
                </a:schemeClr>
              </a:solidFill>
              <a:latin typeface="Montserrat" pitchFamily="2" charset="0"/>
            </a:rPr>
            <a:t>2023: $ 681,992,752.39</a:t>
          </a:r>
          <a:r>
            <a:rPr lang="es-EC" dirty="0">
              <a:solidFill>
                <a:schemeClr val="accent1">
                  <a:lumMod val="75000"/>
                </a:schemeClr>
              </a:solidFill>
              <a:latin typeface="Montserrat" pitchFamily="2" charset="0"/>
            </a:rPr>
            <a:t>, </a:t>
          </a:r>
          <a:r>
            <a:rPr lang="es-EC" dirty="0" smtClean="0">
              <a:solidFill>
                <a:schemeClr val="accent1">
                  <a:lumMod val="75000"/>
                </a:schemeClr>
              </a:solidFill>
              <a:latin typeface="Montserrat" pitchFamily="2" charset="0"/>
            </a:rPr>
            <a:t>el 68.77% corresponde a cartera </a:t>
          </a:r>
          <a:r>
            <a:rPr lang="es-EC" dirty="0">
              <a:solidFill>
                <a:schemeClr val="accent1">
                  <a:lumMod val="75000"/>
                </a:schemeClr>
              </a:solidFill>
              <a:latin typeface="Montserrat" pitchFamily="2" charset="0"/>
            </a:rPr>
            <a:t>tributaria, </a:t>
          </a:r>
          <a:r>
            <a:rPr lang="es-EC" dirty="0" smtClean="0">
              <a:solidFill>
                <a:schemeClr val="accent1">
                  <a:lumMod val="75000"/>
                </a:schemeClr>
              </a:solidFill>
              <a:latin typeface="Montserrat" pitchFamily="2" charset="0"/>
            </a:rPr>
            <a:t>el 31.23% </a:t>
          </a:r>
          <a:r>
            <a:rPr lang="es-EC" dirty="0">
              <a:solidFill>
                <a:schemeClr val="accent1">
                  <a:lumMod val="75000"/>
                </a:schemeClr>
              </a:solidFill>
              <a:latin typeface="Montserrat" pitchFamily="2" charset="0"/>
            </a:rPr>
            <a:t>cartera no tributaria. </a:t>
          </a:r>
        </a:p>
      </dgm:t>
    </dgm:pt>
    <dgm:pt modelId="{714E5AA7-8B48-4691-8AB0-1E3CFB5FFE35}" type="parTrans" cxnId="{0702BCC5-258B-41FB-8EF5-A2298F0ED21D}">
      <dgm:prSet/>
      <dgm:spPr/>
      <dgm:t>
        <a:bodyPr/>
        <a:lstStyle/>
        <a:p>
          <a:endParaRPr lang="es-ES"/>
        </a:p>
      </dgm:t>
    </dgm:pt>
    <dgm:pt modelId="{0EE521E0-AEA7-4B50-ACFB-2F11F4E66497}" type="sibTrans" cxnId="{0702BCC5-258B-41FB-8EF5-A2298F0ED21D}">
      <dgm:prSet>
        <dgm:style>
          <a:lnRef idx="0">
            <a:schemeClr val="accent4"/>
          </a:lnRef>
          <a:fillRef idx="3">
            <a:schemeClr val="accent4"/>
          </a:fillRef>
          <a:effectRef idx="3">
            <a:schemeClr val="accent4"/>
          </a:effectRef>
          <a:fontRef idx="minor">
            <a:schemeClr val="lt1"/>
          </a:fontRef>
        </dgm:style>
      </dgm:prSet>
      <dgm:spPr/>
      <dgm:t>
        <a:bodyPr/>
        <a:lstStyle/>
        <a:p>
          <a:endParaRPr lang="es-ES"/>
        </a:p>
      </dgm:t>
    </dgm:pt>
    <dgm:pt modelId="{257CF04F-5DC6-4B4F-87A2-7D12F7E3B8DE}">
      <dgm:prSet/>
      <dgm:spPr/>
      <dgm:t>
        <a:bodyPr/>
        <a:lstStyle/>
        <a:p>
          <a:r>
            <a:rPr lang="es-EC" dirty="0" smtClean="0">
              <a:solidFill>
                <a:schemeClr val="accent1">
                  <a:lumMod val="75000"/>
                </a:schemeClr>
              </a:solidFill>
              <a:latin typeface="Montserrat" pitchFamily="2" charset="0"/>
            </a:rPr>
            <a:t>Cartera tributaria </a:t>
          </a:r>
          <a:r>
            <a:rPr lang="es-ES" dirty="0" smtClean="0">
              <a:solidFill>
                <a:schemeClr val="accent1">
                  <a:lumMod val="75000"/>
                </a:schemeClr>
              </a:solidFill>
              <a:latin typeface="Montserrat" pitchFamily="2" charset="0"/>
            </a:rPr>
            <a:t>$ 468.974.548,17 se estima recuperación óptima del 40% por </a:t>
          </a:r>
          <a:r>
            <a:rPr lang="es-ES" dirty="0" smtClean="0">
              <a:solidFill>
                <a:schemeClr val="accent1">
                  <a:lumMod val="75000"/>
                </a:schemeClr>
              </a:solidFill>
              <a:latin typeface="Montserrat" pitchFamily="2" charset="0"/>
            </a:rPr>
            <a:t>$ 68.962.428,33 </a:t>
          </a:r>
          <a:r>
            <a:rPr lang="es-ES" dirty="0" smtClean="0">
              <a:solidFill>
                <a:schemeClr val="accent1">
                  <a:lumMod val="75000"/>
                </a:schemeClr>
              </a:solidFill>
              <a:latin typeface="Montserrat" pitchFamily="2" charset="0"/>
            </a:rPr>
            <a:t>y mínima del 10% por $ </a:t>
          </a:r>
          <a:r>
            <a:rPr lang="es-ES" dirty="0" smtClean="0">
              <a:solidFill>
                <a:schemeClr val="accent1">
                  <a:lumMod val="75000"/>
                </a:schemeClr>
              </a:solidFill>
              <a:latin typeface="Montserrat" pitchFamily="2" charset="0"/>
            </a:rPr>
            <a:t> 17.240.607,08.</a:t>
          </a:r>
          <a:endParaRPr lang="es-EC" dirty="0">
            <a:solidFill>
              <a:schemeClr val="accent1">
                <a:lumMod val="75000"/>
              </a:schemeClr>
            </a:solidFill>
            <a:latin typeface="Montserrat" pitchFamily="2" charset="0"/>
          </a:endParaRPr>
        </a:p>
      </dgm:t>
    </dgm:pt>
    <dgm:pt modelId="{B66CC815-BFDA-4312-8EF1-2328F2E149F1}" type="parTrans" cxnId="{B7EE553C-3DFE-4998-B0A7-76CC2AB35070}">
      <dgm:prSet/>
      <dgm:spPr/>
      <dgm:t>
        <a:bodyPr/>
        <a:lstStyle/>
        <a:p>
          <a:endParaRPr lang="es-ES"/>
        </a:p>
      </dgm:t>
    </dgm:pt>
    <dgm:pt modelId="{F020B2F2-DA7A-4A91-8ED1-FB384B37F2E0}" type="sibTrans" cxnId="{B7EE553C-3DFE-4998-B0A7-76CC2AB35070}">
      <dgm:prSet>
        <dgm:style>
          <a:lnRef idx="0">
            <a:schemeClr val="accent4"/>
          </a:lnRef>
          <a:fillRef idx="3">
            <a:schemeClr val="accent4"/>
          </a:fillRef>
          <a:effectRef idx="3">
            <a:schemeClr val="accent4"/>
          </a:effectRef>
          <a:fontRef idx="minor">
            <a:schemeClr val="lt1"/>
          </a:fontRef>
        </dgm:style>
      </dgm:prSet>
      <dgm:spPr/>
      <dgm:t>
        <a:bodyPr/>
        <a:lstStyle/>
        <a:p>
          <a:endParaRPr lang="es-ES"/>
        </a:p>
      </dgm:t>
    </dgm:pt>
    <dgm:pt modelId="{CFEC36B7-1C83-4DC5-8C15-7D2F3338EC0F}">
      <dgm:prSet/>
      <dgm:spPr/>
      <dgm:t>
        <a:bodyPr/>
        <a:lstStyle/>
        <a:p>
          <a:r>
            <a:rPr lang="es-EC" dirty="0" smtClean="0">
              <a:solidFill>
                <a:schemeClr val="accent1">
                  <a:lumMod val="75000"/>
                </a:schemeClr>
              </a:solidFill>
              <a:latin typeface="Montserrat" pitchFamily="2" charset="0"/>
            </a:rPr>
            <a:t>Frente ingresos totales presupuesto el 40% estimado representaría el </a:t>
          </a:r>
          <a:r>
            <a:rPr lang="es-EC" dirty="0" smtClean="0">
              <a:solidFill>
                <a:schemeClr val="accent1">
                  <a:lumMod val="75000"/>
                </a:schemeClr>
              </a:solidFill>
              <a:latin typeface="Montserrat" pitchFamily="2" charset="0"/>
            </a:rPr>
            <a:t>6,83%</a:t>
          </a:r>
          <a:endParaRPr lang="es-EC" dirty="0">
            <a:solidFill>
              <a:schemeClr val="accent1">
                <a:lumMod val="75000"/>
              </a:schemeClr>
            </a:solidFill>
            <a:latin typeface="Montserrat" pitchFamily="2" charset="0"/>
          </a:endParaRPr>
        </a:p>
      </dgm:t>
    </dgm:pt>
    <dgm:pt modelId="{AA743E20-D27E-4475-830F-26427A21016A}" type="parTrans" cxnId="{BE223926-FFF1-47C5-82D0-59795955D03F}">
      <dgm:prSet/>
      <dgm:spPr/>
      <dgm:t>
        <a:bodyPr/>
        <a:lstStyle/>
        <a:p>
          <a:endParaRPr lang="es-ES"/>
        </a:p>
      </dgm:t>
    </dgm:pt>
    <dgm:pt modelId="{2799161B-0936-405D-B2B3-FCE5607403DB}" type="sibTrans" cxnId="{BE223926-FFF1-47C5-82D0-59795955D03F}">
      <dgm:prSet/>
      <dgm:spPr/>
      <dgm:t>
        <a:bodyPr/>
        <a:lstStyle/>
        <a:p>
          <a:endParaRPr lang="es-ES"/>
        </a:p>
      </dgm:t>
    </dgm:pt>
    <dgm:pt modelId="{A88D4A61-E7D3-4FC9-A1FB-068E1253D8AA}" type="pres">
      <dgm:prSet presAssocID="{9502D674-43EC-4CB0-9FCA-88002A110F24}" presName="outerComposite" presStyleCnt="0">
        <dgm:presLayoutVars>
          <dgm:chMax val="5"/>
          <dgm:dir/>
          <dgm:resizeHandles val="exact"/>
        </dgm:presLayoutVars>
      </dgm:prSet>
      <dgm:spPr/>
      <dgm:t>
        <a:bodyPr/>
        <a:lstStyle/>
        <a:p>
          <a:endParaRPr lang="es-ES"/>
        </a:p>
      </dgm:t>
    </dgm:pt>
    <dgm:pt modelId="{E81EF27C-A30B-4A4A-9B2F-9166109CA0D5}" type="pres">
      <dgm:prSet presAssocID="{9502D674-43EC-4CB0-9FCA-88002A110F24}" presName="dummyMaxCanvas" presStyleCnt="0">
        <dgm:presLayoutVars/>
      </dgm:prSet>
      <dgm:spPr/>
    </dgm:pt>
    <dgm:pt modelId="{F3BD5BDA-09C9-46C2-B223-8B9485E017B4}" type="pres">
      <dgm:prSet presAssocID="{9502D674-43EC-4CB0-9FCA-88002A110F24}" presName="ThreeNodes_1" presStyleLbl="node1" presStyleIdx="0" presStyleCnt="3">
        <dgm:presLayoutVars>
          <dgm:bulletEnabled val="1"/>
        </dgm:presLayoutVars>
      </dgm:prSet>
      <dgm:spPr/>
      <dgm:t>
        <a:bodyPr/>
        <a:lstStyle/>
        <a:p>
          <a:endParaRPr lang="es-ES"/>
        </a:p>
      </dgm:t>
    </dgm:pt>
    <dgm:pt modelId="{617502A1-05DA-48CD-BA31-C4AC136D94E5}" type="pres">
      <dgm:prSet presAssocID="{9502D674-43EC-4CB0-9FCA-88002A110F24}" presName="ThreeNodes_2" presStyleLbl="node1" presStyleIdx="1" presStyleCnt="3">
        <dgm:presLayoutVars>
          <dgm:bulletEnabled val="1"/>
        </dgm:presLayoutVars>
      </dgm:prSet>
      <dgm:spPr/>
      <dgm:t>
        <a:bodyPr/>
        <a:lstStyle/>
        <a:p>
          <a:endParaRPr lang="es-ES"/>
        </a:p>
      </dgm:t>
    </dgm:pt>
    <dgm:pt modelId="{D8615486-469E-40D9-B9DC-FE48F462B8D0}" type="pres">
      <dgm:prSet presAssocID="{9502D674-43EC-4CB0-9FCA-88002A110F24}" presName="ThreeNodes_3" presStyleLbl="node1" presStyleIdx="2" presStyleCnt="3">
        <dgm:presLayoutVars>
          <dgm:bulletEnabled val="1"/>
        </dgm:presLayoutVars>
      </dgm:prSet>
      <dgm:spPr/>
      <dgm:t>
        <a:bodyPr/>
        <a:lstStyle/>
        <a:p>
          <a:endParaRPr lang="es-ES"/>
        </a:p>
      </dgm:t>
    </dgm:pt>
    <dgm:pt modelId="{F0D33451-2DEE-4236-ADE6-FE2BD813A8ED}" type="pres">
      <dgm:prSet presAssocID="{9502D674-43EC-4CB0-9FCA-88002A110F24}" presName="ThreeConn_1-2" presStyleLbl="fgAccFollowNode1" presStyleIdx="0" presStyleCnt="2">
        <dgm:presLayoutVars>
          <dgm:bulletEnabled val="1"/>
        </dgm:presLayoutVars>
      </dgm:prSet>
      <dgm:spPr/>
      <dgm:t>
        <a:bodyPr/>
        <a:lstStyle/>
        <a:p>
          <a:endParaRPr lang="es-ES"/>
        </a:p>
      </dgm:t>
    </dgm:pt>
    <dgm:pt modelId="{2C98A0A0-03C4-47ED-9562-9A50732E95A9}" type="pres">
      <dgm:prSet presAssocID="{9502D674-43EC-4CB0-9FCA-88002A110F24}" presName="ThreeConn_2-3" presStyleLbl="fgAccFollowNode1" presStyleIdx="1" presStyleCnt="2">
        <dgm:presLayoutVars>
          <dgm:bulletEnabled val="1"/>
        </dgm:presLayoutVars>
      </dgm:prSet>
      <dgm:spPr/>
      <dgm:t>
        <a:bodyPr/>
        <a:lstStyle/>
        <a:p>
          <a:endParaRPr lang="es-ES"/>
        </a:p>
      </dgm:t>
    </dgm:pt>
    <dgm:pt modelId="{00176A03-802E-4D4E-B80D-DAEC9AD06A67}" type="pres">
      <dgm:prSet presAssocID="{9502D674-43EC-4CB0-9FCA-88002A110F24}" presName="ThreeNodes_1_text" presStyleLbl="node1" presStyleIdx="2" presStyleCnt="3">
        <dgm:presLayoutVars>
          <dgm:bulletEnabled val="1"/>
        </dgm:presLayoutVars>
      </dgm:prSet>
      <dgm:spPr/>
      <dgm:t>
        <a:bodyPr/>
        <a:lstStyle/>
        <a:p>
          <a:endParaRPr lang="es-ES"/>
        </a:p>
      </dgm:t>
    </dgm:pt>
    <dgm:pt modelId="{4CD6AAA0-A6D2-48AE-B78F-C5874340C456}" type="pres">
      <dgm:prSet presAssocID="{9502D674-43EC-4CB0-9FCA-88002A110F24}" presName="ThreeNodes_2_text" presStyleLbl="node1" presStyleIdx="2" presStyleCnt="3">
        <dgm:presLayoutVars>
          <dgm:bulletEnabled val="1"/>
        </dgm:presLayoutVars>
      </dgm:prSet>
      <dgm:spPr/>
      <dgm:t>
        <a:bodyPr/>
        <a:lstStyle/>
        <a:p>
          <a:endParaRPr lang="es-ES"/>
        </a:p>
      </dgm:t>
    </dgm:pt>
    <dgm:pt modelId="{029DD76D-412D-4F61-8754-BF2CDD45FAD6}" type="pres">
      <dgm:prSet presAssocID="{9502D674-43EC-4CB0-9FCA-88002A110F24}" presName="ThreeNodes_3_text" presStyleLbl="node1" presStyleIdx="2" presStyleCnt="3">
        <dgm:presLayoutVars>
          <dgm:bulletEnabled val="1"/>
        </dgm:presLayoutVars>
      </dgm:prSet>
      <dgm:spPr/>
      <dgm:t>
        <a:bodyPr/>
        <a:lstStyle/>
        <a:p>
          <a:endParaRPr lang="es-ES"/>
        </a:p>
      </dgm:t>
    </dgm:pt>
  </dgm:ptLst>
  <dgm:cxnLst>
    <dgm:cxn modelId="{BE223926-FFF1-47C5-82D0-59795955D03F}" srcId="{9502D674-43EC-4CB0-9FCA-88002A110F24}" destId="{CFEC36B7-1C83-4DC5-8C15-7D2F3338EC0F}" srcOrd="2" destOrd="0" parTransId="{AA743E20-D27E-4475-830F-26427A21016A}" sibTransId="{2799161B-0936-405D-B2B3-FCE5607403DB}"/>
    <dgm:cxn modelId="{63C024E8-2CFC-4E3A-91D5-408C42950453}" type="presOf" srcId="{CFEC36B7-1C83-4DC5-8C15-7D2F3338EC0F}" destId="{D8615486-469E-40D9-B9DC-FE48F462B8D0}" srcOrd="0" destOrd="0" presId="urn:microsoft.com/office/officeart/2005/8/layout/vProcess5"/>
    <dgm:cxn modelId="{5E7BF372-AC5B-4C7E-967C-E8AC4CFD8FE9}" type="presOf" srcId="{F020B2F2-DA7A-4A91-8ED1-FB384B37F2E0}" destId="{2C98A0A0-03C4-47ED-9562-9A50732E95A9}" srcOrd="0" destOrd="0" presId="urn:microsoft.com/office/officeart/2005/8/layout/vProcess5"/>
    <dgm:cxn modelId="{7781520F-83AE-4056-89E3-355F931FD99B}" type="presOf" srcId="{257CF04F-5DC6-4B4F-87A2-7D12F7E3B8DE}" destId="{617502A1-05DA-48CD-BA31-C4AC136D94E5}" srcOrd="0" destOrd="0" presId="urn:microsoft.com/office/officeart/2005/8/layout/vProcess5"/>
    <dgm:cxn modelId="{63AFB4AB-621C-454D-BFFF-8E7A6001A912}" type="presOf" srcId="{257CF04F-5DC6-4B4F-87A2-7D12F7E3B8DE}" destId="{4CD6AAA0-A6D2-48AE-B78F-C5874340C456}" srcOrd="1" destOrd="0" presId="urn:microsoft.com/office/officeart/2005/8/layout/vProcess5"/>
    <dgm:cxn modelId="{A7D55F89-277A-4899-9F27-6994149F1C88}" type="presOf" srcId="{0EE521E0-AEA7-4B50-ACFB-2F11F4E66497}" destId="{F0D33451-2DEE-4236-ADE6-FE2BD813A8ED}" srcOrd="0" destOrd="0" presId="urn:microsoft.com/office/officeart/2005/8/layout/vProcess5"/>
    <dgm:cxn modelId="{B7EE553C-3DFE-4998-B0A7-76CC2AB35070}" srcId="{9502D674-43EC-4CB0-9FCA-88002A110F24}" destId="{257CF04F-5DC6-4B4F-87A2-7D12F7E3B8DE}" srcOrd="1" destOrd="0" parTransId="{B66CC815-BFDA-4312-8EF1-2328F2E149F1}" sibTransId="{F020B2F2-DA7A-4A91-8ED1-FB384B37F2E0}"/>
    <dgm:cxn modelId="{FA388D3E-97E5-422A-B0A0-EF019D387FCE}" type="presOf" srcId="{7B6B4FAB-E8C4-4466-9911-5E3BD1759558}" destId="{F3BD5BDA-09C9-46C2-B223-8B9485E017B4}" srcOrd="0" destOrd="0" presId="urn:microsoft.com/office/officeart/2005/8/layout/vProcess5"/>
    <dgm:cxn modelId="{94B8D807-A3BB-48DA-9407-2BBD8DE8255A}" type="presOf" srcId="{9502D674-43EC-4CB0-9FCA-88002A110F24}" destId="{A88D4A61-E7D3-4FC9-A1FB-068E1253D8AA}" srcOrd="0" destOrd="0" presId="urn:microsoft.com/office/officeart/2005/8/layout/vProcess5"/>
    <dgm:cxn modelId="{0702BCC5-258B-41FB-8EF5-A2298F0ED21D}" srcId="{9502D674-43EC-4CB0-9FCA-88002A110F24}" destId="{7B6B4FAB-E8C4-4466-9911-5E3BD1759558}" srcOrd="0" destOrd="0" parTransId="{714E5AA7-8B48-4691-8AB0-1E3CFB5FFE35}" sibTransId="{0EE521E0-AEA7-4B50-ACFB-2F11F4E66497}"/>
    <dgm:cxn modelId="{DD9FC5B7-CF92-4A71-AEE1-2A6CF4A7C77E}" type="presOf" srcId="{CFEC36B7-1C83-4DC5-8C15-7D2F3338EC0F}" destId="{029DD76D-412D-4F61-8754-BF2CDD45FAD6}" srcOrd="1" destOrd="0" presId="urn:microsoft.com/office/officeart/2005/8/layout/vProcess5"/>
    <dgm:cxn modelId="{95D01C17-B61F-4F09-84D6-0BCC6ECD292B}" type="presOf" srcId="{7B6B4FAB-E8C4-4466-9911-5E3BD1759558}" destId="{00176A03-802E-4D4E-B80D-DAEC9AD06A67}" srcOrd="1" destOrd="0" presId="urn:microsoft.com/office/officeart/2005/8/layout/vProcess5"/>
    <dgm:cxn modelId="{0A5C1D3F-3DD9-4FBC-84A3-EACC4472A258}" type="presParOf" srcId="{A88D4A61-E7D3-4FC9-A1FB-068E1253D8AA}" destId="{E81EF27C-A30B-4A4A-9B2F-9166109CA0D5}" srcOrd="0" destOrd="0" presId="urn:microsoft.com/office/officeart/2005/8/layout/vProcess5"/>
    <dgm:cxn modelId="{DC4821AA-1DA6-4561-A520-3355DEE63B4C}" type="presParOf" srcId="{A88D4A61-E7D3-4FC9-A1FB-068E1253D8AA}" destId="{F3BD5BDA-09C9-46C2-B223-8B9485E017B4}" srcOrd="1" destOrd="0" presId="urn:microsoft.com/office/officeart/2005/8/layout/vProcess5"/>
    <dgm:cxn modelId="{8744150C-3095-4B43-8511-EF0A901A1720}" type="presParOf" srcId="{A88D4A61-E7D3-4FC9-A1FB-068E1253D8AA}" destId="{617502A1-05DA-48CD-BA31-C4AC136D94E5}" srcOrd="2" destOrd="0" presId="urn:microsoft.com/office/officeart/2005/8/layout/vProcess5"/>
    <dgm:cxn modelId="{589EB603-3E38-4E9C-8B85-2BF2ED3AA97D}" type="presParOf" srcId="{A88D4A61-E7D3-4FC9-A1FB-068E1253D8AA}" destId="{D8615486-469E-40D9-B9DC-FE48F462B8D0}" srcOrd="3" destOrd="0" presId="urn:microsoft.com/office/officeart/2005/8/layout/vProcess5"/>
    <dgm:cxn modelId="{1DA82B04-684D-4AE4-8D15-EE7BE824752E}" type="presParOf" srcId="{A88D4A61-E7D3-4FC9-A1FB-068E1253D8AA}" destId="{F0D33451-2DEE-4236-ADE6-FE2BD813A8ED}" srcOrd="4" destOrd="0" presId="urn:microsoft.com/office/officeart/2005/8/layout/vProcess5"/>
    <dgm:cxn modelId="{C03D801A-F0BD-4AB0-B128-32330C3634E6}" type="presParOf" srcId="{A88D4A61-E7D3-4FC9-A1FB-068E1253D8AA}" destId="{2C98A0A0-03C4-47ED-9562-9A50732E95A9}" srcOrd="5" destOrd="0" presId="urn:microsoft.com/office/officeart/2005/8/layout/vProcess5"/>
    <dgm:cxn modelId="{C2922C41-4870-4231-985C-3A6180411F1C}" type="presParOf" srcId="{A88D4A61-E7D3-4FC9-A1FB-068E1253D8AA}" destId="{00176A03-802E-4D4E-B80D-DAEC9AD06A67}" srcOrd="6" destOrd="0" presId="urn:microsoft.com/office/officeart/2005/8/layout/vProcess5"/>
    <dgm:cxn modelId="{42EE5D85-07FD-49BD-98C9-15B3B64D8DFB}" type="presParOf" srcId="{A88D4A61-E7D3-4FC9-A1FB-068E1253D8AA}" destId="{4CD6AAA0-A6D2-48AE-B78F-C5874340C456}" srcOrd="7" destOrd="0" presId="urn:microsoft.com/office/officeart/2005/8/layout/vProcess5"/>
    <dgm:cxn modelId="{4180868E-8885-4EAA-907B-8EC279051A19}" type="presParOf" srcId="{A88D4A61-E7D3-4FC9-A1FB-068E1253D8AA}" destId="{029DD76D-412D-4F61-8754-BF2CDD45FAD6}"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B2480-40E4-48F8-88B8-BE170C0A1B21}">
      <dsp:nvSpPr>
        <dsp:cNvPr id="0" name=""/>
        <dsp:cNvSpPr/>
      </dsp:nvSpPr>
      <dsp:spPr>
        <a:xfrm>
          <a:off x="0" y="39000"/>
          <a:ext cx="8819536" cy="1283991"/>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203834" numCol="1" spcCol="1270" anchor="ctr" anchorCtr="0">
          <a:noAutofit/>
        </a:bodyPr>
        <a:lstStyle/>
        <a:p>
          <a:pPr lvl="0" algn="l" defTabSz="1022350">
            <a:lnSpc>
              <a:spcPct val="90000"/>
            </a:lnSpc>
            <a:spcBef>
              <a:spcPct val="0"/>
            </a:spcBef>
            <a:spcAft>
              <a:spcPct val="35000"/>
            </a:spcAft>
          </a:pPr>
          <a:r>
            <a:rPr lang="es-ES" sz="2300" b="1" kern="1200" dirty="0"/>
            <a:t>INICIO PROCESO COACTIVO</a:t>
          </a:r>
        </a:p>
      </dsp:txBody>
      <dsp:txXfrm>
        <a:off x="0" y="359998"/>
        <a:ext cx="8498538" cy="641995"/>
      </dsp:txXfrm>
    </dsp:sp>
    <dsp:sp modelId="{FEC25512-9B69-4EC9-AB5B-BE7D9729F779}">
      <dsp:nvSpPr>
        <dsp:cNvPr id="0" name=""/>
        <dsp:cNvSpPr/>
      </dsp:nvSpPr>
      <dsp:spPr>
        <a:xfrm>
          <a:off x="0" y="1031237"/>
          <a:ext cx="2032903" cy="237499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s-ES" sz="1500" kern="1200" dirty="0"/>
            <a:t>Titulo de Crédito/Resoluciones Administrativas</a:t>
          </a:r>
        </a:p>
        <a:p>
          <a:pPr lvl="0" algn="l" defTabSz="666750">
            <a:lnSpc>
              <a:spcPct val="90000"/>
            </a:lnSpc>
            <a:spcBef>
              <a:spcPct val="0"/>
            </a:spcBef>
            <a:spcAft>
              <a:spcPct val="35000"/>
            </a:spcAft>
          </a:pPr>
          <a:r>
            <a:rPr lang="es-ES" sz="1500" kern="1200" dirty="0"/>
            <a:t>Notificación efectuada de acuerdo al régimen jurídico.</a:t>
          </a:r>
        </a:p>
        <a:p>
          <a:pPr lvl="0" algn="l" defTabSz="666750">
            <a:lnSpc>
              <a:spcPct val="90000"/>
            </a:lnSpc>
            <a:spcBef>
              <a:spcPct val="0"/>
            </a:spcBef>
            <a:spcAft>
              <a:spcPct val="35000"/>
            </a:spcAft>
          </a:pPr>
          <a:r>
            <a:rPr lang="es-ES" sz="1500" kern="1200" dirty="0"/>
            <a:t>Certificación de no existir reclamo administrativo interpuesto</a:t>
          </a:r>
        </a:p>
      </dsp:txBody>
      <dsp:txXfrm>
        <a:off x="0" y="1031237"/>
        <a:ext cx="2032903" cy="2374998"/>
      </dsp:txXfrm>
    </dsp:sp>
    <dsp:sp modelId="{4AEE83C4-904E-453A-A0D3-B9E63F60547E}">
      <dsp:nvSpPr>
        <dsp:cNvPr id="0" name=""/>
        <dsp:cNvSpPr/>
      </dsp:nvSpPr>
      <dsp:spPr>
        <a:xfrm>
          <a:off x="2032903" y="466845"/>
          <a:ext cx="6786632" cy="1283991"/>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203834" numCol="1" spcCol="1270" anchor="ctr" anchorCtr="0">
          <a:noAutofit/>
        </a:bodyPr>
        <a:lstStyle/>
        <a:p>
          <a:pPr lvl="0" algn="l" defTabSz="1022350">
            <a:lnSpc>
              <a:spcPct val="90000"/>
            </a:lnSpc>
            <a:spcBef>
              <a:spcPct val="0"/>
            </a:spcBef>
            <a:spcAft>
              <a:spcPct val="35000"/>
            </a:spcAft>
          </a:pPr>
          <a:r>
            <a:rPr lang="es-ES" sz="2300" b="1" kern="1200" dirty="0"/>
            <a:t>SORTEO DEL PROCESO</a:t>
          </a:r>
        </a:p>
      </dsp:txBody>
      <dsp:txXfrm>
        <a:off x="2032903" y="787843"/>
        <a:ext cx="6465634" cy="641995"/>
      </dsp:txXfrm>
    </dsp:sp>
    <dsp:sp modelId="{A5866BE5-9831-41D6-9A89-A313E644E320}">
      <dsp:nvSpPr>
        <dsp:cNvPr id="0" name=""/>
        <dsp:cNvSpPr/>
      </dsp:nvSpPr>
      <dsp:spPr>
        <a:xfrm>
          <a:off x="2032903" y="1459083"/>
          <a:ext cx="2032903" cy="231446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kern="1200" dirty="0"/>
            <a:t>Sistema SKELTA asigna de manera aleatoria los casos a los juzgados</a:t>
          </a:r>
        </a:p>
      </dsp:txBody>
      <dsp:txXfrm>
        <a:off x="2032903" y="1459083"/>
        <a:ext cx="2032903" cy="2314462"/>
      </dsp:txXfrm>
    </dsp:sp>
    <dsp:sp modelId="{E06B7ABA-8736-4397-BB21-DC8571FC5529}">
      <dsp:nvSpPr>
        <dsp:cNvPr id="0" name=""/>
        <dsp:cNvSpPr/>
      </dsp:nvSpPr>
      <dsp:spPr>
        <a:xfrm>
          <a:off x="4065806" y="894691"/>
          <a:ext cx="4753729" cy="1283991"/>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203834" numCol="1" spcCol="1270" anchor="ctr" anchorCtr="0">
          <a:noAutofit/>
        </a:bodyPr>
        <a:lstStyle/>
        <a:p>
          <a:pPr lvl="0" algn="l" defTabSz="1022350">
            <a:lnSpc>
              <a:spcPct val="90000"/>
            </a:lnSpc>
            <a:spcBef>
              <a:spcPct val="0"/>
            </a:spcBef>
            <a:spcAft>
              <a:spcPct val="35000"/>
            </a:spcAft>
          </a:pPr>
          <a:r>
            <a:rPr lang="es-ES" sz="2300" b="1" kern="1200" dirty="0"/>
            <a:t>CARGA DE COSTAS</a:t>
          </a:r>
        </a:p>
      </dsp:txBody>
      <dsp:txXfrm>
        <a:off x="4065806" y="1215689"/>
        <a:ext cx="4432731" cy="641995"/>
      </dsp:txXfrm>
    </dsp:sp>
    <dsp:sp modelId="{16CC380B-3BAD-472C-9573-733F94981AF9}">
      <dsp:nvSpPr>
        <dsp:cNvPr id="0" name=""/>
        <dsp:cNvSpPr/>
      </dsp:nvSpPr>
      <dsp:spPr>
        <a:xfrm>
          <a:off x="4080483" y="1849440"/>
          <a:ext cx="2032903" cy="2329937"/>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kern="1200" dirty="0"/>
            <a:t>Generación automática a través del Sistema </a:t>
          </a:r>
          <a:r>
            <a:rPr lang="es-ES" sz="1600" kern="1200" dirty="0" err="1"/>
            <a:t>Skelta</a:t>
          </a:r>
          <a:r>
            <a:rPr lang="es-ES" sz="1600" kern="1200" dirty="0"/>
            <a:t>.</a:t>
          </a:r>
        </a:p>
        <a:p>
          <a:pPr lvl="0" algn="l" defTabSz="711200">
            <a:lnSpc>
              <a:spcPct val="90000"/>
            </a:lnSpc>
            <a:spcBef>
              <a:spcPct val="0"/>
            </a:spcBef>
            <a:spcAft>
              <a:spcPct val="35000"/>
            </a:spcAft>
          </a:pPr>
          <a:r>
            <a:rPr lang="es-ES" sz="1600" kern="1200" dirty="0"/>
            <a:t>Código Tributario Art. 157 y Art. 210.</a:t>
          </a:r>
        </a:p>
        <a:p>
          <a:pPr lvl="0" algn="l" defTabSz="711200">
            <a:lnSpc>
              <a:spcPct val="90000"/>
            </a:lnSpc>
            <a:spcBef>
              <a:spcPct val="0"/>
            </a:spcBef>
            <a:spcAft>
              <a:spcPct val="35000"/>
            </a:spcAft>
          </a:pPr>
          <a:r>
            <a:rPr lang="es-ES" sz="1600" kern="1200" dirty="0"/>
            <a:t>A través del Secretario Ad-hoc</a:t>
          </a:r>
        </a:p>
      </dsp:txBody>
      <dsp:txXfrm>
        <a:off x="4080483" y="1849440"/>
        <a:ext cx="2032903" cy="2329937"/>
      </dsp:txXfrm>
    </dsp:sp>
    <dsp:sp modelId="{AB96D39F-49A5-42E5-BBEB-C98542934042}">
      <dsp:nvSpPr>
        <dsp:cNvPr id="0" name=""/>
        <dsp:cNvSpPr/>
      </dsp:nvSpPr>
      <dsp:spPr>
        <a:xfrm>
          <a:off x="6098709" y="1322537"/>
          <a:ext cx="2720826" cy="1283991"/>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203834" numCol="1" spcCol="1270" anchor="ctr" anchorCtr="0">
          <a:noAutofit/>
        </a:bodyPr>
        <a:lstStyle/>
        <a:p>
          <a:pPr lvl="0" algn="l" defTabSz="1022350">
            <a:lnSpc>
              <a:spcPct val="90000"/>
            </a:lnSpc>
            <a:spcBef>
              <a:spcPct val="0"/>
            </a:spcBef>
            <a:spcAft>
              <a:spcPct val="35000"/>
            </a:spcAft>
          </a:pPr>
          <a:r>
            <a:rPr lang="es-ES" sz="2300" b="1" kern="1200" dirty="0"/>
            <a:t>SUSTANCIACIÓN</a:t>
          </a:r>
        </a:p>
      </dsp:txBody>
      <dsp:txXfrm>
        <a:off x="6098709" y="1643535"/>
        <a:ext cx="2399828" cy="641995"/>
      </dsp:txXfrm>
    </dsp:sp>
    <dsp:sp modelId="{0C4F1323-5126-48BE-A390-64BC0D2A43EE}">
      <dsp:nvSpPr>
        <dsp:cNvPr id="0" name=""/>
        <dsp:cNvSpPr/>
      </dsp:nvSpPr>
      <dsp:spPr>
        <a:xfrm>
          <a:off x="6098709" y="2314774"/>
          <a:ext cx="2051424" cy="2357247"/>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kern="1200" dirty="0"/>
            <a:t>Impulso de los procesos a través del Recaudador Especial y Secretarios Ad-Hoc </a:t>
          </a:r>
        </a:p>
      </dsp:txBody>
      <dsp:txXfrm>
        <a:off x="6098709" y="2314774"/>
        <a:ext cx="2051424" cy="23572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03DCF5-47DC-4902-A6DD-5CD33DA577FA}">
      <dsp:nvSpPr>
        <dsp:cNvPr id="0" name=""/>
        <dsp:cNvSpPr/>
      </dsp:nvSpPr>
      <dsp:spPr>
        <a:xfrm rot="5400000">
          <a:off x="413738" y="2109455"/>
          <a:ext cx="1235131" cy="205523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15D98C-3477-4026-8BDE-9B8ACB6D9C4B}">
      <dsp:nvSpPr>
        <dsp:cNvPr id="0" name=""/>
        <dsp:cNvSpPr/>
      </dsp:nvSpPr>
      <dsp:spPr>
        <a:xfrm>
          <a:off x="207564" y="2723526"/>
          <a:ext cx="1855474" cy="1626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b="1" kern="1200" dirty="0"/>
            <a:t>INGRESO SOLICITUD</a:t>
          </a:r>
        </a:p>
        <a:p>
          <a:pPr lvl="0" algn="l" defTabSz="711200">
            <a:lnSpc>
              <a:spcPct val="90000"/>
            </a:lnSpc>
            <a:spcBef>
              <a:spcPct val="0"/>
            </a:spcBef>
            <a:spcAft>
              <a:spcPct val="35000"/>
            </a:spcAft>
          </a:pPr>
          <a:r>
            <a:rPr lang="es-ES" sz="1600" b="1" kern="1200" dirty="0"/>
            <a:t>(TRAMITE EN LINEA)</a:t>
          </a:r>
        </a:p>
      </dsp:txBody>
      <dsp:txXfrm>
        <a:off x="207564" y="2723526"/>
        <a:ext cx="1855474" cy="1626432"/>
      </dsp:txXfrm>
    </dsp:sp>
    <dsp:sp modelId="{8E5E94F2-4BB4-48EE-908B-A537E686A26D}">
      <dsp:nvSpPr>
        <dsp:cNvPr id="0" name=""/>
        <dsp:cNvSpPr/>
      </dsp:nvSpPr>
      <dsp:spPr>
        <a:xfrm>
          <a:off x="1712949" y="1958147"/>
          <a:ext cx="350089" cy="350089"/>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F30F82-FCEA-4C4F-8551-6C7DCCF245BD}">
      <dsp:nvSpPr>
        <dsp:cNvPr id="0" name=""/>
        <dsp:cNvSpPr/>
      </dsp:nvSpPr>
      <dsp:spPr>
        <a:xfrm rot="5400000">
          <a:off x="2685201" y="1547379"/>
          <a:ext cx="1235131" cy="205523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927C35-0D95-4ED0-A3A3-0B3C4E406CD8}">
      <dsp:nvSpPr>
        <dsp:cNvPr id="0" name=""/>
        <dsp:cNvSpPr/>
      </dsp:nvSpPr>
      <dsp:spPr>
        <a:xfrm>
          <a:off x="2479027" y="2161451"/>
          <a:ext cx="1855474" cy="1626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b="1" kern="1200" dirty="0"/>
            <a:t>ANALISIS Y ELABORACIÓN DE LA RESOLUCIÓN</a:t>
          </a:r>
        </a:p>
      </dsp:txBody>
      <dsp:txXfrm>
        <a:off x="2479027" y="2161451"/>
        <a:ext cx="1855474" cy="1626432"/>
      </dsp:txXfrm>
    </dsp:sp>
    <dsp:sp modelId="{7C036F32-5533-49DF-B5CA-D5375C2950D7}">
      <dsp:nvSpPr>
        <dsp:cNvPr id="0" name=""/>
        <dsp:cNvSpPr/>
      </dsp:nvSpPr>
      <dsp:spPr>
        <a:xfrm>
          <a:off x="3984412" y="1396071"/>
          <a:ext cx="350089" cy="350089"/>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17A3F2-8285-4326-811D-DAA64119CE4D}">
      <dsp:nvSpPr>
        <dsp:cNvPr id="0" name=""/>
        <dsp:cNvSpPr/>
      </dsp:nvSpPr>
      <dsp:spPr>
        <a:xfrm rot="5400000">
          <a:off x="4956664" y="985303"/>
          <a:ext cx="1235131" cy="205523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8EBFAD-86A5-4EFB-B76A-A0609A444CD6}">
      <dsp:nvSpPr>
        <dsp:cNvPr id="0" name=""/>
        <dsp:cNvSpPr/>
      </dsp:nvSpPr>
      <dsp:spPr>
        <a:xfrm>
          <a:off x="4750490" y="1599375"/>
          <a:ext cx="1855474" cy="1626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b="1" kern="1200" dirty="0"/>
            <a:t>TABLA DE AMORTIZACIÓN</a:t>
          </a:r>
        </a:p>
      </dsp:txBody>
      <dsp:txXfrm>
        <a:off x="4750490" y="1599375"/>
        <a:ext cx="1855474" cy="1626432"/>
      </dsp:txXfrm>
    </dsp:sp>
    <dsp:sp modelId="{2D0CB2C7-C15A-4093-8115-E5E120FD6E2F}">
      <dsp:nvSpPr>
        <dsp:cNvPr id="0" name=""/>
        <dsp:cNvSpPr/>
      </dsp:nvSpPr>
      <dsp:spPr>
        <a:xfrm>
          <a:off x="6255875" y="833995"/>
          <a:ext cx="350089" cy="350089"/>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56C28F-CCA5-49AB-BFBD-5030EAD04FB7}">
      <dsp:nvSpPr>
        <dsp:cNvPr id="0" name=""/>
        <dsp:cNvSpPr/>
      </dsp:nvSpPr>
      <dsp:spPr>
        <a:xfrm rot="5400000">
          <a:off x="7228127" y="423228"/>
          <a:ext cx="1235131" cy="205523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CBD81D-D675-46C1-9991-702DFAC7A60F}">
      <dsp:nvSpPr>
        <dsp:cNvPr id="0" name=""/>
        <dsp:cNvSpPr/>
      </dsp:nvSpPr>
      <dsp:spPr>
        <a:xfrm>
          <a:off x="7021953" y="1037299"/>
          <a:ext cx="1855474" cy="1626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b="1" kern="1200" dirty="0"/>
            <a:t>NOTIFICACIÓN AL CIUDADANO</a:t>
          </a:r>
        </a:p>
      </dsp:txBody>
      <dsp:txXfrm>
        <a:off x="7021953" y="1037299"/>
        <a:ext cx="1855474" cy="1626432"/>
      </dsp:txXfrm>
    </dsp:sp>
    <dsp:sp modelId="{8D0A0804-882B-4859-BDDF-15EFFEEFCB29}">
      <dsp:nvSpPr>
        <dsp:cNvPr id="0" name=""/>
        <dsp:cNvSpPr/>
      </dsp:nvSpPr>
      <dsp:spPr>
        <a:xfrm>
          <a:off x="8527338" y="271919"/>
          <a:ext cx="350089" cy="350089"/>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7EB2F2-C399-487E-8F46-5A6E0A4A716E}">
      <dsp:nvSpPr>
        <dsp:cNvPr id="0" name=""/>
        <dsp:cNvSpPr/>
      </dsp:nvSpPr>
      <dsp:spPr>
        <a:xfrm rot="5400000">
          <a:off x="9499590" y="-138847"/>
          <a:ext cx="1235131" cy="205523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CEAC06-2B6A-46DC-BDE0-173D3BB528FC}">
      <dsp:nvSpPr>
        <dsp:cNvPr id="0" name=""/>
        <dsp:cNvSpPr/>
      </dsp:nvSpPr>
      <dsp:spPr>
        <a:xfrm>
          <a:off x="9293416" y="475223"/>
          <a:ext cx="1855474" cy="1626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b="1" kern="1200" dirty="0"/>
            <a:t>SEGUIMIENTO Y CONTROL DE LA FACILIDAD DE PAGO</a:t>
          </a:r>
        </a:p>
      </dsp:txBody>
      <dsp:txXfrm>
        <a:off x="9293416" y="475223"/>
        <a:ext cx="1855474" cy="16264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B2480-40E4-48F8-88B8-BE170C0A1B21}">
      <dsp:nvSpPr>
        <dsp:cNvPr id="0" name=""/>
        <dsp:cNvSpPr/>
      </dsp:nvSpPr>
      <dsp:spPr>
        <a:xfrm>
          <a:off x="1014029" y="42866"/>
          <a:ext cx="9195262" cy="1338692"/>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212517" numCol="1" spcCol="1270" anchor="ctr" anchorCtr="0">
          <a:noAutofit/>
        </a:bodyPr>
        <a:lstStyle/>
        <a:p>
          <a:pPr lvl="0" algn="l" defTabSz="933450">
            <a:lnSpc>
              <a:spcPct val="90000"/>
            </a:lnSpc>
            <a:spcBef>
              <a:spcPct val="0"/>
            </a:spcBef>
            <a:spcAft>
              <a:spcPct val="35000"/>
            </a:spcAft>
          </a:pPr>
          <a:r>
            <a:rPr lang="es-ES" sz="2100" b="1" kern="1200" dirty="0"/>
            <a:t>OBLIGACIONES REMITIDAS DE OFICIO</a:t>
          </a:r>
        </a:p>
      </dsp:txBody>
      <dsp:txXfrm>
        <a:off x="1014029" y="377539"/>
        <a:ext cx="8860589" cy="669346"/>
      </dsp:txXfrm>
    </dsp:sp>
    <dsp:sp modelId="{FEC25512-9B69-4EC9-AB5B-BE7D9729F779}">
      <dsp:nvSpPr>
        <dsp:cNvPr id="0" name=""/>
        <dsp:cNvSpPr/>
      </dsp:nvSpPr>
      <dsp:spPr>
        <a:xfrm>
          <a:off x="1014029" y="1077375"/>
          <a:ext cx="2119508" cy="247617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kern="1200" dirty="0"/>
            <a:t>Análisis de las cuotas pagadas que sumadas equivalgan al 100% del capital.</a:t>
          </a:r>
          <a:endParaRPr lang="es-ES" sz="1600" kern="1200" dirty="0"/>
        </a:p>
      </dsp:txBody>
      <dsp:txXfrm>
        <a:off x="1014029" y="1077375"/>
        <a:ext cx="2119508" cy="2476176"/>
      </dsp:txXfrm>
    </dsp:sp>
    <dsp:sp modelId="{4AEE83C4-904E-453A-A0D3-B9E63F60547E}">
      <dsp:nvSpPr>
        <dsp:cNvPr id="0" name=""/>
        <dsp:cNvSpPr/>
      </dsp:nvSpPr>
      <dsp:spPr>
        <a:xfrm>
          <a:off x="3133537" y="488939"/>
          <a:ext cx="7075754" cy="1338692"/>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212517" numCol="1" spcCol="1270" anchor="ctr" anchorCtr="0">
          <a:noAutofit/>
        </a:bodyPr>
        <a:lstStyle/>
        <a:p>
          <a:pPr lvl="0" algn="l" defTabSz="933450">
            <a:lnSpc>
              <a:spcPct val="90000"/>
            </a:lnSpc>
            <a:spcBef>
              <a:spcPct val="0"/>
            </a:spcBef>
            <a:spcAft>
              <a:spcPct val="35000"/>
            </a:spcAft>
          </a:pPr>
          <a:r>
            <a:rPr lang="es-ES" sz="2100" b="1" kern="1200" dirty="0"/>
            <a:t>PRESENTAR UNA SOLICITUD DE REMISIÓN </a:t>
          </a:r>
        </a:p>
      </dsp:txBody>
      <dsp:txXfrm>
        <a:off x="3133537" y="823612"/>
        <a:ext cx="6741081" cy="669346"/>
      </dsp:txXfrm>
    </dsp:sp>
    <dsp:sp modelId="{A5866BE5-9831-41D6-9A89-A313E644E320}">
      <dsp:nvSpPr>
        <dsp:cNvPr id="0" name=""/>
        <dsp:cNvSpPr/>
      </dsp:nvSpPr>
      <dsp:spPr>
        <a:xfrm>
          <a:off x="3145618" y="1272887"/>
          <a:ext cx="2119508" cy="311229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S" sz="1400" kern="1200" dirty="0"/>
            <a:t>En el caso que </a:t>
          </a:r>
          <a:r>
            <a:rPr lang="es-EC" sz="1400" kern="1200" dirty="0"/>
            <a:t>el análisis de las cuotas pagadas no sume</a:t>
          </a:r>
          <a:r>
            <a:rPr lang="es-ES" sz="1400" kern="1200" dirty="0"/>
            <a:t> el 100% del capital tendrían las siguientes opciones:</a:t>
          </a:r>
        </a:p>
        <a:p>
          <a:pPr lvl="0" algn="l" defTabSz="622300">
            <a:lnSpc>
              <a:spcPct val="90000"/>
            </a:lnSpc>
            <a:spcBef>
              <a:spcPct val="0"/>
            </a:spcBef>
            <a:spcAft>
              <a:spcPct val="35000"/>
            </a:spcAft>
          </a:pPr>
          <a:r>
            <a:rPr lang="es-ES" sz="1400" b="1" kern="1200" dirty="0"/>
            <a:t>1) </a:t>
          </a:r>
          <a:r>
            <a:rPr lang="es-ES" sz="1400" kern="1200" dirty="0"/>
            <a:t>Pagar el capital restante en un solo abono hasta el 26-07-2024.</a:t>
          </a:r>
        </a:p>
        <a:p>
          <a:pPr lvl="0" algn="l" defTabSz="622300">
            <a:lnSpc>
              <a:spcPct val="90000"/>
            </a:lnSpc>
            <a:spcBef>
              <a:spcPct val="0"/>
            </a:spcBef>
            <a:spcAft>
              <a:spcPct val="35000"/>
            </a:spcAft>
          </a:pPr>
          <a:r>
            <a:rPr lang="es-ES" sz="1400" b="1" kern="1200" dirty="0"/>
            <a:t>2) </a:t>
          </a:r>
          <a:r>
            <a:rPr lang="es-ES" sz="1400" kern="1200" dirty="0"/>
            <a:t>Pagar el capital restante en abonos parciales hasta el 26-07-2024.</a:t>
          </a:r>
        </a:p>
        <a:p>
          <a:pPr lvl="0" algn="l" defTabSz="622300">
            <a:lnSpc>
              <a:spcPct val="90000"/>
            </a:lnSpc>
            <a:spcBef>
              <a:spcPct val="0"/>
            </a:spcBef>
            <a:spcAft>
              <a:spcPct val="35000"/>
            </a:spcAft>
          </a:pPr>
          <a:r>
            <a:rPr lang="es-ES" sz="1400" b="1" kern="1200" dirty="0"/>
            <a:t>3) </a:t>
          </a:r>
          <a:r>
            <a:rPr lang="es-EC" sz="1400" kern="1200" dirty="0"/>
            <a:t>Abonos parciales, pero no cancela el capital total </a:t>
          </a:r>
          <a:r>
            <a:rPr lang="es-EC" sz="1400" kern="1200" dirty="0" smtClean="0"/>
            <a:t>restante</a:t>
          </a:r>
          <a:endParaRPr lang="es-ES" sz="1400" kern="1200" dirty="0"/>
        </a:p>
      </dsp:txBody>
      <dsp:txXfrm>
        <a:off x="3145618" y="1272887"/>
        <a:ext cx="2119508" cy="3112295"/>
      </dsp:txXfrm>
    </dsp:sp>
    <dsp:sp modelId="{E06B7ABA-8736-4397-BB21-DC8571FC5529}">
      <dsp:nvSpPr>
        <dsp:cNvPr id="0" name=""/>
        <dsp:cNvSpPr/>
      </dsp:nvSpPr>
      <dsp:spPr>
        <a:xfrm>
          <a:off x="5253045" y="935011"/>
          <a:ext cx="4956246" cy="1338692"/>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212517" numCol="1" spcCol="1270" anchor="ctr" anchorCtr="0">
          <a:noAutofit/>
        </a:bodyPr>
        <a:lstStyle/>
        <a:p>
          <a:pPr lvl="0" algn="l" defTabSz="933450">
            <a:lnSpc>
              <a:spcPct val="90000"/>
            </a:lnSpc>
            <a:spcBef>
              <a:spcPct val="0"/>
            </a:spcBef>
            <a:spcAft>
              <a:spcPct val="35000"/>
            </a:spcAft>
          </a:pPr>
          <a:r>
            <a:rPr lang="es-ES" sz="2100" b="1" kern="1200" dirty="0"/>
            <a:t>ELABORAR TABLA DE AMORTIZACIÓN </a:t>
          </a:r>
        </a:p>
      </dsp:txBody>
      <dsp:txXfrm>
        <a:off x="5253045" y="1269684"/>
        <a:ext cx="4621573" cy="669346"/>
      </dsp:txXfrm>
    </dsp:sp>
    <dsp:sp modelId="{16CC380B-3BAD-472C-9573-733F94981AF9}">
      <dsp:nvSpPr>
        <dsp:cNvPr id="0" name=""/>
        <dsp:cNvSpPr/>
      </dsp:nvSpPr>
      <dsp:spPr>
        <a:xfrm>
          <a:off x="5268348" y="1930434"/>
          <a:ext cx="2119508" cy="242919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kern="1200" dirty="0"/>
            <a:t>Sobre el saldo de capital que no se pagó se incrementaran los intereses, multas, recargos y costas. </a:t>
          </a:r>
        </a:p>
        <a:p>
          <a:pPr lvl="0" algn="l" defTabSz="711200">
            <a:lnSpc>
              <a:spcPct val="90000"/>
            </a:lnSpc>
            <a:spcBef>
              <a:spcPct val="0"/>
            </a:spcBef>
            <a:spcAft>
              <a:spcPct val="35000"/>
            </a:spcAft>
          </a:pPr>
          <a:r>
            <a:rPr lang="es-ES" sz="1600" kern="1200" dirty="0"/>
            <a:t>Se actualizará la tabla de amortización</a:t>
          </a:r>
        </a:p>
        <a:p>
          <a:pPr lvl="0" algn="l" defTabSz="711200">
            <a:lnSpc>
              <a:spcPct val="90000"/>
            </a:lnSpc>
            <a:spcBef>
              <a:spcPct val="0"/>
            </a:spcBef>
            <a:spcAft>
              <a:spcPct val="35000"/>
            </a:spcAft>
          </a:pPr>
          <a:r>
            <a:rPr lang="es-ES" sz="1600" kern="1200" dirty="0"/>
            <a:t>Proceso a realizarse después del 26-07-2024.</a:t>
          </a:r>
        </a:p>
      </dsp:txBody>
      <dsp:txXfrm>
        <a:off x="5268348" y="1930434"/>
        <a:ext cx="2119508" cy="2429196"/>
      </dsp:txXfrm>
    </dsp:sp>
    <dsp:sp modelId="{AB96D39F-49A5-42E5-BBEB-C98542934042}">
      <dsp:nvSpPr>
        <dsp:cNvPr id="0" name=""/>
        <dsp:cNvSpPr/>
      </dsp:nvSpPr>
      <dsp:spPr>
        <a:xfrm>
          <a:off x="7372553" y="1381084"/>
          <a:ext cx="2836738" cy="1338692"/>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212517" numCol="1" spcCol="1270" anchor="ctr" anchorCtr="0">
          <a:noAutofit/>
        </a:bodyPr>
        <a:lstStyle/>
        <a:p>
          <a:pPr lvl="0" algn="l" defTabSz="711200">
            <a:lnSpc>
              <a:spcPct val="90000"/>
            </a:lnSpc>
            <a:spcBef>
              <a:spcPct val="0"/>
            </a:spcBef>
            <a:spcAft>
              <a:spcPct val="35000"/>
            </a:spcAft>
          </a:pPr>
          <a:r>
            <a:rPr lang="es-ES" sz="1600" b="1" kern="1200" dirty="0"/>
            <a:t>NOTIFICACION </a:t>
          </a:r>
          <a:r>
            <a:rPr lang="es-ES" sz="1600" b="1" kern="1200" dirty="0" smtClean="0"/>
            <a:t>Y SEGUIMIENTO</a:t>
          </a:r>
          <a:endParaRPr lang="es-ES" sz="1600" b="1" kern="1200" dirty="0"/>
        </a:p>
      </dsp:txBody>
      <dsp:txXfrm>
        <a:off x="7372553" y="1715757"/>
        <a:ext cx="2502065" cy="669346"/>
      </dsp:txXfrm>
    </dsp:sp>
    <dsp:sp modelId="{0C4F1323-5126-48BE-A390-64BC0D2A43EE}">
      <dsp:nvSpPr>
        <dsp:cNvPr id="0" name=""/>
        <dsp:cNvSpPr/>
      </dsp:nvSpPr>
      <dsp:spPr>
        <a:xfrm>
          <a:off x="7411886" y="2405762"/>
          <a:ext cx="2138818" cy="245766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kern="1200" dirty="0"/>
            <a:t>Notificar al Contribuyente con la actualización de la tabla de amortización.</a:t>
          </a:r>
        </a:p>
        <a:p>
          <a:pPr lvl="0" algn="l" defTabSz="711200">
            <a:lnSpc>
              <a:spcPct val="90000"/>
            </a:lnSpc>
            <a:spcBef>
              <a:spcPct val="0"/>
            </a:spcBef>
            <a:spcAft>
              <a:spcPct val="35000"/>
            </a:spcAft>
          </a:pPr>
          <a:r>
            <a:rPr lang="es-ES" sz="1600" kern="1200" dirty="0"/>
            <a:t>Seguimiento al cumplimiento de los pagos de la tabla </a:t>
          </a:r>
          <a:r>
            <a:rPr lang="es-ES" sz="1600" kern="1200"/>
            <a:t>de amortización.</a:t>
          </a:r>
          <a:endParaRPr lang="es-ES" sz="1600" kern="1200" dirty="0"/>
        </a:p>
      </dsp:txBody>
      <dsp:txXfrm>
        <a:off x="7411886" y="2405762"/>
        <a:ext cx="2138818" cy="24576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D5BDA-09C9-46C2-B223-8B9485E017B4}">
      <dsp:nvSpPr>
        <dsp:cNvPr id="0" name=""/>
        <dsp:cNvSpPr/>
      </dsp:nvSpPr>
      <dsp:spPr>
        <a:xfrm>
          <a:off x="0" y="0"/>
          <a:ext cx="9267092" cy="1442848"/>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s-EC" sz="2500" kern="1200" dirty="0">
              <a:solidFill>
                <a:schemeClr val="accent1">
                  <a:lumMod val="75000"/>
                </a:schemeClr>
              </a:solidFill>
              <a:latin typeface="Montserrat" pitchFamily="2" charset="0"/>
            </a:rPr>
            <a:t>Cartera vencida exigible al 31 de diciembre de </a:t>
          </a:r>
          <a:r>
            <a:rPr lang="es-EC" sz="2500" kern="1200" dirty="0" smtClean="0">
              <a:solidFill>
                <a:schemeClr val="accent1">
                  <a:lumMod val="75000"/>
                </a:schemeClr>
              </a:solidFill>
              <a:latin typeface="Montserrat" pitchFamily="2" charset="0"/>
            </a:rPr>
            <a:t>2023: $ 681,992,752.39</a:t>
          </a:r>
          <a:r>
            <a:rPr lang="es-EC" sz="2500" kern="1200" dirty="0">
              <a:solidFill>
                <a:schemeClr val="accent1">
                  <a:lumMod val="75000"/>
                </a:schemeClr>
              </a:solidFill>
              <a:latin typeface="Montserrat" pitchFamily="2" charset="0"/>
            </a:rPr>
            <a:t>, </a:t>
          </a:r>
          <a:r>
            <a:rPr lang="es-EC" sz="2500" kern="1200" dirty="0" smtClean="0">
              <a:solidFill>
                <a:schemeClr val="accent1">
                  <a:lumMod val="75000"/>
                </a:schemeClr>
              </a:solidFill>
              <a:latin typeface="Montserrat" pitchFamily="2" charset="0"/>
            </a:rPr>
            <a:t>el 68.77% corresponde a cartera </a:t>
          </a:r>
          <a:r>
            <a:rPr lang="es-EC" sz="2500" kern="1200" dirty="0">
              <a:solidFill>
                <a:schemeClr val="accent1">
                  <a:lumMod val="75000"/>
                </a:schemeClr>
              </a:solidFill>
              <a:latin typeface="Montserrat" pitchFamily="2" charset="0"/>
            </a:rPr>
            <a:t>tributaria, </a:t>
          </a:r>
          <a:r>
            <a:rPr lang="es-EC" sz="2500" kern="1200" dirty="0" smtClean="0">
              <a:solidFill>
                <a:schemeClr val="accent1">
                  <a:lumMod val="75000"/>
                </a:schemeClr>
              </a:solidFill>
              <a:latin typeface="Montserrat" pitchFamily="2" charset="0"/>
            </a:rPr>
            <a:t>el 31.23% </a:t>
          </a:r>
          <a:r>
            <a:rPr lang="es-EC" sz="2500" kern="1200" dirty="0">
              <a:solidFill>
                <a:schemeClr val="accent1">
                  <a:lumMod val="75000"/>
                </a:schemeClr>
              </a:solidFill>
              <a:latin typeface="Montserrat" pitchFamily="2" charset="0"/>
            </a:rPr>
            <a:t>cartera no tributaria. </a:t>
          </a:r>
        </a:p>
      </dsp:txBody>
      <dsp:txXfrm>
        <a:off x="42260" y="42260"/>
        <a:ext cx="7710145" cy="1358328"/>
      </dsp:txXfrm>
    </dsp:sp>
    <dsp:sp modelId="{617502A1-05DA-48CD-BA31-C4AC136D94E5}">
      <dsp:nvSpPr>
        <dsp:cNvPr id="0" name=""/>
        <dsp:cNvSpPr/>
      </dsp:nvSpPr>
      <dsp:spPr>
        <a:xfrm>
          <a:off x="817684" y="1683323"/>
          <a:ext cx="9267092" cy="1442848"/>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s-EC" sz="2500" kern="1200" dirty="0" smtClean="0">
              <a:solidFill>
                <a:schemeClr val="accent1">
                  <a:lumMod val="75000"/>
                </a:schemeClr>
              </a:solidFill>
              <a:latin typeface="Montserrat" pitchFamily="2" charset="0"/>
            </a:rPr>
            <a:t>Cartera tributaria </a:t>
          </a:r>
          <a:r>
            <a:rPr lang="es-ES" sz="2500" kern="1200" dirty="0" smtClean="0">
              <a:solidFill>
                <a:schemeClr val="accent1">
                  <a:lumMod val="75000"/>
                </a:schemeClr>
              </a:solidFill>
              <a:latin typeface="Montserrat" pitchFamily="2" charset="0"/>
            </a:rPr>
            <a:t>$ 468.974.548,17 se estima recuperación óptima del 40% por </a:t>
          </a:r>
          <a:r>
            <a:rPr lang="es-ES" sz="2500" kern="1200" dirty="0" smtClean="0">
              <a:solidFill>
                <a:schemeClr val="accent1">
                  <a:lumMod val="75000"/>
                </a:schemeClr>
              </a:solidFill>
              <a:latin typeface="Montserrat" pitchFamily="2" charset="0"/>
            </a:rPr>
            <a:t>$ 68.962.428,33 </a:t>
          </a:r>
          <a:r>
            <a:rPr lang="es-ES" sz="2500" kern="1200" dirty="0" smtClean="0">
              <a:solidFill>
                <a:schemeClr val="accent1">
                  <a:lumMod val="75000"/>
                </a:schemeClr>
              </a:solidFill>
              <a:latin typeface="Montserrat" pitchFamily="2" charset="0"/>
            </a:rPr>
            <a:t>y mínima del 10% por $ </a:t>
          </a:r>
          <a:r>
            <a:rPr lang="es-ES" sz="2500" kern="1200" dirty="0" smtClean="0">
              <a:solidFill>
                <a:schemeClr val="accent1">
                  <a:lumMod val="75000"/>
                </a:schemeClr>
              </a:solidFill>
              <a:latin typeface="Montserrat" pitchFamily="2" charset="0"/>
            </a:rPr>
            <a:t> 17.240.607,08.</a:t>
          </a:r>
          <a:endParaRPr lang="es-EC" sz="2500" kern="1200" dirty="0">
            <a:solidFill>
              <a:schemeClr val="accent1">
                <a:lumMod val="75000"/>
              </a:schemeClr>
            </a:solidFill>
            <a:latin typeface="Montserrat" pitchFamily="2" charset="0"/>
          </a:endParaRPr>
        </a:p>
      </dsp:txBody>
      <dsp:txXfrm>
        <a:off x="859944" y="1725583"/>
        <a:ext cx="7427036" cy="1358328"/>
      </dsp:txXfrm>
    </dsp:sp>
    <dsp:sp modelId="{D8615486-469E-40D9-B9DC-FE48F462B8D0}">
      <dsp:nvSpPr>
        <dsp:cNvPr id="0" name=""/>
        <dsp:cNvSpPr/>
      </dsp:nvSpPr>
      <dsp:spPr>
        <a:xfrm>
          <a:off x="1635369" y="3366647"/>
          <a:ext cx="9267092" cy="1442848"/>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s-EC" sz="2500" kern="1200" dirty="0" smtClean="0">
              <a:solidFill>
                <a:schemeClr val="accent1">
                  <a:lumMod val="75000"/>
                </a:schemeClr>
              </a:solidFill>
              <a:latin typeface="Montserrat" pitchFamily="2" charset="0"/>
            </a:rPr>
            <a:t>Frente ingresos totales presupuesto el 40% estimado representaría el </a:t>
          </a:r>
          <a:r>
            <a:rPr lang="es-EC" sz="2500" kern="1200" dirty="0" smtClean="0">
              <a:solidFill>
                <a:schemeClr val="accent1">
                  <a:lumMod val="75000"/>
                </a:schemeClr>
              </a:solidFill>
              <a:latin typeface="Montserrat" pitchFamily="2" charset="0"/>
            </a:rPr>
            <a:t>6,83%</a:t>
          </a:r>
          <a:endParaRPr lang="es-EC" sz="2500" kern="1200" dirty="0">
            <a:solidFill>
              <a:schemeClr val="accent1">
                <a:lumMod val="75000"/>
              </a:schemeClr>
            </a:solidFill>
            <a:latin typeface="Montserrat" pitchFamily="2" charset="0"/>
          </a:endParaRPr>
        </a:p>
      </dsp:txBody>
      <dsp:txXfrm>
        <a:off x="1677629" y="3408907"/>
        <a:ext cx="7427036" cy="1358328"/>
      </dsp:txXfrm>
    </dsp:sp>
    <dsp:sp modelId="{F0D33451-2DEE-4236-ADE6-FE2BD813A8ED}">
      <dsp:nvSpPr>
        <dsp:cNvPr id="0" name=""/>
        <dsp:cNvSpPr/>
      </dsp:nvSpPr>
      <dsp:spPr>
        <a:xfrm>
          <a:off x="8329240" y="1094160"/>
          <a:ext cx="937851" cy="937851"/>
        </a:xfrm>
        <a:prstGeom prst="downArrow">
          <a:avLst>
            <a:gd name="adj1" fmla="val 55000"/>
            <a:gd name="adj2" fmla="val 45000"/>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8540256" y="1094160"/>
        <a:ext cx="515819" cy="705733"/>
      </dsp:txXfrm>
    </dsp:sp>
    <dsp:sp modelId="{2C98A0A0-03C4-47ED-9562-9A50732E95A9}">
      <dsp:nvSpPr>
        <dsp:cNvPr id="0" name=""/>
        <dsp:cNvSpPr/>
      </dsp:nvSpPr>
      <dsp:spPr>
        <a:xfrm>
          <a:off x="9146925" y="2767864"/>
          <a:ext cx="937851" cy="937851"/>
        </a:xfrm>
        <a:prstGeom prst="downArrow">
          <a:avLst>
            <a:gd name="adj1" fmla="val 55000"/>
            <a:gd name="adj2" fmla="val 45000"/>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9357941" y="2767864"/>
        <a:ext cx="515819" cy="705733"/>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DF37796C-981C-4096-ADE9-F735ED7CEE01}" type="datetimeFigureOut">
              <a:rPr lang="es-EC" smtClean="0"/>
              <a:t>18/1/2024</a:t>
            </a:fld>
            <a:endParaRPr lang="es-EC"/>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49DE5D18-F202-45F1-B5D8-C4C9459E18DC}" type="slidenum">
              <a:rPr lang="es-EC" smtClean="0"/>
              <a:t>‹Nº›</a:t>
            </a:fld>
            <a:endParaRPr lang="es-EC"/>
          </a:p>
        </p:txBody>
      </p:sp>
    </p:spTree>
    <p:extLst>
      <p:ext uri="{BB962C8B-B14F-4D97-AF65-F5344CB8AC3E}">
        <p14:creationId xmlns:p14="http://schemas.microsoft.com/office/powerpoint/2010/main" val="3649942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 5millones</a:t>
            </a:r>
            <a:endParaRPr lang="es-EC" dirty="0"/>
          </a:p>
        </p:txBody>
      </p:sp>
      <p:sp>
        <p:nvSpPr>
          <p:cNvPr id="4" name="Marcador de número de diapositiva 3"/>
          <p:cNvSpPr>
            <a:spLocks noGrp="1"/>
          </p:cNvSpPr>
          <p:nvPr>
            <p:ph type="sldNum" sz="quarter" idx="10"/>
          </p:nvPr>
        </p:nvSpPr>
        <p:spPr/>
        <p:txBody>
          <a:bodyPr/>
          <a:lstStyle/>
          <a:p>
            <a:fld id="{49DE5D18-F202-45F1-B5D8-C4C9459E18DC}" type="slidenum">
              <a:rPr lang="es-EC" smtClean="0"/>
              <a:t>19</a:t>
            </a:fld>
            <a:endParaRPr lang="es-EC"/>
          </a:p>
        </p:txBody>
      </p:sp>
    </p:spTree>
    <p:extLst>
      <p:ext uri="{BB962C8B-B14F-4D97-AF65-F5344CB8AC3E}">
        <p14:creationId xmlns:p14="http://schemas.microsoft.com/office/powerpoint/2010/main" val="704057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49DE5D18-F202-45F1-B5D8-C4C9459E18DC}" type="slidenum">
              <a:rPr lang="es-EC" smtClean="0"/>
              <a:t>25</a:t>
            </a:fld>
            <a:endParaRPr lang="es-EC"/>
          </a:p>
        </p:txBody>
      </p:sp>
    </p:spTree>
    <p:extLst>
      <p:ext uri="{BB962C8B-B14F-4D97-AF65-F5344CB8AC3E}">
        <p14:creationId xmlns:p14="http://schemas.microsoft.com/office/powerpoint/2010/main" val="1048492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EC"/>
          </a:p>
        </p:txBody>
      </p:sp>
      <p:sp>
        <p:nvSpPr>
          <p:cNvPr id="4" name="Marcador de fecha 3"/>
          <p:cNvSpPr>
            <a:spLocks noGrp="1"/>
          </p:cNvSpPr>
          <p:nvPr>
            <p:ph type="dt" sz="half" idx="10"/>
          </p:nvPr>
        </p:nvSpPr>
        <p:spPr/>
        <p:txBody>
          <a:bodyPr/>
          <a:lstStyle/>
          <a:p>
            <a:fld id="{F83A5F50-7494-4B8D-930B-899A9BE580A0}" type="datetimeFigureOut">
              <a:rPr lang="es-EC" smtClean="0"/>
              <a:t>18/1/2024</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A1D26F2-AE81-48E6-8D91-B4D549DB4448}" type="slidenum">
              <a:rPr lang="es-EC" smtClean="0"/>
              <a:t>‹Nº›</a:t>
            </a:fld>
            <a:endParaRPr lang="es-EC"/>
          </a:p>
        </p:txBody>
      </p:sp>
    </p:spTree>
    <p:extLst>
      <p:ext uri="{BB962C8B-B14F-4D97-AF65-F5344CB8AC3E}">
        <p14:creationId xmlns:p14="http://schemas.microsoft.com/office/powerpoint/2010/main" val="3316737490"/>
      </p:ext>
    </p:extLst>
  </p:cSld>
  <p:clrMapOvr>
    <a:masterClrMapping/>
  </p:clrMapOvr>
  <p:transition spd="slow">
    <p:strips dir="l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F83A5F50-7494-4B8D-930B-899A9BE580A0}" type="datetimeFigureOut">
              <a:rPr lang="es-EC" smtClean="0"/>
              <a:t>18/1/2024</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A1D26F2-AE81-48E6-8D91-B4D549DB4448}" type="slidenum">
              <a:rPr lang="es-EC" smtClean="0"/>
              <a:t>‹Nº›</a:t>
            </a:fld>
            <a:endParaRPr lang="es-EC"/>
          </a:p>
        </p:txBody>
      </p:sp>
    </p:spTree>
    <p:extLst>
      <p:ext uri="{BB962C8B-B14F-4D97-AF65-F5344CB8AC3E}">
        <p14:creationId xmlns:p14="http://schemas.microsoft.com/office/powerpoint/2010/main" val="2120355026"/>
      </p:ext>
    </p:extLst>
  </p:cSld>
  <p:clrMapOvr>
    <a:masterClrMapping/>
  </p:clrMapOvr>
  <p:transition spd="slow">
    <p:strips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F83A5F50-7494-4B8D-930B-899A9BE580A0}" type="datetimeFigureOut">
              <a:rPr lang="es-EC" smtClean="0"/>
              <a:t>18/1/2024</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A1D26F2-AE81-48E6-8D91-B4D549DB4448}" type="slidenum">
              <a:rPr lang="es-EC" smtClean="0"/>
              <a:t>‹Nº›</a:t>
            </a:fld>
            <a:endParaRPr lang="es-EC"/>
          </a:p>
        </p:txBody>
      </p:sp>
    </p:spTree>
    <p:extLst>
      <p:ext uri="{BB962C8B-B14F-4D97-AF65-F5344CB8AC3E}">
        <p14:creationId xmlns:p14="http://schemas.microsoft.com/office/powerpoint/2010/main" val="3847469211"/>
      </p:ext>
    </p:extLst>
  </p:cSld>
  <p:clrMapOvr>
    <a:masterClrMapping/>
  </p:clrMapOvr>
  <p:transition spd="slow">
    <p:strips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F83A5F50-7494-4B8D-930B-899A9BE580A0}" type="datetimeFigureOut">
              <a:rPr lang="es-EC" smtClean="0"/>
              <a:t>18/1/2024</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A1D26F2-AE81-48E6-8D91-B4D549DB4448}" type="slidenum">
              <a:rPr lang="es-EC" smtClean="0"/>
              <a:t>‹Nº›</a:t>
            </a:fld>
            <a:endParaRPr lang="es-EC"/>
          </a:p>
        </p:txBody>
      </p:sp>
    </p:spTree>
    <p:extLst>
      <p:ext uri="{BB962C8B-B14F-4D97-AF65-F5344CB8AC3E}">
        <p14:creationId xmlns:p14="http://schemas.microsoft.com/office/powerpoint/2010/main" val="3454797283"/>
      </p:ext>
    </p:extLst>
  </p:cSld>
  <p:clrMapOvr>
    <a:masterClrMapping/>
  </p:clrMapOvr>
  <p:transition spd="slow">
    <p:strips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F83A5F50-7494-4B8D-930B-899A9BE580A0}" type="datetimeFigureOut">
              <a:rPr lang="es-EC" smtClean="0"/>
              <a:t>18/1/2024</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A1D26F2-AE81-48E6-8D91-B4D549DB4448}" type="slidenum">
              <a:rPr lang="es-EC" smtClean="0"/>
              <a:t>‹Nº›</a:t>
            </a:fld>
            <a:endParaRPr lang="es-EC"/>
          </a:p>
        </p:txBody>
      </p:sp>
    </p:spTree>
    <p:extLst>
      <p:ext uri="{BB962C8B-B14F-4D97-AF65-F5344CB8AC3E}">
        <p14:creationId xmlns:p14="http://schemas.microsoft.com/office/powerpoint/2010/main" val="350888734"/>
      </p:ext>
    </p:extLst>
  </p:cSld>
  <p:clrMapOvr>
    <a:masterClrMapping/>
  </p:clrMapOvr>
  <p:transition spd="slow">
    <p:strips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F83A5F50-7494-4B8D-930B-899A9BE580A0}" type="datetimeFigureOut">
              <a:rPr lang="es-EC" smtClean="0"/>
              <a:t>18/1/2024</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AA1D26F2-AE81-48E6-8D91-B4D549DB4448}" type="slidenum">
              <a:rPr lang="es-EC" smtClean="0"/>
              <a:t>‹Nº›</a:t>
            </a:fld>
            <a:endParaRPr lang="es-EC"/>
          </a:p>
        </p:txBody>
      </p:sp>
    </p:spTree>
    <p:extLst>
      <p:ext uri="{BB962C8B-B14F-4D97-AF65-F5344CB8AC3E}">
        <p14:creationId xmlns:p14="http://schemas.microsoft.com/office/powerpoint/2010/main" val="191021527"/>
      </p:ext>
    </p:extLst>
  </p:cSld>
  <p:clrMapOvr>
    <a:masterClrMapping/>
  </p:clrMapOvr>
  <p:transition spd="slow">
    <p:strips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F83A5F50-7494-4B8D-930B-899A9BE580A0}" type="datetimeFigureOut">
              <a:rPr lang="es-EC" smtClean="0"/>
              <a:t>18/1/2024</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AA1D26F2-AE81-48E6-8D91-B4D549DB4448}" type="slidenum">
              <a:rPr lang="es-EC" smtClean="0"/>
              <a:t>‹Nº›</a:t>
            </a:fld>
            <a:endParaRPr lang="es-EC"/>
          </a:p>
        </p:txBody>
      </p:sp>
    </p:spTree>
    <p:extLst>
      <p:ext uri="{BB962C8B-B14F-4D97-AF65-F5344CB8AC3E}">
        <p14:creationId xmlns:p14="http://schemas.microsoft.com/office/powerpoint/2010/main" val="3070108205"/>
      </p:ext>
    </p:extLst>
  </p:cSld>
  <p:clrMapOvr>
    <a:masterClrMapping/>
  </p:clrMapOvr>
  <p:transition spd="slow">
    <p:strips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F83A5F50-7494-4B8D-930B-899A9BE580A0}" type="datetimeFigureOut">
              <a:rPr lang="es-EC" smtClean="0"/>
              <a:t>18/1/2024</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AA1D26F2-AE81-48E6-8D91-B4D549DB4448}" type="slidenum">
              <a:rPr lang="es-EC" smtClean="0"/>
              <a:t>‹Nº›</a:t>
            </a:fld>
            <a:endParaRPr lang="es-EC"/>
          </a:p>
        </p:txBody>
      </p:sp>
    </p:spTree>
    <p:extLst>
      <p:ext uri="{BB962C8B-B14F-4D97-AF65-F5344CB8AC3E}">
        <p14:creationId xmlns:p14="http://schemas.microsoft.com/office/powerpoint/2010/main" val="933008171"/>
      </p:ext>
    </p:extLst>
  </p:cSld>
  <p:clrMapOvr>
    <a:masterClrMapping/>
  </p:clrMapOvr>
  <p:transition spd="slow">
    <p:strips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83A5F50-7494-4B8D-930B-899A9BE580A0}" type="datetimeFigureOut">
              <a:rPr lang="es-EC" smtClean="0"/>
              <a:t>18/1/2024</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AA1D26F2-AE81-48E6-8D91-B4D549DB4448}" type="slidenum">
              <a:rPr lang="es-EC" smtClean="0"/>
              <a:t>‹Nº›</a:t>
            </a:fld>
            <a:endParaRPr lang="es-EC"/>
          </a:p>
        </p:txBody>
      </p:sp>
    </p:spTree>
    <p:extLst>
      <p:ext uri="{BB962C8B-B14F-4D97-AF65-F5344CB8AC3E}">
        <p14:creationId xmlns:p14="http://schemas.microsoft.com/office/powerpoint/2010/main" val="2493982161"/>
      </p:ext>
    </p:extLst>
  </p:cSld>
  <p:clrMapOvr>
    <a:masterClrMapping/>
  </p:clrMapOvr>
  <p:transition spd="slow">
    <p:strips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F83A5F50-7494-4B8D-930B-899A9BE580A0}" type="datetimeFigureOut">
              <a:rPr lang="es-EC" smtClean="0"/>
              <a:t>18/1/2024</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AA1D26F2-AE81-48E6-8D91-B4D549DB4448}" type="slidenum">
              <a:rPr lang="es-EC" smtClean="0"/>
              <a:t>‹Nº›</a:t>
            </a:fld>
            <a:endParaRPr lang="es-EC"/>
          </a:p>
        </p:txBody>
      </p:sp>
    </p:spTree>
    <p:extLst>
      <p:ext uri="{BB962C8B-B14F-4D97-AF65-F5344CB8AC3E}">
        <p14:creationId xmlns:p14="http://schemas.microsoft.com/office/powerpoint/2010/main" val="3001207216"/>
      </p:ext>
    </p:extLst>
  </p:cSld>
  <p:clrMapOvr>
    <a:masterClrMapping/>
  </p:clrMapOvr>
  <p:transition spd="slow">
    <p:strips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F83A5F50-7494-4B8D-930B-899A9BE580A0}" type="datetimeFigureOut">
              <a:rPr lang="es-EC" smtClean="0"/>
              <a:t>18/1/2024</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AA1D26F2-AE81-48E6-8D91-B4D549DB4448}" type="slidenum">
              <a:rPr lang="es-EC" smtClean="0"/>
              <a:t>‹Nº›</a:t>
            </a:fld>
            <a:endParaRPr lang="es-EC"/>
          </a:p>
        </p:txBody>
      </p:sp>
    </p:spTree>
    <p:extLst>
      <p:ext uri="{BB962C8B-B14F-4D97-AF65-F5344CB8AC3E}">
        <p14:creationId xmlns:p14="http://schemas.microsoft.com/office/powerpoint/2010/main" val="2051721401"/>
      </p:ext>
    </p:extLst>
  </p:cSld>
  <p:clrMapOvr>
    <a:masterClrMapping/>
  </p:clrMapOvr>
  <p:transition spd="slow">
    <p:strips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3A5F50-7494-4B8D-930B-899A9BE580A0}" type="datetimeFigureOut">
              <a:rPr lang="es-EC" smtClean="0"/>
              <a:t>18/1/2024</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1D26F2-AE81-48E6-8D91-B4D549DB4448}" type="slidenum">
              <a:rPr lang="es-EC" smtClean="0"/>
              <a:t>‹Nº›</a:t>
            </a:fld>
            <a:endParaRPr lang="es-EC"/>
          </a:p>
        </p:txBody>
      </p:sp>
    </p:spTree>
    <p:extLst>
      <p:ext uri="{BB962C8B-B14F-4D97-AF65-F5344CB8AC3E}">
        <p14:creationId xmlns:p14="http://schemas.microsoft.com/office/powerpoint/2010/main" val="1862351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strips dir="l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openxmlformats.org/officeDocument/2006/relationships/image" Target="../media/image8.jpeg"/><Relationship Id="rId5" Type="http://schemas.openxmlformats.org/officeDocument/2006/relationships/diagramQuickStyle" Target="../diagrams/quickStyle2.xml"/><Relationship Id="rId10" Type="http://schemas.openxmlformats.org/officeDocument/2006/relationships/image" Target="../media/image7.jpeg"/><Relationship Id="rId4" Type="http://schemas.openxmlformats.org/officeDocument/2006/relationships/diagramLayout" Target="../diagrams/layout2.xml"/><Relationship Id="rId9" Type="http://schemas.openxmlformats.org/officeDocument/2006/relationships/image" Target="../media/image6.jpeg"/></Relationships>
</file>

<file path=ppt/slides/_rels/slide1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1.png"/><Relationship Id="rId7" Type="http://schemas.openxmlformats.org/officeDocument/2006/relationships/image" Target="../media/image14.png"/><Relationship Id="rId12"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11" Type="http://schemas.microsoft.com/office/2007/relationships/hdphoto" Target="../media/hdphoto3.wdp"/><Relationship Id="rId5" Type="http://schemas.openxmlformats.org/officeDocument/2006/relationships/image" Target="../media/image12.png"/><Relationship Id="rId10" Type="http://schemas.openxmlformats.org/officeDocument/2006/relationships/image" Target="../media/image16.png"/><Relationship Id="rId4" Type="http://schemas.microsoft.com/office/2007/relationships/hdphoto" Target="../media/hdphoto1.wdp"/><Relationship Id="rId9"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2752" t="21547" r="73053" b="11129"/>
          <a:stretch/>
        </p:blipFill>
        <p:spPr>
          <a:xfrm>
            <a:off x="-144693" y="0"/>
            <a:ext cx="768085" cy="6858000"/>
          </a:xfrm>
          <a:prstGeom prst="rect">
            <a:avLst/>
          </a:prstGeom>
        </p:spPr>
      </p:pic>
      <p:pic>
        <p:nvPicPr>
          <p:cNvPr id="6" name="Imagen 5"/>
          <p:cNvPicPr>
            <a:picLocks noChangeAspect="1"/>
          </p:cNvPicPr>
          <p:nvPr/>
        </p:nvPicPr>
        <p:blipFill rotWithShape="1">
          <a:blip r:embed="rId2"/>
          <a:srcRect l="29574" t="21546" r="8819" b="49345"/>
          <a:stretch/>
        </p:blipFill>
        <p:spPr>
          <a:xfrm>
            <a:off x="768085" y="0"/>
            <a:ext cx="11280576" cy="2965152"/>
          </a:xfrm>
          <a:prstGeom prst="rect">
            <a:avLst/>
          </a:prstGeom>
        </p:spPr>
      </p:pic>
      <p:pic>
        <p:nvPicPr>
          <p:cNvPr id="7" name="Imagen 6"/>
          <p:cNvPicPr>
            <a:picLocks noChangeAspect="1"/>
          </p:cNvPicPr>
          <p:nvPr/>
        </p:nvPicPr>
        <p:blipFill rotWithShape="1">
          <a:blip r:embed="rId2"/>
          <a:srcRect l="37664" t="80657" r="8819" b="11129"/>
          <a:stretch/>
        </p:blipFill>
        <p:spPr>
          <a:xfrm>
            <a:off x="2543605" y="6021288"/>
            <a:ext cx="9648395" cy="836712"/>
          </a:xfrm>
          <a:prstGeom prst="rect">
            <a:avLst/>
          </a:prstGeom>
        </p:spPr>
      </p:pic>
      <p:sp>
        <p:nvSpPr>
          <p:cNvPr id="8" name="1 CuadroTexto"/>
          <p:cNvSpPr txBox="1"/>
          <p:nvPr/>
        </p:nvSpPr>
        <p:spPr>
          <a:xfrm>
            <a:off x="623392" y="3297634"/>
            <a:ext cx="11233248" cy="1179875"/>
          </a:xfrm>
          <a:prstGeom prst="rect">
            <a:avLst/>
          </a:prstGeom>
          <a:noFill/>
        </p:spPr>
        <p:txBody>
          <a:bodyPr wrap="square" rtlCol="0">
            <a:spAutoFit/>
          </a:bodyPr>
          <a:lstStyle/>
          <a:p>
            <a:pPr algn="ctr"/>
            <a:r>
              <a:rPr lang="es-MX" sz="4267" b="1" dirty="0">
                <a:solidFill>
                  <a:schemeClr val="accent1">
                    <a:lumMod val="75000"/>
                  </a:schemeClr>
                </a:solidFill>
              </a:rPr>
              <a:t>ADMINISTRACIÓN GENERAL</a:t>
            </a:r>
          </a:p>
          <a:p>
            <a:pPr algn="ctr"/>
            <a:r>
              <a:rPr lang="es-MX" sz="2800" b="1" dirty="0">
                <a:solidFill>
                  <a:schemeClr val="accent1">
                    <a:lumMod val="75000"/>
                  </a:schemeClr>
                </a:solidFill>
              </a:rPr>
              <a:t>DIRECCIÓN METROPOLITANA FINANCIERA</a:t>
            </a:r>
          </a:p>
        </p:txBody>
      </p:sp>
      <p:sp>
        <p:nvSpPr>
          <p:cNvPr id="9" name="1 CuadroTexto"/>
          <p:cNvSpPr txBox="1"/>
          <p:nvPr/>
        </p:nvSpPr>
        <p:spPr>
          <a:xfrm>
            <a:off x="407450" y="4927173"/>
            <a:ext cx="11233248" cy="830997"/>
          </a:xfrm>
          <a:prstGeom prst="rect">
            <a:avLst/>
          </a:prstGeom>
          <a:noFill/>
        </p:spPr>
        <p:txBody>
          <a:bodyPr wrap="square" rtlCol="0">
            <a:spAutoFit/>
          </a:bodyPr>
          <a:lstStyle/>
          <a:p>
            <a:pPr algn="ctr"/>
            <a:r>
              <a:rPr lang="es-ES" sz="2400" b="1" dirty="0">
                <a:solidFill>
                  <a:schemeClr val="accent1">
                    <a:lumMod val="75000"/>
                  </a:schemeClr>
                </a:solidFill>
                <a:latin typeface="Montserrat" pitchFamily="2" charset="0"/>
              </a:rPr>
              <a:t>REMISIÓN DE MULTAS INTERESES Y RECARGOS</a:t>
            </a:r>
          </a:p>
          <a:p>
            <a:pPr algn="ctr"/>
            <a:r>
              <a:rPr lang="es-ES_tradnl" sz="2400" b="1" dirty="0">
                <a:solidFill>
                  <a:schemeClr val="accent1">
                    <a:lumMod val="75000"/>
                  </a:schemeClr>
                </a:solidFill>
                <a:latin typeface="Montserrat" pitchFamily="2" charset="0"/>
              </a:rPr>
              <a:t>Ley Orgánica de Eficiencia Económica y Generación de Empleo</a:t>
            </a:r>
            <a:r>
              <a:rPr lang="es-ES" sz="2400" b="1" dirty="0">
                <a:solidFill>
                  <a:schemeClr val="accent1">
                    <a:lumMod val="75000"/>
                  </a:schemeClr>
                </a:solidFill>
                <a:latin typeface="Montserrat" pitchFamily="2" charset="0"/>
              </a:rPr>
              <a:t> </a:t>
            </a:r>
          </a:p>
        </p:txBody>
      </p:sp>
    </p:spTree>
    <p:extLst>
      <p:ext uri="{BB962C8B-B14F-4D97-AF65-F5344CB8AC3E}">
        <p14:creationId xmlns:p14="http://schemas.microsoft.com/office/powerpoint/2010/main" val="1163023398"/>
      </p:ext>
    </p:extLst>
  </p:cSld>
  <p:clrMapOvr>
    <a:masterClrMapping/>
  </p:clrMapOvr>
  <p:transition spd="slow">
    <p:strips dir="l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Título"/>
          <p:cNvSpPr txBox="1">
            <a:spLocks/>
          </p:cNvSpPr>
          <p:nvPr/>
        </p:nvSpPr>
        <p:spPr>
          <a:xfrm>
            <a:off x="33332" y="621309"/>
            <a:ext cx="12158668" cy="4770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880" algn="ctr"/>
            <a:r>
              <a:rPr lang="es-EC" sz="3600" b="1" dirty="0">
                <a:solidFill>
                  <a:srgbClr val="4B4C8A"/>
                </a:solidFill>
              </a:rPr>
              <a:t>Cartera vencida tributaria por desglose: capital, intereses, recargos</a:t>
            </a:r>
          </a:p>
          <a:p>
            <a:pPr marL="182880" algn="ctr"/>
            <a:endParaRPr kumimoji="0" lang="es-EC" sz="3600" b="1" dirty="0">
              <a:solidFill>
                <a:srgbClr val="4B4C8A"/>
              </a:solidFill>
              <a:latin typeface="Calibri Light"/>
            </a:endParaRPr>
          </a:p>
          <a:p>
            <a:pPr marL="182880" algn="ctr"/>
            <a:endParaRPr kumimoji="0" lang="es-EC" b="1" dirty="0">
              <a:solidFill>
                <a:srgbClr val="5B9BD5">
                  <a:lumMod val="75000"/>
                </a:srgbClr>
              </a:solidFill>
              <a:effectLst>
                <a:outerShdw blurRad="38100" dist="38100" dir="2700000" algn="tl">
                  <a:srgbClr val="000000">
                    <a:alpha val="43137"/>
                  </a:srgbClr>
                </a:outerShdw>
              </a:effectLst>
              <a:latin typeface="Calibri Light"/>
            </a:endParaRPr>
          </a:p>
        </p:txBody>
      </p:sp>
      <p:pic>
        <p:nvPicPr>
          <p:cNvPr id="10" name="Imagen 9"/>
          <p:cNvPicPr>
            <a:picLocks noChangeAspect="1"/>
          </p:cNvPicPr>
          <p:nvPr/>
        </p:nvPicPr>
        <p:blipFill rotWithShape="1">
          <a:blip r:embed="rId2"/>
          <a:srcRect l="37664" t="80657" r="8819" b="11129"/>
          <a:stretch/>
        </p:blipFill>
        <p:spPr>
          <a:xfrm>
            <a:off x="4955704" y="6314739"/>
            <a:ext cx="7236296" cy="543261"/>
          </a:xfrm>
          <a:prstGeom prst="rect">
            <a:avLst/>
          </a:prstGeom>
        </p:spPr>
      </p:pic>
      <p:graphicFrame>
        <p:nvGraphicFramePr>
          <p:cNvPr id="6" name="3 Tabla"/>
          <p:cNvGraphicFramePr>
            <a:graphicFrameLocks noGrp="1"/>
          </p:cNvGraphicFramePr>
          <p:nvPr>
            <p:extLst>
              <p:ext uri="{D42A27DB-BD31-4B8C-83A1-F6EECF244321}">
                <p14:modId xmlns:p14="http://schemas.microsoft.com/office/powerpoint/2010/main" val="3686916361"/>
              </p:ext>
            </p:extLst>
          </p:nvPr>
        </p:nvGraphicFramePr>
        <p:xfrm>
          <a:off x="641398" y="2658743"/>
          <a:ext cx="11142563" cy="2425658"/>
        </p:xfrm>
        <a:graphic>
          <a:graphicData uri="http://schemas.openxmlformats.org/drawingml/2006/table">
            <a:tbl>
              <a:tblPr/>
              <a:tblGrid>
                <a:gridCol w="2069575">
                  <a:extLst>
                    <a:ext uri="{9D8B030D-6E8A-4147-A177-3AD203B41FA5}">
                      <a16:colId xmlns:a16="http://schemas.microsoft.com/office/drawing/2014/main" val="20000"/>
                    </a:ext>
                  </a:extLst>
                </a:gridCol>
                <a:gridCol w="1577936">
                  <a:extLst>
                    <a:ext uri="{9D8B030D-6E8A-4147-A177-3AD203B41FA5}">
                      <a16:colId xmlns:a16="http://schemas.microsoft.com/office/drawing/2014/main" val="20001"/>
                    </a:ext>
                  </a:extLst>
                </a:gridCol>
                <a:gridCol w="1604905">
                  <a:extLst>
                    <a:ext uri="{9D8B030D-6E8A-4147-A177-3AD203B41FA5}">
                      <a16:colId xmlns:a16="http://schemas.microsoft.com/office/drawing/2014/main" val="20002"/>
                    </a:ext>
                  </a:extLst>
                </a:gridCol>
                <a:gridCol w="1604905">
                  <a:extLst>
                    <a:ext uri="{9D8B030D-6E8A-4147-A177-3AD203B41FA5}">
                      <a16:colId xmlns:a16="http://schemas.microsoft.com/office/drawing/2014/main" val="20003"/>
                    </a:ext>
                  </a:extLst>
                </a:gridCol>
                <a:gridCol w="1313104">
                  <a:extLst>
                    <a:ext uri="{9D8B030D-6E8A-4147-A177-3AD203B41FA5}">
                      <a16:colId xmlns:a16="http://schemas.microsoft.com/office/drawing/2014/main" val="20004"/>
                    </a:ext>
                  </a:extLst>
                </a:gridCol>
                <a:gridCol w="1414793">
                  <a:extLst>
                    <a:ext uri="{9D8B030D-6E8A-4147-A177-3AD203B41FA5}">
                      <a16:colId xmlns:a16="http://schemas.microsoft.com/office/drawing/2014/main" val="20005"/>
                    </a:ext>
                  </a:extLst>
                </a:gridCol>
                <a:gridCol w="1557345">
                  <a:extLst>
                    <a:ext uri="{9D8B030D-6E8A-4147-A177-3AD203B41FA5}">
                      <a16:colId xmlns:a16="http://schemas.microsoft.com/office/drawing/2014/main" val="20006"/>
                    </a:ext>
                  </a:extLst>
                </a:gridCol>
              </a:tblGrid>
              <a:tr h="224883">
                <a:tc>
                  <a:txBody>
                    <a:bodyPr/>
                    <a:lstStyle/>
                    <a:p>
                      <a:pPr algn="ctr" rtl="0" fontAlgn="ctr"/>
                      <a:r>
                        <a:rPr lang="es-EC" sz="1400" b="1" i="0" u="none" strike="noStrike">
                          <a:solidFill>
                            <a:srgbClr val="FFFFFF"/>
                          </a:solidFill>
                          <a:effectLst/>
                          <a:latin typeface="Montserrat Black"/>
                        </a:rPr>
                        <a:t>CONCEPTO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a:solidFill>
                            <a:srgbClr val="FFFFFF"/>
                          </a:solidFill>
                          <a:effectLst/>
                          <a:latin typeface="Montserrat Black"/>
                        </a:rPr>
                        <a:t>NRO.REGISTROS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a:solidFill>
                            <a:srgbClr val="FFFFFF"/>
                          </a:solidFill>
                          <a:effectLst/>
                          <a:latin typeface="Montserrat Black"/>
                        </a:rPr>
                        <a:t>CAPITAL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dirty="0">
                          <a:solidFill>
                            <a:srgbClr val="FFFFFF"/>
                          </a:solidFill>
                          <a:effectLst/>
                          <a:latin typeface="Montserrat Black"/>
                        </a:rPr>
                        <a:t>INTERES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a:solidFill>
                            <a:srgbClr val="FFFFFF"/>
                          </a:solidFill>
                          <a:effectLst/>
                          <a:latin typeface="Montserrat Black"/>
                        </a:rPr>
                        <a:t>MULTAS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a:solidFill>
                            <a:srgbClr val="FFFFFF"/>
                          </a:solidFill>
                          <a:effectLst/>
                          <a:latin typeface="Montserrat Black"/>
                        </a:rPr>
                        <a:t>RECARGOS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a:solidFill>
                            <a:srgbClr val="FFFFFF"/>
                          </a:solidFill>
                          <a:effectLst/>
                          <a:latin typeface="Montserrat Black"/>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extLst>
                  <a:ext uri="{0D108BD9-81ED-4DB2-BD59-A6C34878D82A}">
                    <a16:rowId xmlns:a16="http://schemas.microsoft.com/office/drawing/2014/main" val="10000"/>
                  </a:ext>
                </a:extLst>
              </a:tr>
              <a:tr h="440155">
                <a:tc>
                  <a:txBody>
                    <a:bodyPr/>
                    <a:lstStyle/>
                    <a:p>
                      <a:pPr algn="l" rtl="0" fontAlgn="ctr"/>
                      <a:r>
                        <a:rPr lang="es-EC" sz="1400" b="1" i="0" u="none" strike="noStrike">
                          <a:solidFill>
                            <a:srgbClr val="28367F"/>
                          </a:solidFill>
                          <a:effectLst/>
                          <a:latin typeface="Montserrat"/>
                        </a:rPr>
                        <a:t>PREDIAL URBANO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1,210,254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$ 132,348,608.62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$ 57,831,178.14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$ 21,549,994.63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$ 211,729,781.39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extLst>
                  <a:ext uri="{0D108BD9-81ED-4DB2-BD59-A6C34878D82A}">
                    <a16:rowId xmlns:a16="http://schemas.microsoft.com/office/drawing/2014/main" val="10001"/>
                  </a:ext>
                </a:extLst>
              </a:tr>
              <a:tr h="440155">
                <a:tc>
                  <a:txBody>
                    <a:bodyPr/>
                    <a:lstStyle/>
                    <a:p>
                      <a:pPr algn="l" rtl="0" fontAlgn="ctr"/>
                      <a:r>
                        <a:rPr lang="es-EC" sz="1400" b="1" i="0" u="none" strike="noStrike">
                          <a:solidFill>
                            <a:srgbClr val="28367F"/>
                          </a:solidFill>
                          <a:effectLst/>
                          <a:latin typeface="Montserrat"/>
                        </a:rPr>
                        <a:t>PREDIAL RURAL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dirty="0">
                          <a:solidFill>
                            <a:srgbClr val="28367F"/>
                          </a:solidFill>
                          <a:effectLst/>
                          <a:latin typeface="Montserrat"/>
                        </a:rPr>
                        <a:t>242,154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dirty="0">
                          <a:solidFill>
                            <a:srgbClr val="28367F"/>
                          </a:solidFill>
                          <a:effectLst/>
                          <a:latin typeface="Montserrat"/>
                        </a:rPr>
                        <a:t>$ 17,877,058.24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dirty="0">
                          <a:solidFill>
                            <a:srgbClr val="28367F"/>
                          </a:solidFill>
                          <a:effectLst/>
                          <a:latin typeface="Montserrat"/>
                        </a:rPr>
                        <a:t>$ 8,426,138.80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$ 364,477.26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$ 26,667,674.30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40155">
                <a:tc>
                  <a:txBody>
                    <a:bodyPr/>
                    <a:lstStyle/>
                    <a:p>
                      <a:pPr algn="l" rtl="0" fontAlgn="ctr"/>
                      <a:r>
                        <a:rPr lang="es-EC" sz="1400" b="1" i="0" u="none" strike="noStrike">
                          <a:solidFill>
                            <a:srgbClr val="28367F"/>
                          </a:solidFill>
                          <a:effectLst/>
                          <a:latin typeface="Montserrat"/>
                        </a:rPr>
                        <a:t>PATENTE Y 1.5 POR MIL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318,754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$ 70,896,827.20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$ 76,063,450.00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$ 6,495,006.45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$ 2,995,789.16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$ 156,451,072.81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extLst>
                  <a:ext uri="{0D108BD9-81ED-4DB2-BD59-A6C34878D82A}">
                    <a16:rowId xmlns:a16="http://schemas.microsoft.com/office/drawing/2014/main" val="10003"/>
                  </a:ext>
                </a:extLst>
              </a:tr>
              <a:tr h="440155">
                <a:tc>
                  <a:txBody>
                    <a:bodyPr/>
                    <a:lstStyle/>
                    <a:p>
                      <a:pPr algn="l" rtl="0" fontAlgn="ctr"/>
                      <a:r>
                        <a:rPr lang="es-EC" sz="1400" b="1" i="0" u="none" strike="noStrike">
                          <a:solidFill>
                            <a:srgbClr val="28367F"/>
                          </a:solidFill>
                          <a:effectLst/>
                          <a:latin typeface="Montserrat"/>
                        </a:rPr>
                        <a:t>CEM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1,130,620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$ 42,405,731.70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$ 13,974,768.16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$ 636,353.74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dirty="0">
                          <a:solidFill>
                            <a:srgbClr val="28367F"/>
                          </a:solidFill>
                          <a:effectLst/>
                          <a:latin typeface="Montserrat"/>
                        </a:rPr>
                        <a:t>$ 57,016,853.60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40155">
                <a:tc>
                  <a:txBody>
                    <a:bodyPr/>
                    <a:lstStyle/>
                    <a:p>
                      <a:pPr algn="l" rtl="0" fontAlgn="ctr"/>
                      <a:r>
                        <a:rPr lang="es-EC" sz="1400" b="1" i="0" u="none" strike="noStrike">
                          <a:solidFill>
                            <a:srgbClr val="FFFFFF"/>
                          </a:solidFill>
                          <a:effectLst/>
                          <a:latin typeface="Montserrat"/>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a:solidFill>
                            <a:srgbClr val="FFFFFF"/>
                          </a:solidFill>
                          <a:effectLst/>
                          <a:latin typeface="Montserrat"/>
                        </a:rPr>
                        <a:t>2,901,782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a:solidFill>
                            <a:srgbClr val="FFFFFF"/>
                          </a:solidFill>
                          <a:effectLst/>
                          <a:latin typeface="Montserrat"/>
                        </a:rPr>
                        <a:t>$ 263,528,225.76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a:solidFill>
                            <a:srgbClr val="FFFFFF"/>
                          </a:solidFill>
                          <a:effectLst/>
                          <a:latin typeface="Montserrat"/>
                        </a:rPr>
                        <a:t>$ 156,295,535.10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a:solidFill>
                            <a:srgbClr val="FFFFFF"/>
                          </a:solidFill>
                          <a:effectLst/>
                          <a:latin typeface="Montserrat"/>
                        </a:rPr>
                        <a:t>$ 6,495,006.45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a:solidFill>
                            <a:srgbClr val="FFFFFF"/>
                          </a:solidFill>
                          <a:effectLst/>
                          <a:latin typeface="Montserrat"/>
                        </a:rPr>
                        <a:t>$ 25,546,614.79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dirty="0">
                          <a:solidFill>
                            <a:srgbClr val="FFFFFF"/>
                          </a:solidFill>
                          <a:effectLst/>
                          <a:latin typeface="Montserrat"/>
                        </a:rPr>
                        <a:t>$ 451,865,382.10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17379440"/>
      </p:ext>
    </p:extLst>
  </p:cSld>
  <p:clrMapOvr>
    <a:masterClrMapping/>
  </p:clrMapOvr>
  <p:transition spd="slow">
    <p:strips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Título"/>
          <p:cNvSpPr txBox="1">
            <a:spLocks/>
          </p:cNvSpPr>
          <p:nvPr/>
        </p:nvSpPr>
        <p:spPr>
          <a:xfrm>
            <a:off x="33332" y="252599"/>
            <a:ext cx="12158668" cy="4770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880" algn="ctr"/>
            <a:r>
              <a:rPr lang="es-EC" sz="3600" b="1" dirty="0" smtClean="0">
                <a:solidFill>
                  <a:srgbClr val="002060"/>
                </a:solidFill>
                <a:latin typeface="Calibri Light"/>
              </a:rPr>
              <a:t>Costas de Recaudación- Finalidad</a:t>
            </a:r>
            <a:endParaRPr kumimoji="0" lang="es-EC" sz="3600" b="1" dirty="0" smtClean="0">
              <a:solidFill>
                <a:srgbClr val="002060"/>
              </a:solidFill>
              <a:latin typeface="Calibri Light"/>
            </a:endParaRPr>
          </a:p>
          <a:p>
            <a:pPr marL="182880" algn="just"/>
            <a:endParaRPr lang="es-EC" sz="1800" b="1" dirty="0" smtClean="0">
              <a:solidFill>
                <a:srgbClr val="002060"/>
              </a:solidFill>
              <a:effectLst>
                <a:outerShdw blurRad="38100" dist="38100" dir="2700000" algn="tl">
                  <a:srgbClr val="000000">
                    <a:alpha val="43137"/>
                  </a:srgbClr>
                </a:outerShdw>
              </a:effectLst>
              <a:latin typeface="Calibri Light"/>
            </a:endParaRPr>
          </a:p>
          <a:p>
            <a:pPr marL="182880" algn="just"/>
            <a:r>
              <a:rPr lang="es-EC" sz="1800" b="1" dirty="0" smtClean="0">
                <a:solidFill>
                  <a:srgbClr val="002060"/>
                </a:solidFill>
                <a:effectLst>
                  <a:outerShdw blurRad="38100" dist="38100" dir="2700000" algn="tl">
                    <a:srgbClr val="000000">
                      <a:alpha val="43137"/>
                    </a:srgbClr>
                  </a:outerShdw>
                </a:effectLst>
                <a:latin typeface="Calibri Light"/>
              </a:rPr>
              <a:t>Terminología</a:t>
            </a:r>
            <a:r>
              <a:rPr lang="es-EC" sz="1800" b="1" dirty="0">
                <a:solidFill>
                  <a:srgbClr val="002060"/>
                </a:solidFill>
                <a:effectLst>
                  <a:outerShdw blurRad="38100" dist="38100" dir="2700000" algn="tl">
                    <a:srgbClr val="000000">
                      <a:alpha val="43137"/>
                    </a:srgbClr>
                  </a:outerShdw>
                </a:effectLst>
                <a:latin typeface="Calibri Light"/>
              </a:rPr>
              <a:t>:</a:t>
            </a:r>
            <a:r>
              <a:rPr kumimoji="0" lang="es-EC" sz="1800" b="1" dirty="0">
                <a:solidFill>
                  <a:srgbClr val="002060"/>
                </a:solidFill>
                <a:effectLst>
                  <a:outerShdw blurRad="38100" dist="38100" dir="2700000" algn="tl">
                    <a:srgbClr val="000000">
                      <a:alpha val="43137"/>
                    </a:srgbClr>
                  </a:outerShdw>
                </a:effectLst>
                <a:latin typeface="Calibri Light"/>
              </a:rPr>
              <a:t> </a:t>
            </a:r>
            <a:r>
              <a:rPr lang="es-ES" sz="1800" dirty="0">
                <a:solidFill>
                  <a:srgbClr val="002060"/>
                </a:solidFill>
              </a:rPr>
              <a:t>Se refiere a los </a:t>
            </a:r>
            <a:r>
              <a:rPr lang="es-ES" sz="1800" b="1" dirty="0">
                <a:solidFill>
                  <a:srgbClr val="002060"/>
                </a:solidFill>
              </a:rPr>
              <a:t>gastos legales que hacen las partes en ocasión de un procedimiento judicial</a:t>
            </a:r>
            <a:r>
              <a:rPr lang="es-ES" sz="1800" dirty="0">
                <a:solidFill>
                  <a:srgbClr val="002060"/>
                </a:solidFill>
              </a:rPr>
              <a:t>. Las costas no sólo comprenden los gastos procesales, o sea los aranceles y derechos judiciales, así también como los honorarios de abogados.</a:t>
            </a:r>
          </a:p>
          <a:p>
            <a:pPr marL="182880" algn="just"/>
            <a:endParaRPr lang="es-ES" sz="1800" dirty="0">
              <a:solidFill>
                <a:srgbClr val="002060"/>
              </a:solidFill>
            </a:endParaRPr>
          </a:p>
          <a:p>
            <a:pPr marL="182880" algn="just"/>
            <a:r>
              <a:rPr lang="es-ES" sz="1800" b="1" dirty="0">
                <a:solidFill>
                  <a:srgbClr val="002060"/>
                </a:solidFill>
                <a:effectLst>
                  <a:outerShdw blurRad="38100" dist="38100" dir="2700000" algn="tl">
                    <a:srgbClr val="000000">
                      <a:alpha val="43137"/>
                    </a:srgbClr>
                  </a:outerShdw>
                </a:effectLst>
                <a:latin typeface="Calibri Light"/>
              </a:rPr>
              <a:t>Código </a:t>
            </a:r>
            <a:r>
              <a:rPr lang="es-ES" sz="1800" b="1" dirty="0" smtClean="0">
                <a:solidFill>
                  <a:srgbClr val="002060"/>
                </a:solidFill>
                <a:effectLst>
                  <a:outerShdw blurRad="38100" dist="38100" dir="2700000" algn="tl">
                    <a:srgbClr val="000000">
                      <a:alpha val="43137"/>
                    </a:srgbClr>
                  </a:outerShdw>
                </a:effectLst>
                <a:latin typeface="Calibri Light"/>
              </a:rPr>
              <a:t>Tributario</a:t>
            </a:r>
          </a:p>
          <a:p>
            <a:pPr marL="182880" algn="just"/>
            <a:endParaRPr lang="es-ES" sz="1800" b="1" dirty="0">
              <a:solidFill>
                <a:srgbClr val="002060"/>
              </a:solidFill>
              <a:effectLst>
                <a:outerShdw blurRad="38100" dist="38100" dir="2700000" algn="tl">
                  <a:srgbClr val="000000">
                    <a:alpha val="43137"/>
                  </a:srgbClr>
                </a:outerShdw>
              </a:effectLst>
              <a:latin typeface="Calibri Light"/>
            </a:endParaRPr>
          </a:p>
          <a:p>
            <a:pPr marL="182880" algn="just"/>
            <a:r>
              <a:rPr lang="es-ES" sz="1800" b="1" dirty="0" smtClean="0">
                <a:solidFill>
                  <a:srgbClr val="002060"/>
                </a:solidFill>
                <a:effectLst>
                  <a:outerShdw blurRad="38100" dist="38100" dir="2700000" algn="tl">
                    <a:srgbClr val="000000">
                      <a:alpha val="43137"/>
                    </a:srgbClr>
                  </a:outerShdw>
                </a:effectLst>
                <a:latin typeface="Calibri Light"/>
              </a:rPr>
              <a:t> </a:t>
            </a:r>
            <a:r>
              <a:rPr lang="es-ES" sz="1800" b="1" dirty="0">
                <a:solidFill>
                  <a:srgbClr val="002060"/>
                </a:solidFill>
                <a:effectLst>
                  <a:outerShdw blurRad="38100" dist="38100" dir="2700000" algn="tl">
                    <a:srgbClr val="000000">
                      <a:alpha val="43137"/>
                    </a:srgbClr>
                  </a:outerShdw>
                </a:effectLst>
                <a:latin typeface="Calibri Light"/>
              </a:rPr>
              <a:t>Art. 210 Costas de Ejecución.- </a:t>
            </a:r>
            <a:r>
              <a:rPr lang="es-ES" sz="1800" dirty="0">
                <a:solidFill>
                  <a:srgbClr val="002060"/>
                </a:solidFill>
              </a:rPr>
              <a:t>Las costas de recaudación, que incluirán el valor de los honorarios de peritos, interventores, depositarios y alguaciles, regulados por el ejecutor o por el tribunal distrital de lo fiscal, en su caso, de acuerdo a la ley, serán de cargo del </a:t>
            </a:r>
            <a:r>
              <a:rPr lang="es-ES" sz="1800" dirty="0" err="1">
                <a:solidFill>
                  <a:srgbClr val="002060"/>
                </a:solidFill>
              </a:rPr>
              <a:t>coactivado</a:t>
            </a:r>
            <a:r>
              <a:rPr lang="es-ES" sz="1800" dirty="0" smtClean="0">
                <a:solidFill>
                  <a:srgbClr val="002060"/>
                </a:solidFill>
              </a:rPr>
              <a:t>.</a:t>
            </a:r>
          </a:p>
          <a:p>
            <a:pPr marL="182880" algn="just"/>
            <a:endParaRPr lang="es-MX" sz="1800" b="1" dirty="0" smtClean="0">
              <a:solidFill>
                <a:srgbClr val="002060"/>
              </a:solidFill>
              <a:effectLst>
                <a:outerShdw blurRad="38100" dist="38100" dir="2700000" algn="tl">
                  <a:srgbClr val="000000">
                    <a:alpha val="43137"/>
                  </a:srgbClr>
                </a:outerShdw>
              </a:effectLst>
              <a:latin typeface="Calibri Light"/>
            </a:endParaRPr>
          </a:p>
          <a:p>
            <a:pPr marL="182880" algn="just"/>
            <a:r>
              <a:rPr lang="es-MX" sz="1800" b="1" dirty="0" smtClean="0">
                <a:solidFill>
                  <a:srgbClr val="002060"/>
                </a:solidFill>
                <a:effectLst>
                  <a:outerShdw blurRad="38100" dist="38100" dir="2700000" algn="tl">
                    <a:srgbClr val="000000">
                      <a:alpha val="43137"/>
                    </a:srgbClr>
                  </a:outerShdw>
                </a:effectLst>
                <a:latin typeface="Calibri Light"/>
              </a:rPr>
              <a:t>Art</a:t>
            </a:r>
            <a:r>
              <a:rPr lang="es-MX" sz="1800" b="1" dirty="0">
                <a:solidFill>
                  <a:srgbClr val="002060"/>
                </a:solidFill>
                <a:effectLst>
                  <a:outerShdw blurRad="38100" dist="38100" dir="2700000" algn="tl">
                    <a:srgbClr val="000000">
                      <a:alpha val="43137"/>
                    </a:srgbClr>
                  </a:outerShdw>
                </a:effectLst>
                <a:latin typeface="Calibri Light"/>
              </a:rPr>
              <a:t>. 157.- Acción coactiva.- </a:t>
            </a:r>
            <a:r>
              <a:rPr lang="es-MX" sz="1800" dirty="0">
                <a:solidFill>
                  <a:srgbClr val="002060"/>
                </a:solidFill>
              </a:rPr>
              <a:t>Para el cobro de créditos tributarios, comprendiéndose en ellos </a:t>
            </a:r>
            <a:r>
              <a:rPr lang="es-MX" sz="1800" dirty="0" smtClean="0">
                <a:solidFill>
                  <a:srgbClr val="002060"/>
                </a:solidFill>
              </a:rPr>
              <a:t>los intereses</a:t>
            </a:r>
            <a:r>
              <a:rPr lang="es-MX" sz="1800" dirty="0">
                <a:solidFill>
                  <a:srgbClr val="002060"/>
                </a:solidFill>
              </a:rPr>
              <a:t>, multas y otros recargos accesorios, como costas de ejecución, las </a:t>
            </a:r>
            <a:r>
              <a:rPr lang="es-MX" sz="1800" dirty="0" smtClean="0">
                <a:solidFill>
                  <a:srgbClr val="002060"/>
                </a:solidFill>
              </a:rPr>
              <a:t>administraciones tributarias </a:t>
            </a:r>
            <a:r>
              <a:rPr lang="es-MX" sz="1800" dirty="0">
                <a:solidFill>
                  <a:srgbClr val="002060"/>
                </a:solidFill>
              </a:rPr>
              <a:t>central y seccional, según los artículos 64 y 65 y, cuando la ley lo </a:t>
            </a:r>
            <a:r>
              <a:rPr lang="es-MX" sz="1800" dirty="0" smtClean="0">
                <a:solidFill>
                  <a:srgbClr val="002060"/>
                </a:solidFill>
              </a:rPr>
              <a:t>establezca expresamente</a:t>
            </a:r>
            <a:r>
              <a:rPr lang="es-MX" sz="1800" dirty="0">
                <a:solidFill>
                  <a:srgbClr val="002060"/>
                </a:solidFill>
              </a:rPr>
              <a:t>, la administración tributaria de excepción, según el artículo 66, gozarán de la </a:t>
            </a:r>
            <a:r>
              <a:rPr lang="es-MX" sz="1800" dirty="0" smtClean="0">
                <a:solidFill>
                  <a:srgbClr val="002060"/>
                </a:solidFill>
              </a:rPr>
              <a:t>acción coactiva</a:t>
            </a:r>
            <a:r>
              <a:rPr lang="es-MX" sz="1800" dirty="0">
                <a:solidFill>
                  <a:srgbClr val="002060"/>
                </a:solidFill>
              </a:rPr>
              <a:t>, que se fundamentará sea con base de actos o resoluciones administrativas firmes </a:t>
            </a:r>
            <a:r>
              <a:rPr lang="es-MX" sz="1800" dirty="0" smtClean="0">
                <a:solidFill>
                  <a:srgbClr val="002060"/>
                </a:solidFill>
              </a:rPr>
              <a:t>o ejecutoriadas</a:t>
            </a:r>
            <a:r>
              <a:rPr lang="es-MX" sz="1800" dirty="0">
                <a:solidFill>
                  <a:srgbClr val="002060"/>
                </a:solidFill>
              </a:rPr>
              <a:t>, en título de crédito emitido legalmente conforme a los artículos 149, 150 y 160.Para la ejecución coactiva son hábiles todos los días, excepto los feriados señalados en la ley.</a:t>
            </a:r>
            <a:endParaRPr lang="es-ES" sz="1800" dirty="0">
              <a:solidFill>
                <a:srgbClr val="002060"/>
              </a:solidFill>
            </a:endParaRPr>
          </a:p>
          <a:p>
            <a:pPr marL="182880" algn="just"/>
            <a:endParaRPr lang="es-EC" sz="1800" b="1" dirty="0">
              <a:solidFill>
                <a:srgbClr val="002060"/>
              </a:solidFill>
              <a:effectLst>
                <a:outerShdw blurRad="38100" dist="38100" dir="2700000" algn="tl">
                  <a:srgbClr val="000000">
                    <a:alpha val="43137"/>
                  </a:srgbClr>
                </a:outerShdw>
              </a:effectLst>
              <a:latin typeface="Calibri Light"/>
            </a:endParaRPr>
          </a:p>
          <a:p>
            <a:pPr marL="182880" algn="just"/>
            <a:r>
              <a:rPr lang="es-EC" sz="1800" b="1" dirty="0">
                <a:solidFill>
                  <a:srgbClr val="002060"/>
                </a:solidFill>
                <a:effectLst>
                  <a:outerShdw blurRad="38100" dist="38100" dir="2700000" algn="tl">
                    <a:srgbClr val="000000">
                      <a:alpha val="43137"/>
                    </a:srgbClr>
                  </a:outerShdw>
                </a:effectLst>
                <a:latin typeface="Calibri Light"/>
              </a:rPr>
              <a:t>Código Municipal para el Distrito Metropolitano de Quito: Art. 1836.- De las Costas.- </a:t>
            </a:r>
            <a:r>
              <a:rPr lang="es-EC" sz="1800" dirty="0">
                <a:solidFill>
                  <a:srgbClr val="002060"/>
                </a:solidFill>
              </a:rPr>
              <a:t>Todo procedimiento de ejecución que inicien los Jueces Especiales de Coactiva, conlleva la obligación del pago de Costas de Recaudación, las mismas </a:t>
            </a:r>
            <a:r>
              <a:rPr lang="es-EC" sz="1800" dirty="0" smtClean="0">
                <a:solidFill>
                  <a:srgbClr val="002060"/>
                </a:solidFill>
              </a:rPr>
              <a:t>que </a:t>
            </a:r>
            <a:r>
              <a:rPr lang="es-EC" sz="1800" b="1" u="sng" dirty="0" smtClean="0">
                <a:solidFill>
                  <a:srgbClr val="002060"/>
                </a:solidFill>
              </a:rPr>
              <a:t>se establecen en el 10% exclusivamente</a:t>
            </a:r>
            <a:r>
              <a:rPr lang="es-EC" sz="1800" dirty="0" smtClean="0">
                <a:solidFill>
                  <a:srgbClr val="002060"/>
                </a:solidFill>
              </a:rPr>
              <a:t>, </a:t>
            </a:r>
            <a:r>
              <a:rPr lang="es-EC" sz="1800" dirty="0">
                <a:solidFill>
                  <a:srgbClr val="002060"/>
                </a:solidFill>
              </a:rPr>
              <a:t>a cargo de los </a:t>
            </a:r>
            <a:r>
              <a:rPr lang="es-EC" sz="1800" dirty="0" err="1">
                <a:solidFill>
                  <a:srgbClr val="002060"/>
                </a:solidFill>
              </a:rPr>
              <a:t>coactivados</a:t>
            </a:r>
            <a:r>
              <a:rPr lang="es-EC" sz="1800" dirty="0">
                <a:solidFill>
                  <a:srgbClr val="002060"/>
                </a:solidFill>
              </a:rPr>
              <a:t>, sobre el valor neto de la deuda legítimamente exigible, </a:t>
            </a:r>
            <a:r>
              <a:rPr lang="es-EC" sz="1800" dirty="0" smtClean="0">
                <a:solidFill>
                  <a:srgbClr val="002060"/>
                </a:solidFill>
              </a:rPr>
              <a:t>en </a:t>
            </a:r>
            <a:r>
              <a:rPr lang="es-EC" sz="1800" dirty="0">
                <a:solidFill>
                  <a:srgbClr val="002060"/>
                </a:solidFill>
              </a:rPr>
              <a:t>las que </a:t>
            </a:r>
            <a:r>
              <a:rPr lang="es-EC" sz="1800" b="1" u="sng" dirty="0">
                <a:solidFill>
                  <a:srgbClr val="002060"/>
                </a:solidFill>
              </a:rPr>
              <a:t>se incluye los honorarios de Abogados</a:t>
            </a:r>
            <a:r>
              <a:rPr lang="es-EC" sz="1800" dirty="0">
                <a:solidFill>
                  <a:srgbClr val="002060"/>
                </a:solidFill>
              </a:rPr>
              <a:t>, Depositarios Judiciales, Notificadores, Peritos y </a:t>
            </a:r>
            <a:r>
              <a:rPr lang="es-EC" sz="1800" b="1" u="sng" dirty="0">
                <a:solidFill>
                  <a:srgbClr val="002060"/>
                </a:solidFill>
              </a:rPr>
              <a:t>otros gastos que se deriven de la Jurisdicción Coactiva</a:t>
            </a:r>
            <a:r>
              <a:rPr lang="es-EC" sz="1800" dirty="0">
                <a:solidFill>
                  <a:srgbClr val="002060"/>
                </a:solidFill>
              </a:rPr>
              <a:t>, de conformidad con lo dispuesto en el artículo 210 del Código Tributario.</a:t>
            </a:r>
          </a:p>
          <a:p>
            <a:pPr marL="182880" algn="just"/>
            <a:endParaRPr lang="es-EC" sz="2000" dirty="0">
              <a:solidFill>
                <a:srgbClr val="002060"/>
              </a:solidFill>
            </a:endParaRPr>
          </a:p>
          <a:p>
            <a:pPr marL="182880"/>
            <a:r>
              <a:rPr lang="es-EC" sz="2000" dirty="0">
                <a:solidFill>
                  <a:srgbClr val="002060"/>
                </a:solidFill>
              </a:rPr>
              <a:t>			</a:t>
            </a:r>
          </a:p>
        </p:txBody>
      </p:sp>
      <p:pic>
        <p:nvPicPr>
          <p:cNvPr id="10" name="Imagen 9"/>
          <p:cNvPicPr>
            <a:picLocks noChangeAspect="1"/>
          </p:cNvPicPr>
          <p:nvPr/>
        </p:nvPicPr>
        <p:blipFill rotWithShape="1">
          <a:blip r:embed="rId2"/>
          <a:srcRect l="37664" t="80657" r="8819" b="11129"/>
          <a:stretch/>
        </p:blipFill>
        <p:spPr>
          <a:xfrm>
            <a:off x="4955704" y="6314739"/>
            <a:ext cx="7236296" cy="543261"/>
          </a:xfrm>
          <a:prstGeom prst="rect">
            <a:avLst/>
          </a:prstGeom>
        </p:spPr>
      </p:pic>
    </p:spTree>
    <p:extLst>
      <p:ext uri="{BB962C8B-B14F-4D97-AF65-F5344CB8AC3E}">
        <p14:creationId xmlns:p14="http://schemas.microsoft.com/office/powerpoint/2010/main" val="2659448055"/>
      </p:ext>
    </p:extLst>
  </p:cSld>
  <p:clrMapOvr>
    <a:masterClrMapping/>
  </p:clrMapOvr>
  <p:transition spd="slow">
    <p:strips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Título"/>
          <p:cNvSpPr txBox="1">
            <a:spLocks/>
          </p:cNvSpPr>
          <p:nvPr/>
        </p:nvSpPr>
        <p:spPr>
          <a:xfrm>
            <a:off x="0" y="531150"/>
            <a:ext cx="12158668" cy="4770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880" algn="ctr"/>
            <a:r>
              <a:rPr lang="es-EC" sz="3600" b="1" dirty="0" smtClean="0">
                <a:solidFill>
                  <a:srgbClr val="002060"/>
                </a:solidFill>
                <a:latin typeface="Calibri Light"/>
              </a:rPr>
              <a:t>Costas de Recaudación- Otros Recargos</a:t>
            </a:r>
            <a:endParaRPr kumimoji="0" lang="es-EC" sz="3600" b="1" dirty="0">
              <a:solidFill>
                <a:srgbClr val="002060"/>
              </a:solidFill>
              <a:latin typeface="Calibri Light"/>
            </a:endParaRPr>
          </a:p>
        </p:txBody>
      </p:sp>
      <p:pic>
        <p:nvPicPr>
          <p:cNvPr id="10" name="Imagen 9"/>
          <p:cNvPicPr>
            <a:picLocks noChangeAspect="1"/>
          </p:cNvPicPr>
          <p:nvPr/>
        </p:nvPicPr>
        <p:blipFill rotWithShape="1">
          <a:blip r:embed="rId2"/>
          <a:srcRect l="37664" t="80657" r="8819" b="11129"/>
          <a:stretch/>
        </p:blipFill>
        <p:spPr>
          <a:xfrm>
            <a:off x="4955704" y="6314739"/>
            <a:ext cx="7236296" cy="543261"/>
          </a:xfrm>
          <a:prstGeom prst="rect">
            <a:avLst/>
          </a:prstGeom>
        </p:spPr>
      </p:pic>
      <p:sp>
        <p:nvSpPr>
          <p:cNvPr id="8" name="Rectángulo redondeado 7"/>
          <p:cNvSpPr/>
          <p:nvPr/>
        </p:nvSpPr>
        <p:spPr>
          <a:xfrm>
            <a:off x="460100" y="1348643"/>
            <a:ext cx="5045613" cy="210985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2000" b="1" dirty="0" smtClean="0">
                <a:solidFill>
                  <a:schemeClr val="tx2">
                    <a:lumMod val="75000"/>
                  </a:schemeClr>
                </a:solidFill>
                <a:effectLst>
                  <a:outerShdw blurRad="38100" dist="38100" dir="2700000" algn="tl">
                    <a:srgbClr val="000000">
                      <a:alpha val="43137"/>
                    </a:srgbClr>
                  </a:outerShdw>
                </a:effectLst>
                <a:latin typeface="Calibri Light"/>
              </a:rPr>
              <a:t>¿Por </a:t>
            </a:r>
            <a:r>
              <a:rPr lang="es-EC" sz="2000" b="1" dirty="0">
                <a:solidFill>
                  <a:schemeClr val="tx2">
                    <a:lumMod val="75000"/>
                  </a:schemeClr>
                </a:solidFill>
                <a:effectLst>
                  <a:outerShdw blurRad="38100" dist="38100" dir="2700000" algn="tl">
                    <a:srgbClr val="000000">
                      <a:alpha val="43137"/>
                    </a:srgbClr>
                  </a:outerShdw>
                </a:effectLst>
                <a:latin typeface="Calibri Light"/>
              </a:rPr>
              <a:t>qué se Considera la Costa un </a:t>
            </a:r>
            <a:r>
              <a:rPr lang="es-EC" sz="2000" b="1" dirty="0" smtClean="0">
                <a:solidFill>
                  <a:schemeClr val="tx2">
                    <a:lumMod val="75000"/>
                  </a:schemeClr>
                </a:solidFill>
                <a:effectLst>
                  <a:outerShdw blurRad="38100" dist="38100" dir="2700000" algn="tl">
                    <a:srgbClr val="000000">
                      <a:alpha val="43137"/>
                    </a:srgbClr>
                  </a:outerShdw>
                </a:effectLst>
                <a:latin typeface="Calibri Light"/>
              </a:rPr>
              <a:t>Recargo?</a:t>
            </a:r>
          </a:p>
          <a:p>
            <a:pPr algn="ctr"/>
            <a:r>
              <a:rPr lang="es-EC" sz="2000" dirty="0" smtClean="0"/>
              <a:t>Por </a:t>
            </a:r>
            <a:r>
              <a:rPr lang="es-EC" sz="2000" dirty="0"/>
              <a:t>cuanto no es parte de la obligación principal, </a:t>
            </a:r>
            <a:r>
              <a:rPr lang="es-EC" sz="2000" dirty="0" smtClean="0"/>
              <a:t>se </a:t>
            </a:r>
            <a:r>
              <a:rPr lang="es-EC" sz="2000" dirty="0"/>
              <a:t>genera por falta de pago, para cubrir los gastos que implica el inicio forzoso </a:t>
            </a:r>
            <a:r>
              <a:rPr lang="es-EC" sz="2000" dirty="0" smtClean="0"/>
              <a:t>de cobro </a:t>
            </a:r>
            <a:r>
              <a:rPr lang="es-EC" sz="2000" dirty="0"/>
              <a:t>a través de la vía coactiva</a:t>
            </a:r>
            <a:r>
              <a:rPr lang="es-EC" sz="2000" dirty="0" smtClean="0"/>
              <a:t>.</a:t>
            </a:r>
            <a:endParaRPr lang="es-EC" sz="2000" dirty="0"/>
          </a:p>
        </p:txBody>
      </p:sp>
      <p:sp>
        <p:nvSpPr>
          <p:cNvPr id="14" name="Rectángulo redondeado 13"/>
          <p:cNvSpPr/>
          <p:nvPr/>
        </p:nvSpPr>
        <p:spPr>
          <a:xfrm>
            <a:off x="6112666" y="1341269"/>
            <a:ext cx="5523811" cy="211722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r>
              <a:rPr lang="es-EC" sz="2000" b="1" dirty="0">
                <a:solidFill>
                  <a:schemeClr val="tx2">
                    <a:lumMod val="75000"/>
                  </a:schemeClr>
                </a:solidFill>
                <a:effectLst>
                  <a:outerShdw blurRad="38100" dist="38100" dir="2700000" algn="tl">
                    <a:srgbClr val="000000">
                      <a:alpha val="43137"/>
                    </a:srgbClr>
                  </a:outerShdw>
                </a:effectLst>
                <a:latin typeface="Calibri Light"/>
              </a:rPr>
              <a:t>Canalización del valor de la Costa 10% </a:t>
            </a:r>
            <a:r>
              <a:rPr lang="es-ES" sz="2000" dirty="0" smtClean="0">
                <a:solidFill>
                  <a:schemeClr val="tx1"/>
                </a:solidFill>
              </a:rPr>
              <a:t>Actualmente </a:t>
            </a:r>
            <a:r>
              <a:rPr lang="es-ES" sz="2000" dirty="0">
                <a:solidFill>
                  <a:schemeClr val="tx1"/>
                </a:solidFill>
              </a:rPr>
              <a:t>no </a:t>
            </a:r>
            <a:r>
              <a:rPr lang="es-ES" sz="2000" dirty="0" smtClean="0">
                <a:solidFill>
                  <a:schemeClr val="tx1"/>
                </a:solidFill>
              </a:rPr>
              <a:t>aplica </a:t>
            </a:r>
            <a:r>
              <a:rPr lang="es-ES" sz="2000" dirty="0">
                <a:solidFill>
                  <a:schemeClr val="tx1"/>
                </a:solidFill>
              </a:rPr>
              <a:t>para el pago de abogados externos, debido a la terminación de la vigencia  y liquidación de los </a:t>
            </a:r>
            <a:r>
              <a:rPr lang="es-ES" sz="2000" dirty="0" smtClean="0">
                <a:solidFill>
                  <a:schemeClr val="tx1"/>
                </a:solidFill>
              </a:rPr>
              <a:t>contratos a diciembre 2023. </a:t>
            </a:r>
            <a:endParaRPr lang="es-ES" sz="2000" dirty="0">
              <a:solidFill>
                <a:schemeClr val="tx1"/>
              </a:solidFill>
            </a:endParaRPr>
          </a:p>
        </p:txBody>
      </p:sp>
      <p:sp>
        <p:nvSpPr>
          <p:cNvPr id="6" name="Rectángulo redondeado 5"/>
          <p:cNvSpPr/>
          <p:nvPr/>
        </p:nvSpPr>
        <p:spPr>
          <a:xfrm>
            <a:off x="2982906" y="3708764"/>
            <a:ext cx="5523811" cy="19251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r>
              <a:rPr lang="es-EC" sz="2000" b="1" dirty="0" smtClean="0">
                <a:solidFill>
                  <a:schemeClr val="tx2">
                    <a:lumMod val="75000"/>
                  </a:schemeClr>
                </a:solidFill>
                <a:effectLst>
                  <a:outerShdw blurRad="38100" dist="38100" dir="2700000" algn="tl">
                    <a:srgbClr val="000000">
                      <a:alpha val="43137"/>
                    </a:srgbClr>
                  </a:outerShdw>
                </a:effectLst>
                <a:latin typeface="Calibri Light"/>
              </a:rPr>
              <a:t>Proyección Ingresos recaudación costas</a:t>
            </a:r>
            <a:endParaRPr lang="es-ES" sz="2000" b="1" dirty="0">
              <a:solidFill>
                <a:schemeClr val="bg1"/>
              </a:solidFill>
            </a:endParaRPr>
          </a:p>
          <a:p>
            <a:pPr lvl="0"/>
            <a:r>
              <a:rPr lang="es-ES" sz="2000" dirty="0" smtClean="0">
                <a:solidFill>
                  <a:schemeClr val="tx1"/>
                </a:solidFill>
              </a:rPr>
              <a:t>Anualmente se proyecta la recaudación sobre la base de históricos, montos que forman parte del presupuesto de ingresos Municipales (38 </a:t>
            </a:r>
            <a:r>
              <a:rPr lang="es-ES" sz="2000" dirty="0" err="1" smtClean="0">
                <a:solidFill>
                  <a:schemeClr val="tx1"/>
                </a:solidFill>
              </a:rPr>
              <a:t>CxC</a:t>
            </a:r>
            <a:r>
              <a:rPr lang="es-ES" sz="2000" dirty="0" smtClean="0">
                <a:solidFill>
                  <a:schemeClr val="tx1"/>
                </a:solidFill>
              </a:rPr>
              <a:t>) y que se destinan a su vez para gastos. </a:t>
            </a:r>
            <a:endParaRPr lang="es-ES" sz="2000" dirty="0">
              <a:solidFill>
                <a:schemeClr val="bg1"/>
              </a:solidFill>
            </a:endParaRPr>
          </a:p>
        </p:txBody>
      </p:sp>
    </p:spTree>
    <p:extLst>
      <p:ext uri="{BB962C8B-B14F-4D97-AF65-F5344CB8AC3E}">
        <p14:creationId xmlns:p14="http://schemas.microsoft.com/office/powerpoint/2010/main" val="4086467288"/>
      </p:ext>
    </p:extLst>
  </p:cSld>
  <p:clrMapOvr>
    <a:masterClrMapping/>
  </p:clrMapOvr>
  <p:transition spd="slow">
    <p:strips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Título"/>
          <p:cNvSpPr txBox="1">
            <a:spLocks/>
          </p:cNvSpPr>
          <p:nvPr/>
        </p:nvSpPr>
        <p:spPr>
          <a:xfrm>
            <a:off x="33332" y="621309"/>
            <a:ext cx="12158668" cy="4770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880" algn="ctr"/>
            <a:r>
              <a:rPr kumimoji="0" lang="es-EC" sz="2800" b="1" dirty="0" smtClean="0">
                <a:solidFill>
                  <a:srgbClr val="4B4C8A"/>
                </a:solidFill>
                <a:latin typeface="Calibri Light"/>
              </a:rPr>
              <a:t>INFORME DEFINITIVO DEL CONTRATO PARA SERVICIOS PROFESIONALES COMO ABOGADO DIRECTORES DE JUICIOS</a:t>
            </a:r>
            <a:endParaRPr kumimoji="0" lang="es-EC" sz="2800" b="1" dirty="0">
              <a:solidFill>
                <a:srgbClr val="4B4C8A"/>
              </a:solidFill>
              <a:latin typeface="Calibri Light"/>
            </a:endParaRPr>
          </a:p>
        </p:txBody>
      </p:sp>
      <p:pic>
        <p:nvPicPr>
          <p:cNvPr id="10" name="Imagen 9"/>
          <p:cNvPicPr>
            <a:picLocks noChangeAspect="1"/>
          </p:cNvPicPr>
          <p:nvPr/>
        </p:nvPicPr>
        <p:blipFill rotWithShape="1">
          <a:blip r:embed="rId2"/>
          <a:srcRect l="37664" t="80657" r="8819" b="11129"/>
          <a:stretch/>
        </p:blipFill>
        <p:spPr>
          <a:xfrm>
            <a:off x="4955704" y="6314739"/>
            <a:ext cx="7236296" cy="543261"/>
          </a:xfrm>
          <a:prstGeom prst="rect">
            <a:avLst/>
          </a:prstGeom>
        </p:spPr>
      </p:pic>
      <p:sp>
        <p:nvSpPr>
          <p:cNvPr id="8" name="Rectángulo redondeado 7"/>
          <p:cNvSpPr/>
          <p:nvPr/>
        </p:nvSpPr>
        <p:spPr>
          <a:xfrm>
            <a:off x="686449" y="1538397"/>
            <a:ext cx="4863509" cy="228179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C" sz="1600" b="1" dirty="0" smtClean="0"/>
              <a:t>NUMERAL 4. </a:t>
            </a:r>
            <a:r>
              <a:rPr lang="es-EC" sz="1600" b="1" dirty="0"/>
              <a:t>LIQUIDACIÓN </a:t>
            </a:r>
            <a:r>
              <a:rPr lang="es-EC" sz="1600" b="1" dirty="0" smtClean="0"/>
              <a:t>ECONÓMICA.- </a:t>
            </a:r>
            <a:r>
              <a:rPr lang="es-EC" sz="1600" i="1" dirty="0" smtClean="0"/>
              <a:t>(…) </a:t>
            </a:r>
            <a:r>
              <a:rPr lang="es-MX" sz="1600" i="1" dirty="0" smtClean="0"/>
              <a:t>se </a:t>
            </a:r>
            <a:r>
              <a:rPr lang="es-MX" sz="1600" i="1" dirty="0"/>
              <a:t>detallan los valores correspondientes a el pago de </a:t>
            </a:r>
            <a:r>
              <a:rPr lang="es-MX" sz="1600" i="1" dirty="0" smtClean="0"/>
              <a:t>honorarios por </a:t>
            </a:r>
            <a:r>
              <a:rPr lang="es-MX" sz="1600" i="1" dirty="0"/>
              <a:t>servicios profesionales en relación a la gestión de cobro de las obligaciones pendientes </a:t>
            </a:r>
            <a:r>
              <a:rPr lang="es-MX" sz="1600" i="1" dirty="0" smtClean="0"/>
              <a:t>de los </a:t>
            </a:r>
            <a:r>
              <a:rPr lang="es-MX" sz="1600" i="1" dirty="0"/>
              <a:t>procedimientos coactivos para el GADDMQ, de acuerdo al sistema SKELTA, en referencia a </a:t>
            </a:r>
            <a:r>
              <a:rPr lang="es-MX" sz="1600" i="1" dirty="0" smtClean="0"/>
              <a:t>2 informes entregado.</a:t>
            </a:r>
            <a:endParaRPr lang="es-EC" sz="1600" i="1" dirty="0"/>
          </a:p>
        </p:txBody>
      </p:sp>
      <p:pic>
        <p:nvPicPr>
          <p:cNvPr id="7" name="Imagen 6"/>
          <p:cNvPicPr/>
          <p:nvPr/>
        </p:nvPicPr>
        <p:blipFill rotWithShape="1">
          <a:blip r:embed="rId3"/>
          <a:srcRect l="33867" t="40242" r="34002" b="38420"/>
          <a:stretch/>
        </p:blipFill>
        <p:spPr bwMode="auto">
          <a:xfrm>
            <a:off x="6112666" y="1717353"/>
            <a:ext cx="4393517" cy="2102841"/>
          </a:xfrm>
          <a:prstGeom prst="rect">
            <a:avLst/>
          </a:prstGeom>
          <a:ln>
            <a:noFill/>
          </a:ln>
          <a:extLst>
            <a:ext uri="{53640926-AAD7-44D8-BBD7-CCE9431645EC}">
              <a14:shadowObscured xmlns:a14="http://schemas.microsoft.com/office/drawing/2010/main"/>
            </a:ext>
          </a:extLst>
        </p:spPr>
      </p:pic>
      <p:sp>
        <p:nvSpPr>
          <p:cNvPr id="9" name="Rectángulo redondeado 8"/>
          <p:cNvSpPr/>
          <p:nvPr/>
        </p:nvSpPr>
        <p:spPr>
          <a:xfrm>
            <a:off x="686449" y="4163823"/>
            <a:ext cx="4825003" cy="19719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MX" sz="1600" b="1" dirty="0" smtClean="0"/>
              <a:t>NUMERAL 7 . ACEPTACIÓN </a:t>
            </a:r>
            <a:r>
              <a:rPr lang="es-MX" sz="1600" b="1" dirty="0"/>
              <a:t>DE LAS </a:t>
            </a:r>
            <a:r>
              <a:rPr lang="es-MX" sz="1600" b="1" dirty="0" smtClean="0"/>
              <a:t>PARTES.- </a:t>
            </a:r>
            <a:endParaRPr lang="es-MX" sz="1600" b="1" dirty="0"/>
          </a:p>
          <a:p>
            <a:pPr algn="just"/>
            <a:r>
              <a:rPr lang="es-MX" sz="1600" i="1" dirty="0" smtClean="0"/>
              <a:t>(…) las </a:t>
            </a:r>
            <a:r>
              <a:rPr lang="es-MX" sz="1600" i="1" dirty="0"/>
              <a:t>partes aceptan libre y voluntariamente el contenido </a:t>
            </a:r>
            <a:r>
              <a:rPr lang="es-MX" sz="1600" i="1" dirty="0" smtClean="0"/>
              <a:t>del presente </a:t>
            </a:r>
            <a:r>
              <a:rPr lang="es-MX" sz="1600" i="1" dirty="0"/>
              <a:t>documento, declarando que han cumplido con sus obligaciones de acuerdo con </a:t>
            </a:r>
            <a:r>
              <a:rPr lang="es-MX" sz="1600" i="1" dirty="0" smtClean="0"/>
              <a:t>las disposiciones </a:t>
            </a:r>
            <a:r>
              <a:rPr lang="es-MX" sz="1600" i="1" dirty="0"/>
              <a:t>legales y estipulaciones contractuales; para fe y constancia de su aceptación a </a:t>
            </a:r>
            <a:r>
              <a:rPr lang="es-MX" sz="1600" i="1" dirty="0" smtClean="0"/>
              <a:t>lo pactado </a:t>
            </a:r>
            <a:r>
              <a:rPr lang="es-MX" sz="1600" i="1" dirty="0"/>
              <a:t>en la presente Acta Entrega Recepción </a:t>
            </a:r>
            <a:r>
              <a:rPr lang="es-MX" sz="1600" i="1" dirty="0" smtClean="0"/>
              <a:t>Definitiva</a:t>
            </a:r>
            <a:endParaRPr lang="es-EC" sz="1600" i="1" dirty="0"/>
          </a:p>
        </p:txBody>
      </p:sp>
      <p:sp>
        <p:nvSpPr>
          <p:cNvPr id="11" name="Rectángulo redondeado 10"/>
          <p:cNvSpPr/>
          <p:nvPr/>
        </p:nvSpPr>
        <p:spPr>
          <a:xfrm>
            <a:off x="6996370" y="4579935"/>
            <a:ext cx="3154964" cy="9750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C" sz="1100" b="1" dirty="0" smtClean="0"/>
              <a:t>Nota: </a:t>
            </a:r>
            <a:r>
              <a:rPr lang="es-EC" sz="1100" dirty="0" smtClean="0"/>
              <a:t>La Jefatura de Coactivas ha remitido adicional al informe definitivo de cada contrato de Abogados Externos, un Informe Final explicando en el numeral </a:t>
            </a:r>
            <a:r>
              <a:rPr lang="es-EC" sz="1100" b="1" dirty="0" smtClean="0"/>
              <a:t>3.1.4 la Liquidación Económica.</a:t>
            </a:r>
            <a:endParaRPr lang="es-EC" sz="1100" dirty="0"/>
          </a:p>
        </p:txBody>
      </p:sp>
      <p:sp>
        <p:nvSpPr>
          <p:cNvPr id="3" name="CuadroTexto 2"/>
          <p:cNvSpPr txBox="1"/>
          <p:nvPr/>
        </p:nvSpPr>
        <p:spPr>
          <a:xfrm>
            <a:off x="7720701" y="3757320"/>
            <a:ext cx="2262544" cy="215444"/>
          </a:xfrm>
          <a:prstGeom prst="rect">
            <a:avLst/>
          </a:prstGeom>
          <a:noFill/>
        </p:spPr>
        <p:txBody>
          <a:bodyPr wrap="square" rtlCol="0">
            <a:spAutoFit/>
          </a:bodyPr>
          <a:lstStyle/>
          <a:p>
            <a:r>
              <a:rPr lang="es-EC" sz="800" b="1" dirty="0" smtClean="0"/>
              <a:t>Fuente: </a:t>
            </a:r>
            <a:r>
              <a:rPr lang="es-EC" sz="800" dirty="0" smtClean="0"/>
              <a:t>Unidad de Coactivas/Pagos</a:t>
            </a:r>
            <a:endParaRPr lang="es-EC" sz="800" dirty="0"/>
          </a:p>
        </p:txBody>
      </p:sp>
    </p:spTree>
    <p:extLst>
      <p:ext uri="{BB962C8B-B14F-4D97-AF65-F5344CB8AC3E}">
        <p14:creationId xmlns:p14="http://schemas.microsoft.com/office/powerpoint/2010/main" val="4232830831"/>
      </p:ext>
    </p:extLst>
  </p:cSld>
  <p:clrMapOvr>
    <a:masterClrMapping/>
  </p:clrMapOvr>
  <p:transition spd="slow">
    <p:strips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1 Título"/>
          <p:cNvSpPr txBox="1">
            <a:spLocks/>
          </p:cNvSpPr>
          <p:nvPr/>
        </p:nvSpPr>
        <p:spPr>
          <a:xfrm>
            <a:off x="33332" y="621309"/>
            <a:ext cx="12158668" cy="9824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880" algn="ctr"/>
            <a:r>
              <a:rPr lang="es-EC" sz="3600" b="1" dirty="0">
                <a:solidFill>
                  <a:srgbClr val="4B4C8A"/>
                </a:solidFill>
              </a:rPr>
              <a:t>Procedimiento de la Ejecución Coactiva </a:t>
            </a:r>
            <a:endParaRPr lang="es-EC" sz="3600" b="1" dirty="0" smtClean="0">
              <a:solidFill>
                <a:srgbClr val="4B4C8A"/>
              </a:solidFill>
            </a:endParaRPr>
          </a:p>
          <a:p>
            <a:pPr marL="182880" algn="ctr"/>
            <a:r>
              <a:rPr lang="es-EC" sz="3600" b="1" dirty="0" smtClean="0">
                <a:solidFill>
                  <a:srgbClr val="4B4C8A"/>
                </a:solidFill>
              </a:rPr>
              <a:t>en </a:t>
            </a:r>
            <a:r>
              <a:rPr lang="es-EC" sz="3600" b="1" dirty="0">
                <a:solidFill>
                  <a:srgbClr val="4B4C8A"/>
                </a:solidFill>
              </a:rPr>
              <a:t>Obligaciones Tributaria</a:t>
            </a:r>
          </a:p>
          <a:p>
            <a:pPr marL="182880" algn="ctr"/>
            <a:endParaRPr kumimoji="0" lang="es-EC" sz="3600" b="1" dirty="0">
              <a:solidFill>
                <a:srgbClr val="4B4C8A"/>
              </a:solidFill>
              <a:latin typeface="Calibri Light"/>
            </a:endParaRPr>
          </a:p>
          <a:p>
            <a:pPr marL="182880"/>
            <a:endParaRPr kumimoji="0" lang="es-EC" sz="2800" b="1" dirty="0">
              <a:solidFill>
                <a:srgbClr val="5B9BD5">
                  <a:lumMod val="75000"/>
                </a:srgbClr>
              </a:solidFill>
              <a:effectLst>
                <a:outerShdw blurRad="38100" dist="38100" dir="2700000" algn="tl">
                  <a:srgbClr val="000000">
                    <a:alpha val="43137"/>
                  </a:srgbClr>
                </a:outerShdw>
              </a:effectLst>
              <a:latin typeface="Calibri Light"/>
            </a:endParaRPr>
          </a:p>
        </p:txBody>
      </p:sp>
      <p:pic>
        <p:nvPicPr>
          <p:cNvPr id="10" name="Imagen 9"/>
          <p:cNvPicPr>
            <a:picLocks noChangeAspect="1"/>
          </p:cNvPicPr>
          <p:nvPr/>
        </p:nvPicPr>
        <p:blipFill rotWithShape="1">
          <a:blip r:embed="rId3"/>
          <a:srcRect l="37664" t="80657" r="8819" b="11129"/>
          <a:stretch/>
        </p:blipFill>
        <p:spPr>
          <a:xfrm>
            <a:off x="4955704" y="6314739"/>
            <a:ext cx="7236296" cy="543261"/>
          </a:xfrm>
          <a:prstGeom prst="rect">
            <a:avLst/>
          </a:prstGeom>
        </p:spPr>
      </p:pic>
      <p:graphicFrame>
        <p:nvGraphicFramePr>
          <p:cNvPr id="2" name="Diagrama 1"/>
          <p:cNvGraphicFramePr/>
          <p:nvPr>
            <p:extLst>
              <p:ext uri="{D42A27DB-BD31-4B8C-83A1-F6EECF244321}">
                <p14:modId xmlns:p14="http://schemas.microsoft.com/office/powerpoint/2010/main" val="912496228"/>
              </p:ext>
            </p:extLst>
          </p:nvPr>
        </p:nvGraphicFramePr>
        <p:xfrm>
          <a:off x="147484" y="1603717"/>
          <a:ext cx="8819536" cy="47110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ángulo 3"/>
          <p:cNvSpPr/>
          <p:nvPr/>
        </p:nvSpPr>
        <p:spPr>
          <a:xfrm>
            <a:off x="9256540" y="2061826"/>
            <a:ext cx="2583768" cy="16459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t>Cobro de Obligación Forzosa, de las obligaciones legítimamente exigibles</a:t>
            </a:r>
          </a:p>
        </p:txBody>
      </p:sp>
    </p:spTree>
    <p:extLst>
      <p:ext uri="{BB962C8B-B14F-4D97-AF65-F5344CB8AC3E}">
        <p14:creationId xmlns:p14="http://schemas.microsoft.com/office/powerpoint/2010/main" val="3724663071"/>
      </p:ext>
    </p:extLst>
  </p:cSld>
  <p:clrMapOvr>
    <a:overrideClrMapping bg1="lt1" tx1="dk1" bg2="lt2" tx2="dk2" accent1="accent1" accent2="accent2" accent3="accent3" accent4="accent4" accent5="accent5" accent6="accent6" hlink="hlink" folHlink="folHlink"/>
  </p:clrMapOvr>
  <p:transition spd="slow">
    <p:strips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Título"/>
          <p:cNvSpPr txBox="1">
            <a:spLocks/>
          </p:cNvSpPr>
          <p:nvPr/>
        </p:nvSpPr>
        <p:spPr>
          <a:xfrm>
            <a:off x="33332" y="621309"/>
            <a:ext cx="12158668" cy="4770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880" algn="ctr"/>
            <a:r>
              <a:rPr lang="es-EC" sz="3600" b="1" dirty="0">
                <a:solidFill>
                  <a:srgbClr val="4B4C8A"/>
                </a:solidFill>
              </a:rPr>
              <a:t>Cartera vencida tributaria por desglose: costa procesal (COACTIVA)</a:t>
            </a:r>
          </a:p>
          <a:p>
            <a:pPr marL="182880" algn="ctr"/>
            <a:endParaRPr kumimoji="0" lang="es-EC" sz="3600" b="1" dirty="0">
              <a:solidFill>
                <a:srgbClr val="4B4C8A"/>
              </a:solidFill>
              <a:latin typeface="Calibri Light"/>
            </a:endParaRPr>
          </a:p>
          <a:p>
            <a:pPr marL="182880" algn="ctr"/>
            <a:endParaRPr kumimoji="0" lang="es-EC" b="1" dirty="0">
              <a:solidFill>
                <a:srgbClr val="5B9BD5">
                  <a:lumMod val="75000"/>
                </a:srgbClr>
              </a:solidFill>
              <a:effectLst>
                <a:outerShdw blurRad="38100" dist="38100" dir="2700000" algn="tl">
                  <a:srgbClr val="000000">
                    <a:alpha val="43137"/>
                  </a:srgbClr>
                </a:outerShdw>
              </a:effectLst>
              <a:latin typeface="Calibri Light"/>
            </a:endParaRPr>
          </a:p>
        </p:txBody>
      </p:sp>
      <p:pic>
        <p:nvPicPr>
          <p:cNvPr id="10" name="Imagen 9"/>
          <p:cNvPicPr>
            <a:picLocks noChangeAspect="1"/>
          </p:cNvPicPr>
          <p:nvPr/>
        </p:nvPicPr>
        <p:blipFill rotWithShape="1">
          <a:blip r:embed="rId2"/>
          <a:srcRect l="37664" t="80657" r="8819" b="11129"/>
          <a:stretch/>
        </p:blipFill>
        <p:spPr>
          <a:xfrm>
            <a:off x="4955704" y="6314739"/>
            <a:ext cx="7236296" cy="543261"/>
          </a:xfrm>
          <a:prstGeom prst="rect">
            <a:avLst/>
          </a:prstGeom>
        </p:spPr>
      </p:pic>
      <p:graphicFrame>
        <p:nvGraphicFramePr>
          <p:cNvPr id="8" name="3 Tabla"/>
          <p:cNvGraphicFramePr>
            <a:graphicFrameLocks noGrp="1"/>
          </p:cNvGraphicFramePr>
          <p:nvPr>
            <p:extLst>
              <p:ext uri="{D42A27DB-BD31-4B8C-83A1-F6EECF244321}">
                <p14:modId xmlns:p14="http://schemas.microsoft.com/office/powerpoint/2010/main" val="3549611058"/>
              </p:ext>
            </p:extLst>
          </p:nvPr>
        </p:nvGraphicFramePr>
        <p:xfrm>
          <a:off x="491893" y="1762575"/>
          <a:ext cx="11241546" cy="1974756"/>
        </p:xfrm>
        <a:graphic>
          <a:graphicData uri="http://schemas.openxmlformats.org/drawingml/2006/table">
            <a:tbl>
              <a:tblPr/>
              <a:tblGrid>
                <a:gridCol w="1586239">
                  <a:extLst>
                    <a:ext uri="{9D8B030D-6E8A-4147-A177-3AD203B41FA5}">
                      <a16:colId xmlns:a16="http://schemas.microsoft.com/office/drawing/2014/main" val="20000"/>
                    </a:ext>
                  </a:extLst>
                </a:gridCol>
                <a:gridCol w="1114074">
                  <a:extLst>
                    <a:ext uri="{9D8B030D-6E8A-4147-A177-3AD203B41FA5}">
                      <a16:colId xmlns:a16="http://schemas.microsoft.com/office/drawing/2014/main" val="20001"/>
                    </a:ext>
                  </a:extLst>
                </a:gridCol>
                <a:gridCol w="1484450">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1584176">
                  <a:extLst>
                    <a:ext uri="{9D8B030D-6E8A-4147-A177-3AD203B41FA5}">
                      <a16:colId xmlns:a16="http://schemas.microsoft.com/office/drawing/2014/main" val="20004"/>
                    </a:ext>
                  </a:extLst>
                </a:gridCol>
                <a:gridCol w="1296144">
                  <a:extLst>
                    <a:ext uri="{9D8B030D-6E8A-4147-A177-3AD203B41FA5}">
                      <a16:colId xmlns:a16="http://schemas.microsoft.com/office/drawing/2014/main" val="20005"/>
                    </a:ext>
                  </a:extLst>
                </a:gridCol>
                <a:gridCol w="1368152">
                  <a:extLst>
                    <a:ext uri="{9D8B030D-6E8A-4147-A177-3AD203B41FA5}">
                      <a16:colId xmlns:a16="http://schemas.microsoft.com/office/drawing/2014/main" val="20006"/>
                    </a:ext>
                  </a:extLst>
                </a:gridCol>
                <a:gridCol w="1440159">
                  <a:extLst>
                    <a:ext uri="{9D8B030D-6E8A-4147-A177-3AD203B41FA5}">
                      <a16:colId xmlns:a16="http://schemas.microsoft.com/office/drawing/2014/main" val="20007"/>
                    </a:ext>
                  </a:extLst>
                </a:gridCol>
              </a:tblGrid>
              <a:tr h="381615">
                <a:tc>
                  <a:txBody>
                    <a:bodyPr/>
                    <a:lstStyle/>
                    <a:p>
                      <a:pPr algn="ctr" rtl="0" fontAlgn="ctr"/>
                      <a:r>
                        <a:rPr lang="es-EC" sz="1400" b="1" i="0" u="none" strike="noStrike" dirty="0">
                          <a:solidFill>
                            <a:srgbClr val="002060"/>
                          </a:solidFill>
                          <a:effectLst/>
                          <a:latin typeface="Montserrat Black"/>
                        </a:rPr>
                        <a:t>CONCEPTO</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1" i="0" u="none" strike="noStrike">
                          <a:solidFill>
                            <a:srgbClr val="002060"/>
                          </a:solidFill>
                          <a:effectLst/>
                          <a:latin typeface="Montserrat Black"/>
                        </a:rPr>
                        <a:t>NRO. REGISTROS</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1" i="0" u="none" strike="noStrike">
                          <a:solidFill>
                            <a:srgbClr val="002060"/>
                          </a:solidFill>
                          <a:effectLst/>
                          <a:latin typeface="Montserrat Black"/>
                        </a:rPr>
                        <a:t>CAPITAL</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1" i="0" u="none" strike="noStrike" dirty="0">
                          <a:solidFill>
                            <a:srgbClr val="002060"/>
                          </a:solidFill>
                          <a:effectLst/>
                          <a:latin typeface="Montserrat Black"/>
                        </a:rPr>
                        <a:t>COSTAS </a:t>
                      </a:r>
                      <a:r>
                        <a:rPr lang="es-EC" sz="1400" b="1" i="0" u="none" strike="noStrike" dirty="0" smtClean="0">
                          <a:solidFill>
                            <a:srgbClr val="002060"/>
                          </a:solidFill>
                          <a:effectLst/>
                          <a:latin typeface="Montserrat Black"/>
                        </a:rPr>
                        <a:t>RECAUDACIÓN</a:t>
                      </a:r>
                      <a:endParaRPr lang="es-EC" sz="1400" b="1" i="0" u="none" strike="noStrike" dirty="0">
                        <a:solidFill>
                          <a:srgbClr val="002060"/>
                        </a:solidFill>
                        <a:effectLst/>
                        <a:latin typeface="Montserrat Black"/>
                      </a:endParaRP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1" i="0" u="none" strike="noStrike">
                          <a:solidFill>
                            <a:srgbClr val="002060"/>
                          </a:solidFill>
                          <a:effectLst/>
                          <a:latin typeface="Montserrat Black"/>
                        </a:rPr>
                        <a:t>INTERES</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1" i="0" u="none" strike="noStrike" dirty="0">
                          <a:solidFill>
                            <a:srgbClr val="002060"/>
                          </a:solidFill>
                          <a:effectLst/>
                          <a:latin typeface="Montserrat Black"/>
                        </a:rPr>
                        <a:t>MULTAS</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1" i="0" u="none" strike="noStrike" dirty="0">
                          <a:solidFill>
                            <a:srgbClr val="002060"/>
                          </a:solidFill>
                          <a:effectLst/>
                          <a:latin typeface="Montserrat Black"/>
                        </a:rPr>
                        <a:t>RECARGOS</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1" i="0" u="none" strike="noStrike" dirty="0">
                          <a:solidFill>
                            <a:srgbClr val="002060"/>
                          </a:solidFill>
                          <a:effectLst/>
                          <a:latin typeface="Montserrat Black"/>
                        </a:rPr>
                        <a:t>TOTAL</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190807">
                <a:tc>
                  <a:txBody>
                    <a:bodyPr/>
                    <a:lstStyle/>
                    <a:p>
                      <a:pPr algn="l" rtl="0" fontAlgn="ctr"/>
                      <a:r>
                        <a:rPr lang="es-EC" sz="1400" b="1" i="0" u="none" strike="noStrike">
                          <a:solidFill>
                            <a:srgbClr val="28367F"/>
                          </a:solidFill>
                          <a:effectLst/>
                          <a:latin typeface="Montserrat"/>
                        </a:rPr>
                        <a:t>PREDIAL URBANO</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dirty="0">
                          <a:solidFill>
                            <a:srgbClr val="28367F"/>
                          </a:solidFill>
                          <a:effectLst/>
                          <a:latin typeface="Montserrat"/>
                        </a:rPr>
                        <a:t>1,210,254</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dirty="0">
                          <a:solidFill>
                            <a:srgbClr val="28367F"/>
                          </a:solidFill>
                          <a:effectLst/>
                          <a:latin typeface="Montserrat"/>
                        </a:rPr>
                        <a:t>$ 132,348,608.62</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dirty="0">
                          <a:solidFill>
                            <a:srgbClr val="28367F"/>
                          </a:solidFill>
                          <a:effectLst/>
                          <a:latin typeface="Montserrat"/>
                        </a:rPr>
                        <a:t>$ 2,964,985.23</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dirty="0">
                          <a:solidFill>
                            <a:srgbClr val="28367F"/>
                          </a:solidFill>
                          <a:effectLst/>
                          <a:latin typeface="Montserrat"/>
                        </a:rPr>
                        <a:t>$ 57,831,178.14</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a:solidFill>
                            <a:srgbClr val="28367F"/>
                          </a:solidFill>
                          <a:effectLst/>
                          <a:latin typeface="Montserrat"/>
                        </a:rPr>
                        <a:t>$ 0.00</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a:solidFill>
                            <a:srgbClr val="28367F"/>
                          </a:solidFill>
                          <a:effectLst/>
                          <a:latin typeface="Montserrat"/>
                        </a:rPr>
                        <a:t>$ 18,585,009.40</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a:solidFill>
                            <a:srgbClr val="28367F"/>
                          </a:solidFill>
                          <a:effectLst/>
                          <a:latin typeface="Montserrat"/>
                        </a:rPr>
                        <a:t>$ 211,729,781.39</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190807">
                <a:tc>
                  <a:txBody>
                    <a:bodyPr/>
                    <a:lstStyle/>
                    <a:p>
                      <a:pPr algn="l" rtl="0" fontAlgn="ctr"/>
                      <a:r>
                        <a:rPr lang="es-EC" sz="1400" b="1" i="0" u="none" strike="noStrike" dirty="0">
                          <a:solidFill>
                            <a:srgbClr val="28367F"/>
                          </a:solidFill>
                          <a:effectLst/>
                          <a:latin typeface="Montserrat"/>
                        </a:rPr>
                        <a:t>PREDIAL RURAL</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a:solidFill>
                            <a:srgbClr val="28367F"/>
                          </a:solidFill>
                          <a:effectLst/>
                          <a:latin typeface="Montserrat"/>
                        </a:rPr>
                        <a:t>242,154</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dirty="0">
                          <a:solidFill>
                            <a:srgbClr val="28367F"/>
                          </a:solidFill>
                          <a:effectLst/>
                          <a:latin typeface="Montserrat"/>
                        </a:rPr>
                        <a:t>$ 17,877,058.24</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dirty="0">
                          <a:solidFill>
                            <a:srgbClr val="28367F"/>
                          </a:solidFill>
                          <a:effectLst/>
                          <a:latin typeface="Montserrat"/>
                        </a:rPr>
                        <a:t>$ 364,476.69</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dirty="0">
                          <a:solidFill>
                            <a:srgbClr val="28367F"/>
                          </a:solidFill>
                          <a:effectLst/>
                          <a:latin typeface="Montserrat"/>
                        </a:rPr>
                        <a:t>$ 8,426,138.80</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dirty="0">
                          <a:solidFill>
                            <a:srgbClr val="28367F"/>
                          </a:solidFill>
                          <a:effectLst/>
                          <a:latin typeface="Montserrat"/>
                        </a:rPr>
                        <a:t>$ 0.00</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a:solidFill>
                            <a:srgbClr val="28367F"/>
                          </a:solidFill>
                          <a:effectLst/>
                          <a:latin typeface="Montserrat"/>
                        </a:rPr>
                        <a:t>$ 0.57</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a:solidFill>
                            <a:srgbClr val="28367F"/>
                          </a:solidFill>
                          <a:effectLst/>
                          <a:latin typeface="Montserrat"/>
                        </a:rPr>
                        <a:t>$ 26,667,674.30</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190807">
                <a:tc>
                  <a:txBody>
                    <a:bodyPr/>
                    <a:lstStyle/>
                    <a:p>
                      <a:pPr algn="l" rtl="0" fontAlgn="ctr"/>
                      <a:r>
                        <a:rPr lang="es-EC" sz="1400" b="1" i="0" u="none" strike="noStrike" dirty="0">
                          <a:solidFill>
                            <a:srgbClr val="28367F"/>
                          </a:solidFill>
                          <a:effectLst/>
                          <a:latin typeface="Montserrat"/>
                        </a:rPr>
                        <a:t>PATENTE Y 1.5 POR MIL</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a:solidFill>
                            <a:srgbClr val="28367F"/>
                          </a:solidFill>
                          <a:effectLst/>
                          <a:latin typeface="Montserrat"/>
                        </a:rPr>
                        <a:t>318,754</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a:solidFill>
                            <a:srgbClr val="28367F"/>
                          </a:solidFill>
                          <a:effectLst/>
                          <a:latin typeface="Montserrat"/>
                        </a:rPr>
                        <a:t>$ 70,896,827.20</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dirty="0">
                          <a:solidFill>
                            <a:srgbClr val="28367F"/>
                          </a:solidFill>
                          <a:effectLst/>
                          <a:latin typeface="Montserrat"/>
                        </a:rPr>
                        <a:t>$ 2,692,910.64</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dirty="0">
                          <a:solidFill>
                            <a:srgbClr val="28367F"/>
                          </a:solidFill>
                          <a:effectLst/>
                          <a:latin typeface="Montserrat"/>
                        </a:rPr>
                        <a:t>$ 76,063,450.00</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dirty="0">
                          <a:solidFill>
                            <a:srgbClr val="28367F"/>
                          </a:solidFill>
                          <a:effectLst/>
                          <a:latin typeface="Montserrat"/>
                        </a:rPr>
                        <a:t>$ 6,495,006.45</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dirty="0">
                          <a:solidFill>
                            <a:srgbClr val="28367F"/>
                          </a:solidFill>
                          <a:effectLst/>
                          <a:latin typeface="Montserrat"/>
                        </a:rPr>
                        <a:t>$ 302,878.52</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dirty="0">
                          <a:solidFill>
                            <a:srgbClr val="28367F"/>
                          </a:solidFill>
                          <a:effectLst/>
                          <a:latin typeface="Montserrat"/>
                        </a:rPr>
                        <a:t>$ 156,451,072.81</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190807">
                <a:tc>
                  <a:txBody>
                    <a:bodyPr/>
                    <a:lstStyle/>
                    <a:p>
                      <a:pPr algn="l" rtl="0" fontAlgn="ctr"/>
                      <a:r>
                        <a:rPr lang="es-EC" sz="1400" b="1" i="0" u="none" strike="noStrike">
                          <a:solidFill>
                            <a:srgbClr val="28367F"/>
                          </a:solidFill>
                          <a:effectLst/>
                          <a:latin typeface="Montserrat"/>
                        </a:rPr>
                        <a:t>CEM</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a:solidFill>
                            <a:srgbClr val="28367F"/>
                          </a:solidFill>
                          <a:effectLst/>
                          <a:latin typeface="Montserrat"/>
                        </a:rPr>
                        <a:t>1,130,620</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a:solidFill>
                            <a:srgbClr val="28367F"/>
                          </a:solidFill>
                          <a:effectLst/>
                          <a:latin typeface="Montserrat"/>
                        </a:rPr>
                        <a:t>$ 42,405,731.70</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dirty="0">
                          <a:solidFill>
                            <a:srgbClr val="28367F"/>
                          </a:solidFill>
                          <a:effectLst/>
                          <a:latin typeface="Montserrat"/>
                        </a:rPr>
                        <a:t>$ 636,353.74</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dirty="0">
                          <a:solidFill>
                            <a:srgbClr val="28367F"/>
                          </a:solidFill>
                          <a:effectLst/>
                          <a:latin typeface="Montserrat"/>
                        </a:rPr>
                        <a:t>$ 13,974,768.16</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dirty="0">
                          <a:solidFill>
                            <a:srgbClr val="28367F"/>
                          </a:solidFill>
                          <a:effectLst/>
                          <a:latin typeface="Montserrat"/>
                        </a:rPr>
                        <a:t>$ 0.00</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dirty="0">
                          <a:solidFill>
                            <a:srgbClr val="28367F"/>
                          </a:solidFill>
                          <a:effectLst/>
                          <a:latin typeface="Montserrat"/>
                        </a:rPr>
                        <a:t>$ 0.00</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dirty="0">
                          <a:solidFill>
                            <a:srgbClr val="28367F"/>
                          </a:solidFill>
                          <a:effectLst/>
                          <a:latin typeface="Montserrat"/>
                        </a:rPr>
                        <a:t>$ 57,016,853.60</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190807">
                <a:tc>
                  <a:txBody>
                    <a:bodyPr/>
                    <a:lstStyle/>
                    <a:p>
                      <a:pPr algn="l" rtl="0" fontAlgn="ctr"/>
                      <a:r>
                        <a:rPr lang="es-EC" sz="1400" b="1" i="0" u="none" strike="noStrike" dirty="0">
                          <a:solidFill>
                            <a:srgbClr val="002060"/>
                          </a:solidFill>
                          <a:effectLst/>
                          <a:latin typeface="Montserrat"/>
                        </a:rPr>
                        <a:t>TOTAL</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1" i="0" u="none" strike="noStrike">
                          <a:solidFill>
                            <a:srgbClr val="002060"/>
                          </a:solidFill>
                          <a:effectLst/>
                          <a:latin typeface="Montserrat"/>
                        </a:rPr>
                        <a:t>2,901,782</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1" i="0" u="none" strike="noStrike">
                          <a:solidFill>
                            <a:srgbClr val="002060"/>
                          </a:solidFill>
                          <a:effectLst/>
                          <a:latin typeface="Montserrat"/>
                        </a:rPr>
                        <a:t>$ 263,528,225.76</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1" i="0" u="none" strike="noStrike" dirty="0">
                          <a:solidFill>
                            <a:srgbClr val="002060"/>
                          </a:solidFill>
                          <a:effectLst/>
                          <a:latin typeface="Montserrat"/>
                        </a:rPr>
                        <a:t>$ 6,658,726.30</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rtl="0" fontAlgn="ctr"/>
                      <a:r>
                        <a:rPr lang="es-EC" sz="1400" b="1" i="0" u="none" strike="noStrike" dirty="0">
                          <a:solidFill>
                            <a:srgbClr val="002060"/>
                          </a:solidFill>
                          <a:effectLst/>
                          <a:latin typeface="Montserrat"/>
                        </a:rPr>
                        <a:t>$ 156,295,535.10</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rtl="0" fontAlgn="ctr"/>
                      <a:r>
                        <a:rPr lang="es-EC" sz="1400" b="1" i="0" u="none" strike="noStrike" dirty="0">
                          <a:solidFill>
                            <a:srgbClr val="002060"/>
                          </a:solidFill>
                          <a:effectLst/>
                          <a:latin typeface="Montserrat"/>
                        </a:rPr>
                        <a:t>$ 6,495,006.45</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rtl="0" fontAlgn="ctr"/>
                      <a:r>
                        <a:rPr lang="es-EC" sz="1400" b="1" i="0" u="none" strike="noStrike" dirty="0">
                          <a:solidFill>
                            <a:srgbClr val="002060"/>
                          </a:solidFill>
                          <a:effectLst/>
                          <a:latin typeface="Montserrat"/>
                        </a:rPr>
                        <a:t>$ 18,887,888.49</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rtl="0" fontAlgn="ctr"/>
                      <a:r>
                        <a:rPr lang="es-EC" sz="1400" b="1" i="0" u="none" strike="noStrike" dirty="0">
                          <a:solidFill>
                            <a:srgbClr val="002060"/>
                          </a:solidFill>
                          <a:effectLst/>
                          <a:latin typeface="Montserrat"/>
                        </a:rPr>
                        <a:t>$ 451,865,382.10</a:t>
                      </a:r>
                    </a:p>
                  </a:txBody>
                  <a:tcPr marL="9086" marR="9086" marT="9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2" name="Rectángulo 1"/>
          <p:cNvSpPr/>
          <p:nvPr/>
        </p:nvSpPr>
        <p:spPr>
          <a:xfrm>
            <a:off x="491893" y="4065563"/>
            <a:ext cx="11105066" cy="224917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r>
              <a:rPr lang="es-EC" b="1" dirty="0">
                <a:solidFill>
                  <a:srgbClr val="002060"/>
                </a:solidFill>
              </a:rPr>
              <a:t>Juicios </a:t>
            </a:r>
            <a:r>
              <a:rPr lang="es-EC" b="1" dirty="0" err="1">
                <a:solidFill>
                  <a:srgbClr val="002060"/>
                </a:solidFill>
              </a:rPr>
              <a:t>Coactivados</a:t>
            </a:r>
            <a:r>
              <a:rPr lang="es-EC" b="1" dirty="0">
                <a:solidFill>
                  <a:srgbClr val="002060"/>
                </a:solidFill>
              </a:rPr>
              <a:t>: 74.393</a:t>
            </a:r>
          </a:p>
          <a:p>
            <a:r>
              <a:rPr lang="es-EC" b="1" dirty="0">
                <a:solidFill>
                  <a:srgbClr val="002060"/>
                </a:solidFill>
              </a:rPr>
              <a:t>Valor Costas de Recaudación que entrarían en remisión: $ 6.658.726,30.</a:t>
            </a:r>
          </a:p>
          <a:p>
            <a:r>
              <a:rPr lang="es-EC" b="1" dirty="0">
                <a:solidFill>
                  <a:srgbClr val="002060"/>
                </a:solidFill>
              </a:rPr>
              <a:t>Valor </a:t>
            </a:r>
            <a:r>
              <a:rPr lang="es-EC" b="1" dirty="0" smtClean="0">
                <a:solidFill>
                  <a:srgbClr val="002060"/>
                </a:solidFill>
              </a:rPr>
              <a:t>condonado </a:t>
            </a:r>
            <a:r>
              <a:rPr lang="es-EC" b="1" dirty="0">
                <a:solidFill>
                  <a:srgbClr val="002060"/>
                </a:solidFill>
              </a:rPr>
              <a:t>por  Remisión (Costas de Recaudación, Intereses, Multas, Recargos): $ 188.337.156,34</a:t>
            </a:r>
          </a:p>
          <a:p>
            <a:r>
              <a:rPr lang="es-EC" b="1" dirty="0">
                <a:solidFill>
                  <a:srgbClr val="002060"/>
                </a:solidFill>
              </a:rPr>
              <a:t>Porcentaje de Remisión que corresponde a Coactivas: 3,54%</a:t>
            </a:r>
          </a:p>
          <a:p>
            <a:r>
              <a:rPr lang="es-EC" b="1" dirty="0">
                <a:solidFill>
                  <a:srgbClr val="002060"/>
                </a:solidFill>
              </a:rPr>
              <a:t>Porcentaje que </a:t>
            </a:r>
            <a:r>
              <a:rPr lang="es-EC" b="1" dirty="0" smtClean="0">
                <a:solidFill>
                  <a:srgbClr val="002060"/>
                </a:solidFill>
              </a:rPr>
              <a:t>representan </a:t>
            </a:r>
            <a:r>
              <a:rPr lang="es-EC" b="1" dirty="0">
                <a:solidFill>
                  <a:srgbClr val="002060"/>
                </a:solidFill>
              </a:rPr>
              <a:t>las costas de </a:t>
            </a:r>
            <a:r>
              <a:rPr lang="es-EC" b="1" dirty="0" smtClean="0">
                <a:solidFill>
                  <a:srgbClr val="002060"/>
                </a:solidFill>
              </a:rPr>
              <a:t>recaudación </a:t>
            </a:r>
            <a:r>
              <a:rPr lang="es-EC" b="1" dirty="0">
                <a:solidFill>
                  <a:srgbClr val="002060"/>
                </a:solidFill>
              </a:rPr>
              <a:t>en función del total de la cartera vencida: 1,47%.</a:t>
            </a:r>
          </a:p>
          <a:p>
            <a:r>
              <a:rPr lang="es-EC" b="1" dirty="0">
                <a:solidFill>
                  <a:srgbClr val="002060"/>
                </a:solidFill>
              </a:rPr>
              <a:t>Porcentaje que representa el valor total </a:t>
            </a:r>
            <a:r>
              <a:rPr lang="es-EC" b="1" dirty="0" err="1">
                <a:solidFill>
                  <a:srgbClr val="002060"/>
                </a:solidFill>
              </a:rPr>
              <a:t>coactivado</a:t>
            </a:r>
            <a:r>
              <a:rPr lang="es-EC" b="1" dirty="0">
                <a:solidFill>
                  <a:srgbClr val="002060"/>
                </a:solidFill>
              </a:rPr>
              <a:t> ($ 66.587.263) en relación al total de la cartera vencida: 14,75%</a:t>
            </a:r>
          </a:p>
          <a:p>
            <a:endParaRPr lang="es-EC" b="1" dirty="0">
              <a:solidFill>
                <a:srgbClr val="002060"/>
              </a:solidFill>
            </a:endParaRPr>
          </a:p>
        </p:txBody>
      </p:sp>
    </p:spTree>
    <p:extLst>
      <p:ext uri="{BB962C8B-B14F-4D97-AF65-F5344CB8AC3E}">
        <p14:creationId xmlns:p14="http://schemas.microsoft.com/office/powerpoint/2010/main" val="1255902975"/>
      </p:ext>
    </p:extLst>
  </p:cSld>
  <p:clrMapOvr>
    <a:masterClrMapping/>
  </p:clrMapOvr>
  <p:transition spd="slow">
    <p:strips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Título"/>
          <p:cNvSpPr txBox="1">
            <a:spLocks/>
          </p:cNvSpPr>
          <p:nvPr/>
        </p:nvSpPr>
        <p:spPr>
          <a:xfrm>
            <a:off x="33332" y="151885"/>
            <a:ext cx="12158668" cy="11091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880" algn="ctr"/>
            <a:r>
              <a:rPr lang="es-EC" sz="3600" b="1" dirty="0">
                <a:solidFill>
                  <a:srgbClr val="4B4C8A"/>
                </a:solidFill>
              </a:rPr>
              <a:t>Proceso de facilidades de pago para obligaciones </a:t>
            </a:r>
          </a:p>
          <a:p>
            <a:pPr marL="182880" algn="ctr"/>
            <a:r>
              <a:rPr lang="es-EC" sz="3600" b="1" dirty="0">
                <a:solidFill>
                  <a:srgbClr val="4B4C8A"/>
                </a:solidFill>
              </a:rPr>
              <a:t>tributarias </a:t>
            </a:r>
          </a:p>
        </p:txBody>
      </p:sp>
      <p:pic>
        <p:nvPicPr>
          <p:cNvPr id="10" name="Imagen 9"/>
          <p:cNvPicPr>
            <a:picLocks noChangeAspect="1"/>
          </p:cNvPicPr>
          <p:nvPr/>
        </p:nvPicPr>
        <p:blipFill rotWithShape="1">
          <a:blip r:embed="rId2"/>
          <a:srcRect l="37664" t="80657" r="8819" b="11129"/>
          <a:stretch/>
        </p:blipFill>
        <p:spPr>
          <a:xfrm>
            <a:off x="4955704" y="6314739"/>
            <a:ext cx="7236296" cy="543261"/>
          </a:xfrm>
          <a:prstGeom prst="rect">
            <a:avLst/>
          </a:prstGeom>
        </p:spPr>
      </p:pic>
      <p:graphicFrame>
        <p:nvGraphicFramePr>
          <p:cNvPr id="3" name="Diagrama 2">
            <a:extLst>
              <a:ext uri="{FF2B5EF4-FFF2-40B4-BE49-F238E27FC236}">
                <a16:creationId xmlns:a16="http://schemas.microsoft.com/office/drawing/2014/main" id="{2657B843-9909-5915-3224-E97798633891}"/>
              </a:ext>
            </a:extLst>
          </p:cNvPr>
          <p:cNvGraphicFramePr/>
          <p:nvPr>
            <p:extLst>
              <p:ext uri="{D42A27DB-BD31-4B8C-83A1-F6EECF244321}">
                <p14:modId xmlns:p14="http://schemas.microsoft.com/office/powerpoint/2010/main" val="1124675843"/>
              </p:ext>
            </p:extLst>
          </p:nvPr>
        </p:nvGraphicFramePr>
        <p:xfrm>
          <a:off x="478981" y="2462202"/>
          <a:ext cx="11152580" cy="46211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Vector gratuito pago por clic, ilustración infografía. toque con el dedo la pantalla de una computadora portátil"/>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8981" y="2894708"/>
            <a:ext cx="1658477" cy="16584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ector gratuito ilustración del concepto de análisi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01348" y="2145919"/>
            <a:ext cx="1981883" cy="19818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oto empresario que trabaja con datos y gráficos en documentos de hoja de cálculo para análisis en línea panel de control de proyectos de microsoft excel contabilidad digital"/>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47121" y="2145919"/>
            <a:ext cx="1746967" cy="116371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Vector gratuito ilustración del concepto de notificaciones push"/>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47170" y="1579487"/>
            <a:ext cx="1586135" cy="158613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Vector gratuito concepto abstracto de soporte al client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558027" y="957230"/>
            <a:ext cx="1797758" cy="1797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762768"/>
      </p:ext>
    </p:extLst>
  </p:cSld>
  <p:clrMapOvr>
    <a:masterClrMapping/>
  </p:clrMapOvr>
  <p:transition spd="slow">
    <p:strips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Título"/>
          <p:cNvSpPr txBox="1">
            <a:spLocks/>
          </p:cNvSpPr>
          <p:nvPr/>
        </p:nvSpPr>
        <p:spPr>
          <a:xfrm>
            <a:off x="33332" y="151885"/>
            <a:ext cx="12158668" cy="11091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880" algn="ctr"/>
            <a:r>
              <a:rPr lang="es-EC" sz="3600" b="1" dirty="0">
                <a:solidFill>
                  <a:srgbClr val="4B4C8A"/>
                </a:solidFill>
              </a:rPr>
              <a:t>Proceso de obligaciones tributarias con facilidades de pago </a:t>
            </a:r>
          </a:p>
          <a:p>
            <a:pPr marL="182880" algn="ctr"/>
            <a:r>
              <a:rPr lang="es-EC" sz="3600" b="1" dirty="0">
                <a:solidFill>
                  <a:srgbClr val="4B4C8A"/>
                </a:solidFill>
              </a:rPr>
              <a:t>(período de remisión)</a:t>
            </a:r>
          </a:p>
        </p:txBody>
      </p:sp>
      <p:pic>
        <p:nvPicPr>
          <p:cNvPr id="10" name="Imagen 9"/>
          <p:cNvPicPr>
            <a:picLocks noChangeAspect="1"/>
          </p:cNvPicPr>
          <p:nvPr/>
        </p:nvPicPr>
        <p:blipFill rotWithShape="1">
          <a:blip r:embed="rId2"/>
          <a:srcRect l="37664" t="80657" r="8819" b="11129"/>
          <a:stretch/>
        </p:blipFill>
        <p:spPr>
          <a:xfrm>
            <a:off x="4955704" y="6314739"/>
            <a:ext cx="7236296" cy="543261"/>
          </a:xfrm>
          <a:prstGeom prst="rect">
            <a:avLst/>
          </a:prstGeom>
        </p:spPr>
      </p:pic>
      <p:graphicFrame>
        <p:nvGraphicFramePr>
          <p:cNvPr id="5" name="Diagrama 4">
            <a:extLst>
              <a:ext uri="{FF2B5EF4-FFF2-40B4-BE49-F238E27FC236}">
                <a16:creationId xmlns:a16="http://schemas.microsoft.com/office/drawing/2014/main" id="{AC7667FB-4D16-A318-C383-F3B2526D2569}"/>
              </a:ext>
            </a:extLst>
          </p:cNvPr>
          <p:cNvGraphicFramePr/>
          <p:nvPr>
            <p:extLst>
              <p:ext uri="{D42A27DB-BD31-4B8C-83A1-F6EECF244321}">
                <p14:modId xmlns:p14="http://schemas.microsoft.com/office/powerpoint/2010/main" val="2262275195"/>
              </p:ext>
            </p:extLst>
          </p:nvPr>
        </p:nvGraphicFramePr>
        <p:xfrm>
          <a:off x="-855205" y="1376553"/>
          <a:ext cx="11223322" cy="49161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Vector gratuito ilustración vectorial en estilo retro, mano dando dinero a otra man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37111" y="1992363"/>
            <a:ext cx="1968193" cy="1968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70601"/>
      </p:ext>
    </p:extLst>
  </p:cSld>
  <p:clrMapOvr>
    <a:masterClrMapping/>
  </p:clrMapOvr>
  <p:transition spd="slow">
    <p:strips dir="l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Título"/>
          <p:cNvSpPr txBox="1">
            <a:spLocks/>
          </p:cNvSpPr>
          <p:nvPr/>
        </p:nvSpPr>
        <p:spPr>
          <a:xfrm>
            <a:off x="33332" y="621309"/>
            <a:ext cx="12158668" cy="4770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880" algn="ctr"/>
            <a:r>
              <a:rPr lang="es-EC" sz="3600" b="1" dirty="0">
                <a:solidFill>
                  <a:srgbClr val="4B4C8A"/>
                </a:solidFill>
              </a:rPr>
              <a:t>Facilidades de pago </a:t>
            </a:r>
          </a:p>
        </p:txBody>
      </p:sp>
      <p:pic>
        <p:nvPicPr>
          <p:cNvPr id="10" name="Imagen 9"/>
          <p:cNvPicPr>
            <a:picLocks noChangeAspect="1"/>
          </p:cNvPicPr>
          <p:nvPr/>
        </p:nvPicPr>
        <p:blipFill rotWithShape="1">
          <a:blip r:embed="rId2"/>
          <a:srcRect l="37664" t="80657" r="8819" b="11129"/>
          <a:stretch/>
        </p:blipFill>
        <p:spPr>
          <a:xfrm>
            <a:off x="4955704" y="6314739"/>
            <a:ext cx="7236296" cy="543261"/>
          </a:xfrm>
          <a:prstGeom prst="rect">
            <a:avLst/>
          </a:prstGeom>
        </p:spPr>
      </p:pic>
      <p:sp>
        <p:nvSpPr>
          <p:cNvPr id="2" name="Rectángulo 1"/>
          <p:cNvSpPr/>
          <p:nvPr/>
        </p:nvSpPr>
        <p:spPr>
          <a:xfrm>
            <a:off x="33332" y="1363961"/>
            <a:ext cx="11887200" cy="461665"/>
          </a:xfrm>
          <a:prstGeom prst="rect">
            <a:avLst/>
          </a:prstGeom>
        </p:spPr>
        <p:txBody>
          <a:bodyPr wrap="square">
            <a:spAutoFit/>
          </a:bodyPr>
          <a:lstStyle/>
          <a:p>
            <a:pPr algn="ctr"/>
            <a:r>
              <a:rPr lang="es-EC" sz="2400" b="1" dirty="0">
                <a:solidFill>
                  <a:srgbClr val="002060"/>
                </a:solidFill>
              </a:rPr>
              <a:t>Cartera vencida - facilidades de pago</a:t>
            </a:r>
          </a:p>
        </p:txBody>
      </p:sp>
      <p:graphicFrame>
        <p:nvGraphicFramePr>
          <p:cNvPr id="5" name="Tabla 4">
            <a:extLst>
              <a:ext uri="{FF2B5EF4-FFF2-40B4-BE49-F238E27FC236}">
                <a16:creationId xmlns:a16="http://schemas.microsoft.com/office/drawing/2014/main" id="{B040BBD2-4FC5-E7B2-58C1-2C1C3B8C2804}"/>
              </a:ext>
            </a:extLst>
          </p:cNvPr>
          <p:cNvGraphicFramePr>
            <a:graphicFrameLocks noGrp="1"/>
          </p:cNvGraphicFramePr>
          <p:nvPr>
            <p:extLst>
              <p:ext uri="{D42A27DB-BD31-4B8C-83A1-F6EECF244321}">
                <p14:modId xmlns:p14="http://schemas.microsoft.com/office/powerpoint/2010/main" val="1218471163"/>
              </p:ext>
            </p:extLst>
          </p:nvPr>
        </p:nvGraphicFramePr>
        <p:xfrm>
          <a:off x="1120877" y="1825626"/>
          <a:ext cx="10028903" cy="4508096"/>
        </p:xfrm>
        <a:graphic>
          <a:graphicData uri="http://schemas.openxmlformats.org/drawingml/2006/table">
            <a:tbl>
              <a:tblPr firstRow="1" firstCol="1" bandRow="1"/>
              <a:tblGrid>
                <a:gridCol w="3082959">
                  <a:extLst>
                    <a:ext uri="{9D8B030D-6E8A-4147-A177-3AD203B41FA5}">
                      <a16:colId xmlns:a16="http://schemas.microsoft.com/office/drawing/2014/main" val="478746711"/>
                    </a:ext>
                  </a:extLst>
                </a:gridCol>
                <a:gridCol w="1745771">
                  <a:extLst>
                    <a:ext uri="{9D8B030D-6E8A-4147-A177-3AD203B41FA5}">
                      <a16:colId xmlns:a16="http://schemas.microsoft.com/office/drawing/2014/main" val="1297209249"/>
                    </a:ext>
                  </a:extLst>
                </a:gridCol>
                <a:gridCol w="1912921">
                  <a:extLst>
                    <a:ext uri="{9D8B030D-6E8A-4147-A177-3AD203B41FA5}">
                      <a16:colId xmlns:a16="http://schemas.microsoft.com/office/drawing/2014/main" val="2679694259"/>
                    </a:ext>
                  </a:extLst>
                </a:gridCol>
                <a:gridCol w="3287252">
                  <a:extLst>
                    <a:ext uri="{9D8B030D-6E8A-4147-A177-3AD203B41FA5}">
                      <a16:colId xmlns:a16="http://schemas.microsoft.com/office/drawing/2014/main" val="822818360"/>
                    </a:ext>
                  </a:extLst>
                </a:gridCol>
              </a:tblGrid>
              <a:tr h="773691">
                <a:tc>
                  <a:txBody>
                    <a:bodyPr/>
                    <a:lstStyle/>
                    <a:p>
                      <a:pPr algn="ctr" rtl="0" fontAlgn="ctr"/>
                      <a:r>
                        <a:rPr lang="es-EC" sz="1400" b="1" i="0" u="none" strike="noStrike" dirty="0">
                          <a:solidFill>
                            <a:srgbClr val="002060"/>
                          </a:solidFill>
                          <a:effectLst/>
                          <a:latin typeface="Montserrat Black" panose="00000A00000000000000" pitchFamily="2" charset="0"/>
                        </a:rPr>
                        <a:t>DETALLE DE LOS RUBROS POR RESOLUCIÓN</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EC" sz="1400" b="1" i="0" u="none" strike="noStrike" dirty="0">
                          <a:solidFill>
                            <a:srgbClr val="002060"/>
                          </a:solidFill>
                          <a:effectLst/>
                          <a:latin typeface="Montserrat Black" panose="00000A00000000000000" pitchFamily="2" charset="0"/>
                        </a:rPr>
                        <a:t>NRO RESOLUCIONES</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EC" sz="1400" b="1" i="0" u="none" strike="noStrike" dirty="0">
                          <a:solidFill>
                            <a:srgbClr val="002060"/>
                          </a:solidFill>
                          <a:effectLst/>
                          <a:latin typeface="Montserrat Black" panose="00000A00000000000000" pitchFamily="2" charset="0"/>
                        </a:rPr>
                        <a:t>NRO DE REGISTROS</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EC" sz="1400" b="1" i="0" u="none" strike="noStrike" dirty="0">
                          <a:solidFill>
                            <a:srgbClr val="002060"/>
                          </a:solidFill>
                          <a:effectLst/>
                          <a:latin typeface="Montserrat Black" panose="00000A00000000000000" pitchFamily="2" charset="0"/>
                        </a:rPr>
                        <a:t>OBSERVACIÓN</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65905348"/>
                  </a:ext>
                </a:extLst>
              </a:tr>
              <a:tr h="420101">
                <a:tc>
                  <a:txBody>
                    <a:bodyPr/>
                    <a:lstStyle/>
                    <a:p>
                      <a:pPr algn="l" rtl="0" fontAlgn="ctr"/>
                      <a:r>
                        <a:rPr lang="es-EC" sz="1400" b="0" i="0" u="none" strike="noStrike" dirty="0">
                          <a:solidFill>
                            <a:srgbClr val="002060"/>
                          </a:solidFill>
                          <a:effectLst/>
                          <a:latin typeface="Montserrat" panose="00000500000000000000" pitchFamily="2" charset="0"/>
                        </a:rPr>
                        <a:t>PREDIAL URBANO - PREDIAL RURAL Y CEM</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dirty="0">
                          <a:solidFill>
                            <a:srgbClr val="002060"/>
                          </a:solidFill>
                          <a:effectLst/>
                          <a:latin typeface="Montserrat" panose="00000500000000000000" pitchFamily="2" charset="0"/>
                        </a:rPr>
                        <a:t>                        10 </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dirty="0">
                          <a:solidFill>
                            <a:srgbClr val="002060"/>
                          </a:solidFill>
                          <a:effectLst/>
                          <a:latin typeface="Montserrat" panose="00000500000000000000" pitchFamily="2" charset="0"/>
                        </a:rPr>
                        <a:t>                         107 </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ctr"/>
                      <a:r>
                        <a:rPr lang="es-EC" sz="1400" b="0" i="0" u="none" strike="noStrike" dirty="0">
                          <a:solidFill>
                            <a:srgbClr val="002060"/>
                          </a:solidFill>
                          <a:effectLst/>
                          <a:latin typeface="Montserrat" panose="00000500000000000000" pitchFamily="2" charset="0"/>
                        </a:rPr>
                        <a:t>Resoluciones que tienen hasta 100 órdenes de pago</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4190516"/>
                  </a:ext>
                </a:extLst>
              </a:tr>
              <a:tr h="420101">
                <a:tc>
                  <a:txBody>
                    <a:bodyPr/>
                    <a:lstStyle/>
                    <a:p>
                      <a:pPr algn="l" rtl="0" fontAlgn="ctr"/>
                      <a:r>
                        <a:rPr lang="es-EC" sz="1400" b="0" i="0" u="none" strike="noStrike" dirty="0">
                          <a:solidFill>
                            <a:srgbClr val="002060"/>
                          </a:solidFill>
                          <a:effectLst/>
                          <a:latin typeface="Montserrat" panose="00000500000000000000" pitchFamily="2" charset="0"/>
                        </a:rPr>
                        <a:t>PREDIAL URBANO Y CEM</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dirty="0">
                          <a:solidFill>
                            <a:srgbClr val="002060"/>
                          </a:solidFill>
                          <a:effectLst/>
                          <a:latin typeface="Montserrat" panose="00000500000000000000" pitchFamily="2" charset="0"/>
                        </a:rPr>
                        <a:t>                     285 </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dirty="0">
                          <a:solidFill>
                            <a:srgbClr val="002060"/>
                          </a:solidFill>
                          <a:effectLst/>
                          <a:latin typeface="Montserrat" panose="00000500000000000000" pitchFamily="2" charset="0"/>
                        </a:rPr>
                        <a:t>                     2.304 </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ctr"/>
                      <a:r>
                        <a:rPr lang="es-EC" sz="1400" b="0" i="0" u="none" strike="noStrike" dirty="0">
                          <a:solidFill>
                            <a:srgbClr val="002060"/>
                          </a:solidFill>
                          <a:effectLst/>
                          <a:latin typeface="Montserrat" panose="00000500000000000000" pitchFamily="2" charset="0"/>
                        </a:rPr>
                        <a:t>Resoluciones que tienen hasta 100 órdenes de pago</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75356678"/>
                  </a:ext>
                </a:extLst>
              </a:tr>
              <a:tr h="483557">
                <a:tc>
                  <a:txBody>
                    <a:bodyPr/>
                    <a:lstStyle/>
                    <a:p>
                      <a:pPr algn="l" rtl="0" fontAlgn="ctr"/>
                      <a:r>
                        <a:rPr lang="es-EC" sz="1400" b="0" i="0" u="none" strike="noStrike" dirty="0">
                          <a:solidFill>
                            <a:srgbClr val="002060"/>
                          </a:solidFill>
                          <a:effectLst/>
                          <a:latin typeface="Montserrat" panose="00000500000000000000" pitchFamily="2" charset="0"/>
                        </a:rPr>
                        <a:t>PREDIAL URBANO Y CEM</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a:solidFill>
                            <a:srgbClr val="002060"/>
                          </a:solidFill>
                          <a:effectLst/>
                          <a:latin typeface="Montserrat" panose="00000500000000000000" pitchFamily="2" charset="0"/>
                        </a:rPr>
                        <a:t>                          5 </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dirty="0">
                          <a:solidFill>
                            <a:srgbClr val="002060"/>
                          </a:solidFill>
                          <a:effectLst/>
                          <a:latin typeface="Montserrat" panose="00000500000000000000" pitchFamily="2" charset="0"/>
                        </a:rPr>
                        <a:t>                   16.902 </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ctr"/>
                      <a:r>
                        <a:rPr lang="es-EC" sz="1400" b="0" i="0" u="none" strike="noStrike" dirty="0">
                          <a:solidFill>
                            <a:srgbClr val="002060"/>
                          </a:solidFill>
                          <a:effectLst/>
                          <a:latin typeface="Montserrat" panose="00000500000000000000" pitchFamily="2" charset="0"/>
                        </a:rPr>
                        <a:t>Resoluciones que tienen desde 101 hasta 6000 órdenes de pago</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74239843"/>
                  </a:ext>
                </a:extLst>
              </a:tr>
              <a:tr h="420101">
                <a:tc>
                  <a:txBody>
                    <a:bodyPr/>
                    <a:lstStyle/>
                    <a:p>
                      <a:pPr algn="l" rtl="0" fontAlgn="ctr"/>
                      <a:r>
                        <a:rPr lang="es-EC" sz="1400" b="0" i="0" u="none" strike="noStrike" dirty="0">
                          <a:solidFill>
                            <a:srgbClr val="002060"/>
                          </a:solidFill>
                          <a:effectLst/>
                          <a:latin typeface="Montserrat" panose="00000500000000000000" pitchFamily="2" charset="0"/>
                        </a:rPr>
                        <a:t>PREDIAL URBANO</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a:solidFill>
                            <a:srgbClr val="002060"/>
                          </a:solidFill>
                          <a:effectLst/>
                          <a:latin typeface="Montserrat" panose="00000500000000000000" pitchFamily="2" charset="0"/>
                        </a:rPr>
                        <a:t>                       26 </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dirty="0">
                          <a:solidFill>
                            <a:srgbClr val="002060"/>
                          </a:solidFill>
                          <a:effectLst/>
                          <a:latin typeface="Montserrat" panose="00000500000000000000" pitchFamily="2" charset="0"/>
                        </a:rPr>
                        <a:t>                           81 </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ctr"/>
                      <a:r>
                        <a:rPr lang="es-EC" sz="1400" b="0" i="0" u="none" strike="noStrike" dirty="0">
                          <a:solidFill>
                            <a:srgbClr val="002060"/>
                          </a:solidFill>
                          <a:effectLst/>
                          <a:latin typeface="Montserrat" panose="00000500000000000000" pitchFamily="2" charset="0"/>
                        </a:rPr>
                        <a:t>Resoluciones que tienen hasta 100 órdenes de pago</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1172507"/>
                  </a:ext>
                </a:extLst>
              </a:tr>
              <a:tr h="420101">
                <a:tc>
                  <a:txBody>
                    <a:bodyPr/>
                    <a:lstStyle/>
                    <a:p>
                      <a:pPr algn="l" rtl="0" fontAlgn="ctr"/>
                      <a:r>
                        <a:rPr lang="es-EC" sz="1400" b="0" i="0" u="none" strike="noStrike" dirty="0">
                          <a:solidFill>
                            <a:srgbClr val="002060"/>
                          </a:solidFill>
                          <a:effectLst/>
                          <a:latin typeface="Montserrat" panose="00000500000000000000" pitchFamily="2" charset="0"/>
                        </a:rPr>
                        <a:t>CEM</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a:solidFill>
                            <a:srgbClr val="002060"/>
                          </a:solidFill>
                          <a:effectLst/>
                          <a:latin typeface="Montserrat" panose="00000500000000000000" pitchFamily="2" charset="0"/>
                        </a:rPr>
                        <a:t>                        17 </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dirty="0">
                          <a:solidFill>
                            <a:srgbClr val="002060"/>
                          </a:solidFill>
                          <a:effectLst/>
                          <a:latin typeface="Montserrat" panose="00000500000000000000" pitchFamily="2" charset="0"/>
                        </a:rPr>
                        <a:t>                          46 </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ctr"/>
                      <a:r>
                        <a:rPr lang="es-EC" sz="1400" b="0" i="0" u="none" strike="noStrike" dirty="0">
                          <a:solidFill>
                            <a:srgbClr val="002060"/>
                          </a:solidFill>
                          <a:effectLst/>
                          <a:latin typeface="Montserrat" panose="00000500000000000000" pitchFamily="2" charset="0"/>
                        </a:rPr>
                        <a:t>Resoluciones que tienen hasta 100 órdenes de pago</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99157063"/>
                  </a:ext>
                </a:extLst>
              </a:tr>
              <a:tr h="420101">
                <a:tc>
                  <a:txBody>
                    <a:bodyPr/>
                    <a:lstStyle/>
                    <a:p>
                      <a:pPr algn="l" rtl="0" fontAlgn="ctr"/>
                      <a:r>
                        <a:rPr lang="es-EC" sz="1400" b="0" i="0" u="none" strike="noStrike" dirty="0">
                          <a:solidFill>
                            <a:srgbClr val="002060"/>
                          </a:solidFill>
                          <a:effectLst/>
                          <a:latin typeface="Montserrat" panose="00000500000000000000" pitchFamily="2" charset="0"/>
                        </a:rPr>
                        <a:t>PATENTE</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a:solidFill>
                            <a:srgbClr val="002060"/>
                          </a:solidFill>
                          <a:effectLst/>
                          <a:latin typeface="Montserrat" panose="00000500000000000000" pitchFamily="2" charset="0"/>
                        </a:rPr>
                        <a:t>                     306 </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dirty="0">
                          <a:solidFill>
                            <a:srgbClr val="002060"/>
                          </a:solidFill>
                          <a:effectLst/>
                          <a:latin typeface="Montserrat" panose="00000500000000000000" pitchFamily="2" charset="0"/>
                        </a:rPr>
                        <a:t>                     1.008 </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ctr"/>
                      <a:r>
                        <a:rPr lang="es-EC" sz="1400" b="0" i="0" u="none" strike="noStrike" dirty="0">
                          <a:solidFill>
                            <a:srgbClr val="002060"/>
                          </a:solidFill>
                          <a:effectLst/>
                          <a:latin typeface="Montserrat" panose="00000500000000000000" pitchFamily="2" charset="0"/>
                        </a:rPr>
                        <a:t>Resoluciones que tienen hasta 100 órdenes de pago</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1326138"/>
                  </a:ext>
                </a:extLst>
              </a:tr>
              <a:tr h="420101">
                <a:tc>
                  <a:txBody>
                    <a:bodyPr/>
                    <a:lstStyle/>
                    <a:p>
                      <a:pPr algn="l" rtl="0" fontAlgn="ctr"/>
                      <a:r>
                        <a:rPr lang="es-EC" sz="1400" b="0" i="0" u="none" strike="noStrike" dirty="0">
                          <a:solidFill>
                            <a:srgbClr val="002060"/>
                          </a:solidFill>
                          <a:effectLst/>
                          <a:latin typeface="Montserrat" panose="00000500000000000000" pitchFamily="2" charset="0"/>
                        </a:rPr>
                        <a:t>1,5 POR MIL</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a:solidFill>
                            <a:srgbClr val="002060"/>
                          </a:solidFill>
                          <a:effectLst/>
                          <a:latin typeface="Montserrat" panose="00000500000000000000" pitchFamily="2" charset="0"/>
                        </a:rPr>
                        <a:t>                        55 </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dirty="0">
                          <a:solidFill>
                            <a:srgbClr val="002060"/>
                          </a:solidFill>
                          <a:effectLst/>
                          <a:latin typeface="Montserrat" panose="00000500000000000000" pitchFamily="2" charset="0"/>
                        </a:rPr>
                        <a:t>                           57 </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ctr"/>
                      <a:r>
                        <a:rPr lang="es-EC" sz="1400" b="0" i="0" u="none" strike="noStrike" dirty="0">
                          <a:solidFill>
                            <a:srgbClr val="002060"/>
                          </a:solidFill>
                          <a:effectLst/>
                          <a:latin typeface="Montserrat" panose="00000500000000000000" pitchFamily="2" charset="0"/>
                        </a:rPr>
                        <a:t>Resoluciones que tienen hasta 100 órdenes de pago</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1611857"/>
                  </a:ext>
                </a:extLst>
              </a:tr>
              <a:tr h="420101">
                <a:tc>
                  <a:txBody>
                    <a:bodyPr/>
                    <a:lstStyle/>
                    <a:p>
                      <a:pPr algn="l" rtl="0" fontAlgn="ctr"/>
                      <a:r>
                        <a:rPr lang="es-EC" sz="1400" b="0" i="0" u="none" strike="noStrike" dirty="0">
                          <a:solidFill>
                            <a:srgbClr val="002060"/>
                          </a:solidFill>
                          <a:effectLst/>
                          <a:latin typeface="Montserrat" panose="00000500000000000000" pitchFamily="2" charset="0"/>
                        </a:rPr>
                        <a:t>PATENTE Y 1,5 POR MIL</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a:solidFill>
                            <a:srgbClr val="002060"/>
                          </a:solidFill>
                          <a:effectLst/>
                          <a:latin typeface="Montserrat" panose="00000500000000000000" pitchFamily="2" charset="0"/>
                        </a:rPr>
                        <a:t>                     492 </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0" i="0" u="none" strike="noStrike" dirty="0">
                          <a:solidFill>
                            <a:srgbClr val="002060"/>
                          </a:solidFill>
                          <a:effectLst/>
                          <a:latin typeface="Montserrat" panose="00000500000000000000" pitchFamily="2" charset="0"/>
                        </a:rPr>
                        <a:t>                       1.710 </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ctr"/>
                      <a:r>
                        <a:rPr lang="es-EC" sz="1400" b="0" i="0" u="none" strike="noStrike" dirty="0">
                          <a:solidFill>
                            <a:srgbClr val="002060"/>
                          </a:solidFill>
                          <a:effectLst/>
                          <a:latin typeface="Montserrat" panose="00000500000000000000" pitchFamily="2" charset="0"/>
                        </a:rPr>
                        <a:t>Resoluciones que tienen hasta 100 órdenes de pago</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46745516"/>
                  </a:ext>
                </a:extLst>
              </a:tr>
              <a:tr h="213109">
                <a:tc>
                  <a:txBody>
                    <a:bodyPr/>
                    <a:lstStyle/>
                    <a:p>
                      <a:pPr algn="l" rtl="0" fontAlgn="ctr"/>
                      <a:r>
                        <a:rPr lang="es-EC" sz="1400" b="0" i="0" u="none" strike="noStrike" dirty="0">
                          <a:solidFill>
                            <a:srgbClr val="002060"/>
                          </a:solidFill>
                          <a:effectLst/>
                          <a:latin typeface="Montserrat" panose="00000500000000000000" pitchFamily="2" charset="0"/>
                        </a:rPr>
                        <a:t>TOTAL GENERAL</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1" i="0" u="none" strike="noStrike">
                          <a:solidFill>
                            <a:srgbClr val="002060"/>
                          </a:solidFill>
                          <a:effectLst/>
                          <a:latin typeface="Montserrat" panose="00000500000000000000" pitchFamily="2" charset="0"/>
                        </a:rPr>
                        <a:t>            1.196 </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1" i="0" u="none" strike="noStrike">
                          <a:solidFill>
                            <a:srgbClr val="002060"/>
                          </a:solidFill>
                          <a:effectLst/>
                          <a:latin typeface="Montserrat" panose="00000500000000000000" pitchFamily="2" charset="0"/>
                        </a:rPr>
                        <a:t>            22.215 </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C" sz="1400" b="1" i="0" u="none" strike="noStrike" dirty="0">
                          <a:solidFill>
                            <a:srgbClr val="002060"/>
                          </a:solidFill>
                          <a:effectLst/>
                          <a:latin typeface="Montserrat" panose="00000500000000000000" pitchFamily="2" charset="0"/>
                        </a:rPr>
                        <a:t> </a:t>
                      </a: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0690784"/>
                  </a:ext>
                </a:extLst>
              </a:tr>
            </a:tbl>
          </a:graphicData>
        </a:graphic>
      </p:graphicFrame>
    </p:spTree>
    <p:extLst>
      <p:ext uri="{BB962C8B-B14F-4D97-AF65-F5344CB8AC3E}">
        <p14:creationId xmlns:p14="http://schemas.microsoft.com/office/powerpoint/2010/main" val="3091711976"/>
      </p:ext>
    </p:extLst>
  </p:cSld>
  <p:clrMapOvr>
    <a:masterClrMapping/>
  </p:clrMapOvr>
  <p:transition spd="slow">
    <p:strips dir="l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Título"/>
          <p:cNvSpPr txBox="1">
            <a:spLocks/>
          </p:cNvSpPr>
          <p:nvPr/>
        </p:nvSpPr>
        <p:spPr>
          <a:xfrm>
            <a:off x="33332" y="621309"/>
            <a:ext cx="12158668" cy="4770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880" algn="ctr"/>
            <a:r>
              <a:rPr lang="es-EC" sz="3600" b="1" dirty="0">
                <a:solidFill>
                  <a:srgbClr val="4B4C8A"/>
                </a:solidFill>
              </a:rPr>
              <a:t>Facilidades de pago </a:t>
            </a:r>
          </a:p>
        </p:txBody>
      </p:sp>
      <p:pic>
        <p:nvPicPr>
          <p:cNvPr id="10" name="Imagen 9"/>
          <p:cNvPicPr>
            <a:picLocks noChangeAspect="1"/>
          </p:cNvPicPr>
          <p:nvPr/>
        </p:nvPicPr>
        <p:blipFill rotWithShape="1">
          <a:blip r:embed="rId3"/>
          <a:srcRect l="37664" t="80657" r="8819" b="11129"/>
          <a:stretch/>
        </p:blipFill>
        <p:spPr>
          <a:xfrm>
            <a:off x="4955704" y="6314739"/>
            <a:ext cx="7236296" cy="543261"/>
          </a:xfrm>
          <a:prstGeom prst="rect">
            <a:avLst/>
          </a:prstGeom>
        </p:spPr>
      </p:pic>
      <p:sp>
        <p:nvSpPr>
          <p:cNvPr id="2" name="Rectángulo 1"/>
          <p:cNvSpPr/>
          <p:nvPr/>
        </p:nvSpPr>
        <p:spPr>
          <a:xfrm>
            <a:off x="0" y="1382695"/>
            <a:ext cx="11887200" cy="461665"/>
          </a:xfrm>
          <a:prstGeom prst="rect">
            <a:avLst/>
          </a:prstGeom>
        </p:spPr>
        <p:txBody>
          <a:bodyPr wrap="square">
            <a:spAutoFit/>
          </a:bodyPr>
          <a:lstStyle/>
          <a:p>
            <a:pPr algn="ctr"/>
            <a:r>
              <a:rPr lang="es-EC" sz="2400" b="1" dirty="0">
                <a:solidFill>
                  <a:srgbClr val="002060"/>
                </a:solidFill>
              </a:rPr>
              <a:t>Cartera vencida - facilidades de pago</a:t>
            </a:r>
          </a:p>
        </p:txBody>
      </p:sp>
      <p:graphicFrame>
        <p:nvGraphicFramePr>
          <p:cNvPr id="6" name="1 Tabla"/>
          <p:cNvGraphicFramePr>
            <a:graphicFrameLocks noGrp="1"/>
          </p:cNvGraphicFramePr>
          <p:nvPr>
            <p:extLst>
              <p:ext uri="{D42A27DB-BD31-4B8C-83A1-F6EECF244321}">
                <p14:modId xmlns:p14="http://schemas.microsoft.com/office/powerpoint/2010/main" val="1187511175"/>
              </p:ext>
            </p:extLst>
          </p:nvPr>
        </p:nvGraphicFramePr>
        <p:xfrm>
          <a:off x="1242216" y="2128680"/>
          <a:ext cx="10114042" cy="1764030"/>
        </p:xfrm>
        <a:graphic>
          <a:graphicData uri="http://schemas.openxmlformats.org/drawingml/2006/table">
            <a:tbl>
              <a:tblPr firstRow="1" firstCol="1" bandRow="1"/>
              <a:tblGrid>
                <a:gridCol w="1964788">
                  <a:extLst>
                    <a:ext uri="{9D8B030D-6E8A-4147-A177-3AD203B41FA5}">
                      <a16:colId xmlns:a16="http://schemas.microsoft.com/office/drawing/2014/main" val="20000"/>
                    </a:ext>
                  </a:extLst>
                </a:gridCol>
                <a:gridCol w="1463701">
                  <a:extLst>
                    <a:ext uri="{9D8B030D-6E8A-4147-A177-3AD203B41FA5}">
                      <a16:colId xmlns:a16="http://schemas.microsoft.com/office/drawing/2014/main" val="20001"/>
                    </a:ext>
                  </a:extLst>
                </a:gridCol>
                <a:gridCol w="1450514">
                  <a:extLst>
                    <a:ext uri="{9D8B030D-6E8A-4147-A177-3AD203B41FA5}">
                      <a16:colId xmlns:a16="http://schemas.microsoft.com/office/drawing/2014/main" val="20002"/>
                    </a:ext>
                  </a:extLst>
                </a:gridCol>
                <a:gridCol w="1331836">
                  <a:extLst>
                    <a:ext uri="{9D8B030D-6E8A-4147-A177-3AD203B41FA5}">
                      <a16:colId xmlns:a16="http://schemas.microsoft.com/office/drawing/2014/main" val="20003"/>
                    </a:ext>
                  </a:extLst>
                </a:gridCol>
                <a:gridCol w="1331836">
                  <a:extLst>
                    <a:ext uri="{9D8B030D-6E8A-4147-A177-3AD203B41FA5}">
                      <a16:colId xmlns:a16="http://schemas.microsoft.com/office/drawing/2014/main" val="20004"/>
                    </a:ext>
                  </a:extLst>
                </a:gridCol>
                <a:gridCol w="1239531">
                  <a:extLst>
                    <a:ext uri="{9D8B030D-6E8A-4147-A177-3AD203B41FA5}">
                      <a16:colId xmlns:a16="http://schemas.microsoft.com/office/drawing/2014/main" val="20005"/>
                    </a:ext>
                  </a:extLst>
                </a:gridCol>
                <a:gridCol w="1331836">
                  <a:extLst>
                    <a:ext uri="{9D8B030D-6E8A-4147-A177-3AD203B41FA5}">
                      <a16:colId xmlns:a16="http://schemas.microsoft.com/office/drawing/2014/main" val="20006"/>
                    </a:ext>
                  </a:extLst>
                </a:gridCol>
              </a:tblGrid>
              <a:tr h="400050">
                <a:tc>
                  <a:txBody>
                    <a:bodyPr/>
                    <a:lstStyle/>
                    <a:p>
                      <a:pPr algn="ctr" rtl="0" fontAlgn="ctr"/>
                      <a:r>
                        <a:rPr lang="es-EC" sz="1400" b="1" i="0" u="none" strike="noStrike">
                          <a:solidFill>
                            <a:srgbClr val="FFFFFF"/>
                          </a:solidFill>
                          <a:effectLst/>
                          <a:latin typeface="Montserrat Black"/>
                        </a:rPr>
                        <a:t>CONCEPTO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a:solidFill>
                            <a:srgbClr val="FFFFFF"/>
                          </a:solidFill>
                          <a:effectLst/>
                          <a:latin typeface="Montserrat Black"/>
                        </a:rPr>
                        <a:t>NRO. REGISTROS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dirty="0">
                          <a:solidFill>
                            <a:srgbClr val="FFFFFF"/>
                          </a:solidFill>
                          <a:effectLst/>
                          <a:latin typeface="Montserrat Black"/>
                        </a:rPr>
                        <a:t>CAPITAL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a:solidFill>
                            <a:srgbClr val="FFFFFF"/>
                          </a:solidFill>
                          <a:effectLst/>
                          <a:latin typeface="Montserrat Black"/>
                        </a:rPr>
                        <a:t>INTERES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dirty="0">
                          <a:solidFill>
                            <a:srgbClr val="FFFFFF"/>
                          </a:solidFill>
                          <a:effectLst/>
                          <a:latin typeface="Montserrat Black"/>
                        </a:rPr>
                        <a:t>MULTAS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a:solidFill>
                            <a:srgbClr val="FFFFFF"/>
                          </a:solidFill>
                          <a:effectLst/>
                          <a:latin typeface="Montserrat Black"/>
                        </a:rPr>
                        <a:t>RECARGOS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a:solidFill>
                            <a:srgbClr val="FFFFFF"/>
                          </a:solidFill>
                          <a:effectLst/>
                          <a:latin typeface="Montserrat Black"/>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extLst>
                  <a:ext uri="{0D108BD9-81ED-4DB2-BD59-A6C34878D82A}">
                    <a16:rowId xmlns:a16="http://schemas.microsoft.com/office/drawing/2014/main" val="10000"/>
                  </a:ext>
                </a:extLst>
              </a:tr>
              <a:tr h="200025">
                <a:tc>
                  <a:txBody>
                    <a:bodyPr/>
                    <a:lstStyle/>
                    <a:p>
                      <a:pPr algn="l" rtl="0" fontAlgn="ctr"/>
                      <a:r>
                        <a:rPr lang="es-EC" sz="1400" b="1" i="0" u="none" strike="noStrike" dirty="0">
                          <a:solidFill>
                            <a:srgbClr val="28367F"/>
                          </a:solidFill>
                          <a:effectLst/>
                          <a:latin typeface="Montserrat"/>
                        </a:rPr>
                        <a:t>PREDIAL URBANO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10,747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$ 1,438,650.03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$ 326,045.45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$ 183,948.00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$ 1,948,643.48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extLst>
                  <a:ext uri="{0D108BD9-81ED-4DB2-BD59-A6C34878D82A}">
                    <a16:rowId xmlns:a16="http://schemas.microsoft.com/office/drawing/2014/main" val="10001"/>
                  </a:ext>
                </a:extLst>
              </a:tr>
              <a:tr h="200025">
                <a:tc>
                  <a:txBody>
                    <a:bodyPr/>
                    <a:lstStyle/>
                    <a:p>
                      <a:pPr algn="l" rtl="0" fontAlgn="ctr"/>
                      <a:r>
                        <a:rPr lang="es-EC" sz="1400" b="1" i="0" u="none" strike="noStrike">
                          <a:solidFill>
                            <a:srgbClr val="28367F"/>
                          </a:solidFill>
                          <a:effectLst/>
                          <a:latin typeface="Montserrat"/>
                        </a:rPr>
                        <a:t>PREDIAL RURAL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dirty="0">
                          <a:solidFill>
                            <a:srgbClr val="28367F"/>
                          </a:solidFill>
                          <a:effectLst/>
                          <a:latin typeface="Montserrat"/>
                        </a:rPr>
                        <a:t>$ 22,390.16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dirty="0">
                          <a:solidFill>
                            <a:srgbClr val="28367F"/>
                          </a:solidFill>
                          <a:effectLst/>
                          <a:latin typeface="Montserrat"/>
                        </a:rPr>
                        <a:t>$ 4,380.53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dirty="0">
                          <a:solidFill>
                            <a:srgbClr val="28367F"/>
                          </a:solidFill>
                          <a:effectLst/>
                          <a:latin typeface="Montserrat"/>
                        </a:rPr>
                        <a:t>$ 0.00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$ 1.31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$ 26,772.00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00025">
                <a:tc>
                  <a:txBody>
                    <a:bodyPr/>
                    <a:lstStyle/>
                    <a:p>
                      <a:pPr algn="l" rtl="0" fontAlgn="ctr"/>
                      <a:r>
                        <a:rPr lang="es-EC" sz="1400" b="1" i="0" u="none" strike="noStrike">
                          <a:solidFill>
                            <a:srgbClr val="28367F"/>
                          </a:solidFill>
                          <a:effectLst/>
                          <a:latin typeface="Montserrat"/>
                        </a:rPr>
                        <a:t>PATENTE Y 1.5 POR MIL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2,775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$ 3,960,992.45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$ 565,864.92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$ 691,138.42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$ 57,580.75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$ 5,275,576.54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extLst>
                  <a:ext uri="{0D108BD9-81ED-4DB2-BD59-A6C34878D82A}">
                    <a16:rowId xmlns:a16="http://schemas.microsoft.com/office/drawing/2014/main" val="10003"/>
                  </a:ext>
                </a:extLst>
              </a:tr>
              <a:tr h="200025">
                <a:tc>
                  <a:txBody>
                    <a:bodyPr/>
                    <a:lstStyle/>
                    <a:p>
                      <a:pPr algn="l" rtl="0" fontAlgn="ctr"/>
                      <a:r>
                        <a:rPr lang="es-EC" sz="1400" b="1" i="0" u="none" strike="noStrike">
                          <a:solidFill>
                            <a:srgbClr val="28367F"/>
                          </a:solidFill>
                          <a:effectLst/>
                          <a:latin typeface="Montserrat"/>
                        </a:rPr>
                        <a:t>CEM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8,653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$ 323,062.22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$ 63,352.04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$ 7,140.23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dirty="0">
                          <a:solidFill>
                            <a:srgbClr val="28367F"/>
                          </a:solidFill>
                          <a:effectLst/>
                          <a:latin typeface="Montserrat"/>
                        </a:rPr>
                        <a:t>$ 393,554.49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00025">
                <a:tc>
                  <a:txBody>
                    <a:bodyPr/>
                    <a:lstStyle/>
                    <a:p>
                      <a:pPr algn="l" rtl="0" fontAlgn="ctr"/>
                      <a:r>
                        <a:rPr lang="es-EC" sz="1400" b="1" i="0" u="none" strike="noStrike">
                          <a:solidFill>
                            <a:srgbClr val="FFFFFF"/>
                          </a:solidFill>
                          <a:effectLst/>
                          <a:latin typeface="Montserrat"/>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a:solidFill>
                            <a:srgbClr val="FFFFFF"/>
                          </a:solidFill>
                          <a:effectLst/>
                          <a:latin typeface="Montserrat"/>
                        </a:rPr>
                        <a:t>22,215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a:solidFill>
                            <a:srgbClr val="FFFFFF"/>
                          </a:solidFill>
                          <a:effectLst/>
                          <a:latin typeface="Montserrat"/>
                        </a:rPr>
                        <a:t>$ 5,745,094.86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a:solidFill>
                            <a:srgbClr val="FFFFFF"/>
                          </a:solidFill>
                          <a:effectLst/>
                          <a:latin typeface="Montserrat"/>
                        </a:rPr>
                        <a:t>$ 959,642.94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a:solidFill>
                            <a:srgbClr val="FFFFFF"/>
                          </a:solidFill>
                          <a:effectLst/>
                          <a:latin typeface="Montserrat"/>
                        </a:rPr>
                        <a:t>$ 691,138.42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a:solidFill>
                            <a:srgbClr val="FFFFFF"/>
                          </a:solidFill>
                          <a:effectLst/>
                          <a:latin typeface="Montserrat"/>
                        </a:rPr>
                        <a:t>$ 248,670.29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dirty="0">
                          <a:solidFill>
                            <a:srgbClr val="FFFFFF"/>
                          </a:solidFill>
                          <a:effectLst/>
                          <a:latin typeface="Montserrat"/>
                        </a:rPr>
                        <a:t>$ 7,644,546.51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extLst>
                  <a:ext uri="{0D108BD9-81ED-4DB2-BD59-A6C34878D82A}">
                    <a16:rowId xmlns:a16="http://schemas.microsoft.com/office/drawing/2014/main" val="10005"/>
                  </a:ext>
                </a:extLst>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2431862076"/>
              </p:ext>
            </p:extLst>
          </p:nvPr>
        </p:nvGraphicFramePr>
        <p:xfrm>
          <a:off x="1242216" y="4177030"/>
          <a:ext cx="9435615" cy="1013661"/>
        </p:xfrm>
        <a:graphic>
          <a:graphicData uri="http://schemas.openxmlformats.org/drawingml/2006/table">
            <a:tbl>
              <a:tblPr firstRow="1" firstCol="1" bandRow="1">
                <a:tableStyleId>{5C22544A-7EE6-4342-B048-85BDC9FD1C3A}</a:tableStyleId>
              </a:tblPr>
              <a:tblGrid>
                <a:gridCol w="3433591">
                  <a:extLst>
                    <a:ext uri="{9D8B030D-6E8A-4147-A177-3AD203B41FA5}">
                      <a16:colId xmlns:a16="http://schemas.microsoft.com/office/drawing/2014/main" val="2356940287"/>
                    </a:ext>
                  </a:extLst>
                </a:gridCol>
                <a:gridCol w="1968637">
                  <a:extLst>
                    <a:ext uri="{9D8B030D-6E8A-4147-A177-3AD203B41FA5}">
                      <a16:colId xmlns:a16="http://schemas.microsoft.com/office/drawing/2014/main" val="2874469311"/>
                    </a:ext>
                  </a:extLst>
                </a:gridCol>
                <a:gridCol w="3089491">
                  <a:extLst>
                    <a:ext uri="{9D8B030D-6E8A-4147-A177-3AD203B41FA5}">
                      <a16:colId xmlns:a16="http://schemas.microsoft.com/office/drawing/2014/main" val="572150492"/>
                    </a:ext>
                  </a:extLst>
                </a:gridCol>
                <a:gridCol w="943896">
                  <a:extLst>
                    <a:ext uri="{9D8B030D-6E8A-4147-A177-3AD203B41FA5}">
                      <a16:colId xmlns:a16="http://schemas.microsoft.com/office/drawing/2014/main" val="4099832322"/>
                    </a:ext>
                  </a:extLst>
                </a:gridCol>
              </a:tblGrid>
              <a:tr h="190500">
                <a:tc>
                  <a:txBody>
                    <a:bodyPr/>
                    <a:lstStyle/>
                    <a:p>
                      <a:pPr algn="ctr" rtl="0" fontAlgn="ctr"/>
                      <a:r>
                        <a:rPr lang="es-EC" sz="1600" u="none" strike="noStrike" dirty="0">
                          <a:solidFill>
                            <a:srgbClr val="002060"/>
                          </a:solidFill>
                          <a:effectLst/>
                          <a:latin typeface="+mn-lt"/>
                        </a:rPr>
                        <a:t>Total cartera </a:t>
                      </a:r>
                      <a:r>
                        <a:rPr lang="es-EC" sz="1600" u="none" strike="noStrike" dirty="0" smtClean="0">
                          <a:solidFill>
                            <a:srgbClr val="002060"/>
                          </a:solidFill>
                          <a:effectLst/>
                          <a:latin typeface="+mn-lt"/>
                        </a:rPr>
                        <a:t>Capital</a:t>
                      </a:r>
                      <a:endParaRPr lang="es-EC" sz="1600" b="1" i="0" u="none" strike="noStrike" dirty="0">
                        <a:solidFill>
                          <a:srgbClr val="002060"/>
                        </a:solidFill>
                        <a:effectLst/>
                        <a:latin typeface="+mn-lt"/>
                      </a:endParaRPr>
                    </a:p>
                  </a:txBody>
                  <a:tcPr marL="9525" marR="9525" marT="9525" marB="0" anchor="ctr"/>
                </a:tc>
                <a:tc gridSpan="3">
                  <a:txBody>
                    <a:bodyPr/>
                    <a:lstStyle/>
                    <a:p>
                      <a:pPr algn="ctr" rtl="0" fontAlgn="ctr"/>
                      <a:r>
                        <a:rPr lang="es-EC" sz="1600" u="none" strike="noStrike" dirty="0">
                          <a:solidFill>
                            <a:srgbClr val="002060"/>
                          </a:solidFill>
                          <a:effectLst/>
                          <a:latin typeface="+mn-lt"/>
                        </a:rPr>
                        <a:t>    263.528.225,76 </a:t>
                      </a:r>
                      <a:endParaRPr lang="es-EC" sz="1600" b="1" i="0" u="none" strike="noStrike" dirty="0">
                        <a:solidFill>
                          <a:srgbClr val="002060"/>
                        </a:solidFill>
                        <a:effectLst/>
                        <a:latin typeface="+mn-lt"/>
                      </a:endParaRPr>
                    </a:p>
                  </a:txBody>
                  <a:tcPr marL="9525" marR="9525" marT="9525" marB="0" anchor="ctr"/>
                </a:tc>
                <a:tc hMerge="1">
                  <a:txBody>
                    <a:bodyPr/>
                    <a:lstStyle/>
                    <a:p>
                      <a:pPr algn="l" fontAlgn="b"/>
                      <a:endParaRPr lang="es-EC" sz="1600" b="0" i="0" u="none" strike="noStrike" dirty="0">
                        <a:solidFill>
                          <a:srgbClr val="002060"/>
                        </a:solidFill>
                        <a:effectLst/>
                        <a:latin typeface="+mn-lt"/>
                      </a:endParaRPr>
                    </a:p>
                  </a:txBody>
                  <a:tcPr marL="9525" marR="9525" marT="9525" marB="0" anchor="b"/>
                </a:tc>
                <a:tc hMerge="1">
                  <a:txBody>
                    <a:bodyPr/>
                    <a:lstStyle/>
                    <a:p>
                      <a:pPr algn="l" fontAlgn="b"/>
                      <a:endParaRPr lang="es-EC" sz="1600" b="0" i="0" u="none" strike="noStrike" dirty="0">
                        <a:solidFill>
                          <a:srgbClr val="002060"/>
                        </a:solidFill>
                        <a:effectLst/>
                        <a:latin typeface="+mn-lt"/>
                      </a:endParaRPr>
                    </a:p>
                  </a:txBody>
                  <a:tcPr marL="9525" marR="9525" marT="9525" marB="0" anchor="ctr"/>
                </a:tc>
                <a:extLst>
                  <a:ext uri="{0D108BD9-81ED-4DB2-BD59-A6C34878D82A}">
                    <a16:rowId xmlns:a16="http://schemas.microsoft.com/office/drawing/2014/main" val="2373832801"/>
                  </a:ext>
                </a:extLst>
              </a:tr>
              <a:tr h="253566">
                <a:tc>
                  <a:txBody>
                    <a:bodyPr/>
                    <a:lstStyle/>
                    <a:p>
                      <a:pPr algn="ctr" fontAlgn="b"/>
                      <a:r>
                        <a:rPr lang="es-EC" sz="1600" u="none" strike="noStrike" dirty="0">
                          <a:solidFill>
                            <a:srgbClr val="002060"/>
                          </a:solidFill>
                          <a:effectLst/>
                          <a:latin typeface="+mn-lt"/>
                        </a:rPr>
                        <a:t>Remisión (I+M+R)</a:t>
                      </a:r>
                      <a:endParaRPr lang="es-EC" sz="1600" b="0" i="0" u="none" strike="noStrike" dirty="0">
                        <a:solidFill>
                          <a:srgbClr val="002060"/>
                        </a:solidFill>
                        <a:effectLst/>
                        <a:latin typeface="+mn-lt"/>
                      </a:endParaRPr>
                    </a:p>
                  </a:txBody>
                  <a:tcPr marL="9525" marR="9525" marT="9525" marB="0" anchor="ctr"/>
                </a:tc>
                <a:tc>
                  <a:txBody>
                    <a:bodyPr/>
                    <a:lstStyle/>
                    <a:p>
                      <a:pPr algn="r" fontAlgn="b"/>
                      <a:r>
                        <a:rPr lang="es-EC" sz="1600" u="none" strike="noStrike" dirty="0" smtClean="0">
                          <a:solidFill>
                            <a:srgbClr val="002060"/>
                          </a:solidFill>
                          <a:effectLst/>
                          <a:latin typeface="+mn-lt"/>
                        </a:rPr>
                        <a:t>1.899.451,65</a:t>
                      </a:r>
                      <a:endParaRPr lang="es-EC" sz="1600" b="0" i="0" u="none" strike="noStrike" dirty="0">
                        <a:solidFill>
                          <a:srgbClr val="002060"/>
                        </a:solidFill>
                        <a:effectLst/>
                        <a:latin typeface="+mn-lt"/>
                      </a:endParaRPr>
                    </a:p>
                  </a:txBody>
                  <a:tcPr marL="9525" marR="9525" marT="9525" marB="0" anchor="ctr"/>
                </a:tc>
                <a:tc>
                  <a:txBody>
                    <a:bodyPr/>
                    <a:lstStyle/>
                    <a:p>
                      <a:pPr algn="l" fontAlgn="b"/>
                      <a:r>
                        <a:rPr lang="es-EC" sz="1600" u="none" strike="noStrike" dirty="0">
                          <a:solidFill>
                            <a:srgbClr val="002060"/>
                          </a:solidFill>
                          <a:effectLst/>
                          <a:latin typeface="+mn-lt"/>
                        </a:rPr>
                        <a:t>Remisión</a:t>
                      </a:r>
                      <a:r>
                        <a:rPr lang="es-EC" sz="1600" u="none" strike="noStrike" dirty="0" smtClean="0">
                          <a:solidFill>
                            <a:srgbClr val="002060"/>
                          </a:solidFill>
                          <a:effectLst/>
                          <a:latin typeface="+mn-lt"/>
                        </a:rPr>
                        <a:t>/ Capital</a:t>
                      </a:r>
                      <a:endParaRPr lang="es-EC" sz="1600" b="0" i="0" u="none" strike="noStrike" dirty="0">
                        <a:solidFill>
                          <a:srgbClr val="002060"/>
                        </a:solidFill>
                        <a:effectLst/>
                        <a:latin typeface="+mn-lt"/>
                      </a:endParaRPr>
                    </a:p>
                  </a:txBody>
                  <a:tcPr marL="9525" marR="9525" marT="9525" marB="0" anchor="ctr"/>
                </a:tc>
                <a:tc>
                  <a:txBody>
                    <a:bodyPr/>
                    <a:lstStyle/>
                    <a:p>
                      <a:pPr algn="r" fontAlgn="b"/>
                      <a:r>
                        <a:rPr lang="es-EC" sz="1600" u="none" strike="noStrike">
                          <a:solidFill>
                            <a:srgbClr val="002060"/>
                          </a:solidFill>
                          <a:effectLst/>
                          <a:latin typeface="+mn-lt"/>
                        </a:rPr>
                        <a:t>33,06%</a:t>
                      </a:r>
                      <a:endParaRPr lang="es-EC" sz="1600" b="0" i="0" u="none" strike="noStrike">
                        <a:solidFill>
                          <a:srgbClr val="002060"/>
                        </a:solidFill>
                        <a:effectLst/>
                        <a:latin typeface="+mn-lt"/>
                      </a:endParaRPr>
                    </a:p>
                  </a:txBody>
                  <a:tcPr marL="9525" marR="9525" marT="9525" marB="0" anchor="ctr"/>
                </a:tc>
                <a:extLst>
                  <a:ext uri="{0D108BD9-81ED-4DB2-BD59-A6C34878D82A}">
                    <a16:rowId xmlns:a16="http://schemas.microsoft.com/office/drawing/2014/main" val="3012666607"/>
                  </a:ext>
                </a:extLst>
              </a:tr>
              <a:tr h="190500">
                <a:tc>
                  <a:txBody>
                    <a:bodyPr/>
                    <a:lstStyle/>
                    <a:p>
                      <a:pPr algn="ctr" fontAlgn="b"/>
                      <a:r>
                        <a:rPr lang="es-EC" sz="1600" u="none" strike="noStrike" dirty="0">
                          <a:solidFill>
                            <a:srgbClr val="002060"/>
                          </a:solidFill>
                          <a:effectLst/>
                          <a:latin typeface="+mn-lt"/>
                        </a:rPr>
                        <a:t>Valor total Remisión</a:t>
                      </a:r>
                      <a:endParaRPr lang="es-EC" sz="1600" b="0" i="0" u="none" strike="noStrike" dirty="0">
                        <a:solidFill>
                          <a:srgbClr val="002060"/>
                        </a:solidFill>
                        <a:effectLst/>
                        <a:latin typeface="+mn-lt"/>
                      </a:endParaRPr>
                    </a:p>
                  </a:txBody>
                  <a:tcPr marL="9525" marR="9525" marT="9525" marB="0" anchor="ctr"/>
                </a:tc>
                <a:tc>
                  <a:txBody>
                    <a:bodyPr/>
                    <a:lstStyle/>
                    <a:p>
                      <a:pPr algn="r" fontAlgn="b"/>
                      <a:r>
                        <a:rPr lang="es-EC" sz="1600" u="none" strike="noStrike" dirty="0" smtClean="0">
                          <a:solidFill>
                            <a:srgbClr val="002060"/>
                          </a:solidFill>
                          <a:effectLst/>
                          <a:latin typeface="+mn-lt"/>
                        </a:rPr>
                        <a:t>188.337.156,34 </a:t>
                      </a:r>
                      <a:endParaRPr lang="es-EC" sz="1600" b="0" i="0" u="none" strike="noStrike" dirty="0">
                        <a:solidFill>
                          <a:srgbClr val="002060"/>
                        </a:solidFill>
                        <a:effectLst/>
                        <a:latin typeface="+mn-lt"/>
                      </a:endParaRPr>
                    </a:p>
                  </a:txBody>
                  <a:tcPr marL="9525" marR="9525" marT="9525" marB="0" anchor="ctr"/>
                </a:tc>
                <a:tc>
                  <a:txBody>
                    <a:bodyPr/>
                    <a:lstStyle/>
                    <a:p>
                      <a:pPr algn="l" fontAlgn="b"/>
                      <a:r>
                        <a:rPr lang="es-EC" sz="1600" u="none" strike="noStrike" dirty="0">
                          <a:solidFill>
                            <a:srgbClr val="002060"/>
                          </a:solidFill>
                          <a:effectLst/>
                          <a:latin typeface="+mn-lt"/>
                        </a:rPr>
                        <a:t>Remisión/Valor total Remisión</a:t>
                      </a:r>
                      <a:endParaRPr lang="es-EC" sz="1600" b="0" i="0" u="none" strike="noStrike" dirty="0">
                        <a:solidFill>
                          <a:srgbClr val="002060"/>
                        </a:solidFill>
                        <a:effectLst/>
                        <a:latin typeface="+mn-lt"/>
                      </a:endParaRPr>
                    </a:p>
                  </a:txBody>
                  <a:tcPr marL="9525" marR="9525" marT="9525" marB="0" anchor="ctr"/>
                </a:tc>
                <a:tc>
                  <a:txBody>
                    <a:bodyPr/>
                    <a:lstStyle/>
                    <a:p>
                      <a:pPr algn="r" fontAlgn="b"/>
                      <a:r>
                        <a:rPr lang="es-EC" sz="1600" u="none" strike="noStrike">
                          <a:solidFill>
                            <a:srgbClr val="002060"/>
                          </a:solidFill>
                          <a:effectLst/>
                          <a:latin typeface="+mn-lt"/>
                        </a:rPr>
                        <a:t>1,01%</a:t>
                      </a:r>
                      <a:endParaRPr lang="es-EC" sz="1600" b="0" i="0" u="none" strike="noStrike">
                        <a:solidFill>
                          <a:srgbClr val="002060"/>
                        </a:solidFill>
                        <a:effectLst/>
                        <a:latin typeface="+mn-lt"/>
                      </a:endParaRPr>
                    </a:p>
                  </a:txBody>
                  <a:tcPr marL="9525" marR="9525" marT="9525" marB="0" anchor="ctr"/>
                </a:tc>
                <a:extLst>
                  <a:ext uri="{0D108BD9-81ED-4DB2-BD59-A6C34878D82A}">
                    <a16:rowId xmlns:a16="http://schemas.microsoft.com/office/drawing/2014/main" val="1061458181"/>
                  </a:ext>
                </a:extLst>
              </a:tr>
              <a:tr h="190500">
                <a:tc>
                  <a:txBody>
                    <a:bodyPr/>
                    <a:lstStyle/>
                    <a:p>
                      <a:pPr algn="ctr" fontAlgn="b"/>
                      <a:r>
                        <a:rPr lang="es-EC" sz="1600" u="none" strike="noStrike" dirty="0">
                          <a:solidFill>
                            <a:srgbClr val="002060"/>
                          </a:solidFill>
                          <a:effectLst/>
                          <a:latin typeface="+mn-lt"/>
                        </a:rPr>
                        <a:t>Capital FP</a:t>
                      </a:r>
                      <a:endParaRPr lang="es-EC" sz="1600" b="0" i="0" u="none" strike="noStrike" dirty="0">
                        <a:solidFill>
                          <a:srgbClr val="002060"/>
                        </a:solidFill>
                        <a:effectLst/>
                        <a:latin typeface="+mn-lt"/>
                      </a:endParaRPr>
                    </a:p>
                  </a:txBody>
                  <a:tcPr marL="9525" marR="9525" marT="9525" marB="0" anchor="ctr"/>
                </a:tc>
                <a:tc>
                  <a:txBody>
                    <a:bodyPr/>
                    <a:lstStyle/>
                    <a:p>
                      <a:pPr algn="r" fontAlgn="b"/>
                      <a:r>
                        <a:rPr lang="es-EC" sz="1600" u="none" strike="noStrike" dirty="0">
                          <a:solidFill>
                            <a:srgbClr val="002060"/>
                          </a:solidFill>
                          <a:effectLst/>
                          <a:latin typeface="+mn-lt"/>
                        </a:rPr>
                        <a:t>       5.745.084,86 </a:t>
                      </a:r>
                      <a:endParaRPr lang="es-EC" sz="1600" b="0" i="0" u="none" strike="noStrike" dirty="0">
                        <a:solidFill>
                          <a:srgbClr val="002060"/>
                        </a:solidFill>
                        <a:effectLst/>
                        <a:latin typeface="+mn-lt"/>
                      </a:endParaRPr>
                    </a:p>
                  </a:txBody>
                  <a:tcPr marL="9525" marR="9525" marT="9525" marB="0" anchor="ctr"/>
                </a:tc>
                <a:tc>
                  <a:txBody>
                    <a:bodyPr/>
                    <a:lstStyle/>
                    <a:p>
                      <a:pPr algn="l" fontAlgn="b"/>
                      <a:r>
                        <a:rPr lang="es-EC" sz="1600" u="none" strike="noStrike" dirty="0">
                          <a:solidFill>
                            <a:srgbClr val="002060"/>
                          </a:solidFill>
                          <a:effectLst/>
                          <a:latin typeface="+mn-lt"/>
                        </a:rPr>
                        <a:t>Capital FP/Total </a:t>
                      </a:r>
                      <a:r>
                        <a:rPr lang="es-EC" sz="1600" u="none" strike="noStrike" dirty="0" err="1">
                          <a:solidFill>
                            <a:srgbClr val="002060"/>
                          </a:solidFill>
                          <a:effectLst/>
                          <a:latin typeface="+mn-lt"/>
                        </a:rPr>
                        <a:t>Cart</a:t>
                      </a:r>
                      <a:r>
                        <a:rPr lang="es-EC" sz="1600" u="none" strike="noStrike" dirty="0">
                          <a:solidFill>
                            <a:srgbClr val="002060"/>
                          </a:solidFill>
                          <a:effectLst/>
                          <a:latin typeface="+mn-lt"/>
                        </a:rPr>
                        <a:t> </a:t>
                      </a:r>
                      <a:r>
                        <a:rPr lang="es-EC" sz="1600" u="none" strike="noStrike" dirty="0" smtClean="0">
                          <a:solidFill>
                            <a:srgbClr val="002060"/>
                          </a:solidFill>
                          <a:effectLst/>
                          <a:latin typeface="+mn-lt"/>
                        </a:rPr>
                        <a:t> Capital</a:t>
                      </a:r>
                      <a:endParaRPr lang="es-EC" sz="1600" b="0" i="0" u="none" strike="noStrike" dirty="0">
                        <a:solidFill>
                          <a:srgbClr val="002060"/>
                        </a:solidFill>
                        <a:effectLst/>
                        <a:latin typeface="+mn-lt"/>
                      </a:endParaRPr>
                    </a:p>
                  </a:txBody>
                  <a:tcPr marL="9525" marR="9525" marT="9525" marB="0" anchor="ctr"/>
                </a:tc>
                <a:tc>
                  <a:txBody>
                    <a:bodyPr/>
                    <a:lstStyle/>
                    <a:p>
                      <a:pPr algn="r" fontAlgn="b"/>
                      <a:r>
                        <a:rPr lang="es-EC" sz="1600" u="none" strike="noStrike" dirty="0">
                          <a:solidFill>
                            <a:srgbClr val="002060"/>
                          </a:solidFill>
                          <a:effectLst/>
                          <a:latin typeface="+mn-lt"/>
                        </a:rPr>
                        <a:t>2,18%</a:t>
                      </a:r>
                      <a:endParaRPr lang="es-EC" sz="1600" b="0" i="0" u="none" strike="noStrike" dirty="0">
                        <a:solidFill>
                          <a:srgbClr val="002060"/>
                        </a:solidFill>
                        <a:effectLst/>
                        <a:latin typeface="+mn-lt"/>
                      </a:endParaRPr>
                    </a:p>
                  </a:txBody>
                  <a:tcPr marL="9525" marR="9525" marT="9525" marB="0" anchor="ctr"/>
                </a:tc>
                <a:extLst>
                  <a:ext uri="{0D108BD9-81ED-4DB2-BD59-A6C34878D82A}">
                    <a16:rowId xmlns:a16="http://schemas.microsoft.com/office/drawing/2014/main" val="1066669124"/>
                  </a:ext>
                </a:extLst>
              </a:tr>
            </a:tbl>
          </a:graphicData>
        </a:graphic>
      </p:graphicFrame>
    </p:spTree>
    <p:extLst>
      <p:ext uri="{BB962C8B-B14F-4D97-AF65-F5344CB8AC3E}">
        <p14:creationId xmlns:p14="http://schemas.microsoft.com/office/powerpoint/2010/main" val="2839679756"/>
      </p:ext>
    </p:extLst>
  </p:cSld>
  <p:clrMapOvr>
    <a:masterClrMapping/>
  </p:clrMapOvr>
  <p:transition spd="slow">
    <p:strips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a:xfrm>
            <a:off x="104291" y="411254"/>
            <a:ext cx="3249958" cy="5130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880"/>
            <a:r>
              <a:rPr kumimoji="0" lang="es-EC" sz="3600" b="1" dirty="0">
                <a:solidFill>
                  <a:srgbClr val="4B4C8A"/>
                </a:solidFill>
                <a:latin typeface="Calibri Light"/>
              </a:rPr>
              <a:t>BASE LEGAL</a:t>
            </a:r>
          </a:p>
          <a:p>
            <a:pPr marL="182880" algn="ctr"/>
            <a:r>
              <a:rPr kumimoji="0" lang="es-EC" sz="4800" dirty="0">
                <a:solidFill>
                  <a:prstClr val="black"/>
                </a:solidFill>
                <a:latin typeface="Calibri Light"/>
              </a:rPr>
              <a:t> </a:t>
            </a:r>
            <a:endParaRPr kumimoji="0" lang="es-EC" b="1" dirty="0">
              <a:solidFill>
                <a:srgbClr val="5B9BD5">
                  <a:lumMod val="75000"/>
                </a:srgbClr>
              </a:solidFill>
              <a:effectLst>
                <a:outerShdw blurRad="38100" dist="38100" dir="2700000" algn="tl">
                  <a:srgbClr val="000000">
                    <a:alpha val="43137"/>
                  </a:srgbClr>
                </a:outerShdw>
              </a:effectLst>
              <a:latin typeface="Calibri Light"/>
            </a:endParaRPr>
          </a:p>
        </p:txBody>
      </p:sp>
      <p:pic>
        <p:nvPicPr>
          <p:cNvPr id="11" name="Gráfico 34">
            <a:extLst>
              <a:ext uri="{FF2B5EF4-FFF2-40B4-BE49-F238E27FC236}">
                <a16:creationId xmlns:a16="http://schemas.microsoft.com/office/drawing/2014/main" id="{A829949E-31AB-402B-AAD4-D5582CF4D76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25727" y="1969067"/>
            <a:ext cx="470317" cy="462800"/>
          </a:xfrm>
          <a:prstGeom prst="rect">
            <a:avLst/>
          </a:prstGeom>
        </p:spPr>
      </p:pic>
      <p:sp>
        <p:nvSpPr>
          <p:cNvPr id="12" name="1 Título"/>
          <p:cNvSpPr txBox="1">
            <a:spLocks/>
          </p:cNvSpPr>
          <p:nvPr/>
        </p:nvSpPr>
        <p:spPr>
          <a:xfrm>
            <a:off x="896043" y="1209877"/>
            <a:ext cx="10583193" cy="5130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880"/>
            <a:r>
              <a:rPr lang="es-MX" sz="3000" b="1" dirty="0">
                <a:solidFill>
                  <a:srgbClr val="4B4C8A"/>
                </a:solidFill>
                <a:latin typeface="Calibri Light" panose="020F0302020204030204" pitchFamily="34" charset="0"/>
                <a:cs typeface="Calibri Light" panose="020F0302020204030204" pitchFamily="34" charset="0"/>
              </a:rPr>
              <a:t>La Ley Orgánica de Eficiencia Económica y Generación de Empleo</a:t>
            </a:r>
            <a:r>
              <a:rPr kumimoji="0" lang="es-EC" sz="3000" dirty="0">
                <a:solidFill>
                  <a:prstClr val="black"/>
                </a:solidFill>
                <a:latin typeface="Calibri Light"/>
              </a:rPr>
              <a:t> </a:t>
            </a:r>
            <a:endParaRPr kumimoji="0" lang="es-EC" sz="3000" b="1" dirty="0">
              <a:solidFill>
                <a:srgbClr val="5B9BD5">
                  <a:lumMod val="75000"/>
                </a:srgbClr>
              </a:solidFill>
              <a:effectLst>
                <a:outerShdw blurRad="38100" dist="38100" dir="2700000" algn="tl">
                  <a:srgbClr val="000000">
                    <a:alpha val="43137"/>
                  </a:srgbClr>
                </a:outerShdw>
              </a:effectLst>
              <a:latin typeface="Calibri Light"/>
            </a:endParaRPr>
          </a:p>
        </p:txBody>
      </p:sp>
      <p:sp>
        <p:nvSpPr>
          <p:cNvPr id="13" name="Marcador de contenido 2">
            <a:extLst>
              <a:ext uri="{FF2B5EF4-FFF2-40B4-BE49-F238E27FC236}">
                <a16:creationId xmlns:a16="http://schemas.microsoft.com/office/drawing/2014/main" id="{D8395838-F939-4FFB-B7B6-7EAFEA0777C3}"/>
              </a:ext>
            </a:extLst>
          </p:cNvPr>
          <p:cNvSpPr txBox="1">
            <a:spLocks/>
          </p:cNvSpPr>
          <p:nvPr/>
        </p:nvSpPr>
        <p:spPr>
          <a:xfrm>
            <a:off x="1045945" y="1934616"/>
            <a:ext cx="10023674" cy="3581500"/>
          </a:xfrm>
          <a:prstGeom prst="rect">
            <a:avLst/>
          </a:prstGeom>
          <a:solidFill>
            <a:sysClr val="window" lastClr="FFFFFF"/>
          </a:solidFill>
          <a:ln w="12700" cap="flat" cmpd="sng" algn="ctr">
            <a:solidFill>
              <a:srgbClr val="2C2D76"/>
            </a:solidFill>
            <a:prstDash val="solid"/>
            <a:miter lim="800000"/>
          </a:ln>
          <a:effectLst/>
        </p:spPr>
        <p:txBody>
          <a:bodyPr/>
          <a:lst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dk1"/>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dk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dk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dk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dk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dk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dk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dk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dk1"/>
                </a:solidFill>
                <a:latin typeface="+mn-lt"/>
                <a:ea typeface="+mn-ea"/>
                <a:cs typeface="+mn-cs"/>
              </a:defRPr>
            </a:lvl9pPr>
          </a:lstStyle>
          <a:p>
            <a:pPr algn="just">
              <a:defRPr/>
            </a:pPr>
            <a:r>
              <a:rPr lang="es-MX" sz="1800" i="1" dirty="0"/>
              <a:t>Los Gobiernos Autónomos Descentralizados, así como sus empresas amparadas en la Ley Orgánica de Empresas Públicas, agencias, instituciones y entidades adscritas, podrán disponer la remisión del 100% de intereses, multas y recargos derivados de los tributos cuya administración y recaudación le corresponda, inclusive el impuesto al rodaje.</a:t>
            </a:r>
          </a:p>
          <a:p>
            <a:pPr algn="just">
              <a:defRPr/>
            </a:pPr>
            <a:r>
              <a:rPr lang="es-MX" sz="1800" i="1" dirty="0"/>
              <a:t>Para el efecto, los Gobiernos Autónomos Descentralizados deberán emitir una ordenanza en un término máximo de 45 días. El pago deberá realizarse en un plazo máximo de 150 días contados a partir de la publicación de esta Ley independientemente del tiempo de emisión de la ordenanza.</a:t>
            </a:r>
          </a:p>
          <a:p>
            <a:pPr algn="just">
              <a:defRPr/>
            </a:pPr>
            <a:r>
              <a:rPr lang="es-MX" sz="1800" i="1" dirty="0"/>
              <a:t>Esta remisión seguirá las mismas disposiciones establecidas en la Disposición Transitoria Primera, a excepción del último inciso.”</a:t>
            </a:r>
          </a:p>
        </p:txBody>
      </p:sp>
      <p:pic>
        <p:nvPicPr>
          <p:cNvPr id="17" name="Imagen 16"/>
          <p:cNvPicPr>
            <a:picLocks noChangeAspect="1"/>
          </p:cNvPicPr>
          <p:nvPr/>
        </p:nvPicPr>
        <p:blipFill rotWithShape="1">
          <a:blip r:embed="rId4"/>
          <a:srcRect l="37664" t="80657" r="8819" b="11129"/>
          <a:stretch/>
        </p:blipFill>
        <p:spPr>
          <a:xfrm>
            <a:off x="4955704" y="6314739"/>
            <a:ext cx="7236296" cy="543261"/>
          </a:xfrm>
          <a:prstGeom prst="rect">
            <a:avLst/>
          </a:prstGeom>
        </p:spPr>
      </p:pic>
    </p:spTree>
    <p:extLst>
      <p:ext uri="{BB962C8B-B14F-4D97-AF65-F5344CB8AC3E}">
        <p14:creationId xmlns:p14="http://schemas.microsoft.com/office/powerpoint/2010/main" val="1199441948"/>
      </p:ext>
    </p:extLst>
  </p:cSld>
  <p:clrMapOvr>
    <a:masterClrMapping/>
  </p:clrMapOvr>
  <p:transition spd="slow">
    <p:strips dir="l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Título"/>
          <p:cNvSpPr txBox="1">
            <a:spLocks/>
          </p:cNvSpPr>
          <p:nvPr/>
        </p:nvSpPr>
        <p:spPr>
          <a:xfrm>
            <a:off x="33332" y="621309"/>
            <a:ext cx="12158668" cy="4770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880" algn="ctr"/>
            <a:r>
              <a:rPr lang="es-EC" sz="3600" b="1" dirty="0">
                <a:solidFill>
                  <a:srgbClr val="4B4C8A"/>
                </a:solidFill>
              </a:rPr>
              <a:t>Cartera vencida tributaria predial urbano por años</a:t>
            </a:r>
            <a:endParaRPr kumimoji="0" lang="es-EC" sz="3600" b="1" dirty="0">
              <a:solidFill>
                <a:srgbClr val="4B4C8A"/>
              </a:solidFill>
              <a:latin typeface="Calibri Light"/>
            </a:endParaRPr>
          </a:p>
          <a:p>
            <a:pPr marL="182880" algn="ctr"/>
            <a:endParaRPr kumimoji="0" lang="es-EC" b="1" dirty="0">
              <a:solidFill>
                <a:srgbClr val="5B9BD5">
                  <a:lumMod val="75000"/>
                </a:srgbClr>
              </a:solidFill>
              <a:effectLst>
                <a:outerShdw blurRad="38100" dist="38100" dir="2700000" algn="tl">
                  <a:srgbClr val="000000">
                    <a:alpha val="43137"/>
                  </a:srgbClr>
                </a:outerShdw>
              </a:effectLst>
              <a:latin typeface="Calibri Light"/>
            </a:endParaRPr>
          </a:p>
        </p:txBody>
      </p:sp>
      <p:pic>
        <p:nvPicPr>
          <p:cNvPr id="10" name="Imagen 9"/>
          <p:cNvPicPr>
            <a:picLocks noChangeAspect="1"/>
          </p:cNvPicPr>
          <p:nvPr/>
        </p:nvPicPr>
        <p:blipFill rotWithShape="1">
          <a:blip r:embed="rId2"/>
          <a:srcRect l="37664" t="80657" r="8819" b="11129"/>
          <a:stretch/>
        </p:blipFill>
        <p:spPr>
          <a:xfrm>
            <a:off x="4955704" y="6314739"/>
            <a:ext cx="7236296" cy="543261"/>
          </a:xfrm>
          <a:prstGeom prst="rect">
            <a:avLst/>
          </a:prstGeom>
        </p:spPr>
      </p:pic>
      <p:graphicFrame>
        <p:nvGraphicFramePr>
          <p:cNvPr id="7" name="4 Tabla"/>
          <p:cNvGraphicFramePr>
            <a:graphicFrameLocks noGrp="1"/>
          </p:cNvGraphicFramePr>
          <p:nvPr>
            <p:extLst>
              <p:ext uri="{D42A27DB-BD31-4B8C-83A1-F6EECF244321}">
                <p14:modId xmlns:p14="http://schemas.microsoft.com/office/powerpoint/2010/main" val="2936312453"/>
              </p:ext>
            </p:extLst>
          </p:nvPr>
        </p:nvGraphicFramePr>
        <p:xfrm>
          <a:off x="1098932" y="2171402"/>
          <a:ext cx="10027467" cy="2442210"/>
        </p:xfrm>
        <a:graphic>
          <a:graphicData uri="http://schemas.openxmlformats.org/drawingml/2006/table">
            <a:tbl>
              <a:tblPr/>
              <a:tblGrid>
                <a:gridCol w="1414389">
                  <a:extLst>
                    <a:ext uri="{9D8B030D-6E8A-4147-A177-3AD203B41FA5}">
                      <a16:colId xmlns:a16="http://schemas.microsoft.com/office/drawing/2014/main" val="20000"/>
                    </a:ext>
                  </a:extLst>
                </a:gridCol>
                <a:gridCol w="1101840">
                  <a:extLst>
                    <a:ext uri="{9D8B030D-6E8A-4147-A177-3AD203B41FA5}">
                      <a16:colId xmlns:a16="http://schemas.microsoft.com/office/drawing/2014/main" val="20001"/>
                    </a:ext>
                  </a:extLst>
                </a:gridCol>
                <a:gridCol w="1542576">
                  <a:extLst>
                    <a:ext uri="{9D8B030D-6E8A-4147-A177-3AD203B41FA5}">
                      <a16:colId xmlns:a16="http://schemas.microsoft.com/office/drawing/2014/main" val="20002"/>
                    </a:ext>
                  </a:extLst>
                </a:gridCol>
                <a:gridCol w="1542576">
                  <a:extLst>
                    <a:ext uri="{9D8B030D-6E8A-4147-A177-3AD203B41FA5}">
                      <a16:colId xmlns:a16="http://schemas.microsoft.com/office/drawing/2014/main" val="20003"/>
                    </a:ext>
                  </a:extLst>
                </a:gridCol>
                <a:gridCol w="1809098">
                  <a:extLst>
                    <a:ext uri="{9D8B030D-6E8A-4147-A177-3AD203B41FA5}">
                      <a16:colId xmlns:a16="http://schemas.microsoft.com/office/drawing/2014/main" val="20004"/>
                    </a:ext>
                  </a:extLst>
                </a:gridCol>
                <a:gridCol w="1464861">
                  <a:extLst>
                    <a:ext uri="{9D8B030D-6E8A-4147-A177-3AD203B41FA5}">
                      <a16:colId xmlns:a16="http://schemas.microsoft.com/office/drawing/2014/main" val="20005"/>
                    </a:ext>
                  </a:extLst>
                </a:gridCol>
                <a:gridCol w="1152127">
                  <a:extLst>
                    <a:ext uri="{9D8B030D-6E8A-4147-A177-3AD203B41FA5}">
                      <a16:colId xmlns:a16="http://schemas.microsoft.com/office/drawing/2014/main" val="20006"/>
                    </a:ext>
                  </a:extLst>
                </a:gridCol>
              </a:tblGrid>
              <a:tr h="400050">
                <a:tc>
                  <a:txBody>
                    <a:bodyPr/>
                    <a:lstStyle/>
                    <a:p>
                      <a:pPr algn="ctr" rtl="0" fontAlgn="ctr"/>
                      <a:r>
                        <a:rPr lang="es-EC" sz="1400" b="1" i="0" u="none" strike="noStrike" dirty="0">
                          <a:solidFill>
                            <a:srgbClr val="FFFFFF"/>
                          </a:solidFill>
                          <a:effectLst/>
                          <a:latin typeface="Montserrat Black"/>
                        </a:rPr>
                        <a:t>AÑO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dirty="0">
                          <a:solidFill>
                            <a:srgbClr val="FFFFFF"/>
                          </a:solidFill>
                          <a:effectLst/>
                          <a:latin typeface="Montserrat Black"/>
                        </a:rPr>
                        <a:t>NRO. REGISTROS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dirty="0">
                          <a:solidFill>
                            <a:srgbClr val="FFFFFF"/>
                          </a:solidFill>
                          <a:effectLst/>
                          <a:latin typeface="Montserrat Black"/>
                        </a:rPr>
                        <a:t>CAPITAL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a:solidFill>
                            <a:srgbClr val="FFFFFF"/>
                          </a:solidFill>
                          <a:effectLst/>
                          <a:latin typeface="Montserrat Black"/>
                        </a:rPr>
                        <a:t>INTERES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dirty="0">
                          <a:solidFill>
                            <a:srgbClr val="FFFFFF"/>
                          </a:solidFill>
                          <a:effectLst/>
                          <a:latin typeface="Montserrat Black"/>
                        </a:rPr>
                        <a:t>RECARGO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a:solidFill>
                            <a:srgbClr val="FFFFFF"/>
                          </a:solidFill>
                          <a:effectLst/>
                          <a:latin typeface="Montserrat Black"/>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a:solidFill>
                            <a:srgbClr val="FFFFFF"/>
                          </a:solidFill>
                          <a:effectLst/>
                          <a:latin typeface="Montserrat Black"/>
                        </a:rPr>
                        <a:t>% 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extLst>
                  <a:ext uri="{0D108BD9-81ED-4DB2-BD59-A6C34878D82A}">
                    <a16:rowId xmlns:a16="http://schemas.microsoft.com/office/drawing/2014/main" val="10000"/>
                  </a:ext>
                </a:extLst>
              </a:tr>
              <a:tr h="200025">
                <a:tc>
                  <a:txBody>
                    <a:bodyPr/>
                    <a:lstStyle/>
                    <a:p>
                      <a:pPr algn="l" rtl="0" fontAlgn="ctr"/>
                      <a:r>
                        <a:rPr lang="es-EC" sz="1400" b="1" i="0" u="none" strike="noStrike">
                          <a:solidFill>
                            <a:srgbClr val="28367F"/>
                          </a:solidFill>
                          <a:effectLst/>
                          <a:latin typeface="Montserrat"/>
                        </a:rPr>
                        <a:t>2015 hacia atrás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224,354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$ 18,465,966.52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$ 26,634,919.80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$ 9,531,766.91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$ 54,632,653.23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25.80%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extLst>
                  <a:ext uri="{0D108BD9-81ED-4DB2-BD59-A6C34878D82A}">
                    <a16:rowId xmlns:a16="http://schemas.microsoft.com/office/drawing/2014/main" val="10001"/>
                  </a:ext>
                </a:extLst>
              </a:tr>
              <a:tr h="200025">
                <a:tc>
                  <a:txBody>
                    <a:bodyPr/>
                    <a:lstStyle/>
                    <a:p>
                      <a:pPr algn="l" rtl="0" fontAlgn="ctr"/>
                      <a:r>
                        <a:rPr lang="es-EC" sz="1400" b="1" i="0" u="none" strike="noStrike">
                          <a:solidFill>
                            <a:srgbClr val="28367F"/>
                          </a:solidFill>
                          <a:effectLst/>
                          <a:latin typeface="Montserrat"/>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15,911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dirty="0">
                          <a:solidFill>
                            <a:srgbClr val="28367F"/>
                          </a:solidFill>
                          <a:effectLst/>
                          <a:latin typeface="Montserrat"/>
                        </a:rPr>
                        <a:t>$ 5,958,742.81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dirty="0">
                          <a:solidFill>
                            <a:srgbClr val="28367F"/>
                          </a:solidFill>
                          <a:effectLst/>
                          <a:latin typeface="Montserrat"/>
                        </a:rPr>
                        <a:t>$ 3,736,176.73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dirty="0">
                          <a:solidFill>
                            <a:srgbClr val="28367F"/>
                          </a:solidFill>
                          <a:effectLst/>
                          <a:latin typeface="Montserrat"/>
                        </a:rPr>
                        <a:t>$ 983,508.24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$ 10,678,427.77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5.04%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00025">
                <a:tc>
                  <a:txBody>
                    <a:bodyPr/>
                    <a:lstStyle/>
                    <a:p>
                      <a:pPr algn="l" rtl="0" fontAlgn="ctr"/>
                      <a:r>
                        <a:rPr lang="es-EC" sz="1400" b="1" i="0" u="none" strike="noStrike">
                          <a:solidFill>
                            <a:srgbClr val="28367F"/>
                          </a:solidFill>
                          <a:effectLst/>
                          <a:latin typeface="Montserrat"/>
                        </a:rPr>
                        <a:t>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85,819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$ 9,134,445.64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$ 4,581,154.11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$ 1,384,757.75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$ 15,100,357.50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7.13%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extLst>
                  <a:ext uri="{0D108BD9-81ED-4DB2-BD59-A6C34878D82A}">
                    <a16:rowId xmlns:a16="http://schemas.microsoft.com/office/drawing/2014/main" val="10003"/>
                  </a:ext>
                </a:extLst>
              </a:tr>
              <a:tr h="200025">
                <a:tc>
                  <a:txBody>
                    <a:bodyPr/>
                    <a:lstStyle/>
                    <a:p>
                      <a:pPr algn="l" rtl="0" fontAlgn="ctr"/>
                      <a:r>
                        <a:rPr lang="es-EC" sz="1400" b="1" i="0" u="none" strike="noStrike">
                          <a:solidFill>
                            <a:srgbClr val="28367F"/>
                          </a:solidFill>
                          <a:effectLst/>
                          <a:latin typeface="Montserrat"/>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107,868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$ 16,854,436.00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dirty="0">
                          <a:solidFill>
                            <a:srgbClr val="28367F"/>
                          </a:solidFill>
                          <a:effectLst/>
                          <a:latin typeface="Montserrat"/>
                        </a:rPr>
                        <a:t>$ 6,737,784.79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dirty="0">
                          <a:solidFill>
                            <a:srgbClr val="28367F"/>
                          </a:solidFill>
                          <a:effectLst/>
                          <a:latin typeface="Montserrat"/>
                        </a:rPr>
                        <a:t>$ 1,753,120.04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dirty="0">
                          <a:solidFill>
                            <a:srgbClr val="28367F"/>
                          </a:solidFill>
                          <a:effectLst/>
                          <a:latin typeface="Montserrat"/>
                        </a:rPr>
                        <a:t>$ 25,345,340.84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11.97%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00025">
                <a:tc>
                  <a:txBody>
                    <a:bodyPr/>
                    <a:lstStyle/>
                    <a:p>
                      <a:pPr algn="l" rtl="0" fontAlgn="ctr"/>
                      <a:r>
                        <a:rPr lang="es-EC" sz="1400" b="1" i="0" u="none" strike="noStrike">
                          <a:solidFill>
                            <a:srgbClr val="28367F"/>
                          </a:solidFill>
                          <a:effectLst/>
                          <a:latin typeface="Montserrat"/>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128,495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$ 18,963,420.32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$ 6,087,358.06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$ 1,935,237.63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$ 26,986,016.01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12.75%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extLst>
                  <a:ext uri="{0D108BD9-81ED-4DB2-BD59-A6C34878D82A}">
                    <a16:rowId xmlns:a16="http://schemas.microsoft.com/office/drawing/2014/main" val="10005"/>
                  </a:ext>
                </a:extLst>
              </a:tr>
              <a:tr h="200025">
                <a:tc>
                  <a:txBody>
                    <a:bodyPr/>
                    <a:lstStyle/>
                    <a:p>
                      <a:pPr algn="l" rtl="0" fontAlgn="ctr"/>
                      <a:r>
                        <a:rPr lang="es-EC" sz="1400" b="1" i="0" u="none" strike="noStrike">
                          <a:solidFill>
                            <a:srgbClr val="28367F"/>
                          </a:solidFill>
                          <a:effectLst/>
                          <a:latin typeface="Montserrat"/>
                        </a:rPr>
                        <a:t>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195,169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$ 18,474,638.66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$ 4,551,868.76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$ 1,799,039.72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dirty="0">
                          <a:solidFill>
                            <a:srgbClr val="28367F"/>
                          </a:solidFill>
                          <a:effectLst/>
                          <a:latin typeface="Montserrat"/>
                        </a:rPr>
                        <a:t>$ 24,825,547.14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dirty="0">
                          <a:solidFill>
                            <a:srgbClr val="28367F"/>
                          </a:solidFill>
                          <a:effectLst/>
                          <a:latin typeface="Montserrat"/>
                        </a:rPr>
                        <a:t>11.73%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00025">
                <a:tc>
                  <a:txBody>
                    <a:bodyPr/>
                    <a:lstStyle/>
                    <a:p>
                      <a:pPr algn="l" rtl="0" fontAlgn="ctr"/>
                      <a:r>
                        <a:rPr lang="es-EC" sz="1400" b="1" i="0" u="none" strike="noStrike">
                          <a:solidFill>
                            <a:srgbClr val="28367F"/>
                          </a:solidFill>
                          <a:effectLst/>
                          <a:latin typeface="Montserrat"/>
                        </a:rPr>
                        <a:t>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190,390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$ 19,786,690.02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$ 3,220,264.28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$ 1,916,433.46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$ 24,923,387.77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11.77%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extLst>
                  <a:ext uri="{0D108BD9-81ED-4DB2-BD59-A6C34878D82A}">
                    <a16:rowId xmlns:a16="http://schemas.microsoft.com/office/drawing/2014/main" val="10007"/>
                  </a:ext>
                </a:extLst>
              </a:tr>
              <a:tr h="200025">
                <a:tc>
                  <a:txBody>
                    <a:bodyPr/>
                    <a:lstStyle/>
                    <a:p>
                      <a:pPr algn="l" rtl="0" fontAlgn="ctr"/>
                      <a:r>
                        <a:rPr lang="es-EC" sz="1400" b="1" i="0" u="none" strike="noStrike">
                          <a:solidFill>
                            <a:srgbClr val="28367F"/>
                          </a:solidFill>
                          <a:effectLst/>
                          <a:latin typeface="Montserrat"/>
                        </a:rPr>
                        <a:t>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262,248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$ 24,710,268.64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$ 2,281,651.60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$ 2,246,130.88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$ 29,238,051.12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dirty="0">
                          <a:solidFill>
                            <a:srgbClr val="28367F"/>
                          </a:solidFill>
                          <a:effectLst/>
                          <a:latin typeface="Montserrat"/>
                        </a:rPr>
                        <a:t>13.81%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00025">
                <a:tc>
                  <a:txBody>
                    <a:bodyPr/>
                    <a:lstStyle/>
                    <a:p>
                      <a:pPr algn="l" rtl="0" fontAlgn="ctr"/>
                      <a:r>
                        <a:rPr lang="es-EC" sz="1400" b="1" i="0" u="none" strike="noStrike">
                          <a:solidFill>
                            <a:srgbClr val="FFFFFF"/>
                          </a:solidFill>
                          <a:effectLst/>
                          <a:latin typeface="Montserrat"/>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a:solidFill>
                            <a:srgbClr val="FFFFFF"/>
                          </a:solidFill>
                          <a:effectLst/>
                          <a:latin typeface="Montserrat"/>
                        </a:rPr>
                        <a:t>1,210,254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a:solidFill>
                            <a:srgbClr val="FFFFFF"/>
                          </a:solidFill>
                          <a:effectLst/>
                          <a:latin typeface="Montserrat"/>
                        </a:rPr>
                        <a:t>$ 132,348,608.62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a:solidFill>
                            <a:srgbClr val="FFFFFF"/>
                          </a:solidFill>
                          <a:effectLst/>
                          <a:latin typeface="Montserrat"/>
                        </a:rPr>
                        <a:t>$ 57,831,178.14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a:solidFill>
                            <a:srgbClr val="FFFFFF"/>
                          </a:solidFill>
                          <a:effectLst/>
                          <a:latin typeface="Montserrat"/>
                        </a:rPr>
                        <a:t>$ 21,549,994.63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a:solidFill>
                            <a:srgbClr val="FFFFFF"/>
                          </a:solidFill>
                          <a:effectLst/>
                          <a:latin typeface="Montserrat"/>
                        </a:rPr>
                        <a:t>$ 211,729,781.39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dirty="0">
                          <a:solidFill>
                            <a:srgbClr val="FFFFFF"/>
                          </a:solidFill>
                          <a:effectLst/>
                          <a:latin typeface="Montserrat"/>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901651108"/>
      </p:ext>
    </p:extLst>
  </p:cSld>
  <p:clrMapOvr>
    <a:masterClrMapping/>
  </p:clrMapOvr>
  <p:transition spd="slow">
    <p:strips dir="l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Título"/>
          <p:cNvSpPr txBox="1">
            <a:spLocks/>
          </p:cNvSpPr>
          <p:nvPr/>
        </p:nvSpPr>
        <p:spPr>
          <a:xfrm>
            <a:off x="33332" y="621309"/>
            <a:ext cx="12158668" cy="4770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880" algn="ctr"/>
            <a:r>
              <a:rPr lang="es-EC" sz="3600" b="1" dirty="0">
                <a:solidFill>
                  <a:srgbClr val="4B4C8A"/>
                </a:solidFill>
              </a:rPr>
              <a:t>Cartera vencida tributaria predial rural por años</a:t>
            </a:r>
            <a:endParaRPr kumimoji="0" lang="es-EC" b="1" dirty="0">
              <a:solidFill>
                <a:srgbClr val="5B9BD5">
                  <a:lumMod val="75000"/>
                </a:srgbClr>
              </a:solidFill>
              <a:effectLst>
                <a:outerShdw blurRad="38100" dist="38100" dir="2700000" algn="tl">
                  <a:srgbClr val="000000">
                    <a:alpha val="43137"/>
                  </a:srgbClr>
                </a:outerShdw>
              </a:effectLst>
              <a:latin typeface="Calibri Light"/>
            </a:endParaRPr>
          </a:p>
        </p:txBody>
      </p:sp>
      <p:pic>
        <p:nvPicPr>
          <p:cNvPr id="10" name="Imagen 9"/>
          <p:cNvPicPr>
            <a:picLocks noChangeAspect="1"/>
          </p:cNvPicPr>
          <p:nvPr/>
        </p:nvPicPr>
        <p:blipFill rotWithShape="1">
          <a:blip r:embed="rId2"/>
          <a:srcRect l="37664" t="80657" r="8819" b="11129"/>
          <a:stretch/>
        </p:blipFill>
        <p:spPr>
          <a:xfrm>
            <a:off x="4955704" y="6314739"/>
            <a:ext cx="7236296" cy="543261"/>
          </a:xfrm>
          <a:prstGeom prst="rect">
            <a:avLst/>
          </a:prstGeom>
        </p:spPr>
      </p:pic>
      <p:graphicFrame>
        <p:nvGraphicFramePr>
          <p:cNvPr id="6" name="1 Tabla"/>
          <p:cNvGraphicFramePr>
            <a:graphicFrameLocks noGrp="1"/>
          </p:cNvGraphicFramePr>
          <p:nvPr>
            <p:extLst>
              <p:ext uri="{D42A27DB-BD31-4B8C-83A1-F6EECF244321}">
                <p14:modId xmlns:p14="http://schemas.microsoft.com/office/powerpoint/2010/main" val="4055501625"/>
              </p:ext>
            </p:extLst>
          </p:nvPr>
        </p:nvGraphicFramePr>
        <p:xfrm>
          <a:off x="1197766" y="2322267"/>
          <a:ext cx="10070002" cy="2228850"/>
        </p:xfrm>
        <a:graphic>
          <a:graphicData uri="http://schemas.openxmlformats.org/drawingml/2006/table">
            <a:tbl>
              <a:tblPr/>
              <a:tblGrid>
                <a:gridCol w="1938540">
                  <a:extLst>
                    <a:ext uri="{9D8B030D-6E8A-4147-A177-3AD203B41FA5}">
                      <a16:colId xmlns:a16="http://schemas.microsoft.com/office/drawing/2014/main" val="20000"/>
                    </a:ext>
                  </a:extLst>
                </a:gridCol>
                <a:gridCol w="1608799">
                  <a:extLst>
                    <a:ext uri="{9D8B030D-6E8A-4147-A177-3AD203B41FA5}">
                      <a16:colId xmlns:a16="http://schemas.microsoft.com/office/drawing/2014/main" val="20001"/>
                    </a:ext>
                  </a:extLst>
                </a:gridCol>
                <a:gridCol w="1463966">
                  <a:extLst>
                    <a:ext uri="{9D8B030D-6E8A-4147-A177-3AD203B41FA5}">
                      <a16:colId xmlns:a16="http://schemas.microsoft.com/office/drawing/2014/main" val="20002"/>
                    </a:ext>
                  </a:extLst>
                </a:gridCol>
                <a:gridCol w="1401097">
                  <a:extLst>
                    <a:ext uri="{9D8B030D-6E8A-4147-A177-3AD203B41FA5}">
                      <a16:colId xmlns:a16="http://schemas.microsoft.com/office/drawing/2014/main" val="20003"/>
                    </a:ext>
                  </a:extLst>
                </a:gridCol>
                <a:gridCol w="1297858">
                  <a:extLst>
                    <a:ext uri="{9D8B030D-6E8A-4147-A177-3AD203B41FA5}">
                      <a16:colId xmlns:a16="http://schemas.microsoft.com/office/drawing/2014/main" val="20004"/>
                    </a:ext>
                  </a:extLst>
                </a:gridCol>
                <a:gridCol w="1489587">
                  <a:extLst>
                    <a:ext uri="{9D8B030D-6E8A-4147-A177-3AD203B41FA5}">
                      <a16:colId xmlns:a16="http://schemas.microsoft.com/office/drawing/2014/main" val="20005"/>
                    </a:ext>
                  </a:extLst>
                </a:gridCol>
                <a:gridCol w="870155">
                  <a:extLst>
                    <a:ext uri="{9D8B030D-6E8A-4147-A177-3AD203B41FA5}">
                      <a16:colId xmlns:a16="http://schemas.microsoft.com/office/drawing/2014/main" val="20006"/>
                    </a:ext>
                  </a:extLst>
                </a:gridCol>
              </a:tblGrid>
              <a:tr h="200025">
                <a:tc>
                  <a:txBody>
                    <a:bodyPr/>
                    <a:lstStyle/>
                    <a:p>
                      <a:pPr algn="ctr" rtl="0" fontAlgn="ctr"/>
                      <a:r>
                        <a:rPr lang="es-EC" sz="1400" b="1" i="0" u="none" strike="noStrike">
                          <a:solidFill>
                            <a:srgbClr val="FFFFFF"/>
                          </a:solidFill>
                          <a:effectLst/>
                          <a:latin typeface="Montserrat Black"/>
                        </a:rPr>
                        <a:t>AÑO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a:solidFill>
                            <a:srgbClr val="FFFFFF"/>
                          </a:solidFill>
                          <a:effectLst/>
                          <a:latin typeface="Montserrat Black"/>
                        </a:rPr>
                        <a:t>NRO.REGISTROS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a:solidFill>
                            <a:srgbClr val="FFFFFF"/>
                          </a:solidFill>
                          <a:effectLst/>
                          <a:latin typeface="Montserrat Black"/>
                        </a:rPr>
                        <a:t>CAPITAL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a:solidFill>
                            <a:srgbClr val="FFFFFF"/>
                          </a:solidFill>
                          <a:effectLst/>
                          <a:latin typeface="Montserrat Black"/>
                        </a:rPr>
                        <a:t>INTERES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a:solidFill>
                            <a:srgbClr val="FFFFFF"/>
                          </a:solidFill>
                          <a:effectLst/>
                          <a:latin typeface="Montserrat Black"/>
                        </a:rPr>
                        <a:t>RECARGO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a:solidFill>
                            <a:srgbClr val="FFFFFF"/>
                          </a:solidFill>
                          <a:effectLst/>
                          <a:latin typeface="Montserrat Black"/>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a:solidFill>
                            <a:srgbClr val="FFFFFF"/>
                          </a:solidFill>
                          <a:effectLst/>
                          <a:latin typeface="Montserrat Black"/>
                        </a:rPr>
                        <a:t>% 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extLst>
                  <a:ext uri="{0D108BD9-81ED-4DB2-BD59-A6C34878D82A}">
                    <a16:rowId xmlns:a16="http://schemas.microsoft.com/office/drawing/2014/main" val="10000"/>
                  </a:ext>
                </a:extLst>
              </a:tr>
              <a:tr h="200025">
                <a:tc>
                  <a:txBody>
                    <a:bodyPr/>
                    <a:lstStyle/>
                    <a:p>
                      <a:pPr algn="l" rtl="0" fontAlgn="ctr"/>
                      <a:r>
                        <a:rPr lang="es-EC" sz="1400" b="1" i="0" u="none" strike="noStrike">
                          <a:solidFill>
                            <a:srgbClr val="28367F"/>
                          </a:solidFill>
                          <a:effectLst/>
                          <a:latin typeface="Montserrat"/>
                        </a:rPr>
                        <a:t>2015 hacia atrás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101,852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$ 3,149,958.40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$ 4,117,590.82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$ 211,861.57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$ 7,479,410.79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28.05%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extLst>
                  <a:ext uri="{0D108BD9-81ED-4DB2-BD59-A6C34878D82A}">
                    <a16:rowId xmlns:a16="http://schemas.microsoft.com/office/drawing/2014/main" val="10001"/>
                  </a:ext>
                </a:extLst>
              </a:tr>
              <a:tr h="200025">
                <a:tc>
                  <a:txBody>
                    <a:bodyPr/>
                    <a:lstStyle/>
                    <a:p>
                      <a:pPr algn="l" rtl="0" fontAlgn="ctr"/>
                      <a:r>
                        <a:rPr lang="es-EC" sz="1400" b="1" i="0" u="none" strike="noStrike">
                          <a:solidFill>
                            <a:srgbClr val="28367F"/>
                          </a:solidFill>
                          <a:effectLst/>
                          <a:latin typeface="Montserrat"/>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1,137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dirty="0">
                          <a:solidFill>
                            <a:srgbClr val="28367F"/>
                          </a:solidFill>
                          <a:effectLst/>
                          <a:latin typeface="Montserrat"/>
                        </a:rPr>
                        <a:t>$ 597,401.23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dirty="0">
                          <a:solidFill>
                            <a:srgbClr val="28367F"/>
                          </a:solidFill>
                          <a:effectLst/>
                          <a:latin typeface="Montserrat"/>
                        </a:rPr>
                        <a:t>$ 395,159.48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$ 44,352.10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$ 1,036,912.81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3.89%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00025">
                <a:tc>
                  <a:txBody>
                    <a:bodyPr/>
                    <a:lstStyle/>
                    <a:p>
                      <a:pPr algn="l" rtl="0" fontAlgn="ctr"/>
                      <a:r>
                        <a:rPr lang="es-EC" sz="1400" b="1" i="0" u="none" strike="noStrike">
                          <a:solidFill>
                            <a:srgbClr val="28367F"/>
                          </a:solidFill>
                          <a:effectLst/>
                          <a:latin typeface="Montserrat"/>
                        </a:rPr>
                        <a:t>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14,524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$ 788,262.41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$ 422,849.97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$ 50,549.20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$ 1,261,661.58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4.73%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extLst>
                  <a:ext uri="{0D108BD9-81ED-4DB2-BD59-A6C34878D82A}">
                    <a16:rowId xmlns:a16="http://schemas.microsoft.com/office/drawing/2014/main" val="10003"/>
                  </a:ext>
                </a:extLst>
              </a:tr>
              <a:tr h="200025">
                <a:tc>
                  <a:txBody>
                    <a:bodyPr/>
                    <a:lstStyle/>
                    <a:p>
                      <a:pPr algn="l" rtl="0" fontAlgn="ctr"/>
                      <a:r>
                        <a:rPr lang="es-EC" sz="1400" b="1" i="0" u="none" strike="noStrike">
                          <a:solidFill>
                            <a:srgbClr val="28367F"/>
                          </a:solidFill>
                          <a:effectLst/>
                          <a:latin typeface="Montserrat"/>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16,823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$ 2,421,805.67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dirty="0">
                          <a:solidFill>
                            <a:srgbClr val="28367F"/>
                          </a:solidFill>
                          <a:effectLst/>
                          <a:latin typeface="Montserrat"/>
                        </a:rPr>
                        <a:t>$ 1,035,792.51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dirty="0">
                          <a:solidFill>
                            <a:srgbClr val="28367F"/>
                          </a:solidFill>
                          <a:effectLst/>
                          <a:latin typeface="Montserrat"/>
                        </a:rPr>
                        <a:t>$ 16,273.10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$ 3,473,871.28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13.03%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00025">
                <a:tc>
                  <a:txBody>
                    <a:bodyPr/>
                    <a:lstStyle/>
                    <a:p>
                      <a:pPr algn="l" rtl="0" fontAlgn="ctr"/>
                      <a:r>
                        <a:rPr lang="es-EC" sz="1400" b="1" i="0" u="none" strike="noStrike">
                          <a:solidFill>
                            <a:srgbClr val="28367F"/>
                          </a:solidFill>
                          <a:effectLst/>
                          <a:latin typeface="Montserrat"/>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19,243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$ 2,979,095.13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$ 1,023,180.96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$ 9,493.54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$ 4,011,769.64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15.04%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extLst>
                  <a:ext uri="{0D108BD9-81ED-4DB2-BD59-A6C34878D82A}">
                    <a16:rowId xmlns:a16="http://schemas.microsoft.com/office/drawing/2014/main" val="10005"/>
                  </a:ext>
                </a:extLst>
              </a:tr>
              <a:tr h="200025">
                <a:tc>
                  <a:txBody>
                    <a:bodyPr/>
                    <a:lstStyle/>
                    <a:p>
                      <a:pPr algn="l" rtl="0" fontAlgn="ctr"/>
                      <a:r>
                        <a:rPr lang="es-EC" sz="1400" b="1" i="0" u="none" strike="noStrike">
                          <a:solidFill>
                            <a:srgbClr val="28367F"/>
                          </a:solidFill>
                          <a:effectLst/>
                          <a:latin typeface="Montserrat"/>
                        </a:rPr>
                        <a:t>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28,499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$ 2,721,029.00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$ 708,602.37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$ 12,203.34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dirty="0">
                          <a:solidFill>
                            <a:srgbClr val="28367F"/>
                          </a:solidFill>
                          <a:effectLst/>
                          <a:latin typeface="Montserrat"/>
                        </a:rPr>
                        <a:t>$ 3,441,834.72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dirty="0">
                          <a:solidFill>
                            <a:srgbClr val="28367F"/>
                          </a:solidFill>
                          <a:effectLst/>
                          <a:latin typeface="Montserrat"/>
                        </a:rPr>
                        <a:t>12.91%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00025">
                <a:tc>
                  <a:txBody>
                    <a:bodyPr/>
                    <a:lstStyle/>
                    <a:p>
                      <a:pPr algn="l" rtl="0" fontAlgn="ctr"/>
                      <a:r>
                        <a:rPr lang="es-EC" sz="1400" b="1" i="0" u="none" strike="noStrike">
                          <a:solidFill>
                            <a:srgbClr val="28367F"/>
                          </a:solidFill>
                          <a:effectLst/>
                          <a:latin typeface="Montserrat"/>
                        </a:rPr>
                        <a:t>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28,683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$ 2,750,977.64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$ 479,048.04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$ 11,689.20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$ 3,241,714.89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12.16%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extLst>
                  <a:ext uri="{0D108BD9-81ED-4DB2-BD59-A6C34878D82A}">
                    <a16:rowId xmlns:a16="http://schemas.microsoft.com/office/drawing/2014/main" val="10007"/>
                  </a:ext>
                </a:extLst>
              </a:tr>
              <a:tr h="200025">
                <a:tc>
                  <a:txBody>
                    <a:bodyPr/>
                    <a:lstStyle/>
                    <a:p>
                      <a:pPr algn="l" rtl="0" fontAlgn="ctr"/>
                      <a:r>
                        <a:rPr lang="es-EC" sz="1400" b="1" i="0" u="none" strike="noStrike">
                          <a:solidFill>
                            <a:srgbClr val="28367F"/>
                          </a:solidFill>
                          <a:effectLst/>
                          <a:latin typeface="Montserrat"/>
                        </a:rPr>
                        <a:t>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31,393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$ 2,468,528.75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$ 243,914.64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$ 8,055.21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$ 2,720,498.59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dirty="0">
                          <a:solidFill>
                            <a:srgbClr val="28367F"/>
                          </a:solidFill>
                          <a:effectLst/>
                          <a:latin typeface="Montserrat"/>
                        </a:rPr>
                        <a:t>10.20%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00025">
                <a:tc>
                  <a:txBody>
                    <a:bodyPr/>
                    <a:lstStyle/>
                    <a:p>
                      <a:pPr algn="l" rtl="0" fontAlgn="ctr"/>
                      <a:r>
                        <a:rPr lang="es-EC" sz="1400" b="1" i="0" u="none" strike="noStrike">
                          <a:solidFill>
                            <a:srgbClr val="FFFFFF"/>
                          </a:solidFill>
                          <a:effectLst/>
                          <a:latin typeface="Montserrat"/>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a:solidFill>
                            <a:srgbClr val="FFFFFF"/>
                          </a:solidFill>
                          <a:effectLst/>
                          <a:latin typeface="Montserrat"/>
                        </a:rPr>
                        <a:t>242,154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a:solidFill>
                            <a:srgbClr val="FFFFFF"/>
                          </a:solidFill>
                          <a:effectLst/>
                          <a:latin typeface="Montserrat"/>
                        </a:rPr>
                        <a:t>$ 17,877,058.24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dirty="0">
                          <a:solidFill>
                            <a:srgbClr val="FFFFFF"/>
                          </a:solidFill>
                          <a:effectLst/>
                          <a:latin typeface="Montserrat"/>
                        </a:rPr>
                        <a:t>$ 8,426,138.80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a:solidFill>
                            <a:srgbClr val="FFFFFF"/>
                          </a:solidFill>
                          <a:effectLst/>
                          <a:latin typeface="Montserrat"/>
                        </a:rPr>
                        <a:t>$ 364,477.26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a:solidFill>
                            <a:srgbClr val="FFFFFF"/>
                          </a:solidFill>
                          <a:effectLst/>
                          <a:latin typeface="Montserrat"/>
                        </a:rPr>
                        <a:t>$ 26,667,674.30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dirty="0">
                          <a:solidFill>
                            <a:srgbClr val="FFFFFF"/>
                          </a:solidFill>
                          <a:effectLst/>
                          <a:latin typeface="Montserrat"/>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171542303"/>
      </p:ext>
    </p:extLst>
  </p:cSld>
  <p:clrMapOvr>
    <a:masterClrMapping/>
  </p:clrMapOvr>
  <p:transition spd="slow">
    <p:strips dir="l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Título"/>
          <p:cNvSpPr txBox="1">
            <a:spLocks/>
          </p:cNvSpPr>
          <p:nvPr/>
        </p:nvSpPr>
        <p:spPr>
          <a:xfrm>
            <a:off x="33332" y="621309"/>
            <a:ext cx="12158668" cy="4770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880" algn="ctr"/>
            <a:r>
              <a:rPr lang="es-MX" sz="3600" b="1" dirty="0">
                <a:solidFill>
                  <a:srgbClr val="4B4C8A"/>
                </a:solidFill>
              </a:rPr>
              <a:t>Cartera vencida tributaria patente y 1.5 por mil por años</a:t>
            </a:r>
            <a:endParaRPr kumimoji="0" lang="es-EC" b="1" dirty="0">
              <a:solidFill>
                <a:srgbClr val="5B9BD5">
                  <a:lumMod val="75000"/>
                </a:srgbClr>
              </a:solidFill>
              <a:effectLst>
                <a:outerShdw blurRad="38100" dist="38100" dir="2700000" algn="tl">
                  <a:srgbClr val="000000">
                    <a:alpha val="43137"/>
                  </a:srgbClr>
                </a:outerShdw>
              </a:effectLst>
              <a:latin typeface="Calibri Light"/>
            </a:endParaRPr>
          </a:p>
        </p:txBody>
      </p:sp>
      <p:pic>
        <p:nvPicPr>
          <p:cNvPr id="10" name="Imagen 9"/>
          <p:cNvPicPr>
            <a:picLocks noChangeAspect="1"/>
          </p:cNvPicPr>
          <p:nvPr/>
        </p:nvPicPr>
        <p:blipFill rotWithShape="1">
          <a:blip r:embed="rId2"/>
          <a:srcRect l="37664" t="80657" r="8819" b="11129"/>
          <a:stretch/>
        </p:blipFill>
        <p:spPr>
          <a:xfrm>
            <a:off x="4955704" y="6314739"/>
            <a:ext cx="7236296" cy="543261"/>
          </a:xfrm>
          <a:prstGeom prst="rect">
            <a:avLst/>
          </a:prstGeom>
        </p:spPr>
      </p:pic>
      <p:graphicFrame>
        <p:nvGraphicFramePr>
          <p:cNvPr id="7" name="2 Tabla"/>
          <p:cNvGraphicFramePr>
            <a:graphicFrameLocks noGrp="1"/>
          </p:cNvGraphicFramePr>
          <p:nvPr>
            <p:extLst>
              <p:ext uri="{D42A27DB-BD31-4B8C-83A1-F6EECF244321}">
                <p14:modId xmlns:p14="http://schemas.microsoft.com/office/powerpoint/2010/main" val="421167776"/>
              </p:ext>
            </p:extLst>
          </p:nvPr>
        </p:nvGraphicFramePr>
        <p:xfrm>
          <a:off x="854865" y="2270145"/>
          <a:ext cx="10515601" cy="2872823"/>
        </p:xfrm>
        <a:graphic>
          <a:graphicData uri="http://schemas.openxmlformats.org/drawingml/2006/table">
            <a:tbl>
              <a:tblPr/>
              <a:tblGrid>
                <a:gridCol w="1009328">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1296144">
                  <a:extLst>
                    <a:ext uri="{9D8B030D-6E8A-4147-A177-3AD203B41FA5}">
                      <a16:colId xmlns:a16="http://schemas.microsoft.com/office/drawing/2014/main" val="20004"/>
                    </a:ext>
                  </a:extLst>
                </a:gridCol>
                <a:gridCol w="1296144">
                  <a:extLst>
                    <a:ext uri="{9D8B030D-6E8A-4147-A177-3AD203B41FA5}">
                      <a16:colId xmlns:a16="http://schemas.microsoft.com/office/drawing/2014/main" val="20005"/>
                    </a:ext>
                  </a:extLst>
                </a:gridCol>
                <a:gridCol w="1440160">
                  <a:extLst>
                    <a:ext uri="{9D8B030D-6E8A-4147-A177-3AD203B41FA5}">
                      <a16:colId xmlns:a16="http://schemas.microsoft.com/office/drawing/2014/main" val="20006"/>
                    </a:ext>
                  </a:extLst>
                </a:gridCol>
                <a:gridCol w="1153345">
                  <a:extLst>
                    <a:ext uri="{9D8B030D-6E8A-4147-A177-3AD203B41FA5}">
                      <a16:colId xmlns:a16="http://schemas.microsoft.com/office/drawing/2014/main" val="20007"/>
                    </a:ext>
                  </a:extLst>
                </a:gridCol>
              </a:tblGrid>
              <a:tr h="378562">
                <a:tc>
                  <a:txBody>
                    <a:bodyPr/>
                    <a:lstStyle/>
                    <a:p>
                      <a:pPr algn="ctr" rtl="0" fontAlgn="ctr"/>
                      <a:r>
                        <a:rPr lang="es-EC" sz="1400" b="1" i="0" u="none" strike="noStrike" dirty="0">
                          <a:solidFill>
                            <a:srgbClr val="FFFFFF"/>
                          </a:solidFill>
                          <a:effectLst/>
                          <a:latin typeface="Montserrat Black"/>
                        </a:rPr>
                        <a:t>AÑO</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dirty="0">
                          <a:solidFill>
                            <a:srgbClr val="FFFFFF"/>
                          </a:solidFill>
                          <a:effectLst/>
                          <a:latin typeface="Montserrat Black"/>
                        </a:rPr>
                        <a:t>NRO. REGISTROS</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a:solidFill>
                            <a:srgbClr val="FFFFFF"/>
                          </a:solidFill>
                          <a:effectLst/>
                          <a:latin typeface="Montserrat Black"/>
                        </a:rPr>
                        <a:t>CAPITAL</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a:solidFill>
                            <a:srgbClr val="FFFFFF"/>
                          </a:solidFill>
                          <a:effectLst/>
                          <a:latin typeface="Montserrat Black"/>
                        </a:rPr>
                        <a:t>INTERES</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a:solidFill>
                            <a:srgbClr val="FFFFFF"/>
                          </a:solidFill>
                          <a:effectLst/>
                          <a:latin typeface="Montserrat Black"/>
                        </a:rPr>
                        <a:t>RECARGO</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a:solidFill>
                            <a:srgbClr val="FFFFFF"/>
                          </a:solidFill>
                          <a:effectLst/>
                          <a:latin typeface="Montserrat Black"/>
                        </a:rPr>
                        <a:t>MULTA</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a:solidFill>
                            <a:srgbClr val="FFFFFF"/>
                          </a:solidFill>
                          <a:effectLst/>
                          <a:latin typeface="Montserrat Black"/>
                        </a:rPr>
                        <a:t>TOTAL</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a:solidFill>
                            <a:srgbClr val="FFFFFF"/>
                          </a:solidFill>
                          <a:effectLst/>
                          <a:latin typeface="Montserrat Black"/>
                        </a:rPr>
                        <a:t>% MONTO</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extLst>
                  <a:ext uri="{0D108BD9-81ED-4DB2-BD59-A6C34878D82A}">
                    <a16:rowId xmlns:a16="http://schemas.microsoft.com/office/drawing/2014/main" val="10000"/>
                  </a:ext>
                </a:extLst>
              </a:tr>
              <a:tr h="189281">
                <a:tc>
                  <a:txBody>
                    <a:bodyPr/>
                    <a:lstStyle/>
                    <a:p>
                      <a:pPr algn="l" rtl="0" fontAlgn="ctr"/>
                      <a:r>
                        <a:rPr lang="es-EC" sz="1400" b="1" i="0" u="none" strike="noStrike">
                          <a:solidFill>
                            <a:srgbClr val="28367F"/>
                          </a:solidFill>
                          <a:effectLst/>
                          <a:latin typeface="Montserrat"/>
                        </a:rPr>
                        <a:t>2015 hacia atrás</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215,833</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$ 39,149,306.18</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$ 68,028,596.56</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$ 2,418,528.66</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$ 495,005.99</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$ 110,091,437.40</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70.37%</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extLst>
                  <a:ext uri="{0D108BD9-81ED-4DB2-BD59-A6C34878D82A}">
                    <a16:rowId xmlns:a16="http://schemas.microsoft.com/office/drawing/2014/main" val="10001"/>
                  </a:ext>
                </a:extLst>
              </a:tr>
              <a:tr h="189281">
                <a:tc>
                  <a:txBody>
                    <a:bodyPr/>
                    <a:lstStyle/>
                    <a:p>
                      <a:pPr algn="l" rtl="0" fontAlgn="ctr"/>
                      <a:r>
                        <a:rPr lang="es-EC" sz="1400" b="1" i="0" u="none" strike="noStrike">
                          <a:solidFill>
                            <a:srgbClr val="28367F"/>
                          </a:solidFill>
                          <a:effectLst/>
                          <a:latin typeface="Montserrat"/>
                        </a:rPr>
                        <a:t>2016</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5,402</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dirty="0">
                          <a:solidFill>
                            <a:srgbClr val="28367F"/>
                          </a:solidFill>
                          <a:effectLst/>
                          <a:latin typeface="Montserrat"/>
                        </a:rPr>
                        <a:t>$ 1,392,590.21</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$ 1,023,635.00</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$ 89,215.96</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$ 519,470.58</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$ 3,024,911.75</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1.93%</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89281">
                <a:tc>
                  <a:txBody>
                    <a:bodyPr/>
                    <a:lstStyle/>
                    <a:p>
                      <a:pPr algn="l" rtl="0" fontAlgn="ctr"/>
                      <a:r>
                        <a:rPr lang="es-EC" sz="1400" b="1" i="0" u="none" strike="noStrike">
                          <a:solidFill>
                            <a:srgbClr val="28367F"/>
                          </a:solidFill>
                          <a:effectLst/>
                          <a:latin typeface="Montserrat"/>
                        </a:rPr>
                        <a:t>2017</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9,296</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$ 1,937,365.46</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$ 1,179,144.75</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$ 79,915.46</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$ 722,452.58</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$ 3,918,878.25</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2.50%</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extLst>
                  <a:ext uri="{0D108BD9-81ED-4DB2-BD59-A6C34878D82A}">
                    <a16:rowId xmlns:a16="http://schemas.microsoft.com/office/drawing/2014/main" val="10003"/>
                  </a:ext>
                </a:extLst>
              </a:tr>
              <a:tr h="189281">
                <a:tc>
                  <a:txBody>
                    <a:bodyPr/>
                    <a:lstStyle/>
                    <a:p>
                      <a:pPr algn="l" rtl="0" fontAlgn="ctr"/>
                      <a:r>
                        <a:rPr lang="es-EC" sz="1400" b="1" i="0" u="none" strike="noStrike">
                          <a:solidFill>
                            <a:srgbClr val="28367F"/>
                          </a:solidFill>
                          <a:effectLst/>
                          <a:latin typeface="Montserrat"/>
                        </a:rPr>
                        <a:t>2018</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10,774</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$ 2,369,668.05</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dirty="0">
                          <a:solidFill>
                            <a:srgbClr val="28367F"/>
                          </a:solidFill>
                          <a:effectLst/>
                          <a:latin typeface="Montserrat"/>
                        </a:rPr>
                        <a:t>$ 1,156,134.21</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dirty="0">
                          <a:solidFill>
                            <a:srgbClr val="28367F"/>
                          </a:solidFill>
                          <a:effectLst/>
                          <a:latin typeface="Montserrat"/>
                        </a:rPr>
                        <a:t>$ 62,876.47</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$ 747,337.64</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$ 4,336,016.37</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2.77%</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9281">
                <a:tc>
                  <a:txBody>
                    <a:bodyPr/>
                    <a:lstStyle/>
                    <a:p>
                      <a:pPr algn="l" rtl="0" fontAlgn="ctr"/>
                      <a:r>
                        <a:rPr lang="es-EC" sz="1400" b="1" i="0" u="none" strike="noStrike">
                          <a:solidFill>
                            <a:srgbClr val="28367F"/>
                          </a:solidFill>
                          <a:effectLst/>
                          <a:latin typeface="Montserrat"/>
                        </a:rPr>
                        <a:t>2019</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12,603</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$ 3,103,775.12</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$ 1,227,549.96</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$ 119,198.07</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$ 992,805.22</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$ 5,443,328.37</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3.48%</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extLst>
                  <a:ext uri="{0D108BD9-81ED-4DB2-BD59-A6C34878D82A}">
                    <a16:rowId xmlns:a16="http://schemas.microsoft.com/office/drawing/2014/main" val="10005"/>
                  </a:ext>
                </a:extLst>
              </a:tr>
              <a:tr h="189281">
                <a:tc>
                  <a:txBody>
                    <a:bodyPr/>
                    <a:lstStyle/>
                    <a:p>
                      <a:pPr algn="l" rtl="0" fontAlgn="ctr"/>
                      <a:r>
                        <a:rPr lang="es-EC" sz="1400" b="1" i="0" u="none" strike="noStrike">
                          <a:solidFill>
                            <a:srgbClr val="28367F"/>
                          </a:solidFill>
                          <a:effectLst/>
                          <a:latin typeface="Montserrat"/>
                        </a:rPr>
                        <a:t>2020</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13,900</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$ 4,197,768.15</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$ 1,285,726.59</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dirty="0">
                          <a:solidFill>
                            <a:srgbClr val="28367F"/>
                          </a:solidFill>
                          <a:effectLst/>
                          <a:latin typeface="Montserrat"/>
                        </a:rPr>
                        <a:t>$ 114,034.23</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dirty="0">
                          <a:solidFill>
                            <a:srgbClr val="28367F"/>
                          </a:solidFill>
                          <a:effectLst/>
                          <a:latin typeface="Montserrat"/>
                        </a:rPr>
                        <a:t>$ 1,227,476.94</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$ 6,825,005.91</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4.36%</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89281">
                <a:tc>
                  <a:txBody>
                    <a:bodyPr/>
                    <a:lstStyle/>
                    <a:p>
                      <a:pPr algn="l" rtl="0" fontAlgn="ctr"/>
                      <a:r>
                        <a:rPr lang="es-EC" sz="1400" b="1" i="0" u="none" strike="noStrike">
                          <a:solidFill>
                            <a:srgbClr val="28367F"/>
                          </a:solidFill>
                          <a:effectLst/>
                          <a:latin typeface="Montserrat"/>
                        </a:rPr>
                        <a:t>2021</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14,859</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$ 4,370,347.08</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$ 946,537.49</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$ 92,592.60</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$ 854,519.48</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$ 6,263,996.67</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4.00%</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extLst>
                  <a:ext uri="{0D108BD9-81ED-4DB2-BD59-A6C34878D82A}">
                    <a16:rowId xmlns:a16="http://schemas.microsoft.com/office/drawing/2014/main" val="10007"/>
                  </a:ext>
                </a:extLst>
              </a:tr>
              <a:tr h="189281">
                <a:tc>
                  <a:txBody>
                    <a:bodyPr/>
                    <a:lstStyle/>
                    <a:p>
                      <a:pPr algn="l" rtl="0" fontAlgn="ctr"/>
                      <a:r>
                        <a:rPr lang="es-EC" sz="1400" b="1" i="0" u="none" strike="noStrike">
                          <a:solidFill>
                            <a:srgbClr val="28367F"/>
                          </a:solidFill>
                          <a:effectLst/>
                          <a:latin typeface="Montserrat"/>
                        </a:rPr>
                        <a:t>2022</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16,270</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$ 5,267,323.58</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$ 719,547.74</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$ 15,337.46</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$ 636,396.61</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dirty="0">
                          <a:solidFill>
                            <a:srgbClr val="28367F"/>
                          </a:solidFill>
                          <a:effectLst/>
                          <a:latin typeface="Montserrat"/>
                        </a:rPr>
                        <a:t>$ 6,638,605.40</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dirty="0">
                          <a:solidFill>
                            <a:srgbClr val="28367F"/>
                          </a:solidFill>
                          <a:effectLst/>
                          <a:latin typeface="Montserrat"/>
                        </a:rPr>
                        <a:t>4.24%</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89281">
                <a:tc>
                  <a:txBody>
                    <a:bodyPr/>
                    <a:lstStyle/>
                    <a:p>
                      <a:pPr algn="l" rtl="0" fontAlgn="ctr"/>
                      <a:r>
                        <a:rPr lang="es-EC" sz="1400" b="1" i="0" u="none" strike="noStrike">
                          <a:solidFill>
                            <a:srgbClr val="28367F"/>
                          </a:solidFill>
                          <a:effectLst/>
                          <a:latin typeface="Montserrat"/>
                        </a:rPr>
                        <a:t>2023</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19,817</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$ 9,108,683.36</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$ 496,577.69</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$ 4,090.25</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$ 299,541.41</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$ 9,908,892.70</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6.33%</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extLst>
                  <a:ext uri="{0D108BD9-81ED-4DB2-BD59-A6C34878D82A}">
                    <a16:rowId xmlns:a16="http://schemas.microsoft.com/office/drawing/2014/main" val="10009"/>
                  </a:ext>
                </a:extLst>
              </a:tr>
              <a:tr h="189281">
                <a:tc>
                  <a:txBody>
                    <a:bodyPr/>
                    <a:lstStyle/>
                    <a:p>
                      <a:pPr algn="l" rtl="0" fontAlgn="ctr"/>
                      <a:r>
                        <a:rPr lang="es-EC" sz="1400" b="1" i="0" u="none" strike="noStrike">
                          <a:solidFill>
                            <a:srgbClr val="FFFFFF"/>
                          </a:solidFill>
                          <a:effectLst/>
                          <a:latin typeface="Montserrat"/>
                        </a:rPr>
                        <a:t>Total</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dirty="0">
                          <a:solidFill>
                            <a:srgbClr val="FFFFFF"/>
                          </a:solidFill>
                          <a:effectLst/>
                          <a:latin typeface="Montserrat"/>
                        </a:rPr>
                        <a:t>318,754</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a:solidFill>
                            <a:srgbClr val="FFFFFF"/>
                          </a:solidFill>
                          <a:effectLst/>
                          <a:latin typeface="Montserrat"/>
                        </a:rPr>
                        <a:t>$ 70,896,827.20</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dirty="0">
                          <a:solidFill>
                            <a:srgbClr val="FFFFFF"/>
                          </a:solidFill>
                          <a:effectLst/>
                          <a:latin typeface="Montserrat"/>
                        </a:rPr>
                        <a:t>$ 76,063,450.00</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dirty="0">
                          <a:solidFill>
                            <a:srgbClr val="FFFFFF"/>
                          </a:solidFill>
                          <a:effectLst/>
                          <a:latin typeface="Montserrat"/>
                        </a:rPr>
                        <a:t>$ 2,995,789.16</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a:solidFill>
                            <a:srgbClr val="FFFFFF"/>
                          </a:solidFill>
                          <a:effectLst/>
                          <a:latin typeface="Montserrat"/>
                        </a:rPr>
                        <a:t>$ 6,495,006.45</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a:solidFill>
                            <a:srgbClr val="FFFFFF"/>
                          </a:solidFill>
                          <a:effectLst/>
                          <a:latin typeface="Montserrat"/>
                        </a:rPr>
                        <a:t>$ 156,451,072.81</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dirty="0">
                          <a:solidFill>
                            <a:srgbClr val="FFFFFF"/>
                          </a:solidFill>
                          <a:effectLst/>
                          <a:latin typeface="Montserrat"/>
                        </a:rPr>
                        <a:t>100%</a:t>
                      </a:r>
                    </a:p>
                  </a:txBody>
                  <a:tcPr marL="9013" marR="9013" marT="9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932714471"/>
      </p:ext>
    </p:extLst>
  </p:cSld>
  <p:clrMapOvr>
    <a:masterClrMapping/>
  </p:clrMapOvr>
  <p:transition spd="slow">
    <p:strips dir="l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Título"/>
          <p:cNvSpPr txBox="1">
            <a:spLocks/>
          </p:cNvSpPr>
          <p:nvPr/>
        </p:nvSpPr>
        <p:spPr>
          <a:xfrm>
            <a:off x="33332" y="621309"/>
            <a:ext cx="12158668" cy="4770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880" algn="ctr"/>
            <a:r>
              <a:rPr lang="es-MX" sz="3600" b="1" dirty="0">
                <a:solidFill>
                  <a:srgbClr val="4B4C8A"/>
                </a:solidFill>
              </a:rPr>
              <a:t>Cartera vencida tributaria contribución especial de mejoras (CEM) por años</a:t>
            </a:r>
          </a:p>
        </p:txBody>
      </p:sp>
      <p:pic>
        <p:nvPicPr>
          <p:cNvPr id="10" name="Imagen 9"/>
          <p:cNvPicPr>
            <a:picLocks noChangeAspect="1"/>
          </p:cNvPicPr>
          <p:nvPr/>
        </p:nvPicPr>
        <p:blipFill rotWithShape="1">
          <a:blip r:embed="rId2"/>
          <a:srcRect l="37664" t="80657" r="8819" b="11129"/>
          <a:stretch/>
        </p:blipFill>
        <p:spPr>
          <a:xfrm>
            <a:off x="4955704" y="6314739"/>
            <a:ext cx="7236296" cy="543261"/>
          </a:xfrm>
          <a:prstGeom prst="rect">
            <a:avLst/>
          </a:prstGeom>
        </p:spPr>
      </p:pic>
      <p:graphicFrame>
        <p:nvGraphicFramePr>
          <p:cNvPr id="6" name="1 Tabla"/>
          <p:cNvGraphicFramePr>
            <a:graphicFrameLocks noGrp="1"/>
          </p:cNvGraphicFramePr>
          <p:nvPr>
            <p:extLst>
              <p:ext uri="{D42A27DB-BD31-4B8C-83A1-F6EECF244321}">
                <p14:modId xmlns:p14="http://schemas.microsoft.com/office/powerpoint/2010/main" val="1299140701"/>
              </p:ext>
            </p:extLst>
          </p:nvPr>
        </p:nvGraphicFramePr>
        <p:xfrm>
          <a:off x="1101068" y="2694623"/>
          <a:ext cx="10023195" cy="2442210"/>
        </p:xfrm>
        <a:graphic>
          <a:graphicData uri="http://schemas.openxmlformats.org/drawingml/2006/table">
            <a:tbl>
              <a:tblPr/>
              <a:tblGrid>
                <a:gridCol w="1892300">
                  <a:extLst>
                    <a:ext uri="{9D8B030D-6E8A-4147-A177-3AD203B41FA5}">
                      <a16:colId xmlns:a16="http://schemas.microsoft.com/office/drawing/2014/main" val="20000"/>
                    </a:ext>
                  </a:extLst>
                </a:gridCol>
                <a:gridCol w="1409700">
                  <a:extLst>
                    <a:ext uri="{9D8B030D-6E8A-4147-A177-3AD203B41FA5}">
                      <a16:colId xmlns:a16="http://schemas.microsoft.com/office/drawing/2014/main" val="20001"/>
                    </a:ext>
                  </a:extLst>
                </a:gridCol>
                <a:gridCol w="1397000">
                  <a:extLst>
                    <a:ext uri="{9D8B030D-6E8A-4147-A177-3AD203B41FA5}">
                      <a16:colId xmlns:a16="http://schemas.microsoft.com/office/drawing/2014/main" val="20002"/>
                    </a:ext>
                  </a:extLst>
                </a:gridCol>
                <a:gridCol w="1347787">
                  <a:extLst>
                    <a:ext uri="{9D8B030D-6E8A-4147-A177-3AD203B41FA5}">
                      <a16:colId xmlns:a16="http://schemas.microsoft.com/office/drawing/2014/main" val="20003"/>
                    </a:ext>
                  </a:extLst>
                </a:gridCol>
                <a:gridCol w="1282700">
                  <a:extLst>
                    <a:ext uri="{9D8B030D-6E8A-4147-A177-3AD203B41FA5}">
                      <a16:colId xmlns:a16="http://schemas.microsoft.com/office/drawing/2014/main" val="20004"/>
                    </a:ext>
                  </a:extLst>
                </a:gridCol>
                <a:gridCol w="1347787">
                  <a:extLst>
                    <a:ext uri="{9D8B030D-6E8A-4147-A177-3AD203B41FA5}">
                      <a16:colId xmlns:a16="http://schemas.microsoft.com/office/drawing/2014/main" val="20005"/>
                    </a:ext>
                  </a:extLst>
                </a:gridCol>
                <a:gridCol w="1345921">
                  <a:extLst>
                    <a:ext uri="{9D8B030D-6E8A-4147-A177-3AD203B41FA5}">
                      <a16:colId xmlns:a16="http://schemas.microsoft.com/office/drawing/2014/main" val="20006"/>
                    </a:ext>
                  </a:extLst>
                </a:gridCol>
              </a:tblGrid>
              <a:tr h="400050">
                <a:tc>
                  <a:txBody>
                    <a:bodyPr/>
                    <a:lstStyle/>
                    <a:p>
                      <a:pPr algn="ctr" rtl="0" fontAlgn="ctr"/>
                      <a:r>
                        <a:rPr lang="es-EC" sz="1400" b="1" i="0" u="none" strike="noStrike">
                          <a:solidFill>
                            <a:srgbClr val="FFFFFF"/>
                          </a:solidFill>
                          <a:effectLst/>
                          <a:latin typeface="Montserrat Black"/>
                        </a:rPr>
                        <a:t>AÑO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a:solidFill>
                            <a:srgbClr val="FFFFFF"/>
                          </a:solidFill>
                          <a:effectLst/>
                          <a:latin typeface="Montserrat Black"/>
                        </a:rPr>
                        <a:t>NRO. REGISTROS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a:solidFill>
                            <a:srgbClr val="FFFFFF"/>
                          </a:solidFill>
                          <a:effectLst/>
                          <a:latin typeface="Montserrat Black"/>
                        </a:rPr>
                        <a:t>CAPITAL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a:solidFill>
                            <a:srgbClr val="FFFFFF"/>
                          </a:solidFill>
                          <a:effectLst/>
                          <a:latin typeface="Montserrat Black"/>
                        </a:rPr>
                        <a:t>INTERES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a:solidFill>
                            <a:srgbClr val="FFFFFF"/>
                          </a:solidFill>
                          <a:effectLst/>
                          <a:latin typeface="Montserrat Black"/>
                        </a:rPr>
                        <a:t>RECARGO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a:solidFill>
                            <a:srgbClr val="FFFFFF"/>
                          </a:solidFill>
                          <a:effectLst/>
                          <a:latin typeface="Montserrat Black"/>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a:solidFill>
                            <a:srgbClr val="FFFFFF"/>
                          </a:solidFill>
                          <a:effectLst/>
                          <a:latin typeface="Montserrat Black"/>
                        </a:rPr>
                        <a:t>% 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extLst>
                  <a:ext uri="{0D108BD9-81ED-4DB2-BD59-A6C34878D82A}">
                    <a16:rowId xmlns:a16="http://schemas.microsoft.com/office/drawing/2014/main" val="10000"/>
                  </a:ext>
                </a:extLst>
              </a:tr>
              <a:tr h="200025">
                <a:tc>
                  <a:txBody>
                    <a:bodyPr/>
                    <a:lstStyle/>
                    <a:p>
                      <a:pPr algn="l" rtl="0" fontAlgn="ctr"/>
                      <a:r>
                        <a:rPr lang="es-EC" sz="1400" b="1" i="0" u="none" strike="noStrike">
                          <a:solidFill>
                            <a:srgbClr val="28367F"/>
                          </a:solidFill>
                          <a:effectLst/>
                          <a:latin typeface="Montserrat"/>
                        </a:rPr>
                        <a:t>2015 hacia atrás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183,194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$ 4,842,807.94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$ 4,888,274.78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$ 267,795.65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$ 9,998,878.37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17.54%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extLst>
                  <a:ext uri="{0D108BD9-81ED-4DB2-BD59-A6C34878D82A}">
                    <a16:rowId xmlns:a16="http://schemas.microsoft.com/office/drawing/2014/main" val="10001"/>
                  </a:ext>
                </a:extLst>
              </a:tr>
              <a:tr h="200025">
                <a:tc>
                  <a:txBody>
                    <a:bodyPr/>
                    <a:lstStyle/>
                    <a:p>
                      <a:pPr algn="l" rtl="0" fontAlgn="ctr"/>
                      <a:r>
                        <a:rPr lang="es-EC" sz="1400" b="1" i="0" u="none" strike="noStrike">
                          <a:solidFill>
                            <a:srgbClr val="28367F"/>
                          </a:solidFill>
                          <a:effectLst/>
                          <a:latin typeface="Montserrat"/>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dirty="0">
                          <a:solidFill>
                            <a:srgbClr val="28367F"/>
                          </a:solidFill>
                          <a:effectLst/>
                          <a:latin typeface="Montserrat"/>
                        </a:rPr>
                        <a:t>59,782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dirty="0">
                          <a:solidFill>
                            <a:srgbClr val="28367F"/>
                          </a:solidFill>
                          <a:effectLst/>
                          <a:latin typeface="Montserrat"/>
                        </a:rPr>
                        <a:t>$ 1,440,964.18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dirty="0">
                          <a:solidFill>
                            <a:srgbClr val="28367F"/>
                          </a:solidFill>
                          <a:effectLst/>
                          <a:latin typeface="Montserrat"/>
                        </a:rPr>
                        <a:t>$ 948,396.63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dirty="0">
                          <a:solidFill>
                            <a:srgbClr val="28367F"/>
                          </a:solidFill>
                          <a:effectLst/>
                          <a:latin typeface="Montserrat"/>
                        </a:rPr>
                        <a:t>$ 86,732.11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$ 2,476,092.93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4.34%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00025">
                <a:tc>
                  <a:txBody>
                    <a:bodyPr/>
                    <a:lstStyle/>
                    <a:p>
                      <a:pPr algn="l" rtl="0" fontAlgn="ctr"/>
                      <a:r>
                        <a:rPr lang="es-EC" sz="1400" b="1" i="0" u="none" strike="noStrike">
                          <a:solidFill>
                            <a:srgbClr val="28367F"/>
                          </a:solidFill>
                          <a:effectLst/>
                          <a:latin typeface="Montserrat"/>
                        </a:rPr>
                        <a:t>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70,033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$ 1,894,675.89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$ 1,017,307.72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$ 96,069.30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$ 3,008,052.91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5.28%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extLst>
                  <a:ext uri="{0D108BD9-81ED-4DB2-BD59-A6C34878D82A}">
                    <a16:rowId xmlns:a16="http://schemas.microsoft.com/office/drawing/2014/main" val="10003"/>
                  </a:ext>
                </a:extLst>
              </a:tr>
              <a:tr h="200025">
                <a:tc>
                  <a:txBody>
                    <a:bodyPr/>
                    <a:lstStyle/>
                    <a:p>
                      <a:pPr algn="l" rtl="0" fontAlgn="ctr"/>
                      <a:r>
                        <a:rPr lang="es-EC" sz="1400" b="1" i="0" u="none" strike="noStrike">
                          <a:solidFill>
                            <a:srgbClr val="28367F"/>
                          </a:solidFill>
                          <a:effectLst/>
                          <a:latin typeface="Montserrat"/>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100,334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$ 4,129,278.97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$ 1,767,802.41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dirty="0">
                          <a:solidFill>
                            <a:srgbClr val="28367F"/>
                          </a:solidFill>
                          <a:effectLst/>
                          <a:latin typeface="Montserrat"/>
                        </a:rPr>
                        <a:t>$ 40,279.75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dirty="0">
                          <a:solidFill>
                            <a:srgbClr val="28367F"/>
                          </a:solidFill>
                          <a:effectLst/>
                          <a:latin typeface="Montserrat"/>
                        </a:rPr>
                        <a:t>$ 5,937,361.14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10.41%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00025">
                <a:tc>
                  <a:txBody>
                    <a:bodyPr/>
                    <a:lstStyle/>
                    <a:p>
                      <a:pPr algn="l" rtl="0" fontAlgn="ctr"/>
                      <a:r>
                        <a:rPr lang="es-EC" sz="1400" b="1" i="0" u="none" strike="noStrike">
                          <a:solidFill>
                            <a:srgbClr val="28367F"/>
                          </a:solidFill>
                          <a:effectLst/>
                          <a:latin typeface="Montserrat"/>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120,406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$ 2,997,656.06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$ 1,030,479.39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$ 26,313.16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$ 4,054,448.61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7.11%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extLst>
                  <a:ext uri="{0D108BD9-81ED-4DB2-BD59-A6C34878D82A}">
                    <a16:rowId xmlns:a16="http://schemas.microsoft.com/office/drawing/2014/main" val="10005"/>
                  </a:ext>
                </a:extLst>
              </a:tr>
              <a:tr h="200025">
                <a:tc>
                  <a:txBody>
                    <a:bodyPr/>
                    <a:lstStyle/>
                    <a:p>
                      <a:pPr algn="l" rtl="0" fontAlgn="ctr"/>
                      <a:r>
                        <a:rPr lang="es-EC" sz="1400" b="1" i="0" u="none" strike="noStrike">
                          <a:solidFill>
                            <a:srgbClr val="28367F"/>
                          </a:solidFill>
                          <a:effectLst/>
                          <a:latin typeface="Montserrat"/>
                        </a:rPr>
                        <a:t>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147,677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$ 5,779,241.85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$ 1,477,493.04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$ 37,994.91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dirty="0">
                          <a:solidFill>
                            <a:srgbClr val="28367F"/>
                          </a:solidFill>
                          <a:effectLst/>
                          <a:latin typeface="Montserrat"/>
                        </a:rPr>
                        <a:t>$ 7,294,729.80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12.79%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00025">
                <a:tc>
                  <a:txBody>
                    <a:bodyPr/>
                    <a:lstStyle/>
                    <a:p>
                      <a:pPr algn="l" rtl="0" fontAlgn="ctr"/>
                      <a:r>
                        <a:rPr lang="es-EC" sz="1400" b="1" i="0" u="none" strike="noStrike">
                          <a:solidFill>
                            <a:srgbClr val="28367F"/>
                          </a:solidFill>
                          <a:effectLst/>
                          <a:latin typeface="Montserrat"/>
                        </a:rPr>
                        <a:t>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190,106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$ 9,770,126.96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$ 1,702,816.10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$ 39,944.11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$ 11,512,887.17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extLst>
                  <a:ext uri="{0D108BD9-81ED-4DB2-BD59-A6C34878D82A}">
                    <a16:rowId xmlns:a16="http://schemas.microsoft.com/office/drawing/2014/main" val="10007"/>
                  </a:ext>
                </a:extLst>
              </a:tr>
              <a:tr h="200025">
                <a:tc>
                  <a:txBody>
                    <a:bodyPr/>
                    <a:lstStyle/>
                    <a:p>
                      <a:pPr algn="l" rtl="0" fontAlgn="ctr"/>
                      <a:r>
                        <a:rPr lang="es-EC" sz="1400" b="1" i="0" u="none" strike="noStrike">
                          <a:solidFill>
                            <a:srgbClr val="28367F"/>
                          </a:solidFill>
                          <a:effectLst/>
                          <a:latin typeface="Montserrat"/>
                        </a:rPr>
                        <a:t>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259,088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$ 11,550,979.84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$ 1,142,198.08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$ 41,224.75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$ 12,734,402.67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dirty="0">
                          <a:solidFill>
                            <a:srgbClr val="28367F"/>
                          </a:solidFill>
                          <a:effectLst/>
                          <a:latin typeface="Montserrat"/>
                        </a:rPr>
                        <a:t>22.33%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00025">
                <a:tc>
                  <a:txBody>
                    <a:bodyPr/>
                    <a:lstStyle/>
                    <a:p>
                      <a:pPr algn="l" rtl="0" fontAlgn="ctr"/>
                      <a:r>
                        <a:rPr lang="es-EC" sz="1400" b="1" i="0" u="none" strike="noStrike">
                          <a:solidFill>
                            <a:srgbClr val="FFFFFF"/>
                          </a:solidFill>
                          <a:effectLst/>
                          <a:latin typeface="Montserrat"/>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a:solidFill>
                            <a:srgbClr val="FFFFFF"/>
                          </a:solidFill>
                          <a:effectLst/>
                          <a:latin typeface="Montserrat"/>
                        </a:rPr>
                        <a:t>1,130,620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a:solidFill>
                            <a:srgbClr val="FFFFFF"/>
                          </a:solidFill>
                          <a:effectLst/>
                          <a:latin typeface="Montserrat"/>
                        </a:rPr>
                        <a:t>$ 42,405,731.70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a:solidFill>
                            <a:srgbClr val="FFFFFF"/>
                          </a:solidFill>
                          <a:effectLst/>
                          <a:latin typeface="Montserrat"/>
                        </a:rPr>
                        <a:t>$ 13,974,768.16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a:solidFill>
                            <a:srgbClr val="FFFFFF"/>
                          </a:solidFill>
                          <a:effectLst/>
                          <a:latin typeface="Montserrat"/>
                        </a:rPr>
                        <a:t>$ 636,353.74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a:solidFill>
                            <a:srgbClr val="FFFFFF"/>
                          </a:solidFill>
                          <a:effectLst/>
                          <a:latin typeface="Montserrat"/>
                        </a:rPr>
                        <a:t>$ 57,016,853.60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dirty="0">
                          <a:solidFill>
                            <a:srgbClr val="FFFFFF"/>
                          </a:solidFill>
                          <a:effectLst/>
                          <a:latin typeface="Montserrat"/>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739569082"/>
      </p:ext>
    </p:extLst>
  </p:cSld>
  <p:clrMapOvr>
    <a:masterClrMapping/>
  </p:clrMapOvr>
  <p:transition spd="slow">
    <p:strips dir="l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Título"/>
          <p:cNvSpPr txBox="1">
            <a:spLocks/>
          </p:cNvSpPr>
          <p:nvPr/>
        </p:nvSpPr>
        <p:spPr>
          <a:xfrm>
            <a:off x="33332" y="621309"/>
            <a:ext cx="12158668" cy="4770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880" algn="ctr"/>
            <a:r>
              <a:rPr lang="es-MX" sz="3600" b="1" dirty="0">
                <a:solidFill>
                  <a:srgbClr val="4B4C8A"/>
                </a:solidFill>
              </a:rPr>
              <a:t>Impacto de la remisión en la cartera vencida tributaria predial, patente, 1.5 x mil y CEM.</a:t>
            </a:r>
          </a:p>
        </p:txBody>
      </p:sp>
      <p:pic>
        <p:nvPicPr>
          <p:cNvPr id="10" name="Imagen 9"/>
          <p:cNvPicPr>
            <a:picLocks noChangeAspect="1"/>
          </p:cNvPicPr>
          <p:nvPr/>
        </p:nvPicPr>
        <p:blipFill rotWithShape="1">
          <a:blip r:embed="rId2"/>
          <a:srcRect l="37664" t="80657" r="8819" b="11129"/>
          <a:stretch/>
        </p:blipFill>
        <p:spPr>
          <a:xfrm>
            <a:off x="4955704" y="6314739"/>
            <a:ext cx="7236296" cy="543261"/>
          </a:xfrm>
          <a:prstGeom prst="rect">
            <a:avLst/>
          </a:prstGeom>
        </p:spPr>
      </p:pic>
      <p:graphicFrame>
        <p:nvGraphicFramePr>
          <p:cNvPr id="7" name="2 Tabla"/>
          <p:cNvGraphicFramePr>
            <a:graphicFrameLocks noGrp="1"/>
          </p:cNvGraphicFramePr>
          <p:nvPr>
            <p:extLst>
              <p:ext uri="{D42A27DB-BD31-4B8C-83A1-F6EECF244321}">
                <p14:modId xmlns:p14="http://schemas.microsoft.com/office/powerpoint/2010/main" val="870765591"/>
              </p:ext>
            </p:extLst>
          </p:nvPr>
        </p:nvGraphicFramePr>
        <p:xfrm>
          <a:off x="748627" y="2115593"/>
          <a:ext cx="10799359" cy="1970850"/>
        </p:xfrm>
        <a:graphic>
          <a:graphicData uri="http://schemas.openxmlformats.org/drawingml/2006/table">
            <a:tbl>
              <a:tblPr/>
              <a:tblGrid>
                <a:gridCol w="1720967">
                  <a:extLst>
                    <a:ext uri="{9D8B030D-6E8A-4147-A177-3AD203B41FA5}">
                      <a16:colId xmlns:a16="http://schemas.microsoft.com/office/drawing/2014/main" val="20000"/>
                    </a:ext>
                  </a:extLst>
                </a:gridCol>
                <a:gridCol w="1282063">
                  <a:extLst>
                    <a:ext uri="{9D8B030D-6E8A-4147-A177-3AD203B41FA5}">
                      <a16:colId xmlns:a16="http://schemas.microsoft.com/office/drawing/2014/main" val="20001"/>
                    </a:ext>
                  </a:extLst>
                </a:gridCol>
                <a:gridCol w="1270512">
                  <a:extLst>
                    <a:ext uri="{9D8B030D-6E8A-4147-A177-3AD203B41FA5}">
                      <a16:colId xmlns:a16="http://schemas.microsoft.com/office/drawing/2014/main" val="20002"/>
                    </a:ext>
                  </a:extLst>
                </a:gridCol>
                <a:gridCol w="1166562">
                  <a:extLst>
                    <a:ext uri="{9D8B030D-6E8A-4147-A177-3AD203B41FA5}">
                      <a16:colId xmlns:a16="http://schemas.microsoft.com/office/drawing/2014/main" val="20003"/>
                    </a:ext>
                  </a:extLst>
                </a:gridCol>
                <a:gridCol w="1166562">
                  <a:extLst>
                    <a:ext uri="{9D8B030D-6E8A-4147-A177-3AD203B41FA5}">
                      <a16:colId xmlns:a16="http://schemas.microsoft.com/office/drawing/2014/main" val="20004"/>
                    </a:ext>
                  </a:extLst>
                </a:gridCol>
                <a:gridCol w="1166562">
                  <a:extLst>
                    <a:ext uri="{9D8B030D-6E8A-4147-A177-3AD203B41FA5}">
                      <a16:colId xmlns:a16="http://schemas.microsoft.com/office/drawing/2014/main" val="20005"/>
                    </a:ext>
                  </a:extLst>
                </a:gridCol>
                <a:gridCol w="1166562">
                  <a:extLst>
                    <a:ext uri="{9D8B030D-6E8A-4147-A177-3AD203B41FA5}">
                      <a16:colId xmlns:a16="http://schemas.microsoft.com/office/drawing/2014/main" val="20006"/>
                    </a:ext>
                  </a:extLst>
                </a:gridCol>
                <a:gridCol w="1166562">
                  <a:extLst>
                    <a:ext uri="{9D8B030D-6E8A-4147-A177-3AD203B41FA5}">
                      <a16:colId xmlns:a16="http://schemas.microsoft.com/office/drawing/2014/main" val="20007"/>
                    </a:ext>
                  </a:extLst>
                </a:gridCol>
                <a:gridCol w="693007">
                  <a:extLst>
                    <a:ext uri="{9D8B030D-6E8A-4147-A177-3AD203B41FA5}">
                      <a16:colId xmlns:a16="http://schemas.microsoft.com/office/drawing/2014/main" val="20008"/>
                    </a:ext>
                  </a:extLst>
                </a:gridCol>
              </a:tblGrid>
              <a:tr h="531403">
                <a:tc>
                  <a:txBody>
                    <a:bodyPr/>
                    <a:lstStyle/>
                    <a:p>
                      <a:pPr algn="ctr" rtl="0" fontAlgn="ctr"/>
                      <a:r>
                        <a:rPr lang="es-EC" sz="1400" b="1" i="0" u="none" strike="noStrike" dirty="0">
                          <a:solidFill>
                            <a:srgbClr val="FFFFFF"/>
                          </a:solidFill>
                          <a:effectLst/>
                          <a:latin typeface="Montserrat Black"/>
                        </a:rPr>
                        <a:t>TIPO IMPUESTO</a:t>
                      </a:r>
                    </a:p>
                  </a:txBody>
                  <a:tcPr marL="8435" marR="8435" marT="8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dirty="0">
                          <a:solidFill>
                            <a:srgbClr val="FFFFFF"/>
                          </a:solidFill>
                          <a:effectLst/>
                          <a:latin typeface="Montserrat Black"/>
                        </a:rPr>
                        <a:t>NRO. REGISTROS</a:t>
                      </a:r>
                    </a:p>
                  </a:txBody>
                  <a:tcPr marL="8435" marR="8435" marT="8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dirty="0">
                          <a:solidFill>
                            <a:srgbClr val="FFFFFF"/>
                          </a:solidFill>
                          <a:effectLst/>
                          <a:latin typeface="Montserrat Black"/>
                        </a:rPr>
                        <a:t>CAPITAL</a:t>
                      </a:r>
                    </a:p>
                  </a:txBody>
                  <a:tcPr marL="8435" marR="8435" marT="8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a:solidFill>
                            <a:srgbClr val="FFFFFF"/>
                          </a:solidFill>
                          <a:effectLst/>
                          <a:latin typeface="Montserrat Black"/>
                        </a:rPr>
                        <a:t>INTERES(I)</a:t>
                      </a:r>
                    </a:p>
                  </a:txBody>
                  <a:tcPr marL="8435" marR="8435" marT="8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a:solidFill>
                            <a:srgbClr val="FFFFFF"/>
                          </a:solidFill>
                          <a:effectLst/>
                          <a:latin typeface="Montserrat Black"/>
                        </a:rPr>
                        <a:t>MULTAS(M)</a:t>
                      </a:r>
                    </a:p>
                  </a:txBody>
                  <a:tcPr marL="8435" marR="8435" marT="8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a:solidFill>
                            <a:srgbClr val="FFFFFF"/>
                          </a:solidFill>
                          <a:effectLst/>
                          <a:latin typeface="Montserrat Black"/>
                        </a:rPr>
                        <a:t>RECARGOS (R).</a:t>
                      </a:r>
                    </a:p>
                  </a:txBody>
                  <a:tcPr marL="8435" marR="8435" marT="8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a:solidFill>
                            <a:srgbClr val="FFFFFF"/>
                          </a:solidFill>
                          <a:effectLst/>
                          <a:latin typeface="Montserrat Black"/>
                        </a:rPr>
                        <a:t>MONTO TOTAL</a:t>
                      </a:r>
                    </a:p>
                  </a:txBody>
                  <a:tcPr marL="8435" marR="8435" marT="8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a:solidFill>
                            <a:srgbClr val="FFFFFF"/>
                          </a:solidFill>
                          <a:effectLst/>
                          <a:latin typeface="Montserrat Black"/>
                        </a:rPr>
                        <a:t>VALOR REMISION (I+M+R)</a:t>
                      </a:r>
                    </a:p>
                  </a:txBody>
                  <a:tcPr marL="8435" marR="8435" marT="8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a:solidFill>
                            <a:srgbClr val="FFFFFF"/>
                          </a:solidFill>
                          <a:effectLst/>
                          <a:latin typeface="Montserrat Black"/>
                        </a:rPr>
                        <a:t>%REMISION</a:t>
                      </a:r>
                    </a:p>
                  </a:txBody>
                  <a:tcPr marL="8435" marR="8435" marT="8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extLst>
                  <a:ext uri="{0D108BD9-81ED-4DB2-BD59-A6C34878D82A}">
                    <a16:rowId xmlns:a16="http://schemas.microsoft.com/office/drawing/2014/main" val="10000"/>
                  </a:ext>
                </a:extLst>
              </a:tr>
              <a:tr h="177134">
                <a:tc>
                  <a:txBody>
                    <a:bodyPr/>
                    <a:lstStyle/>
                    <a:p>
                      <a:pPr algn="l" rtl="0" fontAlgn="ctr"/>
                      <a:r>
                        <a:rPr lang="es-EC" sz="1400" b="1" i="0" u="none" strike="noStrike">
                          <a:solidFill>
                            <a:srgbClr val="28367F"/>
                          </a:solidFill>
                          <a:effectLst/>
                          <a:latin typeface="Montserrat"/>
                        </a:rPr>
                        <a:t>PREDIAL URBANO</a:t>
                      </a:r>
                    </a:p>
                  </a:txBody>
                  <a:tcPr marL="8435" marR="8435" marT="8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S_tradnl" sz="1400" b="0" i="0" u="none" strike="noStrike" dirty="0">
                          <a:solidFill>
                            <a:srgbClr val="28367F"/>
                          </a:solidFill>
                          <a:effectLst/>
                          <a:latin typeface="Montserrat"/>
                        </a:rPr>
                        <a:t>   1.210.254,00 </a:t>
                      </a:r>
                      <a:endParaRPr lang="es-EC" sz="1400" b="0" i="0" u="none" strike="noStrike" dirty="0">
                        <a:solidFill>
                          <a:srgbClr val="28367F"/>
                        </a:solidFill>
                        <a:effectLst/>
                        <a:latin typeface="Montserrat"/>
                      </a:endParaRPr>
                    </a:p>
                  </a:txBody>
                  <a:tcPr marL="8435" marR="8435" marT="8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S_tradnl" sz="1400" b="0" i="0" u="none" strike="noStrike" dirty="0">
                          <a:solidFill>
                            <a:srgbClr val="28367F"/>
                          </a:solidFill>
                          <a:effectLst/>
                          <a:latin typeface="Montserrat"/>
                        </a:rPr>
                        <a:t> 132,35</a:t>
                      </a:r>
                      <a:endParaRPr lang="es-EC" sz="1400" b="0" i="0" u="none" strike="noStrike" dirty="0">
                        <a:solidFill>
                          <a:srgbClr val="28367F"/>
                        </a:solidFill>
                        <a:effectLst/>
                        <a:latin typeface="Montserrat"/>
                      </a:endParaRPr>
                    </a:p>
                  </a:txBody>
                  <a:tcPr marL="8435" marR="8435" marT="8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S_tradnl" sz="1400" b="0" i="0" u="none" strike="noStrike" dirty="0">
                          <a:solidFill>
                            <a:srgbClr val="28367F"/>
                          </a:solidFill>
                          <a:effectLst/>
                          <a:latin typeface="Montserrat"/>
                        </a:rPr>
                        <a:t> 57,83</a:t>
                      </a:r>
                      <a:endParaRPr lang="es-EC" sz="1400" b="0" i="0" u="none" strike="noStrike" dirty="0">
                        <a:solidFill>
                          <a:srgbClr val="28367F"/>
                        </a:solidFill>
                        <a:effectLst/>
                        <a:latin typeface="Montserrat"/>
                      </a:endParaRPr>
                    </a:p>
                  </a:txBody>
                  <a:tcPr marL="8435" marR="8435" marT="8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S_tradnl" sz="1400" b="0" i="0" u="none" strike="noStrike" dirty="0">
                          <a:solidFill>
                            <a:srgbClr val="28367F"/>
                          </a:solidFill>
                          <a:effectLst/>
                          <a:latin typeface="Montserrat"/>
                        </a:rPr>
                        <a:t>-</a:t>
                      </a:r>
                      <a:endParaRPr lang="es-EC" sz="1400" b="0" i="0" u="none" strike="noStrike" dirty="0">
                        <a:solidFill>
                          <a:srgbClr val="28367F"/>
                        </a:solidFill>
                        <a:effectLst/>
                        <a:latin typeface="Montserrat"/>
                      </a:endParaRPr>
                    </a:p>
                  </a:txBody>
                  <a:tcPr marL="8435" marR="8435" marT="8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S_tradnl" sz="1400" b="0" i="0" u="none" strike="noStrike">
                          <a:solidFill>
                            <a:srgbClr val="28367F"/>
                          </a:solidFill>
                          <a:effectLst/>
                          <a:latin typeface="Montserrat"/>
                        </a:rPr>
                        <a:t> 21,55</a:t>
                      </a:r>
                      <a:endParaRPr lang="es-EC" sz="1400" b="0" i="0" u="none" strike="noStrike">
                        <a:solidFill>
                          <a:srgbClr val="28367F"/>
                        </a:solidFill>
                        <a:effectLst/>
                        <a:latin typeface="Montserrat"/>
                      </a:endParaRPr>
                    </a:p>
                  </a:txBody>
                  <a:tcPr marL="8435" marR="8435" marT="8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S_tradnl" sz="1400" b="0" i="0" u="none" strike="noStrike">
                          <a:solidFill>
                            <a:srgbClr val="28367F"/>
                          </a:solidFill>
                          <a:effectLst/>
                          <a:latin typeface="Montserrat"/>
                        </a:rPr>
                        <a:t> 211,73</a:t>
                      </a:r>
                      <a:endParaRPr lang="es-EC" sz="1400" b="0" i="0" u="none" strike="noStrike">
                        <a:solidFill>
                          <a:srgbClr val="28367F"/>
                        </a:solidFill>
                        <a:effectLst/>
                        <a:latin typeface="Montserrat"/>
                      </a:endParaRPr>
                    </a:p>
                  </a:txBody>
                  <a:tcPr marL="8435" marR="8435" marT="8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S_tradnl" sz="1400" b="0" i="0" u="none" strike="noStrike">
                          <a:solidFill>
                            <a:srgbClr val="28367F"/>
                          </a:solidFill>
                          <a:effectLst/>
                          <a:latin typeface="Montserrat"/>
                        </a:rPr>
                        <a:t>79,38</a:t>
                      </a:r>
                      <a:endParaRPr lang="es-EC" sz="1400" b="0" i="0" u="none" strike="noStrike">
                        <a:solidFill>
                          <a:srgbClr val="28367F"/>
                        </a:solidFill>
                        <a:effectLst/>
                        <a:latin typeface="Montserrat"/>
                      </a:endParaRPr>
                    </a:p>
                  </a:txBody>
                  <a:tcPr marL="8435" marR="8435" marT="8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S_tradnl" sz="1400" b="0" i="0" u="none" strike="noStrike">
                          <a:solidFill>
                            <a:srgbClr val="28367F"/>
                          </a:solidFill>
                          <a:effectLst/>
                          <a:latin typeface="Montserrat"/>
                        </a:rPr>
                        <a:t>37.49%</a:t>
                      </a:r>
                      <a:endParaRPr lang="es-EC" sz="1400" b="0" i="0" u="none" strike="noStrike">
                        <a:solidFill>
                          <a:srgbClr val="28367F"/>
                        </a:solidFill>
                        <a:effectLst/>
                        <a:latin typeface="Montserrat"/>
                      </a:endParaRPr>
                    </a:p>
                  </a:txBody>
                  <a:tcPr marL="8435" marR="8435" marT="8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extLst>
                  <a:ext uri="{0D108BD9-81ED-4DB2-BD59-A6C34878D82A}">
                    <a16:rowId xmlns:a16="http://schemas.microsoft.com/office/drawing/2014/main" val="10001"/>
                  </a:ext>
                </a:extLst>
              </a:tr>
              <a:tr h="177134">
                <a:tc>
                  <a:txBody>
                    <a:bodyPr/>
                    <a:lstStyle/>
                    <a:p>
                      <a:pPr algn="l" rtl="0" fontAlgn="ctr"/>
                      <a:r>
                        <a:rPr lang="es-EC" sz="1400" b="1" i="0" u="none" strike="noStrike">
                          <a:solidFill>
                            <a:srgbClr val="28367F"/>
                          </a:solidFill>
                          <a:effectLst/>
                          <a:latin typeface="Montserrat"/>
                        </a:rPr>
                        <a:t>PREDIAL RURAL</a:t>
                      </a:r>
                    </a:p>
                  </a:txBody>
                  <a:tcPr marL="8435" marR="8435" marT="8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_tradnl" sz="1400" b="0" i="0" u="none" strike="noStrike">
                          <a:solidFill>
                            <a:srgbClr val="28367F"/>
                          </a:solidFill>
                          <a:effectLst/>
                          <a:latin typeface="Montserrat"/>
                        </a:rPr>
                        <a:t>      242.154,00 </a:t>
                      </a:r>
                      <a:endParaRPr lang="es-EC" sz="1400" b="0" i="0" u="none" strike="noStrike">
                        <a:solidFill>
                          <a:srgbClr val="28367F"/>
                        </a:solidFill>
                        <a:effectLst/>
                        <a:latin typeface="Montserrat"/>
                      </a:endParaRPr>
                    </a:p>
                  </a:txBody>
                  <a:tcPr marL="8435" marR="8435" marT="8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_tradnl" sz="1400" b="0" i="0" u="none" strike="noStrike" dirty="0">
                          <a:solidFill>
                            <a:srgbClr val="28367F"/>
                          </a:solidFill>
                          <a:effectLst/>
                          <a:latin typeface="Montserrat"/>
                        </a:rPr>
                        <a:t> 17,88</a:t>
                      </a:r>
                      <a:endParaRPr lang="es-EC" sz="1400" b="0" i="0" u="none" strike="noStrike" dirty="0">
                        <a:solidFill>
                          <a:srgbClr val="28367F"/>
                        </a:solidFill>
                        <a:effectLst/>
                        <a:latin typeface="Montserrat"/>
                      </a:endParaRPr>
                    </a:p>
                  </a:txBody>
                  <a:tcPr marL="8435" marR="8435" marT="8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_tradnl" sz="1400" b="0" i="0" u="none" strike="noStrike" dirty="0">
                          <a:solidFill>
                            <a:srgbClr val="28367F"/>
                          </a:solidFill>
                          <a:effectLst/>
                          <a:latin typeface="Montserrat"/>
                        </a:rPr>
                        <a:t> 8,43</a:t>
                      </a:r>
                      <a:endParaRPr lang="es-EC" sz="1400" b="0" i="0" u="none" strike="noStrike" dirty="0">
                        <a:solidFill>
                          <a:srgbClr val="28367F"/>
                        </a:solidFill>
                        <a:effectLst/>
                        <a:latin typeface="Montserrat"/>
                      </a:endParaRPr>
                    </a:p>
                  </a:txBody>
                  <a:tcPr marL="8435" marR="8435" marT="8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_tradnl" sz="1400" b="0" i="0" u="none" strike="noStrike" dirty="0">
                          <a:solidFill>
                            <a:srgbClr val="28367F"/>
                          </a:solidFill>
                          <a:effectLst/>
                          <a:latin typeface="Montserrat"/>
                        </a:rPr>
                        <a:t>-</a:t>
                      </a:r>
                      <a:endParaRPr lang="es-EC" sz="1400" b="0" i="0" u="none" strike="noStrike" dirty="0">
                        <a:solidFill>
                          <a:srgbClr val="28367F"/>
                        </a:solidFill>
                        <a:effectLst/>
                        <a:latin typeface="Montserrat"/>
                      </a:endParaRPr>
                    </a:p>
                  </a:txBody>
                  <a:tcPr marL="8435" marR="8435" marT="8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_tradnl" sz="1400" b="0" i="0" u="none" strike="noStrike" dirty="0">
                          <a:solidFill>
                            <a:srgbClr val="28367F"/>
                          </a:solidFill>
                          <a:effectLst/>
                          <a:latin typeface="Montserrat"/>
                        </a:rPr>
                        <a:t> 0,36</a:t>
                      </a:r>
                      <a:endParaRPr lang="es-EC" sz="1400" b="0" i="0" u="none" strike="noStrike" dirty="0">
                        <a:solidFill>
                          <a:srgbClr val="28367F"/>
                        </a:solidFill>
                        <a:effectLst/>
                        <a:latin typeface="Montserrat"/>
                      </a:endParaRPr>
                    </a:p>
                  </a:txBody>
                  <a:tcPr marL="8435" marR="8435" marT="8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_tradnl" sz="1400" b="0" i="0" u="none" strike="noStrike">
                          <a:solidFill>
                            <a:srgbClr val="28367F"/>
                          </a:solidFill>
                          <a:effectLst/>
                          <a:latin typeface="Montserrat"/>
                        </a:rPr>
                        <a:t> 26,67</a:t>
                      </a:r>
                      <a:endParaRPr lang="es-EC" sz="1400" b="0" i="0" u="none" strike="noStrike">
                        <a:solidFill>
                          <a:srgbClr val="28367F"/>
                        </a:solidFill>
                        <a:effectLst/>
                        <a:latin typeface="Montserrat"/>
                      </a:endParaRPr>
                    </a:p>
                  </a:txBody>
                  <a:tcPr marL="8435" marR="8435" marT="8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_tradnl" sz="1400" b="0" i="0" u="none" strike="noStrike">
                          <a:solidFill>
                            <a:srgbClr val="28367F"/>
                          </a:solidFill>
                          <a:effectLst/>
                          <a:latin typeface="Montserrat"/>
                        </a:rPr>
                        <a:t> 8,79</a:t>
                      </a:r>
                      <a:endParaRPr lang="es-EC" sz="1400" b="0" i="0" u="none" strike="noStrike">
                        <a:solidFill>
                          <a:srgbClr val="28367F"/>
                        </a:solidFill>
                        <a:effectLst/>
                        <a:latin typeface="Montserrat"/>
                      </a:endParaRPr>
                    </a:p>
                  </a:txBody>
                  <a:tcPr marL="8435" marR="8435" marT="8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_tradnl" sz="1400" b="0" i="0" u="none" strike="noStrike">
                          <a:solidFill>
                            <a:srgbClr val="28367F"/>
                          </a:solidFill>
                          <a:effectLst/>
                          <a:latin typeface="Montserrat"/>
                        </a:rPr>
                        <a:t>32.96%</a:t>
                      </a:r>
                      <a:endParaRPr lang="es-EC" sz="1400" b="0" i="0" u="none" strike="noStrike">
                        <a:solidFill>
                          <a:srgbClr val="28367F"/>
                        </a:solidFill>
                        <a:effectLst/>
                        <a:latin typeface="Montserrat"/>
                      </a:endParaRPr>
                    </a:p>
                  </a:txBody>
                  <a:tcPr marL="8435" marR="8435" marT="8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7134">
                <a:tc>
                  <a:txBody>
                    <a:bodyPr/>
                    <a:lstStyle/>
                    <a:p>
                      <a:pPr algn="l" rtl="0" fontAlgn="ctr"/>
                      <a:r>
                        <a:rPr lang="es-EC" sz="1400" b="1" i="0" u="none" strike="noStrike">
                          <a:solidFill>
                            <a:srgbClr val="28367F"/>
                          </a:solidFill>
                          <a:effectLst/>
                          <a:latin typeface="Montserrat"/>
                        </a:rPr>
                        <a:t>PATENTE Y 1.5 POR MIL</a:t>
                      </a:r>
                    </a:p>
                  </a:txBody>
                  <a:tcPr marL="8435" marR="8435" marT="8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S_tradnl" sz="1400" b="0" i="0" u="none" strike="noStrike">
                          <a:solidFill>
                            <a:srgbClr val="28367F"/>
                          </a:solidFill>
                          <a:effectLst/>
                          <a:latin typeface="Montserrat"/>
                        </a:rPr>
                        <a:t>      318.754,00 </a:t>
                      </a:r>
                      <a:endParaRPr lang="es-EC" sz="1400" b="0" i="0" u="none" strike="noStrike">
                        <a:solidFill>
                          <a:srgbClr val="28367F"/>
                        </a:solidFill>
                        <a:effectLst/>
                        <a:latin typeface="Montserrat"/>
                      </a:endParaRPr>
                    </a:p>
                  </a:txBody>
                  <a:tcPr marL="8435" marR="8435" marT="8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S_tradnl" sz="1400" b="0" i="0" u="none" strike="noStrike">
                          <a:solidFill>
                            <a:srgbClr val="28367F"/>
                          </a:solidFill>
                          <a:effectLst/>
                          <a:latin typeface="Montserrat"/>
                        </a:rPr>
                        <a:t> 70,90</a:t>
                      </a:r>
                      <a:endParaRPr lang="es-EC" sz="1400" b="0" i="0" u="none" strike="noStrike">
                        <a:solidFill>
                          <a:srgbClr val="28367F"/>
                        </a:solidFill>
                        <a:effectLst/>
                        <a:latin typeface="Montserrat"/>
                      </a:endParaRPr>
                    </a:p>
                  </a:txBody>
                  <a:tcPr marL="8435" marR="8435" marT="8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S_tradnl" sz="1400" b="0" i="0" u="none" strike="noStrike">
                          <a:solidFill>
                            <a:srgbClr val="28367F"/>
                          </a:solidFill>
                          <a:effectLst/>
                          <a:latin typeface="Montserrat"/>
                        </a:rPr>
                        <a:t> 76,06</a:t>
                      </a:r>
                      <a:endParaRPr lang="es-EC" sz="1400" b="0" i="0" u="none" strike="noStrike">
                        <a:solidFill>
                          <a:srgbClr val="28367F"/>
                        </a:solidFill>
                        <a:effectLst/>
                        <a:latin typeface="Montserrat"/>
                      </a:endParaRPr>
                    </a:p>
                  </a:txBody>
                  <a:tcPr marL="8435" marR="8435" marT="8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S_tradnl" sz="1400" b="0" i="0" u="none" strike="noStrike" dirty="0">
                          <a:solidFill>
                            <a:srgbClr val="28367F"/>
                          </a:solidFill>
                          <a:effectLst/>
                          <a:latin typeface="Montserrat"/>
                        </a:rPr>
                        <a:t> 6,50</a:t>
                      </a:r>
                      <a:endParaRPr lang="es-EC" sz="1400" b="0" i="0" u="none" strike="noStrike" dirty="0">
                        <a:solidFill>
                          <a:srgbClr val="28367F"/>
                        </a:solidFill>
                        <a:effectLst/>
                        <a:latin typeface="Montserrat"/>
                      </a:endParaRPr>
                    </a:p>
                  </a:txBody>
                  <a:tcPr marL="8435" marR="8435" marT="8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S_tradnl" sz="1400" b="0" i="0" u="none" strike="noStrike" dirty="0">
                          <a:solidFill>
                            <a:srgbClr val="28367F"/>
                          </a:solidFill>
                          <a:effectLst/>
                          <a:latin typeface="Montserrat"/>
                        </a:rPr>
                        <a:t> 3,00</a:t>
                      </a:r>
                      <a:endParaRPr lang="es-EC" sz="1400" b="0" i="0" u="none" strike="noStrike" dirty="0">
                        <a:solidFill>
                          <a:srgbClr val="28367F"/>
                        </a:solidFill>
                        <a:effectLst/>
                        <a:latin typeface="Montserrat"/>
                      </a:endParaRPr>
                    </a:p>
                  </a:txBody>
                  <a:tcPr marL="8435" marR="8435" marT="8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S_tradnl" sz="1400" b="0" i="0" u="none" strike="noStrike" dirty="0">
                          <a:solidFill>
                            <a:srgbClr val="28367F"/>
                          </a:solidFill>
                          <a:effectLst/>
                          <a:latin typeface="Montserrat"/>
                        </a:rPr>
                        <a:t> 156,45</a:t>
                      </a:r>
                      <a:endParaRPr lang="es-EC" sz="1400" b="0" i="0" u="none" strike="noStrike" dirty="0">
                        <a:solidFill>
                          <a:srgbClr val="28367F"/>
                        </a:solidFill>
                        <a:effectLst/>
                        <a:latin typeface="Montserrat"/>
                      </a:endParaRPr>
                    </a:p>
                  </a:txBody>
                  <a:tcPr marL="8435" marR="8435" marT="8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S_tradnl" sz="1400" b="0" i="0" u="none" strike="noStrike" dirty="0">
                          <a:solidFill>
                            <a:srgbClr val="28367F"/>
                          </a:solidFill>
                          <a:effectLst/>
                          <a:latin typeface="Montserrat"/>
                        </a:rPr>
                        <a:t>85,55</a:t>
                      </a:r>
                      <a:endParaRPr lang="es-EC" sz="1400" b="0" i="0" u="none" strike="noStrike" dirty="0">
                        <a:solidFill>
                          <a:srgbClr val="28367F"/>
                        </a:solidFill>
                        <a:effectLst/>
                        <a:latin typeface="Montserrat"/>
                      </a:endParaRPr>
                    </a:p>
                  </a:txBody>
                  <a:tcPr marL="8435" marR="8435" marT="8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S_tradnl" sz="1400" b="0" i="0" u="none" strike="noStrike">
                          <a:solidFill>
                            <a:srgbClr val="28367F"/>
                          </a:solidFill>
                          <a:effectLst/>
                          <a:latin typeface="Montserrat"/>
                        </a:rPr>
                        <a:t>54.68%</a:t>
                      </a:r>
                      <a:endParaRPr lang="es-EC" sz="1400" b="0" i="0" u="none" strike="noStrike">
                        <a:solidFill>
                          <a:srgbClr val="28367F"/>
                        </a:solidFill>
                        <a:effectLst/>
                        <a:latin typeface="Montserrat"/>
                      </a:endParaRPr>
                    </a:p>
                  </a:txBody>
                  <a:tcPr marL="8435" marR="8435" marT="8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extLst>
                  <a:ext uri="{0D108BD9-81ED-4DB2-BD59-A6C34878D82A}">
                    <a16:rowId xmlns:a16="http://schemas.microsoft.com/office/drawing/2014/main" val="10003"/>
                  </a:ext>
                </a:extLst>
              </a:tr>
              <a:tr h="177134">
                <a:tc>
                  <a:txBody>
                    <a:bodyPr/>
                    <a:lstStyle/>
                    <a:p>
                      <a:pPr algn="l" rtl="0" fontAlgn="ctr"/>
                      <a:r>
                        <a:rPr lang="es-EC" sz="1400" b="1" i="0" u="none" strike="noStrike">
                          <a:solidFill>
                            <a:srgbClr val="28367F"/>
                          </a:solidFill>
                          <a:effectLst/>
                          <a:latin typeface="Montserrat"/>
                        </a:rPr>
                        <a:t>CEM</a:t>
                      </a:r>
                    </a:p>
                  </a:txBody>
                  <a:tcPr marL="8435" marR="8435" marT="8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_tradnl" sz="1400" b="0" i="0" u="none" strike="noStrike">
                          <a:solidFill>
                            <a:srgbClr val="28367F"/>
                          </a:solidFill>
                          <a:effectLst/>
                          <a:latin typeface="Montserrat"/>
                        </a:rPr>
                        <a:t>   1.130.620,00 </a:t>
                      </a:r>
                      <a:endParaRPr lang="es-EC" sz="1400" b="0" i="0" u="none" strike="noStrike">
                        <a:solidFill>
                          <a:srgbClr val="28367F"/>
                        </a:solidFill>
                        <a:effectLst/>
                        <a:latin typeface="Montserrat"/>
                      </a:endParaRPr>
                    </a:p>
                  </a:txBody>
                  <a:tcPr marL="8435" marR="8435" marT="8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_tradnl" sz="1400" b="0" i="0" u="none" strike="noStrike">
                          <a:solidFill>
                            <a:srgbClr val="28367F"/>
                          </a:solidFill>
                          <a:effectLst/>
                          <a:latin typeface="Montserrat"/>
                        </a:rPr>
                        <a:t> 42,41</a:t>
                      </a:r>
                      <a:endParaRPr lang="es-EC" sz="1400" b="0" i="0" u="none" strike="noStrike">
                        <a:solidFill>
                          <a:srgbClr val="28367F"/>
                        </a:solidFill>
                        <a:effectLst/>
                        <a:latin typeface="Montserrat"/>
                      </a:endParaRPr>
                    </a:p>
                  </a:txBody>
                  <a:tcPr marL="8435" marR="8435" marT="8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_tradnl" sz="1400" b="0" i="0" u="none" strike="noStrike">
                          <a:solidFill>
                            <a:srgbClr val="28367F"/>
                          </a:solidFill>
                          <a:effectLst/>
                          <a:latin typeface="Montserrat"/>
                        </a:rPr>
                        <a:t> 13,97</a:t>
                      </a:r>
                      <a:endParaRPr lang="es-EC" sz="1400" b="0" i="0" u="none" strike="noStrike">
                        <a:solidFill>
                          <a:srgbClr val="28367F"/>
                        </a:solidFill>
                        <a:effectLst/>
                        <a:latin typeface="Montserrat"/>
                      </a:endParaRPr>
                    </a:p>
                  </a:txBody>
                  <a:tcPr marL="8435" marR="8435" marT="8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_tradnl" sz="1400" b="0" i="0" u="none" strike="noStrike">
                          <a:solidFill>
                            <a:srgbClr val="28367F"/>
                          </a:solidFill>
                          <a:effectLst/>
                          <a:latin typeface="Montserrat"/>
                        </a:rPr>
                        <a:t>-</a:t>
                      </a:r>
                      <a:endParaRPr lang="es-EC" sz="1400" b="0" i="0" u="none" strike="noStrike">
                        <a:solidFill>
                          <a:srgbClr val="28367F"/>
                        </a:solidFill>
                        <a:effectLst/>
                        <a:latin typeface="Montserrat"/>
                      </a:endParaRPr>
                    </a:p>
                  </a:txBody>
                  <a:tcPr marL="8435" marR="8435" marT="8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_tradnl" sz="1400" b="0" i="0" u="none" strike="noStrike">
                          <a:solidFill>
                            <a:srgbClr val="28367F"/>
                          </a:solidFill>
                          <a:effectLst/>
                          <a:latin typeface="Montserrat"/>
                        </a:rPr>
                        <a:t> 0,64</a:t>
                      </a:r>
                      <a:endParaRPr lang="es-EC" sz="1400" b="0" i="0" u="none" strike="noStrike">
                        <a:solidFill>
                          <a:srgbClr val="28367F"/>
                        </a:solidFill>
                        <a:effectLst/>
                        <a:latin typeface="Montserrat"/>
                      </a:endParaRPr>
                    </a:p>
                  </a:txBody>
                  <a:tcPr marL="8435" marR="8435" marT="8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_tradnl" sz="1400" b="0" i="0" u="none" strike="noStrike">
                          <a:solidFill>
                            <a:srgbClr val="28367F"/>
                          </a:solidFill>
                          <a:effectLst/>
                          <a:latin typeface="Montserrat"/>
                        </a:rPr>
                        <a:t> 57,02</a:t>
                      </a:r>
                      <a:endParaRPr lang="es-EC" sz="1400" b="0" i="0" u="none" strike="noStrike">
                        <a:solidFill>
                          <a:srgbClr val="28367F"/>
                        </a:solidFill>
                        <a:effectLst/>
                        <a:latin typeface="Montserrat"/>
                      </a:endParaRPr>
                    </a:p>
                  </a:txBody>
                  <a:tcPr marL="8435" marR="8435" marT="8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_tradnl" sz="1400" b="0" i="0" u="none" strike="noStrike" dirty="0">
                          <a:solidFill>
                            <a:srgbClr val="28367F"/>
                          </a:solidFill>
                          <a:effectLst/>
                          <a:latin typeface="Montserrat"/>
                        </a:rPr>
                        <a:t>14,61</a:t>
                      </a:r>
                      <a:endParaRPr lang="es-EC" sz="1400" b="0" i="0" u="none" strike="noStrike" dirty="0">
                        <a:solidFill>
                          <a:srgbClr val="28367F"/>
                        </a:solidFill>
                        <a:effectLst/>
                        <a:latin typeface="Montserrat"/>
                      </a:endParaRPr>
                    </a:p>
                  </a:txBody>
                  <a:tcPr marL="8435" marR="8435" marT="8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S_tradnl" sz="1400" b="0" i="0" u="none" strike="noStrike" dirty="0">
                          <a:solidFill>
                            <a:srgbClr val="28367F"/>
                          </a:solidFill>
                          <a:effectLst/>
                          <a:latin typeface="Montserrat"/>
                        </a:rPr>
                        <a:t>25.63%</a:t>
                      </a:r>
                      <a:endParaRPr lang="es-EC" sz="1400" b="0" i="0" u="none" strike="noStrike" dirty="0">
                        <a:solidFill>
                          <a:srgbClr val="28367F"/>
                        </a:solidFill>
                        <a:effectLst/>
                        <a:latin typeface="Montserrat"/>
                      </a:endParaRPr>
                    </a:p>
                  </a:txBody>
                  <a:tcPr marL="8435" marR="8435" marT="8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7134">
                <a:tc>
                  <a:txBody>
                    <a:bodyPr/>
                    <a:lstStyle/>
                    <a:p>
                      <a:pPr algn="l" rtl="0" fontAlgn="ctr"/>
                      <a:r>
                        <a:rPr lang="es-EC" sz="1400" b="1" i="0" u="none" strike="noStrike">
                          <a:solidFill>
                            <a:srgbClr val="FFFFFF"/>
                          </a:solidFill>
                          <a:effectLst/>
                          <a:latin typeface="Montserrat"/>
                        </a:rPr>
                        <a:t>TOTAL</a:t>
                      </a:r>
                    </a:p>
                  </a:txBody>
                  <a:tcPr marL="8435" marR="8435" marT="8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S_tradnl" sz="1400" b="1" i="0" u="none" strike="noStrike">
                          <a:solidFill>
                            <a:srgbClr val="FFFFFF"/>
                          </a:solidFill>
                          <a:effectLst/>
                          <a:latin typeface="Montserrat"/>
                        </a:rPr>
                        <a:t>   2.901.782,00 </a:t>
                      </a:r>
                      <a:endParaRPr lang="es-EC" sz="1400" b="1" i="0" u="none" strike="noStrike">
                        <a:solidFill>
                          <a:srgbClr val="FFFFFF"/>
                        </a:solidFill>
                        <a:effectLst/>
                        <a:latin typeface="Montserrat"/>
                      </a:endParaRPr>
                    </a:p>
                  </a:txBody>
                  <a:tcPr marL="8435" marR="8435" marT="8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S_tradnl" sz="1400" b="1" i="0" u="none" strike="noStrike">
                          <a:solidFill>
                            <a:srgbClr val="FFFFFF"/>
                          </a:solidFill>
                          <a:effectLst/>
                          <a:latin typeface="Montserrat"/>
                        </a:rPr>
                        <a:t> 263,53</a:t>
                      </a:r>
                      <a:endParaRPr lang="es-EC" sz="1400" b="1" i="0" u="none" strike="noStrike">
                        <a:solidFill>
                          <a:srgbClr val="FFFFFF"/>
                        </a:solidFill>
                        <a:effectLst/>
                        <a:latin typeface="Montserrat"/>
                      </a:endParaRPr>
                    </a:p>
                  </a:txBody>
                  <a:tcPr marL="8435" marR="8435" marT="8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S_tradnl" sz="1400" b="1" i="0" u="none" strike="noStrike" dirty="0">
                          <a:solidFill>
                            <a:srgbClr val="FFFFFF"/>
                          </a:solidFill>
                          <a:effectLst/>
                          <a:latin typeface="Montserrat"/>
                        </a:rPr>
                        <a:t> 156,30</a:t>
                      </a:r>
                      <a:endParaRPr lang="es-EC" sz="1400" b="1" i="0" u="none" strike="noStrike" dirty="0">
                        <a:solidFill>
                          <a:srgbClr val="FFFFFF"/>
                        </a:solidFill>
                        <a:effectLst/>
                        <a:latin typeface="Montserrat"/>
                      </a:endParaRPr>
                    </a:p>
                  </a:txBody>
                  <a:tcPr marL="8435" marR="8435" marT="8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S_tradnl" sz="1400" b="1" i="0" u="none" strike="noStrike">
                          <a:solidFill>
                            <a:srgbClr val="FFFFFF"/>
                          </a:solidFill>
                          <a:effectLst/>
                          <a:latin typeface="Montserrat"/>
                        </a:rPr>
                        <a:t> 6,50</a:t>
                      </a:r>
                      <a:endParaRPr lang="es-EC" sz="1400" b="1" i="0" u="none" strike="noStrike">
                        <a:solidFill>
                          <a:srgbClr val="FFFFFF"/>
                        </a:solidFill>
                        <a:effectLst/>
                        <a:latin typeface="Montserrat"/>
                      </a:endParaRPr>
                    </a:p>
                  </a:txBody>
                  <a:tcPr marL="8435" marR="8435" marT="8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S_tradnl" sz="1400" b="1" i="0" u="none" strike="noStrike">
                          <a:solidFill>
                            <a:srgbClr val="FFFFFF"/>
                          </a:solidFill>
                          <a:effectLst/>
                          <a:latin typeface="Montserrat"/>
                        </a:rPr>
                        <a:t> 25,55</a:t>
                      </a:r>
                      <a:endParaRPr lang="es-EC" sz="1400" b="1" i="0" u="none" strike="noStrike">
                        <a:solidFill>
                          <a:srgbClr val="FFFFFF"/>
                        </a:solidFill>
                        <a:effectLst/>
                        <a:latin typeface="Montserrat"/>
                      </a:endParaRPr>
                    </a:p>
                  </a:txBody>
                  <a:tcPr marL="8435" marR="8435" marT="8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S_tradnl" sz="1400" b="1" i="0" u="none" strike="noStrike">
                          <a:solidFill>
                            <a:srgbClr val="FFFFFF"/>
                          </a:solidFill>
                          <a:effectLst/>
                          <a:latin typeface="Montserrat"/>
                        </a:rPr>
                        <a:t> 451,87</a:t>
                      </a:r>
                      <a:endParaRPr lang="es-EC" sz="1400" b="1" i="0" u="none" strike="noStrike">
                        <a:solidFill>
                          <a:srgbClr val="FFFFFF"/>
                        </a:solidFill>
                        <a:effectLst/>
                        <a:latin typeface="Montserrat"/>
                      </a:endParaRPr>
                    </a:p>
                  </a:txBody>
                  <a:tcPr marL="8435" marR="8435" marT="8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S_tradnl" sz="1400" b="1" i="0" u="none" strike="noStrike">
                          <a:solidFill>
                            <a:srgbClr val="FFFFFF"/>
                          </a:solidFill>
                          <a:effectLst/>
                          <a:latin typeface="Montserrat"/>
                        </a:rPr>
                        <a:t>188,34</a:t>
                      </a:r>
                      <a:endParaRPr lang="es-EC" sz="1400" b="1" i="0" u="none" strike="noStrike">
                        <a:solidFill>
                          <a:srgbClr val="FFFFFF"/>
                        </a:solidFill>
                        <a:effectLst/>
                        <a:latin typeface="Montserrat"/>
                      </a:endParaRPr>
                    </a:p>
                  </a:txBody>
                  <a:tcPr marL="8435" marR="8435" marT="8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S_tradnl" sz="1400" b="1" i="0" u="none" strike="noStrike" dirty="0">
                          <a:solidFill>
                            <a:srgbClr val="FFFFFF"/>
                          </a:solidFill>
                          <a:effectLst/>
                          <a:latin typeface="Montserrat"/>
                        </a:rPr>
                        <a:t>41.68%</a:t>
                      </a:r>
                      <a:endParaRPr lang="es-EC" sz="1400" b="1" i="0" u="none" strike="noStrike" dirty="0">
                        <a:solidFill>
                          <a:srgbClr val="FFFFFF"/>
                        </a:solidFill>
                        <a:effectLst/>
                        <a:latin typeface="Montserrat"/>
                      </a:endParaRPr>
                    </a:p>
                  </a:txBody>
                  <a:tcPr marL="8435" marR="8435" marT="84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21182375"/>
      </p:ext>
    </p:extLst>
  </p:cSld>
  <p:clrMapOvr>
    <a:masterClrMapping/>
  </p:clrMapOvr>
  <p:transition spd="slow">
    <p:strips dir="l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a:grayscl/>
            <a:extLst>
              <a:ext uri="{BEBA8EAE-BF5A-486C-A8C5-ECC9F3942E4B}">
                <a14:imgProps xmlns:a14="http://schemas.microsoft.com/office/drawing/2010/main">
                  <a14:imgLayer r:embed="rId4">
                    <a14:imgEffect>
                      <a14:backgroundRemoval t="0" b="92917" l="0" r="93000">
                        <a14:foregroundMark x1="44000" y1="20833" x2="44000" y2="20833"/>
                        <a14:foregroundMark x1="47500" y1="22083" x2="89500" y2="45417"/>
                        <a14:foregroundMark x1="42500" y1="25000" x2="7500" y2="86250"/>
                        <a14:foregroundMark x1="30000" y1="60000" x2="54500" y2="93333"/>
                        <a14:foregroundMark x1="21500" y1="58333" x2="2000" y2="51250"/>
                        <a14:foregroundMark x1="28500" y1="57083" x2="93000" y2="89167"/>
                        <a14:foregroundMark x1="37000" y1="46667" x2="63500" y2="55417"/>
                        <a14:foregroundMark x1="65000" y1="36667" x2="4000" y2="417"/>
                        <a14:foregroundMark x1="46000" y1="38333" x2="81000" y2="1667"/>
                      </a14:backgroundRemoval>
                    </a14:imgEffect>
                    <a14:imgEffect>
                      <a14:artisticPhotocopy/>
                    </a14:imgEffect>
                    <a14:imgEffect>
                      <a14:sharpenSoften amount="-25000"/>
                    </a14:imgEffect>
                    <a14:imgEffect>
                      <a14:brightnessContrast bright="20000" contrast="-40000"/>
                    </a14:imgEffect>
                  </a14:imgLayer>
                </a14:imgProps>
              </a:ext>
            </a:extLst>
          </a:blip>
          <a:stretch>
            <a:fillRect/>
          </a:stretch>
        </p:blipFill>
        <p:spPr>
          <a:xfrm>
            <a:off x="768086" y="1082154"/>
            <a:ext cx="411118" cy="493342"/>
          </a:xfrm>
          <a:prstGeom prst="rect">
            <a:avLst/>
          </a:prstGeom>
          <a:ln>
            <a:noFill/>
          </a:ln>
          <a:effectLst>
            <a:outerShdw blurRad="292100" dist="139700" dir="2700000" algn="tl" rotWithShape="0">
              <a:srgbClr val="333333">
                <a:alpha val="65000"/>
              </a:srgbClr>
            </a:outerShdw>
          </a:effectLst>
        </p:spPr>
      </p:pic>
      <p:pic>
        <p:nvPicPr>
          <p:cNvPr id="8" name="Imagen 7"/>
          <p:cNvPicPr>
            <a:picLocks noChangeAspect="1"/>
          </p:cNvPicPr>
          <p:nvPr/>
        </p:nvPicPr>
        <p:blipFill>
          <a:blip r:embed="rId5"/>
          <a:stretch>
            <a:fillRect/>
          </a:stretch>
        </p:blipFill>
        <p:spPr>
          <a:xfrm>
            <a:off x="4638461" y="1023343"/>
            <a:ext cx="445497" cy="327803"/>
          </a:xfrm>
          <a:prstGeom prst="teardrop">
            <a:avLst/>
          </a:prstGeom>
        </p:spPr>
      </p:pic>
      <p:pic>
        <p:nvPicPr>
          <p:cNvPr id="12" name="Imagen 11"/>
          <p:cNvPicPr>
            <a:picLocks noChangeAspect="1"/>
          </p:cNvPicPr>
          <p:nvPr/>
        </p:nvPicPr>
        <p:blipFill>
          <a:blip r:embed="rId6"/>
          <a:stretch>
            <a:fillRect/>
          </a:stretch>
        </p:blipFill>
        <p:spPr>
          <a:xfrm>
            <a:off x="4762534" y="1314499"/>
            <a:ext cx="185524" cy="155234"/>
          </a:xfrm>
          <a:prstGeom prst="rect">
            <a:avLst/>
          </a:prstGeom>
        </p:spPr>
      </p:pic>
      <p:pic>
        <p:nvPicPr>
          <p:cNvPr id="13" name="Imagen 12"/>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8341749" y="1045855"/>
            <a:ext cx="460513" cy="468963"/>
          </a:xfrm>
          <a:prstGeom prst="ellipse">
            <a:avLst/>
          </a:prstGeom>
        </p:spPr>
      </p:pic>
      <p:pic>
        <p:nvPicPr>
          <p:cNvPr id="23" name="Imagen 22"/>
          <p:cNvPicPr>
            <a:picLocks noChangeAspect="1"/>
          </p:cNvPicPr>
          <p:nvPr/>
        </p:nvPicPr>
        <p:blipFill>
          <a:blip r:embed="rId9"/>
          <a:stretch>
            <a:fillRect/>
          </a:stretch>
        </p:blipFill>
        <p:spPr>
          <a:xfrm>
            <a:off x="2724041" y="1033677"/>
            <a:ext cx="399609" cy="504335"/>
          </a:xfrm>
          <a:prstGeom prst="hexagon">
            <a:avLst/>
          </a:prstGeom>
        </p:spPr>
      </p:pic>
      <p:sp>
        <p:nvSpPr>
          <p:cNvPr id="24" name="Preparación 23"/>
          <p:cNvSpPr/>
          <p:nvPr/>
        </p:nvSpPr>
        <p:spPr>
          <a:xfrm>
            <a:off x="2690181" y="1042161"/>
            <a:ext cx="462540" cy="475144"/>
          </a:xfrm>
          <a:prstGeom prst="flowChartPreparation">
            <a:avLst/>
          </a:prstGeom>
          <a:noFill/>
          <a:ln w="254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3" name="Flecha derecha 32"/>
          <p:cNvSpPr/>
          <p:nvPr/>
        </p:nvSpPr>
        <p:spPr>
          <a:xfrm>
            <a:off x="1440658" y="1011207"/>
            <a:ext cx="861806" cy="54864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34" name="Grupo 33"/>
          <p:cNvGrpSpPr/>
          <p:nvPr/>
        </p:nvGrpSpPr>
        <p:grpSpPr>
          <a:xfrm>
            <a:off x="1966291" y="1770971"/>
            <a:ext cx="1776415" cy="2264100"/>
            <a:chOff x="2491393" y="2519523"/>
            <a:chExt cx="1941003" cy="3079418"/>
          </a:xfrm>
          <a:solidFill>
            <a:schemeClr val="accent1">
              <a:lumMod val="50000"/>
            </a:schemeClr>
          </a:solidFill>
        </p:grpSpPr>
        <p:sp>
          <p:nvSpPr>
            <p:cNvPr id="35" name="Redondear rectángulo de esquina del mismo lado 34"/>
            <p:cNvSpPr/>
            <p:nvPr/>
          </p:nvSpPr>
          <p:spPr>
            <a:xfrm rot="10800000">
              <a:off x="2491393" y="2519523"/>
              <a:ext cx="1941003" cy="3079418"/>
            </a:xfrm>
            <a:prstGeom prst="round2SameRect">
              <a:avLst>
                <a:gd name="adj1" fmla="val 10500"/>
                <a:gd name="adj2" fmla="val 0"/>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6" name="Redondear rectángulo de esquina del mismo lado 4"/>
            <p:cNvSpPr txBox="1"/>
            <p:nvPr/>
          </p:nvSpPr>
          <p:spPr>
            <a:xfrm>
              <a:off x="2551086" y="2519523"/>
              <a:ext cx="1821617" cy="30197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s-ES" sz="1600" dirty="0" smtClean="0"/>
                <a:t>Desarrollo e </a:t>
              </a:r>
              <a:r>
                <a:rPr lang="es-ES" sz="1600" kern="1200" dirty="0" smtClean="0"/>
                <a:t>Implementación del requerimiento funcional para la remisión en el GADDMQ</a:t>
              </a:r>
              <a:endParaRPr lang="es-ES" sz="1600" kern="1200" dirty="0"/>
            </a:p>
          </p:txBody>
        </p:sp>
      </p:grpSp>
      <p:grpSp>
        <p:nvGrpSpPr>
          <p:cNvPr id="37" name="Grupo 36"/>
          <p:cNvGrpSpPr/>
          <p:nvPr/>
        </p:nvGrpSpPr>
        <p:grpSpPr>
          <a:xfrm>
            <a:off x="3905785" y="1773528"/>
            <a:ext cx="1768468" cy="2261543"/>
            <a:chOff x="4626497" y="2519523"/>
            <a:chExt cx="1941003" cy="3079418"/>
          </a:xfrm>
          <a:solidFill>
            <a:schemeClr val="accent1">
              <a:lumMod val="50000"/>
            </a:schemeClr>
          </a:solidFill>
        </p:grpSpPr>
        <p:sp>
          <p:nvSpPr>
            <p:cNvPr id="38" name="Redondear rectángulo de esquina del mismo lado 37"/>
            <p:cNvSpPr/>
            <p:nvPr/>
          </p:nvSpPr>
          <p:spPr>
            <a:xfrm rot="10800000">
              <a:off x="4626497" y="2519523"/>
              <a:ext cx="1941003" cy="3079418"/>
            </a:xfrm>
            <a:prstGeom prst="round2SameRect">
              <a:avLst>
                <a:gd name="adj1" fmla="val 10500"/>
                <a:gd name="adj2" fmla="val 0"/>
              </a:avLst>
            </a:prstGeom>
            <a:grp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9" name="Redondear rectángulo de esquina del mismo lado 4"/>
            <p:cNvSpPr txBox="1"/>
            <p:nvPr/>
          </p:nvSpPr>
          <p:spPr>
            <a:xfrm rot="21600000">
              <a:off x="4686190" y="2519523"/>
              <a:ext cx="1821617" cy="30197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s-ES" sz="1600" kern="1200" dirty="0" smtClean="0"/>
                <a:t>Difusión en todos los medios sobre el proceso de remisión en el GADDMQ</a:t>
              </a:r>
              <a:endParaRPr lang="es-ES" sz="1600" kern="1200" dirty="0"/>
            </a:p>
          </p:txBody>
        </p:sp>
      </p:grpSp>
      <p:sp>
        <p:nvSpPr>
          <p:cNvPr id="40" name="Flecha derecha 39"/>
          <p:cNvSpPr/>
          <p:nvPr/>
        </p:nvSpPr>
        <p:spPr>
          <a:xfrm>
            <a:off x="3363959" y="1023259"/>
            <a:ext cx="860290" cy="54864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41" name="Grupo 40"/>
          <p:cNvGrpSpPr/>
          <p:nvPr/>
        </p:nvGrpSpPr>
        <p:grpSpPr>
          <a:xfrm>
            <a:off x="5837331" y="1656762"/>
            <a:ext cx="6106818" cy="3023299"/>
            <a:chOff x="6761601" y="2391728"/>
            <a:chExt cx="4629079" cy="3207213"/>
          </a:xfrm>
        </p:grpSpPr>
        <p:sp>
          <p:nvSpPr>
            <p:cNvPr id="42" name="Redondear rectángulo de esquina del mismo lado 41"/>
            <p:cNvSpPr/>
            <p:nvPr/>
          </p:nvSpPr>
          <p:spPr>
            <a:xfrm rot="10800000">
              <a:off x="6761601" y="2519523"/>
              <a:ext cx="4629079" cy="3079418"/>
            </a:xfrm>
            <a:prstGeom prst="round2SameRect">
              <a:avLst>
                <a:gd name="adj1" fmla="val 10500"/>
                <a:gd name="adj2" fmla="val 0"/>
              </a:avLst>
            </a:prstGeom>
            <a:solidFill>
              <a:schemeClr val="accent1">
                <a:lumMod val="50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3" name="Redondear rectángulo de esquina del mismo lado 4"/>
            <p:cNvSpPr txBox="1"/>
            <p:nvPr/>
          </p:nvSpPr>
          <p:spPr>
            <a:xfrm>
              <a:off x="6856303" y="2391728"/>
              <a:ext cx="4439673" cy="29847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s-ES" sz="1800" b="1" kern="1200" dirty="0" smtClean="0">
                  <a:solidFill>
                    <a:srgbClr val="C00000"/>
                  </a:solidFill>
                  <a:effectLst>
                    <a:outerShdw blurRad="38100" dist="38100" dir="2700000" algn="tl">
                      <a:srgbClr val="000000">
                        <a:alpha val="43137"/>
                      </a:srgbClr>
                    </a:outerShdw>
                  </a:effectLst>
                </a:rPr>
                <a:t>                                       </a:t>
              </a:r>
              <a:r>
                <a:rPr lang="es-ES" sz="1800" b="1" kern="1200" dirty="0" smtClean="0">
                  <a:solidFill>
                    <a:schemeClr val="bg1"/>
                  </a:solidFill>
                  <a:effectLst>
                    <a:outerShdw blurRad="38100" dist="38100" dir="2700000" algn="tl">
                      <a:srgbClr val="000000">
                        <a:alpha val="43137"/>
                      </a:srgbClr>
                    </a:outerShdw>
                  </a:effectLst>
                </a:rPr>
                <a:t>Casos de Remisión </a:t>
              </a:r>
              <a:r>
                <a:rPr lang="es-ES" sz="1800" kern="1200" dirty="0" smtClean="0"/>
                <a:t/>
              </a:r>
              <a:br>
                <a:rPr lang="es-ES" sz="1800" kern="1200" dirty="0" smtClean="0"/>
              </a:br>
              <a:endParaRPr lang="es-ES" sz="1800" kern="1200" dirty="0"/>
            </a:p>
          </p:txBody>
        </p:sp>
      </p:grpSp>
      <p:sp>
        <p:nvSpPr>
          <p:cNvPr id="45" name="Flecha derecha 44"/>
          <p:cNvSpPr/>
          <p:nvPr/>
        </p:nvSpPr>
        <p:spPr>
          <a:xfrm>
            <a:off x="5619866" y="1048901"/>
            <a:ext cx="1139773" cy="54864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52" name="CuadroTexto 51"/>
          <p:cNvSpPr txBox="1"/>
          <p:nvPr/>
        </p:nvSpPr>
        <p:spPr>
          <a:xfrm>
            <a:off x="2087848" y="3696275"/>
            <a:ext cx="1654858" cy="369332"/>
          </a:xfrm>
          <a:prstGeom prst="rect">
            <a:avLst/>
          </a:prstGeom>
          <a:noFill/>
        </p:spPr>
        <p:txBody>
          <a:bodyPr wrap="square" rtlCol="0">
            <a:spAutoFit/>
          </a:bodyPr>
          <a:lstStyle/>
          <a:p>
            <a:pPr algn="ctr"/>
            <a:r>
              <a:rPr lang="es-MX" b="1" dirty="0" smtClean="0">
                <a:solidFill>
                  <a:schemeClr val="bg1"/>
                </a:solidFill>
                <a:effectLst>
                  <a:outerShdw blurRad="38100" dist="38100" dir="2700000" algn="tl">
                    <a:srgbClr val="000000">
                      <a:alpha val="43137"/>
                    </a:srgbClr>
                  </a:outerShdw>
                </a:effectLst>
              </a:rPr>
              <a:t>DMT-DMF-STIC</a:t>
            </a:r>
            <a:endParaRPr lang="es-EC" b="1" dirty="0">
              <a:solidFill>
                <a:schemeClr val="bg1"/>
              </a:solidFill>
              <a:effectLst>
                <a:outerShdw blurRad="38100" dist="38100" dir="2700000" algn="tl">
                  <a:srgbClr val="000000">
                    <a:alpha val="43137"/>
                  </a:srgbClr>
                </a:outerShdw>
              </a:effectLst>
            </a:endParaRPr>
          </a:p>
        </p:txBody>
      </p:sp>
      <p:sp>
        <p:nvSpPr>
          <p:cNvPr id="53" name="CuadroTexto 52"/>
          <p:cNvSpPr txBox="1"/>
          <p:nvPr/>
        </p:nvSpPr>
        <p:spPr>
          <a:xfrm>
            <a:off x="3984543" y="3441738"/>
            <a:ext cx="1654858" cy="646331"/>
          </a:xfrm>
          <a:prstGeom prst="rect">
            <a:avLst/>
          </a:prstGeom>
          <a:noFill/>
        </p:spPr>
        <p:txBody>
          <a:bodyPr wrap="square" rtlCol="0">
            <a:spAutoFit/>
          </a:bodyPr>
          <a:lstStyle/>
          <a:p>
            <a:pPr algn="ctr"/>
            <a:r>
              <a:rPr lang="es-MX" b="1" dirty="0" smtClean="0">
                <a:solidFill>
                  <a:schemeClr val="bg1"/>
                </a:solidFill>
                <a:effectLst>
                  <a:outerShdw blurRad="38100" dist="38100" dir="2700000" algn="tl">
                    <a:srgbClr val="000000">
                      <a:alpha val="43137"/>
                    </a:srgbClr>
                  </a:outerShdw>
                </a:effectLst>
              </a:rPr>
              <a:t>SECOM-SER. CIUDADANOS</a:t>
            </a:r>
            <a:endParaRPr lang="es-EC" b="1" dirty="0">
              <a:solidFill>
                <a:schemeClr val="bg1"/>
              </a:solidFill>
              <a:effectLst>
                <a:outerShdw blurRad="38100" dist="38100" dir="2700000" algn="tl">
                  <a:srgbClr val="000000">
                    <a:alpha val="43137"/>
                  </a:srgbClr>
                </a:outerShdw>
              </a:effectLst>
            </a:endParaRPr>
          </a:p>
        </p:txBody>
      </p:sp>
      <p:sp>
        <p:nvSpPr>
          <p:cNvPr id="54" name="CuadroTexto 53"/>
          <p:cNvSpPr txBox="1"/>
          <p:nvPr/>
        </p:nvSpPr>
        <p:spPr>
          <a:xfrm>
            <a:off x="7227963" y="4374236"/>
            <a:ext cx="3455720" cy="369332"/>
          </a:xfrm>
          <a:prstGeom prst="rect">
            <a:avLst/>
          </a:prstGeom>
          <a:noFill/>
        </p:spPr>
        <p:txBody>
          <a:bodyPr wrap="square" rtlCol="0">
            <a:spAutoFit/>
          </a:bodyPr>
          <a:lstStyle/>
          <a:p>
            <a:pPr algn="ctr"/>
            <a:r>
              <a:rPr lang="es-MX" b="1" dirty="0" smtClean="0">
                <a:solidFill>
                  <a:schemeClr val="bg1"/>
                </a:solidFill>
                <a:effectLst>
                  <a:outerShdw blurRad="38100" dist="38100" dir="2700000" algn="tl">
                    <a:srgbClr val="000000">
                      <a:alpha val="43137"/>
                    </a:srgbClr>
                  </a:outerShdw>
                </a:effectLst>
              </a:rPr>
              <a:t>CONTRIBUYENTE</a:t>
            </a:r>
            <a:endParaRPr lang="es-EC" b="1" dirty="0">
              <a:solidFill>
                <a:schemeClr val="bg1"/>
              </a:solidFill>
              <a:effectLst>
                <a:outerShdw blurRad="38100" dist="38100" dir="2700000" algn="tl">
                  <a:srgbClr val="000000">
                    <a:alpha val="43137"/>
                  </a:srgbClr>
                </a:outerShdw>
              </a:effectLst>
            </a:endParaRPr>
          </a:p>
        </p:txBody>
      </p:sp>
      <p:sp>
        <p:nvSpPr>
          <p:cNvPr id="55" name="Rectángulo 54"/>
          <p:cNvSpPr/>
          <p:nvPr/>
        </p:nvSpPr>
        <p:spPr>
          <a:xfrm flipH="1">
            <a:off x="5889184" y="2010280"/>
            <a:ext cx="2993558" cy="80790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300" b="1" dirty="0" smtClean="0">
                <a:solidFill>
                  <a:schemeClr val="tx1"/>
                </a:solidFill>
                <a:effectLst>
                  <a:outerShdw blurRad="38100" dist="38100" dir="2700000" algn="tl">
                    <a:srgbClr val="000000">
                      <a:alpha val="43137"/>
                    </a:srgbClr>
                  </a:outerShdw>
                </a:effectLst>
              </a:rPr>
              <a:t>Caso</a:t>
            </a:r>
            <a:r>
              <a:rPr lang="es-MX" sz="1300" dirty="0" smtClean="0">
                <a:solidFill>
                  <a:schemeClr val="tx1"/>
                </a:solidFill>
              </a:rPr>
              <a:t> </a:t>
            </a:r>
            <a:r>
              <a:rPr lang="es-MX" sz="1300" b="1" dirty="0" smtClean="0">
                <a:solidFill>
                  <a:schemeClr val="tx1"/>
                </a:solidFill>
                <a:effectLst>
                  <a:outerShdw blurRad="38100" dist="38100" dir="2700000" algn="tl">
                    <a:srgbClr val="000000">
                      <a:alpha val="43137"/>
                    </a:srgbClr>
                  </a:outerShdw>
                </a:effectLst>
              </a:rPr>
              <a:t>1. </a:t>
            </a:r>
            <a:r>
              <a:rPr lang="es-MX" sz="1300" dirty="0">
                <a:solidFill>
                  <a:schemeClr val="bg1"/>
                </a:solidFill>
                <a:latin typeface="Calibri" panose="020F0502020204030204" pitchFamily="34" charset="0"/>
              </a:rPr>
              <a:t>No ha incurrido en Facilidad de Pago o Coactiva </a:t>
            </a:r>
            <a:r>
              <a:rPr lang="es-MX" sz="1300" dirty="0" smtClean="0">
                <a:solidFill>
                  <a:schemeClr val="bg1"/>
                </a:solidFill>
                <a:latin typeface="Calibri" panose="020F0502020204030204" pitchFamily="34" charset="0"/>
              </a:rPr>
              <a:t>=&gt; </a:t>
            </a:r>
            <a:r>
              <a:rPr lang="es-MX" sz="1300" u="sng" dirty="0" smtClean="0">
                <a:solidFill>
                  <a:schemeClr val="bg1"/>
                </a:solidFill>
                <a:latin typeface="Calibri" panose="020F0502020204030204" pitchFamily="34" charset="0"/>
              </a:rPr>
              <a:t>Acercarse a pagar en cualquier canal de recaudación</a:t>
            </a:r>
            <a:r>
              <a:rPr lang="es-MX" sz="1300" dirty="0">
                <a:solidFill>
                  <a:schemeClr val="bg1"/>
                </a:solidFill>
                <a:latin typeface="Calibri" panose="020F0502020204030204" pitchFamily="34" charset="0"/>
              </a:rPr>
              <a:t>.</a:t>
            </a:r>
            <a:endParaRPr lang="es-EC" sz="1300" dirty="0">
              <a:solidFill>
                <a:schemeClr val="bg1"/>
              </a:solidFill>
            </a:endParaRPr>
          </a:p>
        </p:txBody>
      </p:sp>
      <p:sp>
        <p:nvSpPr>
          <p:cNvPr id="56" name="Rectángulo 55"/>
          <p:cNvSpPr/>
          <p:nvPr/>
        </p:nvSpPr>
        <p:spPr>
          <a:xfrm flipH="1">
            <a:off x="5884828" y="2879445"/>
            <a:ext cx="2997914" cy="1500769"/>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300" b="1" dirty="0" smtClean="0">
                <a:solidFill>
                  <a:schemeClr val="tx1"/>
                </a:solidFill>
                <a:effectLst>
                  <a:outerShdw blurRad="38100" dist="38100" dir="2700000" algn="tl">
                    <a:srgbClr val="000000">
                      <a:alpha val="43137"/>
                    </a:srgbClr>
                  </a:outerShdw>
                </a:effectLst>
              </a:rPr>
              <a:t>Caso</a:t>
            </a:r>
            <a:r>
              <a:rPr lang="es-MX" sz="1300" dirty="0" smtClean="0">
                <a:solidFill>
                  <a:schemeClr val="tx1"/>
                </a:solidFill>
              </a:rPr>
              <a:t> </a:t>
            </a:r>
            <a:r>
              <a:rPr lang="es-MX" sz="1300" b="1" dirty="0" smtClean="0">
                <a:solidFill>
                  <a:schemeClr val="tx1"/>
                </a:solidFill>
                <a:effectLst>
                  <a:outerShdw blurRad="38100" dist="38100" dir="2700000" algn="tl">
                    <a:srgbClr val="000000">
                      <a:alpha val="43137"/>
                    </a:srgbClr>
                  </a:outerShdw>
                </a:effectLst>
              </a:rPr>
              <a:t>2. </a:t>
            </a:r>
            <a:r>
              <a:rPr lang="es-MX" sz="1250" dirty="0"/>
              <a:t>Tiene Facilidades de Pago vigentes:</a:t>
            </a:r>
          </a:p>
          <a:p>
            <a:pPr marL="285750" indent="-285750" algn="just">
              <a:buFont typeface="Arial" panose="020B0604020202020204" pitchFamily="34" charset="0"/>
              <a:buChar char="•"/>
            </a:pPr>
            <a:r>
              <a:rPr lang="es-MX" sz="1300" dirty="0"/>
              <a:t> Cuotas pagadas que sumadas equivalen el 100% del capital =&gt; </a:t>
            </a:r>
            <a:r>
              <a:rPr lang="es-MX" sz="1300" u="sng" dirty="0"/>
              <a:t>Obligación remitida de oficio.</a:t>
            </a:r>
            <a:endParaRPr lang="es-MX" sz="1300" dirty="0"/>
          </a:p>
          <a:p>
            <a:pPr marL="285750" indent="-285750" algn="just">
              <a:buFont typeface="Arial" panose="020B0604020202020204" pitchFamily="34" charset="0"/>
              <a:buChar char="•"/>
            </a:pPr>
            <a:r>
              <a:rPr lang="es-MX" sz="1300" b="1" dirty="0"/>
              <a:t> </a:t>
            </a:r>
            <a:r>
              <a:rPr lang="es-MX" sz="1300" dirty="0"/>
              <a:t>Cuotas pagadas no sume el 100% del capital =&gt; </a:t>
            </a:r>
            <a:r>
              <a:rPr lang="es-MX" sz="1300" u="sng" dirty="0"/>
              <a:t>Presentar una solicitud de remisión.</a:t>
            </a:r>
            <a:endParaRPr lang="es-MX" sz="1300" u="sng" dirty="0" smtClean="0">
              <a:solidFill>
                <a:schemeClr val="bg1"/>
              </a:solidFill>
              <a:latin typeface="Calibri" panose="020F0502020204030204" pitchFamily="34" charset="0"/>
            </a:endParaRPr>
          </a:p>
        </p:txBody>
      </p:sp>
      <p:sp>
        <p:nvSpPr>
          <p:cNvPr id="57" name="Rectángulo 56"/>
          <p:cNvSpPr/>
          <p:nvPr/>
        </p:nvSpPr>
        <p:spPr>
          <a:xfrm flipH="1">
            <a:off x="8882736" y="2020506"/>
            <a:ext cx="3013171" cy="804322"/>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300" b="1" dirty="0" smtClean="0">
                <a:solidFill>
                  <a:schemeClr val="tx1"/>
                </a:solidFill>
                <a:effectLst>
                  <a:outerShdw blurRad="38100" dist="38100" dir="2700000" algn="tl">
                    <a:srgbClr val="000000">
                      <a:alpha val="43137"/>
                    </a:srgbClr>
                  </a:outerShdw>
                </a:effectLst>
              </a:rPr>
              <a:t>Caso</a:t>
            </a:r>
            <a:r>
              <a:rPr lang="es-MX" sz="1300" dirty="0" smtClean="0">
                <a:solidFill>
                  <a:schemeClr val="tx1"/>
                </a:solidFill>
              </a:rPr>
              <a:t> </a:t>
            </a:r>
            <a:r>
              <a:rPr lang="es-MX" sz="1300" b="1" dirty="0" smtClean="0">
                <a:solidFill>
                  <a:schemeClr val="tx1"/>
                </a:solidFill>
              </a:rPr>
              <a:t>3</a:t>
            </a:r>
            <a:r>
              <a:rPr lang="es-MX" sz="1300" b="1" dirty="0" smtClean="0">
                <a:solidFill>
                  <a:schemeClr val="tx1"/>
                </a:solidFill>
                <a:effectLst>
                  <a:outerShdw blurRad="38100" dist="38100" dir="2700000" algn="tl">
                    <a:srgbClr val="000000">
                      <a:alpha val="43137"/>
                    </a:srgbClr>
                  </a:outerShdw>
                </a:effectLst>
              </a:rPr>
              <a:t>. </a:t>
            </a:r>
            <a:r>
              <a:rPr lang="es-MX" sz="1300" dirty="0" err="1" smtClean="0">
                <a:solidFill>
                  <a:schemeClr val="bg1"/>
                </a:solidFill>
                <a:latin typeface="Calibri" panose="020F0502020204030204" pitchFamily="34" charset="0"/>
              </a:rPr>
              <a:t>Coactivado</a:t>
            </a:r>
            <a:r>
              <a:rPr lang="es-MX" sz="1300" dirty="0" smtClean="0">
                <a:solidFill>
                  <a:schemeClr val="bg1"/>
                </a:solidFill>
                <a:latin typeface="Calibri" panose="020F0502020204030204" pitchFamily="34" charset="0"/>
              </a:rPr>
              <a:t>, si realiza el pago del capital al 100% =&gt; </a:t>
            </a:r>
            <a:r>
              <a:rPr lang="es-MX" sz="1300" u="sng" dirty="0" smtClean="0">
                <a:solidFill>
                  <a:schemeClr val="bg1"/>
                </a:solidFill>
                <a:latin typeface="Calibri" panose="020F0502020204030204" pitchFamily="34" charset="0"/>
              </a:rPr>
              <a:t>Se archiva el proceso.</a:t>
            </a:r>
            <a:endParaRPr lang="es-EC" sz="1300" u="sng" dirty="0">
              <a:solidFill>
                <a:schemeClr val="bg1"/>
              </a:solidFill>
            </a:endParaRPr>
          </a:p>
        </p:txBody>
      </p:sp>
      <p:sp>
        <p:nvSpPr>
          <p:cNvPr id="60" name="Rectángulo 59"/>
          <p:cNvSpPr/>
          <p:nvPr/>
        </p:nvSpPr>
        <p:spPr>
          <a:xfrm flipH="1">
            <a:off x="8891447" y="2875090"/>
            <a:ext cx="3013171" cy="150512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300" b="1" dirty="0" smtClean="0">
                <a:solidFill>
                  <a:schemeClr val="tx1"/>
                </a:solidFill>
                <a:effectLst>
                  <a:outerShdw blurRad="38100" dist="38100" dir="2700000" algn="tl">
                    <a:srgbClr val="000000">
                      <a:alpha val="43137"/>
                    </a:srgbClr>
                  </a:outerShdw>
                </a:effectLst>
              </a:rPr>
              <a:t>Caso</a:t>
            </a:r>
            <a:r>
              <a:rPr lang="es-MX" sz="1300" dirty="0" smtClean="0">
                <a:solidFill>
                  <a:schemeClr val="tx1"/>
                </a:solidFill>
              </a:rPr>
              <a:t> </a:t>
            </a:r>
            <a:r>
              <a:rPr lang="es-MX" sz="1300" dirty="0" smtClean="0">
                <a:solidFill>
                  <a:schemeClr val="bg1"/>
                </a:solidFill>
              </a:rPr>
              <a:t>4</a:t>
            </a:r>
            <a:r>
              <a:rPr lang="es-MX" sz="1300" b="1" dirty="0" smtClean="0">
                <a:solidFill>
                  <a:schemeClr val="bg1"/>
                </a:solidFill>
                <a:effectLst>
                  <a:outerShdw blurRad="38100" dist="38100" dir="2700000" algn="tl">
                    <a:srgbClr val="000000">
                      <a:alpha val="43137"/>
                    </a:srgbClr>
                  </a:outerShdw>
                </a:effectLst>
              </a:rPr>
              <a:t>. </a:t>
            </a:r>
            <a:r>
              <a:rPr lang="es-MX" sz="1300" dirty="0" smtClean="0">
                <a:solidFill>
                  <a:schemeClr val="bg1"/>
                </a:solidFill>
                <a:latin typeface="Calibri" panose="020F0502020204030204" pitchFamily="34" charset="0"/>
              </a:rPr>
              <a:t>Abonos =&gt; </a:t>
            </a:r>
            <a:r>
              <a:rPr lang="es-MX" sz="1300" u="sng" dirty="0">
                <a:solidFill>
                  <a:schemeClr val="bg1"/>
                </a:solidFill>
                <a:latin typeface="Calibri" panose="020F0502020204030204" pitchFamily="34" charset="0"/>
              </a:rPr>
              <a:t>S</a:t>
            </a:r>
            <a:r>
              <a:rPr lang="es-MX" sz="1300" u="sng" dirty="0" smtClean="0">
                <a:solidFill>
                  <a:schemeClr val="bg1"/>
                </a:solidFill>
                <a:latin typeface="Calibri" panose="020F0502020204030204" pitchFamily="34" charset="0"/>
              </a:rPr>
              <a:t>olicitar la petición de forma verbal a Tesorería para activación de pago parcial y realizar el pago.</a:t>
            </a:r>
            <a:endParaRPr lang="es-EC" sz="1300" u="sng" dirty="0" smtClean="0">
              <a:solidFill>
                <a:schemeClr val="bg1"/>
              </a:solidFill>
            </a:endParaRPr>
          </a:p>
          <a:p>
            <a:endParaRPr lang="es-EC" sz="1300" dirty="0">
              <a:solidFill>
                <a:schemeClr val="bg1"/>
              </a:solidFill>
            </a:endParaRPr>
          </a:p>
        </p:txBody>
      </p:sp>
      <p:sp>
        <p:nvSpPr>
          <p:cNvPr id="81" name="CuadroTexto 80"/>
          <p:cNvSpPr txBox="1"/>
          <p:nvPr/>
        </p:nvSpPr>
        <p:spPr>
          <a:xfrm rot="9843380" flipH="1" flipV="1">
            <a:off x="6423062" y="2152646"/>
            <a:ext cx="888259" cy="59674"/>
          </a:xfrm>
          <a:prstGeom prst="rect">
            <a:avLst/>
          </a:prstGeom>
          <a:noFill/>
        </p:spPr>
        <p:txBody>
          <a:bodyPr wrap="square" rtlCol="0">
            <a:spAutoFit/>
          </a:bodyPr>
          <a:lstStyle/>
          <a:p>
            <a:endParaRPr lang="es-EC" dirty="0"/>
          </a:p>
        </p:txBody>
      </p:sp>
      <p:sp>
        <p:nvSpPr>
          <p:cNvPr id="91" name="CuadroTexto 90"/>
          <p:cNvSpPr txBox="1"/>
          <p:nvPr/>
        </p:nvSpPr>
        <p:spPr>
          <a:xfrm>
            <a:off x="279662" y="1014216"/>
            <a:ext cx="312332" cy="461665"/>
          </a:xfrm>
          <a:prstGeom prst="rect">
            <a:avLst/>
          </a:prstGeom>
          <a:noFill/>
        </p:spPr>
        <p:txBody>
          <a:bodyPr wrap="square" rtlCol="0">
            <a:spAutoFit/>
          </a:bodyPr>
          <a:lstStyle/>
          <a:p>
            <a:r>
              <a:rPr lang="es-MX" sz="2400" b="1" dirty="0" smtClean="0">
                <a:effectLst>
                  <a:outerShdw blurRad="38100" dist="38100" dir="2700000" algn="tl">
                    <a:srgbClr val="000000">
                      <a:alpha val="43137"/>
                    </a:srgbClr>
                  </a:outerShdw>
                </a:effectLst>
              </a:rPr>
              <a:t>1</a:t>
            </a:r>
            <a:endParaRPr lang="es-EC" sz="1400" b="1" dirty="0">
              <a:effectLst>
                <a:outerShdw blurRad="38100" dist="38100" dir="2700000" algn="tl">
                  <a:srgbClr val="000000">
                    <a:alpha val="43137"/>
                  </a:srgbClr>
                </a:outerShdw>
              </a:effectLst>
            </a:endParaRPr>
          </a:p>
        </p:txBody>
      </p:sp>
      <p:sp>
        <p:nvSpPr>
          <p:cNvPr id="92" name="CuadroTexto 91"/>
          <p:cNvSpPr txBox="1"/>
          <p:nvPr/>
        </p:nvSpPr>
        <p:spPr>
          <a:xfrm>
            <a:off x="2303056" y="1011869"/>
            <a:ext cx="312332" cy="461665"/>
          </a:xfrm>
          <a:prstGeom prst="rect">
            <a:avLst/>
          </a:prstGeom>
          <a:noFill/>
        </p:spPr>
        <p:txBody>
          <a:bodyPr wrap="square" rtlCol="0">
            <a:spAutoFit/>
          </a:bodyPr>
          <a:lstStyle/>
          <a:p>
            <a:r>
              <a:rPr lang="es-MX" sz="2400" b="1" dirty="0" smtClean="0">
                <a:effectLst>
                  <a:outerShdw blurRad="38100" dist="38100" dir="2700000" algn="tl">
                    <a:srgbClr val="000000">
                      <a:alpha val="43137"/>
                    </a:srgbClr>
                  </a:outerShdw>
                </a:effectLst>
              </a:rPr>
              <a:t>2</a:t>
            </a:r>
            <a:endParaRPr lang="es-EC" sz="1400" b="1" dirty="0">
              <a:effectLst>
                <a:outerShdw blurRad="38100" dist="38100" dir="2700000" algn="tl">
                  <a:srgbClr val="000000">
                    <a:alpha val="43137"/>
                  </a:srgbClr>
                </a:outerShdw>
              </a:effectLst>
            </a:endParaRPr>
          </a:p>
        </p:txBody>
      </p:sp>
      <p:sp>
        <p:nvSpPr>
          <p:cNvPr id="93" name="CuadroTexto 92"/>
          <p:cNvSpPr txBox="1"/>
          <p:nvPr/>
        </p:nvSpPr>
        <p:spPr>
          <a:xfrm>
            <a:off x="4227983" y="1009522"/>
            <a:ext cx="312332" cy="461665"/>
          </a:xfrm>
          <a:prstGeom prst="rect">
            <a:avLst/>
          </a:prstGeom>
          <a:noFill/>
        </p:spPr>
        <p:txBody>
          <a:bodyPr wrap="square" rtlCol="0">
            <a:spAutoFit/>
          </a:bodyPr>
          <a:lstStyle/>
          <a:p>
            <a:r>
              <a:rPr lang="es-MX" sz="2400" b="1" dirty="0" smtClean="0">
                <a:effectLst>
                  <a:outerShdw blurRad="38100" dist="38100" dir="2700000" algn="tl">
                    <a:srgbClr val="000000">
                      <a:alpha val="43137"/>
                    </a:srgbClr>
                  </a:outerShdw>
                </a:effectLst>
              </a:rPr>
              <a:t>3</a:t>
            </a:r>
            <a:endParaRPr lang="es-EC" sz="1400" b="1" dirty="0">
              <a:effectLst>
                <a:outerShdw blurRad="38100" dist="38100" dir="2700000" algn="tl">
                  <a:srgbClr val="000000">
                    <a:alpha val="43137"/>
                  </a:srgbClr>
                </a:outerShdw>
              </a:effectLst>
            </a:endParaRPr>
          </a:p>
        </p:txBody>
      </p:sp>
      <p:sp>
        <p:nvSpPr>
          <p:cNvPr id="94" name="CuadroTexto 93"/>
          <p:cNvSpPr txBox="1"/>
          <p:nvPr/>
        </p:nvSpPr>
        <p:spPr>
          <a:xfrm>
            <a:off x="7911371" y="1007177"/>
            <a:ext cx="312332" cy="461665"/>
          </a:xfrm>
          <a:prstGeom prst="rect">
            <a:avLst/>
          </a:prstGeom>
          <a:noFill/>
        </p:spPr>
        <p:txBody>
          <a:bodyPr wrap="square" rtlCol="0">
            <a:spAutoFit/>
          </a:bodyPr>
          <a:lstStyle/>
          <a:p>
            <a:r>
              <a:rPr lang="es-MX" sz="2400" b="1" dirty="0" smtClean="0">
                <a:effectLst>
                  <a:outerShdw blurRad="38100" dist="38100" dir="2700000" algn="tl">
                    <a:srgbClr val="000000">
                      <a:alpha val="43137"/>
                    </a:srgbClr>
                  </a:outerShdw>
                </a:effectLst>
              </a:rPr>
              <a:t>4</a:t>
            </a:r>
            <a:endParaRPr lang="es-EC" sz="1400" b="1" dirty="0">
              <a:effectLst>
                <a:outerShdw blurRad="38100" dist="38100" dir="2700000" algn="tl">
                  <a:srgbClr val="000000">
                    <a:alpha val="43137"/>
                  </a:srgbClr>
                </a:outerShdw>
              </a:effectLst>
            </a:endParaRPr>
          </a:p>
        </p:txBody>
      </p:sp>
      <p:grpSp>
        <p:nvGrpSpPr>
          <p:cNvPr id="50" name="Grupo 49"/>
          <p:cNvGrpSpPr/>
          <p:nvPr/>
        </p:nvGrpSpPr>
        <p:grpSpPr>
          <a:xfrm>
            <a:off x="85402" y="1761195"/>
            <a:ext cx="1776415" cy="2246625"/>
            <a:chOff x="2491393" y="2519523"/>
            <a:chExt cx="1941003" cy="3079418"/>
          </a:xfrm>
          <a:solidFill>
            <a:schemeClr val="accent1">
              <a:lumMod val="50000"/>
            </a:schemeClr>
          </a:solidFill>
        </p:grpSpPr>
        <p:sp>
          <p:nvSpPr>
            <p:cNvPr id="58" name="Redondear rectángulo de esquina del mismo lado 57"/>
            <p:cNvSpPr/>
            <p:nvPr/>
          </p:nvSpPr>
          <p:spPr>
            <a:xfrm rot="10800000">
              <a:off x="2491393" y="2519523"/>
              <a:ext cx="1941003" cy="3079418"/>
            </a:xfrm>
            <a:prstGeom prst="round2SameRect">
              <a:avLst>
                <a:gd name="adj1" fmla="val 10500"/>
                <a:gd name="adj2" fmla="val 0"/>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59" name="Redondear rectángulo de esquina del mismo lado 4"/>
            <p:cNvSpPr txBox="1"/>
            <p:nvPr/>
          </p:nvSpPr>
          <p:spPr>
            <a:xfrm>
              <a:off x="2551086" y="2519523"/>
              <a:ext cx="1821617" cy="30197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s-ES" sz="1600" dirty="0"/>
                <a:t>Ordenanza </a:t>
              </a:r>
              <a:r>
                <a:rPr lang="es-ES" sz="1600" dirty="0" smtClean="0"/>
                <a:t>Metropolitana y Requerimiento Funcional proceso </a:t>
              </a:r>
              <a:r>
                <a:rPr lang="es-ES" sz="1600" dirty="0"/>
                <a:t>de remisión en el GADDMQ</a:t>
              </a:r>
              <a:endParaRPr lang="es-ES" sz="1600" kern="1200" dirty="0"/>
            </a:p>
          </p:txBody>
        </p:sp>
      </p:grpSp>
      <p:sp>
        <p:nvSpPr>
          <p:cNvPr id="51" name="CuadroTexto 50"/>
          <p:cNvSpPr txBox="1"/>
          <p:nvPr/>
        </p:nvSpPr>
        <p:spPr>
          <a:xfrm>
            <a:off x="93494" y="3689777"/>
            <a:ext cx="1654858" cy="369332"/>
          </a:xfrm>
          <a:prstGeom prst="rect">
            <a:avLst/>
          </a:prstGeom>
          <a:noFill/>
        </p:spPr>
        <p:txBody>
          <a:bodyPr wrap="square" rtlCol="0">
            <a:spAutoFit/>
          </a:bodyPr>
          <a:lstStyle/>
          <a:p>
            <a:pPr algn="ctr"/>
            <a:r>
              <a:rPr lang="es-MX" b="1" dirty="0" smtClean="0">
                <a:solidFill>
                  <a:schemeClr val="bg1"/>
                </a:solidFill>
                <a:effectLst>
                  <a:outerShdw blurRad="38100" dist="38100" dir="2700000" algn="tl">
                    <a:srgbClr val="000000">
                      <a:alpha val="43137"/>
                    </a:srgbClr>
                  </a:outerShdw>
                </a:effectLst>
              </a:rPr>
              <a:t>DMT-DMF</a:t>
            </a:r>
            <a:endParaRPr lang="es-EC" b="1" dirty="0">
              <a:solidFill>
                <a:schemeClr val="bg1"/>
              </a:solidFill>
              <a:effectLst>
                <a:outerShdw blurRad="38100" dist="38100" dir="2700000" algn="tl">
                  <a:srgbClr val="000000">
                    <a:alpha val="43137"/>
                  </a:srgbClr>
                </a:outerShdw>
              </a:effectLst>
            </a:endParaRPr>
          </a:p>
        </p:txBody>
      </p:sp>
      <p:sp>
        <p:nvSpPr>
          <p:cNvPr id="62" name="Preparación 61"/>
          <p:cNvSpPr/>
          <p:nvPr/>
        </p:nvSpPr>
        <p:spPr>
          <a:xfrm>
            <a:off x="734704" y="1052772"/>
            <a:ext cx="462540" cy="475144"/>
          </a:xfrm>
          <a:prstGeom prst="flowChartPreparation">
            <a:avLst/>
          </a:prstGeom>
          <a:noFill/>
          <a:ln w="254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4" name="Preparación 63"/>
          <p:cNvSpPr/>
          <p:nvPr/>
        </p:nvSpPr>
        <p:spPr>
          <a:xfrm>
            <a:off x="4632752" y="1051433"/>
            <a:ext cx="462540" cy="475144"/>
          </a:xfrm>
          <a:prstGeom prst="flowChartPreparation">
            <a:avLst/>
          </a:prstGeom>
          <a:noFill/>
          <a:ln w="254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6" name="Preparación 65"/>
          <p:cNvSpPr/>
          <p:nvPr/>
        </p:nvSpPr>
        <p:spPr>
          <a:xfrm>
            <a:off x="8319263" y="1036352"/>
            <a:ext cx="462540" cy="475144"/>
          </a:xfrm>
          <a:prstGeom prst="flowChartPreparation">
            <a:avLst/>
          </a:prstGeom>
          <a:noFill/>
          <a:ln w="254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p:cNvSpPr/>
          <p:nvPr/>
        </p:nvSpPr>
        <p:spPr>
          <a:xfrm>
            <a:off x="76230" y="4035323"/>
            <a:ext cx="1890060" cy="1815882"/>
          </a:xfrm>
          <a:prstGeom prst="rect">
            <a:avLst/>
          </a:prstGeom>
        </p:spPr>
        <p:txBody>
          <a:bodyPr wrap="square">
            <a:spAutoFit/>
          </a:bodyPr>
          <a:lstStyle/>
          <a:p>
            <a:r>
              <a:rPr lang="es-MX" sz="1600" dirty="0"/>
              <a:t>Ordenanza</a:t>
            </a:r>
          </a:p>
          <a:p>
            <a:r>
              <a:rPr lang="es-MX" sz="1600" dirty="0"/>
              <a:t>Inicio:   20-12-2023</a:t>
            </a:r>
          </a:p>
          <a:p>
            <a:r>
              <a:rPr lang="es-MX" sz="1600" dirty="0"/>
              <a:t>Fin:       15-02-2024</a:t>
            </a:r>
          </a:p>
          <a:p>
            <a:r>
              <a:rPr lang="es-MX" sz="1600" dirty="0"/>
              <a:t>Requerimiento Funcional</a:t>
            </a:r>
          </a:p>
          <a:p>
            <a:r>
              <a:rPr lang="es-MX" sz="1600" dirty="0"/>
              <a:t>Inicio:  21-12-2023</a:t>
            </a:r>
          </a:p>
          <a:p>
            <a:r>
              <a:rPr lang="es-MX" sz="1600" dirty="0"/>
              <a:t>Fin:      19-01-2024 </a:t>
            </a:r>
            <a:endParaRPr lang="es-MX" sz="700" b="1" dirty="0">
              <a:latin typeface="Calibri" panose="020F0502020204030204" pitchFamily="34" charset="0"/>
            </a:endParaRPr>
          </a:p>
        </p:txBody>
      </p:sp>
      <p:sp>
        <p:nvSpPr>
          <p:cNvPr id="68" name="Rectángulo 67"/>
          <p:cNvSpPr/>
          <p:nvPr/>
        </p:nvSpPr>
        <p:spPr>
          <a:xfrm>
            <a:off x="2006976" y="4021574"/>
            <a:ext cx="1890060" cy="584775"/>
          </a:xfrm>
          <a:prstGeom prst="rect">
            <a:avLst/>
          </a:prstGeom>
        </p:spPr>
        <p:txBody>
          <a:bodyPr wrap="square">
            <a:spAutoFit/>
          </a:bodyPr>
          <a:lstStyle/>
          <a:p>
            <a:r>
              <a:rPr lang="es-MX" sz="1600" dirty="0"/>
              <a:t>Inicio:  22-01-2024</a:t>
            </a:r>
          </a:p>
          <a:p>
            <a:r>
              <a:rPr lang="es-MX" sz="1600" dirty="0"/>
              <a:t>Fin:       06-02-2024 </a:t>
            </a:r>
            <a:endParaRPr lang="es-MX" sz="700" b="1" dirty="0">
              <a:latin typeface="Calibri" panose="020F0502020204030204" pitchFamily="34" charset="0"/>
            </a:endParaRPr>
          </a:p>
        </p:txBody>
      </p:sp>
      <p:sp>
        <p:nvSpPr>
          <p:cNvPr id="69" name="Rectángulo 68"/>
          <p:cNvSpPr/>
          <p:nvPr/>
        </p:nvSpPr>
        <p:spPr>
          <a:xfrm>
            <a:off x="3938566" y="4015759"/>
            <a:ext cx="1890060" cy="584775"/>
          </a:xfrm>
          <a:prstGeom prst="rect">
            <a:avLst/>
          </a:prstGeom>
        </p:spPr>
        <p:txBody>
          <a:bodyPr wrap="square">
            <a:spAutoFit/>
          </a:bodyPr>
          <a:lstStyle/>
          <a:p>
            <a:r>
              <a:rPr lang="es-MX" sz="1600" dirty="0"/>
              <a:t>Inicio: 06-02-2024</a:t>
            </a:r>
          </a:p>
          <a:p>
            <a:r>
              <a:rPr lang="es-MX" sz="1600" dirty="0"/>
              <a:t>Fin:     26-07-2024 </a:t>
            </a:r>
            <a:endParaRPr lang="es-MX" sz="700" b="1" dirty="0">
              <a:latin typeface="Calibri" panose="020F0502020204030204" pitchFamily="34" charset="0"/>
            </a:endParaRPr>
          </a:p>
        </p:txBody>
      </p:sp>
      <p:sp>
        <p:nvSpPr>
          <p:cNvPr id="61" name="Rectángulo 60"/>
          <p:cNvSpPr/>
          <p:nvPr/>
        </p:nvSpPr>
        <p:spPr>
          <a:xfrm flipH="1">
            <a:off x="5837331" y="5036975"/>
            <a:ext cx="6058576" cy="304153"/>
          </a:xfrm>
          <a:prstGeom prst="rect">
            <a:avLst/>
          </a:prstGeom>
          <a:gradFill flip="none" rotWithShape="1">
            <a:gsLst>
              <a:gs pos="0">
                <a:schemeClr val="accent2">
                  <a:lumMod val="89000"/>
                </a:schemeClr>
              </a:gs>
              <a:gs pos="4000">
                <a:schemeClr val="accent2">
                  <a:lumMod val="89000"/>
                </a:schemeClr>
              </a:gs>
              <a:gs pos="22000">
                <a:schemeClr val="accent2">
                  <a:lumMod val="75000"/>
                </a:schemeClr>
              </a:gs>
              <a:gs pos="38000">
                <a:schemeClr val="accent2">
                  <a:lumMod val="71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7" name="CuadroTexto 66"/>
          <p:cNvSpPr txBox="1"/>
          <p:nvPr/>
        </p:nvSpPr>
        <p:spPr>
          <a:xfrm>
            <a:off x="5728894" y="5240808"/>
            <a:ext cx="1837460" cy="584775"/>
          </a:xfrm>
          <a:prstGeom prst="rect">
            <a:avLst/>
          </a:prstGeom>
          <a:noFill/>
        </p:spPr>
        <p:txBody>
          <a:bodyPr wrap="square" rtlCol="0">
            <a:spAutoFit/>
          </a:bodyPr>
          <a:lstStyle/>
          <a:p>
            <a:r>
              <a:rPr lang="es-MX" sz="1600" b="1" dirty="0" smtClean="0">
                <a:solidFill>
                  <a:srgbClr val="0070C0"/>
                </a:solidFill>
                <a:effectLst>
                  <a:outerShdw blurRad="38100" dist="38100" dir="2700000" algn="tl">
                    <a:srgbClr val="000000">
                      <a:alpha val="43137"/>
                    </a:srgbClr>
                  </a:outerShdw>
                </a:effectLst>
              </a:rPr>
              <a:t>Inicio </a:t>
            </a:r>
          </a:p>
          <a:p>
            <a:r>
              <a:rPr lang="es-MX" sz="1600" b="1" dirty="0" smtClean="0">
                <a:solidFill>
                  <a:srgbClr val="0070C0"/>
                </a:solidFill>
                <a:effectLst>
                  <a:outerShdw blurRad="38100" dist="38100" dir="2700000" algn="tl">
                    <a:srgbClr val="000000">
                      <a:alpha val="43137"/>
                    </a:srgbClr>
                  </a:outerShdw>
                </a:effectLst>
              </a:rPr>
              <a:t>15-02-2024</a:t>
            </a:r>
            <a:endParaRPr lang="es-EC" sz="1600" b="1" dirty="0">
              <a:solidFill>
                <a:srgbClr val="0070C0"/>
              </a:solidFill>
              <a:effectLst>
                <a:outerShdw blurRad="38100" dist="38100" dir="2700000" algn="tl">
                  <a:srgbClr val="000000">
                    <a:alpha val="43137"/>
                  </a:srgbClr>
                </a:outerShdw>
              </a:effectLst>
            </a:endParaRPr>
          </a:p>
        </p:txBody>
      </p:sp>
      <p:sp>
        <p:nvSpPr>
          <p:cNvPr id="70" name="CuadroTexto 69"/>
          <p:cNvSpPr txBox="1"/>
          <p:nvPr/>
        </p:nvSpPr>
        <p:spPr>
          <a:xfrm>
            <a:off x="9158697" y="5239393"/>
            <a:ext cx="2822875" cy="584775"/>
          </a:xfrm>
          <a:prstGeom prst="rect">
            <a:avLst/>
          </a:prstGeom>
          <a:noFill/>
        </p:spPr>
        <p:txBody>
          <a:bodyPr wrap="square" rtlCol="0">
            <a:spAutoFit/>
          </a:bodyPr>
          <a:lstStyle/>
          <a:p>
            <a:pPr algn="r"/>
            <a:r>
              <a:rPr lang="es-MX" sz="1600" b="1" dirty="0" smtClean="0">
                <a:solidFill>
                  <a:srgbClr val="0070C0"/>
                </a:solidFill>
                <a:effectLst>
                  <a:outerShdw blurRad="38100" dist="38100" dir="2700000" algn="tl">
                    <a:srgbClr val="000000">
                      <a:alpha val="43137"/>
                    </a:srgbClr>
                  </a:outerShdw>
                </a:effectLst>
              </a:rPr>
              <a:t>Fin </a:t>
            </a:r>
          </a:p>
          <a:p>
            <a:pPr algn="r"/>
            <a:r>
              <a:rPr lang="es-MX" sz="1600" b="1" dirty="0" smtClean="0">
                <a:solidFill>
                  <a:srgbClr val="0070C0"/>
                </a:solidFill>
                <a:effectLst>
                  <a:outerShdw blurRad="38100" dist="38100" dir="2700000" algn="tl">
                    <a:srgbClr val="000000">
                      <a:alpha val="43137"/>
                    </a:srgbClr>
                  </a:outerShdw>
                </a:effectLst>
              </a:rPr>
              <a:t>26-07-2024</a:t>
            </a:r>
            <a:endParaRPr lang="es-EC" sz="1600" b="1" dirty="0">
              <a:solidFill>
                <a:srgbClr val="0070C0"/>
              </a:solidFill>
              <a:effectLst>
                <a:outerShdw blurRad="38100" dist="38100" dir="2700000" algn="tl">
                  <a:srgbClr val="000000">
                    <a:alpha val="43137"/>
                  </a:srgbClr>
                </a:outerShdw>
              </a:effectLst>
            </a:endParaRPr>
          </a:p>
        </p:txBody>
      </p:sp>
      <p:sp>
        <p:nvSpPr>
          <p:cNvPr id="71" name="CuadroTexto 70"/>
          <p:cNvSpPr txBox="1"/>
          <p:nvPr/>
        </p:nvSpPr>
        <p:spPr>
          <a:xfrm>
            <a:off x="8110490" y="5757741"/>
            <a:ext cx="3712013" cy="646331"/>
          </a:xfrm>
          <a:prstGeom prst="rect">
            <a:avLst/>
          </a:prstGeom>
          <a:noFill/>
        </p:spPr>
        <p:txBody>
          <a:bodyPr wrap="square" rtlCol="0">
            <a:spAutoFit/>
          </a:bodyPr>
          <a:lstStyle/>
          <a:p>
            <a:pPr algn="just"/>
            <a:r>
              <a:rPr lang="es-MX" sz="1200" b="1" dirty="0" smtClean="0">
                <a:solidFill>
                  <a:srgbClr val="C00000"/>
                </a:solidFill>
              </a:rPr>
              <a:t>Si al 26 de julio de 2024 no realizó el pago en su totalidad se activará los intereses, multas y recargos sobre el saldo.</a:t>
            </a:r>
            <a:endParaRPr lang="es-EC" sz="1200" b="1" dirty="0">
              <a:solidFill>
                <a:srgbClr val="C00000"/>
              </a:solidFill>
            </a:endParaRPr>
          </a:p>
        </p:txBody>
      </p:sp>
      <p:pic>
        <p:nvPicPr>
          <p:cNvPr id="72" name="Imagen 71"/>
          <p:cNvPicPr>
            <a:picLocks noChangeAspect="1"/>
          </p:cNvPicPr>
          <p:nvPr/>
        </p:nvPicPr>
        <p:blipFill>
          <a:blip r:embed="rId10">
            <a:extLst>
              <a:ext uri="{BEBA8EAE-BF5A-486C-A8C5-ECC9F3942E4B}">
                <a14:imgProps xmlns:a14="http://schemas.microsoft.com/office/drawing/2010/main">
                  <a14:imgLayer r:embed="rId11">
                    <a14:imgEffect>
                      <a14:backgroundRemoval t="0" b="100000" l="637" r="89809"/>
                    </a14:imgEffect>
                  </a14:imgLayer>
                </a14:imgProps>
              </a:ext>
            </a:extLst>
          </a:blip>
          <a:stretch>
            <a:fillRect/>
          </a:stretch>
        </p:blipFill>
        <p:spPr>
          <a:xfrm>
            <a:off x="7714687" y="5895924"/>
            <a:ext cx="504340" cy="433668"/>
          </a:xfrm>
          <a:prstGeom prst="rect">
            <a:avLst/>
          </a:prstGeom>
        </p:spPr>
      </p:pic>
      <p:sp>
        <p:nvSpPr>
          <p:cNvPr id="73" name="CuadroTexto 72"/>
          <p:cNvSpPr txBox="1"/>
          <p:nvPr/>
        </p:nvSpPr>
        <p:spPr>
          <a:xfrm>
            <a:off x="5837331" y="4759330"/>
            <a:ext cx="6058576" cy="338554"/>
          </a:xfrm>
          <a:prstGeom prst="rect">
            <a:avLst/>
          </a:prstGeom>
          <a:noFill/>
        </p:spPr>
        <p:txBody>
          <a:bodyPr wrap="square" rtlCol="0">
            <a:spAutoFit/>
          </a:bodyPr>
          <a:lstStyle/>
          <a:p>
            <a:pPr algn="ctr"/>
            <a:r>
              <a:rPr lang="es-MX" sz="1600" b="1" dirty="0" smtClean="0">
                <a:effectLst>
                  <a:outerShdw blurRad="38100" dist="38100" dir="2700000" algn="tl">
                    <a:srgbClr val="000000">
                      <a:alpha val="43137"/>
                    </a:srgbClr>
                  </a:outerShdw>
                </a:effectLst>
              </a:rPr>
              <a:t>Tiempo de la Remisión</a:t>
            </a:r>
            <a:endParaRPr lang="es-EC" sz="1600" b="1" dirty="0">
              <a:effectLst>
                <a:outerShdw blurRad="38100" dist="38100" dir="2700000" algn="tl">
                  <a:srgbClr val="000000">
                    <a:alpha val="43137"/>
                  </a:srgbClr>
                </a:outerShdw>
              </a:effectLst>
            </a:endParaRPr>
          </a:p>
        </p:txBody>
      </p:sp>
      <p:pic>
        <p:nvPicPr>
          <p:cNvPr id="74" name="Imagen 73"/>
          <p:cNvPicPr>
            <a:picLocks noChangeAspect="1"/>
          </p:cNvPicPr>
          <p:nvPr/>
        </p:nvPicPr>
        <p:blipFill rotWithShape="1">
          <a:blip r:embed="rId12"/>
          <a:srcRect l="37664" t="80657" r="8819" b="11129"/>
          <a:stretch/>
        </p:blipFill>
        <p:spPr>
          <a:xfrm>
            <a:off x="4955704" y="6314739"/>
            <a:ext cx="7236296" cy="543261"/>
          </a:xfrm>
          <a:prstGeom prst="rect">
            <a:avLst/>
          </a:prstGeom>
        </p:spPr>
      </p:pic>
      <p:sp>
        <p:nvSpPr>
          <p:cNvPr id="75" name="1 Título"/>
          <p:cNvSpPr txBox="1">
            <a:spLocks/>
          </p:cNvSpPr>
          <p:nvPr/>
        </p:nvSpPr>
        <p:spPr>
          <a:xfrm>
            <a:off x="33332" y="149899"/>
            <a:ext cx="12158668" cy="4770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880" algn="ctr"/>
            <a:r>
              <a:rPr lang="es-MX" sz="3600" b="1" dirty="0" smtClean="0">
                <a:solidFill>
                  <a:srgbClr val="4B4C8A"/>
                </a:solidFill>
              </a:rPr>
              <a:t>Acciones implementación Remisión</a:t>
            </a:r>
            <a:endParaRPr lang="es-MX" sz="3600" b="1" dirty="0">
              <a:solidFill>
                <a:srgbClr val="4B4C8A"/>
              </a:solidFill>
            </a:endParaRPr>
          </a:p>
        </p:txBody>
      </p:sp>
    </p:spTree>
    <p:extLst>
      <p:ext uri="{BB962C8B-B14F-4D97-AF65-F5344CB8AC3E}">
        <p14:creationId xmlns:p14="http://schemas.microsoft.com/office/powerpoint/2010/main" val="1442154044"/>
      </p:ext>
    </p:extLst>
  </p:cSld>
  <p:clrMapOvr>
    <a:masterClrMapping/>
  </p:clrMapOvr>
  <p:transition spd="slow">
    <p:strips dir="l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Título"/>
          <p:cNvSpPr txBox="1">
            <a:spLocks/>
          </p:cNvSpPr>
          <p:nvPr/>
        </p:nvSpPr>
        <p:spPr>
          <a:xfrm>
            <a:off x="33332" y="621309"/>
            <a:ext cx="12158668" cy="4770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880" algn="ctr"/>
            <a:r>
              <a:rPr lang="es-MX" sz="3600" b="1" dirty="0">
                <a:solidFill>
                  <a:srgbClr val="4B4C8A"/>
                </a:solidFill>
              </a:rPr>
              <a:t>Conclusiones</a:t>
            </a:r>
          </a:p>
        </p:txBody>
      </p:sp>
      <p:pic>
        <p:nvPicPr>
          <p:cNvPr id="10" name="Imagen 9"/>
          <p:cNvPicPr>
            <a:picLocks noChangeAspect="1"/>
          </p:cNvPicPr>
          <p:nvPr/>
        </p:nvPicPr>
        <p:blipFill rotWithShape="1">
          <a:blip r:embed="rId2"/>
          <a:srcRect l="37664" t="80657" r="8819" b="11129"/>
          <a:stretch/>
        </p:blipFill>
        <p:spPr>
          <a:xfrm>
            <a:off x="4955704" y="6314739"/>
            <a:ext cx="7236296" cy="543261"/>
          </a:xfrm>
          <a:prstGeom prst="rect">
            <a:avLst/>
          </a:prstGeom>
        </p:spPr>
      </p:pic>
      <p:graphicFrame>
        <p:nvGraphicFramePr>
          <p:cNvPr id="3" name="Diagrama 2"/>
          <p:cNvGraphicFramePr/>
          <p:nvPr>
            <p:extLst>
              <p:ext uri="{D42A27DB-BD31-4B8C-83A1-F6EECF244321}">
                <p14:modId xmlns:p14="http://schemas.microsoft.com/office/powerpoint/2010/main" val="122235513"/>
              </p:ext>
            </p:extLst>
          </p:nvPr>
        </p:nvGraphicFramePr>
        <p:xfrm>
          <a:off x="773724" y="1298765"/>
          <a:ext cx="10902462" cy="4809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0077112"/>
      </p:ext>
    </p:extLst>
  </p:cSld>
  <p:clrMapOvr>
    <a:masterClrMapping/>
  </p:clrMapOvr>
  <p:transition spd="slow">
    <p:strips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a:xfrm>
            <a:off x="104291" y="411254"/>
            <a:ext cx="3249958" cy="5130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880"/>
            <a:r>
              <a:rPr kumimoji="0" lang="es-EC" sz="3600" b="1" dirty="0">
                <a:solidFill>
                  <a:srgbClr val="4B4C8A"/>
                </a:solidFill>
                <a:latin typeface="Calibri Light"/>
              </a:rPr>
              <a:t>BASE LEGAL</a:t>
            </a:r>
          </a:p>
          <a:p>
            <a:pPr marL="182880" algn="ctr"/>
            <a:r>
              <a:rPr kumimoji="0" lang="es-EC" sz="4800" dirty="0">
                <a:solidFill>
                  <a:prstClr val="black"/>
                </a:solidFill>
                <a:latin typeface="Calibri Light"/>
              </a:rPr>
              <a:t> </a:t>
            </a:r>
            <a:endParaRPr kumimoji="0" lang="es-EC" b="1" dirty="0">
              <a:solidFill>
                <a:srgbClr val="5B9BD5">
                  <a:lumMod val="75000"/>
                </a:srgbClr>
              </a:solidFill>
              <a:effectLst>
                <a:outerShdw blurRad="38100" dist="38100" dir="2700000" algn="tl">
                  <a:srgbClr val="000000">
                    <a:alpha val="43137"/>
                  </a:srgbClr>
                </a:outerShdw>
              </a:effectLst>
              <a:latin typeface="Calibri Light"/>
            </a:endParaRPr>
          </a:p>
        </p:txBody>
      </p:sp>
      <p:pic>
        <p:nvPicPr>
          <p:cNvPr id="11" name="Gráfico 34">
            <a:extLst>
              <a:ext uri="{FF2B5EF4-FFF2-40B4-BE49-F238E27FC236}">
                <a16:creationId xmlns:a16="http://schemas.microsoft.com/office/drawing/2014/main" id="{A829949E-31AB-402B-AAD4-D5582CF4D76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25727" y="1969067"/>
            <a:ext cx="470317" cy="462800"/>
          </a:xfrm>
          <a:prstGeom prst="rect">
            <a:avLst/>
          </a:prstGeom>
        </p:spPr>
      </p:pic>
      <p:sp>
        <p:nvSpPr>
          <p:cNvPr id="12" name="1 Título"/>
          <p:cNvSpPr txBox="1">
            <a:spLocks/>
          </p:cNvSpPr>
          <p:nvPr/>
        </p:nvSpPr>
        <p:spPr>
          <a:xfrm>
            <a:off x="896043" y="1209877"/>
            <a:ext cx="10583193" cy="5130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880"/>
            <a:r>
              <a:rPr lang="es-MX" sz="3000" b="1" dirty="0">
                <a:solidFill>
                  <a:srgbClr val="4B4C8A"/>
                </a:solidFill>
                <a:latin typeface="Calibri Light" panose="020F0302020204030204" pitchFamily="34" charset="0"/>
                <a:cs typeface="Calibri Light" panose="020F0302020204030204" pitchFamily="34" charset="0"/>
              </a:rPr>
              <a:t>La Ley Orgánica de Eficiencia Económica y Generación de Empleo</a:t>
            </a:r>
            <a:r>
              <a:rPr kumimoji="0" lang="es-EC" sz="3000" dirty="0">
                <a:solidFill>
                  <a:prstClr val="black"/>
                </a:solidFill>
                <a:latin typeface="Calibri Light"/>
              </a:rPr>
              <a:t> </a:t>
            </a:r>
            <a:endParaRPr kumimoji="0" lang="es-EC" sz="3000" b="1" dirty="0">
              <a:solidFill>
                <a:srgbClr val="5B9BD5">
                  <a:lumMod val="75000"/>
                </a:srgbClr>
              </a:solidFill>
              <a:effectLst>
                <a:outerShdw blurRad="38100" dist="38100" dir="2700000" algn="tl">
                  <a:srgbClr val="000000">
                    <a:alpha val="43137"/>
                  </a:srgbClr>
                </a:outerShdw>
              </a:effectLst>
              <a:latin typeface="Calibri Light"/>
            </a:endParaRPr>
          </a:p>
        </p:txBody>
      </p:sp>
      <p:sp>
        <p:nvSpPr>
          <p:cNvPr id="13" name="Marcador de contenido 2">
            <a:extLst>
              <a:ext uri="{FF2B5EF4-FFF2-40B4-BE49-F238E27FC236}">
                <a16:creationId xmlns:a16="http://schemas.microsoft.com/office/drawing/2014/main" id="{D8395838-F939-4FFB-B7B6-7EAFEA0777C3}"/>
              </a:ext>
            </a:extLst>
          </p:cNvPr>
          <p:cNvSpPr txBox="1">
            <a:spLocks/>
          </p:cNvSpPr>
          <p:nvPr/>
        </p:nvSpPr>
        <p:spPr>
          <a:xfrm>
            <a:off x="1045945" y="1934616"/>
            <a:ext cx="10023674" cy="2538910"/>
          </a:xfrm>
          <a:prstGeom prst="rect">
            <a:avLst/>
          </a:prstGeom>
          <a:solidFill>
            <a:sysClr val="window" lastClr="FFFFFF"/>
          </a:solidFill>
          <a:ln w="12700" cap="flat" cmpd="sng" algn="ctr">
            <a:solidFill>
              <a:srgbClr val="2C2D76"/>
            </a:solidFill>
            <a:prstDash val="solid"/>
            <a:miter lim="800000"/>
          </a:ln>
          <a:effectLst/>
        </p:spPr>
        <p:txBody>
          <a:bodyPr/>
          <a:lst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dk1"/>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dk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dk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dk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dk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dk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dk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dk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dk1"/>
                </a:solidFill>
                <a:latin typeface="+mn-lt"/>
                <a:ea typeface="+mn-ea"/>
                <a:cs typeface="+mn-cs"/>
              </a:defRPr>
            </a:lvl9pPr>
          </a:lstStyle>
          <a:p>
            <a:pPr algn="just">
              <a:defRPr/>
            </a:pPr>
            <a:r>
              <a:rPr lang="es-MX" sz="1800" i="1" dirty="0"/>
              <a:t>La Disposición Transitoria Primera de la Ley Orgánica de Eficiencia Económica y Generación de Empleo, reformada mediante Disposición Reformatoria Segunda de la Ley Orgánica de Competitividad Energética, publicada en el Suplemento del Registro Oficial No. 475 de 11 de enero de 2024, establece las disposiciones aplicables al régimen de remisión de obligaciones tributarias administradas por el Servicio de Rentas Internas y que también se extiende para aquellas obligaciones administradas y recaudadas por los gobiernos autónomos descentralizados y sus empresas públicas, agencias, instituciones y entidades adscritas, a excepción del último inciso.</a:t>
            </a:r>
            <a:endParaRPr lang="es-EC" sz="1800" i="1" dirty="0"/>
          </a:p>
          <a:p>
            <a:pPr lvl="0" algn="just">
              <a:defRPr/>
            </a:pPr>
            <a:endParaRPr lang="es-EC" sz="1800" b="1" dirty="0">
              <a:solidFill>
                <a:sysClr val="windowText" lastClr="000000">
                  <a:alpha val="75000"/>
                </a:sysClr>
              </a:solidFill>
              <a:latin typeface="Calibri Light" panose="020F0302020204030204" pitchFamily="34" charset="0"/>
              <a:cs typeface="Calibri Light" panose="020F0302020204030204" pitchFamily="34" charset="0"/>
            </a:endParaRPr>
          </a:p>
        </p:txBody>
      </p:sp>
      <p:pic>
        <p:nvPicPr>
          <p:cNvPr id="17" name="Imagen 16"/>
          <p:cNvPicPr>
            <a:picLocks noChangeAspect="1"/>
          </p:cNvPicPr>
          <p:nvPr/>
        </p:nvPicPr>
        <p:blipFill rotWithShape="1">
          <a:blip r:embed="rId4"/>
          <a:srcRect l="37664" t="80657" r="8819" b="11129"/>
          <a:stretch/>
        </p:blipFill>
        <p:spPr>
          <a:xfrm>
            <a:off x="4955704" y="6314739"/>
            <a:ext cx="7236296" cy="543261"/>
          </a:xfrm>
          <a:prstGeom prst="rect">
            <a:avLst/>
          </a:prstGeom>
        </p:spPr>
      </p:pic>
    </p:spTree>
    <p:extLst>
      <p:ext uri="{BB962C8B-B14F-4D97-AF65-F5344CB8AC3E}">
        <p14:creationId xmlns:p14="http://schemas.microsoft.com/office/powerpoint/2010/main" val="2616021432"/>
      </p:ext>
    </p:extLst>
  </p:cSld>
  <p:clrMapOvr>
    <a:masterClrMapping/>
  </p:clrMapOvr>
  <p:transition spd="slow">
    <p:strips dir="l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a:xfrm>
            <a:off x="104291" y="411254"/>
            <a:ext cx="11959890" cy="5130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880" algn="ctr"/>
            <a:r>
              <a:rPr kumimoji="0" lang="es-EC" sz="3600" b="1" dirty="0" smtClean="0">
                <a:solidFill>
                  <a:srgbClr val="4B4C8A"/>
                </a:solidFill>
                <a:latin typeface="Calibri Light"/>
              </a:rPr>
              <a:t>Conformación de los ingresos</a:t>
            </a:r>
            <a:endParaRPr kumimoji="0" lang="es-EC" sz="3600" b="1" dirty="0">
              <a:solidFill>
                <a:srgbClr val="4B4C8A"/>
              </a:solidFill>
              <a:latin typeface="Calibri Light"/>
            </a:endParaRPr>
          </a:p>
          <a:p>
            <a:pPr marL="182880" algn="ctr"/>
            <a:r>
              <a:rPr kumimoji="0" lang="es-EC" sz="4800" dirty="0">
                <a:solidFill>
                  <a:prstClr val="black"/>
                </a:solidFill>
                <a:latin typeface="Calibri Light"/>
              </a:rPr>
              <a:t> </a:t>
            </a:r>
            <a:endParaRPr kumimoji="0" lang="es-EC" b="1" dirty="0">
              <a:solidFill>
                <a:srgbClr val="5B9BD5">
                  <a:lumMod val="75000"/>
                </a:srgbClr>
              </a:solidFill>
              <a:effectLst>
                <a:outerShdw blurRad="38100" dist="38100" dir="2700000" algn="tl">
                  <a:srgbClr val="000000">
                    <a:alpha val="43137"/>
                  </a:srgbClr>
                </a:outerShdw>
              </a:effectLst>
              <a:latin typeface="Calibri Light"/>
            </a:endParaRPr>
          </a:p>
        </p:txBody>
      </p:sp>
      <p:pic>
        <p:nvPicPr>
          <p:cNvPr id="17" name="Imagen 16"/>
          <p:cNvPicPr>
            <a:picLocks noChangeAspect="1"/>
          </p:cNvPicPr>
          <p:nvPr/>
        </p:nvPicPr>
        <p:blipFill rotWithShape="1">
          <a:blip r:embed="rId2"/>
          <a:srcRect l="37664" t="80657" r="8819" b="11129"/>
          <a:stretch/>
        </p:blipFill>
        <p:spPr>
          <a:xfrm>
            <a:off x="4955704" y="6314739"/>
            <a:ext cx="7236296" cy="543261"/>
          </a:xfrm>
          <a:prstGeom prst="rect">
            <a:avLst/>
          </a:prstGeom>
        </p:spPr>
      </p:pic>
      <p:sp>
        <p:nvSpPr>
          <p:cNvPr id="7" name="1 Título"/>
          <p:cNvSpPr txBox="1">
            <a:spLocks/>
          </p:cNvSpPr>
          <p:nvPr/>
        </p:nvSpPr>
        <p:spPr>
          <a:xfrm>
            <a:off x="896043" y="1209877"/>
            <a:ext cx="10583193" cy="5130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880"/>
            <a:r>
              <a:rPr lang="es-EC" sz="3000" b="1" dirty="0" smtClean="0">
                <a:solidFill>
                  <a:srgbClr val="4B4C8A"/>
                </a:solidFill>
                <a:latin typeface="Calibri Light" panose="020F0302020204030204" pitchFamily="34" charset="0"/>
                <a:cs typeface="Calibri Light" panose="020F0302020204030204" pitchFamily="34" charset="0"/>
              </a:rPr>
              <a:t>COOTAD</a:t>
            </a:r>
            <a:endParaRPr kumimoji="0" lang="es-EC" sz="3000" b="1" dirty="0">
              <a:solidFill>
                <a:srgbClr val="5B9BD5">
                  <a:lumMod val="75000"/>
                </a:srgbClr>
              </a:solidFill>
              <a:effectLst>
                <a:outerShdw blurRad="38100" dist="38100" dir="2700000" algn="tl">
                  <a:srgbClr val="000000">
                    <a:alpha val="43137"/>
                  </a:srgbClr>
                </a:outerShdw>
              </a:effectLst>
              <a:latin typeface="Calibri Light"/>
            </a:endParaRPr>
          </a:p>
        </p:txBody>
      </p:sp>
      <p:pic>
        <p:nvPicPr>
          <p:cNvPr id="6" name="Gráfico 34">
            <a:extLst>
              <a:ext uri="{FF2B5EF4-FFF2-40B4-BE49-F238E27FC236}">
                <a16:creationId xmlns:a16="http://schemas.microsoft.com/office/drawing/2014/main" id="{A829949E-31AB-402B-AAD4-D5582CF4D768}"/>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348375" y="1801457"/>
            <a:ext cx="470317" cy="462800"/>
          </a:xfrm>
          <a:prstGeom prst="rect">
            <a:avLst/>
          </a:prstGeom>
        </p:spPr>
      </p:pic>
      <p:sp>
        <p:nvSpPr>
          <p:cNvPr id="2" name="Rectángulo 1"/>
          <p:cNvSpPr/>
          <p:nvPr/>
        </p:nvSpPr>
        <p:spPr>
          <a:xfrm>
            <a:off x="889894" y="1801457"/>
            <a:ext cx="10589342" cy="3170099"/>
          </a:xfrm>
          <a:prstGeom prst="rect">
            <a:avLst/>
          </a:prstGeom>
        </p:spPr>
        <p:txBody>
          <a:bodyPr wrap="square">
            <a:spAutoFit/>
          </a:bodyPr>
          <a:lstStyle/>
          <a:p>
            <a:pPr algn="just"/>
            <a:r>
              <a:rPr lang="es-EC" b="1" i="1" u="sng" dirty="0">
                <a:solidFill>
                  <a:srgbClr val="002060"/>
                </a:solidFill>
                <a:latin typeface="Arial" panose="020B0604020202020204" pitchFamily="34" charset="0"/>
              </a:rPr>
              <a:t>Ingresos </a:t>
            </a:r>
            <a:r>
              <a:rPr lang="es-EC" b="1" i="1" u="sng" dirty="0" smtClean="0">
                <a:solidFill>
                  <a:srgbClr val="002060"/>
                </a:solidFill>
                <a:latin typeface="Arial" panose="020B0604020202020204" pitchFamily="34" charset="0"/>
              </a:rPr>
              <a:t>Tributarios</a:t>
            </a:r>
          </a:p>
          <a:p>
            <a:pPr algn="just"/>
            <a:endParaRPr lang="es-EC" b="1" i="1" u="sng" dirty="0">
              <a:solidFill>
                <a:srgbClr val="002060"/>
              </a:solidFill>
              <a:latin typeface="Arial" panose="020B0604020202020204" pitchFamily="34" charset="0"/>
            </a:endParaRPr>
          </a:p>
          <a:p>
            <a:pPr algn="just"/>
            <a:r>
              <a:rPr lang="es-MX" b="1" i="1" dirty="0">
                <a:solidFill>
                  <a:srgbClr val="002060"/>
                </a:solidFill>
                <a:latin typeface="Arial" panose="020B0604020202020204" pitchFamily="34" charset="0"/>
              </a:rPr>
              <a:t>Art. 225</a:t>
            </a:r>
            <a:r>
              <a:rPr lang="es-MX" i="1" dirty="0">
                <a:solidFill>
                  <a:srgbClr val="002060"/>
                </a:solidFill>
                <a:latin typeface="Arial" panose="020B0604020202020204" pitchFamily="34" charset="0"/>
              </a:rPr>
              <a:t>.- Capítulos básicos.- Los ingresos tributarios comprenderán las contribuciones señaladas en este Código y se dividirán en los tres capítulos básicos siguientes:</a:t>
            </a:r>
          </a:p>
          <a:p>
            <a:pPr algn="just"/>
            <a:r>
              <a:rPr lang="es-MX" i="1" dirty="0">
                <a:solidFill>
                  <a:srgbClr val="002060"/>
                </a:solidFill>
                <a:latin typeface="Arial" panose="020B0604020202020204" pitchFamily="34" charset="0"/>
              </a:rPr>
              <a:t>Capítulo I.- </a:t>
            </a:r>
            <a:r>
              <a:rPr lang="es-MX" b="1" i="1" dirty="0">
                <a:solidFill>
                  <a:srgbClr val="002060"/>
                </a:solidFill>
                <a:latin typeface="Arial" panose="020B0604020202020204" pitchFamily="34" charset="0"/>
              </a:rPr>
              <a:t>Impuestos</a:t>
            </a:r>
            <a:r>
              <a:rPr lang="es-MX" i="1" dirty="0">
                <a:solidFill>
                  <a:srgbClr val="002060"/>
                </a:solidFill>
                <a:latin typeface="Arial" panose="020B0604020202020204" pitchFamily="34" charset="0"/>
              </a:rPr>
              <a:t>, que incluirán todos los que corresponden a los gobiernos autónomos descentralizados, por recaudación directa o por participación.</a:t>
            </a:r>
          </a:p>
          <a:p>
            <a:pPr algn="just"/>
            <a:r>
              <a:rPr lang="es-MX" i="1" dirty="0">
                <a:solidFill>
                  <a:srgbClr val="002060"/>
                </a:solidFill>
                <a:latin typeface="Arial" panose="020B0604020202020204" pitchFamily="34" charset="0"/>
              </a:rPr>
              <a:t>Capítulo II.- </a:t>
            </a:r>
            <a:r>
              <a:rPr lang="es-MX" b="1" i="1" dirty="0">
                <a:solidFill>
                  <a:srgbClr val="002060"/>
                </a:solidFill>
                <a:latin typeface="Arial" panose="020B0604020202020204" pitchFamily="34" charset="0"/>
              </a:rPr>
              <a:t>Tasas,</a:t>
            </a:r>
            <a:r>
              <a:rPr lang="es-MX" i="1" dirty="0">
                <a:solidFill>
                  <a:srgbClr val="002060"/>
                </a:solidFill>
                <a:latin typeface="Arial" panose="020B0604020202020204" pitchFamily="34" charset="0"/>
              </a:rPr>
              <a:t> que comprenderá únicamente las que recaude la tesorería o quien haga sus veces de los gobiernos autónomos descentralizados, no incluyéndose, por consiguiente, las tasas que recauden las empresas de los gobiernos </a:t>
            </a:r>
            <a:r>
              <a:rPr lang="es-EC" i="1" dirty="0">
                <a:solidFill>
                  <a:srgbClr val="002060"/>
                </a:solidFill>
                <a:latin typeface="Arial" panose="020B0604020202020204" pitchFamily="34" charset="0"/>
              </a:rPr>
              <a:t>autónomos </a:t>
            </a:r>
            <a:r>
              <a:rPr lang="es-EC" sz="2000" i="1" dirty="0">
                <a:solidFill>
                  <a:srgbClr val="002060"/>
                </a:solidFill>
                <a:latin typeface="Arial" panose="020B0604020202020204" pitchFamily="34" charset="0"/>
              </a:rPr>
              <a:t>descentralizados</a:t>
            </a:r>
            <a:r>
              <a:rPr lang="es-EC" i="1" dirty="0">
                <a:solidFill>
                  <a:srgbClr val="002060"/>
                </a:solidFill>
                <a:latin typeface="Arial" panose="020B0604020202020204" pitchFamily="34" charset="0"/>
              </a:rPr>
              <a:t>.</a:t>
            </a:r>
          </a:p>
          <a:p>
            <a:pPr algn="just"/>
            <a:r>
              <a:rPr lang="es-MX" i="1" dirty="0">
                <a:solidFill>
                  <a:srgbClr val="002060"/>
                </a:solidFill>
                <a:latin typeface="Arial" panose="020B0604020202020204" pitchFamily="34" charset="0"/>
              </a:rPr>
              <a:t>Capítulo III.- </a:t>
            </a:r>
            <a:r>
              <a:rPr lang="es-MX" b="1" i="1" dirty="0">
                <a:solidFill>
                  <a:srgbClr val="002060"/>
                </a:solidFill>
                <a:latin typeface="Arial" panose="020B0604020202020204" pitchFamily="34" charset="0"/>
              </a:rPr>
              <a:t>Contribuciones especiales de mejoras y de ordenamiento</a:t>
            </a:r>
            <a:r>
              <a:rPr lang="es-MX" i="1" dirty="0">
                <a:solidFill>
                  <a:srgbClr val="002060"/>
                </a:solidFill>
                <a:latin typeface="Arial" panose="020B0604020202020204" pitchFamily="34" charset="0"/>
              </a:rPr>
              <a:t>, que se sujetarán a la misma norma del inciso </a:t>
            </a:r>
            <a:r>
              <a:rPr lang="es-EC" i="1" dirty="0">
                <a:solidFill>
                  <a:srgbClr val="002060"/>
                </a:solidFill>
                <a:latin typeface="Arial" panose="020B0604020202020204" pitchFamily="34" charset="0"/>
              </a:rPr>
              <a:t>anterior.</a:t>
            </a:r>
          </a:p>
        </p:txBody>
      </p:sp>
    </p:spTree>
    <p:extLst>
      <p:ext uri="{BB962C8B-B14F-4D97-AF65-F5344CB8AC3E}">
        <p14:creationId xmlns:p14="http://schemas.microsoft.com/office/powerpoint/2010/main" val="1843049333"/>
      </p:ext>
    </p:extLst>
  </p:cSld>
  <p:clrMapOvr>
    <a:masterClrMapping/>
  </p:clrMapOvr>
  <p:transition spd="slow">
    <p:strips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a:xfrm>
            <a:off x="104291" y="411254"/>
            <a:ext cx="11959890" cy="5130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880" algn="ctr"/>
            <a:r>
              <a:rPr kumimoji="0" lang="es-EC" sz="3600" b="1" dirty="0" smtClean="0">
                <a:solidFill>
                  <a:srgbClr val="4B4C8A"/>
                </a:solidFill>
                <a:latin typeface="Calibri Light"/>
              </a:rPr>
              <a:t>Conformación de los ingresos</a:t>
            </a:r>
            <a:endParaRPr kumimoji="0" lang="es-EC" sz="3600" b="1" dirty="0">
              <a:solidFill>
                <a:srgbClr val="4B4C8A"/>
              </a:solidFill>
              <a:latin typeface="Calibri Light"/>
            </a:endParaRPr>
          </a:p>
          <a:p>
            <a:pPr marL="182880" algn="ctr"/>
            <a:r>
              <a:rPr kumimoji="0" lang="es-EC" sz="4800" dirty="0">
                <a:solidFill>
                  <a:prstClr val="black"/>
                </a:solidFill>
                <a:latin typeface="Calibri Light"/>
              </a:rPr>
              <a:t> </a:t>
            </a:r>
            <a:endParaRPr kumimoji="0" lang="es-EC" b="1" dirty="0">
              <a:solidFill>
                <a:srgbClr val="5B9BD5">
                  <a:lumMod val="75000"/>
                </a:srgbClr>
              </a:solidFill>
              <a:effectLst>
                <a:outerShdw blurRad="38100" dist="38100" dir="2700000" algn="tl">
                  <a:srgbClr val="000000">
                    <a:alpha val="43137"/>
                  </a:srgbClr>
                </a:outerShdw>
              </a:effectLst>
              <a:latin typeface="Calibri Light"/>
            </a:endParaRPr>
          </a:p>
        </p:txBody>
      </p:sp>
      <p:pic>
        <p:nvPicPr>
          <p:cNvPr id="17" name="Imagen 16"/>
          <p:cNvPicPr>
            <a:picLocks noChangeAspect="1"/>
          </p:cNvPicPr>
          <p:nvPr/>
        </p:nvPicPr>
        <p:blipFill rotWithShape="1">
          <a:blip r:embed="rId2"/>
          <a:srcRect l="37664" t="80657" r="8819" b="11129"/>
          <a:stretch/>
        </p:blipFill>
        <p:spPr>
          <a:xfrm>
            <a:off x="4955704" y="6314739"/>
            <a:ext cx="7236296" cy="543261"/>
          </a:xfrm>
          <a:prstGeom prst="rect">
            <a:avLst/>
          </a:prstGeom>
        </p:spPr>
      </p:pic>
      <p:sp>
        <p:nvSpPr>
          <p:cNvPr id="7" name="1 Título"/>
          <p:cNvSpPr txBox="1">
            <a:spLocks/>
          </p:cNvSpPr>
          <p:nvPr/>
        </p:nvSpPr>
        <p:spPr>
          <a:xfrm>
            <a:off x="792639" y="1219758"/>
            <a:ext cx="10583193" cy="5130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880"/>
            <a:r>
              <a:rPr lang="es-EC" sz="3000" b="1" dirty="0" smtClean="0">
                <a:solidFill>
                  <a:srgbClr val="4B4C8A"/>
                </a:solidFill>
                <a:latin typeface="Calibri Light" panose="020F0302020204030204" pitchFamily="34" charset="0"/>
                <a:cs typeface="Calibri Light" panose="020F0302020204030204" pitchFamily="34" charset="0"/>
              </a:rPr>
              <a:t>COOTAD</a:t>
            </a:r>
            <a:endParaRPr kumimoji="0" lang="es-EC" sz="3000" b="1" dirty="0">
              <a:solidFill>
                <a:srgbClr val="5B9BD5">
                  <a:lumMod val="75000"/>
                </a:srgbClr>
              </a:solidFill>
              <a:effectLst>
                <a:outerShdw blurRad="38100" dist="38100" dir="2700000" algn="tl">
                  <a:srgbClr val="000000">
                    <a:alpha val="43137"/>
                  </a:srgbClr>
                </a:outerShdw>
              </a:effectLst>
              <a:latin typeface="Calibri Light"/>
            </a:endParaRPr>
          </a:p>
        </p:txBody>
      </p:sp>
      <p:sp>
        <p:nvSpPr>
          <p:cNvPr id="2" name="Rectángulo 1"/>
          <p:cNvSpPr/>
          <p:nvPr/>
        </p:nvSpPr>
        <p:spPr>
          <a:xfrm>
            <a:off x="666662" y="1732823"/>
            <a:ext cx="11525338" cy="4308872"/>
          </a:xfrm>
          <a:prstGeom prst="rect">
            <a:avLst/>
          </a:prstGeom>
        </p:spPr>
        <p:txBody>
          <a:bodyPr wrap="square">
            <a:spAutoFit/>
          </a:bodyPr>
          <a:lstStyle/>
          <a:p>
            <a:pPr algn="just"/>
            <a:r>
              <a:rPr lang="es-EC" sz="1600" b="1" u="sng" dirty="0" smtClean="0">
                <a:solidFill>
                  <a:srgbClr val="002060"/>
                </a:solidFill>
                <a:latin typeface="Arial" panose="020B0604020202020204" pitchFamily="34" charset="0"/>
              </a:rPr>
              <a:t>Ingresos No Tributarios</a:t>
            </a:r>
          </a:p>
          <a:p>
            <a:pPr algn="just"/>
            <a:r>
              <a:rPr lang="es-MX" sz="1600" b="1" dirty="0" smtClean="0">
                <a:solidFill>
                  <a:srgbClr val="002060"/>
                </a:solidFill>
                <a:latin typeface="Arial" panose="020B0604020202020204" pitchFamily="34" charset="0"/>
              </a:rPr>
              <a:t>Art. 226</a:t>
            </a:r>
            <a:r>
              <a:rPr lang="es-MX" sz="1600" dirty="0" smtClean="0">
                <a:solidFill>
                  <a:srgbClr val="002060"/>
                </a:solidFill>
                <a:latin typeface="Arial" panose="020B0604020202020204" pitchFamily="34" charset="0"/>
              </a:rPr>
              <a:t>.- Clasificación.- Los ingresos no tributarios se clasificarán en los siguientes capítulos:</a:t>
            </a:r>
          </a:p>
          <a:p>
            <a:pPr algn="just"/>
            <a:r>
              <a:rPr lang="es-MX" sz="1600" dirty="0" smtClean="0">
                <a:solidFill>
                  <a:srgbClr val="002060"/>
                </a:solidFill>
                <a:latin typeface="Arial" panose="020B0604020202020204" pitchFamily="34" charset="0"/>
              </a:rPr>
              <a:t>Capítulo I.- Rentas patrimoniales, que comprenderán los siguientes grupos:</a:t>
            </a:r>
          </a:p>
          <a:p>
            <a:pPr algn="just"/>
            <a:r>
              <a:rPr lang="es-MX" sz="1600" dirty="0" smtClean="0">
                <a:solidFill>
                  <a:srgbClr val="002060"/>
                </a:solidFill>
                <a:latin typeface="Arial" panose="020B0604020202020204" pitchFamily="34" charset="0"/>
              </a:rPr>
              <a:t>a) Ingresos provenientes del dominio predial (tierras y edificios);</a:t>
            </a:r>
          </a:p>
          <a:p>
            <a:pPr algn="just"/>
            <a:r>
              <a:rPr lang="es-EC" sz="1600" dirty="0" smtClean="0">
                <a:solidFill>
                  <a:srgbClr val="002060"/>
                </a:solidFill>
                <a:latin typeface="Arial" panose="020B0604020202020204" pitchFamily="34" charset="0"/>
              </a:rPr>
              <a:t>b) Utilidades provenientes del dominio comercial;</a:t>
            </a:r>
          </a:p>
          <a:p>
            <a:pPr algn="just"/>
            <a:r>
              <a:rPr lang="es-EC" sz="1600" dirty="0" smtClean="0">
                <a:solidFill>
                  <a:srgbClr val="002060"/>
                </a:solidFill>
                <a:latin typeface="Arial" panose="020B0604020202020204" pitchFamily="34" charset="0"/>
              </a:rPr>
              <a:t>c) Utilidades provenientes del dominio industrial;</a:t>
            </a:r>
          </a:p>
          <a:p>
            <a:pPr algn="just"/>
            <a:r>
              <a:rPr lang="es-MX" sz="1600" dirty="0" smtClean="0">
                <a:solidFill>
                  <a:srgbClr val="002060"/>
                </a:solidFill>
                <a:latin typeface="Arial" panose="020B0604020202020204" pitchFamily="34" charset="0"/>
              </a:rPr>
              <a:t>d) Utilidades de inversiones financieras; y,</a:t>
            </a:r>
          </a:p>
          <a:p>
            <a:pPr algn="just"/>
            <a:r>
              <a:rPr lang="es-EC" sz="1600" dirty="0" smtClean="0">
                <a:solidFill>
                  <a:srgbClr val="002060"/>
                </a:solidFill>
                <a:latin typeface="Arial" panose="020B0604020202020204" pitchFamily="34" charset="0"/>
              </a:rPr>
              <a:t>e) Ingresos provenientes de utilización o arriendo de bienes de dominio público.</a:t>
            </a:r>
          </a:p>
          <a:p>
            <a:pPr algn="just"/>
            <a:r>
              <a:rPr lang="es-MX" sz="1600" dirty="0" smtClean="0">
                <a:solidFill>
                  <a:srgbClr val="002060"/>
                </a:solidFill>
                <a:latin typeface="Arial" panose="020B0604020202020204" pitchFamily="34" charset="0"/>
              </a:rPr>
              <a:t>Capítulo II.- Transferencias y aportes con los siguientes grupos:</a:t>
            </a:r>
          </a:p>
          <a:p>
            <a:pPr marL="342900" indent="-342900" algn="just">
              <a:buAutoNum type="alphaLcParenR"/>
            </a:pPr>
            <a:r>
              <a:rPr lang="es-EC" sz="1600" dirty="0" smtClean="0">
                <a:solidFill>
                  <a:srgbClr val="002060"/>
                </a:solidFill>
                <a:latin typeface="Arial" panose="020B0604020202020204" pitchFamily="34" charset="0"/>
              </a:rPr>
              <a:t>Asignaciones fiscales;</a:t>
            </a:r>
          </a:p>
          <a:p>
            <a:pPr marL="342900" indent="-342900" algn="just">
              <a:buAutoNum type="alphaLcParenR"/>
            </a:pPr>
            <a:r>
              <a:rPr lang="es-EC" sz="1600" dirty="0" smtClean="0">
                <a:solidFill>
                  <a:srgbClr val="002060"/>
                </a:solidFill>
                <a:latin typeface="Arial" panose="020B0604020202020204" pitchFamily="34" charset="0"/>
              </a:rPr>
              <a:t>Asignaciones de entidades autónomas, descentralizadas o de otros organismos públicos; y,</a:t>
            </a:r>
          </a:p>
          <a:p>
            <a:pPr marL="342900" indent="-342900" algn="just">
              <a:buAutoNum type="alphaLcParenR"/>
            </a:pPr>
            <a:r>
              <a:rPr lang="es-EC" sz="1600" dirty="0" smtClean="0">
                <a:solidFill>
                  <a:srgbClr val="002060"/>
                </a:solidFill>
                <a:latin typeface="Arial" panose="020B0604020202020204" pitchFamily="34" charset="0"/>
              </a:rPr>
              <a:t>Transferencias del exterior.</a:t>
            </a:r>
          </a:p>
          <a:p>
            <a:pPr algn="just"/>
            <a:r>
              <a:rPr lang="es-MX" sz="1600" dirty="0" smtClean="0">
                <a:solidFill>
                  <a:srgbClr val="002060"/>
                </a:solidFill>
                <a:latin typeface="Arial" panose="020B0604020202020204" pitchFamily="34" charset="0"/>
              </a:rPr>
              <a:t>Capítulo III.- Venta de activos, con los siguientes grupos:</a:t>
            </a:r>
          </a:p>
          <a:p>
            <a:pPr marL="342900" indent="-342900" algn="just">
              <a:buAutoNum type="alphaLcParenR"/>
            </a:pPr>
            <a:r>
              <a:rPr lang="es-MX" sz="1600" dirty="0" smtClean="0">
                <a:solidFill>
                  <a:srgbClr val="002060"/>
                </a:solidFill>
                <a:latin typeface="Arial" panose="020B0604020202020204" pitchFamily="34" charset="0"/>
              </a:rPr>
              <a:t>De bienes raíces; y,</a:t>
            </a:r>
          </a:p>
          <a:p>
            <a:pPr marL="342900" indent="-342900" algn="just">
              <a:buAutoNum type="alphaLcParenR"/>
            </a:pPr>
            <a:r>
              <a:rPr lang="es-EC" sz="1600" dirty="0" smtClean="0">
                <a:solidFill>
                  <a:srgbClr val="002060"/>
                </a:solidFill>
                <a:latin typeface="Arial" panose="020B0604020202020204" pitchFamily="34" charset="0"/>
              </a:rPr>
              <a:t>De otros activos.</a:t>
            </a:r>
          </a:p>
          <a:p>
            <a:pPr algn="just"/>
            <a:r>
              <a:rPr lang="es-MX" sz="1600" dirty="0" smtClean="0">
                <a:solidFill>
                  <a:srgbClr val="002060"/>
                </a:solidFill>
                <a:latin typeface="Arial" panose="020B0604020202020204" pitchFamily="34" charset="0"/>
              </a:rPr>
              <a:t>Capítulo IV.- Ingresos varios, que comprenderán los que no deben figurar en ninguno de los grupos anteriores incluidas</a:t>
            </a:r>
          </a:p>
          <a:p>
            <a:pPr marL="342900" indent="-342900" algn="just">
              <a:buAutoNum type="alphaLcParenR"/>
            </a:pPr>
            <a:r>
              <a:rPr lang="es-EC" sz="1600" dirty="0" smtClean="0">
                <a:solidFill>
                  <a:srgbClr val="002060"/>
                </a:solidFill>
                <a:latin typeface="Arial" panose="020B0604020202020204" pitchFamily="34" charset="0"/>
              </a:rPr>
              <a:t>donaciones.</a:t>
            </a:r>
            <a:endParaRPr lang="es-EC" sz="1600" dirty="0">
              <a:solidFill>
                <a:srgbClr val="002060"/>
              </a:solidFill>
              <a:latin typeface="Arial" panose="020B0604020202020204" pitchFamily="34" charset="0"/>
            </a:endParaRPr>
          </a:p>
        </p:txBody>
      </p:sp>
    </p:spTree>
    <p:extLst>
      <p:ext uri="{BB962C8B-B14F-4D97-AF65-F5344CB8AC3E}">
        <p14:creationId xmlns:p14="http://schemas.microsoft.com/office/powerpoint/2010/main" val="1520580926"/>
      </p:ext>
    </p:extLst>
  </p:cSld>
  <p:clrMapOvr>
    <a:masterClrMapping/>
  </p:clrMapOvr>
  <p:transition spd="slow">
    <p:strips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Título"/>
          <p:cNvSpPr txBox="1">
            <a:spLocks/>
          </p:cNvSpPr>
          <p:nvPr/>
        </p:nvSpPr>
        <p:spPr>
          <a:xfrm>
            <a:off x="-312737" y="668183"/>
            <a:ext cx="12158668" cy="4770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880" algn="ctr"/>
            <a:r>
              <a:rPr lang="es-MX" sz="3600" b="1" dirty="0">
                <a:solidFill>
                  <a:srgbClr val="4B4C8A"/>
                </a:solidFill>
              </a:rPr>
              <a:t>Detalle de la cartera vencida pendiente de pago </a:t>
            </a:r>
          </a:p>
          <a:p>
            <a:pPr marL="182880" algn="ctr"/>
            <a:endParaRPr kumimoji="0" lang="es-EC" sz="3600" b="1" dirty="0">
              <a:solidFill>
                <a:srgbClr val="4B4C8A"/>
              </a:solidFill>
              <a:latin typeface="Calibri Light"/>
            </a:endParaRPr>
          </a:p>
          <a:p>
            <a:pPr marL="182880" algn="ctr"/>
            <a:endParaRPr kumimoji="0" lang="es-EC" b="1" dirty="0">
              <a:solidFill>
                <a:srgbClr val="5B9BD5">
                  <a:lumMod val="75000"/>
                </a:srgbClr>
              </a:solidFill>
              <a:effectLst>
                <a:outerShdw blurRad="38100" dist="38100" dir="2700000" algn="tl">
                  <a:srgbClr val="000000">
                    <a:alpha val="43137"/>
                  </a:srgbClr>
                </a:outerShdw>
              </a:effectLst>
              <a:latin typeface="Calibri Light"/>
            </a:endParaRPr>
          </a:p>
        </p:txBody>
      </p:sp>
      <p:pic>
        <p:nvPicPr>
          <p:cNvPr id="10" name="Imagen 9"/>
          <p:cNvPicPr>
            <a:picLocks noChangeAspect="1"/>
          </p:cNvPicPr>
          <p:nvPr/>
        </p:nvPicPr>
        <p:blipFill rotWithShape="1">
          <a:blip r:embed="rId2"/>
          <a:srcRect l="37664" t="80657" r="8819" b="11129"/>
          <a:stretch/>
        </p:blipFill>
        <p:spPr>
          <a:xfrm>
            <a:off x="4955704" y="6314739"/>
            <a:ext cx="7236296" cy="543261"/>
          </a:xfrm>
          <a:prstGeom prst="rect">
            <a:avLst/>
          </a:prstGeom>
        </p:spPr>
      </p:pic>
      <p:graphicFrame>
        <p:nvGraphicFramePr>
          <p:cNvPr id="7" name="5 Tabla"/>
          <p:cNvGraphicFramePr>
            <a:graphicFrameLocks noGrp="1"/>
          </p:cNvGraphicFramePr>
          <p:nvPr>
            <p:extLst>
              <p:ext uri="{D42A27DB-BD31-4B8C-83A1-F6EECF244321}">
                <p14:modId xmlns:p14="http://schemas.microsoft.com/office/powerpoint/2010/main" val="3719817632"/>
              </p:ext>
            </p:extLst>
          </p:nvPr>
        </p:nvGraphicFramePr>
        <p:xfrm>
          <a:off x="635224" y="2003599"/>
          <a:ext cx="6075065" cy="3737075"/>
        </p:xfrm>
        <a:graphic>
          <a:graphicData uri="http://schemas.openxmlformats.org/drawingml/2006/table">
            <a:tbl>
              <a:tblPr/>
              <a:tblGrid>
                <a:gridCol w="3486065">
                  <a:extLst>
                    <a:ext uri="{9D8B030D-6E8A-4147-A177-3AD203B41FA5}">
                      <a16:colId xmlns:a16="http://schemas.microsoft.com/office/drawing/2014/main" val="20000"/>
                    </a:ext>
                  </a:extLst>
                </a:gridCol>
                <a:gridCol w="1529176">
                  <a:extLst>
                    <a:ext uri="{9D8B030D-6E8A-4147-A177-3AD203B41FA5}">
                      <a16:colId xmlns:a16="http://schemas.microsoft.com/office/drawing/2014/main" val="20001"/>
                    </a:ext>
                  </a:extLst>
                </a:gridCol>
                <a:gridCol w="1059824">
                  <a:extLst>
                    <a:ext uri="{9D8B030D-6E8A-4147-A177-3AD203B41FA5}">
                      <a16:colId xmlns:a16="http://schemas.microsoft.com/office/drawing/2014/main" val="20002"/>
                    </a:ext>
                  </a:extLst>
                </a:gridCol>
              </a:tblGrid>
              <a:tr h="237088">
                <a:tc>
                  <a:txBody>
                    <a:bodyPr/>
                    <a:lstStyle/>
                    <a:p>
                      <a:pPr algn="ctr" rtl="0" fontAlgn="ctr"/>
                      <a:r>
                        <a:rPr lang="es-EC" sz="1400" b="1" i="0" u="none" strike="noStrike" dirty="0">
                          <a:solidFill>
                            <a:srgbClr val="FFFFFF"/>
                          </a:solidFill>
                          <a:effectLst/>
                          <a:latin typeface="Montserrat Black"/>
                        </a:rPr>
                        <a:t>CONCEPTO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dirty="0">
                          <a:solidFill>
                            <a:srgbClr val="FFFFFF"/>
                          </a:solidFill>
                          <a:effectLst/>
                          <a:latin typeface="Montserrat Black"/>
                        </a:rPr>
                        <a:t>MONTO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dirty="0">
                          <a:solidFill>
                            <a:srgbClr val="FFFFFF"/>
                          </a:solidFill>
                          <a:effectLst/>
                          <a:latin typeface="Montserrat Black"/>
                        </a:rPr>
                        <a:t>% MONTO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extLst>
                  <a:ext uri="{0D108BD9-81ED-4DB2-BD59-A6C34878D82A}">
                    <a16:rowId xmlns:a16="http://schemas.microsoft.com/office/drawing/2014/main" val="10000"/>
                  </a:ext>
                </a:extLst>
              </a:tr>
              <a:tr h="204666">
                <a:tc>
                  <a:txBody>
                    <a:bodyPr/>
                    <a:lstStyle/>
                    <a:p>
                      <a:pPr algn="l" rtl="0" fontAlgn="ctr"/>
                      <a:r>
                        <a:rPr lang="es-EC" sz="1200" b="0" i="0" u="none" strike="noStrike" dirty="0">
                          <a:solidFill>
                            <a:srgbClr val="28367F"/>
                          </a:solidFill>
                          <a:effectLst/>
                          <a:latin typeface="Montserrat"/>
                        </a:rPr>
                        <a:t>PREDIAL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200" b="0" i="0" u="none" strike="noStrike">
                          <a:solidFill>
                            <a:srgbClr val="28367F"/>
                          </a:solidFill>
                          <a:effectLst/>
                          <a:latin typeface="Montserrat"/>
                        </a:rPr>
                        <a:t>$ 238,397,455.69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200" b="0" i="0" u="none" strike="noStrike">
                          <a:solidFill>
                            <a:srgbClr val="28367F"/>
                          </a:solidFill>
                          <a:effectLst/>
                          <a:latin typeface="Montserrat"/>
                        </a:rPr>
                        <a:t>34.96%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extLst>
                  <a:ext uri="{0D108BD9-81ED-4DB2-BD59-A6C34878D82A}">
                    <a16:rowId xmlns:a16="http://schemas.microsoft.com/office/drawing/2014/main" val="10001"/>
                  </a:ext>
                </a:extLst>
              </a:tr>
              <a:tr h="204666">
                <a:tc>
                  <a:txBody>
                    <a:bodyPr/>
                    <a:lstStyle/>
                    <a:p>
                      <a:pPr algn="l" rtl="0" fontAlgn="ctr"/>
                      <a:r>
                        <a:rPr lang="es-EC" sz="1200" b="0" i="0" u="none" strike="noStrike" dirty="0">
                          <a:solidFill>
                            <a:srgbClr val="28367F"/>
                          </a:solidFill>
                          <a:effectLst/>
                          <a:latin typeface="Montserrat"/>
                        </a:rPr>
                        <a:t>PATENTE  Y 1.5 POR MIL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200" b="0" i="0" u="none" strike="noStrike" dirty="0">
                          <a:solidFill>
                            <a:srgbClr val="28367F"/>
                          </a:solidFill>
                          <a:effectLst/>
                          <a:latin typeface="Montserrat"/>
                        </a:rPr>
                        <a:t>$ 156,451,072.81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200" b="0" i="0" u="none" strike="noStrike">
                          <a:solidFill>
                            <a:srgbClr val="28367F"/>
                          </a:solidFill>
                          <a:effectLst/>
                          <a:latin typeface="Montserrat"/>
                        </a:rPr>
                        <a:t>22.94%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04666">
                <a:tc>
                  <a:txBody>
                    <a:bodyPr/>
                    <a:lstStyle/>
                    <a:p>
                      <a:pPr algn="l" rtl="0" fontAlgn="ctr"/>
                      <a:r>
                        <a:rPr lang="es-EC" sz="1200" b="0" i="0" u="none" strike="noStrike">
                          <a:solidFill>
                            <a:srgbClr val="28367F"/>
                          </a:solidFill>
                          <a:effectLst/>
                          <a:latin typeface="Montserrat"/>
                        </a:rPr>
                        <a:t>INFRACCIONES Y MULTAS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200" b="0" i="0" u="none" strike="noStrike" dirty="0">
                          <a:solidFill>
                            <a:srgbClr val="28367F"/>
                          </a:solidFill>
                          <a:effectLst/>
                          <a:latin typeface="Montserrat"/>
                        </a:rPr>
                        <a:t>$ 121,881,999.91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200" b="0" i="0" u="none" strike="noStrike">
                          <a:solidFill>
                            <a:srgbClr val="28367F"/>
                          </a:solidFill>
                          <a:effectLst/>
                          <a:latin typeface="Montserrat"/>
                        </a:rPr>
                        <a:t>17.87%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extLst>
                  <a:ext uri="{0D108BD9-81ED-4DB2-BD59-A6C34878D82A}">
                    <a16:rowId xmlns:a16="http://schemas.microsoft.com/office/drawing/2014/main" val="10003"/>
                  </a:ext>
                </a:extLst>
              </a:tr>
              <a:tr h="204666">
                <a:tc>
                  <a:txBody>
                    <a:bodyPr/>
                    <a:lstStyle/>
                    <a:p>
                      <a:pPr algn="l" rtl="0" fontAlgn="ctr"/>
                      <a:r>
                        <a:rPr lang="es-EC" sz="1200" b="0" i="0" u="none" strike="noStrike" dirty="0">
                          <a:solidFill>
                            <a:srgbClr val="28367F"/>
                          </a:solidFill>
                          <a:effectLst/>
                          <a:latin typeface="Montserrat"/>
                        </a:rPr>
                        <a:t>CONTRIBUCIÓN ESPECIAL DE MEJORAS (CEM)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200" b="0" i="0" u="none" strike="noStrike" dirty="0">
                          <a:solidFill>
                            <a:srgbClr val="28367F"/>
                          </a:solidFill>
                          <a:effectLst/>
                          <a:latin typeface="Montserrat"/>
                        </a:rPr>
                        <a:t>$ 57,016,853.60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200" b="0" i="0" u="none" strike="noStrike" dirty="0">
                          <a:solidFill>
                            <a:srgbClr val="28367F"/>
                          </a:solidFill>
                          <a:effectLst/>
                          <a:latin typeface="Montserrat"/>
                        </a:rPr>
                        <a:t>8.36%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04666">
                <a:tc>
                  <a:txBody>
                    <a:bodyPr/>
                    <a:lstStyle/>
                    <a:p>
                      <a:pPr algn="l" rtl="0" fontAlgn="ctr"/>
                      <a:r>
                        <a:rPr lang="es-EC" sz="1200" b="0" i="0" u="none" strike="noStrike" dirty="0">
                          <a:solidFill>
                            <a:srgbClr val="28367F"/>
                          </a:solidFill>
                          <a:effectLst/>
                          <a:latin typeface="Montserrat"/>
                        </a:rPr>
                        <a:t>OTROS RUBROS NO TRIBUTARIOS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200" b="0" i="0" u="none" strike="noStrike">
                          <a:solidFill>
                            <a:srgbClr val="28367F"/>
                          </a:solidFill>
                          <a:effectLst/>
                          <a:latin typeface="Montserrat"/>
                        </a:rPr>
                        <a:t>$ 33,238,549.35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200" b="0" i="0" u="none" strike="noStrike" dirty="0">
                          <a:solidFill>
                            <a:srgbClr val="28367F"/>
                          </a:solidFill>
                          <a:effectLst/>
                          <a:latin typeface="Montserrat"/>
                        </a:rPr>
                        <a:t>4.87%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extLst>
                  <a:ext uri="{0D108BD9-81ED-4DB2-BD59-A6C34878D82A}">
                    <a16:rowId xmlns:a16="http://schemas.microsoft.com/office/drawing/2014/main" val="10005"/>
                  </a:ext>
                </a:extLst>
              </a:tr>
              <a:tr h="204666">
                <a:tc>
                  <a:txBody>
                    <a:bodyPr/>
                    <a:lstStyle/>
                    <a:p>
                      <a:pPr algn="l" rtl="0" fontAlgn="ctr"/>
                      <a:r>
                        <a:rPr lang="es-EC" sz="1200" b="0" i="0" u="none" strike="noStrike" dirty="0">
                          <a:solidFill>
                            <a:srgbClr val="28367F"/>
                          </a:solidFill>
                          <a:effectLst/>
                          <a:latin typeface="Montserrat"/>
                        </a:rPr>
                        <a:t>REINTEGROS NO TRIBUTARIOS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200" b="0" i="0" u="none" strike="noStrike">
                          <a:solidFill>
                            <a:srgbClr val="28367F"/>
                          </a:solidFill>
                          <a:effectLst/>
                          <a:latin typeface="Montserrat"/>
                        </a:rPr>
                        <a:t>$ 21,550,546.64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200" b="0" i="0" u="none" strike="noStrike" dirty="0">
                          <a:solidFill>
                            <a:srgbClr val="28367F"/>
                          </a:solidFill>
                          <a:effectLst/>
                          <a:latin typeface="Montserrat"/>
                        </a:rPr>
                        <a:t>3.16%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04666">
                <a:tc>
                  <a:txBody>
                    <a:bodyPr/>
                    <a:lstStyle/>
                    <a:p>
                      <a:pPr algn="l" rtl="0" fontAlgn="ctr"/>
                      <a:r>
                        <a:rPr lang="es-EC" sz="1200" b="0" i="0" u="none" strike="noStrike">
                          <a:solidFill>
                            <a:srgbClr val="28367F"/>
                          </a:solidFill>
                          <a:effectLst/>
                          <a:latin typeface="Montserrat"/>
                        </a:rPr>
                        <a:t>ALCANCE DE CUENTAS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200" b="0" i="0" u="none" strike="noStrike">
                          <a:solidFill>
                            <a:srgbClr val="28367F"/>
                          </a:solidFill>
                          <a:effectLst/>
                          <a:latin typeface="Montserrat"/>
                        </a:rPr>
                        <a:t>$ 19,586,250.14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200" b="0" i="0" u="none" strike="noStrike" dirty="0">
                          <a:solidFill>
                            <a:srgbClr val="28367F"/>
                          </a:solidFill>
                          <a:effectLst/>
                          <a:latin typeface="Montserrat"/>
                        </a:rPr>
                        <a:t>2.87%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extLst>
                  <a:ext uri="{0D108BD9-81ED-4DB2-BD59-A6C34878D82A}">
                    <a16:rowId xmlns:a16="http://schemas.microsoft.com/office/drawing/2014/main" val="10007"/>
                  </a:ext>
                </a:extLst>
              </a:tr>
              <a:tr h="204666">
                <a:tc>
                  <a:txBody>
                    <a:bodyPr/>
                    <a:lstStyle/>
                    <a:p>
                      <a:pPr algn="l" rtl="0" fontAlgn="ctr"/>
                      <a:r>
                        <a:rPr lang="es-EC" sz="1200" b="0" i="0" u="none" strike="noStrike">
                          <a:solidFill>
                            <a:srgbClr val="28367F"/>
                          </a:solidFill>
                          <a:effectLst/>
                          <a:latin typeface="Montserrat"/>
                        </a:rPr>
                        <a:t>INFRACCIONES DE TRÁNSITO AMT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200" b="0" i="0" u="none" strike="noStrike">
                          <a:solidFill>
                            <a:srgbClr val="28367F"/>
                          </a:solidFill>
                          <a:effectLst/>
                          <a:latin typeface="Montserrat"/>
                        </a:rPr>
                        <a:t>$ 14,785,373.68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200" b="0" i="0" u="none" strike="noStrike" dirty="0">
                          <a:solidFill>
                            <a:srgbClr val="28367F"/>
                          </a:solidFill>
                          <a:effectLst/>
                          <a:latin typeface="Montserrat"/>
                        </a:rPr>
                        <a:t>2.17%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04666">
                <a:tc>
                  <a:txBody>
                    <a:bodyPr/>
                    <a:lstStyle/>
                    <a:p>
                      <a:pPr algn="l" rtl="0" fontAlgn="ctr"/>
                      <a:r>
                        <a:rPr lang="es-EC" sz="1200" b="0" i="0" u="none" strike="noStrike">
                          <a:solidFill>
                            <a:srgbClr val="28367F"/>
                          </a:solidFill>
                          <a:effectLst/>
                          <a:latin typeface="Montserrat"/>
                        </a:rPr>
                        <a:t>TASAS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200" b="0" i="0" u="none" strike="noStrike">
                          <a:solidFill>
                            <a:srgbClr val="28367F"/>
                          </a:solidFill>
                          <a:effectLst/>
                          <a:latin typeface="Montserrat"/>
                        </a:rPr>
                        <a:t>$ 6,037,196.94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200" b="0" i="0" u="none" strike="noStrike" dirty="0">
                          <a:solidFill>
                            <a:srgbClr val="28367F"/>
                          </a:solidFill>
                          <a:effectLst/>
                          <a:latin typeface="Montserrat"/>
                        </a:rPr>
                        <a:t>0.89%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extLst>
                  <a:ext uri="{0D108BD9-81ED-4DB2-BD59-A6C34878D82A}">
                    <a16:rowId xmlns:a16="http://schemas.microsoft.com/office/drawing/2014/main" val="10009"/>
                  </a:ext>
                </a:extLst>
              </a:tr>
              <a:tr h="204666">
                <a:tc>
                  <a:txBody>
                    <a:bodyPr/>
                    <a:lstStyle/>
                    <a:p>
                      <a:pPr algn="l" rtl="0" fontAlgn="ctr"/>
                      <a:r>
                        <a:rPr lang="es-EC" sz="1200" b="0" i="0" u="none" strike="noStrike">
                          <a:solidFill>
                            <a:srgbClr val="28367F"/>
                          </a:solidFill>
                          <a:effectLst/>
                          <a:latin typeface="Montserrat"/>
                        </a:rPr>
                        <a:t>OTROS RUBROS TRIBUTARIOS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200" b="0" i="0" u="none" strike="noStrike">
                          <a:solidFill>
                            <a:srgbClr val="28367F"/>
                          </a:solidFill>
                          <a:effectLst/>
                          <a:latin typeface="Montserrat"/>
                        </a:rPr>
                        <a:t>$ 3,674,509.47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200" b="0" i="0" u="none" strike="noStrike" dirty="0">
                          <a:solidFill>
                            <a:srgbClr val="28367F"/>
                          </a:solidFill>
                          <a:effectLst/>
                          <a:latin typeface="Montserrat"/>
                        </a:rPr>
                        <a:t>0.54%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04666">
                <a:tc>
                  <a:txBody>
                    <a:bodyPr/>
                    <a:lstStyle/>
                    <a:p>
                      <a:pPr algn="l" rtl="0" fontAlgn="ctr"/>
                      <a:r>
                        <a:rPr lang="es-EC" sz="1200" b="0" i="0" u="none" strike="noStrike">
                          <a:solidFill>
                            <a:srgbClr val="28367F"/>
                          </a:solidFill>
                          <a:effectLst/>
                          <a:latin typeface="Montserrat"/>
                        </a:rPr>
                        <a:t>TRANSFERENCIA DE DOMINIO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200" b="0" i="0" u="none" strike="noStrike" dirty="0">
                          <a:solidFill>
                            <a:srgbClr val="28367F"/>
                          </a:solidFill>
                          <a:effectLst/>
                          <a:latin typeface="Montserrat"/>
                        </a:rPr>
                        <a:t>$ 3,009,885.18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200" b="0" i="0" u="none" strike="noStrike" dirty="0">
                          <a:solidFill>
                            <a:srgbClr val="28367F"/>
                          </a:solidFill>
                          <a:effectLst/>
                          <a:latin typeface="Montserrat"/>
                        </a:rPr>
                        <a:t>0.44%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extLst>
                  <a:ext uri="{0D108BD9-81ED-4DB2-BD59-A6C34878D82A}">
                    <a16:rowId xmlns:a16="http://schemas.microsoft.com/office/drawing/2014/main" val="10011"/>
                  </a:ext>
                </a:extLst>
              </a:tr>
              <a:tr h="204666">
                <a:tc>
                  <a:txBody>
                    <a:bodyPr/>
                    <a:lstStyle/>
                    <a:p>
                      <a:pPr algn="l" rtl="0" fontAlgn="ctr"/>
                      <a:r>
                        <a:rPr lang="es-EC" sz="1200" b="0" i="0" u="none" strike="noStrike">
                          <a:solidFill>
                            <a:srgbClr val="28367F"/>
                          </a:solidFill>
                          <a:effectLst/>
                          <a:latin typeface="Montserrat"/>
                        </a:rPr>
                        <a:t>TASAS REVISION TÉCNICA VEHICULAR AMT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200" b="0" i="0" u="none" strike="noStrike">
                          <a:solidFill>
                            <a:srgbClr val="28367F"/>
                          </a:solidFill>
                          <a:effectLst/>
                          <a:latin typeface="Montserrat"/>
                        </a:rPr>
                        <a:t>$ 2,879,361.77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200" b="0" i="0" u="none" strike="noStrike" dirty="0">
                          <a:solidFill>
                            <a:srgbClr val="28367F"/>
                          </a:solidFill>
                          <a:effectLst/>
                          <a:latin typeface="Montserrat"/>
                        </a:rPr>
                        <a:t>0.42%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204666">
                <a:tc>
                  <a:txBody>
                    <a:bodyPr/>
                    <a:lstStyle/>
                    <a:p>
                      <a:pPr algn="l" rtl="0" fontAlgn="ctr"/>
                      <a:r>
                        <a:rPr lang="es-EC" sz="1200" b="0" i="0" u="none" strike="noStrike">
                          <a:solidFill>
                            <a:srgbClr val="28367F"/>
                          </a:solidFill>
                          <a:effectLst/>
                          <a:latin typeface="Montserrat"/>
                        </a:rPr>
                        <a:t>REGALIAS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200" b="0" i="0" u="none" strike="noStrike">
                          <a:solidFill>
                            <a:srgbClr val="28367F"/>
                          </a:solidFill>
                          <a:effectLst/>
                          <a:latin typeface="Montserrat"/>
                        </a:rPr>
                        <a:t>$ 2,474,092.36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200" b="0" i="0" u="none" strike="noStrike" dirty="0">
                          <a:solidFill>
                            <a:srgbClr val="28367F"/>
                          </a:solidFill>
                          <a:effectLst/>
                          <a:latin typeface="Montserrat"/>
                        </a:rPr>
                        <a:t>0.36%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extLst>
                  <a:ext uri="{0D108BD9-81ED-4DB2-BD59-A6C34878D82A}">
                    <a16:rowId xmlns:a16="http://schemas.microsoft.com/office/drawing/2014/main" val="10013"/>
                  </a:ext>
                </a:extLst>
              </a:tr>
              <a:tr h="204666">
                <a:tc>
                  <a:txBody>
                    <a:bodyPr/>
                    <a:lstStyle/>
                    <a:p>
                      <a:pPr algn="l" rtl="0" fontAlgn="ctr"/>
                      <a:r>
                        <a:rPr lang="es-EC" sz="1200" b="0" i="0" u="none" strike="noStrike">
                          <a:solidFill>
                            <a:srgbClr val="28367F"/>
                          </a:solidFill>
                          <a:effectLst/>
                          <a:latin typeface="Montserrat"/>
                        </a:rPr>
                        <a:t>DETERMINACIONES UTILIDAD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200" b="0" i="0" u="none" strike="noStrike">
                          <a:solidFill>
                            <a:srgbClr val="28367F"/>
                          </a:solidFill>
                          <a:effectLst/>
                          <a:latin typeface="Montserrat"/>
                        </a:rPr>
                        <a:t>$ 1,009,604.85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200" b="0" i="0" u="none" strike="noStrike" dirty="0">
                          <a:solidFill>
                            <a:srgbClr val="28367F"/>
                          </a:solidFill>
                          <a:effectLst/>
                          <a:latin typeface="Montserrat"/>
                        </a:rPr>
                        <a:t>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464044">
                <a:tc>
                  <a:txBody>
                    <a:bodyPr/>
                    <a:lstStyle/>
                    <a:p>
                      <a:pPr algn="l" rtl="0" fontAlgn="ctr"/>
                      <a:r>
                        <a:rPr lang="es-EC" sz="1400" b="1" i="0" u="none" strike="noStrike" dirty="0">
                          <a:solidFill>
                            <a:srgbClr val="FFFFFF"/>
                          </a:solidFill>
                          <a:effectLst/>
                          <a:latin typeface="Montserrat"/>
                        </a:rPr>
                        <a:t>TOTAL GENERAL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a:solidFill>
                            <a:srgbClr val="FFFFFF"/>
                          </a:solidFill>
                          <a:effectLst/>
                          <a:latin typeface="Montserrat"/>
                        </a:rPr>
                        <a:t>$ 681,992,752.39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dirty="0">
                          <a:solidFill>
                            <a:srgbClr val="FFFFFF"/>
                          </a:solidFill>
                          <a:effectLst/>
                          <a:latin typeface="Montserrat"/>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extLst>
                  <a:ext uri="{0D108BD9-81ED-4DB2-BD59-A6C34878D82A}">
                    <a16:rowId xmlns:a16="http://schemas.microsoft.com/office/drawing/2014/main" val="10015"/>
                  </a:ext>
                </a:extLst>
              </a:tr>
            </a:tbl>
          </a:graphicData>
        </a:graphic>
      </p:graphicFrame>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1305" y="1685152"/>
            <a:ext cx="5069134" cy="2971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1 Rectángulo"/>
          <p:cNvSpPr/>
          <p:nvPr/>
        </p:nvSpPr>
        <p:spPr>
          <a:xfrm>
            <a:off x="6921305" y="4805416"/>
            <a:ext cx="4924626" cy="1077218"/>
          </a:xfrm>
          <a:prstGeom prst="rect">
            <a:avLst/>
          </a:prstGeom>
        </p:spPr>
        <p:txBody>
          <a:bodyPr wrap="square">
            <a:spAutoFit/>
          </a:bodyPr>
          <a:lstStyle/>
          <a:p>
            <a:pPr algn="just" fontAlgn="base">
              <a:spcBef>
                <a:spcPct val="0"/>
              </a:spcBef>
              <a:spcAft>
                <a:spcPct val="0"/>
              </a:spcAft>
            </a:pPr>
            <a:r>
              <a:rPr lang="es-EC" sz="1600" dirty="0">
                <a:solidFill>
                  <a:schemeClr val="accent1">
                    <a:lumMod val="75000"/>
                  </a:schemeClr>
                </a:solidFill>
                <a:latin typeface="Montserrat" pitchFamily="2" charset="0"/>
              </a:rPr>
              <a:t>De los USD. 681,992,752.39 la cartera tributaria asciende a USD. 468,475,940.31 y la no tributaria a USD. 213,516,812.08, que representa el 68.69% y 31.31% respectivamente.</a:t>
            </a:r>
          </a:p>
        </p:txBody>
      </p:sp>
    </p:spTree>
    <p:extLst>
      <p:ext uri="{BB962C8B-B14F-4D97-AF65-F5344CB8AC3E}">
        <p14:creationId xmlns:p14="http://schemas.microsoft.com/office/powerpoint/2010/main" val="127675652"/>
      </p:ext>
    </p:extLst>
  </p:cSld>
  <p:clrMapOvr>
    <a:masterClrMapping/>
  </p:clrMapOvr>
  <p:transition spd="slow">
    <p:strips dir="l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Título"/>
          <p:cNvSpPr txBox="1">
            <a:spLocks/>
          </p:cNvSpPr>
          <p:nvPr/>
        </p:nvSpPr>
        <p:spPr>
          <a:xfrm>
            <a:off x="-312737" y="668183"/>
            <a:ext cx="12158668" cy="4770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880" algn="ctr"/>
            <a:r>
              <a:rPr lang="es-MX" sz="3600" b="1" dirty="0">
                <a:solidFill>
                  <a:srgbClr val="4B4C8A"/>
                </a:solidFill>
              </a:rPr>
              <a:t>Detalle de la cartera vencida tributaria pendiente de pago </a:t>
            </a:r>
          </a:p>
          <a:p>
            <a:pPr marL="182880" algn="ctr"/>
            <a:endParaRPr kumimoji="0" lang="es-EC" sz="3600" b="1" dirty="0">
              <a:solidFill>
                <a:srgbClr val="4B4C8A"/>
              </a:solidFill>
              <a:latin typeface="Calibri Light"/>
            </a:endParaRPr>
          </a:p>
          <a:p>
            <a:pPr marL="182880" algn="ctr"/>
            <a:endParaRPr kumimoji="0" lang="es-EC" b="1" dirty="0">
              <a:solidFill>
                <a:srgbClr val="5B9BD5">
                  <a:lumMod val="75000"/>
                </a:srgbClr>
              </a:solidFill>
              <a:effectLst>
                <a:outerShdw blurRad="38100" dist="38100" dir="2700000" algn="tl">
                  <a:srgbClr val="000000">
                    <a:alpha val="43137"/>
                  </a:srgbClr>
                </a:outerShdw>
              </a:effectLst>
              <a:latin typeface="Calibri Light"/>
            </a:endParaRPr>
          </a:p>
        </p:txBody>
      </p:sp>
      <p:pic>
        <p:nvPicPr>
          <p:cNvPr id="10" name="Imagen 9"/>
          <p:cNvPicPr>
            <a:picLocks noChangeAspect="1"/>
          </p:cNvPicPr>
          <p:nvPr/>
        </p:nvPicPr>
        <p:blipFill rotWithShape="1">
          <a:blip r:embed="rId2"/>
          <a:srcRect l="37664" t="80657" r="8819" b="11129"/>
          <a:stretch/>
        </p:blipFill>
        <p:spPr>
          <a:xfrm>
            <a:off x="4955704" y="6314739"/>
            <a:ext cx="7236296" cy="543261"/>
          </a:xfrm>
          <a:prstGeom prst="rect">
            <a:avLst/>
          </a:prstGeom>
        </p:spPr>
      </p:pic>
      <p:sp>
        <p:nvSpPr>
          <p:cNvPr id="2" name="Rectángulo 1"/>
          <p:cNvSpPr/>
          <p:nvPr/>
        </p:nvSpPr>
        <p:spPr>
          <a:xfrm>
            <a:off x="-177003" y="1428267"/>
            <a:ext cx="11887200" cy="461665"/>
          </a:xfrm>
          <a:prstGeom prst="rect">
            <a:avLst/>
          </a:prstGeom>
        </p:spPr>
        <p:txBody>
          <a:bodyPr wrap="square">
            <a:spAutoFit/>
          </a:bodyPr>
          <a:lstStyle/>
          <a:p>
            <a:pPr algn="ctr"/>
            <a:r>
              <a:rPr lang="es-EC" sz="2400" b="1" dirty="0">
                <a:solidFill>
                  <a:srgbClr val="002060"/>
                </a:solidFill>
              </a:rPr>
              <a:t>Cartera Tributaria representativa </a:t>
            </a:r>
          </a:p>
        </p:txBody>
      </p:sp>
      <p:graphicFrame>
        <p:nvGraphicFramePr>
          <p:cNvPr id="8" name="1 Tabla"/>
          <p:cNvGraphicFramePr>
            <a:graphicFrameLocks noGrp="1"/>
          </p:cNvGraphicFramePr>
          <p:nvPr>
            <p:extLst>
              <p:ext uri="{D42A27DB-BD31-4B8C-83A1-F6EECF244321}">
                <p14:modId xmlns:p14="http://schemas.microsoft.com/office/powerpoint/2010/main" val="3248850436"/>
              </p:ext>
            </p:extLst>
          </p:nvPr>
        </p:nvGraphicFramePr>
        <p:xfrm>
          <a:off x="1770153" y="2185678"/>
          <a:ext cx="7992888" cy="3384378"/>
        </p:xfrm>
        <a:graphic>
          <a:graphicData uri="http://schemas.openxmlformats.org/drawingml/2006/table">
            <a:tbl>
              <a:tblPr/>
              <a:tblGrid>
                <a:gridCol w="3840089">
                  <a:extLst>
                    <a:ext uri="{9D8B030D-6E8A-4147-A177-3AD203B41FA5}">
                      <a16:colId xmlns:a16="http://schemas.microsoft.com/office/drawing/2014/main" val="20000"/>
                    </a:ext>
                  </a:extLst>
                </a:gridCol>
                <a:gridCol w="1684469">
                  <a:extLst>
                    <a:ext uri="{9D8B030D-6E8A-4147-A177-3AD203B41FA5}">
                      <a16:colId xmlns:a16="http://schemas.microsoft.com/office/drawing/2014/main" val="20001"/>
                    </a:ext>
                  </a:extLst>
                </a:gridCol>
                <a:gridCol w="1167453">
                  <a:extLst>
                    <a:ext uri="{9D8B030D-6E8A-4147-A177-3AD203B41FA5}">
                      <a16:colId xmlns:a16="http://schemas.microsoft.com/office/drawing/2014/main" val="20002"/>
                    </a:ext>
                  </a:extLst>
                </a:gridCol>
                <a:gridCol w="1300877">
                  <a:extLst>
                    <a:ext uri="{9D8B030D-6E8A-4147-A177-3AD203B41FA5}">
                      <a16:colId xmlns:a16="http://schemas.microsoft.com/office/drawing/2014/main" val="20003"/>
                    </a:ext>
                  </a:extLst>
                </a:gridCol>
              </a:tblGrid>
              <a:tr h="520673">
                <a:tc>
                  <a:txBody>
                    <a:bodyPr/>
                    <a:lstStyle/>
                    <a:p>
                      <a:pPr algn="ctr" rtl="0" fontAlgn="ctr"/>
                      <a:r>
                        <a:rPr lang="es-EC" sz="1400" b="1" i="0" u="none" strike="noStrike" dirty="0">
                          <a:solidFill>
                            <a:srgbClr val="FFFFFF"/>
                          </a:solidFill>
                          <a:effectLst/>
                          <a:latin typeface="Montserrat Black"/>
                        </a:rPr>
                        <a:t>CONCEPTO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dirty="0">
                          <a:solidFill>
                            <a:srgbClr val="FFFFFF"/>
                          </a:solidFill>
                          <a:effectLst/>
                          <a:latin typeface="Montserrat Black"/>
                        </a:rPr>
                        <a:t>MONTO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a:solidFill>
                            <a:srgbClr val="FFFFFF"/>
                          </a:solidFill>
                          <a:effectLst/>
                          <a:latin typeface="Montserrat Black"/>
                        </a:rPr>
                        <a:t>% MONTO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dirty="0">
                          <a:solidFill>
                            <a:srgbClr val="FFFFFF"/>
                          </a:solidFill>
                          <a:effectLst/>
                          <a:latin typeface="Montserrat Black"/>
                        </a:rPr>
                        <a:t>% AGRUPADO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extLst>
                  <a:ext uri="{0D108BD9-81ED-4DB2-BD59-A6C34878D82A}">
                    <a16:rowId xmlns:a16="http://schemas.microsoft.com/office/drawing/2014/main" val="10000"/>
                  </a:ext>
                </a:extLst>
              </a:tr>
              <a:tr h="260337">
                <a:tc>
                  <a:txBody>
                    <a:bodyPr/>
                    <a:lstStyle/>
                    <a:p>
                      <a:pPr algn="l" rtl="0" fontAlgn="ctr"/>
                      <a:r>
                        <a:rPr lang="es-EC" sz="1400" b="1" i="0" u="none" strike="noStrike">
                          <a:solidFill>
                            <a:srgbClr val="28367F"/>
                          </a:solidFill>
                          <a:effectLst/>
                          <a:latin typeface="Montserrat"/>
                        </a:rPr>
                        <a:t>PREDIAL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$ 238,397,455.69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50.89%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rowSpan="3">
                  <a:txBody>
                    <a:bodyPr/>
                    <a:lstStyle/>
                    <a:p>
                      <a:pPr algn="ctr" rtl="0" fontAlgn="ctr"/>
                      <a:r>
                        <a:rPr lang="es-EC" sz="1400" b="0" i="0" u="none" strike="noStrike">
                          <a:solidFill>
                            <a:srgbClr val="28367F"/>
                          </a:solidFill>
                          <a:effectLst/>
                          <a:latin typeface="Montserrat"/>
                        </a:rPr>
                        <a:t>96.46%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extLst>
                  <a:ext uri="{0D108BD9-81ED-4DB2-BD59-A6C34878D82A}">
                    <a16:rowId xmlns:a16="http://schemas.microsoft.com/office/drawing/2014/main" val="10001"/>
                  </a:ext>
                </a:extLst>
              </a:tr>
              <a:tr h="260337">
                <a:tc>
                  <a:txBody>
                    <a:bodyPr/>
                    <a:lstStyle/>
                    <a:p>
                      <a:pPr algn="l" rtl="0" fontAlgn="ctr"/>
                      <a:r>
                        <a:rPr lang="es-EC" sz="1400" b="1" i="0" u="none" strike="noStrike">
                          <a:solidFill>
                            <a:srgbClr val="28367F"/>
                          </a:solidFill>
                          <a:effectLst/>
                          <a:latin typeface="Montserrat"/>
                        </a:rPr>
                        <a:t>PATENTE  Y 1.5 POR MIL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dirty="0">
                          <a:solidFill>
                            <a:srgbClr val="28367F"/>
                          </a:solidFill>
                          <a:effectLst/>
                          <a:latin typeface="Montserrat"/>
                        </a:rPr>
                        <a:t>$ 156,451,072.81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33.40%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s-EC"/>
                    </a:p>
                  </a:txBody>
                  <a:tcPr/>
                </a:tc>
                <a:extLst>
                  <a:ext uri="{0D108BD9-81ED-4DB2-BD59-A6C34878D82A}">
                    <a16:rowId xmlns:a16="http://schemas.microsoft.com/office/drawing/2014/main" val="10002"/>
                  </a:ext>
                </a:extLst>
              </a:tr>
              <a:tr h="520673">
                <a:tc>
                  <a:txBody>
                    <a:bodyPr/>
                    <a:lstStyle/>
                    <a:p>
                      <a:pPr algn="l" rtl="0" fontAlgn="ctr"/>
                      <a:r>
                        <a:rPr lang="es-EC" sz="1400" b="1" i="0" u="none" strike="noStrike">
                          <a:solidFill>
                            <a:srgbClr val="28367F"/>
                          </a:solidFill>
                          <a:effectLst/>
                          <a:latin typeface="Montserrat"/>
                        </a:rPr>
                        <a:t>CONTRIBUCIÓN ESPECIAL DE MEJORAS (CEM)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$ 57,016,853.60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12.17%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vMerge="1">
                  <a:txBody>
                    <a:bodyPr/>
                    <a:lstStyle/>
                    <a:p>
                      <a:endParaRPr lang="es-EC"/>
                    </a:p>
                  </a:txBody>
                  <a:tcPr/>
                </a:tc>
                <a:extLst>
                  <a:ext uri="{0D108BD9-81ED-4DB2-BD59-A6C34878D82A}">
                    <a16:rowId xmlns:a16="http://schemas.microsoft.com/office/drawing/2014/main" val="10003"/>
                  </a:ext>
                </a:extLst>
              </a:tr>
              <a:tr h="260337">
                <a:tc>
                  <a:txBody>
                    <a:bodyPr/>
                    <a:lstStyle/>
                    <a:p>
                      <a:pPr algn="l" rtl="0" fontAlgn="ctr"/>
                      <a:r>
                        <a:rPr lang="es-EC" sz="1400" b="1" i="0" u="none" strike="noStrike" dirty="0">
                          <a:solidFill>
                            <a:srgbClr val="28367F"/>
                          </a:solidFill>
                          <a:effectLst/>
                          <a:latin typeface="Montserrat"/>
                        </a:rPr>
                        <a:t>TASAS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$ 6,037,196.94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1.29%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rowSpan="5">
                  <a:txBody>
                    <a:bodyPr/>
                    <a:lstStyle/>
                    <a:p>
                      <a:pPr algn="ctr" rtl="0" fontAlgn="ctr"/>
                      <a:r>
                        <a:rPr lang="es-EC" sz="1400" b="0" i="0" u="none" strike="noStrike">
                          <a:solidFill>
                            <a:srgbClr val="28367F"/>
                          </a:solidFill>
                          <a:effectLst/>
                          <a:latin typeface="Montserrat"/>
                        </a:rPr>
                        <a:t>3.54%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60337">
                <a:tc>
                  <a:txBody>
                    <a:bodyPr/>
                    <a:lstStyle/>
                    <a:p>
                      <a:pPr algn="l" rtl="0" fontAlgn="ctr"/>
                      <a:r>
                        <a:rPr lang="es-EC" sz="1400" b="1" i="0" u="none" strike="noStrike">
                          <a:solidFill>
                            <a:srgbClr val="28367F"/>
                          </a:solidFill>
                          <a:effectLst/>
                          <a:latin typeface="Montserrat"/>
                        </a:rPr>
                        <a:t>OTROS RUBROS TRIBUTARIOS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$ 3,674,509.47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dirty="0">
                          <a:solidFill>
                            <a:srgbClr val="28367F"/>
                          </a:solidFill>
                          <a:effectLst/>
                          <a:latin typeface="Montserrat"/>
                        </a:rPr>
                        <a:t>0.78%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s-EC"/>
                    </a:p>
                  </a:txBody>
                  <a:tcPr/>
                </a:tc>
                <a:extLst>
                  <a:ext uri="{0D108BD9-81ED-4DB2-BD59-A6C34878D82A}">
                    <a16:rowId xmlns:a16="http://schemas.microsoft.com/office/drawing/2014/main" val="10005"/>
                  </a:ext>
                </a:extLst>
              </a:tr>
              <a:tr h="260337">
                <a:tc>
                  <a:txBody>
                    <a:bodyPr/>
                    <a:lstStyle/>
                    <a:p>
                      <a:pPr algn="l" rtl="0" fontAlgn="ctr"/>
                      <a:r>
                        <a:rPr lang="es-EC" sz="1400" b="1" i="0" u="none" strike="noStrike">
                          <a:solidFill>
                            <a:srgbClr val="28367F"/>
                          </a:solidFill>
                          <a:effectLst/>
                          <a:latin typeface="Montserrat"/>
                        </a:rPr>
                        <a:t>TRANSFERENCIA DE DOMINIO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$ 3,009,885.18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0.64%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vMerge="1">
                  <a:txBody>
                    <a:bodyPr/>
                    <a:lstStyle/>
                    <a:p>
                      <a:endParaRPr lang="es-EC"/>
                    </a:p>
                  </a:txBody>
                  <a:tcPr/>
                </a:tc>
                <a:extLst>
                  <a:ext uri="{0D108BD9-81ED-4DB2-BD59-A6C34878D82A}">
                    <a16:rowId xmlns:a16="http://schemas.microsoft.com/office/drawing/2014/main" val="10006"/>
                  </a:ext>
                </a:extLst>
              </a:tr>
              <a:tr h="520673">
                <a:tc>
                  <a:txBody>
                    <a:bodyPr/>
                    <a:lstStyle/>
                    <a:p>
                      <a:pPr algn="l" rtl="0" fontAlgn="ctr"/>
                      <a:r>
                        <a:rPr lang="es-EC" sz="1400" b="1" i="0" u="none" strike="noStrike">
                          <a:solidFill>
                            <a:srgbClr val="28367F"/>
                          </a:solidFill>
                          <a:effectLst/>
                          <a:latin typeface="Montserrat"/>
                        </a:rPr>
                        <a:t>TASAS REVISION TÉCNICA VEHICULAR AMT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$ 2,879,361.77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0.61%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vMerge="1">
                  <a:txBody>
                    <a:bodyPr/>
                    <a:lstStyle/>
                    <a:p>
                      <a:endParaRPr lang="es-EC"/>
                    </a:p>
                  </a:txBody>
                  <a:tcPr/>
                </a:tc>
                <a:extLst>
                  <a:ext uri="{0D108BD9-81ED-4DB2-BD59-A6C34878D82A}">
                    <a16:rowId xmlns:a16="http://schemas.microsoft.com/office/drawing/2014/main" val="10007"/>
                  </a:ext>
                </a:extLst>
              </a:tr>
              <a:tr h="260337">
                <a:tc>
                  <a:txBody>
                    <a:bodyPr/>
                    <a:lstStyle/>
                    <a:p>
                      <a:pPr algn="l" rtl="0" fontAlgn="ctr"/>
                      <a:r>
                        <a:rPr lang="es-EC" sz="1400" b="1" i="0" u="none" strike="noStrike">
                          <a:solidFill>
                            <a:srgbClr val="28367F"/>
                          </a:solidFill>
                          <a:effectLst/>
                          <a:latin typeface="Montserrat"/>
                        </a:rPr>
                        <a:t>DETERMINACIONES UTILIDAD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$ 1,009,604.85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dirty="0">
                          <a:solidFill>
                            <a:srgbClr val="28367F"/>
                          </a:solidFill>
                          <a:effectLst/>
                          <a:latin typeface="Montserrat"/>
                        </a:rPr>
                        <a:t>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s-EC"/>
                    </a:p>
                  </a:txBody>
                  <a:tcPr/>
                </a:tc>
                <a:extLst>
                  <a:ext uri="{0D108BD9-81ED-4DB2-BD59-A6C34878D82A}">
                    <a16:rowId xmlns:a16="http://schemas.microsoft.com/office/drawing/2014/main" val="10008"/>
                  </a:ext>
                </a:extLst>
              </a:tr>
              <a:tr h="260337">
                <a:tc>
                  <a:txBody>
                    <a:bodyPr/>
                    <a:lstStyle/>
                    <a:p>
                      <a:pPr algn="l" rtl="0" fontAlgn="ctr"/>
                      <a:r>
                        <a:rPr lang="es-EC" sz="1400" b="1" i="0" u="none" strike="noStrike">
                          <a:solidFill>
                            <a:srgbClr val="FFFFFF"/>
                          </a:solidFill>
                          <a:effectLst/>
                          <a:latin typeface="Montserrat"/>
                        </a:rPr>
                        <a:t>TOTAL TRIBUTARIO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a:solidFill>
                            <a:srgbClr val="FFFFFF"/>
                          </a:solidFill>
                          <a:effectLst/>
                          <a:latin typeface="Montserrat"/>
                        </a:rPr>
                        <a:t>$ 468,475,940.31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dirty="0">
                          <a:solidFill>
                            <a:srgbClr val="FFFFFF"/>
                          </a:solidFill>
                          <a:effectLst/>
                          <a:latin typeface="Montserrat"/>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dirty="0">
                          <a:solidFill>
                            <a:srgbClr val="FFFFFF"/>
                          </a:solidFill>
                          <a:effectLst/>
                          <a:latin typeface="Montserrat"/>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947625233"/>
      </p:ext>
    </p:extLst>
  </p:cSld>
  <p:clrMapOvr>
    <a:masterClrMapping/>
  </p:clrMapOvr>
  <p:transition spd="slow">
    <p:strips dir="l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rotWithShape="1">
          <a:blip r:embed="rId2"/>
          <a:srcRect l="37664" t="80657" r="8819" b="11129"/>
          <a:stretch/>
        </p:blipFill>
        <p:spPr>
          <a:xfrm>
            <a:off x="4955704" y="6314739"/>
            <a:ext cx="7236296" cy="543261"/>
          </a:xfrm>
          <a:prstGeom prst="rect">
            <a:avLst/>
          </a:prstGeom>
        </p:spPr>
      </p:pic>
      <p:sp>
        <p:nvSpPr>
          <p:cNvPr id="2" name="Rectángulo 1"/>
          <p:cNvSpPr/>
          <p:nvPr/>
        </p:nvSpPr>
        <p:spPr>
          <a:xfrm>
            <a:off x="-330907" y="1184882"/>
            <a:ext cx="11887200" cy="461665"/>
          </a:xfrm>
          <a:prstGeom prst="rect">
            <a:avLst/>
          </a:prstGeom>
        </p:spPr>
        <p:txBody>
          <a:bodyPr wrap="square">
            <a:spAutoFit/>
          </a:bodyPr>
          <a:lstStyle/>
          <a:p>
            <a:pPr algn="ctr"/>
            <a:r>
              <a:rPr lang="es-EC" sz="2400" b="1" dirty="0">
                <a:solidFill>
                  <a:srgbClr val="002060"/>
                </a:solidFill>
              </a:rPr>
              <a:t>Cartera vencida tributaria. Predial, Patente, 1.5  x mil y CEM </a:t>
            </a:r>
          </a:p>
        </p:txBody>
      </p:sp>
      <p:graphicFrame>
        <p:nvGraphicFramePr>
          <p:cNvPr id="7" name="1 Tabla"/>
          <p:cNvGraphicFramePr>
            <a:graphicFrameLocks noGrp="1"/>
          </p:cNvGraphicFramePr>
          <p:nvPr>
            <p:extLst>
              <p:ext uri="{D42A27DB-BD31-4B8C-83A1-F6EECF244321}">
                <p14:modId xmlns:p14="http://schemas.microsoft.com/office/powerpoint/2010/main" val="2252686463"/>
              </p:ext>
            </p:extLst>
          </p:nvPr>
        </p:nvGraphicFramePr>
        <p:xfrm>
          <a:off x="748285" y="2269624"/>
          <a:ext cx="10267386" cy="1944215"/>
        </p:xfrm>
        <a:graphic>
          <a:graphicData uri="http://schemas.openxmlformats.org/drawingml/2006/table">
            <a:tbl>
              <a:tblPr/>
              <a:tblGrid>
                <a:gridCol w="3244632">
                  <a:extLst>
                    <a:ext uri="{9D8B030D-6E8A-4147-A177-3AD203B41FA5}">
                      <a16:colId xmlns:a16="http://schemas.microsoft.com/office/drawing/2014/main" val="20000"/>
                    </a:ext>
                  </a:extLst>
                </a:gridCol>
                <a:gridCol w="2099676">
                  <a:extLst>
                    <a:ext uri="{9D8B030D-6E8A-4147-A177-3AD203B41FA5}">
                      <a16:colId xmlns:a16="http://schemas.microsoft.com/office/drawing/2014/main" val="20001"/>
                    </a:ext>
                  </a:extLst>
                </a:gridCol>
                <a:gridCol w="2018647">
                  <a:extLst>
                    <a:ext uri="{9D8B030D-6E8A-4147-A177-3AD203B41FA5}">
                      <a16:colId xmlns:a16="http://schemas.microsoft.com/office/drawing/2014/main" val="20002"/>
                    </a:ext>
                  </a:extLst>
                </a:gridCol>
                <a:gridCol w="1608287">
                  <a:extLst>
                    <a:ext uri="{9D8B030D-6E8A-4147-A177-3AD203B41FA5}">
                      <a16:colId xmlns:a16="http://schemas.microsoft.com/office/drawing/2014/main" val="20003"/>
                    </a:ext>
                  </a:extLst>
                </a:gridCol>
                <a:gridCol w="1296144">
                  <a:extLst>
                    <a:ext uri="{9D8B030D-6E8A-4147-A177-3AD203B41FA5}">
                      <a16:colId xmlns:a16="http://schemas.microsoft.com/office/drawing/2014/main" val="20004"/>
                    </a:ext>
                  </a:extLst>
                </a:gridCol>
              </a:tblGrid>
              <a:tr h="388843">
                <a:tc>
                  <a:txBody>
                    <a:bodyPr/>
                    <a:lstStyle/>
                    <a:p>
                      <a:pPr algn="ctr" rtl="0" fontAlgn="ctr"/>
                      <a:r>
                        <a:rPr lang="es-EC" sz="1400" b="1" i="0" u="none" strike="noStrike" dirty="0">
                          <a:solidFill>
                            <a:srgbClr val="FFFFFF"/>
                          </a:solidFill>
                          <a:effectLst/>
                          <a:latin typeface="Montserrat Black"/>
                        </a:rPr>
                        <a:t>CONCEPTO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dirty="0">
                          <a:solidFill>
                            <a:srgbClr val="FFFFFF"/>
                          </a:solidFill>
                          <a:effectLst/>
                          <a:latin typeface="Montserrat Black"/>
                        </a:rPr>
                        <a:t>NRO. REGISTROS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dirty="0">
                          <a:solidFill>
                            <a:srgbClr val="FFFFFF"/>
                          </a:solidFill>
                          <a:effectLst/>
                          <a:latin typeface="Montserrat Black"/>
                        </a:rPr>
                        <a:t>% NRO. REGISTROS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dirty="0">
                          <a:solidFill>
                            <a:srgbClr val="FFFFFF"/>
                          </a:solidFill>
                          <a:effectLst/>
                          <a:latin typeface="Montserrat Black"/>
                        </a:rPr>
                        <a:t>MONTO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dirty="0">
                          <a:solidFill>
                            <a:srgbClr val="FFFFFF"/>
                          </a:solidFill>
                          <a:effectLst/>
                          <a:latin typeface="Montserrat Black"/>
                        </a:rPr>
                        <a:t>% MONTO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extLst>
                  <a:ext uri="{0D108BD9-81ED-4DB2-BD59-A6C34878D82A}">
                    <a16:rowId xmlns:a16="http://schemas.microsoft.com/office/drawing/2014/main" val="10000"/>
                  </a:ext>
                </a:extLst>
              </a:tr>
              <a:tr h="388843">
                <a:tc>
                  <a:txBody>
                    <a:bodyPr/>
                    <a:lstStyle/>
                    <a:p>
                      <a:pPr algn="l" rtl="0" fontAlgn="ctr"/>
                      <a:r>
                        <a:rPr lang="es-EC" sz="1400" b="1" i="0" u="none" strike="noStrike" dirty="0">
                          <a:solidFill>
                            <a:srgbClr val="28367F"/>
                          </a:solidFill>
                          <a:effectLst/>
                          <a:latin typeface="Montserrat"/>
                        </a:rPr>
                        <a:t>PREDIAL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1,452,408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50.05%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$ 238,397,455.69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52.76%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extLst>
                  <a:ext uri="{0D108BD9-81ED-4DB2-BD59-A6C34878D82A}">
                    <a16:rowId xmlns:a16="http://schemas.microsoft.com/office/drawing/2014/main" val="10001"/>
                  </a:ext>
                </a:extLst>
              </a:tr>
              <a:tr h="388843">
                <a:tc>
                  <a:txBody>
                    <a:bodyPr/>
                    <a:lstStyle/>
                    <a:p>
                      <a:pPr algn="l" rtl="0" fontAlgn="ctr"/>
                      <a:r>
                        <a:rPr lang="es-EC" sz="1400" b="1" i="0" u="none" strike="noStrike" dirty="0">
                          <a:solidFill>
                            <a:srgbClr val="28367F"/>
                          </a:solidFill>
                          <a:effectLst/>
                          <a:latin typeface="Montserrat"/>
                        </a:rPr>
                        <a:t>PATENTE Y 1.5 POR MIL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dirty="0">
                          <a:solidFill>
                            <a:srgbClr val="28367F"/>
                          </a:solidFill>
                          <a:effectLst/>
                          <a:latin typeface="Montserrat"/>
                        </a:rPr>
                        <a:t>318,754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dirty="0">
                          <a:solidFill>
                            <a:srgbClr val="28367F"/>
                          </a:solidFill>
                          <a:effectLst/>
                          <a:latin typeface="Montserrat"/>
                        </a:rPr>
                        <a:t>10.98%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dirty="0">
                          <a:solidFill>
                            <a:srgbClr val="28367F"/>
                          </a:solidFill>
                          <a:effectLst/>
                          <a:latin typeface="Montserrat"/>
                        </a:rPr>
                        <a:t>$ 156,451,072.81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34.62%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88843">
                <a:tc>
                  <a:txBody>
                    <a:bodyPr/>
                    <a:lstStyle/>
                    <a:p>
                      <a:pPr algn="l" rtl="0" fontAlgn="ctr"/>
                      <a:r>
                        <a:rPr lang="es-EC" sz="1400" b="1" i="0" u="none" strike="noStrike" dirty="0">
                          <a:solidFill>
                            <a:srgbClr val="28367F"/>
                          </a:solidFill>
                          <a:effectLst/>
                          <a:latin typeface="Montserrat"/>
                        </a:rPr>
                        <a:t>CEM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1,130,620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38.96%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$ 57,016,853.60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12.62%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extLst>
                  <a:ext uri="{0D108BD9-81ED-4DB2-BD59-A6C34878D82A}">
                    <a16:rowId xmlns:a16="http://schemas.microsoft.com/office/drawing/2014/main" val="10003"/>
                  </a:ext>
                </a:extLst>
              </a:tr>
              <a:tr h="388843">
                <a:tc>
                  <a:txBody>
                    <a:bodyPr/>
                    <a:lstStyle/>
                    <a:p>
                      <a:pPr algn="l" rtl="0" fontAlgn="ctr"/>
                      <a:r>
                        <a:rPr lang="es-EC" sz="1400" b="1" i="0" u="none" strike="noStrike" dirty="0">
                          <a:solidFill>
                            <a:srgbClr val="FFFFFF"/>
                          </a:solidFill>
                          <a:effectLst/>
                          <a:latin typeface="Montserrat"/>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a:solidFill>
                            <a:srgbClr val="FFFFFF"/>
                          </a:solidFill>
                          <a:effectLst/>
                          <a:latin typeface="Montserrat"/>
                        </a:rPr>
                        <a:t>2,901,782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dirty="0">
                          <a:solidFill>
                            <a:srgbClr val="FFFFFF"/>
                          </a:solidFill>
                          <a:effectLst/>
                          <a:latin typeface="Montserrat"/>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a:solidFill>
                            <a:srgbClr val="FFFFFF"/>
                          </a:solidFill>
                          <a:effectLst/>
                          <a:latin typeface="Montserrat"/>
                        </a:rPr>
                        <a:t>$ 451,865,382.10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dirty="0">
                          <a:solidFill>
                            <a:srgbClr val="FFFFFF"/>
                          </a:solidFill>
                          <a:effectLst/>
                          <a:latin typeface="Montserrat"/>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6159240"/>
      </p:ext>
    </p:extLst>
  </p:cSld>
  <p:clrMapOvr>
    <a:masterClrMapping/>
  </p:clrMapOvr>
  <p:transition spd="slow">
    <p:strips dir="l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rotWithShape="1">
          <a:blip r:embed="rId2"/>
          <a:srcRect l="37664" t="80657" r="8819" b="11129"/>
          <a:stretch/>
        </p:blipFill>
        <p:spPr>
          <a:xfrm>
            <a:off x="4955704" y="6314739"/>
            <a:ext cx="7236296" cy="543261"/>
          </a:xfrm>
          <a:prstGeom prst="rect">
            <a:avLst/>
          </a:prstGeom>
        </p:spPr>
      </p:pic>
      <p:sp>
        <p:nvSpPr>
          <p:cNvPr id="2" name="Rectángulo 1"/>
          <p:cNvSpPr/>
          <p:nvPr/>
        </p:nvSpPr>
        <p:spPr>
          <a:xfrm>
            <a:off x="0" y="1170814"/>
            <a:ext cx="11887200" cy="461665"/>
          </a:xfrm>
          <a:prstGeom prst="rect">
            <a:avLst/>
          </a:prstGeom>
        </p:spPr>
        <p:txBody>
          <a:bodyPr wrap="square">
            <a:spAutoFit/>
          </a:bodyPr>
          <a:lstStyle/>
          <a:p>
            <a:pPr algn="ctr"/>
            <a:r>
              <a:rPr lang="es-EC" sz="2400" b="1" dirty="0">
                <a:solidFill>
                  <a:srgbClr val="002060"/>
                </a:solidFill>
              </a:rPr>
              <a:t>Cartera vencida Tributaria: Predial Urbano, Predial Rural , Patente, 1.5 x mil y CEM </a:t>
            </a:r>
          </a:p>
        </p:txBody>
      </p:sp>
      <p:graphicFrame>
        <p:nvGraphicFramePr>
          <p:cNvPr id="5" name="1 Tabla"/>
          <p:cNvGraphicFramePr>
            <a:graphicFrameLocks noGrp="1"/>
          </p:cNvGraphicFramePr>
          <p:nvPr>
            <p:extLst>
              <p:ext uri="{D42A27DB-BD31-4B8C-83A1-F6EECF244321}">
                <p14:modId xmlns:p14="http://schemas.microsoft.com/office/powerpoint/2010/main" val="356030788"/>
              </p:ext>
            </p:extLst>
          </p:nvPr>
        </p:nvGraphicFramePr>
        <p:xfrm>
          <a:off x="925491" y="2687999"/>
          <a:ext cx="9505057" cy="1669716"/>
        </p:xfrm>
        <a:graphic>
          <a:graphicData uri="http://schemas.openxmlformats.org/drawingml/2006/table">
            <a:tbl>
              <a:tblPr/>
              <a:tblGrid>
                <a:gridCol w="3037529">
                  <a:extLst>
                    <a:ext uri="{9D8B030D-6E8A-4147-A177-3AD203B41FA5}">
                      <a16:colId xmlns:a16="http://schemas.microsoft.com/office/drawing/2014/main" val="20000"/>
                    </a:ext>
                  </a:extLst>
                </a:gridCol>
                <a:gridCol w="1965653">
                  <a:extLst>
                    <a:ext uri="{9D8B030D-6E8A-4147-A177-3AD203B41FA5}">
                      <a16:colId xmlns:a16="http://schemas.microsoft.com/office/drawing/2014/main" val="20001"/>
                    </a:ext>
                  </a:extLst>
                </a:gridCol>
                <a:gridCol w="1889798">
                  <a:extLst>
                    <a:ext uri="{9D8B030D-6E8A-4147-A177-3AD203B41FA5}">
                      <a16:colId xmlns:a16="http://schemas.microsoft.com/office/drawing/2014/main" val="20002"/>
                    </a:ext>
                  </a:extLst>
                </a:gridCol>
                <a:gridCol w="1675972">
                  <a:extLst>
                    <a:ext uri="{9D8B030D-6E8A-4147-A177-3AD203B41FA5}">
                      <a16:colId xmlns:a16="http://schemas.microsoft.com/office/drawing/2014/main" val="20003"/>
                    </a:ext>
                  </a:extLst>
                </a:gridCol>
                <a:gridCol w="936105">
                  <a:extLst>
                    <a:ext uri="{9D8B030D-6E8A-4147-A177-3AD203B41FA5}">
                      <a16:colId xmlns:a16="http://schemas.microsoft.com/office/drawing/2014/main" val="20004"/>
                    </a:ext>
                  </a:extLst>
                </a:gridCol>
              </a:tblGrid>
              <a:tr h="278286">
                <a:tc>
                  <a:txBody>
                    <a:bodyPr/>
                    <a:lstStyle/>
                    <a:p>
                      <a:pPr algn="ctr" rtl="0" fontAlgn="ctr"/>
                      <a:r>
                        <a:rPr lang="es-EC" sz="1400" b="1" i="0" u="none" strike="noStrike" dirty="0">
                          <a:solidFill>
                            <a:srgbClr val="FFFFFF"/>
                          </a:solidFill>
                          <a:effectLst/>
                          <a:latin typeface="Montserrat Black"/>
                        </a:rPr>
                        <a:t>CONCEPTO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dirty="0">
                          <a:solidFill>
                            <a:srgbClr val="FFFFFF"/>
                          </a:solidFill>
                          <a:effectLst/>
                          <a:latin typeface="Montserrat Black"/>
                        </a:rPr>
                        <a:t>NRO.REGISTROS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dirty="0">
                          <a:solidFill>
                            <a:srgbClr val="FFFFFF"/>
                          </a:solidFill>
                          <a:effectLst/>
                          <a:latin typeface="Montserrat Black"/>
                        </a:rPr>
                        <a:t>%NRO. REGISTROS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a:solidFill>
                            <a:srgbClr val="FFFFFF"/>
                          </a:solidFill>
                          <a:effectLst/>
                          <a:latin typeface="Montserrat Black"/>
                        </a:rPr>
                        <a:t>MONTO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tc>
                  <a:txBody>
                    <a:bodyPr/>
                    <a:lstStyle/>
                    <a:p>
                      <a:pPr algn="ctr" rtl="0" fontAlgn="ctr"/>
                      <a:r>
                        <a:rPr lang="es-EC" sz="1400" b="1" i="0" u="none" strike="noStrike">
                          <a:solidFill>
                            <a:srgbClr val="FFFFFF"/>
                          </a:solidFill>
                          <a:effectLst/>
                          <a:latin typeface="Montserrat Black"/>
                        </a:rPr>
                        <a:t>% MONTO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AA3B"/>
                    </a:solidFill>
                  </a:tcPr>
                </a:tc>
                <a:extLst>
                  <a:ext uri="{0D108BD9-81ED-4DB2-BD59-A6C34878D82A}">
                    <a16:rowId xmlns:a16="http://schemas.microsoft.com/office/drawing/2014/main" val="10000"/>
                  </a:ext>
                </a:extLst>
              </a:tr>
              <a:tr h="278286">
                <a:tc>
                  <a:txBody>
                    <a:bodyPr/>
                    <a:lstStyle/>
                    <a:p>
                      <a:pPr algn="l" rtl="0" fontAlgn="ctr"/>
                      <a:r>
                        <a:rPr lang="es-EC" sz="1400" b="1" i="0" u="none" strike="noStrike">
                          <a:solidFill>
                            <a:srgbClr val="28367F"/>
                          </a:solidFill>
                          <a:effectLst/>
                          <a:latin typeface="Montserrat"/>
                        </a:rPr>
                        <a:t>PREDIAL URBANO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1,210,254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41.71%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$ 211,729,781.39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46.86%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extLst>
                  <a:ext uri="{0D108BD9-81ED-4DB2-BD59-A6C34878D82A}">
                    <a16:rowId xmlns:a16="http://schemas.microsoft.com/office/drawing/2014/main" val="10001"/>
                  </a:ext>
                </a:extLst>
              </a:tr>
              <a:tr h="278286">
                <a:tc>
                  <a:txBody>
                    <a:bodyPr/>
                    <a:lstStyle/>
                    <a:p>
                      <a:pPr algn="l" rtl="0" fontAlgn="ctr"/>
                      <a:r>
                        <a:rPr lang="es-EC" sz="1400" b="1" i="0" u="none" strike="noStrike" dirty="0">
                          <a:solidFill>
                            <a:srgbClr val="28367F"/>
                          </a:solidFill>
                          <a:effectLst/>
                          <a:latin typeface="Montserrat"/>
                        </a:rPr>
                        <a:t>PREDIAL RURAL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dirty="0">
                          <a:solidFill>
                            <a:srgbClr val="28367F"/>
                          </a:solidFill>
                          <a:effectLst/>
                          <a:latin typeface="Montserrat"/>
                        </a:rPr>
                        <a:t>242,154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dirty="0">
                          <a:solidFill>
                            <a:srgbClr val="28367F"/>
                          </a:solidFill>
                          <a:effectLst/>
                          <a:latin typeface="Montserrat"/>
                        </a:rPr>
                        <a:t>8.35%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dirty="0">
                          <a:solidFill>
                            <a:srgbClr val="28367F"/>
                          </a:solidFill>
                          <a:effectLst/>
                          <a:latin typeface="Montserrat"/>
                        </a:rPr>
                        <a:t>$ 26,667,674.30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dirty="0">
                          <a:solidFill>
                            <a:srgbClr val="28367F"/>
                          </a:solidFill>
                          <a:effectLst/>
                          <a:latin typeface="Montserrat"/>
                        </a:rPr>
                        <a:t>5.90%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78286">
                <a:tc>
                  <a:txBody>
                    <a:bodyPr/>
                    <a:lstStyle/>
                    <a:p>
                      <a:pPr algn="l" rtl="0" fontAlgn="ctr"/>
                      <a:r>
                        <a:rPr lang="es-EC" sz="1400" b="1" i="0" u="none" strike="noStrike" dirty="0">
                          <a:solidFill>
                            <a:srgbClr val="28367F"/>
                          </a:solidFill>
                          <a:effectLst/>
                          <a:latin typeface="Montserrat"/>
                        </a:rPr>
                        <a:t>PATENTE Y 1.5 POR MIL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318,754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a:solidFill>
                            <a:srgbClr val="28367F"/>
                          </a:solidFill>
                          <a:effectLst/>
                          <a:latin typeface="Montserrat"/>
                        </a:rPr>
                        <a:t>10.98%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$ 156,451,072.81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tc>
                  <a:txBody>
                    <a:bodyPr/>
                    <a:lstStyle/>
                    <a:p>
                      <a:pPr algn="ctr" rtl="0" fontAlgn="ctr"/>
                      <a:r>
                        <a:rPr lang="es-EC" sz="1400" b="0" i="0" u="none" strike="noStrike" dirty="0">
                          <a:solidFill>
                            <a:srgbClr val="28367F"/>
                          </a:solidFill>
                          <a:effectLst/>
                          <a:latin typeface="Montserrat"/>
                        </a:rPr>
                        <a:t>34.62%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9E9"/>
                    </a:solidFill>
                  </a:tcPr>
                </a:tc>
                <a:extLst>
                  <a:ext uri="{0D108BD9-81ED-4DB2-BD59-A6C34878D82A}">
                    <a16:rowId xmlns:a16="http://schemas.microsoft.com/office/drawing/2014/main" val="10003"/>
                  </a:ext>
                </a:extLst>
              </a:tr>
              <a:tr h="278286">
                <a:tc>
                  <a:txBody>
                    <a:bodyPr/>
                    <a:lstStyle/>
                    <a:p>
                      <a:pPr algn="l" rtl="0" fontAlgn="ctr"/>
                      <a:r>
                        <a:rPr lang="es-EC" sz="1400" b="1" i="0" u="none" strike="noStrike">
                          <a:solidFill>
                            <a:srgbClr val="28367F"/>
                          </a:solidFill>
                          <a:effectLst/>
                          <a:latin typeface="Montserrat"/>
                        </a:rPr>
                        <a:t>CEM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1,130,620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a:solidFill>
                            <a:srgbClr val="28367F"/>
                          </a:solidFill>
                          <a:effectLst/>
                          <a:latin typeface="Montserrat"/>
                        </a:rPr>
                        <a:t>38.96%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dirty="0">
                          <a:solidFill>
                            <a:srgbClr val="28367F"/>
                          </a:solidFill>
                          <a:effectLst/>
                          <a:latin typeface="Montserrat"/>
                        </a:rPr>
                        <a:t>$ 57,016,853.60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EC" sz="1400" b="0" i="0" u="none" strike="noStrike" dirty="0">
                          <a:solidFill>
                            <a:srgbClr val="28367F"/>
                          </a:solidFill>
                          <a:effectLst/>
                          <a:latin typeface="Montserrat"/>
                        </a:rPr>
                        <a:t>12.62%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78286">
                <a:tc>
                  <a:txBody>
                    <a:bodyPr/>
                    <a:lstStyle/>
                    <a:p>
                      <a:pPr algn="l" rtl="0" fontAlgn="ctr"/>
                      <a:r>
                        <a:rPr lang="es-EC" sz="1400" b="1" i="0" u="none" strike="noStrike" dirty="0">
                          <a:solidFill>
                            <a:srgbClr val="FFFFFF"/>
                          </a:solidFill>
                          <a:effectLst/>
                          <a:latin typeface="Montserrat"/>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dirty="0">
                          <a:solidFill>
                            <a:srgbClr val="FFFFFF"/>
                          </a:solidFill>
                          <a:effectLst/>
                          <a:latin typeface="Montserrat"/>
                        </a:rPr>
                        <a:t>2,901,782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dirty="0">
                          <a:solidFill>
                            <a:srgbClr val="FFFFFF"/>
                          </a:solidFill>
                          <a:effectLst/>
                          <a:latin typeface="Montserrat"/>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a:solidFill>
                            <a:srgbClr val="FFFFFF"/>
                          </a:solidFill>
                          <a:effectLst/>
                          <a:latin typeface="Montserrat"/>
                        </a:rPr>
                        <a:t>$ 451,865,382.10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tc>
                  <a:txBody>
                    <a:bodyPr/>
                    <a:lstStyle/>
                    <a:p>
                      <a:pPr algn="ctr" rtl="0" fontAlgn="ctr"/>
                      <a:r>
                        <a:rPr lang="es-EC" sz="1400" b="1" i="0" u="none" strike="noStrike" dirty="0">
                          <a:solidFill>
                            <a:srgbClr val="FFFFFF"/>
                          </a:solidFill>
                          <a:effectLst/>
                          <a:latin typeface="Montserrat"/>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A4DC"/>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74782612"/>
      </p:ext>
    </p:extLst>
  </p:cSld>
  <p:clrMapOvr>
    <a:masterClrMapping/>
  </p:clrMapOvr>
  <p:transition spd="slow">
    <p:strips dir="ld"/>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2946</TotalTime>
  <Words>3326</Words>
  <Application>Microsoft Office PowerPoint</Application>
  <PresentationFormat>Panorámica</PresentationFormat>
  <Paragraphs>847</Paragraphs>
  <Slides>26</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26</vt:i4>
      </vt:variant>
    </vt:vector>
  </HeadingPairs>
  <TitlesOfParts>
    <vt:vector size="32" baseType="lpstr">
      <vt:lpstr>Arial</vt:lpstr>
      <vt:lpstr>Calibri</vt:lpstr>
      <vt:lpstr>Calibri Light</vt:lpstr>
      <vt:lpstr>Montserrat</vt:lpstr>
      <vt:lpstr>Montserrat Black</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Daissy Tatiana Machuca Campos</dc:creator>
  <cp:lastModifiedBy>Marcia Cecilia Telpis Llivichuzca</cp:lastModifiedBy>
  <cp:revision>212</cp:revision>
  <dcterms:created xsi:type="dcterms:W3CDTF">2023-05-16T20:15:33Z</dcterms:created>
  <dcterms:modified xsi:type="dcterms:W3CDTF">2024-01-19T02:54:45Z</dcterms:modified>
</cp:coreProperties>
</file>