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90" r:id="rId2"/>
    <p:sldId id="321" r:id="rId3"/>
    <p:sldId id="312" r:id="rId4"/>
    <p:sldId id="310" r:id="rId5"/>
    <p:sldId id="323" r:id="rId6"/>
    <p:sldId id="325" r:id="rId7"/>
    <p:sldId id="295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Dancing Script Mediu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la Alejandra Niama Tapia" initials="DANT" lastIdx="1" clrIdx="0">
    <p:extLst>
      <p:ext uri="{19B8F6BF-5375-455C-9EA6-DF929625EA0E}">
        <p15:presenceInfo xmlns:p15="http://schemas.microsoft.com/office/powerpoint/2012/main" userId="Dalila Alejandra Niama Tap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91410" rIns="91410" bIns="9141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797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8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6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03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5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42938" y="4136572"/>
            <a:ext cx="5143500" cy="3918857"/>
          </a:xfrm>
          <a:prstGeom prst="rect">
            <a:avLst/>
          </a:prstGeom>
        </p:spPr>
        <p:txBody>
          <a:bodyPr spcFirstLastPara="1" wrap="square" lIns="86465" tIns="86465" rIns="86465" bIns="86465" anchor="t" anchorCtr="0">
            <a:noAutofit/>
          </a:bodyPr>
          <a:lstStyle/>
          <a:p>
            <a:r>
              <a:rPr lang="es-EC" sz="900" b="1" dirty="0"/>
              <a:t>Informes Técnicos </a:t>
            </a:r>
            <a:endParaRPr lang="es-EC" sz="900" dirty="0"/>
          </a:p>
          <a:p>
            <a:pPr lvl="0"/>
            <a:r>
              <a:rPr lang="es-EC" sz="900" dirty="0"/>
              <a:t>Agencia Metropolitana de Tránsito</a:t>
            </a:r>
          </a:p>
          <a:p>
            <a:pPr lvl="0"/>
            <a:r>
              <a:rPr lang="es-EC" sz="900" dirty="0"/>
              <a:t>Secretaría de Movilidad</a:t>
            </a:r>
          </a:p>
          <a:p>
            <a:pPr lvl="0"/>
            <a:r>
              <a:rPr lang="es-EC" sz="900" dirty="0"/>
              <a:t>Secretaría de Ambiente </a:t>
            </a:r>
          </a:p>
          <a:p>
            <a:pPr marL="142038" indent="0">
              <a:buNone/>
            </a:pPr>
            <a:r>
              <a:rPr lang="es-EC" sz="900" dirty="0"/>
              <a:t>Comisión General </a:t>
            </a:r>
          </a:p>
          <a:p>
            <a:pPr lvl="0"/>
            <a:r>
              <a:rPr lang="es-EC" sz="900" dirty="0"/>
              <a:t>Empresa de Transporte Carcelén </a:t>
            </a:r>
            <a:r>
              <a:rPr lang="es-EC" sz="900" dirty="0" err="1"/>
              <a:t>Tarqui</a:t>
            </a:r>
            <a:r>
              <a:rPr lang="es-EC" sz="900" dirty="0"/>
              <a:t> - CATAR ; </a:t>
            </a:r>
          </a:p>
          <a:p>
            <a:pPr lvl="0"/>
            <a:r>
              <a:rPr lang="es-EC" sz="900" dirty="0"/>
              <a:t>Fundación CAVAT </a:t>
            </a:r>
          </a:p>
          <a:p>
            <a:pPr lvl="0"/>
            <a:r>
              <a:rPr lang="es-EC" sz="900" dirty="0"/>
              <a:t>Corporación de Capacitación Empresarial CCE; </a:t>
            </a:r>
          </a:p>
          <a:p>
            <a:pPr lvl="0"/>
            <a:r>
              <a:rPr lang="es-EC" sz="900" dirty="0"/>
              <a:t>Federación de Transporte Terrestre de Pichincha;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652463"/>
            <a:ext cx="5807075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32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07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0" tIns="91410" rIns="91410" bIns="9141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6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5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r="72118"/>
          <a:stretch/>
        </p:blipFill>
        <p:spPr>
          <a:xfrm>
            <a:off x="4039111" y="615925"/>
            <a:ext cx="1065778" cy="14066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4;p2"/>
          <p:cNvSpPr txBox="1"/>
          <p:nvPr/>
        </p:nvSpPr>
        <p:spPr>
          <a:xfrm>
            <a:off x="1032013" y="2411704"/>
            <a:ext cx="6934200" cy="257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S" sz="20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ORDENANZA </a:t>
            </a:r>
            <a:r>
              <a:rPr lang="es-ES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METROPOLITANA REFORMATORIA DEL CÓDIGO MUNICIPAL PARA EL DISTRITO METROPOLITANO DE QUITO, POR LA CUAL SE INCORPORA LAS NORMAS PARA REGULAR EL USO DEL SUBSISTEMA DE TRANSPORTE PÚBLICO METRO DE QUITO</a:t>
            </a:r>
            <a:endParaRPr lang="es-EC" sz="20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sz="20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1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5;p23"/>
          <p:cNvSpPr txBox="1"/>
          <p:nvPr/>
        </p:nvSpPr>
        <p:spPr>
          <a:xfrm>
            <a:off x="382350" y="2118635"/>
            <a:ext cx="2910816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EC" sz="16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Regular </a:t>
            </a:r>
            <a:r>
              <a:rPr lang="es-EC" sz="16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las condiciones generales </a:t>
            </a:r>
            <a:r>
              <a:rPr lang="es-EC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de la prestación y operación del servicio de transporte </a:t>
            </a:r>
            <a:r>
              <a:rPr lang="es-EC" sz="1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de pasajeros</a:t>
            </a:r>
            <a:r>
              <a:rPr lang="es-MX" sz="1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. </a:t>
            </a:r>
            <a:endParaRPr lang="es-EC" sz="16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" name="Google Shape;155;p23"/>
          <p:cNvSpPr txBox="1"/>
          <p:nvPr/>
        </p:nvSpPr>
        <p:spPr>
          <a:xfrm>
            <a:off x="6795685" y="1397681"/>
            <a:ext cx="1112158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EC" sz="16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Estadía</a:t>
            </a:r>
            <a:endParaRPr lang="es-EC" sz="18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95685" y="2237890"/>
            <a:ext cx="1633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Circulación</a:t>
            </a:r>
            <a:endParaRPr lang="es-EC" sz="18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6" name="Google Shape;2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3166" y="1334245"/>
            <a:ext cx="2865172" cy="2602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6795685" y="2931935"/>
            <a:ext cx="2162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Infraestructura</a:t>
            </a:r>
            <a:endParaRPr lang="es-MX" sz="18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Google Shape;151;p23"/>
          <p:cNvSpPr txBox="1"/>
          <p:nvPr/>
        </p:nvSpPr>
        <p:spPr>
          <a:xfrm>
            <a:off x="736329" y="591903"/>
            <a:ext cx="210005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s-EC" sz="32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OBJETO </a:t>
            </a:r>
            <a:r>
              <a:rPr lang="es-EC" sz="3600" dirty="0" smtClean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</a:rPr>
              <a:t> </a:t>
            </a:r>
            <a:endParaRPr sz="36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21" name="Google Shape;151;p23"/>
          <p:cNvSpPr txBox="1"/>
          <p:nvPr/>
        </p:nvSpPr>
        <p:spPr>
          <a:xfrm>
            <a:off x="2545404" y="715014"/>
            <a:ext cx="1299621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s-EC" sz="2000" dirty="0" smtClean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</a:rPr>
              <a:t>¿Para qué? </a:t>
            </a:r>
            <a:endParaRPr sz="28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pic>
        <p:nvPicPr>
          <p:cNvPr id="22" name="Google Shape;1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9855;p64"/>
          <p:cNvGrpSpPr/>
          <p:nvPr/>
        </p:nvGrpSpPr>
        <p:grpSpPr>
          <a:xfrm rot="20498547">
            <a:off x="6501414" y="1385698"/>
            <a:ext cx="371514" cy="277054"/>
            <a:chOff x="5216456" y="3725484"/>
            <a:chExt cx="356196" cy="265631"/>
          </a:xfrm>
          <a:solidFill>
            <a:srgbClr val="0070C0"/>
          </a:solidFill>
        </p:grpSpPr>
        <p:sp>
          <p:nvSpPr>
            <p:cNvPr id="15" name="Google Shape;9856;p64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57;p64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9855;p64"/>
          <p:cNvGrpSpPr/>
          <p:nvPr/>
        </p:nvGrpSpPr>
        <p:grpSpPr>
          <a:xfrm rot="20498547">
            <a:off x="6464321" y="2235701"/>
            <a:ext cx="371514" cy="277054"/>
            <a:chOff x="5216456" y="3725484"/>
            <a:chExt cx="356196" cy="265631"/>
          </a:xfrm>
          <a:solidFill>
            <a:srgbClr val="0070C0"/>
          </a:solidFill>
        </p:grpSpPr>
        <p:sp>
          <p:nvSpPr>
            <p:cNvPr id="19" name="Google Shape;9856;p64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57;p64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9855;p64"/>
          <p:cNvGrpSpPr/>
          <p:nvPr/>
        </p:nvGrpSpPr>
        <p:grpSpPr>
          <a:xfrm rot="20498547">
            <a:off x="6464321" y="2934699"/>
            <a:ext cx="371514" cy="277054"/>
            <a:chOff x="5216456" y="3725484"/>
            <a:chExt cx="356196" cy="265631"/>
          </a:xfrm>
          <a:solidFill>
            <a:srgbClr val="0070C0"/>
          </a:solidFill>
        </p:grpSpPr>
        <p:sp>
          <p:nvSpPr>
            <p:cNvPr id="25" name="Google Shape;9856;p64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857;p64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28" name="Google Shape;94;p2"/>
          <p:cNvSpPr txBox="1"/>
          <p:nvPr/>
        </p:nvSpPr>
        <p:spPr>
          <a:xfrm>
            <a:off x="7758945" y="4860517"/>
            <a:ext cx="1200555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  <a:r>
              <a:rPr lang="es-MX" sz="12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 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9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30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43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1;p23"/>
          <p:cNvSpPr txBox="1"/>
          <p:nvPr/>
        </p:nvSpPr>
        <p:spPr>
          <a:xfrm>
            <a:off x="2460416" y="453062"/>
            <a:ext cx="1642752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s-EC" sz="20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</a:rPr>
              <a:t>¿Para quién? </a:t>
            </a:r>
            <a:endParaRPr sz="20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6" b="89933" l="4938" r="95062">
                        <a14:foregroundMark x1="48148" y1="38926" x2="48148" y2="38926"/>
                        <a14:foregroundMark x1="63316" y1="55705" x2="63316" y2="55705"/>
                        <a14:foregroundMark x1="76367" y1="53691" x2="76367" y2="53691"/>
                        <a14:foregroundMark x1="82011" y1="57718" x2="82011" y2="57718"/>
                        <a14:foregroundMark x1="91711" y1="71812" x2="91711" y2="71812"/>
                        <a14:foregroundMark x1="21340" y1="40268" x2="21340" y2="40268"/>
                        <a14:foregroundMark x1="95238" y1="73826" x2="95238" y2="73826"/>
                        <a14:foregroundMark x1="4938" y1="60403" x2="4938" y2="60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068" y="1180542"/>
            <a:ext cx="3232868" cy="849555"/>
          </a:xfrm>
          <a:prstGeom prst="rect">
            <a:avLst/>
          </a:prstGeom>
        </p:spPr>
      </p:pic>
      <p:sp>
        <p:nvSpPr>
          <p:cNvPr id="8" name="Google Shape;151;p23"/>
          <p:cNvSpPr txBox="1"/>
          <p:nvPr/>
        </p:nvSpPr>
        <p:spPr>
          <a:xfrm>
            <a:off x="819699" y="351632"/>
            <a:ext cx="1929714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s-EC" sz="3200" b="1" dirty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Actores</a:t>
            </a:r>
            <a:r>
              <a:rPr lang="es-EC" sz="18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 </a:t>
            </a:r>
            <a:r>
              <a:rPr lang="es-EC" sz="2000" dirty="0" smtClean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</a:rPr>
              <a:t> </a:t>
            </a:r>
            <a:endParaRPr sz="20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05496" y="2006515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Operador</a:t>
            </a:r>
            <a:endParaRPr lang="es-EC" dirty="0"/>
          </a:p>
        </p:txBody>
      </p:sp>
      <p:sp>
        <p:nvSpPr>
          <p:cNvPr id="13" name="Google Shape;155;p23"/>
          <p:cNvSpPr txBox="1"/>
          <p:nvPr/>
        </p:nvSpPr>
        <p:spPr>
          <a:xfrm>
            <a:off x="5274113" y="2086871"/>
            <a:ext cx="251216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8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Usuarios/visitantes</a:t>
            </a:r>
            <a:endParaRPr lang="es-MX" sz="1800" b="1" dirty="0">
              <a:solidFill>
                <a:srgbClr val="0070C0"/>
              </a:solidFill>
              <a:latin typeface="Montserrat"/>
              <a:ea typeface="Dancing Script Medium"/>
              <a:cs typeface="Dancing Script Medium"/>
            </a:endParaRPr>
          </a:p>
        </p:txBody>
      </p:sp>
      <p:sp>
        <p:nvSpPr>
          <p:cNvPr id="14" name="Google Shape;155;p23"/>
          <p:cNvSpPr txBox="1"/>
          <p:nvPr/>
        </p:nvSpPr>
        <p:spPr>
          <a:xfrm>
            <a:off x="1943400" y="2642928"/>
            <a:ext cx="239006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800" dirty="0" smtClean="0">
                <a:solidFill>
                  <a:schemeClr val="dk1"/>
                </a:solidFill>
                <a:latin typeface="Montserrat"/>
              </a:rPr>
              <a:t>Municipio de Quito </a:t>
            </a:r>
            <a:endParaRPr lang="es-MX" dirty="0"/>
          </a:p>
        </p:txBody>
      </p:sp>
      <p:sp>
        <p:nvSpPr>
          <p:cNvPr id="15" name="Google Shape;155;p23"/>
          <p:cNvSpPr txBox="1"/>
          <p:nvPr/>
        </p:nvSpPr>
        <p:spPr>
          <a:xfrm>
            <a:off x="5416182" y="2631724"/>
            <a:ext cx="222802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Vecinas y </a:t>
            </a:r>
            <a:r>
              <a:rPr lang="es-MX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vecinos</a:t>
            </a:r>
            <a:endParaRPr lang="es-MX" dirty="0"/>
          </a:p>
        </p:txBody>
      </p:sp>
      <p:pic>
        <p:nvPicPr>
          <p:cNvPr id="17" name="Google Shape;300;p30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56" b="76940" l="13665" r="82174">
                        <a14:foregroundMark x1="21988" y1="67026" x2="21988" y2="67026"/>
                        <a14:foregroundMark x1="20683" y1="62716" x2="20683" y2="62716"/>
                        <a14:foregroundMark x1="31242" y1="65014" x2="31242" y2="65014"/>
                        <a14:foregroundMark x1="39503" y1="66739" x2="39503" y2="66739"/>
                        <a14:foregroundMark x1="53540" y1="68247" x2="53540" y2="68247"/>
                        <a14:foregroundMark x1="61118" y1="67960" x2="61118" y2="67960"/>
                        <a14:foregroundMark x1="72609" y1="64440" x2="72609" y2="64440"/>
                        <a14:foregroundMark x1="50311" y1="29310" x2="50311" y2="29310"/>
                        <a14:foregroundMark x1="76646" y1="70546" x2="76646" y2="70546"/>
                        <a14:foregroundMark x1="51056" y1="63290" x2="51056" y2="63290"/>
                        <a14:foregroundMark x1="46273" y1="28161" x2="46273" y2="28161"/>
                        <a14:foregroundMark x1="48323" y1="37141" x2="47826" y2="42672"/>
                      </a14:backgroundRemoval>
                    </a14:imgEffect>
                  </a14:imgLayer>
                </a14:imgProps>
              </a:ext>
            </a:extLst>
          </a:blip>
          <a:srcRect l="13086" t="21012" r="19342" b="23648"/>
          <a:stretch/>
        </p:blipFill>
        <p:spPr>
          <a:xfrm>
            <a:off x="5571843" y="913294"/>
            <a:ext cx="1632562" cy="115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0;p27"/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3813" y1="30483" x2="33813" y2="30483"/>
                        <a14:foregroundMark x1="43885" y1="26022" x2="35252" y2="23048"/>
                        <a14:foregroundMark x1="41367" y1="28625" x2="27698" y2="26022"/>
                        <a14:foregroundMark x1="34892" y1="28996" x2="39209" y2="24164"/>
                        <a14:foregroundMark x1="79856" y1="27881" x2="82734" y2="17472"/>
                        <a14:foregroundMark x1="82734" y1="35316" x2="82374" y2="23048"/>
                        <a14:foregroundMark x1="73381" y1="27509" x2="73022" y2="44238"/>
                        <a14:foregroundMark x1="64388" y1="76208" x2="53957" y2="63197"/>
                        <a14:foregroundMark x1="58633" y1="69888" x2="67986" y2="67286"/>
                        <a14:foregroundMark x1="67986" y1="74349" x2="56115" y2="78810"/>
                        <a14:foregroundMark x1="85971" y1="65428" x2="85971" y2="65428"/>
                        <a14:foregroundMark x1="41367" y1="82900" x2="41367" y2="82900"/>
                        <a14:foregroundMark x1="28777" y1="74721" x2="37410" y2="65428"/>
                        <a14:foregroundMark x1="33094" y1="69517" x2="25899" y2="62082"/>
                        <a14:foregroundMark x1="31655" y1="72862" x2="27698" y2="79182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356580" y="3214733"/>
            <a:ext cx="1429693" cy="13777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85" y="3417775"/>
            <a:ext cx="1642946" cy="968468"/>
          </a:xfrm>
          <a:prstGeom prst="rect">
            <a:avLst/>
          </a:prstGeom>
        </p:spPr>
      </p:pic>
      <p:pic>
        <p:nvPicPr>
          <p:cNvPr id="19" name="Google Shape;138;p22">
            <a:hlinkClick r:id="" action="ppaction://noaction"/>
          </p:cNvPr>
          <p:cNvPicPr preferRelativeResize="0"/>
          <p:nvPr/>
        </p:nvPicPr>
        <p:blipFill rotWithShape="1">
          <a:blip r:embed="rId11">
            <a:alphaModFix/>
          </a:blip>
          <a:srcRect b="28202"/>
          <a:stretch/>
        </p:blipFill>
        <p:spPr>
          <a:xfrm>
            <a:off x="1906836" y="2888027"/>
            <a:ext cx="2558027" cy="172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2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21" name="Google Shape;94;p2"/>
          <p:cNvSpPr txBox="1"/>
          <p:nvPr/>
        </p:nvSpPr>
        <p:spPr>
          <a:xfrm>
            <a:off x="7758945" y="4860517"/>
            <a:ext cx="1200555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  <a:r>
              <a:rPr lang="es-MX" sz="12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 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2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3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81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5;p23"/>
          <p:cNvSpPr txBox="1"/>
          <p:nvPr/>
        </p:nvSpPr>
        <p:spPr>
          <a:xfrm>
            <a:off x="1349361" y="1335067"/>
            <a:ext cx="3049963" cy="293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EC" sz="40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38</a:t>
            </a:r>
            <a:r>
              <a:rPr lang="es-EC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Artículos</a:t>
            </a:r>
          </a:p>
          <a:p>
            <a:endParaRPr lang="es-EC" sz="16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40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 6 </a:t>
            </a:r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Secciones</a:t>
            </a:r>
            <a:r>
              <a:rPr lang="es-EC" sz="16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 </a:t>
            </a:r>
          </a:p>
          <a:p>
            <a:endParaRPr lang="es-EC" sz="16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40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 2</a:t>
            </a:r>
            <a:r>
              <a:rPr lang="es-MX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 Disposiciones </a:t>
            </a:r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Generales </a:t>
            </a:r>
          </a:p>
          <a:p>
            <a:endParaRPr lang="es-MX" sz="16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Google Shape;151;p23"/>
          <p:cNvSpPr txBox="1"/>
          <p:nvPr/>
        </p:nvSpPr>
        <p:spPr>
          <a:xfrm>
            <a:off x="2958790" y="229048"/>
            <a:ext cx="3576686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s-EC" sz="3200" b="1" dirty="0" smtClean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La Ordenanza  </a:t>
            </a:r>
            <a:r>
              <a:rPr lang="es-EC" sz="3600" dirty="0" smtClean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</a:rPr>
              <a:t> </a:t>
            </a:r>
            <a:endParaRPr sz="36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pic>
        <p:nvPicPr>
          <p:cNvPr id="2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5748685" y="1677454"/>
            <a:ext cx="2842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4 </a:t>
            </a:r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Disposiciones reformatorias </a:t>
            </a:r>
          </a:p>
          <a:p>
            <a:endParaRPr lang="es-MX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r>
              <a:rPr lang="es-MX" sz="40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 1 </a:t>
            </a:r>
            <a:r>
              <a:rPr lang="es-MX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Disposición </a:t>
            </a:r>
            <a:r>
              <a:rPr lang="es-MX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final </a:t>
            </a:r>
          </a:p>
          <a:p>
            <a:endParaRPr lang="es-MX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endParaRPr lang="es-EC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9454191">
            <a:off x="3952891" y="1977783"/>
            <a:ext cx="1445969" cy="1296251"/>
          </a:xfrm>
          <a:prstGeom prst="rect">
            <a:avLst/>
          </a:prstGeom>
        </p:spPr>
      </p:pic>
      <p:pic>
        <p:nvPicPr>
          <p:cNvPr id="15" name="Google Shape;275;p29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698" y1="67398" x2="21698" y2="6739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91784" y="26467"/>
            <a:ext cx="978866" cy="9823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10" name="Google Shape;94;p2"/>
          <p:cNvSpPr txBox="1"/>
          <p:nvPr/>
        </p:nvSpPr>
        <p:spPr>
          <a:xfrm>
            <a:off x="7758945" y="4860517"/>
            <a:ext cx="1200555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  <a:r>
              <a:rPr lang="es-MX" sz="12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 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11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12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18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4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014" y="4757992"/>
            <a:ext cx="725137" cy="2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327091" y="2139742"/>
            <a:ext cx="837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15 </a:t>
            </a:r>
            <a:r>
              <a:rPr lang="es-MX" sz="1000" b="1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de </a:t>
            </a:r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Nov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48142" y="3208570"/>
            <a:ext cx="1194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F3B95F"/>
                </a:solidFill>
                <a:latin typeface="Montserrat"/>
                <a:ea typeface="Montserrat"/>
                <a:cs typeface="Montserrat"/>
              </a:rPr>
              <a:t>INICIATIVA ORDENANZA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368131" y="1509439"/>
            <a:ext cx="14024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50" dirty="0">
                <a:solidFill>
                  <a:srgbClr val="26BCB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s-ES" sz="1050" b="1" dirty="0">
                <a:solidFill>
                  <a:srgbClr val="26BCB0"/>
                </a:solidFill>
                <a:latin typeface="Montserrat"/>
                <a:ea typeface="Montserrat"/>
                <a:cs typeface="Montserrat"/>
              </a:rPr>
              <a:t>CALIFICACIÓN </a:t>
            </a:r>
          </a:p>
        </p:txBody>
      </p:sp>
      <p:sp>
        <p:nvSpPr>
          <p:cNvPr id="28" name="Elipse 27"/>
          <p:cNvSpPr/>
          <p:nvPr/>
        </p:nvSpPr>
        <p:spPr>
          <a:xfrm rot="780095">
            <a:off x="1525885" y="3175255"/>
            <a:ext cx="878962" cy="843012"/>
          </a:xfrm>
          <a:prstGeom prst="ellipse">
            <a:avLst/>
          </a:prstGeom>
          <a:noFill/>
          <a:ln w="120650" cap="flat">
            <a:solidFill>
              <a:srgbClr val="26BCB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/>
          <p:cNvSpPr/>
          <p:nvPr/>
        </p:nvSpPr>
        <p:spPr>
          <a:xfrm>
            <a:off x="562987" y="2425609"/>
            <a:ext cx="258597" cy="256346"/>
          </a:xfrm>
          <a:prstGeom prst="ellipse">
            <a:avLst/>
          </a:prstGeom>
          <a:solidFill>
            <a:srgbClr val="F3B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/>
          <p:cNvSpPr/>
          <p:nvPr/>
        </p:nvSpPr>
        <p:spPr>
          <a:xfrm>
            <a:off x="3121268" y="2423157"/>
            <a:ext cx="258597" cy="256346"/>
          </a:xfrm>
          <a:prstGeom prst="ellipse">
            <a:avLst/>
          </a:prstGeom>
          <a:solidFill>
            <a:srgbClr val="175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0" name="Conector recto 49"/>
          <p:cNvCxnSpPr/>
          <p:nvPr/>
        </p:nvCxnSpPr>
        <p:spPr>
          <a:xfrm>
            <a:off x="696932" y="2772297"/>
            <a:ext cx="1546" cy="3479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>
            <a:off x="953532" y="2546046"/>
            <a:ext cx="668537" cy="8351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100000">
                  <a:srgbClr val="26BCB0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>
            <a:off x="1837613" y="2436409"/>
            <a:ext cx="258597" cy="256346"/>
          </a:xfrm>
          <a:prstGeom prst="ellipse">
            <a:avLst/>
          </a:prstGeom>
          <a:solidFill>
            <a:srgbClr val="26BCB0"/>
          </a:solidFill>
          <a:ln>
            <a:solidFill>
              <a:srgbClr val="26B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Rectángulo 59"/>
          <p:cNvSpPr/>
          <p:nvPr/>
        </p:nvSpPr>
        <p:spPr>
          <a:xfrm>
            <a:off x="1884647" y="2399452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s-ES" sz="1100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1542290" y="2708703"/>
            <a:ext cx="958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15 de Nov.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cxnSp>
        <p:nvCxnSpPr>
          <p:cNvPr id="64" name="Conector recto 63"/>
          <p:cNvCxnSpPr/>
          <p:nvPr/>
        </p:nvCxnSpPr>
        <p:spPr>
          <a:xfrm>
            <a:off x="1965365" y="1944055"/>
            <a:ext cx="1546" cy="347912"/>
          </a:xfrm>
          <a:prstGeom prst="line">
            <a:avLst/>
          </a:prstGeom>
          <a:ln w="28575">
            <a:solidFill>
              <a:srgbClr val="26BCB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3248748" y="2786439"/>
            <a:ext cx="1546" cy="347912"/>
          </a:xfrm>
          <a:prstGeom prst="line">
            <a:avLst/>
          </a:prstGeom>
          <a:ln w="28575">
            <a:solidFill>
              <a:srgbClr val="1758B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Elipse 66"/>
          <p:cNvSpPr/>
          <p:nvPr/>
        </p:nvSpPr>
        <p:spPr>
          <a:xfrm rot="780095">
            <a:off x="281200" y="1155532"/>
            <a:ext cx="878962" cy="843012"/>
          </a:xfrm>
          <a:prstGeom prst="ellipse">
            <a:avLst/>
          </a:prstGeom>
          <a:noFill/>
          <a:ln w="120650" cap="flat">
            <a:solidFill>
              <a:srgbClr val="F3B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Elipse 68"/>
          <p:cNvSpPr/>
          <p:nvPr/>
        </p:nvSpPr>
        <p:spPr>
          <a:xfrm>
            <a:off x="4381744" y="2419330"/>
            <a:ext cx="258597" cy="256346"/>
          </a:xfrm>
          <a:prstGeom prst="ellipse">
            <a:avLst/>
          </a:prstGeom>
          <a:solidFill>
            <a:srgbClr val="EF1579"/>
          </a:solidFill>
          <a:ln>
            <a:solidFill>
              <a:srgbClr val="EF1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Elipse 70"/>
          <p:cNvSpPr/>
          <p:nvPr/>
        </p:nvSpPr>
        <p:spPr>
          <a:xfrm>
            <a:off x="5628242" y="2425055"/>
            <a:ext cx="258597" cy="256346"/>
          </a:xfrm>
          <a:prstGeom prst="ellipse">
            <a:avLst/>
          </a:prstGeom>
          <a:solidFill>
            <a:srgbClr val="EE874E"/>
          </a:solidFill>
          <a:ln>
            <a:solidFill>
              <a:srgbClr val="EE8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3" name="Elipse 72"/>
          <p:cNvSpPr/>
          <p:nvPr/>
        </p:nvSpPr>
        <p:spPr>
          <a:xfrm>
            <a:off x="6911061" y="2423157"/>
            <a:ext cx="258597" cy="256346"/>
          </a:xfrm>
          <a:prstGeom prst="ellipse">
            <a:avLst/>
          </a:prstGeom>
          <a:solidFill>
            <a:srgbClr val="0C6F8F"/>
          </a:solidFill>
          <a:ln>
            <a:solidFill>
              <a:srgbClr val="0C6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Elipse 74"/>
          <p:cNvSpPr/>
          <p:nvPr/>
        </p:nvSpPr>
        <p:spPr>
          <a:xfrm>
            <a:off x="8310751" y="2420925"/>
            <a:ext cx="258597" cy="2563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7" name="Conector recto 76"/>
          <p:cNvCxnSpPr/>
          <p:nvPr/>
        </p:nvCxnSpPr>
        <p:spPr>
          <a:xfrm>
            <a:off x="4515312" y="1944055"/>
            <a:ext cx="1546" cy="347912"/>
          </a:xfrm>
          <a:prstGeom prst="line">
            <a:avLst/>
          </a:prstGeom>
          <a:ln w="28575">
            <a:solidFill>
              <a:srgbClr val="EF157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5764051" y="2765319"/>
            <a:ext cx="1546" cy="347912"/>
          </a:xfrm>
          <a:prstGeom prst="line">
            <a:avLst/>
          </a:prstGeom>
          <a:ln w="28575">
            <a:solidFill>
              <a:srgbClr val="EE874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7038813" y="1944055"/>
            <a:ext cx="1546" cy="347912"/>
          </a:xfrm>
          <a:prstGeom prst="line">
            <a:avLst/>
          </a:prstGeom>
          <a:ln w="28575">
            <a:solidFill>
              <a:srgbClr val="0C6F8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8440049" y="2765319"/>
            <a:ext cx="1546" cy="34791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CuadroTexto 81"/>
          <p:cNvSpPr txBox="1"/>
          <p:nvPr/>
        </p:nvSpPr>
        <p:spPr>
          <a:xfrm>
            <a:off x="2822041" y="2140862"/>
            <a:ext cx="1077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16 de Nov.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3993496" y="2695284"/>
            <a:ext cx="102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 24- Nov. Al   11- Dic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5147753" y="2124192"/>
            <a:ext cx="1522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01 de </a:t>
            </a:r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Diciembre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6441691" y="2727440"/>
            <a:ext cx="132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05 y 15 Diciembre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744973" y="2118011"/>
            <a:ext cx="1608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18 de Diciembre </a:t>
            </a:r>
            <a:endParaRPr lang="es-EC" sz="1000" b="1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7" name="Elipse 86"/>
          <p:cNvSpPr/>
          <p:nvPr/>
        </p:nvSpPr>
        <p:spPr>
          <a:xfrm rot="780095">
            <a:off x="2830423" y="1158197"/>
            <a:ext cx="878962" cy="843012"/>
          </a:xfrm>
          <a:prstGeom prst="ellipse">
            <a:avLst/>
          </a:prstGeom>
          <a:noFill/>
          <a:ln w="120650" cap="flat">
            <a:solidFill>
              <a:srgbClr val="1758B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8" name="Elipse 87"/>
          <p:cNvSpPr/>
          <p:nvPr/>
        </p:nvSpPr>
        <p:spPr>
          <a:xfrm rot="780095">
            <a:off x="4049906" y="3175256"/>
            <a:ext cx="878962" cy="843012"/>
          </a:xfrm>
          <a:prstGeom prst="ellipse">
            <a:avLst/>
          </a:prstGeom>
          <a:noFill/>
          <a:ln w="120650" cap="flat">
            <a:solidFill>
              <a:srgbClr val="EF15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9" name="Elipse 88"/>
          <p:cNvSpPr/>
          <p:nvPr/>
        </p:nvSpPr>
        <p:spPr>
          <a:xfrm rot="780095">
            <a:off x="5338354" y="1156774"/>
            <a:ext cx="878962" cy="843012"/>
          </a:xfrm>
          <a:prstGeom prst="ellipse">
            <a:avLst/>
          </a:prstGeom>
          <a:noFill/>
          <a:ln w="120650" cap="flat">
            <a:solidFill>
              <a:srgbClr val="EE874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0" name="Elipse 89"/>
          <p:cNvSpPr/>
          <p:nvPr/>
        </p:nvSpPr>
        <p:spPr>
          <a:xfrm rot="780095">
            <a:off x="6640227" y="3149422"/>
            <a:ext cx="878962" cy="843012"/>
          </a:xfrm>
          <a:prstGeom prst="ellipse">
            <a:avLst/>
          </a:prstGeom>
          <a:noFill/>
          <a:ln w="120650" cap="flat">
            <a:solidFill>
              <a:srgbClr val="0C6F8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1" name="Elipse 90"/>
          <p:cNvSpPr/>
          <p:nvPr/>
        </p:nvSpPr>
        <p:spPr>
          <a:xfrm rot="780095">
            <a:off x="7982682" y="1153863"/>
            <a:ext cx="878962" cy="843012"/>
          </a:xfrm>
          <a:prstGeom prst="ellipse">
            <a:avLst/>
          </a:prstGeom>
          <a:noFill/>
          <a:ln w="120650" cap="flat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2" name="Rectángulo 91"/>
          <p:cNvSpPr/>
          <p:nvPr/>
        </p:nvSpPr>
        <p:spPr>
          <a:xfrm>
            <a:off x="2610985" y="3208570"/>
            <a:ext cx="140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5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CONOCIMIENTO A LA COMISIÓN 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3828930" y="1182377"/>
            <a:ext cx="140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 smtClean="0">
                <a:solidFill>
                  <a:srgbClr val="EF1579"/>
                </a:solidFill>
                <a:latin typeface="Montserrat"/>
                <a:ea typeface="Montserrat"/>
                <a:cs typeface="Montserrat"/>
              </a:rPr>
              <a:t>INFORMES TÉCNICOS JURÍDICOS </a:t>
            </a:r>
            <a:r>
              <a:rPr lang="es-ES" sz="1050" b="1" dirty="0">
                <a:solidFill>
                  <a:srgbClr val="EF1579"/>
                </a:solidFill>
                <a:latin typeface="Montserrat"/>
                <a:ea typeface="Montserrat"/>
                <a:cs typeface="Montserrat"/>
              </a:rPr>
              <a:t>Y APORTES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5056946" y="3206466"/>
            <a:ext cx="140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EE874E"/>
                </a:solidFill>
                <a:latin typeface="Montserrat"/>
                <a:ea typeface="Montserrat"/>
                <a:cs typeface="Montserrat"/>
              </a:rPr>
              <a:t>COMISIÓN GENERAL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6339880" y="1384437"/>
            <a:ext cx="14024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0C6F8F"/>
                </a:solidFill>
                <a:latin typeface="Montserrat"/>
                <a:ea typeface="Montserrat"/>
                <a:cs typeface="Montserrat"/>
              </a:rPr>
              <a:t>MESA </a:t>
            </a:r>
          </a:p>
          <a:p>
            <a:pPr lvl="0" algn="ctr"/>
            <a:r>
              <a:rPr lang="es-ES" sz="1050" b="1" dirty="0">
                <a:solidFill>
                  <a:srgbClr val="0C6F8F"/>
                </a:solidFill>
                <a:latin typeface="Montserrat"/>
                <a:ea typeface="Montserrat"/>
                <a:cs typeface="Montserrat"/>
              </a:rPr>
              <a:t>TÉCNICA</a:t>
            </a:r>
          </a:p>
        </p:txBody>
      </p:sp>
      <p:grpSp>
        <p:nvGrpSpPr>
          <p:cNvPr id="111" name="Google Shape;13538;p70"/>
          <p:cNvGrpSpPr/>
          <p:nvPr/>
        </p:nvGrpSpPr>
        <p:grpSpPr>
          <a:xfrm>
            <a:off x="4249132" y="3369700"/>
            <a:ext cx="489929" cy="472140"/>
            <a:chOff x="2780301" y="1521896"/>
            <a:chExt cx="333133" cy="321037"/>
          </a:xfrm>
          <a:solidFill>
            <a:srgbClr val="EF1579"/>
          </a:solidFill>
        </p:grpSpPr>
        <p:sp>
          <p:nvSpPr>
            <p:cNvPr id="112" name="Google Shape;13539;p70"/>
            <p:cNvSpPr/>
            <p:nvPr/>
          </p:nvSpPr>
          <p:spPr>
            <a:xfrm>
              <a:off x="3009573" y="1542745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40;p70"/>
            <p:cNvSpPr/>
            <p:nvPr/>
          </p:nvSpPr>
          <p:spPr>
            <a:xfrm>
              <a:off x="2967876" y="154274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41;p70"/>
            <p:cNvSpPr/>
            <p:nvPr/>
          </p:nvSpPr>
          <p:spPr>
            <a:xfrm>
              <a:off x="3061870" y="1563594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542;p70"/>
            <p:cNvSpPr/>
            <p:nvPr/>
          </p:nvSpPr>
          <p:spPr>
            <a:xfrm>
              <a:off x="2967876" y="1563594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43;p70"/>
            <p:cNvSpPr/>
            <p:nvPr/>
          </p:nvSpPr>
          <p:spPr>
            <a:xfrm>
              <a:off x="2936809" y="1521896"/>
              <a:ext cx="176625" cy="96286"/>
            </a:xfrm>
            <a:custGeom>
              <a:avLst/>
              <a:gdLst/>
              <a:ahLst/>
              <a:cxnLst/>
              <a:rect l="l" t="t" r="r" b="b"/>
              <a:pathLst>
                <a:path w="5549" h="3025" extrusionOk="0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44;p70"/>
            <p:cNvSpPr/>
            <p:nvPr/>
          </p:nvSpPr>
          <p:spPr>
            <a:xfrm>
              <a:off x="2811367" y="1767115"/>
              <a:ext cx="72413" cy="9485"/>
            </a:xfrm>
            <a:custGeom>
              <a:avLst/>
              <a:gdLst/>
              <a:ahLst/>
              <a:cxnLst/>
              <a:rect l="l" t="t" r="r" b="b"/>
              <a:pathLst>
                <a:path w="227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45;p70"/>
            <p:cNvSpPr/>
            <p:nvPr/>
          </p:nvSpPr>
          <p:spPr>
            <a:xfrm>
              <a:off x="2894730" y="1767115"/>
              <a:ext cx="20117" cy="9485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46;p70"/>
            <p:cNvSpPr/>
            <p:nvPr/>
          </p:nvSpPr>
          <p:spPr>
            <a:xfrm>
              <a:off x="2811367" y="1787932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47;p70"/>
            <p:cNvSpPr/>
            <p:nvPr/>
          </p:nvSpPr>
          <p:spPr>
            <a:xfrm>
              <a:off x="2842815" y="1787932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48;p70"/>
            <p:cNvSpPr/>
            <p:nvPr/>
          </p:nvSpPr>
          <p:spPr>
            <a:xfrm>
              <a:off x="2780301" y="1746266"/>
              <a:ext cx="166375" cy="96668"/>
            </a:xfrm>
            <a:custGeom>
              <a:avLst/>
              <a:gdLst/>
              <a:ahLst/>
              <a:cxnLst/>
              <a:rect l="l" t="t" r="r" b="b"/>
              <a:pathLst>
                <a:path w="5227" h="3037" extrusionOk="0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49;p70"/>
            <p:cNvSpPr/>
            <p:nvPr/>
          </p:nvSpPr>
          <p:spPr>
            <a:xfrm>
              <a:off x="3020172" y="1720102"/>
              <a:ext cx="61432" cy="9517"/>
            </a:xfrm>
            <a:custGeom>
              <a:avLst/>
              <a:gdLst/>
              <a:ahLst/>
              <a:cxnLst/>
              <a:rect l="l" t="t" r="r" b="b"/>
              <a:pathLst>
                <a:path w="193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50;p70"/>
            <p:cNvSpPr/>
            <p:nvPr/>
          </p:nvSpPr>
          <p:spPr>
            <a:xfrm>
              <a:off x="2988724" y="1720102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51;p70"/>
            <p:cNvSpPr/>
            <p:nvPr/>
          </p:nvSpPr>
          <p:spPr>
            <a:xfrm>
              <a:off x="2957658" y="1699253"/>
              <a:ext cx="155776" cy="75087"/>
            </a:xfrm>
            <a:custGeom>
              <a:avLst/>
              <a:gdLst/>
              <a:ahLst/>
              <a:cxnLst/>
              <a:rect l="l" t="t" r="r" b="b"/>
              <a:pathLst>
                <a:path w="4894" h="2359" extrusionOk="0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52;p70"/>
            <p:cNvSpPr/>
            <p:nvPr/>
          </p:nvSpPr>
          <p:spPr>
            <a:xfrm>
              <a:off x="2811367" y="1626108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53;p70"/>
            <p:cNvSpPr/>
            <p:nvPr/>
          </p:nvSpPr>
          <p:spPr>
            <a:xfrm>
              <a:off x="2895112" y="1626108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54;p70"/>
            <p:cNvSpPr/>
            <p:nvPr/>
          </p:nvSpPr>
          <p:spPr>
            <a:xfrm>
              <a:off x="2811367" y="1667805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55;p70"/>
            <p:cNvSpPr/>
            <p:nvPr/>
          </p:nvSpPr>
          <p:spPr>
            <a:xfrm>
              <a:off x="2895112" y="166780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56;p70"/>
            <p:cNvSpPr/>
            <p:nvPr/>
          </p:nvSpPr>
          <p:spPr>
            <a:xfrm>
              <a:off x="2811367" y="1646957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557;p70"/>
            <p:cNvSpPr/>
            <p:nvPr/>
          </p:nvSpPr>
          <p:spPr>
            <a:xfrm>
              <a:off x="2842815" y="1646957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558;p70"/>
            <p:cNvSpPr/>
            <p:nvPr/>
          </p:nvSpPr>
          <p:spPr>
            <a:xfrm>
              <a:off x="2780301" y="1605291"/>
              <a:ext cx="176625" cy="117516"/>
            </a:xfrm>
            <a:custGeom>
              <a:avLst/>
              <a:gdLst/>
              <a:ahLst/>
              <a:cxnLst/>
              <a:rect l="l" t="t" r="r" b="b"/>
              <a:pathLst>
                <a:path w="5549" h="3692" extrusionOk="0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9855;p64"/>
          <p:cNvGrpSpPr/>
          <p:nvPr/>
        </p:nvGrpSpPr>
        <p:grpSpPr>
          <a:xfrm rot="20498547">
            <a:off x="1692234" y="3353437"/>
            <a:ext cx="580088" cy="432597"/>
            <a:chOff x="5216456" y="3725484"/>
            <a:chExt cx="356196" cy="265631"/>
          </a:xfrm>
          <a:solidFill>
            <a:srgbClr val="26BCB0"/>
          </a:solidFill>
        </p:grpSpPr>
        <p:sp>
          <p:nvSpPr>
            <p:cNvPr id="133" name="Google Shape;9856;p64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857;p64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0816;p66"/>
          <p:cNvGrpSpPr/>
          <p:nvPr/>
        </p:nvGrpSpPr>
        <p:grpSpPr>
          <a:xfrm>
            <a:off x="3032963" y="1289280"/>
            <a:ext cx="509068" cy="517720"/>
            <a:chOff x="7967103" y="2415041"/>
            <a:chExt cx="355863" cy="361911"/>
          </a:xfrm>
          <a:solidFill>
            <a:srgbClr val="1758BB"/>
          </a:solidFill>
        </p:grpSpPr>
        <p:sp>
          <p:nvSpPr>
            <p:cNvPr id="136" name="Google Shape;10817;p66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818;p66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819;p66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820;p66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821;p66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822;p66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823;p66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824;p66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825;p66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826;p66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827;p66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0902;p66"/>
          <p:cNvGrpSpPr/>
          <p:nvPr/>
        </p:nvGrpSpPr>
        <p:grpSpPr>
          <a:xfrm>
            <a:off x="5505276" y="1302532"/>
            <a:ext cx="539952" cy="539952"/>
            <a:chOff x="4891198" y="2925108"/>
            <a:chExt cx="334634" cy="334634"/>
          </a:xfrm>
          <a:solidFill>
            <a:srgbClr val="EE874E"/>
          </a:solidFill>
        </p:grpSpPr>
        <p:sp>
          <p:nvSpPr>
            <p:cNvPr id="148" name="Google Shape;10903;p66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904;p66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905;p66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906;p66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907;p66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908;p66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909;p66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910;p66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Rectángulo 164"/>
          <p:cNvSpPr/>
          <p:nvPr/>
        </p:nvSpPr>
        <p:spPr>
          <a:xfrm>
            <a:off x="7641047" y="3205914"/>
            <a:ext cx="140249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050" b="1" dirty="0">
                <a:solidFill>
                  <a:srgbClr val="92D050"/>
                </a:solidFill>
                <a:latin typeface="Montserrat"/>
                <a:ea typeface="Montserrat"/>
                <a:cs typeface="Montserrat"/>
              </a:rPr>
              <a:t>APROBADO EL TEXTO PARA PRIMER DEBATE</a:t>
            </a:r>
          </a:p>
        </p:txBody>
      </p:sp>
      <p:grpSp>
        <p:nvGrpSpPr>
          <p:cNvPr id="171" name="Google Shape;10697;p66"/>
          <p:cNvGrpSpPr/>
          <p:nvPr/>
        </p:nvGrpSpPr>
        <p:grpSpPr>
          <a:xfrm>
            <a:off x="8204614" y="1348265"/>
            <a:ext cx="435098" cy="429002"/>
            <a:chOff x="5352728" y="1990239"/>
            <a:chExt cx="327091" cy="322508"/>
          </a:xfrm>
          <a:solidFill>
            <a:srgbClr val="92D050"/>
          </a:solidFill>
        </p:grpSpPr>
        <p:sp>
          <p:nvSpPr>
            <p:cNvPr id="172" name="Google Shape;10698;p66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699;p66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700;p66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3203;p70"/>
          <p:cNvGrpSpPr/>
          <p:nvPr/>
        </p:nvGrpSpPr>
        <p:grpSpPr>
          <a:xfrm>
            <a:off x="488375" y="1304333"/>
            <a:ext cx="501486" cy="536894"/>
            <a:chOff x="7055134" y="2919170"/>
            <a:chExt cx="290321" cy="310820"/>
          </a:xfrm>
          <a:solidFill>
            <a:srgbClr val="F3B95F"/>
          </a:solidFill>
        </p:grpSpPr>
        <p:sp>
          <p:nvSpPr>
            <p:cNvPr id="176" name="Google Shape;13204;p70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77" name="Google Shape;13205;p70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78" name="Google Shape;13206;p70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79" name="Google Shape;13207;p70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0" name="Google Shape;13208;p70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1" name="Google Shape;13209;p70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2" name="Google Shape;13210;p70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3" name="Google Shape;13211;p70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4" name="Google Shape;13212;p70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5" name="Google Shape;13213;p70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6" name="Google Shape;13214;p70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7" name="Google Shape;13215;p70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8" name="Google Shape;13216;p70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  <p:sp>
          <p:nvSpPr>
            <p:cNvPr id="189" name="Google Shape;13217;p70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B95F"/>
                </a:solidFill>
              </a:endParaRPr>
            </a:p>
          </p:txBody>
        </p:sp>
      </p:grpSp>
      <p:sp>
        <p:nvSpPr>
          <p:cNvPr id="190" name="Rectángulo 189"/>
          <p:cNvSpPr/>
          <p:nvPr/>
        </p:nvSpPr>
        <p:spPr>
          <a:xfrm>
            <a:off x="571272" y="2418285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</a:p>
        </p:txBody>
      </p:sp>
      <p:sp>
        <p:nvSpPr>
          <p:cNvPr id="191" name="Rectángulo 190"/>
          <p:cNvSpPr/>
          <p:nvPr/>
        </p:nvSpPr>
        <p:spPr>
          <a:xfrm>
            <a:off x="1822997" y="2426671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</a:t>
            </a:r>
          </a:p>
        </p:txBody>
      </p:sp>
      <p:sp>
        <p:nvSpPr>
          <p:cNvPr id="192" name="Rectángulo 191"/>
          <p:cNvSpPr/>
          <p:nvPr/>
        </p:nvSpPr>
        <p:spPr>
          <a:xfrm>
            <a:off x="3112439" y="2414178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3</a:t>
            </a:r>
          </a:p>
        </p:txBody>
      </p:sp>
      <p:sp>
        <p:nvSpPr>
          <p:cNvPr id="193" name="Rectángulo 192"/>
          <p:cNvSpPr/>
          <p:nvPr/>
        </p:nvSpPr>
        <p:spPr>
          <a:xfrm>
            <a:off x="4372183" y="2414348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</a:t>
            </a:r>
          </a:p>
        </p:txBody>
      </p:sp>
      <p:sp>
        <p:nvSpPr>
          <p:cNvPr id="194" name="Rectángulo 193"/>
          <p:cNvSpPr/>
          <p:nvPr/>
        </p:nvSpPr>
        <p:spPr>
          <a:xfrm>
            <a:off x="5616565" y="2418204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5</a:t>
            </a:r>
          </a:p>
        </p:txBody>
      </p:sp>
      <p:sp>
        <p:nvSpPr>
          <p:cNvPr id="195" name="Rectángulo 194"/>
          <p:cNvSpPr/>
          <p:nvPr/>
        </p:nvSpPr>
        <p:spPr>
          <a:xfrm>
            <a:off x="6894142" y="2411570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6</a:t>
            </a:r>
          </a:p>
        </p:txBody>
      </p:sp>
      <p:sp>
        <p:nvSpPr>
          <p:cNvPr id="196" name="Rectángulo 195"/>
          <p:cNvSpPr/>
          <p:nvPr/>
        </p:nvSpPr>
        <p:spPr>
          <a:xfrm>
            <a:off x="8304125" y="2422714"/>
            <a:ext cx="27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7</a:t>
            </a:r>
          </a:p>
        </p:txBody>
      </p:sp>
      <p:grpSp>
        <p:nvGrpSpPr>
          <p:cNvPr id="198" name="Google Shape;11225;p66"/>
          <p:cNvGrpSpPr/>
          <p:nvPr/>
        </p:nvGrpSpPr>
        <p:grpSpPr>
          <a:xfrm>
            <a:off x="6830989" y="3320046"/>
            <a:ext cx="497438" cy="500084"/>
            <a:chOff x="3095745" y="3805393"/>
            <a:chExt cx="352840" cy="354717"/>
          </a:xfrm>
          <a:solidFill>
            <a:srgbClr val="0C6F8F"/>
          </a:solidFill>
        </p:grpSpPr>
        <p:sp>
          <p:nvSpPr>
            <p:cNvPr id="199" name="Google Shape;11226;p66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227;p66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228;p66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229;p66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230;p66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231;p66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5" name="Conector recto 204"/>
          <p:cNvCxnSpPr/>
          <p:nvPr/>
        </p:nvCxnSpPr>
        <p:spPr>
          <a:xfrm flipH="1">
            <a:off x="2270375" y="2547771"/>
            <a:ext cx="762588" cy="2106"/>
          </a:xfrm>
          <a:prstGeom prst="line">
            <a:avLst/>
          </a:prstGeom>
          <a:ln w="50800">
            <a:gradFill>
              <a:gsLst>
                <a:gs pos="0">
                  <a:srgbClr val="26BCB0"/>
                </a:gs>
                <a:gs pos="100000">
                  <a:srgbClr val="1758BB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6" name="Conector recto 205"/>
          <p:cNvCxnSpPr/>
          <p:nvPr/>
        </p:nvCxnSpPr>
        <p:spPr>
          <a:xfrm flipH="1" flipV="1">
            <a:off x="3535127" y="2551792"/>
            <a:ext cx="759693" cy="2605"/>
          </a:xfrm>
          <a:prstGeom prst="line">
            <a:avLst/>
          </a:prstGeom>
          <a:ln w="50800">
            <a:gradFill>
              <a:gsLst>
                <a:gs pos="0">
                  <a:srgbClr val="1758BB"/>
                </a:gs>
                <a:gs pos="100000">
                  <a:srgbClr val="EF1579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7" name="Conector recto 206"/>
          <p:cNvCxnSpPr/>
          <p:nvPr/>
        </p:nvCxnSpPr>
        <p:spPr>
          <a:xfrm flipH="1">
            <a:off x="4783608" y="2552672"/>
            <a:ext cx="761416" cy="1457"/>
          </a:xfrm>
          <a:prstGeom prst="line">
            <a:avLst/>
          </a:prstGeom>
          <a:ln w="50800">
            <a:gradFill>
              <a:gsLst>
                <a:gs pos="0">
                  <a:srgbClr val="EF1579"/>
                </a:gs>
                <a:gs pos="100000">
                  <a:srgbClr val="EE874E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8" name="Conector recto 207"/>
          <p:cNvCxnSpPr/>
          <p:nvPr/>
        </p:nvCxnSpPr>
        <p:spPr>
          <a:xfrm flipH="1" flipV="1">
            <a:off x="6004863" y="2547771"/>
            <a:ext cx="732545" cy="2527"/>
          </a:xfrm>
          <a:prstGeom prst="line">
            <a:avLst/>
          </a:prstGeom>
          <a:ln w="50800">
            <a:gradFill>
              <a:gsLst>
                <a:gs pos="0">
                  <a:srgbClr val="EE874E"/>
                </a:gs>
                <a:gs pos="100000">
                  <a:srgbClr val="0C6F8F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9" name="Conector recto 208"/>
          <p:cNvCxnSpPr/>
          <p:nvPr/>
        </p:nvCxnSpPr>
        <p:spPr>
          <a:xfrm flipH="1">
            <a:off x="7378028" y="2547771"/>
            <a:ext cx="766958" cy="413"/>
          </a:xfrm>
          <a:prstGeom prst="line">
            <a:avLst/>
          </a:prstGeom>
          <a:ln w="50800">
            <a:gradFill>
              <a:gsLst>
                <a:gs pos="0">
                  <a:srgbClr val="0C6F8F"/>
                </a:gs>
                <a:gs pos="100000">
                  <a:srgbClr val="92D050"/>
                </a:gs>
              </a:gsLst>
              <a:lin ang="1080000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0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211" name="Google Shape;94;p2"/>
          <p:cNvSpPr txBox="1"/>
          <p:nvPr/>
        </p:nvSpPr>
        <p:spPr>
          <a:xfrm>
            <a:off x="7758945" y="4860517"/>
            <a:ext cx="1200555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  <a:r>
              <a:rPr lang="es-MX" sz="12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 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13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14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98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5;p23"/>
          <p:cNvSpPr txBox="1"/>
          <p:nvPr/>
        </p:nvSpPr>
        <p:spPr>
          <a:xfrm>
            <a:off x="1863104" y="2800161"/>
            <a:ext cx="187561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 b="1">
                <a:solidFill>
                  <a:srgbClr val="0070C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s-MX" dirty="0" smtClean="0"/>
              <a:t>Mejora en redacción de textos</a:t>
            </a:r>
            <a:endParaRPr lang="es-MX" dirty="0"/>
          </a:p>
        </p:txBody>
      </p:sp>
      <p:sp>
        <p:nvSpPr>
          <p:cNvPr id="20" name="Google Shape;151;p23"/>
          <p:cNvSpPr txBox="1"/>
          <p:nvPr/>
        </p:nvSpPr>
        <p:spPr>
          <a:xfrm>
            <a:off x="1863104" y="275798"/>
            <a:ext cx="5767562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s-EC" sz="2000" b="1" dirty="0">
                <a:solidFill>
                  <a:srgbClr val="0070C0"/>
                </a:solidFill>
                <a:latin typeface="Montserrat"/>
                <a:ea typeface="Dancing Script Medium"/>
                <a:cs typeface="Dancing Script Medium"/>
              </a:rPr>
              <a:t>Mesas de Trabajo proyecto de Ordenanza   </a:t>
            </a:r>
            <a:endParaRPr sz="2000" b="1" dirty="0">
              <a:solidFill>
                <a:srgbClr val="0070C0"/>
              </a:solidFill>
              <a:latin typeface="Montserrat"/>
              <a:ea typeface="Dancing Script Medium"/>
              <a:cs typeface="Dancing Script Medium"/>
              <a:sym typeface="Dancing Script Medium"/>
            </a:endParaRPr>
          </a:p>
        </p:txBody>
      </p:sp>
      <p:pic>
        <p:nvPicPr>
          <p:cNvPr id="2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75;p29"/>
          <p:cNvPicPr preferRelativeResize="0"/>
          <p:nvPr/>
        </p:nvPicPr>
        <p:blipFill rotWithShape="1">
          <a:blip r:embed="rId5">
            <a:alphaModFix/>
            <a:extLst/>
          </a:blip>
          <a:srcRect/>
          <a:stretch/>
        </p:blipFill>
        <p:spPr>
          <a:xfrm>
            <a:off x="1324392" y="1223528"/>
            <a:ext cx="482670" cy="4843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Google Shape;155;p23"/>
          <p:cNvSpPr txBox="1"/>
          <p:nvPr/>
        </p:nvSpPr>
        <p:spPr>
          <a:xfrm>
            <a:off x="1863104" y="3664305"/>
            <a:ext cx="217790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Se incluyeron definiciones  en el glosario </a:t>
            </a:r>
          </a:p>
        </p:txBody>
      </p:sp>
      <p:sp>
        <p:nvSpPr>
          <p:cNvPr id="10" name="Google Shape;155;p23"/>
          <p:cNvSpPr txBox="1"/>
          <p:nvPr/>
        </p:nvSpPr>
        <p:spPr>
          <a:xfrm>
            <a:off x="1840468" y="1283590"/>
            <a:ext cx="2200543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2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Observaciones de la Secretaría de Seguridad</a:t>
            </a:r>
            <a:r>
              <a:rPr lang="es-MX" sz="16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 </a:t>
            </a:r>
            <a:endParaRPr lang="es-MX" sz="16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20265" y="951540"/>
            <a:ext cx="39626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Contrato de Servicio, </a:t>
            </a: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el mismo debe ser accesible a los usuarios. </a:t>
            </a:r>
          </a:p>
          <a:p>
            <a:pPr algn="just"/>
            <a:endParaRPr lang="es-ES" sz="11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algn="just"/>
            <a:r>
              <a:rPr lang="es-ES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Contrato </a:t>
            </a: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de </a:t>
            </a:r>
            <a:r>
              <a:rPr lang="es-ES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adhesión se establezcan </a:t>
            </a:r>
            <a:r>
              <a:rPr lang="es-ES" sz="11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los </a:t>
            </a:r>
            <a:r>
              <a:rPr lang="es-E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términos y condiciones. </a:t>
            </a:r>
          </a:p>
          <a:p>
            <a:pPr algn="just"/>
            <a:endParaRPr lang="es-ES" sz="11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algn="just"/>
            <a:r>
              <a:rPr lang="es-ES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Sistema </a:t>
            </a: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de Video Vigilancia.- Es importante que los usuarios conozcan </a:t>
            </a:r>
            <a:r>
              <a:rPr lang="es-E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“autorización implícita</a:t>
            </a:r>
            <a:r>
              <a:rPr lang="es-ES" sz="11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”.</a:t>
            </a:r>
            <a:endParaRPr lang="es-EC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3040980">
            <a:off x="4095307" y="985817"/>
            <a:ext cx="270662" cy="242637"/>
          </a:xfrm>
          <a:prstGeom prst="rect">
            <a:avLst/>
          </a:prstGeom>
        </p:spPr>
      </p:pic>
      <p:pic>
        <p:nvPicPr>
          <p:cNvPr id="18" name="Google Shape;275;p29"/>
          <p:cNvPicPr preferRelativeResize="0"/>
          <p:nvPr/>
        </p:nvPicPr>
        <p:blipFill rotWithShape="1">
          <a:blip r:embed="rId5">
            <a:alphaModFix/>
            <a:extLst/>
          </a:blip>
          <a:srcRect/>
          <a:stretch/>
        </p:blipFill>
        <p:spPr>
          <a:xfrm>
            <a:off x="1374678" y="2724951"/>
            <a:ext cx="482670" cy="4843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Google Shape;275;p29"/>
          <p:cNvPicPr preferRelativeResize="0"/>
          <p:nvPr/>
        </p:nvPicPr>
        <p:blipFill rotWithShape="1">
          <a:blip r:embed="rId5">
            <a:alphaModFix/>
            <a:extLst/>
          </a:blip>
          <a:srcRect/>
          <a:stretch/>
        </p:blipFill>
        <p:spPr>
          <a:xfrm>
            <a:off x="1374678" y="3511364"/>
            <a:ext cx="482670" cy="4843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" name="Google Shape;253;p28"/>
          <p:cNvSpPr txBox="1"/>
          <p:nvPr/>
        </p:nvSpPr>
        <p:spPr>
          <a:xfrm>
            <a:off x="7963326" y="4549677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23" name="Google Shape;94;p2"/>
          <p:cNvSpPr txBox="1"/>
          <p:nvPr/>
        </p:nvSpPr>
        <p:spPr>
          <a:xfrm>
            <a:off x="7758945" y="4860517"/>
            <a:ext cx="1200555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  <a:r>
              <a:rPr lang="es-MX" sz="12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 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4" name="Google Shape;10400;p65"/>
          <p:cNvGrpSpPr/>
          <p:nvPr/>
        </p:nvGrpSpPr>
        <p:grpSpPr>
          <a:xfrm>
            <a:off x="7665929" y="4561771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5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3040980">
            <a:off x="4095305" y="1449461"/>
            <a:ext cx="270662" cy="2426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5629" r="20919" b="25629"/>
          <a:stretch/>
        </p:blipFill>
        <p:spPr>
          <a:xfrm rot="13040980">
            <a:off x="4103751" y="1956071"/>
            <a:ext cx="270662" cy="242637"/>
          </a:xfrm>
          <a:prstGeom prst="rect">
            <a:avLst/>
          </a:prstGeom>
        </p:spPr>
      </p:pic>
      <p:sp>
        <p:nvSpPr>
          <p:cNvPr id="32" name="Google Shape;10695;p66"/>
          <p:cNvSpPr/>
          <p:nvPr/>
        </p:nvSpPr>
        <p:spPr>
          <a:xfrm>
            <a:off x="7289145" y="1885723"/>
            <a:ext cx="27722" cy="10248"/>
          </a:xfrm>
          <a:custGeom>
            <a:avLst/>
            <a:gdLst/>
            <a:ahLst/>
            <a:cxnLst/>
            <a:rect l="l" t="t" r="r" b="b"/>
            <a:pathLst>
              <a:path w="871" h="322" extrusionOk="0">
                <a:moveTo>
                  <a:pt x="168" y="0"/>
                </a:moveTo>
                <a:cubicBezTo>
                  <a:pt x="84" y="0"/>
                  <a:pt x="1" y="72"/>
                  <a:pt x="1" y="155"/>
                </a:cubicBezTo>
                <a:cubicBezTo>
                  <a:pt x="1" y="250"/>
                  <a:pt x="84" y="322"/>
                  <a:pt x="168" y="322"/>
                </a:cubicBezTo>
                <a:lnTo>
                  <a:pt x="703" y="322"/>
                </a:lnTo>
                <a:cubicBezTo>
                  <a:pt x="799" y="322"/>
                  <a:pt x="870" y="250"/>
                  <a:pt x="870" y="155"/>
                </a:cubicBezTo>
                <a:cubicBezTo>
                  <a:pt x="870" y="72"/>
                  <a:pt x="811" y="0"/>
                  <a:pt x="70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689;p66"/>
          <p:cNvSpPr/>
          <p:nvPr/>
        </p:nvSpPr>
        <p:spPr>
          <a:xfrm>
            <a:off x="7419511" y="2117236"/>
            <a:ext cx="10630" cy="38702"/>
          </a:xfrm>
          <a:custGeom>
            <a:avLst/>
            <a:gdLst/>
            <a:ahLst/>
            <a:cxnLst/>
            <a:rect l="l" t="t" r="r" b="b"/>
            <a:pathLst>
              <a:path w="334" h="1216" extrusionOk="0">
                <a:moveTo>
                  <a:pt x="167" y="1"/>
                </a:moveTo>
                <a:cubicBezTo>
                  <a:pt x="72" y="1"/>
                  <a:pt x="1" y="72"/>
                  <a:pt x="1" y="167"/>
                </a:cubicBezTo>
                <a:lnTo>
                  <a:pt x="1" y="1060"/>
                </a:lnTo>
                <a:cubicBezTo>
                  <a:pt x="1" y="1144"/>
                  <a:pt x="72" y="1215"/>
                  <a:pt x="167" y="1215"/>
                </a:cubicBezTo>
                <a:cubicBezTo>
                  <a:pt x="251" y="1215"/>
                  <a:pt x="334" y="1144"/>
                  <a:pt x="334" y="1060"/>
                </a:cubicBezTo>
                <a:lnTo>
                  <a:pt x="334" y="167"/>
                </a:lnTo>
                <a:cubicBezTo>
                  <a:pt x="334" y="72"/>
                  <a:pt x="251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0682;p66"/>
          <p:cNvGrpSpPr/>
          <p:nvPr/>
        </p:nvGrpSpPr>
        <p:grpSpPr>
          <a:xfrm>
            <a:off x="5074517" y="2599385"/>
            <a:ext cx="1982585" cy="1993108"/>
            <a:chOff x="7098912" y="1969392"/>
            <a:chExt cx="359651" cy="361560"/>
          </a:xfrm>
          <a:solidFill>
            <a:srgbClr val="0070C0"/>
          </a:solidFill>
        </p:grpSpPr>
        <p:sp>
          <p:nvSpPr>
            <p:cNvPr id="36" name="Google Shape;10683;p66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84;p66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85;p66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86;p66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87;p66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88;p66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89;p66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90;p66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91;p66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92;p66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93;p66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94;p66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5;p66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74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4;p2"/>
          <p:cNvSpPr txBox="1"/>
          <p:nvPr/>
        </p:nvSpPr>
        <p:spPr>
          <a:xfrm>
            <a:off x="2815042" y="416335"/>
            <a:ext cx="3585356" cy="12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lang="es-MX" sz="2000" b="1" dirty="0" smtClean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48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GRACIAS</a:t>
            </a:r>
            <a:endParaRPr sz="40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pic>
        <p:nvPicPr>
          <p:cNvPr id="5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6816" y="3319800"/>
            <a:ext cx="1315487" cy="48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53;p28"/>
          <p:cNvSpPr txBox="1"/>
          <p:nvPr/>
        </p:nvSpPr>
        <p:spPr>
          <a:xfrm>
            <a:off x="4181061" y="2352474"/>
            <a:ext cx="118067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Comisión</a:t>
            </a:r>
            <a:endParaRPr sz="31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21" name="Google Shape;94;p2"/>
          <p:cNvSpPr txBox="1"/>
          <p:nvPr/>
        </p:nvSpPr>
        <p:spPr>
          <a:xfrm>
            <a:off x="3970055" y="2687217"/>
            <a:ext cx="1200555" cy="21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12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de</a:t>
            </a:r>
            <a:r>
              <a:rPr lang="es-MX" sz="12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 Movilidad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grpSp>
        <p:nvGrpSpPr>
          <p:cNvPr id="22" name="Google Shape;10400;p65"/>
          <p:cNvGrpSpPr/>
          <p:nvPr/>
        </p:nvGrpSpPr>
        <p:grpSpPr>
          <a:xfrm>
            <a:off x="3875945" y="2360139"/>
            <a:ext cx="334471" cy="338942"/>
            <a:chOff x="1298037" y="2425727"/>
            <a:chExt cx="338364" cy="342887"/>
          </a:xfrm>
          <a:solidFill>
            <a:srgbClr val="0070C0"/>
          </a:solidFill>
        </p:grpSpPr>
        <p:sp>
          <p:nvSpPr>
            <p:cNvPr id="23" name="Google Shape;10401;p65"/>
            <p:cNvSpPr/>
            <p:nvPr/>
          </p:nvSpPr>
          <p:spPr>
            <a:xfrm>
              <a:off x="1339384" y="2471630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02;p6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03;p6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04;p6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64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262</Words>
  <Application>Microsoft Office PowerPoint</Application>
  <PresentationFormat>Presentación en pantalla (16:9)</PresentationFormat>
  <Paragraphs>76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Montserrat</vt:lpstr>
      <vt:lpstr>Arial</vt:lpstr>
      <vt:lpstr>Dancing Script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Dalila Alejandra Niama Tapia</dc:creator>
  <cp:lastModifiedBy>Maria Fernanda Racines Corredores</cp:lastModifiedBy>
  <cp:revision>129</cp:revision>
  <cp:lastPrinted>2023-12-18T15:29:07Z</cp:lastPrinted>
  <dcterms:modified xsi:type="dcterms:W3CDTF">2023-12-18T15:40:50Z</dcterms:modified>
</cp:coreProperties>
</file>