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4" r:id="rId4"/>
    <p:sldId id="266" r:id="rId5"/>
    <p:sldId id="267" r:id="rId6"/>
    <p:sldId id="269" r:id="rId7"/>
    <p:sldId id="263" r:id="rId8"/>
    <p:sldId id="259" r:id="rId9"/>
    <p:sldId id="257" r:id="rId10"/>
    <p:sldId id="261" r:id="rId11"/>
    <p:sldId id="260" r:id="rId12"/>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3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1" d="100"/>
          <a:sy n="71" d="100"/>
        </p:scale>
        <p:origin x="6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A39B7B-CDEE-461F-9036-8538E38001BE}" type="doc">
      <dgm:prSet loTypeId="urn:microsoft.com/office/officeart/2009/3/layout/PieProcess" loCatId="list" qsTypeId="urn:microsoft.com/office/officeart/2005/8/quickstyle/simple1" qsCatId="simple" csTypeId="urn:microsoft.com/office/officeart/2005/8/colors/colorful1" csCatId="colorful" phldr="1"/>
      <dgm:spPr/>
      <dgm:t>
        <a:bodyPr/>
        <a:lstStyle/>
        <a:p>
          <a:endParaRPr lang="es-EC"/>
        </a:p>
      </dgm:t>
    </dgm:pt>
    <dgm:pt modelId="{9D579EAA-C023-4DBF-B078-0F207941FD4B}">
      <dgm:prSet phldrT="[Texto]"/>
      <dgm:spPr/>
      <dgm:t>
        <a:bodyPr/>
        <a:lstStyle/>
        <a:p>
          <a:r>
            <a:rPr lang="es-MX" dirty="0"/>
            <a:t>REDUCE </a:t>
          </a:r>
          <a:endParaRPr lang="es-EC" dirty="0"/>
        </a:p>
      </dgm:t>
    </dgm:pt>
    <dgm:pt modelId="{DE7D26CE-BD8E-4123-98AE-64151596C352}" type="parTrans" cxnId="{ADF3E7FB-C22F-479D-9A96-0220BA5B26E8}">
      <dgm:prSet/>
      <dgm:spPr/>
      <dgm:t>
        <a:bodyPr/>
        <a:lstStyle/>
        <a:p>
          <a:endParaRPr lang="es-EC"/>
        </a:p>
      </dgm:t>
    </dgm:pt>
    <dgm:pt modelId="{BF96CDBB-858B-435A-AB69-C4B1DE122B01}" type="sibTrans" cxnId="{ADF3E7FB-C22F-479D-9A96-0220BA5B26E8}">
      <dgm:prSet/>
      <dgm:spPr/>
      <dgm:t>
        <a:bodyPr/>
        <a:lstStyle/>
        <a:p>
          <a:endParaRPr lang="es-EC"/>
        </a:p>
      </dgm:t>
    </dgm:pt>
    <dgm:pt modelId="{60996B53-E614-45D7-89B7-F7D9228915D3}">
      <dgm:prSet phldrT="[Texto]"/>
      <dgm:spPr/>
      <dgm:t>
        <a:bodyPr/>
        <a:lstStyle/>
        <a:p>
          <a:r>
            <a:rPr lang="es-MX" dirty="0"/>
            <a:t>GOBIERNO CENTRAL </a:t>
          </a:r>
          <a:endParaRPr lang="es-EC" dirty="0"/>
        </a:p>
      </dgm:t>
    </dgm:pt>
    <dgm:pt modelId="{6A635755-DEF4-43C0-84B9-DA01512C9CD6}" type="parTrans" cxnId="{9D57DCC5-D638-45A8-B3EF-D767DEE8D975}">
      <dgm:prSet/>
      <dgm:spPr/>
      <dgm:t>
        <a:bodyPr/>
        <a:lstStyle/>
        <a:p>
          <a:endParaRPr lang="es-EC"/>
        </a:p>
      </dgm:t>
    </dgm:pt>
    <dgm:pt modelId="{9CD6F3AF-527B-47CF-898F-02D4EC95EAD7}" type="sibTrans" cxnId="{9D57DCC5-D638-45A8-B3EF-D767DEE8D975}">
      <dgm:prSet/>
      <dgm:spPr/>
      <dgm:t>
        <a:bodyPr/>
        <a:lstStyle/>
        <a:p>
          <a:endParaRPr lang="es-EC"/>
        </a:p>
      </dgm:t>
    </dgm:pt>
    <dgm:pt modelId="{F0F7CFD7-F3FD-4814-A8CB-41A61870CEC9}">
      <dgm:prSet phldrT="[Texto]"/>
      <dgm:spPr/>
      <dgm:t>
        <a:bodyPr/>
        <a:lstStyle/>
        <a:p>
          <a:r>
            <a:rPr lang="es-MX" dirty="0"/>
            <a:t>ASIGNA</a:t>
          </a:r>
          <a:endParaRPr lang="es-EC" dirty="0"/>
        </a:p>
      </dgm:t>
    </dgm:pt>
    <dgm:pt modelId="{46A4CC1F-4F2D-425C-82E5-C0C3615EDE38}" type="parTrans" cxnId="{B9678640-B4FE-4EA8-B849-E3F1D81903B3}">
      <dgm:prSet/>
      <dgm:spPr/>
      <dgm:t>
        <a:bodyPr/>
        <a:lstStyle/>
        <a:p>
          <a:endParaRPr lang="es-EC"/>
        </a:p>
      </dgm:t>
    </dgm:pt>
    <dgm:pt modelId="{477EF7C3-D791-4FDB-B10D-955C602F61D9}" type="sibTrans" cxnId="{B9678640-B4FE-4EA8-B849-E3F1D81903B3}">
      <dgm:prSet/>
      <dgm:spPr/>
      <dgm:t>
        <a:bodyPr/>
        <a:lstStyle/>
        <a:p>
          <a:endParaRPr lang="es-EC"/>
        </a:p>
      </dgm:t>
    </dgm:pt>
    <dgm:pt modelId="{10B97BE0-E8F8-4DBE-88F3-E205353CE620}">
      <dgm:prSet phldrT="[Texto]"/>
      <dgm:spPr/>
      <dgm:t>
        <a:bodyPr/>
        <a:lstStyle/>
        <a:p>
          <a:r>
            <a:rPr lang="es-MX" dirty="0"/>
            <a:t>Alcaldía  QUITO</a:t>
          </a:r>
        </a:p>
      </dgm:t>
    </dgm:pt>
    <dgm:pt modelId="{F4D749A1-2548-4722-9B1F-110F22A02253}" type="parTrans" cxnId="{539AD4B6-0EC3-493E-9409-350819EE7F46}">
      <dgm:prSet/>
      <dgm:spPr/>
      <dgm:t>
        <a:bodyPr/>
        <a:lstStyle/>
        <a:p>
          <a:endParaRPr lang="es-EC"/>
        </a:p>
      </dgm:t>
    </dgm:pt>
    <dgm:pt modelId="{37363D66-71A8-40A4-9FE1-FB23F6D909C3}" type="sibTrans" cxnId="{539AD4B6-0EC3-493E-9409-350819EE7F46}">
      <dgm:prSet/>
      <dgm:spPr/>
      <dgm:t>
        <a:bodyPr/>
        <a:lstStyle/>
        <a:p>
          <a:endParaRPr lang="es-EC"/>
        </a:p>
      </dgm:t>
    </dgm:pt>
    <dgm:pt modelId="{7088F7E0-8169-4426-93BF-872354D99756}" type="pres">
      <dgm:prSet presAssocID="{9CA39B7B-CDEE-461F-9036-8538E38001BE}" presName="Name0" presStyleCnt="0">
        <dgm:presLayoutVars>
          <dgm:chMax val="7"/>
          <dgm:chPref val="7"/>
          <dgm:dir/>
          <dgm:animOne val="branch"/>
          <dgm:animLvl val="lvl"/>
        </dgm:presLayoutVars>
      </dgm:prSet>
      <dgm:spPr/>
    </dgm:pt>
    <dgm:pt modelId="{C0666FA7-0312-4E02-9DDB-B6C339DDE90C}" type="pres">
      <dgm:prSet presAssocID="{9D579EAA-C023-4DBF-B078-0F207941FD4B}" presName="ParentComposite" presStyleCnt="0"/>
      <dgm:spPr/>
    </dgm:pt>
    <dgm:pt modelId="{3008B4FE-2C9C-4475-AD4A-30ADB96F0348}" type="pres">
      <dgm:prSet presAssocID="{9D579EAA-C023-4DBF-B078-0F207941FD4B}" presName="Chord" presStyleLbl="bgShp" presStyleIdx="0" presStyleCnt="2"/>
      <dgm:spPr/>
    </dgm:pt>
    <dgm:pt modelId="{299A16E9-92DB-418F-81B9-567C7BB617C2}" type="pres">
      <dgm:prSet presAssocID="{9D579EAA-C023-4DBF-B078-0F207941FD4B}" presName="Pie" presStyleLbl="alignNode1" presStyleIdx="0" presStyleCnt="2"/>
      <dgm:spPr/>
    </dgm:pt>
    <dgm:pt modelId="{E983F66B-707A-4087-A805-DC27E75C2EB0}" type="pres">
      <dgm:prSet presAssocID="{9D579EAA-C023-4DBF-B078-0F207941FD4B}" presName="Parent" presStyleLbl="revTx" presStyleIdx="0" presStyleCnt="4">
        <dgm:presLayoutVars>
          <dgm:chMax val="1"/>
          <dgm:chPref val="1"/>
          <dgm:bulletEnabled val="1"/>
        </dgm:presLayoutVars>
      </dgm:prSet>
      <dgm:spPr/>
    </dgm:pt>
    <dgm:pt modelId="{B2AC25BB-0247-4033-8FBA-B9C6C6239404}" type="pres">
      <dgm:prSet presAssocID="{9CD6F3AF-527B-47CF-898F-02D4EC95EAD7}" presName="negSibTrans" presStyleCnt="0"/>
      <dgm:spPr/>
    </dgm:pt>
    <dgm:pt modelId="{6F73F667-6EE1-4C80-BD60-1BF607031050}" type="pres">
      <dgm:prSet presAssocID="{9D579EAA-C023-4DBF-B078-0F207941FD4B}" presName="composite" presStyleCnt="0"/>
      <dgm:spPr/>
    </dgm:pt>
    <dgm:pt modelId="{27902F26-9987-44E8-9BC1-0EE42289591E}" type="pres">
      <dgm:prSet presAssocID="{9D579EAA-C023-4DBF-B078-0F207941FD4B}" presName="Child" presStyleLbl="revTx" presStyleIdx="1" presStyleCnt="4">
        <dgm:presLayoutVars>
          <dgm:chMax val="0"/>
          <dgm:chPref val="0"/>
          <dgm:bulletEnabled val="1"/>
        </dgm:presLayoutVars>
      </dgm:prSet>
      <dgm:spPr/>
    </dgm:pt>
    <dgm:pt modelId="{EE12B9F7-C168-4C0F-8176-5E7935767006}" type="pres">
      <dgm:prSet presAssocID="{BF96CDBB-858B-435A-AB69-C4B1DE122B01}" presName="sibTrans" presStyleCnt="0"/>
      <dgm:spPr/>
    </dgm:pt>
    <dgm:pt modelId="{1AF121F5-9810-4E7B-8B65-4913F1F20ADE}" type="pres">
      <dgm:prSet presAssocID="{F0F7CFD7-F3FD-4814-A8CB-41A61870CEC9}" presName="ParentComposite" presStyleCnt="0"/>
      <dgm:spPr/>
    </dgm:pt>
    <dgm:pt modelId="{EA92E9E0-6BF8-49B4-8504-93D4768F27E4}" type="pres">
      <dgm:prSet presAssocID="{F0F7CFD7-F3FD-4814-A8CB-41A61870CEC9}" presName="Chord" presStyleLbl="bgShp" presStyleIdx="1" presStyleCnt="2"/>
      <dgm:spPr/>
    </dgm:pt>
    <dgm:pt modelId="{23187F99-CA9E-4A52-8082-D16559C076B9}" type="pres">
      <dgm:prSet presAssocID="{F0F7CFD7-F3FD-4814-A8CB-41A61870CEC9}" presName="Pie" presStyleLbl="alignNode1" presStyleIdx="1" presStyleCnt="2"/>
      <dgm:spPr/>
    </dgm:pt>
    <dgm:pt modelId="{6AB46BF0-28EF-4EB7-875B-CC9838550113}" type="pres">
      <dgm:prSet presAssocID="{F0F7CFD7-F3FD-4814-A8CB-41A61870CEC9}" presName="Parent" presStyleLbl="revTx" presStyleIdx="2" presStyleCnt="4">
        <dgm:presLayoutVars>
          <dgm:chMax val="1"/>
          <dgm:chPref val="1"/>
          <dgm:bulletEnabled val="1"/>
        </dgm:presLayoutVars>
      </dgm:prSet>
      <dgm:spPr/>
    </dgm:pt>
    <dgm:pt modelId="{D78CEB8F-42BD-4890-A5B9-0167FD4C7385}" type="pres">
      <dgm:prSet presAssocID="{37363D66-71A8-40A4-9FE1-FB23F6D909C3}" presName="negSibTrans" presStyleCnt="0"/>
      <dgm:spPr/>
    </dgm:pt>
    <dgm:pt modelId="{EE7327A1-DE92-4C55-9FA0-71A94385225F}" type="pres">
      <dgm:prSet presAssocID="{F0F7CFD7-F3FD-4814-A8CB-41A61870CEC9}" presName="composite" presStyleCnt="0"/>
      <dgm:spPr/>
    </dgm:pt>
    <dgm:pt modelId="{269C38DD-59C6-4687-9A78-316498141238}" type="pres">
      <dgm:prSet presAssocID="{F0F7CFD7-F3FD-4814-A8CB-41A61870CEC9}" presName="Child" presStyleLbl="revTx" presStyleIdx="3" presStyleCnt="4">
        <dgm:presLayoutVars>
          <dgm:chMax val="0"/>
          <dgm:chPref val="0"/>
          <dgm:bulletEnabled val="1"/>
        </dgm:presLayoutVars>
      </dgm:prSet>
      <dgm:spPr/>
    </dgm:pt>
  </dgm:ptLst>
  <dgm:cxnLst>
    <dgm:cxn modelId="{397FA532-89BC-41BB-A904-39FB3F1CD39A}" type="presOf" srcId="{10B97BE0-E8F8-4DBE-88F3-E205353CE620}" destId="{269C38DD-59C6-4687-9A78-316498141238}" srcOrd="0" destOrd="0" presId="urn:microsoft.com/office/officeart/2009/3/layout/PieProcess"/>
    <dgm:cxn modelId="{B9678640-B4FE-4EA8-B849-E3F1D81903B3}" srcId="{9CA39B7B-CDEE-461F-9036-8538E38001BE}" destId="{F0F7CFD7-F3FD-4814-A8CB-41A61870CEC9}" srcOrd="1" destOrd="0" parTransId="{46A4CC1F-4F2D-425C-82E5-C0C3615EDE38}" sibTransId="{477EF7C3-D791-4FDB-B10D-955C602F61D9}"/>
    <dgm:cxn modelId="{8E849863-E07F-4F09-B435-7C0A3607AB13}" type="presOf" srcId="{F0F7CFD7-F3FD-4814-A8CB-41A61870CEC9}" destId="{6AB46BF0-28EF-4EB7-875B-CC9838550113}" srcOrd="0" destOrd="0" presId="urn:microsoft.com/office/officeart/2009/3/layout/PieProcess"/>
    <dgm:cxn modelId="{539AD4B6-0EC3-493E-9409-350819EE7F46}" srcId="{F0F7CFD7-F3FD-4814-A8CB-41A61870CEC9}" destId="{10B97BE0-E8F8-4DBE-88F3-E205353CE620}" srcOrd="0" destOrd="0" parTransId="{F4D749A1-2548-4722-9B1F-110F22A02253}" sibTransId="{37363D66-71A8-40A4-9FE1-FB23F6D909C3}"/>
    <dgm:cxn modelId="{32A707BF-8261-4C0B-A73C-8B0A091A49EB}" type="presOf" srcId="{9D579EAA-C023-4DBF-B078-0F207941FD4B}" destId="{E983F66B-707A-4087-A805-DC27E75C2EB0}" srcOrd="0" destOrd="0" presId="urn:microsoft.com/office/officeart/2009/3/layout/PieProcess"/>
    <dgm:cxn modelId="{9D57DCC5-D638-45A8-B3EF-D767DEE8D975}" srcId="{9D579EAA-C023-4DBF-B078-0F207941FD4B}" destId="{60996B53-E614-45D7-89B7-F7D9228915D3}" srcOrd="0" destOrd="0" parTransId="{6A635755-DEF4-43C0-84B9-DA01512C9CD6}" sibTransId="{9CD6F3AF-527B-47CF-898F-02D4EC95EAD7}"/>
    <dgm:cxn modelId="{944051F2-752C-4493-9522-DBA5DF8E8038}" type="presOf" srcId="{9CA39B7B-CDEE-461F-9036-8538E38001BE}" destId="{7088F7E0-8169-4426-93BF-872354D99756}" srcOrd="0" destOrd="0" presId="urn:microsoft.com/office/officeart/2009/3/layout/PieProcess"/>
    <dgm:cxn modelId="{D33FC5F7-EFB2-40EF-9A8A-829B0CEA2358}" type="presOf" srcId="{60996B53-E614-45D7-89B7-F7D9228915D3}" destId="{27902F26-9987-44E8-9BC1-0EE42289591E}" srcOrd="0" destOrd="0" presId="urn:microsoft.com/office/officeart/2009/3/layout/PieProcess"/>
    <dgm:cxn modelId="{ADF3E7FB-C22F-479D-9A96-0220BA5B26E8}" srcId="{9CA39B7B-CDEE-461F-9036-8538E38001BE}" destId="{9D579EAA-C023-4DBF-B078-0F207941FD4B}" srcOrd="0" destOrd="0" parTransId="{DE7D26CE-BD8E-4123-98AE-64151596C352}" sibTransId="{BF96CDBB-858B-435A-AB69-C4B1DE122B01}"/>
    <dgm:cxn modelId="{F1858722-7FC1-45D6-B7E7-A92F08D322D0}" type="presParOf" srcId="{7088F7E0-8169-4426-93BF-872354D99756}" destId="{C0666FA7-0312-4E02-9DDB-B6C339DDE90C}" srcOrd="0" destOrd="0" presId="urn:microsoft.com/office/officeart/2009/3/layout/PieProcess"/>
    <dgm:cxn modelId="{364450AE-B7F3-4F97-81D7-6F1D6BE552AD}" type="presParOf" srcId="{C0666FA7-0312-4E02-9DDB-B6C339DDE90C}" destId="{3008B4FE-2C9C-4475-AD4A-30ADB96F0348}" srcOrd="0" destOrd="0" presId="urn:microsoft.com/office/officeart/2009/3/layout/PieProcess"/>
    <dgm:cxn modelId="{70EB0823-1776-40C1-8155-0B1919FE8E59}" type="presParOf" srcId="{C0666FA7-0312-4E02-9DDB-B6C339DDE90C}" destId="{299A16E9-92DB-418F-81B9-567C7BB617C2}" srcOrd="1" destOrd="0" presId="urn:microsoft.com/office/officeart/2009/3/layout/PieProcess"/>
    <dgm:cxn modelId="{29B62AE5-9AB3-4D0E-87B6-11514ACE589A}" type="presParOf" srcId="{C0666FA7-0312-4E02-9DDB-B6C339DDE90C}" destId="{E983F66B-707A-4087-A805-DC27E75C2EB0}" srcOrd="2" destOrd="0" presId="urn:microsoft.com/office/officeart/2009/3/layout/PieProcess"/>
    <dgm:cxn modelId="{8068A8F5-9D05-42DF-9638-828649C8A46D}" type="presParOf" srcId="{7088F7E0-8169-4426-93BF-872354D99756}" destId="{B2AC25BB-0247-4033-8FBA-B9C6C6239404}" srcOrd="1" destOrd="0" presId="urn:microsoft.com/office/officeart/2009/3/layout/PieProcess"/>
    <dgm:cxn modelId="{A7E12CE2-D274-43F9-8BA6-D450C852B48C}" type="presParOf" srcId="{7088F7E0-8169-4426-93BF-872354D99756}" destId="{6F73F667-6EE1-4C80-BD60-1BF607031050}" srcOrd="2" destOrd="0" presId="urn:microsoft.com/office/officeart/2009/3/layout/PieProcess"/>
    <dgm:cxn modelId="{CA02EDA5-8B9F-4FA3-AF27-7A0AB288401F}" type="presParOf" srcId="{6F73F667-6EE1-4C80-BD60-1BF607031050}" destId="{27902F26-9987-44E8-9BC1-0EE42289591E}" srcOrd="0" destOrd="0" presId="urn:microsoft.com/office/officeart/2009/3/layout/PieProcess"/>
    <dgm:cxn modelId="{70C73EBB-F5FF-442A-84AD-D3910A3ABA54}" type="presParOf" srcId="{7088F7E0-8169-4426-93BF-872354D99756}" destId="{EE12B9F7-C168-4C0F-8176-5E7935767006}" srcOrd="3" destOrd="0" presId="urn:microsoft.com/office/officeart/2009/3/layout/PieProcess"/>
    <dgm:cxn modelId="{B96BC0F2-608D-4EDF-991B-963D1C04E6D1}" type="presParOf" srcId="{7088F7E0-8169-4426-93BF-872354D99756}" destId="{1AF121F5-9810-4E7B-8B65-4913F1F20ADE}" srcOrd="4" destOrd="0" presId="urn:microsoft.com/office/officeart/2009/3/layout/PieProcess"/>
    <dgm:cxn modelId="{72B50587-47E2-4B0B-A6E2-9C592A6D06A2}" type="presParOf" srcId="{1AF121F5-9810-4E7B-8B65-4913F1F20ADE}" destId="{EA92E9E0-6BF8-49B4-8504-93D4768F27E4}" srcOrd="0" destOrd="0" presId="urn:microsoft.com/office/officeart/2009/3/layout/PieProcess"/>
    <dgm:cxn modelId="{DD4DFFB7-2147-4176-B9CF-16A28B6FCB59}" type="presParOf" srcId="{1AF121F5-9810-4E7B-8B65-4913F1F20ADE}" destId="{23187F99-CA9E-4A52-8082-D16559C076B9}" srcOrd="1" destOrd="0" presId="urn:microsoft.com/office/officeart/2009/3/layout/PieProcess"/>
    <dgm:cxn modelId="{CB5565FB-7CEC-4069-B477-A073BD3C34D6}" type="presParOf" srcId="{1AF121F5-9810-4E7B-8B65-4913F1F20ADE}" destId="{6AB46BF0-28EF-4EB7-875B-CC9838550113}" srcOrd="2" destOrd="0" presId="urn:microsoft.com/office/officeart/2009/3/layout/PieProcess"/>
    <dgm:cxn modelId="{5C4A9114-CB7D-40B5-B618-3FBA44CBAD2B}" type="presParOf" srcId="{7088F7E0-8169-4426-93BF-872354D99756}" destId="{D78CEB8F-42BD-4890-A5B9-0167FD4C7385}" srcOrd="5" destOrd="0" presId="urn:microsoft.com/office/officeart/2009/3/layout/PieProcess"/>
    <dgm:cxn modelId="{0B8D5356-F12B-429A-9C74-3A46C1EC8811}" type="presParOf" srcId="{7088F7E0-8169-4426-93BF-872354D99756}" destId="{EE7327A1-DE92-4C55-9FA0-71A94385225F}" srcOrd="6" destOrd="0" presId="urn:microsoft.com/office/officeart/2009/3/layout/PieProcess"/>
    <dgm:cxn modelId="{7A2D2CA5-7BBE-4342-BF99-A9056B28D834}" type="presParOf" srcId="{EE7327A1-DE92-4C55-9FA0-71A94385225F}" destId="{269C38DD-59C6-4687-9A78-316498141238}" srcOrd="0" destOrd="0" presId="urn:microsoft.com/office/officeart/2009/3/layout/Pi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3EE878-D95E-452A-8503-14F41C93D5DD}" type="doc">
      <dgm:prSet loTypeId="urn:microsoft.com/office/officeart/2005/8/layout/pyramid2" loCatId="pyramid" qsTypeId="urn:microsoft.com/office/officeart/2005/8/quickstyle/simple1" qsCatId="simple" csTypeId="urn:microsoft.com/office/officeart/2005/8/colors/accent0_2" csCatId="mainScheme" phldr="1"/>
      <dgm:spPr/>
    </dgm:pt>
    <dgm:pt modelId="{81717E27-9CC2-455E-B561-D66540D7822A}">
      <dgm:prSet phldrT="[Texto]" custT="1"/>
      <dgm:spPr/>
      <dgm:t>
        <a:bodyPr/>
        <a:lstStyle/>
        <a:p>
          <a:r>
            <a:rPr lang="es-EC" sz="3600" dirty="0"/>
            <a:t>¿</a:t>
          </a:r>
          <a:r>
            <a:rPr lang="es-MX" sz="3600" dirty="0"/>
            <a:t>Está planificada la asignación FDR 2024?</a:t>
          </a:r>
          <a:endParaRPr lang="es-EC" sz="3600" dirty="0"/>
        </a:p>
      </dgm:t>
    </dgm:pt>
    <dgm:pt modelId="{ED929BE2-C4F0-474A-9150-2823EEE4DCC0}" type="parTrans" cxnId="{D093A04A-9517-429D-8248-655D34B3059D}">
      <dgm:prSet/>
      <dgm:spPr/>
      <dgm:t>
        <a:bodyPr/>
        <a:lstStyle/>
        <a:p>
          <a:endParaRPr lang="es-EC"/>
        </a:p>
      </dgm:t>
    </dgm:pt>
    <dgm:pt modelId="{56D7F84B-B1D7-496C-B5F1-762CD40FAF0D}" type="sibTrans" cxnId="{D093A04A-9517-429D-8248-655D34B3059D}">
      <dgm:prSet/>
      <dgm:spPr/>
      <dgm:t>
        <a:bodyPr/>
        <a:lstStyle/>
        <a:p>
          <a:endParaRPr lang="es-EC"/>
        </a:p>
      </dgm:t>
    </dgm:pt>
    <dgm:pt modelId="{DE1459C3-EFC7-4282-8B4F-66B07667F97A}" type="pres">
      <dgm:prSet presAssocID="{D23EE878-D95E-452A-8503-14F41C93D5DD}" presName="compositeShape" presStyleCnt="0">
        <dgm:presLayoutVars>
          <dgm:dir/>
          <dgm:resizeHandles/>
        </dgm:presLayoutVars>
      </dgm:prSet>
      <dgm:spPr/>
    </dgm:pt>
    <dgm:pt modelId="{1DDD56B5-7093-495D-B09C-4F87B7D2E75B}" type="pres">
      <dgm:prSet presAssocID="{D23EE878-D95E-452A-8503-14F41C93D5DD}" presName="pyramid" presStyleLbl="node1" presStyleIdx="0" presStyleCnt="1"/>
      <dgm:spPr/>
    </dgm:pt>
    <dgm:pt modelId="{EF053BF8-3107-437B-814B-4A7EB50A840A}" type="pres">
      <dgm:prSet presAssocID="{D23EE878-D95E-452A-8503-14F41C93D5DD}" presName="theList" presStyleCnt="0"/>
      <dgm:spPr/>
    </dgm:pt>
    <dgm:pt modelId="{81ED5554-381E-4ADD-A3EE-E7D652966610}" type="pres">
      <dgm:prSet presAssocID="{81717E27-9CC2-455E-B561-D66540D7822A}" presName="aNode" presStyleLbl="fgAcc1" presStyleIdx="0" presStyleCnt="1" custScaleY="74176">
        <dgm:presLayoutVars>
          <dgm:bulletEnabled val="1"/>
        </dgm:presLayoutVars>
      </dgm:prSet>
      <dgm:spPr/>
    </dgm:pt>
    <dgm:pt modelId="{6F7A06B3-6EFE-4158-88A9-7D1D7AF7A9E2}" type="pres">
      <dgm:prSet presAssocID="{81717E27-9CC2-455E-B561-D66540D7822A}" presName="aSpace" presStyleCnt="0"/>
      <dgm:spPr/>
    </dgm:pt>
  </dgm:ptLst>
  <dgm:cxnLst>
    <dgm:cxn modelId="{151BC95C-4444-4CB7-9232-7737F81DDCDB}" type="presOf" srcId="{D23EE878-D95E-452A-8503-14F41C93D5DD}" destId="{DE1459C3-EFC7-4282-8B4F-66B07667F97A}" srcOrd="0" destOrd="0" presId="urn:microsoft.com/office/officeart/2005/8/layout/pyramid2"/>
    <dgm:cxn modelId="{D093A04A-9517-429D-8248-655D34B3059D}" srcId="{D23EE878-D95E-452A-8503-14F41C93D5DD}" destId="{81717E27-9CC2-455E-B561-D66540D7822A}" srcOrd="0" destOrd="0" parTransId="{ED929BE2-C4F0-474A-9150-2823EEE4DCC0}" sibTransId="{56D7F84B-B1D7-496C-B5F1-762CD40FAF0D}"/>
    <dgm:cxn modelId="{9ACB1FCA-271D-4BBF-8A5B-56EEBE6A4BC2}" type="presOf" srcId="{81717E27-9CC2-455E-B561-D66540D7822A}" destId="{81ED5554-381E-4ADD-A3EE-E7D652966610}" srcOrd="0" destOrd="0" presId="urn:microsoft.com/office/officeart/2005/8/layout/pyramid2"/>
    <dgm:cxn modelId="{B1EFE5F8-E426-42E9-A5DB-0B3D52613D2F}" type="presParOf" srcId="{DE1459C3-EFC7-4282-8B4F-66B07667F97A}" destId="{1DDD56B5-7093-495D-B09C-4F87B7D2E75B}" srcOrd="0" destOrd="0" presId="urn:microsoft.com/office/officeart/2005/8/layout/pyramid2"/>
    <dgm:cxn modelId="{26A174FA-5509-424D-AC61-461EE2FC0CB2}" type="presParOf" srcId="{DE1459C3-EFC7-4282-8B4F-66B07667F97A}" destId="{EF053BF8-3107-437B-814B-4A7EB50A840A}" srcOrd="1" destOrd="0" presId="urn:microsoft.com/office/officeart/2005/8/layout/pyramid2"/>
    <dgm:cxn modelId="{1561A67D-2456-4FA8-B252-F9D951CC82AA}" type="presParOf" srcId="{EF053BF8-3107-437B-814B-4A7EB50A840A}" destId="{81ED5554-381E-4ADD-A3EE-E7D652966610}" srcOrd="0" destOrd="0" presId="urn:microsoft.com/office/officeart/2005/8/layout/pyramid2"/>
    <dgm:cxn modelId="{F0213E77-70CA-49E5-A405-8FCFC4DB3C1C}" type="presParOf" srcId="{EF053BF8-3107-437B-814B-4A7EB50A840A}" destId="{6F7A06B3-6EFE-4158-88A9-7D1D7AF7A9E2}" srcOrd="1"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08B4FE-2C9C-4475-AD4A-30ADB96F0348}">
      <dsp:nvSpPr>
        <dsp:cNvPr id="0" name=""/>
        <dsp:cNvSpPr/>
      </dsp:nvSpPr>
      <dsp:spPr>
        <a:xfrm>
          <a:off x="1197197" y="0"/>
          <a:ext cx="1186703" cy="1186703"/>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9A16E9-92DB-418F-81B9-567C7BB617C2}">
      <dsp:nvSpPr>
        <dsp:cNvPr id="0" name=""/>
        <dsp:cNvSpPr/>
      </dsp:nvSpPr>
      <dsp:spPr>
        <a:xfrm>
          <a:off x="1315867" y="118670"/>
          <a:ext cx="949362" cy="949362"/>
        </a:xfrm>
        <a:prstGeom prst="pie">
          <a:avLst>
            <a:gd name="adj1" fmla="val 10800000"/>
            <a:gd name="adj2" fmla="val 1620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83F66B-707A-4087-A805-DC27E75C2EB0}">
      <dsp:nvSpPr>
        <dsp:cNvPr id="0" name=""/>
        <dsp:cNvSpPr/>
      </dsp:nvSpPr>
      <dsp:spPr>
        <a:xfrm rot="16200000">
          <a:off x="-167511" y="2670081"/>
          <a:ext cx="3441438" cy="7120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2266950">
            <a:lnSpc>
              <a:spcPct val="90000"/>
            </a:lnSpc>
            <a:spcBef>
              <a:spcPct val="0"/>
            </a:spcBef>
            <a:spcAft>
              <a:spcPct val="35000"/>
            </a:spcAft>
            <a:buNone/>
          </a:pPr>
          <a:r>
            <a:rPr lang="es-MX" sz="5100" kern="1200" dirty="0"/>
            <a:t>REDUCE </a:t>
          </a:r>
          <a:endParaRPr lang="es-EC" sz="5100" kern="1200" dirty="0"/>
        </a:p>
      </dsp:txBody>
      <dsp:txXfrm>
        <a:off x="-167511" y="2670081"/>
        <a:ext cx="3441438" cy="712021"/>
      </dsp:txXfrm>
    </dsp:sp>
    <dsp:sp modelId="{27902F26-9987-44E8-9BC1-0EE42289591E}">
      <dsp:nvSpPr>
        <dsp:cNvPr id="0" name=""/>
        <dsp:cNvSpPr/>
      </dsp:nvSpPr>
      <dsp:spPr>
        <a:xfrm>
          <a:off x="2027889" y="0"/>
          <a:ext cx="2373406" cy="4746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90000"/>
            </a:lnSpc>
            <a:spcBef>
              <a:spcPct val="0"/>
            </a:spcBef>
            <a:spcAft>
              <a:spcPct val="35000"/>
            </a:spcAft>
            <a:buNone/>
          </a:pPr>
          <a:r>
            <a:rPr lang="es-MX" sz="3600" kern="1200" dirty="0"/>
            <a:t>GOBIERNO CENTRAL </a:t>
          </a:r>
          <a:endParaRPr lang="es-EC" sz="3600" kern="1200" dirty="0"/>
        </a:p>
      </dsp:txBody>
      <dsp:txXfrm>
        <a:off x="2027889" y="0"/>
        <a:ext cx="2373406" cy="4746812"/>
      </dsp:txXfrm>
    </dsp:sp>
    <dsp:sp modelId="{EA92E9E0-6BF8-49B4-8504-93D4768F27E4}">
      <dsp:nvSpPr>
        <dsp:cNvPr id="0" name=""/>
        <dsp:cNvSpPr/>
      </dsp:nvSpPr>
      <dsp:spPr>
        <a:xfrm>
          <a:off x="4792010" y="0"/>
          <a:ext cx="1186703" cy="1186703"/>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187F99-CA9E-4A52-8082-D16559C076B9}">
      <dsp:nvSpPr>
        <dsp:cNvPr id="0" name=""/>
        <dsp:cNvSpPr/>
      </dsp:nvSpPr>
      <dsp:spPr>
        <a:xfrm>
          <a:off x="4910681" y="118670"/>
          <a:ext cx="949362" cy="949362"/>
        </a:xfrm>
        <a:prstGeom prst="pie">
          <a:avLst>
            <a:gd name="adj1" fmla="val 5400000"/>
            <a:gd name="adj2" fmla="val 1620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B46BF0-28EF-4EB7-875B-CC9838550113}">
      <dsp:nvSpPr>
        <dsp:cNvPr id="0" name=""/>
        <dsp:cNvSpPr/>
      </dsp:nvSpPr>
      <dsp:spPr>
        <a:xfrm rot="16200000">
          <a:off x="3427302" y="2670081"/>
          <a:ext cx="3441438" cy="7120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2266950">
            <a:lnSpc>
              <a:spcPct val="90000"/>
            </a:lnSpc>
            <a:spcBef>
              <a:spcPct val="0"/>
            </a:spcBef>
            <a:spcAft>
              <a:spcPct val="35000"/>
            </a:spcAft>
            <a:buNone/>
          </a:pPr>
          <a:r>
            <a:rPr lang="es-MX" sz="5100" kern="1200" dirty="0"/>
            <a:t>ASIGNA</a:t>
          </a:r>
          <a:endParaRPr lang="es-EC" sz="5100" kern="1200" dirty="0"/>
        </a:p>
      </dsp:txBody>
      <dsp:txXfrm>
        <a:off x="3427302" y="2670081"/>
        <a:ext cx="3441438" cy="712021"/>
      </dsp:txXfrm>
    </dsp:sp>
    <dsp:sp modelId="{269C38DD-59C6-4687-9A78-316498141238}">
      <dsp:nvSpPr>
        <dsp:cNvPr id="0" name=""/>
        <dsp:cNvSpPr/>
      </dsp:nvSpPr>
      <dsp:spPr>
        <a:xfrm>
          <a:off x="5622702" y="0"/>
          <a:ext cx="2373406" cy="4746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90000"/>
            </a:lnSpc>
            <a:spcBef>
              <a:spcPct val="0"/>
            </a:spcBef>
            <a:spcAft>
              <a:spcPct val="35000"/>
            </a:spcAft>
            <a:buNone/>
          </a:pPr>
          <a:r>
            <a:rPr lang="es-MX" sz="3600" kern="1200" dirty="0"/>
            <a:t>Alcaldía  QUITO</a:t>
          </a:r>
        </a:p>
      </dsp:txBody>
      <dsp:txXfrm>
        <a:off x="5622702" y="0"/>
        <a:ext cx="2373406" cy="47468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DD56B5-7093-495D-B09C-4F87B7D2E75B}">
      <dsp:nvSpPr>
        <dsp:cNvPr id="0" name=""/>
        <dsp:cNvSpPr/>
      </dsp:nvSpPr>
      <dsp:spPr>
        <a:xfrm>
          <a:off x="188271" y="0"/>
          <a:ext cx="4847415" cy="4847415"/>
        </a:xfrm>
        <a:prstGeom prst="triangl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ED5554-381E-4ADD-A3EE-E7D652966610}">
      <dsp:nvSpPr>
        <dsp:cNvPr id="0" name=""/>
        <dsp:cNvSpPr/>
      </dsp:nvSpPr>
      <dsp:spPr>
        <a:xfrm>
          <a:off x="2611979" y="743089"/>
          <a:ext cx="3150819" cy="2876494"/>
        </a:xfrm>
        <a:prstGeom prst="round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s-EC" sz="3600" kern="1200" dirty="0"/>
            <a:t>¿</a:t>
          </a:r>
          <a:r>
            <a:rPr lang="es-MX" sz="3600" kern="1200" dirty="0"/>
            <a:t>Está planificada la asignación FDR 2024?</a:t>
          </a:r>
          <a:endParaRPr lang="es-EC" sz="3600" kern="1200" dirty="0"/>
        </a:p>
      </dsp:txBody>
      <dsp:txXfrm>
        <a:off x="2752398" y="883508"/>
        <a:ext cx="2869981" cy="2595656"/>
      </dsp:txXfrm>
    </dsp:sp>
  </dsp:spTree>
</dsp:drawing>
</file>

<file path=ppt/diagrams/layout1.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EC"/>
          </a:p>
        </p:txBody>
      </p:sp>
      <p:sp>
        <p:nvSpPr>
          <p:cNvPr id="4" name="Marcador de fecha 3"/>
          <p:cNvSpPr>
            <a:spLocks noGrp="1"/>
          </p:cNvSpPr>
          <p:nvPr>
            <p:ph type="dt" sz="half" idx="10"/>
          </p:nvPr>
        </p:nvSpPr>
        <p:spPr/>
        <p:txBody>
          <a:bodyPr/>
          <a:lstStyle/>
          <a:p>
            <a:fld id="{A62C013D-E110-439A-8EDE-02F773FE6A5E}" type="datetimeFigureOut">
              <a:rPr lang="es-EC" smtClean="0"/>
              <a:t>28/11/2023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243F27DF-4C54-4820-8057-3E462D9A3F84}" type="slidenum">
              <a:rPr lang="es-EC" smtClean="0"/>
              <a:t>‹Nº›</a:t>
            </a:fld>
            <a:endParaRPr lang="es-EC"/>
          </a:p>
        </p:txBody>
      </p:sp>
    </p:spTree>
    <p:extLst>
      <p:ext uri="{BB962C8B-B14F-4D97-AF65-F5344CB8AC3E}">
        <p14:creationId xmlns:p14="http://schemas.microsoft.com/office/powerpoint/2010/main" val="453783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A62C013D-E110-439A-8EDE-02F773FE6A5E}" type="datetimeFigureOut">
              <a:rPr lang="es-EC" smtClean="0"/>
              <a:t>28/11/2023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243F27DF-4C54-4820-8057-3E462D9A3F84}" type="slidenum">
              <a:rPr lang="es-EC" smtClean="0"/>
              <a:t>‹Nº›</a:t>
            </a:fld>
            <a:endParaRPr lang="es-EC"/>
          </a:p>
        </p:txBody>
      </p:sp>
    </p:spTree>
    <p:extLst>
      <p:ext uri="{BB962C8B-B14F-4D97-AF65-F5344CB8AC3E}">
        <p14:creationId xmlns:p14="http://schemas.microsoft.com/office/powerpoint/2010/main" val="905259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A62C013D-E110-439A-8EDE-02F773FE6A5E}" type="datetimeFigureOut">
              <a:rPr lang="es-EC" smtClean="0"/>
              <a:t>28/11/2023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243F27DF-4C54-4820-8057-3E462D9A3F84}" type="slidenum">
              <a:rPr lang="es-EC" smtClean="0"/>
              <a:t>‹Nº›</a:t>
            </a:fld>
            <a:endParaRPr lang="es-EC"/>
          </a:p>
        </p:txBody>
      </p:sp>
    </p:spTree>
    <p:extLst>
      <p:ext uri="{BB962C8B-B14F-4D97-AF65-F5344CB8AC3E}">
        <p14:creationId xmlns:p14="http://schemas.microsoft.com/office/powerpoint/2010/main" val="1285441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A62C013D-E110-439A-8EDE-02F773FE6A5E}" type="datetimeFigureOut">
              <a:rPr lang="es-EC" smtClean="0"/>
              <a:t>28/11/2023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243F27DF-4C54-4820-8057-3E462D9A3F84}" type="slidenum">
              <a:rPr lang="es-EC" smtClean="0"/>
              <a:t>‹Nº›</a:t>
            </a:fld>
            <a:endParaRPr lang="es-EC"/>
          </a:p>
        </p:txBody>
      </p:sp>
    </p:spTree>
    <p:extLst>
      <p:ext uri="{BB962C8B-B14F-4D97-AF65-F5344CB8AC3E}">
        <p14:creationId xmlns:p14="http://schemas.microsoft.com/office/powerpoint/2010/main" val="204218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A62C013D-E110-439A-8EDE-02F773FE6A5E}" type="datetimeFigureOut">
              <a:rPr lang="es-EC" smtClean="0"/>
              <a:t>28/11/2023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243F27DF-4C54-4820-8057-3E462D9A3F84}" type="slidenum">
              <a:rPr lang="es-EC" smtClean="0"/>
              <a:t>‹Nº›</a:t>
            </a:fld>
            <a:endParaRPr lang="es-EC"/>
          </a:p>
        </p:txBody>
      </p:sp>
    </p:spTree>
    <p:extLst>
      <p:ext uri="{BB962C8B-B14F-4D97-AF65-F5344CB8AC3E}">
        <p14:creationId xmlns:p14="http://schemas.microsoft.com/office/powerpoint/2010/main" val="3134559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A62C013D-E110-439A-8EDE-02F773FE6A5E}" type="datetimeFigureOut">
              <a:rPr lang="es-EC" smtClean="0"/>
              <a:t>28/11/2023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243F27DF-4C54-4820-8057-3E462D9A3F84}" type="slidenum">
              <a:rPr lang="es-EC" smtClean="0"/>
              <a:t>‹Nº›</a:t>
            </a:fld>
            <a:endParaRPr lang="es-EC"/>
          </a:p>
        </p:txBody>
      </p:sp>
    </p:spTree>
    <p:extLst>
      <p:ext uri="{BB962C8B-B14F-4D97-AF65-F5344CB8AC3E}">
        <p14:creationId xmlns:p14="http://schemas.microsoft.com/office/powerpoint/2010/main" val="554349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A62C013D-E110-439A-8EDE-02F773FE6A5E}" type="datetimeFigureOut">
              <a:rPr lang="es-EC" smtClean="0"/>
              <a:t>28/11/2023</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243F27DF-4C54-4820-8057-3E462D9A3F84}" type="slidenum">
              <a:rPr lang="es-EC" smtClean="0"/>
              <a:t>‹Nº›</a:t>
            </a:fld>
            <a:endParaRPr lang="es-EC"/>
          </a:p>
        </p:txBody>
      </p:sp>
    </p:spTree>
    <p:extLst>
      <p:ext uri="{BB962C8B-B14F-4D97-AF65-F5344CB8AC3E}">
        <p14:creationId xmlns:p14="http://schemas.microsoft.com/office/powerpoint/2010/main" val="4268737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A62C013D-E110-439A-8EDE-02F773FE6A5E}" type="datetimeFigureOut">
              <a:rPr lang="es-EC" smtClean="0"/>
              <a:t>28/11/2023</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243F27DF-4C54-4820-8057-3E462D9A3F84}" type="slidenum">
              <a:rPr lang="es-EC" smtClean="0"/>
              <a:t>‹Nº›</a:t>
            </a:fld>
            <a:endParaRPr lang="es-EC"/>
          </a:p>
        </p:txBody>
      </p:sp>
    </p:spTree>
    <p:extLst>
      <p:ext uri="{BB962C8B-B14F-4D97-AF65-F5344CB8AC3E}">
        <p14:creationId xmlns:p14="http://schemas.microsoft.com/office/powerpoint/2010/main" val="3774522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62C013D-E110-439A-8EDE-02F773FE6A5E}" type="datetimeFigureOut">
              <a:rPr lang="es-EC" smtClean="0"/>
              <a:t>28/11/2023</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243F27DF-4C54-4820-8057-3E462D9A3F84}" type="slidenum">
              <a:rPr lang="es-EC" smtClean="0"/>
              <a:t>‹Nº›</a:t>
            </a:fld>
            <a:endParaRPr lang="es-EC"/>
          </a:p>
        </p:txBody>
      </p:sp>
    </p:spTree>
    <p:extLst>
      <p:ext uri="{BB962C8B-B14F-4D97-AF65-F5344CB8AC3E}">
        <p14:creationId xmlns:p14="http://schemas.microsoft.com/office/powerpoint/2010/main" val="346631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62C013D-E110-439A-8EDE-02F773FE6A5E}" type="datetimeFigureOut">
              <a:rPr lang="es-EC" smtClean="0"/>
              <a:t>28/11/2023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243F27DF-4C54-4820-8057-3E462D9A3F84}" type="slidenum">
              <a:rPr lang="es-EC" smtClean="0"/>
              <a:t>‹Nº›</a:t>
            </a:fld>
            <a:endParaRPr lang="es-EC"/>
          </a:p>
        </p:txBody>
      </p:sp>
    </p:spTree>
    <p:extLst>
      <p:ext uri="{BB962C8B-B14F-4D97-AF65-F5344CB8AC3E}">
        <p14:creationId xmlns:p14="http://schemas.microsoft.com/office/powerpoint/2010/main" val="4054229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62C013D-E110-439A-8EDE-02F773FE6A5E}" type="datetimeFigureOut">
              <a:rPr lang="es-EC" smtClean="0"/>
              <a:t>28/11/2023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243F27DF-4C54-4820-8057-3E462D9A3F84}" type="slidenum">
              <a:rPr lang="es-EC" smtClean="0"/>
              <a:t>‹Nº›</a:t>
            </a:fld>
            <a:endParaRPr lang="es-EC"/>
          </a:p>
        </p:txBody>
      </p:sp>
    </p:spTree>
    <p:extLst>
      <p:ext uri="{BB962C8B-B14F-4D97-AF65-F5344CB8AC3E}">
        <p14:creationId xmlns:p14="http://schemas.microsoft.com/office/powerpoint/2010/main" val="3454206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2C013D-E110-439A-8EDE-02F773FE6A5E}" type="datetimeFigureOut">
              <a:rPr lang="es-EC" smtClean="0"/>
              <a:t>28/11/2023</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3F27DF-4C54-4820-8057-3E462D9A3F84}" type="slidenum">
              <a:rPr lang="es-EC" smtClean="0"/>
              <a:t>‹Nº›</a:t>
            </a:fld>
            <a:endParaRPr lang="es-EC"/>
          </a:p>
        </p:txBody>
      </p:sp>
    </p:spTree>
    <p:extLst>
      <p:ext uri="{BB962C8B-B14F-4D97-AF65-F5344CB8AC3E}">
        <p14:creationId xmlns:p14="http://schemas.microsoft.com/office/powerpoint/2010/main" val="558887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5" name="CuadroTexto 4"/>
          <p:cNvSpPr txBox="1"/>
          <p:nvPr/>
        </p:nvSpPr>
        <p:spPr>
          <a:xfrm>
            <a:off x="6814555" y="5881685"/>
            <a:ext cx="4912435" cy="523220"/>
          </a:xfrm>
          <a:prstGeom prst="rect">
            <a:avLst/>
          </a:prstGeom>
          <a:noFill/>
        </p:spPr>
        <p:txBody>
          <a:bodyPr wrap="none" rtlCol="0">
            <a:spAutoFit/>
          </a:bodyPr>
          <a:lstStyle/>
          <a:p>
            <a:r>
              <a:rPr lang="es-MX" sz="2800" b="1" dirty="0">
                <a:solidFill>
                  <a:srgbClr val="22333D"/>
                </a:solidFill>
              </a:rPr>
              <a:t>FONDO DE DESARROLLO RURAL</a:t>
            </a:r>
            <a:endParaRPr lang="es-EC" sz="2800" b="1" dirty="0">
              <a:solidFill>
                <a:srgbClr val="22333D"/>
              </a:solidFill>
            </a:endParaRPr>
          </a:p>
        </p:txBody>
      </p:sp>
    </p:spTree>
    <p:extLst>
      <p:ext uri="{BB962C8B-B14F-4D97-AF65-F5344CB8AC3E}">
        <p14:creationId xmlns:p14="http://schemas.microsoft.com/office/powerpoint/2010/main" val="1332075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pic>
        <p:nvPicPr>
          <p:cNvPr id="15" name="Imagen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7143"/>
          </a:xfrm>
          <a:prstGeom prst="rect">
            <a:avLst/>
          </a:prstGeom>
        </p:spPr>
      </p:pic>
      <p:sp>
        <p:nvSpPr>
          <p:cNvPr id="4" name="CuadroTexto 3"/>
          <p:cNvSpPr txBox="1"/>
          <p:nvPr/>
        </p:nvSpPr>
        <p:spPr>
          <a:xfrm>
            <a:off x="321547" y="262989"/>
            <a:ext cx="2198551" cy="584775"/>
          </a:xfrm>
          <a:prstGeom prst="rect">
            <a:avLst/>
          </a:prstGeom>
          <a:noFill/>
        </p:spPr>
        <p:txBody>
          <a:bodyPr wrap="none" rtlCol="0">
            <a:spAutoFit/>
          </a:bodyPr>
          <a:lstStyle/>
          <a:p>
            <a:r>
              <a:rPr lang="es-MX" sz="3200" b="1" dirty="0">
                <a:solidFill>
                  <a:srgbClr val="22333D"/>
                </a:solidFill>
              </a:rPr>
              <a:t>PROPUESTA</a:t>
            </a:r>
            <a:endParaRPr lang="es-EC" sz="3200" b="1" dirty="0">
              <a:solidFill>
                <a:srgbClr val="22333D"/>
              </a:solidFill>
            </a:endParaRPr>
          </a:p>
        </p:txBody>
      </p:sp>
      <p:sp>
        <p:nvSpPr>
          <p:cNvPr id="5" name="Rectángulo 4"/>
          <p:cNvSpPr/>
          <p:nvPr/>
        </p:nvSpPr>
        <p:spPr>
          <a:xfrm>
            <a:off x="425742" y="1373645"/>
            <a:ext cx="2657074" cy="646331"/>
          </a:xfrm>
          <a:prstGeom prst="rect">
            <a:avLst/>
          </a:prstGeom>
        </p:spPr>
        <p:txBody>
          <a:bodyPr wrap="none">
            <a:spAutoFit/>
          </a:bodyPr>
          <a:lstStyle/>
          <a:p>
            <a:pPr algn="r"/>
            <a:r>
              <a:rPr lang="es-EC" b="1" dirty="0">
                <a:solidFill>
                  <a:srgbClr val="22333D"/>
                </a:solidFill>
              </a:rPr>
              <a:t>DESARROLLO CULTURAL Y</a:t>
            </a:r>
          </a:p>
          <a:p>
            <a:pPr algn="r"/>
            <a:r>
              <a:rPr lang="es-EC" b="1" dirty="0">
                <a:solidFill>
                  <a:srgbClr val="22333D"/>
                </a:solidFill>
              </a:rPr>
              <a:t> TURISTICO</a:t>
            </a:r>
          </a:p>
        </p:txBody>
      </p:sp>
      <p:sp>
        <p:nvSpPr>
          <p:cNvPr id="14" name="Rectángulo 13"/>
          <p:cNvSpPr/>
          <p:nvPr/>
        </p:nvSpPr>
        <p:spPr>
          <a:xfrm>
            <a:off x="1420822" y="3207064"/>
            <a:ext cx="1028486" cy="369332"/>
          </a:xfrm>
          <a:prstGeom prst="rect">
            <a:avLst/>
          </a:prstGeom>
        </p:spPr>
        <p:txBody>
          <a:bodyPr wrap="square">
            <a:spAutoFit/>
          </a:bodyPr>
          <a:lstStyle/>
          <a:p>
            <a:r>
              <a:rPr lang="es-EC" b="1" dirty="0"/>
              <a:t>Turismo</a:t>
            </a:r>
            <a:endParaRPr lang="es-MX" b="1" dirty="0"/>
          </a:p>
        </p:txBody>
      </p:sp>
      <p:sp>
        <p:nvSpPr>
          <p:cNvPr id="16" name="Rectángulo 15"/>
          <p:cNvSpPr/>
          <p:nvPr/>
        </p:nvSpPr>
        <p:spPr>
          <a:xfrm>
            <a:off x="8433740" y="1115854"/>
            <a:ext cx="4638520" cy="369332"/>
          </a:xfrm>
          <a:prstGeom prst="rect">
            <a:avLst/>
          </a:prstGeom>
        </p:spPr>
        <p:txBody>
          <a:bodyPr wrap="square">
            <a:spAutoFit/>
          </a:bodyPr>
          <a:lstStyle/>
          <a:p>
            <a:r>
              <a:rPr lang="es-MX" b="1" dirty="0">
                <a:solidFill>
                  <a:srgbClr val="22333D"/>
                </a:solidFill>
              </a:rPr>
              <a:t>Recursos</a:t>
            </a:r>
          </a:p>
        </p:txBody>
      </p:sp>
      <p:sp>
        <p:nvSpPr>
          <p:cNvPr id="10" name="Rectángulo 9"/>
          <p:cNvSpPr/>
          <p:nvPr/>
        </p:nvSpPr>
        <p:spPr>
          <a:xfrm>
            <a:off x="8854551" y="3576825"/>
            <a:ext cx="2609561" cy="369332"/>
          </a:xfrm>
          <a:prstGeom prst="rect">
            <a:avLst/>
          </a:prstGeom>
        </p:spPr>
        <p:txBody>
          <a:bodyPr wrap="none">
            <a:spAutoFit/>
          </a:bodyPr>
          <a:lstStyle/>
          <a:p>
            <a:r>
              <a:rPr lang="es-MX" b="1" dirty="0"/>
              <a:t>Festividades Parroquiales</a:t>
            </a:r>
          </a:p>
        </p:txBody>
      </p:sp>
      <p:sp>
        <p:nvSpPr>
          <p:cNvPr id="11" name="CuadroTexto 10"/>
          <p:cNvSpPr txBox="1"/>
          <p:nvPr/>
        </p:nvSpPr>
        <p:spPr>
          <a:xfrm>
            <a:off x="8867998" y="3904336"/>
            <a:ext cx="2633526" cy="1200329"/>
          </a:xfrm>
          <a:prstGeom prst="rect">
            <a:avLst/>
          </a:prstGeom>
          <a:noFill/>
        </p:spPr>
        <p:txBody>
          <a:bodyPr wrap="square" rtlCol="0">
            <a:spAutoFit/>
          </a:bodyPr>
          <a:lstStyle/>
          <a:p>
            <a:r>
              <a:rPr lang="es-MX" dirty="0"/>
              <a:t>Promoción de la riqueza cultural como fuente de desarrollo e impulso de la economía popular. </a:t>
            </a:r>
            <a:endParaRPr lang="es-EC" dirty="0"/>
          </a:p>
        </p:txBody>
      </p:sp>
      <p:sp>
        <p:nvSpPr>
          <p:cNvPr id="12" name="CuadroTexto 11"/>
          <p:cNvSpPr txBox="1"/>
          <p:nvPr/>
        </p:nvSpPr>
        <p:spPr>
          <a:xfrm>
            <a:off x="1332423" y="3576825"/>
            <a:ext cx="2005027" cy="923330"/>
          </a:xfrm>
          <a:prstGeom prst="rect">
            <a:avLst/>
          </a:prstGeom>
          <a:noFill/>
        </p:spPr>
        <p:txBody>
          <a:bodyPr wrap="square" rtlCol="0">
            <a:spAutoFit/>
          </a:bodyPr>
          <a:lstStyle/>
          <a:p>
            <a:r>
              <a:rPr lang="es-MX" dirty="0"/>
              <a:t>Desarrollo del turismo local, desde la cultura.</a:t>
            </a:r>
            <a:endParaRPr lang="es-EC" dirty="0"/>
          </a:p>
        </p:txBody>
      </p:sp>
      <p:sp>
        <p:nvSpPr>
          <p:cNvPr id="7" name="Rectángulo 6"/>
          <p:cNvSpPr/>
          <p:nvPr/>
        </p:nvSpPr>
        <p:spPr>
          <a:xfrm>
            <a:off x="8720657" y="1504827"/>
            <a:ext cx="3471343" cy="1200329"/>
          </a:xfrm>
          <a:prstGeom prst="rect">
            <a:avLst/>
          </a:prstGeom>
        </p:spPr>
        <p:txBody>
          <a:bodyPr wrap="square">
            <a:spAutoFit/>
          </a:bodyPr>
          <a:lstStyle/>
          <a:p>
            <a:r>
              <a:rPr lang="es-MX" dirty="0"/>
              <a:t>Solicitud de transferencia </a:t>
            </a:r>
            <a:r>
              <a:rPr lang="es-MX" b="1" dirty="0"/>
              <a:t> </a:t>
            </a:r>
          </a:p>
          <a:p>
            <a:r>
              <a:rPr lang="es-MX" b="1" dirty="0"/>
              <a:t>$ 10.000 </a:t>
            </a:r>
            <a:r>
              <a:rPr lang="es-MX" dirty="0"/>
              <a:t>dólares </a:t>
            </a:r>
          </a:p>
          <a:p>
            <a:r>
              <a:rPr lang="es-MX" dirty="0"/>
              <a:t>para cada GAD parroquial</a:t>
            </a:r>
          </a:p>
          <a:p>
            <a:r>
              <a:rPr lang="es-MX" dirty="0"/>
              <a:t>Del DMQ. </a:t>
            </a:r>
            <a:endParaRPr lang="es-EC" dirty="0"/>
          </a:p>
        </p:txBody>
      </p:sp>
    </p:spTree>
    <p:extLst>
      <p:ext uri="{BB962C8B-B14F-4D97-AF65-F5344CB8AC3E}">
        <p14:creationId xmlns:p14="http://schemas.microsoft.com/office/powerpoint/2010/main" val="2192427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 y="0"/>
            <a:ext cx="12191238" cy="6858000"/>
          </a:xfrm>
          <a:prstGeom prst="rect">
            <a:avLst/>
          </a:prstGeom>
        </p:spPr>
      </p:pic>
    </p:spTree>
    <p:extLst>
      <p:ext uri="{BB962C8B-B14F-4D97-AF65-F5344CB8AC3E}">
        <p14:creationId xmlns:p14="http://schemas.microsoft.com/office/powerpoint/2010/main" val="676558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pic>
        <p:nvPicPr>
          <p:cNvPr id="8" name="Imagen 7"/>
          <p:cNvPicPr>
            <a:picLocks noChangeAspect="1"/>
          </p:cNvPicPr>
          <p:nvPr/>
        </p:nvPicPr>
        <p:blipFill rotWithShape="1">
          <a:blip r:embed="rId3">
            <a:extLst>
              <a:ext uri="{28A0092B-C50C-407E-A947-70E740481C1C}">
                <a14:useLocalDpi xmlns:a14="http://schemas.microsoft.com/office/drawing/2010/main" val="0"/>
              </a:ext>
            </a:extLst>
          </a:blip>
          <a:srcRect r="29081"/>
          <a:stretch/>
        </p:blipFill>
        <p:spPr>
          <a:xfrm>
            <a:off x="2528051" y="-201278"/>
            <a:ext cx="8646459" cy="6857143"/>
          </a:xfrm>
          <a:prstGeom prst="rect">
            <a:avLst/>
          </a:prstGeom>
        </p:spPr>
      </p:pic>
      <p:sp>
        <p:nvSpPr>
          <p:cNvPr id="9" name="CuadroTexto 8"/>
          <p:cNvSpPr txBox="1"/>
          <p:nvPr/>
        </p:nvSpPr>
        <p:spPr>
          <a:xfrm>
            <a:off x="5349394" y="765736"/>
            <a:ext cx="5065258" cy="830997"/>
          </a:xfrm>
          <a:prstGeom prst="rect">
            <a:avLst/>
          </a:prstGeom>
          <a:noFill/>
        </p:spPr>
        <p:txBody>
          <a:bodyPr wrap="square" rtlCol="0">
            <a:spAutoFit/>
          </a:bodyPr>
          <a:lstStyle/>
          <a:p>
            <a:r>
              <a:rPr lang="es-MX" sz="2400" b="1" dirty="0">
                <a:solidFill>
                  <a:srgbClr val="22333D"/>
                </a:solidFill>
              </a:rPr>
              <a:t>OPORTUNIDAD DE TRANSFORMACIÓN DE LA </a:t>
            </a:r>
            <a:r>
              <a:rPr lang="es-MX" sz="2400" dirty="0">
                <a:solidFill>
                  <a:srgbClr val="22333D"/>
                </a:solidFill>
              </a:rPr>
              <a:t>GESTIÓN RURAL</a:t>
            </a:r>
            <a:endParaRPr lang="es-EC" sz="2400" dirty="0">
              <a:solidFill>
                <a:srgbClr val="22333D"/>
              </a:solidFill>
            </a:endParaRPr>
          </a:p>
        </p:txBody>
      </p:sp>
      <p:sp>
        <p:nvSpPr>
          <p:cNvPr id="3" name="Rectángulo 2">
            <a:extLst>
              <a:ext uri="{FF2B5EF4-FFF2-40B4-BE49-F238E27FC236}">
                <a16:creationId xmlns:a16="http://schemas.microsoft.com/office/drawing/2014/main" id="{2EDC6951-E4DA-46DB-8106-5F1AE4EEE039}"/>
              </a:ext>
            </a:extLst>
          </p:cNvPr>
          <p:cNvSpPr/>
          <p:nvPr/>
        </p:nvSpPr>
        <p:spPr>
          <a:xfrm>
            <a:off x="294958" y="442571"/>
            <a:ext cx="3416429" cy="2308324"/>
          </a:xfrm>
          <a:prstGeom prst="rect">
            <a:avLst/>
          </a:prstGeom>
          <a:noFill/>
        </p:spPr>
        <p:txBody>
          <a:bodyPr wrap="square" lIns="91440" tIns="45720" rIns="91440" bIns="45720">
            <a:spAutoFit/>
          </a:bodyPr>
          <a:lstStyle/>
          <a:p>
            <a:r>
              <a:rPr lang="es-ES" sz="3600" dirty="0">
                <a:ln w="0"/>
                <a:solidFill>
                  <a:schemeClr val="bg1">
                    <a:lumMod val="75000"/>
                  </a:schemeClr>
                </a:solidFill>
                <a:effectLst>
                  <a:outerShdw blurRad="38100" dist="19050" dir="2700000" algn="tl" rotWithShape="0">
                    <a:schemeClr val="dk1">
                      <a:alpha val="40000"/>
                    </a:schemeClr>
                  </a:outerShdw>
                </a:effectLst>
                <a:latin typeface="Britannic Bold" panose="020B0903060703020204" pitchFamily="34" charset="0"/>
              </a:rPr>
              <a:t>ESTRATEGIA</a:t>
            </a:r>
          </a:p>
          <a:p>
            <a:r>
              <a:rPr lang="es-ES" sz="3600" dirty="0">
                <a:ln w="0"/>
                <a:solidFill>
                  <a:schemeClr val="bg1">
                    <a:lumMod val="75000"/>
                  </a:schemeClr>
                </a:solidFill>
                <a:effectLst>
                  <a:outerShdw blurRad="38100" dist="19050" dir="2700000" algn="tl" rotWithShape="0">
                    <a:schemeClr val="dk1">
                      <a:alpha val="40000"/>
                    </a:schemeClr>
                  </a:outerShdw>
                </a:effectLst>
                <a:latin typeface="Britannic Bold" panose="020B0903060703020204" pitchFamily="34" charset="0"/>
              </a:rPr>
              <a:t>DE </a:t>
            </a:r>
          </a:p>
          <a:p>
            <a:r>
              <a:rPr lang="es-ES" sz="3600" dirty="0">
                <a:ln w="0"/>
                <a:solidFill>
                  <a:schemeClr val="bg1">
                    <a:lumMod val="75000"/>
                  </a:schemeClr>
                </a:solidFill>
                <a:effectLst>
                  <a:outerShdw blurRad="38100" dist="19050" dir="2700000" algn="tl" rotWithShape="0">
                    <a:schemeClr val="dk1">
                      <a:alpha val="40000"/>
                    </a:schemeClr>
                  </a:outerShdw>
                </a:effectLst>
                <a:latin typeface="Britannic Bold" panose="020B0903060703020204" pitchFamily="34" charset="0"/>
              </a:rPr>
              <a:t>DESARROLLO </a:t>
            </a:r>
          </a:p>
          <a:p>
            <a:r>
              <a:rPr lang="es-ES" sz="3600" dirty="0">
                <a:ln w="0"/>
                <a:solidFill>
                  <a:schemeClr val="bg1">
                    <a:lumMod val="75000"/>
                  </a:schemeClr>
                </a:solidFill>
                <a:effectLst>
                  <a:outerShdw blurRad="38100" dist="19050" dir="2700000" algn="tl" rotWithShape="0">
                    <a:schemeClr val="dk1">
                      <a:alpha val="40000"/>
                    </a:schemeClr>
                  </a:outerShdw>
                </a:effectLst>
                <a:latin typeface="Britannic Bold" panose="020B0903060703020204" pitchFamily="34" charset="0"/>
              </a:rPr>
              <a:t>RURAL</a:t>
            </a:r>
          </a:p>
        </p:txBody>
      </p:sp>
      <p:sp>
        <p:nvSpPr>
          <p:cNvPr id="11" name="CuadroTexto 10">
            <a:extLst>
              <a:ext uri="{FF2B5EF4-FFF2-40B4-BE49-F238E27FC236}">
                <a16:creationId xmlns:a16="http://schemas.microsoft.com/office/drawing/2014/main" id="{776C7271-43EA-447A-8CE7-5B833FBF1F05}"/>
              </a:ext>
            </a:extLst>
          </p:cNvPr>
          <p:cNvSpPr txBox="1"/>
          <p:nvPr/>
        </p:nvSpPr>
        <p:spPr>
          <a:xfrm>
            <a:off x="5322499" y="2396296"/>
            <a:ext cx="5381363" cy="830997"/>
          </a:xfrm>
          <a:prstGeom prst="rect">
            <a:avLst/>
          </a:prstGeom>
          <a:noFill/>
        </p:spPr>
        <p:txBody>
          <a:bodyPr wrap="square" rtlCol="0">
            <a:spAutoFit/>
          </a:bodyPr>
          <a:lstStyle/>
          <a:p>
            <a:r>
              <a:rPr lang="es-MX" sz="2400" b="1" dirty="0">
                <a:solidFill>
                  <a:srgbClr val="22333D"/>
                </a:solidFill>
              </a:rPr>
              <a:t>DEPENDIENTES DE LA VOLUNTAD </a:t>
            </a:r>
          </a:p>
          <a:p>
            <a:r>
              <a:rPr lang="es-MX" sz="2400" b="1" dirty="0">
                <a:solidFill>
                  <a:srgbClr val="22333D"/>
                </a:solidFill>
              </a:rPr>
              <a:t>POLÍTICA – </a:t>
            </a:r>
            <a:r>
              <a:rPr lang="es-MX" sz="2400" dirty="0">
                <a:solidFill>
                  <a:srgbClr val="22333D"/>
                </a:solidFill>
              </a:rPr>
              <a:t>Asignación Asistencialista </a:t>
            </a:r>
            <a:endParaRPr lang="es-EC" sz="2400" dirty="0">
              <a:solidFill>
                <a:srgbClr val="22333D"/>
              </a:solidFill>
            </a:endParaRPr>
          </a:p>
        </p:txBody>
      </p:sp>
      <p:sp>
        <p:nvSpPr>
          <p:cNvPr id="12" name="CuadroTexto 11">
            <a:extLst>
              <a:ext uri="{FF2B5EF4-FFF2-40B4-BE49-F238E27FC236}">
                <a16:creationId xmlns:a16="http://schemas.microsoft.com/office/drawing/2014/main" id="{6355358A-CE7D-48E6-B8CB-46DDD7ADE70C}"/>
              </a:ext>
            </a:extLst>
          </p:cNvPr>
          <p:cNvSpPr txBox="1"/>
          <p:nvPr/>
        </p:nvSpPr>
        <p:spPr>
          <a:xfrm>
            <a:off x="5335947" y="3853397"/>
            <a:ext cx="5381363" cy="830997"/>
          </a:xfrm>
          <a:prstGeom prst="rect">
            <a:avLst/>
          </a:prstGeom>
          <a:noFill/>
        </p:spPr>
        <p:txBody>
          <a:bodyPr wrap="square" rtlCol="0">
            <a:spAutoFit/>
          </a:bodyPr>
          <a:lstStyle/>
          <a:p>
            <a:r>
              <a:rPr lang="es-MX" sz="2400" b="1" dirty="0">
                <a:solidFill>
                  <a:srgbClr val="22333D"/>
                </a:solidFill>
              </a:rPr>
              <a:t>EFECTIVIDAD TERRITORIAL – </a:t>
            </a:r>
            <a:r>
              <a:rPr lang="es-MX" sz="2400" dirty="0">
                <a:solidFill>
                  <a:srgbClr val="22333D"/>
                </a:solidFill>
              </a:rPr>
              <a:t>sostenible y  permanente </a:t>
            </a:r>
            <a:endParaRPr lang="es-EC" sz="2400" dirty="0">
              <a:solidFill>
                <a:srgbClr val="22333D"/>
              </a:solidFill>
            </a:endParaRPr>
          </a:p>
        </p:txBody>
      </p:sp>
    </p:spTree>
    <p:extLst>
      <p:ext uri="{BB962C8B-B14F-4D97-AF65-F5344CB8AC3E}">
        <p14:creationId xmlns:p14="http://schemas.microsoft.com/office/powerpoint/2010/main" val="936165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3" name="Rectángulo 2">
            <a:extLst>
              <a:ext uri="{FF2B5EF4-FFF2-40B4-BE49-F238E27FC236}">
                <a16:creationId xmlns:a16="http://schemas.microsoft.com/office/drawing/2014/main" id="{2EDC6951-E4DA-46DB-8106-5F1AE4EEE039}"/>
              </a:ext>
            </a:extLst>
          </p:cNvPr>
          <p:cNvSpPr/>
          <p:nvPr/>
        </p:nvSpPr>
        <p:spPr>
          <a:xfrm>
            <a:off x="294958" y="442571"/>
            <a:ext cx="3416429" cy="2308324"/>
          </a:xfrm>
          <a:prstGeom prst="rect">
            <a:avLst/>
          </a:prstGeom>
          <a:noFill/>
        </p:spPr>
        <p:txBody>
          <a:bodyPr wrap="square" lIns="91440" tIns="45720" rIns="91440" bIns="45720">
            <a:spAutoFit/>
          </a:bodyPr>
          <a:lstStyle/>
          <a:p>
            <a:r>
              <a:rPr lang="es-ES" sz="3600" dirty="0">
                <a:ln w="0"/>
                <a:solidFill>
                  <a:schemeClr val="bg1">
                    <a:lumMod val="75000"/>
                  </a:schemeClr>
                </a:solidFill>
                <a:effectLst>
                  <a:outerShdw blurRad="38100" dist="19050" dir="2700000" algn="tl" rotWithShape="0">
                    <a:schemeClr val="dk1">
                      <a:alpha val="40000"/>
                    </a:schemeClr>
                  </a:outerShdw>
                </a:effectLst>
                <a:latin typeface="Britannic Bold" panose="020B0903060703020204" pitchFamily="34" charset="0"/>
              </a:rPr>
              <a:t>FONDO</a:t>
            </a:r>
          </a:p>
          <a:p>
            <a:r>
              <a:rPr lang="es-ES" sz="3600" dirty="0">
                <a:ln w="0"/>
                <a:solidFill>
                  <a:schemeClr val="bg1">
                    <a:lumMod val="75000"/>
                  </a:schemeClr>
                </a:solidFill>
                <a:effectLst>
                  <a:outerShdw blurRad="38100" dist="19050" dir="2700000" algn="tl" rotWithShape="0">
                    <a:schemeClr val="dk1">
                      <a:alpha val="40000"/>
                    </a:schemeClr>
                  </a:outerShdw>
                </a:effectLst>
                <a:latin typeface="Britannic Bold" panose="020B0903060703020204" pitchFamily="34" charset="0"/>
              </a:rPr>
              <a:t>DE </a:t>
            </a:r>
          </a:p>
          <a:p>
            <a:r>
              <a:rPr lang="es-ES" sz="3600" dirty="0">
                <a:ln w="0"/>
                <a:solidFill>
                  <a:schemeClr val="bg1">
                    <a:lumMod val="75000"/>
                  </a:schemeClr>
                </a:solidFill>
                <a:effectLst>
                  <a:outerShdw blurRad="38100" dist="19050" dir="2700000" algn="tl" rotWithShape="0">
                    <a:schemeClr val="dk1">
                      <a:alpha val="40000"/>
                    </a:schemeClr>
                  </a:outerShdw>
                </a:effectLst>
                <a:latin typeface="Britannic Bold" panose="020B0903060703020204" pitchFamily="34" charset="0"/>
              </a:rPr>
              <a:t>DESARROLLO</a:t>
            </a:r>
          </a:p>
          <a:p>
            <a:r>
              <a:rPr lang="es-ES" sz="3600" dirty="0">
                <a:ln w="0"/>
                <a:solidFill>
                  <a:schemeClr val="bg1">
                    <a:lumMod val="75000"/>
                  </a:schemeClr>
                </a:solidFill>
                <a:effectLst>
                  <a:outerShdw blurRad="38100" dist="19050" dir="2700000" algn="tl" rotWithShape="0">
                    <a:schemeClr val="dk1">
                      <a:alpha val="40000"/>
                    </a:schemeClr>
                  </a:outerShdw>
                </a:effectLst>
                <a:latin typeface="Britannic Bold" panose="020B0903060703020204" pitchFamily="34" charset="0"/>
              </a:rPr>
              <a:t>RURAL</a:t>
            </a:r>
          </a:p>
        </p:txBody>
      </p:sp>
      <p:graphicFrame>
        <p:nvGraphicFramePr>
          <p:cNvPr id="4" name="Diagrama 3">
            <a:extLst>
              <a:ext uri="{FF2B5EF4-FFF2-40B4-BE49-F238E27FC236}">
                <a16:creationId xmlns:a16="http://schemas.microsoft.com/office/drawing/2014/main" id="{8C111879-71EA-4B73-9E61-89583F6C30D1}"/>
              </a:ext>
            </a:extLst>
          </p:cNvPr>
          <p:cNvGraphicFramePr/>
          <p:nvPr>
            <p:extLst>
              <p:ext uri="{D42A27DB-BD31-4B8C-83A1-F6EECF244321}">
                <p14:modId xmlns:p14="http://schemas.microsoft.com/office/powerpoint/2010/main" val="1658722893"/>
              </p:ext>
            </p:extLst>
          </p:nvPr>
        </p:nvGraphicFramePr>
        <p:xfrm>
          <a:off x="3293652" y="819632"/>
          <a:ext cx="9193306" cy="4746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CuadroTexto 9">
            <a:extLst>
              <a:ext uri="{FF2B5EF4-FFF2-40B4-BE49-F238E27FC236}">
                <a16:creationId xmlns:a16="http://schemas.microsoft.com/office/drawing/2014/main" id="{B25F0DD5-B47E-4474-9BEC-4B0ACFF41669}"/>
              </a:ext>
            </a:extLst>
          </p:cNvPr>
          <p:cNvSpPr txBox="1"/>
          <p:nvPr/>
        </p:nvSpPr>
        <p:spPr>
          <a:xfrm>
            <a:off x="5327372" y="2637705"/>
            <a:ext cx="2127171" cy="830997"/>
          </a:xfrm>
          <a:prstGeom prst="rect">
            <a:avLst/>
          </a:prstGeom>
          <a:noFill/>
        </p:spPr>
        <p:txBody>
          <a:bodyPr wrap="square" rtlCol="0">
            <a:spAutoFit/>
          </a:bodyPr>
          <a:lstStyle/>
          <a:p>
            <a:r>
              <a:rPr lang="es-MX" sz="2400" b="1" dirty="0">
                <a:solidFill>
                  <a:srgbClr val="22333D"/>
                </a:solidFill>
              </a:rPr>
              <a:t>16,4 MILLONES</a:t>
            </a:r>
          </a:p>
          <a:p>
            <a:r>
              <a:rPr lang="es-MX" sz="2400" dirty="0">
                <a:solidFill>
                  <a:srgbClr val="22333D"/>
                </a:solidFill>
              </a:rPr>
              <a:t>821 </a:t>
            </a:r>
            <a:r>
              <a:rPr lang="es-MX" sz="2400" dirty="0" err="1">
                <a:solidFill>
                  <a:srgbClr val="22333D"/>
                </a:solidFill>
              </a:rPr>
              <a:t>GAD´s</a:t>
            </a:r>
            <a:endParaRPr lang="es-EC" sz="2400" dirty="0">
              <a:solidFill>
                <a:srgbClr val="22333D"/>
              </a:solidFill>
            </a:endParaRPr>
          </a:p>
        </p:txBody>
      </p:sp>
      <p:sp>
        <p:nvSpPr>
          <p:cNvPr id="13" name="CuadroTexto 12">
            <a:extLst>
              <a:ext uri="{FF2B5EF4-FFF2-40B4-BE49-F238E27FC236}">
                <a16:creationId xmlns:a16="http://schemas.microsoft.com/office/drawing/2014/main" id="{77CA4124-9537-45DD-B3EC-F6D114B67FB9}"/>
              </a:ext>
            </a:extLst>
          </p:cNvPr>
          <p:cNvSpPr txBox="1"/>
          <p:nvPr/>
        </p:nvSpPr>
        <p:spPr>
          <a:xfrm>
            <a:off x="8907165" y="2578164"/>
            <a:ext cx="2127171" cy="830997"/>
          </a:xfrm>
          <a:prstGeom prst="rect">
            <a:avLst/>
          </a:prstGeom>
          <a:noFill/>
        </p:spPr>
        <p:txBody>
          <a:bodyPr wrap="square" rtlCol="0">
            <a:spAutoFit/>
          </a:bodyPr>
          <a:lstStyle/>
          <a:p>
            <a:r>
              <a:rPr lang="es-MX" sz="2400" b="1" dirty="0">
                <a:solidFill>
                  <a:srgbClr val="22333D"/>
                </a:solidFill>
              </a:rPr>
              <a:t>15 MILLONES</a:t>
            </a:r>
          </a:p>
          <a:p>
            <a:r>
              <a:rPr lang="es-MX" sz="2400" dirty="0">
                <a:solidFill>
                  <a:srgbClr val="22333D"/>
                </a:solidFill>
              </a:rPr>
              <a:t>33 </a:t>
            </a:r>
            <a:r>
              <a:rPr lang="es-MX" sz="2400" dirty="0" err="1">
                <a:solidFill>
                  <a:srgbClr val="22333D"/>
                </a:solidFill>
              </a:rPr>
              <a:t>GAD´s</a:t>
            </a:r>
            <a:r>
              <a:rPr lang="es-MX" sz="2400" dirty="0">
                <a:solidFill>
                  <a:srgbClr val="22333D"/>
                </a:solidFill>
              </a:rPr>
              <a:t> DMQ</a:t>
            </a:r>
            <a:endParaRPr lang="es-EC" sz="2400" dirty="0">
              <a:solidFill>
                <a:srgbClr val="22333D"/>
              </a:solidFill>
            </a:endParaRPr>
          </a:p>
        </p:txBody>
      </p:sp>
      <p:sp>
        <p:nvSpPr>
          <p:cNvPr id="17" name="CuadroTexto 16">
            <a:extLst>
              <a:ext uri="{FF2B5EF4-FFF2-40B4-BE49-F238E27FC236}">
                <a16:creationId xmlns:a16="http://schemas.microsoft.com/office/drawing/2014/main" id="{74A84535-97CD-4D05-B03F-6CE8F2F55AE4}"/>
              </a:ext>
            </a:extLst>
          </p:cNvPr>
          <p:cNvSpPr txBox="1"/>
          <p:nvPr/>
        </p:nvSpPr>
        <p:spPr>
          <a:xfrm>
            <a:off x="4655558" y="4653373"/>
            <a:ext cx="4251607" cy="1384995"/>
          </a:xfrm>
          <a:prstGeom prst="rect">
            <a:avLst/>
          </a:prstGeom>
          <a:noFill/>
          <a:ln>
            <a:solidFill>
              <a:schemeClr val="bg1">
                <a:lumMod val="50000"/>
              </a:schemeClr>
            </a:solidFill>
          </a:ln>
        </p:spPr>
        <p:txBody>
          <a:bodyPr wrap="square" rtlCol="0">
            <a:spAutoFit/>
          </a:bodyPr>
          <a:lstStyle/>
          <a:p>
            <a:pPr algn="ctr"/>
            <a:r>
              <a:rPr lang="es-MX" sz="2800" b="1" dirty="0">
                <a:solidFill>
                  <a:srgbClr val="22333D"/>
                </a:solidFill>
              </a:rPr>
              <a:t>$12.689.255,01</a:t>
            </a:r>
          </a:p>
          <a:p>
            <a:pPr algn="ctr"/>
            <a:r>
              <a:rPr lang="es-MX" sz="2800" dirty="0">
                <a:solidFill>
                  <a:srgbClr val="22333D"/>
                </a:solidFill>
              </a:rPr>
              <a:t>ASIGNACIÓN ANUAL MEF/DMQ</a:t>
            </a:r>
            <a:endParaRPr lang="es-EC" sz="2800" dirty="0">
              <a:solidFill>
                <a:srgbClr val="22333D"/>
              </a:solidFill>
            </a:endParaRPr>
          </a:p>
        </p:txBody>
      </p:sp>
    </p:spTree>
    <p:extLst>
      <p:ext uri="{BB962C8B-B14F-4D97-AF65-F5344CB8AC3E}">
        <p14:creationId xmlns:p14="http://schemas.microsoft.com/office/powerpoint/2010/main" val="3618884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3" name="Rectángulo 2">
            <a:extLst>
              <a:ext uri="{FF2B5EF4-FFF2-40B4-BE49-F238E27FC236}">
                <a16:creationId xmlns:a16="http://schemas.microsoft.com/office/drawing/2014/main" id="{2EDC6951-E4DA-46DB-8106-5F1AE4EEE039}"/>
              </a:ext>
            </a:extLst>
          </p:cNvPr>
          <p:cNvSpPr/>
          <p:nvPr/>
        </p:nvSpPr>
        <p:spPr>
          <a:xfrm>
            <a:off x="160488" y="147919"/>
            <a:ext cx="3147489" cy="2646878"/>
          </a:xfrm>
          <a:prstGeom prst="rect">
            <a:avLst/>
          </a:prstGeom>
          <a:noFill/>
        </p:spPr>
        <p:txBody>
          <a:bodyPr wrap="square" lIns="91440" tIns="45720" rIns="91440" bIns="45720">
            <a:spAutoFit/>
          </a:bodyPr>
          <a:lstStyle/>
          <a:p>
            <a:r>
              <a:rPr lang="es-ES" sz="16600" dirty="0">
                <a:ln w="0"/>
                <a:solidFill>
                  <a:schemeClr val="bg1">
                    <a:lumMod val="75000"/>
                  </a:schemeClr>
                </a:solidFill>
                <a:effectLst>
                  <a:outerShdw blurRad="38100" dist="19050" dir="2700000" algn="tl" rotWithShape="0">
                    <a:schemeClr val="dk1">
                      <a:alpha val="40000"/>
                    </a:schemeClr>
                  </a:outerShdw>
                </a:effectLst>
                <a:latin typeface="Britannic Bold" panose="020B0903060703020204" pitchFamily="34" charset="0"/>
              </a:rPr>
              <a:t>¿</a:t>
            </a:r>
            <a:r>
              <a:rPr lang="es-ES" sz="9600" dirty="0">
                <a:ln w="0"/>
                <a:solidFill>
                  <a:schemeClr val="bg1">
                    <a:lumMod val="75000"/>
                  </a:schemeClr>
                </a:solidFill>
                <a:effectLst>
                  <a:outerShdw blurRad="38100" dist="19050" dir="2700000" algn="tl" rotWithShape="0">
                    <a:schemeClr val="dk1">
                      <a:alpha val="40000"/>
                    </a:schemeClr>
                  </a:outerShdw>
                </a:effectLst>
                <a:latin typeface="Britannic Bold" panose="020B0903060703020204" pitchFamily="34" charset="0"/>
              </a:rPr>
              <a:t>$</a:t>
            </a:r>
            <a:r>
              <a:rPr lang="es-ES" sz="16600" dirty="0">
                <a:ln w="0"/>
                <a:solidFill>
                  <a:schemeClr val="bg1">
                    <a:lumMod val="75000"/>
                  </a:schemeClr>
                </a:solidFill>
                <a:effectLst>
                  <a:outerShdw blurRad="38100" dist="19050" dir="2700000" algn="tl" rotWithShape="0">
                    <a:schemeClr val="dk1">
                      <a:alpha val="40000"/>
                    </a:schemeClr>
                  </a:outerShdw>
                </a:effectLst>
                <a:latin typeface="Britannic Bold" panose="020B0903060703020204" pitchFamily="34" charset="0"/>
              </a:rPr>
              <a:t>?</a:t>
            </a:r>
          </a:p>
        </p:txBody>
      </p:sp>
      <p:graphicFrame>
        <p:nvGraphicFramePr>
          <p:cNvPr id="6" name="Diagrama 5">
            <a:extLst>
              <a:ext uri="{FF2B5EF4-FFF2-40B4-BE49-F238E27FC236}">
                <a16:creationId xmlns:a16="http://schemas.microsoft.com/office/drawing/2014/main" id="{B27C7E78-E826-4323-8E75-134A99A04ED9}"/>
              </a:ext>
            </a:extLst>
          </p:cNvPr>
          <p:cNvGraphicFramePr/>
          <p:nvPr>
            <p:extLst>
              <p:ext uri="{D42A27DB-BD31-4B8C-83A1-F6EECF244321}">
                <p14:modId xmlns:p14="http://schemas.microsoft.com/office/powerpoint/2010/main" val="3977682791"/>
              </p:ext>
            </p:extLst>
          </p:nvPr>
        </p:nvGraphicFramePr>
        <p:xfrm>
          <a:off x="3769659" y="572369"/>
          <a:ext cx="5951071" cy="48474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79590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3" name="Rectángulo 2">
            <a:extLst>
              <a:ext uri="{FF2B5EF4-FFF2-40B4-BE49-F238E27FC236}">
                <a16:creationId xmlns:a16="http://schemas.microsoft.com/office/drawing/2014/main" id="{2EDC6951-E4DA-46DB-8106-5F1AE4EEE039}"/>
              </a:ext>
            </a:extLst>
          </p:cNvPr>
          <p:cNvSpPr/>
          <p:nvPr/>
        </p:nvSpPr>
        <p:spPr>
          <a:xfrm>
            <a:off x="2366682" y="2123454"/>
            <a:ext cx="9238129" cy="2123658"/>
          </a:xfrm>
          <a:prstGeom prst="rect">
            <a:avLst/>
          </a:prstGeom>
          <a:noFill/>
        </p:spPr>
        <p:txBody>
          <a:bodyPr wrap="square" lIns="91440" tIns="45720" rIns="91440" bIns="45720">
            <a:spAutoFit/>
          </a:bodyPr>
          <a:lstStyle/>
          <a:p>
            <a:r>
              <a:rPr lang="es-ES" sz="4400" dirty="0">
                <a:ln w="0"/>
                <a:solidFill>
                  <a:schemeClr val="bg1">
                    <a:lumMod val="75000"/>
                  </a:schemeClr>
                </a:solidFill>
                <a:effectLst>
                  <a:outerShdw blurRad="38100" dist="19050" dir="2700000" algn="tl" rotWithShape="0">
                    <a:schemeClr val="dk1">
                      <a:alpha val="40000"/>
                    </a:schemeClr>
                  </a:outerShdw>
                </a:effectLst>
                <a:latin typeface="Britannic Bold" panose="020B0903060703020204" pitchFamily="34" charset="0"/>
              </a:rPr>
              <a:t>CONTINÚEN PRIORIZANDO EL DESARROLLO RURAL, ASIGNANDO EL FDR ANUALMENTE. </a:t>
            </a:r>
          </a:p>
        </p:txBody>
      </p:sp>
      <p:sp>
        <p:nvSpPr>
          <p:cNvPr id="8" name="Rectángulo 7">
            <a:extLst>
              <a:ext uri="{FF2B5EF4-FFF2-40B4-BE49-F238E27FC236}">
                <a16:creationId xmlns:a16="http://schemas.microsoft.com/office/drawing/2014/main" id="{2899D8A6-985E-4A26-843C-315F606FE154}"/>
              </a:ext>
            </a:extLst>
          </p:cNvPr>
          <p:cNvSpPr/>
          <p:nvPr/>
        </p:nvSpPr>
        <p:spPr>
          <a:xfrm>
            <a:off x="165849" y="139509"/>
            <a:ext cx="2079812" cy="646331"/>
          </a:xfrm>
          <a:prstGeom prst="rect">
            <a:avLst/>
          </a:prstGeom>
          <a:noFill/>
        </p:spPr>
        <p:txBody>
          <a:bodyPr wrap="square" lIns="91440" tIns="45720" rIns="91440" bIns="45720">
            <a:spAutoFit/>
          </a:bodyPr>
          <a:lstStyle/>
          <a:p>
            <a:r>
              <a:rPr lang="es-ES" sz="3600" dirty="0">
                <a:ln w="0"/>
                <a:solidFill>
                  <a:schemeClr val="bg1">
                    <a:lumMod val="75000"/>
                  </a:schemeClr>
                </a:solidFill>
                <a:latin typeface="Britannic Bold" panose="020B0903060703020204" pitchFamily="34" charset="0"/>
              </a:rPr>
              <a:t>Solicitud</a:t>
            </a:r>
          </a:p>
        </p:txBody>
      </p:sp>
      <p:sp>
        <p:nvSpPr>
          <p:cNvPr id="5" name="Rectángulo 4">
            <a:extLst>
              <a:ext uri="{FF2B5EF4-FFF2-40B4-BE49-F238E27FC236}">
                <a16:creationId xmlns:a16="http://schemas.microsoft.com/office/drawing/2014/main" id="{D2AA549E-CF61-47EC-AEDF-95CAE50A2C2E}"/>
              </a:ext>
            </a:extLst>
          </p:cNvPr>
          <p:cNvSpPr/>
          <p:nvPr/>
        </p:nvSpPr>
        <p:spPr>
          <a:xfrm>
            <a:off x="2191870" y="382430"/>
            <a:ext cx="67235" cy="37458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927510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 y="0"/>
            <a:ext cx="12191238" cy="6858000"/>
          </a:xfrm>
          <a:prstGeom prst="rect">
            <a:avLst/>
          </a:prstGeom>
        </p:spPr>
      </p:pic>
    </p:spTree>
    <p:extLst>
      <p:ext uri="{BB962C8B-B14F-4D97-AF65-F5344CB8AC3E}">
        <p14:creationId xmlns:p14="http://schemas.microsoft.com/office/powerpoint/2010/main" val="2260486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5" name="CuadroTexto 4"/>
          <p:cNvSpPr txBox="1"/>
          <p:nvPr/>
        </p:nvSpPr>
        <p:spPr>
          <a:xfrm>
            <a:off x="7177625" y="5922026"/>
            <a:ext cx="4750531" cy="523220"/>
          </a:xfrm>
          <a:prstGeom prst="rect">
            <a:avLst/>
          </a:prstGeom>
          <a:noFill/>
        </p:spPr>
        <p:txBody>
          <a:bodyPr wrap="none" rtlCol="0">
            <a:spAutoFit/>
          </a:bodyPr>
          <a:lstStyle/>
          <a:p>
            <a:r>
              <a:rPr lang="es-MX" sz="2800" b="1" dirty="0">
                <a:solidFill>
                  <a:srgbClr val="22333D"/>
                </a:solidFill>
              </a:rPr>
              <a:t>CULTURA, TURISMO Y FIESTAS </a:t>
            </a:r>
            <a:endParaRPr lang="es-EC" sz="2800" b="1" dirty="0">
              <a:solidFill>
                <a:srgbClr val="22333D"/>
              </a:solidFill>
            </a:endParaRPr>
          </a:p>
        </p:txBody>
      </p:sp>
    </p:spTree>
    <p:extLst>
      <p:ext uri="{BB962C8B-B14F-4D97-AF65-F5344CB8AC3E}">
        <p14:creationId xmlns:p14="http://schemas.microsoft.com/office/powerpoint/2010/main" val="2566458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pic>
        <p:nvPicPr>
          <p:cNvPr id="26" name="Imagen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251" y="674225"/>
            <a:ext cx="9939498" cy="5590268"/>
          </a:xfrm>
          <a:prstGeom prst="rect">
            <a:avLst/>
          </a:prstGeom>
        </p:spPr>
      </p:pic>
      <p:sp>
        <p:nvSpPr>
          <p:cNvPr id="6" name="CuadroTexto 5"/>
          <p:cNvSpPr txBox="1"/>
          <p:nvPr/>
        </p:nvSpPr>
        <p:spPr>
          <a:xfrm>
            <a:off x="2425054" y="894618"/>
            <a:ext cx="1287532" cy="400110"/>
          </a:xfrm>
          <a:prstGeom prst="rect">
            <a:avLst/>
          </a:prstGeom>
          <a:noFill/>
        </p:spPr>
        <p:txBody>
          <a:bodyPr wrap="none" rtlCol="0">
            <a:spAutoFit/>
          </a:bodyPr>
          <a:lstStyle/>
          <a:p>
            <a:r>
              <a:rPr lang="es-MX" sz="2000" b="1" dirty="0">
                <a:solidFill>
                  <a:srgbClr val="22333D"/>
                </a:solidFill>
              </a:rPr>
              <a:t>Necesidad</a:t>
            </a:r>
            <a:endParaRPr lang="es-EC" sz="1400" b="1" dirty="0">
              <a:solidFill>
                <a:srgbClr val="22333D"/>
              </a:solidFill>
            </a:endParaRPr>
          </a:p>
        </p:txBody>
      </p:sp>
      <p:sp>
        <p:nvSpPr>
          <p:cNvPr id="8" name="CuadroTexto 7"/>
          <p:cNvSpPr txBox="1"/>
          <p:nvPr/>
        </p:nvSpPr>
        <p:spPr>
          <a:xfrm>
            <a:off x="6536645" y="1485073"/>
            <a:ext cx="1369927" cy="369332"/>
          </a:xfrm>
          <a:prstGeom prst="rect">
            <a:avLst/>
          </a:prstGeom>
          <a:noFill/>
        </p:spPr>
        <p:txBody>
          <a:bodyPr wrap="none" rtlCol="0">
            <a:spAutoFit/>
          </a:bodyPr>
          <a:lstStyle/>
          <a:p>
            <a:r>
              <a:rPr lang="es-MX" b="1" dirty="0">
                <a:solidFill>
                  <a:srgbClr val="22333D"/>
                </a:solidFill>
              </a:rPr>
              <a:t>Presupuesto</a:t>
            </a:r>
            <a:endParaRPr lang="es-EC" b="1" dirty="0">
              <a:solidFill>
                <a:srgbClr val="22333D"/>
              </a:solidFill>
            </a:endParaRPr>
          </a:p>
        </p:txBody>
      </p:sp>
      <p:sp>
        <p:nvSpPr>
          <p:cNvPr id="9" name="CuadroTexto 8"/>
          <p:cNvSpPr txBox="1"/>
          <p:nvPr/>
        </p:nvSpPr>
        <p:spPr>
          <a:xfrm>
            <a:off x="7415407" y="2140087"/>
            <a:ext cx="1776640" cy="584775"/>
          </a:xfrm>
          <a:prstGeom prst="rect">
            <a:avLst/>
          </a:prstGeom>
          <a:noFill/>
        </p:spPr>
        <p:txBody>
          <a:bodyPr wrap="none" rtlCol="0">
            <a:spAutoFit/>
          </a:bodyPr>
          <a:lstStyle/>
          <a:p>
            <a:r>
              <a:rPr lang="es-MX" sz="1600" b="1" dirty="0">
                <a:solidFill>
                  <a:srgbClr val="22333D"/>
                </a:solidFill>
              </a:rPr>
              <a:t>Dirección</a:t>
            </a:r>
            <a:r>
              <a:rPr lang="es-EC" sz="1600" b="1" dirty="0">
                <a:solidFill>
                  <a:srgbClr val="22333D"/>
                </a:solidFill>
              </a:rPr>
              <a:t> de</a:t>
            </a:r>
          </a:p>
          <a:p>
            <a:r>
              <a:rPr lang="es-MX" sz="1600" b="1" dirty="0">
                <a:solidFill>
                  <a:srgbClr val="22333D"/>
                </a:solidFill>
              </a:rPr>
              <a:t>Parroquias Rurales</a:t>
            </a:r>
          </a:p>
        </p:txBody>
      </p:sp>
      <p:sp>
        <p:nvSpPr>
          <p:cNvPr id="14" name="CuadroTexto 13"/>
          <p:cNvSpPr txBox="1"/>
          <p:nvPr/>
        </p:nvSpPr>
        <p:spPr>
          <a:xfrm>
            <a:off x="1182120" y="1281033"/>
            <a:ext cx="2583172" cy="830997"/>
          </a:xfrm>
          <a:prstGeom prst="rect">
            <a:avLst/>
          </a:prstGeom>
          <a:noFill/>
        </p:spPr>
        <p:txBody>
          <a:bodyPr wrap="square" rtlCol="0">
            <a:spAutoFit/>
          </a:bodyPr>
          <a:lstStyle/>
          <a:p>
            <a:pPr algn="r"/>
            <a:r>
              <a:rPr lang="es-MX" sz="1600" dirty="0"/>
              <a:t>Recursos para el fortalecimiento institucional,</a:t>
            </a:r>
          </a:p>
          <a:p>
            <a:pPr algn="r"/>
            <a:r>
              <a:rPr lang="es-MX" sz="1600" dirty="0"/>
              <a:t>desarrollo cultural y turístico</a:t>
            </a:r>
            <a:endParaRPr lang="es-EC" sz="1600" dirty="0"/>
          </a:p>
        </p:txBody>
      </p:sp>
      <p:sp>
        <p:nvSpPr>
          <p:cNvPr id="16" name="CuadroTexto 15"/>
          <p:cNvSpPr txBox="1"/>
          <p:nvPr/>
        </p:nvSpPr>
        <p:spPr>
          <a:xfrm>
            <a:off x="9331229" y="2525481"/>
            <a:ext cx="2297645" cy="923330"/>
          </a:xfrm>
          <a:prstGeom prst="rect">
            <a:avLst/>
          </a:prstGeom>
          <a:noFill/>
        </p:spPr>
        <p:txBody>
          <a:bodyPr wrap="square" rtlCol="0">
            <a:spAutoFit/>
          </a:bodyPr>
          <a:lstStyle/>
          <a:p>
            <a:r>
              <a:rPr lang="es-MX" dirty="0"/>
              <a:t>No existe asignación  de recursos para cultura</a:t>
            </a:r>
            <a:endParaRPr lang="es-EC" dirty="0"/>
          </a:p>
        </p:txBody>
      </p:sp>
      <p:sp>
        <p:nvSpPr>
          <p:cNvPr id="4" name="CuadroTexto 3"/>
          <p:cNvSpPr txBox="1"/>
          <p:nvPr/>
        </p:nvSpPr>
        <p:spPr>
          <a:xfrm>
            <a:off x="192200" y="147888"/>
            <a:ext cx="2843599" cy="584775"/>
          </a:xfrm>
          <a:prstGeom prst="rect">
            <a:avLst/>
          </a:prstGeom>
          <a:noFill/>
        </p:spPr>
        <p:txBody>
          <a:bodyPr wrap="none" rtlCol="0">
            <a:spAutoFit/>
          </a:bodyPr>
          <a:lstStyle/>
          <a:p>
            <a:r>
              <a:rPr lang="es-MX" sz="3200" b="1" dirty="0">
                <a:solidFill>
                  <a:srgbClr val="22333D"/>
                </a:solidFill>
              </a:rPr>
              <a:t>ANTECEDENTES</a:t>
            </a:r>
            <a:endParaRPr lang="es-EC" sz="3200" b="1" dirty="0">
              <a:solidFill>
                <a:srgbClr val="22333D"/>
              </a:solidFill>
            </a:endParaRPr>
          </a:p>
        </p:txBody>
      </p:sp>
      <p:sp>
        <p:nvSpPr>
          <p:cNvPr id="18" name="Rectángulo 17"/>
          <p:cNvSpPr/>
          <p:nvPr/>
        </p:nvSpPr>
        <p:spPr>
          <a:xfrm>
            <a:off x="918673" y="3603486"/>
            <a:ext cx="3012761" cy="584775"/>
          </a:xfrm>
          <a:prstGeom prst="rect">
            <a:avLst/>
          </a:prstGeom>
        </p:spPr>
        <p:txBody>
          <a:bodyPr wrap="square">
            <a:spAutoFit/>
          </a:bodyPr>
          <a:lstStyle/>
          <a:p>
            <a:pPr algn="r"/>
            <a:r>
              <a:rPr lang="es-EC" sz="1600" b="1" dirty="0">
                <a:solidFill>
                  <a:srgbClr val="22333D"/>
                </a:solidFill>
              </a:rPr>
              <a:t>ORDENANZA METROPOLITANA</a:t>
            </a:r>
          </a:p>
          <a:p>
            <a:pPr algn="r"/>
            <a:r>
              <a:rPr lang="es-EC" sz="1600" b="1" dirty="0">
                <a:solidFill>
                  <a:srgbClr val="22333D"/>
                </a:solidFill>
              </a:rPr>
              <a:t> No.00216</a:t>
            </a:r>
          </a:p>
        </p:txBody>
      </p:sp>
      <p:sp>
        <p:nvSpPr>
          <p:cNvPr id="20" name="Rectángulo 19"/>
          <p:cNvSpPr/>
          <p:nvPr/>
        </p:nvSpPr>
        <p:spPr>
          <a:xfrm>
            <a:off x="8393239" y="466953"/>
            <a:ext cx="3480514" cy="1323439"/>
          </a:xfrm>
          <a:prstGeom prst="rect">
            <a:avLst/>
          </a:prstGeom>
        </p:spPr>
        <p:txBody>
          <a:bodyPr wrap="square">
            <a:spAutoFit/>
          </a:bodyPr>
          <a:lstStyle/>
          <a:p>
            <a:r>
              <a:rPr lang="es-MX" sz="1600" b="1" dirty="0">
                <a:solidFill>
                  <a:srgbClr val="22333D"/>
                </a:solidFill>
              </a:rPr>
              <a:t>Acuerdo No. 064 del 16 de octubre de 2023; </a:t>
            </a:r>
          </a:p>
          <a:p>
            <a:r>
              <a:rPr lang="es-MX" sz="1600" dirty="0"/>
              <a:t>el Ministerio de Economía y Finanzas - MEF, modifica la baja presupuestaria de los GADPRs</a:t>
            </a:r>
          </a:p>
        </p:txBody>
      </p:sp>
      <p:sp>
        <p:nvSpPr>
          <p:cNvPr id="24" name="Rectángulo 23"/>
          <p:cNvSpPr/>
          <p:nvPr/>
        </p:nvSpPr>
        <p:spPr>
          <a:xfrm>
            <a:off x="2815736" y="5016262"/>
            <a:ext cx="2716388" cy="584775"/>
          </a:xfrm>
          <a:prstGeom prst="rect">
            <a:avLst/>
          </a:prstGeom>
        </p:spPr>
        <p:txBody>
          <a:bodyPr wrap="square">
            <a:spAutoFit/>
          </a:bodyPr>
          <a:lstStyle/>
          <a:p>
            <a:r>
              <a:rPr lang="es-EC" sz="1600" b="1" dirty="0">
                <a:solidFill>
                  <a:srgbClr val="22333D"/>
                </a:solidFill>
              </a:rPr>
              <a:t>Artículo 679.- Recursos financieros.-</a:t>
            </a:r>
            <a:endParaRPr lang="es-MX" sz="1600" b="1" dirty="0">
              <a:solidFill>
                <a:srgbClr val="22333D"/>
              </a:solidFill>
            </a:endParaRPr>
          </a:p>
        </p:txBody>
      </p:sp>
      <p:sp>
        <p:nvSpPr>
          <p:cNvPr id="25" name="Rectángulo 24"/>
          <p:cNvSpPr/>
          <p:nvPr/>
        </p:nvSpPr>
        <p:spPr>
          <a:xfrm>
            <a:off x="7893125" y="4581862"/>
            <a:ext cx="3941243" cy="1169551"/>
          </a:xfrm>
          <a:prstGeom prst="rect">
            <a:avLst/>
          </a:prstGeom>
        </p:spPr>
        <p:txBody>
          <a:bodyPr wrap="square">
            <a:spAutoFit/>
          </a:bodyPr>
          <a:lstStyle/>
          <a:p>
            <a:pPr algn="just"/>
            <a:r>
              <a:rPr lang="es-MX" sz="1400" dirty="0"/>
              <a:t>Asignación presupuestaria de los recursos necesarios para la gestión de la ejecución del “Encuentro de las Culturas de las Parroquias Rurales” mismo que no será menor al asignado en el año inmediato anterior.</a:t>
            </a:r>
          </a:p>
        </p:txBody>
      </p:sp>
    </p:spTree>
    <p:extLst>
      <p:ext uri="{BB962C8B-B14F-4D97-AF65-F5344CB8AC3E}">
        <p14:creationId xmlns:p14="http://schemas.microsoft.com/office/powerpoint/2010/main" val="2611051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pic>
        <p:nvPicPr>
          <p:cNvPr id="8" name="Imagen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9" name="CuadroTexto 8"/>
          <p:cNvSpPr txBox="1"/>
          <p:nvPr/>
        </p:nvSpPr>
        <p:spPr>
          <a:xfrm>
            <a:off x="2903974" y="793820"/>
            <a:ext cx="1799339" cy="369332"/>
          </a:xfrm>
          <a:prstGeom prst="rect">
            <a:avLst/>
          </a:prstGeom>
          <a:noFill/>
        </p:spPr>
        <p:txBody>
          <a:bodyPr wrap="none" rtlCol="0">
            <a:spAutoFit/>
          </a:bodyPr>
          <a:lstStyle/>
          <a:p>
            <a:r>
              <a:rPr lang="es-MX" b="1" dirty="0">
                <a:solidFill>
                  <a:srgbClr val="22333D"/>
                </a:solidFill>
              </a:rPr>
              <a:t>Art. 3 Naturaleza</a:t>
            </a:r>
            <a:endParaRPr lang="es-EC" b="1" dirty="0">
              <a:solidFill>
                <a:srgbClr val="22333D"/>
              </a:solidFill>
            </a:endParaRPr>
          </a:p>
        </p:txBody>
      </p:sp>
      <p:sp>
        <p:nvSpPr>
          <p:cNvPr id="10" name="CuadroTexto 9"/>
          <p:cNvSpPr txBox="1"/>
          <p:nvPr/>
        </p:nvSpPr>
        <p:spPr>
          <a:xfrm>
            <a:off x="2903974" y="1125547"/>
            <a:ext cx="5153130" cy="830997"/>
          </a:xfrm>
          <a:prstGeom prst="rect">
            <a:avLst/>
          </a:prstGeom>
          <a:noFill/>
        </p:spPr>
        <p:txBody>
          <a:bodyPr wrap="square" rtlCol="0">
            <a:spAutoFit/>
          </a:bodyPr>
          <a:lstStyle/>
          <a:p>
            <a:r>
              <a:rPr lang="es-MX" sz="1200" dirty="0">
                <a:solidFill>
                  <a:srgbClr val="22333D"/>
                </a:solidFill>
              </a:rPr>
              <a:t>El CONAGOPARE, es una institución para la representación, asistencia técnica y coordinación, que busca fortalecer las acciones realizadas GADPRs, y promover la democracia interna, solidaridad, participación, desarrollo y fortalecimiento de todos los habitantes pertenecientes al sector rural.</a:t>
            </a:r>
            <a:endParaRPr lang="es-EC" sz="1200" dirty="0">
              <a:solidFill>
                <a:srgbClr val="22333D"/>
              </a:solidFill>
            </a:endParaRPr>
          </a:p>
        </p:txBody>
      </p:sp>
      <p:sp>
        <p:nvSpPr>
          <p:cNvPr id="14" name="CuadroTexto 13"/>
          <p:cNvSpPr txBox="1"/>
          <p:nvPr/>
        </p:nvSpPr>
        <p:spPr>
          <a:xfrm>
            <a:off x="2903972" y="4399436"/>
            <a:ext cx="5153130" cy="584775"/>
          </a:xfrm>
          <a:prstGeom prst="rect">
            <a:avLst/>
          </a:prstGeom>
          <a:noFill/>
        </p:spPr>
        <p:txBody>
          <a:bodyPr wrap="square" rtlCol="0">
            <a:spAutoFit/>
          </a:bodyPr>
          <a:lstStyle/>
          <a:p>
            <a:r>
              <a:rPr lang="es-MX" sz="1600" dirty="0">
                <a:solidFill>
                  <a:srgbClr val="22333D"/>
                </a:solidFill>
              </a:rPr>
              <a:t>Fomentar la activad deportiva, las artes y la cultura, en todas las zonas rurales del Ecuador</a:t>
            </a:r>
            <a:r>
              <a:rPr lang="es-MX" sz="1300" dirty="0"/>
              <a:t>;</a:t>
            </a:r>
            <a:endParaRPr lang="es-EC" sz="1300" dirty="0">
              <a:solidFill>
                <a:srgbClr val="002060"/>
              </a:solidFill>
            </a:endParaRPr>
          </a:p>
        </p:txBody>
      </p:sp>
      <p:sp>
        <p:nvSpPr>
          <p:cNvPr id="16" name="CuadroTexto 15"/>
          <p:cNvSpPr txBox="1"/>
          <p:nvPr/>
        </p:nvSpPr>
        <p:spPr>
          <a:xfrm>
            <a:off x="2903972" y="2797489"/>
            <a:ext cx="5153131" cy="738664"/>
          </a:xfrm>
          <a:prstGeom prst="rect">
            <a:avLst/>
          </a:prstGeom>
          <a:noFill/>
        </p:spPr>
        <p:txBody>
          <a:bodyPr wrap="square" rtlCol="0">
            <a:spAutoFit/>
          </a:bodyPr>
          <a:lstStyle/>
          <a:p>
            <a:r>
              <a:rPr lang="es-MX" sz="1400" dirty="0">
                <a:solidFill>
                  <a:srgbClr val="22333D"/>
                </a:solidFill>
              </a:rPr>
              <a:t>Velar porque se preserve y fortalezca la autonomía y unidad de los Gobiernos Autónomos Descentralizados Parroquiales Rurales (GADPRs), con la gestión de los recursos. </a:t>
            </a:r>
            <a:endParaRPr lang="es-EC" sz="1400" dirty="0">
              <a:solidFill>
                <a:srgbClr val="22333D"/>
              </a:solidFill>
            </a:endParaRPr>
          </a:p>
        </p:txBody>
      </p:sp>
      <p:sp>
        <p:nvSpPr>
          <p:cNvPr id="17" name="Rectángulo 16"/>
          <p:cNvSpPr/>
          <p:nvPr/>
        </p:nvSpPr>
        <p:spPr>
          <a:xfrm>
            <a:off x="2917813" y="2415842"/>
            <a:ext cx="1811201" cy="369332"/>
          </a:xfrm>
          <a:prstGeom prst="rect">
            <a:avLst/>
          </a:prstGeom>
        </p:spPr>
        <p:txBody>
          <a:bodyPr wrap="none">
            <a:spAutoFit/>
          </a:bodyPr>
          <a:lstStyle/>
          <a:p>
            <a:r>
              <a:rPr lang="es-EC" b="1" dirty="0">
                <a:solidFill>
                  <a:srgbClr val="22333D"/>
                </a:solidFill>
              </a:rPr>
              <a:t>Art. 8.- Objetivos</a:t>
            </a:r>
          </a:p>
        </p:txBody>
      </p:sp>
      <p:sp>
        <p:nvSpPr>
          <p:cNvPr id="18" name="Rectángulo 17"/>
          <p:cNvSpPr/>
          <p:nvPr/>
        </p:nvSpPr>
        <p:spPr>
          <a:xfrm>
            <a:off x="2917813" y="3998940"/>
            <a:ext cx="1928220" cy="369332"/>
          </a:xfrm>
          <a:prstGeom prst="rect">
            <a:avLst/>
          </a:prstGeom>
        </p:spPr>
        <p:txBody>
          <a:bodyPr wrap="none">
            <a:spAutoFit/>
          </a:bodyPr>
          <a:lstStyle/>
          <a:p>
            <a:r>
              <a:rPr lang="es-EC" b="1" dirty="0">
                <a:solidFill>
                  <a:srgbClr val="22333D"/>
                </a:solidFill>
              </a:rPr>
              <a:t>Art. 11.- Objetivos</a:t>
            </a:r>
          </a:p>
        </p:txBody>
      </p:sp>
    </p:spTree>
    <p:extLst>
      <p:ext uri="{BB962C8B-B14F-4D97-AF65-F5344CB8AC3E}">
        <p14:creationId xmlns:p14="http://schemas.microsoft.com/office/powerpoint/2010/main" val="352986373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337</Words>
  <Application>Microsoft Office PowerPoint</Application>
  <PresentationFormat>Panorámica</PresentationFormat>
  <Paragraphs>60</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Britannic Bold</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Admin</dc:creator>
  <cp:lastModifiedBy>Andrei Iza Romero</cp:lastModifiedBy>
  <cp:revision>42</cp:revision>
  <dcterms:created xsi:type="dcterms:W3CDTF">2023-07-24T14:08:09Z</dcterms:created>
  <dcterms:modified xsi:type="dcterms:W3CDTF">2023-11-29T05:05:35Z</dcterms:modified>
</cp:coreProperties>
</file>