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59" r:id="rId6"/>
    <p:sldId id="296" r:id="rId7"/>
    <p:sldId id="260" r:id="rId8"/>
    <p:sldId id="261" r:id="rId9"/>
    <p:sldId id="262" r:id="rId10"/>
    <p:sldId id="290" r:id="rId11"/>
    <p:sldId id="291" r:id="rId12"/>
    <p:sldId id="292" r:id="rId13"/>
    <p:sldId id="293" r:id="rId14"/>
    <p:sldId id="294" r:id="rId15"/>
    <p:sldId id="263" r:id="rId16"/>
    <p:sldId id="264" r:id="rId17"/>
    <p:sldId id="297" r:id="rId18"/>
    <p:sldId id="298" r:id="rId19"/>
    <p:sldId id="299" r:id="rId20"/>
    <p:sldId id="272"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72"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714"/>
  </p:normalViewPr>
  <p:slideViewPr>
    <p:cSldViewPr snapToGrid="0" snapToObjects="1" showGuides="1">
      <p:cViewPr varScale="1">
        <p:scale>
          <a:sx n="73" d="100"/>
          <a:sy n="73" d="100"/>
        </p:scale>
        <p:origin x="-432" y="-114"/>
      </p:cViewPr>
      <p:guideLst>
        <p:guide orient="horz" pos="2172"/>
        <p:guide pos="383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hasCustomPrompt="1"/>
          </p:nvPr>
        </p:nvSpPr>
        <p:spPr/>
        <p:txBody>
          <a:bodyPr vert="eaVert"/>
          <a:lstStyle/>
          <a:p>
            <a:r>
              <a:rPr lang="es-ES"/>
              <a:t>Editar los estilos de texto del patrón
Segundo nivel
Tercer nivel
Cuarto nivel
Quinto nivel</a:t>
            </a:r>
            <a:endParaRPr lang="es-EC"/>
          </a:p>
        </p:txBody>
      </p:sp>
      <p:sp>
        <p:nvSpPr>
          <p:cNvPr id="4" name="Marcador de fecha 3"/>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r>
              <a:rPr lang="es-ES"/>
              <a:t>Editar los estilos de texto del patrón
Segundo nivel
Tercer nivel
Cuarto nivel
Quinto nivel</a:t>
            </a:r>
            <a:endParaRPr lang="es-EC"/>
          </a:p>
        </p:txBody>
      </p:sp>
      <p:sp>
        <p:nvSpPr>
          <p:cNvPr id="4" name="Marcador de fecha 3"/>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hasCustomPrompt="1"/>
          </p:nvPr>
        </p:nvSpPr>
        <p:spPr/>
        <p:txBody>
          <a:bodyPr/>
          <a:lstStyle/>
          <a:p>
            <a:r>
              <a:rPr lang="es-ES"/>
              <a:t>Editar los estilos de texto del patrón
Segundo nivel
Tercer nivel
Cuarto nivel
Quinto nivel</a:t>
            </a:r>
            <a:endParaRPr lang="es-EC"/>
          </a:p>
        </p:txBody>
      </p:sp>
      <p:sp>
        <p:nvSpPr>
          <p:cNvPr id="4" name="Marcador de fecha 3"/>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C"/>
          </a:p>
        </p:txBody>
      </p:sp>
      <p:sp>
        <p:nvSpPr>
          <p:cNvPr id="4" name="Marcador de fecha 3"/>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hasCustomPrompt="1"/>
          </p:nvPr>
        </p:nvSpPr>
        <p:spPr>
          <a:xfrm>
            <a:off x="838200" y="1825625"/>
            <a:ext cx="5181600" cy="4351338"/>
          </a:xfrm>
        </p:spPr>
        <p:txBody>
          <a:bodyPr/>
          <a:lstStyle/>
          <a:p>
            <a:r>
              <a:rPr lang="es-ES"/>
              <a:t>Editar los estilos de texto del patrón
Segundo nivel
Tercer nivel
Cuarto nivel
Quinto nivel</a:t>
            </a:r>
            <a:endParaRPr lang="es-EC"/>
          </a:p>
        </p:txBody>
      </p:sp>
      <p:sp>
        <p:nvSpPr>
          <p:cNvPr id="4" name="Marcador de contenido 3"/>
          <p:cNvSpPr>
            <a:spLocks noGrp="1"/>
          </p:cNvSpPr>
          <p:nvPr>
            <p:ph sz="half" idx="2" hasCustomPrompt="1"/>
          </p:nvPr>
        </p:nvSpPr>
        <p:spPr>
          <a:xfrm>
            <a:off x="6172200" y="1825625"/>
            <a:ext cx="5181600" cy="4351338"/>
          </a:xfrm>
        </p:spPr>
        <p:txBody>
          <a:bodyPr/>
          <a:lstStyle/>
          <a:p>
            <a:r>
              <a:rPr lang="es-ES"/>
              <a:t>Editar los estilos de texto del patrón
Segundo nivel
Tercer nivel
Cuarto nivel
Quinto nivel</a:t>
            </a:r>
            <a:endParaRPr lang="es-EC"/>
          </a:p>
        </p:txBody>
      </p:sp>
      <p:sp>
        <p:nvSpPr>
          <p:cNvPr id="5" name="Marcador de fecha 4"/>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4" name="Marcador de contenido 3"/>
          <p:cNvSpPr>
            <a:spLocks noGrp="1"/>
          </p:cNvSpPr>
          <p:nvPr>
            <p:ph sz="half" idx="2" hasCustomPrompt="1"/>
          </p:nvPr>
        </p:nvSpPr>
        <p:spPr>
          <a:xfrm>
            <a:off x="839788" y="2505075"/>
            <a:ext cx="5157787" cy="3684588"/>
          </a:xfrm>
        </p:spPr>
        <p:txBody>
          <a:bodyPr/>
          <a:lstStyle/>
          <a:p>
            <a:r>
              <a:rPr lang="es-ES"/>
              <a:t>Editar los estilos de texto del patrón
Segundo nivel
Tercer nivel
Cuarto nivel
Quinto nivel</a:t>
            </a:r>
            <a:endParaRPr lang="es-EC"/>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6" name="Marcador de contenido 5"/>
          <p:cNvSpPr>
            <a:spLocks noGrp="1"/>
          </p:cNvSpPr>
          <p:nvPr>
            <p:ph sz="quarter" idx="4" hasCustomPrompt="1"/>
          </p:nvPr>
        </p:nvSpPr>
        <p:spPr>
          <a:xfrm>
            <a:off x="6172200" y="2505075"/>
            <a:ext cx="5183188" cy="3684588"/>
          </a:xfrm>
        </p:spPr>
        <p:txBody>
          <a:bodyPr/>
          <a:lstStyle/>
          <a:p>
            <a:r>
              <a:rPr lang="es-ES"/>
              <a:t>Editar los estilos de texto del patrón
Segundo nivel
Tercer nivel
Cuarto nivel
Quinto nivel</a:t>
            </a:r>
            <a:endParaRPr lang="es-EC"/>
          </a:p>
        </p:txBody>
      </p:sp>
      <p:sp>
        <p:nvSpPr>
          <p:cNvPr id="7" name="Marcador de fecha 6"/>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C"/>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p:cNvSpPr>
            <a:spLocks noGrp="1"/>
          </p:cNvSpPr>
          <p:nvPr>
            <p:ph type="dt" sz="half" idx="10"/>
          </p:nvPr>
        </p:nvSpPr>
        <p:spPr/>
        <p:txBody>
          <a:bodyPr/>
          <a:lstStyle/>
          <a:p>
            <a:fld id="{535CDD2A-A2E7-3140-81DA-79DFD1AF59A2}" type="datetimeFigureOut">
              <a:rPr lang="es-EC" smtClean="0"/>
              <a:pPr/>
              <a:t>23/11/2023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B92F68-7EB6-034D-9811-F8AEEA9610F4}"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CDD2A-A2E7-3140-81DA-79DFD1AF59A2}" type="datetimeFigureOut">
              <a:rPr lang="es-EC" smtClean="0"/>
              <a:pPr/>
              <a:t>23/11/2023</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92F68-7EB6-034D-9811-F8AEEA9610F4}"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67000" y="0"/>
            <a:ext cx="6858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sz="1800"/>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2" name="Tabla 1"/>
          <p:cNvGraphicFramePr/>
          <p:nvPr/>
        </p:nvGraphicFramePr>
        <p:xfrm>
          <a:off x="1828800" y="1524000"/>
          <a:ext cx="8532495" cy="403860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xmlns="" val="20000"/>
                    </a:ext>
                  </a:extLst>
                </a:gridCol>
                <a:gridCol w="2844165">
                  <a:extLst>
                    <a:ext uri="{9D8B030D-6E8A-4147-A177-3AD203B41FA5}">
                      <a16:colId xmlns:a16="http://schemas.microsoft.com/office/drawing/2014/main" xmlns="" val="20001"/>
                    </a:ext>
                  </a:extLst>
                </a:gridCol>
                <a:gridCol w="2844165">
                  <a:extLst>
                    <a:ext uri="{9D8B030D-6E8A-4147-A177-3AD203B41FA5}">
                      <a16:colId xmlns:a16="http://schemas.microsoft.com/office/drawing/2014/main" xmlns="" val="20002"/>
                    </a:ext>
                  </a:extLst>
                </a:gridCol>
              </a:tblGrid>
              <a:tr h="381000">
                <a:tc>
                  <a:txBody>
                    <a:bodyPr/>
                    <a:lstStyle/>
                    <a:p>
                      <a:pPr>
                        <a:buNone/>
                      </a:pPr>
                      <a:r>
                        <a:rPr lang="es-EC" altLang="es-MX"/>
                        <a:t>PREMIO/CATEGORÍA</a:t>
                      </a:r>
                    </a:p>
                  </a:txBody>
                  <a:tcPr/>
                </a:tc>
                <a:tc>
                  <a:txBody>
                    <a:bodyPr/>
                    <a:lstStyle/>
                    <a:p>
                      <a:pPr>
                        <a:buNone/>
                      </a:pPr>
                      <a:r>
                        <a:rPr lang="es-EC" altLang="es-MX"/>
                        <a:t>OBRA </a:t>
                      </a:r>
                    </a:p>
                  </a:txBody>
                  <a:tcPr/>
                </a:tc>
                <a:tc>
                  <a:txBody>
                    <a:bodyPr/>
                    <a:lstStyle/>
                    <a:p>
                      <a:pPr>
                        <a:buNone/>
                      </a:pPr>
                      <a:r>
                        <a:rPr lang="es-EC" altLang="es-MX"/>
                        <a:t>AUTOR/AUTORA</a:t>
                      </a:r>
                    </a:p>
                  </a:txBody>
                  <a:tcPr/>
                </a:tc>
                <a:extLst>
                  <a:ext uri="{0D108BD9-81ED-4DB2-BD59-A6C34878D82A}">
                    <a16:rowId xmlns:a16="http://schemas.microsoft.com/office/drawing/2014/main" xmlns="" val="10000"/>
                  </a:ext>
                </a:extLst>
              </a:tr>
              <a:tr h="553720">
                <a:tc>
                  <a:txBody>
                    <a:bodyPr/>
                    <a:lstStyle/>
                    <a:p>
                      <a:pPr algn="l"/>
                      <a:r>
                        <a:rPr lang="es-EC" sz="1800" dirty="0"/>
                        <a:t>PREMIO JORGE CARRERA ANDRADE</a:t>
                      </a:r>
                    </a:p>
                    <a:p>
                      <a:pPr algn="l"/>
                      <a:r>
                        <a:rPr lang="es-EC" sz="1800" dirty="0"/>
                        <a:t>(poesía)</a:t>
                      </a:r>
                    </a:p>
                    <a:p>
                      <a:pPr algn="l">
                        <a:buNone/>
                      </a:pPr>
                      <a:endParaRPr lang="es-MX" altLang="en-US"/>
                    </a:p>
                  </a:txBody>
                  <a:tcPr/>
                </a:tc>
                <a:tc>
                  <a:txBody>
                    <a:bodyPr/>
                    <a:lstStyle/>
                    <a:p>
                      <a:pPr>
                        <a:buNone/>
                      </a:pPr>
                      <a:r>
                        <a:rPr lang="es-MX" altLang="en-US" i="1"/>
                        <a:t>Acantile Duerme Piloto</a:t>
                      </a:r>
                    </a:p>
                  </a:txBody>
                  <a:tcPr/>
                </a:tc>
                <a:tc>
                  <a:txBody>
                    <a:bodyPr/>
                    <a:lstStyle/>
                    <a:p>
                      <a:pPr>
                        <a:buNone/>
                      </a:pPr>
                      <a:r>
                        <a:rPr lang="es-EC" altLang="es-MX"/>
                        <a:t>María Auxiliadora Balladares</a:t>
                      </a:r>
                    </a:p>
                  </a:txBody>
                  <a:tcPr/>
                </a:tc>
                <a:extLst>
                  <a:ext uri="{0D108BD9-81ED-4DB2-BD59-A6C34878D82A}">
                    <a16:rowId xmlns:a16="http://schemas.microsoft.com/office/drawing/2014/main" xmlns="" val="10001"/>
                  </a:ext>
                </a:extLst>
              </a:tr>
              <a:tr h="381000">
                <a:tc>
                  <a:txBody>
                    <a:bodyPr/>
                    <a:lstStyle/>
                    <a:p>
                      <a:pPr>
                        <a:buNone/>
                      </a:pPr>
                      <a:r>
                        <a:rPr lang="es-MX" altLang="en-US"/>
                        <a:t>PREMIO JOAQUÍN GALLEGOS LARA (cuento</a:t>
                      </a:r>
                      <a:r>
                        <a:rPr lang="es-EC" altLang="es-MX"/>
                        <a:t>)</a:t>
                      </a:r>
                      <a:r>
                        <a:rPr lang="es-MX" altLang="en-US"/>
                        <a:t> </a:t>
                      </a:r>
                    </a:p>
                  </a:txBody>
                  <a:tcPr/>
                </a:tc>
                <a:tc>
                  <a:txBody>
                    <a:bodyPr/>
                    <a:lstStyle/>
                    <a:p>
                      <a:pPr>
                        <a:buNone/>
                      </a:pPr>
                      <a:r>
                        <a:rPr lang="es-MX" altLang="en-US" i="1"/>
                        <a:t>Los trabajos del agua</a:t>
                      </a:r>
                    </a:p>
                  </a:txBody>
                  <a:tcPr/>
                </a:tc>
                <a:tc>
                  <a:txBody>
                    <a:bodyPr/>
                    <a:lstStyle/>
                    <a:p>
                      <a:pPr>
                        <a:buNone/>
                      </a:pPr>
                      <a:r>
                        <a:rPr lang="es-MX" altLang="en-US"/>
                        <a:t>Rommel Manosalvas</a:t>
                      </a:r>
                    </a:p>
                  </a:txBody>
                  <a:tcPr/>
                </a:tc>
                <a:extLst>
                  <a:ext uri="{0D108BD9-81ED-4DB2-BD59-A6C34878D82A}">
                    <a16:rowId xmlns:a16="http://schemas.microsoft.com/office/drawing/2014/main" xmlns="" val="10002"/>
                  </a:ext>
                </a:extLst>
              </a:tr>
              <a:tr h="318770">
                <a:tc>
                  <a:txBody>
                    <a:bodyPr/>
                    <a:lstStyle/>
                    <a:p>
                      <a:pPr>
                        <a:buNone/>
                      </a:pPr>
                      <a:r>
                        <a:rPr lang="es-MX" altLang="en-US" sz="1800">
                          <a:sym typeface="+mn-ea"/>
                        </a:rPr>
                        <a:t>PREMIO JOAQUÍN GALLEGOS LARA (novela</a:t>
                      </a:r>
                      <a:r>
                        <a:rPr lang="es-EC" altLang="es-MX" sz="1800">
                          <a:sym typeface="+mn-ea"/>
                        </a:rPr>
                        <a:t>)</a:t>
                      </a:r>
                      <a:endParaRPr lang="es-MX" altLang="en-US" sz="1800"/>
                    </a:p>
                    <a:p>
                      <a:pPr>
                        <a:buNone/>
                      </a:pPr>
                      <a:endParaRPr lang="es-MX" altLang="en-US"/>
                    </a:p>
                  </a:txBody>
                  <a:tcPr/>
                </a:tc>
                <a:tc>
                  <a:txBody>
                    <a:bodyPr/>
                    <a:lstStyle/>
                    <a:p>
                      <a:pPr>
                        <a:buNone/>
                      </a:pPr>
                      <a:r>
                        <a:rPr lang="es-MX" altLang="en-US" i="1"/>
                        <a:t>Fiebre de carnaval</a:t>
                      </a:r>
                    </a:p>
                  </a:txBody>
                  <a:tcPr/>
                </a:tc>
                <a:tc>
                  <a:txBody>
                    <a:bodyPr/>
                    <a:lstStyle/>
                    <a:p>
                      <a:pPr>
                        <a:buNone/>
                      </a:pPr>
                      <a:r>
                        <a:rPr lang="es-MX" altLang="en-US"/>
                        <a:t>Yuliana Ortiz Ruano</a:t>
                      </a:r>
                    </a:p>
                  </a:txBody>
                  <a:tcPr/>
                </a:tc>
                <a:extLst>
                  <a:ext uri="{0D108BD9-81ED-4DB2-BD59-A6C34878D82A}">
                    <a16:rowId xmlns:a16="http://schemas.microsoft.com/office/drawing/2014/main" xmlns="" val="10003"/>
                  </a:ext>
                </a:extLst>
              </a:tr>
              <a:tr h="381000">
                <a:tc>
                  <a:txBody>
                    <a:bodyPr/>
                    <a:lstStyle/>
                    <a:p>
                      <a:pPr>
                        <a:buNone/>
                      </a:pPr>
                      <a:r>
                        <a:rPr lang="es-MX" altLang="en-US" sz="1800">
                          <a:sym typeface="+mn-ea"/>
                        </a:rPr>
                        <a:t>PREMIO JOAQUÍN GALLEGOS LARA (teatro)</a:t>
                      </a:r>
                      <a:endParaRPr lang="es-MX" altLang="en-US" sz="1800"/>
                    </a:p>
                    <a:p>
                      <a:pPr>
                        <a:buNone/>
                      </a:pPr>
                      <a:endParaRPr lang="es-MX" altLang="en-US"/>
                    </a:p>
                  </a:txBody>
                  <a:tcPr/>
                </a:tc>
                <a:tc>
                  <a:txBody>
                    <a:bodyPr/>
                    <a:lstStyle/>
                    <a:p>
                      <a:pPr>
                        <a:buNone/>
                      </a:pPr>
                      <a:r>
                        <a:rPr lang="es-EC" altLang="es-MX" sz="1800" i="1"/>
                        <a:t>Goteras / Memorias de cafeína</a:t>
                      </a:r>
                    </a:p>
                  </a:txBody>
                  <a:tcPr/>
                </a:tc>
                <a:tc>
                  <a:txBody>
                    <a:bodyPr/>
                    <a:lstStyle/>
                    <a:p>
                      <a:pPr>
                        <a:buNone/>
                      </a:pPr>
                      <a:r>
                        <a:rPr lang="es-MX" altLang="en-US"/>
                        <a:t>Joce Deux y Edwin Mena</a:t>
                      </a:r>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sz="1800"/>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2" name="Tabla 1"/>
          <p:cNvGraphicFramePr/>
          <p:nvPr/>
        </p:nvGraphicFramePr>
        <p:xfrm>
          <a:off x="1828800" y="1524000"/>
          <a:ext cx="8532495" cy="312420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xmlns="" val="20000"/>
                    </a:ext>
                  </a:extLst>
                </a:gridCol>
                <a:gridCol w="2844165">
                  <a:extLst>
                    <a:ext uri="{9D8B030D-6E8A-4147-A177-3AD203B41FA5}">
                      <a16:colId xmlns:a16="http://schemas.microsoft.com/office/drawing/2014/main" xmlns="" val="20001"/>
                    </a:ext>
                  </a:extLst>
                </a:gridCol>
                <a:gridCol w="2844165">
                  <a:extLst>
                    <a:ext uri="{9D8B030D-6E8A-4147-A177-3AD203B41FA5}">
                      <a16:colId xmlns:a16="http://schemas.microsoft.com/office/drawing/2014/main" xmlns="" val="20002"/>
                    </a:ext>
                  </a:extLst>
                </a:gridCol>
              </a:tblGrid>
              <a:tr h="381000">
                <a:tc>
                  <a:txBody>
                    <a:bodyPr/>
                    <a:lstStyle/>
                    <a:p>
                      <a:pPr>
                        <a:buNone/>
                      </a:pPr>
                      <a:r>
                        <a:rPr lang="es-EC" altLang="es-MX"/>
                        <a:t>PREMIO/CATEGORÍA</a:t>
                      </a:r>
                    </a:p>
                  </a:txBody>
                  <a:tcPr/>
                </a:tc>
                <a:tc>
                  <a:txBody>
                    <a:bodyPr/>
                    <a:lstStyle/>
                    <a:p>
                      <a:pPr>
                        <a:buNone/>
                      </a:pPr>
                      <a:r>
                        <a:rPr lang="es-EC" altLang="es-MX"/>
                        <a:t>OBRA </a:t>
                      </a:r>
                    </a:p>
                  </a:txBody>
                  <a:tcPr/>
                </a:tc>
                <a:tc>
                  <a:txBody>
                    <a:bodyPr/>
                    <a:lstStyle/>
                    <a:p>
                      <a:pPr>
                        <a:buNone/>
                      </a:pPr>
                      <a:r>
                        <a:rPr lang="es-EC" altLang="es-MX"/>
                        <a:t>AUTOR/AUTORA</a:t>
                      </a:r>
                    </a:p>
                  </a:txBody>
                  <a:tcPr/>
                </a:tc>
                <a:extLst>
                  <a:ext uri="{0D108BD9-81ED-4DB2-BD59-A6C34878D82A}">
                    <a16:rowId xmlns:a16="http://schemas.microsoft.com/office/drawing/2014/main" xmlns="" val="10000"/>
                  </a:ext>
                </a:extLst>
              </a:tr>
              <a:tr h="553720">
                <a:tc>
                  <a:txBody>
                    <a:bodyPr/>
                    <a:lstStyle/>
                    <a:p>
                      <a:pPr algn="l"/>
                      <a:r>
                        <a:rPr lang="es-EC" sz="1800" dirty="0"/>
                        <a:t>PREMIO</a:t>
                      </a:r>
                    </a:p>
                    <a:p>
                      <a:pPr algn="l"/>
                      <a:r>
                        <a:rPr lang="es-EC" sz="1800" dirty="0"/>
                        <a:t>MANUELA SÁENZ</a:t>
                      </a:r>
                    </a:p>
                    <a:p>
                      <a:pPr algn="l"/>
                      <a:r>
                        <a:rPr lang="es-EC" sz="1800" dirty="0"/>
                        <a:t>(temas de género)</a:t>
                      </a:r>
                    </a:p>
                  </a:txBody>
                  <a:tcPr/>
                </a:tc>
                <a:tc>
                  <a:txBody>
                    <a:bodyPr/>
                    <a:lstStyle/>
                    <a:p>
                      <a:pPr>
                        <a:buNone/>
                      </a:pPr>
                      <a:r>
                        <a:rPr lang="es-MX" altLang="en-US" i="1"/>
                        <a:t>Transacciones eróticas en la frontera sur de Ecuador</a:t>
                      </a:r>
                    </a:p>
                  </a:txBody>
                  <a:tcPr/>
                </a:tc>
                <a:tc>
                  <a:txBody>
                    <a:bodyPr/>
                    <a:lstStyle/>
                    <a:p>
                      <a:pPr>
                        <a:buNone/>
                      </a:pPr>
                      <a:r>
                        <a:rPr lang="es-EC" altLang="es-MX"/>
                        <a:t>Martha Cecilia Ruiz</a:t>
                      </a:r>
                    </a:p>
                  </a:txBody>
                  <a:tcPr/>
                </a:tc>
                <a:extLst>
                  <a:ext uri="{0D108BD9-81ED-4DB2-BD59-A6C34878D82A}">
                    <a16:rowId xmlns:a16="http://schemas.microsoft.com/office/drawing/2014/main" xmlns="" val="10001"/>
                  </a:ext>
                </a:extLst>
              </a:tr>
              <a:tr h="381000">
                <a:tc>
                  <a:txBody>
                    <a:bodyPr/>
                    <a:lstStyle/>
                    <a:p>
                      <a:pPr>
                        <a:buNone/>
                      </a:pPr>
                      <a:r>
                        <a:rPr lang="es-MX" altLang="en-US"/>
                        <a:t> PREMIO JOSÉ PERALTA</a:t>
                      </a:r>
                    </a:p>
                    <a:p>
                      <a:pPr>
                        <a:buNone/>
                      </a:pPr>
                      <a:r>
                        <a:rPr lang="es-MX" altLang="en-US"/>
                        <a:t>(crónica o testimonio)</a:t>
                      </a:r>
                    </a:p>
                  </a:txBody>
                  <a:tcPr/>
                </a:tc>
                <a:tc>
                  <a:txBody>
                    <a:bodyPr/>
                    <a:lstStyle/>
                    <a:p>
                      <a:pPr>
                        <a:buNone/>
                      </a:pPr>
                      <a:r>
                        <a:rPr lang="es-MX" altLang="en-US" i="1"/>
                        <a:t>Albergue: crónica de una ciudad invisible</a:t>
                      </a:r>
                    </a:p>
                  </a:txBody>
                  <a:tcPr/>
                </a:tc>
                <a:tc>
                  <a:txBody>
                    <a:bodyPr/>
                    <a:lstStyle/>
                    <a:p>
                      <a:pPr>
                        <a:buNone/>
                      </a:pPr>
                      <a:r>
                        <a:rPr lang="es-MX" altLang="en-US"/>
                        <a:t>María Fernanda Mejía</a:t>
                      </a:r>
                    </a:p>
                  </a:txBody>
                  <a:tcPr/>
                </a:tc>
                <a:extLst>
                  <a:ext uri="{0D108BD9-81ED-4DB2-BD59-A6C34878D82A}">
                    <a16:rowId xmlns:a16="http://schemas.microsoft.com/office/drawing/2014/main" xmlns="" val="10002"/>
                  </a:ext>
                </a:extLst>
              </a:tr>
              <a:tr h="318770">
                <a:tc>
                  <a:txBody>
                    <a:bodyPr/>
                    <a:lstStyle/>
                    <a:p>
                      <a:pPr>
                        <a:buNone/>
                      </a:pPr>
                      <a:r>
                        <a:rPr lang="es-MX" altLang="en-US"/>
                        <a:t>PREMIO JOSÉ MARÍA VELASCO IBARRA</a:t>
                      </a:r>
                    </a:p>
                    <a:p>
                      <a:pPr>
                        <a:buNone/>
                      </a:pPr>
                      <a:r>
                        <a:rPr lang="es-MX" altLang="en-US"/>
                        <a:t>(derecho público)</a:t>
                      </a:r>
                    </a:p>
                  </a:txBody>
                  <a:tcPr/>
                </a:tc>
                <a:tc>
                  <a:txBody>
                    <a:bodyPr/>
                    <a:lstStyle/>
                    <a:p>
                      <a:pPr>
                        <a:buNone/>
                      </a:pPr>
                      <a:r>
                        <a:rPr lang="es-MX" altLang="en-US" i="1"/>
                        <a:t>Mutación de la Constitución del Ecuador.  </a:t>
                      </a:r>
                      <a:r>
                        <a:rPr lang="es-EC" altLang="es-MX" i="1"/>
                        <a:t>¿La Corte </a:t>
                      </a:r>
                      <a:r>
                        <a:rPr lang="es-MX" altLang="en-US" i="1"/>
                        <a:t>                                                                                                               Constitucional como constituyente permanente?</a:t>
                      </a:r>
                    </a:p>
                  </a:txBody>
                  <a:tcPr/>
                </a:tc>
                <a:tc>
                  <a:txBody>
                    <a:bodyPr/>
                    <a:lstStyle/>
                    <a:p>
                      <a:pPr>
                        <a:buNone/>
                      </a:pPr>
                      <a:r>
                        <a:rPr lang="es-MX" altLang="en-US"/>
                        <a:t>Christian Masapanta Gallegos</a:t>
                      </a:r>
                    </a:p>
                  </a:txBody>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sz="1800"/>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2" name="Tabla 1"/>
          <p:cNvGraphicFramePr/>
          <p:nvPr/>
        </p:nvGraphicFramePr>
        <p:xfrm>
          <a:off x="1828800" y="1524000"/>
          <a:ext cx="8532495" cy="358140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xmlns="" val="20000"/>
                    </a:ext>
                  </a:extLst>
                </a:gridCol>
                <a:gridCol w="2844165">
                  <a:extLst>
                    <a:ext uri="{9D8B030D-6E8A-4147-A177-3AD203B41FA5}">
                      <a16:colId xmlns:a16="http://schemas.microsoft.com/office/drawing/2014/main" xmlns="" val="20001"/>
                    </a:ext>
                  </a:extLst>
                </a:gridCol>
                <a:gridCol w="2844165">
                  <a:extLst>
                    <a:ext uri="{9D8B030D-6E8A-4147-A177-3AD203B41FA5}">
                      <a16:colId xmlns:a16="http://schemas.microsoft.com/office/drawing/2014/main" xmlns="" val="20002"/>
                    </a:ext>
                  </a:extLst>
                </a:gridCol>
              </a:tblGrid>
              <a:tr h="381000">
                <a:tc>
                  <a:txBody>
                    <a:bodyPr/>
                    <a:lstStyle/>
                    <a:p>
                      <a:pPr>
                        <a:buNone/>
                      </a:pPr>
                      <a:r>
                        <a:rPr lang="es-EC" altLang="es-MX"/>
                        <a:t>PREMIO/CATEGORÍA</a:t>
                      </a:r>
                    </a:p>
                  </a:txBody>
                  <a:tcPr/>
                </a:tc>
                <a:tc>
                  <a:txBody>
                    <a:bodyPr/>
                    <a:lstStyle/>
                    <a:p>
                      <a:pPr>
                        <a:buNone/>
                      </a:pPr>
                      <a:r>
                        <a:rPr lang="es-EC" altLang="es-MX"/>
                        <a:t>OBRA </a:t>
                      </a:r>
                    </a:p>
                  </a:txBody>
                  <a:tcPr/>
                </a:tc>
                <a:tc>
                  <a:txBody>
                    <a:bodyPr/>
                    <a:lstStyle/>
                    <a:p>
                      <a:pPr>
                        <a:buNone/>
                      </a:pPr>
                      <a:r>
                        <a:rPr lang="es-EC" altLang="es-MX"/>
                        <a:t>AUTOR/AUTORA</a:t>
                      </a:r>
                    </a:p>
                  </a:txBody>
                  <a:tcPr/>
                </a:tc>
                <a:extLst>
                  <a:ext uri="{0D108BD9-81ED-4DB2-BD59-A6C34878D82A}">
                    <a16:rowId xmlns:a16="http://schemas.microsoft.com/office/drawing/2014/main" xmlns="" val="10000"/>
                  </a:ext>
                </a:extLst>
              </a:tr>
              <a:tr h="553720">
                <a:tc>
                  <a:txBody>
                    <a:bodyPr/>
                    <a:lstStyle/>
                    <a:p>
                      <a:pPr algn="l"/>
                      <a:r>
                        <a:rPr lang="es-EC" sz="1800" dirty="0"/>
                        <a:t>PREMIO DARÍO GUEVARA MAYORGA (cuento infantil)</a:t>
                      </a:r>
                    </a:p>
                  </a:txBody>
                  <a:tcPr/>
                </a:tc>
                <a:tc>
                  <a:txBody>
                    <a:bodyPr/>
                    <a:lstStyle/>
                    <a:p>
                      <a:pPr>
                        <a:buNone/>
                      </a:pPr>
                      <a:r>
                        <a:rPr lang="es-MX" altLang="en-US" i="1"/>
                        <a:t>Hugo o las manos que echaron a volar los pájaros</a:t>
                      </a:r>
                    </a:p>
                  </a:txBody>
                  <a:tcPr/>
                </a:tc>
                <a:tc>
                  <a:txBody>
                    <a:bodyPr/>
                    <a:lstStyle/>
                    <a:p>
                      <a:pPr>
                        <a:buNone/>
                      </a:pPr>
                      <a:r>
                        <a:rPr lang="es-EC" altLang="es-MX"/>
                        <a:t>Sandra De la Torre Guarderas</a:t>
                      </a:r>
                    </a:p>
                  </a:txBody>
                  <a:tcPr/>
                </a:tc>
                <a:extLst>
                  <a:ext uri="{0D108BD9-81ED-4DB2-BD59-A6C34878D82A}">
                    <a16:rowId xmlns:a16="http://schemas.microsoft.com/office/drawing/2014/main" xmlns="" val="10001"/>
                  </a:ext>
                </a:extLst>
              </a:tr>
              <a:tr h="381000">
                <a:tc>
                  <a:txBody>
                    <a:bodyPr/>
                    <a:lstStyle/>
                    <a:p>
                      <a:pPr>
                        <a:buNone/>
                      </a:pPr>
                      <a:r>
                        <a:rPr lang="es-MX" altLang="en-US"/>
                        <a:t>PREMIO DARÍO GUEVARA MAYORGA (novela</a:t>
                      </a:r>
                      <a:r>
                        <a:rPr lang="es-EC" altLang="es-MX"/>
                        <a:t> juvenil</a:t>
                      </a:r>
                      <a:r>
                        <a:rPr lang="es-MX" altLang="en-US"/>
                        <a:t>)</a:t>
                      </a:r>
                    </a:p>
                  </a:txBody>
                  <a:tcPr/>
                </a:tc>
                <a:tc>
                  <a:txBody>
                    <a:bodyPr/>
                    <a:lstStyle/>
                    <a:p>
                      <a:pPr>
                        <a:buNone/>
                      </a:pPr>
                      <a:r>
                        <a:rPr lang="es-MX" altLang="en-US" i="1"/>
                        <a:t>En la punta del meñique</a:t>
                      </a:r>
                    </a:p>
                  </a:txBody>
                  <a:tcPr/>
                </a:tc>
                <a:tc>
                  <a:txBody>
                    <a:bodyPr/>
                    <a:lstStyle/>
                    <a:p>
                      <a:pPr>
                        <a:buNone/>
                      </a:pPr>
                      <a:r>
                        <a:rPr lang="es-MX" altLang="en-US"/>
                        <a:t>Ariana R. Orozco</a:t>
                      </a:r>
                    </a:p>
                  </a:txBody>
                  <a:tcPr/>
                </a:tc>
                <a:extLst>
                  <a:ext uri="{0D108BD9-81ED-4DB2-BD59-A6C34878D82A}">
                    <a16:rowId xmlns:a16="http://schemas.microsoft.com/office/drawing/2014/main" xmlns="" val="10002"/>
                  </a:ext>
                </a:extLst>
              </a:tr>
              <a:tr h="318770">
                <a:tc>
                  <a:txBody>
                    <a:bodyPr/>
                    <a:lstStyle/>
                    <a:p>
                      <a:pPr>
                        <a:buNone/>
                      </a:pPr>
                      <a:r>
                        <a:rPr lang="es-MX" altLang="en-US"/>
                        <a:t>PREMIO DARÍO GUEVARA MAYORGA (poesía</a:t>
                      </a:r>
                      <a:r>
                        <a:rPr lang="es-EC" altLang="es-MX"/>
                        <a:t> infantil </a:t>
                      </a:r>
                      <a:endParaRPr lang="es-MX" altLang="en-US"/>
                    </a:p>
                  </a:txBody>
                  <a:tcPr/>
                </a:tc>
                <a:tc>
                  <a:txBody>
                    <a:bodyPr/>
                    <a:lstStyle/>
                    <a:p>
                      <a:pPr>
                        <a:buNone/>
                      </a:pPr>
                      <a:r>
                        <a:rPr lang="es-MX" altLang="en-US" i="1"/>
                        <a:t>Hogar</a:t>
                      </a:r>
                    </a:p>
                  </a:txBody>
                  <a:tcPr/>
                </a:tc>
                <a:tc>
                  <a:txBody>
                    <a:bodyPr/>
                    <a:lstStyle/>
                    <a:p>
                      <a:pPr>
                        <a:buNone/>
                      </a:pPr>
                      <a:r>
                        <a:rPr lang="es-MX" altLang="en-US"/>
                        <a:t>Sofía Zapata, Sozapato</a:t>
                      </a:r>
                    </a:p>
                  </a:txBody>
                  <a:tcPr/>
                </a:tc>
                <a:extLst>
                  <a:ext uri="{0D108BD9-81ED-4DB2-BD59-A6C34878D82A}">
                    <a16:rowId xmlns:a16="http://schemas.microsoft.com/office/drawing/2014/main" xmlns="" val="10003"/>
                  </a:ext>
                </a:extLst>
              </a:tr>
              <a:tr h="318770">
                <a:tc>
                  <a:txBody>
                    <a:bodyPr/>
                    <a:lstStyle/>
                    <a:p>
                      <a:pPr>
                        <a:buNone/>
                      </a:pPr>
                      <a:r>
                        <a:rPr lang="es-MX" altLang="en-US"/>
                        <a:t>PREMIO DARÍO GUEVARA MAYORGA (teatr</a:t>
                      </a:r>
                      <a:r>
                        <a:rPr lang="es-EC" altLang="es-MX"/>
                        <a:t>o infantil)</a:t>
                      </a:r>
                      <a:endParaRPr lang="es-MX" altLang="en-US"/>
                    </a:p>
                  </a:txBody>
                  <a:tcPr/>
                </a:tc>
                <a:tc>
                  <a:txBody>
                    <a:bodyPr/>
                    <a:lstStyle/>
                    <a:p>
                      <a:pPr>
                        <a:buNone/>
                      </a:pPr>
                      <a:r>
                        <a:rPr lang="es-MX" altLang="en-US" i="1"/>
                        <a:t>El teatrino de papel</a:t>
                      </a:r>
                    </a:p>
                  </a:txBody>
                  <a:tcPr/>
                </a:tc>
                <a:tc>
                  <a:txBody>
                    <a:bodyPr/>
                    <a:lstStyle/>
                    <a:p>
                      <a:pPr>
                        <a:buNone/>
                      </a:pPr>
                      <a:r>
                        <a:rPr lang="es-MX" altLang="en-US"/>
                        <a:t>Marilú Vaca</a:t>
                      </a:r>
                    </a:p>
                  </a:txBody>
                  <a:tcPr/>
                </a:tc>
                <a:extLst>
                  <a:ext uri="{0D108BD9-81ED-4DB2-BD59-A6C34878D82A}">
                    <a16:rowId xmlns:a16="http://schemas.microsoft.com/office/drawing/2014/main" xmlns="" val="10004"/>
                  </a:ext>
                </a:extLst>
              </a:tr>
              <a:tr h="318770">
                <a:tc>
                  <a:txBody>
                    <a:bodyPr/>
                    <a:lstStyle/>
                    <a:p>
                      <a:pPr>
                        <a:buNone/>
                      </a:pPr>
                      <a:r>
                        <a:rPr lang="es-MX" altLang="en-US" sz="1800">
                          <a:sym typeface="+mn-ea"/>
                        </a:rPr>
                        <a:t>PREMIO DARÍO GUEVARA MAYORGA (</a:t>
                      </a:r>
                      <a:r>
                        <a:rPr lang="es-EC" altLang="es-MX" sz="1800">
                          <a:sym typeface="+mn-ea"/>
                        </a:rPr>
                        <a:t>ilustración)</a:t>
                      </a:r>
                      <a:endParaRPr lang="es-MX" altLang="en-US"/>
                    </a:p>
                  </a:txBody>
                  <a:tcPr/>
                </a:tc>
                <a:tc>
                  <a:txBody>
                    <a:bodyPr/>
                    <a:lstStyle/>
                    <a:p>
                      <a:pPr>
                        <a:buNone/>
                      </a:pPr>
                      <a:r>
                        <a:rPr lang="es-MX" altLang="en-US" sz="1800" i="1">
                          <a:sym typeface="+mn-ea"/>
                        </a:rPr>
                        <a:t>Hugo o las manos que echaron a volar los pájaros</a:t>
                      </a:r>
                      <a:endParaRPr lang="es-MX" altLang="en-US" i="1"/>
                    </a:p>
                  </a:txBody>
                  <a:tcPr/>
                </a:tc>
                <a:tc>
                  <a:txBody>
                    <a:bodyPr/>
                    <a:lstStyle/>
                    <a:p>
                      <a:pPr>
                        <a:buNone/>
                      </a:pPr>
                      <a:r>
                        <a:rPr lang="es-MX" altLang="en-US"/>
                        <a:t>Santiago González</a:t>
                      </a:r>
                    </a:p>
                  </a:txBody>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sz="1800"/>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2" name="Tabla 1"/>
          <p:cNvGraphicFramePr/>
          <p:nvPr/>
        </p:nvGraphicFramePr>
        <p:xfrm>
          <a:off x="1828800" y="1524000"/>
          <a:ext cx="8532495" cy="458724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xmlns="" val="20000"/>
                    </a:ext>
                  </a:extLst>
                </a:gridCol>
                <a:gridCol w="2844165">
                  <a:extLst>
                    <a:ext uri="{9D8B030D-6E8A-4147-A177-3AD203B41FA5}">
                      <a16:colId xmlns:a16="http://schemas.microsoft.com/office/drawing/2014/main" xmlns="" val="20001"/>
                    </a:ext>
                  </a:extLst>
                </a:gridCol>
                <a:gridCol w="2844165">
                  <a:extLst>
                    <a:ext uri="{9D8B030D-6E8A-4147-A177-3AD203B41FA5}">
                      <a16:colId xmlns:a16="http://schemas.microsoft.com/office/drawing/2014/main" xmlns="" val="20002"/>
                    </a:ext>
                  </a:extLst>
                </a:gridCol>
              </a:tblGrid>
              <a:tr h="381000">
                <a:tc>
                  <a:txBody>
                    <a:bodyPr/>
                    <a:lstStyle/>
                    <a:p>
                      <a:pPr>
                        <a:buNone/>
                      </a:pPr>
                      <a:r>
                        <a:rPr lang="es-EC" altLang="es-MX"/>
                        <a:t>PREMIO/CATEGORÍA</a:t>
                      </a:r>
                    </a:p>
                  </a:txBody>
                  <a:tcPr/>
                </a:tc>
                <a:tc>
                  <a:txBody>
                    <a:bodyPr/>
                    <a:lstStyle/>
                    <a:p>
                      <a:pPr>
                        <a:buNone/>
                      </a:pPr>
                      <a:r>
                        <a:rPr lang="es-EC" altLang="es-MX"/>
                        <a:t>OBRA </a:t>
                      </a:r>
                    </a:p>
                  </a:txBody>
                  <a:tcPr/>
                </a:tc>
                <a:tc>
                  <a:txBody>
                    <a:bodyPr/>
                    <a:lstStyle/>
                    <a:p>
                      <a:pPr>
                        <a:buNone/>
                      </a:pPr>
                      <a:r>
                        <a:rPr lang="es-EC" altLang="es-MX"/>
                        <a:t>AUTOR/AUTORA</a:t>
                      </a:r>
                    </a:p>
                  </a:txBody>
                  <a:tcPr/>
                </a:tc>
                <a:extLst>
                  <a:ext uri="{0D108BD9-81ED-4DB2-BD59-A6C34878D82A}">
                    <a16:rowId xmlns:a16="http://schemas.microsoft.com/office/drawing/2014/main" xmlns="" val="10000"/>
                  </a:ext>
                </a:extLst>
              </a:tr>
              <a:tr h="553720">
                <a:tc>
                  <a:txBody>
                    <a:bodyPr/>
                    <a:lstStyle/>
                    <a:p>
                      <a:pPr algn="l"/>
                      <a:r>
                        <a:rPr lang="es-EC" sz="1800" dirty="0"/>
                        <a:t>PREMIO AUGUSTO SAN MIGUEL</a:t>
                      </a:r>
                    </a:p>
                    <a:p>
                      <a:pPr algn="l"/>
                      <a:r>
                        <a:rPr lang="es-EC" sz="1800" dirty="0"/>
                        <a:t>(video de corta duración)</a:t>
                      </a:r>
                    </a:p>
                  </a:txBody>
                  <a:tcPr/>
                </a:tc>
                <a:tc>
                  <a:txBody>
                    <a:bodyPr/>
                    <a:lstStyle/>
                    <a:p>
                      <a:pPr>
                        <a:buNone/>
                      </a:pPr>
                      <a:r>
                        <a:rPr lang="es-MX" altLang="en-US" i="1"/>
                        <a:t>La resistencia del mundo</a:t>
                      </a:r>
                    </a:p>
                  </a:txBody>
                  <a:tcPr/>
                </a:tc>
                <a:tc>
                  <a:txBody>
                    <a:bodyPr/>
                    <a:lstStyle/>
                    <a:p>
                      <a:pPr>
                        <a:buNone/>
                      </a:pPr>
                      <a:r>
                        <a:rPr lang="es-EC" altLang="es-MX"/>
                        <a:t>Daniel Yépez Brito</a:t>
                      </a:r>
                    </a:p>
                  </a:txBody>
                  <a:tcPr/>
                </a:tc>
                <a:extLst>
                  <a:ext uri="{0D108BD9-81ED-4DB2-BD59-A6C34878D82A}">
                    <a16:rowId xmlns:a16="http://schemas.microsoft.com/office/drawing/2014/main" xmlns="" val="10001"/>
                  </a:ext>
                </a:extLst>
              </a:tr>
              <a:tr h="381000">
                <a:tc>
                  <a:txBody>
                    <a:bodyPr/>
                    <a:lstStyle/>
                    <a:p>
                      <a:pPr>
                        <a:buNone/>
                      </a:pPr>
                      <a:r>
                        <a:rPr lang="es-MX" altLang="en-US"/>
                        <a:t>PREMIO ERNESTO ALBÁN MOSQUERA</a:t>
                      </a:r>
                    </a:p>
                    <a:p>
                      <a:pPr>
                        <a:buNone/>
                      </a:pPr>
                      <a:r>
                        <a:rPr lang="es-MX" altLang="en-US"/>
                        <a:t>(v</a:t>
                      </a:r>
                      <a:r>
                        <a:rPr lang="es-EC" altLang="es-MX"/>
                        <a:t>i</a:t>
                      </a:r>
                      <a:r>
                        <a:rPr lang="es-MX" altLang="en-US"/>
                        <a:t>deo de mediana duración)</a:t>
                      </a:r>
                    </a:p>
                  </a:txBody>
                  <a:tcPr/>
                </a:tc>
                <a:tc>
                  <a:txBody>
                    <a:bodyPr/>
                    <a:lstStyle/>
                    <a:p>
                      <a:pPr>
                        <a:buNone/>
                      </a:pPr>
                      <a:r>
                        <a:rPr lang="es-MX" altLang="en-US" i="1"/>
                        <a:t>Ave</a:t>
                      </a:r>
                    </a:p>
                  </a:txBody>
                  <a:tcPr/>
                </a:tc>
                <a:tc>
                  <a:txBody>
                    <a:bodyPr/>
                    <a:lstStyle/>
                    <a:p>
                      <a:pPr>
                        <a:buNone/>
                      </a:pPr>
                      <a:r>
                        <a:rPr lang="es-MX" altLang="en-US"/>
                        <a:t>Ana Cristina Barragán</a:t>
                      </a:r>
                    </a:p>
                  </a:txBody>
                  <a:tcPr/>
                </a:tc>
                <a:extLst>
                  <a:ext uri="{0D108BD9-81ED-4DB2-BD59-A6C34878D82A}">
                    <a16:rowId xmlns:a16="http://schemas.microsoft.com/office/drawing/2014/main" xmlns="" val="10002"/>
                  </a:ext>
                </a:extLst>
              </a:tr>
              <a:tr h="318770">
                <a:tc>
                  <a:txBody>
                    <a:bodyPr/>
                    <a:lstStyle/>
                    <a:p>
                      <a:pPr>
                        <a:buNone/>
                      </a:pPr>
                      <a:r>
                        <a:rPr lang="es-MX" altLang="en-US"/>
                        <a:t>PREMIO AGUSTÍN CUESTA ORDÓÑEZ</a:t>
                      </a:r>
                    </a:p>
                    <a:p>
                      <a:pPr>
                        <a:buNone/>
                      </a:pPr>
                      <a:r>
                        <a:rPr lang="es-MX" altLang="en-US"/>
                        <a:t>(producción cinematográfica)</a:t>
                      </a:r>
                    </a:p>
                  </a:txBody>
                  <a:tcPr/>
                </a:tc>
                <a:tc>
                  <a:txBody>
                    <a:bodyPr/>
                    <a:lstStyle/>
                    <a:p>
                      <a:pPr>
                        <a:buNone/>
                      </a:pPr>
                      <a:r>
                        <a:rPr lang="es-MX" altLang="en-US" i="1"/>
                        <a:t>El día que me callé</a:t>
                      </a:r>
                    </a:p>
                  </a:txBody>
                  <a:tcPr/>
                </a:tc>
                <a:tc>
                  <a:txBody>
                    <a:bodyPr/>
                    <a:lstStyle/>
                    <a:p>
                      <a:pPr>
                        <a:buNone/>
                      </a:pPr>
                      <a:r>
                        <a:rPr lang="es-MX" altLang="en-US"/>
                        <a:t>Isabel Dávalos /Víctor Arregui</a:t>
                      </a:r>
                    </a:p>
                  </a:txBody>
                  <a:tcPr/>
                </a:tc>
                <a:extLst>
                  <a:ext uri="{0D108BD9-81ED-4DB2-BD59-A6C34878D82A}">
                    <a16:rowId xmlns:a16="http://schemas.microsoft.com/office/drawing/2014/main" xmlns="" val="10003"/>
                  </a:ext>
                </a:extLst>
              </a:tr>
              <a:tr h="318770">
                <a:tc>
                  <a:txBody>
                    <a:bodyPr/>
                    <a:lstStyle/>
                    <a:p>
                      <a:pPr>
                        <a:buNone/>
                      </a:pPr>
                      <a:r>
                        <a:rPr lang="es-MX" altLang="en-US"/>
                        <a:t>PREMIO FRANCISCO TOBAR GARCÍA</a:t>
                      </a:r>
                    </a:p>
                    <a:p>
                      <a:pPr>
                        <a:buNone/>
                      </a:pPr>
                      <a:r>
                        <a:rPr lang="es-MX" altLang="en-US"/>
                        <a:t>(producción teatral)</a:t>
                      </a:r>
                    </a:p>
                  </a:txBody>
                  <a:tcPr/>
                </a:tc>
                <a:tc>
                  <a:txBody>
                    <a:bodyPr/>
                    <a:lstStyle/>
                    <a:p>
                      <a:pPr>
                        <a:buNone/>
                      </a:pPr>
                      <a:r>
                        <a:rPr lang="es-MX" altLang="en-US" i="1"/>
                        <a:t>Kintsukuroi: flor de cemento</a:t>
                      </a:r>
                    </a:p>
                  </a:txBody>
                  <a:tcPr/>
                </a:tc>
                <a:tc>
                  <a:txBody>
                    <a:bodyPr/>
                    <a:lstStyle/>
                    <a:p>
                      <a:pPr>
                        <a:buNone/>
                      </a:pPr>
                      <a:r>
                        <a:rPr lang="es-MX" altLang="en-US"/>
                        <a:t>Pablo Roldán</a:t>
                      </a:r>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sz="1800"/>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2" name="Tabla 1"/>
          <p:cNvGraphicFramePr/>
          <p:nvPr/>
        </p:nvGraphicFramePr>
        <p:xfrm>
          <a:off x="1828800" y="1524000"/>
          <a:ext cx="8532495" cy="248412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xmlns="" val="20000"/>
                    </a:ext>
                  </a:extLst>
                </a:gridCol>
                <a:gridCol w="2844165">
                  <a:extLst>
                    <a:ext uri="{9D8B030D-6E8A-4147-A177-3AD203B41FA5}">
                      <a16:colId xmlns:a16="http://schemas.microsoft.com/office/drawing/2014/main" xmlns="" val="20001"/>
                    </a:ext>
                  </a:extLst>
                </a:gridCol>
                <a:gridCol w="2844165">
                  <a:extLst>
                    <a:ext uri="{9D8B030D-6E8A-4147-A177-3AD203B41FA5}">
                      <a16:colId xmlns:a16="http://schemas.microsoft.com/office/drawing/2014/main" xmlns="" val="20002"/>
                    </a:ext>
                  </a:extLst>
                </a:gridCol>
              </a:tblGrid>
              <a:tr h="381000">
                <a:tc>
                  <a:txBody>
                    <a:bodyPr/>
                    <a:lstStyle/>
                    <a:p>
                      <a:pPr>
                        <a:buNone/>
                      </a:pPr>
                      <a:r>
                        <a:rPr lang="es-EC" altLang="es-MX"/>
                        <a:t>PREMIO/CATEGORÍA</a:t>
                      </a:r>
                    </a:p>
                  </a:txBody>
                  <a:tcPr/>
                </a:tc>
                <a:tc>
                  <a:txBody>
                    <a:bodyPr/>
                    <a:lstStyle/>
                    <a:p>
                      <a:pPr>
                        <a:buNone/>
                      </a:pPr>
                      <a:r>
                        <a:rPr lang="es-EC" altLang="es-MX"/>
                        <a:t>OBRA </a:t>
                      </a:r>
                    </a:p>
                  </a:txBody>
                  <a:tcPr/>
                </a:tc>
                <a:tc>
                  <a:txBody>
                    <a:bodyPr/>
                    <a:lstStyle/>
                    <a:p>
                      <a:pPr>
                        <a:buNone/>
                      </a:pPr>
                      <a:r>
                        <a:rPr lang="es-EC" altLang="es-MX"/>
                        <a:t>AUTOR/AUTORA</a:t>
                      </a:r>
                    </a:p>
                  </a:txBody>
                  <a:tcPr/>
                </a:tc>
                <a:extLst>
                  <a:ext uri="{0D108BD9-81ED-4DB2-BD59-A6C34878D82A}">
                    <a16:rowId xmlns:a16="http://schemas.microsoft.com/office/drawing/2014/main" xmlns="" val="10000"/>
                  </a:ext>
                </a:extLst>
              </a:tr>
              <a:tr h="553720">
                <a:tc>
                  <a:txBody>
                    <a:bodyPr/>
                    <a:lstStyle/>
                    <a:p>
                      <a:pPr algn="l"/>
                      <a:r>
                        <a:rPr lang="es-EC" sz="1800" dirty="0"/>
                        <a:t>PREMIO SIXTO MARÍA DURÁN</a:t>
                      </a:r>
                    </a:p>
                    <a:p>
                      <a:pPr algn="l"/>
                      <a:r>
                        <a:rPr lang="es-EC" sz="1800" dirty="0"/>
                        <a:t>(música académica)</a:t>
                      </a:r>
                    </a:p>
                  </a:txBody>
                  <a:tcPr/>
                </a:tc>
                <a:tc>
                  <a:txBody>
                    <a:bodyPr/>
                    <a:lstStyle/>
                    <a:p>
                      <a:pPr>
                        <a:buNone/>
                      </a:pPr>
                      <a:r>
                        <a:rPr lang="es-MX" altLang="en-US" i="1"/>
                        <a:t>Tierra / La resistencia</a:t>
                      </a:r>
                    </a:p>
                  </a:txBody>
                  <a:tcPr/>
                </a:tc>
                <a:tc>
                  <a:txBody>
                    <a:bodyPr/>
                    <a:lstStyle/>
                    <a:p>
                      <a:pPr>
                        <a:buNone/>
                      </a:pPr>
                      <a:r>
                        <a:rPr lang="es-EC" altLang="es-MX"/>
                        <a:t>Pablo Molina Suárez</a:t>
                      </a:r>
                    </a:p>
                  </a:txBody>
                  <a:tcPr/>
                </a:tc>
                <a:extLst>
                  <a:ext uri="{0D108BD9-81ED-4DB2-BD59-A6C34878D82A}">
                    <a16:rowId xmlns:a16="http://schemas.microsoft.com/office/drawing/2014/main" xmlns="" val="10001"/>
                  </a:ext>
                </a:extLst>
              </a:tr>
              <a:tr h="381000">
                <a:tc>
                  <a:txBody>
                    <a:bodyPr/>
                    <a:lstStyle/>
                    <a:p>
                      <a:pPr>
                        <a:buNone/>
                      </a:pPr>
                      <a:r>
                        <a:rPr lang="es-MX" altLang="en-US"/>
                        <a:t>PREMIO LUIS ALBERTO VALENCIA</a:t>
                      </a:r>
                    </a:p>
                    <a:p>
                      <a:pPr>
                        <a:buNone/>
                      </a:pPr>
                      <a:r>
                        <a:rPr lang="es-MX" altLang="en-US"/>
                        <a:t>(música popular ecuatoriana)</a:t>
                      </a:r>
                    </a:p>
                  </a:txBody>
                  <a:tcPr/>
                </a:tc>
                <a:tc>
                  <a:txBody>
                    <a:bodyPr/>
                    <a:lstStyle/>
                    <a:p>
                      <a:pPr>
                        <a:buNone/>
                      </a:pPr>
                      <a:r>
                        <a:rPr lang="es-MX" altLang="en-US" i="1"/>
                        <a:t>Suite de las Aves Quiteñas</a:t>
                      </a:r>
                    </a:p>
                  </a:txBody>
                  <a:tcPr/>
                </a:tc>
                <a:tc>
                  <a:txBody>
                    <a:bodyPr/>
                    <a:lstStyle/>
                    <a:p>
                      <a:pPr>
                        <a:buNone/>
                      </a:pPr>
                      <a:r>
                        <a:rPr lang="es-MX" altLang="en-US"/>
                        <a:t>Alexis Zapata Esquivel</a:t>
                      </a:r>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9" name="CuadroTexto 8"/>
          <p:cNvSpPr txBox="1"/>
          <p:nvPr/>
        </p:nvSpPr>
        <p:spPr>
          <a:xfrm>
            <a:off x="2061845" y="1820545"/>
            <a:ext cx="7865110" cy="16078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algn="ctr">
              <a:defRPr/>
            </a:pPr>
            <a:r>
              <a:rPr lang="es-EC" sz="2800" b="1" dirty="0">
                <a:effectLst/>
                <a:latin typeface="Helvetica" pitchFamily="2" charset="0"/>
                <a:ea typeface="Calibri" panose="020F0502020204030204" pitchFamily="34" charset="0"/>
                <a:cs typeface="Times New Roman" panose="02020603050405020304" charset="0"/>
                <a:sym typeface="+mn-ea"/>
              </a:rPr>
              <a:t>MENCIONES DE HONOR </a:t>
            </a:r>
          </a:p>
          <a:p>
            <a:pPr algn="ctr">
              <a:defRPr/>
            </a:pPr>
            <a:r>
              <a:rPr lang="es-EC" sz="2800" b="1" dirty="0">
                <a:effectLst/>
                <a:latin typeface="Helvetica" pitchFamily="2" charset="0"/>
                <a:ea typeface="Calibri" panose="020F0502020204030204" pitchFamily="34" charset="0"/>
                <a:cs typeface="Times New Roman" panose="02020603050405020304" charset="0"/>
                <a:sym typeface="+mn-ea"/>
              </a:rPr>
              <a:t> PREMIOS CULTURALES, ARTÍSTICOS, CIENTÍFICOS Y EDUCATIVOS 2023</a:t>
            </a:r>
            <a:endParaRPr lang="es-EC" sz="2800" b="1" dirty="0">
              <a:effectLst/>
              <a:latin typeface="Helvetica" pitchFamily="2" charset="0"/>
              <a:ea typeface="Calibri" panose="020F0502020204030204" pitchFamily="34" charset="0"/>
              <a:cs typeface="Times New Roman" panose="02020603050405020304" charset="0"/>
            </a:endParaRPr>
          </a:p>
          <a:p>
            <a:pPr algn="ctr">
              <a:defRPr/>
            </a:pPr>
            <a:r>
              <a:rPr lang="es-EC" altLang="es-ES" sz="2800" b="1" dirty="0">
                <a:solidFill>
                  <a:schemeClr val="tx1"/>
                </a:solidFill>
                <a:latin typeface="Helvética" charset="0"/>
                <a:cs typeface="Helvética" charset="0"/>
              </a:rPr>
              <a:t> </a:t>
            </a:r>
            <a:endParaRPr lang="es-ES" sz="2800" b="1" dirty="0">
              <a:latin typeface="Helvética" charset="0"/>
              <a:cs typeface="Helvética" charset="0"/>
            </a:endParaRPr>
          </a:p>
          <a:p>
            <a:pPr algn="ctr">
              <a:defRPr/>
            </a:pPr>
            <a:endParaRPr lang="es-ES" sz="3200" dirty="0">
              <a:latin typeface="Helvetica"/>
              <a:cs typeface="Helvetica"/>
            </a:endParaRPr>
          </a:p>
          <a:p>
            <a:pPr algn="ctr">
              <a:defRPr/>
            </a:pPr>
            <a:r>
              <a:rPr lang="es-EC" altLang="es-ES" sz="3200" dirty="0">
                <a:latin typeface="Helvetica"/>
                <a:cs typeface="Helvetica"/>
              </a:rPr>
              <a:t>19 </a:t>
            </a:r>
            <a:r>
              <a:rPr lang="es-EC" altLang="es-ES" sz="2800" dirty="0">
                <a:latin typeface="Helvetica"/>
                <a:cs typeface="Helvetica"/>
              </a:rPr>
              <a:t>menciones</a:t>
            </a:r>
            <a:endParaRPr lang="es-ES" sz="3200" dirty="0">
              <a:latin typeface="Helvetica"/>
              <a:cs typeface="Helvetica"/>
            </a:endParaRPr>
          </a:p>
          <a:p>
            <a:pPr algn="ctr">
              <a:defRPr/>
            </a:pPr>
            <a:endParaRPr lang="es-ES" sz="3200" dirty="0">
              <a:solidFill>
                <a:schemeClr val="tx1"/>
              </a:solidFill>
              <a:latin typeface="Helvetica"/>
              <a:cs typeface="Helvetica"/>
            </a:endParaRPr>
          </a:p>
        </p:txBody>
      </p:sp>
      <p:grpSp>
        <p:nvGrpSpPr>
          <p:cNvPr id="10" name="Grupo 9"/>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0" name="Grupo 9"/>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2" name="Tabla 1"/>
          <p:cNvGraphicFramePr/>
          <p:nvPr/>
        </p:nvGraphicFramePr>
        <p:xfrm>
          <a:off x="1720215" y="1594485"/>
          <a:ext cx="8532495" cy="404241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xmlns="" val="20000"/>
                    </a:ext>
                  </a:extLst>
                </a:gridCol>
                <a:gridCol w="2844165">
                  <a:extLst>
                    <a:ext uri="{9D8B030D-6E8A-4147-A177-3AD203B41FA5}">
                      <a16:colId xmlns:a16="http://schemas.microsoft.com/office/drawing/2014/main" xmlns="" val="20001"/>
                    </a:ext>
                  </a:extLst>
                </a:gridCol>
                <a:gridCol w="2844165">
                  <a:extLst>
                    <a:ext uri="{9D8B030D-6E8A-4147-A177-3AD203B41FA5}">
                      <a16:colId xmlns:a16="http://schemas.microsoft.com/office/drawing/2014/main" xmlns="" val="20002"/>
                    </a:ext>
                  </a:extLst>
                </a:gridCol>
              </a:tblGrid>
              <a:tr h="381000">
                <a:tc>
                  <a:txBody>
                    <a:bodyPr/>
                    <a:lstStyle/>
                    <a:p>
                      <a:pPr>
                        <a:buNone/>
                      </a:pPr>
                      <a:r>
                        <a:rPr lang="es-EC" altLang="es-MX"/>
                        <a:t>PREMIO</a:t>
                      </a:r>
                    </a:p>
                  </a:txBody>
                  <a:tcPr/>
                </a:tc>
                <a:tc>
                  <a:txBody>
                    <a:bodyPr/>
                    <a:lstStyle/>
                    <a:p>
                      <a:pPr>
                        <a:buNone/>
                      </a:pPr>
                      <a:r>
                        <a:rPr lang="es-EC" altLang="es-MX"/>
                        <a:t>OBRA</a:t>
                      </a:r>
                    </a:p>
                  </a:txBody>
                  <a:tcPr/>
                </a:tc>
                <a:tc>
                  <a:txBody>
                    <a:bodyPr/>
                    <a:lstStyle/>
                    <a:p>
                      <a:pPr>
                        <a:buNone/>
                      </a:pPr>
                      <a:r>
                        <a:rPr lang="es-EC" altLang="es-MX"/>
                        <a:t>AUTOR/AUTORA</a:t>
                      </a:r>
                    </a:p>
                  </a:txBody>
                  <a:tcPr/>
                </a:tc>
                <a:extLst>
                  <a:ext uri="{0D108BD9-81ED-4DB2-BD59-A6C34878D82A}">
                    <a16:rowId xmlns:a16="http://schemas.microsoft.com/office/drawing/2014/main" xmlns="" val="10000"/>
                  </a:ext>
                </a:extLst>
              </a:tr>
              <a:tr h="381000">
                <a:tc>
                  <a:txBody>
                    <a:bodyPr/>
                    <a:lstStyle/>
                    <a:p>
                      <a:pPr indent="0">
                        <a:buNone/>
                      </a:pPr>
                      <a:r>
                        <a:rPr lang="en-US" sz="1800" b="1">
                          <a:latin typeface="Calibri" panose="020F0502020204030204" pitchFamily="34" charset="0"/>
                          <a:cs typeface="Calibri" panose="020F0502020204030204" pitchFamily="34" charset="0"/>
                        </a:rPr>
                        <a:t>PREMIO ISABEL TOBAR GUARDERAS</a:t>
                      </a:r>
                    </a:p>
                    <a:p>
                      <a:pPr indent="0">
                        <a:buNone/>
                      </a:pPr>
                      <a:r>
                        <a:rPr lang="en-US" sz="1800" b="0">
                          <a:latin typeface="Calibri" panose="020F0502020204030204" pitchFamily="34" charset="0"/>
                          <a:cs typeface="Calibri" panose="020F0502020204030204" pitchFamily="34" charset="0"/>
                        </a:rPr>
                        <a:t>(ciencias sociales)</a:t>
                      </a:r>
                      <a:endParaRPr lang="en-US" altLang="en-US" sz="1800" b="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Malnutrición infantil en Ecuador. Progresos y desafíos</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Jairo Rivera Vásquez</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1"/>
                  </a:ext>
                </a:extLst>
              </a:tr>
              <a:tr h="381000">
                <a:tc>
                  <a:txBody>
                    <a:bodyPr/>
                    <a:lstStyle/>
                    <a:p>
                      <a:pPr indent="0">
                        <a:buNone/>
                      </a:pPr>
                      <a:r>
                        <a:rPr lang="en-US" sz="1800" b="1">
                          <a:latin typeface="Calibri" panose="020F0502020204030204" pitchFamily="34" charset="0"/>
                          <a:cs typeface="Calibri" panose="020F0502020204030204" pitchFamily="34" charset="0"/>
                        </a:rPr>
                        <a:t>PREMIO ENRIQUE GARCÉS</a:t>
                      </a:r>
                    </a:p>
                    <a:p>
                      <a:pPr indent="0">
                        <a:buNone/>
                      </a:pPr>
                      <a:r>
                        <a:rPr lang="en-US" sz="1800" b="0">
                          <a:latin typeface="Calibri" panose="020F0502020204030204" pitchFamily="34" charset="0"/>
                          <a:cs typeface="Calibri" panose="020F0502020204030204" pitchFamily="34" charset="0"/>
                        </a:rPr>
                        <a:t>(ciencias biológicas)</a:t>
                      </a:r>
                      <a:endParaRPr lang="en-US" altLang="en-US" sz="1800" b="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Dolor agudo. Fisiopatología, Diagnóstico, Tratamiento.</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Héctor Martínez, Pablo Martínez, Verónica Escandón y Gabriela Iturralde (editores)</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2"/>
                  </a:ext>
                </a:extLst>
              </a:tr>
              <a:tr h="381000">
                <a:tc>
                  <a:txBody>
                    <a:bodyPr/>
                    <a:lstStyle/>
                    <a:p>
                      <a:pPr indent="0">
                        <a:buNone/>
                      </a:pPr>
                      <a:r>
                        <a:rPr lang="en-US" sz="1800" b="1">
                          <a:latin typeface="Calibri" panose="020F0502020204030204" pitchFamily="34" charset="0"/>
                          <a:cs typeface="Calibri" panose="020F0502020204030204" pitchFamily="34" charset="0"/>
                        </a:rPr>
                        <a:t>PREMIO JORGE CARRERA ANDRADE</a:t>
                      </a:r>
                    </a:p>
                    <a:p>
                      <a:pPr indent="0">
                        <a:buNone/>
                      </a:pPr>
                      <a:r>
                        <a:rPr lang="en-US" sz="1800" b="0">
                          <a:latin typeface="Calibri" panose="020F0502020204030204" pitchFamily="34" charset="0"/>
                          <a:cs typeface="Calibri" panose="020F0502020204030204" pitchFamily="34" charset="0"/>
                        </a:rPr>
                        <a:t>(poesía)</a:t>
                      </a:r>
                      <a:endParaRPr lang="en-US" altLang="en-US" sz="1800" b="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La mañana zombi en avalancha</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Vinicio Manotoa Benavides</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3"/>
                  </a:ext>
                </a:extLst>
              </a:tr>
              <a:tr h="567690">
                <a:tc>
                  <a:txBody>
                    <a:bodyPr/>
                    <a:lstStyle/>
                    <a:p>
                      <a:pPr indent="0">
                        <a:buNone/>
                      </a:pPr>
                      <a:r>
                        <a:rPr lang="en-US" sz="1800" b="1">
                          <a:latin typeface="Calibri" panose="020F0502020204030204" pitchFamily="34" charset="0"/>
                          <a:cs typeface="Calibri" panose="020F0502020204030204" pitchFamily="34" charset="0"/>
                        </a:rPr>
                        <a:t>PREMIO JOAQUÍN GALLEGOS LARA</a:t>
                      </a:r>
                      <a:r>
                        <a:rPr lang="es-EC" altLang="en-US" sz="1800" b="0">
                          <a:latin typeface="Calibri" panose="020F0502020204030204" pitchFamily="34" charset="0"/>
                          <a:cs typeface="Calibri" panose="020F0502020204030204" pitchFamily="34" charset="0"/>
                        </a:rPr>
                        <a:t> (cuento)</a:t>
                      </a:r>
                      <a:endParaRPr lang="es-EC"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Tras la tormenta</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Edwin Alcarás</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4"/>
                  </a:ext>
                </a:extLst>
              </a:tr>
              <a:tr h="381000">
                <a:tc>
                  <a:txBody>
                    <a:bodyPr/>
                    <a:lstStyle/>
                    <a:p>
                      <a:pPr indent="0">
                        <a:buNone/>
                      </a:pPr>
                      <a:r>
                        <a:rPr lang="es-EC" altLang="en-US" sz="1800" b="1">
                          <a:latin typeface="Calibri" panose="020F0502020204030204" pitchFamily="34" charset="0"/>
                          <a:cs typeface="Calibri" panose="020F0502020204030204" pitchFamily="34" charset="0"/>
                        </a:rPr>
                        <a:t>PREMIO JOAQUÍN GALLEGOS LARA </a:t>
                      </a:r>
                      <a:r>
                        <a:rPr lang="es-EC" altLang="en-US" sz="1800" b="0">
                          <a:latin typeface="Calibri" panose="020F0502020204030204" pitchFamily="34" charset="0"/>
                          <a:cs typeface="Calibri" panose="020F0502020204030204" pitchFamily="34" charset="0"/>
                        </a:rPr>
                        <a:t>(</a:t>
                      </a:r>
                      <a:r>
                        <a:rPr lang="es-EC" altLang="en-US" sz="1800">
                          <a:latin typeface="Calibri" panose="020F0502020204030204" pitchFamily="34" charset="0"/>
                          <a:cs typeface="Calibri" panose="020F0502020204030204" pitchFamily="34" charset="0"/>
                          <a:sym typeface="+mn-ea"/>
                        </a:rPr>
                        <a:t>novela)</a:t>
                      </a:r>
                      <a:endParaRPr lang="es-EC" altLang="en-US" sz="1800" b="0">
                        <a:latin typeface="Calibri" panose="020F0502020204030204" pitchFamily="34" charset="0"/>
                        <a:cs typeface="Calibri" panose="020F0502020204030204" pitchFamily="34" charset="0"/>
                        <a:sym typeface="+mn-ea"/>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Que el aliento sea pobre y el habla incapaz</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Esteban Mayorga</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0" name="Grupo 9"/>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sz="1800"/>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2" name="Tabla 1"/>
          <p:cNvGraphicFramePr/>
          <p:nvPr/>
        </p:nvGraphicFramePr>
        <p:xfrm>
          <a:off x="1720215" y="1594485"/>
          <a:ext cx="8532495" cy="404241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xmlns="" val="20000"/>
                    </a:ext>
                  </a:extLst>
                </a:gridCol>
                <a:gridCol w="2844165">
                  <a:extLst>
                    <a:ext uri="{9D8B030D-6E8A-4147-A177-3AD203B41FA5}">
                      <a16:colId xmlns:a16="http://schemas.microsoft.com/office/drawing/2014/main" xmlns="" val="20001"/>
                    </a:ext>
                  </a:extLst>
                </a:gridCol>
                <a:gridCol w="2844165">
                  <a:extLst>
                    <a:ext uri="{9D8B030D-6E8A-4147-A177-3AD203B41FA5}">
                      <a16:colId xmlns:a16="http://schemas.microsoft.com/office/drawing/2014/main" xmlns="" val="20002"/>
                    </a:ext>
                  </a:extLst>
                </a:gridCol>
              </a:tblGrid>
              <a:tr h="381000">
                <a:tc>
                  <a:txBody>
                    <a:bodyPr/>
                    <a:lstStyle/>
                    <a:p>
                      <a:pPr>
                        <a:buNone/>
                      </a:pPr>
                      <a:r>
                        <a:rPr lang="es-EC" altLang="es-MX"/>
                        <a:t>PREMIO</a:t>
                      </a:r>
                    </a:p>
                  </a:txBody>
                  <a:tcPr/>
                </a:tc>
                <a:tc>
                  <a:txBody>
                    <a:bodyPr/>
                    <a:lstStyle/>
                    <a:p>
                      <a:pPr>
                        <a:buNone/>
                      </a:pPr>
                      <a:r>
                        <a:rPr lang="es-EC" altLang="es-MX"/>
                        <a:t>OBRA</a:t>
                      </a:r>
                    </a:p>
                  </a:txBody>
                  <a:tcPr/>
                </a:tc>
                <a:tc>
                  <a:txBody>
                    <a:bodyPr/>
                    <a:lstStyle/>
                    <a:p>
                      <a:pPr>
                        <a:buNone/>
                      </a:pPr>
                      <a:r>
                        <a:rPr lang="es-EC" altLang="es-MX"/>
                        <a:t>AUTOR/AUTORA</a:t>
                      </a:r>
                    </a:p>
                  </a:txBody>
                  <a:tcPr/>
                </a:tc>
                <a:extLst>
                  <a:ext uri="{0D108BD9-81ED-4DB2-BD59-A6C34878D82A}">
                    <a16:rowId xmlns:a16="http://schemas.microsoft.com/office/drawing/2014/main" xmlns="" val="10000"/>
                  </a:ext>
                </a:extLst>
              </a:tr>
              <a:tr h="381000">
                <a:tc>
                  <a:txBody>
                    <a:bodyPr/>
                    <a:lstStyle/>
                    <a:p>
                      <a:pPr indent="0">
                        <a:buNone/>
                      </a:pPr>
                      <a:r>
                        <a:rPr lang="en-US" sz="1800" b="1">
                          <a:latin typeface="Calibri" panose="020F0502020204030204" pitchFamily="34" charset="0"/>
                          <a:cs typeface="Calibri" panose="020F0502020204030204" pitchFamily="34" charset="0"/>
                        </a:rPr>
                        <a:t>PREMIO MANUELA SÁENZ</a:t>
                      </a:r>
                    </a:p>
                    <a:p>
                      <a:pPr indent="0">
                        <a:buNone/>
                      </a:pPr>
                      <a:r>
                        <a:rPr lang="en-US" sz="1800" b="0">
                          <a:latin typeface="Calibri" panose="020F0502020204030204" pitchFamily="34" charset="0"/>
                          <a:cs typeface="Calibri" panose="020F0502020204030204" pitchFamily="34" charset="0"/>
                        </a:rPr>
                        <a:t>(temas de género)</a:t>
                      </a:r>
                      <a:endParaRPr lang="en-US" altLang="en-US" sz="1800" b="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Irruptoras: Mujeres en la Universidad Central del Ecuador (1919-2021)</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Susan Rocha, coord.</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1"/>
                  </a:ext>
                </a:extLst>
              </a:tr>
              <a:tr h="381000">
                <a:tc rowSpan="2">
                  <a:txBody>
                    <a:bodyPr/>
                    <a:lstStyle/>
                    <a:p>
                      <a:pPr indent="0">
                        <a:buNone/>
                      </a:pPr>
                      <a:r>
                        <a:rPr lang="en-US" sz="1800" b="1">
                          <a:latin typeface="Calibri" panose="020F0502020204030204" pitchFamily="34" charset="0"/>
                          <a:cs typeface="Calibri" panose="020F0502020204030204" pitchFamily="34" charset="0"/>
                        </a:rPr>
                        <a:t>PREMIO DARÍO GUEVARA MAYORGA</a:t>
                      </a:r>
                      <a:r>
                        <a:rPr lang="es-EC" altLang="en-US" sz="1800" b="1">
                          <a:latin typeface="Calibri" panose="020F0502020204030204" pitchFamily="34" charset="0"/>
                          <a:cs typeface="Calibri" panose="020F0502020204030204" pitchFamily="34" charset="0"/>
                        </a:rPr>
                        <a:t>                       </a:t>
                      </a:r>
                      <a:r>
                        <a:rPr lang="en-US" sz="1800" b="0">
                          <a:latin typeface="Calibri" panose="020F0502020204030204" pitchFamily="34" charset="0"/>
                          <a:cs typeface="Calibri" panose="020F0502020204030204" pitchFamily="34" charset="0"/>
                        </a:rPr>
                        <a:t>(cuento)</a:t>
                      </a:r>
                    </a:p>
                    <a:p>
                      <a:pPr indent="0">
                        <a:buNone/>
                      </a:pPr>
                      <a:r>
                        <a:rPr lang="en-US" altLang="es-MX"/>
                        <a:t> </a:t>
                      </a:r>
                      <a:endParaRPr lang="en-US" sz="1800" b="0">
                        <a:latin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Por las rutas del cóndor</a:t>
                      </a:r>
                    </a:p>
                    <a:p>
                      <a:pPr indent="0">
                        <a:buNone/>
                      </a:pPr>
                      <a:endParaRPr lang="en-US" altLang="en-US" sz="1800" b="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 Ana Carlota González</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2"/>
                  </a:ext>
                </a:extLst>
              </a:tr>
              <a:tr h="567690">
                <a:tc vMerge="1">
                  <a:txBody>
                    <a:bodyPr/>
                    <a:lstStyle/>
                    <a:p>
                      <a:endParaRPr lang="es-EC"/>
                    </a:p>
                  </a:txBody>
                  <a:tcPr marL="9525" marR="9525" marT="9525" marB="9525" anchor="ctr"/>
                </a:tc>
                <a:tc>
                  <a:txBody>
                    <a:bodyPr/>
                    <a:lstStyle/>
                    <a:p>
                      <a:pPr indent="0">
                        <a:buNone/>
                      </a:pPr>
                      <a:r>
                        <a:rPr lang="en-US" sz="1800" b="0" i="1">
                          <a:latin typeface="Calibri" panose="020F0502020204030204" pitchFamily="34" charset="0"/>
                          <a:cs typeface="Calibri" panose="020F0502020204030204" pitchFamily="34" charset="0"/>
                        </a:rPr>
                        <a:t>En medio de la guerra</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Hans Behr Martínez</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3"/>
                  </a:ext>
                </a:extLst>
              </a:tr>
              <a:tr h="381000">
                <a:tc>
                  <a:txBody>
                    <a:bodyPr/>
                    <a:lstStyle/>
                    <a:p>
                      <a:pPr indent="0">
                        <a:buNone/>
                      </a:pPr>
                      <a:r>
                        <a:rPr lang="en-US" sz="1800" b="1">
                          <a:latin typeface="Calibri" panose="020F0502020204030204" pitchFamily="34" charset="0"/>
                          <a:cs typeface="Calibri" panose="020F0502020204030204" pitchFamily="34" charset="0"/>
                        </a:rPr>
                        <a:t>PREMIO DARÍO GUEVARA MAYORGA</a:t>
                      </a:r>
                      <a:r>
                        <a:rPr lang="es-EC" altLang="en-US" sz="1800" b="1">
                          <a:latin typeface="Calibri" panose="020F0502020204030204" pitchFamily="34" charset="0"/>
                          <a:cs typeface="Calibri" panose="020F0502020204030204" pitchFamily="34" charset="0"/>
                        </a:rPr>
                        <a:t>                            </a:t>
                      </a:r>
                      <a:r>
                        <a:rPr lang="en-US" sz="1800" b="0">
                          <a:latin typeface="Calibri" panose="020F0502020204030204" pitchFamily="34" charset="0"/>
                          <a:cs typeface="Calibri" panose="020F0502020204030204" pitchFamily="34" charset="0"/>
                        </a:rPr>
                        <a:t>(poesía)</a:t>
                      </a:r>
                      <a:endParaRPr lang="en-US" altLang="en-US" sz="1800" b="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Animalemas</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Valeria Guzmán</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4"/>
                  </a:ext>
                </a:extLst>
              </a:tr>
              <a:tr h="381000">
                <a:tc>
                  <a:txBody>
                    <a:bodyPr/>
                    <a:lstStyle/>
                    <a:p>
                      <a:pPr indent="0">
                        <a:buNone/>
                      </a:pPr>
                      <a:r>
                        <a:rPr lang="en-US" sz="1800" b="1">
                          <a:latin typeface="Calibri" panose="020F0502020204030204" pitchFamily="34" charset="0"/>
                          <a:cs typeface="Calibri" panose="020F0502020204030204" pitchFamily="34" charset="0"/>
                        </a:rPr>
                        <a:t>PREMIO DARÍO GUEVARA MAYORGA</a:t>
                      </a:r>
                      <a:r>
                        <a:rPr lang="es-EC" altLang="en-US" sz="1800" b="1">
                          <a:latin typeface="Calibri" panose="020F0502020204030204" pitchFamily="34" charset="0"/>
                          <a:cs typeface="Calibri" panose="020F0502020204030204" pitchFamily="34" charset="0"/>
                        </a:rPr>
                        <a:t>                       </a:t>
                      </a:r>
                      <a:r>
                        <a:rPr lang="en-US" sz="1800" b="0">
                          <a:latin typeface="Calibri" panose="020F0502020204030204" pitchFamily="34" charset="0"/>
                          <a:cs typeface="Calibri" panose="020F0502020204030204" pitchFamily="34" charset="0"/>
                        </a:rPr>
                        <a:t>(ilustración)</a:t>
                      </a:r>
                      <a:endParaRPr lang="en-US" altLang="en-US" sz="1800" b="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Feroz</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Cristina Yépez</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0" name="Grupo 9"/>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sz="1800"/>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2" name="Tabla 1"/>
          <p:cNvGraphicFramePr/>
          <p:nvPr/>
        </p:nvGraphicFramePr>
        <p:xfrm>
          <a:off x="1720215" y="1594485"/>
          <a:ext cx="8532495" cy="376809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xmlns="" val="20000"/>
                    </a:ext>
                  </a:extLst>
                </a:gridCol>
                <a:gridCol w="2844165">
                  <a:extLst>
                    <a:ext uri="{9D8B030D-6E8A-4147-A177-3AD203B41FA5}">
                      <a16:colId xmlns:a16="http://schemas.microsoft.com/office/drawing/2014/main" xmlns="" val="20001"/>
                    </a:ext>
                  </a:extLst>
                </a:gridCol>
                <a:gridCol w="2844165">
                  <a:extLst>
                    <a:ext uri="{9D8B030D-6E8A-4147-A177-3AD203B41FA5}">
                      <a16:colId xmlns:a16="http://schemas.microsoft.com/office/drawing/2014/main" xmlns="" val="20002"/>
                    </a:ext>
                  </a:extLst>
                </a:gridCol>
              </a:tblGrid>
              <a:tr h="381000">
                <a:tc>
                  <a:txBody>
                    <a:bodyPr/>
                    <a:lstStyle/>
                    <a:p>
                      <a:pPr>
                        <a:buNone/>
                      </a:pPr>
                      <a:r>
                        <a:rPr lang="es-EC" altLang="es-MX"/>
                        <a:t>PREMIO</a:t>
                      </a:r>
                    </a:p>
                  </a:txBody>
                  <a:tcPr/>
                </a:tc>
                <a:tc>
                  <a:txBody>
                    <a:bodyPr/>
                    <a:lstStyle/>
                    <a:p>
                      <a:pPr>
                        <a:buNone/>
                      </a:pPr>
                      <a:r>
                        <a:rPr lang="es-EC" altLang="es-MX"/>
                        <a:t>OBRA</a:t>
                      </a:r>
                    </a:p>
                  </a:txBody>
                  <a:tcPr/>
                </a:tc>
                <a:tc>
                  <a:txBody>
                    <a:bodyPr/>
                    <a:lstStyle/>
                    <a:p>
                      <a:pPr>
                        <a:buNone/>
                      </a:pPr>
                      <a:r>
                        <a:rPr lang="es-EC" altLang="es-MX"/>
                        <a:t>AUTOR/AUTORA</a:t>
                      </a:r>
                    </a:p>
                  </a:txBody>
                  <a:tcPr/>
                </a:tc>
                <a:extLst>
                  <a:ext uri="{0D108BD9-81ED-4DB2-BD59-A6C34878D82A}">
                    <a16:rowId xmlns:a16="http://schemas.microsoft.com/office/drawing/2014/main" xmlns="" val="10000"/>
                  </a:ext>
                </a:extLst>
              </a:tr>
              <a:tr h="381000">
                <a:tc>
                  <a:txBody>
                    <a:bodyPr/>
                    <a:lstStyle/>
                    <a:p>
                      <a:pPr indent="0">
                        <a:buNone/>
                      </a:pPr>
                      <a:r>
                        <a:rPr lang="en-US" sz="1800" b="1">
                          <a:latin typeface="Calibri" panose="020F0502020204030204" pitchFamily="34" charset="0"/>
                          <a:cs typeface="Calibri" panose="020F0502020204030204" pitchFamily="34" charset="0"/>
                        </a:rPr>
                        <a:t>PREMIO JOSÉ PERALTA</a:t>
                      </a:r>
                    </a:p>
                    <a:p>
                      <a:pPr indent="0">
                        <a:buNone/>
                      </a:pPr>
                      <a:r>
                        <a:rPr lang="en-US" sz="1800" b="0">
                          <a:latin typeface="Calibri" panose="020F0502020204030204" pitchFamily="34" charset="0"/>
                          <a:cs typeface="Calibri" panose="020F0502020204030204" pitchFamily="34" charset="0"/>
                        </a:rPr>
                        <a:t>(crónica o testimonio)</a:t>
                      </a:r>
                      <a:endParaRPr lang="en-US" altLang="en-US" sz="1800" b="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Apuko. Una historia de vida: Espiritualidad, pintura y lucha indígena en el mundo andino</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Alfredo Toaquiza /Juan Ignacio Robles Picón</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1"/>
                  </a:ext>
                </a:extLst>
              </a:tr>
              <a:tr h="381000">
                <a:tc rowSpan="2">
                  <a:txBody>
                    <a:bodyPr/>
                    <a:lstStyle/>
                    <a:p>
                      <a:pPr indent="0">
                        <a:buNone/>
                      </a:pPr>
                      <a:r>
                        <a:rPr lang="en-US" sz="1800" b="1">
                          <a:latin typeface="Calibri" panose="020F0502020204030204" pitchFamily="34" charset="0"/>
                          <a:cs typeface="Calibri" panose="020F0502020204030204" pitchFamily="34" charset="0"/>
                        </a:rPr>
                        <a:t>PREMIO JOSÉ MARÍA VELASCO IBARRA</a:t>
                      </a:r>
                    </a:p>
                    <a:p>
                      <a:pPr indent="0">
                        <a:buNone/>
                      </a:pPr>
                      <a:r>
                        <a:rPr lang="en-US" sz="1800" b="0">
                          <a:latin typeface="Calibri" panose="020F0502020204030204" pitchFamily="34" charset="0"/>
                          <a:cs typeface="Calibri" panose="020F0502020204030204" pitchFamily="34" charset="0"/>
                        </a:rPr>
                        <a:t>(derecho público)</a:t>
                      </a:r>
                    </a:p>
                    <a:p>
                      <a:pPr indent="0">
                        <a:buNone/>
                      </a:pPr>
                      <a:r>
                        <a:rPr lang="en-US" altLang="es-MX" sz="1800"/>
                        <a:t> </a:t>
                      </a:r>
                      <a:endParaRPr lang="en-US" sz="1800" b="0">
                        <a:latin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Derecho administrativo ecuatoriano</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Andrés Moreta</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2"/>
                  </a:ext>
                </a:extLst>
              </a:tr>
              <a:tr h="567690">
                <a:tc vMerge="1">
                  <a:txBody>
                    <a:bodyPr/>
                    <a:lstStyle/>
                    <a:p>
                      <a:endParaRPr lang="es-EC"/>
                    </a:p>
                  </a:txBody>
                  <a:tcPr marL="9525" marR="9525" marT="9525" marB="9525" anchor="ctr"/>
                </a:tc>
                <a:tc>
                  <a:txBody>
                    <a:bodyPr/>
                    <a:lstStyle/>
                    <a:p>
                      <a:pPr indent="0">
                        <a:buNone/>
                      </a:pPr>
                      <a:r>
                        <a:rPr lang="en-US" sz="1800" b="0" i="1">
                          <a:latin typeface="Calibri" panose="020F0502020204030204" pitchFamily="34" charset="0"/>
                          <a:cs typeface="Calibri" panose="020F0502020204030204" pitchFamily="34" charset="0"/>
                        </a:rPr>
                        <a:t>Exigibilidad y justiciabilidad de los derechos económicos, sociales y culturales</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Lina Parra Garcés</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3"/>
                  </a:ext>
                </a:extLst>
              </a:tr>
              <a:tr h="381000">
                <a:tc rowSpan="2">
                  <a:txBody>
                    <a:bodyPr/>
                    <a:lstStyle/>
                    <a:p>
                      <a:pPr indent="0">
                        <a:buNone/>
                      </a:pPr>
                      <a:r>
                        <a:rPr lang="en-US" sz="1800" b="1">
                          <a:latin typeface="Calibri" panose="020F0502020204030204" pitchFamily="34" charset="0"/>
                          <a:cs typeface="Calibri" panose="020F0502020204030204" pitchFamily="34" charset="0"/>
                        </a:rPr>
                        <a:t>PREMIO FRANCISCO TOBAR GARCÍA</a:t>
                      </a:r>
                    </a:p>
                    <a:p>
                      <a:pPr indent="0">
                        <a:buNone/>
                      </a:pPr>
                      <a:r>
                        <a:rPr lang="en-US" sz="1800" b="0">
                          <a:latin typeface="Calibri" panose="020F0502020204030204" pitchFamily="34" charset="0"/>
                          <a:cs typeface="Calibri" panose="020F0502020204030204" pitchFamily="34" charset="0"/>
                        </a:rPr>
                        <a:t>(producción teatral)</a:t>
                      </a:r>
                    </a:p>
                    <a:p>
                      <a:pPr indent="0">
                        <a:buNone/>
                      </a:pPr>
                      <a:r>
                        <a:rPr lang="en-US" altLang="es-MX" sz="1800"/>
                        <a:t> </a:t>
                      </a:r>
                      <a:endParaRPr lang="en-US" sz="1800" b="0">
                        <a:latin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Medeas</a:t>
                      </a:r>
                    </a:p>
                    <a:p>
                      <a:pPr indent="0">
                        <a:buNone/>
                      </a:pP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Gabriela Ponce</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4"/>
                  </a:ext>
                </a:extLst>
              </a:tr>
              <a:tr h="381000">
                <a:tc vMerge="1">
                  <a:txBody>
                    <a:bodyPr/>
                    <a:lstStyle/>
                    <a:p>
                      <a:endParaRPr lang="es-EC"/>
                    </a:p>
                  </a:txBody>
                  <a:tcPr marL="9525" marR="9525" marT="9525" marB="9525" anchor="ctr"/>
                </a:tc>
                <a:tc>
                  <a:txBody>
                    <a:bodyPr/>
                    <a:lstStyle/>
                    <a:p>
                      <a:pPr indent="0">
                        <a:buNone/>
                      </a:pPr>
                      <a:r>
                        <a:rPr lang="en-US" sz="1800" b="0" i="1">
                          <a:latin typeface="Calibri" panose="020F0502020204030204" pitchFamily="34" charset="0"/>
                          <a:cs typeface="Calibri" panose="020F0502020204030204" pitchFamily="34" charset="0"/>
                        </a:rPr>
                        <a:t>Polvo de estrellas</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Layla Raña, Tanya Sánchez y Matías Belmar</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0" name="Grupo 9"/>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sz="1800"/>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2" name="Tabla 1"/>
          <p:cNvGraphicFramePr/>
          <p:nvPr/>
        </p:nvGraphicFramePr>
        <p:xfrm>
          <a:off x="1720215" y="1594485"/>
          <a:ext cx="8532495" cy="272034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xmlns="" val="20000"/>
                    </a:ext>
                  </a:extLst>
                </a:gridCol>
                <a:gridCol w="2844165">
                  <a:extLst>
                    <a:ext uri="{9D8B030D-6E8A-4147-A177-3AD203B41FA5}">
                      <a16:colId xmlns:a16="http://schemas.microsoft.com/office/drawing/2014/main" xmlns="" val="20001"/>
                    </a:ext>
                  </a:extLst>
                </a:gridCol>
                <a:gridCol w="2844165">
                  <a:extLst>
                    <a:ext uri="{9D8B030D-6E8A-4147-A177-3AD203B41FA5}">
                      <a16:colId xmlns:a16="http://schemas.microsoft.com/office/drawing/2014/main" xmlns="" val="20002"/>
                    </a:ext>
                  </a:extLst>
                </a:gridCol>
              </a:tblGrid>
              <a:tr h="381000">
                <a:tc>
                  <a:txBody>
                    <a:bodyPr/>
                    <a:lstStyle/>
                    <a:p>
                      <a:pPr>
                        <a:buNone/>
                      </a:pPr>
                      <a:r>
                        <a:rPr lang="es-EC" altLang="es-MX"/>
                        <a:t>PREMIO</a:t>
                      </a:r>
                    </a:p>
                  </a:txBody>
                  <a:tcPr/>
                </a:tc>
                <a:tc>
                  <a:txBody>
                    <a:bodyPr/>
                    <a:lstStyle/>
                    <a:p>
                      <a:pPr>
                        <a:buNone/>
                      </a:pPr>
                      <a:r>
                        <a:rPr lang="es-EC" altLang="es-MX"/>
                        <a:t>OBRA</a:t>
                      </a:r>
                    </a:p>
                  </a:txBody>
                  <a:tcPr/>
                </a:tc>
                <a:tc>
                  <a:txBody>
                    <a:bodyPr/>
                    <a:lstStyle/>
                    <a:p>
                      <a:pPr>
                        <a:buNone/>
                      </a:pPr>
                      <a:r>
                        <a:rPr lang="es-EC" altLang="es-MX"/>
                        <a:t>AUTOR/AUTORA</a:t>
                      </a:r>
                    </a:p>
                  </a:txBody>
                  <a:tcPr/>
                </a:tc>
                <a:extLst>
                  <a:ext uri="{0D108BD9-81ED-4DB2-BD59-A6C34878D82A}">
                    <a16:rowId xmlns:a16="http://schemas.microsoft.com/office/drawing/2014/main" xmlns="" val="10000"/>
                  </a:ext>
                </a:extLst>
              </a:tr>
              <a:tr h="381000">
                <a:tc rowSpan="2">
                  <a:txBody>
                    <a:bodyPr/>
                    <a:lstStyle/>
                    <a:p>
                      <a:pPr indent="0">
                        <a:buNone/>
                      </a:pPr>
                      <a:r>
                        <a:rPr lang="en-US" sz="1800" b="1">
                          <a:latin typeface="Calibri" panose="020F0502020204030204" pitchFamily="34" charset="0"/>
                          <a:cs typeface="Calibri" panose="020F0502020204030204" pitchFamily="34" charset="0"/>
                        </a:rPr>
                        <a:t>PREMIO SIXTO MARÍA DURÁN</a:t>
                      </a:r>
                    </a:p>
                    <a:p>
                      <a:pPr indent="0">
                        <a:buNone/>
                      </a:pPr>
                      <a:r>
                        <a:rPr lang="en-US" sz="1800" b="0">
                          <a:latin typeface="Calibri" panose="020F0502020204030204" pitchFamily="34" charset="0"/>
                          <a:cs typeface="Calibri" panose="020F0502020204030204" pitchFamily="34" charset="0"/>
                        </a:rPr>
                        <a:t>(música académica)</a:t>
                      </a:r>
                    </a:p>
                    <a:p>
                      <a:pPr indent="0">
                        <a:buNone/>
                      </a:pPr>
                      <a:r>
                        <a:rPr lang="en-US" altLang="es-MX" sz="1800"/>
                        <a:t> </a:t>
                      </a:r>
                      <a:endParaRPr lang="en-US" sz="1800" b="0">
                        <a:latin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¿Dónde está el espacio para el eufemismo del amor?</a:t>
                      </a:r>
                    </a:p>
                    <a:p>
                      <a:pPr indent="0">
                        <a:buNone/>
                      </a:pP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Ana González Gamboa</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1"/>
                  </a:ext>
                </a:extLst>
              </a:tr>
              <a:tr h="381000">
                <a:tc vMerge="1">
                  <a:txBody>
                    <a:bodyPr/>
                    <a:lstStyle/>
                    <a:p>
                      <a:endParaRPr lang="es-EC"/>
                    </a:p>
                  </a:txBody>
                  <a:tcPr marL="9525" marR="9525" marT="9525" marB="9525" anchor="ctr"/>
                </a:tc>
                <a:tc>
                  <a:txBody>
                    <a:bodyPr/>
                    <a:lstStyle/>
                    <a:p>
                      <a:pPr indent="0">
                        <a:buNone/>
                      </a:pPr>
                      <a:r>
                        <a:rPr lang="en-US" sz="1800" b="0" i="1">
                          <a:latin typeface="Calibri" panose="020F0502020204030204" pitchFamily="34" charset="0"/>
                          <a:cs typeface="Calibri" panose="020F0502020204030204" pitchFamily="34" charset="0"/>
                        </a:rPr>
                        <a:t>Apuntes sobre la tradición</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Benito Belduma Cuenca</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2"/>
                  </a:ext>
                </a:extLst>
              </a:tr>
              <a:tr h="567690">
                <a:tc rowSpan="2">
                  <a:txBody>
                    <a:bodyPr/>
                    <a:lstStyle/>
                    <a:p>
                      <a:pPr indent="0">
                        <a:buNone/>
                      </a:pPr>
                      <a:r>
                        <a:rPr lang="en-US" sz="1800" b="1">
                          <a:latin typeface="Calibri" panose="020F0502020204030204" pitchFamily="34" charset="0"/>
                          <a:cs typeface="Calibri" panose="020F0502020204030204" pitchFamily="34" charset="0"/>
                        </a:rPr>
                        <a:t>PREMIO LUIS ALBERTO VALENCIA</a:t>
                      </a:r>
                      <a:r>
                        <a:rPr lang="es-EC" altLang="en-US" sz="1800" b="1">
                          <a:latin typeface="Calibri" panose="020F0502020204030204" pitchFamily="34" charset="0"/>
                          <a:cs typeface="Calibri" panose="020F0502020204030204" pitchFamily="34" charset="0"/>
                        </a:rPr>
                        <a:t>                           </a:t>
                      </a:r>
                      <a:r>
                        <a:rPr lang="en-US" sz="1800" b="0">
                          <a:latin typeface="Calibri" panose="020F0502020204030204" pitchFamily="34" charset="0"/>
                          <a:cs typeface="Calibri" panose="020F0502020204030204" pitchFamily="34" charset="0"/>
                        </a:rPr>
                        <a:t>(música popular ecuatoriana)</a:t>
                      </a:r>
                    </a:p>
                    <a:p>
                      <a:pPr indent="0">
                        <a:buNone/>
                      </a:pPr>
                      <a:r>
                        <a:rPr lang="en-US" altLang="es-MX" sz="1800"/>
                        <a:t> </a:t>
                      </a:r>
                      <a:endParaRPr lang="en-US" sz="1800" b="0">
                        <a:latin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i="1">
                          <a:latin typeface="Calibri" panose="020F0502020204030204" pitchFamily="34" charset="0"/>
                          <a:cs typeface="Calibri" panose="020F0502020204030204" pitchFamily="34" charset="0"/>
                        </a:rPr>
                        <a:t>Efecto Muaré</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Cecilia Dávila</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3"/>
                  </a:ext>
                </a:extLst>
              </a:tr>
              <a:tr h="381000">
                <a:tc vMerge="1">
                  <a:txBody>
                    <a:bodyPr/>
                    <a:lstStyle/>
                    <a:p>
                      <a:endParaRPr lang="es-EC"/>
                    </a:p>
                  </a:txBody>
                  <a:tcPr marL="9525" marR="9525" marT="9525" marB="9525" anchor="ctr"/>
                </a:tc>
                <a:tc>
                  <a:txBody>
                    <a:bodyPr/>
                    <a:lstStyle/>
                    <a:p>
                      <a:pPr indent="0">
                        <a:buNone/>
                      </a:pPr>
                      <a:r>
                        <a:rPr lang="en-US" sz="1800" b="0" i="1">
                          <a:latin typeface="Calibri" panose="020F0502020204030204" pitchFamily="34" charset="0"/>
                          <a:cs typeface="Calibri" panose="020F0502020204030204" pitchFamily="34" charset="0"/>
                        </a:rPr>
                        <a:t>Tikramuy</a:t>
                      </a:r>
                      <a:endParaRPr lang="en-US" altLang="en-US" sz="1800" b="0" i="1">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indent="0">
                        <a:buNone/>
                      </a:pPr>
                      <a:r>
                        <a:rPr lang="en-US" sz="1800" b="0">
                          <a:latin typeface="Calibri" panose="020F0502020204030204" pitchFamily="34" charset="0"/>
                          <a:cs typeface="Calibri" panose="020F0502020204030204" pitchFamily="34" charset="0"/>
                        </a:rPr>
                        <a:t>Ati Cachimuel y Matías Alvear</a:t>
                      </a:r>
                      <a:endParaRPr lang="en-US" altLang="en-US" sz="1800" b="0">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extLst>
                  <a:ext uri="{0D108BD9-81ED-4DB2-BD59-A6C34878D82A}">
                    <a16:rowId xmlns:a16="http://schemas.microsoft.com/office/drawing/2014/main" xmlns=""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6"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7"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8"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sp>
        <p:nvSpPr>
          <p:cNvPr id="10" name="CuadroTexto 9"/>
          <p:cNvSpPr txBox="1"/>
          <p:nvPr/>
        </p:nvSpPr>
        <p:spPr>
          <a:xfrm>
            <a:off x="1754400" y="1004386"/>
            <a:ext cx="8683199" cy="3692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lnSpc>
                <a:spcPct val="150000"/>
              </a:lnSpc>
            </a:pPr>
            <a:r>
              <a:rPr lang="es-ES" sz="2600" dirty="0">
                <a:solidFill>
                  <a:schemeClr val="tx1"/>
                </a:solidFill>
              </a:rPr>
              <a:t>Mediante los </a:t>
            </a:r>
            <a:r>
              <a:rPr lang="es-ES" sz="2600" b="1" dirty="0">
                <a:solidFill>
                  <a:schemeClr val="tx1"/>
                </a:solidFill>
              </a:rPr>
              <a:t>Premios Municipales para las Artes y las Ciencias, </a:t>
            </a:r>
            <a:r>
              <a:rPr lang="es-ES" sz="2600" dirty="0">
                <a:solidFill>
                  <a:schemeClr val="tx1"/>
                </a:solidFill>
              </a:rPr>
              <a:t>la ciudad de Quito reconoce a las mejores obras intelectuales, creaciones y produc</a:t>
            </a:r>
            <a:r>
              <a:rPr lang="es-EC" altLang="es-ES" sz="2600" dirty="0">
                <a:solidFill>
                  <a:schemeClr val="tx1"/>
                </a:solidFill>
              </a:rPr>
              <a:t>ciones</a:t>
            </a:r>
            <a:r>
              <a:rPr lang="es-ES" sz="2600" dirty="0">
                <a:solidFill>
                  <a:schemeClr val="tx1"/>
                </a:solidFill>
              </a:rPr>
              <a:t> culturales del Ecuador, con motivo del </a:t>
            </a:r>
            <a:r>
              <a:rPr lang="es-ES" sz="2600" b="1" dirty="0">
                <a:solidFill>
                  <a:schemeClr val="tx1"/>
                </a:solidFill>
              </a:rPr>
              <a:t>Día de la Interculturalidad Quiteña. </a:t>
            </a:r>
            <a:r>
              <a:rPr lang="es-ES" sz="2600" dirty="0">
                <a:solidFill>
                  <a:schemeClr val="tx1"/>
                </a:solidFill>
              </a:rPr>
              <a:t>Se convoca según lo disponen los artículos 753, 754 y 755 </a:t>
            </a:r>
            <a:r>
              <a:rPr lang="es-ES" sz="2600" dirty="0"/>
              <a:t>del </a:t>
            </a:r>
            <a:r>
              <a:rPr lang="es-ES" sz="2600" dirty="0">
                <a:solidFill>
                  <a:schemeClr val="tx1"/>
                </a:solidFill>
              </a:rPr>
              <a:t>Código Municipal para el Distrito Metropolitano de Quito. </a:t>
            </a:r>
            <a:endParaRPr lang="es-ES" sz="2600" b="1" dirty="0">
              <a:solidFill>
                <a:schemeClr val="tx1"/>
              </a:solidFill>
            </a:endParaRPr>
          </a:p>
        </p:txBody>
      </p:sp>
      <p:pic>
        <p:nvPicPr>
          <p:cNvPr id="3" name="Imagen 2"/>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20000"/>
          </a:blip>
          <a:stretch>
            <a:fillRect/>
          </a:stretch>
        </p:blipFill>
        <p:spPr>
          <a:xfrm>
            <a:off x="0" y="1813718"/>
            <a:ext cx="12192000" cy="5059411"/>
          </a:xfrm>
          <a:prstGeom prst="rect">
            <a:avLst/>
          </a:prstGeom>
        </p:spPr>
      </p:pic>
      <p:pic>
        <p:nvPicPr>
          <p:cNvPr id="6" name="Imagen 5"/>
          <p:cNvPicPr>
            <a:picLocks noChangeAspect="1"/>
          </p:cNvPicPr>
          <p:nvPr/>
        </p:nvPicPr>
        <p:blipFill>
          <a:blip r:embed="rId4"/>
          <a:stretch>
            <a:fillRect/>
          </a:stretch>
        </p:blipFill>
        <p:spPr>
          <a:xfrm>
            <a:off x="2358592" y="1348866"/>
            <a:ext cx="7474816" cy="9297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0" name="CuadroTexto 9"/>
          <p:cNvSpPr txBox="1"/>
          <p:nvPr/>
        </p:nvSpPr>
        <p:spPr>
          <a:xfrm>
            <a:off x="2054579" y="1029831"/>
            <a:ext cx="7856676" cy="3969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lnSpc>
                <a:spcPct val="150000"/>
              </a:lnSpc>
            </a:pPr>
            <a:r>
              <a:rPr lang="es-ES" sz="2800" dirty="0">
                <a:solidFill>
                  <a:schemeClr val="tx1"/>
                </a:solidFill>
              </a:rPr>
              <a:t>El </a:t>
            </a:r>
            <a:r>
              <a:rPr lang="es-ES" sz="2800" b="1" dirty="0">
                <a:solidFill>
                  <a:schemeClr val="tx1"/>
                </a:solidFill>
              </a:rPr>
              <a:t>Centro Cultural Benjamín Carrión</a:t>
            </a:r>
            <a:r>
              <a:rPr lang="es-ES" sz="2800" dirty="0">
                <a:solidFill>
                  <a:schemeClr val="tx1"/>
                </a:solidFill>
              </a:rPr>
              <a:t>, por delegación</a:t>
            </a:r>
            <a:r>
              <a:rPr lang="es-ES" sz="2800" b="1" dirty="0">
                <a:solidFill>
                  <a:schemeClr val="tx1"/>
                </a:solidFill>
              </a:rPr>
              <a:t> </a:t>
            </a:r>
            <a:r>
              <a:rPr lang="es-ES" sz="2800" dirty="0">
                <a:solidFill>
                  <a:schemeClr val="tx1"/>
                </a:solidFill>
              </a:rPr>
              <a:t>de la Secretaría de Cultura, recib</a:t>
            </a:r>
            <a:r>
              <a:rPr lang="es-EC" altLang="es-ES" sz="2800" dirty="0">
                <a:solidFill>
                  <a:schemeClr val="tx1"/>
                </a:solidFill>
              </a:rPr>
              <a:t>ió </a:t>
            </a:r>
            <a:r>
              <a:rPr lang="es-ES" sz="2800" dirty="0">
                <a:solidFill>
                  <a:schemeClr val="tx1"/>
                </a:solidFill>
              </a:rPr>
              <a:t>las obras postulantes, conform</a:t>
            </a:r>
            <a:r>
              <a:rPr lang="es-EC" altLang="es-ES" sz="2800" dirty="0">
                <a:solidFill>
                  <a:schemeClr val="tx1"/>
                </a:solidFill>
              </a:rPr>
              <a:t>ó</a:t>
            </a:r>
            <a:r>
              <a:rPr lang="es-ES" sz="2800" dirty="0">
                <a:solidFill>
                  <a:schemeClr val="tx1"/>
                </a:solidFill>
              </a:rPr>
              <a:t> las ternas de jurados, coordin</a:t>
            </a:r>
            <a:r>
              <a:rPr lang="es-EC" altLang="es-ES" sz="2800" dirty="0">
                <a:solidFill>
                  <a:schemeClr val="tx1"/>
                </a:solidFill>
              </a:rPr>
              <a:t>ó el proceso de</a:t>
            </a:r>
            <a:r>
              <a:rPr lang="es-ES" sz="2800" dirty="0">
                <a:solidFill>
                  <a:schemeClr val="tx1"/>
                </a:solidFill>
              </a:rPr>
              <a:t> </a:t>
            </a:r>
            <a:r>
              <a:rPr lang="es-EC" altLang="es-ES" sz="2800" dirty="0">
                <a:solidFill>
                  <a:schemeClr val="tx1"/>
                </a:solidFill>
              </a:rPr>
              <a:t>evaluación </a:t>
            </a:r>
            <a:r>
              <a:rPr lang="es-ES" sz="2800" dirty="0">
                <a:solidFill>
                  <a:schemeClr val="tx1"/>
                </a:solidFill>
              </a:rPr>
              <a:t>y </a:t>
            </a:r>
            <a:r>
              <a:rPr lang="es-EC" altLang="es-ES" sz="2800" dirty="0">
                <a:solidFill>
                  <a:schemeClr val="tx1"/>
                </a:solidFill>
              </a:rPr>
              <a:t>veredictos</a:t>
            </a:r>
            <a:r>
              <a:rPr lang="es-ES" sz="2800" dirty="0">
                <a:solidFill>
                  <a:schemeClr val="tx1"/>
                </a:solidFill>
              </a:rPr>
              <a:t> en torno a los </a:t>
            </a:r>
            <a:r>
              <a:rPr lang="es-ES" sz="2800" b="1" dirty="0">
                <a:solidFill>
                  <a:schemeClr val="tx1"/>
                </a:solidFill>
              </a:rPr>
              <a:t>Premios Municipales para las Artes y las Ciencias.</a:t>
            </a:r>
          </a:p>
        </p:txBody>
      </p:sp>
      <p:grpSp>
        <p:nvGrpSpPr>
          <p:cNvPr id="3" name="Grupo 2"/>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26781"/>
            <a:ext cx="12192000" cy="5059411"/>
          </a:xfrm>
          <a:prstGeom prst="rect">
            <a:avLst/>
          </a:prstGeom>
        </p:spPr>
      </p:pic>
      <p:pic>
        <p:nvPicPr>
          <p:cNvPr id="10" name="Imagen 9"/>
          <p:cNvPicPr>
            <a:picLocks noChangeAspect="1"/>
          </p:cNvPicPr>
          <p:nvPr/>
        </p:nvPicPr>
        <p:blipFill>
          <a:blip r:embed="rId4"/>
          <a:stretch>
            <a:fillRect/>
          </a:stretch>
        </p:blipFill>
        <p:spPr>
          <a:xfrm>
            <a:off x="914401" y="1420843"/>
            <a:ext cx="5769762" cy="4128472"/>
          </a:xfrm>
          <a:prstGeom prst="rect">
            <a:avLst/>
          </a:prstGeom>
        </p:spPr>
      </p:pic>
      <p:sp>
        <p:nvSpPr>
          <p:cNvPr id="14" name="CuadroTexto 13"/>
          <p:cNvSpPr txBox="1"/>
          <p:nvPr/>
        </p:nvSpPr>
        <p:spPr>
          <a:xfrm>
            <a:off x="6987822" y="1207345"/>
            <a:ext cx="4689894" cy="3969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lang="es-ES" sz="2800" dirty="0"/>
              <a:t>Como parte del premio, </a:t>
            </a:r>
            <a:br>
              <a:rPr lang="es-ES" sz="2800" dirty="0"/>
            </a:br>
            <a:r>
              <a:rPr lang="es-ES" sz="2800" dirty="0"/>
              <a:t>se entrega</a:t>
            </a:r>
            <a:r>
              <a:rPr lang="es-EC" altLang="es-ES" sz="2800" dirty="0"/>
              <a:t>rá</a:t>
            </a:r>
            <a:r>
              <a:rPr lang="es-ES" sz="2800" dirty="0"/>
              <a:t> a los ganadores una estatuilla alegórica de Rumiñahui y un diploma de honor, según el Código Municipal.</a:t>
            </a:r>
            <a:endParaRPr lang="es-ES" sz="2800" dirty="0">
              <a:solidFill>
                <a:schemeClr val="tx1"/>
              </a:solidFill>
            </a:endParaRPr>
          </a:p>
        </p:txBody>
      </p:sp>
      <p:grpSp>
        <p:nvGrpSpPr>
          <p:cNvPr id="15" name="Grupo 14"/>
          <p:cNvGrpSpPr/>
          <p:nvPr/>
        </p:nvGrpSpPr>
        <p:grpSpPr>
          <a:xfrm>
            <a:off x="6308320" y="-76005"/>
            <a:ext cx="5907253" cy="716085"/>
            <a:chOff x="6308320" y="-76005"/>
            <a:chExt cx="5907253" cy="716085"/>
          </a:xfrm>
        </p:grpSpPr>
        <p:sp>
          <p:nvSpPr>
            <p:cNvPr id="16"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7"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8"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9" name="Imagen 18"/>
          <p:cNvPicPr>
            <a:picLocks noChangeAspect="1"/>
          </p:cNvPicPr>
          <p:nvPr/>
        </p:nvPicPr>
        <p:blipFill>
          <a:blip r:embed="rId5"/>
          <a:stretch>
            <a:fillRect/>
          </a:stretch>
        </p:blipFill>
        <p:spPr>
          <a:xfrm>
            <a:off x="6941309" y="5899677"/>
            <a:ext cx="4641273" cy="5772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0" name="CuadroTexto 9"/>
          <p:cNvSpPr txBox="1"/>
          <p:nvPr/>
        </p:nvSpPr>
        <p:spPr>
          <a:xfrm>
            <a:off x="1224915" y="1116965"/>
            <a:ext cx="9741535" cy="51574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algn="r">
              <a:lnSpc>
                <a:spcPct val="150000"/>
              </a:lnSpc>
            </a:pPr>
            <a:r>
              <a:rPr lang="es-ES" sz="2400" dirty="0">
                <a:sym typeface="+mn-ea"/>
              </a:rPr>
              <a:t>El Concejo Metropolitano de Quito, previo informe de la Comisión competente en materia de </a:t>
            </a:r>
            <a:r>
              <a:rPr lang="es-EC" altLang="es-ES" sz="2400" dirty="0">
                <a:sym typeface="+mn-ea"/>
              </a:rPr>
              <a:t>E</a:t>
            </a:r>
            <a:r>
              <a:rPr lang="es-ES" sz="2400" dirty="0">
                <a:sym typeface="+mn-ea"/>
              </a:rPr>
              <a:t>ducación y </a:t>
            </a:r>
            <a:r>
              <a:rPr lang="es-EC" altLang="es-ES" sz="2400" dirty="0">
                <a:sym typeface="+mn-ea"/>
              </a:rPr>
              <a:t>C</a:t>
            </a:r>
            <a:r>
              <a:rPr lang="es-ES" sz="2400" dirty="0">
                <a:sym typeface="+mn-ea"/>
              </a:rPr>
              <a:t>ultura, otorga cada año sendos premios a las mejores obras publicadas, estrenadas y producidas en el transcurso del año, para incentivar y reconocer el trabajo intelectual, la creación y el aporte a la ciencia y la cultura.</a:t>
            </a:r>
            <a:endParaRPr lang="es-ES" sz="2400" b="1" dirty="0">
              <a:solidFill>
                <a:schemeClr val="tx1"/>
              </a:solidFill>
            </a:endParaRPr>
          </a:p>
          <a:p>
            <a:pPr algn="r">
              <a:lnSpc>
                <a:spcPct val="150000"/>
              </a:lnSpc>
            </a:pPr>
            <a:r>
              <a:rPr lang="es-ES" sz="2400" dirty="0">
                <a:solidFill>
                  <a:schemeClr val="tx1"/>
                </a:solidFill>
              </a:rPr>
              <a:t>Desde el año 2021, el reconocimiento económico para los ganadores y ganadoras de los </a:t>
            </a:r>
            <a:r>
              <a:rPr lang="es-ES" sz="2400" b="1" dirty="0">
                <a:solidFill>
                  <a:schemeClr val="tx1"/>
                </a:solidFill>
              </a:rPr>
              <a:t>Premios Municipales para las Artes y las Ciencias </a:t>
            </a:r>
            <a:r>
              <a:rPr lang="es-ES" sz="2400" dirty="0">
                <a:solidFill>
                  <a:schemeClr val="tx1"/>
                </a:solidFill>
              </a:rPr>
              <a:t>asciende a USD 2 700,00.</a:t>
            </a:r>
            <a:endParaRPr lang="es-ES" sz="2400" b="1" dirty="0">
              <a:solidFill>
                <a:schemeClr val="tx1"/>
              </a:solidFill>
            </a:endParaRPr>
          </a:p>
        </p:txBody>
      </p:sp>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0" name="CuadroTexto 9"/>
          <p:cNvSpPr txBox="1"/>
          <p:nvPr/>
        </p:nvSpPr>
        <p:spPr>
          <a:xfrm>
            <a:off x="861060" y="1022985"/>
            <a:ext cx="9741535" cy="51574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algn="r">
              <a:lnSpc>
                <a:spcPts val="5240"/>
              </a:lnSpc>
            </a:pPr>
            <a:r>
              <a:rPr lang="es-EC" altLang="es-ES" sz="2400" dirty="0">
                <a:sym typeface="+mn-ea"/>
              </a:rPr>
              <a:t>En la convocatoria de este año se postularon 276</a:t>
            </a:r>
            <a:r>
              <a:rPr lang="es-ES" sz="2400" dirty="0">
                <a:sym typeface="+mn-ea"/>
              </a:rPr>
              <a:t> obras</a:t>
            </a:r>
            <a:r>
              <a:rPr lang="es-EC" altLang="es-ES" sz="2400" dirty="0">
                <a:sym typeface="+mn-ea"/>
              </a:rPr>
              <a:t> en las diversas categorías que convocan los Premios Municipales, y que cumplieron con los requisitos establecidos en las bases del certamen. Se lograron conformar las 22 categorías objeto de la convocatoria. Es decir, no hubo categorías desiertas por ausencia de participantes.</a:t>
            </a:r>
          </a:p>
          <a:p>
            <a:pPr algn="r">
              <a:lnSpc>
                <a:spcPts val="5240"/>
              </a:lnSpc>
            </a:pPr>
            <a:r>
              <a:rPr lang="es-EC" altLang="es-ES" sz="2400" dirty="0">
                <a:sym typeface="+mn-ea"/>
              </a:rPr>
              <a:t>    	</a:t>
            </a:r>
            <a:r>
              <a:rPr lang="es-EC" altLang="es-ES" sz="2400" dirty="0">
                <a:solidFill>
                  <a:schemeClr val="tx1"/>
                </a:solidFill>
              </a:rPr>
              <a:t>Para la evaluación y declaración de veredictos se conformaron 17 ternas de jurados especialistas en las diversas categorías.</a:t>
            </a:r>
            <a:r>
              <a:rPr lang="es-EC" altLang="es-ES" sz="2400" b="1" dirty="0">
                <a:solidFill>
                  <a:schemeClr val="tx1"/>
                </a:solidFill>
              </a:rPr>
              <a:t> </a:t>
            </a:r>
          </a:p>
        </p:txBody>
      </p:sp>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sz="1800"/>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aphicFrame>
        <p:nvGraphicFramePr>
          <p:cNvPr id="3" name="Tabla 2"/>
          <p:cNvGraphicFramePr>
            <a:graphicFrameLocks noGrp="1"/>
          </p:cNvGraphicFramePr>
          <p:nvPr/>
        </p:nvGraphicFramePr>
        <p:xfrm>
          <a:off x="520247" y="858874"/>
          <a:ext cx="11151504" cy="4892046"/>
        </p:xfrm>
        <a:graphic>
          <a:graphicData uri="http://schemas.openxmlformats.org/drawingml/2006/table">
            <a:tbl>
              <a:tblPr firstRow="1" firstCol="1" bandRow="1">
                <a:tableStyleId>{D7AC3CCA-C797-4891-BE02-D94E43425B78}</a:tableStyleId>
              </a:tblPr>
              <a:tblGrid>
                <a:gridCol w="8745673">
                  <a:extLst>
                    <a:ext uri="{9D8B030D-6E8A-4147-A177-3AD203B41FA5}">
                      <a16:colId xmlns:a16="http://schemas.microsoft.com/office/drawing/2014/main" xmlns="" val="20000"/>
                    </a:ext>
                  </a:extLst>
                </a:gridCol>
                <a:gridCol w="1234440">
                  <a:extLst>
                    <a:ext uri="{9D8B030D-6E8A-4147-A177-3AD203B41FA5}">
                      <a16:colId xmlns:a16="http://schemas.microsoft.com/office/drawing/2014/main" xmlns="" val="20001"/>
                    </a:ext>
                  </a:extLst>
                </a:gridCol>
                <a:gridCol w="1171391">
                  <a:extLst>
                    <a:ext uri="{9D8B030D-6E8A-4147-A177-3AD203B41FA5}">
                      <a16:colId xmlns:a16="http://schemas.microsoft.com/office/drawing/2014/main" xmlns="" val="20002"/>
                    </a:ext>
                  </a:extLst>
                </a:gridCol>
              </a:tblGrid>
              <a:tr h="179582">
                <a:tc>
                  <a:txBody>
                    <a:bodyPr/>
                    <a:lstStyle/>
                    <a:p>
                      <a:pPr marL="0" marR="0" lvl="0" indent="0" algn="ctr" defTabSz="914400" rtl="0" eaLnBrk="1" fontAlgn="auto" latinLnBrk="0" hangingPunct="1">
                        <a:lnSpc>
                          <a:spcPct val="115000"/>
                        </a:lnSpc>
                        <a:spcBef>
                          <a:spcPts val="0"/>
                        </a:spcBef>
                        <a:spcAft>
                          <a:spcPts val="0"/>
                        </a:spcAft>
                        <a:buClrTx/>
                        <a:buSzTx/>
                        <a:buFontTx/>
                        <a:buNone/>
                        <a:defRPr/>
                      </a:pPr>
                      <a:r>
                        <a:rPr lang="es-EC" sz="1800" b="1" dirty="0">
                          <a:latin typeface="Calibri" panose="020F0502020204030204" pitchFamily="34" charset="0"/>
                          <a:cs typeface="Calibri" panose="020F0502020204030204" pitchFamily="34" charset="0"/>
                        </a:rPr>
                        <a:t>CRONOGRAMA DE ACTIVIDADES</a:t>
                      </a:r>
                      <a:endParaRPr lang="es-EC" sz="1800" dirty="0">
                        <a:latin typeface="Calibri" panose="020F0502020204030204" pitchFamily="34" charset="0"/>
                        <a:cs typeface="Calibri" panose="020F0502020204030204" pitchFamily="34" charset="0"/>
                      </a:endParaRPr>
                    </a:p>
                  </a:txBody>
                  <a:tcPr marL="64142" marR="64142" marT="0" marB="0"/>
                </a:tc>
                <a:tc>
                  <a:txBody>
                    <a:bodyPr/>
                    <a:lstStyle/>
                    <a:p>
                      <a:pPr algn="ctr">
                        <a:lnSpc>
                          <a:spcPct val="115000"/>
                        </a:lnSpc>
                        <a:spcAft>
                          <a:spcPts val="0"/>
                        </a:spcAft>
                      </a:pPr>
                      <a:r>
                        <a:rPr lang="en-US" sz="1800" dirty="0">
                          <a:effectLst/>
                        </a:rPr>
                        <a:t>INICIO</a:t>
                      </a:r>
                      <a:endParaRPr lang="es-EC" sz="18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n-US" sz="1800" dirty="0">
                          <a:effectLst/>
                        </a:rPr>
                        <a:t>FIN</a:t>
                      </a:r>
                      <a:endParaRPr lang="es-EC" sz="18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00"/>
                  </a:ext>
                </a:extLst>
              </a:tr>
              <a:tr h="196111">
                <a:tc>
                  <a:txBody>
                    <a:bodyPr/>
                    <a:lstStyle/>
                    <a:p>
                      <a:pPr algn="l">
                        <a:lnSpc>
                          <a:spcPct val="115000"/>
                        </a:lnSpc>
                        <a:spcAft>
                          <a:spcPts val="0"/>
                        </a:spcAft>
                      </a:pPr>
                      <a:r>
                        <a:rPr lang="es-EC" sz="1600" dirty="0">
                          <a:effectLst/>
                        </a:rPr>
                        <a:t>1. Petición de inicio del proceso de Premios Municipales 2023 a la  Comisión de Educación y Cultura.</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14/06/2023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15/06/2023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01"/>
                  </a:ext>
                </a:extLst>
              </a:tr>
              <a:tr h="370338">
                <a:tc>
                  <a:txBody>
                    <a:bodyPr/>
                    <a:lstStyle/>
                    <a:p>
                      <a:pPr algn="l">
                        <a:lnSpc>
                          <a:spcPct val="115000"/>
                        </a:lnSpc>
                        <a:spcAft>
                          <a:spcPts val="0"/>
                        </a:spcAft>
                      </a:pPr>
                      <a:r>
                        <a:rPr lang="es-EC" sz="1600" dirty="0">
                          <a:effectLst/>
                        </a:rPr>
                        <a:t>2. Presentación del Cronograma y Bases de los premios municipales ante la Comisión de Educación y Cultura, y aprobación de los documentos por parte</a:t>
                      </a:r>
                      <a:r>
                        <a:rPr lang="es-EC" sz="1600" baseline="0" dirty="0">
                          <a:effectLst/>
                        </a:rPr>
                        <a:t> de la Comisión de Educación y Cultura</a:t>
                      </a:r>
                      <a:r>
                        <a:rPr lang="es-EC" sz="1600" dirty="0">
                          <a:effectLst/>
                        </a:rPr>
                        <a:t>. </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1" dirty="0">
                          <a:effectLst/>
                        </a:rPr>
                        <a:t>14/06/2023</a:t>
                      </a:r>
                      <a:endParaRPr lang="es-EC" sz="1600" b="1"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1" dirty="0">
                          <a:effectLst/>
                        </a:rPr>
                        <a:t>15/06/2023</a:t>
                      </a:r>
                      <a:endParaRPr lang="es-EC" sz="1600" b="1"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02"/>
                  </a:ext>
                </a:extLst>
              </a:tr>
              <a:tr h="179582">
                <a:tc>
                  <a:txBody>
                    <a:bodyPr/>
                    <a:lstStyle/>
                    <a:p>
                      <a:pPr algn="l">
                        <a:lnSpc>
                          <a:spcPct val="115000"/>
                        </a:lnSpc>
                        <a:spcAft>
                          <a:spcPts val="0"/>
                        </a:spcAft>
                      </a:pPr>
                      <a:r>
                        <a:rPr lang="es-EC" sz="1600" dirty="0">
                          <a:effectLst/>
                        </a:rPr>
                        <a:t>3. Publicación Convocatoria a Premios Municipales 2023, en coordinación con Comunicación.</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0" dirty="0">
                          <a:effectLst/>
                        </a:rPr>
                        <a:t>21/06/2023</a:t>
                      </a:r>
                      <a:endParaRPr lang="es-EC" sz="1600" b="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0" dirty="0">
                          <a:effectLst/>
                        </a:rPr>
                        <a:t>14/08/2023</a:t>
                      </a:r>
                      <a:endParaRPr lang="es-EC" sz="1600" b="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03"/>
                  </a:ext>
                </a:extLst>
              </a:tr>
              <a:tr h="191379">
                <a:tc>
                  <a:txBody>
                    <a:bodyPr/>
                    <a:lstStyle/>
                    <a:p>
                      <a:pPr algn="l">
                        <a:lnSpc>
                          <a:spcPct val="115000"/>
                        </a:lnSpc>
                        <a:spcAft>
                          <a:spcPts val="0"/>
                        </a:spcAft>
                      </a:pPr>
                      <a:r>
                        <a:rPr lang="es-EC" sz="1600" dirty="0">
                          <a:effectLst/>
                        </a:rPr>
                        <a:t>4. Recepción de postulaciones y obras concursantes a los Premios Culturales Municipales 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21/06/2023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14/08/2023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04"/>
                  </a:ext>
                </a:extLst>
              </a:tr>
              <a:tr h="377812">
                <a:tc>
                  <a:txBody>
                    <a:bodyPr/>
                    <a:lstStyle/>
                    <a:p>
                      <a:pPr algn="l">
                        <a:lnSpc>
                          <a:spcPct val="115000"/>
                        </a:lnSpc>
                        <a:spcAft>
                          <a:spcPts val="0"/>
                        </a:spcAft>
                      </a:pPr>
                      <a:r>
                        <a:rPr lang="es-EC" sz="1600" dirty="0">
                          <a:effectLst/>
                        </a:rPr>
                        <a:t>5. Conformación de ternas de jurados para las categorías convocadas, elaboración de actas de entrega-recepción y entrega de obras postulantes a jurados.</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15/08/2023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19/08/2023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05"/>
                  </a:ext>
                </a:extLst>
              </a:tr>
              <a:tr h="179582">
                <a:tc>
                  <a:txBody>
                    <a:bodyPr/>
                    <a:lstStyle/>
                    <a:p>
                      <a:pPr algn="l">
                        <a:lnSpc>
                          <a:spcPct val="115000"/>
                        </a:lnSpc>
                        <a:spcAft>
                          <a:spcPts val="0"/>
                        </a:spcAft>
                      </a:pPr>
                      <a:r>
                        <a:rPr lang="es-EC" sz="1600" dirty="0">
                          <a:effectLst/>
                        </a:rPr>
                        <a:t>6. Evaluación y calificación de obras postulantes por parte de jurados.</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22/08/2023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27/10/2023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06"/>
                  </a:ext>
                </a:extLst>
              </a:tr>
              <a:tr h="179582">
                <a:tc>
                  <a:txBody>
                    <a:bodyPr/>
                    <a:lstStyle/>
                    <a:p>
                      <a:pPr algn="l">
                        <a:lnSpc>
                          <a:spcPct val="115000"/>
                        </a:lnSpc>
                        <a:spcAft>
                          <a:spcPts val="0"/>
                        </a:spcAft>
                      </a:pPr>
                      <a:r>
                        <a:rPr lang="es-EC" sz="1600" dirty="0">
                          <a:effectLst/>
                        </a:rPr>
                        <a:t>7. Reunión de deliberaciones y veredicto final de jurados.</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30/10/2023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10/11/2023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07"/>
                  </a:ext>
                </a:extLst>
              </a:tr>
              <a:tr h="172264">
                <a:tc>
                  <a:txBody>
                    <a:bodyPr/>
                    <a:lstStyle/>
                    <a:p>
                      <a:pPr algn="l">
                        <a:lnSpc>
                          <a:spcPct val="115000"/>
                        </a:lnSpc>
                        <a:spcAft>
                          <a:spcPts val="0"/>
                        </a:spcAft>
                      </a:pPr>
                      <a:r>
                        <a:rPr lang="es-EC" sz="1600" dirty="0">
                          <a:effectLst/>
                        </a:rPr>
                        <a:t>8.  Envío de veredictos para conocimiento de la Comisión de Educación y Cultura.</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13/11/2023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a:effectLst/>
                        </a:rPr>
                        <a:t>13/11/2023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08"/>
                  </a:ext>
                </a:extLst>
              </a:tr>
              <a:tr h="226753">
                <a:tc>
                  <a:txBody>
                    <a:bodyPr/>
                    <a:lstStyle/>
                    <a:p>
                      <a:pPr algn="l">
                        <a:lnSpc>
                          <a:spcPct val="115000"/>
                        </a:lnSpc>
                        <a:spcAft>
                          <a:spcPts val="0"/>
                        </a:spcAft>
                      </a:pPr>
                      <a:r>
                        <a:rPr lang="es-EC" sz="1600" dirty="0">
                          <a:effectLst/>
                        </a:rPr>
                        <a:t>9. Emisión del dictamen  de  la Comisión de Educación y Cultura del Concejo Metropolitano.</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1" dirty="0" smtClean="0">
                          <a:effectLst/>
                        </a:rPr>
                        <a:t>24/11/2023</a:t>
                      </a:r>
                      <a:endParaRPr lang="es-EC" sz="1600" b="1"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1" dirty="0" smtClean="0">
                          <a:effectLst/>
                        </a:rPr>
                        <a:t>24/11/2023</a:t>
                      </a:r>
                      <a:endParaRPr lang="es-EC" sz="1600" b="1"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09"/>
                  </a:ext>
                </a:extLst>
              </a:tr>
              <a:tr h="179582">
                <a:tc>
                  <a:txBody>
                    <a:bodyPr/>
                    <a:lstStyle/>
                    <a:p>
                      <a:pPr algn="l">
                        <a:lnSpc>
                          <a:spcPct val="115000"/>
                        </a:lnSpc>
                        <a:spcAft>
                          <a:spcPts val="0"/>
                        </a:spcAft>
                      </a:pPr>
                      <a:r>
                        <a:rPr lang="es-EC" sz="1600" dirty="0">
                          <a:effectLst/>
                        </a:rPr>
                        <a:t>10. Envío del dictamen de la Comisión al Concejo Metropolitano .</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1" dirty="0">
                          <a:effectLst/>
                        </a:rPr>
                        <a:t>16/11/2023</a:t>
                      </a:r>
                      <a:endParaRPr lang="es-EC" sz="1600" b="1"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1" dirty="0">
                          <a:effectLst/>
                        </a:rPr>
                        <a:t>17/11/2023</a:t>
                      </a:r>
                      <a:endParaRPr lang="es-EC" sz="1600" b="1"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10"/>
                  </a:ext>
                </a:extLst>
              </a:tr>
              <a:tr h="179582">
                <a:tc>
                  <a:txBody>
                    <a:bodyPr/>
                    <a:lstStyle/>
                    <a:p>
                      <a:pPr algn="l">
                        <a:lnSpc>
                          <a:spcPct val="115000"/>
                        </a:lnSpc>
                        <a:spcAft>
                          <a:spcPts val="0"/>
                        </a:spcAft>
                      </a:pPr>
                      <a:r>
                        <a:rPr lang="es-EC" sz="1600" dirty="0">
                          <a:effectLst/>
                        </a:rPr>
                        <a:t>11. Aprobación del veredicto por el Concejo  Metropolitano.</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1" dirty="0" smtClean="0">
                          <a:effectLst/>
                        </a:rPr>
                        <a:t>28/11/2023</a:t>
                      </a:r>
                      <a:endParaRPr lang="es-EC" sz="1600" b="1"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1" dirty="0" smtClean="0">
                          <a:effectLst/>
                        </a:rPr>
                        <a:t>28/11/2023</a:t>
                      </a:r>
                      <a:endParaRPr lang="es-EC" sz="1600" b="1"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11"/>
                  </a:ext>
                </a:extLst>
              </a:tr>
              <a:tr h="179582">
                <a:tc>
                  <a:txBody>
                    <a:bodyPr/>
                    <a:lstStyle/>
                    <a:p>
                      <a:pPr algn="l">
                        <a:lnSpc>
                          <a:spcPct val="115000"/>
                        </a:lnSpc>
                        <a:spcAft>
                          <a:spcPts val="0"/>
                        </a:spcAft>
                      </a:pPr>
                      <a:r>
                        <a:rPr lang="es-EC" sz="1600" dirty="0">
                          <a:effectLst/>
                        </a:rPr>
                        <a:t>12. Difusión de ganadores por los medio informativos del Municipio.</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smtClean="0">
                          <a:effectLst/>
                        </a:rPr>
                        <a:t>28/11/2023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smtClean="0">
                          <a:effectLst/>
                        </a:rPr>
                        <a:t>28/12/2023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12"/>
                  </a:ext>
                </a:extLst>
              </a:tr>
              <a:tr h="179582">
                <a:tc>
                  <a:txBody>
                    <a:bodyPr/>
                    <a:lstStyle/>
                    <a:p>
                      <a:pPr algn="l">
                        <a:lnSpc>
                          <a:spcPct val="115000"/>
                        </a:lnSpc>
                        <a:spcAft>
                          <a:spcPts val="0"/>
                        </a:spcAft>
                      </a:pPr>
                      <a:r>
                        <a:rPr lang="es-EC" sz="1600" dirty="0">
                          <a:effectLst/>
                        </a:rPr>
                        <a:t>13. Invitación a ganadores y menciones de honor. </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dirty="0" smtClean="0">
                          <a:effectLst/>
                        </a:rPr>
                        <a:t>28/11/2023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smtClean="0">
                          <a:effectLst/>
                        </a:rPr>
                        <a:t>28/11/2023</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13"/>
                  </a:ext>
                </a:extLst>
              </a:tr>
              <a:tr h="370338">
                <a:tc>
                  <a:txBody>
                    <a:bodyPr/>
                    <a:lstStyle/>
                    <a:p>
                      <a:pPr algn="l">
                        <a:lnSpc>
                          <a:spcPct val="115000"/>
                        </a:lnSpc>
                        <a:spcAft>
                          <a:spcPts val="0"/>
                        </a:spcAft>
                      </a:pPr>
                      <a:r>
                        <a:rPr lang="es-EC" sz="1600" dirty="0">
                          <a:effectLst/>
                        </a:rPr>
                        <a:t>14. Acto de premiación por parte del Concejo Municipal. Día de la Interculturalidad Quiteña.</a:t>
                      </a:r>
                      <a:endParaRPr lang="es-EC" sz="1600"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1" dirty="0">
                          <a:effectLst/>
                        </a:rPr>
                        <a:t>01/12/2023</a:t>
                      </a:r>
                      <a:endParaRPr lang="es-EC" sz="1600" b="1"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tc>
                  <a:txBody>
                    <a:bodyPr/>
                    <a:lstStyle/>
                    <a:p>
                      <a:pPr algn="ctr">
                        <a:lnSpc>
                          <a:spcPct val="115000"/>
                        </a:lnSpc>
                        <a:spcAft>
                          <a:spcPts val="0"/>
                        </a:spcAft>
                      </a:pPr>
                      <a:r>
                        <a:rPr lang="es-EC" sz="1600" b="1" dirty="0">
                          <a:effectLst/>
                        </a:rPr>
                        <a:t>01/12/2023</a:t>
                      </a:r>
                      <a:endParaRPr lang="es-EC" sz="1600" b="1" dirty="0">
                        <a:effectLst/>
                        <a:latin typeface="Calibri" panose="020F0502020204030204" pitchFamily="34" charset="0"/>
                        <a:ea typeface="Calibri" panose="020F0502020204030204" pitchFamily="34" charset="0"/>
                        <a:cs typeface="Times New Roman" panose="02020603050405020304" charset="0"/>
                      </a:endParaRPr>
                    </a:p>
                  </a:txBody>
                  <a:tcPr marL="64142" marR="64142" marT="0" marB="0"/>
                </a:tc>
                <a:extLst>
                  <a:ext uri="{0D108BD9-81ED-4DB2-BD59-A6C34878D82A}">
                    <a16:rowId xmlns:a16="http://schemas.microsoft.com/office/drawing/2014/main" xmlns="" val="10014"/>
                  </a:ext>
                </a:extLst>
              </a:tr>
            </a:tbl>
          </a:graphicData>
        </a:graphic>
      </p:graphicFrame>
      <p:grpSp>
        <p:nvGrpSpPr>
          <p:cNvPr id="15" name="Grupo 14"/>
          <p:cNvGrpSpPr/>
          <p:nvPr/>
        </p:nvGrpSpPr>
        <p:grpSpPr>
          <a:xfrm>
            <a:off x="6308320" y="-76005"/>
            <a:ext cx="5907253" cy="716085"/>
            <a:chOff x="6308320" y="-76005"/>
            <a:chExt cx="5907253" cy="716085"/>
          </a:xfrm>
        </p:grpSpPr>
        <p:sp>
          <p:nvSpPr>
            <p:cNvPr id="16"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7"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8"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9" name="Imagen 18"/>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4" name="CuadroTexto 13"/>
          <p:cNvSpPr txBox="1"/>
          <p:nvPr/>
        </p:nvSpPr>
        <p:spPr>
          <a:xfrm>
            <a:off x="1853878" y="1900184"/>
            <a:ext cx="8484243" cy="26015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7000"/>
              </a:lnSpc>
              <a:spcAft>
                <a:spcPts val="800"/>
              </a:spcAft>
            </a:pPr>
            <a:r>
              <a:rPr lang="es-EC" sz="2800" b="1" dirty="0">
                <a:effectLst/>
                <a:latin typeface="Helvetica" pitchFamily="2" charset="0"/>
                <a:ea typeface="Calibri" panose="020F0502020204030204" pitchFamily="34" charset="0"/>
                <a:cs typeface="Times New Roman" panose="02020603050405020304" charset="0"/>
              </a:rPr>
              <a:t>OBRAS GANADORAS DE LOS PREMIOS CULTURALES, ARTÍSTICOS, CIENTÍFICOS Y EDUCATIVOS 2023</a:t>
            </a:r>
          </a:p>
          <a:p>
            <a:pPr algn="ctr">
              <a:lnSpc>
                <a:spcPct val="107000"/>
              </a:lnSpc>
              <a:spcAft>
                <a:spcPts val="800"/>
              </a:spcAft>
            </a:pPr>
            <a:endParaRPr lang="es-EC" sz="2800" dirty="0">
              <a:effectLst/>
              <a:latin typeface="Helvetica" pitchFamily="2" charset="0"/>
              <a:ea typeface="Calibri" panose="020F0502020204030204" pitchFamily="34" charset="0"/>
              <a:cs typeface="Times New Roman" panose="02020603050405020304" charset="0"/>
            </a:endParaRPr>
          </a:p>
          <a:p>
            <a:pPr algn="ctr">
              <a:lnSpc>
                <a:spcPct val="107000"/>
              </a:lnSpc>
              <a:spcAft>
                <a:spcPts val="800"/>
              </a:spcAft>
            </a:pPr>
            <a:r>
              <a:rPr lang="es-EC" sz="2800" dirty="0">
                <a:effectLst/>
                <a:latin typeface="Helvetica" pitchFamily="2" charset="0"/>
                <a:ea typeface="Calibri" panose="020F0502020204030204" pitchFamily="34" charset="0"/>
                <a:cs typeface="Times New Roman" panose="02020603050405020304" charset="0"/>
              </a:rPr>
              <a:t>22 categorías</a:t>
            </a:r>
          </a:p>
        </p:txBody>
      </p:sp>
      <p:grpSp>
        <p:nvGrpSpPr>
          <p:cNvPr id="15" name="Grupo 14"/>
          <p:cNvGrpSpPr/>
          <p:nvPr/>
        </p:nvGrpSpPr>
        <p:grpSpPr>
          <a:xfrm>
            <a:off x="6308320" y="-76005"/>
            <a:ext cx="5907253" cy="716085"/>
            <a:chOff x="6308320" y="-76005"/>
            <a:chExt cx="5907253" cy="716085"/>
          </a:xfrm>
        </p:grpSpPr>
        <p:sp>
          <p:nvSpPr>
            <p:cNvPr id="16"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7"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8"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9" name="Imagen 18"/>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2" name="Tabla 1"/>
          <p:cNvGraphicFramePr/>
          <p:nvPr/>
        </p:nvGraphicFramePr>
        <p:xfrm>
          <a:off x="1828800" y="1524000"/>
          <a:ext cx="8532495" cy="501396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xmlns="" val="20000"/>
                    </a:ext>
                  </a:extLst>
                </a:gridCol>
                <a:gridCol w="2844165">
                  <a:extLst>
                    <a:ext uri="{9D8B030D-6E8A-4147-A177-3AD203B41FA5}">
                      <a16:colId xmlns:a16="http://schemas.microsoft.com/office/drawing/2014/main" xmlns="" val="20001"/>
                    </a:ext>
                  </a:extLst>
                </a:gridCol>
                <a:gridCol w="2844165">
                  <a:extLst>
                    <a:ext uri="{9D8B030D-6E8A-4147-A177-3AD203B41FA5}">
                      <a16:colId xmlns:a16="http://schemas.microsoft.com/office/drawing/2014/main" xmlns="" val="20002"/>
                    </a:ext>
                  </a:extLst>
                </a:gridCol>
              </a:tblGrid>
              <a:tr h="381000">
                <a:tc>
                  <a:txBody>
                    <a:bodyPr/>
                    <a:lstStyle/>
                    <a:p>
                      <a:pPr>
                        <a:buNone/>
                      </a:pPr>
                      <a:r>
                        <a:rPr lang="es-EC" altLang="es-MX"/>
                        <a:t>PREMIO/CATEGORÍA</a:t>
                      </a:r>
                    </a:p>
                  </a:txBody>
                  <a:tcPr/>
                </a:tc>
                <a:tc>
                  <a:txBody>
                    <a:bodyPr/>
                    <a:lstStyle/>
                    <a:p>
                      <a:pPr>
                        <a:buNone/>
                      </a:pPr>
                      <a:r>
                        <a:rPr lang="es-EC" altLang="es-MX"/>
                        <a:t>OBRA </a:t>
                      </a:r>
                    </a:p>
                  </a:txBody>
                  <a:tcPr/>
                </a:tc>
                <a:tc>
                  <a:txBody>
                    <a:bodyPr/>
                    <a:lstStyle/>
                    <a:p>
                      <a:pPr>
                        <a:buNone/>
                      </a:pPr>
                      <a:r>
                        <a:rPr lang="es-EC" altLang="es-MX"/>
                        <a:t>AUTOR/AUTORA</a:t>
                      </a:r>
                    </a:p>
                  </a:txBody>
                  <a:tcPr/>
                </a:tc>
                <a:extLst>
                  <a:ext uri="{0D108BD9-81ED-4DB2-BD59-A6C34878D82A}">
                    <a16:rowId xmlns:a16="http://schemas.microsoft.com/office/drawing/2014/main" xmlns="" val="10000"/>
                  </a:ext>
                </a:extLst>
              </a:tr>
              <a:tr h="553720">
                <a:tc>
                  <a:txBody>
                    <a:bodyPr/>
                    <a:lstStyle/>
                    <a:p>
                      <a:pPr algn="ctr"/>
                      <a:endParaRPr lang="es-EC" sz="1800" dirty="0"/>
                    </a:p>
                    <a:p>
                      <a:pPr>
                        <a:buNone/>
                      </a:pPr>
                      <a:r>
                        <a:rPr lang="es-MX" altLang="en-US"/>
                        <a:t>PREMIO ISABEL TOBAR GUARDERAS</a:t>
                      </a:r>
                    </a:p>
                    <a:p>
                      <a:pPr>
                        <a:buNone/>
                      </a:pPr>
                      <a:r>
                        <a:rPr lang="es-MX" altLang="en-US"/>
                        <a:t>(ciencias sociales)</a:t>
                      </a:r>
                    </a:p>
                  </a:txBody>
                  <a:tcPr/>
                </a:tc>
                <a:tc>
                  <a:txBody>
                    <a:bodyPr/>
                    <a:lstStyle/>
                    <a:p>
                      <a:pPr>
                        <a:buNone/>
                      </a:pPr>
                      <a:r>
                        <a:rPr lang="es-MX" altLang="en-US" i="1"/>
                        <a:t>Rupturas presidenciales: las acciones de la fuerza pública ante movimientos noviolentos del Ecuador en 1997, 2000 y 2005</a:t>
                      </a:r>
                    </a:p>
                  </a:txBody>
                  <a:tcPr/>
                </a:tc>
                <a:tc>
                  <a:txBody>
                    <a:bodyPr/>
                    <a:lstStyle/>
                    <a:p>
                      <a:pPr>
                        <a:buNone/>
                      </a:pPr>
                      <a:r>
                        <a:rPr lang="es-MX" altLang="en-US"/>
                        <a:t>María Belén Garrido</a:t>
                      </a:r>
                    </a:p>
                  </a:txBody>
                  <a:tcPr/>
                </a:tc>
                <a:extLst>
                  <a:ext uri="{0D108BD9-81ED-4DB2-BD59-A6C34878D82A}">
                    <a16:rowId xmlns:a16="http://schemas.microsoft.com/office/drawing/2014/main" xmlns="" val="10001"/>
                  </a:ext>
                </a:extLst>
              </a:tr>
              <a:tr h="381000">
                <a:tc>
                  <a:txBody>
                    <a:bodyPr/>
                    <a:lstStyle/>
                    <a:p>
                      <a:pPr>
                        <a:buNone/>
                      </a:pPr>
                      <a:r>
                        <a:rPr lang="es-MX" altLang="en-US"/>
                        <a:t>PREMIO ENRIQUE GARCÉS</a:t>
                      </a:r>
                    </a:p>
                    <a:p>
                      <a:pPr>
                        <a:buNone/>
                      </a:pPr>
                      <a:r>
                        <a:rPr lang="es-MX" altLang="en-US"/>
                        <a:t>(ciencias biológicas)</a:t>
                      </a:r>
                    </a:p>
                  </a:txBody>
                  <a:tcPr/>
                </a:tc>
                <a:tc>
                  <a:txBody>
                    <a:bodyPr/>
                    <a:lstStyle/>
                    <a:p>
                      <a:pPr>
                        <a:buNone/>
                      </a:pPr>
                      <a:r>
                        <a:rPr lang="es-MX" altLang="en-US" i="1"/>
                        <a:t>Los páramos del Ecuador: pasado, presente y futuro</a:t>
                      </a:r>
                    </a:p>
                  </a:txBody>
                  <a:tcPr/>
                </a:tc>
                <a:tc>
                  <a:txBody>
                    <a:bodyPr/>
                    <a:lstStyle/>
                    <a:p>
                      <a:pPr>
                        <a:buNone/>
                      </a:pPr>
                      <a:r>
                        <a:rPr lang="es-MX" altLang="en-US"/>
                        <a:t>Robert Hofstede, Patricio Mena-Vásconez y Esteban Suárez Robalino (editores)</a:t>
                      </a:r>
                    </a:p>
                  </a:txBody>
                  <a:tcPr/>
                </a:tc>
                <a:extLst>
                  <a:ext uri="{0D108BD9-81ED-4DB2-BD59-A6C34878D82A}">
                    <a16:rowId xmlns:a16="http://schemas.microsoft.com/office/drawing/2014/main" xmlns="" val="10002"/>
                  </a:ext>
                </a:extLst>
              </a:tr>
              <a:tr h="318770">
                <a:tc>
                  <a:txBody>
                    <a:bodyPr/>
                    <a:lstStyle/>
                    <a:p>
                      <a:pPr>
                        <a:buNone/>
                      </a:pPr>
                      <a:r>
                        <a:rPr lang="es-MX" altLang="en-US"/>
                        <a:t>PREMIO JOSÉ MEJÍA LEQUERICA</a:t>
                      </a:r>
                    </a:p>
                    <a:p>
                      <a:pPr>
                        <a:buNone/>
                      </a:pPr>
                      <a:r>
                        <a:rPr lang="es-MX" altLang="en-US"/>
                        <a:t>(historia nacional y ciencias políticas)</a:t>
                      </a:r>
                    </a:p>
                  </a:txBody>
                  <a:tcPr/>
                </a:tc>
                <a:tc>
                  <a:txBody>
                    <a:bodyPr/>
                    <a:lstStyle/>
                    <a:p>
                      <a:pPr>
                        <a:buNone/>
                      </a:pPr>
                      <a:r>
                        <a:rPr lang="es-MX" altLang="en-US" i="1"/>
                        <a:t>De la infidelidad a la insurgencia. Cuenca en la Independencia, 1809-1820</a:t>
                      </a:r>
                    </a:p>
                  </a:txBody>
                  <a:tcPr/>
                </a:tc>
                <a:tc>
                  <a:txBody>
                    <a:bodyPr/>
                    <a:lstStyle/>
                    <a:p>
                      <a:pPr>
                        <a:buNone/>
                      </a:pPr>
                      <a:r>
                        <a:rPr lang="es-MX" altLang="en-US"/>
                        <a:t>Ana Luz Borrero Vega</a:t>
                      </a:r>
                    </a:p>
                  </a:txBody>
                  <a:tcPr/>
                </a:tc>
                <a:extLst>
                  <a:ext uri="{0D108BD9-81ED-4DB2-BD59-A6C34878D82A}">
                    <a16:rowId xmlns:a16="http://schemas.microsoft.com/office/drawing/2014/main" xmlns="" val="10003"/>
                  </a:ext>
                </a:extLst>
              </a:tr>
              <a:tr h="381000">
                <a:tc>
                  <a:txBody>
                    <a:bodyPr/>
                    <a:lstStyle/>
                    <a:p>
                      <a:pPr>
                        <a:buNone/>
                      </a:pPr>
                      <a:r>
                        <a:rPr lang="es-MX" altLang="en-US"/>
                        <a:t>PREMIO PEDRO VICENTE MALDONADO</a:t>
                      </a:r>
                    </a:p>
                    <a:p>
                      <a:pPr>
                        <a:buNone/>
                      </a:pPr>
                      <a:r>
                        <a:rPr lang="es-MX" altLang="en-US"/>
                        <a:t>(ciencias exactas)</a:t>
                      </a:r>
                    </a:p>
                  </a:txBody>
                  <a:tcPr/>
                </a:tc>
                <a:tc>
                  <a:txBody>
                    <a:bodyPr/>
                    <a:lstStyle/>
                    <a:p>
                      <a:pPr>
                        <a:buNone/>
                      </a:pPr>
                      <a:r>
                        <a:rPr lang="es-MX" altLang="en-US" sz="1600"/>
                        <a:t>El jurado lo declara desierto en razón de que las obras concursantes no cumplen con las bases del concurso</a:t>
                      </a:r>
                      <a:r>
                        <a:rPr lang="es-EC" altLang="es-MX" sz="1600"/>
                        <a:t>.</a:t>
                      </a:r>
                    </a:p>
                  </a:txBody>
                  <a:tcPr/>
                </a:tc>
                <a:tc>
                  <a:txBody>
                    <a:bodyPr/>
                    <a:lstStyle/>
                    <a:p>
                      <a:pPr>
                        <a:buNone/>
                      </a:pPr>
                      <a:endParaRPr lang="es-MX" altLang="en-US"/>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9</TotalTime>
  <Words>1350</Words>
  <Application>Microsoft Office PowerPoint</Application>
  <PresentationFormat>Personalizado</PresentationFormat>
  <Paragraphs>254</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marizagal</cp:lastModifiedBy>
  <cp:revision>48</cp:revision>
  <dcterms:created xsi:type="dcterms:W3CDTF">2023-06-13T17:51:00Z</dcterms:created>
  <dcterms:modified xsi:type="dcterms:W3CDTF">2023-11-23T20:41:54Z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2D4F1F16FD494AFE93EC4787946B6128_13</vt:lpwstr>
  </property>
  <property fmtid="{D5CDD505-2E9C-101B-9397-08002B2CF9AE}" pid="3" name="KSOProductBuildVer">
    <vt:lpwstr>2058-12.2.0.13306</vt:lpwstr>
  </property>
</Properties>
</file>